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pdf" ContentType="application/pdf"/>
  <Override PartName="/ppt/slides/slide14.xml" ContentType="application/vnd.openxmlformats-officedocument.presentationml.slide+xml"/>
  <Override PartName="/ppt/slideMasters/slideMaster2.xml" ContentType="application/vnd.openxmlformats-officedocument.presentationml.slideMaster+xml"/>
  <Default Extension="rels" ContentType="application/vnd.openxmlformats-package.relationships+xml"/>
  <Override PartName="/ppt/embeddings/oleObject1.bin" ContentType="application/vnd.openxmlformats-officedocument.oleObject"/>
  <Default Extension="xml" ContentType="application/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handoutMasters/handoutMaster1.xml" ContentType="application/vnd.openxmlformats-officedocument.presentationml.handoutMaster+xml"/>
  <Override PartName="/ppt/slideLayouts/slideLayout15.xml" ContentType="application/vnd.openxmlformats-officedocument.presentationml.slideLayout+xml"/>
  <Override PartName="/ppt/slides/slide27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Override PartName="/ppt/slides/slide36.xml" ContentType="application/vnd.openxmlformats-officedocument.presentationml.slide+xml"/>
  <Default Extension="emf" ContentType="image/x-emf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slides/slide26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slideLayouts/slideLayout19.xml" ContentType="application/vnd.openxmlformats-officedocument.presentationml.slideLayout+xml"/>
  <Override PartName="/ppt/slides/slide41.xml" ContentType="application/vnd.openxmlformats-officedocument.presentationml.slide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notesSlides/notesSlide3.xml" ContentType="application/vnd.openxmlformats-officedocument.presentationml.notesSlide+xml"/>
  <Override PartName="/ppt/slideLayouts/slideLayout18.xml" ContentType="application/vnd.openxmlformats-officedocument.presentationml.slideLayout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notesSlides/notesSlide2.xml" ContentType="application/vnd.openxmlformats-officedocument.presentationml.notesSlide+xml"/>
  <Override PartName="/ppt/slideLayouts/slideLayout17.xml" ContentType="application/vnd.openxmlformats-officedocument.presentationml.slideLayout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Default Extension="gif" ContentType="image/gif"/>
  <Override PartName="/ppt/slides/slide6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trictFirstAndLastChars="0" saveSubsetFonts="1" autoCompressPictures="0">
  <p:sldMasterIdLst>
    <p:sldMasterId id="2147483648" r:id="rId1"/>
    <p:sldMasterId id="2147483652" r:id="rId2"/>
  </p:sldMasterIdLst>
  <p:notesMasterIdLst>
    <p:notesMasterId r:id="rId44"/>
  </p:notesMasterIdLst>
  <p:handoutMasterIdLst>
    <p:handoutMasterId r:id="rId45"/>
  </p:handoutMasterIdLst>
  <p:sldIdLst>
    <p:sldId id="1008" r:id="rId3"/>
    <p:sldId id="1032" r:id="rId4"/>
    <p:sldId id="1033" r:id="rId5"/>
    <p:sldId id="1009" r:id="rId6"/>
    <p:sldId id="1035" r:id="rId7"/>
    <p:sldId id="1034" r:id="rId8"/>
    <p:sldId id="1038" r:id="rId9"/>
    <p:sldId id="1036" r:id="rId10"/>
    <p:sldId id="1044" r:id="rId11"/>
    <p:sldId id="1055" r:id="rId12"/>
    <p:sldId id="1039" r:id="rId13"/>
    <p:sldId id="1011" r:id="rId14"/>
    <p:sldId id="1043" r:id="rId15"/>
    <p:sldId id="1042" r:id="rId16"/>
    <p:sldId id="1048" r:id="rId17"/>
    <p:sldId id="1014" r:id="rId18"/>
    <p:sldId id="1051" r:id="rId19"/>
    <p:sldId id="1050" r:id="rId20"/>
    <p:sldId id="1016" r:id="rId21"/>
    <p:sldId id="1019" r:id="rId22"/>
    <p:sldId id="1054" r:id="rId23"/>
    <p:sldId id="1040" r:id="rId24"/>
    <p:sldId id="1041" r:id="rId25"/>
    <p:sldId id="1052" r:id="rId26"/>
    <p:sldId id="1049" r:id="rId27"/>
    <p:sldId id="1013" r:id="rId28"/>
    <p:sldId id="1037" r:id="rId29"/>
    <p:sldId id="1046" r:id="rId30"/>
    <p:sldId id="1047" r:id="rId31"/>
    <p:sldId id="1045" r:id="rId32"/>
    <p:sldId id="707" r:id="rId33"/>
    <p:sldId id="1015" r:id="rId34"/>
    <p:sldId id="994" r:id="rId35"/>
    <p:sldId id="1024" r:id="rId36"/>
    <p:sldId id="1020" r:id="rId37"/>
    <p:sldId id="1026" r:id="rId38"/>
    <p:sldId id="1028" r:id="rId39"/>
    <p:sldId id="1027" r:id="rId40"/>
    <p:sldId id="1003" r:id="rId41"/>
    <p:sldId id="1000" r:id="rId42"/>
    <p:sldId id="1021" r:id="rId43"/>
  </p:sldIdLst>
  <p:sldSz cx="9144000" cy="6858000" type="letter"/>
  <p:notesSz cx="6951663" cy="9240838"/>
  <p:defaultTextStyle>
    <a:defPPr>
      <a:defRPr lang="en-US"/>
    </a:defPPr>
    <a:lvl1pPr algn="l" rtl="0" eaLnBrk="0" fontAlgn="base" hangingPunct="0">
      <a:spcBef>
        <a:spcPct val="20000"/>
      </a:spcBef>
      <a:spcAft>
        <a:spcPct val="0"/>
      </a:spcAft>
      <a:buClr>
        <a:schemeClr val="hlink"/>
      </a:buClr>
      <a:buSzPct val="85000"/>
      <a:buFont typeface="Monotype Sorts" charset="2"/>
      <a:buChar char="l"/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20000"/>
      </a:spcBef>
      <a:spcAft>
        <a:spcPct val="0"/>
      </a:spcAft>
      <a:buClr>
        <a:schemeClr val="hlink"/>
      </a:buClr>
      <a:buSzPct val="85000"/>
      <a:buFont typeface="Monotype Sorts" charset="2"/>
      <a:buChar char="l"/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20000"/>
      </a:spcBef>
      <a:spcAft>
        <a:spcPct val="0"/>
      </a:spcAft>
      <a:buClr>
        <a:schemeClr val="hlink"/>
      </a:buClr>
      <a:buSzPct val="85000"/>
      <a:buFont typeface="Monotype Sorts" charset="2"/>
      <a:buChar char="l"/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20000"/>
      </a:spcBef>
      <a:spcAft>
        <a:spcPct val="0"/>
      </a:spcAft>
      <a:buClr>
        <a:schemeClr val="hlink"/>
      </a:buClr>
      <a:buSzPct val="85000"/>
      <a:buFont typeface="Monotype Sorts" charset="2"/>
      <a:buChar char="l"/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20000"/>
      </a:spcBef>
      <a:spcAft>
        <a:spcPct val="0"/>
      </a:spcAft>
      <a:buClr>
        <a:schemeClr val="hlink"/>
      </a:buClr>
      <a:buSzPct val="85000"/>
      <a:buFont typeface="Monotype Sorts" charset="2"/>
      <a:buChar char="l"/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3780F5"/>
    <a:srgbClr val="C6F7F6"/>
    <a:srgbClr val="DFEBEB"/>
    <a:srgbClr val="E0E9E9"/>
    <a:srgbClr val="0328E3"/>
    <a:srgbClr val="D8F3F3"/>
    <a:srgbClr val="DBDEDE"/>
    <a:srgbClr val="C6F5F5"/>
    <a:srgbClr val="D9E2E2"/>
    <a:srgbClr val="880085"/>
  </p:clrMru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napVertSplitter="1">
    <p:restoredLeft sz="15620"/>
    <p:restoredTop sz="99132" autoAdjust="0"/>
  </p:normalViewPr>
  <p:slideViewPr>
    <p:cSldViewPr snapToGrid="0" snapToObjects="1">
      <p:cViewPr>
        <p:scale>
          <a:sx n="100" d="100"/>
          <a:sy n="100" d="100"/>
        </p:scale>
        <p:origin x="-1128" y="-504"/>
      </p:cViewPr>
      <p:guideLst>
        <p:guide orient="horz" pos="2160"/>
        <p:guide pos="28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notesMaster" Target="notesMasters/notesMaster1.xml"/><Relationship Id="rId4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t" anchorCtr="0" compatLnSpc="1">
            <a:prstTxWarp prst="textNoShape">
              <a:avLst/>
            </a:prstTxWarp>
          </a:bodyPr>
          <a:lstStyle>
            <a:lvl1pPr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Palatino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8588" y="0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t" anchorCtr="0" compatLnSpc="1">
            <a:prstTxWarp prst="textNoShape">
              <a:avLst/>
            </a:prstTxWarp>
          </a:bodyPr>
          <a:lstStyle>
            <a:lvl1pPr algn="r"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Palatino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8875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b" anchorCtr="0" compatLnSpc="1">
            <a:prstTxWarp prst="textNoShape">
              <a:avLst/>
            </a:prstTxWarp>
          </a:bodyPr>
          <a:lstStyle>
            <a:lvl1pPr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Palatino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8588" y="8778875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b" anchorCtr="0" compatLnSpc="1">
            <a:prstTxWarp prst="textNoShape">
              <a:avLst/>
            </a:prstTxWarp>
          </a:bodyPr>
          <a:lstStyle>
            <a:lvl1pPr algn="r"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Palatino" charset="0"/>
              </a:defRPr>
            </a:lvl1pPr>
          </a:lstStyle>
          <a:p>
            <a:pPr>
              <a:defRPr/>
            </a:pPr>
            <a:fld id="{7A568DBE-759D-B249-AF79-A3FF52E5ED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t" anchorCtr="0" compatLnSpc="1">
            <a:prstTxWarp prst="textNoShape">
              <a:avLst/>
            </a:prstTxWarp>
          </a:bodyPr>
          <a:lstStyle>
            <a:lvl1pPr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8588" y="0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t" anchorCtr="0" compatLnSpc="1">
            <a:prstTxWarp prst="textNoShape">
              <a:avLst/>
            </a:prstTxWarp>
          </a:bodyPr>
          <a:lstStyle>
            <a:lvl1pPr algn="r"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9988" y="692150"/>
            <a:ext cx="4624387" cy="3468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3925" y="4391025"/>
            <a:ext cx="5103813" cy="415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8875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b" anchorCtr="0" compatLnSpc="1">
            <a:prstTxWarp prst="textNoShape">
              <a:avLst/>
            </a:prstTxWarp>
          </a:bodyPr>
          <a:lstStyle>
            <a:lvl1pPr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8588" y="8778875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b" anchorCtr="0" compatLnSpc="1">
            <a:prstTxWarp prst="textNoShape">
              <a:avLst/>
            </a:prstTxWarp>
          </a:bodyPr>
          <a:lstStyle>
            <a:lvl1pPr algn="r"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0B9D2A7-0474-5142-B06D-03CF3AD5AF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A8BE2C-12C7-C242-8217-CEC8E0E95710}" type="slidenum">
              <a:rPr lang="en-US"/>
              <a:pPr/>
              <a:t>6</a:t>
            </a:fld>
            <a:endParaRPr lang="en-US"/>
          </a:p>
        </p:txBody>
      </p:sp>
      <p:sp>
        <p:nvSpPr>
          <p:cNvPr id="10915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9988" y="692150"/>
            <a:ext cx="4624387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15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3925" y="4391025"/>
            <a:ext cx="5103813" cy="41576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D0F8ED-3037-4442-8DA9-E647EB387916}" type="slidenum">
              <a:rPr lang="en-US"/>
              <a:pPr/>
              <a:t>14</a:t>
            </a:fld>
            <a:endParaRPr lang="en-US"/>
          </a:p>
        </p:txBody>
      </p:sp>
      <p:sp>
        <p:nvSpPr>
          <p:cNvPr id="944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4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611C94-EAD8-F74E-809E-A5352337C375}" type="slidenum">
              <a:rPr lang="en-US"/>
              <a:pPr/>
              <a:t>31</a:t>
            </a:fld>
            <a:endParaRPr lang="en-US"/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0EED29-D862-AD4D-B1B2-8A7273F76150}" type="slidenum">
              <a:rPr lang="en-US"/>
              <a:pPr/>
              <a:t>39</a:t>
            </a:fld>
            <a:endParaRPr lang="en-US"/>
          </a:p>
        </p:txBody>
      </p:sp>
      <p:sp>
        <p:nvSpPr>
          <p:cNvPr id="9943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9988" y="692150"/>
            <a:ext cx="4624387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43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3925" y="4391025"/>
            <a:ext cx="5103813" cy="41576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6063" y="228600"/>
            <a:ext cx="8618537" cy="7620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3500" y="2209800"/>
            <a:ext cx="6400800" cy="1752600"/>
          </a:xfrm>
        </p:spPr>
        <p:txBody>
          <a:bodyPr/>
          <a:lstStyle>
            <a:lvl1pPr marL="0" indent="0">
              <a:defRPr sz="2800" b="0"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D5FE7-00BD-6841-AB71-526CE534DE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33350"/>
            <a:ext cx="1943100" cy="28511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133350"/>
            <a:ext cx="5681662" cy="28511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EA030-C13B-D040-939B-558C9E3CDF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Melynda Brooks, FVTX Annual Review Nov 2008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D5C27-7D21-0D45-85A6-B5D12E344F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Melynda Brooks, FVTX Annual Review Nov 2008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3343AC-1F6C-5449-85A1-9BB2525A02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Melynda Brooks, FVTX Annual Review Nov 2008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02022-6B4A-FF4D-AA07-0FE138394C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Melynda Brooks, FVTX Annual Review Nov 2008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31E7D-5603-C545-8394-6E5FB7D416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Melynda Brooks, FVTX Annual Review Nov 2008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753B61-1A2B-C947-B13E-8C6CDAE620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Melynda Brooks, FVTX Annual Review Nov 2008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62B568-F554-964D-9857-49DFC12991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Melynda Brooks, FVTX Annual Review Nov 2008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4DBAD-2377-8243-9B20-89C76DF245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Melynda Brooks, FVTX Annual Review Nov 2008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99F06-0424-D64E-963C-3390052B07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F4089F-D4AF-1D46-A4E0-1FDFF4B6BA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Melynda Brooks, FVTX Annual Review Nov 2008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268942-0D78-EA46-9229-93918C7548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Melynda Brooks, FVTX Annual Review Nov 2008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2653A-DEF7-FE43-85A5-2023631A95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43650" y="0"/>
            <a:ext cx="21145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1912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Melynda Brooks, FVTX Annual Review Nov 2008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9D73B5-8035-454E-B95B-3638173A7D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1CF9AA-FB55-8141-99D5-BB413B02CD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990600"/>
            <a:ext cx="3810000" cy="199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990600"/>
            <a:ext cx="3810000" cy="199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9B12D3-36CA-6A4F-A175-980F42441F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390FA-429E-E04E-A65A-0EA6C6ECC2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F16C96-9E29-ED49-A395-C3019C1E7F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13EA46-F428-6745-B37C-898C78624E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EB358-7C25-1740-ADE7-0F54963DAB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2F31B-E02A-A941-9F87-EAB11776FF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vmlDrawing" Target="../drawings/vmlDrawing1.vml"/><Relationship Id="rId14" Type="http://schemas.openxmlformats.org/officeDocument/2006/relationships/oleObject" Target="../embeddings/oleObject1.bin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rgbClr val="CCFFFF"/>
            </a:gs>
            <a:gs pos="100000">
              <a:srgbClr val="DDDDD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3335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1038" y="990600"/>
            <a:ext cx="7772400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685800" y="1524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sz="3200" u="sng">
              <a:solidFill>
                <a:schemeClr val="accent2"/>
              </a:solidFill>
              <a:latin typeface="Arial" charset="0"/>
            </a:endParaRPr>
          </a:p>
        </p:txBody>
      </p:sp>
      <p:graphicFrame>
        <p:nvGraphicFramePr>
          <p:cNvPr id="1026" name="Rectangle 2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1026" name="Clip" r:id="rId14" imgW="0" imgH="0" progId="">
              <p:embed/>
            </p:oleObj>
          </a:graphicData>
        </a:graphic>
      </p:graphicFrame>
      <p:sp>
        <p:nvSpPr>
          <p:cNvPr id="1039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88201" y="6209001"/>
            <a:ext cx="1828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98C6159-C238-B64E-A94C-E787476824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9" name="Picture 8" descr="EmmiSmallBox.jpg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69965" y="6083057"/>
            <a:ext cx="761368" cy="640294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 userDrawn="1"/>
        </p:nvSpPr>
        <p:spPr bwMode="auto">
          <a:xfrm>
            <a:off x="381003" y="6229350"/>
            <a:ext cx="80574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None/>
              <a:tabLst/>
              <a:defRPr/>
            </a:pPr>
            <a:r>
              <a:rPr lang="en-US" sz="2400" i="1" kern="0" dirty="0" smtClean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Prospects &amp; Challenges for Future Experiments In HIC</a:t>
            </a:r>
            <a:endParaRPr kumimoji="0" lang="en-US" sz="2400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rgbClr val="0000FF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5000"/>
        <a:buFont typeface="Monotype Sorts" charset="2"/>
        <a:buChar char="l"/>
        <a:defRPr sz="2400" b="1">
          <a:solidFill>
            <a:schemeClr val="hlink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SzPct val="60000"/>
        <a:buFont typeface="Monotype Sorts" charset="2"/>
        <a:defRPr sz="2400" b="1">
          <a:solidFill>
            <a:schemeClr val="hlink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defRPr sz="2400" b="1">
          <a:solidFill>
            <a:srgbClr val="00FF00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–"/>
        <a:defRPr sz="2400" b="1">
          <a:solidFill>
            <a:srgbClr val="00FF00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400" b="1">
          <a:solidFill>
            <a:srgbClr val="00FF00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400" b="1">
          <a:solidFill>
            <a:srgbClr val="00FF00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400" b="1">
          <a:solidFill>
            <a:srgbClr val="00FF00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400" b="1">
          <a:solidFill>
            <a:srgbClr val="00FF00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400" b="1">
          <a:solidFill>
            <a:srgbClr val="00FF00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Line 7"/>
          <p:cNvSpPr>
            <a:spLocks noChangeShapeType="1"/>
          </p:cNvSpPr>
          <p:nvPr userDrawn="1"/>
        </p:nvSpPr>
        <p:spPr bwMode="auto">
          <a:xfrm>
            <a:off x="533400" y="1219200"/>
            <a:ext cx="8001000" cy="0"/>
          </a:xfrm>
          <a:prstGeom prst="line">
            <a:avLst/>
          </a:prstGeom>
          <a:noFill/>
          <a:ln w="38100">
            <a:solidFill>
              <a:srgbClr val="1C587D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sz="2400" b="0">
              <a:solidFill>
                <a:schemeClr val="tx1"/>
              </a:solidFill>
              <a:latin typeface="Arial" pitchFamily="-112" charset="0"/>
            </a:endParaRPr>
          </a:p>
        </p:txBody>
      </p:sp>
      <p:pic>
        <p:nvPicPr>
          <p:cNvPr id="13315" name="Picture 14" descr="FVTXandVTX"/>
          <p:cNvPicPr>
            <a:picLocks noChangeAspect="1" noChangeArrowheads="1"/>
          </p:cNvPicPr>
          <p:nvPr userDrawn="1"/>
        </p:nvPicPr>
        <p:blipFill>
          <a:blip r:embed="rId13"/>
          <a:srcRect t="6091" b="7742"/>
          <a:stretch>
            <a:fillRect/>
          </a:stretch>
        </p:blipFill>
        <p:spPr bwMode="auto">
          <a:xfrm>
            <a:off x="7467600" y="76200"/>
            <a:ext cx="12954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010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85800" y="6388100"/>
            <a:ext cx="7543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800" b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Melynda Brooks, FVTX Annual Review Nov 2008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 bwMode="auto">
          <a:xfrm>
            <a:off x="8534400" y="76200"/>
            <a:ext cx="609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400" b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FAC6EC8-305C-FA44-AE1B-5BB05B1A59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ransition>
    <p:pull dir="r"/>
  </p:transition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jpe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4" Type="http://schemas.openxmlformats.org/officeDocument/2006/relationships/image" Target="../media/image38.gif"/><Relationship Id="rId5" Type="http://schemas.openxmlformats.org/officeDocument/2006/relationships/image" Target="../media/image39.pdf"/><Relationship Id="rId6" Type="http://schemas.openxmlformats.org/officeDocument/2006/relationships/image" Target="../media/image39.png"/><Relationship Id="rId7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65.gif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d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hyperlink" Target="http://link.aps.org/doi/10.1103/PhysRevC.84.044905" TargetMode="External"/><Relationship Id="rId6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emf"/><Relationship Id="rId3" Type="http://schemas.openxmlformats.org/officeDocument/2006/relationships/image" Target="../media/image6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hyperlink" Target="http://www.youtube.com/watch?v=xrL2ELkQOiE&amp;feature=player_embedded" TargetMode="External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Future of Heavy Ion Collisions @ RHIC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5587999" y="4402671"/>
            <a:ext cx="3400779" cy="1040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None/>
              <a:tabLst/>
              <a:defRPr/>
            </a:pPr>
            <a:r>
              <a:rPr kumimoji="0" lang="en-US" sz="280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Barbara Jacak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None/>
              <a:tabLst/>
              <a:defRPr/>
            </a:pPr>
            <a:r>
              <a:rPr lang="en-US" kern="0" dirty="0" smtClean="0">
                <a:latin typeface="+mn-lt"/>
                <a:ea typeface="ＭＳ Ｐゴシック" charset="-128"/>
                <a:cs typeface="ＭＳ Ｐゴシック" charset="-128"/>
              </a:rPr>
              <a:t>February 16, 2013</a:t>
            </a:r>
            <a:endParaRPr kumimoji="0" lang="en-US" sz="2800" u="none" strike="noStrike" kern="0" cap="none" spc="0" normalizeH="0" baseline="0" noProof="0" dirty="0" smtClean="0">
              <a:ln>
                <a:noFill/>
              </a:ln>
              <a:solidFill>
                <a:schemeClr val="hlink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6063" y="1035051"/>
            <a:ext cx="5952044" cy="415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ubtitle 2"/>
          <p:cNvSpPr txBox="1">
            <a:spLocks/>
          </p:cNvSpPr>
          <p:nvPr/>
        </p:nvSpPr>
        <p:spPr bwMode="auto">
          <a:xfrm>
            <a:off x="84666" y="6116835"/>
            <a:ext cx="89887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None/>
              <a:tabLst/>
              <a:defRPr/>
            </a:pPr>
            <a:r>
              <a:rPr lang="en-US" sz="2400" i="1" kern="0" dirty="0" smtClean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Prospects &amp; Challenges for Future Experiments In Heavy Ion Collisions</a:t>
            </a:r>
            <a:endParaRPr kumimoji="0" lang="en-US" sz="2400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Varying beams a key feature of RHIC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4262437" y="1595979"/>
            <a:ext cx="4419601" cy="3366151"/>
            <a:chOff x="0" y="0"/>
            <a:chExt cx="3545" cy="1961"/>
          </a:xfrm>
        </p:grpSpPr>
        <p:pic>
          <p:nvPicPr>
            <p:cNvPr id="6" name="Picture 8"/>
            <p:cNvPicPr>
              <a:picLocks noChangeArrowheads="1"/>
            </p:cNvPicPr>
            <p:nvPr/>
          </p:nvPicPr>
          <p:blipFill>
            <a:blip r:embed="rId2"/>
            <a:srcRect t="5553" r="46739" b="51126"/>
            <a:stretch>
              <a:fillRect/>
            </a:stretch>
          </p:blipFill>
          <p:spPr bwMode="auto">
            <a:xfrm>
              <a:off x="0" y="0"/>
              <a:ext cx="1921" cy="1684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  <p:pic>
          <p:nvPicPr>
            <p:cNvPr id="7" name="Picture 9"/>
            <p:cNvPicPr>
              <a:picLocks noChangeArrowheads="1"/>
            </p:cNvPicPr>
            <p:nvPr/>
          </p:nvPicPr>
          <p:blipFill>
            <a:blip r:embed="rId3"/>
            <a:srcRect l="52161" t="47794"/>
            <a:stretch>
              <a:fillRect/>
            </a:stretch>
          </p:blipFill>
          <p:spPr bwMode="auto">
            <a:xfrm>
              <a:off x="1886" y="0"/>
              <a:ext cx="1657" cy="1950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  <p:pic>
          <p:nvPicPr>
            <p:cNvPr id="8" name="Picture 10"/>
            <p:cNvPicPr>
              <a:picLocks noChangeArrowheads="1"/>
            </p:cNvPicPr>
            <p:nvPr/>
          </p:nvPicPr>
          <p:blipFill>
            <a:blip r:embed="rId4"/>
            <a:srcRect l="8910" t="91315" r="46838"/>
            <a:stretch>
              <a:fillRect/>
            </a:stretch>
          </p:blipFill>
          <p:spPr bwMode="auto">
            <a:xfrm>
              <a:off x="320" y="1619"/>
              <a:ext cx="1589" cy="336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178" y="1600200"/>
            <a:ext cx="4104422" cy="3281541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/>
          <a:srcRect l="80645" t="36601" r="14025" b="53956"/>
          <a:stretch>
            <a:fillRect/>
          </a:stretch>
        </p:blipFill>
        <p:spPr bwMode="auto">
          <a:xfrm>
            <a:off x="4903868" y="5029200"/>
            <a:ext cx="682464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609099" y="516129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chemeClr val="tx1"/>
                </a:solidFill>
              </a:rPr>
              <a:t>?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Scales where coupling is strong?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938" y="901701"/>
            <a:ext cx="7772400" cy="4607415"/>
          </a:xfrm>
          <a:noFill/>
        </p:spPr>
        <p:txBody>
          <a:bodyPr/>
          <a:lstStyle/>
          <a:p>
            <a:r>
              <a:rPr lang="en-US" dirty="0" smtClean="0"/>
              <a:t>Investigate by changing energy &amp; mass of the </a:t>
            </a:r>
            <a:r>
              <a:rPr lang="en-US" dirty="0" smtClean="0"/>
              <a:t>probe</a:t>
            </a:r>
          </a:p>
          <a:p>
            <a:endParaRPr lang="en-US" dirty="0" smtClean="0"/>
          </a:p>
          <a:p>
            <a:r>
              <a:rPr lang="en-US" dirty="0" smtClean="0"/>
              <a:t>Study </a:t>
            </a:r>
            <a:r>
              <a:rPr lang="en-US" dirty="0" smtClean="0"/>
              <a:t>as a function of plasma temperature</a:t>
            </a:r>
          </a:p>
          <a:p>
            <a:pPr lvl="1"/>
            <a:r>
              <a:rPr lang="en-US" dirty="0" smtClean="0"/>
              <a:t>Scan RHIC beam energy in the higher E (QGP) side</a:t>
            </a:r>
          </a:p>
          <a:p>
            <a:pPr lvl="1"/>
            <a:r>
              <a:rPr lang="en-US" dirty="0" smtClean="0"/>
              <a:t>Combine RHIC </a:t>
            </a:r>
            <a:r>
              <a:rPr lang="en-US" dirty="0" smtClean="0"/>
              <a:t>and </a:t>
            </a:r>
            <a:r>
              <a:rPr lang="en-US" dirty="0" smtClean="0"/>
              <a:t>LHC data for maximum lever </a:t>
            </a:r>
            <a:r>
              <a:rPr lang="en-US" dirty="0" smtClean="0"/>
              <a:t>arm</a:t>
            </a:r>
          </a:p>
          <a:p>
            <a:endParaRPr lang="en-US" dirty="0" smtClean="0"/>
          </a:p>
          <a:p>
            <a:r>
              <a:rPr lang="en-US" dirty="0" smtClean="0"/>
              <a:t>Separate </a:t>
            </a:r>
            <a:r>
              <a:rPr lang="en-US" dirty="0" smtClean="0"/>
              <a:t>plasma effects from initial geometry effects</a:t>
            </a:r>
            <a:r>
              <a:rPr lang="en-US" dirty="0" smtClean="0"/>
              <a:t> with different beam combinations &amp; </a:t>
            </a:r>
            <a:r>
              <a:rPr lang="en-US" dirty="0" smtClean="0"/>
              <a:t>centra</a:t>
            </a:r>
            <a:r>
              <a:rPr lang="en-US" dirty="0" smtClean="0"/>
              <a:t>lity selection</a:t>
            </a:r>
          </a:p>
          <a:p>
            <a:pPr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>
              <a:solidFill>
                <a:srgbClr val="E0E9E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03238" y="4604253"/>
            <a:ext cx="7785100" cy="90486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i="1" dirty="0" smtClean="0">
                <a:solidFill>
                  <a:schemeClr val="tx1"/>
                </a:solidFill>
                <a:latin typeface="Calibri"/>
                <a:cs typeface="Calibri"/>
              </a:rPr>
              <a:t>Hmm, this sounds like condensed matter physics</a:t>
            </a:r>
          </a:p>
          <a:p>
            <a:pPr lvl="1">
              <a:buNone/>
            </a:pPr>
            <a:r>
              <a:rPr lang="en-US" sz="2400" i="1" dirty="0" smtClean="0">
                <a:solidFill>
                  <a:schemeClr val="tx1"/>
                </a:solidFill>
                <a:latin typeface="Calibri"/>
                <a:cs typeface="Calibri"/>
              </a:rPr>
              <a:t>Learn the properties by “pumping and probing” QGP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270" y="774700"/>
            <a:ext cx="4441130" cy="312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0" y="195309"/>
            <a:ext cx="7366000" cy="457200"/>
          </a:xfrm>
        </p:spPr>
        <p:txBody>
          <a:bodyPr/>
          <a:lstStyle/>
          <a:p>
            <a:r>
              <a:rPr lang="en-US" dirty="0" smtClean="0"/>
              <a:t>RHIC + LHC together provide the knobs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82550" y="1273096"/>
            <a:ext cx="9061450" cy="5356304"/>
            <a:chOff x="82550" y="1273096"/>
            <a:chExt cx="9061450" cy="535630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rcRect t="8537" r="52730"/>
            <a:stretch>
              <a:fillRect/>
            </a:stretch>
          </p:blipFill>
          <p:spPr>
            <a:xfrm>
              <a:off x="2419350" y="4052540"/>
              <a:ext cx="3521260" cy="240815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rcRect t="1832" b="2974"/>
            <a:stretch>
              <a:fillRect/>
            </a:stretch>
          </p:blipFill>
          <p:spPr>
            <a:xfrm>
              <a:off x="6099175" y="2970823"/>
              <a:ext cx="3028950" cy="365857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rcRect t="6040"/>
            <a:stretch>
              <a:fillRect/>
            </a:stretch>
          </p:blipFill>
          <p:spPr>
            <a:xfrm>
              <a:off x="82550" y="1673206"/>
              <a:ext cx="2743200" cy="2493634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146050" y="1273096"/>
              <a:ext cx="2025650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2000" dirty="0" smtClean="0">
                  <a:solidFill>
                    <a:srgbClr val="FF0000"/>
                  </a:solidFill>
                </a:rPr>
                <a:t>T </a:t>
              </a:r>
              <a:r>
                <a:rPr lang="en-US" sz="1800" b="0" dirty="0" err="1" smtClean="0">
                  <a:solidFill>
                    <a:srgbClr val="FF0000"/>
                  </a:solidFill>
                  <a:latin typeface="Wingdings"/>
                  <a:ea typeface="Wingdings"/>
                  <a:cs typeface="Wingdings"/>
                </a:rPr>
                <a:t></a:t>
              </a:r>
              <a:r>
                <a:rPr lang="en-US" sz="2000" dirty="0" err="1" smtClean="0">
                  <a:solidFill>
                    <a:srgbClr val="FF0000"/>
                  </a:solidFill>
                </a:rPr>
                <a:t>coupling</a:t>
              </a:r>
              <a:endParaRPr lang="en-US" sz="2000" dirty="0" smtClean="0">
                <a:solidFill>
                  <a:srgbClr val="FF0000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353300" y="2275637"/>
              <a:ext cx="1790700" cy="707886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2000" dirty="0" smtClean="0">
                  <a:solidFill>
                    <a:srgbClr val="FF0000"/>
                  </a:solidFill>
                </a:rPr>
                <a:t>Probe </a:t>
              </a:r>
              <a:r>
                <a:rPr lang="en-US" sz="2000" dirty="0" err="1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l</a:t>
              </a:r>
              <a:r>
                <a:rPr lang="en-US" sz="2000" dirty="0" smtClean="0">
                  <a:solidFill>
                    <a:srgbClr val="FF0000"/>
                  </a:solidFill>
                </a:rPr>
                <a:t> </a:t>
              </a:r>
              <a:r>
                <a:rPr lang="en-US" sz="1800" b="0" dirty="0" err="1" smtClean="0">
                  <a:solidFill>
                    <a:srgbClr val="FF0000"/>
                  </a:solidFill>
                  <a:latin typeface="Wingdings"/>
                  <a:ea typeface="Wingdings"/>
                  <a:cs typeface="Wingdings"/>
                </a:rPr>
                <a:t></a:t>
              </a:r>
              <a:r>
                <a:rPr lang="en-US" sz="1800" b="0" dirty="0" smtClean="0">
                  <a:solidFill>
                    <a:srgbClr val="FF0000"/>
                  </a:solidFill>
                  <a:latin typeface="Wingdings"/>
                  <a:ea typeface="Wingdings"/>
                  <a:cs typeface="Wingdings"/>
                </a:rPr>
                <a:t> </a:t>
              </a:r>
              <a:r>
                <a:rPr lang="en-US" sz="2000" dirty="0" smtClean="0">
                  <a:solidFill>
                    <a:srgbClr val="FF0000"/>
                  </a:solidFill>
                </a:rPr>
                <a:t>length scale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117600" y="4766668"/>
              <a:ext cx="1327150" cy="76944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2000" dirty="0" smtClean="0">
                  <a:solidFill>
                    <a:srgbClr val="FF0000"/>
                  </a:solidFill>
                </a:rPr>
                <a:t>probe</a:t>
              </a:r>
            </a:p>
            <a:p>
              <a:pPr>
                <a:buNone/>
              </a:pPr>
              <a:r>
                <a:rPr lang="en-US" sz="2000" dirty="0" err="1" smtClean="0">
                  <a:solidFill>
                    <a:srgbClr val="FF0000"/>
                  </a:solidFill>
                </a:rPr>
                <a:t>virtuality</a:t>
              </a:r>
              <a:endParaRPr lang="en-US" sz="2000" dirty="0" smtClean="0">
                <a:solidFill>
                  <a:srgbClr val="FF0000"/>
                </a:solidFill>
              </a:endParaRPr>
            </a:p>
          </p:txBody>
        </p:sp>
        <p:sp>
          <p:nvSpPr>
            <p:cNvPr id="19" name="Rectangle 25"/>
            <p:cNvSpPr>
              <a:spLocks/>
            </p:cNvSpPr>
            <p:nvPr/>
          </p:nvSpPr>
          <p:spPr bwMode="auto">
            <a:xfrm>
              <a:off x="6646399" y="2983523"/>
              <a:ext cx="2339578" cy="330398"/>
            </a:xfrm>
            <a:prstGeom prst="rect">
              <a:avLst/>
            </a:prstGeom>
            <a:solidFill>
              <a:schemeClr val="bg1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629400" y="2928655"/>
              <a:ext cx="53091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000" dirty="0" smtClean="0">
                  <a:solidFill>
                    <a:srgbClr val="FF0000"/>
                  </a:solidFill>
                </a:rPr>
                <a:t>1/</a:t>
              </a:r>
              <a:r>
                <a:rPr lang="en-US" sz="2000" dirty="0" smtClean="0">
                  <a:solidFill>
                    <a:srgbClr val="FF0000"/>
                  </a:solidFill>
                  <a:latin typeface="Symbol" pitchFamily="18" charset="2"/>
                </a:rPr>
                <a:t>l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1028700"/>
            <a:ext cx="7772400" cy="457200"/>
          </a:xfrm>
        </p:spPr>
        <p:txBody>
          <a:bodyPr/>
          <a:lstStyle/>
          <a:p>
            <a:r>
              <a:rPr lang="en-US" sz="4000" i="1" dirty="0" smtClean="0">
                <a:solidFill>
                  <a:schemeClr val="tx1"/>
                </a:solidFill>
              </a:rPr>
              <a:t>What’s inside the QGP?*</a:t>
            </a:r>
            <a:br>
              <a:rPr lang="en-US" sz="4000" i="1" dirty="0" smtClean="0">
                <a:solidFill>
                  <a:schemeClr val="tx1"/>
                </a:solidFill>
              </a:rPr>
            </a:br>
            <a:r>
              <a:rPr lang="en-US" sz="4000" i="1" u="none" dirty="0" smtClean="0">
                <a:solidFill>
                  <a:schemeClr val="tx1"/>
                </a:solidFill>
              </a:rPr>
              <a:t/>
            </a:r>
            <a:br>
              <a:rPr lang="en-US" sz="4000" i="1" u="none" dirty="0" smtClean="0">
                <a:solidFill>
                  <a:schemeClr val="tx1"/>
                </a:solidFill>
              </a:rPr>
            </a:br>
            <a:endParaRPr lang="en-US" sz="4000" i="1" u="none" dirty="0">
              <a:solidFill>
                <a:schemeClr val="tx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736600" y="1485900"/>
            <a:ext cx="7772400" cy="3323987"/>
          </a:xfrm>
        </p:spPr>
        <p:txBody>
          <a:bodyPr/>
          <a:lstStyle/>
          <a:p>
            <a:r>
              <a:rPr lang="en-US" sz="2800" dirty="0" smtClean="0">
                <a:solidFill>
                  <a:srgbClr val="FF0000"/>
                </a:solidFill>
              </a:rPr>
              <a:t>Do </a:t>
            </a:r>
            <a:r>
              <a:rPr lang="en-US" sz="2800" dirty="0" err="1" smtClean="0">
                <a:solidFill>
                  <a:srgbClr val="FF0000"/>
                </a:solidFill>
              </a:rPr>
              <a:t>quasiparticles</a:t>
            </a:r>
            <a:r>
              <a:rPr lang="en-US" sz="2800" dirty="0" smtClean="0">
                <a:solidFill>
                  <a:srgbClr val="FF0000"/>
                </a:solidFill>
              </a:rPr>
              <a:t> exist? At what scale?</a:t>
            </a:r>
            <a:br>
              <a:rPr lang="en-US" sz="2800" dirty="0" smtClean="0">
                <a:solidFill>
                  <a:srgbClr val="FF0000"/>
                </a:solidFill>
              </a:rPr>
            </a:br>
            <a:endParaRPr lang="en-US" sz="2800" dirty="0" smtClean="0">
              <a:solidFill>
                <a:srgbClr val="FF0000"/>
              </a:solidFill>
            </a:endParaRPr>
          </a:p>
          <a:p>
            <a:r>
              <a:rPr lang="en-US" sz="2800" dirty="0" smtClean="0">
                <a:solidFill>
                  <a:srgbClr val="FF0000"/>
                </a:solidFill>
              </a:rPr>
              <a:t>Probe using </a:t>
            </a:r>
            <a:r>
              <a:rPr lang="en-US" sz="2800" dirty="0" err="1" smtClean="0">
                <a:solidFill>
                  <a:srgbClr val="FF0000"/>
                </a:solidFill>
              </a:rPr>
              <a:t>parton</a:t>
            </a:r>
            <a:r>
              <a:rPr lang="en-US" sz="2800" dirty="0" smtClean="0">
                <a:solidFill>
                  <a:srgbClr val="FF0000"/>
                </a:solidFill>
              </a:rPr>
              <a:t>-medium interactions</a:t>
            </a:r>
          </a:p>
          <a:p>
            <a:pPr lvl="1"/>
            <a:r>
              <a:rPr lang="en-US" sz="2800" dirty="0" smtClean="0">
                <a:solidFill>
                  <a:srgbClr val="FF0000"/>
                </a:solidFill>
              </a:rPr>
              <a:t>Also shed light on </a:t>
            </a:r>
            <a:r>
              <a:rPr lang="en-US" sz="2800" dirty="0" err="1" smtClean="0">
                <a:solidFill>
                  <a:srgbClr val="FF0000"/>
                </a:solidFill>
              </a:rPr>
              <a:t>thermalization</a:t>
            </a:r>
            <a:r>
              <a:rPr lang="en-US" sz="2800" dirty="0" smtClean="0">
                <a:solidFill>
                  <a:srgbClr val="FF0000"/>
                </a:solidFill>
              </a:rPr>
              <a:t> mechanisms</a:t>
            </a:r>
            <a:r>
              <a:rPr lang="en-US" sz="2800" dirty="0" smtClean="0">
                <a:solidFill>
                  <a:srgbClr val="FF0000"/>
                </a:solidFill>
              </a:rPr>
              <a:t/>
            </a:r>
            <a:br>
              <a:rPr lang="en-US" sz="2800" dirty="0" smtClean="0">
                <a:solidFill>
                  <a:srgbClr val="FF0000"/>
                </a:solidFill>
              </a:rPr>
            </a:br>
            <a:endParaRPr lang="en-US" sz="2800" dirty="0" smtClean="0">
              <a:solidFill>
                <a:srgbClr val="FF0000"/>
              </a:solidFill>
            </a:endParaRPr>
          </a:p>
          <a:p>
            <a:endParaRPr lang="en-US" sz="2800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2800" i="1" dirty="0" smtClean="0">
                <a:solidFill>
                  <a:schemeClr val="tx1"/>
                </a:solidFill>
              </a:rPr>
              <a:t>* One of the hot topics at this workshop!</a:t>
            </a:r>
            <a:endParaRPr lang="en-US" sz="2800" i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5384800" y="1015999"/>
            <a:ext cx="3778251" cy="2501901"/>
            <a:chOff x="5384800" y="1015999"/>
            <a:chExt cx="3778251" cy="250190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rcRect l="4341" b="6190"/>
            <a:stretch>
              <a:fillRect/>
            </a:stretch>
          </p:blipFill>
          <p:spPr>
            <a:xfrm>
              <a:off x="5384800" y="1015999"/>
              <a:ext cx="3778251" cy="2501901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6206346" y="1076980"/>
              <a:ext cx="28987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err="1" smtClean="0">
                  <a:solidFill>
                    <a:schemeClr val="accent2">
                      <a:lumMod val="75000"/>
                    </a:schemeClr>
                  </a:solidFill>
                  <a:latin typeface="Calibri"/>
                  <a:cs typeface="Calibri"/>
                </a:rPr>
                <a:t>Kovtun</a:t>
              </a:r>
              <a:r>
                <a:rPr lang="en-US" sz="1800" dirty="0" smtClean="0">
                  <a:solidFill>
                    <a:schemeClr val="accent2">
                      <a:lumMod val="75000"/>
                    </a:schemeClr>
                  </a:solidFill>
                  <a:latin typeface="Calibri"/>
                  <a:cs typeface="Calibri"/>
                </a:rPr>
                <a:t>, Son, </a:t>
              </a:r>
              <a:r>
                <a:rPr lang="en-US" sz="1800" dirty="0" err="1" smtClean="0">
                  <a:solidFill>
                    <a:schemeClr val="accent2">
                      <a:lumMod val="75000"/>
                    </a:schemeClr>
                  </a:solidFill>
                  <a:latin typeface="Calibri"/>
                  <a:cs typeface="Calibri"/>
                </a:rPr>
                <a:t>Starinets</a:t>
              </a:r>
              <a:r>
                <a:rPr lang="en-US" sz="1800" dirty="0" smtClean="0">
                  <a:solidFill>
                    <a:schemeClr val="accent2">
                      <a:lumMod val="75000"/>
                    </a:schemeClr>
                  </a:solidFill>
                  <a:latin typeface="Calibri"/>
                  <a:cs typeface="Calibri"/>
                </a:rPr>
                <a:t> 2004</a:t>
              </a:r>
              <a:endParaRPr lang="en-US" sz="1800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A3B32-18CE-0F48-B4E9-95282260068B}" type="slidenum">
              <a:rPr lang="en-US"/>
              <a:pPr/>
              <a:t>14</a:t>
            </a:fld>
            <a:endParaRPr lang="en-US" dirty="0"/>
          </a:p>
        </p:txBody>
      </p:sp>
      <p:sp>
        <p:nvSpPr>
          <p:cNvPr id="943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Currently a raging debate</a:t>
            </a:r>
          </a:p>
        </p:txBody>
      </p:sp>
      <p:sp>
        <p:nvSpPr>
          <p:cNvPr id="943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4500" y="577850"/>
            <a:ext cx="8275638" cy="3240887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  Just </a:t>
            </a:r>
            <a:r>
              <a:rPr lang="en-US" i="1" dirty="0"/>
              <a:t>WHAT</a:t>
            </a:r>
            <a:r>
              <a:rPr lang="en-US" dirty="0"/>
              <a:t> is interacting in the hot dense plasma?</a:t>
            </a:r>
          </a:p>
          <a:p>
            <a:pPr>
              <a:buFont typeface="Monotype Sorts" pitchFamily="-110" charset="2"/>
              <a:buNone/>
            </a:pPr>
            <a:endParaRPr lang="en-US" dirty="0"/>
          </a:p>
          <a:p>
            <a:pPr lvl="1"/>
            <a:r>
              <a:rPr lang="en-US" dirty="0"/>
              <a:t>                   </a:t>
            </a:r>
            <a:r>
              <a:rPr lang="en-US" dirty="0">
                <a:solidFill>
                  <a:schemeClr val="accent2"/>
                </a:solidFill>
              </a:rPr>
              <a:t>Individual gluons</a:t>
            </a:r>
            <a:r>
              <a:rPr lang="en-US" dirty="0" smtClean="0">
                <a:solidFill>
                  <a:schemeClr val="accent2"/>
                </a:solidFill>
              </a:rPr>
              <a:t>?</a:t>
            </a:r>
            <a:endParaRPr lang="en-US" dirty="0" smtClean="0"/>
          </a:p>
          <a:p>
            <a:pPr lvl="1"/>
            <a:r>
              <a:rPr lang="en-US" dirty="0"/>
              <a:t>      </a:t>
            </a:r>
            <a:r>
              <a:rPr lang="en-US" dirty="0" smtClean="0"/>
              <a:t>           </a:t>
            </a:r>
            <a:r>
              <a:rPr lang="en-US" dirty="0" smtClean="0">
                <a:solidFill>
                  <a:schemeClr val="accent2"/>
                </a:solidFill>
              </a:rPr>
              <a:t>Pure </a:t>
            </a:r>
            <a:r>
              <a:rPr lang="en-US" dirty="0">
                <a:solidFill>
                  <a:schemeClr val="accent2"/>
                </a:solidFill>
              </a:rPr>
              <a:t>fields</a:t>
            </a:r>
            <a:r>
              <a:rPr lang="en-US" dirty="0" smtClean="0">
                <a:solidFill>
                  <a:schemeClr val="accent2"/>
                </a:solidFill>
              </a:rPr>
              <a:t>?</a:t>
            </a:r>
          </a:p>
          <a:p>
            <a:pPr lvl="1"/>
            <a:r>
              <a:rPr lang="en-US" dirty="0" smtClean="0"/>
              <a:t>		       </a:t>
            </a:r>
            <a:r>
              <a:rPr lang="en-US" dirty="0" smtClean="0">
                <a:solidFill>
                  <a:schemeClr val="accent2"/>
                </a:solidFill>
              </a:rPr>
              <a:t>Multi</a:t>
            </a:r>
            <a:r>
              <a:rPr lang="en-US" dirty="0">
                <a:solidFill>
                  <a:schemeClr val="accent2"/>
                </a:solidFill>
              </a:rPr>
              <a:t>-gluons</a:t>
            </a:r>
            <a:r>
              <a:rPr lang="en-US" dirty="0" smtClean="0">
                <a:solidFill>
                  <a:schemeClr val="accent2"/>
                </a:solidFill>
              </a:rPr>
              <a:t> continuously </a:t>
            </a: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         splitting </a:t>
            </a:r>
            <a:r>
              <a:rPr lang="en-US" dirty="0">
                <a:solidFill>
                  <a:schemeClr val="accent2"/>
                </a:solidFill>
              </a:rPr>
              <a:t>&amp; re-</a:t>
            </a:r>
            <a:r>
              <a:rPr lang="en-US" dirty="0" smtClean="0">
                <a:solidFill>
                  <a:schemeClr val="accent2"/>
                </a:solidFill>
              </a:rPr>
              <a:t>forming?</a:t>
            </a: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i</a:t>
            </a:r>
            <a:r>
              <a:rPr lang="en-US" dirty="0">
                <a:solidFill>
                  <a:schemeClr val="accent2"/>
                </a:solidFill>
              </a:rPr>
              <a:t>.e. composite </a:t>
            </a:r>
            <a:r>
              <a:rPr lang="en-US" dirty="0" err="1">
                <a:solidFill>
                  <a:schemeClr val="accent2"/>
                </a:solidFill>
              </a:rPr>
              <a:t>quasiparticles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(</a:t>
            </a:r>
            <a:r>
              <a:rPr lang="en-US" dirty="0">
                <a:solidFill>
                  <a:schemeClr val="accent2"/>
                </a:solidFill>
              </a:rPr>
              <a:t>in classical liquids voids fill this role</a:t>
            </a:r>
            <a:r>
              <a:rPr lang="en-US" dirty="0" smtClean="0">
                <a:solidFill>
                  <a:schemeClr val="accent2"/>
                </a:solidFill>
              </a:rPr>
              <a:t>)</a:t>
            </a:r>
          </a:p>
        </p:txBody>
      </p:sp>
      <p:pic>
        <p:nvPicPr>
          <p:cNvPr id="5" name="Picture 8" descr="gas_liquid"/>
          <p:cNvPicPr>
            <a:picLocks noChangeAspect="1" noChangeArrowheads="1"/>
          </p:cNvPicPr>
          <p:nvPr/>
        </p:nvPicPr>
        <p:blipFill>
          <a:blip r:embed="rId4"/>
          <a:srcRect l="62778" t="18471" r="9723" b="5652"/>
          <a:stretch>
            <a:fillRect/>
          </a:stretch>
        </p:blipFill>
        <p:spPr bwMode="auto">
          <a:xfrm rot="16200000">
            <a:off x="365612" y="798667"/>
            <a:ext cx="1350320" cy="1751343"/>
          </a:xfrm>
          <a:prstGeom prst="rect">
            <a:avLst/>
          </a:prstGeom>
          <a:noFill/>
        </p:spPr>
      </p:pic>
      <p:cxnSp>
        <p:nvCxnSpPr>
          <p:cNvPr id="10" name="Straight Arrow Connector 9"/>
          <p:cNvCxnSpPr/>
          <p:nvPr/>
        </p:nvCxnSpPr>
        <p:spPr bwMode="auto">
          <a:xfrm flipV="1">
            <a:off x="4686300" y="1625600"/>
            <a:ext cx="1079500" cy="38100"/>
          </a:xfrm>
          <a:prstGeom prst="straightConnector1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3835400" y="2070100"/>
            <a:ext cx="3606800" cy="571500"/>
          </a:xfrm>
          <a:prstGeom prst="straightConnector1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4597400" y="2806700"/>
            <a:ext cx="1765300" cy="190500"/>
          </a:xfrm>
          <a:prstGeom prst="straightConnector1">
            <a:avLst/>
          </a:prstGeom>
          <a:noFill/>
          <a:ln w="28575" cap="flat" cmpd="sng" algn="ctr">
            <a:solidFill>
              <a:srgbClr val="0000FF"/>
            </a:solidFill>
            <a:prstDash val="dash"/>
            <a:round/>
            <a:headEnd type="none" w="med" len="med"/>
            <a:tailEnd type="arrow" w="med" len="med"/>
          </a:ln>
          <a:effectLst/>
        </p:spPr>
      </p:cxnSp>
      <p:grpSp>
        <p:nvGrpSpPr>
          <p:cNvPr id="22" name="Group 21"/>
          <p:cNvGrpSpPr/>
          <p:nvPr/>
        </p:nvGrpSpPr>
        <p:grpSpPr>
          <a:xfrm>
            <a:off x="7073901" y="3543300"/>
            <a:ext cx="1887537" cy="2174931"/>
            <a:chOff x="7073901" y="3543300"/>
            <a:chExt cx="1887537" cy="2174931"/>
          </a:xfrm>
        </p:grpSpPr>
        <p:pic>
          <p:nvPicPr>
            <p:cNvPr id="20" name="Picture 10"/>
            <p:cNvPicPr>
              <a:picLocks noChangeAspect="1" noChangeArrowheads="1"/>
            </p:cNvPicPr>
            <p:nvPr/>
          </p:nvPicPr>
          <p:blipFill>
            <a:blip r:embed="rId5"/>
            <a:srcRect t="20811"/>
            <a:stretch>
              <a:fillRect/>
            </a:stretch>
          </p:blipFill>
          <p:spPr bwMode="auto">
            <a:xfrm>
              <a:off x="7073901" y="3543300"/>
              <a:ext cx="1887537" cy="148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1" name="TextBox 20"/>
            <p:cNvSpPr txBox="1"/>
            <p:nvPr/>
          </p:nvSpPr>
          <p:spPr>
            <a:xfrm>
              <a:off x="7442200" y="5016500"/>
              <a:ext cx="1515008" cy="7017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b="0" i="1" dirty="0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Has particles!</a:t>
              </a:r>
            </a:p>
            <a:p>
              <a:pPr>
                <a:buNone/>
              </a:pPr>
              <a:r>
                <a:rPr lang="en-US" sz="1800" b="0" i="1" dirty="0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Excitations??</a:t>
              </a:r>
              <a:endParaRPr lang="en-US" sz="1800" b="0" i="1" dirty="0">
                <a:solidFill>
                  <a:schemeClr val="accent2">
                    <a:lumMod val="75000"/>
                  </a:schemeClr>
                </a:solidFill>
                <a:latin typeface="+mn-lt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165099" y="3920337"/>
            <a:ext cx="6908801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alibri"/>
                <a:cs typeface="Calibri"/>
              </a:rPr>
              <a:t> Answer must be scale dependent!</a:t>
            </a:r>
          </a:p>
          <a:p>
            <a:pPr lvl="1">
              <a:buNone/>
            </a:pPr>
            <a:r>
              <a:rPr lang="en-US" sz="2400" dirty="0" smtClean="0">
                <a:solidFill>
                  <a:srgbClr val="FF0000"/>
                </a:solidFill>
                <a:latin typeface="Calibri"/>
                <a:cs typeface="Calibri"/>
              </a:rPr>
              <a:t>Tools: Energy loss vs. </a:t>
            </a:r>
            <a:r>
              <a:rPr lang="en-US" sz="2400" i="1" dirty="0" smtClean="0">
                <a:solidFill>
                  <a:srgbClr val="FF0000"/>
                </a:solidFill>
                <a:latin typeface="Calibri"/>
                <a:cs typeface="Calibri"/>
              </a:rPr>
              <a:t>M</a:t>
            </a:r>
            <a:r>
              <a:rPr lang="en-US" sz="2400" dirty="0" smtClean="0">
                <a:solidFill>
                  <a:srgbClr val="FF0000"/>
                </a:solidFill>
                <a:latin typeface="Calibri"/>
                <a:cs typeface="Calibri"/>
              </a:rPr>
              <a:t> and </a:t>
            </a:r>
            <a:r>
              <a:rPr lang="en-US" sz="2400" i="1" dirty="0" smtClean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lang="en-US" sz="2400" dirty="0" smtClean="0">
                <a:solidFill>
                  <a:srgbClr val="FF0000"/>
                </a:solidFill>
                <a:latin typeface="Calibri"/>
                <a:cs typeface="Calibri"/>
              </a:rPr>
              <a:t> of probe </a:t>
            </a:r>
            <a:r>
              <a:rPr lang="en-US" sz="2400" dirty="0" err="1" smtClean="0">
                <a:solidFill>
                  <a:srgbClr val="FF0000"/>
                </a:solidFill>
                <a:latin typeface="Calibri"/>
                <a:cs typeface="Calibri"/>
              </a:rPr>
              <a:t>parton</a:t>
            </a:r>
            <a:endParaRPr lang="en-US" sz="2400" dirty="0" smtClean="0">
              <a:solidFill>
                <a:srgbClr val="FF0000"/>
              </a:solidFill>
              <a:latin typeface="Calibri"/>
              <a:cs typeface="Calibri"/>
            </a:endParaRPr>
          </a:p>
          <a:p>
            <a:r>
              <a:rPr lang="en-US" sz="2400" dirty="0" smtClean="0">
                <a:latin typeface="Calibri"/>
                <a:cs typeface="Calibri"/>
              </a:rPr>
              <a:t> Affects </a:t>
            </a:r>
            <a:r>
              <a:rPr lang="en-US" sz="2400" dirty="0" smtClean="0">
                <a:solidFill>
                  <a:srgbClr val="FF0000"/>
                </a:solidFill>
                <a:latin typeface="Calibri"/>
                <a:cs typeface="Calibri"/>
              </a:rPr>
              <a:t>transport of momentum, energy &amp; particles</a:t>
            </a:r>
            <a:endParaRPr lang="en-US" sz="2400" dirty="0" smtClean="0">
              <a:latin typeface="Calibri"/>
              <a:cs typeface="Calibri"/>
            </a:endParaRPr>
          </a:p>
          <a:p>
            <a:pPr lvl="1">
              <a:buNone/>
            </a:pPr>
            <a:r>
              <a:rPr lang="en-US" sz="2400" dirty="0" smtClean="0">
                <a:solidFill>
                  <a:srgbClr val="FF0000"/>
                </a:solidFill>
                <a:latin typeface="Calibri"/>
                <a:cs typeface="Calibri"/>
              </a:rPr>
              <a:t>i.e. Viscosity, speed of sound, diffusion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inside? “throw rocks at it”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5" name="Picture 8" descr="gas_liquid"/>
          <p:cNvPicPr>
            <a:picLocks noChangeAspect="1" noChangeArrowheads="1"/>
          </p:cNvPicPr>
          <p:nvPr/>
        </p:nvPicPr>
        <p:blipFill>
          <a:blip r:embed="rId2"/>
          <a:srcRect l="62778" t="18471" r="9723" b="5652"/>
          <a:stretch>
            <a:fillRect/>
          </a:stretch>
        </p:blipFill>
        <p:spPr bwMode="auto">
          <a:xfrm rot="16200000">
            <a:off x="3468278" y="1372774"/>
            <a:ext cx="2166341" cy="2809709"/>
          </a:xfrm>
          <a:prstGeom prst="rect">
            <a:avLst/>
          </a:prstGeom>
          <a:noFill/>
        </p:spPr>
      </p:pic>
      <p:grpSp>
        <p:nvGrpSpPr>
          <p:cNvPr id="97" name="Group 96"/>
          <p:cNvGrpSpPr/>
          <p:nvPr/>
        </p:nvGrpSpPr>
        <p:grpSpPr>
          <a:xfrm>
            <a:off x="35091" y="590550"/>
            <a:ext cx="4748124" cy="5321901"/>
            <a:chOff x="35091" y="590550"/>
            <a:chExt cx="4748124" cy="5321901"/>
          </a:xfrm>
        </p:grpSpPr>
        <p:grpSp>
          <p:nvGrpSpPr>
            <p:cNvPr id="95" name="Group 94"/>
            <p:cNvGrpSpPr/>
            <p:nvPr/>
          </p:nvGrpSpPr>
          <p:grpSpPr>
            <a:xfrm>
              <a:off x="85891" y="590550"/>
              <a:ext cx="4697324" cy="5321901"/>
              <a:chOff x="85891" y="590550"/>
              <a:chExt cx="4697324" cy="5321901"/>
            </a:xfrm>
          </p:grpSpPr>
          <p:pic>
            <p:nvPicPr>
              <p:cNvPr id="6" name="Picture 4" descr="bowling_ball"/>
              <p:cNvPicPr>
                <a:picLocks noChangeAspect="1" noChangeArrowheads="1"/>
              </p:cNvPicPr>
              <p:nvPr/>
            </p:nvPicPr>
            <p:blipFill>
              <a:blip r:embed="rId3"/>
              <a:srcRect l="5847" t="7342" r="4878" b="9412"/>
              <a:stretch>
                <a:fillRect/>
              </a:stretch>
            </p:blipFill>
            <p:spPr bwMode="auto">
              <a:xfrm>
                <a:off x="1135522" y="590550"/>
                <a:ext cx="1829286" cy="1719804"/>
              </a:xfrm>
              <a:prstGeom prst="rect">
                <a:avLst/>
              </a:prstGeom>
              <a:noFill/>
            </p:spPr>
          </p:pic>
          <p:pic>
            <p:nvPicPr>
              <p:cNvPr id="7" name="Picture 4"/>
              <p:cNvPicPr>
                <a:picLocks noChangeArrowheads="1"/>
              </p:cNvPicPr>
              <p:nvPr/>
            </p:nvPicPr>
            <p:blipFill>
              <a:blip r:embed="rId4"/>
              <a:srcRect r="51016"/>
              <a:stretch>
                <a:fillRect/>
              </a:stretch>
            </p:blipFill>
            <p:spPr bwMode="auto">
              <a:xfrm>
                <a:off x="85891" y="2320925"/>
                <a:ext cx="3060703" cy="2260600"/>
              </a:xfrm>
              <a:prstGeom prst="rect">
                <a:avLst/>
              </a:prstGeom>
              <a:noFill/>
              <a:ln w="9525" cap="flat">
                <a:noFill/>
                <a:miter lim="800000"/>
                <a:headEnd/>
                <a:tailEnd/>
              </a:ln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136691" y="4564390"/>
                <a:ext cx="4646524" cy="13480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2400" dirty="0" smtClean="0">
                    <a:latin typeface="Calibri"/>
                    <a:cs typeface="Calibri"/>
                  </a:rPr>
                  <a:t>Diffusion, </a:t>
                </a:r>
                <a:r>
                  <a:rPr lang="en-US" sz="2400" dirty="0" err="1" smtClean="0">
                    <a:latin typeface="Calibri"/>
                    <a:cs typeface="Calibri"/>
                  </a:rPr>
                  <a:t>collisional</a:t>
                </a:r>
                <a:r>
                  <a:rPr lang="en-US" sz="2400" dirty="0" smtClean="0">
                    <a:latin typeface="Calibri"/>
                    <a:cs typeface="Calibri"/>
                  </a:rPr>
                  <a:t> energy loss…</a:t>
                </a:r>
              </a:p>
              <a:p>
                <a:pPr>
                  <a:buNone/>
                </a:pPr>
                <a:r>
                  <a:rPr lang="en-US" sz="2400" dirty="0" smtClean="0">
                    <a:latin typeface="Calibri"/>
                    <a:cs typeface="Calibri"/>
                  </a:rPr>
                  <a:t>Collisions with </a:t>
                </a:r>
                <a:r>
                  <a:rPr lang="en-US" sz="2400" i="1" dirty="0" smtClean="0">
                    <a:latin typeface="Calibri"/>
                    <a:cs typeface="Calibri"/>
                  </a:rPr>
                  <a:t>what</a:t>
                </a:r>
                <a:r>
                  <a:rPr lang="en-US" sz="2400" dirty="0" smtClean="0">
                    <a:latin typeface="Calibri"/>
                    <a:cs typeface="Calibri"/>
                  </a:rPr>
                  <a:t>?</a:t>
                </a:r>
              </a:p>
              <a:p>
                <a:pPr>
                  <a:buNone/>
                </a:pPr>
                <a:r>
                  <a:rPr lang="en-US" sz="2400" dirty="0" err="1" smtClean="0">
                    <a:latin typeface="Calibri"/>
                    <a:cs typeface="Calibri"/>
                  </a:rPr>
                  <a:t>c</a:t>
                </a:r>
                <a:r>
                  <a:rPr lang="en-US" sz="2400" dirty="0" smtClean="0">
                    <a:latin typeface="Calibri"/>
                    <a:cs typeface="Calibri"/>
                  </a:rPr>
                  <a:t> vs. </a:t>
                </a:r>
                <a:r>
                  <a:rPr lang="en-US" sz="2400" dirty="0" err="1" smtClean="0">
                    <a:latin typeface="Calibri"/>
                    <a:cs typeface="Calibri"/>
                  </a:rPr>
                  <a:t>b</a:t>
                </a:r>
                <a:r>
                  <a:rPr lang="en-US" sz="2400" dirty="0" smtClean="0">
                    <a:latin typeface="Calibri"/>
                    <a:cs typeface="Calibri"/>
                  </a:rPr>
                  <a:t> to help </a:t>
                </a:r>
                <a:r>
                  <a:rPr lang="en-US" sz="2400" dirty="0" smtClean="0">
                    <a:latin typeface="Calibri"/>
                    <a:cs typeface="Calibri"/>
                  </a:rPr>
                  <a:t>resolve</a:t>
                </a:r>
              </a:p>
            </p:txBody>
          </p:sp>
        </p:grpSp>
        <p:sp>
          <p:nvSpPr>
            <p:cNvPr id="96" name="TextBox 95"/>
            <p:cNvSpPr txBox="1"/>
            <p:nvPr/>
          </p:nvSpPr>
          <p:spPr>
            <a:xfrm>
              <a:off x="35091" y="590550"/>
              <a:ext cx="1121133" cy="904863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400" i="1" dirty="0" smtClean="0">
                  <a:latin typeface="Calibri"/>
                  <a:cs typeface="Calibri"/>
                </a:rPr>
                <a:t>heavy </a:t>
              </a:r>
            </a:p>
            <a:p>
              <a:pPr>
                <a:buNone/>
              </a:pPr>
              <a:r>
                <a:rPr lang="en-US" sz="2400" i="1" dirty="0" smtClean="0">
                  <a:latin typeface="Calibri"/>
                  <a:cs typeface="Calibri"/>
                </a:rPr>
                <a:t>quarks</a:t>
              </a:r>
              <a:endParaRPr lang="en-US" sz="2400" i="1" dirty="0"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33350"/>
            <a:ext cx="8738622" cy="457200"/>
          </a:xfrm>
        </p:spPr>
        <p:txBody>
          <a:bodyPr/>
          <a:lstStyle/>
          <a:p>
            <a:r>
              <a:rPr lang="en-US" dirty="0" smtClean="0"/>
              <a:t>Heavy probes: in the </a:t>
            </a:r>
            <a:r>
              <a:rPr lang="en-US" dirty="0" smtClean="0">
                <a:solidFill>
                  <a:srgbClr val="042DFA"/>
                </a:solidFill>
              </a:rPr>
              <a:t>next few years! </a:t>
            </a:r>
            <a:endParaRPr lang="en-US" dirty="0">
              <a:solidFill>
                <a:srgbClr val="042DFA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13" name="Picture 12" descr="FVTX_and_VT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862" y="673101"/>
            <a:ext cx="3822281" cy="2539999"/>
          </a:xfrm>
          <a:prstGeom prst="rect">
            <a:avLst/>
          </a:prstGeom>
        </p:spPr>
      </p:pic>
      <p:pic>
        <p:nvPicPr>
          <p:cNvPr id="14" name="Picture 13" descr="future_raa_withtheory.gif"/>
          <p:cNvPicPr>
            <a:picLocks noChangeAspect="1"/>
          </p:cNvPicPr>
          <p:nvPr/>
        </p:nvPicPr>
        <p:blipFill>
          <a:blip r:embed="rId3"/>
          <a:srcRect t="7318" r="6178"/>
          <a:stretch>
            <a:fillRect/>
          </a:stretch>
        </p:blipFill>
        <p:spPr>
          <a:xfrm>
            <a:off x="5257477" y="635001"/>
            <a:ext cx="3862145" cy="2738599"/>
          </a:xfrm>
          <a:prstGeom prst="rect">
            <a:avLst/>
          </a:prstGeom>
        </p:spPr>
      </p:pic>
      <p:pic>
        <p:nvPicPr>
          <p:cNvPr id="16" name="Picture 15" descr="LOGO_SM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1143" y="1905000"/>
            <a:ext cx="1136334" cy="444500"/>
          </a:xfrm>
          <a:prstGeom prst="rect">
            <a:avLst/>
          </a:prstGeom>
        </p:spPr>
      </p:pic>
      <p:pic>
        <p:nvPicPr>
          <p:cNvPr id="17" name="Picture 16" descr="STAR_d0_performance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5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1358900" y="3173400"/>
            <a:ext cx="3479800" cy="2703537"/>
          </a:xfrm>
          <a:prstGeom prst="rect">
            <a:avLst/>
          </a:prstGeom>
        </p:spPr>
      </p:pic>
      <p:grpSp>
        <p:nvGrpSpPr>
          <p:cNvPr id="18" name="Group 13"/>
          <p:cNvGrpSpPr>
            <a:grpSpLocks/>
          </p:cNvGrpSpPr>
          <p:nvPr/>
        </p:nvGrpSpPr>
        <p:grpSpPr bwMode="auto">
          <a:xfrm>
            <a:off x="374643" y="4432300"/>
            <a:ext cx="1485900" cy="486229"/>
            <a:chOff x="1728" y="278"/>
            <a:chExt cx="1296" cy="768"/>
          </a:xfrm>
        </p:grpSpPr>
        <p:sp>
          <p:nvSpPr>
            <p:cNvPr id="19" name="AutoShape 14"/>
            <p:cNvSpPr>
              <a:spLocks noChangeArrowheads="1"/>
            </p:cNvSpPr>
            <p:nvPr/>
          </p:nvSpPr>
          <p:spPr bwMode="auto">
            <a:xfrm>
              <a:off x="1728" y="278"/>
              <a:ext cx="672" cy="672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400" b="1" i="1">
                <a:cs typeface="+mn-cs"/>
              </a:endParaRPr>
            </a:p>
          </p:txBody>
        </p:sp>
        <p:sp>
          <p:nvSpPr>
            <p:cNvPr id="20" name="Text Box 15"/>
            <p:cNvSpPr txBox="1">
              <a:spLocks noChangeArrowheads="1"/>
            </p:cNvSpPr>
            <p:nvPr/>
          </p:nvSpPr>
          <p:spPr bwMode="auto">
            <a:xfrm>
              <a:off x="1963" y="463"/>
              <a:ext cx="1061" cy="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>
                <a:buNone/>
                <a:defRPr/>
              </a:pPr>
              <a:r>
                <a:rPr lang="en-US" sz="1800" b="1" i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charset="0"/>
                  <a:cs typeface="+mn-cs"/>
                </a:rPr>
                <a:t> STAR</a:t>
              </a:r>
              <a:endParaRPr lang="en-US" sz="18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cs typeface="+mn-cs"/>
              </a:endParaRPr>
            </a:p>
          </p:txBody>
        </p:sp>
      </p:grpSp>
      <p:sp>
        <p:nvSpPr>
          <p:cNvPr id="21" name="Oval 4"/>
          <p:cNvSpPr>
            <a:spLocks noChangeArrowheads="1"/>
          </p:cNvSpPr>
          <p:nvPr/>
        </p:nvSpPr>
        <p:spPr bwMode="auto">
          <a:xfrm>
            <a:off x="4909344" y="3502469"/>
            <a:ext cx="3389312" cy="2093912"/>
          </a:xfrm>
          <a:prstGeom prst="ellipse">
            <a:avLst/>
          </a:prstGeom>
          <a:blipFill dpi="0" rotWithShape="1">
            <a:blip r:embed="rId7"/>
            <a:srcRect/>
            <a:stretch>
              <a:fillRect/>
            </a:stretch>
          </a:blipFill>
          <a:ln w="25400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pPr algn="ctr" defTabSz="457200"/>
            <a:endParaRPr lang="en-US" altLang="zh-CN">
              <a:ea typeface="SimSun" charset="0"/>
              <a:cs typeface="SimSun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“throw rocks at it”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5" name="Picture 8" descr="gas_liquid"/>
          <p:cNvPicPr>
            <a:picLocks noChangeAspect="1" noChangeArrowheads="1"/>
          </p:cNvPicPr>
          <p:nvPr/>
        </p:nvPicPr>
        <p:blipFill>
          <a:blip r:embed="rId2"/>
          <a:srcRect l="62778" t="18471" r="9723" b="5652"/>
          <a:stretch>
            <a:fillRect/>
          </a:stretch>
        </p:blipFill>
        <p:spPr bwMode="auto">
          <a:xfrm rot="16200000">
            <a:off x="3468278" y="510275"/>
            <a:ext cx="2166341" cy="2809709"/>
          </a:xfrm>
          <a:prstGeom prst="rect">
            <a:avLst/>
          </a:prstGeom>
          <a:noFill/>
        </p:spPr>
      </p:pic>
      <p:pic>
        <p:nvPicPr>
          <p:cNvPr id="6" name="Picture 4" descr="bowling_ball"/>
          <p:cNvPicPr>
            <a:picLocks noChangeAspect="1" noChangeArrowheads="1"/>
          </p:cNvPicPr>
          <p:nvPr/>
        </p:nvPicPr>
        <p:blipFill>
          <a:blip r:embed="rId3"/>
          <a:srcRect l="5847" t="7342" r="4878" b="9412"/>
          <a:stretch>
            <a:fillRect/>
          </a:stretch>
        </p:blipFill>
        <p:spPr bwMode="auto">
          <a:xfrm>
            <a:off x="1135522" y="590550"/>
            <a:ext cx="1829286" cy="1719804"/>
          </a:xfrm>
          <a:prstGeom prst="rect">
            <a:avLst/>
          </a:prstGeom>
          <a:noFill/>
        </p:spPr>
      </p:pic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6233233" y="1225489"/>
            <a:ext cx="2333934" cy="2063436"/>
            <a:chOff x="1968" y="816"/>
            <a:chExt cx="3696" cy="3408"/>
          </a:xfrm>
        </p:grpSpPr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1968" y="816"/>
              <a:ext cx="3696" cy="3408"/>
            </a:xfrm>
            <a:prstGeom prst="rect">
              <a:avLst/>
            </a:prstGeom>
            <a:solidFill>
              <a:srgbClr val="0033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2112" y="864"/>
              <a:ext cx="3504" cy="3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grpSp>
          <p:nvGrpSpPr>
            <p:cNvPr id="9" name="Group 7"/>
            <p:cNvGrpSpPr>
              <a:grpSpLocks/>
            </p:cNvGrpSpPr>
            <p:nvPr/>
          </p:nvGrpSpPr>
          <p:grpSpPr bwMode="auto">
            <a:xfrm>
              <a:off x="2784" y="1536"/>
              <a:ext cx="2400" cy="2448"/>
              <a:chOff x="2448" y="1344"/>
              <a:chExt cx="2400" cy="2448"/>
            </a:xfrm>
          </p:grpSpPr>
          <p:sp>
            <p:nvSpPr>
              <p:cNvPr id="92" name="Oval 8"/>
              <p:cNvSpPr>
                <a:spLocks noChangeArrowheads="1"/>
              </p:cNvSpPr>
              <p:nvPr/>
            </p:nvSpPr>
            <p:spPr bwMode="auto">
              <a:xfrm>
                <a:off x="2448" y="1440"/>
                <a:ext cx="2352" cy="2352"/>
              </a:xfrm>
              <a:prstGeom prst="ellipse">
                <a:avLst/>
              </a:prstGeom>
              <a:gradFill rotWithShape="0"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3" name="Oval 9"/>
              <p:cNvSpPr>
                <a:spLocks noChangeArrowheads="1"/>
              </p:cNvSpPr>
              <p:nvPr/>
            </p:nvSpPr>
            <p:spPr bwMode="auto">
              <a:xfrm rot="-2911999">
                <a:off x="3960" y="1320"/>
                <a:ext cx="528" cy="1248"/>
              </a:xfrm>
              <a:prstGeom prst="ellipse">
                <a:avLst/>
              </a:prstGeom>
              <a:solidFill>
                <a:schemeClr val="hlink">
                  <a:alpha val="5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4" name="Line 10"/>
              <p:cNvSpPr>
                <a:spLocks noChangeShapeType="1"/>
              </p:cNvSpPr>
              <p:nvPr/>
            </p:nvSpPr>
            <p:spPr bwMode="auto">
              <a:xfrm flipV="1">
                <a:off x="4272" y="1344"/>
                <a:ext cx="480" cy="576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 flipV="1">
              <a:off x="4896" y="1200"/>
              <a:ext cx="240" cy="33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 flipV="1">
              <a:off x="4800" y="1392"/>
              <a:ext cx="384" cy="24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 flipV="1">
              <a:off x="4944" y="1200"/>
              <a:ext cx="384" cy="28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6" name="Line 14"/>
            <p:cNvSpPr>
              <a:spLocks noChangeShapeType="1"/>
            </p:cNvSpPr>
            <p:nvPr/>
          </p:nvSpPr>
          <p:spPr bwMode="auto">
            <a:xfrm flipV="1">
              <a:off x="4416" y="1104"/>
              <a:ext cx="912" cy="91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 flipV="1">
              <a:off x="3504" y="2224"/>
              <a:ext cx="1152" cy="992"/>
            </a:xfrm>
            <a:prstGeom prst="line">
              <a:avLst/>
            </a:prstGeom>
            <a:noFill/>
            <a:ln w="57150">
              <a:solidFill>
                <a:srgbClr val="99FF33"/>
              </a:solidFill>
              <a:round/>
              <a:headEnd type="triangle" w="med" len="med"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 flipH="1">
              <a:off x="3120" y="3360"/>
              <a:ext cx="240" cy="9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grpSp>
          <p:nvGrpSpPr>
            <p:cNvPr id="12" name="Group 17"/>
            <p:cNvGrpSpPr>
              <a:grpSpLocks/>
            </p:cNvGrpSpPr>
            <p:nvPr/>
          </p:nvGrpSpPr>
          <p:grpSpPr bwMode="auto">
            <a:xfrm>
              <a:off x="4439" y="1990"/>
              <a:ext cx="248" cy="230"/>
              <a:chOff x="4151" y="1798"/>
              <a:chExt cx="248" cy="230"/>
            </a:xfrm>
          </p:grpSpPr>
          <p:sp>
            <p:nvSpPr>
              <p:cNvPr id="89" name="Freeform 18"/>
              <p:cNvSpPr>
                <a:spLocks noChangeAspect="1"/>
              </p:cNvSpPr>
              <p:nvPr/>
            </p:nvSpPr>
            <p:spPr bwMode="auto">
              <a:xfrm rot="-8114256" flipH="1" flipV="1">
                <a:off x="4151" y="1798"/>
                <a:ext cx="106" cy="90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19"/>
              <p:cNvSpPr>
                <a:spLocks noChangeAspect="1"/>
              </p:cNvSpPr>
              <p:nvPr/>
            </p:nvSpPr>
            <p:spPr bwMode="auto">
              <a:xfrm rot="-8114256" flipH="1" flipV="1">
                <a:off x="4223" y="1867"/>
                <a:ext cx="106" cy="91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20"/>
              <p:cNvSpPr>
                <a:spLocks noChangeAspect="1"/>
              </p:cNvSpPr>
              <p:nvPr/>
            </p:nvSpPr>
            <p:spPr bwMode="auto">
              <a:xfrm rot="-8114256" flipH="1" flipV="1">
                <a:off x="4294" y="1938"/>
                <a:ext cx="105" cy="90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0" name="Line 21"/>
            <p:cNvSpPr>
              <a:spLocks noChangeShapeType="1"/>
            </p:cNvSpPr>
            <p:nvPr/>
          </p:nvSpPr>
          <p:spPr bwMode="auto">
            <a:xfrm flipH="1">
              <a:off x="1968" y="2016"/>
              <a:ext cx="2448" cy="0"/>
            </a:xfrm>
            <a:prstGeom prst="line">
              <a:avLst/>
            </a:prstGeom>
            <a:noFill/>
            <a:ln w="57150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1" name="Line 22"/>
            <p:cNvSpPr>
              <a:spLocks noChangeShapeType="1"/>
            </p:cNvSpPr>
            <p:nvPr/>
          </p:nvSpPr>
          <p:spPr bwMode="auto">
            <a:xfrm flipV="1">
              <a:off x="4656" y="2208"/>
              <a:ext cx="1008" cy="0"/>
            </a:xfrm>
            <a:prstGeom prst="line">
              <a:avLst/>
            </a:prstGeom>
            <a:noFill/>
            <a:ln w="57150">
              <a:solidFill>
                <a:srgbClr val="99FF33"/>
              </a:solidFill>
              <a:round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2" name="Freeform 23"/>
            <p:cNvSpPr>
              <a:spLocks noChangeAspect="1"/>
            </p:cNvSpPr>
            <p:nvPr/>
          </p:nvSpPr>
          <p:spPr bwMode="auto">
            <a:xfrm rot="-1156184">
              <a:off x="3786" y="2700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4"/>
            <p:cNvSpPr>
              <a:spLocks noChangeAspect="1"/>
            </p:cNvSpPr>
            <p:nvPr/>
          </p:nvSpPr>
          <p:spPr bwMode="auto">
            <a:xfrm rot="-1156184">
              <a:off x="3847" y="2679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5"/>
            <p:cNvSpPr>
              <a:spLocks noChangeAspect="1"/>
            </p:cNvSpPr>
            <p:nvPr/>
          </p:nvSpPr>
          <p:spPr bwMode="auto">
            <a:xfrm rot="-1156184">
              <a:off x="3908" y="2657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6"/>
            <p:cNvSpPr>
              <a:spLocks noChangeAspect="1"/>
            </p:cNvSpPr>
            <p:nvPr/>
          </p:nvSpPr>
          <p:spPr bwMode="auto">
            <a:xfrm rot="-1156184">
              <a:off x="3969" y="2635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7"/>
            <p:cNvSpPr>
              <a:spLocks noChangeAspect="1"/>
            </p:cNvSpPr>
            <p:nvPr/>
          </p:nvSpPr>
          <p:spPr bwMode="auto">
            <a:xfrm rot="-1156184">
              <a:off x="4029" y="2613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8"/>
            <p:cNvSpPr>
              <a:spLocks noChangeAspect="1"/>
            </p:cNvSpPr>
            <p:nvPr/>
          </p:nvSpPr>
          <p:spPr bwMode="auto">
            <a:xfrm rot="-1156184">
              <a:off x="4090" y="2592"/>
              <a:ext cx="68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9" name="Group 29"/>
            <p:cNvGrpSpPr>
              <a:grpSpLocks noChangeAspect="1"/>
            </p:cNvGrpSpPr>
            <p:nvPr/>
          </p:nvGrpSpPr>
          <p:grpSpPr bwMode="auto">
            <a:xfrm rot="-4182604">
              <a:off x="3461" y="3142"/>
              <a:ext cx="452" cy="57"/>
              <a:chOff x="804" y="3206"/>
              <a:chExt cx="2344" cy="314"/>
            </a:xfrm>
          </p:grpSpPr>
          <p:sp>
            <p:nvSpPr>
              <p:cNvPr id="82" name="Freeform 30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31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32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33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34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35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36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9" name="Freeform 37"/>
            <p:cNvSpPr>
              <a:spLocks noChangeAspect="1"/>
            </p:cNvSpPr>
            <p:nvPr/>
          </p:nvSpPr>
          <p:spPr bwMode="auto">
            <a:xfrm rot="-4182604">
              <a:off x="3934" y="2935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38"/>
            <p:cNvSpPr>
              <a:spLocks noChangeAspect="1"/>
            </p:cNvSpPr>
            <p:nvPr/>
          </p:nvSpPr>
          <p:spPr bwMode="auto">
            <a:xfrm rot="-4182604">
              <a:off x="3956" y="2875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9"/>
            <p:cNvSpPr>
              <a:spLocks noChangeAspect="1"/>
            </p:cNvSpPr>
            <p:nvPr/>
          </p:nvSpPr>
          <p:spPr bwMode="auto">
            <a:xfrm rot="-4182604">
              <a:off x="3977" y="2813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40"/>
            <p:cNvSpPr>
              <a:spLocks noChangeAspect="1"/>
            </p:cNvSpPr>
            <p:nvPr/>
          </p:nvSpPr>
          <p:spPr bwMode="auto">
            <a:xfrm rot="-4182604">
              <a:off x="4000" y="2753"/>
              <a:ext cx="68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8" name="Group 41"/>
            <p:cNvGrpSpPr>
              <a:grpSpLocks/>
            </p:cNvGrpSpPr>
            <p:nvPr/>
          </p:nvGrpSpPr>
          <p:grpSpPr bwMode="auto">
            <a:xfrm>
              <a:off x="3264" y="3121"/>
              <a:ext cx="326" cy="60"/>
              <a:chOff x="3264" y="2881"/>
              <a:chExt cx="326" cy="60"/>
            </a:xfrm>
          </p:grpSpPr>
          <p:sp>
            <p:nvSpPr>
              <p:cNvPr id="77" name="Freeform 42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Freeform 43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44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45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46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3" name="Group 47"/>
            <p:cNvGrpSpPr>
              <a:grpSpLocks/>
            </p:cNvGrpSpPr>
            <p:nvPr/>
          </p:nvGrpSpPr>
          <p:grpSpPr bwMode="auto">
            <a:xfrm>
              <a:off x="3530" y="2628"/>
              <a:ext cx="382" cy="60"/>
              <a:chOff x="3264" y="2881"/>
              <a:chExt cx="326" cy="60"/>
            </a:xfrm>
          </p:grpSpPr>
          <p:sp>
            <p:nvSpPr>
              <p:cNvPr id="72" name="Freeform 48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49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50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51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52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4" name="Group 53"/>
            <p:cNvGrpSpPr>
              <a:grpSpLocks/>
            </p:cNvGrpSpPr>
            <p:nvPr/>
          </p:nvGrpSpPr>
          <p:grpSpPr bwMode="auto">
            <a:xfrm>
              <a:off x="3482" y="2820"/>
              <a:ext cx="382" cy="60"/>
              <a:chOff x="3264" y="2881"/>
              <a:chExt cx="326" cy="60"/>
            </a:xfrm>
          </p:grpSpPr>
          <p:sp>
            <p:nvSpPr>
              <p:cNvPr id="67" name="Freeform 54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55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56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57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58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5" name="Group 59"/>
            <p:cNvGrpSpPr>
              <a:grpSpLocks/>
            </p:cNvGrpSpPr>
            <p:nvPr/>
          </p:nvGrpSpPr>
          <p:grpSpPr bwMode="auto">
            <a:xfrm rot="5045631">
              <a:off x="3615" y="3309"/>
              <a:ext cx="382" cy="60"/>
              <a:chOff x="3264" y="2881"/>
              <a:chExt cx="326" cy="60"/>
            </a:xfrm>
          </p:grpSpPr>
          <p:sp>
            <p:nvSpPr>
              <p:cNvPr id="62" name="Freeform 60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61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Freeform 62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63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64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6" name="Group 65"/>
            <p:cNvGrpSpPr>
              <a:grpSpLocks/>
            </p:cNvGrpSpPr>
            <p:nvPr/>
          </p:nvGrpSpPr>
          <p:grpSpPr bwMode="auto">
            <a:xfrm rot="7829463">
              <a:off x="3199" y="3268"/>
              <a:ext cx="382" cy="60"/>
              <a:chOff x="3264" y="2881"/>
              <a:chExt cx="326" cy="60"/>
            </a:xfrm>
          </p:grpSpPr>
          <p:sp>
            <p:nvSpPr>
              <p:cNvPr id="57" name="Freeform 66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67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68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69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70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8" name="Line 71"/>
            <p:cNvSpPr>
              <a:spLocks noChangeShapeType="1"/>
            </p:cNvSpPr>
            <p:nvPr/>
          </p:nvSpPr>
          <p:spPr bwMode="auto">
            <a:xfrm flipH="1">
              <a:off x="3168" y="3312"/>
              <a:ext cx="240" cy="43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9" name="Line 72"/>
            <p:cNvSpPr>
              <a:spLocks noChangeShapeType="1"/>
            </p:cNvSpPr>
            <p:nvPr/>
          </p:nvSpPr>
          <p:spPr bwMode="auto">
            <a:xfrm flipH="1">
              <a:off x="3552" y="3216"/>
              <a:ext cx="144" cy="19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0" name="Line 73"/>
            <p:cNvSpPr>
              <a:spLocks noChangeShapeType="1"/>
            </p:cNvSpPr>
            <p:nvPr/>
          </p:nvSpPr>
          <p:spPr bwMode="auto">
            <a:xfrm flipH="1">
              <a:off x="3648" y="3312"/>
              <a:ext cx="144" cy="19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1" name="Line 74"/>
            <p:cNvSpPr>
              <a:spLocks noChangeShapeType="1"/>
            </p:cNvSpPr>
            <p:nvPr/>
          </p:nvSpPr>
          <p:spPr bwMode="auto">
            <a:xfrm flipH="1">
              <a:off x="3408" y="2880"/>
              <a:ext cx="240" cy="9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2" name="Line 75"/>
            <p:cNvSpPr>
              <a:spLocks noChangeShapeType="1"/>
            </p:cNvSpPr>
            <p:nvPr/>
          </p:nvSpPr>
          <p:spPr bwMode="auto">
            <a:xfrm flipH="1" flipV="1">
              <a:off x="3072" y="3072"/>
              <a:ext cx="336" cy="4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3" name="Line 76"/>
            <p:cNvSpPr>
              <a:spLocks noChangeShapeType="1"/>
            </p:cNvSpPr>
            <p:nvPr/>
          </p:nvSpPr>
          <p:spPr bwMode="auto">
            <a:xfrm flipH="1">
              <a:off x="3120" y="3168"/>
              <a:ext cx="144" cy="4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4" name="Line 77"/>
            <p:cNvSpPr>
              <a:spLocks noChangeShapeType="1"/>
            </p:cNvSpPr>
            <p:nvPr/>
          </p:nvSpPr>
          <p:spPr bwMode="auto">
            <a:xfrm flipH="1">
              <a:off x="3984" y="2928"/>
              <a:ext cx="0" cy="19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5" name="Line 78"/>
            <p:cNvSpPr>
              <a:spLocks noChangeShapeType="1"/>
            </p:cNvSpPr>
            <p:nvPr/>
          </p:nvSpPr>
          <p:spPr bwMode="auto">
            <a:xfrm>
              <a:off x="3792" y="3456"/>
              <a:ext cx="96" cy="28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6" name="Line 79"/>
            <p:cNvSpPr>
              <a:spLocks noChangeShapeType="1"/>
            </p:cNvSpPr>
            <p:nvPr/>
          </p:nvSpPr>
          <p:spPr bwMode="auto">
            <a:xfrm flipH="1">
              <a:off x="3648" y="3504"/>
              <a:ext cx="144" cy="33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7" name="Line 80"/>
            <p:cNvSpPr>
              <a:spLocks noChangeShapeType="1"/>
            </p:cNvSpPr>
            <p:nvPr/>
          </p:nvSpPr>
          <p:spPr bwMode="auto">
            <a:xfrm flipH="1">
              <a:off x="3360" y="2688"/>
              <a:ext cx="240" cy="9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8" name="Line 81"/>
            <p:cNvSpPr>
              <a:spLocks noChangeShapeType="1"/>
            </p:cNvSpPr>
            <p:nvPr/>
          </p:nvSpPr>
          <p:spPr bwMode="auto">
            <a:xfrm flipH="1" flipV="1">
              <a:off x="3504" y="2496"/>
              <a:ext cx="288" cy="14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9" name="Freeform 82"/>
            <p:cNvSpPr>
              <a:spLocks noChangeAspect="1"/>
            </p:cNvSpPr>
            <p:nvPr/>
          </p:nvSpPr>
          <p:spPr bwMode="auto">
            <a:xfrm rot="-1156184">
              <a:off x="3264" y="2561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83"/>
            <p:cNvSpPr>
              <a:spLocks noChangeAspect="1"/>
            </p:cNvSpPr>
            <p:nvPr/>
          </p:nvSpPr>
          <p:spPr bwMode="auto">
            <a:xfrm rot="-1156184">
              <a:off x="3325" y="2539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84"/>
            <p:cNvSpPr>
              <a:spLocks noChangeAspect="1"/>
            </p:cNvSpPr>
            <p:nvPr/>
          </p:nvSpPr>
          <p:spPr bwMode="auto">
            <a:xfrm rot="-1156184">
              <a:off x="3385" y="2517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85"/>
            <p:cNvSpPr>
              <a:spLocks noChangeAspect="1"/>
            </p:cNvSpPr>
            <p:nvPr/>
          </p:nvSpPr>
          <p:spPr bwMode="auto">
            <a:xfrm rot="-1156184">
              <a:off x="3446" y="2496"/>
              <a:ext cx="68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86"/>
            <p:cNvSpPr>
              <a:spLocks noChangeAspect="1"/>
            </p:cNvSpPr>
            <p:nvPr/>
          </p:nvSpPr>
          <p:spPr bwMode="auto">
            <a:xfrm rot="-4182604">
              <a:off x="3547" y="3642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87"/>
            <p:cNvSpPr>
              <a:spLocks noChangeAspect="1"/>
            </p:cNvSpPr>
            <p:nvPr/>
          </p:nvSpPr>
          <p:spPr bwMode="auto">
            <a:xfrm rot="-4182604">
              <a:off x="3569" y="3582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88"/>
            <p:cNvSpPr>
              <a:spLocks noChangeAspect="1"/>
            </p:cNvSpPr>
            <p:nvPr/>
          </p:nvSpPr>
          <p:spPr bwMode="auto">
            <a:xfrm rot="-4182604">
              <a:off x="3590" y="3520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89"/>
            <p:cNvSpPr>
              <a:spLocks noChangeAspect="1"/>
            </p:cNvSpPr>
            <p:nvPr/>
          </p:nvSpPr>
          <p:spPr bwMode="auto">
            <a:xfrm rot="-4182604">
              <a:off x="3613" y="3460"/>
              <a:ext cx="68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60491" y="590550"/>
            <a:ext cx="1209509" cy="127419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i="1" dirty="0" smtClean="0">
                <a:latin typeface="Calibri"/>
                <a:cs typeface="Calibri"/>
              </a:rPr>
              <a:t>heavy quarks</a:t>
            </a:r>
          </a:p>
          <a:p>
            <a:pPr>
              <a:buNone/>
            </a:pPr>
            <a:r>
              <a:rPr lang="en-US" sz="2400" i="1" dirty="0" err="1" smtClean="0">
                <a:latin typeface="Calibri"/>
                <a:cs typeface="Calibri"/>
              </a:rPr>
              <a:t>scale:M</a:t>
            </a:r>
            <a:endParaRPr lang="en-US" sz="2400" i="1" dirty="0">
              <a:latin typeface="Calibri"/>
              <a:cs typeface="Calibri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7071656" y="305803"/>
            <a:ext cx="1230713" cy="9048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i="1" dirty="0" smtClean="0">
                <a:latin typeface="Calibri"/>
                <a:cs typeface="Calibri"/>
              </a:rPr>
              <a:t>jets</a:t>
            </a:r>
          </a:p>
          <a:p>
            <a:pPr>
              <a:buNone/>
            </a:pPr>
            <a:r>
              <a:rPr lang="en-US" sz="2400" i="1" dirty="0" smtClean="0">
                <a:latin typeface="Calibri"/>
                <a:cs typeface="Calibri"/>
              </a:rPr>
              <a:t>Scale: E</a:t>
            </a:r>
            <a:endParaRPr lang="en-US" sz="2400" i="1" dirty="0">
              <a:latin typeface="Calibri"/>
              <a:cs typeface="Calibri"/>
            </a:endParaRPr>
          </a:p>
        </p:txBody>
      </p:sp>
      <p:grpSp>
        <p:nvGrpSpPr>
          <p:cNvPr id="101" name="Group 100"/>
          <p:cNvGrpSpPr/>
          <p:nvPr/>
        </p:nvGrpSpPr>
        <p:grpSpPr>
          <a:xfrm>
            <a:off x="0" y="2704013"/>
            <a:ext cx="6125251" cy="3339190"/>
            <a:chOff x="0" y="2704013"/>
            <a:chExt cx="6125251" cy="3339190"/>
          </a:xfrm>
        </p:grpSpPr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91" y="2704013"/>
              <a:ext cx="3111500" cy="304800"/>
            </a:xfrm>
            <a:prstGeom prst="rect">
              <a:avLst/>
            </a:prstGeom>
          </p:spPr>
        </p:pic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5"/>
            <a:srcRect l="10200" t="7223"/>
            <a:stretch>
              <a:fillRect/>
            </a:stretch>
          </p:blipFill>
          <p:spPr>
            <a:xfrm>
              <a:off x="0" y="2943433"/>
              <a:ext cx="3216106" cy="3087070"/>
            </a:xfrm>
            <a:prstGeom prst="rect">
              <a:avLst/>
            </a:prstGeom>
          </p:spPr>
        </p:pic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6"/>
            <a:srcRect l="8121"/>
            <a:stretch>
              <a:fillRect/>
            </a:stretch>
          </p:blipFill>
          <p:spPr>
            <a:xfrm>
              <a:off x="3106027" y="2941051"/>
              <a:ext cx="3019224" cy="3102152"/>
            </a:xfrm>
            <a:prstGeom prst="rect">
              <a:avLst/>
            </a:prstGeom>
          </p:spPr>
        </p:pic>
        <p:sp>
          <p:nvSpPr>
            <p:cNvPr id="100" name="TextBox 99"/>
            <p:cNvSpPr txBox="1"/>
            <p:nvPr/>
          </p:nvSpPr>
          <p:spPr>
            <a:xfrm>
              <a:off x="685800" y="3008813"/>
              <a:ext cx="1679065" cy="634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b="0" dirty="0" smtClean="0">
                  <a:solidFill>
                    <a:schemeClr val="tx1"/>
                  </a:solidFill>
                  <a:latin typeface="Arial"/>
                  <a:cs typeface="Arial"/>
                </a:rPr>
                <a:t>arXiv:1209.3328</a:t>
              </a:r>
            </a:p>
            <a:p>
              <a:pPr>
                <a:buNone/>
              </a:pPr>
              <a:r>
                <a:rPr lang="en-US" sz="1600" b="0" dirty="0" smtClean="0">
                  <a:solidFill>
                    <a:schemeClr val="tx1"/>
                  </a:solidFill>
                  <a:latin typeface="Arial"/>
                  <a:cs typeface="Arial"/>
                </a:rPr>
                <a:t>100 </a:t>
              </a:r>
              <a:r>
                <a:rPr lang="en-US" sz="1600" b="0" dirty="0" err="1" smtClean="0">
                  <a:solidFill>
                    <a:schemeClr val="tx1"/>
                  </a:solidFill>
                  <a:latin typeface="Arial"/>
                  <a:cs typeface="Arial"/>
                </a:rPr>
                <a:t>GeV</a:t>
              </a:r>
              <a:r>
                <a:rPr lang="en-US" sz="1600" b="0" dirty="0" smtClean="0">
                  <a:solidFill>
                    <a:schemeClr val="tx1"/>
                  </a:solidFill>
                  <a:latin typeface="Arial"/>
                  <a:cs typeface="Arial"/>
                </a:rPr>
                <a:t> </a:t>
              </a:r>
              <a:r>
                <a:rPr lang="en-US" sz="1600" b="0" dirty="0" err="1" smtClean="0">
                  <a:solidFill>
                    <a:schemeClr val="tx1"/>
                  </a:solidFill>
                  <a:latin typeface="Arial"/>
                  <a:cs typeface="Arial"/>
                </a:rPr>
                <a:t>parton</a:t>
              </a:r>
              <a:endParaRPr lang="en-US" sz="1600" b="0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102" name="TextBox 101"/>
          <p:cNvSpPr txBox="1"/>
          <p:nvPr/>
        </p:nvSpPr>
        <p:spPr>
          <a:xfrm>
            <a:off x="70443" y="5953137"/>
            <a:ext cx="6054808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i="1" dirty="0" smtClean="0">
                <a:latin typeface="Calibri"/>
                <a:cs typeface="Calibri"/>
              </a:rPr>
              <a:t>Parton energy loss, transport sensitive to mass of medium constituents. </a:t>
            </a:r>
            <a:r>
              <a:rPr lang="en-US" sz="2400" i="1" dirty="0" err="1" smtClean="0">
                <a:latin typeface="Calibri"/>
                <a:cs typeface="Calibri"/>
              </a:rPr>
              <a:t>Dijets</a:t>
            </a:r>
            <a:r>
              <a:rPr lang="en-US" sz="2400" i="1" dirty="0" smtClean="0">
                <a:latin typeface="Calibri"/>
                <a:cs typeface="Calibri"/>
              </a:rPr>
              <a:t> probe </a:t>
            </a:r>
            <a:r>
              <a:rPr lang="en-US" sz="2400" i="1" dirty="0" smtClean="0">
                <a:latin typeface="Symbol" charset="2"/>
                <a:cs typeface="Symbol" charset="2"/>
              </a:rPr>
              <a:t>a</a:t>
            </a:r>
            <a:r>
              <a:rPr lang="en-US" sz="2400" i="1" baseline="-25000" dirty="0" smtClean="0">
                <a:latin typeface="Calibri"/>
                <a:cs typeface="Calibri"/>
              </a:rPr>
              <a:t>s</a:t>
            </a:r>
            <a:endParaRPr lang="en-US" sz="2400" i="1" baseline="-25000" dirty="0">
              <a:latin typeface="Calibri"/>
              <a:cs typeface="Calibri"/>
            </a:endParaRPr>
          </a:p>
        </p:txBody>
      </p:sp>
      <p:grpSp>
        <p:nvGrpSpPr>
          <p:cNvPr id="105" name="Group 104"/>
          <p:cNvGrpSpPr/>
          <p:nvPr/>
        </p:nvGrpSpPr>
        <p:grpSpPr>
          <a:xfrm>
            <a:off x="3860800" y="164013"/>
            <a:ext cx="5283201" cy="4977034"/>
            <a:chOff x="3860800" y="164013"/>
            <a:chExt cx="5283201" cy="4977034"/>
          </a:xfrm>
        </p:grpSpPr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60800" y="164013"/>
              <a:ext cx="5283200" cy="2844800"/>
            </a:xfrm>
            <a:prstGeom prst="rect">
              <a:avLst/>
            </a:prstGeom>
          </p:spPr>
        </p:pic>
        <p:sp>
          <p:nvSpPr>
            <p:cNvPr id="104" name="TextBox 103"/>
            <p:cNvSpPr txBox="1"/>
            <p:nvPr/>
          </p:nvSpPr>
          <p:spPr>
            <a:xfrm>
              <a:off x="5410200" y="2980456"/>
              <a:ext cx="3733801" cy="216059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2400" dirty="0" smtClean="0">
                  <a:latin typeface="Calibri"/>
                  <a:cs typeface="Calibri"/>
                </a:rPr>
                <a:t>Study medium by using it as a “filter” for</a:t>
              </a:r>
            </a:p>
            <a:p>
              <a:pPr>
                <a:buNone/>
              </a:pPr>
              <a:r>
                <a:rPr lang="en-US" sz="2400" dirty="0" smtClean="0">
                  <a:latin typeface="Calibri"/>
                  <a:cs typeface="Calibri"/>
                </a:rPr>
                <a:t>      </a:t>
              </a:r>
              <a:r>
                <a:rPr lang="en-US" sz="2400" dirty="0" smtClean="0">
                  <a:latin typeface="Calibri"/>
                  <a:cs typeface="Calibri"/>
                </a:rPr>
                <a:t>gluon splitting</a:t>
              </a:r>
              <a:endParaRPr lang="en-US" sz="2400" dirty="0" smtClean="0">
                <a:latin typeface="Calibri"/>
                <a:cs typeface="Calibri"/>
              </a:endParaRPr>
            </a:p>
            <a:p>
              <a:pPr>
                <a:buNone/>
              </a:pPr>
              <a:r>
                <a:rPr lang="en-US" sz="2400" dirty="0" smtClean="0">
                  <a:latin typeface="Calibri"/>
                  <a:cs typeface="Calibri"/>
                </a:rPr>
                <a:t>      color effects</a:t>
              </a:r>
            </a:p>
            <a:p>
              <a:pPr>
                <a:buNone/>
              </a:pPr>
              <a:r>
                <a:rPr lang="en-US" sz="2400" dirty="0" smtClean="0">
                  <a:latin typeface="Calibri"/>
                  <a:cs typeface="Calibri"/>
                </a:rPr>
                <a:t>         (</a:t>
              </a:r>
              <a:r>
                <a:rPr lang="en-US" sz="2400" dirty="0" err="1" smtClean="0">
                  <a:latin typeface="Calibri"/>
                  <a:cs typeface="Calibri"/>
                </a:rPr>
                <a:t>Urs</a:t>
              </a:r>
              <a:r>
                <a:rPr lang="en-US" sz="2400" dirty="0" smtClean="0">
                  <a:latin typeface="Calibri"/>
                  <a:cs typeface="Calibri"/>
                </a:rPr>
                <a:t> </a:t>
              </a:r>
              <a:r>
                <a:rPr lang="en-US" sz="2400" dirty="0" err="1" smtClean="0">
                  <a:latin typeface="Calibri"/>
                  <a:cs typeface="Calibri"/>
                </a:rPr>
                <a:t>Wiedemann</a:t>
              </a:r>
              <a:r>
                <a:rPr lang="en-US" sz="2400" dirty="0" smtClean="0">
                  <a:latin typeface="Calibri"/>
                  <a:cs typeface="Calibri"/>
                </a:rPr>
                <a:t>)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ppg113_fig2.png"/>
          <p:cNvPicPr>
            <a:picLocks noChangeAspect="1"/>
          </p:cNvPicPr>
          <p:nvPr/>
        </p:nvPicPr>
        <p:blipFill>
          <a:blip r:embed="rId2"/>
          <a:srcRect t="64074"/>
          <a:stretch>
            <a:fillRect/>
          </a:stretch>
        </p:blipFill>
        <p:spPr>
          <a:xfrm>
            <a:off x="1847242" y="2758142"/>
            <a:ext cx="6407758" cy="2463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Parton-medium interaction: 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err="1" smtClean="0"/>
              <a:t>-h</a:t>
            </a:r>
            <a:r>
              <a:rPr lang="en-US" dirty="0" smtClean="0"/>
              <a:t> correlations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872" y="1231900"/>
            <a:ext cx="6771628" cy="4888201"/>
          </a:xfrm>
          <a:prstGeom prst="rect">
            <a:avLst/>
          </a:prstGeom>
        </p:spPr>
      </p:pic>
      <p:pic>
        <p:nvPicPr>
          <p:cNvPr id="7" name="Picture 6" descr="phenix.gif"/>
          <p:cNvPicPr>
            <a:picLocks noChangeAspect="1"/>
          </p:cNvPicPr>
          <p:nvPr/>
        </p:nvPicPr>
        <p:blipFill>
          <a:blip r:embed="rId4"/>
          <a:srcRect r="6467" b="32432"/>
          <a:stretch>
            <a:fillRect/>
          </a:stretch>
        </p:blipFill>
        <p:spPr>
          <a:xfrm>
            <a:off x="1422400" y="5479033"/>
            <a:ext cx="1136650" cy="38335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819150"/>
            <a:ext cx="7378699" cy="4235449"/>
            <a:chOff x="0" y="819150"/>
            <a:chExt cx="7378699" cy="4235449"/>
          </a:xfrm>
        </p:grpSpPr>
        <p:sp>
          <p:nvSpPr>
            <p:cNvPr id="8" name="Rectangle 7"/>
            <p:cNvSpPr/>
            <p:nvPr/>
          </p:nvSpPr>
          <p:spPr bwMode="auto">
            <a:xfrm>
              <a:off x="4775504" y="1552434"/>
              <a:ext cx="2603195" cy="3502165"/>
            </a:xfrm>
            <a:prstGeom prst="rect">
              <a:avLst/>
            </a:prstGeom>
            <a:solidFill>
              <a:srgbClr val="FFFF00">
                <a:alpha val="1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Monotype Sorts" charset="2"/>
                <a:buChar char="l"/>
                <a:tabLst/>
              </a:pPr>
              <a:endParaRPr kumimoji="0" lang="en-US" sz="28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0" y="819150"/>
              <a:ext cx="2038350" cy="193899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2400" dirty="0" smtClean="0">
                  <a:latin typeface="Calibri"/>
                  <a:cs typeface="Calibri"/>
                </a:rPr>
                <a:t>“Extra” soft particles at larger </a:t>
              </a:r>
              <a:r>
                <a:rPr lang="en-US" sz="2400" dirty="0" smtClean="0">
                  <a:latin typeface="Calibri"/>
                  <a:cs typeface="Calibri"/>
                </a:rPr>
                <a:t>angles near the away </a:t>
              </a:r>
              <a:r>
                <a:rPr lang="en-US" sz="2400" dirty="0" smtClean="0">
                  <a:latin typeface="Calibri"/>
                  <a:cs typeface="Calibri"/>
                </a:rPr>
                <a:t>side jet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0" y="2910542"/>
            <a:ext cx="2038350" cy="208672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 smtClean="0">
                <a:latin typeface="Calibri"/>
                <a:cs typeface="Calibri"/>
              </a:rPr>
              <a:t>Provide constraints on gluon splitting</a:t>
            </a:r>
          </a:p>
          <a:p>
            <a:pPr>
              <a:buNone/>
            </a:pPr>
            <a:endParaRPr lang="en-US" sz="2400" dirty="0" smtClean="0">
              <a:latin typeface="Calibri"/>
              <a:cs typeface="Calibri"/>
            </a:endParaRPr>
          </a:p>
          <a:p>
            <a:pPr>
              <a:buNone/>
            </a:pPr>
            <a:r>
              <a:rPr lang="en-US" sz="2400" dirty="0" err="1" smtClean="0">
                <a:latin typeface="Calibri"/>
                <a:cs typeface="Calibri"/>
              </a:rPr>
              <a:t>Perturbative</a:t>
            </a:r>
            <a:r>
              <a:rPr lang="en-US" sz="2400" dirty="0" smtClean="0">
                <a:latin typeface="Calibri"/>
                <a:cs typeface="Calibri"/>
              </a:rPr>
              <a:t>?</a:t>
            </a:r>
            <a:endParaRPr lang="en-US" sz="2400" dirty="0" smtClean="0">
              <a:latin typeface="Calibri"/>
              <a:cs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638150" y="590550"/>
            <a:ext cx="51455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i="1" dirty="0" err="1" smtClean="0">
                <a:solidFill>
                  <a:srgbClr val="0328E3"/>
                </a:solidFill>
                <a:latin typeface="Symbol" charset="2"/>
                <a:cs typeface="Symbol" charset="2"/>
              </a:rPr>
              <a:t>g</a:t>
            </a:r>
            <a:r>
              <a:rPr lang="en-US" i="1" dirty="0" smtClean="0">
                <a:solidFill>
                  <a:srgbClr val="0328E3"/>
                </a:solidFill>
                <a:latin typeface="Symbol" charset="2"/>
                <a:cs typeface="Symbol" charset="2"/>
              </a:rPr>
              <a:t>:</a:t>
            </a:r>
            <a:r>
              <a:rPr lang="en-US" sz="2400" i="1" dirty="0" smtClean="0">
                <a:solidFill>
                  <a:srgbClr val="0328E3"/>
                </a:solidFill>
                <a:latin typeface="Calibri"/>
                <a:cs typeface="Calibri"/>
              </a:rPr>
              <a:t> </a:t>
            </a:r>
            <a:r>
              <a:rPr lang="en-US" sz="2400" i="1" dirty="0" err="1" smtClean="0">
                <a:solidFill>
                  <a:srgbClr val="0328E3"/>
                </a:solidFill>
                <a:latin typeface="Calibri"/>
                <a:cs typeface="Calibri"/>
              </a:rPr>
              <a:t>parton</a:t>
            </a:r>
            <a:r>
              <a:rPr lang="en-US" sz="2400" i="1" dirty="0" smtClean="0">
                <a:solidFill>
                  <a:srgbClr val="0328E3"/>
                </a:solidFill>
                <a:latin typeface="Calibri"/>
                <a:cs typeface="Calibri"/>
              </a:rPr>
              <a:t> energy, </a:t>
            </a:r>
            <a:r>
              <a:rPr lang="en-US" sz="2400" i="1" dirty="0" err="1" smtClean="0">
                <a:solidFill>
                  <a:srgbClr val="0328E3"/>
                </a:solidFill>
                <a:latin typeface="Calibri"/>
                <a:cs typeface="Calibri"/>
              </a:rPr>
              <a:t>h</a:t>
            </a:r>
            <a:r>
              <a:rPr lang="en-US" sz="2400" i="1" dirty="0" smtClean="0">
                <a:solidFill>
                  <a:srgbClr val="0328E3"/>
                </a:solidFill>
                <a:latin typeface="Calibri"/>
                <a:cs typeface="Calibri"/>
              </a:rPr>
              <a:t>: fragmentation fn.</a:t>
            </a:r>
            <a:endParaRPr lang="en-US" i="1" dirty="0">
              <a:solidFill>
                <a:srgbClr val="0328E3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998943" y="2430512"/>
            <a:ext cx="1243612" cy="9048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400" i="1" dirty="0" err="1" smtClean="0">
                <a:solidFill>
                  <a:srgbClr val="000000"/>
                </a:solidFill>
                <a:latin typeface="Calibri"/>
                <a:cs typeface="Calibri"/>
              </a:rPr>
              <a:t>Au+Au</a:t>
            </a:r>
            <a:r>
              <a:rPr lang="en-US" sz="2400" i="1" dirty="0" smtClean="0">
                <a:solidFill>
                  <a:srgbClr val="000000"/>
                </a:solidFill>
                <a:latin typeface="Calibri"/>
                <a:cs typeface="Calibri"/>
              </a:rPr>
              <a:t>/</a:t>
            </a:r>
          </a:p>
          <a:p>
            <a:pPr>
              <a:buNone/>
            </a:pPr>
            <a:r>
              <a:rPr lang="en-US" sz="2400" i="1" dirty="0" smtClean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sz="2400" i="1" dirty="0" err="1" smtClean="0">
                <a:solidFill>
                  <a:srgbClr val="000000"/>
                </a:solidFill>
                <a:latin typeface="Calibri"/>
                <a:cs typeface="Calibri"/>
              </a:rPr>
              <a:t>p+p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152400" y="3169959"/>
            <a:ext cx="2425700" cy="58477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>
                <a:solidFill>
                  <a:srgbClr val="FF0000"/>
                </a:solidFill>
              </a:rPr>
              <a:t>RHIC+LHC </a:t>
            </a:r>
            <a:r>
              <a:rPr lang="en-US" dirty="0" smtClean="0"/>
              <a:t>to tease out T dependence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t="8537"/>
          <a:stretch>
            <a:fillRect/>
          </a:stretch>
        </p:blipFill>
        <p:spPr>
          <a:xfrm>
            <a:off x="152400" y="590550"/>
            <a:ext cx="8839200" cy="2857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2400" y="3169959"/>
            <a:ext cx="2806700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i="1" dirty="0" smtClean="0">
                <a:solidFill>
                  <a:srgbClr val="000000"/>
                </a:solidFill>
              </a:rPr>
              <a:t>B. Mueller, </a:t>
            </a:r>
          </a:p>
          <a:p>
            <a:pPr>
              <a:buNone/>
            </a:pPr>
            <a:r>
              <a:rPr lang="en-US" sz="1600" i="1" dirty="0" smtClean="0">
                <a:solidFill>
                  <a:srgbClr val="000000"/>
                </a:solidFill>
              </a:rPr>
              <a:t>Nuc.Phys.A855, 74 (2011)</a:t>
            </a:r>
          </a:p>
        </p:txBody>
      </p:sp>
      <p:grpSp>
        <p:nvGrpSpPr>
          <p:cNvPr id="19" name="Group 14"/>
          <p:cNvGrpSpPr/>
          <p:nvPr/>
        </p:nvGrpSpPr>
        <p:grpSpPr>
          <a:xfrm>
            <a:off x="2019300" y="3448050"/>
            <a:ext cx="7099299" cy="2161004"/>
            <a:chOff x="1866900" y="3295650"/>
            <a:chExt cx="7099299" cy="2161004"/>
          </a:xfrm>
        </p:grpSpPr>
        <p:sp>
          <p:nvSpPr>
            <p:cNvPr id="20" name="Rectangle 19"/>
            <p:cNvSpPr/>
            <p:nvPr/>
          </p:nvSpPr>
          <p:spPr>
            <a:xfrm>
              <a:off x="6654800" y="3295650"/>
              <a:ext cx="2311399" cy="156966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2400" dirty="0" smtClean="0">
                  <a:solidFill>
                    <a:srgbClr val="000000"/>
                  </a:solidFill>
                </a:rPr>
                <a:t>Can separately control </a:t>
              </a:r>
              <a:r>
                <a:rPr lang="en-US" sz="2400" dirty="0" err="1" smtClean="0">
                  <a:solidFill>
                    <a:srgbClr val="000000"/>
                  </a:solidFill>
                </a:rPr>
                <a:t>T</a:t>
              </a:r>
              <a:r>
                <a:rPr lang="en-US" sz="2400" baseline="-25000" dirty="0" err="1" smtClean="0">
                  <a:solidFill>
                    <a:srgbClr val="000000"/>
                  </a:solidFill>
                </a:rPr>
                <a:t>medium</a:t>
              </a:r>
              <a:r>
                <a:rPr lang="en-US" sz="2400" dirty="0" smtClean="0">
                  <a:solidFill>
                    <a:srgbClr val="000000"/>
                  </a:solidFill>
                </a:rPr>
                <a:t> and </a:t>
              </a:r>
              <a:r>
                <a:rPr lang="en-US" sz="2400" dirty="0" err="1" smtClean="0">
                  <a:solidFill>
                    <a:srgbClr val="000000"/>
                  </a:solidFill>
                </a:rPr>
                <a:t>parton</a:t>
              </a:r>
              <a:r>
                <a:rPr lang="en-US" sz="2400" dirty="0" smtClean="0">
                  <a:solidFill>
                    <a:srgbClr val="000000"/>
                  </a:solidFill>
                </a:rPr>
                <a:t> </a:t>
              </a:r>
              <a:r>
                <a:rPr lang="en-US" sz="2400" dirty="0" err="1" smtClean="0">
                  <a:solidFill>
                    <a:srgbClr val="000000"/>
                  </a:solidFill>
                </a:rPr>
                <a:t>virtuality</a:t>
              </a:r>
              <a:endParaRPr lang="en-US" sz="2400" baseline="-25000" dirty="0" smtClean="0">
                <a:solidFill>
                  <a:srgbClr val="00000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866900" y="5118100"/>
              <a:ext cx="1846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endParaRPr lang="en-US" sz="16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27000" y="3169959"/>
            <a:ext cx="6680200" cy="3688041"/>
            <a:chOff x="127000" y="3169959"/>
            <a:chExt cx="6680200" cy="3688041"/>
          </a:xfrm>
        </p:grpSpPr>
        <p:grpSp>
          <p:nvGrpSpPr>
            <p:cNvPr id="16" name="Group 15"/>
            <p:cNvGrpSpPr/>
            <p:nvPr/>
          </p:nvGrpSpPr>
          <p:grpSpPr>
            <a:xfrm>
              <a:off x="127000" y="3169959"/>
              <a:ext cx="6680200" cy="3688041"/>
              <a:chOff x="127000" y="3169959"/>
              <a:chExt cx="6680200" cy="3688041"/>
            </a:xfrm>
          </p:grpSpPr>
          <p:pic>
            <p:nvPicPr>
              <p:cNvPr id="10" name="Picture 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50079" b="11167"/>
              <a:stretch>
                <a:fillRect/>
              </a:stretch>
            </p:blipFill>
            <p:spPr bwMode="auto">
              <a:xfrm>
                <a:off x="2806700" y="3169959"/>
                <a:ext cx="4000500" cy="36880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5" name="Group 14"/>
              <p:cNvGrpSpPr/>
              <p:nvPr/>
            </p:nvGrpSpPr>
            <p:grpSpPr>
              <a:xfrm>
                <a:off x="127000" y="3854779"/>
                <a:ext cx="2654300" cy="2160591"/>
                <a:chOff x="127000" y="3854779"/>
                <a:chExt cx="2654300" cy="2160591"/>
              </a:xfrm>
            </p:grpSpPr>
            <p:sp>
              <p:nvSpPr>
                <p:cNvPr id="11" name="Rectangle 10"/>
                <p:cNvSpPr/>
                <p:nvPr/>
              </p:nvSpPr>
              <p:spPr>
                <a:xfrm>
                  <a:off x="127000" y="3854779"/>
                  <a:ext cx="2654300" cy="2160591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>
                    <a:buNone/>
                  </a:pPr>
                  <a:r>
                    <a:rPr lang="en-US" sz="2400" i="1" dirty="0" smtClean="0">
                      <a:solidFill>
                        <a:srgbClr val="FF0000"/>
                      </a:solidFill>
                    </a:rPr>
                    <a:t>Reconstruct  jets: </a:t>
                  </a:r>
                </a:p>
                <a:p>
                  <a:pPr>
                    <a:buNone/>
                  </a:pPr>
                  <a:r>
                    <a:rPr lang="en-US" sz="2400" dirty="0" smtClean="0">
                      <a:solidFill>
                        <a:srgbClr val="FF0000"/>
                      </a:solidFill>
                    </a:rPr>
                    <a:t>extend </a:t>
                  </a:r>
                  <a:r>
                    <a:rPr lang="en-US" sz="2400" dirty="0" err="1" smtClean="0">
                      <a:solidFill>
                        <a:srgbClr val="FF0000"/>
                      </a:solidFill>
                    </a:rPr>
                    <a:t>p</a:t>
                  </a:r>
                  <a:r>
                    <a:rPr lang="en-US" sz="2400" baseline="-25000" dirty="0" err="1" smtClean="0">
                      <a:solidFill>
                        <a:srgbClr val="FF0000"/>
                      </a:solidFill>
                    </a:rPr>
                    <a:t>T</a:t>
                  </a:r>
                  <a:r>
                    <a:rPr lang="en-US" sz="2400" dirty="0" smtClean="0">
                      <a:solidFill>
                        <a:srgbClr val="FF0000"/>
                      </a:solidFill>
                    </a:rPr>
                    <a:t> range</a:t>
                  </a:r>
                </a:p>
                <a:p>
                  <a:pPr>
                    <a:buNone/>
                  </a:pPr>
                  <a:r>
                    <a:rPr lang="en-US" sz="2400" i="1" dirty="0" smtClean="0">
                      <a:solidFill>
                        <a:srgbClr val="FF0000"/>
                      </a:solidFill>
                    </a:rPr>
                    <a:t>Di-jets, </a:t>
                  </a:r>
                  <a:r>
                    <a:rPr lang="en-US" sz="2400" i="1" dirty="0" err="1" smtClean="0">
                      <a:solidFill>
                        <a:srgbClr val="FF0000"/>
                      </a:solidFill>
                      <a:latin typeface="Symbol" charset="2"/>
                      <a:cs typeface="Symbol" charset="2"/>
                    </a:rPr>
                    <a:t>g</a:t>
                  </a:r>
                  <a:r>
                    <a:rPr lang="en-US" sz="2400" i="1" dirty="0" smtClean="0">
                      <a:solidFill>
                        <a:srgbClr val="FF0000"/>
                      </a:solidFill>
                    </a:rPr>
                    <a:t>-jet: </a:t>
                  </a:r>
                </a:p>
                <a:p>
                  <a:pPr>
                    <a:buNone/>
                  </a:pPr>
                  <a:r>
                    <a:rPr lang="en-US" sz="2400" dirty="0" smtClean="0">
                      <a:solidFill>
                        <a:srgbClr val="FF0000"/>
                      </a:solidFill>
                    </a:rPr>
                    <a:t>Sensitivity to </a:t>
                  </a:r>
                  <a:r>
                    <a:rPr lang="en-US" sz="2400" dirty="0" err="1" smtClean="0">
                      <a:solidFill>
                        <a:srgbClr val="FF0000"/>
                      </a:solidFill>
                    </a:rPr>
                    <a:t>q</a:t>
                  </a:r>
                  <a:r>
                    <a:rPr lang="en-US" sz="2400" dirty="0" smtClean="0">
                      <a:solidFill>
                        <a:srgbClr val="FF0000"/>
                      </a:solidFill>
                    </a:rPr>
                    <a:t>, </a:t>
                  </a:r>
                  <a:r>
                    <a:rPr lang="en-US" sz="2400" dirty="0" err="1" smtClean="0">
                      <a:solidFill>
                        <a:srgbClr val="FF0000"/>
                      </a:solidFill>
                    </a:rPr>
                    <a:t>e</a:t>
                  </a:r>
                  <a:r>
                    <a:rPr lang="en-US" sz="2400" dirty="0" smtClean="0">
                      <a:solidFill>
                        <a:srgbClr val="FF0000"/>
                      </a:solidFill>
                    </a:rPr>
                    <a:t>, </a:t>
                  </a:r>
                  <a:r>
                    <a:rPr lang="en-US" sz="2400" dirty="0" smtClean="0">
                      <a:solidFill>
                        <a:srgbClr val="FF0000"/>
                      </a:solidFill>
                      <a:latin typeface="Symbol" charset="2"/>
                      <a:cs typeface="Symbol" charset="2"/>
                    </a:rPr>
                    <a:t>a</a:t>
                  </a:r>
                  <a:r>
                    <a:rPr lang="en-US" sz="2400" baseline="-25000" dirty="0" smtClean="0">
                      <a:solidFill>
                        <a:srgbClr val="FF0000"/>
                      </a:solidFill>
                    </a:rPr>
                    <a:t>s</a:t>
                  </a:r>
                  <a:endParaRPr lang="en-US" sz="2400" i="1" baseline="-25000" dirty="0" smtClean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1866900" y="5118100"/>
                  <a:ext cx="38985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buNone/>
                  </a:pPr>
                  <a:r>
                    <a:rPr lang="en-US" sz="1600" dirty="0" smtClean="0">
                      <a:latin typeface="ＭＳ ゴシック"/>
                      <a:ea typeface="ＭＳ ゴシック"/>
                      <a:cs typeface="ＭＳ ゴシック"/>
                    </a:rPr>
                    <a:t>∧</a:t>
                  </a:r>
                  <a:endParaRPr lang="en-US" sz="1600" dirty="0"/>
                </a:p>
              </p:txBody>
            </p:sp>
          </p:grpSp>
        </p:grpSp>
        <p:sp>
          <p:nvSpPr>
            <p:cNvPr id="22" name="TextBox 21"/>
            <p:cNvSpPr txBox="1"/>
            <p:nvPr/>
          </p:nvSpPr>
          <p:spPr>
            <a:xfrm>
              <a:off x="2171700" y="5105400"/>
              <a:ext cx="3898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dirty="0" smtClean="0">
                  <a:latin typeface="ＭＳ ゴシック"/>
                  <a:ea typeface="ＭＳ ゴシック"/>
                  <a:cs typeface="ＭＳ ゴシック"/>
                </a:rPr>
                <a:t>∧</a:t>
              </a:r>
              <a:endParaRPr lang="en-US" sz="1600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6"/>
          <p:cNvGrpSpPr>
            <a:grpSpLocks/>
          </p:cNvGrpSpPr>
          <p:nvPr/>
        </p:nvGrpSpPr>
        <p:grpSpPr bwMode="auto">
          <a:xfrm>
            <a:off x="-17463" y="-120650"/>
            <a:ext cx="9161463" cy="6978650"/>
            <a:chOff x="0" y="0"/>
            <a:chExt cx="5770" cy="4245"/>
          </a:xfrm>
        </p:grpSpPr>
        <p:grpSp>
          <p:nvGrpSpPr>
            <p:cNvPr id="6" name="Group 34"/>
            <p:cNvGrpSpPr>
              <a:grpSpLocks/>
            </p:cNvGrpSpPr>
            <p:nvPr/>
          </p:nvGrpSpPr>
          <p:grpSpPr bwMode="auto">
            <a:xfrm>
              <a:off x="0" y="0"/>
              <a:ext cx="5770" cy="4245"/>
              <a:chOff x="0" y="0"/>
              <a:chExt cx="5770" cy="4245"/>
            </a:xfrm>
          </p:grpSpPr>
          <p:sp>
            <p:nvSpPr>
              <p:cNvPr id="8" name="Rectangle 3"/>
              <p:cNvSpPr>
                <a:spLocks/>
              </p:cNvSpPr>
              <p:nvPr/>
            </p:nvSpPr>
            <p:spPr bwMode="auto">
              <a:xfrm>
                <a:off x="0" y="0"/>
                <a:ext cx="5770" cy="4245"/>
              </a:xfrm>
              <a:prstGeom prst="rect">
                <a:avLst/>
              </a:prstGeom>
              <a:solidFill>
                <a:srgbClr val="000000"/>
              </a:solidFill>
              <a:ln w="952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9" name="Picture 4"/>
              <p:cNvPicPr>
                <a:picLocks noChangeArrowheads="1"/>
              </p:cNvPicPr>
              <p:nvPr/>
            </p:nvPicPr>
            <p:blipFill>
              <a:blip r:embed="rId2"/>
              <a:srcRect l="4173" t="32774" r="8189" b="23524"/>
              <a:stretch>
                <a:fillRect/>
              </a:stretch>
            </p:blipFill>
            <p:spPr bwMode="auto">
              <a:xfrm>
                <a:off x="10" y="1383"/>
                <a:ext cx="2012" cy="916"/>
              </a:xfrm>
              <a:prstGeom prst="rect">
                <a:avLst/>
              </a:prstGeom>
              <a:noFill/>
              <a:ln w="9525" cap="flat">
                <a:noFill/>
                <a:miter lim="800000"/>
                <a:headEnd/>
                <a:tailEnd/>
              </a:ln>
            </p:spPr>
          </p:pic>
          <p:pic>
            <p:nvPicPr>
              <p:cNvPr id="10" name="Picture 5"/>
              <p:cNvPicPr>
                <a:picLocks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717" y="2017"/>
                <a:ext cx="384" cy="1144"/>
              </a:xfrm>
              <a:prstGeom prst="rect">
                <a:avLst/>
              </a:prstGeom>
              <a:noFill/>
              <a:ln w="9525" cap="flat">
                <a:noFill/>
                <a:miter lim="800000"/>
                <a:headEnd/>
                <a:tailEnd/>
              </a:ln>
            </p:spPr>
          </p:pic>
          <p:pic>
            <p:nvPicPr>
              <p:cNvPr id="11" name="Picture 6"/>
              <p:cNvPicPr>
                <a:picLocks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578" y="1439"/>
                <a:ext cx="536" cy="2248"/>
              </a:xfrm>
              <a:prstGeom prst="rect">
                <a:avLst/>
              </a:prstGeom>
              <a:noFill/>
              <a:ln w="9525" cap="flat">
                <a:noFill/>
                <a:miter lim="800000"/>
                <a:headEnd/>
                <a:tailEnd/>
              </a:ln>
            </p:spPr>
          </p:pic>
          <p:pic>
            <p:nvPicPr>
              <p:cNvPr id="12" name="Picture 7"/>
              <p:cNvPicPr>
                <a:picLocks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4486" y="1050"/>
                <a:ext cx="760" cy="2960"/>
              </a:xfrm>
              <a:prstGeom prst="rect">
                <a:avLst/>
              </a:prstGeom>
              <a:noFill/>
              <a:ln w="9525" cap="flat">
                <a:noFill/>
                <a:miter lim="800000"/>
                <a:headEnd/>
                <a:tailEnd/>
              </a:ln>
            </p:spPr>
          </p:pic>
          <p:sp>
            <p:nvSpPr>
              <p:cNvPr id="13" name="Oval 8"/>
              <p:cNvSpPr>
                <a:spLocks/>
              </p:cNvSpPr>
              <p:nvPr/>
            </p:nvSpPr>
            <p:spPr bwMode="auto">
              <a:xfrm rot="5400000">
                <a:off x="3367" y="2171"/>
                <a:ext cx="2991" cy="787"/>
              </a:xfrm>
              <a:prstGeom prst="ellips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Rectangle 9"/>
              <p:cNvSpPr>
                <a:spLocks/>
              </p:cNvSpPr>
              <p:nvPr/>
            </p:nvSpPr>
            <p:spPr bwMode="auto">
              <a:xfrm>
                <a:off x="2089" y="2442"/>
                <a:ext cx="704" cy="360"/>
              </a:xfrm>
              <a:prstGeom prst="rect">
                <a:avLst/>
              </a:prstGeom>
              <a:noFill/>
              <a:ln w="9525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>
                  <a:buNone/>
                </a:pPr>
                <a:r>
                  <a:rPr lang="en-US" sz="1600">
                    <a:solidFill>
                      <a:srgbClr val="FFFFFF"/>
                    </a:solidFill>
                    <a:latin typeface="Calibri" pitchFamily="-84" charset="0"/>
                    <a:ea typeface="Calibri" pitchFamily="-84" charset="0"/>
                    <a:cs typeface="Calibri" pitchFamily="-84" charset="0"/>
                    <a:sym typeface="Calibri" pitchFamily="-84" charset="0"/>
                  </a:rPr>
                  <a:t>QGP phase</a:t>
                </a:r>
              </a:p>
              <a:p>
                <a:pPr>
                  <a:buNone/>
                </a:pPr>
                <a:r>
                  <a:rPr lang="en-US" sz="1000">
                    <a:solidFill>
                      <a:srgbClr val="FFFFFF"/>
                    </a:solidFill>
                    <a:latin typeface="Calibri" pitchFamily="-84" charset="0"/>
                    <a:ea typeface="Calibri" pitchFamily="-84" charset="0"/>
                    <a:cs typeface="Calibri" pitchFamily="-84" charset="0"/>
                    <a:sym typeface="Calibri" pitchFamily="-84" charset="0"/>
                  </a:rPr>
                  <a:t>quark and gluon degrees of freedom</a:t>
                </a:r>
              </a:p>
            </p:txBody>
          </p:sp>
          <p:sp>
            <p:nvSpPr>
              <p:cNvPr id="15" name="Rectangle 10"/>
              <p:cNvSpPr>
                <a:spLocks/>
              </p:cNvSpPr>
              <p:nvPr/>
            </p:nvSpPr>
            <p:spPr bwMode="auto">
              <a:xfrm>
                <a:off x="2730" y="1154"/>
                <a:ext cx="736" cy="256"/>
              </a:xfrm>
              <a:prstGeom prst="rect">
                <a:avLst/>
              </a:prstGeom>
              <a:solidFill>
                <a:srgbClr val="322F31"/>
              </a:solidFill>
              <a:ln w="9525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bIns="0">
                <a:prstTxWarp prst="textNoShape">
                  <a:avLst/>
                </a:prstTxWarp>
              </a:bodyPr>
              <a:lstStyle/>
              <a:p>
                <a:pPr marL="90488"/>
                <a:r>
                  <a:rPr lang="en-US" sz="1200">
                    <a:solidFill>
                      <a:srgbClr val="FFFFFF"/>
                    </a:solidFill>
                    <a:latin typeface="Euphemia UCAS" pitchFamily="-84" charset="0"/>
                    <a:ea typeface="Euphemia UCAS" pitchFamily="-84" charset="0"/>
                    <a:cs typeface="Euphemia UCAS" pitchFamily="-84" charset="0"/>
                    <a:sym typeface="Euphemia UCAS" pitchFamily="-84" charset="0"/>
                  </a:rPr>
                  <a:t>QGP Phase Boundary</a:t>
                </a:r>
              </a:p>
            </p:txBody>
          </p:sp>
          <p:sp>
            <p:nvSpPr>
              <p:cNvPr id="16" name="Rectangle 11"/>
              <p:cNvSpPr>
                <a:spLocks/>
              </p:cNvSpPr>
              <p:nvPr/>
            </p:nvSpPr>
            <p:spPr bwMode="auto">
              <a:xfrm>
                <a:off x="3495" y="850"/>
                <a:ext cx="640" cy="256"/>
              </a:xfrm>
              <a:prstGeom prst="rect">
                <a:avLst/>
              </a:prstGeom>
              <a:solidFill>
                <a:srgbClr val="322F31"/>
              </a:solidFill>
              <a:ln w="9525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>
                  <a:buNone/>
                </a:pPr>
                <a:r>
                  <a:rPr lang="en-US" sz="1200" dirty="0">
                    <a:solidFill>
                      <a:srgbClr val="FFFFFF"/>
                    </a:solidFill>
                    <a:latin typeface="Euphemia UCAS" pitchFamily="-84" charset="0"/>
                    <a:ea typeface="Euphemia UCAS" pitchFamily="-84" charset="0"/>
                    <a:cs typeface="Euphemia UCAS" pitchFamily="-84" charset="0"/>
                    <a:sym typeface="Euphemia UCAS" pitchFamily="-84" charset="0"/>
                  </a:rPr>
                  <a:t>kinetic</a:t>
                </a:r>
              </a:p>
              <a:p>
                <a:pPr>
                  <a:buNone/>
                </a:pPr>
                <a:r>
                  <a:rPr lang="en-US" sz="1200" dirty="0">
                    <a:solidFill>
                      <a:srgbClr val="FFFFFF"/>
                    </a:solidFill>
                    <a:latin typeface="Euphemia UCAS" pitchFamily="-84" charset="0"/>
                    <a:ea typeface="Euphemia UCAS" pitchFamily="-84" charset="0"/>
                    <a:cs typeface="Euphemia UCAS" pitchFamily="-84" charset="0"/>
                    <a:sym typeface="Euphemia UCAS" pitchFamily="-84" charset="0"/>
                  </a:rPr>
                  <a:t>freeze-out</a:t>
                </a:r>
              </a:p>
            </p:txBody>
          </p:sp>
          <p:sp>
            <p:nvSpPr>
              <p:cNvPr id="17" name="Rectangle 12"/>
              <p:cNvSpPr>
                <a:spLocks/>
              </p:cNvSpPr>
              <p:nvPr/>
            </p:nvSpPr>
            <p:spPr bwMode="auto">
              <a:xfrm>
                <a:off x="1304" y="1373"/>
                <a:ext cx="1040" cy="344"/>
              </a:xfrm>
              <a:prstGeom prst="rect">
                <a:avLst/>
              </a:prstGeom>
              <a:solidFill>
                <a:srgbClr val="322F31"/>
              </a:solidFill>
              <a:ln w="9525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>
                  <a:buNone/>
                </a:pPr>
                <a:r>
                  <a:rPr lang="en-US" sz="1600">
                    <a:solidFill>
                      <a:srgbClr val="FFFFFF"/>
                    </a:solidFill>
                    <a:latin typeface="Euphemia UCAS" pitchFamily="-84" charset="0"/>
                    <a:ea typeface="Euphemia UCAS" pitchFamily="-84" charset="0"/>
                    <a:cs typeface="Euphemia UCAS" pitchFamily="-84" charset="0"/>
                    <a:sym typeface="Euphemia UCAS" pitchFamily="-84" charset="0"/>
                  </a:rPr>
                  <a:t>lumpy initial energy density</a:t>
                </a:r>
              </a:p>
            </p:txBody>
          </p:sp>
          <p:sp>
            <p:nvSpPr>
              <p:cNvPr id="18" name="Line 13"/>
              <p:cNvSpPr>
                <a:spLocks noChangeShapeType="1"/>
              </p:cNvSpPr>
              <p:nvPr/>
            </p:nvSpPr>
            <p:spPr bwMode="auto">
              <a:xfrm>
                <a:off x="1818" y="1753"/>
                <a:ext cx="80" cy="530"/>
              </a:xfrm>
              <a:prstGeom prst="line">
                <a:avLst/>
              </a:prstGeom>
              <a:noFill/>
              <a:ln w="6350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9" name="Group 17"/>
              <p:cNvGrpSpPr>
                <a:grpSpLocks/>
              </p:cNvGrpSpPr>
              <p:nvPr/>
            </p:nvGrpSpPr>
            <p:grpSpPr bwMode="auto">
              <a:xfrm>
                <a:off x="2859" y="1410"/>
                <a:ext cx="398" cy="2002"/>
                <a:chOff x="0" y="0"/>
                <a:chExt cx="398" cy="2001"/>
              </a:xfrm>
            </p:grpSpPr>
            <p:sp>
              <p:nvSpPr>
                <p:cNvPr id="36" name="Oval 14"/>
                <p:cNvSpPr>
                  <a:spLocks/>
                </p:cNvSpPr>
                <p:nvPr/>
              </p:nvSpPr>
              <p:spPr bwMode="auto">
                <a:xfrm rot="5400000">
                  <a:off x="-663" y="939"/>
                  <a:ext cx="1728" cy="39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8200">
                        <a:alpha val="35001"/>
                      </a:srgbClr>
                    </a:gs>
                    <a:gs pos="10001">
                      <a:srgbClr val="FF0000">
                        <a:alpha val="35001"/>
                      </a:srgbClr>
                    </a:gs>
                    <a:gs pos="35001">
                      <a:srgbClr val="BA0066">
                        <a:alpha val="35001"/>
                      </a:srgbClr>
                    </a:gs>
                    <a:gs pos="70000">
                      <a:srgbClr val="66008F">
                        <a:alpha val="35001"/>
                      </a:srgbClr>
                    </a:gs>
                    <a:gs pos="100000">
                      <a:srgbClr val="000082">
                        <a:alpha val="35001"/>
                      </a:srgbClr>
                    </a:gs>
                  </a:gsLst>
                  <a:path path="rect">
                    <a:fillToRect l="50000" t="49998" r="50000" b="50002"/>
                  </a:path>
                </a:gradFill>
                <a:ln w="9525" cap="flat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pic>
              <p:nvPicPr>
                <p:cNvPr id="37" name="Picture 15"/>
                <p:cNvPicPr>
                  <a:picLocks noChangeArrowheads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 rot="5400000">
                  <a:off x="-635" y="931"/>
                  <a:ext cx="1666" cy="396"/>
                </a:xfrm>
                <a:prstGeom prst="rect">
                  <a:avLst/>
                </a:prstGeom>
                <a:noFill/>
                <a:ln w="9525" cap="flat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8" name="Line 16"/>
                <p:cNvSpPr>
                  <a:spLocks noChangeShapeType="1"/>
                </p:cNvSpPr>
                <p:nvPr/>
              </p:nvSpPr>
              <p:spPr bwMode="auto">
                <a:xfrm>
                  <a:off x="147" y="0"/>
                  <a:ext cx="52" cy="418"/>
                </a:xfrm>
                <a:prstGeom prst="line">
                  <a:avLst/>
                </a:prstGeom>
                <a:noFill/>
                <a:ln w="6350" cap="flat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0" name="Line 18"/>
              <p:cNvSpPr>
                <a:spLocks noChangeShapeType="1"/>
              </p:cNvSpPr>
              <p:nvPr/>
            </p:nvSpPr>
            <p:spPr bwMode="auto">
              <a:xfrm>
                <a:off x="3813" y="1170"/>
                <a:ext cx="1" cy="371"/>
              </a:xfrm>
              <a:prstGeom prst="line">
                <a:avLst/>
              </a:prstGeom>
              <a:noFill/>
              <a:ln w="6350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21" name="Picture 19"/>
              <p:cNvPicPr>
                <a:picLocks noChangeArrowheads="1"/>
              </p:cNvPicPr>
              <p:nvPr/>
            </p:nvPicPr>
            <p:blipFill>
              <a:blip r:embed="rId7"/>
              <a:srcRect l="12689" t="10011" r="8423" b="53276"/>
              <a:stretch>
                <a:fillRect/>
              </a:stretch>
            </p:blipFill>
            <p:spPr bwMode="auto">
              <a:xfrm>
                <a:off x="1926" y="1046"/>
                <a:ext cx="2891" cy="1089"/>
              </a:xfrm>
              <a:prstGeom prst="rect">
                <a:avLst/>
              </a:prstGeom>
              <a:noFill/>
              <a:ln w="9525" cap="flat">
                <a:noFill/>
                <a:miter lim="800000"/>
                <a:headEnd/>
                <a:tailEnd/>
              </a:ln>
            </p:spPr>
          </p:pic>
          <p:pic>
            <p:nvPicPr>
              <p:cNvPr id="22" name="Picture 20"/>
              <p:cNvPicPr>
                <a:picLocks noChangeArrowheads="1"/>
              </p:cNvPicPr>
              <p:nvPr/>
            </p:nvPicPr>
            <p:blipFill>
              <a:blip r:embed="rId8"/>
              <a:srcRect l="12692" t="53395" r="8391" b="9892"/>
              <a:stretch>
                <a:fillRect/>
              </a:stretch>
            </p:blipFill>
            <p:spPr bwMode="auto">
              <a:xfrm>
                <a:off x="1922" y="2995"/>
                <a:ext cx="2892" cy="1090"/>
              </a:xfrm>
              <a:prstGeom prst="rect">
                <a:avLst/>
              </a:prstGeom>
              <a:noFill/>
              <a:ln w="9525" cap="flat">
                <a:noFill/>
                <a:miter lim="800000"/>
                <a:headEnd/>
                <a:tailEnd/>
              </a:ln>
            </p:spPr>
          </p:pic>
          <p:pic>
            <p:nvPicPr>
              <p:cNvPr id="23" name="Picture 21"/>
              <p:cNvPicPr>
                <a:picLocks noChangeArrowheads="1"/>
              </p:cNvPicPr>
              <p:nvPr/>
            </p:nvPicPr>
            <p:blipFill>
              <a:blip r:embed="rId8"/>
              <a:srcRect l="12677" t="53348" r="8510" b="9975"/>
              <a:stretch>
                <a:fillRect/>
              </a:stretch>
            </p:blipFill>
            <p:spPr bwMode="auto">
              <a:xfrm>
                <a:off x="1812" y="2711"/>
                <a:ext cx="2723" cy="584"/>
              </a:xfrm>
              <a:prstGeom prst="rect">
                <a:avLst/>
              </a:prstGeom>
              <a:noFill/>
              <a:ln w="9525" cap="flat">
                <a:noFill/>
                <a:miter lim="800000"/>
                <a:headEnd/>
                <a:tailEnd/>
              </a:ln>
            </p:spPr>
          </p:pic>
          <p:pic>
            <p:nvPicPr>
              <p:cNvPr id="24" name="Picture 22"/>
              <p:cNvPicPr>
                <a:picLocks noChangeArrowheads="1"/>
              </p:cNvPicPr>
              <p:nvPr/>
            </p:nvPicPr>
            <p:blipFill>
              <a:blip r:embed="rId9"/>
              <a:srcRect l="8415" t="53435" r="12772" b="9827"/>
              <a:stretch>
                <a:fillRect/>
              </a:stretch>
            </p:blipFill>
            <p:spPr bwMode="auto">
              <a:xfrm>
                <a:off x="1802" y="1807"/>
                <a:ext cx="2723" cy="585"/>
              </a:xfrm>
              <a:prstGeom prst="rect">
                <a:avLst/>
              </a:prstGeom>
              <a:noFill/>
              <a:ln w="9525" cap="flat">
                <a:noFill/>
                <a:miter lim="800000"/>
                <a:headEnd/>
                <a:tailEnd/>
              </a:ln>
            </p:spPr>
          </p:pic>
          <p:sp>
            <p:nvSpPr>
              <p:cNvPr id="25" name="Line 23"/>
              <p:cNvSpPr>
                <a:spLocks noChangeShapeType="1"/>
              </p:cNvSpPr>
              <p:nvPr/>
            </p:nvSpPr>
            <p:spPr bwMode="auto">
              <a:xfrm flipH="1">
                <a:off x="1783" y="2565"/>
                <a:ext cx="2687" cy="24"/>
              </a:xfrm>
              <a:prstGeom prst="lin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Oval 24"/>
              <p:cNvSpPr>
                <a:spLocks/>
              </p:cNvSpPr>
              <p:nvPr/>
            </p:nvSpPr>
            <p:spPr bwMode="auto">
              <a:xfrm>
                <a:off x="681" y="1612"/>
                <a:ext cx="479" cy="458"/>
              </a:xfrm>
              <a:prstGeom prst="ellips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27" name="Group 27"/>
              <p:cNvGrpSpPr>
                <a:grpSpLocks/>
              </p:cNvGrpSpPr>
              <p:nvPr/>
            </p:nvGrpSpPr>
            <p:grpSpPr bwMode="auto">
              <a:xfrm flipH="1">
                <a:off x="4275" y="3826"/>
                <a:ext cx="95" cy="92"/>
                <a:chOff x="0" y="0"/>
                <a:chExt cx="95" cy="91"/>
              </a:xfrm>
            </p:grpSpPr>
            <p:sp>
              <p:nvSpPr>
                <p:cNvPr id="34" name="Line 25"/>
                <p:cNvSpPr>
                  <a:spLocks noChangeShapeType="1"/>
                </p:cNvSpPr>
                <p:nvPr/>
              </p:nvSpPr>
              <p:spPr bwMode="auto">
                <a:xfrm flipH="1">
                  <a:off x="0" y="0"/>
                  <a:ext cx="47" cy="91"/>
                </a:xfrm>
                <a:prstGeom prst="line">
                  <a:avLst/>
                </a:prstGeom>
                <a:noFill/>
                <a:ln w="9525" cap="flat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" name="Line 26"/>
                <p:cNvSpPr>
                  <a:spLocks noChangeShapeType="1"/>
                </p:cNvSpPr>
                <p:nvPr/>
              </p:nvSpPr>
              <p:spPr bwMode="auto">
                <a:xfrm flipH="1">
                  <a:off x="47" y="0"/>
                  <a:ext cx="48" cy="91"/>
                </a:xfrm>
                <a:prstGeom prst="line">
                  <a:avLst/>
                </a:prstGeom>
                <a:noFill/>
                <a:ln w="9525" cap="flat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8" name="Group 30"/>
              <p:cNvGrpSpPr>
                <a:grpSpLocks/>
              </p:cNvGrpSpPr>
              <p:nvPr/>
            </p:nvGrpSpPr>
            <p:grpSpPr bwMode="auto">
              <a:xfrm>
                <a:off x="4260" y="1221"/>
                <a:ext cx="95" cy="92"/>
                <a:chOff x="0" y="0"/>
                <a:chExt cx="95" cy="91"/>
              </a:xfrm>
            </p:grpSpPr>
            <p:sp>
              <p:nvSpPr>
                <p:cNvPr id="32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0" y="0"/>
                  <a:ext cx="47" cy="91"/>
                </a:xfrm>
                <a:prstGeom prst="line">
                  <a:avLst/>
                </a:prstGeom>
                <a:noFill/>
                <a:ln w="9525" cap="flat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" name="Line 29"/>
                <p:cNvSpPr>
                  <a:spLocks noChangeShapeType="1"/>
                </p:cNvSpPr>
                <p:nvPr/>
              </p:nvSpPr>
              <p:spPr bwMode="auto">
                <a:xfrm flipH="1">
                  <a:off x="47" y="0"/>
                  <a:ext cx="48" cy="91"/>
                </a:xfrm>
                <a:prstGeom prst="line">
                  <a:avLst/>
                </a:prstGeom>
                <a:noFill/>
                <a:ln w="9525" cap="flat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9" name="AutoShape 31"/>
              <p:cNvSpPr>
                <a:spLocks/>
              </p:cNvSpPr>
              <p:nvPr/>
            </p:nvSpPr>
            <p:spPr bwMode="auto">
              <a:xfrm rot="15300000" flipH="1">
                <a:off x="636" y="2088"/>
                <a:ext cx="1279" cy="827"/>
              </a:xfrm>
              <a:custGeom>
                <a:avLst/>
                <a:gdLst>
                  <a:gd name="T0" fmla="*/ 10800 w 21600"/>
                  <a:gd name="T1" fmla="*/ 10800 h 21600"/>
                </a:gdLst>
                <a:ahLst/>
                <a:cxnLst>
                  <a:cxn ang="0">
                    <a:pos x="T0" y="T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0"/>
                    </a:lnTo>
                    <a:cubicBezTo>
                      <a:pt x="10025" y="0"/>
                      <a:pt x="18837" y="8812"/>
                      <a:pt x="21600" y="21600"/>
                    </a:cubicBezTo>
                  </a:path>
                </a:pathLst>
              </a:custGeom>
              <a:noFill/>
              <a:ln w="158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AutoShape 32"/>
              <p:cNvSpPr>
                <a:spLocks/>
              </p:cNvSpPr>
              <p:nvPr/>
            </p:nvSpPr>
            <p:spPr bwMode="auto">
              <a:xfrm rot="15300000" flipH="1">
                <a:off x="1194" y="1573"/>
                <a:ext cx="579" cy="646"/>
              </a:xfrm>
              <a:custGeom>
                <a:avLst/>
                <a:gdLst>
                  <a:gd name="T0" fmla="*/ 10800 w 21600"/>
                  <a:gd name="T1" fmla="*/ 10800 h 21600"/>
                </a:gdLst>
                <a:ahLst/>
                <a:cxnLst>
                  <a:cxn ang="0">
                    <a:pos x="T0" y="T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0"/>
                    </a:lnTo>
                    <a:cubicBezTo>
                      <a:pt x="12990" y="3369"/>
                      <a:pt x="21600" y="11979"/>
                      <a:pt x="21600" y="21600"/>
                    </a:cubicBezTo>
                  </a:path>
                </a:pathLst>
              </a:custGeom>
              <a:noFill/>
              <a:ln w="158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33"/>
              <p:cNvSpPr>
                <a:spLocks/>
              </p:cNvSpPr>
              <p:nvPr/>
            </p:nvSpPr>
            <p:spPr bwMode="auto">
              <a:xfrm>
                <a:off x="4216" y="524"/>
                <a:ext cx="1120" cy="448"/>
              </a:xfrm>
              <a:prstGeom prst="rect">
                <a:avLst/>
              </a:prstGeom>
              <a:noFill/>
              <a:ln w="9525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40639" bIns="0">
                <a:prstTxWarp prst="textNoShape">
                  <a:avLst/>
                </a:prstTxWarp>
              </a:bodyPr>
              <a:lstStyle/>
              <a:p>
                <a:pPr marL="39688" algn="r">
                  <a:buNone/>
                </a:pPr>
                <a:r>
                  <a:rPr lang="en-US" sz="1200" dirty="0">
                    <a:solidFill>
                      <a:srgbClr val="FFFFFF"/>
                    </a:solidFill>
                    <a:latin typeface="Euphemia UCAS" pitchFamily="-84" charset="0"/>
                    <a:ea typeface="Euphemia UCAS" pitchFamily="-84" charset="0"/>
                    <a:cs typeface="Euphemia UCAS" pitchFamily="-84" charset="0"/>
                    <a:sym typeface="Euphemia UCAS" pitchFamily="-84" charset="0"/>
                  </a:rPr>
                  <a:t> distributions and correlations of produced particles</a:t>
                </a:r>
              </a:p>
            </p:txBody>
          </p:sp>
        </p:grpSp>
        <p:sp>
          <p:nvSpPr>
            <p:cNvPr id="7" name="AutoShape 35"/>
            <p:cNvSpPr>
              <a:spLocks/>
            </p:cNvSpPr>
            <p:nvPr/>
          </p:nvSpPr>
          <p:spPr bwMode="auto">
            <a:xfrm rot="15300000" flipH="1">
              <a:off x="700" y="1761"/>
              <a:ext cx="1069" cy="842"/>
            </a:xfrm>
            <a:custGeom>
              <a:avLst/>
              <a:gdLst>
                <a:gd name="T0" fmla="*/ 10800 w 21600"/>
                <a:gd name="T1" fmla="*/ 10800 h 21600"/>
              </a:gdLst>
              <a:ahLst/>
              <a:cxnLst>
                <a:cxn ang="0">
                  <a:pos x="T0" y="T1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0" y="0"/>
                  </a:lnTo>
                  <a:cubicBezTo>
                    <a:pt x="10352" y="1919"/>
                    <a:pt x="18772" y="10339"/>
                    <a:pt x="21600" y="21600"/>
                  </a:cubicBezTo>
                </a:path>
              </a:pathLst>
            </a:custGeom>
            <a:noFill/>
            <a:ln w="15875" cap="flat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HIC to plasma to detected particles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sPHENIX</a:t>
            </a:r>
            <a:r>
              <a:rPr lang="en-US" dirty="0" smtClean="0"/>
              <a:t> upgrade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F16C96-9E29-ED49-A395-C3019C1E7F0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4043"/>
          <a:stretch>
            <a:fillRect/>
          </a:stretch>
        </p:blipFill>
        <p:spPr>
          <a:xfrm>
            <a:off x="4902200" y="779866"/>
            <a:ext cx="4241800" cy="3150783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22300" y="3920906"/>
            <a:ext cx="5499100" cy="2416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0800" y="660400"/>
            <a:ext cx="4889500" cy="3841051"/>
          </a:xfrm>
        </p:spPr>
        <p:txBody>
          <a:bodyPr/>
          <a:lstStyle/>
          <a:p>
            <a:pPr>
              <a:buSzPct val="80000"/>
              <a:buFont typeface="Wingdings" charset="2"/>
              <a:buChar char=""/>
            </a:pPr>
            <a:r>
              <a:rPr lang="en-US" dirty="0" smtClean="0"/>
              <a:t>Jet, </a:t>
            </a:r>
            <a:r>
              <a:rPr lang="en-US" dirty="0" err="1" smtClean="0"/>
              <a:t>di</a:t>
            </a:r>
            <a:r>
              <a:rPr lang="en-US" dirty="0" smtClean="0"/>
              <a:t>-jet and 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-jet physics</a:t>
            </a:r>
          </a:p>
          <a:p>
            <a:pPr>
              <a:buSzPct val="80000"/>
              <a:buFont typeface="Wingdings" charset="2"/>
              <a:buChar char=""/>
            </a:pPr>
            <a:r>
              <a:rPr lang="en-US" dirty="0" smtClean="0"/>
              <a:t>Additional tracking layers (RIKEN)</a:t>
            </a:r>
          </a:p>
          <a:p>
            <a:pPr lvl="1">
              <a:buSzPct val="80000"/>
            </a:pPr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err="1" smtClean="0"/>
              <a:t>high-z</a:t>
            </a:r>
            <a:r>
              <a:rPr lang="en-US" dirty="0" smtClean="0"/>
              <a:t> fragmentation fn.</a:t>
            </a:r>
          </a:p>
          <a:p>
            <a:pPr>
              <a:buSzPct val="80000"/>
              <a:buFont typeface="Wingdings" charset="2"/>
              <a:buChar char=""/>
            </a:pPr>
            <a:r>
              <a:rPr lang="en-US" dirty="0" smtClean="0"/>
              <a:t>Add pre-shower to EMCAL</a:t>
            </a:r>
          </a:p>
          <a:p>
            <a:pPr lvl="1">
              <a:buSzPct val="80000"/>
            </a:pPr>
            <a:r>
              <a:rPr lang="en-US" dirty="0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smtClean="0">
                <a:latin typeface="Symbol" charset="2"/>
                <a:ea typeface="Wingdings"/>
                <a:cs typeface="Symbol" charset="2"/>
              </a:rPr>
              <a:t>p</a:t>
            </a:r>
            <a:r>
              <a:rPr lang="en-US" baseline="30000" dirty="0" smtClean="0">
                <a:latin typeface="Symbol" charset="2"/>
                <a:ea typeface="Wingdings"/>
                <a:cs typeface="Symbol" charset="2"/>
              </a:rPr>
              <a:t>0</a:t>
            </a:r>
            <a:r>
              <a:rPr lang="en-US" dirty="0" smtClean="0">
                <a:latin typeface="Symbol" charset="2"/>
                <a:ea typeface="Wingdings"/>
                <a:cs typeface="Symbol" charset="2"/>
              </a:rPr>
              <a:t> </a:t>
            </a:r>
            <a:r>
              <a:rPr lang="en-US" dirty="0" smtClean="0">
                <a:ea typeface="Wingdings"/>
                <a:cs typeface="Symbol" charset="2"/>
              </a:rPr>
              <a:t>R</a:t>
            </a:r>
            <a:r>
              <a:rPr lang="en-US" baseline="-25000" dirty="0" smtClean="0">
                <a:ea typeface="Wingdings"/>
                <a:cs typeface="Symbol" charset="2"/>
              </a:rPr>
              <a:t>AA</a:t>
            </a:r>
            <a:r>
              <a:rPr lang="en-US" dirty="0" smtClean="0">
                <a:ea typeface="Wingdings"/>
                <a:cs typeface="Symbol" charset="2"/>
              </a:rPr>
              <a:t> to 40 </a:t>
            </a:r>
            <a:r>
              <a:rPr lang="en-US" dirty="0" err="1" smtClean="0">
                <a:ea typeface="Wingdings"/>
                <a:cs typeface="Symbol" charset="2"/>
              </a:rPr>
              <a:t>GeV/c</a:t>
            </a:r>
            <a:endParaRPr lang="en-US" dirty="0" smtClean="0">
              <a:ea typeface="Wingdings"/>
              <a:cs typeface="Symbol" charset="2"/>
            </a:endParaRPr>
          </a:p>
          <a:p>
            <a:pPr lvl="1">
              <a:buSzPct val="80000"/>
            </a:pPr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err="1" smtClean="0"/>
              <a:t>eID</a:t>
            </a:r>
            <a:r>
              <a:rPr lang="en-US" dirty="0" smtClean="0"/>
              <a:t> for </a:t>
            </a:r>
            <a:r>
              <a:rPr lang="en-US" dirty="0" err="1" smtClean="0">
                <a:latin typeface="Lucida Grande"/>
                <a:ea typeface="Lucida Grande"/>
                <a:cs typeface="Lucida Grande"/>
              </a:rPr>
              <a:t>ϒ</a:t>
            </a:r>
            <a:r>
              <a:rPr lang="en-US" dirty="0" smtClean="0"/>
              <a:t> states; tag </a:t>
            </a:r>
            <a:r>
              <a:rPr lang="en-US" dirty="0" err="1" smtClean="0"/>
              <a:t>c,b</a:t>
            </a:r>
            <a:r>
              <a:rPr lang="en-US" dirty="0" smtClean="0"/>
              <a:t> jets</a:t>
            </a:r>
          </a:p>
          <a:p>
            <a:pPr>
              <a:buSzPct val="80000"/>
              <a:buFont typeface="Wingdings" charset="2"/>
              <a:buChar char=""/>
            </a:pPr>
            <a:r>
              <a:rPr lang="en-US" dirty="0" smtClean="0"/>
              <a:t>Forward upgrade for spin &amp; </a:t>
            </a:r>
          </a:p>
          <a:p>
            <a:pPr>
              <a:buSzPct val="80000"/>
              <a:buNone/>
            </a:pPr>
            <a:r>
              <a:rPr lang="en-US" dirty="0" smtClean="0"/>
              <a:t>	cold nuclear matter </a:t>
            </a:r>
          </a:p>
          <a:p>
            <a:pPr>
              <a:buSzPct val="80000"/>
              <a:buNone/>
            </a:pPr>
            <a:r>
              <a:rPr lang="en-US" dirty="0" smtClean="0"/>
              <a:t>     (NSF, RIKEN)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Jet and Di-jet performance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8247" y="609600"/>
            <a:ext cx="4634753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figure_alphaconstraint_v0.png"/>
          <p:cNvPicPr>
            <a:picLocks noChangeAspect="1"/>
          </p:cNvPicPr>
          <p:nvPr/>
        </p:nvPicPr>
        <p:blipFill>
          <a:blip r:embed="rId3" cstate="print"/>
          <a:srcRect t="4263" r="52525"/>
          <a:stretch>
            <a:fillRect/>
          </a:stretch>
        </p:blipFill>
        <p:spPr>
          <a:xfrm>
            <a:off x="5334000" y="609600"/>
            <a:ext cx="3581400" cy="3422574"/>
          </a:xfrm>
          <a:prstGeom prst="rect">
            <a:avLst/>
          </a:prstGeom>
        </p:spPr>
      </p:pic>
      <p:pic>
        <p:nvPicPr>
          <p:cNvPr id="7" name="Picture 6" descr="figure_alphaconstraint_v0.png"/>
          <p:cNvPicPr>
            <a:picLocks noChangeAspect="1"/>
          </p:cNvPicPr>
          <p:nvPr/>
        </p:nvPicPr>
        <p:blipFill>
          <a:blip r:embed="rId3" cstate="print"/>
          <a:srcRect l="48485" t="8346"/>
          <a:stretch>
            <a:fillRect/>
          </a:stretch>
        </p:blipFill>
        <p:spPr>
          <a:xfrm>
            <a:off x="5334000" y="4031128"/>
            <a:ext cx="3581400" cy="28268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23000" y="774700"/>
            <a:ext cx="2561744" cy="13665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0" dirty="0" smtClean="0">
                <a:solidFill>
                  <a:srgbClr val="000000"/>
                </a:solidFill>
                <a:latin typeface="Calibri"/>
                <a:cs typeface="Calibri"/>
              </a:rPr>
              <a:t>Dijet Asymmetry</a:t>
            </a:r>
          </a:p>
          <a:p>
            <a:pPr>
              <a:buNone/>
            </a:pPr>
            <a:r>
              <a:rPr lang="en-US" sz="1800" b="0" dirty="0" smtClean="0">
                <a:solidFill>
                  <a:srgbClr val="000000"/>
                </a:solidFill>
                <a:latin typeface="Calibri"/>
                <a:cs typeface="Calibri"/>
              </a:rPr>
              <a:t>E</a:t>
            </a:r>
            <a:r>
              <a:rPr lang="en-US" sz="1800" b="0" baseline="-25000" dirty="0" smtClean="0">
                <a:solidFill>
                  <a:srgbClr val="000000"/>
                </a:solidFill>
                <a:latin typeface="Calibri"/>
                <a:cs typeface="Calibri"/>
              </a:rPr>
              <a:t>T1</a:t>
            </a:r>
            <a:r>
              <a:rPr lang="en-US" sz="1800" b="0" dirty="0" smtClean="0">
                <a:solidFill>
                  <a:srgbClr val="000000"/>
                </a:solidFill>
                <a:latin typeface="Calibri"/>
                <a:cs typeface="Calibri"/>
              </a:rPr>
              <a:t> &gt; 35 </a:t>
            </a:r>
            <a:r>
              <a:rPr lang="en-US" sz="1800" b="0" dirty="0" err="1" smtClean="0">
                <a:solidFill>
                  <a:srgbClr val="000000"/>
                </a:solidFill>
                <a:latin typeface="Calibri"/>
                <a:cs typeface="Calibri"/>
              </a:rPr>
              <a:t>GeV</a:t>
            </a:r>
            <a:endParaRPr lang="en-US" sz="1800" b="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buNone/>
            </a:pPr>
            <a:r>
              <a:rPr lang="en-US" sz="1800" b="0" dirty="0" smtClean="0">
                <a:solidFill>
                  <a:srgbClr val="000000"/>
                </a:solidFill>
                <a:latin typeface="Calibri"/>
                <a:cs typeface="Calibri"/>
              </a:rPr>
              <a:t>Varying medium coupling</a:t>
            </a:r>
          </a:p>
          <a:p>
            <a:pPr>
              <a:buNone/>
            </a:pPr>
            <a:r>
              <a:rPr lang="en-US" sz="1800" b="0" dirty="0" smtClean="0">
                <a:solidFill>
                  <a:srgbClr val="000000"/>
                </a:solidFill>
                <a:latin typeface="Calibri"/>
                <a:cs typeface="Calibri"/>
              </a:rPr>
              <a:t>Theory (Coleman-Smith)</a:t>
            </a:r>
            <a:endParaRPr lang="en-US" sz="1800" b="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0" y="4462772"/>
            <a:ext cx="3457196" cy="1348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smtClean="0">
                <a:solidFill>
                  <a:schemeClr val="accent6"/>
                </a:solidFill>
                <a:latin typeface="Calibri"/>
                <a:cs typeface="Calibri"/>
              </a:rPr>
              <a:t>50B events sampled</a:t>
            </a:r>
          </a:p>
          <a:p>
            <a:pPr>
              <a:buNone/>
            </a:pPr>
            <a:r>
              <a:rPr lang="en-US" sz="2400" dirty="0" smtClean="0">
                <a:solidFill>
                  <a:schemeClr val="accent6"/>
                </a:solidFill>
                <a:latin typeface="Calibri"/>
                <a:cs typeface="Calibri"/>
              </a:rPr>
              <a:t>200 </a:t>
            </a:r>
            <a:r>
              <a:rPr lang="en-US" sz="2400" dirty="0" err="1" smtClean="0">
                <a:solidFill>
                  <a:schemeClr val="accent6"/>
                </a:solidFill>
                <a:latin typeface="Calibri"/>
                <a:cs typeface="Calibri"/>
              </a:rPr>
              <a:t>GeV</a:t>
            </a:r>
            <a:r>
              <a:rPr lang="en-US" sz="2400" dirty="0" smtClean="0">
                <a:solidFill>
                  <a:schemeClr val="accent6"/>
                </a:solidFill>
                <a:latin typeface="Calibri"/>
                <a:cs typeface="Calibri"/>
              </a:rPr>
              <a:t> </a:t>
            </a:r>
            <a:r>
              <a:rPr lang="en-US" sz="2400" dirty="0" err="1" smtClean="0">
                <a:solidFill>
                  <a:schemeClr val="accent6"/>
                </a:solidFill>
                <a:latin typeface="Calibri"/>
                <a:cs typeface="Calibri"/>
              </a:rPr>
              <a:t>Au+Au</a:t>
            </a:r>
            <a:endParaRPr lang="en-US" sz="2400" dirty="0" smtClean="0">
              <a:solidFill>
                <a:schemeClr val="accent6"/>
              </a:solidFill>
              <a:latin typeface="Calibri"/>
              <a:cs typeface="Calibri"/>
            </a:endParaRPr>
          </a:p>
          <a:p>
            <a:pPr>
              <a:buNone/>
            </a:pPr>
            <a:r>
              <a:rPr lang="en-US" sz="2400" dirty="0" smtClean="0">
                <a:solidFill>
                  <a:schemeClr val="accent6"/>
                </a:solidFill>
                <a:latin typeface="Calibri"/>
                <a:cs typeface="Calibri"/>
              </a:rPr>
              <a:t>Add also heavy </a:t>
            </a:r>
            <a:r>
              <a:rPr lang="en-US" sz="2400" dirty="0" smtClean="0">
                <a:solidFill>
                  <a:schemeClr val="accent6"/>
                </a:solidFill>
                <a:latin typeface="Calibri"/>
                <a:cs typeface="Calibri"/>
              </a:rPr>
              <a:t>quark jets</a:t>
            </a:r>
            <a:endParaRPr lang="en-US" sz="2400" dirty="0">
              <a:solidFill>
                <a:schemeClr val="accent6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RHIC question: Emergence of QGP?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276225" y="817563"/>
            <a:ext cx="4227513" cy="5778500"/>
            <a:chOff x="0" y="0"/>
            <a:chExt cx="2662" cy="3640"/>
          </a:xfrm>
        </p:grpSpPr>
        <p:sp>
          <p:nvSpPr>
            <p:cNvPr id="10" name="AutoShape 6"/>
            <p:cNvSpPr>
              <a:spLocks/>
            </p:cNvSpPr>
            <p:nvPr/>
          </p:nvSpPr>
          <p:spPr bwMode="auto">
            <a:xfrm>
              <a:off x="0" y="0"/>
              <a:ext cx="2656" cy="3640"/>
            </a:xfrm>
            <a:prstGeom prst="roundRect">
              <a:avLst>
                <a:gd name="adj" fmla="val 4514"/>
              </a:avLst>
            </a:prstGeom>
            <a:solidFill>
              <a:srgbClr val="A4A4A4"/>
            </a:solidFill>
            <a:ln w="508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7"/>
            <p:cNvSpPr>
              <a:spLocks/>
            </p:cNvSpPr>
            <p:nvPr/>
          </p:nvSpPr>
          <p:spPr bwMode="auto">
            <a:xfrm>
              <a:off x="78" y="36"/>
              <a:ext cx="2584" cy="1568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40640" bIns="0">
              <a:prstTxWarp prst="textNoShape">
                <a:avLst/>
              </a:prstTxWarp>
            </a:bodyPr>
            <a:lstStyle/>
            <a:p>
              <a:pPr>
                <a:spcBef>
                  <a:spcPts val="400"/>
                </a:spcBef>
                <a:buNone/>
              </a:pPr>
              <a:r>
                <a:rPr lang="en-US" sz="1600" b="1" dirty="0">
                  <a:solidFill>
                    <a:schemeClr val="tx1"/>
                  </a:solidFill>
                  <a:latin typeface="Helvetica" pitchFamily="-84" charset="0"/>
                  <a:ea typeface="Helvetica" pitchFamily="-84" charset="0"/>
                  <a:cs typeface="Helvetica" pitchFamily="-84" charset="0"/>
                  <a:sym typeface="Helvetica" pitchFamily="-84" charset="0"/>
                </a:rPr>
                <a:t>Probing the QCD Phase-Diagram</a:t>
              </a:r>
            </a:p>
            <a:p>
              <a:pPr>
                <a:spcBef>
                  <a:spcPts val="400"/>
                </a:spcBef>
                <a:buClr>
                  <a:srgbClr val="0404E4"/>
                </a:buClr>
                <a:buSzPct val="100000"/>
                <a:buFont typeface="Helvetica" pitchFamily="-84" charset="0"/>
                <a:buChar char="•"/>
              </a:pPr>
              <a:r>
                <a:rPr lang="en-US" sz="1600" dirty="0">
                  <a:solidFill>
                    <a:srgbClr val="0404E4"/>
                  </a:solidFill>
                  <a:latin typeface="Helvetica" pitchFamily="-84" charset="0"/>
                  <a:ea typeface="Helvetica" pitchFamily="-84" charset="0"/>
                  <a:cs typeface="Helvetica" pitchFamily="-84" charset="0"/>
                  <a:sym typeface="Helvetica" pitchFamily="-84" charset="0"/>
                </a:rPr>
                <a:t>RHIC Beam-Energy-Scan:</a:t>
              </a:r>
              <a:r>
                <a:rPr lang="en-US" sz="1600" dirty="0" smtClean="0">
                  <a:solidFill>
                    <a:srgbClr val="0404E4"/>
                  </a:solidFill>
                  <a:latin typeface="Helvetica" pitchFamily="-84" charset="0"/>
                  <a:ea typeface="Helvetica" pitchFamily="-84" charset="0"/>
                  <a:cs typeface="Helvetica" pitchFamily="-84" charset="0"/>
                  <a:sym typeface="Helvetica" pitchFamily="-84" charset="0"/>
                </a:rPr>
                <a:t> vary </a:t>
              </a:r>
              <a:r>
                <a:rPr lang="en-US" sz="1600" dirty="0" err="1" smtClean="0">
                  <a:solidFill>
                    <a:srgbClr val="0404E4"/>
                  </a:solidFill>
                  <a:latin typeface="Helvetica" pitchFamily="-84" charset="0"/>
                  <a:ea typeface="Helvetica" pitchFamily="-84" charset="0"/>
                  <a:cs typeface="Helvetica" pitchFamily="-84" charset="0"/>
                  <a:sym typeface="Helvetica" pitchFamily="-84" charset="0"/>
                </a:rPr>
                <a:t>T</a:t>
              </a:r>
              <a:r>
                <a:rPr lang="en-US" sz="1600" baseline="-25000" dirty="0" err="1" smtClean="0">
                  <a:solidFill>
                    <a:srgbClr val="0404E4"/>
                  </a:solidFill>
                  <a:latin typeface="Helvetica" pitchFamily="-84" charset="0"/>
                  <a:ea typeface="Helvetica" pitchFamily="-84" charset="0"/>
                  <a:cs typeface="Helvetica" pitchFamily="-84" charset="0"/>
                  <a:sym typeface="Helvetica" pitchFamily="-84" charset="0"/>
                </a:rPr>
                <a:t>init</a:t>
              </a:r>
              <a:r>
                <a:rPr lang="en-US" sz="1600" dirty="0" smtClean="0">
                  <a:solidFill>
                    <a:srgbClr val="0404E4"/>
                  </a:solidFill>
                  <a:latin typeface="Helvetica" pitchFamily="-84" charset="0"/>
                  <a:ea typeface="Helvetica" pitchFamily="-84" charset="0"/>
                  <a:cs typeface="Helvetica" pitchFamily="-84" charset="0"/>
                  <a:sym typeface="Helvetica" pitchFamily="-84" charset="0"/>
                </a:rPr>
                <a:t> and </a:t>
              </a:r>
              <a:r>
                <a:rPr lang="en-US" sz="1600" dirty="0" err="1" smtClean="0">
                  <a:solidFill>
                    <a:srgbClr val="0404E4"/>
                  </a:solidFill>
                  <a:latin typeface="Symbol" charset="2"/>
                  <a:ea typeface="Helvetica" pitchFamily="-84" charset="0"/>
                  <a:cs typeface="Symbol" charset="2"/>
                  <a:sym typeface="Helvetica" pitchFamily="-84" charset="0"/>
                </a:rPr>
                <a:t>m</a:t>
              </a:r>
              <a:r>
                <a:rPr lang="en-US" sz="1600" baseline="-25000" dirty="0" err="1" smtClean="0">
                  <a:solidFill>
                    <a:srgbClr val="0404E4"/>
                  </a:solidFill>
                  <a:latin typeface="Helvetica" pitchFamily="-84" charset="0"/>
                  <a:ea typeface="Helvetica" pitchFamily="-84" charset="0"/>
                  <a:cs typeface="Helvetica" pitchFamily="-84" charset="0"/>
                  <a:sym typeface="Helvetica" pitchFamily="-84" charset="0"/>
                </a:rPr>
                <a:t>B</a:t>
              </a:r>
              <a:endParaRPr lang="en-US" sz="1600" baseline="-25000" dirty="0" smtClean="0">
                <a:solidFill>
                  <a:srgbClr val="0404E4"/>
                </a:solidFill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endParaRPr>
            </a:p>
            <a:p>
              <a:pPr>
                <a:spcBef>
                  <a:spcPts val="400"/>
                </a:spcBef>
                <a:buClr>
                  <a:srgbClr val="FF0733"/>
                </a:buClr>
                <a:buSzPct val="100000"/>
                <a:buFont typeface="Helvetica" pitchFamily="-84" charset="0"/>
                <a:buChar char="•"/>
              </a:pPr>
              <a:r>
                <a:rPr lang="en-US" sz="1600" dirty="0">
                  <a:solidFill>
                    <a:srgbClr val="FF0733"/>
                  </a:solidFill>
                  <a:latin typeface="Helvetica" pitchFamily="-84" charset="0"/>
                  <a:ea typeface="Helvetica" pitchFamily="-84" charset="0"/>
                  <a:cs typeface="Helvetica" pitchFamily="-84" charset="0"/>
                  <a:sym typeface="Helvetica" pitchFamily="-84" charset="0"/>
                </a:rPr>
                <a:t>beam energy range in area of relevance is unique to RHIC!</a:t>
              </a:r>
            </a:p>
            <a:p>
              <a:pPr>
                <a:spcBef>
                  <a:spcPts val="400"/>
                </a:spcBef>
                <a:buClr>
                  <a:srgbClr val="035719"/>
                </a:buClr>
                <a:buSzPct val="100000"/>
                <a:buFont typeface="Helvetica" pitchFamily="-84" charset="0"/>
                <a:buChar char="•"/>
              </a:pPr>
              <a:r>
                <a:rPr lang="en-US" sz="1600" dirty="0">
                  <a:solidFill>
                    <a:srgbClr val="035719"/>
                  </a:solidFill>
                  <a:latin typeface="Helvetica" pitchFamily="-84" charset="0"/>
                  <a:ea typeface="Helvetica" pitchFamily="-84" charset="0"/>
                  <a:cs typeface="Helvetica" pitchFamily="-84" charset="0"/>
                  <a:sym typeface="Helvetica" pitchFamily="-84" charset="0"/>
                </a:rPr>
                <a:t>BES-II will deliver precision required to search for signatures of the CEP</a:t>
              </a:r>
            </a:p>
          </p:txBody>
        </p:sp>
        <p:pic>
          <p:nvPicPr>
            <p:cNvPr id="12" name="Picture 8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21" y="1512"/>
              <a:ext cx="2416" cy="2064"/>
            </a:xfrm>
            <a:prstGeom prst="rect">
              <a:avLst/>
            </a:prstGeom>
            <a:noFill/>
            <a:ln w="25400" cap="flat">
              <a:noFill/>
              <a:miter lim="800000"/>
              <a:headEnd/>
              <a:tailEnd/>
            </a:ln>
          </p:spPr>
        </p:pic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4660900" y="812800"/>
            <a:ext cx="4216400" cy="5778500"/>
            <a:chOff x="0" y="0"/>
            <a:chExt cx="2656" cy="3640"/>
          </a:xfrm>
          <a:solidFill>
            <a:srgbClr val="E0E9E9"/>
          </a:solidFill>
        </p:grpSpPr>
        <p:sp>
          <p:nvSpPr>
            <p:cNvPr id="6" name="AutoShape 1"/>
            <p:cNvSpPr>
              <a:spLocks/>
            </p:cNvSpPr>
            <p:nvPr/>
          </p:nvSpPr>
          <p:spPr bwMode="auto">
            <a:xfrm>
              <a:off x="0" y="0"/>
              <a:ext cx="2656" cy="3640"/>
            </a:xfrm>
            <a:prstGeom prst="roundRect">
              <a:avLst>
                <a:gd name="adj" fmla="val 4514"/>
              </a:avLst>
            </a:prstGeom>
            <a:grpFill/>
            <a:ln w="508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4" y="18"/>
              <a:ext cx="2320" cy="1666"/>
            </a:xfrm>
            <a:prstGeom prst="rect">
              <a:avLst/>
            </a:prstGeom>
            <a:grpFill/>
            <a:ln w="9525" cap="flat">
              <a:noFill/>
              <a:round/>
              <a:headEnd/>
              <a:tailEnd/>
            </a:ln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1" y="1528"/>
              <a:ext cx="2607" cy="2064"/>
            </a:xfrm>
            <a:prstGeom prst="rect">
              <a:avLst/>
            </a:prstGeom>
            <a:grpFill/>
            <a:ln w="9525" cap="flat">
              <a:noFill/>
              <a:round/>
              <a:headEnd/>
              <a:tailEnd/>
            </a:ln>
          </p:spPr>
        </p:pic>
      </p:grpSp>
      <p:sp>
        <p:nvSpPr>
          <p:cNvPr id="13" name="Rectangle 12"/>
          <p:cNvSpPr/>
          <p:nvPr/>
        </p:nvSpPr>
        <p:spPr bwMode="auto">
          <a:xfrm>
            <a:off x="6134100" y="4546600"/>
            <a:ext cx="635000" cy="1447800"/>
          </a:xfrm>
          <a:prstGeom prst="rect">
            <a:avLst/>
          </a:prstGeom>
          <a:solidFill>
            <a:srgbClr val="FFFF00">
              <a:alpha val="3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600" y="3200400"/>
            <a:ext cx="3784526" cy="33067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Need high statistics at ~10-30 </a:t>
            </a:r>
            <a:r>
              <a:rPr lang="en-US" dirty="0" err="1" smtClean="0"/>
              <a:t>GeV</a:t>
            </a:r>
            <a:endParaRPr lang="en-US" dirty="0"/>
          </a:p>
        </p:txBody>
      </p:sp>
      <p:sp>
        <p:nvSpPr>
          <p:cNvPr id="5" name="Rectangle 8"/>
          <p:cNvSpPr>
            <a:spLocks noGrp="1"/>
          </p:cNvSpPr>
          <p:nvPr>
            <p:ph idx="1"/>
          </p:nvPr>
        </p:nvSpPr>
        <p:spPr>
          <a:xfrm>
            <a:off x="681038" y="990600"/>
            <a:ext cx="7772400" cy="4735142"/>
          </a:xfrm>
        </p:spPr>
        <p:txBody>
          <a:bodyPr/>
          <a:lstStyle/>
          <a:p>
            <a:r>
              <a:rPr lang="en-US" sz="2800" dirty="0" smtClean="0"/>
              <a:t>Also see non-statistical fluctuations @ ~20  </a:t>
            </a:r>
            <a:r>
              <a:rPr lang="en-US" sz="2800" dirty="0" err="1" smtClean="0"/>
              <a:t>GeV</a:t>
            </a:r>
            <a:r>
              <a:rPr lang="en-US" sz="2800" dirty="0" smtClean="0"/>
              <a:t> </a:t>
            </a:r>
          </a:p>
          <a:p>
            <a:pPr lvl="1"/>
            <a:r>
              <a:rPr lang="en-US" sz="2800" dirty="0" smtClean="0">
                <a:sym typeface="Symbol" pitchFamily="-84" charset="2"/>
              </a:rPr>
              <a:t>⇒</a:t>
            </a:r>
            <a:r>
              <a:rPr lang="en-US" sz="2800" dirty="0" smtClean="0"/>
              <a:t> approaching critical point?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Need low-energy </a:t>
            </a:r>
            <a:r>
              <a:rPr lang="en-US" sz="2800" dirty="0" err="1" smtClean="0">
                <a:solidFill>
                  <a:srgbClr val="000000"/>
                </a:solidFill>
              </a:rPr>
              <a:t>e</a:t>
            </a:r>
            <a:r>
              <a:rPr lang="en-US" sz="2800" dirty="0" smtClean="0">
                <a:solidFill>
                  <a:srgbClr val="000000"/>
                </a:solidFill>
              </a:rPr>
              <a:t>-cooling of AGS beam</a:t>
            </a:r>
          </a:p>
          <a:p>
            <a:pPr lvl="1"/>
            <a:r>
              <a:rPr lang="en-US" sz="2800" dirty="0" smtClean="0">
                <a:solidFill>
                  <a:srgbClr val="000000"/>
                </a:solidFill>
              </a:rPr>
              <a:t>improve</a:t>
            </a:r>
            <a:r>
              <a:rPr lang="en-US" sz="2800" dirty="0" smtClean="0">
                <a:solidFill>
                  <a:srgbClr val="000000"/>
                </a:solidFill>
              </a:rPr>
              <a:t> luminosity </a:t>
            </a:r>
            <a:r>
              <a:rPr lang="en-US" sz="2800" dirty="0" smtClean="0">
                <a:solidFill>
                  <a:srgbClr val="000000"/>
                </a:solidFill>
              </a:rPr>
              <a:t>@ </a:t>
            </a:r>
            <a:r>
              <a:rPr lang="en-US" sz="2800" dirty="0" smtClean="0">
                <a:solidFill>
                  <a:srgbClr val="000000"/>
                </a:solidFill>
                <a:sym typeface="Symbol" pitchFamily="-84" charset="2"/>
              </a:rPr>
              <a:t>√</a:t>
            </a:r>
            <a:r>
              <a:rPr lang="en-US" sz="2800" dirty="0" err="1" smtClean="0">
                <a:solidFill>
                  <a:srgbClr val="000000"/>
                </a:solidFill>
              </a:rPr>
              <a:t>s</a:t>
            </a:r>
            <a:r>
              <a:rPr lang="en-US" sz="2800" dirty="0" smtClean="0">
                <a:solidFill>
                  <a:srgbClr val="000000"/>
                </a:solidFill>
              </a:rPr>
              <a:t> &lt; 20 </a:t>
            </a:r>
            <a:r>
              <a:rPr lang="en-US" sz="2800" dirty="0" err="1" smtClean="0">
                <a:solidFill>
                  <a:srgbClr val="000000"/>
                </a:solidFill>
              </a:rPr>
              <a:t>GeV</a:t>
            </a:r>
            <a:r>
              <a:rPr lang="en-US" sz="2800" dirty="0" smtClean="0">
                <a:solidFill>
                  <a:srgbClr val="000000"/>
                </a:solidFill>
              </a:rPr>
              <a:t> to study:</a:t>
            </a:r>
          </a:p>
          <a:p>
            <a:pPr lvl="1"/>
            <a:r>
              <a:rPr lang="en-US" sz="2800" dirty="0" smtClean="0">
                <a:solidFill>
                  <a:srgbClr val="000000"/>
                </a:solidFill>
              </a:rPr>
              <a:t>	fluctuations in conserved quantities</a:t>
            </a:r>
          </a:p>
          <a:p>
            <a:pPr lvl="1"/>
            <a:r>
              <a:rPr lang="en-US" sz="2800" dirty="0" smtClean="0">
                <a:solidFill>
                  <a:srgbClr val="000000"/>
                </a:solidFill>
              </a:rPr>
              <a:t>	particle ID flow</a:t>
            </a:r>
          </a:p>
          <a:p>
            <a:pPr lvl="1"/>
            <a:r>
              <a:rPr lang="en-US" sz="2800" dirty="0" smtClean="0">
                <a:solidFill>
                  <a:srgbClr val="000000"/>
                </a:solidFill>
              </a:rPr>
              <a:t>	symmetry-breaking sensitive correlations</a:t>
            </a: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-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&gt; Beam Energy Scan 2 (BES2)</a:t>
            </a:r>
          </a:p>
          <a:p>
            <a:pPr lvl="2"/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Ready in 2018</a:t>
            </a:r>
          </a:p>
          <a:p>
            <a:pPr lvl="2"/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Technically driven schedule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4089F-D4AF-1D46-A4E0-1FDFF4B6BA78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2260600"/>
            <a:ext cx="7772400" cy="457200"/>
          </a:xfrm>
        </p:spPr>
        <p:txBody>
          <a:bodyPr/>
          <a:lstStyle/>
          <a:p>
            <a:r>
              <a:rPr lang="en-US" sz="4000" i="1" u="none" dirty="0" smtClean="0">
                <a:solidFill>
                  <a:schemeClr val="tx1"/>
                </a:solidFill>
              </a:rPr>
              <a:t>Initial State</a:t>
            </a:r>
            <a:endParaRPr lang="en-US" sz="4000" i="1" u="none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State: just dense or CGC?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grpSp>
        <p:nvGrpSpPr>
          <p:cNvPr id="5" name="Group 30"/>
          <p:cNvGrpSpPr>
            <a:grpSpLocks/>
          </p:cNvGrpSpPr>
          <p:nvPr/>
        </p:nvGrpSpPr>
        <p:grpSpPr bwMode="auto">
          <a:xfrm>
            <a:off x="150717" y="830403"/>
            <a:ext cx="4103783" cy="1534434"/>
            <a:chOff x="3836988" y="990473"/>
            <a:chExt cx="5278437" cy="2300784"/>
          </a:xfrm>
        </p:grpSpPr>
        <p:sp>
          <p:nvSpPr>
            <p:cNvPr id="6" name="Oval 6"/>
            <p:cNvSpPr>
              <a:spLocks noChangeArrowheads="1"/>
            </p:cNvSpPr>
            <p:nvPr/>
          </p:nvSpPr>
          <p:spPr bwMode="auto">
            <a:xfrm>
              <a:off x="6216650" y="1106488"/>
              <a:ext cx="912813" cy="1676400"/>
            </a:xfrm>
            <a:prstGeom prst="ellipse">
              <a:avLst/>
            </a:prstGeom>
            <a:solidFill>
              <a:srgbClr val="FFC000"/>
            </a:solidFill>
            <a:ln w="25400">
              <a:solidFill>
                <a:srgbClr val="00804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endParaRPr lang="en-US" sz="2000">
                <a:latin typeface="Calibri" pitchFamily="34" charset="0"/>
              </a:endParaRPr>
            </a:p>
          </p:txBody>
        </p:sp>
        <p:sp>
          <p:nvSpPr>
            <p:cNvPr id="7" name="Line 7"/>
            <p:cNvSpPr>
              <a:spLocks noChangeShapeType="1"/>
            </p:cNvSpPr>
            <p:nvPr/>
          </p:nvSpPr>
          <p:spPr bwMode="auto">
            <a:xfrm>
              <a:off x="5300663" y="1868488"/>
              <a:ext cx="1143000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 flipV="1">
              <a:off x="6443663" y="1716088"/>
              <a:ext cx="228600" cy="1524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>
              <a:off x="6672263" y="1716088"/>
              <a:ext cx="304800" cy="1524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 flipV="1">
              <a:off x="6977063" y="1214438"/>
              <a:ext cx="669925" cy="65405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 flipV="1">
              <a:off x="6659563" y="1106488"/>
              <a:ext cx="393700" cy="609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 flipV="1">
              <a:off x="6062663" y="1868488"/>
              <a:ext cx="381000" cy="457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 flipH="1" flipV="1">
              <a:off x="6977063" y="1868488"/>
              <a:ext cx="304800" cy="533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14" name="Oval 14"/>
            <p:cNvSpPr>
              <a:spLocks noChangeArrowheads="1"/>
            </p:cNvSpPr>
            <p:nvPr/>
          </p:nvSpPr>
          <p:spPr bwMode="auto">
            <a:xfrm>
              <a:off x="5208588" y="1290638"/>
              <a:ext cx="228600" cy="76200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endParaRPr lang="en-US" sz="2000">
                <a:latin typeface="Calibri" pitchFamily="34" charset="0"/>
              </a:endParaRPr>
            </a:p>
          </p:txBody>
        </p:sp>
        <p:sp>
          <p:nvSpPr>
            <p:cNvPr id="15" name="Oval 15"/>
            <p:cNvSpPr>
              <a:spLocks noChangeArrowheads="1"/>
            </p:cNvSpPr>
            <p:nvPr/>
          </p:nvSpPr>
          <p:spPr bwMode="auto">
            <a:xfrm>
              <a:off x="5286375" y="1443038"/>
              <a:ext cx="74613" cy="84137"/>
            </a:xfrm>
            <a:prstGeom prst="ellipse">
              <a:avLst/>
            </a:prstGeom>
            <a:solidFill>
              <a:schemeClr val="folHlink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endParaRPr lang="en-US" sz="2000">
                <a:latin typeface="Calibri" pitchFamily="34" charset="0"/>
              </a:endParaRPr>
            </a:p>
          </p:txBody>
        </p:sp>
        <p:sp>
          <p:nvSpPr>
            <p:cNvPr id="16" name="Oval 16"/>
            <p:cNvSpPr>
              <a:spLocks noChangeArrowheads="1"/>
            </p:cNvSpPr>
            <p:nvPr/>
          </p:nvSpPr>
          <p:spPr bwMode="auto">
            <a:xfrm>
              <a:off x="5284788" y="1671638"/>
              <a:ext cx="76200" cy="76200"/>
            </a:xfrm>
            <a:prstGeom prst="ellipse">
              <a:avLst/>
            </a:prstGeom>
            <a:solidFill>
              <a:schemeClr val="folHlink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7" name="Rectangle 17"/>
            <p:cNvSpPr>
              <a:spLocks noChangeArrowheads="1"/>
            </p:cNvSpPr>
            <p:nvPr/>
          </p:nvSpPr>
          <p:spPr bwMode="auto">
            <a:xfrm>
              <a:off x="5357813" y="1163638"/>
              <a:ext cx="307975" cy="39687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2000">
                <a:latin typeface="Calibri" pitchFamily="34" charset="0"/>
              </a:endParaRPr>
            </a:p>
          </p:txBody>
        </p:sp>
        <p:sp>
          <p:nvSpPr>
            <p:cNvPr id="18" name="Oval 18"/>
            <p:cNvSpPr>
              <a:spLocks noChangeArrowheads="1"/>
            </p:cNvSpPr>
            <p:nvPr/>
          </p:nvSpPr>
          <p:spPr bwMode="auto">
            <a:xfrm>
              <a:off x="5284788" y="1824038"/>
              <a:ext cx="74612" cy="84137"/>
            </a:xfrm>
            <a:prstGeom prst="ellipse">
              <a:avLst/>
            </a:prstGeom>
            <a:solidFill>
              <a:schemeClr val="folHlink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endParaRPr lang="en-US" sz="2000">
                <a:latin typeface="Calibri" pitchFamily="34" charset="0"/>
              </a:endParaRPr>
            </a:p>
          </p:txBody>
        </p:sp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7307263" y="1298030"/>
              <a:ext cx="1808162" cy="1107579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>
                <a:spcBef>
                  <a:spcPct val="50000"/>
                </a:spcBef>
                <a:buNone/>
              </a:pPr>
              <a:r>
                <a:rPr lang="en-US" sz="1400" b="1" dirty="0">
                  <a:latin typeface="Comic Sans MS" pitchFamily="66" charset="0"/>
                </a:rPr>
                <a:t>P</a:t>
              </a:r>
              <a:r>
                <a:rPr lang="en-US" sz="1400" b="1" baseline="-25000" dirty="0">
                  <a:latin typeface="Comic Sans MS" pitchFamily="66" charset="0"/>
                </a:rPr>
                <a:t>T</a:t>
              </a:r>
              <a:r>
                <a:rPr lang="en-US" sz="1400" b="1" dirty="0">
                  <a:latin typeface="Comic Sans MS" pitchFamily="66" charset="0"/>
                </a:rPr>
                <a:t> is balanced by many gluons</a:t>
              </a:r>
            </a:p>
          </p:txBody>
        </p:sp>
        <p:sp>
          <p:nvSpPr>
            <p:cNvPr id="20" name="Text Box 20"/>
            <p:cNvSpPr txBox="1">
              <a:spLocks noChangeArrowheads="1"/>
            </p:cNvSpPr>
            <p:nvPr/>
          </p:nvSpPr>
          <p:spPr bwMode="auto">
            <a:xfrm>
              <a:off x="3836988" y="990473"/>
              <a:ext cx="1447800" cy="1430593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>
                <a:spcBef>
                  <a:spcPct val="50000"/>
                </a:spcBef>
                <a:buNone/>
              </a:pPr>
              <a:r>
                <a:rPr lang="en-US" sz="1400" dirty="0">
                  <a:latin typeface="Comic Sans MS" pitchFamily="66" charset="0"/>
                </a:rPr>
                <a:t>Dilute </a:t>
              </a:r>
              <a:r>
                <a:rPr lang="en-US" sz="1400" dirty="0" err="1">
                  <a:latin typeface="Comic Sans MS" pitchFamily="66" charset="0"/>
                </a:rPr>
                <a:t>parton</a:t>
              </a:r>
              <a:r>
                <a:rPr lang="en-US" sz="1400" dirty="0">
                  <a:latin typeface="Comic Sans MS" pitchFamily="66" charset="0"/>
                </a:rPr>
                <a:t> system (deuteron)</a:t>
              </a:r>
              <a:endParaRPr lang="en-US" sz="1600" dirty="0">
                <a:latin typeface="Comic Sans MS" pitchFamily="66" charset="0"/>
              </a:endParaRPr>
            </a:p>
          </p:txBody>
        </p:sp>
        <p:sp>
          <p:nvSpPr>
            <p:cNvPr id="21" name="Text Box 21"/>
            <p:cNvSpPr txBox="1">
              <a:spLocks noChangeArrowheads="1"/>
            </p:cNvSpPr>
            <p:nvPr/>
          </p:nvSpPr>
          <p:spPr bwMode="auto">
            <a:xfrm>
              <a:off x="6961188" y="2296745"/>
              <a:ext cx="1447800" cy="99451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70000"/>
                </a:lnSpc>
                <a:spcBef>
                  <a:spcPct val="50000"/>
                </a:spcBef>
                <a:buNone/>
              </a:pPr>
              <a:r>
                <a:rPr lang="en-US" sz="1400" dirty="0">
                  <a:latin typeface="Comic Sans MS" pitchFamily="66" charset="0"/>
                </a:rPr>
                <a:t>Dense gluon</a:t>
              </a:r>
            </a:p>
            <a:p>
              <a:pPr algn="ctr">
                <a:lnSpc>
                  <a:spcPct val="70000"/>
                </a:lnSpc>
                <a:spcBef>
                  <a:spcPct val="50000"/>
                </a:spcBef>
                <a:buNone/>
              </a:pPr>
              <a:r>
                <a:rPr lang="en-US" sz="1400" dirty="0">
                  <a:latin typeface="Comic Sans MS" pitchFamily="66" charset="0"/>
                </a:rPr>
                <a:t>field (Au)</a:t>
              </a:r>
              <a:endParaRPr lang="en-US" sz="1600" dirty="0">
                <a:latin typeface="Comic Sans MS" pitchFamily="66" charset="0"/>
              </a:endParaRPr>
            </a:p>
          </p:txBody>
        </p:sp>
        <p:sp>
          <p:nvSpPr>
            <p:cNvPr id="22" name="Line 22"/>
            <p:cNvSpPr>
              <a:spLocks noChangeShapeType="1"/>
            </p:cNvSpPr>
            <p:nvPr/>
          </p:nvSpPr>
          <p:spPr bwMode="auto">
            <a:xfrm>
              <a:off x="5437188" y="1671638"/>
              <a:ext cx="3810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 flipH="1">
              <a:off x="5818188" y="1671638"/>
              <a:ext cx="3810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</p:grpSp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2" cstate="print"/>
          <a:srcRect r="8019"/>
          <a:stretch>
            <a:fillRect/>
          </a:stretch>
        </p:blipFill>
        <p:spPr bwMode="auto">
          <a:xfrm>
            <a:off x="4237325" y="703402"/>
            <a:ext cx="4906675" cy="2528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2600" y="3232295"/>
            <a:ext cx="4851400" cy="2595593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0" y="741502"/>
            <a:ext cx="9017001" cy="4459815"/>
            <a:chOff x="0" y="733241"/>
            <a:chExt cx="9017001" cy="4459815"/>
          </a:xfrm>
        </p:grpSpPr>
        <p:grpSp>
          <p:nvGrpSpPr>
            <p:cNvPr id="38" name="Group 37"/>
            <p:cNvGrpSpPr/>
            <p:nvPr/>
          </p:nvGrpSpPr>
          <p:grpSpPr>
            <a:xfrm>
              <a:off x="0" y="733241"/>
              <a:ext cx="4352519" cy="4191000"/>
              <a:chOff x="4639081" y="1295400"/>
              <a:chExt cx="4352519" cy="4191000"/>
            </a:xfrm>
          </p:grpSpPr>
          <p:pic>
            <p:nvPicPr>
              <p:cNvPr id="31" name="Picture 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39081" y="1295400"/>
                <a:ext cx="4352519" cy="4191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32" name="Straight Arrow Connector 31"/>
              <p:cNvCxnSpPr>
                <a:stCxn id="34" idx="1"/>
              </p:cNvCxnSpPr>
              <p:nvPr/>
            </p:nvCxnSpPr>
            <p:spPr>
              <a:xfrm rot="10800000">
                <a:off x="6146310" y="3635637"/>
                <a:ext cx="406890" cy="1136419"/>
              </a:xfrm>
              <a:prstGeom prst="straightConnector1">
                <a:avLst/>
              </a:prstGeom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>
                <a:stCxn id="34" idx="1"/>
              </p:cNvCxnSpPr>
              <p:nvPr/>
            </p:nvCxnSpPr>
            <p:spPr>
              <a:xfrm rot="10800000">
                <a:off x="6146310" y="3189323"/>
                <a:ext cx="406890" cy="1582733"/>
              </a:xfrm>
              <a:prstGeom prst="straightConnector1">
                <a:avLst/>
              </a:prstGeom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6553200" y="4572000"/>
                <a:ext cx="124628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2000" dirty="0" smtClean="0">
                    <a:solidFill>
                      <a:srgbClr val="000000"/>
                    </a:solidFill>
                  </a:rPr>
                  <a:t>90% C.L.</a:t>
                </a:r>
                <a:endParaRPr lang="en-US" sz="2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5105400" y="1371600"/>
                <a:ext cx="1956372" cy="13665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800" b="1" u="sng" dirty="0" smtClean="0">
                    <a:solidFill>
                      <a:srgbClr val="000000"/>
                    </a:solidFill>
                    <a:latin typeface="Calibri"/>
                    <a:cs typeface="Calibri"/>
                  </a:rPr>
                  <a:t>Direct </a:t>
                </a:r>
                <a:r>
                  <a:rPr lang="en-US" sz="1800" b="1" u="sng" dirty="0" err="1" smtClean="0">
                    <a:solidFill>
                      <a:srgbClr val="000000"/>
                    </a:solidFill>
                    <a:latin typeface="Symbol" charset="2"/>
                    <a:cs typeface="Symbol" charset="2"/>
                  </a:rPr>
                  <a:t>g</a:t>
                </a:r>
                <a:r>
                  <a:rPr lang="en-US" sz="1800" b="1" dirty="0" smtClean="0">
                    <a:solidFill>
                      <a:srgbClr val="000000"/>
                    </a:solidFill>
                    <a:latin typeface="Calibri"/>
                    <a:cs typeface="Calibri"/>
                  </a:rPr>
                  <a:t> in MPC-EX</a:t>
                </a:r>
              </a:p>
              <a:p>
                <a:pPr>
                  <a:buNone/>
                </a:pPr>
                <a:r>
                  <a:rPr lang="en-US" sz="1800" dirty="0" smtClean="0">
                    <a:solidFill>
                      <a:srgbClr val="000000"/>
                    </a:solidFill>
                    <a:latin typeface="Calibri"/>
                    <a:cs typeface="Calibri"/>
                  </a:rPr>
                  <a:t>700nb</a:t>
                </a:r>
                <a:r>
                  <a:rPr lang="en-US" sz="1800" baseline="30000" dirty="0" smtClean="0">
                    <a:solidFill>
                      <a:srgbClr val="000000"/>
                    </a:solidFill>
                    <a:latin typeface="Calibri"/>
                    <a:cs typeface="Calibri"/>
                  </a:rPr>
                  <a:t>-1</a:t>
                </a:r>
                <a:r>
                  <a:rPr lang="en-US" sz="1800" dirty="0" smtClean="0">
                    <a:solidFill>
                      <a:srgbClr val="000000"/>
                    </a:solidFill>
                    <a:latin typeface="Calibri"/>
                    <a:cs typeface="Calibri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Calibri"/>
                    <a:cs typeface="Calibri"/>
                  </a:rPr>
                  <a:t>p</a:t>
                </a:r>
                <a:r>
                  <a:rPr lang="en-US" sz="1800" dirty="0" err="1" smtClean="0">
                    <a:solidFill>
                      <a:srgbClr val="000000"/>
                    </a:solidFill>
                    <a:latin typeface="Calibri"/>
                    <a:cs typeface="Calibri"/>
                  </a:rPr>
                  <a:t>+Au</a:t>
                </a:r>
                <a:endParaRPr lang="en-US" sz="1800" dirty="0" smtClean="0">
                  <a:solidFill>
                    <a:srgbClr val="000000"/>
                  </a:solidFill>
                  <a:latin typeface="Calibri"/>
                  <a:cs typeface="Calibri"/>
                </a:endParaRPr>
              </a:p>
              <a:p>
                <a:pPr>
                  <a:buNone/>
                </a:pPr>
                <a:r>
                  <a:rPr lang="en-US" sz="1800" dirty="0" smtClean="0">
                    <a:solidFill>
                      <a:srgbClr val="000000"/>
                    </a:solidFill>
                    <a:latin typeface="Calibri"/>
                    <a:cs typeface="Calibri"/>
                  </a:rPr>
                  <a:t>50pb</a:t>
                </a:r>
                <a:r>
                  <a:rPr lang="en-US" sz="1800" baseline="30000" dirty="0" smtClean="0">
                    <a:solidFill>
                      <a:srgbClr val="000000"/>
                    </a:solidFill>
                    <a:latin typeface="Calibri"/>
                    <a:cs typeface="Calibri"/>
                  </a:rPr>
                  <a:t>-1</a:t>
                </a:r>
                <a:r>
                  <a:rPr lang="en-US" sz="1800" dirty="0" smtClean="0">
                    <a:solidFill>
                      <a:srgbClr val="000000"/>
                    </a:solidFill>
                    <a:latin typeface="Calibri"/>
                    <a:cs typeface="Calibri"/>
                  </a:rPr>
                  <a:t> </a:t>
                </a:r>
                <a:r>
                  <a:rPr lang="en-US" sz="1800" dirty="0" err="1" smtClean="0">
                    <a:solidFill>
                      <a:srgbClr val="000000"/>
                    </a:solidFill>
                    <a:latin typeface="Calibri"/>
                    <a:cs typeface="Calibri"/>
                  </a:rPr>
                  <a:t>p+p</a:t>
                </a:r>
                <a:endParaRPr lang="en-US" sz="1800" dirty="0" smtClean="0">
                  <a:solidFill>
                    <a:srgbClr val="000000"/>
                  </a:solidFill>
                  <a:latin typeface="Calibri"/>
                  <a:cs typeface="Calibri"/>
                </a:endParaRPr>
              </a:p>
              <a:p>
                <a:pPr>
                  <a:buNone/>
                </a:pPr>
                <a:r>
                  <a:rPr lang="en-US" sz="1800" dirty="0" smtClean="0">
                    <a:solidFill>
                      <a:srgbClr val="000000"/>
                    </a:solidFill>
                    <a:latin typeface="Calibri"/>
                    <a:cs typeface="Calibri"/>
                  </a:rPr>
                  <a:t>Measured by 2016</a:t>
                </a:r>
                <a:endParaRPr lang="en-US" sz="1800" dirty="0">
                  <a:solidFill>
                    <a:srgbClr val="000000"/>
                  </a:solidFill>
                  <a:latin typeface="Calibri"/>
                  <a:cs typeface="Calibri"/>
                </a:endParaRPr>
              </a:p>
            </p:txBody>
          </p:sp>
          <p:pic>
            <p:nvPicPr>
              <p:cNvPr id="36" name="Picture 35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val="0"/>
                  </a:ext>
                </a:extLst>
              </a:blip>
              <a:srcRect l="15945" r="48205" b="29519"/>
              <a:stretch/>
            </p:blipFill>
            <p:spPr bwMode="auto">
              <a:xfrm>
                <a:off x="6912942" y="3810000"/>
                <a:ext cx="1621458" cy="6887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41" name="Group 40"/>
            <p:cNvGrpSpPr/>
            <p:nvPr/>
          </p:nvGrpSpPr>
          <p:grpSpPr>
            <a:xfrm>
              <a:off x="4381500" y="3232295"/>
              <a:ext cx="4635501" cy="1960761"/>
              <a:chOff x="-34240" y="3827164"/>
              <a:chExt cx="5928770" cy="3008495"/>
            </a:xfrm>
          </p:grpSpPr>
          <p:pic>
            <p:nvPicPr>
              <p:cNvPr id="39" name="Picture 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0658" y="3827164"/>
                <a:ext cx="4083872" cy="30084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-34240" y="3827164"/>
                <a:ext cx="2590800" cy="2219515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sz="2000" dirty="0" smtClean="0">
                    <a:latin typeface="+mn-lt"/>
                  </a:rPr>
                  <a:t>MPC</a:t>
                </a:r>
                <a:r>
                  <a:rPr lang="en-US" sz="2000" dirty="0" smtClean="0">
                    <a:latin typeface="+mn-lt"/>
                  </a:rPr>
                  <a:t>-</a:t>
                </a:r>
                <a:r>
                  <a:rPr lang="en-US" sz="2000" dirty="0" smtClean="0">
                    <a:latin typeface="+mn-lt"/>
                  </a:rPr>
                  <a:t>EX: </a:t>
                </a:r>
                <a:r>
                  <a:rPr lang="en-US" sz="2000" dirty="0" smtClean="0">
                    <a:latin typeface="+mn-lt"/>
                  </a:rPr>
                  <a:t>2014</a:t>
                </a:r>
              </a:p>
              <a:p>
                <a:pPr>
                  <a:buNone/>
                </a:pPr>
                <a:r>
                  <a:rPr lang="en-US" sz="2000" b="0" dirty="0" smtClean="0">
                    <a:ln w="31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latin typeface="+mn-lt"/>
                  </a:rPr>
                  <a:t>Si/W </a:t>
                </a:r>
                <a:r>
                  <a:rPr lang="en-US" sz="2000" b="0" dirty="0" err="1" smtClean="0">
                    <a:ln w="31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latin typeface="+mn-lt"/>
                  </a:rPr>
                  <a:t>preshower</a:t>
                </a:r>
                <a:r>
                  <a:rPr lang="en-US" sz="2000" b="0" dirty="0" smtClean="0">
                    <a:ln w="31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latin typeface="+mn-lt"/>
                  </a:rPr>
                  <a:t>/</a:t>
                </a:r>
              </a:p>
              <a:p>
                <a:pPr>
                  <a:buNone/>
                </a:pPr>
                <a:r>
                  <a:rPr lang="en-US" sz="2000" b="0" dirty="0" smtClean="0">
                    <a:ln w="31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latin typeface="+mn-lt"/>
                  </a:rPr>
                  <a:t>tracker before MPC</a:t>
                </a:r>
                <a:endParaRPr lang="en-US" sz="2000" b="0" dirty="0">
                  <a:ln w="31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latin typeface="+mn-lt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33350"/>
            <a:ext cx="8131120" cy="457200"/>
          </a:xfrm>
        </p:spPr>
        <p:txBody>
          <a:bodyPr/>
          <a:lstStyle/>
          <a:p>
            <a:r>
              <a:rPr lang="en-US" dirty="0" smtClean="0"/>
              <a:t>Future HIC at both RHIC + LHC essential!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66953150"/>
              </p:ext>
            </p:extLst>
          </p:nvPr>
        </p:nvGraphicFramePr>
        <p:xfrm>
          <a:off x="324082" y="742950"/>
          <a:ext cx="8492838" cy="446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1675"/>
                <a:gridCol w="1371600"/>
                <a:gridCol w="308956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Question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Facilities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Comments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How perfect is “near-perfect” liquid?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RHIC &amp; LHC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Next 5 years. 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T dependence is key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rgbClr val="0033CC"/>
                          </a:solidFill>
                        </a:rPr>
                        <a:t>How does strong coupling emerge and over what scales? P</a:t>
                      </a:r>
                      <a:r>
                        <a:rPr lang="en-US" sz="1600" baseline="0" dirty="0" smtClean="0">
                          <a:solidFill>
                            <a:srgbClr val="0033CC"/>
                          </a:solidFill>
                        </a:rPr>
                        <a:t>arton-plasma interaction?</a:t>
                      </a:r>
                      <a:endParaRPr lang="en-US" sz="16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33CC"/>
                          </a:solidFill>
                        </a:rPr>
                        <a:t>RHIC &amp; LHC</a:t>
                      </a:r>
                      <a:endParaRPr lang="en-US" sz="16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Font typeface="Wingdings" pitchFamily="-110" charset="2"/>
                        <a:buNone/>
                      </a:pPr>
                      <a:r>
                        <a:rPr lang="en-US" sz="1600" dirty="0" smtClean="0">
                          <a:solidFill>
                            <a:srgbClr val="0033CC"/>
                          </a:solidFill>
                        </a:rPr>
                        <a:t>&gt; 5 years @ RHIC; </a:t>
                      </a:r>
                    </a:p>
                    <a:p>
                      <a:pPr algn="l">
                        <a:buFont typeface="Wingdings" pitchFamily="-110" charset="2"/>
                        <a:buNone/>
                      </a:pPr>
                      <a:r>
                        <a:rPr lang="en-US" sz="1600" dirty="0" smtClean="0">
                          <a:solidFill>
                            <a:srgbClr val="0033CC"/>
                          </a:solidFill>
                        </a:rPr>
                        <a:t>needs </a:t>
                      </a:r>
                      <a:r>
                        <a:rPr lang="en-US" sz="1600" dirty="0" err="1" smtClean="0">
                          <a:solidFill>
                            <a:srgbClr val="0033CC"/>
                          </a:solidFill>
                        </a:rPr>
                        <a:t>sPHENIX</a:t>
                      </a:r>
                      <a:r>
                        <a:rPr lang="en-US" sz="1600" dirty="0" smtClean="0">
                          <a:solidFill>
                            <a:srgbClr val="0033CC"/>
                          </a:solidFill>
                        </a:rPr>
                        <a:t> upgrade</a:t>
                      </a:r>
                      <a:endParaRPr lang="en-US" sz="16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Evidence of novel symmetries?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Mostly RHIC</a:t>
                      </a:r>
                    </a:p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Exploits</a:t>
                      </a:r>
                      <a:r>
                        <a:rPr lang="en-US" sz="1600" baseline="0" dirty="0" smtClean="0"/>
                        <a:t> U+U and </a:t>
                      </a:r>
                      <a:r>
                        <a:rPr lang="en-US" sz="1600" baseline="0" dirty="0" smtClean="0">
                          <a:sym typeface="Symbol"/>
                        </a:rPr>
                        <a:t></a:t>
                      </a:r>
                      <a:r>
                        <a:rPr lang="en-US" sz="1600" baseline="-25000" dirty="0" smtClean="0">
                          <a:sym typeface="Symbol"/>
                        </a:rPr>
                        <a:t>B</a:t>
                      </a:r>
                      <a:r>
                        <a:rPr lang="en-US" sz="1600" baseline="0" dirty="0" smtClean="0">
                          <a:sym typeface="Symbol"/>
                        </a:rPr>
                        <a:t> </a:t>
                      </a:r>
                      <a:r>
                        <a:rPr lang="en-US" sz="1600" baseline="0" dirty="0" err="1" smtClean="0">
                          <a:sym typeface="Symbol"/>
                        </a:rPr>
                        <a:t></a:t>
                      </a:r>
                      <a:r>
                        <a:rPr lang="en-US" sz="1600" baseline="0" dirty="0" smtClean="0">
                          <a:sym typeface="Symbol"/>
                        </a:rPr>
                        <a:t> 0 reach</a:t>
                      </a:r>
                      <a:endParaRPr lang="en-US" sz="1600" dirty="0" smtClean="0"/>
                    </a:p>
                    <a:p>
                      <a:pPr algn="l"/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accent6"/>
                          </a:solidFill>
                        </a:rPr>
                        <a:t>Are there </a:t>
                      </a:r>
                      <a:r>
                        <a:rPr lang="en-US" sz="1600" dirty="0" err="1" smtClean="0">
                          <a:solidFill>
                            <a:schemeClr val="accent6"/>
                          </a:solidFill>
                        </a:rPr>
                        <a:t>quasiparticles</a:t>
                      </a:r>
                      <a:r>
                        <a:rPr lang="en-US" sz="1600" dirty="0" smtClean="0">
                          <a:solidFill>
                            <a:schemeClr val="accent6"/>
                          </a:solidFill>
                        </a:rPr>
                        <a:t> in the plasma?</a:t>
                      </a:r>
                    </a:p>
                    <a:p>
                      <a:pPr algn="l"/>
                      <a:endParaRPr lang="en-US" sz="16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328E3"/>
                          </a:solidFill>
                        </a:rPr>
                        <a:t>RHIC &amp; LHC</a:t>
                      </a:r>
                    </a:p>
                    <a:p>
                      <a:pPr algn="ctr"/>
                      <a:endParaRPr lang="en-US" sz="16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328E3"/>
                          </a:solidFill>
                        </a:rPr>
                        <a:t>Next 5 years. Heavy quarks</a:t>
                      </a:r>
                      <a:r>
                        <a:rPr lang="en-US" sz="1600" baseline="0" dirty="0" smtClean="0">
                          <a:solidFill>
                            <a:srgbClr val="0328E3"/>
                          </a:solidFill>
                        </a:rPr>
                        <a:t> are key probes</a:t>
                      </a:r>
                      <a:endParaRPr lang="en-US" sz="1600" dirty="0" smtClean="0">
                        <a:solidFill>
                          <a:srgbClr val="0328E3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Evidence for onset of </a:t>
                      </a:r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deconfinement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 and/or critical point?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RHIC alone</a:t>
                      </a:r>
                      <a:endParaRPr lang="en-US" sz="1600" dirty="0" smtClean="0">
                        <a:solidFill>
                          <a:srgbClr val="0033CC"/>
                        </a:solidFill>
                      </a:endParaRPr>
                    </a:p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-110" charset="2"/>
                        <a:buNone/>
                        <a:tabLst/>
                        <a:defRPr/>
                      </a:pPr>
                      <a:r>
                        <a:rPr lang="en-US" sz="1600" dirty="0" smtClean="0"/>
                        <a:t>&gt; 5 years, needs low-E cooling</a:t>
                      </a:r>
                    </a:p>
                  </a:txBody>
                  <a:tcPr/>
                </a:tc>
              </a:tr>
              <a:tr h="57773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33CC"/>
                          </a:solidFill>
                        </a:rPr>
                        <a:t>Color screening length</a:t>
                      </a:r>
                      <a:r>
                        <a:rPr lang="en-US" sz="1600" baseline="0" dirty="0" smtClean="0">
                          <a:solidFill>
                            <a:srgbClr val="0033CC"/>
                          </a:solidFill>
                        </a:rPr>
                        <a:t>?</a:t>
                      </a:r>
                      <a:endParaRPr lang="en-US" sz="1600" dirty="0" smtClean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33CC"/>
                          </a:solidFill>
                        </a:rPr>
                        <a:t>RHIC &amp; LHC</a:t>
                      </a:r>
                    </a:p>
                    <a:p>
                      <a:pPr algn="ctr"/>
                      <a:endParaRPr lang="en-US" sz="1600" dirty="0">
                        <a:solidFill>
                          <a:srgbClr val="0328E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33CC"/>
                          </a:solidFill>
                        </a:rPr>
                        <a:t>LHC mass resolution</a:t>
                      </a:r>
                      <a:r>
                        <a:rPr lang="en-US" sz="1600" baseline="0" dirty="0" smtClean="0">
                          <a:solidFill>
                            <a:srgbClr val="0033CC"/>
                          </a:solidFill>
                        </a:rPr>
                        <a:t> a plus; </a:t>
                      </a:r>
                      <a:r>
                        <a:rPr lang="en-US" sz="1600" baseline="0" dirty="0" err="1" smtClean="0">
                          <a:solidFill>
                            <a:srgbClr val="0033CC"/>
                          </a:solidFill>
                          <a:sym typeface="Symbol"/>
                        </a:rPr>
                        <a:t>s</a:t>
                      </a:r>
                      <a:r>
                        <a:rPr lang="en-US" sz="1600" baseline="0" dirty="0" smtClean="0">
                          <a:solidFill>
                            <a:srgbClr val="0033CC"/>
                          </a:solidFill>
                          <a:sym typeface="Symbol"/>
                        </a:rPr>
                        <a:t>-dependence important</a:t>
                      </a:r>
                      <a:endParaRPr lang="en-US" sz="1600" dirty="0" smtClean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Saturated gluon densities in nuclei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 at small </a:t>
                      </a:r>
                      <a:r>
                        <a:rPr lang="en-US" sz="1600" baseline="0" dirty="0" err="1" smtClean="0">
                          <a:solidFill>
                            <a:schemeClr val="tx1"/>
                          </a:solidFill>
                        </a:rPr>
                        <a:t>x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  <a:p>
                      <a:pPr algn="l"/>
                      <a:endParaRPr lang="en-US" sz="16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RHIC,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LHC &amp; EIC</a:t>
                      </a:r>
                    </a:p>
                    <a:p>
                      <a:pPr algn="ctr"/>
                      <a:endParaRPr lang="en-US" sz="16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Want to see onset at RHIC&amp; LHC; need EIC to quantify</a:t>
                      </a:r>
                    </a:p>
                    <a:p>
                      <a:pPr algn="l"/>
                      <a:endParaRPr lang="en-US" sz="1600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324082" y="5304138"/>
            <a:ext cx="8492838" cy="904863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 smtClean="0">
                <a:solidFill>
                  <a:srgbClr val="FF0000"/>
                </a:solidFill>
                <a:latin typeface="+mn-lt"/>
              </a:rPr>
              <a:t>Control T, Q</a:t>
            </a:r>
            <a:r>
              <a:rPr lang="en-US" sz="2400" baseline="30000" dirty="0" smtClean="0">
                <a:solidFill>
                  <a:srgbClr val="FF0000"/>
                </a:solidFill>
                <a:latin typeface="+mn-lt"/>
              </a:rPr>
              <a:t>2</a:t>
            </a:r>
            <a:r>
              <a:rPr lang="en-US" sz="2400" dirty="0" smtClean="0">
                <a:solidFill>
                  <a:srgbClr val="FF0000"/>
                </a:solidFill>
                <a:latin typeface="+mn-lt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sz="2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: </a:t>
            </a:r>
            <a:r>
              <a:rPr lang="en-US" sz="2400" dirty="0" smtClean="0">
                <a:solidFill>
                  <a:srgbClr val="FF0000"/>
                </a:solidFill>
                <a:latin typeface="+mn-lt"/>
              </a:rPr>
              <a:t>RHIC + LHC together </a:t>
            </a:r>
            <a:r>
              <a:rPr lang="en-US" sz="2400" dirty="0" err="1" smtClean="0">
                <a:solidFill>
                  <a:srgbClr val="FF0000"/>
                </a:solidFill>
                <a:latin typeface="Wingdings" charset="2"/>
                <a:ea typeface="Wingdings"/>
                <a:cs typeface="Wingdings" charset="2"/>
              </a:rPr>
              <a:t></a:t>
            </a:r>
            <a:r>
              <a:rPr lang="en-US" sz="2400" dirty="0" smtClean="0">
                <a:solidFill>
                  <a:srgbClr val="FF0000"/>
                </a:solidFill>
                <a:latin typeface="+mn-lt"/>
                <a:ea typeface="Wingdings"/>
                <a:cs typeface="Times New Roman"/>
              </a:rPr>
              <a:t> vary knobs selectively</a:t>
            </a:r>
          </a:p>
          <a:p>
            <a:pPr>
              <a:buNone/>
            </a:pPr>
            <a:r>
              <a:rPr lang="en-US" sz="2400" dirty="0" smtClean="0">
                <a:solidFill>
                  <a:srgbClr val="FF0000"/>
                </a:solidFill>
                <a:latin typeface="+mn-lt"/>
                <a:ea typeface="Wingdings"/>
                <a:cs typeface="Times New Roman"/>
              </a:rPr>
              <a:t>Control geometry &amp; pinpoint phase transition: needs RHIC!</a:t>
            </a:r>
            <a:r>
              <a:rPr lang="en-US" sz="2400" dirty="0" smtClean="0">
                <a:solidFill>
                  <a:srgbClr val="FF0000"/>
                </a:solidFill>
                <a:latin typeface="+mn-lt"/>
              </a:rPr>
              <a:t> </a:t>
            </a:r>
            <a:endParaRPr lang="en-US" sz="2400" baseline="30000" dirty="0" smtClean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6662738" y="6388100"/>
            <a:ext cx="312737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b">
            <a:prstTxWarp prst="textNoShape">
              <a:avLst/>
            </a:prstTxWarp>
          </a:bodyPr>
          <a:lstStyle/>
          <a:p>
            <a:pPr algn="ctr"/>
            <a:fld id="{4EB5521B-758C-5A45-9851-A7073C038377}" type="slidenum">
              <a:rPr lang="en-US" sz="1400">
                <a:solidFill>
                  <a:srgbClr val="042B7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Arial" pitchFamily="-84" charset="0"/>
                <a:cs typeface="Arial" pitchFamily="-84" charset="0"/>
              </a:rPr>
              <a:pPr algn="ctr"/>
              <a:t>27</a:t>
            </a:fld>
            <a:endParaRPr lang="en-US" sz="1400">
              <a:solidFill>
                <a:srgbClr val="042B7F"/>
              </a:solidFill>
              <a:effectLst>
                <a:outerShdw blurRad="38100" dist="38100" dir="2700000" algn="tl">
                  <a:srgbClr val="DDDDDD"/>
                </a:outerShdw>
              </a:effectLst>
              <a:ea typeface="Arial" pitchFamily="-84" charset="0"/>
              <a:cs typeface="Arial" pitchFamily="-84" charset="0"/>
            </a:endParaRPr>
          </a:p>
        </p:txBody>
      </p:sp>
      <p:graphicFrame>
        <p:nvGraphicFramePr>
          <p:cNvPr id="35843" name="Group 3"/>
          <p:cNvGraphicFramePr>
            <a:graphicFrameLocks noGrp="1"/>
          </p:cNvGraphicFramePr>
          <p:nvPr/>
        </p:nvGraphicFramePr>
        <p:xfrm>
          <a:off x="63500" y="614363"/>
          <a:ext cx="9055099" cy="6167436"/>
        </p:xfrm>
        <a:graphic>
          <a:graphicData uri="http://schemas.openxmlformats.org/drawingml/2006/table">
            <a:tbl>
              <a:tblPr/>
              <a:tblGrid>
                <a:gridCol w="955185"/>
                <a:gridCol w="2175425"/>
                <a:gridCol w="3442338"/>
                <a:gridCol w="2482151"/>
              </a:tblGrid>
              <a:tr h="475550">
                <a:tc>
                  <a:txBody>
                    <a:bodyPr/>
                    <a:lstStyle/>
                    <a:p>
                      <a:pPr marL="476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42B7F"/>
                        </a:buClr>
                        <a:buSzPct val="110000"/>
                        <a:buFont typeface="Wingdings" pitchFamily="-84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-84" charset="0"/>
                          <a:ea typeface="ヒラギノ角ゴ ProN W3" pitchFamily="-84" charset="-128"/>
                          <a:cs typeface="ヒラギノ角ゴ ProN W3" pitchFamily="-84" charset="-128"/>
                          <a:sym typeface="Arial" pitchFamily="-84" charset="0"/>
                        </a:rPr>
                        <a:t>Years</a:t>
                      </a:r>
                    </a:p>
                  </a:txBody>
                  <a:tcPr marL="25400" marR="25400" marT="25400" marB="2540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476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42B7F"/>
                        </a:buClr>
                        <a:buSzPct val="110000"/>
                        <a:buFont typeface="Wingdings" pitchFamily="-84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-84" charset="0"/>
                          <a:ea typeface="ヒラギノ角ゴ ProN W3" pitchFamily="-84" charset="-128"/>
                          <a:cs typeface="ヒラギノ角ゴ ProN W3" pitchFamily="-84" charset="-128"/>
                          <a:sym typeface="Arial" pitchFamily="-84" charset="0"/>
                        </a:rPr>
                        <a:t>Beam Species and Energies</a:t>
                      </a:r>
                    </a:p>
                  </a:txBody>
                  <a:tcPr marL="25400" marR="25400" marT="25400" marB="2540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476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42B7F"/>
                        </a:buClr>
                        <a:buSzPct val="110000"/>
                        <a:buFont typeface="Wingdings" pitchFamily="-84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-84" charset="0"/>
                          <a:ea typeface="ヒラギノ角ゴ ProN W3" pitchFamily="-84" charset="-128"/>
                          <a:cs typeface="ヒラギノ角ゴ ProN W3" pitchFamily="-84" charset="-128"/>
                          <a:sym typeface="Arial" pitchFamily="-84" charset="0"/>
                        </a:rPr>
                        <a:t>Science Goals</a:t>
                      </a:r>
                    </a:p>
                  </a:txBody>
                  <a:tcPr marL="25400" marR="25400" marT="25400" marB="2540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476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42B7F"/>
                        </a:buClr>
                        <a:buSzPct val="110000"/>
                        <a:buFont typeface="Wingdings" pitchFamily="-84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-84" charset="0"/>
                          <a:ea typeface="ヒラギノ角ゴ ProN W3" pitchFamily="-84" charset="-128"/>
                          <a:cs typeface="ヒラギノ角ゴ ProN W3" pitchFamily="-84" charset="-128"/>
                          <a:sym typeface="Arial" pitchFamily="-84" charset="0"/>
                        </a:rPr>
                        <a:t>New Systems Commissioned</a:t>
                      </a:r>
                    </a:p>
                  </a:txBody>
                  <a:tcPr marL="25400" marR="25400" marT="25400" marB="2540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63167">
                <a:tc>
                  <a:txBody>
                    <a:bodyPr/>
                    <a:lstStyle/>
                    <a:p>
                      <a:pPr marL="476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42B7F"/>
                        </a:buClr>
                        <a:buSzPct val="110000"/>
                        <a:buFont typeface="Wingdings" pitchFamily="-84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  <a:ea typeface="ヒラギノ角ゴ ProN W3" pitchFamily="-84" charset="-128"/>
                          <a:cs typeface="ヒラギノ角ゴ ProN W3" pitchFamily="-84" charset="-128"/>
                          <a:sym typeface="Arial" pitchFamily="-84" charset="0"/>
                        </a:rPr>
                        <a:t>2013</a:t>
                      </a:r>
                    </a:p>
                  </a:txBody>
                  <a:tcPr marL="25400" marR="25400" marT="25400" marB="2540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1EF"/>
                    </a:solidFill>
                  </a:tcPr>
                </a:tc>
                <a:tc>
                  <a:txBody>
                    <a:bodyPr/>
                    <a:lstStyle/>
                    <a:p>
                      <a:pPr marL="333375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22F31"/>
                        </a:buClr>
                        <a:buSzPct val="100000"/>
                        <a:buFont typeface="Arial" pitchFamily="-84" charset="0"/>
                        <a:buChar char="•"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2D99"/>
                          </a:solidFill>
                          <a:effectLst/>
                          <a:latin typeface="Arial" pitchFamily="-84" charset="0"/>
                          <a:ea typeface="ヒラギノ角ゴ ProN W3" pitchFamily="-84" charset="-128"/>
                          <a:cs typeface="ヒラギノ角ゴ ProN W3" pitchFamily="-84" charset="-128"/>
                          <a:sym typeface="Arial" pitchFamily="-84" charset="0"/>
                        </a:rPr>
                        <a:t>500 GeV pol p+p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002D99"/>
                        </a:solidFill>
                        <a:effectLst/>
                        <a:latin typeface="Arial" pitchFamily="-84" charset="0"/>
                        <a:ea typeface="Lucida Grande" pitchFamily="-84" charset="0"/>
                        <a:cs typeface="Lucida Grande" pitchFamily="-84" charset="0"/>
                        <a:sym typeface="Arial" pitchFamily="-84" charset="0"/>
                      </a:endParaRPr>
                    </a:p>
                    <a:p>
                      <a:pPr marL="333375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22F31"/>
                        </a:buClr>
                        <a:buSzPct val="100000"/>
                        <a:buFont typeface="Arial" pitchFamily="-84" charset="0"/>
                        <a:buChar char="•"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  <a:ea typeface="ヒラギノ角ゴ ProN W3" pitchFamily="-84" charset="-128"/>
                          <a:cs typeface="ヒラギノ角ゴ ProN W3" pitchFamily="-84" charset="-128"/>
                          <a:sym typeface="Arial" pitchFamily="-84" charset="0"/>
                        </a:rPr>
                        <a:t>15 GeV Au+Au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1EF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33CC"/>
                        </a:buClr>
                        <a:buSzPct val="100000"/>
                        <a:buFont typeface="Arial" pitchFamily="-84" charset="0"/>
                        <a:buChar char="•"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-84" charset="0"/>
                          <a:ea typeface="ヒラギノ角ゴ ProN W3" pitchFamily="-84" charset="-128"/>
                          <a:cs typeface="ヒラギノ角ゴ ProN W3" pitchFamily="-84" charset="-128"/>
                          <a:sym typeface="Arial" pitchFamily="-84" charset="0"/>
                        </a:rPr>
                        <a:t>Sea antiquark and gluon polarization 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84" charset="0"/>
                        <a:ea typeface="Lucida Grande" pitchFamily="-84" charset="0"/>
                        <a:cs typeface="Lucida Grande" pitchFamily="-84" charset="0"/>
                        <a:sym typeface="Arial" pitchFamily="-84" charset="0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22F31"/>
                        </a:buClr>
                        <a:buSzPct val="100000"/>
                        <a:buFont typeface="Arial" pitchFamily="-84" charset="0"/>
                        <a:buChar char="•"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  <a:ea typeface="ヒラギノ角ゴ ProN W3" pitchFamily="-84" charset="-128"/>
                          <a:cs typeface="ヒラギノ角ゴ ProN W3" pitchFamily="-84" charset="-128"/>
                          <a:sym typeface="Arial" pitchFamily="-84" charset="0"/>
                        </a:rPr>
                        <a:t>QCD critical point search</a:t>
                      </a:r>
                    </a:p>
                  </a:txBody>
                  <a:tcPr marL="25400" marR="25400" marT="25400" marB="2540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1EF"/>
                    </a:solidFill>
                  </a:tcPr>
                </a:tc>
                <a:tc>
                  <a:txBody>
                    <a:bodyPr/>
                    <a:lstStyle/>
                    <a:p>
                      <a:pPr marL="333375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33CC"/>
                        </a:buClr>
                        <a:buSzPct val="100000"/>
                        <a:buFont typeface="Arial" pitchFamily="-84" charset="0"/>
                        <a:buChar char="•"/>
                        <a:tabLst>
                          <a:tab pos="914400" algn="l"/>
                          <a:tab pos="914400" algn="l"/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-84" charset="0"/>
                          <a:ea typeface="ヒラギノ角ゴ ProN W3" pitchFamily="-84" charset="-128"/>
                          <a:cs typeface="ヒラギノ角ゴ ProN W3" pitchFamily="-84" charset="-128"/>
                          <a:sym typeface="Arial" pitchFamily="-84" charset="0"/>
                        </a:rPr>
                        <a:t>Electron lenses 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84" charset="0"/>
                        <a:ea typeface="Lucida Grande" pitchFamily="-84" charset="0"/>
                        <a:cs typeface="Lucida Grande" pitchFamily="-84" charset="0"/>
                        <a:sym typeface="Arial" pitchFamily="-84" charset="0"/>
                      </a:endParaRPr>
                    </a:p>
                    <a:p>
                      <a:pPr marL="333375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33CC"/>
                        </a:buClr>
                        <a:buSzPct val="100000"/>
                        <a:buFont typeface="Arial" pitchFamily="-84" charset="0"/>
                        <a:buChar char="•"/>
                        <a:tabLst>
                          <a:tab pos="914400" algn="l"/>
                          <a:tab pos="914400" algn="l"/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-84" charset="0"/>
                          <a:ea typeface="ヒラギノ角ゴ ProN W3" pitchFamily="-84" charset="-128"/>
                          <a:cs typeface="ヒラギノ角ゴ ProN W3" pitchFamily="-84" charset="-128"/>
                          <a:sym typeface="Arial" pitchFamily="-84" charset="0"/>
                        </a:rPr>
                        <a:t>upgraded pol’d source 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84" charset="0"/>
                        <a:ea typeface="Lucida Grande" pitchFamily="-84" charset="0"/>
                        <a:cs typeface="Lucida Grande" pitchFamily="-84" charset="0"/>
                        <a:sym typeface="Arial" pitchFamily="-84" charset="0"/>
                      </a:endParaRPr>
                    </a:p>
                    <a:p>
                      <a:pPr marL="333375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22F31"/>
                        </a:buClr>
                        <a:buSzPct val="100000"/>
                        <a:buFont typeface="Arial" pitchFamily="-84" charset="0"/>
                        <a:buChar char="•"/>
                        <a:tabLst>
                          <a:tab pos="914400" algn="l"/>
                          <a:tab pos="914400" algn="l"/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  <a:ea typeface="ヒラギノ角ゴ ProN W3" pitchFamily="-84" charset="-128"/>
                          <a:cs typeface="ヒラギノ角ゴ ProN W3" pitchFamily="-84" charset="-128"/>
                          <a:sym typeface="Arial" pitchFamily="-84" charset="0"/>
                        </a:rPr>
                        <a:t>STAR HFT </a:t>
                      </a:r>
                    </a:p>
                  </a:txBody>
                  <a:tcPr marL="25400" marR="25400" marT="25400" marB="2540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1EF"/>
                    </a:solidFill>
                  </a:tcPr>
                </a:tc>
              </a:tr>
              <a:tr h="1534505">
                <a:tc>
                  <a:txBody>
                    <a:bodyPr/>
                    <a:lstStyle/>
                    <a:p>
                      <a:pPr marL="476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42B7F"/>
                        </a:buClr>
                        <a:buSzPct val="110000"/>
                        <a:buFont typeface="Wingdings" pitchFamily="-84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  <a:ea typeface="ヒラギノ角ゴ ProN W3" pitchFamily="-84" charset="-128"/>
                          <a:cs typeface="ヒラギノ角ゴ ProN W3" pitchFamily="-84" charset="-128"/>
                          <a:sym typeface="Arial" pitchFamily="-84" charset="0"/>
                        </a:rPr>
                        <a:t>2014</a:t>
                      </a:r>
                    </a:p>
                  </a:txBody>
                  <a:tcPr marL="25400" marR="25400" marT="25400" marB="2540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1F7"/>
                    </a:solidFill>
                  </a:tcPr>
                </a:tc>
                <a:tc>
                  <a:txBody>
                    <a:bodyPr/>
                    <a:lstStyle/>
                    <a:p>
                      <a:pPr marL="333375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22F31"/>
                        </a:buClr>
                        <a:buSzPct val="100000"/>
                        <a:buFont typeface="Arial" pitchFamily="-84" charset="0"/>
                        <a:buChar char="•"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  <a:ea typeface="ヒラギノ角ゴ ProN W3" pitchFamily="-84" charset="-128"/>
                          <a:cs typeface="ヒラギノ角ゴ ProN W3" pitchFamily="-84" charset="-128"/>
                          <a:sym typeface="Arial" pitchFamily="-84" charset="0"/>
                        </a:rPr>
                        <a:t>200 GeV Au+Au and baseline data via 200 GeV p+p (needed for new det. subsystems)</a:t>
                      </a:r>
                    </a:p>
                  </a:txBody>
                  <a:tcPr marL="25400" marR="25400" marT="25400" marB="2540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1F7"/>
                    </a:solidFill>
                  </a:tcPr>
                </a:tc>
                <a:tc>
                  <a:txBody>
                    <a:bodyPr/>
                    <a:lstStyle/>
                    <a:p>
                      <a:pPr marL="333375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22F31"/>
                        </a:buClr>
                        <a:buSzPct val="100000"/>
                        <a:buFont typeface="Arial" pitchFamily="-84" charset="0"/>
                        <a:buChar char="•"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  <a:ea typeface="ヒラギノ角ゴ ProN W3" pitchFamily="-84" charset="-128"/>
                          <a:cs typeface="ヒラギノ角ゴ ProN W3" pitchFamily="-84" charset="-128"/>
                          <a:sym typeface="Arial" pitchFamily="-84" charset="0"/>
                        </a:rPr>
                        <a:t>Heavy flavor flow, energy loss,   thermalization, etc.          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84" charset="0"/>
                        <a:ea typeface="Lucida Grande" pitchFamily="-84" charset="0"/>
                        <a:cs typeface="Lucida Grande" pitchFamily="-84" charset="0"/>
                        <a:sym typeface="Arial" pitchFamily="-84" charset="0"/>
                      </a:endParaRPr>
                    </a:p>
                    <a:p>
                      <a:pPr marL="333375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22F31"/>
                        </a:buClr>
                        <a:buSzPct val="100000"/>
                        <a:buFont typeface="Arial" pitchFamily="-84" charset="0"/>
                        <a:buChar char="•"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  <a:ea typeface="ヒラギノ角ゴ ProN W3" pitchFamily="-84" charset="-128"/>
                          <a:cs typeface="ヒラギノ角ゴ ProN W3" pitchFamily="-84" charset="-128"/>
                          <a:sym typeface="Arial" pitchFamily="-84" charset="0"/>
                        </a:rPr>
                        <a:t>quarkonium studies</a:t>
                      </a:r>
                    </a:p>
                  </a:txBody>
                  <a:tcPr marL="25400" marR="25400" marT="25400" marB="2540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1F7"/>
                    </a:solidFill>
                  </a:tcPr>
                </a:tc>
                <a:tc>
                  <a:txBody>
                    <a:bodyPr/>
                    <a:lstStyle/>
                    <a:p>
                      <a:pPr marL="333375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22F31"/>
                        </a:buClr>
                        <a:buSzPct val="100000"/>
                        <a:buFont typeface="Arial" pitchFamily="-84" charset="0"/>
                        <a:buChar char="•"/>
                        <a:tabLst>
                          <a:tab pos="914400" algn="l"/>
                          <a:tab pos="914400" algn="l"/>
                          <a:tab pos="914400" algn="l"/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  <a:ea typeface="ヒラギノ角ゴ ProN W3" pitchFamily="-84" charset="-128"/>
                          <a:cs typeface="ヒラギノ角ゴ ProN W3" pitchFamily="-84" charset="-128"/>
                          <a:sym typeface="Arial" pitchFamily="-84" charset="0"/>
                        </a:rPr>
                        <a:t>56 MHz SRF 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84" charset="0"/>
                        <a:ea typeface="Lucida Grande" pitchFamily="-84" charset="0"/>
                        <a:cs typeface="Lucida Grande" pitchFamily="-84" charset="0"/>
                        <a:sym typeface="Arial" pitchFamily="-84" charset="0"/>
                      </a:endParaRPr>
                    </a:p>
                    <a:p>
                      <a:pPr marL="333375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22F31"/>
                        </a:buClr>
                        <a:buSzPct val="100000"/>
                        <a:buFont typeface="Arial" pitchFamily="-84" charset="0"/>
                        <a:buChar char="•"/>
                        <a:tabLst>
                          <a:tab pos="914400" algn="l"/>
                          <a:tab pos="914400" algn="l"/>
                          <a:tab pos="914400" algn="l"/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  <a:ea typeface="ヒラギノ角ゴ ProN W3" pitchFamily="-84" charset="-128"/>
                          <a:cs typeface="ヒラギノ角ゴ ProN W3" pitchFamily="-84" charset="-128"/>
                          <a:sym typeface="Arial" pitchFamily="-84" charset="0"/>
                        </a:rPr>
                        <a:t>full HFT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84" charset="0"/>
                        <a:ea typeface="Lucida Grande" pitchFamily="-84" charset="0"/>
                        <a:cs typeface="Lucida Grande" pitchFamily="-84" charset="0"/>
                        <a:sym typeface="Arial" pitchFamily="-84" charset="0"/>
                      </a:endParaRPr>
                    </a:p>
                    <a:p>
                      <a:pPr marL="333375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22F31"/>
                        </a:buClr>
                        <a:buSzPct val="100000"/>
                        <a:buFont typeface="Arial" pitchFamily="-84" charset="0"/>
                        <a:buChar char="•"/>
                        <a:tabLst>
                          <a:tab pos="914400" algn="l"/>
                          <a:tab pos="914400" algn="l"/>
                          <a:tab pos="914400" algn="l"/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  <a:ea typeface="ヒラギノ角ゴ ProN W3" pitchFamily="-84" charset="-128"/>
                          <a:cs typeface="ヒラギノ角ゴ ProN W3" pitchFamily="-84" charset="-128"/>
                          <a:sym typeface="Arial" pitchFamily="-84" charset="0"/>
                        </a:rPr>
                        <a:t>STAR Muon Telescope Detector 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84" charset="0"/>
                        <a:ea typeface="Lucida Grande" pitchFamily="-84" charset="0"/>
                        <a:cs typeface="Lucida Grande" pitchFamily="-84" charset="0"/>
                        <a:sym typeface="Arial" pitchFamily="-84" charset="0"/>
                      </a:endParaRPr>
                    </a:p>
                    <a:p>
                      <a:pPr marL="333375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C0066"/>
                        </a:buClr>
                        <a:buSzPct val="100000"/>
                        <a:buFont typeface="Arial" pitchFamily="-84" charset="0"/>
                        <a:buChar char="•"/>
                        <a:tabLst>
                          <a:tab pos="914400" algn="l"/>
                          <a:tab pos="914400" algn="l"/>
                          <a:tab pos="914400" algn="l"/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Arial" pitchFamily="-84" charset="0"/>
                          <a:ea typeface="ヒラギノ角ゴ ProN W3" pitchFamily="-84" charset="-128"/>
                          <a:cs typeface="ヒラギノ角ゴ ProN W3" pitchFamily="-84" charset="-128"/>
                          <a:sym typeface="Arial" pitchFamily="-84" charset="0"/>
                        </a:rPr>
                        <a:t>PHENIX Muon Piston Calorimeter Extension (MPC-EX)</a:t>
                      </a:r>
                    </a:p>
                  </a:txBody>
                  <a:tcPr marL="25400" marR="25400" marT="25400" marB="2540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1F7"/>
                    </a:solidFill>
                  </a:tcPr>
                </a:tc>
              </a:tr>
              <a:tr h="1434819">
                <a:tc>
                  <a:txBody>
                    <a:bodyPr/>
                    <a:lstStyle/>
                    <a:p>
                      <a:pPr marL="476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42B7F"/>
                        </a:buClr>
                        <a:buSzPct val="110000"/>
                        <a:buFont typeface="Wingdings" pitchFamily="-84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  <a:ea typeface="ヒラギノ角ゴ ProN W3" pitchFamily="-84" charset="-128"/>
                          <a:cs typeface="ヒラギノ角ゴ ProN W3" pitchFamily="-84" charset="-128"/>
                          <a:sym typeface="Arial" pitchFamily="-84" charset="0"/>
                        </a:rPr>
                        <a:t>2015-2017</a:t>
                      </a:r>
                    </a:p>
                  </a:txBody>
                  <a:tcPr marL="25400" marR="25400" marT="25400" marB="2540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1EF"/>
                    </a:solidFill>
                  </a:tcPr>
                </a:tc>
                <a:tc>
                  <a:txBody>
                    <a:bodyPr/>
                    <a:lstStyle/>
                    <a:p>
                      <a:pPr marL="333375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22F31"/>
                        </a:buClr>
                        <a:buSzPct val="100000"/>
                        <a:buFont typeface="Arial" pitchFamily="-84" charset="0"/>
                        <a:buChar char="•"/>
                        <a:tabLst>
                          <a:tab pos="914400" algn="l"/>
                          <a:tab pos="914400" algn="l"/>
                          <a:tab pos="914400" algn="l"/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  <a:ea typeface="ヒラギノ角ゴ ProN W3" pitchFamily="-84" charset="-128"/>
                          <a:cs typeface="ヒラギノ角ゴ ProN W3" pitchFamily="-84" charset="-128"/>
                          <a:sym typeface="Arial" pitchFamily="-84" charset="0"/>
                        </a:rPr>
                        <a:t>High stat. Au+Au at 200 GeV and ~40 GeV</a:t>
                      </a:r>
                    </a:p>
                    <a:p>
                      <a:pPr marL="333375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22F31"/>
                        </a:buClr>
                        <a:buSzPct val="100000"/>
                        <a:buFont typeface="Arial" pitchFamily="-84" charset="0"/>
                        <a:buChar char="•"/>
                        <a:tabLst>
                          <a:tab pos="914400" algn="l"/>
                          <a:tab pos="914400" algn="l"/>
                          <a:tab pos="914400" algn="l"/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  <a:ea typeface="ヒラギノ角ゴ ProN W3" pitchFamily="-84" charset="-128"/>
                          <a:cs typeface="ヒラギノ角ゴ ProN W3" pitchFamily="-84" charset="-128"/>
                          <a:sym typeface="Arial" pitchFamily="-84" charset="0"/>
                        </a:rPr>
                        <a:t>U+U / Cu+Au at 1-2 energies</a:t>
                      </a:r>
                    </a:p>
                    <a:p>
                      <a:pPr marL="333375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22F31"/>
                        </a:buClr>
                        <a:buSzPct val="100000"/>
                        <a:buFont typeface="Arial" pitchFamily="-84" charset="0"/>
                        <a:buChar char="•"/>
                        <a:tabLst>
                          <a:tab pos="914400" algn="l"/>
                          <a:tab pos="914400" algn="l"/>
                          <a:tab pos="914400" algn="l"/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D90B00"/>
                          </a:solidFill>
                          <a:effectLst/>
                          <a:latin typeface="Arial" pitchFamily="-84" charset="0"/>
                          <a:ea typeface="ヒラギノ角ゴ ProN W3" pitchFamily="-84" charset="-128"/>
                          <a:cs typeface="ヒラギノ角ゴ ProN W3" pitchFamily="-84" charset="-128"/>
                          <a:sym typeface="Arial" pitchFamily="-84" charset="0"/>
                        </a:rPr>
                        <a:t>200 GeV p+A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D90B00"/>
                        </a:solidFill>
                        <a:effectLst/>
                        <a:latin typeface="Arial" pitchFamily="-84" charset="0"/>
                        <a:ea typeface="Lucida Grande" pitchFamily="-84" charset="0"/>
                        <a:cs typeface="Lucida Grande" pitchFamily="-84" charset="0"/>
                        <a:sym typeface="Arial" pitchFamily="-84" charset="0"/>
                      </a:endParaRPr>
                    </a:p>
                    <a:p>
                      <a:pPr marL="333375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22F31"/>
                        </a:buClr>
                        <a:buSzPct val="100000"/>
                        <a:buFont typeface="Arial" pitchFamily="-84" charset="0"/>
                        <a:buChar char="•"/>
                        <a:tabLst>
                          <a:tab pos="914400" algn="l"/>
                          <a:tab pos="914400" algn="l"/>
                          <a:tab pos="914400" algn="l"/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DCC"/>
                          </a:solidFill>
                          <a:effectLst/>
                          <a:latin typeface="Arial" pitchFamily="-84" charset="0"/>
                          <a:ea typeface="ヒラギノ角ゴ ProN W3" pitchFamily="-84" charset="-128"/>
                          <a:cs typeface="ヒラギノ角ゴ ProN W3" pitchFamily="-84" charset="-128"/>
                          <a:sym typeface="Arial" pitchFamily="-84" charset="0"/>
                        </a:rPr>
                        <a:t>500 GeV pol p+p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1EF"/>
                    </a:solidFill>
                  </a:tcPr>
                </a:tc>
                <a:tc>
                  <a:txBody>
                    <a:bodyPr/>
                    <a:lstStyle/>
                    <a:p>
                      <a:pPr marL="333375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22F31"/>
                        </a:buClr>
                        <a:buSzPct val="100000"/>
                        <a:buFont typeface="Arial" pitchFamily="-84" charset="0"/>
                        <a:buChar char="•"/>
                        <a:tabLst>
                          <a:tab pos="914400" algn="l"/>
                          <a:tab pos="914400" algn="l"/>
                          <a:tab pos="914400" algn="l"/>
                          <a:tab pos="914400" algn="l"/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  <a:ea typeface="ヒラギノ角ゴ ProN W3" pitchFamily="-84" charset="-128"/>
                          <a:cs typeface="ヒラギノ角ゴ ProN W3" pitchFamily="-84" charset="-128"/>
                          <a:sym typeface="Arial" pitchFamily="-84" charset="0"/>
                        </a:rPr>
                        <a:t>Extract 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-84" charset="2"/>
                          <a:ea typeface="Symbol" pitchFamily="-84" charset="2"/>
                          <a:cs typeface="Symbol" pitchFamily="-84" charset="2"/>
                          <a:sym typeface="Symbol" pitchFamily="-84" charset="2"/>
                        </a:rPr>
                        <a:t>η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  <a:ea typeface="ヒラギノ角ゴ ProN W3" pitchFamily="-84" charset="-128"/>
                          <a:cs typeface="ヒラギノ角ゴ ProN W3" pitchFamily="-84" charset="-128"/>
                          <a:sym typeface="Arial" pitchFamily="-84" charset="0"/>
                        </a:rPr>
                        <a:t>/s(T</a:t>
                      </a:r>
                      <a:r>
                        <a:rPr kumimoji="0" lang="en-US" sz="1200" b="1" i="0" u="none" strike="noStrike" cap="none" normalizeH="0" baseline="-28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  <a:ea typeface="ヒラギノ角ゴ ProN W3" pitchFamily="-84" charset="-128"/>
                          <a:cs typeface="ヒラギノ角ゴ ProN W3" pitchFamily="-84" charset="-128"/>
                          <a:sym typeface="Arial" pitchFamily="-84" charset="0"/>
                        </a:rPr>
                        <a:t>min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  <a:ea typeface="ヒラギノ角ゴ ProN W3" pitchFamily="-84" charset="-128"/>
                          <a:cs typeface="ヒラギノ角ゴ ProN W3" pitchFamily="-84" charset="-128"/>
                          <a:sym typeface="Arial" pitchFamily="-84" charset="0"/>
                        </a:rPr>
                        <a:t>) + constrain initial quantum fluctuations                                  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84" charset="0"/>
                        <a:ea typeface="Lucida Grande" pitchFamily="-84" charset="0"/>
                        <a:cs typeface="Lucida Grande" pitchFamily="-84" charset="0"/>
                        <a:sym typeface="Arial" pitchFamily="-84" charset="0"/>
                      </a:endParaRPr>
                    </a:p>
                    <a:p>
                      <a:pPr marL="333375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22F31"/>
                        </a:buClr>
                        <a:buSzPct val="100000"/>
                        <a:buFont typeface="Arial" pitchFamily="-84" charset="0"/>
                        <a:buChar char="•"/>
                        <a:tabLst>
                          <a:tab pos="914400" algn="l"/>
                          <a:tab pos="914400" algn="l"/>
                          <a:tab pos="914400" algn="l"/>
                          <a:tab pos="914400" algn="l"/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  <a:ea typeface="ヒラギノ角ゴ ProN W3" pitchFamily="-84" charset="-128"/>
                          <a:cs typeface="ヒラギノ角ゴ ProN W3" pitchFamily="-84" charset="-128"/>
                          <a:sym typeface="Arial" pitchFamily="-84" charset="0"/>
                        </a:rPr>
                        <a:t>further heavy flavor studies 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84" charset="0"/>
                        <a:ea typeface="Lucida Grande" pitchFamily="-84" charset="0"/>
                        <a:cs typeface="Lucida Grande" pitchFamily="-84" charset="0"/>
                        <a:sym typeface="Arial" pitchFamily="-84" charset="0"/>
                      </a:endParaRPr>
                    </a:p>
                    <a:p>
                      <a:pPr marL="333375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22F31"/>
                        </a:buClr>
                        <a:buSzPct val="100000"/>
                        <a:buFont typeface="Arial" pitchFamily="-84" charset="0"/>
                        <a:buChar char="•"/>
                        <a:tabLst>
                          <a:tab pos="914400" algn="l"/>
                          <a:tab pos="914400" algn="l"/>
                          <a:tab pos="914400" algn="l"/>
                          <a:tab pos="914400" algn="l"/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  <a:ea typeface="ヒラギノ角ゴ ProN W3" pitchFamily="-84" charset="-128"/>
                          <a:cs typeface="ヒラギノ角ゴ ProN W3" pitchFamily="-84" charset="-128"/>
                          <a:sym typeface="Arial" pitchFamily="-84" charset="0"/>
                        </a:rPr>
                        <a:t>sphaleron tests @ 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-84" charset="2"/>
                          <a:ea typeface="Symbol" pitchFamily="-84" charset="2"/>
                          <a:cs typeface="Symbol" pitchFamily="-84" charset="2"/>
                          <a:sym typeface="Symbol" pitchFamily="-84" charset="2"/>
                        </a:rPr>
                        <a:t>μ</a:t>
                      </a:r>
                      <a:r>
                        <a:rPr kumimoji="0" lang="en-US" sz="1200" b="1" i="0" u="none" strike="noStrike" cap="none" normalizeH="0" baseline="-28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  <a:ea typeface="ヒラギノ角ゴ ProN W3" pitchFamily="-84" charset="-128"/>
                          <a:cs typeface="ヒラギノ角ゴ ProN W3" pitchFamily="-84" charset="-128"/>
                          <a:sym typeface="Arial" pitchFamily="-84" charset="0"/>
                        </a:rPr>
                        <a:t>B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-84" charset="2"/>
                          <a:ea typeface="Symbol" pitchFamily="-84" charset="2"/>
                          <a:cs typeface="Symbol" pitchFamily="-84" charset="2"/>
                          <a:sym typeface="Symbol" pitchFamily="-84" charset="2"/>
                        </a:rPr>
                        <a:t>≠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  <a:ea typeface="ヒラギノ角ゴ ProN W3" pitchFamily="-84" charset="-128"/>
                          <a:cs typeface="ヒラギノ角ゴ ProN W3" pitchFamily="-84" charset="-128"/>
                          <a:sym typeface="Arial" pitchFamily="-84" charset="0"/>
                        </a:rPr>
                        <a:t>0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84" charset="0"/>
                        <a:ea typeface="Lucida Grande" pitchFamily="-84" charset="0"/>
                        <a:cs typeface="Lucida Grande" pitchFamily="-84" charset="0"/>
                        <a:sym typeface="Arial" pitchFamily="-84" charset="0"/>
                      </a:endParaRPr>
                    </a:p>
                    <a:p>
                      <a:pPr marL="333375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00000"/>
                        <a:buFont typeface="Arial" pitchFamily="-84" charset="0"/>
                        <a:buChar char="•"/>
                        <a:tabLst>
                          <a:tab pos="914400" algn="l"/>
                          <a:tab pos="914400" algn="l"/>
                          <a:tab pos="914400" algn="l"/>
                          <a:tab pos="914400" algn="l"/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-84" charset="0"/>
                          <a:ea typeface="ヒラギノ角ゴ ProN W3" pitchFamily="-84" charset="-128"/>
                          <a:cs typeface="ヒラギノ角ゴ ProN W3" pitchFamily="-84" charset="-128"/>
                          <a:sym typeface="Arial" pitchFamily="-84" charset="0"/>
                        </a:rPr>
                        <a:t>gluon densities &amp; saturation  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84" charset="0"/>
                        <a:ea typeface="Lucida Grande" pitchFamily="-84" charset="0"/>
                        <a:cs typeface="Lucida Grande" pitchFamily="-84" charset="0"/>
                        <a:sym typeface="Arial" pitchFamily="-84" charset="0"/>
                      </a:endParaRPr>
                    </a:p>
                    <a:p>
                      <a:pPr marL="333375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33CC"/>
                        </a:buClr>
                        <a:buSzPct val="100000"/>
                        <a:buFont typeface="Arial" pitchFamily="-84" charset="0"/>
                        <a:buChar char="•"/>
                        <a:tabLst>
                          <a:tab pos="914400" algn="l"/>
                          <a:tab pos="914400" algn="l"/>
                          <a:tab pos="914400" algn="l"/>
                          <a:tab pos="914400" algn="l"/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-84" charset="0"/>
                          <a:ea typeface="ヒラギノ角ゴ ProN W3" pitchFamily="-84" charset="-128"/>
                          <a:cs typeface="ヒラギノ角ゴ ProN W3" pitchFamily="-84" charset="-128"/>
                          <a:sym typeface="Arial" pitchFamily="-84" charset="0"/>
                        </a:rPr>
                        <a:t>finish p+p W prod’n</a:t>
                      </a:r>
                    </a:p>
                  </a:txBody>
                  <a:tcPr marL="25400" marR="25400" marT="25400" marB="2540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1EF"/>
                    </a:solidFill>
                  </a:tcPr>
                </a:tc>
                <a:tc>
                  <a:txBody>
                    <a:bodyPr/>
                    <a:lstStyle/>
                    <a:p>
                      <a:pPr marL="333375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22F31"/>
                        </a:buClr>
                        <a:buSzPct val="100000"/>
                        <a:buFont typeface="Arial" pitchFamily="-84" charset="0"/>
                        <a:buChar char="•"/>
                        <a:tabLst>
                          <a:tab pos="914400" algn="l"/>
                          <a:tab pos="914400" algn="l"/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  <a:ea typeface="ヒラギノ角ゴ ProN W3" pitchFamily="-84" charset="-128"/>
                          <a:cs typeface="ヒラギノ角ゴ ProN W3" pitchFamily="-84" charset="-128"/>
                          <a:sym typeface="Arial" pitchFamily="-84" charset="0"/>
                        </a:rPr>
                        <a:t>Coherent Electron Cooling (CeC) test   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84" charset="0"/>
                        <a:ea typeface="Lucida Grande" pitchFamily="-84" charset="0"/>
                        <a:cs typeface="Lucida Grande" pitchFamily="-84" charset="0"/>
                        <a:sym typeface="Arial" pitchFamily="-84" charset="0"/>
                      </a:endParaRPr>
                    </a:p>
                    <a:p>
                      <a:pPr marL="333375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22F31"/>
                        </a:buClr>
                        <a:buSzPct val="100000"/>
                        <a:buFont typeface="Arial" pitchFamily="-84" charset="0"/>
                        <a:buChar char="•"/>
                        <a:tabLst>
                          <a:tab pos="914400" algn="l"/>
                          <a:tab pos="914400" algn="l"/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  <a:ea typeface="ヒラギノ角ゴ ProN W3" pitchFamily="-84" charset="-128"/>
                          <a:cs typeface="ヒラギノ角ゴ ProN W3" pitchFamily="-84" charset="-128"/>
                          <a:sym typeface="Arial" pitchFamily="-84" charset="0"/>
                        </a:rPr>
                        <a:t>Low-energy electron cooling                      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84" charset="0"/>
                        <a:ea typeface="Lucida Grande" pitchFamily="-84" charset="0"/>
                        <a:cs typeface="Lucida Grande" pitchFamily="-84" charset="0"/>
                        <a:sym typeface="Arial" pitchFamily="-84" charset="0"/>
                      </a:endParaRPr>
                    </a:p>
                    <a:p>
                      <a:pPr marL="333375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22F31"/>
                        </a:buClr>
                        <a:buSzPct val="100000"/>
                        <a:buFont typeface="Arial" pitchFamily="-84" charset="0"/>
                        <a:buChar char="•"/>
                        <a:tabLst>
                          <a:tab pos="914400" algn="l"/>
                          <a:tab pos="914400" algn="l"/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  <a:ea typeface="ヒラギノ角ゴ ProN W3" pitchFamily="-84" charset="-128"/>
                          <a:cs typeface="ヒラギノ角ゴ ProN W3" pitchFamily="-84" charset="-128"/>
                          <a:sym typeface="Arial" pitchFamily="-84" charset="0"/>
                        </a:rPr>
                        <a:t>STAR inner TPC pad row upgrade</a:t>
                      </a:r>
                    </a:p>
                  </a:txBody>
                  <a:tcPr marL="25400" marR="25400" marT="25400" marB="2540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1EF"/>
                    </a:solidFill>
                  </a:tcPr>
                </a:tc>
              </a:tr>
              <a:tr h="1959395">
                <a:tc>
                  <a:txBody>
                    <a:bodyPr/>
                    <a:lstStyle/>
                    <a:p>
                      <a:pPr marL="476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42B7F"/>
                        </a:buClr>
                        <a:buSzPct val="110000"/>
                        <a:buFont typeface="Wingdings" pitchFamily="-84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  <a:ea typeface="ヒラギノ角ゴ ProN W3" pitchFamily="-84" charset="-128"/>
                          <a:cs typeface="ヒラギノ角ゴ ProN W3" pitchFamily="-84" charset="-128"/>
                          <a:sym typeface="Arial" pitchFamily="-84" charset="0"/>
                        </a:rPr>
                        <a:t>2018-2021</a:t>
                      </a:r>
                    </a:p>
                  </a:txBody>
                  <a:tcPr marL="25400" marR="25400" marT="25400" marB="2540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1F7"/>
                    </a:solidFill>
                  </a:tcPr>
                </a:tc>
                <a:tc>
                  <a:txBody>
                    <a:bodyPr/>
                    <a:lstStyle/>
                    <a:p>
                      <a:pPr marL="333375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22F31"/>
                        </a:buClr>
                        <a:buSzPct val="100000"/>
                        <a:buFont typeface="Arial" pitchFamily="-84" charset="0"/>
                        <a:buChar char="•"/>
                        <a:tabLst>
                          <a:tab pos="914400" algn="l"/>
                          <a:tab pos="914400" algn="l"/>
                          <a:tab pos="914400" algn="l"/>
                          <a:tab pos="914400" algn="l"/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  <a:ea typeface="ヒラギノ角ゴ ProN W3" pitchFamily="-84" charset="-128"/>
                          <a:cs typeface="ヒラギノ角ゴ ProN W3" pitchFamily="-84" charset="-128"/>
                          <a:sym typeface="Arial" pitchFamily="-84" charset="0"/>
                        </a:rPr>
                        <a:t>5-20 GeV Au+Au (BES phase 2)</a:t>
                      </a:r>
                    </a:p>
                    <a:p>
                      <a:pPr marL="333375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22F31"/>
                        </a:buClr>
                        <a:buSzPct val="100000"/>
                        <a:buFont typeface="Arial" pitchFamily="-84" charset="0"/>
                        <a:buChar char="•"/>
                        <a:tabLst>
                          <a:tab pos="914400" algn="l"/>
                          <a:tab pos="914400" algn="l"/>
                          <a:tab pos="914400" algn="l"/>
                          <a:tab pos="914400" algn="l"/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  <a:ea typeface="ヒラギノ角ゴ ProN W3" pitchFamily="-84" charset="-128"/>
                          <a:cs typeface="ヒラギノ角ゴ ProN W3" pitchFamily="-84" charset="-128"/>
                          <a:sym typeface="Arial" pitchFamily="-84" charset="0"/>
                        </a:rPr>
                        <a:t>Long 200 GeV Au+Au w/ upgraded detectors</a:t>
                      </a:r>
                    </a:p>
                    <a:p>
                      <a:pPr marL="333375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22F31"/>
                        </a:buClr>
                        <a:buSzPct val="100000"/>
                        <a:buFont typeface="Arial" pitchFamily="-84" charset="0"/>
                        <a:buChar char="•"/>
                        <a:tabLst>
                          <a:tab pos="914400" algn="l"/>
                          <a:tab pos="914400" algn="l"/>
                          <a:tab pos="914400" algn="l"/>
                          <a:tab pos="914400" algn="l"/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  <a:ea typeface="ヒラギノ角ゴ ProN W3" pitchFamily="-84" charset="-128"/>
                          <a:cs typeface="ヒラギノ角ゴ ProN W3" pitchFamily="-84" charset="-128"/>
                          <a:sym typeface="Arial" pitchFamily="-84" charset="0"/>
                        </a:rPr>
                        <a:t>baseline p+p/d+Au data at 200 GeV</a:t>
                      </a:r>
                    </a:p>
                    <a:p>
                      <a:pPr marL="333375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22F31"/>
                        </a:buClr>
                        <a:buSzPct val="100000"/>
                        <a:buFont typeface="Arial" pitchFamily="-84" charset="0"/>
                        <a:buChar char="•"/>
                        <a:tabLst>
                          <a:tab pos="914400" algn="l"/>
                          <a:tab pos="914400" algn="l"/>
                          <a:tab pos="914400" algn="l"/>
                          <a:tab pos="914400" algn="l"/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DCC"/>
                          </a:solidFill>
                          <a:effectLst/>
                          <a:latin typeface="Arial" pitchFamily="-84" charset="0"/>
                          <a:ea typeface="ヒラギノ角ゴ ProN W3" pitchFamily="-84" charset="-128"/>
                          <a:cs typeface="ヒラギノ角ゴ ProN W3" pitchFamily="-84" charset="-128"/>
                          <a:sym typeface="Arial" pitchFamily="-84" charset="0"/>
                        </a:rPr>
                        <a:t>500 GeV pol p+p</a:t>
                      </a:r>
                    </a:p>
                    <a:p>
                      <a:pPr marL="333375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22F31"/>
                        </a:buClr>
                        <a:buSzPct val="100000"/>
                        <a:buFont typeface="Arial" pitchFamily="-84" charset="0"/>
                        <a:buChar char="•"/>
                        <a:tabLst>
                          <a:tab pos="914400" algn="l"/>
                          <a:tab pos="914400" algn="l"/>
                          <a:tab pos="914400" algn="l"/>
                          <a:tab pos="914400" algn="l"/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D90B00"/>
                          </a:solidFill>
                          <a:effectLst/>
                          <a:latin typeface="Arial" pitchFamily="-84" charset="0"/>
                          <a:ea typeface="ヒラギノ角ゴ ProN W3" pitchFamily="-84" charset="-128"/>
                          <a:cs typeface="ヒラギノ角ゴ ProN W3" pitchFamily="-84" charset="-128"/>
                          <a:sym typeface="Arial" pitchFamily="-84" charset="0"/>
                        </a:rPr>
                        <a:t>200 GeV pol p+A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1EF"/>
                    </a:solidFill>
                  </a:tcPr>
                </a:tc>
                <a:tc>
                  <a:txBody>
                    <a:bodyPr/>
                    <a:lstStyle/>
                    <a:p>
                      <a:pPr marL="333375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22F31"/>
                        </a:buClr>
                        <a:buSzPct val="100000"/>
                        <a:buFont typeface="Arial" pitchFamily="-84" charset="0"/>
                        <a:buChar char="•"/>
                        <a:tabLst>
                          <a:tab pos="914400" algn="l"/>
                          <a:tab pos="914400" algn="l"/>
                          <a:tab pos="914400" algn="l"/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  <a:ea typeface="ヒラギノ角ゴ ProN W3" pitchFamily="-84" charset="-128"/>
                          <a:cs typeface="ヒラギノ角ゴ ProN W3" pitchFamily="-84" charset="-128"/>
                          <a:sym typeface="Arial" pitchFamily="-84" charset="0"/>
                        </a:rPr>
                        <a:t>x10 sens. increase to QCD critical point and deconfinement onset     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84" charset="0"/>
                        <a:ea typeface="Lucida Grande" pitchFamily="-84" charset="0"/>
                        <a:cs typeface="Lucida Grande" pitchFamily="-84" charset="0"/>
                        <a:sym typeface="Arial" pitchFamily="-84" charset="0"/>
                      </a:endParaRPr>
                    </a:p>
                    <a:p>
                      <a:pPr marL="333375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22F31"/>
                        </a:buClr>
                        <a:buSzPct val="100000"/>
                        <a:buFont typeface="Arial" pitchFamily="-84" charset="0"/>
                        <a:buChar char="•"/>
                        <a:tabLst>
                          <a:tab pos="914400" algn="l"/>
                          <a:tab pos="914400" algn="l"/>
                          <a:tab pos="914400" algn="l"/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  <a:ea typeface="ヒラギノ角ゴ ProN W3" pitchFamily="-84" charset="-128"/>
                          <a:cs typeface="ヒラギノ角ゴ ProN W3" pitchFamily="-84" charset="-128"/>
                          <a:sym typeface="Arial" pitchFamily="-84" charset="0"/>
                        </a:rPr>
                        <a:t>jet, di-jet, 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-84" charset="2"/>
                          <a:ea typeface="Symbol" pitchFamily="-84" charset="2"/>
                          <a:cs typeface="Symbol" pitchFamily="-84" charset="2"/>
                          <a:sym typeface="Symbol" pitchFamily="-84" charset="2"/>
                        </a:rPr>
                        <a:t>γ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  <a:ea typeface="ヒラギノ角ゴ ProN W3" pitchFamily="-84" charset="-128"/>
                          <a:cs typeface="ヒラギノ角ゴ ProN W3" pitchFamily="-84" charset="-128"/>
                          <a:sym typeface="Arial" pitchFamily="-84" charset="0"/>
                        </a:rPr>
                        <a:t>-jet quenching probes of E-loss mechanism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84" charset="0"/>
                        <a:ea typeface="Lucida Grande" pitchFamily="-84" charset="0"/>
                        <a:cs typeface="Lucida Grande" pitchFamily="-84" charset="0"/>
                        <a:sym typeface="Arial" pitchFamily="-84" charset="0"/>
                      </a:endParaRPr>
                    </a:p>
                    <a:p>
                      <a:pPr marL="333375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22F31"/>
                        </a:buClr>
                        <a:buSzPct val="100000"/>
                        <a:buFont typeface="Arial" pitchFamily="-84" charset="0"/>
                        <a:buChar char="•"/>
                        <a:tabLst>
                          <a:tab pos="914400" algn="l"/>
                          <a:tab pos="914400" algn="l"/>
                          <a:tab pos="914400" algn="l"/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  <a:ea typeface="ヒラギノ角ゴ ProN W3" pitchFamily="-84" charset="-128"/>
                          <a:cs typeface="ヒラギノ角ゴ ProN W3" pitchFamily="-84" charset="-128"/>
                          <a:sym typeface="Arial" pitchFamily="-84" charset="0"/>
                        </a:rPr>
                        <a:t>color screening for different qq states                                             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84" charset="0"/>
                        <a:ea typeface="Lucida Grande" pitchFamily="-84" charset="0"/>
                        <a:cs typeface="Lucida Grande" pitchFamily="-84" charset="0"/>
                        <a:sym typeface="Arial" pitchFamily="-84" charset="0"/>
                      </a:endParaRPr>
                    </a:p>
                    <a:p>
                      <a:pPr marL="333375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C0066"/>
                        </a:buClr>
                        <a:buSzPct val="100000"/>
                        <a:buFont typeface="Arial" pitchFamily="-84" charset="0"/>
                        <a:buChar char="•"/>
                        <a:tabLst>
                          <a:tab pos="914400" algn="l"/>
                          <a:tab pos="914400" algn="l"/>
                          <a:tab pos="914400" algn="l"/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Arial" pitchFamily="-84" charset="0"/>
                          <a:ea typeface="ヒラギノ角ゴ ProN W3" pitchFamily="-84" charset="-128"/>
                          <a:cs typeface="ヒラギノ角ゴ ProN W3" pitchFamily="-84" charset="-128"/>
                          <a:sym typeface="Arial" pitchFamily="-84" charset="0"/>
                        </a:rPr>
                        <a:t>transverse spin asyms.  Drell-Yan &amp; gluon saturation</a:t>
                      </a:r>
                    </a:p>
                  </a:txBody>
                  <a:tcPr marL="25400" marR="25400" marT="25400" marB="2540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1F7"/>
                    </a:solidFill>
                  </a:tcPr>
                </a:tc>
                <a:tc>
                  <a:txBody>
                    <a:bodyPr/>
                    <a:lstStyle/>
                    <a:p>
                      <a:pPr marL="333375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22F31"/>
                        </a:buClr>
                        <a:buSzPct val="100000"/>
                        <a:buFont typeface="Arial" pitchFamily="-84" charset="0"/>
                        <a:buChar char="•"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  <a:ea typeface="ヒラギノ角ゴ ProN W3" pitchFamily="-84" charset="-128"/>
                          <a:cs typeface="ヒラギノ角ゴ ProN W3" pitchFamily="-84" charset="-128"/>
                          <a:sym typeface="Arial" pitchFamily="-84" charset="0"/>
                        </a:rPr>
                        <a:t>sPHENIX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  <a:ea typeface="ヒラギノ角ゴ ProN W3" pitchFamily="-84" charset="-128"/>
                          <a:cs typeface="ヒラギノ角ゴ ProN W3" pitchFamily="-84" charset="-128"/>
                          <a:sym typeface="Arial" pitchFamily="-84" charset="0"/>
                        </a:rPr>
                        <a:t>                 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84" charset="0"/>
                        <a:ea typeface="Lucida Grande" pitchFamily="-84" charset="0"/>
                        <a:cs typeface="Lucida Grande" pitchFamily="-84" charset="0"/>
                        <a:sym typeface="Arial" pitchFamily="-84" charset="0"/>
                      </a:endParaRPr>
                    </a:p>
                    <a:p>
                      <a:pPr marL="333375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C0066"/>
                        </a:buClr>
                        <a:buSzPct val="100000"/>
                        <a:buFont typeface="Arial" pitchFamily="-84" charset="0"/>
                        <a:buChar char="•"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Arial" pitchFamily="-84" charset="0"/>
                          <a:ea typeface="ヒラギノ角ゴ ProN W3" pitchFamily="-84" charset="-128"/>
                          <a:cs typeface="ヒラギノ角ゴ ProN W3" pitchFamily="-84" charset="-128"/>
                          <a:sym typeface="Arial" pitchFamily="-84" charset="0"/>
                        </a:rPr>
                        <a:t>forward physics upgrades</a:t>
                      </a:r>
                    </a:p>
                  </a:txBody>
                  <a:tcPr marL="25400" marR="25400" marT="25400" marB="2540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1F7"/>
                    </a:solidFill>
                  </a:tcPr>
                </a:tc>
              </a:tr>
            </a:tbl>
          </a:graphicData>
        </a:graphic>
      </p:graphicFrame>
      <p:sp>
        <p:nvSpPr>
          <p:cNvPr id="35913" name="Line 73"/>
          <p:cNvSpPr>
            <a:spLocks noChangeShapeType="1"/>
          </p:cNvSpPr>
          <p:nvPr/>
        </p:nvSpPr>
        <p:spPr bwMode="auto">
          <a:xfrm>
            <a:off x="6194425" y="5921375"/>
            <a:ext cx="174625" cy="0"/>
          </a:xfrm>
          <a:prstGeom prst="line">
            <a:avLst/>
          </a:prstGeom>
          <a:solidFill>
            <a:schemeClr val="accent1"/>
          </a:solidFill>
          <a:ln w="190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14" name="Rectangle 74"/>
          <p:cNvSpPr>
            <a:spLocks/>
          </p:cNvSpPr>
          <p:nvPr/>
        </p:nvSpPr>
        <p:spPr bwMode="auto">
          <a:xfrm>
            <a:off x="390525" y="50800"/>
            <a:ext cx="8394700" cy="508000"/>
          </a:xfrm>
          <a:prstGeom prst="rect">
            <a:avLst/>
          </a:prstGeom>
          <a:noFill/>
          <a:ln w="9525" cap="flat">
            <a:noFill/>
            <a:miter lim="800000"/>
            <a:headEnd type="none" w="med" len="med"/>
            <a:tailEnd type="none" w="med" len="med"/>
          </a:ln>
        </p:spPr>
        <p:txBody>
          <a:bodyPr lIns="38100" tIns="38100" rIns="78740" bIns="38100" anchor="ctr">
            <a:prstTxWarp prst="textNoShape">
              <a:avLst/>
            </a:prstTxWarp>
          </a:bodyPr>
          <a:lstStyle/>
          <a:p>
            <a:pPr marL="1588" algn="ctr">
              <a:lnSpc>
                <a:spcPct val="80000"/>
              </a:lnSpc>
              <a:buNone/>
            </a:pPr>
            <a:r>
              <a:rPr lang="en-US" b="1" dirty="0" smtClean="0">
                <a:solidFill>
                  <a:srgbClr val="042B7F"/>
                </a:solidFill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Schedule for </a:t>
            </a:r>
            <a:r>
              <a:rPr lang="en-US" b="1" dirty="0">
                <a:solidFill>
                  <a:srgbClr val="042B7F"/>
                </a:solidFill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RHIC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RHIC to </a:t>
            </a:r>
            <a:r>
              <a:rPr lang="en-US" dirty="0" err="1" smtClean="0"/>
              <a:t>eRHIC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539849"/>
            <a:ext cx="6997701" cy="56691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l="54617"/>
          <a:stretch>
            <a:fillRect/>
          </a:stretch>
        </p:blipFill>
        <p:spPr>
          <a:xfrm>
            <a:off x="5232400" y="3015625"/>
            <a:ext cx="4203700" cy="38423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18628" y="4460270"/>
            <a:ext cx="1840410" cy="523220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i="1" dirty="0" err="1" smtClean="0">
                <a:solidFill>
                  <a:srgbClr val="000000"/>
                </a:solidFill>
              </a:rPr>
              <a:t>ePHENIX</a:t>
            </a:r>
            <a:endParaRPr lang="en-US" i="1" dirty="0">
              <a:solidFill>
                <a:srgbClr val="000000"/>
              </a:solidFill>
            </a:endParaRPr>
          </a:p>
        </p:txBody>
      </p:sp>
      <p:pic>
        <p:nvPicPr>
          <p:cNvPr id="10" name="Picture 9" descr="phenix.gif"/>
          <p:cNvPicPr>
            <a:picLocks noChangeAspect="1"/>
          </p:cNvPicPr>
          <p:nvPr/>
        </p:nvPicPr>
        <p:blipFill>
          <a:blip r:embed="rId2"/>
          <a:srcRect r="8433" b="31081"/>
          <a:stretch>
            <a:fillRect/>
          </a:stretch>
        </p:blipFill>
        <p:spPr>
          <a:xfrm>
            <a:off x="518628" y="4983490"/>
            <a:ext cx="1771650" cy="622556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359038" y="3378200"/>
            <a:ext cx="6734162" cy="2959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star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4700" y="1117600"/>
            <a:ext cx="927100" cy="927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Detectors for first </a:t>
            </a:r>
            <a:r>
              <a:rPr lang="en-US" dirty="0" err="1" smtClean="0"/>
              <a:t>eRHIC</a:t>
            </a:r>
            <a:r>
              <a:rPr lang="en-US" dirty="0" smtClean="0"/>
              <a:t> measurements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0" y="615950"/>
            <a:ext cx="4521200" cy="30788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84700" y="1842760"/>
            <a:ext cx="1341951" cy="523220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i="1" dirty="0" err="1" smtClean="0"/>
              <a:t>eSTAR</a:t>
            </a:r>
            <a:endParaRPr lang="en-US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700" y="133350"/>
            <a:ext cx="5842000" cy="457200"/>
          </a:xfrm>
        </p:spPr>
        <p:txBody>
          <a:bodyPr/>
          <a:lstStyle/>
          <a:p>
            <a:r>
              <a:rPr lang="en-US" dirty="0" smtClean="0"/>
              <a:t>We need to understand*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0" y="838200"/>
            <a:ext cx="7772400" cy="5115246"/>
          </a:xfrm>
        </p:spPr>
        <p:txBody>
          <a:bodyPr/>
          <a:lstStyle/>
          <a:p>
            <a:r>
              <a:rPr lang="en-US" dirty="0" smtClean="0"/>
              <a:t>Dynamical Evolution</a:t>
            </a:r>
          </a:p>
          <a:p>
            <a:pPr lvl="1"/>
            <a:r>
              <a:rPr lang="en-US" dirty="0" smtClean="0"/>
              <a:t>RHIC &amp; LHC together: a consistent picture</a:t>
            </a:r>
          </a:p>
          <a:p>
            <a:pPr lvl="1"/>
            <a:r>
              <a:rPr lang="en-US" dirty="0" smtClean="0"/>
              <a:t>multiplicities, system size &amp; lifetimes </a:t>
            </a:r>
          </a:p>
          <a:p>
            <a:pPr lvl="1"/>
            <a:r>
              <a:rPr lang="en-US" dirty="0" smtClean="0"/>
              <a:t>		as a function of √</a:t>
            </a:r>
            <a:r>
              <a:rPr lang="en-US" dirty="0" err="1" smtClean="0"/>
              <a:t>s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QGP properties</a:t>
            </a:r>
          </a:p>
          <a:p>
            <a:endParaRPr lang="en-US" dirty="0" smtClean="0"/>
          </a:p>
          <a:p>
            <a:r>
              <a:rPr lang="en-US" dirty="0" err="1" smtClean="0"/>
              <a:t>Thermalization</a:t>
            </a:r>
            <a:r>
              <a:rPr lang="en-US" dirty="0" smtClean="0"/>
              <a:t> mechanism</a:t>
            </a:r>
          </a:p>
          <a:p>
            <a:endParaRPr lang="en-US" dirty="0" smtClean="0"/>
          </a:p>
          <a:p>
            <a:r>
              <a:rPr lang="en-US" dirty="0" smtClean="0"/>
              <a:t>Initial conditions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>
                <a:solidFill>
                  <a:srgbClr val="0000FF"/>
                </a:solidFill>
              </a:rPr>
              <a:t>* Working backwards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410200" y="1663700"/>
            <a:ext cx="3733801" cy="2501900"/>
            <a:chOff x="4793973" y="2102421"/>
            <a:chExt cx="4223028" cy="266007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93973" y="2102421"/>
              <a:ext cx="4223028" cy="2660079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7020400" y="3830310"/>
              <a:ext cx="1761373" cy="425406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2000" b="0" dirty="0" smtClean="0">
                  <a:latin typeface="+mn-lt"/>
                </a:rPr>
                <a:t>Blast Wave</a:t>
              </a:r>
              <a:endParaRPr lang="en-US" sz="2000" b="0" dirty="0">
                <a:latin typeface="+mn-lt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t="9141" r="12251" b="2578"/>
          <a:stretch>
            <a:fillRect/>
          </a:stretch>
        </p:blipFill>
        <p:spPr>
          <a:xfrm>
            <a:off x="5410201" y="4136428"/>
            <a:ext cx="3415518" cy="272662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178301" y="4140200"/>
            <a:ext cx="1557322" cy="76944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b="0" dirty="0" smtClean="0">
                <a:solidFill>
                  <a:srgbClr val="0000FF"/>
                </a:solidFill>
                <a:latin typeface="+mn-lt"/>
              </a:rPr>
              <a:t>v</a:t>
            </a:r>
            <a:r>
              <a:rPr lang="en-US" sz="2000" b="0" baseline="-25000" dirty="0" smtClean="0">
                <a:solidFill>
                  <a:srgbClr val="0000FF"/>
                </a:solidFill>
                <a:latin typeface="+mn-lt"/>
              </a:rPr>
              <a:t>2</a:t>
            </a:r>
            <a:r>
              <a:rPr lang="en-US" sz="2000" b="0" dirty="0" smtClean="0">
                <a:solidFill>
                  <a:srgbClr val="0000FF"/>
                </a:solidFill>
                <a:latin typeface="+mn-lt"/>
              </a:rPr>
              <a:t> changes</a:t>
            </a:r>
          </a:p>
          <a:p>
            <a:pPr>
              <a:buNone/>
            </a:pPr>
            <a:r>
              <a:rPr lang="en-US" sz="2000" b="0" dirty="0" smtClean="0">
                <a:solidFill>
                  <a:srgbClr val="0000FF"/>
                </a:solidFill>
                <a:latin typeface="+mn-lt"/>
              </a:rPr>
              <a:t>@ 11.5 </a:t>
            </a:r>
            <a:r>
              <a:rPr lang="en-US" sz="2000" b="0" dirty="0" err="1" smtClean="0">
                <a:solidFill>
                  <a:srgbClr val="0000FF"/>
                </a:solidFill>
                <a:latin typeface="+mn-lt"/>
              </a:rPr>
              <a:t>GeV</a:t>
            </a:r>
            <a:endParaRPr lang="en-US" sz="2000" b="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65099" y="2768600"/>
            <a:ext cx="4013201" cy="2298700"/>
          </a:xfrm>
          <a:prstGeom prst="rect">
            <a:avLst/>
          </a:prstGeom>
          <a:solidFill>
            <a:srgbClr val="D8F3F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990600"/>
            <a:ext cx="7772400" cy="4607415"/>
          </a:xfrm>
        </p:spPr>
        <p:txBody>
          <a:bodyPr/>
          <a:lstStyle/>
          <a:p>
            <a:r>
              <a:rPr lang="en-US" dirty="0" smtClean="0"/>
              <a:t>The physics questions are now </a:t>
            </a:r>
            <a:r>
              <a:rPr lang="en-US" i="1" dirty="0" smtClean="0"/>
              <a:t>even more </a:t>
            </a:r>
            <a:r>
              <a:rPr lang="en-US" dirty="0" smtClean="0"/>
              <a:t>interesting</a:t>
            </a:r>
          </a:p>
          <a:p>
            <a:endParaRPr lang="en-US" dirty="0" smtClean="0"/>
          </a:p>
          <a:p>
            <a:r>
              <a:rPr lang="en-US" dirty="0" smtClean="0"/>
              <a:t>Some will be answered by new data from RHIC, some by LHC, but most need RHIC and LHC together</a:t>
            </a:r>
          </a:p>
          <a:p>
            <a:endParaRPr lang="en-US" dirty="0" smtClean="0"/>
          </a:p>
          <a:p>
            <a:r>
              <a:rPr lang="en-US" dirty="0" smtClean="0"/>
              <a:t>U.S. budget problems certainly a cause for concern</a:t>
            </a:r>
          </a:p>
          <a:p>
            <a:pPr lvl="1"/>
            <a:r>
              <a:rPr lang="en-US" dirty="0" smtClean="0"/>
              <a:t>But I am (cautiously) optimistic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RHIC offers the most sensible path toward EIC </a:t>
            </a:r>
          </a:p>
          <a:p>
            <a:pPr lvl="1"/>
            <a:r>
              <a:rPr lang="en-US" dirty="0" smtClean="0"/>
              <a:t>Cost effective to add electrons rather than hadrons</a:t>
            </a:r>
          </a:p>
          <a:p>
            <a:pPr lvl="1"/>
            <a:r>
              <a:rPr lang="en-US" dirty="0" err="1" smtClean="0"/>
              <a:t>ePHENIX</a:t>
            </a:r>
            <a:r>
              <a:rPr lang="en-US" dirty="0" smtClean="0"/>
              <a:t> and </a:t>
            </a:r>
            <a:r>
              <a:rPr lang="en-US" dirty="0" err="1" smtClean="0"/>
              <a:t>eSTAR</a:t>
            </a:r>
            <a:r>
              <a:rPr lang="en-US" dirty="0" smtClean="0"/>
              <a:t> for first measurements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FE77D0D-4C85-CE4B-889D-F2646361551E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15053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046288" y="990600"/>
            <a:ext cx="4702175" cy="2332038"/>
          </a:xfrm>
        </p:spPr>
        <p:txBody>
          <a:bodyPr/>
          <a:lstStyle/>
          <a:p>
            <a:endParaRPr lang="en-US" sz="3200"/>
          </a:p>
          <a:p>
            <a:endParaRPr lang="en-US" sz="3200"/>
          </a:p>
          <a:p>
            <a:endParaRPr lang="en-US" sz="3200"/>
          </a:p>
          <a:p>
            <a:r>
              <a:rPr lang="en-US" sz="3200"/>
              <a:t>backup slides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133350"/>
            <a:ext cx="8407400" cy="457200"/>
          </a:xfrm>
        </p:spPr>
        <p:txBody>
          <a:bodyPr/>
          <a:lstStyle/>
          <a:p>
            <a:r>
              <a:rPr lang="en-US" dirty="0" smtClean="0"/>
              <a:t>Is there a characteristic color screening length?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20" y="709825"/>
            <a:ext cx="3479801" cy="2784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170336" y="1901855"/>
            <a:ext cx="7404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LHC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01790" y="2495490"/>
            <a:ext cx="85442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b="1" dirty="0" smtClean="0">
                <a:solidFill>
                  <a:schemeClr val="accent6"/>
                </a:solidFill>
              </a:rPr>
              <a:t>RHIC</a:t>
            </a:r>
          </a:p>
        </p:txBody>
      </p: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836041"/>
            <a:ext cx="3276600" cy="2931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20717"/>
            <a:ext cx="3143250" cy="2722983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079750" y="4020717"/>
            <a:ext cx="6089650" cy="2827788"/>
            <a:chOff x="3079750" y="4020717"/>
            <a:chExt cx="6089650" cy="2827788"/>
          </a:xfrm>
        </p:grpSpPr>
        <p:grpSp>
          <p:nvGrpSpPr>
            <p:cNvPr id="9" name="Group 8"/>
            <p:cNvGrpSpPr/>
            <p:nvPr/>
          </p:nvGrpSpPr>
          <p:grpSpPr>
            <a:xfrm>
              <a:off x="3079750" y="4020717"/>
              <a:ext cx="3315353" cy="2743200"/>
              <a:chOff x="3638550" y="3450919"/>
              <a:chExt cx="3315353" cy="274320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38550" y="3450919"/>
                <a:ext cx="3315353" cy="2743200"/>
              </a:xfrm>
              <a:prstGeom prst="rect">
                <a:avLst/>
              </a:prstGeom>
            </p:spPr>
          </p:pic>
          <p:sp>
            <p:nvSpPr>
              <p:cNvPr id="8" name="Rectangle 7"/>
              <p:cNvSpPr/>
              <p:nvPr/>
            </p:nvSpPr>
            <p:spPr>
              <a:xfrm>
                <a:off x="3987801" y="3884544"/>
                <a:ext cx="136525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:r>
                  <a:rPr lang="en-US" sz="1600" dirty="0" smtClean="0">
                    <a:solidFill>
                      <a:srgbClr val="008000"/>
                    </a:solidFill>
                    <a:latin typeface="Calibri"/>
                    <a:cs typeface="Calibri"/>
                  </a:rPr>
                  <a:t>STAR projection with MTD </a:t>
                </a:r>
                <a:endParaRPr lang="en-US" sz="1600" dirty="0">
                  <a:solidFill>
                    <a:srgbClr val="008000"/>
                  </a:solidFill>
                  <a:latin typeface="Calibri"/>
                  <a:cs typeface="Calibri"/>
                </a:endParaRPr>
              </a:p>
            </p:txBody>
          </p:sp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rcRect r="5174"/>
            <a:stretch>
              <a:fillRect/>
            </a:stretch>
          </p:blipFill>
          <p:spPr>
            <a:xfrm>
              <a:off x="6350756" y="4020717"/>
              <a:ext cx="2793244" cy="2827788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7226300" y="4046117"/>
              <a:ext cx="19431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1600" dirty="0" err="1" smtClean="0">
                  <a:solidFill>
                    <a:srgbClr val="008000"/>
                  </a:solidFill>
                  <a:latin typeface="Calibri"/>
                  <a:cs typeface="Calibri"/>
                </a:rPr>
                <a:t>sPHENIX</a:t>
              </a:r>
              <a:r>
                <a:rPr lang="en-US" sz="1600" dirty="0" smtClean="0">
                  <a:solidFill>
                    <a:srgbClr val="008000"/>
                  </a:solidFill>
                  <a:latin typeface="Calibri"/>
                  <a:cs typeface="Calibri"/>
                </a:rPr>
                <a:t> projection</a:t>
              </a:r>
              <a:endParaRPr lang="en-US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2800" y="836041"/>
            <a:ext cx="2514600" cy="1409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313" y="57150"/>
            <a:ext cx="7504888" cy="457200"/>
          </a:xfrm>
        </p:spPr>
        <p:txBody>
          <a:bodyPr/>
          <a:lstStyle/>
          <a:p>
            <a:r>
              <a:rPr lang="en-US" dirty="0" smtClean="0"/>
              <a:t>√</a:t>
            </a:r>
            <a:r>
              <a:rPr lang="en-US" dirty="0" err="1" smtClean="0"/>
              <a:t>s</a:t>
            </a:r>
            <a:r>
              <a:rPr lang="en-US" dirty="0" smtClean="0"/>
              <a:t> dependence is key to sorting it out!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1369BB-8C17-3B46-9D7B-BC8C1CA5AA53}" type="slidenum">
              <a:rPr lang="en-US" smtClean="0"/>
              <a:pPr/>
              <a:t>33</a:t>
            </a:fld>
            <a:endParaRPr lang="en-US"/>
          </a:p>
        </p:txBody>
      </p:sp>
      <p:grpSp>
        <p:nvGrpSpPr>
          <p:cNvPr id="3" name="Group 6"/>
          <p:cNvGrpSpPr/>
          <p:nvPr/>
        </p:nvGrpSpPr>
        <p:grpSpPr>
          <a:xfrm>
            <a:off x="158751" y="742950"/>
            <a:ext cx="4159249" cy="3102260"/>
            <a:chOff x="158751" y="793750"/>
            <a:chExt cx="4159249" cy="310226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8751" y="793750"/>
              <a:ext cx="4159249" cy="310226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60400" y="2726779"/>
              <a:ext cx="234283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000" dirty="0" smtClean="0">
                  <a:solidFill>
                    <a:schemeClr val="tx1"/>
                  </a:solidFill>
                </a:rPr>
                <a:t>Cold matter</a:t>
              </a:r>
            </a:p>
            <a:p>
              <a:pPr>
                <a:buNone/>
              </a:pPr>
              <a:r>
                <a:rPr lang="en-US" sz="2000" dirty="0" smtClean="0">
                  <a:solidFill>
                    <a:schemeClr val="tx1"/>
                  </a:solidFill>
                </a:rPr>
                <a:t>effective absorption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up 14"/>
          <p:cNvGrpSpPr/>
          <p:nvPr/>
        </p:nvGrpSpPr>
        <p:grpSpPr>
          <a:xfrm>
            <a:off x="5410200" y="1080294"/>
            <a:ext cx="2768600" cy="2585491"/>
            <a:chOff x="5410200" y="1308894"/>
            <a:chExt cx="2768600" cy="2585491"/>
          </a:xfrm>
        </p:grpSpPr>
        <p:grpSp>
          <p:nvGrpSpPr>
            <p:cNvPr id="8" name="Group 12"/>
            <p:cNvGrpSpPr/>
            <p:nvPr/>
          </p:nvGrpSpPr>
          <p:grpSpPr>
            <a:xfrm>
              <a:off x="5410200" y="1308894"/>
              <a:ext cx="2768600" cy="1991804"/>
              <a:chOff x="5410200" y="1905794"/>
              <a:chExt cx="2768600" cy="1991804"/>
            </a:xfrm>
          </p:grpSpPr>
          <p:cxnSp>
            <p:nvCxnSpPr>
              <p:cNvPr id="9" name="Straight Arrow Connector 8"/>
              <p:cNvCxnSpPr/>
              <p:nvPr/>
            </p:nvCxnSpPr>
            <p:spPr bwMode="auto">
              <a:xfrm>
                <a:off x="5410200" y="3896010"/>
                <a:ext cx="2768600" cy="1588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11" name="Straight Arrow Connector 10"/>
              <p:cNvCxnSpPr/>
              <p:nvPr/>
            </p:nvCxnSpPr>
            <p:spPr bwMode="auto">
              <a:xfrm rot="5400000" flipH="1" flipV="1">
                <a:off x="4478195" y="2900505"/>
                <a:ext cx="1991010" cy="1588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</p:grpSp>
        <p:sp>
          <p:nvSpPr>
            <p:cNvPr id="14" name="Rectangle 13"/>
            <p:cNvSpPr/>
            <p:nvPr/>
          </p:nvSpPr>
          <p:spPr>
            <a:xfrm>
              <a:off x="6369238" y="3432720"/>
              <a:ext cx="47335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sz="2400" dirty="0" smtClean="0">
                  <a:solidFill>
                    <a:srgbClr val="000000"/>
                  </a:solidFill>
                </a:rPr>
                <a:t>√</a:t>
              </a:r>
              <a:r>
                <a:rPr lang="en-US" sz="2400" dirty="0" err="1" smtClean="0">
                  <a:solidFill>
                    <a:srgbClr val="000000"/>
                  </a:solidFill>
                </a:rPr>
                <a:t>s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Group 15"/>
          <p:cNvGrpSpPr/>
          <p:nvPr/>
        </p:nvGrpSpPr>
        <p:grpSpPr>
          <a:xfrm>
            <a:off x="1549400" y="4158209"/>
            <a:ext cx="2768600" cy="2585491"/>
            <a:chOff x="5410200" y="1308894"/>
            <a:chExt cx="2768600" cy="2585491"/>
          </a:xfrm>
        </p:grpSpPr>
        <p:grpSp>
          <p:nvGrpSpPr>
            <p:cNvPr id="12" name="Group 12"/>
            <p:cNvGrpSpPr/>
            <p:nvPr/>
          </p:nvGrpSpPr>
          <p:grpSpPr>
            <a:xfrm>
              <a:off x="5410200" y="1308894"/>
              <a:ext cx="2768600" cy="1991804"/>
              <a:chOff x="5410200" y="1905794"/>
              <a:chExt cx="2768600" cy="1991804"/>
            </a:xfrm>
          </p:grpSpPr>
          <p:cxnSp>
            <p:nvCxnSpPr>
              <p:cNvPr id="19" name="Straight Arrow Connector 18"/>
              <p:cNvCxnSpPr/>
              <p:nvPr/>
            </p:nvCxnSpPr>
            <p:spPr bwMode="auto">
              <a:xfrm>
                <a:off x="5410200" y="3896010"/>
                <a:ext cx="2768600" cy="1588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20" name="Straight Arrow Connector 19"/>
              <p:cNvCxnSpPr/>
              <p:nvPr/>
            </p:nvCxnSpPr>
            <p:spPr bwMode="auto">
              <a:xfrm rot="5400000" flipH="1" flipV="1">
                <a:off x="4478195" y="2900505"/>
                <a:ext cx="1991010" cy="1588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</p:grpSp>
        <p:sp>
          <p:nvSpPr>
            <p:cNvPr id="18" name="Rectangle 17"/>
            <p:cNvSpPr/>
            <p:nvPr/>
          </p:nvSpPr>
          <p:spPr>
            <a:xfrm>
              <a:off x="6369238" y="3432720"/>
              <a:ext cx="47335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sz="2400" dirty="0" smtClean="0">
                  <a:solidFill>
                    <a:srgbClr val="000000"/>
                  </a:solidFill>
                </a:rPr>
                <a:t>√</a:t>
              </a:r>
              <a:r>
                <a:rPr lang="en-US" sz="2400" dirty="0" err="1" smtClean="0">
                  <a:solidFill>
                    <a:srgbClr val="000000"/>
                  </a:solidFill>
                </a:rPr>
                <a:t>s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</p:grpSp>
      <p:cxnSp>
        <p:nvCxnSpPr>
          <p:cNvPr id="25" name="Straight Arrow Connector 24"/>
          <p:cNvCxnSpPr/>
          <p:nvPr/>
        </p:nvCxnSpPr>
        <p:spPr bwMode="auto">
          <a:xfrm>
            <a:off x="5853101" y="1883135"/>
            <a:ext cx="1943100" cy="1069423"/>
          </a:xfrm>
          <a:prstGeom prst="straightConnector1">
            <a:avLst/>
          </a:prstGeom>
          <a:noFill/>
          <a:ln w="28575" cap="flat" cmpd="sng" algn="ctr">
            <a:solidFill>
              <a:srgbClr val="0328E3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>
            <a:off x="1995261" y="4988331"/>
            <a:ext cx="2119539" cy="371069"/>
          </a:xfrm>
          <a:prstGeom prst="straightConnector1">
            <a:avLst/>
          </a:prstGeom>
          <a:noFill/>
          <a:ln w="28575" cap="flat" cmpd="sng" algn="ctr">
            <a:solidFill>
              <a:srgbClr val="0328E3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5717139" y="881559"/>
            <a:ext cx="2351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Shadowing in CNM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63701" y="4158209"/>
            <a:ext cx="2146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Screening in QGP</a:t>
            </a:r>
            <a:endParaRPr lang="en-US" sz="2000" dirty="0">
              <a:solidFill>
                <a:schemeClr val="tx1"/>
              </a:solidFill>
            </a:endParaRPr>
          </a:p>
        </p:txBody>
      </p:sp>
      <p:grpSp>
        <p:nvGrpSpPr>
          <p:cNvPr id="13" name="Group 29"/>
          <p:cNvGrpSpPr/>
          <p:nvPr/>
        </p:nvGrpSpPr>
        <p:grpSpPr>
          <a:xfrm>
            <a:off x="5461000" y="3961369"/>
            <a:ext cx="2768600" cy="2585491"/>
            <a:chOff x="5410200" y="1308894"/>
            <a:chExt cx="2768600" cy="2585491"/>
          </a:xfrm>
        </p:grpSpPr>
        <p:grpSp>
          <p:nvGrpSpPr>
            <p:cNvPr id="15" name="Group 12"/>
            <p:cNvGrpSpPr/>
            <p:nvPr/>
          </p:nvGrpSpPr>
          <p:grpSpPr>
            <a:xfrm>
              <a:off x="5410200" y="1308894"/>
              <a:ext cx="2768600" cy="1991804"/>
              <a:chOff x="5410200" y="1905794"/>
              <a:chExt cx="2768600" cy="1991804"/>
            </a:xfrm>
          </p:grpSpPr>
          <p:cxnSp>
            <p:nvCxnSpPr>
              <p:cNvPr id="33" name="Straight Arrow Connector 32"/>
              <p:cNvCxnSpPr/>
              <p:nvPr/>
            </p:nvCxnSpPr>
            <p:spPr bwMode="auto">
              <a:xfrm>
                <a:off x="5410200" y="3896010"/>
                <a:ext cx="2768600" cy="1588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34" name="Straight Arrow Connector 33"/>
              <p:cNvCxnSpPr/>
              <p:nvPr/>
            </p:nvCxnSpPr>
            <p:spPr bwMode="auto">
              <a:xfrm rot="5400000" flipH="1" flipV="1">
                <a:off x="4478195" y="2900505"/>
                <a:ext cx="1991010" cy="1588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</p:grpSp>
        <p:sp>
          <p:nvSpPr>
            <p:cNvPr id="32" name="Rectangle 31"/>
            <p:cNvSpPr/>
            <p:nvPr/>
          </p:nvSpPr>
          <p:spPr>
            <a:xfrm>
              <a:off x="6369238" y="3432720"/>
              <a:ext cx="47335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sz="2400" dirty="0" smtClean="0">
                  <a:solidFill>
                    <a:srgbClr val="000000"/>
                  </a:solidFill>
                </a:rPr>
                <a:t>√</a:t>
              </a:r>
              <a:r>
                <a:rPr lang="en-US" sz="2400" dirty="0" err="1" smtClean="0">
                  <a:solidFill>
                    <a:srgbClr val="000000"/>
                  </a:solidFill>
                </a:rPr>
                <a:t>s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</p:grpSp>
      <p:cxnSp>
        <p:nvCxnSpPr>
          <p:cNvPr id="35" name="Straight Arrow Connector 34"/>
          <p:cNvCxnSpPr/>
          <p:nvPr/>
        </p:nvCxnSpPr>
        <p:spPr bwMode="auto">
          <a:xfrm flipV="1">
            <a:off x="5853101" y="4585075"/>
            <a:ext cx="2325699" cy="1053725"/>
          </a:xfrm>
          <a:prstGeom prst="straightConnector1">
            <a:avLst/>
          </a:prstGeom>
          <a:noFill/>
          <a:ln w="28575" cap="flat" cmpd="sng" algn="ctr">
            <a:solidFill>
              <a:srgbClr val="0328E3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5853101" y="3896010"/>
            <a:ext cx="2986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Final state recombination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 rot="16200000">
            <a:off x="4506949" y="1947706"/>
            <a:ext cx="13448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J/</a:t>
            </a:r>
            <a:r>
              <a:rPr lang="en-US" sz="2400" dirty="0" err="1" smtClean="0">
                <a:solidFill>
                  <a:schemeClr val="tx1"/>
                </a:solidFill>
                <a:latin typeface="Symbol" charset="2"/>
                <a:cs typeface="Symbol" charset="2"/>
              </a:rPr>
              <a:t>y</a:t>
            </a:r>
            <a:r>
              <a:rPr lang="en-US" sz="2400" dirty="0" smtClean="0">
                <a:solidFill>
                  <a:schemeClr val="tx1"/>
                </a:solidFill>
              </a:rPr>
              <a:t> yield</a:t>
            </a:r>
            <a:endParaRPr lang="en-US" sz="2400" dirty="0"/>
          </a:p>
        </p:txBody>
      </p:sp>
      <p:grpSp>
        <p:nvGrpSpPr>
          <p:cNvPr id="43" name="Group 42"/>
          <p:cNvGrpSpPr/>
          <p:nvPr/>
        </p:nvGrpSpPr>
        <p:grpSpPr>
          <a:xfrm>
            <a:off x="2185761" y="1221479"/>
            <a:ext cx="6439271" cy="3716051"/>
            <a:chOff x="2185761" y="1221479"/>
            <a:chExt cx="6439271" cy="3716051"/>
          </a:xfrm>
        </p:grpSpPr>
        <p:sp>
          <p:nvSpPr>
            <p:cNvPr id="37" name="TextBox 36"/>
            <p:cNvSpPr txBox="1"/>
            <p:nvPr/>
          </p:nvSpPr>
          <p:spPr>
            <a:xfrm>
              <a:off x="5865801" y="4184965"/>
              <a:ext cx="27592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000" i="1" dirty="0" smtClean="0">
                  <a:solidFill>
                    <a:srgbClr val="FF0000"/>
                  </a:solidFill>
                </a:rPr>
                <a:t>  LHC: important effect</a:t>
              </a:r>
              <a:endParaRPr lang="en-US" sz="2000" i="1" dirty="0">
                <a:solidFill>
                  <a:srgbClr val="FF0000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185761" y="4537420"/>
              <a:ext cx="1346584" cy="40011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000" i="1" dirty="0" smtClean="0">
                  <a:solidFill>
                    <a:srgbClr val="FF0000"/>
                  </a:solidFill>
                </a:rPr>
                <a:t>  the goal!</a:t>
              </a:r>
              <a:endParaRPr lang="en-US" sz="2000" i="1" dirty="0">
                <a:solidFill>
                  <a:srgbClr val="FF0000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525294" y="1221479"/>
              <a:ext cx="30997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2000" i="1" dirty="0" smtClean="0">
                  <a:solidFill>
                    <a:srgbClr val="FF0000"/>
                  </a:solidFill>
                </a:rPr>
                <a:t>Measure along with other hard probes in </a:t>
              </a:r>
              <a:r>
                <a:rPr lang="en-US" sz="2000" i="1" dirty="0" err="1" smtClean="0">
                  <a:solidFill>
                    <a:srgbClr val="FF0000"/>
                  </a:solidFill>
                </a:rPr>
                <a:t>d/p+A</a:t>
              </a:r>
              <a:endParaRPr lang="en-US" sz="2000" i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 rot="16200000">
            <a:off x="4557748" y="4735548"/>
            <a:ext cx="13448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J/</a:t>
            </a:r>
            <a:r>
              <a:rPr lang="en-US" sz="2400" dirty="0" err="1" smtClean="0">
                <a:solidFill>
                  <a:schemeClr val="tx1"/>
                </a:solidFill>
                <a:latin typeface="Symbol" charset="2"/>
                <a:cs typeface="Symbol" charset="2"/>
              </a:rPr>
              <a:t>y</a:t>
            </a:r>
            <a:r>
              <a:rPr lang="en-US" sz="2400" dirty="0" smtClean="0">
                <a:solidFill>
                  <a:schemeClr val="tx1"/>
                </a:solidFill>
              </a:rPr>
              <a:t> yield</a:t>
            </a:r>
            <a:endParaRPr lang="en-US" sz="2400" dirty="0"/>
          </a:p>
        </p:txBody>
      </p:sp>
      <p:sp>
        <p:nvSpPr>
          <p:cNvPr id="47" name="Rectangle 46"/>
          <p:cNvSpPr/>
          <p:nvPr/>
        </p:nvSpPr>
        <p:spPr>
          <a:xfrm rot="16200000">
            <a:off x="646148" y="4979007"/>
            <a:ext cx="13448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J/</a:t>
            </a:r>
            <a:r>
              <a:rPr lang="en-US" sz="2400" dirty="0" err="1" smtClean="0">
                <a:solidFill>
                  <a:schemeClr val="tx1"/>
                </a:solidFill>
                <a:latin typeface="Symbol" charset="2"/>
                <a:cs typeface="Symbol" charset="2"/>
              </a:rPr>
              <a:t>y</a:t>
            </a:r>
            <a:r>
              <a:rPr lang="en-US" sz="2400" dirty="0" smtClean="0">
                <a:solidFill>
                  <a:schemeClr val="tx1"/>
                </a:solidFill>
              </a:rPr>
              <a:t> yield</a:t>
            </a:r>
            <a:endParaRPr lang="en-US" sz="2400" dirty="0"/>
          </a:p>
        </p:txBody>
      </p:sp>
      <p:sp>
        <p:nvSpPr>
          <p:cNvPr id="40" name="TextBox 39"/>
          <p:cNvSpPr txBox="1"/>
          <p:nvPr/>
        </p:nvSpPr>
        <p:spPr>
          <a:xfrm>
            <a:off x="7594600" y="19050"/>
            <a:ext cx="1486010" cy="83099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 smtClean="0">
                <a:latin typeface="+mn-lt"/>
              </a:rPr>
              <a:t>RHIC + LHC both!</a:t>
            </a:r>
            <a:endParaRPr lang="en-US" sz="2400" dirty="0">
              <a:ln w="31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5100" y="88901"/>
            <a:ext cx="5334000" cy="659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chemeClr val="accent6"/>
                </a:solidFill>
                <a:latin typeface="+mn-lt"/>
              </a:rPr>
              <a:t>Magnet</a:t>
            </a:r>
          </a:p>
          <a:p>
            <a:pPr>
              <a:buNone/>
            </a:pPr>
            <a:r>
              <a:rPr lang="en-US" sz="2000" dirty="0" smtClean="0">
                <a:solidFill>
                  <a:schemeClr val="accent6"/>
                </a:solidFill>
                <a:latin typeface="+mn-lt"/>
              </a:rPr>
              <a:t>Solenoid 2 Tesla, </a:t>
            </a:r>
            <a:r>
              <a:rPr lang="en-US" sz="2000" dirty="0" err="1" smtClean="0">
                <a:solidFill>
                  <a:schemeClr val="accent6"/>
                </a:solidFill>
                <a:latin typeface="+mn-lt"/>
              </a:rPr>
              <a:t>R</a:t>
            </a:r>
            <a:r>
              <a:rPr lang="en-US" sz="2000" baseline="-25000" dirty="0" err="1" smtClean="0">
                <a:solidFill>
                  <a:schemeClr val="accent6"/>
                </a:solidFill>
                <a:latin typeface="+mn-lt"/>
              </a:rPr>
              <a:t>inner</a:t>
            </a:r>
            <a:r>
              <a:rPr lang="en-US" sz="2000" dirty="0" smtClean="0">
                <a:solidFill>
                  <a:schemeClr val="accent6"/>
                </a:solidFill>
                <a:latin typeface="+mn-lt"/>
              </a:rPr>
              <a:t> = 70 cm</a:t>
            </a:r>
            <a:endParaRPr lang="en-US" sz="2000" b="1" u="sng" dirty="0" smtClean="0">
              <a:solidFill>
                <a:schemeClr val="accent6"/>
              </a:solidFill>
              <a:latin typeface="+mn-lt"/>
            </a:endParaRPr>
          </a:p>
          <a:p>
            <a:r>
              <a:rPr lang="en-US" sz="2400" u="sng" dirty="0" smtClean="0">
                <a:solidFill>
                  <a:schemeClr val="accent6"/>
                </a:solidFill>
                <a:latin typeface="+mn-lt"/>
              </a:rPr>
              <a:t> VTX inner tracker</a:t>
            </a:r>
            <a:endParaRPr lang="en-US" sz="2400" b="1" u="sng" dirty="0" smtClean="0">
              <a:solidFill>
                <a:schemeClr val="accent6"/>
              </a:solidFill>
              <a:latin typeface="+mn-lt"/>
            </a:endParaRPr>
          </a:p>
          <a:p>
            <a:r>
              <a:rPr lang="en-US" sz="2400" b="1" u="sng" dirty="0" smtClean="0">
                <a:solidFill>
                  <a:schemeClr val="accent6"/>
                </a:solidFill>
                <a:latin typeface="+mn-lt"/>
              </a:rPr>
              <a:t> Accordion Tungsten-Fiber </a:t>
            </a:r>
            <a:r>
              <a:rPr lang="en-US" sz="2400" b="1" u="sng" dirty="0" err="1" smtClean="0">
                <a:solidFill>
                  <a:schemeClr val="accent6"/>
                </a:solidFill>
                <a:latin typeface="+mn-lt"/>
              </a:rPr>
              <a:t>EMCal</a:t>
            </a:r>
            <a:endParaRPr lang="en-US" sz="2400" b="1" u="sng" dirty="0" smtClean="0">
              <a:solidFill>
                <a:schemeClr val="accent6"/>
              </a:solidFill>
              <a:latin typeface="+mn-lt"/>
            </a:endParaRPr>
          </a:p>
          <a:p>
            <a:pPr>
              <a:buNone/>
            </a:pPr>
            <a:r>
              <a:rPr lang="en-US" sz="2000" dirty="0" smtClean="0">
                <a:solidFill>
                  <a:schemeClr val="accent6"/>
                </a:solidFill>
                <a:latin typeface="+mn-lt"/>
              </a:rPr>
              <a:t> SBIR with Tungsten Heavy Powder</a:t>
            </a:r>
          </a:p>
          <a:p>
            <a:pPr>
              <a:buNone/>
            </a:pPr>
            <a:r>
              <a:rPr lang="en-US" sz="2000" dirty="0" smtClean="0">
                <a:solidFill>
                  <a:schemeClr val="accent6"/>
                </a:solidFill>
                <a:latin typeface="+mn-lt"/>
              </a:rPr>
              <a:t> Prototype being constructed; EIC R&amp;D</a:t>
            </a:r>
          </a:p>
          <a:p>
            <a:pPr>
              <a:buNone/>
            </a:pPr>
            <a:r>
              <a:rPr lang="en-US" sz="2000" dirty="0" smtClean="0">
                <a:solidFill>
                  <a:schemeClr val="accent6"/>
                </a:solidFill>
                <a:latin typeface="+mn-lt"/>
              </a:rPr>
              <a:t> 10 cm thick; 14%/sqrt(E) resolution</a:t>
            </a:r>
          </a:p>
          <a:p>
            <a:pPr>
              <a:buNone/>
            </a:pPr>
            <a:r>
              <a:rPr lang="en-US" sz="2000" dirty="0" smtClean="0">
                <a:solidFill>
                  <a:schemeClr val="accent6"/>
                </a:solidFill>
                <a:latin typeface="+mn-lt"/>
              </a:rPr>
              <a:t> Full GEANT-4 simulation results </a:t>
            </a:r>
          </a:p>
          <a:p>
            <a:pPr>
              <a:buNone/>
            </a:pPr>
            <a:r>
              <a:rPr lang="en-US" sz="2000" dirty="0" smtClean="0">
                <a:solidFill>
                  <a:schemeClr val="accent6"/>
                </a:solidFill>
                <a:latin typeface="+mn-lt"/>
              </a:rPr>
              <a:t> Silicon Photomultiplier  (</a:t>
            </a:r>
            <a:r>
              <a:rPr lang="en-US" sz="2000" dirty="0" err="1" smtClean="0">
                <a:solidFill>
                  <a:schemeClr val="accent6"/>
                </a:solidFill>
                <a:latin typeface="+mn-lt"/>
              </a:rPr>
              <a:t>SiPM</a:t>
            </a:r>
            <a:r>
              <a:rPr lang="en-US" sz="2000" dirty="0" smtClean="0">
                <a:solidFill>
                  <a:schemeClr val="accent6"/>
                </a:solidFill>
                <a:latin typeface="+mn-lt"/>
              </a:rPr>
              <a:t>) readout</a:t>
            </a:r>
          </a:p>
          <a:p>
            <a:r>
              <a:rPr lang="en-US" sz="2400" b="1" u="sng" dirty="0" smtClean="0">
                <a:solidFill>
                  <a:schemeClr val="accent6"/>
                </a:solidFill>
                <a:latin typeface="+mn-lt"/>
              </a:rPr>
              <a:t> Fe-</a:t>
            </a:r>
            <a:r>
              <a:rPr lang="en-US" sz="2400" b="1" u="sng" dirty="0" err="1" smtClean="0">
                <a:solidFill>
                  <a:schemeClr val="accent6"/>
                </a:solidFill>
                <a:latin typeface="+mn-lt"/>
              </a:rPr>
              <a:t>Scintillator</a:t>
            </a:r>
            <a:r>
              <a:rPr lang="en-US" sz="2400" b="1" u="sng" dirty="0" smtClean="0">
                <a:solidFill>
                  <a:schemeClr val="accent6"/>
                </a:solidFill>
                <a:latin typeface="+mn-lt"/>
              </a:rPr>
              <a:t> </a:t>
            </a:r>
            <a:r>
              <a:rPr lang="en-US" sz="2400" b="1" u="sng" dirty="0" err="1" smtClean="0">
                <a:solidFill>
                  <a:schemeClr val="accent6"/>
                </a:solidFill>
                <a:latin typeface="+mn-lt"/>
              </a:rPr>
              <a:t>HCal</a:t>
            </a:r>
            <a:endParaRPr lang="en-US" sz="2400" b="1" u="sng" dirty="0" smtClean="0">
              <a:solidFill>
                <a:schemeClr val="accent6"/>
              </a:solidFill>
              <a:latin typeface="+mn-lt"/>
            </a:endParaRPr>
          </a:p>
          <a:p>
            <a:pPr>
              <a:buNone/>
            </a:pPr>
            <a:r>
              <a:rPr lang="en-US" sz="2000" dirty="0" smtClean="0">
                <a:solidFill>
                  <a:schemeClr val="accent6"/>
                </a:solidFill>
                <a:latin typeface="+mn-lt"/>
              </a:rPr>
              <a:t> Acts as flux return for magnetic field</a:t>
            </a:r>
          </a:p>
          <a:p>
            <a:pPr>
              <a:buNone/>
            </a:pPr>
            <a:r>
              <a:rPr lang="en-US" sz="2000" dirty="0" smtClean="0">
                <a:solidFill>
                  <a:schemeClr val="accent6"/>
                </a:solidFill>
                <a:latin typeface="+mn-lt"/>
              </a:rPr>
              <a:t> Prototype being constructed</a:t>
            </a:r>
          </a:p>
          <a:p>
            <a:pPr>
              <a:buNone/>
            </a:pPr>
            <a:r>
              <a:rPr lang="en-US" sz="2000" dirty="0" smtClean="0">
                <a:solidFill>
                  <a:schemeClr val="accent6"/>
                </a:solidFill>
                <a:latin typeface="+mn-lt"/>
              </a:rPr>
              <a:t> 1 meter total thickness</a:t>
            </a:r>
          </a:p>
          <a:p>
            <a:pPr>
              <a:buNone/>
            </a:pPr>
            <a:r>
              <a:rPr lang="en-US" sz="2000" dirty="0" smtClean="0">
                <a:solidFill>
                  <a:schemeClr val="accent6"/>
                </a:solidFill>
                <a:latin typeface="+mn-lt"/>
              </a:rPr>
              <a:t> 75%/</a:t>
            </a:r>
            <a:r>
              <a:rPr lang="en-US" sz="2000" dirty="0" err="1" smtClean="0">
                <a:solidFill>
                  <a:schemeClr val="accent6"/>
                </a:solidFill>
                <a:latin typeface="+mn-lt"/>
              </a:rPr>
              <a:t>sqrt</a:t>
            </a:r>
            <a:r>
              <a:rPr lang="en-US" sz="2000" dirty="0" smtClean="0">
                <a:solidFill>
                  <a:schemeClr val="accent6"/>
                </a:solidFill>
                <a:latin typeface="+mn-lt"/>
              </a:rPr>
              <a:t>(E) resolution</a:t>
            </a:r>
          </a:p>
          <a:p>
            <a:pPr>
              <a:buNone/>
            </a:pPr>
            <a:r>
              <a:rPr lang="en-US" sz="2000" dirty="0" smtClean="0">
                <a:solidFill>
                  <a:schemeClr val="accent6"/>
                </a:solidFill>
                <a:latin typeface="+mn-lt"/>
              </a:rPr>
              <a:t> Full GEANT-4 simulation results</a:t>
            </a:r>
          </a:p>
          <a:p>
            <a:pPr>
              <a:buNone/>
            </a:pPr>
            <a:r>
              <a:rPr lang="en-US" sz="2000" dirty="0" smtClean="0">
                <a:solidFill>
                  <a:schemeClr val="accent6"/>
                </a:solidFill>
                <a:latin typeface="+mn-lt"/>
              </a:rPr>
              <a:t> Common </a:t>
            </a:r>
            <a:r>
              <a:rPr lang="en-US" sz="2000" dirty="0" err="1" smtClean="0">
                <a:solidFill>
                  <a:schemeClr val="accent6"/>
                </a:solidFill>
                <a:latin typeface="+mn-lt"/>
              </a:rPr>
              <a:t>SiPM</a:t>
            </a:r>
            <a:r>
              <a:rPr lang="en-US" sz="2000" dirty="0" smtClean="0">
                <a:solidFill>
                  <a:schemeClr val="accent6"/>
                </a:solidFill>
                <a:latin typeface="+mn-lt"/>
              </a:rPr>
              <a:t>/electronics with </a:t>
            </a:r>
            <a:r>
              <a:rPr lang="en-US" sz="2000" dirty="0" err="1" smtClean="0">
                <a:solidFill>
                  <a:schemeClr val="accent6"/>
                </a:solidFill>
                <a:latin typeface="+mn-lt"/>
              </a:rPr>
              <a:t>EMCal</a:t>
            </a:r>
            <a:endParaRPr lang="en-US" sz="2000" dirty="0" smtClean="0">
              <a:solidFill>
                <a:schemeClr val="accent6"/>
              </a:solidFill>
              <a:latin typeface="+mn-lt"/>
            </a:endParaRPr>
          </a:p>
          <a:p>
            <a:pPr>
              <a:buNone/>
            </a:pPr>
            <a:endParaRPr lang="en-US" sz="2000" dirty="0">
              <a:solidFill>
                <a:schemeClr val="accent6"/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9100" y="2413000"/>
            <a:ext cx="3644900" cy="1116011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pic>
        <p:nvPicPr>
          <p:cNvPr id="8" name="Picture 7" descr="sPHENIX_xy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99100" y="0"/>
            <a:ext cx="3644900" cy="2400300"/>
          </a:xfrm>
          <a:prstGeom prst="rect">
            <a:avLst/>
          </a:prstGeom>
        </p:spPr>
      </p:pic>
      <p:pic>
        <p:nvPicPr>
          <p:cNvPr id="19458" name="Picture 2" descr="C:\NagleShare\sPHENIX\sPHENIX_piplus_10GeV_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9100" y="3529010"/>
            <a:ext cx="3644900" cy="31384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well will we do?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F16C96-9E29-ED49-A395-C3019C1E7F0A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4386" t="4369" r="4386"/>
          <a:stretch>
            <a:fillRect/>
          </a:stretch>
        </p:blipFill>
        <p:spPr>
          <a:xfrm>
            <a:off x="4470400" y="590550"/>
            <a:ext cx="4622800" cy="3752850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 r="4681"/>
          <a:stretch>
            <a:fillRect/>
          </a:stretch>
        </p:blipFill>
        <p:spPr bwMode="auto">
          <a:xfrm>
            <a:off x="0" y="590550"/>
            <a:ext cx="4470400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Group 4"/>
          <p:cNvGraphicFramePr>
            <a:graphicFrameLocks noGrp="1"/>
          </p:cNvGraphicFramePr>
          <p:nvPr/>
        </p:nvGraphicFramePr>
        <p:xfrm>
          <a:off x="1916510" y="3529010"/>
          <a:ext cx="5107780" cy="3214690"/>
        </p:xfrm>
        <a:graphic>
          <a:graphicData uri="http://schemas.openxmlformats.org/drawingml/2006/table">
            <a:tbl>
              <a:tblPr/>
              <a:tblGrid>
                <a:gridCol w="1276945"/>
                <a:gridCol w="1276945"/>
                <a:gridCol w="1276945"/>
                <a:gridCol w="1276945"/>
              </a:tblGrid>
              <a:tr h="642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 typeface="Baskerville" charset="0"/>
                        <a:buNone/>
                        <a:tabLst>
                          <a:tab pos="1168400" algn="l"/>
                        </a:tabLst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Lucida Grande" charset="0"/>
                        <a:ea typeface="ヒラギノ角ゴ ProN W6" charset="0"/>
                        <a:cs typeface="ヒラギノ角ゴ ProN W6" charset="0"/>
                        <a:sym typeface="Lucida Grande" charset="0"/>
                      </a:endParaRP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 typeface="Baskerville" charset="0"/>
                        <a:buNone/>
                        <a:tabLst>
                          <a:tab pos="1168400" algn="l"/>
                          <a:tab pos="1168400" algn="l"/>
                        </a:tabLst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Au+Au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 typeface="Baskerville" charset="0"/>
                        <a:buNone/>
                        <a:tabLst>
                          <a:tab pos="1168400" algn="l"/>
                          <a:tab pos="1168400" algn="l"/>
                        </a:tabLst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(central 20%)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 typeface="Baskerville" charset="0"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p+p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 typeface="Baskerville" charset="0"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d+Au</a:t>
                      </a:r>
                    </a:p>
                  </a:txBody>
                  <a:tcPr marL="17859" marR="17859" marT="17859" marB="17859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</a:tr>
              <a:tr h="642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 typeface="Baskerville" charset="0"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   &gt;20GeV</a:t>
                      </a:r>
                    </a:p>
                  </a:txBody>
                  <a:tcPr marL="26789" marR="26789" marT="26789" marB="26789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 typeface="Baskerville" charset="0"/>
                        <a:buNone/>
                        <a:tabLst>
                          <a:tab pos="1168400" algn="l"/>
                          <a:tab pos="1168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2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7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  jets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 typeface="Baskerville" charset="0"/>
                        <a:buNone/>
                        <a:tabLst>
                          <a:tab pos="1168400" algn="l"/>
                          <a:tab pos="1168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2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4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 photons</a:t>
                      </a:r>
                    </a:p>
                  </a:txBody>
                  <a:tcPr marL="26789" marR="26789" marT="26789" marB="26789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 typeface="Baskerville" charset="0"/>
                        <a:buNone/>
                        <a:tabLst>
                          <a:tab pos="1168400" algn="l"/>
                          <a:tab pos="1168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2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6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 jets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 typeface="Baskerville" charset="0"/>
                        <a:buNone/>
                        <a:tabLst>
                          <a:tab pos="1168400" algn="l"/>
                          <a:tab pos="1168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2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3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 photons</a:t>
                      </a:r>
                    </a:p>
                  </a:txBody>
                  <a:tcPr marL="26789" marR="26789" marT="26789" marB="26789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 typeface="Baskerville" charset="0"/>
                        <a:buNone/>
                        <a:tabLst>
                          <a:tab pos="1168400" algn="l"/>
                          <a:tab pos="1168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2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7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 jets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 typeface="Baskerville" charset="0"/>
                        <a:buNone/>
                        <a:tabLst>
                          <a:tab pos="1168400" algn="l"/>
                          <a:tab pos="1168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2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4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 photons</a:t>
                      </a:r>
                    </a:p>
                  </a:txBody>
                  <a:tcPr marL="26789" marR="26789" marT="26789" marB="26789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</a:tr>
              <a:tr h="642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 typeface="Baskerville" charset="0"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   &gt;30GeV</a:t>
                      </a:r>
                    </a:p>
                  </a:txBody>
                  <a:tcPr marL="26789" marR="26789" marT="26789" marB="26789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 typeface="Baskerville" charset="0"/>
                        <a:buNone/>
                        <a:tabLst>
                          <a:tab pos="1168400" algn="l"/>
                          <a:tab pos="11684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2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6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 jets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 typeface="Baskerville" charset="0"/>
                        <a:buNone/>
                        <a:tabLst>
                          <a:tab pos="1168400" algn="l"/>
                          <a:tab pos="11684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2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3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 photons</a:t>
                      </a:r>
                    </a:p>
                  </a:txBody>
                  <a:tcPr marL="26789" marR="26789" marT="26789" marB="26789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 typeface="Baskerville" charset="0"/>
                        <a:buNone/>
                        <a:tabLst>
                          <a:tab pos="1168400" algn="l"/>
                          <a:tab pos="11684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2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5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 jets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 typeface="Baskerville" charset="0"/>
                        <a:buNone/>
                        <a:tabLst>
                          <a:tab pos="1168400" algn="l"/>
                          <a:tab pos="11684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2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2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 photons</a:t>
                      </a:r>
                    </a:p>
                  </a:txBody>
                  <a:tcPr marL="26789" marR="26789" marT="26789" marB="26789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 typeface="Baskerville" charset="0"/>
                        <a:buNone/>
                        <a:tabLst>
                          <a:tab pos="1168400" algn="l"/>
                          <a:tab pos="1168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2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6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 jets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 typeface="Baskerville" charset="0"/>
                        <a:buNone/>
                        <a:tabLst>
                          <a:tab pos="1168400" algn="l"/>
                          <a:tab pos="1168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2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3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 photons</a:t>
                      </a:r>
                    </a:p>
                  </a:txBody>
                  <a:tcPr marL="26789" marR="26789" marT="26789" marB="26789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</a:tr>
              <a:tr h="642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 typeface="Baskerville" charset="0"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   &gt;40GeV</a:t>
                      </a:r>
                    </a:p>
                  </a:txBody>
                  <a:tcPr marL="26789" marR="26789" marT="26789" marB="26789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 typeface="Baskerville" charset="0"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2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5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 jets</a:t>
                      </a:r>
                    </a:p>
                  </a:txBody>
                  <a:tcPr marL="26789" marR="26789" marT="26789" marB="26789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 typeface="Baskerville" charset="0"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2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4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 jets</a:t>
                      </a:r>
                    </a:p>
                  </a:txBody>
                  <a:tcPr marL="26789" marR="26789" marT="26789" marB="26789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 typeface="Baskerville" charset="0"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2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5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 jets</a:t>
                      </a:r>
                    </a:p>
                  </a:txBody>
                  <a:tcPr marL="26789" marR="26789" marT="26789" marB="26789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</a:tr>
              <a:tr h="642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 typeface="Baskerville" charset="0"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   &gt;50GeV</a:t>
                      </a:r>
                    </a:p>
                  </a:txBody>
                  <a:tcPr marL="26789" marR="26789" marT="26789" marB="26789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 typeface="Baskerville" charset="0"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2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4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 jets</a:t>
                      </a:r>
                    </a:p>
                  </a:txBody>
                  <a:tcPr marL="26789" marR="26789" marT="26789" marB="26789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 typeface="Baskerville" charset="0"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2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3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 jets</a:t>
                      </a:r>
                    </a:p>
                  </a:txBody>
                  <a:tcPr marL="26789" marR="26789" marT="26789" marB="26789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 typeface="Baskerville" charset="0"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2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4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  <a:sym typeface="Lucida Grande" charset="0"/>
                        </a:rPr>
                        <a:t> jets</a:t>
                      </a:r>
                    </a:p>
                  </a:txBody>
                  <a:tcPr marL="26789" marR="26789" marT="26789" marB="26789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3512403"/>
            <a:ext cx="1916510" cy="1200328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 smtClean="0">
                <a:latin typeface="+mn-lt"/>
              </a:rPr>
              <a:t>Good jet efficiency </a:t>
            </a:r>
            <a:r>
              <a:rPr lang="en-US" sz="2400" dirty="0" err="1" smtClean="0">
                <a:latin typeface="+mn-lt"/>
              </a:rPr>
              <a:t>p</a:t>
            </a:r>
            <a:r>
              <a:rPr lang="en-US" sz="2400" baseline="-25000" dirty="0" err="1" smtClean="0">
                <a:latin typeface="+mn-lt"/>
              </a:rPr>
              <a:t>T</a:t>
            </a:r>
            <a:r>
              <a:rPr lang="en-US" sz="2400" dirty="0" smtClean="0">
                <a:latin typeface="+mn-lt"/>
              </a:rPr>
              <a:t>&gt;20 </a:t>
            </a:r>
            <a:r>
              <a:rPr lang="en-US" sz="2400" dirty="0" err="1" smtClean="0">
                <a:latin typeface="+mn-lt"/>
              </a:rPr>
              <a:t>GeV/c</a:t>
            </a:r>
            <a:endParaRPr lang="en-US" sz="2400" dirty="0">
              <a:ln w="31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03690" y="1651000"/>
            <a:ext cx="1916510" cy="169277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i="1" dirty="0" err="1" smtClean="0">
                <a:latin typeface="Symbol" charset="2"/>
                <a:cs typeface="Symbol" charset="2"/>
              </a:rPr>
              <a:t>g</a:t>
            </a:r>
            <a:r>
              <a:rPr lang="en-US" sz="2000" i="1" dirty="0" smtClean="0">
                <a:latin typeface="+mn-lt"/>
              </a:rPr>
              <a:t>-jet well reconstructed for 20&lt;</a:t>
            </a:r>
            <a:r>
              <a:rPr lang="en-US" sz="2000" i="1" dirty="0" err="1" smtClean="0">
                <a:latin typeface="+mn-lt"/>
              </a:rPr>
              <a:t>p</a:t>
            </a:r>
            <a:r>
              <a:rPr lang="en-US" sz="2000" i="1" baseline="-25000" dirty="0" err="1" smtClean="0">
                <a:latin typeface="+mn-lt"/>
              </a:rPr>
              <a:t>T</a:t>
            </a:r>
            <a:r>
              <a:rPr lang="en-US" sz="2000" i="1" dirty="0" smtClean="0">
                <a:latin typeface="+mn-lt"/>
              </a:rPr>
              <a:t>&lt;40 </a:t>
            </a:r>
            <a:r>
              <a:rPr lang="en-US" sz="2000" i="1" dirty="0" err="1" smtClean="0">
                <a:latin typeface="+mn-lt"/>
              </a:rPr>
              <a:t>GeV/c</a:t>
            </a:r>
            <a:r>
              <a:rPr lang="en-US" sz="2000" i="1" dirty="0" smtClean="0">
                <a:latin typeface="+mn-lt"/>
              </a:rPr>
              <a:t> </a:t>
            </a:r>
            <a:r>
              <a:rPr lang="en-US" sz="2000" i="1" dirty="0" err="1" smtClean="0">
                <a:latin typeface="Symbol" charset="2"/>
                <a:cs typeface="Symbol" charset="2"/>
              </a:rPr>
              <a:t>g</a:t>
            </a:r>
            <a:endParaRPr lang="en-US" sz="2000" i="1" dirty="0" smtClean="0">
              <a:latin typeface="+mn-lt"/>
            </a:endParaRPr>
          </a:p>
          <a:p>
            <a:pPr>
              <a:buNone/>
            </a:pPr>
            <a:endParaRPr lang="en-US" sz="2000" i="1" dirty="0">
              <a:ln w="31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Jets at RHIC to date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823267"/>
            <a:ext cx="7772400" cy="5336845"/>
          </a:xfrm>
        </p:spPr>
        <p:txBody>
          <a:bodyPr/>
          <a:lstStyle/>
          <a:p>
            <a:r>
              <a:rPr lang="en-US" dirty="0" smtClean="0"/>
              <a:t>Both STAR and PHENIX have preliminary results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Publications in preparation – these jets are </a:t>
            </a:r>
            <a:r>
              <a:rPr lang="en-US" i="1" dirty="0" smtClean="0"/>
              <a:t>tricky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5" name="Picture 4" descr="STAR_jet_result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t="30278" r="43541" b="19444"/>
              <a:stretch>
                <a:fillRect/>
              </a:stretch>
            </p:blipFill>
          </mc:Choice>
          <mc:Fallback>
            <p:blipFill>
              <a:blip r:embed="rId3"/>
              <a:srcRect t="30278" r="43541" b="19444"/>
              <a:stretch>
                <a:fillRect/>
              </a:stretch>
            </p:blipFill>
          </mc:Fallback>
        </mc:AlternateContent>
        <p:spPr>
          <a:xfrm>
            <a:off x="317500" y="2006599"/>
            <a:ext cx="4305300" cy="2760985"/>
          </a:xfrm>
          <a:prstGeom prst="rect">
            <a:avLst/>
          </a:prstGeom>
        </p:spPr>
      </p:pic>
      <p:pic>
        <p:nvPicPr>
          <p:cNvPr id="7" name="Picture 6" descr="STAR_jet_result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15833" t="81111" r="13542"/>
              <a:stretch>
                <a:fillRect/>
              </a:stretch>
            </p:blipFill>
          </mc:Choice>
          <mc:Fallback>
            <p:blipFill>
              <a:blip r:embed="rId3"/>
              <a:srcRect l="15833" t="81111" r="13542"/>
              <a:stretch>
                <a:fillRect/>
              </a:stretch>
            </p:blipFill>
          </mc:Fallback>
        </mc:AlternateContent>
        <p:spPr>
          <a:xfrm>
            <a:off x="317500" y="4754884"/>
            <a:ext cx="4305300" cy="863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1300" y="1497668"/>
            <a:ext cx="4064000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 smtClean="0">
                <a:solidFill>
                  <a:srgbClr val="FF0000"/>
                </a:solidFill>
                <a:latin typeface="+mn-lt"/>
              </a:rPr>
              <a:t>Jet-</a:t>
            </a:r>
            <a:r>
              <a:rPr lang="en-US" sz="2400" dirty="0" err="1" smtClean="0">
                <a:solidFill>
                  <a:srgbClr val="FF0000"/>
                </a:solidFill>
                <a:latin typeface="+mn-lt"/>
              </a:rPr>
              <a:t>h</a:t>
            </a:r>
            <a:r>
              <a:rPr lang="en-US" sz="2400" dirty="0" smtClean="0">
                <a:solidFill>
                  <a:srgbClr val="FF0000"/>
                </a:solidFill>
                <a:latin typeface="+mn-lt"/>
              </a:rPr>
              <a:t> energy balance (vs. </a:t>
            </a:r>
            <a:r>
              <a:rPr lang="en-US" sz="2400" dirty="0" err="1" smtClean="0">
                <a:solidFill>
                  <a:srgbClr val="FF0000"/>
                </a:solidFill>
                <a:latin typeface="+mn-lt"/>
              </a:rPr>
              <a:t>p+p</a:t>
            </a:r>
            <a:r>
              <a:rPr lang="en-US" sz="2400" dirty="0" smtClean="0">
                <a:solidFill>
                  <a:srgbClr val="FF0000"/>
                </a:solidFill>
                <a:latin typeface="+mn-lt"/>
              </a:rPr>
              <a:t>)</a:t>
            </a:r>
            <a:endParaRPr lang="en-US" sz="2400" baseline="30000" dirty="0" smtClean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9" name="Picture 8" descr="jetsdAupi0020.jpg"/>
          <p:cNvPicPr>
            <a:picLocks noChangeAspect="1"/>
          </p:cNvPicPr>
          <p:nvPr/>
        </p:nvPicPr>
        <p:blipFill>
          <a:blip r:embed="rId4"/>
          <a:srcRect l="6239" t="16702" r="4468" b="11076"/>
          <a:stretch>
            <a:fillRect/>
          </a:stretch>
        </p:blipFill>
        <p:spPr>
          <a:xfrm>
            <a:off x="4622800" y="2298700"/>
            <a:ext cx="4470400" cy="2794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029200" y="1728500"/>
            <a:ext cx="4064000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 smtClean="0">
                <a:solidFill>
                  <a:srgbClr val="FF0000"/>
                </a:solidFill>
                <a:latin typeface="+mn-lt"/>
              </a:rPr>
              <a:t>Jet </a:t>
            </a:r>
            <a:r>
              <a:rPr lang="en-US" sz="2400" dirty="0" err="1" smtClean="0">
                <a:solidFill>
                  <a:srgbClr val="FF0000"/>
                </a:solidFill>
                <a:latin typeface="+mn-lt"/>
              </a:rPr>
              <a:t>R</a:t>
            </a:r>
            <a:r>
              <a:rPr lang="en-US" sz="2400" baseline="-25000" dirty="0" err="1" smtClean="0">
                <a:solidFill>
                  <a:srgbClr val="FF0000"/>
                </a:solidFill>
                <a:latin typeface="+mn-lt"/>
              </a:rPr>
              <a:t>cp</a:t>
            </a:r>
            <a:r>
              <a:rPr lang="en-US" sz="2400" dirty="0" smtClean="0">
                <a:solidFill>
                  <a:srgbClr val="FF0000"/>
                </a:solidFill>
                <a:latin typeface="+mn-lt"/>
              </a:rPr>
              <a:t> &lt; 1 in </a:t>
            </a:r>
            <a:r>
              <a:rPr lang="en-US" sz="2400" dirty="0" err="1" smtClean="0">
                <a:solidFill>
                  <a:srgbClr val="FF0000"/>
                </a:solidFill>
                <a:latin typeface="+mn-lt"/>
              </a:rPr>
              <a:t>d+Au</a:t>
            </a:r>
            <a:endParaRPr lang="en-US" sz="2400" baseline="30000" dirty="0" smtClean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Jet probes of QGP </a:t>
            </a:r>
            <a:r>
              <a:rPr lang="en-US" dirty="0" err="1" smtClean="0"/>
              <a:t>quasiparticles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169105" y="1087600"/>
            <a:ext cx="6729977" cy="3484400"/>
            <a:chOff x="0" y="0"/>
            <a:chExt cx="6729977" cy="3484400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6705600" cy="3484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b="50803"/>
            <a:stretch>
              <a:fillRect/>
            </a:stretch>
          </p:blipFill>
          <p:spPr bwMode="auto">
            <a:xfrm>
              <a:off x="0" y="0"/>
              <a:ext cx="3276600" cy="3200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51828"/>
            <a:stretch>
              <a:fillRect/>
            </a:stretch>
          </p:blipFill>
          <p:spPr bwMode="auto">
            <a:xfrm>
              <a:off x="3352800" y="1"/>
              <a:ext cx="3276600" cy="312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3250539" y="2782669"/>
              <a:ext cx="3479438" cy="701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None/>
              </a:pPr>
              <a:r>
                <a:rPr lang="en-US" sz="1800" b="1" dirty="0" err="1" smtClean="0">
                  <a:solidFill>
                    <a:schemeClr val="tx1"/>
                  </a:solidFill>
                  <a:latin typeface="Calibri"/>
                  <a:cs typeface="Calibri"/>
                </a:rPr>
                <a:t>Radiative</a:t>
              </a:r>
              <a:r>
                <a:rPr lang="en-US" sz="1800" b="1" dirty="0" smtClean="0">
                  <a:solidFill>
                    <a:schemeClr val="tx1"/>
                  </a:solidFill>
                  <a:latin typeface="Calibri"/>
                  <a:cs typeface="Calibri"/>
                </a:rPr>
                <a:t> + </a:t>
              </a:r>
              <a:r>
                <a:rPr lang="en-US" sz="1800" b="1" dirty="0" err="1" smtClean="0">
                  <a:solidFill>
                    <a:schemeClr val="tx1"/>
                  </a:solidFill>
                  <a:latin typeface="Calibri"/>
                  <a:cs typeface="Calibri"/>
                </a:rPr>
                <a:t>Collisional</a:t>
              </a:r>
              <a:r>
                <a:rPr lang="en-US" sz="1800" b="1" dirty="0" smtClean="0">
                  <a:solidFill>
                    <a:schemeClr val="tx1"/>
                  </a:solidFill>
                  <a:latin typeface="Calibri"/>
                  <a:cs typeface="Calibri"/>
                </a:rPr>
                <a:t> E-loss</a:t>
              </a:r>
            </a:p>
            <a:p>
              <a:pPr algn="ctr">
                <a:buNone/>
              </a:pPr>
              <a:r>
                <a:rPr lang="en-US" sz="1800" b="1" dirty="0" smtClean="0">
                  <a:solidFill>
                    <a:schemeClr val="tx1"/>
                  </a:solidFill>
                  <a:latin typeface="Calibri"/>
                  <a:cs typeface="Calibri"/>
                </a:rPr>
                <a:t>±10% changes in coupling strength</a:t>
              </a:r>
              <a:endParaRPr lang="en-US" sz="1800" b="1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68753" y="2883390"/>
              <a:ext cx="21467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None/>
              </a:pPr>
              <a:r>
                <a:rPr lang="en-US" sz="1800" b="1" dirty="0" err="1" smtClean="0">
                  <a:solidFill>
                    <a:schemeClr val="tx1"/>
                  </a:solidFill>
                  <a:latin typeface="Calibri"/>
                  <a:cs typeface="Calibri"/>
                </a:rPr>
                <a:t>Radiative</a:t>
              </a:r>
              <a:r>
                <a:rPr lang="en-US" sz="1800" b="1" dirty="0" smtClean="0">
                  <a:solidFill>
                    <a:schemeClr val="tx1"/>
                  </a:solidFill>
                  <a:latin typeface="Calibri"/>
                  <a:cs typeface="Calibri"/>
                </a:rPr>
                <a:t> E-loss only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1169105" y="4881289"/>
            <a:ext cx="6959600" cy="1348061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 smtClean="0">
                <a:solidFill>
                  <a:schemeClr val="accent2"/>
                </a:solidFill>
              </a:rPr>
              <a:t>Heavy quarks in next few years!</a:t>
            </a:r>
          </a:p>
          <a:p>
            <a:pPr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then</a:t>
            </a:r>
          </a:p>
          <a:p>
            <a:pPr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Jets, </a:t>
            </a:r>
            <a:r>
              <a:rPr lang="en-US" sz="2400" dirty="0" err="1" smtClean="0">
                <a:solidFill>
                  <a:srgbClr val="FF0000"/>
                </a:solidFill>
              </a:rPr>
              <a:t>di</a:t>
            </a:r>
            <a:r>
              <a:rPr lang="en-US" sz="2400" dirty="0" smtClean="0">
                <a:solidFill>
                  <a:srgbClr val="FF0000"/>
                </a:solidFill>
              </a:rPr>
              <a:t>-jets, </a:t>
            </a:r>
            <a:r>
              <a:rPr lang="en-US" sz="24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US" sz="2400" dirty="0" smtClean="0">
                <a:solidFill>
                  <a:srgbClr val="FF0000"/>
                </a:solidFill>
              </a:rPr>
              <a:t>-jet to pin down the theorists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 dependence of both </a:t>
            </a:r>
            <a:r>
              <a:rPr lang="en-US" dirty="0" err="1" smtClean="0">
                <a:latin typeface="Symbol" charset="2"/>
                <a:cs typeface="Symbol" charset="2"/>
              </a:rPr>
              <a:t>h</a:t>
            </a:r>
            <a:r>
              <a:rPr lang="en-US" dirty="0" err="1" smtClean="0"/>
              <a:t>/s</a:t>
            </a:r>
            <a:r>
              <a:rPr lang="en-US" dirty="0" smtClean="0"/>
              <a:t> and </a:t>
            </a:r>
            <a:r>
              <a:rPr lang="en-US" dirty="0" err="1" smtClean="0"/>
              <a:t>qhat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76200" y="793750"/>
            <a:ext cx="8928100" cy="4191000"/>
            <a:chOff x="76200" y="793750"/>
            <a:chExt cx="8928100" cy="4191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200" y="793750"/>
              <a:ext cx="4343400" cy="41021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21200" y="806450"/>
              <a:ext cx="4483100" cy="4178300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1739900" y="5241895"/>
            <a:ext cx="6400800" cy="1348061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dial T and Q</a:t>
            </a:r>
            <a:r>
              <a:rPr lang="en-US" sz="2400" baseline="30000" dirty="0" smtClean="0">
                <a:solidFill>
                  <a:srgbClr val="FF0000"/>
                </a:solidFill>
              </a:rPr>
              <a:t>2</a:t>
            </a:r>
            <a:r>
              <a:rPr lang="en-US" sz="2400" dirty="0" smtClean="0">
                <a:solidFill>
                  <a:srgbClr val="FF0000"/>
                </a:solidFill>
              </a:rPr>
              <a:t> knobs, check </a:t>
            </a:r>
            <a:r>
              <a:rPr lang="en-US" sz="2400" dirty="0" err="1" smtClean="0">
                <a:solidFill>
                  <a:srgbClr val="FF0000"/>
                </a:solidFill>
              </a:rPr>
              <a:t>q</a:t>
            </a:r>
            <a:r>
              <a:rPr lang="en-US" sz="2400" dirty="0" smtClean="0">
                <a:solidFill>
                  <a:srgbClr val="FF0000"/>
                </a:solidFill>
              </a:rPr>
              <a:t> near </a:t>
            </a:r>
            <a:r>
              <a:rPr lang="en-US" sz="2400" dirty="0" err="1" smtClean="0">
                <a:solidFill>
                  <a:srgbClr val="FF0000"/>
                </a:solidFill>
              </a:rPr>
              <a:t>T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c</a:t>
            </a:r>
            <a:r>
              <a:rPr lang="en-US" sz="2400" dirty="0" smtClean="0">
                <a:solidFill>
                  <a:srgbClr val="FF0000"/>
                </a:solidFill>
              </a:rPr>
              <a:t> &amp; </a:t>
            </a:r>
            <a:r>
              <a:rPr lang="en-US" sz="2400" dirty="0" err="1" smtClean="0">
                <a:solidFill>
                  <a:srgbClr val="FF0000"/>
                </a:solidFill>
              </a:rPr>
              <a:t>vs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h</a:t>
            </a:r>
            <a:r>
              <a:rPr lang="en-US" sz="2400" dirty="0" err="1" smtClean="0">
                <a:solidFill>
                  <a:srgbClr val="FF0000"/>
                </a:solidFill>
              </a:rPr>
              <a:t>/s</a:t>
            </a:r>
            <a:r>
              <a:rPr lang="en-US" sz="2400" dirty="0" smtClean="0">
                <a:solidFill>
                  <a:srgbClr val="FF0000"/>
                </a:solidFill>
              </a:rPr>
              <a:t>  </a:t>
            </a:r>
          </a:p>
          <a:p>
            <a:pPr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RHIC + LHC together </a:t>
            </a:r>
            <a:r>
              <a:rPr lang="en-US" sz="2400" dirty="0" err="1" smtClean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sz="2400" dirty="0" err="1" smtClean="0">
                <a:solidFill>
                  <a:srgbClr val="FF0000"/>
                </a:solidFill>
              </a:rPr>
              <a:t>range</a:t>
            </a:r>
            <a:r>
              <a:rPr lang="en-US" sz="2400" dirty="0" smtClean="0">
                <a:solidFill>
                  <a:srgbClr val="FF0000"/>
                </a:solidFill>
              </a:rPr>
              <a:t> in both T &amp; Q</a:t>
            </a:r>
            <a:r>
              <a:rPr lang="en-US" sz="2400" baseline="30000" dirty="0" smtClean="0">
                <a:solidFill>
                  <a:srgbClr val="FF0000"/>
                </a:solidFill>
              </a:rPr>
              <a:t>2</a:t>
            </a:r>
          </a:p>
          <a:p>
            <a:pPr>
              <a:buNone/>
            </a:pPr>
            <a:r>
              <a:rPr lang="en-US" sz="2400" i="1" dirty="0" smtClean="0">
                <a:solidFill>
                  <a:srgbClr val="FF0000"/>
                </a:solidFill>
              </a:rPr>
              <a:t>Also </a:t>
            </a:r>
            <a:r>
              <a:rPr lang="en-US" sz="2400" i="1" u="sng" dirty="0" smtClean="0">
                <a:solidFill>
                  <a:srgbClr val="FF0000"/>
                </a:solidFill>
              </a:rPr>
              <a:t>need</a:t>
            </a:r>
            <a:r>
              <a:rPr lang="en-US" sz="2400" i="1" dirty="0" smtClean="0">
                <a:solidFill>
                  <a:srgbClr val="FF0000"/>
                </a:solidFill>
              </a:rPr>
              <a:t> different T with same Q</a:t>
            </a:r>
            <a:r>
              <a:rPr lang="en-US" sz="2400" i="1" baseline="30000" dirty="0" smtClean="0">
                <a:solidFill>
                  <a:srgbClr val="FF0000"/>
                </a:solidFill>
              </a:rPr>
              <a:t>2</a:t>
            </a:r>
            <a:r>
              <a:rPr lang="en-US" sz="2400" i="1" dirty="0" smtClean="0">
                <a:solidFill>
                  <a:srgbClr val="FF0000"/>
                </a:solidFill>
              </a:rPr>
              <a:t> probe</a:t>
            </a:r>
            <a:endParaRPr lang="en-US" sz="2400" i="1" baseline="300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8F2F9-D2AC-934A-8A9C-71E3DEC8B0F3}" type="slidenum">
              <a:rPr lang="en-US"/>
              <a:pPr/>
              <a:t>39</a:t>
            </a:fld>
            <a:endParaRPr lang="en-US"/>
          </a:p>
        </p:txBody>
      </p:sp>
      <p:sp>
        <p:nvSpPr>
          <p:cNvPr id="993282" name="Rectangle 2"/>
          <p:cNvSpPr>
            <a:spLocks noGrp="1" noChangeArrowheads="1"/>
          </p:cNvSpPr>
          <p:nvPr>
            <p:ph type="title"/>
          </p:nvPr>
        </p:nvSpPr>
        <p:spPr>
          <a:xfrm>
            <a:off x="328614" y="133350"/>
            <a:ext cx="8815386" cy="457200"/>
          </a:xfrm>
        </p:spPr>
        <p:txBody>
          <a:bodyPr/>
          <a:lstStyle/>
          <a:p>
            <a:r>
              <a:rPr lang="en-US" dirty="0" smtClean="0"/>
              <a:t>Heavy quark energy loss: a wakeup call</a:t>
            </a:r>
            <a:endParaRPr lang="en-US" dirty="0"/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328613" y="968375"/>
            <a:ext cx="4535487" cy="3133725"/>
            <a:chOff x="2693" y="392"/>
            <a:chExt cx="2635" cy="1577"/>
          </a:xfrm>
        </p:grpSpPr>
        <p:pic>
          <p:nvPicPr>
            <p:cNvPr id="993304" name="Picture 24" descr="1_RAA_C0010_2"/>
            <p:cNvPicPr>
              <a:picLocks noChangeAspect="1" noChangeArrowheads="1"/>
            </p:cNvPicPr>
            <p:nvPr/>
          </p:nvPicPr>
          <p:blipFill>
            <a:blip r:embed="rId3"/>
            <a:srcRect l="4230" t="8408" r="6892" b="1237"/>
            <a:stretch>
              <a:fillRect/>
            </a:stretch>
          </p:blipFill>
          <p:spPr bwMode="auto">
            <a:xfrm>
              <a:off x="2693" y="392"/>
              <a:ext cx="2635" cy="1577"/>
            </a:xfrm>
            <a:prstGeom prst="rect">
              <a:avLst/>
            </a:prstGeom>
            <a:noFill/>
          </p:spPr>
        </p:pic>
        <p:sp>
          <p:nvSpPr>
            <p:cNvPr id="993305" name="Text Box 25"/>
            <p:cNvSpPr txBox="1">
              <a:spLocks noChangeArrowheads="1"/>
            </p:cNvSpPr>
            <p:nvPr/>
          </p:nvSpPr>
          <p:spPr bwMode="auto">
            <a:xfrm>
              <a:off x="2990" y="428"/>
              <a:ext cx="2148" cy="38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Font typeface="Monotype Sorts" pitchFamily="-110" charset="2"/>
                <a:buNone/>
              </a:pPr>
              <a:r>
                <a:rPr lang="en-US" sz="2000">
                  <a:solidFill>
                    <a:srgbClr val="339933"/>
                  </a:solidFill>
                </a:rPr>
                <a:t>Non photonic electrons   </a:t>
              </a:r>
              <a:endParaRPr lang="en-US" sz="2000">
                <a:solidFill>
                  <a:schemeClr val="tx1"/>
                </a:solidFill>
              </a:endParaRPr>
            </a:p>
            <a:p>
              <a:pPr>
                <a:buFont typeface="Monotype Sorts" pitchFamily="-110" charset="2"/>
                <a:buNone/>
              </a:pPr>
              <a:r>
                <a:rPr lang="en-US" sz="2000">
                  <a:solidFill>
                    <a:schemeClr val="tx1"/>
                  </a:solidFill>
                </a:rPr>
                <a:t>                               </a:t>
              </a:r>
              <a:r>
                <a:rPr lang="en-US" sz="2000">
                  <a:latin typeface="Symbol" pitchFamily="-110" charset="2"/>
                  <a:sym typeface="Symbol" pitchFamily="-110" charset="2"/>
                </a:rPr>
                <a:t></a:t>
              </a:r>
              <a:r>
                <a:rPr lang="en-US" sz="2000" baseline="30000"/>
                <a:t>0</a:t>
              </a:r>
              <a:r>
                <a:rPr lang="en-US" sz="2000"/>
                <a:t>, </a:t>
              </a:r>
              <a:r>
                <a:rPr lang="en-US" sz="2000">
                  <a:solidFill>
                    <a:schemeClr val="accent2"/>
                  </a:solidFill>
                  <a:latin typeface="Symbol" pitchFamily="-110" charset="2"/>
                  <a:sym typeface="Symbol" pitchFamily="-110" charset="2"/>
                </a:rPr>
                <a:t></a:t>
              </a:r>
              <a:endParaRPr lang="en-US" sz="2000">
                <a:solidFill>
                  <a:schemeClr val="tx1"/>
                </a:solidFill>
              </a:endParaRPr>
            </a:p>
          </p:txBody>
        </p:sp>
        <p:sp>
          <p:nvSpPr>
            <p:cNvPr id="993306" name="Line 26"/>
            <p:cNvSpPr>
              <a:spLocks noChangeShapeType="1"/>
            </p:cNvSpPr>
            <p:nvPr/>
          </p:nvSpPr>
          <p:spPr bwMode="auto">
            <a:xfrm>
              <a:off x="3144" y="619"/>
              <a:ext cx="0" cy="293"/>
            </a:xfrm>
            <a:prstGeom prst="line">
              <a:avLst/>
            </a:prstGeom>
            <a:noFill/>
            <a:ln w="28575">
              <a:solidFill>
                <a:srgbClr val="339933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93307" name="Rectangle 27"/>
            <p:cNvSpPr>
              <a:spLocks noChangeArrowheads="1"/>
            </p:cNvSpPr>
            <p:nvPr/>
          </p:nvSpPr>
          <p:spPr bwMode="auto">
            <a:xfrm>
              <a:off x="4263" y="908"/>
              <a:ext cx="949" cy="40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93308" name="Line 28"/>
            <p:cNvSpPr>
              <a:spLocks noChangeShapeType="1"/>
            </p:cNvSpPr>
            <p:nvPr/>
          </p:nvSpPr>
          <p:spPr bwMode="auto">
            <a:xfrm>
              <a:off x="4318" y="824"/>
              <a:ext cx="240" cy="787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993309" name="Text Box 29"/>
          <p:cNvSpPr txBox="1">
            <a:spLocks noChangeArrowheads="1"/>
          </p:cNvSpPr>
          <p:nvPr/>
        </p:nvSpPr>
        <p:spPr bwMode="auto">
          <a:xfrm>
            <a:off x="1406526" y="5008563"/>
            <a:ext cx="755281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400" i="1" dirty="0" smtClean="0">
                <a:solidFill>
                  <a:srgbClr val="880085"/>
                </a:solidFill>
              </a:rPr>
              <a:t>Mix </a:t>
            </a:r>
            <a:r>
              <a:rPr lang="en-US" sz="2400" i="1" dirty="0">
                <a:solidFill>
                  <a:srgbClr val="880085"/>
                </a:solidFill>
              </a:rPr>
              <a:t>of radiation + collisions (diffusion)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400" i="1" dirty="0">
                <a:solidFill>
                  <a:srgbClr val="880085"/>
                </a:solidFill>
              </a:rPr>
              <a:t>	but collisions with what?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400" i="1" dirty="0">
                <a:solidFill>
                  <a:srgbClr val="880085"/>
                </a:solidFill>
              </a:rPr>
              <a:t>Drag force of strongly coupled plasma on moving quark</a:t>
            </a:r>
            <a:r>
              <a:rPr lang="en-US" sz="2400" i="1" dirty="0" smtClean="0">
                <a:solidFill>
                  <a:srgbClr val="880085"/>
                </a:solidFill>
              </a:rPr>
              <a:t>?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400" i="1" dirty="0" smtClean="0">
                <a:solidFill>
                  <a:srgbClr val="880085"/>
                </a:solidFill>
              </a:rPr>
              <a:t>   </a:t>
            </a:r>
            <a:r>
              <a:rPr lang="en-US" sz="2400" i="1" dirty="0" smtClean="0">
                <a:solidFill>
                  <a:srgbClr val="042DFA"/>
                </a:solidFill>
              </a:rPr>
              <a:t>Test with </a:t>
            </a:r>
            <a:r>
              <a:rPr lang="en-US" sz="2400" i="1" dirty="0" err="1" smtClean="0">
                <a:solidFill>
                  <a:srgbClr val="042DFA"/>
                </a:solidFill>
              </a:rPr>
              <a:t>b</a:t>
            </a:r>
            <a:r>
              <a:rPr lang="en-US" sz="2400" i="1" dirty="0" smtClean="0">
                <a:solidFill>
                  <a:srgbClr val="042DFA"/>
                </a:solidFill>
              </a:rPr>
              <a:t> quarks…</a:t>
            </a:r>
            <a:endParaRPr lang="en-US" sz="2400" i="1" dirty="0">
              <a:solidFill>
                <a:srgbClr val="880085"/>
              </a:solidFill>
            </a:endParaRPr>
          </a:p>
        </p:txBody>
      </p:sp>
      <p:sp>
        <p:nvSpPr>
          <p:cNvPr id="993310" name="Rectangle 30"/>
          <p:cNvSpPr>
            <a:spLocks noChangeArrowheads="1"/>
          </p:cNvSpPr>
          <p:nvPr/>
        </p:nvSpPr>
        <p:spPr bwMode="auto">
          <a:xfrm>
            <a:off x="2951163" y="2679700"/>
            <a:ext cx="1751012" cy="260350"/>
          </a:xfrm>
          <a:prstGeom prst="rect">
            <a:avLst/>
          </a:prstGeom>
          <a:gradFill rotWithShape="1">
            <a:gsLst>
              <a:gs pos="0">
                <a:srgbClr val="FFCC00">
                  <a:alpha val="19000"/>
                </a:srgbClr>
              </a:gs>
              <a:gs pos="100000">
                <a:srgbClr val="FFCC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3311" name="Rectangle 31"/>
          <p:cNvSpPr>
            <a:spLocks noChangeArrowheads="1"/>
          </p:cNvSpPr>
          <p:nvPr/>
        </p:nvSpPr>
        <p:spPr bwMode="auto">
          <a:xfrm>
            <a:off x="3030538" y="1800225"/>
            <a:ext cx="1590675" cy="2016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93312" name="Rectangle 32"/>
          <p:cNvSpPr>
            <a:spLocks noChangeArrowheads="1"/>
          </p:cNvSpPr>
          <p:nvPr/>
        </p:nvSpPr>
        <p:spPr bwMode="auto">
          <a:xfrm>
            <a:off x="942975" y="4198938"/>
            <a:ext cx="71247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>
                <a:solidFill>
                  <a:schemeClr val="tx1"/>
                </a:solidFill>
                <a:ea typeface="Lucida Grande" pitchFamily="-110" charset="0"/>
                <a:cs typeface="Lucida Grande" pitchFamily="-110" charset="0"/>
              </a:rPr>
              <a:t>►</a:t>
            </a:r>
            <a:r>
              <a:rPr lang="en-US" sz="2400" dirty="0">
                <a:solidFill>
                  <a:schemeClr val="tx1"/>
                </a:solidFill>
              </a:rPr>
              <a:t> more energy loss than gluon radiation can explain!</a:t>
            </a:r>
            <a:endParaRPr lang="en-US" sz="2000" i="1" dirty="0">
              <a:solidFill>
                <a:schemeClr val="folHlink"/>
              </a:solidFill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>
                <a:solidFill>
                  <a:schemeClr val="tx1"/>
                </a:solidFill>
                <a:ea typeface="Lucida Grande" pitchFamily="-110" charset="0"/>
                <a:cs typeface="Lucida Grande" pitchFamily="-110" charset="0"/>
              </a:rPr>
              <a:t>►</a:t>
            </a:r>
            <a:r>
              <a:rPr lang="en-US" sz="2400" dirty="0">
                <a:solidFill>
                  <a:schemeClr val="tx1"/>
                </a:solidFill>
              </a:rPr>
              <a:t> charm</a:t>
            </a:r>
            <a:r>
              <a:rPr lang="en-US" sz="2400" i="1" dirty="0">
                <a:solidFill>
                  <a:schemeClr val="folHlink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quarks flow along with the liquid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rcRect r="4258"/>
          <a:stretch>
            <a:fillRect/>
          </a:stretch>
        </p:blipFill>
        <p:spPr>
          <a:xfrm>
            <a:off x="4857750" y="981075"/>
            <a:ext cx="4152395" cy="311113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414618" y="855246"/>
            <a:ext cx="2595527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b="0" i="1" dirty="0" smtClean="0">
                <a:solidFill>
                  <a:schemeClr val="accent2"/>
                </a:solidFill>
                <a:hlinkClick r:id="rId5"/>
              </a:rPr>
              <a:t>PRC 84, 044905 (2011)</a:t>
            </a:r>
            <a:endParaRPr lang="en-US" sz="1800" b="0" i="1" dirty="0">
              <a:solidFill>
                <a:schemeClr val="accent2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6500" y="614656"/>
            <a:ext cx="4013200" cy="355895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93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0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questions driving our field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638" y="729544"/>
            <a:ext cx="8183562" cy="5235279"/>
          </a:xfrm>
        </p:spPr>
        <p:txBody>
          <a:bodyPr/>
          <a:lstStyle/>
          <a:p>
            <a:r>
              <a:rPr lang="en-US" i="1" dirty="0" smtClean="0"/>
              <a:t>What are the properties of the QGP?</a:t>
            </a:r>
          </a:p>
          <a:p>
            <a:pPr lvl="1"/>
            <a:r>
              <a:rPr lang="en-US" dirty="0" smtClean="0"/>
              <a:t>How perfect is the near-perfect liquid?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Are there </a:t>
            </a:r>
            <a:r>
              <a:rPr lang="en-US" dirty="0" smtClean="0">
                <a:solidFill>
                  <a:srgbClr val="FF0000"/>
                </a:solidFill>
              </a:rPr>
              <a:t>novel symmetry </a:t>
            </a:r>
            <a:r>
              <a:rPr lang="en-US" dirty="0" smtClean="0">
                <a:solidFill>
                  <a:srgbClr val="FF0000"/>
                </a:solidFill>
              </a:rPr>
              <a:t>properties?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Is there a characteristic color screening length? What is it?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At what scales is the coupling strong?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Are there </a:t>
            </a:r>
            <a:r>
              <a:rPr lang="en-US" dirty="0" err="1" smtClean="0">
                <a:solidFill>
                  <a:srgbClr val="FF0000"/>
                </a:solidFill>
              </a:rPr>
              <a:t>quasiparticles</a:t>
            </a:r>
            <a:r>
              <a:rPr lang="en-US" dirty="0" smtClean="0">
                <a:solidFill>
                  <a:srgbClr val="FF0000"/>
                </a:solidFill>
              </a:rPr>
              <a:t> in the medium? What are they?</a:t>
            </a:r>
          </a:p>
          <a:p>
            <a:r>
              <a:rPr lang="en-US" i="1" dirty="0" smtClean="0">
                <a:solidFill>
                  <a:schemeClr val="accent6"/>
                </a:solidFill>
              </a:rPr>
              <a:t>How does the strongly coupled plasma emerge?</a:t>
            </a:r>
          </a:p>
          <a:p>
            <a:pPr lvl="1"/>
            <a:r>
              <a:rPr lang="en-US" dirty="0" smtClean="0">
                <a:solidFill>
                  <a:srgbClr val="0328E3"/>
                </a:solidFill>
              </a:rPr>
              <a:t>What is the mechanism for </a:t>
            </a:r>
            <a:r>
              <a:rPr lang="en-US" dirty="0" err="1" smtClean="0">
                <a:solidFill>
                  <a:srgbClr val="0328E3"/>
                </a:solidFill>
              </a:rPr>
              <a:t>parton</a:t>
            </a:r>
            <a:r>
              <a:rPr lang="en-US" dirty="0" smtClean="0">
                <a:solidFill>
                  <a:srgbClr val="0328E3"/>
                </a:solidFill>
              </a:rPr>
              <a:t>-plasma interactions?</a:t>
            </a:r>
          </a:p>
          <a:p>
            <a:pPr lvl="1"/>
            <a:r>
              <a:rPr lang="en-US" dirty="0" smtClean="0">
                <a:solidFill>
                  <a:srgbClr val="0328E3"/>
                </a:solidFill>
              </a:rPr>
              <a:t>Is there evidence for the onset of </a:t>
            </a:r>
            <a:r>
              <a:rPr lang="en-US" dirty="0" err="1" smtClean="0">
                <a:solidFill>
                  <a:srgbClr val="0328E3"/>
                </a:solidFill>
              </a:rPr>
              <a:t>deconfinement</a:t>
            </a:r>
            <a:r>
              <a:rPr lang="en-US" dirty="0" smtClean="0">
                <a:solidFill>
                  <a:srgbClr val="0328E3"/>
                </a:solidFill>
              </a:rPr>
              <a:t> and/or</a:t>
            </a:r>
          </a:p>
          <a:p>
            <a:pPr lvl="1"/>
            <a:r>
              <a:rPr lang="en-US" dirty="0" smtClean="0">
                <a:solidFill>
                  <a:srgbClr val="0328E3"/>
                </a:solidFill>
              </a:rPr>
              <a:t>the QCD critical point? </a:t>
            </a:r>
          </a:p>
          <a:p>
            <a:r>
              <a:rPr lang="en-US" i="1" dirty="0" smtClean="0">
                <a:solidFill>
                  <a:srgbClr val="339933"/>
                </a:solidFill>
              </a:rPr>
              <a:t>How does cold nuclear matter behave?</a:t>
            </a:r>
          </a:p>
          <a:p>
            <a:pPr lvl="1"/>
            <a:r>
              <a:rPr lang="en-US" dirty="0" smtClean="0">
                <a:solidFill>
                  <a:srgbClr val="339933"/>
                </a:solidFill>
              </a:rPr>
              <a:t>Is there evidence for saturation of the gluon density?</a:t>
            </a:r>
          </a:p>
          <a:p>
            <a:pPr lvl="1"/>
            <a:r>
              <a:rPr lang="en-US" dirty="0" smtClean="0">
                <a:solidFill>
                  <a:srgbClr val="339933"/>
                </a:solidFill>
              </a:rPr>
              <a:t>How do initial state fluctuations affect observables?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350"/>
            <a:ext cx="8458200" cy="457200"/>
          </a:xfrm>
        </p:spPr>
        <p:txBody>
          <a:bodyPr/>
          <a:lstStyle/>
          <a:p>
            <a:r>
              <a:rPr lang="en-US" dirty="0" smtClean="0"/>
              <a:t>In 2015: Direct photons in MPC-EX in CNM</a:t>
            </a:r>
            <a:endParaRPr lang="en-US" dirty="0"/>
          </a:p>
        </p:txBody>
      </p:sp>
      <p:pic>
        <p:nvPicPr>
          <p:cNvPr id="5" name="Content Placeholder 4" descr="RdAu_Gx.png"/>
          <p:cNvPicPr>
            <a:picLocks noGrp="1" noChangeAspect="1"/>
          </p:cNvPicPr>
          <p:nvPr>
            <p:ph idx="1"/>
          </p:nvPr>
        </p:nvPicPr>
        <p:blipFill>
          <a:blip r:embed="rId2"/>
          <a:srcRect l="-640" r="-540"/>
          <a:stretch>
            <a:fillRect/>
          </a:stretch>
        </p:blipFill>
        <p:spPr>
          <a:xfrm>
            <a:off x="1035049" y="628650"/>
            <a:ext cx="7114575" cy="370205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15900" y="4216400"/>
            <a:ext cx="8242301" cy="2603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n-lt"/>
              </a:rPr>
              <a:t> Anticipated performance with direct </a:t>
            </a:r>
            <a:r>
              <a:rPr lang="en-US" sz="2400" dirty="0" err="1" smtClean="0">
                <a:latin typeface="Symbol" charset="2"/>
                <a:cs typeface="Symbol" charset="2"/>
              </a:rPr>
              <a:t>g</a:t>
            </a:r>
            <a:r>
              <a:rPr lang="en-US" sz="2400" dirty="0" smtClean="0">
                <a:latin typeface="+mn-lt"/>
              </a:rPr>
              <a:t> in MPC-EX</a:t>
            </a:r>
          </a:p>
          <a:p>
            <a:pPr lvl="1">
              <a:buNone/>
            </a:pPr>
            <a:r>
              <a:rPr lang="en-US" sz="2400" dirty="0" smtClean="0">
                <a:latin typeface="+mn-lt"/>
              </a:rPr>
              <a:t>49 pb</a:t>
            </a:r>
            <a:r>
              <a:rPr lang="en-US" sz="2400" baseline="30000" dirty="0" smtClean="0">
                <a:latin typeface="+mn-lt"/>
              </a:rPr>
              <a:t>-1</a:t>
            </a:r>
            <a:r>
              <a:rPr lang="en-US" sz="2400" dirty="0" smtClean="0">
                <a:latin typeface="+mn-lt"/>
              </a:rPr>
              <a:t> of </a:t>
            </a:r>
            <a:r>
              <a:rPr lang="en-US" sz="2400" dirty="0" err="1" smtClean="0">
                <a:latin typeface="+mn-lt"/>
              </a:rPr>
              <a:t>p+p</a:t>
            </a:r>
            <a:r>
              <a:rPr lang="en-US" sz="2400" dirty="0" smtClean="0">
                <a:latin typeface="+mn-lt"/>
              </a:rPr>
              <a:t> and 0.35 pb</a:t>
            </a:r>
            <a:r>
              <a:rPr lang="en-US" sz="2400" baseline="30000" dirty="0" smtClean="0">
                <a:latin typeface="+mn-lt"/>
              </a:rPr>
              <a:t>-1 </a:t>
            </a:r>
            <a:r>
              <a:rPr lang="en-US" sz="2400" dirty="0" smtClean="0">
                <a:latin typeface="+mn-lt"/>
              </a:rPr>
              <a:t>of </a:t>
            </a:r>
            <a:r>
              <a:rPr lang="en-US" sz="2400" dirty="0" err="1" smtClean="0">
                <a:latin typeface="+mn-lt"/>
              </a:rPr>
              <a:t>d+Au</a:t>
            </a:r>
            <a:r>
              <a:rPr lang="en-US" sz="2400" dirty="0" smtClean="0">
                <a:latin typeface="+mn-lt"/>
              </a:rPr>
              <a:t> (full vertex)</a:t>
            </a:r>
          </a:p>
          <a:p>
            <a:pPr lvl="1">
              <a:buNone/>
            </a:pPr>
            <a:r>
              <a:rPr lang="en-US" sz="2400" dirty="0" smtClean="0">
                <a:latin typeface="+mn-lt"/>
              </a:rPr>
              <a:t>~ 12 weeks of </a:t>
            </a:r>
            <a:r>
              <a:rPr lang="en-US" sz="2400" dirty="0" err="1" smtClean="0">
                <a:latin typeface="+mn-lt"/>
              </a:rPr>
              <a:t>d+Au</a:t>
            </a:r>
            <a:r>
              <a:rPr lang="en-US" sz="2400" dirty="0" smtClean="0">
                <a:latin typeface="+mn-lt"/>
              </a:rPr>
              <a:t> and </a:t>
            </a:r>
            <a:r>
              <a:rPr lang="en-US" sz="2400" dirty="0" err="1" smtClean="0">
                <a:latin typeface="+mn-lt"/>
              </a:rPr>
              <a:t>p+p</a:t>
            </a:r>
            <a:r>
              <a:rPr lang="en-US" sz="2400" dirty="0" smtClean="0">
                <a:latin typeface="+mn-lt"/>
              </a:rPr>
              <a:t>. </a:t>
            </a:r>
            <a:r>
              <a:rPr lang="en-US" sz="2400" i="1" dirty="0" smtClean="0">
                <a:latin typeface="+mn-lt"/>
              </a:rPr>
              <a:t>Start in Run-14 </a:t>
            </a:r>
          </a:p>
          <a:p>
            <a:r>
              <a:rPr lang="en-US" sz="2400" dirty="0" smtClean="0">
                <a:latin typeface="+mn-lt"/>
              </a:rPr>
              <a:t> May require </a:t>
            </a:r>
            <a:r>
              <a:rPr lang="en-US" sz="2400" dirty="0" err="1" smtClean="0">
                <a:latin typeface="+mn-lt"/>
              </a:rPr>
              <a:t>p+Au</a:t>
            </a:r>
            <a:r>
              <a:rPr lang="en-US" sz="2400" dirty="0" smtClean="0">
                <a:latin typeface="+mn-lt"/>
              </a:rPr>
              <a:t> instead, due to dilution from </a:t>
            </a:r>
            <a:r>
              <a:rPr lang="en-US" sz="2400" dirty="0" err="1" smtClean="0">
                <a:latin typeface="+mn-lt"/>
              </a:rPr>
              <a:t>isospin</a:t>
            </a:r>
            <a:r>
              <a:rPr lang="en-US" sz="2400" dirty="0" smtClean="0">
                <a:latin typeface="+mn-lt"/>
              </a:rPr>
              <a:t> effect on </a:t>
            </a:r>
            <a:r>
              <a:rPr lang="en-US" sz="2400" dirty="0" err="1" smtClean="0">
                <a:latin typeface="+mn-lt"/>
              </a:rPr>
              <a:t>q+g</a:t>
            </a:r>
            <a:r>
              <a:rPr lang="en-US" sz="2400" dirty="0" smtClean="0">
                <a:latin typeface="+mn-lt"/>
              </a:rPr>
              <a:t> -&gt; </a:t>
            </a:r>
            <a:r>
              <a:rPr lang="en-US" sz="2400" dirty="0" err="1" smtClean="0">
                <a:latin typeface="+mn-lt"/>
              </a:rPr>
              <a:t>q+</a:t>
            </a:r>
            <a:r>
              <a:rPr lang="en-US" sz="2400" dirty="0" err="1" smtClean="0">
                <a:latin typeface="Symbol" charset="2"/>
                <a:cs typeface="Symbol" charset="2"/>
              </a:rPr>
              <a:t>g</a:t>
            </a:r>
            <a:r>
              <a:rPr lang="en-US" sz="2400" dirty="0" smtClean="0">
                <a:latin typeface="Symbol" charset="2"/>
                <a:cs typeface="Symbol" charset="2"/>
              </a:rPr>
              <a:t>. </a:t>
            </a:r>
            <a:r>
              <a:rPr lang="en-US" sz="2400" dirty="0" smtClean="0">
                <a:latin typeface="+mn-lt"/>
                <a:cs typeface="Symbol" charset="2"/>
              </a:rPr>
              <a:t>If so, will request dedicated </a:t>
            </a:r>
            <a:r>
              <a:rPr lang="en-US" sz="2400" dirty="0" err="1" smtClean="0">
                <a:latin typeface="+mn-lt"/>
                <a:cs typeface="Symbol" charset="2"/>
              </a:rPr>
              <a:t>p+Au</a:t>
            </a:r>
            <a:r>
              <a:rPr lang="en-US" sz="2400" dirty="0" smtClean="0">
                <a:latin typeface="+mn-lt"/>
                <a:cs typeface="Symbol" charset="2"/>
              </a:rPr>
              <a:t> run in 2015</a:t>
            </a:r>
          </a:p>
          <a:p>
            <a:pPr lvl="3">
              <a:buNone/>
            </a:pPr>
            <a:r>
              <a:rPr lang="en-US" sz="2400" dirty="0" smtClean="0">
                <a:latin typeface="+mn-lt"/>
                <a:cs typeface="Symbol" charset="2"/>
              </a:rPr>
              <a:t>	Issue is being investigated…</a:t>
            </a:r>
            <a:endParaRPr lang="en-US" sz="2400" dirty="0" smtClean="0">
              <a:latin typeface="Symbol" charset="2"/>
              <a:cs typeface="Symbol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Evolve into </a:t>
            </a:r>
            <a:r>
              <a:rPr lang="en-US" dirty="0" err="1" smtClean="0"/>
              <a:t>ePHENIX</a:t>
            </a:r>
            <a:r>
              <a:rPr lang="en-US" dirty="0" smtClean="0"/>
              <a:t> for </a:t>
            </a:r>
            <a:r>
              <a:rPr lang="en-US" dirty="0" err="1" smtClean="0"/>
              <a:t>eIC</a:t>
            </a:r>
            <a:r>
              <a:rPr lang="en-US" dirty="0" smtClean="0"/>
              <a:t>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500" y="708967"/>
            <a:ext cx="8128000" cy="2132892"/>
          </a:xfrm>
        </p:spPr>
        <p:txBody>
          <a:bodyPr/>
          <a:lstStyle/>
          <a:p>
            <a:r>
              <a:rPr lang="en-US" dirty="0" smtClean="0"/>
              <a:t>Goal: physics with initial electron beams from 5-10 </a:t>
            </a:r>
            <a:r>
              <a:rPr lang="en-US" dirty="0" err="1" smtClean="0"/>
              <a:t>GeV</a:t>
            </a:r>
            <a:endParaRPr lang="en-US" dirty="0" smtClean="0"/>
          </a:p>
          <a:p>
            <a:r>
              <a:rPr lang="en-US" dirty="0" smtClean="0"/>
              <a:t>Add to </a:t>
            </a:r>
            <a:r>
              <a:rPr lang="en-US" dirty="0" err="1" smtClean="0"/>
              <a:t>sPHENIX</a:t>
            </a:r>
            <a:r>
              <a:rPr lang="en-US" dirty="0" smtClean="0"/>
              <a:t>: </a:t>
            </a:r>
            <a:r>
              <a:rPr lang="en-US" dirty="0" err="1" smtClean="0"/>
              <a:t>hadron</a:t>
            </a:r>
            <a:r>
              <a:rPr lang="en-US" dirty="0" smtClean="0"/>
              <a:t> ID in barrel &amp; forward</a:t>
            </a:r>
          </a:p>
          <a:p>
            <a:pPr lvl="1"/>
            <a:r>
              <a:rPr lang="en-US" dirty="0" smtClean="0"/>
              <a:t>  backward EMCAL for scattered electron </a:t>
            </a:r>
          </a:p>
          <a:p>
            <a:pPr marL="342900" lvl="1" indent="-342900">
              <a:lnSpc>
                <a:spcPct val="100000"/>
              </a:lnSpc>
              <a:buClr>
                <a:schemeClr val="hlink"/>
              </a:buClr>
              <a:buSzPct val="85000"/>
              <a:buFont typeface="Monotype Sorts" charset="2"/>
              <a:buChar char="l"/>
            </a:pPr>
            <a:r>
              <a:rPr lang="en-US" dirty="0" smtClean="0"/>
              <a:t>Measure: nuclear </a:t>
            </a:r>
            <a:r>
              <a:rPr lang="en-US" dirty="0" err="1" smtClean="0"/>
              <a:t>PDF’s</a:t>
            </a:r>
            <a:r>
              <a:rPr lang="en-US" dirty="0" smtClean="0"/>
              <a:t>, 3-d nucleon structure via </a:t>
            </a:r>
            <a:r>
              <a:rPr lang="en-US" dirty="0" err="1" smtClean="0"/>
              <a:t>g</a:t>
            </a:r>
            <a:r>
              <a:rPr lang="en-US" dirty="0" smtClean="0"/>
              <a:t> &amp; </a:t>
            </a:r>
            <a:r>
              <a:rPr lang="en-US" dirty="0" err="1" smtClean="0"/>
              <a:t>q</a:t>
            </a:r>
            <a:r>
              <a:rPr lang="en-US" dirty="0" smtClean="0"/>
              <a:t> </a:t>
            </a:r>
            <a:r>
              <a:rPr lang="en-US" dirty="0" err="1" smtClean="0"/>
              <a:t>helicity</a:t>
            </a:r>
            <a:r>
              <a:rPr lang="en-US" dirty="0" smtClean="0"/>
              <a:t> &amp; transverse distributions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r="51123" b="33270"/>
          <a:stretch>
            <a:fillRect/>
          </a:stretch>
        </p:blipFill>
        <p:spPr>
          <a:xfrm>
            <a:off x="279400" y="2892659"/>
            <a:ext cx="3921605" cy="33993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l="54617"/>
          <a:stretch>
            <a:fillRect/>
          </a:stretch>
        </p:blipFill>
        <p:spPr>
          <a:xfrm>
            <a:off x="4470400" y="2835310"/>
            <a:ext cx="3962400" cy="362181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2260600"/>
            <a:ext cx="7772400" cy="457200"/>
          </a:xfrm>
        </p:spPr>
        <p:txBody>
          <a:bodyPr/>
          <a:lstStyle/>
          <a:p>
            <a:r>
              <a:rPr lang="en-US" sz="4000" i="1" u="none" dirty="0" smtClean="0">
                <a:solidFill>
                  <a:schemeClr val="tx1"/>
                </a:solidFill>
              </a:rPr>
              <a:t>QGP properties</a:t>
            </a:r>
            <a:endParaRPr lang="en-US" sz="4000" i="1" u="none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4CEFB0-30E0-3A47-912B-BB1839C0B47D}" type="slidenum">
              <a:rPr lang="en-US"/>
              <a:pPr/>
              <a:t>6</a:t>
            </a:fld>
            <a:endParaRPr lang="en-US"/>
          </a:p>
        </p:txBody>
      </p:sp>
      <p:sp>
        <p:nvSpPr>
          <p:cNvPr id="1090562" name="Rectangle 2"/>
          <p:cNvSpPr>
            <a:spLocks noGrp="1" noChangeArrowheads="1"/>
          </p:cNvSpPr>
          <p:nvPr>
            <p:ph type="title"/>
          </p:nvPr>
        </p:nvSpPr>
        <p:spPr>
          <a:xfrm>
            <a:off x="187325" y="133350"/>
            <a:ext cx="8372475" cy="457200"/>
          </a:xfrm>
        </p:spPr>
        <p:txBody>
          <a:bodyPr/>
          <a:lstStyle/>
          <a:p>
            <a:r>
              <a:rPr lang="en-US" dirty="0" smtClean="0"/>
              <a:t>In context of other strongly </a:t>
            </a:r>
            <a:r>
              <a:rPr lang="en-US" dirty="0"/>
              <a:t>coupled </a:t>
            </a:r>
            <a:r>
              <a:rPr lang="en-US" dirty="0" smtClean="0"/>
              <a:t>matter</a:t>
            </a:r>
            <a:endParaRPr lang="en-US" dirty="0"/>
          </a:p>
        </p:txBody>
      </p:sp>
      <p:sp>
        <p:nvSpPr>
          <p:cNvPr id="1090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738" y="812800"/>
            <a:ext cx="8166100" cy="822325"/>
          </a:xfrm>
        </p:spPr>
        <p:txBody>
          <a:bodyPr/>
          <a:lstStyle/>
          <a:p>
            <a:pPr>
              <a:buFont typeface="Monotype Sorts" charset="2"/>
              <a:buNone/>
            </a:pPr>
            <a:r>
              <a:rPr lang="en-US" i="1">
                <a:solidFill>
                  <a:schemeClr val="tx2"/>
                </a:solidFill>
              </a:rPr>
              <a:t>Quark gluon plasma is like other systems with strong coupling - all flow and exhibit phase transitions</a:t>
            </a:r>
            <a:endParaRPr lang="en-US"/>
          </a:p>
        </p:txBody>
      </p:sp>
      <p:pic>
        <p:nvPicPr>
          <p:cNvPr id="1090564" name="Picture 4" descr="images"/>
          <p:cNvPicPr>
            <a:picLocks noChangeAspect="1" noChangeArrowheads="1"/>
          </p:cNvPicPr>
          <p:nvPr/>
        </p:nvPicPr>
        <p:blipFill>
          <a:blip r:embed="rId3"/>
          <a:srcRect t="53310"/>
          <a:stretch>
            <a:fillRect/>
          </a:stretch>
        </p:blipFill>
        <p:spPr bwMode="auto">
          <a:xfrm>
            <a:off x="0" y="2057400"/>
            <a:ext cx="3582988" cy="1304925"/>
          </a:xfrm>
          <a:prstGeom prst="rect">
            <a:avLst/>
          </a:prstGeom>
          <a:noFill/>
        </p:spPr>
      </p:pic>
      <p:sp>
        <p:nvSpPr>
          <p:cNvPr id="1090565" name="Rectangle 5"/>
          <p:cNvSpPr>
            <a:spLocks noChangeArrowheads="1"/>
          </p:cNvSpPr>
          <p:nvPr/>
        </p:nvSpPr>
        <p:spPr bwMode="auto">
          <a:xfrm>
            <a:off x="3582988" y="1736725"/>
            <a:ext cx="27495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Monotype Sorts" charset="2"/>
              <a:buNone/>
            </a:pPr>
            <a:r>
              <a:rPr lang="en-US" sz="2400">
                <a:latin typeface="Arial" charset="0"/>
              </a:rPr>
              <a:t>Cold atoms: coldest &amp; hottest matter on earth are alike!</a:t>
            </a:r>
          </a:p>
        </p:txBody>
      </p:sp>
      <p:sp>
        <p:nvSpPr>
          <p:cNvPr id="1090566" name="Rectangle 6"/>
          <p:cNvSpPr>
            <a:spLocks noChangeArrowheads="1"/>
          </p:cNvSpPr>
          <p:nvPr/>
        </p:nvSpPr>
        <p:spPr bwMode="auto">
          <a:xfrm>
            <a:off x="85725" y="3708400"/>
            <a:ext cx="3497263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Monotype Sorts" charset="2"/>
              <a:buNone/>
            </a:pPr>
            <a:r>
              <a:rPr lang="en-US" sz="2400">
                <a:latin typeface="Arial" charset="0"/>
              </a:rPr>
              <a:t>Dusty plasmas &amp; warm, dense plasmas</a:t>
            </a:r>
          </a:p>
          <a:p>
            <a:pPr>
              <a:buFont typeface="Monotype Sorts" charset="2"/>
              <a:buNone/>
            </a:pPr>
            <a:r>
              <a:rPr lang="en-US" sz="2400">
                <a:latin typeface="Arial" charset="0"/>
              </a:rPr>
              <a:t>have liquid and even crystalline phases</a:t>
            </a:r>
          </a:p>
        </p:txBody>
      </p:sp>
      <p:sp>
        <p:nvSpPr>
          <p:cNvPr id="1090567" name="Rectangle 7"/>
          <p:cNvSpPr>
            <a:spLocks noChangeArrowheads="1"/>
          </p:cNvSpPr>
          <p:nvPr/>
        </p:nvSpPr>
        <p:spPr bwMode="auto">
          <a:xfrm>
            <a:off x="6159500" y="4279900"/>
            <a:ext cx="2984500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Monotype Sorts" charset="2"/>
              <a:buNone/>
            </a:pPr>
            <a:r>
              <a:rPr lang="en-US" sz="2400">
                <a:latin typeface="Arial" charset="0"/>
              </a:rPr>
              <a:t>Strongly correlated condensed matter:</a:t>
            </a:r>
          </a:p>
          <a:p>
            <a:pPr>
              <a:buFont typeface="Monotype Sorts" charset="2"/>
              <a:buNone/>
            </a:pPr>
            <a:r>
              <a:rPr lang="en-US" sz="2400">
                <a:latin typeface="Arial" charset="0"/>
              </a:rPr>
              <a:t>liquid crystal phases and superconductors   </a:t>
            </a:r>
          </a:p>
        </p:txBody>
      </p:sp>
      <p:pic>
        <p:nvPicPr>
          <p:cNvPr id="1090568" name="Picture 3" descr="perfect-liquid-3-140px.jpg">
            <a:hlinkClick r:id="rId4" tooltip="click to start video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22688" y="4795838"/>
            <a:ext cx="1887537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0569" name="Picture 9" descr="DNA-liquid-crystal-300"/>
          <p:cNvPicPr>
            <a:picLocks noChangeAspect="1" noChangeArrowheads="1"/>
          </p:cNvPicPr>
          <p:nvPr/>
        </p:nvPicPr>
        <p:blipFill>
          <a:blip r:embed="rId6"/>
          <a:srcRect l="33093" t="9752" r="33272" b="45750"/>
          <a:stretch>
            <a:fillRect/>
          </a:stretch>
        </p:blipFill>
        <p:spPr bwMode="auto">
          <a:xfrm>
            <a:off x="6281738" y="1546225"/>
            <a:ext cx="2781300" cy="2759075"/>
          </a:xfrm>
          <a:prstGeom prst="rect">
            <a:avLst/>
          </a:prstGeom>
          <a:noFill/>
        </p:spPr>
      </p:pic>
      <p:pic>
        <p:nvPicPr>
          <p:cNvPr id="1090570" name="Picture 10"/>
          <p:cNvPicPr>
            <a:picLocks noChangeAspect="1" noChangeArrowheads="1"/>
          </p:cNvPicPr>
          <p:nvPr/>
        </p:nvPicPr>
        <p:blipFill>
          <a:blip r:embed="rId7"/>
          <a:srcRect t="20811"/>
          <a:stretch>
            <a:fillRect/>
          </a:stretch>
        </p:blipFill>
        <p:spPr bwMode="auto">
          <a:xfrm>
            <a:off x="3722688" y="3311525"/>
            <a:ext cx="1887537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85725" y="4680191"/>
            <a:ext cx="8977313" cy="213596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buFont typeface="Monotype Sorts" pitchFamily="-110" charset="2"/>
              <a:buNone/>
            </a:pPr>
            <a:r>
              <a:rPr lang="en-US" sz="3200" i="1" dirty="0" smtClean="0">
                <a:solidFill>
                  <a:schemeClr val="accent2"/>
                </a:solidFill>
              </a:rPr>
              <a:t>In all these cases have a competition:</a:t>
            </a:r>
          </a:p>
          <a:p>
            <a:pPr>
              <a:buFont typeface="Monotype Sorts" pitchFamily="-110" charset="2"/>
              <a:buNone/>
            </a:pPr>
            <a:r>
              <a:rPr lang="en-US" dirty="0" smtClean="0">
                <a:solidFill>
                  <a:schemeClr val="accent2"/>
                </a:solidFill>
              </a:rPr>
              <a:t>Attractive forces </a:t>
            </a:r>
            <a:r>
              <a:rPr lang="en-US" dirty="0" err="1" smtClean="0">
                <a:solidFill>
                  <a:schemeClr val="accent2"/>
                </a:solidFill>
                <a:sym typeface="Symbol" pitchFamily="-110" charset="2"/>
              </a:rPr>
              <a:t></a:t>
            </a:r>
            <a:r>
              <a:rPr lang="en-US" dirty="0" smtClean="0">
                <a:solidFill>
                  <a:schemeClr val="accent2"/>
                </a:solidFill>
              </a:rPr>
              <a:t> repulsive force or kinetic energy</a:t>
            </a:r>
          </a:p>
          <a:p>
            <a:pPr>
              <a:buFont typeface="Monotype Sorts" pitchFamily="-110" charset="2"/>
              <a:buNone/>
            </a:pPr>
            <a:r>
              <a:rPr lang="en-US" dirty="0" smtClean="0">
                <a:solidFill>
                  <a:schemeClr val="accent2"/>
                </a:solidFill>
              </a:rPr>
              <a:t>  </a:t>
            </a:r>
            <a:r>
              <a:rPr lang="en-US" dirty="0">
                <a:solidFill>
                  <a:schemeClr val="accent2"/>
                </a:solidFill>
              </a:rPr>
              <a:t>H</a:t>
            </a:r>
            <a:r>
              <a:rPr lang="en-US" dirty="0" smtClean="0">
                <a:solidFill>
                  <a:schemeClr val="accent2"/>
                </a:solidFill>
              </a:rPr>
              <a:t>igh </a:t>
            </a:r>
            <a:r>
              <a:rPr lang="en-US" dirty="0" err="1" smtClean="0">
                <a:solidFill>
                  <a:schemeClr val="accent2"/>
                </a:solidFill>
              </a:rPr>
              <a:t>T</a:t>
            </a:r>
            <a:r>
              <a:rPr lang="en-US" baseline="-25000" dirty="0" err="1" smtClean="0">
                <a:solidFill>
                  <a:schemeClr val="accent2"/>
                </a:solidFill>
              </a:rPr>
              <a:t>c</a:t>
            </a:r>
            <a:r>
              <a:rPr lang="en-US" dirty="0" smtClean="0">
                <a:solidFill>
                  <a:schemeClr val="accent2"/>
                </a:solidFill>
              </a:rPr>
              <a:t> superconductors: magnetic vs. potential energy</a:t>
            </a:r>
            <a:endParaRPr lang="en-US" dirty="0" smtClean="0"/>
          </a:p>
          <a:p>
            <a:pPr>
              <a:buFont typeface="Monotype Sorts" pitchFamily="-110" charset="2"/>
              <a:buNone/>
            </a:pPr>
            <a:r>
              <a:rPr lang="en-US" dirty="0" smtClean="0">
                <a:solidFill>
                  <a:srgbClr val="000000"/>
                </a:solidFill>
              </a:rPr>
              <a:t>Result:  many-body interactions, not </a:t>
            </a:r>
            <a:r>
              <a:rPr lang="en-US" dirty="0" err="1" smtClean="0">
                <a:solidFill>
                  <a:srgbClr val="000000"/>
                </a:solidFill>
              </a:rPr>
              <a:t>pairwise</a:t>
            </a:r>
            <a:r>
              <a:rPr lang="en-US" dirty="0" smtClean="0">
                <a:solidFill>
                  <a:srgbClr val="000000"/>
                </a:solidFill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is QGP on the viscosity map? Why?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r="3447"/>
          <a:stretch>
            <a:fillRect/>
          </a:stretch>
        </p:blipFill>
        <p:spPr bwMode="auto">
          <a:xfrm>
            <a:off x="253999" y="663004"/>
            <a:ext cx="8521701" cy="4328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08000" y="5304762"/>
            <a:ext cx="8178800" cy="1348061"/>
          </a:xfrm>
          <a:prstGeom prst="rect">
            <a:avLst/>
          </a:prstGeom>
          <a:solidFill>
            <a:srgbClr val="E0E9E9"/>
          </a:solidFill>
        </p:spPr>
        <p:txBody>
          <a:bodyPr wrap="square">
            <a:spAutoFit/>
          </a:bodyPr>
          <a:lstStyle/>
          <a:p>
            <a:pPr lvl="1"/>
            <a:r>
              <a:rPr lang="en-US" sz="2400" dirty="0" smtClean="0">
                <a:latin typeface="Calibri"/>
                <a:cs typeface="Calibri"/>
              </a:rPr>
              <a:t> How perfect is the near-perfect liquid?</a:t>
            </a:r>
          </a:p>
          <a:p>
            <a:pPr lvl="1"/>
            <a:r>
              <a:rPr lang="en-US" sz="2400" dirty="0" smtClean="0">
                <a:solidFill>
                  <a:srgbClr val="FF0000"/>
                </a:solidFill>
                <a:latin typeface="Calibri"/>
                <a:cs typeface="Calibri"/>
              </a:rPr>
              <a:t> At what scales is the coupling strong?</a:t>
            </a:r>
          </a:p>
          <a:p>
            <a:pPr lvl="1"/>
            <a:r>
              <a:rPr lang="en-US" sz="2400" dirty="0" smtClean="0">
                <a:solidFill>
                  <a:srgbClr val="FF0000"/>
                </a:solidFill>
                <a:latin typeface="Calibri"/>
                <a:cs typeface="Calibri"/>
              </a:rPr>
              <a:t> Are there </a:t>
            </a:r>
            <a:r>
              <a:rPr lang="en-US" sz="2400" dirty="0" err="1" smtClean="0">
                <a:solidFill>
                  <a:srgbClr val="FF0000"/>
                </a:solidFill>
                <a:latin typeface="Calibri"/>
                <a:cs typeface="Calibri"/>
              </a:rPr>
              <a:t>quasiparticles</a:t>
            </a:r>
            <a:r>
              <a:rPr lang="en-US" sz="2400" dirty="0" smtClean="0">
                <a:solidFill>
                  <a:srgbClr val="FF0000"/>
                </a:solidFill>
                <a:latin typeface="Calibri"/>
                <a:cs typeface="Calibri"/>
              </a:rPr>
              <a:t> in the medium? What are they?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rrowheads="1"/>
          </p:cNvPicPr>
          <p:nvPr/>
        </p:nvPicPr>
        <p:blipFill>
          <a:blip r:embed="rId2"/>
          <a:srcRect t="12800" r="71050"/>
          <a:stretch>
            <a:fillRect/>
          </a:stretch>
        </p:blipFill>
        <p:spPr bwMode="auto">
          <a:xfrm>
            <a:off x="4041775" y="920750"/>
            <a:ext cx="2257425" cy="1949450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33350"/>
            <a:ext cx="5613400" cy="457200"/>
          </a:xfrm>
        </p:spPr>
        <p:txBody>
          <a:bodyPr/>
          <a:lstStyle/>
          <a:p>
            <a:pPr algn="l"/>
            <a:r>
              <a:rPr lang="en-US" dirty="0" smtClean="0"/>
              <a:t>Quantify </a:t>
            </a:r>
            <a:r>
              <a:rPr lang="en-US" dirty="0" err="1" smtClean="0">
                <a:latin typeface="Symbol" charset="2"/>
                <a:cs typeface="Symbol" charset="2"/>
              </a:rPr>
              <a:t>h</a:t>
            </a:r>
            <a:r>
              <a:rPr lang="en-US" dirty="0" err="1" smtClean="0"/>
              <a:t>/s</a:t>
            </a:r>
            <a:r>
              <a:rPr lang="en-US" dirty="0" smtClean="0"/>
              <a:t> precisely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038" y="4017656"/>
            <a:ext cx="5554662" cy="2105192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At RHIC:</a:t>
            </a:r>
          </a:p>
          <a:p>
            <a:r>
              <a:rPr lang="en-US" dirty="0" smtClean="0"/>
              <a:t>Tailor </a:t>
            </a:r>
            <a:r>
              <a:rPr lang="en-US" dirty="0" smtClean="0"/>
              <a:t>initial shapes using U+U and asymmetric </a:t>
            </a:r>
            <a:r>
              <a:rPr lang="en-US" dirty="0" smtClean="0"/>
              <a:t>systems </a:t>
            </a:r>
            <a:r>
              <a:rPr lang="en-US" dirty="0" smtClean="0"/>
              <a:t>like </a:t>
            </a:r>
            <a:r>
              <a:rPr lang="en-US" dirty="0" err="1" smtClean="0"/>
              <a:t>Cu+Au</a:t>
            </a:r>
            <a:endParaRPr lang="en-US" dirty="0" smtClean="0"/>
          </a:p>
          <a:p>
            <a:pPr lvl="1"/>
            <a:r>
              <a:rPr lang="en-US" dirty="0" smtClean="0"/>
              <a:t>Pick apart fluctuations from geometry</a:t>
            </a:r>
          </a:p>
          <a:p>
            <a:r>
              <a:rPr lang="en-US" dirty="0" smtClean="0"/>
              <a:t>Vary beam energy: minimum </a:t>
            </a:r>
            <a:r>
              <a:rPr lang="en-US" dirty="0" err="1" smtClean="0">
                <a:latin typeface="Symbol" charset="2"/>
                <a:cs typeface="Symbol" charset="2"/>
              </a:rPr>
              <a:t>h</a:t>
            </a:r>
            <a:r>
              <a:rPr lang="en-US" dirty="0" err="1" smtClean="0"/>
              <a:t>/s</a:t>
            </a:r>
            <a:r>
              <a:rPr lang="en-US" dirty="0" smtClean="0"/>
              <a:t> @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c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/>
          <a:srcRect t="50947" r="65611" b="26938"/>
          <a:stretch>
            <a:fillRect/>
          </a:stretch>
        </p:blipFill>
        <p:spPr bwMode="auto">
          <a:xfrm>
            <a:off x="20638" y="781050"/>
            <a:ext cx="4141249" cy="327470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/>
          <a:srcRect l="68929" t="6519"/>
          <a:stretch>
            <a:fillRect/>
          </a:stretch>
        </p:blipFill>
        <p:spPr bwMode="auto">
          <a:xfrm>
            <a:off x="6324600" y="63500"/>
            <a:ext cx="2493962" cy="672335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Novel symmetry properties?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4572000"/>
            <a:ext cx="8301038" cy="1040285"/>
          </a:xfrm>
        </p:spPr>
        <p:txBody>
          <a:bodyPr/>
          <a:lstStyle/>
          <a:p>
            <a:pPr>
              <a:buSzPct val="100000"/>
              <a:buFont typeface="Wingdings" charset="2"/>
              <a:buChar char="Ø"/>
            </a:pPr>
            <a:r>
              <a:rPr lang="en-US" sz="2800" dirty="0" smtClean="0"/>
              <a:t>Improve statistics with U+U &amp; very central collisions</a:t>
            </a:r>
          </a:p>
          <a:p>
            <a:pPr>
              <a:buSzPct val="100000"/>
              <a:buFont typeface="Wingdings" charset="2"/>
              <a:buChar char="Ø"/>
            </a:pPr>
            <a:r>
              <a:rPr lang="en-US" sz="2800" dirty="0" smtClean="0"/>
              <a:t>Turn down √</a:t>
            </a:r>
            <a:r>
              <a:rPr lang="en-US" sz="2800" dirty="0" err="1" smtClean="0"/>
              <a:t>s</a:t>
            </a:r>
            <a:r>
              <a:rPr lang="en-US" sz="2800" dirty="0" smtClean="0"/>
              <a:t> to see how effects turn off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5" name="Picture 4"/>
          <p:cNvPicPr>
            <a:picLocks noChangeArrowheads="1"/>
          </p:cNvPicPr>
          <p:nvPr/>
        </p:nvPicPr>
        <p:blipFill>
          <a:blip r:embed="rId2"/>
          <a:srcRect l="54107"/>
          <a:stretch>
            <a:fillRect/>
          </a:stretch>
        </p:blipFill>
        <p:spPr bwMode="auto">
          <a:xfrm>
            <a:off x="127000" y="749300"/>
            <a:ext cx="3636963" cy="3136900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71913" y="749300"/>
            <a:ext cx="5145088" cy="3581400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42DFA"/>
      </a:accent2>
      <a:accent3>
        <a:srgbClr val="FFFFFF"/>
      </a:accent3>
      <a:accent4>
        <a:srgbClr val="000000"/>
      </a:accent4>
      <a:accent5>
        <a:srgbClr val="DCDCDC"/>
      </a:accent5>
      <a:accent6>
        <a:srgbClr val="0328E3"/>
      </a:accent6>
      <a:hlink>
        <a:srgbClr val="F50320"/>
      </a:hlink>
      <a:folHlink>
        <a:srgbClr val="04F41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85000"/>
          <a:buFont typeface="Monotype Sorts" charset="2"/>
          <a:buChar char="l"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hlink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85000"/>
          <a:buFont typeface="Monotype Sorts" charset="2"/>
          <a:buChar char="l"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hlink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42DFA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328E3"/>
        </a:accent6>
        <a:hlink>
          <a:srgbClr val="F50320"/>
        </a:hlink>
        <a:folHlink>
          <a:srgbClr val="04F41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7_Blank Presentation">
  <a:themeElements>
    <a:clrScheme name="7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85000"/>
          <a:buFont typeface="Monotype Sorts" charset="2"/>
          <a:buChar char="l"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hlink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85000"/>
          <a:buFont typeface="Monotype Sorts" charset="2"/>
          <a:buChar char="l"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hlink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7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51668</TotalTime>
  <Words>2369</Words>
  <Application>Microsoft Macintosh PowerPoint</Application>
  <PresentationFormat>Letter Paper (8.5x11 in)</PresentationFormat>
  <Paragraphs>443</Paragraphs>
  <Slides>41</Slides>
  <Notes>4</Notes>
  <HiddenSlides>0</HiddenSlides>
  <MMClips>0</MMClips>
  <ScaleCrop>false</ScaleCrop>
  <HeadingPairs>
    <vt:vector size="6" baseType="variant">
      <vt:variant>
        <vt:lpstr>Design Template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4" baseType="lpstr">
      <vt:lpstr>Default Design</vt:lpstr>
      <vt:lpstr>7_Blank Presentation</vt:lpstr>
      <vt:lpstr>Clip</vt:lpstr>
      <vt:lpstr>Future of Heavy Ion Collisions @ RHIC</vt:lpstr>
      <vt:lpstr>From HIC to plasma to detected particles</vt:lpstr>
      <vt:lpstr>We need to understand*</vt:lpstr>
      <vt:lpstr>Open questions driving our field</vt:lpstr>
      <vt:lpstr>QGP properties</vt:lpstr>
      <vt:lpstr>In context of other strongly coupled matter</vt:lpstr>
      <vt:lpstr>Where is QGP on the viscosity map? Why?</vt:lpstr>
      <vt:lpstr>Quantify h/s precisely</vt:lpstr>
      <vt:lpstr>Novel symmetry properties?</vt:lpstr>
      <vt:lpstr>Varying beams a key feature of RHIC</vt:lpstr>
      <vt:lpstr>Scales where coupling is strong?</vt:lpstr>
      <vt:lpstr>RHIC + LHC together provide the knobs</vt:lpstr>
      <vt:lpstr>What’s inside the QGP?*  </vt:lpstr>
      <vt:lpstr>Currently a raging debate</vt:lpstr>
      <vt:lpstr>What’s inside? “throw rocks at it”</vt:lpstr>
      <vt:lpstr>Heavy probes: in the next few years! </vt:lpstr>
      <vt:lpstr>“throw rocks at it”</vt:lpstr>
      <vt:lpstr>Parton-medium interaction: g-h correlations</vt:lpstr>
      <vt:lpstr>RHIC+LHC to tease out T dependence</vt:lpstr>
      <vt:lpstr>sPHENIX upgrade</vt:lpstr>
      <vt:lpstr>Jet and Di-jet performance</vt:lpstr>
      <vt:lpstr>RHIC question: Emergence of QGP?</vt:lpstr>
      <vt:lpstr>Need high statistics at ~10-30 GeV</vt:lpstr>
      <vt:lpstr>Initial State</vt:lpstr>
      <vt:lpstr>Initial State: just dense or CGC?</vt:lpstr>
      <vt:lpstr>Future HIC at both RHIC + LHC essential!</vt:lpstr>
      <vt:lpstr>Slide 27</vt:lpstr>
      <vt:lpstr>From RHIC to eRHIC</vt:lpstr>
      <vt:lpstr>Detectors for first eRHIC measurements</vt:lpstr>
      <vt:lpstr>Summary</vt:lpstr>
      <vt:lpstr>Slide 31</vt:lpstr>
      <vt:lpstr>Is there a characteristic color screening length?</vt:lpstr>
      <vt:lpstr>√s dependence is key to sorting it out!</vt:lpstr>
      <vt:lpstr>Slide 34</vt:lpstr>
      <vt:lpstr>How well will we do?</vt:lpstr>
      <vt:lpstr>Jets at RHIC to date</vt:lpstr>
      <vt:lpstr>Jet probes of QGP quasiparticles</vt:lpstr>
      <vt:lpstr>T dependence of both h/s and qhat</vt:lpstr>
      <vt:lpstr>Heavy quark energy loss: a wakeup call</vt:lpstr>
      <vt:lpstr>In 2015: Direct photons in MPC-EX in CNM</vt:lpstr>
      <vt:lpstr>Evolve into ePHENIX for eIC physics</vt:lpstr>
    </vt:vector>
  </TitlesOfParts>
  <Company>SUNY @ Stony Brook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jacak</dc:creator>
  <cp:lastModifiedBy>Barbara Jacak</cp:lastModifiedBy>
  <cp:revision>1843</cp:revision>
  <cp:lastPrinted>2012-06-07T14:14:59Z</cp:lastPrinted>
  <dcterms:created xsi:type="dcterms:W3CDTF">2013-02-16T10:13:40Z</dcterms:created>
  <dcterms:modified xsi:type="dcterms:W3CDTF">2013-02-16T14:21:45Z</dcterms:modified>
</cp:coreProperties>
</file>