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75" r:id="rId3"/>
    <p:sldId id="313" r:id="rId4"/>
    <p:sldId id="397" r:id="rId5"/>
    <p:sldId id="402" r:id="rId6"/>
    <p:sldId id="400" r:id="rId7"/>
    <p:sldId id="399" r:id="rId8"/>
    <p:sldId id="388" r:id="rId9"/>
    <p:sldId id="394" r:id="rId10"/>
    <p:sldId id="406" r:id="rId11"/>
    <p:sldId id="404" r:id="rId12"/>
    <p:sldId id="408" r:id="rId13"/>
    <p:sldId id="409" r:id="rId14"/>
    <p:sldId id="411" r:id="rId15"/>
    <p:sldId id="319" r:id="rId16"/>
    <p:sldId id="392" r:id="rId17"/>
    <p:sldId id="412" r:id="rId18"/>
    <p:sldId id="413" r:id="rId19"/>
    <p:sldId id="387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45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34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49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FE7CBB-D205-4D80-9F1A-19137E4005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C50895-12F9-4448-AB4E-128B706C5B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B9959-42BD-426D-A70C-7618DC9DD1FE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511B9-D473-43CB-BAAB-6DCEE192DB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CD7A8-163A-4876-9D9A-D51F318BF9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B49CE-0A1B-4E80-8D30-45C2F246489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727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5F85B-CD43-47FC-8AB5-8B250D720610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16D90-0065-42E2-A33E-DDC72DA824F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6915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de-DE"/>
              <a:t>03.12.2024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de-DE"/>
              <a:t>FCT Application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228600" indent="-228600">
              <a:buFont typeface="+mj-lt"/>
              <a:buAutoNum type="arabicPeriod"/>
              <a:defRPr b="1">
                <a:solidFill>
                  <a:schemeClr val="tx1"/>
                </a:solidFill>
              </a:defRPr>
            </a:lvl1pPr>
          </a:lstStyle>
          <a:p>
            <a:fld id="{2C50D06B-00E1-4095-B841-BBB8BBC4022A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DE39F29-B8C0-C64D-ADFE-A8AFF963CB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2577" y="240146"/>
            <a:ext cx="9620624" cy="6116204"/>
          </a:xfrm>
          <a:prstGeom prst="rect">
            <a:avLst/>
          </a:prstGeom>
        </p:spPr>
      </p:pic>
      <p:pic>
        <p:nvPicPr>
          <p:cNvPr id="10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272" y="1298299"/>
            <a:ext cx="1129081" cy="376361"/>
          </a:xfrm>
          <a:prstGeom prst="rect">
            <a:avLst/>
          </a:prstGeom>
        </p:spPr>
      </p:pic>
      <p:pic>
        <p:nvPicPr>
          <p:cNvPr id="11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542" y="1163541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51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>
            <a:stCxn id="16" idx="3"/>
          </p:cNvCxnSpPr>
          <p:nvPr userDrawn="1"/>
        </p:nvCxnSpPr>
        <p:spPr>
          <a:xfrm>
            <a:off x="295277" y="6731205"/>
            <a:ext cx="11941175" cy="9320"/>
          </a:xfrm>
          <a:prstGeom prst="line">
            <a:avLst/>
          </a:prstGeom>
          <a:ln w="27305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39114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32063" y="6567057"/>
            <a:ext cx="2726328" cy="29094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de-DE"/>
              <a:t>03.12.2024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816927" y="6567055"/>
            <a:ext cx="4114800" cy="274204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de-DE"/>
              <a:t>FCT Application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448800" y="6567055"/>
            <a:ext cx="2743200" cy="274204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2C50D06B-00E1-4095-B841-BBB8BBC4022A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0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49" y="329510"/>
            <a:ext cx="1129081" cy="376361"/>
          </a:xfrm>
          <a:prstGeom prst="rect">
            <a:avLst/>
          </a:prstGeom>
        </p:spPr>
      </p:pic>
      <p:pic>
        <p:nvPicPr>
          <p:cNvPr id="11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339" y="172460"/>
            <a:ext cx="775055" cy="645879"/>
          </a:xfrm>
          <a:prstGeom prst="rect">
            <a:avLst/>
          </a:prstGeom>
        </p:spPr>
      </p:pic>
      <p:cxnSp>
        <p:nvCxnSpPr>
          <p:cNvPr id="12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 flipV="1">
            <a:off x="0" y="818339"/>
            <a:ext cx="12119429" cy="31897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45546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1" y="6596065"/>
            <a:ext cx="295275" cy="270283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6274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03.12.2024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FCT Application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0D06B-00E1-4095-B841-BBB8BBC4022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71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59957" y="1797621"/>
            <a:ext cx="7998690" cy="2387600"/>
          </a:xfrm>
        </p:spPr>
        <p:txBody>
          <a:bodyPr>
            <a:normAutofit/>
          </a:bodyPr>
          <a:lstStyle/>
          <a:p>
            <a:r>
              <a:rPr lang="de-DE" sz="4800" dirty="0"/>
              <a:t>FCT in Rings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68502" y="4804346"/>
            <a:ext cx="5181600" cy="539582"/>
          </a:xfrm>
        </p:spPr>
        <p:txBody>
          <a:bodyPr/>
          <a:lstStyle/>
          <a:p>
            <a:r>
              <a:rPr lang="de-DE" dirty="0"/>
              <a:t>O. Chorniy</a:t>
            </a:r>
          </a:p>
        </p:txBody>
      </p:sp>
    </p:spTree>
    <p:extLst>
      <p:ext uri="{BB962C8B-B14F-4D97-AF65-F5344CB8AC3E}">
        <p14:creationId xmlns:p14="http://schemas.microsoft.com/office/powerpoint/2010/main" val="3716761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1270C-20CC-4431-A0E4-FF46D645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Multiple Trigger: </a:t>
            </a:r>
            <a:r>
              <a:rPr lang="de-DE" dirty="0" err="1"/>
              <a:t>idea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7E5C6-E08C-499A-B8BD-285FB366F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03.12.2024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F0935-B230-4263-9E1F-6C97D5E35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FCT Application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6A824-E4AE-41CD-A44C-51A9CA87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D06B-00E1-4095-B841-BBB8BBC4022A}" type="slidenum">
              <a:rPr lang="de-DE" smtClean="0"/>
              <a:pPr/>
              <a:t>10</a:t>
            </a:fld>
            <a:endParaRPr lang="de-DE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33D7D82-D6BF-4622-9D61-2D55D9288B48}"/>
              </a:ext>
            </a:extLst>
          </p:cNvPr>
          <p:cNvCxnSpPr>
            <a:cxnSpLocks/>
          </p:cNvCxnSpPr>
          <p:nvPr/>
        </p:nvCxnSpPr>
        <p:spPr>
          <a:xfrm>
            <a:off x="3866810" y="4856044"/>
            <a:ext cx="7314536" cy="1377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8CB0472-F4B7-4B0D-8AF4-7B297417D557}"/>
              </a:ext>
            </a:extLst>
          </p:cNvPr>
          <p:cNvGrpSpPr/>
          <p:nvPr/>
        </p:nvGrpSpPr>
        <p:grpSpPr>
          <a:xfrm>
            <a:off x="3909368" y="4375195"/>
            <a:ext cx="2214979" cy="409190"/>
            <a:chOff x="8091977" y="3563969"/>
            <a:chExt cx="2214979" cy="409190"/>
          </a:xfrm>
        </p:grpSpPr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28FC82FC-1E75-40FF-9F1D-96989FA4CCD9}"/>
                </a:ext>
              </a:extLst>
            </p:cNvPr>
            <p:cNvSpPr/>
            <p:nvPr/>
          </p:nvSpPr>
          <p:spPr>
            <a:xfrm>
              <a:off x="8091977" y="3563969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359204F7-4BCB-46F7-9A74-CA33A6F427B7}"/>
                </a:ext>
              </a:extLst>
            </p:cNvPr>
            <p:cNvSpPr/>
            <p:nvPr/>
          </p:nvSpPr>
          <p:spPr>
            <a:xfrm>
              <a:off x="8562662" y="3571170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88FEF2C7-8AF5-48A8-9C71-29986AFF7B41}"/>
                </a:ext>
              </a:extLst>
            </p:cNvPr>
            <p:cNvSpPr/>
            <p:nvPr/>
          </p:nvSpPr>
          <p:spPr>
            <a:xfrm>
              <a:off x="8992430" y="3574494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2B84FF88-D195-471E-8020-ABAE281A8B7F}"/>
                </a:ext>
              </a:extLst>
            </p:cNvPr>
            <p:cNvSpPr/>
            <p:nvPr/>
          </p:nvSpPr>
          <p:spPr>
            <a:xfrm>
              <a:off x="9422198" y="3579898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F45BE90C-171B-48D7-B233-AA346BE5FFF6}"/>
                </a:ext>
              </a:extLst>
            </p:cNvPr>
            <p:cNvSpPr/>
            <p:nvPr/>
          </p:nvSpPr>
          <p:spPr>
            <a:xfrm>
              <a:off x="9877188" y="3579898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BF7C2505-37D3-4C17-AF37-FF836B82A3C6}"/>
              </a:ext>
            </a:extLst>
          </p:cNvPr>
          <p:cNvSpPr/>
          <p:nvPr/>
        </p:nvSpPr>
        <p:spPr>
          <a:xfrm>
            <a:off x="3925160" y="4251318"/>
            <a:ext cx="1624520" cy="805415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2412B54-4B7D-4282-B6B7-8C333DD37A79}"/>
              </a:ext>
            </a:extLst>
          </p:cNvPr>
          <p:cNvGrpSpPr/>
          <p:nvPr/>
        </p:nvGrpSpPr>
        <p:grpSpPr>
          <a:xfrm>
            <a:off x="6124347" y="4396484"/>
            <a:ext cx="2214979" cy="409190"/>
            <a:chOff x="8091977" y="3563969"/>
            <a:chExt cx="2214979" cy="409190"/>
          </a:xfrm>
        </p:grpSpPr>
        <p:sp>
          <p:nvSpPr>
            <p:cNvPr id="56" name="Freeform 25">
              <a:extLst>
                <a:ext uri="{FF2B5EF4-FFF2-40B4-BE49-F238E27FC236}">
                  <a16:creationId xmlns:a16="http://schemas.microsoft.com/office/drawing/2014/main" id="{0DB41271-81C4-4C74-822E-FD1A6877EC59}"/>
                </a:ext>
              </a:extLst>
            </p:cNvPr>
            <p:cNvSpPr/>
            <p:nvPr/>
          </p:nvSpPr>
          <p:spPr>
            <a:xfrm>
              <a:off x="8091977" y="3563969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Freeform 26">
              <a:extLst>
                <a:ext uri="{FF2B5EF4-FFF2-40B4-BE49-F238E27FC236}">
                  <a16:creationId xmlns:a16="http://schemas.microsoft.com/office/drawing/2014/main" id="{DE39A533-B94E-4789-B6FD-08A9F8D66C01}"/>
                </a:ext>
              </a:extLst>
            </p:cNvPr>
            <p:cNvSpPr/>
            <p:nvPr/>
          </p:nvSpPr>
          <p:spPr>
            <a:xfrm>
              <a:off x="8562662" y="3571170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6A06E479-4E78-4141-A0E8-F15DF775D905}"/>
                </a:ext>
              </a:extLst>
            </p:cNvPr>
            <p:cNvSpPr/>
            <p:nvPr/>
          </p:nvSpPr>
          <p:spPr>
            <a:xfrm>
              <a:off x="8992430" y="3574494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B9996E03-4D02-4463-B575-B65FEC12C019}"/>
                </a:ext>
              </a:extLst>
            </p:cNvPr>
            <p:cNvSpPr/>
            <p:nvPr/>
          </p:nvSpPr>
          <p:spPr>
            <a:xfrm>
              <a:off x="9422198" y="3579898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E7D032DD-91EE-4596-BC58-FB24DFD4A7F8}"/>
                </a:ext>
              </a:extLst>
            </p:cNvPr>
            <p:cNvSpPr/>
            <p:nvPr/>
          </p:nvSpPr>
          <p:spPr>
            <a:xfrm>
              <a:off x="9877188" y="3579898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E939429-85F3-4E66-BB93-E7D9207802AD}"/>
              </a:ext>
            </a:extLst>
          </p:cNvPr>
          <p:cNvGrpSpPr/>
          <p:nvPr/>
        </p:nvGrpSpPr>
        <p:grpSpPr>
          <a:xfrm>
            <a:off x="8339326" y="4418967"/>
            <a:ext cx="2214979" cy="409190"/>
            <a:chOff x="8091977" y="3563969"/>
            <a:chExt cx="2214979" cy="409190"/>
          </a:xfrm>
        </p:grpSpPr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id="{FB4B15B7-C00A-4FFA-A972-7F6C72CED278}"/>
                </a:ext>
              </a:extLst>
            </p:cNvPr>
            <p:cNvSpPr/>
            <p:nvPr/>
          </p:nvSpPr>
          <p:spPr>
            <a:xfrm>
              <a:off x="8091977" y="3563969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Freeform 26">
              <a:extLst>
                <a:ext uri="{FF2B5EF4-FFF2-40B4-BE49-F238E27FC236}">
                  <a16:creationId xmlns:a16="http://schemas.microsoft.com/office/drawing/2014/main" id="{CCFBBF3F-FC01-4666-A035-B555245BF783}"/>
                </a:ext>
              </a:extLst>
            </p:cNvPr>
            <p:cNvSpPr/>
            <p:nvPr/>
          </p:nvSpPr>
          <p:spPr>
            <a:xfrm>
              <a:off x="8562662" y="3571170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74D34AEC-4CA9-42A1-9A21-E836EEAF61FC}"/>
                </a:ext>
              </a:extLst>
            </p:cNvPr>
            <p:cNvSpPr/>
            <p:nvPr/>
          </p:nvSpPr>
          <p:spPr>
            <a:xfrm>
              <a:off x="8992430" y="3574494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055F086A-B453-41BF-A5B0-A26D7D9790AE}"/>
                </a:ext>
              </a:extLst>
            </p:cNvPr>
            <p:cNvSpPr/>
            <p:nvPr/>
          </p:nvSpPr>
          <p:spPr>
            <a:xfrm>
              <a:off x="9422198" y="3579898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51791E3F-C2B4-41F6-BD2F-11C88B166022}"/>
                </a:ext>
              </a:extLst>
            </p:cNvPr>
            <p:cNvSpPr/>
            <p:nvPr/>
          </p:nvSpPr>
          <p:spPr>
            <a:xfrm>
              <a:off x="9877188" y="3579898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67" name="Gerade Verbindung mit Pfeil 147">
            <a:extLst>
              <a:ext uri="{FF2B5EF4-FFF2-40B4-BE49-F238E27FC236}">
                <a16:creationId xmlns:a16="http://schemas.microsoft.com/office/drawing/2014/main" id="{019C842B-BE8B-4DA7-9FE6-8A44B6FB130C}"/>
              </a:ext>
            </a:extLst>
          </p:cNvPr>
          <p:cNvCxnSpPr>
            <a:cxnSpLocks/>
          </p:cNvCxnSpPr>
          <p:nvPr/>
        </p:nvCxnSpPr>
        <p:spPr>
          <a:xfrm flipV="1">
            <a:off x="3560512" y="6305753"/>
            <a:ext cx="6109035" cy="883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hteck 148">
            <a:extLst>
              <a:ext uri="{FF2B5EF4-FFF2-40B4-BE49-F238E27FC236}">
                <a16:creationId xmlns:a16="http://schemas.microsoft.com/office/drawing/2014/main" id="{82ED83AF-89FF-4006-804A-99673CE138CE}"/>
              </a:ext>
            </a:extLst>
          </p:cNvPr>
          <p:cNvSpPr/>
          <p:nvPr/>
        </p:nvSpPr>
        <p:spPr>
          <a:xfrm>
            <a:off x="7466523" y="5880851"/>
            <a:ext cx="45719" cy="424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hteck 156">
            <a:extLst>
              <a:ext uri="{FF2B5EF4-FFF2-40B4-BE49-F238E27FC236}">
                <a16:creationId xmlns:a16="http://schemas.microsoft.com/office/drawing/2014/main" id="{6B92A296-02B8-4F0C-88B8-FC3169C9916C}"/>
              </a:ext>
            </a:extLst>
          </p:cNvPr>
          <p:cNvSpPr/>
          <p:nvPr/>
        </p:nvSpPr>
        <p:spPr>
          <a:xfrm>
            <a:off x="9241035" y="5884683"/>
            <a:ext cx="45719" cy="424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hteck 161">
            <a:extLst>
              <a:ext uri="{FF2B5EF4-FFF2-40B4-BE49-F238E27FC236}">
                <a16:creationId xmlns:a16="http://schemas.microsoft.com/office/drawing/2014/main" id="{B6BCE4BB-2CB1-4FE0-8827-F11654BC490A}"/>
              </a:ext>
            </a:extLst>
          </p:cNvPr>
          <p:cNvSpPr/>
          <p:nvPr/>
        </p:nvSpPr>
        <p:spPr>
          <a:xfrm>
            <a:off x="5671719" y="5885808"/>
            <a:ext cx="45719" cy="424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hteck 162">
            <a:extLst>
              <a:ext uri="{FF2B5EF4-FFF2-40B4-BE49-F238E27FC236}">
                <a16:creationId xmlns:a16="http://schemas.microsoft.com/office/drawing/2014/main" id="{D2A66B3C-555F-43B0-ABF8-27D96C88CC35}"/>
              </a:ext>
            </a:extLst>
          </p:cNvPr>
          <p:cNvSpPr/>
          <p:nvPr/>
        </p:nvSpPr>
        <p:spPr>
          <a:xfrm>
            <a:off x="3904566" y="5880788"/>
            <a:ext cx="45719" cy="424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2DE47BA-57D6-4BEA-9143-3F426C5CBAEB}"/>
              </a:ext>
            </a:extLst>
          </p:cNvPr>
          <p:cNvSpPr txBox="1"/>
          <p:nvPr/>
        </p:nvSpPr>
        <p:spPr>
          <a:xfrm>
            <a:off x="9663921" y="5289765"/>
            <a:ext cx="17807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RF </a:t>
            </a:r>
            <a:r>
              <a:rPr lang="de-DE" dirty="0" err="1"/>
              <a:t>signal</a:t>
            </a:r>
            <a:r>
              <a:rPr lang="de-DE" dirty="0"/>
              <a:t> at h=1 (</a:t>
            </a:r>
            <a:r>
              <a:rPr lang="de-DE" dirty="0" err="1"/>
              <a:t>revolution</a:t>
            </a:r>
            <a:r>
              <a:rPr lang="de-DE" dirty="0"/>
              <a:t> </a:t>
            </a:r>
            <a:r>
              <a:rPr lang="de-DE" dirty="0" err="1"/>
              <a:t>frequency</a:t>
            </a:r>
            <a:r>
              <a:rPr lang="de-DE" dirty="0"/>
              <a:t>)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0BF8594-88BD-498C-93DB-89CCA563AEAA}"/>
              </a:ext>
            </a:extLst>
          </p:cNvPr>
          <p:cNvGrpSpPr/>
          <p:nvPr/>
        </p:nvGrpSpPr>
        <p:grpSpPr>
          <a:xfrm>
            <a:off x="8355387" y="1481245"/>
            <a:ext cx="1719072" cy="409190"/>
            <a:chOff x="6699204" y="3201591"/>
            <a:chExt cx="1719072" cy="409190"/>
          </a:xfrm>
        </p:grpSpPr>
        <p:sp>
          <p:nvSpPr>
            <p:cNvPr id="74" name="Freeform 12">
              <a:extLst>
                <a:ext uri="{FF2B5EF4-FFF2-40B4-BE49-F238E27FC236}">
                  <a16:creationId xmlns:a16="http://schemas.microsoft.com/office/drawing/2014/main" id="{5B54A15A-C875-4F5A-A67F-78674458AA83}"/>
                </a:ext>
              </a:extLst>
            </p:cNvPr>
            <p:cNvSpPr/>
            <p:nvPr/>
          </p:nvSpPr>
          <p:spPr>
            <a:xfrm>
              <a:off x="6699204" y="3201591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id="{B013B5A6-5D47-43E3-96B2-6AAA1AEEFFB7}"/>
                </a:ext>
              </a:extLst>
            </p:cNvPr>
            <p:cNvSpPr/>
            <p:nvPr/>
          </p:nvSpPr>
          <p:spPr>
            <a:xfrm>
              <a:off x="7128972" y="3208792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CACE265E-8AB4-4539-AF0E-72F020A8DDDC}"/>
                </a:ext>
              </a:extLst>
            </p:cNvPr>
            <p:cNvSpPr/>
            <p:nvPr/>
          </p:nvSpPr>
          <p:spPr>
            <a:xfrm>
              <a:off x="7558740" y="3212116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Freeform 21">
              <a:extLst>
                <a:ext uri="{FF2B5EF4-FFF2-40B4-BE49-F238E27FC236}">
                  <a16:creationId xmlns:a16="http://schemas.microsoft.com/office/drawing/2014/main" id="{9FD9879A-147F-44A3-B6A2-12AD2965D3BB}"/>
                </a:ext>
              </a:extLst>
            </p:cNvPr>
            <p:cNvSpPr/>
            <p:nvPr/>
          </p:nvSpPr>
          <p:spPr>
            <a:xfrm>
              <a:off x="7988508" y="3217520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466DC09-4EEB-4867-9592-ED73CDA0F2CB}"/>
              </a:ext>
            </a:extLst>
          </p:cNvPr>
          <p:cNvGrpSpPr/>
          <p:nvPr/>
        </p:nvGrpSpPr>
        <p:grpSpPr>
          <a:xfrm>
            <a:off x="8339697" y="1843378"/>
            <a:ext cx="1719072" cy="409190"/>
            <a:chOff x="6699204" y="3201591"/>
            <a:chExt cx="1719072" cy="409190"/>
          </a:xfrm>
        </p:grpSpPr>
        <p:sp>
          <p:nvSpPr>
            <p:cNvPr id="79" name="Freeform 12">
              <a:extLst>
                <a:ext uri="{FF2B5EF4-FFF2-40B4-BE49-F238E27FC236}">
                  <a16:creationId xmlns:a16="http://schemas.microsoft.com/office/drawing/2014/main" id="{12092D92-ADB8-443F-A7FA-9656479736ED}"/>
                </a:ext>
              </a:extLst>
            </p:cNvPr>
            <p:cNvSpPr/>
            <p:nvPr/>
          </p:nvSpPr>
          <p:spPr>
            <a:xfrm>
              <a:off x="6699204" y="3201591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30E141EB-8578-4FD1-89B3-1E3137882E0A}"/>
                </a:ext>
              </a:extLst>
            </p:cNvPr>
            <p:cNvSpPr/>
            <p:nvPr/>
          </p:nvSpPr>
          <p:spPr>
            <a:xfrm>
              <a:off x="7128972" y="3208792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99A71B8F-C907-4ED6-A7F2-8ED1F7EF28A7}"/>
                </a:ext>
              </a:extLst>
            </p:cNvPr>
            <p:cNvSpPr/>
            <p:nvPr/>
          </p:nvSpPr>
          <p:spPr>
            <a:xfrm>
              <a:off x="7558740" y="3212116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Freeform 21">
              <a:extLst>
                <a:ext uri="{FF2B5EF4-FFF2-40B4-BE49-F238E27FC236}">
                  <a16:creationId xmlns:a16="http://schemas.microsoft.com/office/drawing/2014/main" id="{1A4E7128-648F-45A1-99E9-B24720E4F320}"/>
                </a:ext>
              </a:extLst>
            </p:cNvPr>
            <p:cNvSpPr/>
            <p:nvPr/>
          </p:nvSpPr>
          <p:spPr>
            <a:xfrm>
              <a:off x="7988508" y="3217520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4FF33FA-C974-4F3E-A2E7-2CE497C6B22F}"/>
              </a:ext>
            </a:extLst>
          </p:cNvPr>
          <p:cNvGrpSpPr/>
          <p:nvPr/>
        </p:nvGrpSpPr>
        <p:grpSpPr>
          <a:xfrm>
            <a:off x="8324217" y="2184249"/>
            <a:ext cx="1719072" cy="409190"/>
            <a:chOff x="6699204" y="3201591"/>
            <a:chExt cx="1719072" cy="409190"/>
          </a:xfrm>
        </p:grpSpPr>
        <p:sp>
          <p:nvSpPr>
            <p:cNvPr id="84" name="Freeform 12">
              <a:extLst>
                <a:ext uri="{FF2B5EF4-FFF2-40B4-BE49-F238E27FC236}">
                  <a16:creationId xmlns:a16="http://schemas.microsoft.com/office/drawing/2014/main" id="{A9E70D3B-101A-48F0-97B8-02DD0D9FA5B0}"/>
                </a:ext>
              </a:extLst>
            </p:cNvPr>
            <p:cNvSpPr/>
            <p:nvPr/>
          </p:nvSpPr>
          <p:spPr>
            <a:xfrm>
              <a:off x="6699204" y="3201591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5" name="Freeform 14">
              <a:extLst>
                <a:ext uri="{FF2B5EF4-FFF2-40B4-BE49-F238E27FC236}">
                  <a16:creationId xmlns:a16="http://schemas.microsoft.com/office/drawing/2014/main" id="{BBC6C28F-ED7E-4ADE-B77E-D52DDD6325A4}"/>
                </a:ext>
              </a:extLst>
            </p:cNvPr>
            <p:cNvSpPr/>
            <p:nvPr/>
          </p:nvSpPr>
          <p:spPr>
            <a:xfrm>
              <a:off x="7128972" y="3208792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6" name="Freeform 15">
              <a:extLst>
                <a:ext uri="{FF2B5EF4-FFF2-40B4-BE49-F238E27FC236}">
                  <a16:creationId xmlns:a16="http://schemas.microsoft.com/office/drawing/2014/main" id="{A785F6E1-B30F-4D72-8B15-05DA303AD6E4}"/>
                </a:ext>
              </a:extLst>
            </p:cNvPr>
            <p:cNvSpPr/>
            <p:nvPr/>
          </p:nvSpPr>
          <p:spPr>
            <a:xfrm>
              <a:off x="7558740" y="3212116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3200F81F-5C1B-40F0-A0E2-759B71D451FE}"/>
                </a:ext>
              </a:extLst>
            </p:cNvPr>
            <p:cNvSpPr/>
            <p:nvPr/>
          </p:nvSpPr>
          <p:spPr>
            <a:xfrm>
              <a:off x="7988508" y="3217520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E52B1540-D79B-47BF-8401-6597B2FFF1D7}"/>
              </a:ext>
            </a:extLst>
          </p:cNvPr>
          <p:cNvSpPr/>
          <p:nvPr/>
        </p:nvSpPr>
        <p:spPr>
          <a:xfrm>
            <a:off x="5731759" y="4251318"/>
            <a:ext cx="1624520" cy="805415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2B00505-27A1-4502-8309-C48D3CBBE226}"/>
              </a:ext>
            </a:extLst>
          </p:cNvPr>
          <p:cNvSpPr/>
          <p:nvPr/>
        </p:nvSpPr>
        <p:spPr>
          <a:xfrm>
            <a:off x="7527066" y="4251318"/>
            <a:ext cx="1624520" cy="805415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364985C-AD67-4918-92CF-821213ED1858}"/>
              </a:ext>
            </a:extLst>
          </p:cNvPr>
          <p:cNvSpPr txBox="1"/>
          <p:nvPr/>
        </p:nvSpPr>
        <p:spPr>
          <a:xfrm>
            <a:off x="259236" y="954269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measurement</a:t>
            </a:r>
            <a:r>
              <a:rPr lang="de-DE" dirty="0"/>
              <a:t> </a:t>
            </a:r>
            <a:r>
              <a:rPr lang="de-DE" dirty="0" err="1"/>
              <a:t>every</a:t>
            </a:r>
            <a:r>
              <a:rPr lang="de-DE" dirty="0"/>
              <a:t> h=1 pulse</a:t>
            </a:r>
          </a:p>
        </p:txBody>
      </p:sp>
      <p:cxnSp>
        <p:nvCxnSpPr>
          <p:cNvPr id="91" name="Gerade Verbindung mit Pfeil 88">
            <a:extLst>
              <a:ext uri="{FF2B5EF4-FFF2-40B4-BE49-F238E27FC236}">
                <a16:creationId xmlns:a16="http://schemas.microsoft.com/office/drawing/2014/main" id="{DD33F6A9-2005-4568-B3AC-7743486B3F89}"/>
              </a:ext>
            </a:extLst>
          </p:cNvPr>
          <p:cNvCxnSpPr>
            <a:cxnSpLocks/>
          </p:cNvCxnSpPr>
          <p:nvPr/>
        </p:nvCxnSpPr>
        <p:spPr>
          <a:xfrm flipV="1">
            <a:off x="387343" y="3059540"/>
            <a:ext cx="4312440" cy="139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91">
            <a:extLst>
              <a:ext uri="{FF2B5EF4-FFF2-40B4-BE49-F238E27FC236}">
                <a16:creationId xmlns:a16="http://schemas.microsoft.com/office/drawing/2014/main" id="{8F8AC032-E463-4C8F-983E-F78598C26479}"/>
              </a:ext>
            </a:extLst>
          </p:cNvPr>
          <p:cNvCxnSpPr/>
          <p:nvPr/>
        </p:nvCxnSpPr>
        <p:spPr>
          <a:xfrm flipV="1">
            <a:off x="975341" y="2526140"/>
            <a:ext cx="0" cy="53340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92">
            <a:extLst>
              <a:ext uri="{FF2B5EF4-FFF2-40B4-BE49-F238E27FC236}">
                <a16:creationId xmlns:a16="http://schemas.microsoft.com/office/drawing/2014/main" id="{F70557AE-912F-452C-8816-9149F4D855A0}"/>
              </a:ext>
            </a:extLst>
          </p:cNvPr>
          <p:cNvCxnSpPr/>
          <p:nvPr/>
        </p:nvCxnSpPr>
        <p:spPr>
          <a:xfrm flipV="1">
            <a:off x="2117456" y="2540113"/>
            <a:ext cx="0" cy="53340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93">
            <a:extLst>
              <a:ext uri="{FF2B5EF4-FFF2-40B4-BE49-F238E27FC236}">
                <a16:creationId xmlns:a16="http://schemas.microsoft.com/office/drawing/2014/main" id="{0F26DC91-9F31-40DA-AB4E-276675FDA372}"/>
              </a:ext>
            </a:extLst>
          </p:cNvPr>
          <p:cNvCxnSpPr/>
          <p:nvPr/>
        </p:nvCxnSpPr>
        <p:spPr>
          <a:xfrm flipV="1">
            <a:off x="4405704" y="2540113"/>
            <a:ext cx="0" cy="53340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hteck 96">
            <a:extLst>
              <a:ext uri="{FF2B5EF4-FFF2-40B4-BE49-F238E27FC236}">
                <a16:creationId xmlns:a16="http://schemas.microsoft.com/office/drawing/2014/main" id="{B8B3206D-9E49-49A2-B0E8-42A36A8B220C}"/>
              </a:ext>
            </a:extLst>
          </p:cNvPr>
          <p:cNvSpPr/>
          <p:nvPr/>
        </p:nvSpPr>
        <p:spPr>
          <a:xfrm>
            <a:off x="633063" y="3078332"/>
            <a:ext cx="7489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 err="1"/>
              <a:t>Injection</a:t>
            </a:r>
            <a:endParaRPr lang="en-US" sz="1200" b="1" dirty="0"/>
          </a:p>
        </p:txBody>
      </p:sp>
      <p:sp>
        <p:nvSpPr>
          <p:cNvPr id="96" name="Rechteck 97">
            <a:extLst>
              <a:ext uri="{FF2B5EF4-FFF2-40B4-BE49-F238E27FC236}">
                <a16:creationId xmlns:a16="http://schemas.microsoft.com/office/drawing/2014/main" id="{FF962662-4DE0-4E3A-AC9E-7EA1DDEC86F3}"/>
              </a:ext>
            </a:extLst>
          </p:cNvPr>
          <p:cNvSpPr/>
          <p:nvPr/>
        </p:nvSpPr>
        <p:spPr>
          <a:xfrm>
            <a:off x="1866444" y="3103266"/>
            <a:ext cx="8835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 err="1"/>
              <a:t>Ramp</a:t>
            </a:r>
            <a:r>
              <a:rPr lang="de-DE" sz="1200" b="1" dirty="0"/>
              <a:t> </a:t>
            </a:r>
            <a:r>
              <a:rPr lang="de-DE" sz="1200" b="1" dirty="0" err="1"/>
              <a:t>start</a:t>
            </a:r>
            <a:endParaRPr lang="en-US" sz="1200" b="1" dirty="0"/>
          </a:p>
        </p:txBody>
      </p:sp>
      <p:sp>
        <p:nvSpPr>
          <p:cNvPr id="97" name="Rechteck 137">
            <a:extLst>
              <a:ext uri="{FF2B5EF4-FFF2-40B4-BE49-F238E27FC236}">
                <a16:creationId xmlns:a16="http://schemas.microsoft.com/office/drawing/2014/main" id="{B46561CD-4B3B-4756-95C2-8B23C64E24A8}"/>
              </a:ext>
            </a:extLst>
          </p:cNvPr>
          <p:cNvSpPr/>
          <p:nvPr/>
        </p:nvSpPr>
        <p:spPr>
          <a:xfrm>
            <a:off x="3466879" y="2530049"/>
            <a:ext cx="391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/>
              <a:t>...</a:t>
            </a:r>
            <a:endParaRPr lang="en-US" sz="2000" b="1" dirty="0"/>
          </a:p>
        </p:txBody>
      </p:sp>
      <p:sp>
        <p:nvSpPr>
          <p:cNvPr id="98" name="Rechteck 138">
            <a:extLst>
              <a:ext uri="{FF2B5EF4-FFF2-40B4-BE49-F238E27FC236}">
                <a16:creationId xmlns:a16="http://schemas.microsoft.com/office/drawing/2014/main" id="{48C256EA-44BA-4B8B-8F76-C075924FE0AD}"/>
              </a:ext>
            </a:extLst>
          </p:cNvPr>
          <p:cNvSpPr/>
          <p:nvPr/>
        </p:nvSpPr>
        <p:spPr>
          <a:xfrm>
            <a:off x="4076563" y="3103266"/>
            <a:ext cx="8320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 err="1"/>
              <a:t>Extraction</a:t>
            </a:r>
            <a:endParaRPr lang="en-US" sz="1200" b="1" dirty="0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730C843-8554-46AC-9323-570963EDD601}"/>
              </a:ext>
            </a:extLst>
          </p:cNvPr>
          <p:cNvGrpSpPr/>
          <p:nvPr/>
        </p:nvGrpSpPr>
        <p:grpSpPr>
          <a:xfrm>
            <a:off x="861042" y="1826182"/>
            <a:ext cx="909719" cy="424965"/>
            <a:chOff x="6660000" y="4860000"/>
            <a:chExt cx="909719" cy="424965"/>
          </a:xfrm>
        </p:grpSpPr>
        <p:sp>
          <p:nvSpPr>
            <p:cNvPr id="100" name="Rechteck 148">
              <a:extLst>
                <a:ext uri="{FF2B5EF4-FFF2-40B4-BE49-F238E27FC236}">
                  <a16:creationId xmlns:a16="http://schemas.microsoft.com/office/drawing/2014/main" id="{78566078-61B3-4639-8345-F3139C007A8F}"/>
                </a:ext>
              </a:extLst>
            </p:cNvPr>
            <p:cNvSpPr/>
            <p:nvPr/>
          </p:nvSpPr>
          <p:spPr>
            <a:xfrm>
              <a:off x="7092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hteck 156">
              <a:extLst>
                <a:ext uri="{FF2B5EF4-FFF2-40B4-BE49-F238E27FC236}">
                  <a16:creationId xmlns:a16="http://schemas.microsoft.com/office/drawing/2014/main" id="{C863191F-AD75-4D45-9532-01C334558F61}"/>
                </a:ext>
              </a:extLst>
            </p:cNvPr>
            <p:cNvSpPr/>
            <p:nvPr/>
          </p:nvSpPr>
          <p:spPr>
            <a:xfrm>
              <a:off x="7308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hteck 160">
              <a:extLst>
                <a:ext uri="{FF2B5EF4-FFF2-40B4-BE49-F238E27FC236}">
                  <a16:creationId xmlns:a16="http://schemas.microsoft.com/office/drawing/2014/main" id="{B9C1B8B6-2695-4C6C-B73B-9E3CC088E1A8}"/>
                </a:ext>
              </a:extLst>
            </p:cNvPr>
            <p:cNvSpPr/>
            <p:nvPr/>
          </p:nvSpPr>
          <p:spPr>
            <a:xfrm>
              <a:off x="7524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hteck 161">
              <a:extLst>
                <a:ext uri="{FF2B5EF4-FFF2-40B4-BE49-F238E27FC236}">
                  <a16:creationId xmlns:a16="http://schemas.microsoft.com/office/drawing/2014/main" id="{0FF1F77E-3469-40DF-BF3B-92C0BE44279F}"/>
                </a:ext>
              </a:extLst>
            </p:cNvPr>
            <p:cNvSpPr/>
            <p:nvPr/>
          </p:nvSpPr>
          <p:spPr>
            <a:xfrm>
              <a:off x="6876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hteck 162">
              <a:extLst>
                <a:ext uri="{FF2B5EF4-FFF2-40B4-BE49-F238E27FC236}">
                  <a16:creationId xmlns:a16="http://schemas.microsoft.com/office/drawing/2014/main" id="{A38BE492-13C6-4BA9-BD8A-655FEBC0682A}"/>
                </a:ext>
              </a:extLst>
            </p:cNvPr>
            <p:cNvSpPr/>
            <p:nvPr/>
          </p:nvSpPr>
          <p:spPr>
            <a:xfrm>
              <a:off x="6660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5" name="Gerade Verbindung mit Pfeil 88">
            <a:extLst>
              <a:ext uri="{FF2B5EF4-FFF2-40B4-BE49-F238E27FC236}">
                <a16:creationId xmlns:a16="http://schemas.microsoft.com/office/drawing/2014/main" id="{E874A4E6-DC30-4CF5-AC22-713002EA1FE4}"/>
              </a:ext>
            </a:extLst>
          </p:cNvPr>
          <p:cNvCxnSpPr>
            <a:cxnSpLocks/>
          </p:cNvCxnSpPr>
          <p:nvPr/>
        </p:nvCxnSpPr>
        <p:spPr>
          <a:xfrm>
            <a:off x="387343" y="2258182"/>
            <a:ext cx="43124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87AF3F9-2CF0-4945-BC01-EFA7E2153905}"/>
              </a:ext>
            </a:extLst>
          </p:cNvPr>
          <p:cNvGrpSpPr/>
          <p:nvPr/>
        </p:nvGrpSpPr>
        <p:grpSpPr>
          <a:xfrm>
            <a:off x="1955806" y="1826182"/>
            <a:ext cx="909719" cy="424965"/>
            <a:chOff x="6660000" y="4860000"/>
            <a:chExt cx="909719" cy="424965"/>
          </a:xfrm>
        </p:grpSpPr>
        <p:sp>
          <p:nvSpPr>
            <p:cNvPr id="107" name="Rechteck 148">
              <a:extLst>
                <a:ext uri="{FF2B5EF4-FFF2-40B4-BE49-F238E27FC236}">
                  <a16:creationId xmlns:a16="http://schemas.microsoft.com/office/drawing/2014/main" id="{E103D843-BB7D-41BA-B798-B2692BF21803}"/>
                </a:ext>
              </a:extLst>
            </p:cNvPr>
            <p:cNvSpPr/>
            <p:nvPr/>
          </p:nvSpPr>
          <p:spPr>
            <a:xfrm>
              <a:off x="7092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hteck 156">
              <a:extLst>
                <a:ext uri="{FF2B5EF4-FFF2-40B4-BE49-F238E27FC236}">
                  <a16:creationId xmlns:a16="http://schemas.microsoft.com/office/drawing/2014/main" id="{D57D0CE8-0F85-4384-9AB4-C11BA87E76C3}"/>
                </a:ext>
              </a:extLst>
            </p:cNvPr>
            <p:cNvSpPr/>
            <p:nvPr/>
          </p:nvSpPr>
          <p:spPr>
            <a:xfrm>
              <a:off x="7308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hteck 160">
              <a:extLst>
                <a:ext uri="{FF2B5EF4-FFF2-40B4-BE49-F238E27FC236}">
                  <a16:creationId xmlns:a16="http://schemas.microsoft.com/office/drawing/2014/main" id="{E2124756-0DF5-4296-A46C-2A52039DE870}"/>
                </a:ext>
              </a:extLst>
            </p:cNvPr>
            <p:cNvSpPr/>
            <p:nvPr/>
          </p:nvSpPr>
          <p:spPr>
            <a:xfrm>
              <a:off x="7524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hteck 161">
              <a:extLst>
                <a:ext uri="{FF2B5EF4-FFF2-40B4-BE49-F238E27FC236}">
                  <a16:creationId xmlns:a16="http://schemas.microsoft.com/office/drawing/2014/main" id="{B4BCCA81-D3AC-4DA4-AD07-126F233BAF90}"/>
                </a:ext>
              </a:extLst>
            </p:cNvPr>
            <p:cNvSpPr/>
            <p:nvPr/>
          </p:nvSpPr>
          <p:spPr>
            <a:xfrm>
              <a:off x="6876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hteck 162">
              <a:extLst>
                <a:ext uri="{FF2B5EF4-FFF2-40B4-BE49-F238E27FC236}">
                  <a16:creationId xmlns:a16="http://schemas.microsoft.com/office/drawing/2014/main" id="{959D89CC-B138-4EAE-91B8-28BA17BA404E}"/>
                </a:ext>
              </a:extLst>
            </p:cNvPr>
            <p:cNvSpPr/>
            <p:nvPr/>
          </p:nvSpPr>
          <p:spPr>
            <a:xfrm>
              <a:off x="6660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1D14CE8-2E4B-490E-9713-1CD4F9BDD290}"/>
              </a:ext>
            </a:extLst>
          </p:cNvPr>
          <p:cNvGrpSpPr/>
          <p:nvPr/>
        </p:nvGrpSpPr>
        <p:grpSpPr>
          <a:xfrm>
            <a:off x="3019220" y="1826182"/>
            <a:ext cx="909719" cy="424965"/>
            <a:chOff x="6660000" y="4860000"/>
            <a:chExt cx="909719" cy="424965"/>
          </a:xfrm>
        </p:grpSpPr>
        <p:sp>
          <p:nvSpPr>
            <p:cNvPr id="113" name="Rechteck 148">
              <a:extLst>
                <a:ext uri="{FF2B5EF4-FFF2-40B4-BE49-F238E27FC236}">
                  <a16:creationId xmlns:a16="http://schemas.microsoft.com/office/drawing/2014/main" id="{05734A93-F25D-40F0-BC80-9B4981062924}"/>
                </a:ext>
              </a:extLst>
            </p:cNvPr>
            <p:cNvSpPr/>
            <p:nvPr/>
          </p:nvSpPr>
          <p:spPr>
            <a:xfrm>
              <a:off x="7092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hteck 156">
              <a:extLst>
                <a:ext uri="{FF2B5EF4-FFF2-40B4-BE49-F238E27FC236}">
                  <a16:creationId xmlns:a16="http://schemas.microsoft.com/office/drawing/2014/main" id="{C7BDDBB2-816C-4BCD-9409-5A86C75389E6}"/>
                </a:ext>
              </a:extLst>
            </p:cNvPr>
            <p:cNvSpPr/>
            <p:nvPr/>
          </p:nvSpPr>
          <p:spPr>
            <a:xfrm>
              <a:off x="7308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hteck 160">
              <a:extLst>
                <a:ext uri="{FF2B5EF4-FFF2-40B4-BE49-F238E27FC236}">
                  <a16:creationId xmlns:a16="http://schemas.microsoft.com/office/drawing/2014/main" id="{975003DC-EB73-4781-8D78-4BF1431C8662}"/>
                </a:ext>
              </a:extLst>
            </p:cNvPr>
            <p:cNvSpPr/>
            <p:nvPr/>
          </p:nvSpPr>
          <p:spPr>
            <a:xfrm>
              <a:off x="7524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hteck 161">
              <a:extLst>
                <a:ext uri="{FF2B5EF4-FFF2-40B4-BE49-F238E27FC236}">
                  <a16:creationId xmlns:a16="http://schemas.microsoft.com/office/drawing/2014/main" id="{210420EE-62D7-4898-BC22-E3356180FE74}"/>
                </a:ext>
              </a:extLst>
            </p:cNvPr>
            <p:cNvSpPr/>
            <p:nvPr/>
          </p:nvSpPr>
          <p:spPr>
            <a:xfrm>
              <a:off x="6876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hteck 162">
              <a:extLst>
                <a:ext uri="{FF2B5EF4-FFF2-40B4-BE49-F238E27FC236}">
                  <a16:creationId xmlns:a16="http://schemas.microsoft.com/office/drawing/2014/main" id="{995E7D89-7EA4-41A0-BA15-7421A95D2984}"/>
                </a:ext>
              </a:extLst>
            </p:cNvPr>
            <p:cNvSpPr/>
            <p:nvPr/>
          </p:nvSpPr>
          <p:spPr>
            <a:xfrm>
              <a:off x="6660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C2A07DB8-05D1-4012-AC92-E8146389824C}"/>
              </a:ext>
            </a:extLst>
          </p:cNvPr>
          <p:cNvCxnSpPr>
            <a:cxnSpLocks/>
          </p:cNvCxnSpPr>
          <p:nvPr/>
        </p:nvCxnSpPr>
        <p:spPr>
          <a:xfrm>
            <a:off x="2387806" y="1417019"/>
            <a:ext cx="0" cy="159279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B34E8A10-3AB7-45B9-94DE-AF28FB4FA7D9}"/>
              </a:ext>
            </a:extLst>
          </p:cNvPr>
          <p:cNvCxnSpPr>
            <a:cxnSpLocks/>
          </p:cNvCxnSpPr>
          <p:nvPr/>
        </p:nvCxnSpPr>
        <p:spPr>
          <a:xfrm>
            <a:off x="2603806" y="1417019"/>
            <a:ext cx="0" cy="56291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F3B1517B-3346-4CEA-A553-493169CE2F3E}"/>
              </a:ext>
            </a:extLst>
          </p:cNvPr>
          <p:cNvCxnSpPr>
            <a:cxnSpLocks/>
          </p:cNvCxnSpPr>
          <p:nvPr/>
        </p:nvCxnSpPr>
        <p:spPr>
          <a:xfrm>
            <a:off x="2821520" y="1417019"/>
            <a:ext cx="0" cy="56291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E42FF0D6-6687-4553-93B3-84E51CBB123B}"/>
              </a:ext>
            </a:extLst>
          </p:cNvPr>
          <p:cNvCxnSpPr>
            <a:cxnSpLocks/>
          </p:cNvCxnSpPr>
          <p:nvPr/>
        </p:nvCxnSpPr>
        <p:spPr>
          <a:xfrm>
            <a:off x="3019220" y="1417019"/>
            <a:ext cx="0" cy="56291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D01675D-6A6E-4304-9977-8564D8F44CE1}"/>
              </a:ext>
            </a:extLst>
          </p:cNvPr>
          <p:cNvCxnSpPr>
            <a:cxnSpLocks/>
          </p:cNvCxnSpPr>
          <p:nvPr/>
        </p:nvCxnSpPr>
        <p:spPr>
          <a:xfrm>
            <a:off x="3233248" y="1417019"/>
            <a:ext cx="0" cy="56291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E7E278A3-D243-4B93-8D53-8F6D64DC4532}"/>
              </a:ext>
            </a:extLst>
          </p:cNvPr>
          <p:cNvCxnSpPr>
            <a:cxnSpLocks/>
          </p:cNvCxnSpPr>
          <p:nvPr/>
        </p:nvCxnSpPr>
        <p:spPr>
          <a:xfrm>
            <a:off x="3451220" y="1417019"/>
            <a:ext cx="0" cy="56291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A0B8757-6083-4EE8-B19A-29BE392C4302}"/>
              </a:ext>
            </a:extLst>
          </p:cNvPr>
          <p:cNvCxnSpPr>
            <a:cxnSpLocks/>
          </p:cNvCxnSpPr>
          <p:nvPr/>
        </p:nvCxnSpPr>
        <p:spPr>
          <a:xfrm>
            <a:off x="3667220" y="1417019"/>
            <a:ext cx="0" cy="56291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4CD32D9-513A-4169-888F-B0F7402D5434}"/>
              </a:ext>
            </a:extLst>
          </p:cNvPr>
          <p:cNvCxnSpPr>
            <a:cxnSpLocks/>
          </p:cNvCxnSpPr>
          <p:nvPr/>
        </p:nvCxnSpPr>
        <p:spPr>
          <a:xfrm>
            <a:off x="3883220" y="1417019"/>
            <a:ext cx="0" cy="56291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F1D586A-20DA-4E12-85A5-2C9D18535A09}"/>
              </a:ext>
            </a:extLst>
          </p:cNvPr>
          <p:cNvCxnSpPr>
            <a:cxnSpLocks/>
          </p:cNvCxnSpPr>
          <p:nvPr/>
        </p:nvCxnSpPr>
        <p:spPr>
          <a:xfrm>
            <a:off x="3950285" y="4005943"/>
            <a:ext cx="1599395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00C99FFA-0895-4115-911D-568DC907EF27}"/>
              </a:ext>
            </a:extLst>
          </p:cNvPr>
          <p:cNvSpPr txBox="1"/>
          <p:nvPr/>
        </p:nvSpPr>
        <p:spPr>
          <a:xfrm>
            <a:off x="9520230" y="3895441"/>
            <a:ext cx="1780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FCT </a:t>
            </a:r>
            <a:r>
              <a:rPr lang="de-DE" dirty="0" err="1"/>
              <a:t>signal</a:t>
            </a:r>
            <a:endParaRPr lang="de-DE" dirty="0"/>
          </a:p>
        </p:txBody>
      </p:sp>
      <p:sp>
        <p:nvSpPr>
          <p:cNvPr id="129" name="Rechteck 138">
            <a:extLst>
              <a:ext uri="{FF2B5EF4-FFF2-40B4-BE49-F238E27FC236}">
                <a16:creationId xmlns:a16="http://schemas.microsoft.com/office/drawing/2014/main" id="{ED9CA98A-9E95-4636-9724-76A7E6FE162E}"/>
              </a:ext>
            </a:extLst>
          </p:cNvPr>
          <p:cNvSpPr/>
          <p:nvPr/>
        </p:nvSpPr>
        <p:spPr>
          <a:xfrm>
            <a:off x="3882725" y="3669013"/>
            <a:ext cx="17345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/>
              <a:t>Sample Time per Trigger</a:t>
            </a:r>
            <a:endParaRPr lang="en-US" sz="1200" b="1" dirty="0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C834F5B2-68C8-4C40-9CF9-4386AC18DA27}"/>
              </a:ext>
            </a:extLst>
          </p:cNvPr>
          <p:cNvSpPr/>
          <p:nvPr/>
        </p:nvSpPr>
        <p:spPr>
          <a:xfrm>
            <a:off x="8248484" y="1182280"/>
            <a:ext cx="2002385" cy="1552687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3C45254-07B2-4F10-A84F-F85E437274D2}"/>
              </a:ext>
            </a:extLst>
          </p:cNvPr>
          <p:cNvSpPr txBox="1"/>
          <p:nvPr/>
        </p:nvSpPr>
        <p:spPr>
          <a:xfrm>
            <a:off x="8091252" y="2640485"/>
            <a:ext cx="1780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0</a:t>
            </a:r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500861E0-78FC-4677-8626-FBA50A275711}"/>
              </a:ext>
            </a:extLst>
          </p:cNvPr>
          <p:cNvCxnSpPr>
            <a:cxnSpLocks/>
          </p:cNvCxnSpPr>
          <p:nvPr/>
        </p:nvCxnSpPr>
        <p:spPr>
          <a:xfrm flipH="1">
            <a:off x="3904566" y="4132361"/>
            <a:ext cx="20594" cy="116291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F7ED8914-09D4-43DE-8441-7A877998435D}"/>
              </a:ext>
            </a:extLst>
          </p:cNvPr>
          <p:cNvCxnSpPr>
            <a:cxnSpLocks/>
          </p:cNvCxnSpPr>
          <p:nvPr/>
        </p:nvCxnSpPr>
        <p:spPr>
          <a:xfrm flipH="1">
            <a:off x="5710124" y="4172725"/>
            <a:ext cx="20594" cy="116291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22CE0B44-025A-4DAB-8F6F-C82937D8DE65}"/>
              </a:ext>
            </a:extLst>
          </p:cNvPr>
          <p:cNvCxnSpPr>
            <a:cxnSpLocks/>
          </p:cNvCxnSpPr>
          <p:nvPr/>
        </p:nvCxnSpPr>
        <p:spPr>
          <a:xfrm flipH="1">
            <a:off x="7481807" y="4185022"/>
            <a:ext cx="20594" cy="116291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C07C617D-1B8D-48FD-A204-7F285C182ED9}"/>
              </a:ext>
            </a:extLst>
          </p:cNvPr>
          <p:cNvCxnSpPr>
            <a:cxnSpLocks/>
          </p:cNvCxnSpPr>
          <p:nvPr/>
        </p:nvCxnSpPr>
        <p:spPr>
          <a:xfrm>
            <a:off x="2387806" y="2513297"/>
            <a:ext cx="1688757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echteck 138">
            <a:extLst>
              <a:ext uri="{FF2B5EF4-FFF2-40B4-BE49-F238E27FC236}">
                <a16:creationId xmlns:a16="http://schemas.microsoft.com/office/drawing/2014/main" id="{DEBB85F1-36BA-4D03-9E97-59F430373C49}"/>
              </a:ext>
            </a:extLst>
          </p:cNvPr>
          <p:cNvSpPr/>
          <p:nvPr/>
        </p:nvSpPr>
        <p:spPr>
          <a:xfrm>
            <a:off x="2645776" y="2307199"/>
            <a:ext cx="9544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/>
              <a:t>Gate </a:t>
            </a:r>
            <a:r>
              <a:rPr lang="de-DE" sz="1200" b="1" dirty="0" err="1"/>
              <a:t>Length</a:t>
            </a:r>
            <a:endParaRPr lang="en-US" sz="1200" b="1" dirty="0"/>
          </a:p>
        </p:txBody>
      </p:sp>
      <p:pic>
        <p:nvPicPr>
          <p:cNvPr id="168" name="Picture 167">
            <a:extLst>
              <a:ext uri="{FF2B5EF4-FFF2-40B4-BE49-F238E27FC236}">
                <a16:creationId xmlns:a16="http://schemas.microsoft.com/office/drawing/2014/main" id="{452997D6-6927-4646-851A-C3ED41218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636" r="70625" b="5843"/>
          <a:stretch/>
        </p:blipFill>
        <p:spPr>
          <a:xfrm>
            <a:off x="5280494" y="989485"/>
            <a:ext cx="2115580" cy="1904935"/>
          </a:xfrm>
          <a:prstGeom prst="rect">
            <a:avLst/>
          </a:prstGeom>
        </p:spPr>
      </p:pic>
      <p:sp>
        <p:nvSpPr>
          <p:cNvPr id="174" name="Rechteck 138">
            <a:extLst>
              <a:ext uri="{FF2B5EF4-FFF2-40B4-BE49-F238E27FC236}">
                <a16:creationId xmlns:a16="http://schemas.microsoft.com/office/drawing/2014/main" id="{0AA1FBAE-3C01-4069-BE06-D85A43701216}"/>
              </a:ext>
            </a:extLst>
          </p:cNvPr>
          <p:cNvSpPr/>
          <p:nvPr/>
        </p:nvSpPr>
        <p:spPr>
          <a:xfrm>
            <a:off x="9826935" y="2709398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/>
              <a:t>Sample Time </a:t>
            </a:r>
          </a:p>
          <a:p>
            <a:r>
              <a:rPr lang="de-DE" sz="1200" b="1" dirty="0"/>
              <a:t>per Trigger</a:t>
            </a:r>
            <a:endParaRPr lang="en-US" sz="1200" b="1" dirty="0"/>
          </a:p>
        </p:txBody>
      </p:sp>
      <p:sp>
        <p:nvSpPr>
          <p:cNvPr id="175" name="Rechteck 138">
            <a:extLst>
              <a:ext uri="{FF2B5EF4-FFF2-40B4-BE49-F238E27FC236}">
                <a16:creationId xmlns:a16="http://schemas.microsoft.com/office/drawing/2014/main" id="{BDBDE2E5-5938-4D20-AACB-310632D53875}"/>
              </a:ext>
            </a:extLst>
          </p:cNvPr>
          <p:cNvSpPr/>
          <p:nvPr/>
        </p:nvSpPr>
        <p:spPr>
          <a:xfrm rot="16200000">
            <a:off x="7560766" y="1174942"/>
            <a:ext cx="9544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/>
              <a:t>Gate </a:t>
            </a:r>
            <a:r>
              <a:rPr lang="de-DE" sz="1200" b="1" dirty="0" err="1"/>
              <a:t>Length</a:t>
            </a:r>
            <a:endParaRPr lang="en-US" sz="1200" b="1" dirty="0"/>
          </a:p>
        </p:txBody>
      </p:sp>
      <p:sp>
        <p:nvSpPr>
          <p:cNvPr id="181" name="Left Brace 180">
            <a:extLst>
              <a:ext uri="{FF2B5EF4-FFF2-40B4-BE49-F238E27FC236}">
                <a16:creationId xmlns:a16="http://schemas.microsoft.com/office/drawing/2014/main" id="{764D95F0-7FC8-4AA1-93E7-EC8A79978997}"/>
              </a:ext>
            </a:extLst>
          </p:cNvPr>
          <p:cNvSpPr/>
          <p:nvPr/>
        </p:nvSpPr>
        <p:spPr>
          <a:xfrm rot="5400000">
            <a:off x="6740896" y="383062"/>
            <a:ext cx="546225" cy="6402289"/>
          </a:xfrm>
          <a:prstGeom prst="leftBrace">
            <a:avLst>
              <a:gd name="adj1" fmla="val 93856"/>
              <a:gd name="adj2" fmla="val 24545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Abgerundetes Rechteck 2"/>
          <p:cNvSpPr/>
          <p:nvPr/>
        </p:nvSpPr>
        <p:spPr>
          <a:xfrm>
            <a:off x="5088424" y="1915034"/>
            <a:ext cx="2447629" cy="3043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EB051F6A-9C0E-48F8-81AD-CFEBB64BC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75" y="4570645"/>
            <a:ext cx="2912932" cy="1382408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A5056712-3587-473F-9DFD-D779FE8AD059}"/>
              </a:ext>
            </a:extLst>
          </p:cNvPr>
          <p:cNvSpPr txBox="1"/>
          <p:nvPr/>
        </p:nvSpPr>
        <p:spPr>
          <a:xfrm>
            <a:off x="209889" y="4172725"/>
            <a:ext cx="3082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Rate </a:t>
            </a:r>
            <a:r>
              <a:rPr lang="de-DE" dirty="0" err="1"/>
              <a:t>Divider</a:t>
            </a:r>
            <a:r>
              <a:rPr lang="de-DE" dirty="0"/>
              <a:t> Board (R. Geißler)</a:t>
            </a:r>
          </a:p>
        </p:txBody>
      </p:sp>
    </p:spTree>
    <p:extLst>
      <p:ext uri="{BB962C8B-B14F-4D97-AF65-F5344CB8AC3E}">
        <p14:creationId xmlns:p14="http://schemas.microsoft.com/office/powerpoint/2010/main" val="2855194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B817-C35D-4732-BE5E-DF93F56CE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Multiple Trigger Mode Charts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A344F-0E7B-4F67-AAFC-2F5C98DA0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03.12.2024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64F6A-2FBD-4178-A3CB-4B6E1373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FCT Application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8A202-DCE7-41B1-80A4-65330425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D06B-00E1-4095-B841-BBB8BBC4022A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054D6EB-C6B8-4CDA-8D14-D8AC8A8B6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3" y="2719548"/>
            <a:ext cx="5486547" cy="308618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81D2BF1-CDF2-470F-B2FF-A73E3D9EF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75" y="2719548"/>
            <a:ext cx="5486547" cy="30861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00EB4C-CF5E-404D-AB35-8031217C6381}"/>
              </a:ext>
            </a:extLst>
          </p:cNvPr>
          <p:cNvSpPr txBox="1"/>
          <p:nvPr/>
        </p:nvSpPr>
        <p:spPr>
          <a:xfrm>
            <a:off x="2217593" y="2340409"/>
            <a:ext cx="19654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Waterfall</a:t>
            </a:r>
            <a:r>
              <a:rPr lang="de-DE" dirty="0"/>
              <a:t> Chart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55186D-80C3-40F0-88EB-D1C17B7961CE}"/>
              </a:ext>
            </a:extLst>
          </p:cNvPr>
          <p:cNvSpPr txBox="1"/>
          <p:nvPr/>
        </p:nvSpPr>
        <p:spPr>
          <a:xfrm>
            <a:off x="8534400" y="2350216"/>
            <a:ext cx="19654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Contour</a:t>
            </a:r>
            <a:r>
              <a:rPr lang="de-DE" dirty="0"/>
              <a:t> Chart</a:t>
            </a:r>
          </a:p>
        </p:txBody>
      </p:sp>
    </p:spTree>
    <p:extLst>
      <p:ext uri="{BB962C8B-B14F-4D97-AF65-F5344CB8AC3E}">
        <p14:creationId xmlns:p14="http://schemas.microsoft.com/office/powerpoint/2010/main" val="2507832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702C2-9C6E-4C87-8560-8531F7157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</a:t>
            </a:r>
            <a:r>
              <a:rPr lang="de-DE" dirty="0" err="1"/>
              <a:t>Acceleration</a:t>
            </a:r>
            <a:r>
              <a:rPr lang="de-DE" dirty="0"/>
              <a:t> </a:t>
            </a:r>
            <a:r>
              <a:rPr lang="de-DE" dirty="0" err="1"/>
              <a:t>process</a:t>
            </a:r>
            <a:r>
              <a:rPr lang="de-DE" dirty="0"/>
              <a:t> in SIS18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E452B-516D-42DD-A705-1FB1B6F2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03.12.2024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64B9-6DE9-4BD2-B26E-7F37EF4E0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FCT Application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CC5DA-42DB-41A4-9AEE-A36679355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D06B-00E1-4095-B841-BBB8BBC4022A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0255DED2-45C1-4EAE-83B1-77655130A5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3" y="1305916"/>
            <a:ext cx="8930338" cy="470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14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E961-B706-488F-AC63-927C0AE1D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Single </a:t>
            </a:r>
            <a:r>
              <a:rPr lang="de-DE" dirty="0" err="1"/>
              <a:t>Bunch</a:t>
            </a:r>
            <a:r>
              <a:rPr lang="de-DE" dirty="0"/>
              <a:t> </a:t>
            </a:r>
            <a:r>
              <a:rPr lang="de-DE" dirty="0" err="1"/>
              <a:t>merging</a:t>
            </a:r>
            <a:r>
              <a:rPr lang="de-DE" dirty="0"/>
              <a:t> in SIS18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FDAF9-AD61-4D33-B353-F43410A56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03.12.2024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FC927-354A-43CA-81B7-210C422C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FCT Application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54037-E5FC-447F-AE39-F29374DB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D06B-00E1-4095-B841-BBB8BBC4022A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8" name="Grafik 1">
            <a:extLst>
              <a:ext uri="{FF2B5EF4-FFF2-40B4-BE49-F238E27FC236}">
                <a16:creationId xmlns:a16="http://schemas.microsoft.com/office/drawing/2014/main" id="{1733560D-8A3D-4F63-977F-452AB48D92C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403680" y="1771918"/>
            <a:ext cx="3800880" cy="2076840"/>
          </a:xfrm>
          <a:prstGeom prst="rect">
            <a:avLst/>
          </a:prstGeom>
          <a:ln>
            <a:noFill/>
          </a:ln>
        </p:spPr>
      </p:pic>
      <p:pic>
        <p:nvPicPr>
          <p:cNvPr id="9" name="Grafik 2">
            <a:extLst>
              <a:ext uri="{FF2B5EF4-FFF2-40B4-BE49-F238E27FC236}">
                <a16:creationId xmlns:a16="http://schemas.microsoft.com/office/drawing/2014/main" id="{171D8994-0C65-4050-904F-DC0D81AD86D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95227" y="1709609"/>
            <a:ext cx="3785400" cy="2091240"/>
          </a:xfrm>
          <a:prstGeom prst="rect">
            <a:avLst/>
          </a:prstGeom>
          <a:ln>
            <a:noFill/>
          </a:ln>
        </p:spPr>
      </p:pic>
      <p:pic>
        <p:nvPicPr>
          <p:cNvPr id="13" name="Grafik 21">
            <a:extLst>
              <a:ext uri="{FF2B5EF4-FFF2-40B4-BE49-F238E27FC236}">
                <a16:creationId xmlns:a16="http://schemas.microsoft.com/office/drawing/2014/main" id="{7F58030D-3DE9-4154-8C1F-7851C26F5CD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379320" y="4520520"/>
            <a:ext cx="4047120" cy="2235960"/>
          </a:xfrm>
          <a:prstGeom prst="rect">
            <a:avLst/>
          </a:prstGeom>
          <a:ln>
            <a:noFill/>
          </a:ln>
        </p:spPr>
      </p:pic>
      <p:pic>
        <p:nvPicPr>
          <p:cNvPr id="14" name="Grafik 22">
            <a:extLst>
              <a:ext uri="{FF2B5EF4-FFF2-40B4-BE49-F238E27FC236}">
                <a16:creationId xmlns:a16="http://schemas.microsoft.com/office/drawing/2014/main" id="{E81A2657-304B-4BD7-807B-8BBD3D0B996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504560" y="4520520"/>
            <a:ext cx="4059360" cy="2242800"/>
          </a:xfrm>
          <a:prstGeom prst="rect">
            <a:avLst/>
          </a:prstGeom>
          <a:ln>
            <a:noFill/>
          </a:ln>
        </p:spPr>
      </p:pic>
      <p:sp>
        <p:nvSpPr>
          <p:cNvPr id="15" name="CustomShape 4">
            <a:extLst>
              <a:ext uri="{FF2B5EF4-FFF2-40B4-BE49-F238E27FC236}">
                <a16:creationId xmlns:a16="http://schemas.microsoft.com/office/drawing/2014/main" id="{1807623C-547C-43C9-8D85-12324DFF4A89}"/>
              </a:ext>
            </a:extLst>
          </p:cNvPr>
          <p:cNvSpPr/>
          <p:nvPr/>
        </p:nvSpPr>
        <p:spPr>
          <a:xfrm>
            <a:off x="455400" y="5019840"/>
            <a:ext cx="292284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Screenshots during (partial) RF optimization of the bunch merging process in SIS 18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E8C364B5-4AF8-4485-BB21-6AD3695F31BB}"/>
              </a:ext>
            </a:extLst>
          </p:cNvPr>
          <p:cNvSpPr/>
          <p:nvPr/>
        </p:nvSpPr>
        <p:spPr>
          <a:xfrm>
            <a:off x="4372920" y="5569200"/>
            <a:ext cx="790200" cy="992520"/>
          </a:xfrm>
          <a:prstGeom prst="roundRect">
            <a:avLst>
              <a:gd name="adj" fmla="val 16667"/>
            </a:avLst>
          </a:prstGeom>
          <a:noFill/>
          <a:ln w="3816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" name="CustomShape 6">
            <a:extLst>
              <a:ext uri="{FF2B5EF4-FFF2-40B4-BE49-F238E27FC236}">
                <a16:creationId xmlns:a16="http://schemas.microsoft.com/office/drawing/2014/main" id="{3A01A5FA-3122-4EB4-905A-59C3FC01728D}"/>
              </a:ext>
            </a:extLst>
          </p:cNvPr>
          <p:cNvSpPr/>
          <p:nvPr/>
        </p:nvSpPr>
        <p:spPr>
          <a:xfrm>
            <a:off x="8473680" y="5565960"/>
            <a:ext cx="790200" cy="995760"/>
          </a:xfrm>
          <a:prstGeom prst="roundRect">
            <a:avLst>
              <a:gd name="adj" fmla="val 16667"/>
            </a:avLst>
          </a:prstGeom>
          <a:noFill/>
          <a:ln w="3816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" name="CustomShape 7">
            <a:extLst>
              <a:ext uri="{FF2B5EF4-FFF2-40B4-BE49-F238E27FC236}">
                <a16:creationId xmlns:a16="http://schemas.microsoft.com/office/drawing/2014/main" id="{CF80FAED-4472-4459-B198-7D1DC2273EBA}"/>
              </a:ext>
            </a:extLst>
          </p:cNvPr>
          <p:cNvSpPr/>
          <p:nvPr/>
        </p:nvSpPr>
        <p:spPr>
          <a:xfrm>
            <a:off x="447120" y="4387680"/>
            <a:ext cx="11385000" cy="2375640"/>
          </a:xfrm>
          <a:prstGeom prst="roundRect">
            <a:avLst>
              <a:gd name="adj" fmla="val 16667"/>
            </a:avLst>
          </a:prstGeom>
          <a:noFill/>
          <a:ln w="2844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827473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6697F-50BF-436E-92C6-1DC9C9442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Multi </a:t>
            </a:r>
            <a:r>
              <a:rPr lang="de-DE" dirty="0" err="1"/>
              <a:t>Bunch</a:t>
            </a:r>
            <a:r>
              <a:rPr lang="de-DE" dirty="0"/>
              <a:t> </a:t>
            </a:r>
            <a:r>
              <a:rPr lang="de-DE" dirty="0" err="1"/>
              <a:t>merging</a:t>
            </a:r>
            <a:r>
              <a:rPr lang="de-DE" dirty="0"/>
              <a:t> in SIS18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4749D-EFCF-404A-8F77-FF23C77F5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03.12.2024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E7992-EB35-4DC5-A2C8-A2658B247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FCT Application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319D0-A5CF-4D5C-AB66-3006A1B9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D06B-00E1-4095-B841-BBB8BBC4022A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54A74E59-2323-4137-AB9F-D08FABC3F546}"/>
              </a:ext>
            </a:extLst>
          </p:cNvPr>
          <p:cNvSpPr/>
          <p:nvPr/>
        </p:nvSpPr>
        <p:spPr>
          <a:xfrm>
            <a:off x="650690" y="1225501"/>
            <a:ext cx="94217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400" b="1" spc="-1" dirty="0">
                <a:solidFill>
                  <a:srgbClr val="000000"/>
                </a:solidFill>
                <a:ea typeface="DejaVu Sans"/>
              </a:rPr>
              <a:t>Measurement </a:t>
            </a:r>
            <a:r>
              <a:rPr lang="de-DE" sz="2400" b="1" spc="-1" dirty="0" err="1">
                <a:solidFill>
                  <a:srgbClr val="000000"/>
                </a:solidFill>
                <a:ea typeface="DejaVu Sans"/>
              </a:rPr>
              <a:t>of</a:t>
            </a:r>
            <a:r>
              <a:rPr lang="de-DE" sz="2400" b="1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de-DE" sz="2400" b="1" spc="-1" dirty="0" err="1">
                <a:solidFill>
                  <a:srgbClr val="000000"/>
                </a:solidFill>
                <a:ea typeface="DejaVu Sans"/>
              </a:rPr>
              <a:t>fully</a:t>
            </a:r>
            <a:r>
              <a:rPr lang="de-DE" sz="2400" b="1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de-DE" sz="2400" b="1" spc="-1" dirty="0" err="1">
                <a:solidFill>
                  <a:srgbClr val="000000"/>
                </a:solidFill>
                <a:ea typeface="DejaVu Sans"/>
              </a:rPr>
              <a:t>optimized</a:t>
            </a:r>
            <a:r>
              <a:rPr lang="de-DE" sz="2400" b="1" spc="-1" dirty="0">
                <a:solidFill>
                  <a:srgbClr val="000000"/>
                </a:solidFill>
                <a:ea typeface="DejaVu Sans"/>
              </a:rPr>
              <a:t> Multi-</a:t>
            </a:r>
            <a:r>
              <a:rPr lang="de-DE" sz="2400" b="1" spc="-1" dirty="0" err="1">
                <a:solidFill>
                  <a:srgbClr val="000000"/>
                </a:solidFill>
                <a:ea typeface="DejaVu Sans"/>
              </a:rPr>
              <a:t>step</a:t>
            </a:r>
            <a:r>
              <a:rPr lang="de-DE" sz="2400" b="1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de-DE" sz="2400" b="1" spc="-1" dirty="0" err="1">
                <a:solidFill>
                  <a:srgbClr val="000000"/>
                </a:solidFill>
                <a:ea typeface="DejaVu Sans"/>
              </a:rPr>
              <a:t>bunch</a:t>
            </a:r>
            <a:r>
              <a:rPr lang="de-DE" sz="2400" b="1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de-DE" sz="2400" b="1" spc="-1" dirty="0" err="1">
                <a:solidFill>
                  <a:srgbClr val="000000"/>
                </a:solidFill>
                <a:ea typeface="DejaVu Sans"/>
              </a:rPr>
              <a:t>merging</a:t>
            </a:r>
            <a:r>
              <a:rPr lang="de-DE" sz="2400" b="1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de-DE" sz="2400" b="1" spc="-1" dirty="0" err="1">
                <a:solidFill>
                  <a:srgbClr val="000000"/>
                </a:solidFill>
                <a:ea typeface="DejaVu Sans"/>
              </a:rPr>
              <a:t>procedure</a:t>
            </a:r>
            <a:r>
              <a:rPr lang="de-DE" sz="2400" b="1" spc="-1" dirty="0">
                <a:solidFill>
                  <a:srgbClr val="000000"/>
                </a:solidFill>
                <a:ea typeface="DejaVu Sans"/>
              </a:rPr>
              <a:t>:</a:t>
            </a:r>
          </a:p>
          <a:p>
            <a:pPr>
              <a:lnSpc>
                <a:spcPct val="100000"/>
              </a:lnSpc>
            </a:pPr>
            <a:endParaRPr lang="de-DE" sz="2400" b="1" spc="-1" dirty="0">
              <a:solidFill>
                <a:srgbClr val="000000"/>
              </a:solidFill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de-DE" sz="2400" b="1" spc="-1" dirty="0">
                <a:solidFill>
                  <a:srgbClr val="000000"/>
                </a:solidFill>
              </a:rPr>
              <a:t>				8(</a:t>
            </a:r>
            <a:r>
              <a:rPr lang="de-DE" sz="2400" b="1" spc="-1" dirty="0" err="1">
                <a:solidFill>
                  <a:srgbClr val="000000"/>
                </a:solidFill>
              </a:rPr>
              <a:t>bunches</a:t>
            </a:r>
            <a:r>
              <a:rPr lang="de-DE" sz="2400" b="1" spc="-1" dirty="0">
                <a:solidFill>
                  <a:srgbClr val="000000"/>
                </a:solidFill>
              </a:rPr>
              <a:t>) -&gt; 4 -&gt; 2 (</a:t>
            </a:r>
            <a:r>
              <a:rPr lang="de-DE" sz="2400" b="1" spc="-1" dirty="0" err="1">
                <a:solidFill>
                  <a:srgbClr val="000000"/>
                </a:solidFill>
              </a:rPr>
              <a:t>bunches</a:t>
            </a:r>
            <a:r>
              <a:rPr lang="de-DE" sz="2400" b="1" spc="-1" dirty="0">
                <a:solidFill>
                  <a:srgbClr val="000000"/>
                </a:solidFill>
              </a:rPr>
              <a:t>)</a:t>
            </a:r>
            <a:endParaRPr lang="de-DE" sz="2400" b="1" spc="-1" dirty="0"/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id="{5136B6B5-3E9D-428B-940C-C265EDD6AF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19" y="3040667"/>
            <a:ext cx="5949881" cy="3240000"/>
          </a:xfrm>
          <a:prstGeom prst="rect">
            <a:avLst/>
          </a:prstGeom>
        </p:spPr>
      </p:pic>
      <p:pic>
        <p:nvPicPr>
          <p:cNvPr id="9" name="Grafik 3">
            <a:extLst>
              <a:ext uri="{FF2B5EF4-FFF2-40B4-BE49-F238E27FC236}">
                <a16:creationId xmlns:a16="http://schemas.microsoft.com/office/drawing/2014/main" id="{70DD6103-834F-4D9C-AB59-80B7E6F1F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1" y="3040667"/>
            <a:ext cx="5949882" cy="3240000"/>
          </a:xfrm>
          <a:prstGeom prst="rect">
            <a:avLst/>
          </a:prstGeom>
        </p:spPr>
      </p:pic>
      <p:sp>
        <p:nvSpPr>
          <p:cNvPr id="10" name="Rechteck 5">
            <a:extLst>
              <a:ext uri="{FF2B5EF4-FFF2-40B4-BE49-F238E27FC236}">
                <a16:creationId xmlns:a16="http://schemas.microsoft.com/office/drawing/2014/main" id="{69290ACA-49BE-4E4F-9393-00BB5AB75322}"/>
              </a:ext>
            </a:extLst>
          </p:cNvPr>
          <p:cNvSpPr/>
          <p:nvPr/>
        </p:nvSpPr>
        <p:spPr>
          <a:xfrm>
            <a:off x="2230177" y="2548583"/>
            <a:ext cx="1570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de-DE" b="1" spc="-1" dirty="0" err="1">
                <a:solidFill>
                  <a:srgbClr val="000000"/>
                </a:solidFill>
                <a:ea typeface="DejaVu Sans"/>
              </a:rPr>
              <a:t>Waterfall</a:t>
            </a:r>
            <a:r>
              <a:rPr lang="de-DE" b="1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de-DE" b="1" spc="-1" dirty="0" err="1">
                <a:solidFill>
                  <a:srgbClr val="000000"/>
                </a:solidFill>
                <a:ea typeface="DejaVu Sans"/>
              </a:rPr>
              <a:t>view</a:t>
            </a:r>
            <a:endParaRPr lang="de-DE" b="1" spc="-1" dirty="0">
              <a:latin typeface="Arial"/>
            </a:endParaRPr>
          </a:p>
        </p:txBody>
      </p:sp>
      <p:sp>
        <p:nvSpPr>
          <p:cNvPr id="11" name="Rechteck 6">
            <a:extLst>
              <a:ext uri="{FF2B5EF4-FFF2-40B4-BE49-F238E27FC236}">
                <a16:creationId xmlns:a16="http://schemas.microsoft.com/office/drawing/2014/main" id="{9309C2CD-38C5-466F-AF19-22DE4B41869F}"/>
              </a:ext>
            </a:extLst>
          </p:cNvPr>
          <p:cNvSpPr/>
          <p:nvPr/>
        </p:nvSpPr>
        <p:spPr>
          <a:xfrm>
            <a:off x="8178995" y="2548583"/>
            <a:ext cx="1895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de-DE" b="1" spc="-1" dirty="0" err="1">
                <a:solidFill>
                  <a:srgbClr val="000000"/>
                </a:solidFill>
                <a:ea typeface="DejaVu Sans"/>
              </a:rPr>
              <a:t>Contour</a:t>
            </a:r>
            <a:r>
              <a:rPr lang="de-DE" b="1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de-DE" b="1" spc="-1" dirty="0" err="1">
                <a:solidFill>
                  <a:srgbClr val="000000"/>
                </a:solidFill>
                <a:ea typeface="DejaVu Sans"/>
              </a:rPr>
              <a:t>plot</a:t>
            </a:r>
            <a:r>
              <a:rPr lang="de-DE" b="1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de-DE" b="1" spc="-1" dirty="0" err="1">
                <a:solidFill>
                  <a:srgbClr val="000000"/>
                </a:solidFill>
                <a:ea typeface="DejaVu Sans"/>
              </a:rPr>
              <a:t>view</a:t>
            </a:r>
            <a:endParaRPr lang="de-DE" b="1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0997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ESR Beam Stacking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03.12.2024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FCT Application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D06B-00E1-4095-B841-BBB8BBC4022A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1345775"/>
            <a:ext cx="3807441" cy="210400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77" y="1497779"/>
            <a:ext cx="3257300" cy="180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90" y="1497779"/>
            <a:ext cx="3257300" cy="18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96" y="4032417"/>
            <a:ext cx="3257300" cy="180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329" y="4032417"/>
            <a:ext cx="3257300" cy="18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962" y="4056387"/>
            <a:ext cx="3257300" cy="180000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1138474" y="976443"/>
            <a:ext cx="2440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SIS18 and ESR DC </a:t>
            </a:r>
            <a:r>
              <a:rPr lang="de-DE" b="1" dirty="0" err="1"/>
              <a:t>trafos</a:t>
            </a:r>
            <a:endParaRPr lang="de-DE" b="1" dirty="0"/>
          </a:p>
        </p:txBody>
      </p:sp>
      <p:sp>
        <p:nvSpPr>
          <p:cNvPr id="14" name="Rechteck 13"/>
          <p:cNvSpPr/>
          <p:nvPr/>
        </p:nvSpPr>
        <p:spPr>
          <a:xfrm>
            <a:off x="7237723" y="972389"/>
            <a:ext cx="918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ESR FCT</a:t>
            </a:r>
          </a:p>
        </p:txBody>
      </p:sp>
      <p:sp>
        <p:nvSpPr>
          <p:cNvPr id="15" name="Rechteck 14"/>
          <p:cNvSpPr/>
          <p:nvPr/>
        </p:nvSpPr>
        <p:spPr>
          <a:xfrm>
            <a:off x="6771890" y="1843781"/>
            <a:ext cx="465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1st</a:t>
            </a:r>
          </a:p>
        </p:txBody>
      </p:sp>
      <p:sp>
        <p:nvSpPr>
          <p:cNvPr id="16" name="Rechteck 15"/>
          <p:cNvSpPr/>
          <p:nvPr/>
        </p:nvSpPr>
        <p:spPr>
          <a:xfrm>
            <a:off x="10956358" y="1790879"/>
            <a:ext cx="545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2nd</a:t>
            </a:r>
          </a:p>
        </p:txBody>
      </p:sp>
      <p:sp>
        <p:nvSpPr>
          <p:cNvPr id="17" name="Rechteck 16"/>
          <p:cNvSpPr/>
          <p:nvPr/>
        </p:nvSpPr>
        <p:spPr>
          <a:xfrm>
            <a:off x="3219108" y="4330078"/>
            <a:ext cx="500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3rd</a:t>
            </a:r>
          </a:p>
        </p:txBody>
      </p:sp>
      <p:sp>
        <p:nvSpPr>
          <p:cNvPr id="18" name="Rechteck 17"/>
          <p:cNvSpPr/>
          <p:nvPr/>
        </p:nvSpPr>
        <p:spPr>
          <a:xfrm>
            <a:off x="7457074" y="4330078"/>
            <a:ext cx="500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4th</a:t>
            </a:r>
          </a:p>
        </p:txBody>
      </p:sp>
      <p:sp>
        <p:nvSpPr>
          <p:cNvPr id="19" name="Rechteck 18"/>
          <p:cNvSpPr/>
          <p:nvPr/>
        </p:nvSpPr>
        <p:spPr>
          <a:xfrm>
            <a:off x="11321161" y="4352758"/>
            <a:ext cx="500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5th</a:t>
            </a:r>
          </a:p>
        </p:txBody>
      </p:sp>
    </p:spTree>
    <p:extLst>
      <p:ext uri="{BB962C8B-B14F-4D97-AF65-F5344CB8AC3E}">
        <p14:creationId xmlns:p14="http://schemas.microsoft.com/office/powerpoint/2010/main" val="96529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10535-5781-48F9-9981-E778932D7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03.12.2024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96DDA-A20B-4398-8F37-A0A18D3F0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FCT Application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E3770-CBAF-42E8-97AE-34D843268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D06B-00E1-4095-B841-BBB8BBC4022A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E3E284C-54D6-40B2-8AB4-BD2D09C2C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948746" cy="857666"/>
          </a:xfrm>
        </p:spPr>
        <p:txBody>
          <a:bodyPr>
            <a:normAutofit/>
          </a:bodyPr>
          <a:lstStyle/>
          <a:p>
            <a:r>
              <a:rPr lang="de-DE" dirty="0" err="1"/>
              <a:t>Example</a:t>
            </a:r>
            <a:r>
              <a:rPr lang="de-DE" dirty="0"/>
              <a:t>: </a:t>
            </a:r>
            <a:r>
              <a:rPr lang="de-DE" dirty="0" err="1"/>
              <a:t>Bunch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bucket</a:t>
            </a:r>
            <a:r>
              <a:rPr lang="de-DE" dirty="0"/>
              <a:t> ESR -&gt;</a:t>
            </a:r>
            <a:r>
              <a:rPr lang="de-DE" dirty="0" err="1"/>
              <a:t>Cryring</a:t>
            </a:r>
            <a:endParaRPr lang="de-DE" dirty="0"/>
          </a:p>
        </p:txBody>
      </p:sp>
      <p:pic>
        <p:nvPicPr>
          <p:cNvPr id="8" name="Grafik 6">
            <a:extLst>
              <a:ext uri="{FF2B5EF4-FFF2-40B4-BE49-F238E27FC236}">
                <a16:creationId xmlns:a16="http://schemas.microsoft.com/office/drawing/2014/main" id="{9E848323-E80D-4052-8CE5-F40F7904DD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2"/>
          <a:stretch/>
        </p:blipFill>
        <p:spPr>
          <a:xfrm>
            <a:off x="9365204" y="3883943"/>
            <a:ext cx="2520322" cy="2683112"/>
          </a:xfrm>
          <a:prstGeom prst="rect">
            <a:avLst/>
          </a:prstGeom>
        </p:spPr>
      </p:pic>
      <p:pic>
        <p:nvPicPr>
          <p:cNvPr id="9" name="Grafik 7">
            <a:extLst>
              <a:ext uri="{FF2B5EF4-FFF2-40B4-BE49-F238E27FC236}">
                <a16:creationId xmlns:a16="http://schemas.microsoft.com/office/drawing/2014/main" id="{9ABA64CC-2A59-4F1B-B490-7BB062A0F2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8"/>
          <a:stretch/>
        </p:blipFill>
        <p:spPr>
          <a:xfrm>
            <a:off x="2693380" y="3959410"/>
            <a:ext cx="2520071" cy="2683112"/>
          </a:xfrm>
          <a:prstGeom prst="rect">
            <a:avLst/>
          </a:prstGeom>
        </p:spPr>
      </p:pic>
      <p:pic>
        <p:nvPicPr>
          <p:cNvPr id="10" name="Grafik 8">
            <a:extLst>
              <a:ext uri="{FF2B5EF4-FFF2-40B4-BE49-F238E27FC236}">
                <a16:creationId xmlns:a16="http://schemas.microsoft.com/office/drawing/2014/main" id="{99EE03CA-C48F-49B6-AF3E-996617CA78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1"/>
          <a:stretch/>
        </p:blipFill>
        <p:spPr>
          <a:xfrm>
            <a:off x="8202610" y="1454918"/>
            <a:ext cx="2527662" cy="2683112"/>
          </a:xfrm>
          <a:prstGeom prst="rect">
            <a:avLst/>
          </a:prstGeom>
        </p:spPr>
      </p:pic>
      <p:pic>
        <p:nvPicPr>
          <p:cNvPr id="11" name="Grafik 9">
            <a:extLst>
              <a:ext uri="{FF2B5EF4-FFF2-40B4-BE49-F238E27FC236}">
                <a16:creationId xmlns:a16="http://schemas.microsoft.com/office/drawing/2014/main" id="{49550518-F316-4E05-B71E-4ECAC45048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4"/>
          <a:stretch/>
        </p:blipFill>
        <p:spPr>
          <a:xfrm>
            <a:off x="4638947" y="1454918"/>
            <a:ext cx="2546445" cy="2683112"/>
          </a:xfrm>
          <a:prstGeom prst="rect">
            <a:avLst/>
          </a:prstGeom>
        </p:spPr>
      </p:pic>
      <p:pic>
        <p:nvPicPr>
          <p:cNvPr id="12" name="Grafik 10">
            <a:extLst>
              <a:ext uri="{FF2B5EF4-FFF2-40B4-BE49-F238E27FC236}">
                <a16:creationId xmlns:a16="http://schemas.microsoft.com/office/drawing/2014/main" id="{6B1E0507-FB0D-4CEE-9A27-0A344D0071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2"/>
          <a:stretch/>
        </p:blipFill>
        <p:spPr>
          <a:xfrm>
            <a:off x="6192331" y="3959410"/>
            <a:ext cx="2461260" cy="2607645"/>
          </a:xfrm>
          <a:prstGeom prst="rect">
            <a:avLst/>
          </a:prstGeom>
        </p:spPr>
      </p:pic>
      <p:pic>
        <p:nvPicPr>
          <p:cNvPr id="13" name="Grafik 11">
            <a:extLst>
              <a:ext uri="{FF2B5EF4-FFF2-40B4-BE49-F238E27FC236}">
                <a16:creationId xmlns:a16="http://schemas.microsoft.com/office/drawing/2014/main" id="{7BB95B1F-893A-4001-99F2-6151C50302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0"/>
          <a:stretch/>
        </p:blipFill>
        <p:spPr>
          <a:xfrm>
            <a:off x="204491" y="1576524"/>
            <a:ext cx="3586075" cy="2439900"/>
          </a:xfrm>
          <a:prstGeom prst="rect">
            <a:avLst/>
          </a:prstGeom>
        </p:spPr>
      </p:pic>
      <p:sp>
        <p:nvSpPr>
          <p:cNvPr id="14" name="Rechteck 12">
            <a:extLst>
              <a:ext uri="{FF2B5EF4-FFF2-40B4-BE49-F238E27FC236}">
                <a16:creationId xmlns:a16="http://schemas.microsoft.com/office/drawing/2014/main" id="{D1D1C816-8068-4C6B-BE9C-3331EC1E83B9}"/>
              </a:ext>
            </a:extLst>
          </p:cNvPr>
          <p:cNvSpPr/>
          <p:nvPr/>
        </p:nvSpPr>
        <p:spPr>
          <a:xfrm>
            <a:off x="459141" y="1191774"/>
            <a:ext cx="2746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ESR FCT </a:t>
            </a:r>
            <a:r>
              <a:rPr lang="de-DE" dirty="0" err="1"/>
              <a:t>signal</a:t>
            </a:r>
            <a:r>
              <a:rPr lang="de-DE" dirty="0"/>
              <a:t> at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15" name="Rechteck 13">
            <a:extLst>
              <a:ext uri="{FF2B5EF4-FFF2-40B4-BE49-F238E27FC236}">
                <a16:creationId xmlns:a16="http://schemas.microsoft.com/office/drawing/2014/main" id="{9EDC76A7-5270-4F3D-90D1-ED9EF4032342}"/>
              </a:ext>
            </a:extLst>
          </p:cNvPr>
          <p:cNvSpPr/>
          <p:nvPr/>
        </p:nvSpPr>
        <p:spPr>
          <a:xfrm>
            <a:off x="4736512" y="734695"/>
            <a:ext cx="38743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br>
              <a:rPr lang="de-DE" dirty="0"/>
            </a:br>
            <a:r>
              <a:rPr lang="de-DE" b="1" dirty="0" err="1"/>
              <a:t>Cryring</a:t>
            </a:r>
            <a:r>
              <a:rPr lang="de-DE" b="1" dirty="0"/>
              <a:t> „FCT“(BPM) </a:t>
            </a:r>
            <a:r>
              <a:rPr lang="de-DE" dirty="0" err="1"/>
              <a:t>signal</a:t>
            </a:r>
            <a:r>
              <a:rPr lang="de-DE" dirty="0"/>
              <a:t> at </a:t>
            </a:r>
            <a:r>
              <a:rPr lang="de-DE" dirty="0" err="1"/>
              <a:t>injection</a:t>
            </a:r>
            <a:r>
              <a:rPr lang="de-DE" dirty="0"/>
              <a:t>. </a:t>
            </a:r>
          </a:p>
        </p:txBody>
      </p:sp>
      <p:sp>
        <p:nvSpPr>
          <p:cNvPr id="16" name="Rechteck 2">
            <a:extLst>
              <a:ext uri="{FF2B5EF4-FFF2-40B4-BE49-F238E27FC236}">
                <a16:creationId xmlns:a16="http://schemas.microsoft.com/office/drawing/2014/main" id="{C89E4DFA-AB85-4017-8568-D4D356DAA03D}"/>
              </a:ext>
            </a:extLst>
          </p:cNvPr>
          <p:cNvSpPr/>
          <p:nvPr/>
        </p:nvSpPr>
        <p:spPr>
          <a:xfrm>
            <a:off x="-1" y="4550616"/>
            <a:ext cx="25497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RF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Cryring</a:t>
            </a:r>
            <a:r>
              <a:rPr lang="de-DE" dirty="0"/>
              <a:t> RF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injection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optimized</a:t>
            </a:r>
            <a:r>
              <a:rPr lang="de-DE" dirty="0"/>
              <a:t>:  </a:t>
            </a:r>
            <a:r>
              <a:rPr lang="de-DE" dirty="0" err="1"/>
              <a:t>injections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b="1" dirty="0"/>
              <a:t>1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b="1" dirty="0"/>
              <a:t>5</a:t>
            </a:r>
          </a:p>
        </p:txBody>
      </p:sp>
      <p:sp>
        <p:nvSpPr>
          <p:cNvPr id="17" name="Rechteck 14">
            <a:extLst>
              <a:ext uri="{FF2B5EF4-FFF2-40B4-BE49-F238E27FC236}">
                <a16:creationId xmlns:a16="http://schemas.microsoft.com/office/drawing/2014/main" id="{7FBA5ACE-3C95-4055-A5A1-A28E5C480DD4}"/>
              </a:ext>
            </a:extLst>
          </p:cNvPr>
          <p:cNvSpPr/>
          <p:nvPr/>
        </p:nvSpPr>
        <p:spPr>
          <a:xfrm>
            <a:off x="4653735" y="1597727"/>
            <a:ext cx="314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/>
              <a:t>1</a:t>
            </a:r>
          </a:p>
        </p:txBody>
      </p:sp>
      <p:sp>
        <p:nvSpPr>
          <p:cNvPr id="18" name="Rechteck 15">
            <a:extLst>
              <a:ext uri="{FF2B5EF4-FFF2-40B4-BE49-F238E27FC236}">
                <a16:creationId xmlns:a16="http://schemas.microsoft.com/office/drawing/2014/main" id="{A7851B60-FA0B-4214-8446-4C5D4B186347}"/>
              </a:ext>
            </a:extLst>
          </p:cNvPr>
          <p:cNvSpPr/>
          <p:nvPr/>
        </p:nvSpPr>
        <p:spPr>
          <a:xfrm>
            <a:off x="8179923" y="1597727"/>
            <a:ext cx="314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/>
              <a:t>2</a:t>
            </a:r>
          </a:p>
        </p:txBody>
      </p:sp>
      <p:sp>
        <p:nvSpPr>
          <p:cNvPr id="19" name="Rechteck 16">
            <a:extLst>
              <a:ext uri="{FF2B5EF4-FFF2-40B4-BE49-F238E27FC236}">
                <a16:creationId xmlns:a16="http://schemas.microsoft.com/office/drawing/2014/main" id="{B07E822B-0072-42C2-96A5-CDBFB43FFC6D}"/>
              </a:ext>
            </a:extLst>
          </p:cNvPr>
          <p:cNvSpPr/>
          <p:nvPr/>
        </p:nvSpPr>
        <p:spPr>
          <a:xfrm>
            <a:off x="939163" y="3729522"/>
            <a:ext cx="1997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time </a:t>
            </a:r>
            <a:r>
              <a:rPr lang="de-DE" b="1" dirty="0" err="1"/>
              <a:t>along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ring</a:t>
            </a:r>
          </a:p>
        </p:txBody>
      </p:sp>
      <p:sp>
        <p:nvSpPr>
          <p:cNvPr id="20" name="Rechteck 17">
            <a:extLst>
              <a:ext uri="{FF2B5EF4-FFF2-40B4-BE49-F238E27FC236}">
                <a16:creationId xmlns:a16="http://schemas.microsoft.com/office/drawing/2014/main" id="{DFAEDCD1-A400-43D3-9C49-9A220286C69A}"/>
              </a:ext>
            </a:extLst>
          </p:cNvPr>
          <p:cNvSpPr/>
          <p:nvPr/>
        </p:nvSpPr>
        <p:spPr>
          <a:xfrm rot="5400000">
            <a:off x="3718145" y="2519475"/>
            <a:ext cx="623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time</a:t>
            </a:r>
          </a:p>
        </p:txBody>
      </p:sp>
      <p:cxnSp>
        <p:nvCxnSpPr>
          <p:cNvPr id="21" name="Gerade Verbindung mit Pfeil 19">
            <a:extLst>
              <a:ext uri="{FF2B5EF4-FFF2-40B4-BE49-F238E27FC236}">
                <a16:creationId xmlns:a16="http://schemas.microsoft.com/office/drawing/2014/main" id="{265690B2-F0B8-41BB-A5AF-56193759F409}"/>
              </a:ext>
            </a:extLst>
          </p:cNvPr>
          <p:cNvCxnSpPr/>
          <p:nvPr/>
        </p:nvCxnSpPr>
        <p:spPr>
          <a:xfrm flipV="1">
            <a:off x="3879268" y="1997837"/>
            <a:ext cx="0" cy="14839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bgerundetes Rechteck 20">
            <a:extLst>
              <a:ext uri="{FF2B5EF4-FFF2-40B4-BE49-F238E27FC236}">
                <a16:creationId xmlns:a16="http://schemas.microsoft.com/office/drawing/2014/main" id="{EA5A8B30-2B9F-443F-BA4D-DF68CA07C224}"/>
              </a:ext>
            </a:extLst>
          </p:cNvPr>
          <p:cNvSpPr/>
          <p:nvPr/>
        </p:nvSpPr>
        <p:spPr>
          <a:xfrm>
            <a:off x="105508" y="1057860"/>
            <a:ext cx="4109248" cy="30409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1">
            <a:extLst>
              <a:ext uri="{FF2B5EF4-FFF2-40B4-BE49-F238E27FC236}">
                <a16:creationId xmlns:a16="http://schemas.microsoft.com/office/drawing/2014/main" id="{C2F55883-8DF7-4151-8722-7C454B8541BC}"/>
              </a:ext>
            </a:extLst>
          </p:cNvPr>
          <p:cNvSpPr/>
          <p:nvPr/>
        </p:nvSpPr>
        <p:spPr>
          <a:xfrm>
            <a:off x="2695481" y="4093970"/>
            <a:ext cx="314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/>
              <a:t>3</a:t>
            </a:r>
          </a:p>
        </p:txBody>
      </p:sp>
      <p:sp>
        <p:nvSpPr>
          <p:cNvPr id="24" name="Rechteck 22">
            <a:extLst>
              <a:ext uri="{FF2B5EF4-FFF2-40B4-BE49-F238E27FC236}">
                <a16:creationId xmlns:a16="http://schemas.microsoft.com/office/drawing/2014/main" id="{EE6FD35D-F46D-4CA1-A36D-718AD9CAB0B0}"/>
              </a:ext>
            </a:extLst>
          </p:cNvPr>
          <p:cNvSpPr/>
          <p:nvPr/>
        </p:nvSpPr>
        <p:spPr>
          <a:xfrm>
            <a:off x="6157926" y="4093970"/>
            <a:ext cx="314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/>
              <a:t>4</a:t>
            </a:r>
          </a:p>
        </p:txBody>
      </p:sp>
      <p:sp>
        <p:nvSpPr>
          <p:cNvPr id="25" name="Rechteck 23">
            <a:extLst>
              <a:ext uri="{FF2B5EF4-FFF2-40B4-BE49-F238E27FC236}">
                <a16:creationId xmlns:a16="http://schemas.microsoft.com/office/drawing/2014/main" id="{94DBEFB7-BDD9-46B1-9FFE-30ABC174D16F}"/>
              </a:ext>
            </a:extLst>
          </p:cNvPr>
          <p:cNvSpPr/>
          <p:nvPr/>
        </p:nvSpPr>
        <p:spPr>
          <a:xfrm>
            <a:off x="9309186" y="4088655"/>
            <a:ext cx="314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42254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B6F8A-C0B9-4EE9-86AB-1E5F7F75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Additional </a:t>
            </a:r>
            <a:r>
              <a:rPr lang="de-DE" dirty="0" err="1"/>
              <a:t>features</a:t>
            </a:r>
            <a:r>
              <a:rPr lang="de-DE" dirty="0"/>
              <a:t>: </a:t>
            </a:r>
            <a:r>
              <a:rPr lang="de-DE" dirty="0" err="1"/>
              <a:t>Averaging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73AE8-12E8-47F8-A181-874066886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03.12.2024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EDEAB-188B-4CB2-A848-DC6C27890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FCT Application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0C0F3-1842-4435-8E9E-F64D31C42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D06B-00E1-4095-B841-BBB8BBC4022A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F97B54-A82F-4375-9723-785F6C799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82" y="1734209"/>
            <a:ext cx="5685917" cy="35536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6FB3BE-33EC-480E-ADBD-D4BF22E77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616" y="1734209"/>
            <a:ext cx="5685917" cy="35536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26F2B0-7CD6-43D9-B60B-D3FE076D3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23" r="80719" b="58286"/>
          <a:stretch/>
        </p:blipFill>
        <p:spPr>
          <a:xfrm>
            <a:off x="796584" y="5384554"/>
            <a:ext cx="3154761" cy="1134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1ECCCA-CBFC-4FFA-B9D2-B8FE1D442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269" r="81881" b="58206"/>
          <a:stretch/>
        </p:blipFill>
        <p:spPr>
          <a:xfrm>
            <a:off x="7152155" y="5356680"/>
            <a:ext cx="2922896" cy="1162050"/>
          </a:xfrm>
          <a:prstGeom prst="rect">
            <a:avLst/>
          </a:prstGeom>
        </p:spPr>
      </p:pic>
      <p:sp>
        <p:nvSpPr>
          <p:cNvPr id="14" name="Arrow: Up 13">
            <a:extLst>
              <a:ext uri="{FF2B5EF4-FFF2-40B4-BE49-F238E27FC236}">
                <a16:creationId xmlns:a16="http://schemas.microsoft.com/office/drawing/2014/main" id="{33CAFC56-792F-4FED-BA13-EF028BE10EEA}"/>
              </a:ext>
            </a:extLst>
          </p:cNvPr>
          <p:cNvSpPr/>
          <p:nvPr/>
        </p:nvSpPr>
        <p:spPr>
          <a:xfrm>
            <a:off x="796584" y="3086100"/>
            <a:ext cx="136866" cy="28413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AAE15388-12B4-458A-830D-8B1CB3B54F7E}"/>
              </a:ext>
            </a:extLst>
          </p:cNvPr>
          <p:cNvSpPr/>
          <p:nvPr/>
        </p:nvSpPr>
        <p:spPr>
          <a:xfrm>
            <a:off x="6969848" y="3086100"/>
            <a:ext cx="136866" cy="28413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5052082-0012-45D6-BD89-3216DCED3473}"/>
              </a:ext>
            </a:extLst>
          </p:cNvPr>
          <p:cNvSpPr/>
          <p:nvPr/>
        </p:nvSpPr>
        <p:spPr>
          <a:xfrm>
            <a:off x="723900" y="5927480"/>
            <a:ext cx="2933700" cy="2202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91B925A-437B-4443-9410-D2DC8245DF39}"/>
              </a:ext>
            </a:extLst>
          </p:cNvPr>
          <p:cNvSpPr/>
          <p:nvPr/>
        </p:nvSpPr>
        <p:spPr>
          <a:xfrm>
            <a:off x="7106714" y="5927481"/>
            <a:ext cx="2933700" cy="2202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5108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EDBE7-9DB4-4287-A614-8D42EF887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Additional </a:t>
            </a:r>
            <a:r>
              <a:rPr lang="de-DE" dirty="0" err="1"/>
              <a:t>features</a:t>
            </a:r>
            <a:r>
              <a:rPr lang="de-DE" dirty="0"/>
              <a:t>: </a:t>
            </a:r>
            <a:r>
              <a:rPr lang="de-DE" dirty="0" err="1"/>
              <a:t>capture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cycles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B5BF-D736-44DC-B94C-1565C4F5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03.12.2024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458DE-A98E-469C-9278-7F6394BA3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FCT Application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8BC98-43FF-448E-9B80-1A1F402B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D06B-00E1-4095-B841-BBB8BBC4022A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7DBEF9-D9BB-4FC3-B371-DE511AF77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74" y="1090527"/>
            <a:ext cx="3262053" cy="1285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F9AE8F-BF9C-4917-9D61-107EC12BBC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03" r="34412" b="5332"/>
          <a:stretch/>
        </p:blipFill>
        <p:spPr>
          <a:xfrm>
            <a:off x="6520078" y="2527691"/>
            <a:ext cx="5671921" cy="40139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D78DD0-2701-4B3B-A95A-2675FE6071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50" r="39015" b="5486"/>
          <a:stretch/>
        </p:blipFill>
        <p:spPr>
          <a:xfrm>
            <a:off x="248005" y="2533145"/>
            <a:ext cx="5229686" cy="4001751"/>
          </a:xfrm>
          <a:prstGeom prst="rect">
            <a:avLst/>
          </a:prstGeom>
        </p:spPr>
      </p:pic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757E7142-AC2C-49BF-9854-93A673860316}"/>
              </a:ext>
            </a:extLst>
          </p:cNvPr>
          <p:cNvSpPr/>
          <p:nvPr/>
        </p:nvSpPr>
        <p:spPr>
          <a:xfrm>
            <a:off x="922020" y="1798320"/>
            <a:ext cx="2136371" cy="9906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56E8D6-31B1-469F-BC3E-02E01119ED1B}"/>
              </a:ext>
            </a:extLst>
          </p:cNvPr>
          <p:cNvSpPr txBox="1"/>
          <p:nvPr/>
        </p:nvSpPr>
        <p:spPr>
          <a:xfrm>
            <a:off x="1114994" y="1456788"/>
            <a:ext cx="875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800 </a:t>
            </a:r>
            <a:r>
              <a:rPr lang="de-DE" b="1" dirty="0" err="1"/>
              <a:t>ms</a:t>
            </a:r>
            <a:endParaRPr lang="de-DE" b="1" dirty="0"/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F49C37A7-C0CE-4CE0-BCAD-4BBA7579352F}"/>
              </a:ext>
            </a:extLst>
          </p:cNvPr>
          <p:cNvSpPr/>
          <p:nvPr/>
        </p:nvSpPr>
        <p:spPr>
          <a:xfrm rot="16200000">
            <a:off x="752201" y="4510065"/>
            <a:ext cx="2136371" cy="9906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751C34-9662-4A83-8215-564DEA10DE5E}"/>
              </a:ext>
            </a:extLst>
          </p:cNvPr>
          <p:cNvSpPr txBox="1"/>
          <p:nvPr/>
        </p:nvSpPr>
        <p:spPr>
          <a:xfrm>
            <a:off x="744451" y="4439473"/>
            <a:ext cx="875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600 </a:t>
            </a:r>
            <a:r>
              <a:rPr lang="de-DE" b="1" dirty="0" err="1">
                <a:solidFill>
                  <a:srgbClr val="FF0000"/>
                </a:solidFill>
              </a:rPr>
              <a:t>ms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8" name="Arrow: Left-Right 17">
            <a:extLst>
              <a:ext uri="{FF2B5EF4-FFF2-40B4-BE49-F238E27FC236}">
                <a16:creationId xmlns:a16="http://schemas.microsoft.com/office/drawing/2014/main" id="{09F78D6E-4820-4CE8-9840-0A34265975B4}"/>
              </a:ext>
            </a:extLst>
          </p:cNvPr>
          <p:cNvSpPr/>
          <p:nvPr/>
        </p:nvSpPr>
        <p:spPr>
          <a:xfrm rot="16200000">
            <a:off x="7061562" y="4510066"/>
            <a:ext cx="2136371" cy="9906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1E56D7-9E25-427A-94A9-BF8BC9513A8E}"/>
              </a:ext>
            </a:extLst>
          </p:cNvPr>
          <p:cNvSpPr txBox="1"/>
          <p:nvPr/>
        </p:nvSpPr>
        <p:spPr>
          <a:xfrm>
            <a:off x="7205006" y="4256592"/>
            <a:ext cx="875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</a:rPr>
              <a:t>800 </a:t>
            </a:r>
            <a:r>
              <a:rPr lang="de-DE" b="1" dirty="0" err="1">
                <a:solidFill>
                  <a:srgbClr val="00B050"/>
                </a:solidFill>
              </a:rPr>
              <a:t>ms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921E94-633B-4645-BFCE-8B94A4D5B665}"/>
              </a:ext>
            </a:extLst>
          </p:cNvPr>
          <p:cNvSpPr/>
          <p:nvPr/>
        </p:nvSpPr>
        <p:spPr>
          <a:xfrm>
            <a:off x="6444343" y="3213463"/>
            <a:ext cx="1487384" cy="2155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CFCA39C-F181-48C4-99CF-84371CC03A56}"/>
              </a:ext>
            </a:extLst>
          </p:cNvPr>
          <p:cNvSpPr/>
          <p:nvPr/>
        </p:nvSpPr>
        <p:spPr>
          <a:xfrm>
            <a:off x="178328" y="3224349"/>
            <a:ext cx="1487384" cy="2155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2" name="Gerade Verbindung mit Pfeil 147">
            <a:extLst>
              <a:ext uri="{FF2B5EF4-FFF2-40B4-BE49-F238E27FC236}">
                <a16:creationId xmlns:a16="http://schemas.microsoft.com/office/drawing/2014/main" id="{F683ACB6-7CB8-42AF-8902-4BCB93239B5C}"/>
              </a:ext>
            </a:extLst>
          </p:cNvPr>
          <p:cNvCxnSpPr>
            <a:cxnSpLocks/>
          </p:cNvCxnSpPr>
          <p:nvPr/>
        </p:nvCxnSpPr>
        <p:spPr>
          <a:xfrm flipV="1">
            <a:off x="6322337" y="1959995"/>
            <a:ext cx="4475203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257CC05-19BF-4C2B-AAFD-BA3F5C1EE2FF}"/>
              </a:ext>
            </a:extLst>
          </p:cNvPr>
          <p:cNvSpPr txBox="1"/>
          <p:nvPr/>
        </p:nvSpPr>
        <p:spPr>
          <a:xfrm>
            <a:off x="10666192" y="1546320"/>
            <a:ext cx="1263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h=1 Pulses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14A01DB-1012-44FF-93D3-85DDC67B5C23}"/>
              </a:ext>
            </a:extLst>
          </p:cNvPr>
          <p:cNvGrpSpPr/>
          <p:nvPr/>
        </p:nvGrpSpPr>
        <p:grpSpPr>
          <a:xfrm>
            <a:off x="6680680" y="1533529"/>
            <a:ext cx="584728" cy="425251"/>
            <a:chOff x="5317651" y="1465727"/>
            <a:chExt cx="584728" cy="425251"/>
          </a:xfrm>
        </p:grpSpPr>
        <p:sp>
          <p:nvSpPr>
            <p:cNvPr id="26" name="Rechteck 162">
              <a:extLst>
                <a:ext uri="{FF2B5EF4-FFF2-40B4-BE49-F238E27FC236}">
                  <a16:creationId xmlns:a16="http://schemas.microsoft.com/office/drawing/2014/main" id="{E76D2231-081C-4BF4-914F-B72DC397034E}"/>
                </a:ext>
              </a:extLst>
            </p:cNvPr>
            <p:cNvSpPr/>
            <p:nvPr/>
          </p:nvSpPr>
          <p:spPr>
            <a:xfrm>
              <a:off x="5317651" y="1466013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hteck 162">
              <a:extLst>
                <a:ext uri="{FF2B5EF4-FFF2-40B4-BE49-F238E27FC236}">
                  <a16:creationId xmlns:a16="http://schemas.microsoft.com/office/drawing/2014/main" id="{5C5B3624-8821-48F5-8668-A17785005C20}"/>
                </a:ext>
              </a:extLst>
            </p:cNvPr>
            <p:cNvSpPr/>
            <p:nvPr/>
          </p:nvSpPr>
          <p:spPr>
            <a:xfrm>
              <a:off x="5431972" y="1466013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eck 162">
              <a:extLst>
                <a:ext uri="{FF2B5EF4-FFF2-40B4-BE49-F238E27FC236}">
                  <a16:creationId xmlns:a16="http://schemas.microsoft.com/office/drawing/2014/main" id="{A2927467-8EAF-4616-A7BD-179825EC1C2C}"/>
                </a:ext>
              </a:extLst>
            </p:cNvPr>
            <p:cNvSpPr/>
            <p:nvPr/>
          </p:nvSpPr>
          <p:spPr>
            <a:xfrm>
              <a:off x="5543152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hteck 162">
              <a:extLst>
                <a:ext uri="{FF2B5EF4-FFF2-40B4-BE49-F238E27FC236}">
                  <a16:creationId xmlns:a16="http://schemas.microsoft.com/office/drawing/2014/main" id="{2C270C8A-39CE-4C15-B54F-DCE9C6E2549B}"/>
                </a:ext>
              </a:extLst>
            </p:cNvPr>
            <p:cNvSpPr/>
            <p:nvPr/>
          </p:nvSpPr>
          <p:spPr>
            <a:xfrm>
              <a:off x="5651206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hteck 162">
              <a:extLst>
                <a:ext uri="{FF2B5EF4-FFF2-40B4-BE49-F238E27FC236}">
                  <a16:creationId xmlns:a16="http://schemas.microsoft.com/office/drawing/2014/main" id="{3FCEC1E8-1D16-4F34-87E2-5B59A9148DC3}"/>
                </a:ext>
              </a:extLst>
            </p:cNvPr>
            <p:cNvSpPr/>
            <p:nvPr/>
          </p:nvSpPr>
          <p:spPr>
            <a:xfrm>
              <a:off x="5755556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hteck 162">
              <a:extLst>
                <a:ext uri="{FF2B5EF4-FFF2-40B4-BE49-F238E27FC236}">
                  <a16:creationId xmlns:a16="http://schemas.microsoft.com/office/drawing/2014/main" id="{39A13E73-92B9-4BA9-925E-1612970ADBFD}"/>
                </a:ext>
              </a:extLst>
            </p:cNvPr>
            <p:cNvSpPr/>
            <p:nvPr/>
          </p:nvSpPr>
          <p:spPr>
            <a:xfrm>
              <a:off x="5856660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4AC76D4-C886-47C7-A51C-6DD791F92D42}"/>
              </a:ext>
            </a:extLst>
          </p:cNvPr>
          <p:cNvGrpSpPr/>
          <p:nvPr/>
        </p:nvGrpSpPr>
        <p:grpSpPr>
          <a:xfrm>
            <a:off x="7345999" y="1533529"/>
            <a:ext cx="584728" cy="425251"/>
            <a:chOff x="5317651" y="1465727"/>
            <a:chExt cx="584728" cy="425251"/>
          </a:xfrm>
        </p:grpSpPr>
        <p:sp>
          <p:nvSpPr>
            <p:cNvPr id="46" name="Rechteck 162">
              <a:extLst>
                <a:ext uri="{FF2B5EF4-FFF2-40B4-BE49-F238E27FC236}">
                  <a16:creationId xmlns:a16="http://schemas.microsoft.com/office/drawing/2014/main" id="{5AE4E09B-1A53-4A33-8490-D7A689193E44}"/>
                </a:ext>
              </a:extLst>
            </p:cNvPr>
            <p:cNvSpPr/>
            <p:nvPr/>
          </p:nvSpPr>
          <p:spPr>
            <a:xfrm>
              <a:off x="5317651" y="1466013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hteck 162">
              <a:extLst>
                <a:ext uri="{FF2B5EF4-FFF2-40B4-BE49-F238E27FC236}">
                  <a16:creationId xmlns:a16="http://schemas.microsoft.com/office/drawing/2014/main" id="{FA4B132B-B6E6-4C21-BA76-29BF59446466}"/>
                </a:ext>
              </a:extLst>
            </p:cNvPr>
            <p:cNvSpPr/>
            <p:nvPr/>
          </p:nvSpPr>
          <p:spPr>
            <a:xfrm>
              <a:off x="5431972" y="1466013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hteck 162">
              <a:extLst>
                <a:ext uri="{FF2B5EF4-FFF2-40B4-BE49-F238E27FC236}">
                  <a16:creationId xmlns:a16="http://schemas.microsoft.com/office/drawing/2014/main" id="{BD246B8B-8D08-4FDA-AD5C-940D535BD59F}"/>
                </a:ext>
              </a:extLst>
            </p:cNvPr>
            <p:cNvSpPr/>
            <p:nvPr/>
          </p:nvSpPr>
          <p:spPr>
            <a:xfrm>
              <a:off x="5543152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hteck 162">
              <a:extLst>
                <a:ext uri="{FF2B5EF4-FFF2-40B4-BE49-F238E27FC236}">
                  <a16:creationId xmlns:a16="http://schemas.microsoft.com/office/drawing/2014/main" id="{471C3C26-2606-47BB-9BE3-B6231B39532F}"/>
                </a:ext>
              </a:extLst>
            </p:cNvPr>
            <p:cNvSpPr/>
            <p:nvPr/>
          </p:nvSpPr>
          <p:spPr>
            <a:xfrm>
              <a:off x="5651206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hteck 162">
              <a:extLst>
                <a:ext uri="{FF2B5EF4-FFF2-40B4-BE49-F238E27FC236}">
                  <a16:creationId xmlns:a16="http://schemas.microsoft.com/office/drawing/2014/main" id="{138E2124-EEAE-407B-AC04-C62D11C54738}"/>
                </a:ext>
              </a:extLst>
            </p:cNvPr>
            <p:cNvSpPr/>
            <p:nvPr/>
          </p:nvSpPr>
          <p:spPr>
            <a:xfrm>
              <a:off x="5755556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hteck 162">
              <a:extLst>
                <a:ext uri="{FF2B5EF4-FFF2-40B4-BE49-F238E27FC236}">
                  <a16:creationId xmlns:a16="http://schemas.microsoft.com/office/drawing/2014/main" id="{2C21D534-14EB-48F0-8480-8E287FC4F212}"/>
                </a:ext>
              </a:extLst>
            </p:cNvPr>
            <p:cNvSpPr/>
            <p:nvPr/>
          </p:nvSpPr>
          <p:spPr>
            <a:xfrm>
              <a:off x="5856660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8198337-37D0-48D9-9761-D0164ED83EC8}"/>
              </a:ext>
            </a:extLst>
          </p:cNvPr>
          <p:cNvGrpSpPr/>
          <p:nvPr/>
        </p:nvGrpSpPr>
        <p:grpSpPr>
          <a:xfrm>
            <a:off x="7986112" y="1533529"/>
            <a:ext cx="584728" cy="425251"/>
            <a:chOff x="5317651" y="1465727"/>
            <a:chExt cx="584728" cy="425251"/>
          </a:xfrm>
        </p:grpSpPr>
        <p:sp>
          <p:nvSpPr>
            <p:cNvPr id="53" name="Rechteck 162">
              <a:extLst>
                <a:ext uri="{FF2B5EF4-FFF2-40B4-BE49-F238E27FC236}">
                  <a16:creationId xmlns:a16="http://schemas.microsoft.com/office/drawing/2014/main" id="{F6056C79-5A4D-4AEA-8305-CBBF85131E13}"/>
                </a:ext>
              </a:extLst>
            </p:cNvPr>
            <p:cNvSpPr/>
            <p:nvPr/>
          </p:nvSpPr>
          <p:spPr>
            <a:xfrm>
              <a:off x="5317651" y="1466013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hteck 162">
              <a:extLst>
                <a:ext uri="{FF2B5EF4-FFF2-40B4-BE49-F238E27FC236}">
                  <a16:creationId xmlns:a16="http://schemas.microsoft.com/office/drawing/2014/main" id="{179BFA0B-8111-48E6-AF56-3671BEE29EF8}"/>
                </a:ext>
              </a:extLst>
            </p:cNvPr>
            <p:cNvSpPr/>
            <p:nvPr/>
          </p:nvSpPr>
          <p:spPr>
            <a:xfrm>
              <a:off x="5431972" y="1466013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hteck 162">
              <a:extLst>
                <a:ext uri="{FF2B5EF4-FFF2-40B4-BE49-F238E27FC236}">
                  <a16:creationId xmlns:a16="http://schemas.microsoft.com/office/drawing/2014/main" id="{3C886EE2-619A-4EFE-827D-ED27014E8081}"/>
                </a:ext>
              </a:extLst>
            </p:cNvPr>
            <p:cNvSpPr/>
            <p:nvPr/>
          </p:nvSpPr>
          <p:spPr>
            <a:xfrm>
              <a:off x="5543152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hteck 162">
              <a:extLst>
                <a:ext uri="{FF2B5EF4-FFF2-40B4-BE49-F238E27FC236}">
                  <a16:creationId xmlns:a16="http://schemas.microsoft.com/office/drawing/2014/main" id="{2D081491-6023-4279-8D1C-DC808796CDD4}"/>
                </a:ext>
              </a:extLst>
            </p:cNvPr>
            <p:cNvSpPr/>
            <p:nvPr/>
          </p:nvSpPr>
          <p:spPr>
            <a:xfrm>
              <a:off x="5651206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hteck 162">
              <a:extLst>
                <a:ext uri="{FF2B5EF4-FFF2-40B4-BE49-F238E27FC236}">
                  <a16:creationId xmlns:a16="http://schemas.microsoft.com/office/drawing/2014/main" id="{6A765A90-8EC2-42FB-8D4F-E4A953DC4553}"/>
                </a:ext>
              </a:extLst>
            </p:cNvPr>
            <p:cNvSpPr/>
            <p:nvPr/>
          </p:nvSpPr>
          <p:spPr>
            <a:xfrm>
              <a:off x="5755556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hteck 162">
              <a:extLst>
                <a:ext uri="{FF2B5EF4-FFF2-40B4-BE49-F238E27FC236}">
                  <a16:creationId xmlns:a16="http://schemas.microsoft.com/office/drawing/2014/main" id="{E30B193A-6C3B-434C-B32E-3B330DB3DBF6}"/>
                </a:ext>
              </a:extLst>
            </p:cNvPr>
            <p:cNvSpPr/>
            <p:nvPr/>
          </p:nvSpPr>
          <p:spPr>
            <a:xfrm>
              <a:off x="5856660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113550F-DCBF-4142-A9F0-A8ECCFB40CA1}"/>
              </a:ext>
            </a:extLst>
          </p:cNvPr>
          <p:cNvGrpSpPr/>
          <p:nvPr/>
        </p:nvGrpSpPr>
        <p:grpSpPr>
          <a:xfrm>
            <a:off x="8646914" y="1533520"/>
            <a:ext cx="584728" cy="425251"/>
            <a:chOff x="5317651" y="1465727"/>
            <a:chExt cx="584728" cy="425251"/>
          </a:xfrm>
        </p:grpSpPr>
        <p:sp>
          <p:nvSpPr>
            <p:cNvPr id="60" name="Rechteck 162">
              <a:extLst>
                <a:ext uri="{FF2B5EF4-FFF2-40B4-BE49-F238E27FC236}">
                  <a16:creationId xmlns:a16="http://schemas.microsoft.com/office/drawing/2014/main" id="{52E5C277-FECD-4DE2-ADAC-7592C2A66CBF}"/>
                </a:ext>
              </a:extLst>
            </p:cNvPr>
            <p:cNvSpPr/>
            <p:nvPr/>
          </p:nvSpPr>
          <p:spPr>
            <a:xfrm>
              <a:off x="5317651" y="1466013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hteck 162">
              <a:extLst>
                <a:ext uri="{FF2B5EF4-FFF2-40B4-BE49-F238E27FC236}">
                  <a16:creationId xmlns:a16="http://schemas.microsoft.com/office/drawing/2014/main" id="{CAC172F4-502D-4FEA-A6F0-BA8905A159A1}"/>
                </a:ext>
              </a:extLst>
            </p:cNvPr>
            <p:cNvSpPr/>
            <p:nvPr/>
          </p:nvSpPr>
          <p:spPr>
            <a:xfrm>
              <a:off x="5431972" y="1466013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hteck 162">
              <a:extLst>
                <a:ext uri="{FF2B5EF4-FFF2-40B4-BE49-F238E27FC236}">
                  <a16:creationId xmlns:a16="http://schemas.microsoft.com/office/drawing/2014/main" id="{AFF22DA8-0149-423C-8A95-343F9AC8BEC1}"/>
                </a:ext>
              </a:extLst>
            </p:cNvPr>
            <p:cNvSpPr/>
            <p:nvPr/>
          </p:nvSpPr>
          <p:spPr>
            <a:xfrm>
              <a:off x="5543152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hteck 162">
              <a:extLst>
                <a:ext uri="{FF2B5EF4-FFF2-40B4-BE49-F238E27FC236}">
                  <a16:creationId xmlns:a16="http://schemas.microsoft.com/office/drawing/2014/main" id="{A5787C2E-B95E-4843-AB34-28FFA4E962E6}"/>
                </a:ext>
              </a:extLst>
            </p:cNvPr>
            <p:cNvSpPr/>
            <p:nvPr/>
          </p:nvSpPr>
          <p:spPr>
            <a:xfrm>
              <a:off x="5651206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hteck 162">
              <a:extLst>
                <a:ext uri="{FF2B5EF4-FFF2-40B4-BE49-F238E27FC236}">
                  <a16:creationId xmlns:a16="http://schemas.microsoft.com/office/drawing/2014/main" id="{B4AE05C4-8680-4CC7-AC9D-E14B1716B713}"/>
                </a:ext>
              </a:extLst>
            </p:cNvPr>
            <p:cNvSpPr/>
            <p:nvPr/>
          </p:nvSpPr>
          <p:spPr>
            <a:xfrm>
              <a:off x="5755556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hteck 162">
              <a:extLst>
                <a:ext uri="{FF2B5EF4-FFF2-40B4-BE49-F238E27FC236}">
                  <a16:creationId xmlns:a16="http://schemas.microsoft.com/office/drawing/2014/main" id="{C35B9E6E-E215-4BDB-82D1-D80AF679946B}"/>
                </a:ext>
              </a:extLst>
            </p:cNvPr>
            <p:cNvSpPr/>
            <p:nvPr/>
          </p:nvSpPr>
          <p:spPr>
            <a:xfrm>
              <a:off x="5856660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2D516D5-31C7-4454-B98F-32546E95C168}"/>
              </a:ext>
            </a:extLst>
          </p:cNvPr>
          <p:cNvGrpSpPr/>
          <p:nvPr/>
        </p:nvGrpSpPr>
        <p:grpSpPr>
          <a:xfrm>
            <a:off x="9308436" y="1533529"/>
            <a:ext cx="584728" cy="425251"/>
            <a:chOff x="5317651" y="1465727"/>
            <a:chExt cx="584728" cy="425251"/>
          </a:xfrm>
        </p:grpSpPr>
        <p:sp>
          <p:nvSpPr>
            <p:cNvPr id="67" name="Rechteck 162">
              <a:extLst>
                <a:ext uri="{FF2B5EF4-FFF2-40B4-BE49-F238E27FC236}">
                  <a16:creationId xmlns:a16="http://schemas.microsoft.com/office/drawing/2014/main" id="{AFA03EDF-758C-48D5-86F6-BDA9032BA86D}"/>
                </a:ext>
              </a:extLst>
            </p:cNvPr>
            <p:cNvSpPr/>
            <p:nvPr/>
          </p:nvSpPr>
          <p:spPr>
            <a:xfrm>
              <a:off x="5317651" y="1466013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hteck 162">
              <a:extLst>
                <a:ext uri="{FF2B5EF4-FFF2-40B4-BE49-F238E27FC236}">
                  <a16:creationId xmlns:a16="http://schemas.microsoft.com/office/drawing/2014/main" id="{FF9B85D6-822E-4AAD-8D3C-392ED61030F2}"/>
                </a:ext>
              </a:extLst>
            </p:cNvPr>
            <p:cNvSpPr/>
            <p:nvPr/>
          </p:nvSpPr>
          <p:spPr>
            <a:xfrm>
              <a:off x="5431972" y="1466013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hteck 162">
              <a:extLst>
                <a:ext uri="{FF2B5EF4-FFF2-40B4-BE49-F238E27FC236}">
                  <a16:creationId xmlns:a16="http://schemas.microsoft.com/office/drawing/2014/main" id="{14968382-5054-44AC-98A9-2B2C22FE9FEE}"/>
                </a:ext>
              </a:extLst>
            </p:cNvPr>
            <p:cNvSpPr/>
            <p:nvPr/>
          </p:nvSpPr>
          <p:spPr>
            <a:xfrm>
              <a:off x="5543152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hteck 162">
              <a:extLst>
                <a:ext uri="{FF2B5EF4-FFF2-40B4-BE49-F238E27FC236}">
                  <a16:creationId xmlns:a16="http://schemas.microsoft.com/office/drawing/2014/main" id="{CA6E34BB-41BF-4068-8B6C-A7E2E61C71DD}"/>
                </a:ext>
              </a:extLst>
            </p:cNvPr>
            <p:cNvSpPr/>
            <p:nvPr/>
          </p:nvSpPr>
          <p:spPr>
            <a:xfrm>
              <a:off x="5651206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hteck 162">
              <a:extLst>
                <a:ext uri="{FF2B5EF4-FFF2-40B4-BE49-F238E27FC236}">
                  <a16:creationId xmlns:a16="http://schemas.microsoft.com/office/drawing/2014/main" id="{1553B4F4-EB42-4CE6-83F4-672DCE756291}"/>
                </a:ext>
              </a:extLst>
            </p:cNvPr>
            <p:cNvSpPr/>
            <p:nvPr/>
          </p:nvSpPr>
          <p:spPr>
            <a:xfrm>
              <a:off x="5755556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hteck 162">
              <a:extLst>
                <a:ext uri="{FF2B5EF4-FFF2-40B4-BE49-F238E27FC236}">
                  <a16:creationId xmlns:a16="http://schemas.microsoft.com/office/drawing/2014/main" id="{24409074-EA46-4D2D-8C0D-59CB5AB2716D}"/>
                </a:ext>
              </a:extLst>
            </p:cNvPr>
            <p:cNvSpPr/>
            <p:nvPr/>
          </p:nvSpPr>
          <p:spPr>
            <a:xfrm>
              <a:off x="5856660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BEFE6AC-603F-4AA8-A12A-9F4EA66D185D}"/>
              </a:ext>
            </a:extLst>
          </p:cNvPr>
          <p:cNvGrpSpPr/>
          <p:nvPr/>
        </p:nvGrpSpPr>
        <p:grpSpPr>
          <a:xfrm>
            <a:off x="9951341" y="1533529"/>
            <a:ext cx="584728" cy="425251"/>
            <a:chOff x="5317651" y="1465727"/>
            <a:chExt cx="584728" cy="425251"/>
          </a:xfrm>
        </p:grpSpPr>
        <p:sp>
          <p:nvSpPr>
            <p:cNvPr id="74" name="Rechteck 162">
              <a:extLst>
                <a:ext uri="{FF2B5EF4-FFF2-40B4-BE49-F238E27FC236}">
                  <a16:creationId xmlns:a16="http://schemas.microsoft.com/office/drawing/2014/main" id="{24253AF9-910C-495C-BC26-3DE84275CE71}"/>
                </a:ext>
              </a:extLst>
            </p:cNvPr>
            <p:cNvSpPr/>
            <p:nvPr/>
          </p:nvSpPr>
          <p:spPr>
            <a:xfrm>
              <a:off x="5317651" y="1466013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hteck 162">
              <a:extLst>
                <a:ext uri="{FF2B5EF4-FFF2-40B4-BE49-F238E27FC236}">
                  <a16:creationId xmlns:a16="http://schemas.microsoft.com/office/drawing/2014/main" id="{25EF1336-D940-4BFD-A906-FCD610599275}"/>
                </a:ext>
              </a:extLst>
            </p:cNvPr>
            <p:cNvSpPr/>
            <p:nvPr/>
          </p:nvSpPr>
          <p:spPr>
            <a:xfrm>
              <a:off x="5431972" y="1466013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hteck 162">
              <a:extLst>
                <a:ext uri="{FF2B5EF4-FFF2-40B4-BE49-F238E27FC236}">
                  <a16:creationId xmlns:a16="http://schemas.microsoft.com/office/drawing/2014/main" id="{EDEE19F6-F69E-4BC1-B845-6C7E2CD4E9F0}"/>
                </a:ext>
              </a:extLst>
            </p:cNvPr>
            <p:cNvSpPr/>
            <p:nvPr/>
          </p:nvSpPr>
          <p:spPr>
            <a:xfrm>
              <a:off x="5543152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hteck 162">
              <a:extLst>
                <a:ext uri="{FF2B5EF4-FFF2-40B4-BE49-F238E27FC236}">
                  <a16:creationId xmlns:a16="http://schemas.microsoft.com/office/drawing/2014/main" id="{1F3FD75F-B324-4884-A455-ECDC9DE8196D}"/>
                </a:ext>
              </a:extLst>
            </p:cNvPr>
            <p:cNvSpPr/>
            <p:nvPr/>
          </p:nvSpPr>
          <p:spPr>
            <a:xfrm>
              <a:off x="5651206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hteck 162">
              <a:extLst>
                <a:ext uri="{FF2B5EF4-FFF2-40B4-BE49-F238E27FC236}">
                  <a16:creationId xmlns:a16="http://schemas.microsoft.com/office/drawing/2014/main" id="{E3AA09E9-BDE8-4408-A645-94A0922ED582}"/>
                </a:ext>
              </a:extLst>
            </p:cNvPr>
            <p:cNvSpPr/>
            <p:nvPr/>
          </p:nvSpPr>
          <p:spPr>
            <a:xfrm>
              <a:off x="5755556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hteck 162">
              <a:extLst>
                <a:ext uri="{FF2B5EF4-FFF2-40B4-BE49-F238E27FC236}">
                  <a16:creationId xmlns:a16="http://schemas.microsoft.com/office/drawing/2014/main" id="{8CBC2555-8F53-4DF3-89A2-F3D908B372F9}"/>
                </a:ext>
              </a:extLst>
            </p:cNvPr>
            <p:cNvSpPr/>
            <p:nvPr/>
          </p:nvSpPr>
          <p:spPr>
            <a:xfrm>
              <a:off x="5856660" y="1465727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938AF5B5-7057-4588-8E6D-42E36B86CBEE}"/>
              </a:ext>
            </a:extLst>
          </p:cNvPr>
          <p:cNvCxnSpPr>
            <a:cxnSpLocks/>
          </p:cNvCxnSpPr>
          <p:nvPr/>
        </p:nvCxnSpPr>
        <p:spPr>
          <a:xfrm flipH="1">
            <a:off x="6658609" y="997506"/>
            <a:ext cx="20594" cy="116291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038615F8-9A4A-475F-BEFA-07F3A32FDC59}"/>
              </a:ext>
            </a:extLst>
          </p:cNvPr>
          <p:cNvCxnSpPr>
            <a:cxnSpLocks/>
          </p:cNvCxnSpPr>
          <p:nvPr/>
        </p:nvCxnSpPr>
        <p:spPr>
          <a:xfrm flipH="1">
            <a:off x="7776758" y="994240"/>
            <a:ext cx="20594" cy="116291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E9A31EA-C10D-4DB2-AD57-BD088FF1676A}"/>
              </a:ext>
            </a:extLst>
          </p:cNvPr>
          <p:cNvCxnSpPr>
            <a:cxnSpLocks/>
          </p:cNvCxnSpPr>
          <p:nvPr/>
        </p:nvCxnSpPr>
        <p:spPr>
          <a:xfrm flipH="1">
            <a:off x="8871646" y="995868"/>
            <a:ext cx="20594" cy="116291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BFC0267-6235-4A1A-8552-3802E8155205}"/>
              </a:ext>
            </a:extLst>
          </p:cNvPr>
          <p:cNvCxnSpPr>
            <a:cxnSpLocks/>
          </p:cNvCxnSpPr>
          <p:nvPr/>
        </p:nvCxnSpPr>
        <p:spPr>
          <a:xfrm flipH="1">
            <a:off x="9935308" y="1006917"/>
            <a:ext cx="20594" cy="116291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C70BCD9D-FB3A-468B-9FC3-F73F848BE7FB}"/>
              </a:ext>
            </a:extLst>
          </p:cNvPr>
          <p:cNvSpPr txBox="1"/>
          <p:nvPr/>
        </p:nvSpPr>
        <p:spPr>
          <a:xfrm>
            <a:off x="9983019" y="1042950"/>
            <a:ext cx="1263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Triggers</a:t>
            </a:r>
          </a:p>
        </p:txBody>
      </p:sp>
    </p:spTree>
    <p:extLst>
      <p:ext uri="{BB962C8B-B14F-4D97-AF65-F5344CB8AC3E}">
        <p14:creationId xmlns:p14="http://schemas.microsoft.com/office/powerpoint/2010/main" val="1738579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068F-887D-43C9-8473-C62D28C50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37D77-0150-4F27-8B60-99605E957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(</a:t>
            </a:r>
            <a:r>
              <a:rPr lang="de-DE" dirty="0" err="1"/>
              <a:t>Potentially</a:t>
            </a:r>
            <a:r>
              <a:rPr lang="de-DE" dirty="0"/>
              <a:t>)</a:t>
            </a:r>
            <a:r>
              <a:rPr lang="de-DE" dirty="0" err="1"/>
              <a:t>Automatization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settings</a:t>
            </a:r>
            <a:endParaRPr lang="de-DE" dirty="0"/>
          </a:p>
          <a:p>
            <a:r>
              <a:rPr lang="de-DE" dirty="0" err="1"/>
              <a:t>Adding</a:t>
            </a:r>
            <a:r>
              <a:rPr lang="de-DE" dirty="0"/>
              <a:t> </a:t>
            </a:r>
            <a:r>
              <a:rPr lang="de-DE" dirty="0" err="1"/>
              <a:t>predelay</a:t>
            </a:r>
            <a:r>
              <a:rPr lang="de-DE" dirty="0"/>
              <a:t> </a:t>
            </a:r>
            <a:r>
              <a:rPr lang="de-DE" dirty="0" err="1"/>
              <a:t>settings</a:t>
            </a:r>
            <a:r>
              <a:rPr lang="de-DE" dirty="0"/>
              <a:t> (</a:t>
            </a:r>
            <a:r>
              <a:rPr lang="de-DE" dirty="0" err="1"/>
              <a:t>now</a:t>
            </a:r>
            <a:r>
              <a:rPr lang="de-DE" dirty="0"/>
              <a:t> in FESA but not in GUI)</a:t>
            </a:r>
          </a:p>
          <a:p>
            <a:r>
              <a:rPr lang="de-DE" dirty="0"/>
              <a:t>…</a:t>
            </a:r>
          </a:p>
          <a:p>
            <a:pPr marL="0" indent="0">
              <a:buNone/>
            </a:pPr>
            <a:r>
              <a:rPr lang="de-DE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631DA-8856-410A-AB9D-AA7004785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03.12.2024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57E51-4AC0-4D9B-B0CD-7FAD180D0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FCT Application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F40E5-D368-4866-A104-5A17EEB60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D06B-00E1-4095-B841-BBB8BBC4022A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A46FEC-6359-4D84-BB62-3AB12FD628D6}"/>
              </a:ext>
            </a:extLst>
          </p:cNvPr>
          <p:cNvSpPr txBox="1"/>
          <p:nvPr/>
        </p:nvSpPr>
        <p:spPr>
          <a:xfrm>
            <a:off x="442913" y="4077172"/>
            <a:ext cx="306228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FCT </a:t>
            </a:r>
            <a:r>
              <a:rPr lang="de-DE" b="1" dirty="0" err="1"/>
              <a:t>system</a:t>
            </a:r>
            <a:r>
              <a:rPr lang="de-DE" b="1" dirty="0"/>
              <a:t> </a:t>
            </a:r>
            <a:r>
              <a:rPr lang="de-DE" b="1" dirty="0" err="1"/>
              <a:t>team</a:t>
            </a:r>
            <a:r>
              <a:rPr lang="de-DE" b="1" dirty="0"/>
              <a:t>:</a:t>
            </a:r>
          </a:p>
          <a:p>
            <a:pPr lvl="1"/>
            <a:r>
              <a:rPr lang="de-DE" dirty="0"/>
              <a:t>H. Bräuning</a:t>
            </a:r>
          </a:p>
          <a:p>
            <a:pPr lvl="1"/>
            <a:r>
              <a:rPr lang="de-DE" dirty="0"/>
              <a:t>R. Geißler</a:t>
            </a:r>
          </a:p>
          <a:p>
            <a:pPr lvl="1"/>
            <a:r>
              <a:rPr lang="de-DE" dirty="0"/>
              <a:t>T. Luckhardt</a:t>
            </a:r>
          </a:p>
          <a:p>
            <a:pPr lvl="1"/>
            <a:r>
              <a:rPr lang="de-DE" dirty="0"/>
              <a:t>T. Hoffmann</a:t>
            </a:r>
          </a:p>
          <a:p>
            <a:pPr lvl="1"/>
            <a:r>
              <a:rPr lang="de-DE" dirty="0"/>
              <a:t>A. Reiter </a:t>
            </a:r>
          </a:p>
          <a:p>
            <a:pPr lvl="1"/>
            <a:r>
              <a:rPr lang="de-DE" dirty="0"/>
              <a:t>O. Chorniy</a:t>
            </a:r>
          </a:p>
        </p:txBody>
      </p:sp>
    </p:spTree>
    <p:extLst>
      <p:ext uri="{BB962C8B-B14F-4D97-AF65-F5344CB8AC3E}">
        <p14:creationId xmlns:p14="http://schemas.microsoft.com/office/powerpoint/2010/main" val="1009734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3">
            <a:extLst>
              <a:ext uri="{FF2B5EF4-FFF2-40B4-BE49-F238E27FC236}">
                <a16:creationId xmlns:a16="http://schemas.microsoft.com/office/drawing/2014/main" id="{057A8D42-F33D-474E-8807-C2404E071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577" y="1840456"/>
            <a:ext cx="6763233" cy="447862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6A63A-7598-494B-A874-2D4E1EC4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03.12.2024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6AD3D-9A20-4BA4-9375-6B89A5250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FCT Application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1E331-F79B-4B39-BD7D-22100848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D06B-00E1-4095-B841-BBB8BBC4022A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Rechteck 5">
            <a:extLst>
              <a:ext uri="{FF2B5EF4-FFF2-40B4-BE49-F238E27FC236}">
                <a16:creationId xmlns:a16="http://schemas.microsoft.com/office/drawing/2014/main" id="{BD2AC583-8967-4762-8704-0685B4941200}"/>
              </a:ext>
            </a:extLst>
          </p:cNvPr>
          <p:cNvSpPr/>
          <p:nvPr/>
        </p:nvSpPr>
        <p:spPr>
          <a:xfrm>
            <a:off x="3511090" y="1145894"/>
            <a:ext cx="1006381" cy="5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SIS18</a:t>
            </a:r>
          </a:p>
          <a:p>
            <a:pPr algn="ctr"/>
            <a:r>
              <a:rPr lang="de-DE" b="1" dirty="0">
                <a:solidFill>
                  <a:schemeClr val="tx1"/>
                </a:solidFill>
              </a:rPr>
              <a:t>1 FCT</a:t>
            </a:r>
          </a:p>
        </p:txBody>
      </p:sp>
      <p:sp>
        <p:nvSpPr>
          <p:cNvPr id="9" name="Rechteck 6">
            <a:extLst>
              <a:ext uri="{FF2B5EF4-FFF2-40B4-BE49-F238E27FC236}">
                <a16:creationId xmlns:a16="http://schemas.microsoft.com/office/drawing/2014/main" id="{11877B1B-A979-473F-9AA3-AAD5C3079389}"/>
              </a:ext>
            </a:extLst>
          </p:cNvPr>
          <p:cNvSpPr/>
          <p:nvPr/>
        </p:nvSpPr>
        <p:spPr>
          <a:xfrm>
            <a:off x="1985556" y="1160520"/>
            <a:ext cx="996462" cy="5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ESR</a:t>
            </a:r>
          </a:p>
          <a:p>
            <a:pPr algn="ctr"/>
            <a:r>
              <a:rPr lang="de-DE" b="1" dirty="0">
                <a:solidFill>
                  <a:schemeClr val="tx1"/>
                </a:solidFill>
              </a:rPr>
              <a:t>1 FCT</a:t>
            </a:r>
          </a:p>
        </p:txBody>
      </p:sp>
      <p:cxnSp>
        <p:nvCxnSpPr>
          <p:cNvPr id="11" name="Gerade Verbindung mit Pfeil 12">
            <a:extLst>
              <a:ext uri="{FF2B5EF4-FFF2-40B4-BE49-F238E27FC236}">
                <a16:creationId xmlns:a16="http://schemas.microsoft.com/office/drawing/2014/main" id="{76660E33-2B23-4198-8ED6-6E8A961F71BA}"/>
              </a:ext>
            </a:extLst>
          </p:cNvPr>
          <p:cNvCxnSpPr>
            <a:cxnSpLocks/>
          </p:cNvCxnSpPr>
          <p:nvPr/>
        </p:nvCxnSpPr>
        <p:spPr>
          <a:xfrm>
            <a:off x="2845261" y="2072726"/>
            <a:ext cx="1755314" cy="17145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4">
            <a:extLst>
              <a:ext uri="{FF2B5EF4-FFF2-40B4-BE49-F238E27FC236}">
                <a16:creationId xmlns:a16="http://schemas.microsoft.com/office/drawing/2014/main" id="{7375F6BF-E8F0-4AA1-A65D-6DDFFD7F5433}"/>
              </a:ext>
            </a:extLst>
          </p:cNvPr>
          <p:cNvCxnSpPr>
            <a:cxnSpLocks/>
          </p:cNvCxnSpPr>
          <p:nvPr/>
        </p:nvCxnSpPr>
        <p:spPr>
          <a:xfrm>
            <a:off x="3884701" y="1854405"/>
            <a:ext cx="893151" cy="114667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el 1">
            <a:extLst>
              <a:ext uri="{FF2B5EF4-FFF2-40B4-BE49-F238E27FC236}">
                <a16:creationId xmlns:a16="http://schemas.microsoft.com/office/drawing/2014/main" id="{004B154F-F121-43DD-A8C8-ECEAC7300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1"/>
            <a:ext cx="12192000" cy="895264"/>
          </a:xfrm>
        </p:spPr>
        <p:txBody>
          <a:bodyPr>
            <a:normAutofit/>
          </a:bodyPr>
          <a:lstStyle/>
          <a:p>
            <a:r>
              <a:rPr lang="de-DE" dirty="0" err="1"/>
              <a:t>Circular</a:t>
            </a:r>
            <a:r>
              <a:rPr lang="de-DE" dirty="0"/>
              <a:t> Machines at GSI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AD900D-B0DA-4B90-BFF4-E5447DCA195B}"/>
              </a:ext>
            </a:extLst>
          </p:cNvPr>
          <p:cNvSpPr txBox="1"/>
          <p:nvPr/>
        </p:nvSpPr>
        <p:spPr>
          <a:xfrm>
            <a:off x="4792354" y="1145894"/>
            <a:ext cx="5414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tx1"/>
                </a:solidFill>
              </a:rPr>
              <a:t>The same FCT </a:t>
            </a:r>
            <a:r>
              <a:rPr lang="de-DE" b="1" dirty="0" err="1">
                <a:solidFill>
                  <a:schemeClr val="tx1"/>
                </a:solidFill>
              </a:rPr>
              <a:t>system</a:t>
            </a:r>
            <a:r>
              <a:rPr lang="de-DE" b="1" dirty="0">
                <a:solidFill>
                  <a:schemeClr val="tx1"/>
                </a:solidFill>
              </a:rPr>
              <a:t> (</a:t>
            </a:r>
            <a:r>
              <a:rPr lang="de-DE" b="1" dirty="0" err="1"/>
              <a:t>A</a:t>
            </a:r>
            <a:r>
              <a:rPr lang="de-DE" b="1" dirty="0" err="1">
                <a:solidFill>
                  <a:schemeClr val="tx1"/>
                </a:solidFill>
              </a:rPr>
              <a:t>mp</a:t>
            </a:r>
            <a:r>
              <a:rPr lang="de-DE" b="1" dirty="0">
                <a:solidFill>
                  <a:schemeClr val="tx1"/>
                </a:solidFill>
              </a:rPr>
              <a:t> +DAQ </a:t>
            </a:r>
            <a:r>
              <a:rPr lang="de-DE" b="1" dirty="0" err="1">
                <a:solidFill>
                  <a:schemeClr val="tx1"/>
                </a:solidFill>
              </a:rPr>
              <a:t>Hardw</a:t>
            </a:r>
            <a:r>
              <a:rPr lang="de-DE" b="1" dirty="0">
                <a:solidFill>
                  <a:schemeClr val="tx1"/>
                </a:solidFill>
              </a:rPr>
              <a:t>/</a:t>
            </a:r>
            <a:r>
              <a:rPr lang="de-DE" b="1" dirty="0" err="1">
                <a:solidFill>
                  <a:schemeClr val="tx1"/>
                </a:solidFill>
              </a:rPr>
              <a:t>Softw</a:t>
            </a:r>
            <a:r>
              <a:rPr lang="de-DE" b="1" dirty="0">
                <a:solidFill>
                  <a:schemeClr val="tx1"/>
                </a:solidFill>
              </a:rPr>
              <a:t>+ GUI) will </a:t>
            </a:r>
            <a:r>
              <a:rPr lang="de-DE" b="1" dirty="0" err="1">
                <a:solidFill>
                  <a:schemeClr val="tx1"/>
                </a:solidFill>
              </a:rPr>
              <a:t>be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err="1">
                <a:solidFill>
                  <a:schemeClr val="tx1"/>
                </a:solidFill>
              </a:rPr>
              <a:t>used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err="1">
                <a:solidFill>
                  <a:schemeClr val="tx1"/>
                </a:solidFill>
              </a:rPr>
              <a:t>for</a:t>
            </a:r>
            <a:r>
              <a:rPr lang="de-DE" b="1" dirty="0">
                <a:solidFill>
                  <a:schemeClr val="tx1"/>
                </a:solidFill>
              </a:rPr>
              <a:t> SIS100 </a:t>
            </a:r>
            <a:r>
              <a:rPr lang="de-DE" b="1" dirty="0" err="1">
                <a:solidFill>
                  <a:schemeClr val="tx1"/>
                </a:solidFill>
              </a:rPr>
              <a:t>operation</a:t>
            </a:r>
            <a:endParaRPr lang="de-DE" dirty="0"/>
          </a:p>
        </p:txBody>
      </p:sp>
      <p:sp>
        <p:nvSpPr>
          <p:cNvPr id="16" name="Rechteck 5">
            <a:extLst>
              <a:ext uri="{FF2B5EF4-FFF2-40B4-BE49-F238E27FC236}">
                <a16:creationId xmlns:a16="http://schemas.microsoft.com/office/drawing/2014/main" id="{1C74E556-2305-4C1C-89C8-67019D7FB4F6}"/>
              </a:ext>
            </a:extLst>
          </p:cNvPr>
          <p:cNvSpPr/>
          <p:nvPr/>
        </p:nvSpPr>
        <p:spPr>
          <a:xfrm>
            <a:off x="8359315" y="1905050"/>
            <a:ext cx="1006381" cy="5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SIS100</a:t>
            </a:r>
          </a:p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1 FCT</a:t>
            </a:r>
          </a:p>
        </p:txBody>
      </p:sp>
      <p:sp>
        <p:nvSpPr>
          <p:cNvPr id="13" name="Rechteck 6">
            <a:extLst>
              <a:ext uri="{FF2B5EF4-FFF2-40B4-BE49-F238E27FC236}">
                <a16:creationId xmlns:a16="http://schemas.microsoft.com/office/drawing/2014/main" id="{734177F1-4057-486D-80F8-BB4FCA073260}"/>
              </a:ext>
            </a:extLst>
          </p:cNvPr>
          <p:cNvSpPr/>
          <p:nvPr/>
        </p:nvSpPr>
        <p:spPr>
          <a:xfrm>
            <a:off x="3347209" y="4776197"/>
            <a:ext cx="996462" cy="5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>
                <a:solidFill>
                  <a:schemeClr val="tx1"/>
                </a:solidFill>
              </a:rPr>
              <a:t>Cryring</a:t>
            </a:r>
            <a:endParaRPr lang="de-DE" b="1" dirty="0">
              <a:solidFill>
                <a:schemeClr val="tx1"/>
              </a:solidFill>
            </a:endParaRPr>
          </a:p>
          <a:p>
            <a:pPr algn="ctr"/>
            <a:r>
              <a:rPr lang="de-DE" b="1" dirty="0">
                <a:solidFill>
                  <a:schemeClr val="tx1"/>
                </a:solidFill>
              </a:rPr>
              <a:t>1 „FCT“</a:t>
            </a:r>
          </a:p>
        </p:txBody>
      </p:sp>
      <p:cxnSp>
        <p:nvCxnSpPr>
          <p:cNvPr id="15" name="Gerade Verbindung mit Pfeil 12">
            <a:extLst>
              <a:ext uri="{FF2B5EF4-FFF2-40B4-BE49-F238E27FC236}">
                <a16:creationId xmlns:a16="http://schemas.microsoft.com/office/drawing/2014/main" id="{D48E33F6-0009-48B9-B401-CCDA4F62CBB1}"/>
              </a:ext>
            </a:extLst>
          </p:cNvPr>
          <p:cNvCxnSpPr>
            <a:cxnSpLocks/>
          </p:cNvCxnSpPr>
          <p:nvPr/>
        </p:nvCxnSpPr>
        <p:spPr>
          <a:xfrm flipV="1">
            <a:off x="4340686" y="4476206"/>
            <a:ext cx="91977" cy="3467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FDBF48E-63DF-409A-961B-71FA16D46120}"/>
              </a:ext>
            </a:extLst>
          </p:cNvPr>
          <p:cNvSpPr/>
          <p:nvPr/>
        </p:nvSpPr>
        <p:spPr>
          <a:xfrm>
            <a:off x="7132320" y="4894217"/>
            <a:ext cx="2508069" cy="1489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4677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F9E68-6A0F-4802-A1B9-2000DF75E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Basics: Beam </a:t>
            </a:r>
            <a:r>
              <a:rPr lang="de-DE" dirty="0" err="1"/>
              <a:t>evolution</a:t>
            </a:r>
            <a:r>
              <a:rPr lang="de-DE" dirty="0"/>
              <a:t> in SIS18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75D81-B276-47DD-B081-BA6D3DF8C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03.12.2024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2186D-D4B8-49FA-A7D8-5E16ED62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FCT Application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DF36B-C273-4737-A4B9-5AB3CF68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D06B-00E1-4095-B841-BBB8BBC4022A}" type="slidenum">
              <a:rPr lang="de-DE" smtClean="0"/>
              <a:pPr/>
              <a:t>3</a:t>
            </a:fld>
            <a:endParaRPr lang="de-DE" dirty="0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A8AB2CE-45A9-4E18-9C28-FE783E2D80A7}"/>
              </a:ext>
            </a:extLst>
          </p:cNvPr>
          <p:cNvGrpSpPr/>
          <p:nvPr/>
        </p:nvGrpSpPr>
        <p:grpSpPr>
          <a:xfrm>
            <a:off x="345746" y="1337310"/>
            <a:ext cx="3201965" cy="3365530"/>
            <a:chOff x="1280160" y="1661160"/>
            <a:chExt cx="3201965" cy="336553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24759CD-854F-4269-8BBE-88E04C10C7B1}"/>
                </a:ext>
              </a:extLst>
            </p:cNvPr>
            <p:cNvCxnSpPr/>
            <p:nvPr/>
          </p:nvCxnSpPr>
          <p:spPr>
            <a:xfrm>
              <a:off x="4448160" y="3321863"/>
              <a:ext cx="0" cy="1703078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18DC58-E801-4920-AF9A-A4819AF04580}"/>
                </a:ext>
              </a:extLst>
            </p:cNvPr>
            <p:cNvCxnSpPr/>
            <p:nvPr/>
          </p:nvCxnSpPr>
          <p:spPr>
            <a:xfrm>
              <a:off x="4266973" y="3321863"/>
              <a:ext cx="0" cy="1703078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A7DBD3B-1CD0-4BD1-A946-C3EF91B5AAE1}"/>
                </a:ext>
              </a:extLst>
            </p:cNvPr>
            <p:cNvSpPr/>
            <p:nvPr/>
          </p:nvSpPr>
          <p:spPr>
            <a:xfrm>
              <a:off x="1280160" y="1661160"/>
              <a:ext cx="3168000" cy="3168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5CE0A7C-344F-4164-B33F-35172C8007E7}"/>
                </a:ext>
              </a:extLst>
            </p:cNvPr>
            <p:cNvSpPr/>
            <p:nvPr/>
          </p:nvSpPr>
          <p:spPr>
            <a:xfrm>
              <a:off x="1463039" y="1825984"/>
              <a:ext cx="2808000" cy="2808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5816BEC-B537-4E97-8B6F-302F06A4FAA5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321863"/>
              <a:ext cx="0" cy="1703078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40A9FC3-BB32-459A-BEB0-2FB0E6FD05D1}"/>
                </a:ext>
              </a:extLst>
            </p:cNvPr>
            <p:cNvCxnSpPr/>
            <p:nvPr/>
          </p:nvCxnSpPr>
          <p:spPr>
            <a:xfrm>
              <a:off x="1463039" y="3321863"/>
              <a:ext cx="0" cy="1703078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F37B6CD-16E7-437B-9983-EE2373DBDE8D}"/>
                </a:ext>
              </a:extLst>
            </p:cNvPr>
            <p:cNvGrpSpPr/>
            <p:nvPr/>
          </p:nvGrpSpPr>
          <p:grpSpPr>
            <a:xfrm>
              <a:off x="1289828" y="1714129"/>
              <a:ext cx="3192297" cy="3144961"/>
              <a:chOff x="1289828" y="1714129"/>
              <a:chExt cx="3192297" cy="3144961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78B56BF-B694-4CD5-8BF4-CBE93B7FC64F}"/>
                  </a:ext>
                </a:extLst>
              </p:cNvPr>
              <p:cNvSpPr/>
              <p:nvPr/>
            </p:nvSpPr>
            <p:spPr>
              <a:xfrm rot="16488249">
                <a:off x="4142289" y="2535548"/>
                <a:ext cx="108114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F761947-C906-478A-97C4-A686E8747DE7}"/>
                  </a:ext>
                </a:extLst>
              </p:cNvPr>
              <p:cNvSpPr/>
              <p:nvPr/>
            </p:nvSpPr>
            <p:spPr>
              <a:xfrm rot="16488249">
                <a:off x="4051612" y="2390928"/>
                <a:ext cx="108114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59A480D-25EE-4B47-8467-09CE563CE575}"/>
                  </a:ext>
                </a:extLst>
              </p:cNvPr>
              <p:cNvGrpSpPr/>
              <p:nvPr/>
            </p:nvGrpSpPr>
            <p:grpSpPr>
              <a:xfrm rot="18390998">
                <a:off x="1313496" y="1690461"/>
                <a:ext cx="3144961" cy="3192297"/>
                <a:chOff x="1280159" y="1676174"/>
                <a:chExt cx="3144961" cy="3192297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87A2F053-C943-4006-A3C9-150BC4FF2BB1}"/>
                    </a:ext>
                  </a:extLst>
                </p:cNvPr>
                <p:cNvSpPr/>
                <p:nvPr/>
              </p:nvSpPr>
              <p:spPr>
                <a:xfrm rot="19697251">
                  <a:off x="1978490" y="1949806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0096BF3-242C-40CA-BDA8-CBA57D6B169F}"/>
                    </a:ext>
                  </a:extLst>
                </p:cNvPr>
                <p:cNvSpPr/>
                <p:nvPr/>
              </p:nvSpPr>
              <p:spPr>
                <a:xfrm rot="19697251">
                  <a:off x="2082496" y="1857087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36209358-8BDA-4CE3-9AD3-7BDB8EDAF86E}"/>
                    </a:ext>
                  </a:extLst>
                </p:cNvPr>
                <p:cNvSpPr/>
                <p:nvPr/>
              </p:nvSpPr>
              <p:spPr>
                <a:xfrm rot="19697251">
                  <a:off x="2321991" y="1770034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CF3F6BB9-5A39-4FA1-8A68-11E55C7CEAB2}"/>
                    </a:ext>
                  </a:extLst>
                </p:cNvPr>
                <p:cNvSpPr/>
                <p:nvPr/>
              </p:nvSpPr>
              <p:spPr>
                <a:xfrm rot="19697251">
                  <a:off x="2454606" y="1754062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838FC04D-E008-432D-A5EE-2A0A4F6AA0B3}"/>
                    </a:ext>
                  </a:extLst>
                </p:cNvPr>
                <p:cNvSpPr/>
                <p:nvPr/>
              </p:nvSpPr>
              <p:spPr>
                <a:xfrm rot="19697251">
                  <a:off x="2578902" y="1722587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F24559E2-6132-4AB7-9EF4-5006E7791B7A}"/>
                    </a:ext>
                  </a:extLst>
                </p:cNvPr>
                <p:cNvSpPr/>
                <p:nvPr/>
              </p:nvSpPr>
              <p:spPr>
                <a:xfrm rot="19697251">
                  <a:off x="2711113" y="1693419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01720444-3560-48C7-9D28-7C6E9A8D917D}"/>
                    </a:ext>
                  </a:extLst>
                </p:cNvPr>
                <p:cNvSpPr/>
                <p:nvPr/>
              </p:nvSpPr>
              <p:spPr>
                <a:xfrm rot="19697251">
                  <a:off x="2982977" y="1709550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D932BFB2-29ED-497C-9BB6-78CB67507E43}"/>
                    </a:ext>
                  </a:extLst>
                </p:cNvPr>
                <p:cNvSpPr/>
                <p:nvPr/>
              </p:nvSpPr>
              <p:spPr>
                <a:xfrm rot="19697251">
                  <a:off x="3247279" y="1747268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D01C04EC-C881-4195-B53B-839E79F506B5}"/>
                    </a:ext>
                  </a:extLst>
                </p:cNvPr>
                <p:cNvSpPr/>
                <p:nvPr/>
              </p:nvSpPr>
              <p:spPr>
                <a:xfrm rot="19697251">
                  <a:off x="2210075" y="1824881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C86A07CE-8976-49E8-8E67-2055370CAC95}"/>
                    </a:ext>
                  </a:extLst>
                </p:cNvPr>
                <p:cNvSpPr/>
                <p:nvPr/>
              </p:nvSpPr>
              <p:spPr>
                <a:xfrm rot="19697251">
                  <a:off x="3119340" y="1735944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99E629AA-22BB-4762-818C-9C20CB666DF2}"/>
                    </a:ext>
                  </a:extLst>
                </p:cNvPr>
                <p:cNvSpPr/>
                <p:nvPr/>
              </p:nvSpPr>
              <p:spPr>
                <a:xfrm rot="19697251">
                  <a:off x="2850766" y="1676174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1E6AC9FB-FA69-4BF9-9619-2FDBB50EC8DC}"/>
                    </a:ext>
                  </a:extLst>
                </p:cNvPr>
                <p:cNvSpPr/>
                <p:nvPr/>
              </p:nvSpPr>
              <p:spPr>
                <a:xfrm rot="19697251">
                  <a:off x="1874483" y="2042082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3550A9BC-E0A0-46FC-9C9C-6916AD298C8F}"/>
                    </a:ext>
                  </a:extLst>
                </p:cNvPr>
                <p:cNvSpPr/>
                <p:nvPr/>
              </p:nvSpPr>
              <p:spPr>
                <a:xfrm rot="19697251">
                  <a:off x="4289207" y="3438621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94DE922A-C2D6-4425-8A31-263454801DA7}"/>
                    </a:ext>
                  </a:extLst>
                </p:cNvPr>
                <p:cNvSpPr/>
                <p:nvPr/>
              </p:nvSpPr>
              <p:spPr>
                <a:xfrm rot="19697251">
                  <a:off x="3933745" y="2181813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06B2BD5-7942-497D-92AB-52BF45DFCDDF}"/>
                    </a:ext>
                  </a:extLst>
                </p:cNvPr>
                <p:cNvSpPr/>
                <p:nvPr/>
              </p:nvSpPr>
              <p:spPr>
                <a:xfrm rot="19697251">
                  <a:off x="3995460" y="2297130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5F0E29B9-D663-4B76-8C7D-BBC8830368AF}"/>
                    </a:ext>
                  </a:extLst>
                </p:cNvPr>
                <p:cNvSpPr/>
                <p:nvPr/>
              </p:nvSpPr>
              <p:spPr>
                <a:xfrm rot="19697251">
                  <a:off x="4138543" y="2507711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CD17178B-CB0C-4C49-A7DA-2F5E3D5F268D}"/>
                    </a:ext>
                  </a:extLst>
                </p:cNvPr>
                <p:cNvSpPr/>
                <p:nvPr/>
              </p:nvSpPr>
              <p:spPr>
                <a:xfrm rot="19697251">
                  <a:off x="4302834" y="3017157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EB0943C8-6F06-4A2D-A5B4-87065AB13994}"/>
                    </a:ext>
                  </a:extLst>
                </p:cNvPr>
                <p:cNvSpPr/>
                <p:nvPr/>
              </p:nvSpPr>
              <p:spPr>
                <a:xfrm rot="19697251">
                  <a:off x="4257558" y="3562260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E39BDCC-C161-4953-A711-3738DE0844A3}"/>
                    </a:ext>
                  </a:extLst>
                </p:cNvPr>
                <p:cNvSpPr/>
                <p:nvPr/>
              </p:nvSpPr>
              <p:spPr>
                <a:xfrm rot="19697251">
                  <a:off x="4304501" y="3267863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C7F8A439-617A-4194-B8B8-3D80278F35FF}"/>
                    </a:ext>
                  </a:extLst>
                </p:cNvPr>
                <p:cNvCxnSpPr>
                  <a:stCxn id="7" idx="2"/>
                  <a:endCxn id="7" idx="2"/>
                </p:cNvCxnSpPr>
                <p:nvPr/>
              </p:nvCxnSpPr>
              <p:spPr>
                <a:xfrm>
                  <a:off x="1280160" y="3245160"/>
                  <a:ext cx="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E04B683F-DBC0-41C9-ABDF-B01F7755DD18}"/>
                    </a:ext>
                  </a:extLst>
                </p:cNvPr>
                <p:cNvSpPr/>
                <p:nvPr/>
              </p:nvSpPr>
              <p:spPr>
                <a:xfrm rot="19697251">
                  <a:off x="3834366" y="2110615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D89243FC-3D32-4197-895A-ADF1D39EF2D0}"/>
                    </a:ext>
                  </a:extLst>
                </p:cNvPr>
                <p:cNvSpPr/>
                <p:nvPr/>
              </p:nvSpPr>
              <p:spPr>
                <a:xfrm rot="19697251">
                  <a:off x="4069035" y="2398915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09898612-CFC9-48DC-922E-0E4A3F9A2129}"/>
                    </a:ext>
                  </a:extLst>
                </p:cNvPr>
                <p:cNvSpPr/>
                <p:nvPr/>
              </p:nvSpPr>
              <p:spPr>
                <a:xfrm rot="19697251">
                  <a:off x="4192622" y="2621302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A3FC6C22-7BD1-4F4F-90A2-A4370908CF8D}"/>
                    </a:ext>
                  </a:extLst>
                </p:cNvPr>
                <p:cNvSpPr/>
                <p:nvPr/>
              </p:nvSpPr>
              <p:spPr>
                <a:xfrm rot="19697251">
                  <a:off x="4317006" y="3139711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821799A7-9CFF-4E19-8056-F4CFDFEEABE8}"/>
                    </a:ext>
                  </a:extLst>
                </p:cNvPr>
                <p:cNvSpPr/>
                <p:nvPr/>
              </p:nvSpPr>
              <p:spPr>
                <a:xfrm rot="19697251">
                  <a:off x="4277663" y="2889006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947841C7-02D3-47C3-B3A3-346029714D80}"/>
                    </a:ext>
                  </a:extLst>
                </p:cNvPr>
                <p:cNvSpPr/>
                <p:nvPr/>
              </p:nvSpPr>
              <p:spPr>
                <a:xfrm rot="19697251">
                  <a:off x="4242635" y="2752777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0ED05603-E644-408A-BE84-5FB525B16D6A}"/>
                    </a:ext>
                  </a:extLst>
                </p:cNvPr>
                <p:cNvSpPr/>
                <p:nvPr/>
              </p:nvSpPr>
              <p:spPr>
                <a:xfrm rot="19697251">
                  <a:off x="3640133" y="1949804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BDE2BC06-06BF-4549-9C7F-99B0DED900A4}"/>
                    </a:ext>
                  </a:extLst>
                </p:cNvPr>
                <p:cNvSpPr/>
                <p:nvPr/>
              </p:nvSpPr>
              <p:spPr>
                <a:xfrm rot="19697251">
                  <a:off x="3385681" y="1821623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393A8D19-BDC5-4FD3-8DC3-EF500FC5F39F}"/>
                    </a:ext>
                  </a:extLst>
                </p:cNvPr>
                <p:cNvSpPr/>
                <p:nvPr/>
              </p:nvSpPr>
              <p:spPr>
                <a:xfrm rot="19697251">
                  <a:off x="3523962" y="1879570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142DB05A-1218-4A89-A908-8BA332E42A48}"/>
                    </a:ext>
                  </a:extLst>
                </p:cNvPr>
                <p:cNvSpPr/>
                <p:nvPr/>
              </p:nvSpPr>
              <p:spPr>
                <a:xfrm rot="19697251">
                  <a:off x="3749322" y="2019667"/>
                  <a:ext cx="108114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E034BDA6-27E4-425F-BADB-9C261D1C25A3}"/>
                    </a:ext>
                  </a:extLst>
                </p:cNvPr>
                <p:cNvGrpSpPr/>
                <p:nvPr/>
              </p:nvGrpSpPr>
              <p:grpSpPr>
                <a:xfrm rot="9749008">
                  <a:off x="1443898" y="2579990"/>
                  <a:ext cx="2550637" cy="2288481"/>
                  <a:chOff x="4248376" y="1420931"/>
                  <a:chExt cx="2550637" cy="2288481"/>
                </a:xfrm>
              </p:grpSpPr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7F31837B-3831-4B26-92C7-EF86571EEF3C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4352383" y="1694563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F9096F2F-7234-4263-84F4-98972B8E4880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4456389" y="1601844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0F19DAA7-D78E-4272-BCF9-0145D6DAFC75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4695884" y="1514791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9B9D4578-6FD4-40A9-A6A9-B8A22CC05FD5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4828499" y="1498819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6038C0A6-2B7F-4F67-BA7A-6F2C3A562C86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4952795" y="1467344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4148E8EA-B786-4349-9CBD-74C68C9AA2E7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5085006" y="1438176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8FFD463B-70B5-40D3-B9BB-99E2BD7E5D91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5356870" y="1454307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14973F1D-0BD3-4185-A827-AE7A788B9BB9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5621172" y="1492025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223ED01B-7362-4B22-AED3-EA8AD30ED1BE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4583968" y="1569638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173385C3-4C6E-4743-ADD2-0579D7676472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5493233" y="1480701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0B7422EC-11D1-4A8F-A772-D24AEABB2CE3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5224659" y="1420931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67F52463-CC09-455F-8EAF-A79AB3D2F5E9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4248376" y="1786839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E586B020-CC2B-4375-A050-4873B0232CF7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6663100" y="3183378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FD0E9DF9-921F-487E-9046-834A2AF26A40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6307638" y="1926570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4927E0F7-D4D5-4521-910B-11DCB9BAA103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6369353" y="2041887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8F9FABE0-953C-464F-B728-23674B683B31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6512436" y="2252468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E12DBE38-F1B1-43B7-83BA-B5D24D652D5A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6676727" y="2761914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8DB2EB2C-90B1-48D3-8869-9B11D0D42747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6512437" y="3601412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85A7E02B-E517-466F-83A5-2F68406DF041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6631451" y="3307017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70BD62C6-6241-48E4-8890-F07E8833E03D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6574708" y="3442480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160BC195-4BA3-4249-89C5-5FA0E9A4FAF3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6678394" y="3012620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1FA95490-9819-4C8D-92DB-BEE59FF4CED0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6208259" y="1855372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67E6D7F0-3203-4F3F-9B82-F64BDC73A2F0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6442928" y="2143672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6217EE21-3760-41B9-B0F7-2D94998FE331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6566515" y="2366059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A79647A3-D7CD-45B0-BE67-1F2588CEBD7E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6690899" y="2884468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F6FAB4D7-432C-4324-9D1E-8DBDA09E5114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6651556" y="2633763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C285CDEF-68B8-4D8A-BEC5-BCED32FE655E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6616528" y="2497534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C94B28EE-841E-4A95-84A2-B1233D187E57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6014026" y="1694561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56DC38FD-57B4-4A9F-BC9B-3B946BD9DB5C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5759574" y="1566380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346AA71C-D969-4AA6-B55D-FC8740CC0C67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5897855" y="1624327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553F70FD-350B-4004-B8BF-707857DE823E}"/>
                      </a:ext>
                    </a:extLst>
                  </p:cNvPr>
                  <p:cNvSpPr/>
                  <p:nvPr/>
                </p:nvSpPr>
                <p:spPr>
                  <a:xfrm rot="19697251">
                    <a:off x="6123215" y="1764424"/>
                    <a:ext cx="108114" cy="1080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</p:grp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896F733-D636-441F-800A-9E3283524382}"/>
                </a:ext>
              </a:extLst>
            </p:cNvPr>
            <p:cNvSpPr/>
            <p:nvPr/>
          </p:nvSpPr>
          <p:spPr>
            <a:xfrm rot="16488249">
              <a:off x="1313617" y="3565428"/>
              <a:ext cx="108114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C4AAFEC-29B7-486D-9D89-DFD82F040A75}"/>
                </a:ext>
              </a:extLst>
            </p:cNvPr>
            <p:cNvSpPr/>
            <p:nvPr/>
          </p:nvSpPr>
          <p:spPr>
            <a:xfrm rot="16488249">
              <a:off x="1323282" y="3413862"/>
              <a:ext cx="108114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117F3EB-2749-4A0D-83B0-D2698CC8B84D}"/>
                </a:ext>
              </a:extLst>
            </p:cNvPr>
            <p:cNvSpPr/>
            <p:nvPr/>
          </p:nvSpPr>
          <p:spPr>
            <a:xfrm rot="16488249">
              <a:off x="1308689" y="3727947"/>
              <a:ext cx="108114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02E5A9D-7AD3-4688-A214-244E3F2FD89A}"/>
                </a:ext>
              </a:extLst>
            </p:cNvPr>
            <p:cNvSpPr/>
            <p:nvPr/>
          </p:nvSpPr>
          <p:spPr>
            <a:xfrm rot="16488249">
              <a:off x="1313617" y="3890515"/>
              <a:ext cx="108114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75511835-4708-4118-A7AE-079E187D986D}"/>
                </a:ext>
              </a:extLst>
            </p:cNvPr>
            <p:cNvSpPr/>
            <p:nvPr/>
          </p:nvSpPr>
          <p:spPr>
            <a:xfrm rot="16488249">
              <a:off x="1309726" y="4041870"/>
              <a:ext cx="108114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E73B2F3-A78E-4D63-B44D-8417D7B29162}"/>
                </a:ext>
              </a:extLst>
            </p:cNvPr>
            <p:cNvSpPr/>
            <p:nvPr/>
          </p:nvSpPr>
          <p:spPr>
            <a:xfrm rot="16488249">
              <a:off x="1308562" y="4184260"/>
              <a:ext cx="108114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31E718BE-6154-47F0-BBF6-B703938E7F88}"/>
                </a:ext>
              </a:extLst>
            </p:cNvPr>
            <p:cNvSpPr/>
            <p:nvPr/>
          </p:nvSpPr>
          <p:spPr>
            <a:xfrm rot="16488249">
              <a:off x="1304753" y="4323097"/>
              <a:ext cx="108114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6BBF0821-911D-4150-8F3D-3E1558901A56}"/>
                </a:ext>
              </a:extLst>
            </p:cNvPr>
            <p:cNvSpPr/>
            <p:nvPr/>
          </p:nvSpPr>
          <p:spPr>
            <a:xfrm rot="16488249">
              <a:off x="1314788" y="4460490"/>
              <a:ext cx="108114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2A16AB76-CC08-4D7B-B27F-190252B62472}"/>
                </a:ext>
              </a:extLst>
            </p:cNvPr>
            <p:cNvSpPr/>
            <p:nvPr/>
          </p:nvSpPr>
          <p:spPr>
            <a:xfrm rot="16488249">
              <a:off x="1310336" y="4627974"/>
              <a:ext cx="108114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784AD77A-3300-41C0-A346-859366E19D47}"/>
                </a:ext>
              </a:extLst>
            </p:cNvPr>
            <p:cNvSpPr/>
            <p:nvPr/>
          </p:nvSpPr>
          <p:spPr>
            <a:xfrm rot="16488249">
              <a:off x="1314965" y="4778601"/>
              <a:ext cx="108114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A53FDE1B-3886-4BA3-AC89-70E49ADC0859}"/>
                </a:ext>
              </a:extLst>
            </p:cNvPr>
            <p:cNvSpPr/>
            <p:nvPr/>
          </p:nvSpPr>
          <p:spPr>
            <a:xfrm rot="16488249">
              <a:off x="1314965" y="4918633"/>
              <a:ext cx="108114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94" name="Oval 193">
            <a:extLst>
              <a:ext uri="{FF2B5EF4-FFF2-40B4-BE49-F238E27FC236}">
                <a16:creationId xmlns:a16="http://schemas.microsoft.com/office/drawing/2014/main" id="{A9088F5E-E091-43D7-88B6-8C46BC19F670}"/>
              </a:ext>
            </a:extLst>
          </p:cNvPr>
          <p:cNvSpPr/>
          <p:nvPr/>
        </p:nvSpPr>
        <p:spPr>
          <a:xfrm>
            <a:off x="4237560" y="1337310"/>
            <a:ext cx="3168000" cy="3168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EDF16232-35D4-410E-BF24-B8E2F1D972E5}"/>
              </a:ext>
            </a:extLst>
          </p:cNvPr>
          <p:cNvSpPr/>
          <p:nvPr/>
        </p:nvSpPr>
        <p:spPr>
          <a:xfrm>
            <a:off x="4420439" y="1502134"/>
            <a:ext cx="2808000" cy="2808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7" name="Freeform: Shape 196">
            <a:extLst>
              <a:ext uri="{FF2B5EF4-FFF2-40B4-BE49-F238E27FC236}">
                <a16:creationId xmlns:a16="http://schemas.microsoft.com/office/drawing/2014/main" id="{AB138B6E-14D7-4DBF-9A7F-2E16F1ED965E}"/>
              </a:ext>
            </a:extLst>
          </p:cNvPr>
          <p:cNvSpPr/>
          <p:nvPr/>
        </p:nvSpPr>
        <p:spPr>
          <a:xfrm>
            <a:off x="4320889" y="1410317"/>
            <a:ext cx="3010668" cy="3012945"/>
          </a:xfrm>
          <a:custGeom>
            <a:avLst/>
            <a:gdLst>
              <a:gd name="connsiteX0" fmla="*/ 1278602 w 3010668"/>
              <a:gd name="connsiteY0" fmla="*/ 29774 h 3012945"/>
              <a:gd name="connsiteX1" fmla="*/ 1564352 w 3010668"/>
              <a:gd name="connsiteY1" fmla="*/ 4374 h 3012945"/>
              <a:gd name="connsiteX2" fmla="*/ 2066002 w 3010668"/>
              <a:gd name="connsiteY2" fmla="*/ 118674 h 3012945"/>
              <a:gd name="connsiteX3" fmla="*/ 2275552 w 3010668"/>
              <a:gd name="connsiteY3" fmla="*/ 290124 h 3012945"/>
              <a:gd name="connsiteX4" fmla="*/ 2612102 w 3010668"/>
              <a:gd name="connsiteY4" fmla="*/ 493324 h 3012945"/>
              <a:gd name="connsiteX5" fmla="*/ 2777202 w 3010668"/>
              <a:gd name="connsiteY5" fmla="*/ 804474 h 3012945"/>
              <a:gd name="connsiteX6" fmla="*/ 2891502 w 3010668"/>
              <a:gd name="connsiteY6" fmla="*/ 1026724 h 3012945"/>
              <a:gd name="connsiteX7" fmla="*/ 3005802 w 3010668"/>
              <a:gd name="connsiteY7" fmla="*/ 1293424 h 3012945"/>
              <a:gd name="connsiteX8" fmla="*/ 2974052 w 3010668"/>
              <a:gd name="connsiteY8" fmla="*/ 1737924 h 3012945"/>
              <a:gd name="connsiteX9" fmla="*/ 2834352 w 3010668"/>
              <a:gd name="connsiteY9" fmla="*/ 2106224 h 3012945"/>
              <a:gd name="connsiteX10" fmla="*/ 2586702 w 3010668"/>
              <a:gd name="connsiteY10" fmla="*/ 2506274 h 3012945"/>
              <a:gd name="connsiteX11" fmla="*/ 2212052 w 3010668"/>
              <a:gd name="connsiteY11" fmla="*/ 2842824 h 3012945"/>
              <a:gd name="connsiteX12" fmla="*/ 1685002 w 3010668"/>
              <a:gd name="connsiteY12" fmla="*/ 3007924 h 3012945"/>
              <a:gd name="connsiteX13" fmla="*/ 1227802 w 3010668"/>
              <a:gd name="connsiteY13" fmla="*/ 2963474 h 3012945"/>
              <a:gd name="connsiteX14" fmla="*/ 878552 w 3010668"/>
              <a:gd name="connsiteY14" fmla="*/ 2893624 h 3012945"/>
              <a:gd name="connsiteX15" fmla="*/ 319752 w 3010668"/>
              <a:gd name="connsiteY15" fmla="*/ 2493574 h 3012945"/>
              <a:gd name="connsiteX16" fmla="*/ 53052 w 3010668"/>
              <a:gd name="connsiteY16" fmla="*/ 1934774 h 3012945"/>
              <a:gd name="connsiteX17" fmla="*/ 8602 w 3010668"/>
              <a:gd name="connsiteY17" fmla="*/ 1274374 h 3012945"/>
              <a:gd name="connsiteX18" fmla="*/ 167352 w 3010668"/>
              <a:gd name="connsiteY18" fmla="*/ 810824 h 3012945"/>
              <a:gd name="connsiteX19" fmla="*/ 554702 w 3010668"/>
              <a:gd name="connsiteY19" fmla="*/ 353624 h 3012945"/>
              <a:gd name="connsiteX20" fmla="*/ 954752 w 3010668"/>
              <a:gd name="connsiteY20" fmla="*/ 144074 h 3012945"/>
              <a:gd name="connsiteX21" fmla="*/ 1157952 w 3010668"/>
              <a:gd name="connsiteY21" fmla="*/ 86924 h 3012945"/>
              <a:gd name="connsiteX22" fmla="*/ 1278602 w 3010668"/>
              <a:gd name="connsiteY22" fmla="*/ 29774 h 301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10668" h="3012945">
                <a:moveTo>
                  <a:pt x="1278602" y="29774"/>
                </a:moveTo>
                <a:cubicBezTo>
                  <a:pt x="1346335" y="16016"/>
                  <a:pt x="1433119" y="-10443"/>
                  <a:pt x="1564352" y="4374"/>
                </a:cubicBezTo>
                <a:cubicBezTo>
                  <a:pt x="1695585" y="19191"/>
                  <a:pt x="1947469" y="71049"/>
                  <a:pt x="2066002" y="118674"/>
                </a:cubicBezTo>
                <a:cubicBezTo>
                  <a:pt x="2184535" y="166299"/>
                  <a:pt x="2184535" y="227682"/>
                  <a:pt x="2275552" y="290124"/>
                </a:cubicBezTo>
                <a:cubicBezTo>
                  <a:pt x="2366569" y="352566"/>
                  <a:pt x="2528494" y="407599"/>
                  <a:pt x="2612102" y="493324"/>
                </a:cubicBezTo>
                <a:cubicBezTo>
                  <a:pt x="2695710" y="579049"/>
                  <a:pt x="2730635" y="715574"/>
                  <a:pt x="2777202" y="804474"/>
                </a:cubicBezTo>
                <a:cubicBezTo>
                  <a:pt x="2823769" y="893374"/>
                  <a:pt x="2853402" y="945232"/>
                  <a:pt x="2891502" y="1026724"/>
                </a:cubicBezTo>
                <a:cubicBezTo>
                  <a:pt x="2929602" y="1108216"/>
                  <a:pt x="2992044" y="1174891"/>
                  <a:pt x="3005802" y="1293424"/>
                </a:cubicBezTo>
                <a:cubicBezTo>
                  <a:pt x="3019560" y="1411957"/>
                  <a:pt x="3002627" y="1602457"/>
                  <a:pt x="2974052" y="1737924"/>
                </a:cubicBezTo>
                <a:cubicBezTo>
                  <a:pt x="2945477" y="1873391"/>
                  <a:pt x="2898910" y="1978166"/>
                  <a:pt x="2834352" y="2106224"/>
                </a:cubicBezTo>
                <a:cubicBezTo>
                  <a:pt x="2769794" y="2234282"/>
                  <a:pt x="2690419" y="2383507"/>
                  <a:pt x="2586702" y="2506274"/>
                </a:cubicBezTo>
                <a:cubicBezTo>
                  <a:pt x="2482985" y="2629041"/>
                  <a:pt x="2362335" y="2759216"/>
                  <a:pt x="2212052" y="2842824"/>
                </a:cubicBezTo>
                <a:cubicBezTo>
                  <a:pt x="2061769" y="2926432"/>
                  <a:pt x="1849044" y="2987816"/>
                  <a:pt x="1685002" y="3007924"/>
                </a:cubicBezTo>
                <a:cubicBezTo>
                  <a:pt x="1520960" y="3028032"/>
                  <a:pt x="1362210" y="2982524"/>
                  <a:pt x="1227802" y="2963474"/>
                </a:cubicBezTo>
                <a:cubicBezTo>
                  <a:pt x="1093394" y="2944424"/>
                  <a:pt x="1029894" y="2971941"/>
                  <a:pt x="878552" y="2893624"/>
                </a:cubicBezTo>
                <a:cubicBezTo>
                  <a:pt x="727210" y="2815307"/>
                  <a:pt x="457335" y="2653382"/>
                  <a:pt x="319752" y="2493574"/>
                </a:cubicBezTo>
                <a:cubicBezTo>
                  <a:pt x="182169" y="2333766"/>
                  <a:pt x="104910" y="2137974"/>
                  <a:pt x="53052" y="1934774"/>
                </a:cubicBezTo>
                <a:cubicBezTo>
                  <a:pt x="1194" y="1731574"/>
                  <a:pt x="-10448" y="1461699"/>
                  <a:pt x="8602" y="1274374"/>
                </a:cubicBezTo>
                <a:cubicBezTo>
                  <a:pt x="27652" y="1087049"/>
                  <a:pt x="76335" y="964282"/>
                  <a:pt x="167352" y="810824"/>
                </a:cubicBezTo>
                <a:cubicBezTo>
                  <a:pt x="258369" y="657366"/>
                  <a:pt x="423469" y="464749"/>
                  <a:pt x="554702" y="353624"/>
                </a:cubicBezTo>
                <a:cubicBezTo>
                  <a:pt x="685935" y="242499"/>
                  <a:pt x="854210" y="188524"/>
                  <a:pt x="954752" y="144074"/>
                </a:cubicBezTo>
                <a:cubicBezTo>
                  <a:pt x="1055294" y="99624"/>
                  <a:pt x="1098685" y="108091"/>
                  <a:pt x="1157952" y="86924"/>
                </a:cubicBezTo>
                <a:cubicBezTo>
                  <a:pt x="1217219" y="65757"/>
                  <a:pt x="1210869" y="43532"/>
                  <a:pt x="1278602" y="29774"/>
                </a:cubicBezTo>
                <a:close/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chemeClr val="accent2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25C9CE82-0DFE-430E-8AA9-6EFB9452DB70}"/>
              </a:ext>
            </a:extLst>
          </p:cNvPr>
          <p:cNvSpPr/>
          <p:nvPr/>
        </p:nvSpPr>
        <p:spPr>
          <a:xfrm>
            <a:off x="8011446" y="1361152"/>
            <a:ext cx="3168000" cy="3168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D9D667EB-3EE1-4691-BEB5-2A43F73DE86A}"/>
              </a:ext>
            </a:extLst>
          </p:cNvPr>
          <p:cNvSpPr/>
          <p:nvPr/>
        </p:nvSpPr>
        <p:spPr>
          <a:xfrm>
            <a:off x="8194325" y="1525976"/>
            <a:ext cx="2808000" cy="2808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4" name="Freeform: Shape 203">
            <a:extLst>
              <a:ext uri="{FF2B5EF4-FFF2-40B4-BE49-F238E27FC236}">
                <a16:creationId xmlns:a16="http://schemas.microsoft.com/office/drawing/2014/main" id="{520C21BA-64F3-4A64-9B9E-993F8463B487}"/>
              </a:ext>
            </a:extLst>
          </p:cNvPr>
          <p:cNvSpPr/>
          <p:nvPr/>
        </p:nvSpPr>
        <p:spPr>
          <a:xfrm rot="3180632">
            <a:off x="8527185" y="1176412"/>
            <a:ext cx="316264" cy="1438892"/>
          </a:xfrm>
          <a:custGeom>
            <a:avLst/>
            <a:gdLst>
              <a:gd name="connsiteX0" fmla="*/ 204907 w 316264"/>
              <a:gd name="connsiteY0" fmla="*/ 1348894 h 1438892"/>
              <a:gd name="connsiteX1" fmla="*/ 36632 w 316264"/>
              <a:gd name="connsiteY1" fmla="*/ 980594 h 1438892"/>
              <a:gd name="connsiteX2" fmla="*/ 4882 w 316264"/>
              <a:gd name="connsiteY2" fmla="*/ 510694 h 1438892"/>
              <a:gd name="connsiteX3" fmla="*/ 109657 w 316264"/>
              <a:gd name="connsiteY3" fmla="*/ 59844 h 1438892"/>
              <a:gd name="connsiteX4" fmla="*/ 166807 w 316264"/>
              <a:gd name="connsiteY4" fmla="*/ 47144 h 1438892"/>
              <a:gd name="connsiteX5" fmla="*/ 112832 w 316264"/>
              <a:gd name="connsiteY5" fmla="*/ 450369 h 1438892"/>
              <a:gd name="connsiteX6" fmla="*/ 122357 w 316264"/>
              <a:gd name="connsiteY6" fmla="*/ 882169 h 1438892"/>
              <a:gd name="connsiteX7" fmla="*/ 233482 w 316264"/>
              <a:gd name="connsiteY7" fmla="*/ 1256819 h 1438892"/>
              <a:gd name="connsiteX8" fmla="*/ 316032 w 316264"/>
              <a:gd name="connsiteY8" fmla="*/ 1434619 h 1438892"/>
              <a:gd name="connsiteX9" fmla="*/ 204907 w 316264"/>
              <a:gd name="connsiteY9" fmla="*/ 1348894 h 143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264" h="1438892">
                <a:moveTo>
                  <a:pt x="204907" y="1348894"/>
                </a:moveTo>
                <a:cubicBezTo>
                  <a:pt x="158340" y="1273223"/>
                  <a:pt x="69970" y="1120294"/>
                  <a:pt x="36632" y="980594"/>
                </a:cubicBezTo>
                <a:cubicBezTo>
                  <a:pt x="3294" y="840894"/>
                  <a:pt x="-7289" y="664152"/>
                  <a:pt x="4882" y="510694"/>
                </a:cubicBezTo>
                <a:cubicBezTo>
                  <a:pt x="17053" y="357236"/>
                  <a:pt x="82670" y="137102"/>
                  <a:pt x="109657" y="59844"/>
                </a:cubicBezTo>
                <a:cubicBezTo>
                  <a:pt x="136644" y="-17414"/>
                  <a:pt x="166278" y="-17943"/>
                  <a:pt x="166807" y="47144"/>
                </a:cubicBezTo>
                <a:cubicBezTo>
                  <a:pt x="167336" y="112231"/>
                  <a:pt x="120240" y="311198"/>
                  <a:pt x="112832" y="450369"/>
                </a:cubicBezTo>
                <a:cubicBezTo>
                  <a:pt x="105424" y="589540"/>
                  <a:pt x="102249" y="747761"/>
                  <a:pt x="122357" y="882169"/>
                </a:cubicBezTo>
                <a:cubicBezTo>
                  <a:pt x="142465" y="1016577"/>
                  <a:pt x="201203" y="1164744"/>
                  <a:pt x="233482" y="1256819"/>
                </a:cubicBezTo>
                <a:cubicBezTo>
                  <a:pt x="265761" y="1348894"/>
                  <a:pt x="320265" y="1419273"/>
                  <a:pt x="316032" y="1434619"/>
                </a:cubicBezTo>
                <a:cubicBezTo>
                  <a:pt x="311799" y="1449965"/>
                  <a:pt x="251474" y="1424565"/>
                  <a:pt x="204907" y="134889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5" name="Freeform: Shape 204">
            <a:extLst>
              <a:ext uri="{FF2B5EF4-FFF2-40B4-BE49-F238E27FC236}">
                <a16:creationId xmlns:a16="http://schemas.microsoft.com/office/drawing/2014/main" id="{924947C5-B7E8-4AD2-94D0-93B2BE3912F2}"/>
              </a:ext>
            </a:extLst>
          </p:cNvPr>
          <p:cNvSpPr/>
          <p:nvPr/>
        </p:nvSpPr>
        <p:spPr>
          <a:xfrm rot="19364685">
            <a:off x="8414706" y="3151325"/>
            <a:ext cx="316264" cy="1438892"/>
          </a:xfrm>
          <a:custGeom>
            <a:avLst/>
            <a:gdLst>
              <a:gd name="connsiteX0" fmla="*/ 204907 w 316264"/>
              <a:gd name="connsiteY0" fmla="*/ 1348894 h 1438892"/>
              <a:gd name="connsiteX1" fmla="*/ 36632 w 316264"/>
              <a:gd name="connsiteY1" fmla="*/ 980594 h 1438892"/>
              <a:gd name="connsiteX2" fmla="*/ 4882 w 316264"/>
              <a:gd name="connsiteY2" fmla="*/ 510694 h 1438892"/>
              <a:gd name="connsiteX3" fmla="*/ 109657 w 316264"/>
              <a:gd name="connsiteY3" fmla="*/ 59844 h 1438892"/>
              <a:gd name="connsiteX4" fmla="*/ 166807 w 316264"/>
              <a:gd name="connsiteY4" fmla="*/ 47144 h 1438892"/>
              <a:gd name="connsiteX5" fmla="*/ 112832 w 316264"/>
              <a:gd name="connsiteY5" fmla="*/ 450369 h 1438892"/>
              <a:gd name="connsiteX6" fmla="*/ 122357 w 316264"/>
              <a:gd name="connsiteY6" fmla="*/ 882169 h 1438892"/>
              <a:gd name="connsiteX7" fmla="*/ 233482 w 316264"/>
              <a:gd name="connsiteY7" fmla="*/ 1256819 h 1438892"/>
              <a:gd name="connsiteX8" fmla="*/ 316032 w 316264"/>
              <a:gd name="connsiteY8" fmla="*/ 1434619 h 1438892"/>
              <a:gd name="connsiteX9" fmla="*/ 204907 w 316264"/>
              <a:gd name="connsiteY9" fmla="*/ 1348894 h 143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264" h="1438892">
                <a:moveTo>
                  <a:pt x="204907" y="1348894"/>
                </a:moveTo>
                <a:cubicBezTo>
                  <a:pt x="158340" y="1273223"/>
                  <a:pt x="69970" y="1120294"/>
                  <a:pt x="36632" y="980594"/>
                </a:cubicBezTo>
                <a:cubicBezTo>
                  <a:pt x="3294" y="840894"/>
                  <a:pt x="-7289" y="664152"/>
                  <a:pt x="4882" y="510694"/>
                </a:cubicBezTo>
                <a:cubicBezTo>
                  <a:pt x="17053" y="357236"/>
                  <a:pt x="82670" y="137102"/>
                  <a:pt x="109657" y="59844"/>
                </a:cubicBezTo>
                <a:cubicBezTo>
                  <a:pt x="136644" y="-17414"/>
                  <a:pt x="166278" y="-17943"/>
                  <a:pt x="166807" y="47144"/>
                </a:cubicBezTo>
                <a:cubicBezTo>
                  <a:pt x="167336" y="112231"/>
                  <a:pt x="120240" y="311198"/>
                  <a:pt x="112832" y="450369"/>
                </a:cubicBezTo>
                <a:cubicBezTo>
                  <a:pt x="105424" y="589540"/>
                  <a:pt x="102249" y="747761"/>
                  <a:pt x="122357" y="882169"/>
                </a:cubicBezTo>
                <a:cubicBezTo>
                  <a:pt x="142465" y="1016577"/>
                  <a:pt x="201203" y="1164744"/>
                  <a:pt x="233482" y="1256819"/>
                </a:cubicBezTo>
                <a:cubicBezTo>
                  <a:pt x="265761" y="1348894"/>
                  <a:pt x="320265" y="1419273"/>
                  <a:pt x="316032" y="1434619"/>
                </a:cubicBezTo>
                <a:cubicBezTo>
                  <a:pt x="311799" y="1449965"/>
                  <a:pt x="251474" y="1424565"/>
                  <a:pt x="204907" y="134889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6" name="Freeform: Shape 205">
            <a:extLst>
              <a:ext uri="{FF2B5EF4-FFF2-40B4-BE49-F238E27FC236}">
                <a16:creationId xmlns:a16="http://schemas.microsoft.com/office/drawing/2014/main" id="{BAADFE9C-5322-4AD7-9624-1CE4F1D9E7DB}"/>
              </a:ext>
            </a:extLst>
          </p:cNvPr>
          <p:cNvSpPr/>
          <p:nvPr/>
        </p:nvSpPr>
        <p:spPr>
          <a:xfrm rot="14491599">
            <a:off x="10182060" y="3388946"/>
            <a:ext cx="316264" cy="1438892"/>
          </a:xfrm>
          <a:custGeom>
            <a:avLst/>
            <a:gdLst>
              <a:gd name="connsiteX0" fmla="*/ 204907 w 316264"/>
              <a:gd name="connsiteY0" fmla="*/ 1348894 h 1438892"/>
              <a:gd name="connsiteX1" fmla="*/ 36632 w 316264"/>
              <a:gd name="connsiteY1" fmla="*/ 980594 h 1438892"/>
              <a:gd name="connsiteX2" fmla="*/ 4882 w 316264"/>
              <a:gd name="connsiteY2" fmla="*/ 510694 h 1438892"/>
              <a:gd name="connsiteX3" fmla="*/ 109657 w 316264"/>
              <a:gd name="connsiteY3" fmla="*/ 59844 h 1438892"/>
              <a:gd name="connsiteX4" fmla="*/ 166807 w 316264"/>
              <a:gd name="connsiteY4" fmla="*/ 47144 h 1438892"/>
              <a:gd name="connsiteX5" fmla="*/ 112832 w 316264"/>
              <a:gd name="connsiteY5" fmla="*/ 450369 h 1438892"/>
              <a:gd name="connsiteX6" fmla="*/ 122357 w 316264"/>
              <a:gd name="connsiteY6" fmla="*/ 882169 h 1438892"/>
              <a:gd name="connsiteX7" fmla="*/ 233482 w 316264"/>
              <a:gd name="connsiteY7" fmla="*/ 1256819 h 1438892"/>
              <a:gd name="connsiteX8" fmla="*/ 316032 w 316264"/>
              <a:gd name="connsiteY8" fmla="*/ 1434619 h 1438892"/>
              <a:gd name="connsiteX9" fmla="*/ 204907 w 316264"/>
              <a:gd name="connsiteY9" fmla="*/ 1348894 h 143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264" h="1438892">
                <a:moveTo>
                  <a:pt x="204907" y="1348894"/>
                </a:moveTo>
                <a:cubicBezTo>
                  <a:pt x="158340" y="1273223"/>
                  <a:pt x="69970" y="1120294"/>
                  <a:pt x="36632" y="980594"/>
                </a:cubicBezTo>
                <a:cubicBezTo>
                  <a:pt x="3294" y="840894"/>
                  <a:pt x="-7289" y="664152"/>
                  <a:pt x="4882" y="510694"/>
                </a:cubicBezTo>
                <a:cubicBezTo>
                  <a:pt x="17053" y="357236"/>
                  <a:pt x="82670" y="137102"/>
                  <a:pt x="109657" y="59844"/>
                </a:cubicBezTo>
                <a:cubicBezTo>
                  <a:pt x="136644" y="-17414"/>
                  <a:pt x="166278" y="-17943"/>
                  <a:pt x="166807" y="47144"/>
                </a:cubicBezTo>
                <a:cubicBezTo>
                  <a:pt x="167336" y="112231"/>
                  <a:pt x="120240" y="311198"/>
                  <a:pt x="112832" y="450369"/>
                </a:cubicBezTo>
                <a:cubicBezTo>
                  <a:pt x="105424" y="589540"/>
                  <a:pt x="102249" y="747761"/>
                  <a:pt x="122357" y="882169"/>
                </a:cubicBezTo>
                <a:cubicBezTo>
                  <a:pt x="142465" y="1016577"/>
                  <a:pt x="201203" y="1164744"/>
                  <a:pt x="233482" y="1256819"/>
                </a:cubicBezTo>
                <a:cubicBezTo>
                  <a:pt x="265761" y="1348894"/>
                  <a:pt x="320265" y="1419273"/>
                  <a:pt x="316032" y="1434619"/>
                </a:cubicBezTo>
                <a:cubicBezTo>
                  <a:pt x="311799" y="1449965"/>
                  <a:pt x="251474" y="1424565"/>
                  <a:pt x="204907" y="134889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7" name="Freeform: Shape 206">
            <a:extLst>
              <a:ext uri="{FF2B5EF4-FFF2-40B4-BE49-F238E27FC236}">
                <a16:creationId xmlns:a16="http://schemas.microsoft.com/office/drawing/2014/main" id="{2610A5D7-633D-4445-9890-3DB2A736B2B0}"/>
              </a:ext>
            </a:extLst>
          </p:cNvPr>
          <p:cNvSpPr/>
          <p:nvPr/>
        </p:nvSpPr>
        <p:spPr>
          <a:xfrm rot="9101598">
            <a:off x="10629497" y="1488578"/>
            <a:ext cx="316264" cy="1438892"/>
          </a:xfrm>
          <a:custGeom>
            <a:avLst/>
            <a:gdLst>
              <a:gd name="connsiteX0" fmla="*/ 204907 w 316264"/>
              <a:gd name="connsiteY0" fmla="*/ 1348894 h 1438892"/>
              <a:gd name="connsiteX1" fmla="*/ 36632 w 316264"/>
              <a:gd name="connsiteY1" fmla="*/ 980594 h 1438892"/>
              <a:gd name="connsiteX2" fmla="*/ 4882 w 316264"/>
              <a:gd name="connsiteY2" fmla="*/ 510694 h 1438892"/>
              <a:gd name="connsiteX3" fmla="*/ 109657 w 316264"/>
              <a:gd name="connsiteY3" fmla="*/ 59844 h 1438892"/>
              <a:gd name="connsiteX4" fmla="*/ 166807 w 316264"/>
              <a:gd name="connsiteY4" fmla="*/ 47144 h 1438892"/>
              <a:gd name="connsiteX5" fmla="*/ 112832 w 316264"/>
              <a:gd name="connsiteY5" fmla="*/ 450369 h 1438892"/>
              <a:gd name="connsiteX6" fmla="*/ 122357 w 316264"/>
              <a:gd name="connsiteY6" fmla="*/ 882169 h 1438892"/>
              <a:gd name="connsiteX7" fmla="*/ 233482 w 316264"/>
              <a:gd name="connsiteY7" fmla="*/ 1256819 h 1438892"/>
              <a:gd name="connsiteX8" fmla="*/ 316032 w 316264"/>
              <a:gd name="connsiteY8" fmla="*/ 1434619 h 1438892"/>
              <a:gd name="connsiteX9" fmla="*/ 204907 w 316264"/>
              <a:gd name="connsiteY9" fmla="*/ 1348894 h 143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264" h="1438892">
                <a:moveTo>
                  <a:pt x="204907" y="1348894"/>
                </a:moveTo>
                <a:cubicBezTo>
                  <a:pt x="158340" y="1273223"/>
                  <a:pt x="69970" y="1120294"/>
                  <a:pt x="36632" y="980594"/>
                </a:cubicBezTo>
                <a:cubicBezTo>
                  <a:pt x="3294" y="840894"/>
                  <a:pt x="-7289" y="664152"/>
                  <a:pt x="4882" y="510694"/>
                </a:cubicBezTo>
                <a:cubicBezTo>
                  <a:pt x="17053" y="357236"/>
                  <a:pt x="82670" y="137102"/>
                  <a:pt x="109657" y="59844"/>
                </a:cubicBezTo>
                <a:cubicBezTo>
                  <a:pt x="136644" y="-17414"/>
                  <a:pt x="166278" y="-17943"/>
                  <a:pt x="166807" y="47144"/>
                </a:cubicBezTo>
                <a:cubicBezTo>
                  <a:pt x="167336" y="112231"/>
                  <a:pt x="120240" y="311198"/>
                  <a:pt x="112832" y="450369"/>
                </a:cubicBezTo>
                <a:cubicBezTo>
                  <a:pt x="105424" y="589540"/>
                  <a:pt x="102249" y="747761"/>
                  <a:pt x="122357" y="882169"/>
                </a:cubicBezTo>
                <a:cubicBezTo>
                  <a:pt x="142465" y="1016577"/>
                  <a:pt x="201203" y="1164744"/>
                  <a:pt x="233482" y="1256819"/>
                </a:cubicBezTo>
                <a:cubicBezTo>
                  <a:pt x="265761" y="1348894"/>
                  <a:pt x="320265" y="1419273"/>
                  <a:pt x="316032" y="1434619"/>
                </a:cubicBezTo>
                <a:cubicBezTo>
                  <a:pt x="311799" y="1449965"/>
                  <a:pt x="251474" y="1424565"/>
                  <a:pt x="204907" y="134889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9B33A0AE-DB3B-4557-B059-51FC30AE975A}"/>
              </a:ext>
            </a:extLst>
          </p:cNvPr>
          <p:cNvSpPr txBox="1"/>
          <p:nvPr/>
        </p:nvSpPr>
        <p:spPr>
          <a:xfrm>
            <a:off x="3192445" y="1360068"/>
            <a:ext cx="1684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after ~0.1 </a:t>
            </a:r>
            <a:r>
              <a:rPr lang="de-DE" dirty="0" err="1"/>
              <a:t>ms</a:t>
            </a:r>
            <a:endParaRPr lang="de-DE" dirty="0"/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3CFC66D4-1E5D-40B6-BA11-9CE7984B471C}"/>
              </a:ext>
            </a:extLst>
          </p:cNvPr>
          <p:cNvSpPr txBox="1"/>
          <p:nvPr/>
        </p:nvSpPr>
        <p:spPr>
          <a:xfrm>
            <a:off x="6814828" y="1251777"/>
            <a:ext cx="1757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after ~10 </a:t>
            </a:r>
            <a:r>
              <a:rPr lang="de-DE" dirty="0" err="1"/>
              <a:t>ms</a:t>
            </a:r>
            <a:endParaRPr lang="de-DE" dirty="0"/>
          </a:p>
        </p:txBody>
      </p:sp>
      <p:sp>
        <p:nvSpPr>
          <p:cNvPr id="213" name="Arrow: Right 212">
            <a:extLst>
              <a:ext uri="{FF2B5EF4-FFF2-40B4-BE49-F238E27FC236}">
                <a16:creationId xmlns:a16="http://schemas.microsoft.com/office/drawing/2014/main" id="{31F8376F-2E42-4ECC-92F5-7CDB0C4DF07A}"/>
              </a:ext>
            </a:extLst>
          </p:cNvPr>
          <p:cNvSpPr/>
          <p:nvPr/>
        </p:nvSpPr>
        <p:spPr>
          <a:xfrm>
            <a:off x="3534485" y="1791690"/>
            <a:ext cx="638548" cy="203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4" name="Arrow: Right 213">
            <a:extLst>
              <a:ext uri="{FF2B5EF4-FFF2-40B4-BE49-F238E27FC236}">
                <a16:creationId xmlns:a16="http://schemas.microsoft.com/office/drawing/2014/main" id="{529B25AB-B60A-4370-9AF0-7FC72149D882}"/>
              </a:ext>
            </a:extLst>
          </p:cNvPr>
          <p:cNvSpPr/>
          <p:nvPr/>
        </p:nvSpPr>
        <p:spPr>
          <a:xfrm>
            <a:off x="7327989" y="1678087"/>
            <a:ext cx="638548" cy="203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556C489-70A6-465E-80B3-D7F7C108B4E8}"/>
              </a:ext>
            </a:extLst>
          </p:cNvPr>
          <p:cNvSpPr txBox="1"/>
          <p:nvPr/>
        </p:nvSpPr>
        <p:spPr>
          <a:xfrm>
            <a:off x="569738" y="4958139"/>
            <a:ext cx="2820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Injection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Linac</a:t>
            </a:r>
            <a:r>
              <a:rPr lang="de-DE" dirty="0"/>
              <a:t> </a:t>
            </a:r>
            <a:r>
              <a:rPr lang="de-DE" dirty="0" err="1"/>
              <a:t>bunches</a:t>
            </a:r>
            <a:r>
              <a:rPr lang="de-DE" dirty="0"/>
              <a:t> 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648B2F3C-A33F-4DA8-B025-E0ECFB423AEA}"/>
              </a:ext>
            </a:extLst>
          </p:cNvPr>
          <p:cNvSpPr txBox="1"/>
          <p:nvPr/>
        </p:nvSpPr>
        <p:spPr>
          <a:xfrm>
            <a:off x="4599776" y="4906238"/>
            <a:ext cx="2443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Coasting</a:t>
            </a:r>
            <a:r>
              <a:rPr lang="de-DE" dirty="0"/>
              <a:t> beam </a:t>
            </a:r>
            <a:r>
              <a:rPr lang="de-DE" dirty="0" err="1"/>
              <a:t>phase</a:t>
            </a:r>
            <a:r>
              <a:rPr lang="de-DE" dirty="0"/>
              <a:t> 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8A42963B-0392-4932-A43A-5AF0BC91E5E6}"/>
              </a:ext>
            </a:extLst>
          </p:cNvPr>
          <p:cNvSpPr txBox="1"/>
          <p:nvPr/>
        </p:nvSpPr>
        <p:spPr>
          <a:xfrm>
            <a:off x="7696200" y="4939680"/>
            <a:ext cx="430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RF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forms</a:t>
            </a:r>
            <a:r>
              <a:rPr lang="de-DE" dirty="0"/>
              <a:t> (</a:t>
            </a:r>
            <a:r>
              <a:rPr lang="de-DE" dirty="0" err="1"/>
              <a:t>typically</a:t>
            </a:r>
            <a:r>
              <a:rPr lang="de-DE" dirty="0"/>
              <a:t>) 4 </a:t>
            </a:r>
            <a:r>
              <a:rPr lang="de-DE" dirty="0" err="1"/>
              <a:t>bunches</a:t>
            </a:r>
            <a:endParaRPr lang="de-DE" dirty="0"/>
          </a:p>
        </p:txBody>
      </p:sp>
      <p:sp>
        <p:nvSpPr>
          <p:cNvPr id="218" name="Arrow: Curved Down 217">
            <a:extLst>
              <a:ext uri="{FF2B5EF4-FFF2-40B4-BE49-F238E27FC236}">
                <a16:creationId xmlns:a16="http://schemas.microsoft.com/office/drawing/2014/main" id="{B9B82E7B-026B-420E-8408-4F601CFF7E37}"/>
              </a:ext>
            </a:extLst>
          </p:cNvPr>
          <p:cNvSpPr/>
          <p:nvPr/>
        </p:nvSpPr>
        <p:spPr>
          <a:xfrm>
            <a:off x="1134034" y="1815947"/>
            <a:ext cx="1684442" cy="469001"/>
          </a:xfrm>
          <a:prstGeom prst="curved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1" name="Arrow: Up 220">
            <a:extLst>
              <a:ext uri="{FF2B5EF4-FFF2-40B4-BE49-F238E27FC236}">
                <a16:creationId xmlns:a16="http://schemas.microsoft.com/office/drawing/2014/main" id="{DD2C107C-FB05-491E-A1EA-5B7626E4E133}"/>
              </a:ext>
            </a:extLst>
          </p:cNvPr>
          <p:cNvSpPr/>
          <p:nvPr/>
        </p:nvSpPr>
        <p:spPr>
          <a:xfrm>
            <a:off x="133350" y="3626391"/>
            <a:ext cx="134062" cy="1022392"/>
          </a:xfrm>
          <a:prstGeom prst="up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7C7874D9-9C1E-4ED1-80C5-B48D1A44E5FE}"/>
              </a:ext>
            </a:extLst>
          </p:cNvPr>
          <p:cNvSpPr/>
          <p:nvPr/>
        </p:nvSpPr>
        <p:spPr>
          <a:xfrm>
            <a:off x="10904122" y="2598406"/>
            <a:ext cx="351966" cy="63038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9E556CAD-FAEF-4FB6-9C66-930E51B50EE0}"/>
              </a:ext>
            </a:extLst>
          </p:cNvPr>
          <p:cNvSpPr/>
          <p:nvPr/>
        </p:nvSpPr>
        <p:spPr>
          <a:xfrm>
            <a:off x="3243796" y="2599323"/>
            <a:ext cx="351966" cy="63038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C214222A-7302-437D-853E-576C1E6E9827}"/>
              </a:ext>
            </a:extLst>
          </p:cNvPr>
          <p:cNvSpPr/>
          <p:nvPr/>
        </p:nvSpPr>
        <p:spPr>
          <a:xfrm>
            <a:off x="7147655" y="2576917"/>
            <a:ext cx="351966" cy="63038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1" name="Arrow: Curved Down 230">
            <a:extLst>
              <a:ext uri="{FF2B5EF4-FFF2-40B4-BE49-F238E27FC236}">
                <a16:creationId xmlns:a16="http://schemas.microsoft.com/office/drawing/2014/main" id="{C21211B7-C608-4332-928F-72566B1F359A}"/>
              </a:ext>
            </a:extLst>
          </p:cNvPr>
          <p:cNvSpPr/>
          <p:nvPr/>
        </p:nvSpPr>
        <p:spPr>
          <a:xfrm>
            <a:off x="5058747" y="1777049"/>
            <a:ext cx="1684442" cy="469001"/>
          </a:xfrm>
          <a:prstGeom prst="curved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2" name="Arrow: Curved Down 231">
            <a:extLst>
              <a:ext uri="{FF2B5EF4-FFF2-40B4-BE49-F238E27FC236}">
                <a16:creationId xmlns:a16="http://schemas.microsoft.com/office/drawing/2014/main" id="{FABD1829-0BC2-444E-8037-CA0CE1636ABD}"/>
              </a:ext>
            </a:extLst>
          </p:cNvPr>
          <p:cNvSpPr/>
          <p:nvPr/>
        </p:nvSpPr>
        <p:spPr>
          <a:xfrm>
            <a:off x="8790160" y="1815947"/>
            <a:ext cx="1684442" cy="469001"/>
          </a:xfrm>
          <a:prstGeom prst="curved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4DA8EB6-F90E-4339-84EE-3344C2271E56}"/>
              </a:ext>
            </a:extLst>
          </p:cNvPr>
          <p:cNvSpPr txBox="1"/>
          <p:nvPr/>
        </p:nvSpPr>
        <p:spPr>
          <a:xfrm>
            <a:off x="9786423" y="2675593"/>
            <a:ext cx="10388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RF </a:t>
            </a:r>
            <a:r>
              <a:rPr lang="de-DE" dirty="0" err="1"/>
              <a:t>cavity</a:t>
            </a:r>
            <a:r>
              <a:rPr lang="de-DE" dirty="0"/>
              <a:t> ON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87FD967-CD15-4480-A75B-7B23C06496BF}"/>
              </a:ext>
            </a:extLst>
          </p:cNvPr>
          <p:cNvSpPr txBox="1"/>
          <p:nvPr/>
        </p:nvSpPr>
        <p:spPr>
          <a:xfrm>
            <a:off x="1101332" y="2314062"/>
            <a:ext cx="1630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beam </a:t>
            </a:r>
            <a:r>
              <a:rPr lang="de-DE" dirty="0" err="1"/>
              <a:t>direction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728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6047A-8FC1-4A27-93AC-0ED58094C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FCT </a:t>
            </a:r>
            <a:r>
              <a:rPr lang="de-DE" dirty="0" err="1"/>
              <a:t>Detector</a:t>
            </a:r>
            <a:r>
              <a:rPr lang="de-DE" dirty="0"/>
              <a:t> and </a:t>
            </a:r>
            <a:r>
              <a:rPr lang="de-DE" dirty="0" err="1"/>
              <a:t>measured</a:t>
            </a:r>
            <a:r>
              <a:rPr lang="de-DE" dirty="0"/>
              <a:t> </a:t>
            </a:r>
            <a:r>
              <a:rPr lang="de-DE" dirty="0" err="1"/>
              <a:t>quantity</a:t>
            </a:r>
            <a:r>
              <a:rPr lang="de-DE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0F5FB-7D21-496E-B45E-FC67C5141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03.12.2024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158FB-8A38-46A4-92CC-29AB447B9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FCT Application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2C3A7-E60A-4064-91BE-1CC1FD62C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D06B-00E1-4095-B841-BBB8BBC4022A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231F2B-D6D4-446B-B760-58B3C9422F80}"/>
              </a:ext>
            </a:extLst>
          </p:cNvPr>
          <p:cNvSpPr/>
          <p:nvPr/>
        </p:nvSpPr>
        <p:spPr>
          <a:xfrm>
            <a:off x="361069" y="2219715"/>
            <a:ext cx="3168000" cy="3168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AC4B46-935C-40BF-AB6D-2E755414994A}"/>
              </a:ext>
            </a:extLst>
          </p:cNvPr>
          <p:cNvSpPr/>
          <p:nvPr/>
        </p:nvSpPr>
        <p:spPr>
          <a:xfrm>
            <a:off x="543948" y="2384539"/>
            <a:ext cx="2808000" cy="2808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E23B06D-3018-40F1-9B81-90AA102E4745}"/>
              </a:ext>
            </a:extLst>
          </p:cNvPr>
          <p:cNvSpPr/>
          <p:nvPr/>
        </p:nvSpPr>
        <p:spPr>
          <a:xfrm rot="3180632">
            <a:off x="876808" y="2034975"/>
            <a:ext cx="316264" cy="1438892"/>
          </a:xfrm>
          <a:custGeom>
            <a:avLst/>
            <a:gdLst>
              <a:gd name="connsiteX0" fmla="*/ 204907 w 316264"/>
              <a:gd name="connsiteY0" fmla="*/ 1348894 h 1438892"/>
              <a:gd name="connsiteX1" fmla="*/ 36632 w 316264"/>
              <a:gd name="connsiteY1" fmla="*/ 980594 h 1438892"/>
              <a:gd name="connsiteX2" fmla="*/ 4882 w 316264"/>
              <a:gd name="connsiteY2" fmla="*/ 510694 h 1438892"/>
              <a:gd name="connsiteX3" fmla="*/ 109657 w 316264"/>
              <a:gd name="connsiteY3" fmla="*/ 59844 h 1438892"/>
              <a:gd name="connsiteX4" fmla="*/ 166807 w 316264"/>
              <a:gd name="connsiteY4" fmla="*/ 47144 h 1438892"/>
              <a:gd name="connsiteX5" fmla="*/ 112832 w 316264"/>
              <a:gd name="connsiteY5" fmla="*/ 450369 h 1438892"/>
              <a:gd name="connsiteX6" fmla="*/ 122357 w 316264"/>
              <a:gd name="connsiteY6" fmla="*/ 882169 h 1438892"/>
              <a:gd name="connsiteX7" fmla="*/ 233482 w 316264"/>
              <a:gd name="connsiteY7" fmla="*/ 1256819 h 1438892"/>
              <a:gd name="connsiteX8" fmla="*/ 316032 w 316264"/>
              <a:gd name="connsiteY8" fmla="*/ 1434619 h 1438892"/>
              <a:gd name="connsiteX9" fmla="*/ 204907 w 316264"/>
              <a:gd name="connsiteY9" fmla="*/ 1348894 h 143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264" h="1438892">
                <a:moveTo>
                  <a:pt x="204907" y="1348894"/>
                </a:moveTo>
                <a:cubicBezTo>
                  <a:pt x="158340" y="1273223"/>
                  <a:pt x="69970" y="1120294"/>
                  <a:pt x="36632" y="980594"/>
                </a:cubicBezTo>
                <a:cubicBezTo>
                  <a:pt x="3294" y="840894"/>
                  <a:pt x="-7289" y="664152"/>
                  <a:pt x="4882" y="510694"/>
                </a:cubicBezTo>
                <a:cubicBezTo>
                  <a:pt x="17053" y="357236"/>
                  <a:pt x="82670" y="137102"/>
                  <a:pt x="109657" y="59844"/>
                </a:cubicBezTo>
                <a:cubicBezTo>
                  <a:pt x="136644" y="-17414"/>
                  <a:pt x="166278" y="-17943"/>
                  <a:pt x="166807" y="47144"/>
                </a:cubicBezTo>
                <a:cubicBezTo>
                  <a:pt x="167336" y="112231"/>
                  <a:pt x="120240" y="311198"/>
                  <a:pt x="112832" y="450369"/>
                </a:cubicBezTo>
                <a:cubicBezTo>
                  <a:pt x="105424" y="589540"/>
                  <a:pt x="102249" y="747761"/>
                  <a:pt x="122357" y="882169"/>
                </a:cubicBezTo>
                <a:cubicBezTo>
                  <a:pt x="142465" y="1016577"/>
                  <a:pt x="201203" y="1164744"/>
                  <a:pt x="233482" y="1256819"/>
                </a:cubicBezTo>
                <a:cubicBezTo>
                  <a:pt x="265761" y="1348894"/>
                  <a:pt x="320265" y="1419273"/>
                  <a:pt x="316032" y="1434619"/>
                </a:cubicBezTo>
                <a:cubicBezTo>
                  <a:pt x="311799" y="1449965"/>
                  <a:pt x="251474" y="1424565"/>
                  <a:pt x="204907" y="134889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0A9719B-9127-4E61-8367-08CFA8459066}"/>
              </a:ext>
            </a:extLst>
          </p:cNvPr>
          <p:cNvSpPr/>
          <p:nvPr/>
        </p:nvSpPr>
        <p:spPr>
          <a:xfrm rot="19364685">
            <a:off x="764329" y="4009888"/>
            <a:ext cx="316264" cy="1438892"/>
          </a:xfrm>
          <a:custGeom>
            <a:avLst/>
            <a:gdLst>
              <a:gd name="connsiteX0" fmla="*/ 204907 w 316264"/>
              <a:gd name="connsiteY0" fmla="*/ 1348894 h 1438892"/>
              <a:gd name="connsiteX1" fmla="*/ 36632 w 316264"/>
              <a:gd name="connsiteY1" fmla="*/ 980594 h 1438892"/>
              <a:gd name="connsiteX2" fmla="*/ 4882 w 316264"/>
              <a:gd name="connsiteY2" fmla="*/ 510694 h 1438892"/>
              <a:gd name="connsiteX3" fmla="*/ 109657 w 316264"/>
              <a:gd name="connsiteY3" fmla="*/ 59844 h 1438892"/>
              <a:gd name="connsiteX4" fmla="*/ 166807 w 316264"/>
              <a:gd name="connsiteY4" fmla="*/ 47144 h 1438892"/>
              <a:gd name="connsiteX5" fmla="*/ 112832 w 316264"/>
              <a:gd name="connsiteY5" fmla="*/ 450369 h 1438892"/>
              <a:gd name="connsiteX6" fmla="*/ 122357 w 316264"/>
              <a:gd name="connsiteY6" fmla="*/ 882169 h 1438892"/>
              <a:gd name="connsiteX7" fmla="*/ 233482 w 316264"/>
              <a:gd name="connsiteY7" fmla="*/ 1256819 h 1438892"/>
              <a:gd name="connsiteX8" fmla="*/ 316032 w 316264"/>
              <a:gd name="connsiteY8" fmla="*/ 1434619 h 1438892"/>
              <a:gd name="connsiteX9" fmla="*/ 204907 w 316264"/>
              <a:gd name="connsiteY9" fmla="*/ 1348894 h 143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264" h="1438892">
                <a:moveTo>
                  <a:pt x="204907" y="1348894"/>
                </a:moveTo>
                <a:cubicBezTo>
                  <a:pt x="158340" y="1273223"/>
                  <a:pt x="69970" y="1120294"/>
                  <a:pt x="36632" y="980594"/>
                </a:cubicBezTo>
                <a:cubicBezTo>
                  <a:pt x="3294" y="840894"/>
                  <a:pt x="-7289" y="664152"/>
                  <a:pt x="4882" y="510694"/>
                </a:cubicBezTo>
                <a:cubicBezTo>
                  <a:pt x="17053" y="357236"/>
                  <a:pt x="82670" y="137102"/>
                  <a:pt x="109657" y="59844"/>
                </a:cubicBezTo>
                <a:cubicBezTo>
                  <a:pt x="136644" y="-17414"/>
                  <a:pt x="166278" y="-17943"/>
                  <a:pt x="166807" y="47144"/>
                </a:cubicBezTo>
                <a:cubicBezTo>
                  <a:pt x="167336" y="112231"/>
                  <a:pt x="120240" y="311198"/>
                  <a:pt x="112832" y="450369"/>
                </a:cubicBezTo>
                <a:cubicBezTo>
                  <a:pt x="105424" y="589540"/>
                  <a:pt x="102249" y="747761"/>
                  <a:pt x="122357" y="882169"/>
                </a:cubicBezTo>
                <a:cubicBezTo>
                  <a:pt x="142465" y="1016577"/>
                  <a:pt x="201203" y="1164744"/>
                  <a:pt x="233482" y="1256819"/>
                </a:cubicBezTo>
                <a:cubicBezTo>
                  <a:pt x="265761" y="1348894"/>
                  <a:pt x="320265" y="1419273"/>
                  <a:pt x="316032" y="1434619"/>
                </a:cubicBezTo>
                <a:cubicBezTo>
                  <a:pt x="311799" y="1449965"/>
                  <a:pt x="251474" y="1424565"/>
                  <a:pt x="204907" y="134889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5F02D13-A81F-4B30-BF4E-936AAD07CBA5}"/>
              </a:ext>
            </a:extLst>
          </p:cNvPr>
          <p:cNvSpPr/>
          <p:nvPr/>
        </p:nvSpPr>
        <p:spPr>
          <a:xfrm rot="14491599">
            <a:off x="2531683" y="4247509"/>
            <a:ext cx="316264" cy="1438892"/>
          </a:xfrm>
          <a:custGeom>
            <a:avLst/>
            <a:gdLst>
              <a:gd name="connsiteX0" fmla="*/ 204907 w 316264"/>
              <a:gd name="connsiteY0" fmla="*/ 1348894 h 1438892"/>
              <a:gd name="connsiteX1" fmla="*/ 36632 w 316264"/>
              <a:gd name="connsiteY1" fmla="*/ 980594 h 1438892"/>
              <a:gd name="connsiteX2" fmla="*/ 4882 w 316264"/>
              <a:gd name="connsiteY2" fmla="*/ 510694 h 1438892"/>
              <a:gd name="connsiteX3" fmla="*/ 109657 w 316264"/>
              <a:gd name="connsiteY3" fmla="*/ 59844 h 1438892"/>
              <a:gd name="connsiteX4" fmla="*/ 166807 w 316264"/>
              <a:gd name="connsiteY4" fmla="*/ 47144 h 1438892"/>
              <a:gd name="connsiteX5" fmla="*/ 112832 w 316264"/>
              <a:gd name="connsiteY5" fmla="*/ 450369 h 1438892"/>
              <a:gd name="connsiteX6" fmla="*/ 122357 w 316264"/>
              <a:gd name="connsiteY6" fmla="*/ 882169 h 1438892"/>
              <a:gd name="connsiteX7" fmla="*/ 233482 w 316264"/>
              <a:gd name="connsiteY7" fmla="*/ 1256819 h 1438892"/>
              <a:gd name="connsiteX8" fmla="*/ 316032 w 316264"/>
              <a:gd name="connsiteY8" fmla="*/ 1434619 h 1438892"/>
              <a:gd name="connsiteX9" fmla="*/ 204907 w 316264"/>
              <a:gd name="connsiteY9" fmla="*/ 1348894 h 143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264" h="1438892">
                <a:moveTo>
                  <a:pt x="204907" y="1348894"/>
                </a:moveTo>
                <a:cubicBezTo>
                  <a:pt x="158340" y="1273223"/>
                  <a:pt x="69970" y="1120294"/>
                  <a:pt x="36632" y="980594"/>
                </a:cubicBezTo>
                <a:cubicBezTo>
                  <a:pt x="3294" y="840894"/>
                  <a:pt x="-7289" y="664152"/>
                  <a:pt x="4882" y="510694"/>
                </a:cubicBezTo>
                <a:cubicBezTo>
                  <a:pt x="17053" y="357236"/>
                  <a:pt x="82670" y="137102"/>
                  <a:pt x="109657" y="59844"/>
                </a:cubicBezTo>
                <a:cubicBezTo>
                  <a:pt x="136644" y="-17414"/>
                  <a:pt x="166278" y="-17943"/>
                  <a:pt x="166807" y="47144"/>
                </a:cubicBezTo>
                <a:cubicBezTo>
                  <a:pt x="167336" y="112231"/>
                  <a:pt x="120240" y="311198"/>
                  <a:pt x="112832" y="450369"/>
                </a:cubicBezTo>
                <a:cubicBezTo>
                  <a:pt x="105424" y="589540"/>
                  <a:pt x="102249" y="747761"/>
                  <a:pt x="122357" y="882169"/>
                </a:cubicBezTo>
                <a:cubicBezTo>
                  <a:pt x="142465" y="1016577"/>
                  <a:pt x="201203" y="1164744"/>
                  <a:pt x="233482" y="1256819"/>
                </a:cubicBezTo>
                <a:cubicBezTo>
                  <a:pt x="265761" y="1348894"/>
                  <a:pt x="320265" y="1419273"/>
                  <a:pt x="316032" y="1434619"/>
                </a:cubicBezTo>
                <a:cubicBezTo>
                  <a:pt x="311799" y="1449965"/>
                  <a:pt x="251474" y="1424565"/>
                  <a:pt x="204907" y="134889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732B2D-2A6C-4604-A1DF-560FF4A2C85A}"/>
              </a:ext>
            </a:extLst>
          </p:cNvPr>
          <p:cNvSpPr/>
          <p:nvPr/>
        </p:nvSpPr>
        <p:spPr>
          <a:xfrm rot="9101598">
            <a:off x="2979120" y="2347141"/>
            <a:ext cx="316264" cy="1438892"/>
          </a:xfrm>
          <a:custGeom>
            <a:avLst/>
            <a:gdLst>
              <a:gd name="connsiteX0" fmla="*/ 204907 w 316264"/>
              <a:gd name="connsiteY0" fmla="*/ 1348894 h 1438892"/>
              <a:gd name="connsiteX1" fmla="*/ 36632 w 316264"/>
              <a:gd name="connsiteY1" fmla="*/ 980594 h 1438892"/>
              <a:gd name="connsiteX2" fmla="*/ 4882 w 316264"/>
              <a:gd name="connsiteY2" fmla="*/ 510694 h 1438892"/>
              <a:gd name="connsiteX3" fmla="*/ 109657 w 316264"/>
              <a:gd name="connsiteY3" fmla="*/ 59844 h 1438892"/>
              <a:gd name="connsiteX4" fmla="*/ 166807 w 316264"/>
              <a:gd name="connsiteY4" fmla="*/ 47144 h 1438892"/>
              <a:gd name="connsiteX5" fmla="*/ 112832 w 316264"/>
              <a:gd name="connsiteY5" fmla="*/ 450369 h 1438892"/>
              <a:gd name="connsiteX6" fmla="*/ 122357 w 316264"/>
              <a:gd name="connsiteY6" fmla="*/ 882169 h 1438892"/>
              <a:gd name="connsiteX7" fmla="*/ 233482 w 316264"/>
              <a:gd name="connsiteY7" fmla="*/ 1256819 h 1438892"/>
              <a:gd name="connsiteX8" fmla="*/ 316032 w 316264"/>
              <a:gd name="connsiteY8" fmla="*/ 1434619 h 1438892"/>
              <a:gd name="connsiteX9" fmla="*/ 204907 w 316264"/>
              <a:gd name="connsiteY9" fmla="*/ 1348894 h 143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264" h="1438892">
                <a:moveTo>
                  <a:pt x="204907" y="1348894"/>
                </a:moveTo>
                <a:cubicBezTo>
                  <a:pt x="158340" y="1273223"/>
                  <a:pt x="69970" y="1120294"/>
                  <a:pt x="36632" y="980594"/>
                </a:cubicBezTo>
                <a:cubicBezTo>
                  <a:pt x="3294" y="840894"/>
                  <a:pt x="-7289" y="664152"/>
                  <a:pt x="4882" y="510694"/>
                </a:cubicBezTo>
                <a:cubicBezTo>
                  <a:pt x="17053" y="357236"/>
                  <a:pt x="82670" y="137102"/>
                  <a:pt x="109657" y="59844"/>
                </a:cubicBezTo>
                <a:cubicBezTo>
                  <a:pt x="136644" y="-17414"/>
                  <a:pt x="166278" y="-17943"/>
                  <a:pt x="166807" y="47144"/>
                </a:cubicBezTo>
                <a:cubicBezTo>
                  <a:pt x="167336" y="112231"/>
                  <a:pt x="120240" y="311198"/>
                  <a:pt x="112832" y="450369"/>
                </a:cubicBezTo>
                <a:cubicBezTo>
                  <a:pt x="105424" y="589540"/>
                  <a:pt x="102249" y="747761"/>
                  <a:pt x="122357" y="882169"/>
                </a:cubicBezTo>
                <a:cubicBezTo>
                  <a:pt x="142465" y="1016577"/>
                  <a:pt x="201203" y="1164744"/>
                  <a:pt x="233482" y="1256819"/>
                </a:cubicBezTo>
                <a:cubicBezTo>
                  <a:pt x="265761" y="1348894"/>
                  <a:pt x="320265" y="1419273"/>
                  <a:pt x="316032" y="1434619"/>
                </a:cubicBezTo>
                <a:cubicBezTo>
                  <a:pt x="311799" y="1449965"/>
                  <a:pt x="251474" y="1424565"/>
                  <a:pt x="204907" y="134889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E15B54-64FC-4B55-BA9D-16A7613F85B5}"/>
              </a:ext>
            </a:extLst>
          </p:cNvPr>
          <p:cNvSpPr/>
          <p:nvPr/>
        </p:nvSpPr>
        <p:spPr>
          <a:xfrm rot="14202731">
            <a:off x="3160622" y="2857155"/>
            <a:ext cx="148312" cy="33360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30632B-A5C7-4254-97D5-FE055D45B211}"/>
              </a:ext>
            </a:extLst>
          </p:cNvPr>
          <p:cNvCxnSpPr>
            <a:cxnSpLocks/>
          </p:cNvCxnSpPr>
          <p:nvPr/>
        </p:nvCxnSpPr>
        <p:spPr>
          <a:xfrm>
            <a:off x="2774461" y="3759327"/>
            <a:ext cx="533401" cy="206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row: Curved Down 24">
            <a:extLst>
              <a:ext uri="{FF2B5EF4-FFF2-40B4-BE49-F238E27FC236}">
                <a16:creationId xmlns:a16="http://schemas.microsoft.com/office/drawing/2014/main" id="{115BFBDB-DC1E-4CA3-90E9-C7F2C279687C}"/>
              </a:ext>
            </a:extLst>
          </p:cNvPr>
          <p:cNvSpPr/>
          <p:nvPr/>
        </p:nvSpPr>
        <p:spPr>
          <a:xfrm>
            <a:off x="1126820" y="2842758"/>
            <a:ext cx="1684442" cy="469001"/>
          </a:xfrm>
          <a:prstGeom prst="curved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2E8426-9723-4E1E-8FBD-5776D232019D}"/>
              </a:ext>
            </a:extLst>
          </p:cNvPr>
          <p:cNvSpPr txBox="1"/>
          <p:nvPr/>
        </p:nvSpPr>
        <p:spPr>
          <a:xfrm>
            <a:off x="1139597" y="3317949"/>
            <a:ext cx="1630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beam </a:t>
            </a:r>
            <a:r>
              <a:rPr lang="de-DE" dirty="0" err="1"/>
              <a:t>direction</a:t>
            </a:r>
            <a:endParaRPr lang="de-DE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E25131-B321-4DF2-976F-F319CEF5DAEB}"/>
              </a:ext>
            </a:extLst>
          </p:cNvPr>
          <p:cNvSpPr txBox="1"/>
          <p:nvPr/>
        </p:nvSpPr>
        <p:spPr>
          <a:xfrm>
            <a:off x="7165666" y="1107004"/>
            <a:ext cx="3323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/>
              <a:t>Signal </a:t>
            </a:r>
            <a:r>
              <a:rPr lang="de-DE" sz="1800" dirty="0" err="1"/>
              <a:t>produced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one</a:t>
            </a:r>
            <a:r>
              <a:rPr lang="de-DE" sz="1800" dirty="0"/>
              <a:t> </a:t>
            </a:r>
            <a:r>
              <a:rPr lang="de-DE" sz="1800" dirty="0" err="1"/>
              <a:t>bunch</a:t>
            </a:r>
            <a:r>
              <a:rPr lang="de-DE" sz="1800" dirty="0"/>
              <a:t> in a </a:t>
            </a:r>
            <a:r>
              <a:rPr lang="de-DE" sz="1800" dirty="0" err="1"/>
              <a:t>single</a:t>
            </a:r>
            <a:r>
              <a:rPr lang="de-DE" sz="1800" dirty="0"/>
              <a:t> turn: beam AC </a:t>
            </a:r>
            <a:r>
              <a:rPr lang="de-DE" sz="1800" dirty="0" err="1"/>
              <a:t>current</a:t>
            </a:r>
            <a:endParaRPr lang="de-DE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AD1D17F-ED7D-4081-BE06-205480950D80}"/>
              </a:ext>
            </a:extLst>
          </p:cNvPr>
          <p:cNvCxnSpPr>
            <a:cxnSpLocks/>
          </p:cNvCxnSpPr>
          <p:nvPr/>
        </p:nvCxnSpPr>
        <p:spPr>
          <a:xfrm>
            <a:off x="4116112" y="4778276"/>
            <a:ext cx="7314536" cy="1377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03D239F-A662-4292-A9E3-E3238D7758F3}"/>
              </a:ext>
            </a:extLst>
          </p:cNvPr>
          <p:cNvCxnSpPr/>
          <p:nvPr/>
        </p:nvCxnSpPr>
        <p:spPr>
          <a:xfrm flipV="1">
            <a:off x="4109205" y="3891778"/>
            <a:ext cx="0" cy="98562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04A20C3-E3E4-4D20-BB28-FF48C38D9973}"/>
              </a:ext>
            </a:extLst>
          </p:cNvPr>
          <p:cNvGrpSpPr/>
          <p:nvPr/>
        </p:nvGrpSpPr>
        <p:grpSpPr>
          <a:xfrm>
            <a:off x="4158670" y="4297427"/>
            <a:ext cx="2214979" cy="409190"/>
            <a:chOff x="8091977" y="3563969"/>
            <a:chExt cx="2214979" cy="409190"/>
          </a:xfrm>
        </p:grpSpPr>
        <p:sp>
          <p:nvSpPr>
            <p:cNvPr id="40" name="Freeform 25">
              <a:extLst>
                <a:ext uri="{FF2B5EF4-FFF2-40B4-BE49-F238E27FC236}">
                  <a16:creationId xmlns:a16="http://schemas.microsoft.com/office/drawing/2014/main" id="{08168EEF-0A1B-4E71-A967-DBDB3DDAAD84}"/>
                </a:ext>
              </a:extLst>
            </p:cNvPr>
            <p:cNvSpPr/>
            <p:nvPr/>
          </p:nvSpPr>
          <p:spPr>
            <a:xfrm>
              <a:off x="8091977" y="3563969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Freeform 26">
              <a:extLst>
                <a:ext uri="{FF2B5EF4-FFF2-40B4-BE49-F238E27FC236}">
                  <a16:creationId xmlns:a16="http://schemas.microsoft.com/office/drawing/2014/main" id="{E4CD00EC-BABB-4637-A7EB-D2DD968303A4}"/>
                </a:ext>
              </a:extLst>
            </p:cNvPr>
            <p:cNvSpPr/>
            <p:nvPr/>
          </p:nvSpPr>
          <p:spPr>
            <a:xfrm>
              <a:off x="8562662" y="3571170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Freeform 27">
              <a:extLst>
                <a:ext uri="{FF2B5EF4-FFF2-40B4-BE49-F238E27FC236}">
                  <a16:creationId xmlns:a16="http://schemas.microsoft.com/office/drawing/2014/main" id="{C206E489-CAE5-41B6-9D06-E0904E285A0F}"/>
                </a:ext>
              </a:extLst>
            </p:cNvPr>
            <p:cNvSpPr/>
            <p:nvPr/>
          </p:nvSpPr>
          <p:spPr>
            <a:xfrm>
              <a:off x="8992430" y="3574494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Freeform 28">
              <a:extLst>
                <a:ext uri="{FF2B5EF4-FFF2-40B4-BE49-F238E27FC236}">
                  <a16:creationId xmlns:a16="http://schemas.microsoft.com/office/drawing/2014/main" id="{FA56186E-8146-4232-95B6-3B5D186A03DE}"/>
                </a:ext>
              </a:extLst>
            </p:cNvPr>
            <p:cNvSpPr/>
            <p:nvPr/>
          </p:nvSpPr>
          <p:spPr>
            <a:xfrm>
              <a:off x="9422198" y="3579898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1D44FD84-F36C-47E8-B140-692A1E23037F}"/>
                </a:ext>
              </a:extLst>
            </p:cNvPr>
            <p:cNvSpPr/>
            <p:nvPr/>
          </p:nvSpPr>
          <p:spPr>
            <a:xfrm>
              <a:off x="9877188" y="3579898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C0CB2E96-5F89-4287-96B4-F4D505426BF7}"/>
              </a:ext>
            </a:extLst>
          </p:cNvPr>
          <p:cNvSpPr/>
          <p:nvPr/>
        </p:nvSpPr>
        <p:spPr>
          <a:xfrm>
            <a:off x="4199587" y="4142322"/>
            <a:ext cx="1719072" cy="805415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Freeform 12">
            <a:extLst>
              <a:ext uri="{FF2B5EF4-FFF2-40B4-BE49-F238E27FC236}">
                <a16:creationId xmlns:a16="http://schemas.microsoft.com/office/drawing/2014/main" id="{D8080527-0071-4F8E-9BD4-050C7501489A}"/>
              </a:ext>
            </a:extLst>
          </p:cNvPr>
          <p:cNvSpPr/>
          <p:nvPr/>
        </p:nvSpPr>
        <p:spPr>
          <a:xfrm>
            <a:off x="7827768" y="2144183"/>
            <a:ext cx="1190628" cy="692982"/>
          </a:xfrm>
          <a:custGeom>
            <a:avLst/>
            <a:gdLst>
              <a:gd name="connsiteX0" fmla="*/ 0 w 429768"/>
              <a:gd name="connsiteY0" fmla="*/ 393261 h 393261"/>
              <a:gd name="connsiteX1" fmla="*/ 128016 w 429768"/>
              <a:gd name="connsiteY1" fmla="*/ 283533 h 393261"/>
              <a:gd name="connsiteX2" fmla="*/ 210312 w 429768"/>
              <a:gd name="connsiteY2" fmla="*/ 69 h 393261"/>
              <a:gd name="connsiteX3" fmla="*/ 256032 w 429768"/>
              <a:gd name="connsiteY3" fmla="*/ 310965 h 393261"/>
              <a:gd name="connsiteX4" fmla="*/ 429768 w 429768"/>
              <a:gd name="connsiteY4" fmla="*/ 393261 h 39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" h="393261">
                <a:moveTo>
                  <a:pt x="0" y="393261"/>
                </a:moveTo>
                <a:cubicBezTo>
                  <a:pt x="46482" y="371163"/>
                  <a:pt x="92964" y="349065"/>
                  <a:pt x="128016" y="283533"/>
                </a:cubicBezTo>
                <a:cubicBezTo>
                  <a:pt x="163068" y="218001"/>
                  <a:pt x="188976" y="-4503"/>
                  <a:pt x="210312" y="69"/>
                </a:cubicBezTo>
                <a:cubicBezTo>
                  <a:pt x="231648" y="4641"/>
                  <a:pt x="219456" y="245433"/>
                  <a:pt x="256032" y="310965"/>
                </a:cubicBezTo>
                <a:cubicBezTo>
                  <a:pt x="292608" y="376497"/>
                  <a:pt x="361188" y="384879"/>
                  <a:pt x="429768" y="393261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EFC226F-52FD-4E68-80D1-439DB0C1B9BD}"/>
              </a:ext>
            </a:extLst>
          </p:cNvPr>
          <p:cNvSpPr/>
          <p:nvPr/>
        </p:nvSpPr>
        <p:spPr>
          <a:xfrm>
            <a:off x="7827767" y="1862064"/>
            <a:ext cx="1190629" cy="10657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7B4835-EA84-4A98-9FB9-3CDB582CB4DC}"/>
              </a:ext>
            </a:extLst>
          </p:cNvPr>
          <p:cNvSpPr txBox="1"/>
          <p:nvPr/>
        </p:nvSpPr>
        <p:spPr>
          <a:xfrm>
            <a:off x="3502767" y="3541505"/>
            <a:ext cx="35352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Signal </a:t>
            </a:r>
            <a:r>
              <a:rPr lang="de-DE" sz="1800" dirty="0" err="1"/>
              <a:t>produced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all 4 </a:t>
            </a:r>
            <a:r>
              <a:rPr lang="de-DE" sz="1800" dirty="0" err="1"/>
              <a:t>bunches</a:t>
            </a:r>
            <a:r>
              <a:rPr lang="de-DE" sz="1800" dirty="0"/>
              <a:t> </a:t>
            </a:r>
          </a:p>
          <a:p>
            <a:pPr algn="ctr"/>
            <a:r>
              <a:rPr lang="de-DE" sz="1800" dirty="0"/>
              <a:t>in a </a:t>
            </a:r>
            <a:r>
              <a:rPr lang="de-DE" sz="1800" dirty="0" err="1"/>
              <a:t>single</a:t>
            </a:r>
            <a:r>
              <a:rPr lang="de-DE" sz="1800" dirty="0"/>
              <a:t> turn</a:t>
            </a:r>
            <a:endParaRPr lang="de-DE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B57BD5F-EFBA-4F4D-87E6-FA3F8B53E8CE}"/>
              </a:ext>
            </a:extLst>
          </p:cNvPr>
          <p:cNvGrpSpPr/>
          <p:nvPr/>
        </p:nvGrpSpPr>
        <p:grpSpPr>
          <a:xfrm>
            <a:off x="6373649" y="4318716"/>
            <a:ext cx="2214979" cy="409190"/>
            <a:chOff x="8091977" y="3563969"/>
            <a:chExt cx="2214979" cy="409190"/>
          </a:xfrm>
        </p:grpSpPr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id="{8E9BD450-2F47-4A91-9733-792BBBC6C35D}"/>
                </a:ext>
              </a:extLst>
            </p:cNvPr>
            <p:cNvSpPr/>
            <p:nvPr/>
          </p:nvSpPr>
          <p:spPr>
            <a:xfrm>
              <a:off x="8091977" y="3563969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Freeform 26">
              <a:extLst>
                <a:ext uri="{FF2B5EF4-FFF2-40B4-BE49-F238E27FC236}">
                  <a16:creationId xmlns:a16="http://schemas.microsoft.com/office/drawing/2014/main" id="{78238D93-CB95-4882-B32E-4F2A9D951DDF}"/>
                </a:ext>
              </a:extLst>
            </p:cNvPr>
            <p:cNvSpPr/>
            <p:nvPr/>
          </p:nvSpPr>
          <p:spPr>
            <a:xfrm>
              <a:off x="8562662" y="3571170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9703BF43-32D6-4088-9D68-00E032D3D61E}"/>
                </a:ext>
              </a:extLst>
            </p:cNvPr>
            <p:cNvSpPr/>
            <p:nvPr/>
          </p:nvSpPr>
          <p:spPr>
            <a:xfrm>
              <a:off x="8992430" y="3574494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58CD6C11-B28B-4742-9D13-DB754D68434D}"/>
                </a:ext>
              </a:extLst>
            </p:cNvPr>
            <p:cNvSpPr/>
            <p:nvPr/>
          </p:nvSpPr>
          <p:spPr>
            <a:xfrm>
              <a:off x="9422198" y="3579898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9ACD0B32-F4DE-499A-8C19-0DBA314FCDCC}"/>
                </a:ext>
              </a:extLst>
            </p:cNvPr>
            <p:cNvSpPr/>
            <p:nvPr/>
          </p:nvSpPr>
          <p:spPr>
            <a:xfrm>
              <a:off x="9877188" y="3579898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A677DEE-024D-44C9-9A36-D9B9407DED17}"/>
              </a:ext>
            </a:extLst>
          </p:cNvPr>
          <p:cNvGrpSpPr/>
          <p:nvPr/>
        </p:nvGrpSpPr>
        <p:grpSpPr>
          <a:xfrm>
            <a:off x="8588628" y="4341199"/>
            <a:ext cx="2214979" cy="409190"/>
            <a:chOff x="8091977" y="3563969"/>
            <a:chExt cx="2214979" cy="409190"/>
          </a:xfrm>
        </p:grpSpPr>
        <p:sp>
          <p:nvSpPr>
            <p:cNvPr id="69" name="Freeform 25">
              <a:extLst>
                <a:ext uri="{FF2B5EF4-FFF2-40B4-BE49-F238E27FC236}">
                  <a16:creationId xmlns:a16="http://schemas.microsoft.com/office/drawing/2014/main" id="{934315FF-2A8D-40AA-9838-54C38E68B50C}"/>
                </a:ext>
              </a:extLst>
            </p:cNvPr>
            <p:cNvSpPr/>
            <p:nvPr/>
          </p:nvSpPr>
          <p:spPr>
            <a:xfrm>
              <a:off x="8091977" y="3563969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Freeform 26">
              <a:extLst>
                <a:ext uri="{FF2B5EF4-FFF2-40B4-BE49-F238E27FC236}">
                  <a16:creationId xmlns:a16="http://schemas.microsoft.com/office/drawing/2014/main" id="{286FF2B0-536D-4333-829D-44CDD71CF46C}"/>
                </a:ext>
              </a:extLst>
            </p:cNvPr>
            <p:cNvSpPr/>
            <p:nvPr/>
          </p:nvSpPr>
          <p:spPr>
            <a:xfrm>
              <a:off x="8562662" y="3571170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Freeform 27">
              <a:extLst>
                <a:ext uri="{FF2B5EF4-FFF2-40B4-BE49-F238E27FC236}">
                  <a16:creationId xmlns:a16="http://schemas.microsoft.com/office/drawing/2014/main" id="{7D8EC344-E936-4A70-B970-14F10275CA38}"/>
                </a:ext>
              </a:extLst>
            </p:cNvPr>
            <p:cNvSpPr/>
            <p:nvPr/>
          </p:nvSpPr>
          <p:spPr>
            <a:xfrm>
              <a:off x="8992430" y="3574494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Freeform 28">
              <a:extLst>
                <a:ext uri="{FF2B5EF4-FFF2-40B4-BE49-F238E27FC236}">
                  <a16:creationId xmlns:a16="http://schemas.microsoft.com/office/drawing/2014/main" id="{94D5B6CD-11E6-44C0-8ADE-2CF07498110A}"/>
                </a:ext>
              </a:extLst>
            </p:cNvPr>
            <p:cNvSpPr/>
            <p:nvPr/>
          </p:nvSpPr>
          <p:spPr>
            <a:xfrm>
              <a:off x="9422198" y="3579898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Freeform 29">
              <a:extLst>
                <a:ext uri="{FF2B5EF4-FFF2-40B4-BE49-F238E27FC236}">
                  <a16:creationId xmlns:a16="http://schemas.microsoft.com/office/drawing/2014/main" id="{A2A422C5-31F4-425D-B796-477E338A539B}"/>
                </a:ext>
              </a:extLst>
            </p:cNvPr>
            <p:cNvSpPr/>
            <p:nvPr/>
          </p:nvSpPr>
          <p:spPr>
            <a:xfrm>
              <a:off x="9877188" y="3579898"/>
              <a:ext cx="429768" cy="393261"/>
            </a:xfrm>
            <a:custGeom>
              <a:avLst/>
              <a:gdLst>
                <a:gd name="connsiteX0" fmla="*/ 0 w 429768"/>
                <a:gd name="connsiteY0" fmla="*/ 393261 h 393261"/>
                <a:gd name="connsiteX1" fmla="*/ 128016 w 429768"/>
                <a:gd name="connsiteY1" fmla="*/ 283533 h 393261"/>
                <a:gd name="connsiteX2" fmla="*/ 210312 w 429768"/>
                <a:gd name="connsiteY2" fmla="*/ 69 h 393261"/>
                <a:gd name="connsiteX3" fmla="*/ 256032 w 429768"/>
                <a:gd name="connsiteY3" fmla="*/ 310965 h 393261"/>
                <a:gd name="connsiteX4" fmla="*/ 429768 w 429768"/>
                <a:gd name="connsiteY4" fmla="*/ 393261 h 3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768" h="393261">
                  <a:moveTo>
                    <a:pt x="0" y="393261"/>
                  </a:moveTo>
                  <a:cubicBezTo>
                    <a:pt x="46482" y="371163"/>
                    <a:pt x="92964" y="349065"/>
                    <a:pt x="128016" y="283533"/>
                  </a:cubicBezTo>
                  <a:cubicBezTo>
                    <a:pt x="163068" y="218001"/>
                    <a:pt x="188976" y="-4503"/>
                    <a:pt x="210312" y="69"/>
                  </a:cubicBezTo>
                  <a:cubicBezTo>
                    <a:pt x="231648" y="4641"/>
                    <a:pt x="219456" y="245433"/>
                    <a:pt x="256032" y="310965"/>
                  </a:cubicBezTo>
                  <a:cubicBezTo>
                    <a:pt x="292608" y="376497"/>
                    <a:pt x="361188" y="384879"/>
                    <a:pt x="429768" y="39326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74" name="Gerade Verbindung mit Pfeil 147">
            <a:extLst>
              <a:ext uri="{FF2B5EF4-FFF2-40B4-BE49-F238E27FC236}">
                <a16:creationId xmlns:a16="http://schemas.microsoft.com/office/drawing/2014/main" id="{4086FDCD-0CA5-4E69-B510-189E0F22B8C3}"/>
              </a:ext>
            </a:extLst>
          </p:cNvPr>
          <p:cNvCxnSpPr/>
          <p:nvPr/>
        </p:nvCxnSpPr>
        <p:spPr>
          <a:xfrm>
            <a:off x="3809814" y="6236820"/>
            <a:ext cx="770081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hteck 148">
            <a:extLst>
              <a:ext uri="{FF2B5EF4-FFF2-40B4-BE49-F238E27FC236}">
                <a16:creationId xmlns:a16="http://schemas.microsoft.com/office/drawing/2014/main" id="{139BD40E-C860-415D-A2D8-3AE8E6E5FA03}"/>
              </a:ext>
            </a:extLst>
          </p:cNvPr>
          <p:cNvSpPr/>
          <p:nvPr/>
        </p:nvSpPr>
        <p:spPr>
          <a:xfrm>
            <a:off x="7715825" y="5803083"/>
            <a:ext cx="45719" cy="424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hteck 156">
            <a:extLst>
              <a:ext uri="{FF2B5EF4-FFF2-40B4-BE49-F238E27FC236}">
                <a16:creationId xmlns:a16="http://schemas.microsoft.com/office/drawing/2014/main" id="{F8CBC680-062A-4FEE-9BBC-1CFFC8AF2B9C}"/>
              </a:ext>
            </a:extLst>
          </p:cNvPr>
          <p:cNvSpPr/>
          <p:nvPr/>
        </p:nvSpPr>
        <p:spPr>
          <a:xfrm>
            <a:off x="9490337" y="5806915"/>
            <a:ext cx="45719" cy="424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hteck 160">
            <a:extLst>
              <a:ext uri="{FF2B5EF4-FFF2-40B4-BE49-F238E27FC236}">
                <a16:creationId xmlns:a16="http://schemas.microsoft.com/office/drawing/2014/main" id="{7DAA6493-B804-4C51-89BC-63443CC69006}"/>
              </a:ext>
            </a:extLst>
          </p:cNvPr>
          <p:cNvSpPr/>
          <p:nvPr/>
        </p:nvSpPr>
        <p:spPr>
          <a:xfrm>
            <a:off x="11285141" y="5809385"/>
            <a:ext cx="45719" cy="424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hteck 161">
            <a:extLst>
              <a:ext uri="{FF2B5EF4-FFF2-40B4-BE49-F238E27FC236}">
                <a16:creationId xmlns:a16="http://schemas.microsoft.com/office/drawing/2014/main" id="{55361D38-B6D8-4524-A86A-CD5093C967E2}"/>
              </a:ext>
            </a:extLst>
          </p:cNvPr>
          <p:cNvSpPr/>
          <p:nvPr/>
        </p:nvSpPr>
        <p:spPr>
          <a:xfrm>
            <a:off x="5921021" y="5808040"/>
            <a:ext cx="45719" cy="424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hteck 162">
            <a:extLst>
              <a:ext uri="{FF2B5EF4-FFF2-40B4-BE49-F238E27FC236}">
                <a16:creationId xmlns:a16="http://schemas.microsoft.com/office/drawing/2014/main" id="{48FBC6A4-A921-4C47-B0CC-36356A4A4C0C}"/>
              </a:ext>
            </a:extLst>
          </p:cNvPr>
          <p:cNvSpPr/>
          <p:nvPr/>
        </p:nvSpPr>
        <p:spPr>
          <a:xfrm>
            <a:off x="4153868" y="5803020"/>
            <a:ext cx="45719" cy="424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AE55C39-8F7A-4AC6-9E1E-4A9221F5B7E2}"/>
              </a:ext>
            </a:extLst>
          </p:cNvPr>
          <p:cNvSpPr txBox="1"/>
          <p:nvPr/>
        </p:nvSpPr>
        <p:spPr>
          <a:xfrm>
            <a:off x="3708123" y="5401782"/>
            <a:ext cx="6313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RF </a:t>
            </a:r>
            <a:r>
              <a:rPr lang="de-DE" dirty="0" err="1"/>
              <a:t>signal</a:t>
            </a:r>
            <a:r>
              <a:rPr lang="de-DE" dirty="0"/>
              <a:t> at h=1 (</a:t>
            </a:r>
            <a:r>
              <a:rPr lang="de-DE" dirty="0" err="1"/>
              <a:t>revolution</a:t>
            </a:r>
            <a:r>
              <a:rPr lang="de-DE" dirty="0"/>
              <a:t> </a:t>
            </a:r>
            <a:r>
              <a:rPr lang="de-DE" dirty="0" err="1"/>
              <a:t>frequency</a:t>
            </a:r>
            <a:r>
              <a:rPr lang="de-DE" dirty="0"/>
              <a:t>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CBD9697-8478-4B83-986E-0D13177B1EB9}"/>
              </a:ext>
            </a:extLst>
          </p:cNvPr>
          <p:cNvSpPr txBox="1"/>
          <p:nvPr/>
        </p:nvSpPr>
        <p:spPr>
          <a:xfrm>
            <a:off x="7506591" y="3546384"/>
            <a:ext cx="35352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Signal </a:t>
            </a:r>
            <a:r>
              <a:rPr lang="de-DE" sz="1800" dirty="0" err="1"/>
              <a:t>produced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all 4 </a:t>
            </a:r>
            <a:r>
              <a:rPr lang="de-DE" sz="1800" dirty="0" err="1"/>
              <a:t>bunches</a:t>
            </a:r>
            <a:r>
              <a:rPr lang="de-DE" sz="1800" dirty="0"/>
              <a:t> </a:t>
            </a:r>
          </a:p>
          <a:p>
            <a:pPr algn="ctr"/>
            <a:r>
              <a:rPr lang="de-DE" sz="1800" dirty="0"/>
              <a:t>in </a:t>
            </a:r>
            <a:r>
              <a:rPr lang="de-DE" sz="1800" dirty="0" err="1"/>
              <a:t>many</a:t>
            </a:r>
            <a:r>
              <a:rPr lang="de-DE" sz="1800" dirty="0"/>
              <a:t> </a:t>
            </a:r>
            <a:r>
              <a:rPr lang="de-DE" sz="1800" dirty="0" err="1"/>
              <a:t>turns</a:t>
            </a:r>
            <a:endParaRPr lang="de-DE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AFAEFD4-A1A1-43C9-AC18-EAD85DDDD856}"/>
              </a:ext>
            </a:extLst>
          </p:cNvPr>
          <p:cNvSpPr txBox="1"/>
          <p:nvPr/>
        </p:nvSpPr>
        <p:spPr>
          <a:xfrm>
            <a:off x="960388" y="1087122"/>
            <a:ext cx="6313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/>
              <a:t>FCT </a:t>
            </a:r>
            <a:r>
              <a:rPr lang="de-DE" sz="1800" dirty="0" err="1"/>
              <a:t>Detector</a:t>
            </a:r>
            <a:r>
              <a:rPr lang="de-DE" sz="1800" dirty="0"/>
              <a:t> „</a:t>
            </a:r>
            <a:r>
              <a:rPr lang="de-DE" sz="1800" dirty="0" err="1"/>
              <a:t>transforms</a:t>
            </a:r>
            <a:r>
              <a:rPr lang="de-DE" sz="1800" dirty="0"/>
              <a:t>“ beam </a:t>
            </a:r>
            <a:r>
              <a:rPr lang="de-DE" sz="1800" dirty="0" err="1"/>
              <a:t>current</a:t>
            </a:r>
            <a:r>
              <a:rPr lang="de-DE" sz="1800" dirty="0"/>
              <a:t> </a:t>
            </a:r>
            <a:r>
              <a:rPr lang="de-DE" sz="1800" dirty="0" err="1"/>
              <a:t>into</a:t>
            </a:r>
            <a:r>
              <a:rPr lang="de-DE" sz="1800" dirty="0"/>
              <a:t> </a:t>
            </a:r>
            <a:r>
              <a:rPr lang="de-DE" sz="1800" dirty="0" err="1"/>
              <a:t>voltage</a:t>
            </a:r>
            <a:endParaRPr lang="de-D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CF60EC-8C1A-41CB-B379-06403544D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756" y="1569070"/>
            <a:ext cx="1086811" cy="161578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2ED2840-E61D-4635-BBFE-9F67EC396415}"/>
              </a:ext>
            </a:extLst>
          </p:cNvPr>
          <p:cNvSpPr/>
          <p:nvPr/>
        </p:nvSpPr>
        <p:spPr>
          <a:xfrm>
            <a:off x="3901838" y="2240275"/>
            <a:ext cx="1712052" cy="143608"/>
          </a:xfrm>
          <a:custGeom>
            <a:avLst/>
            <a:gdLst>
              <a:gd name="connsiteX0" fmla="*/ 223357 w 2300207"/>
              <a:gd name="connsiteY0" fmla="*/ 22782 h 403383"/>
              <a:gd name="connsiteX1" fmla="*/ 1808317 w 2300207"/>
              <a:gd name="connsiteY1" fmla="*/ 5364 h 403383"/>
              <a:gd name="connsiteX2" fmla="*/ 2130535 w 2300207"/>
              <a:gd name="connsiteY2" fmla="*/ 66324 h 403383"/>
              <a:gd name="connsiteX3" fmla="*/ 2156660 w 2300207"/>
              <a:gd name="connsiteY3" fmla="*/ 92450 h 403383"/>
              <a:gd name="connsiteX4" fmla="*/ 2156660 w 2300207"/>
              <a:gd name="connsiteY4" fmla="*/ 266622 h 403383"/>
              <a:gd name="connsiteX5" fmla="*/ 2165369 w 2300207"/>
              <a:gd name="connsiteY5" fmla="*/ 284039 h 403383"/>
              <a:gd name="connsiteX6" fmla="*/ 2174077 w 2300207"/>
              <a:gd name="connsiteY6" fmla="*/ 362416 h 403383"/>
              <a:gd name="connsiteX7" fmla="*/ 2156660 w 2300207"/>
              <a:gd name="connsiteY7" fmla="*/ 327582 h 403383"/>
              <a:gd name="connsiteX8" fmla="*/ 2235037 w 2300207"/>
              <a:gd name="connsiteY8" fmla="*/ 379833 h 403383"/>
              <a:gd name="connsiteX9" fmla="*/ 2113117 w 2300207"/>
              <a:gd name="connsiteY9" fmla="*/ 388542 h 403383"/>
              <a:gd name="connsiteX10" fmla="*/ 214649 w 2300207"/>
              <a:gd name="connsiteY10" fmla="*/ 179536 h 403383"/>
              <a:gd name="connsiteX11" fmla="*/ 223357 w 2300207"/>
              <a:gd name="connsiteY11" fmla="*/ 22782 h 40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00207" h="403383">
                <a:moveTo>
                  <a:pt x="223357" y="22782"/>
                </a:moveTo>
                <a:cubicBezTo>
                  <a:pt x="488968" y="-6247"/>
                  <a:pt x="1490454" y="-1893"/>
                  <a:pt x="1808317" y="5364"/>
                </a:cubicBezTo>
                <a:cubicBezTo>
                  <a:pt x="2126180" y="12621"/>
                  <a:pt x="2072478" y="51810"/>
                  <a:pt x="2130535" y="66324"/>
                </a:cubicBezTo>
                <a:cubicBezTo>
                  <a:pt x="2188592" y="80838"/>
                  <a:pt x="2152306" y="59067"/>
                  <a:pt x="2156660" y="92450"/>
                </a:cubicBezTo>
                <a:cubicBezTo>
                  <a:pt x="2161014" y="125833"/>
                  <a:pt x="2155209" y="234691"/>
                  <a:pt x="2156660" y="266622"/>
                </a:cubicBezTo>
                <a:cubicBezTo>
                  <a:pt x="2158111" y="298553"/>
                  <a:pt x="2162466" y="268073"/>
                  <a:pt x="2165369" y="284039"/>
                </a:cubicBezTo>
                <a:cubicBezTo>
                  <a:pt x="2168272" y="300005"/>
                  <a:pt x="2175529" y="355159"/>
                  <a:pt x="2174077" y="362416"/>
                </a:cubicBezTo>
                <a:cubicBezTo>
                  <a:pt x="2172626" y="369673"/>
                  <a:pt x="2146500" y="324679"/>
                  <a:pt x="2156660" y="327582"/>
                </a:cubicBezTo>
                <a:cubicBezTo>
                  <a:pt x="2166820" y="330485"/>
                  <a:pt x="2242294" y="369673"/>
                  <a:pt x="2235037" y="379833"/>
                </a:cubicBezTo>
                <a:cubicBezTo>
                  <a:pt x="2227780" y="389993"/>
                  <a:pt x="2449848" y="421925"/>
                  <a:pt x="2113117" y="388542"/>
                </a:cubicBezTo>
                <a:cubicBezTo>
                  <a:pt x="1776386" y="355159"/>
                  <a:pt x="531060" y="234690"/>
                  <a:pt x="214649" y="179536"/>
                </a:cubicBezTo>
                <a:cubicBezTo>
                  <a:pt x="-101762" y="124382"/>
                  <a:pt x="-42254" y="51811"/>
                  <a:pt x="223357" y="2278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1A1E5863-58A7-462F-8468-B783B9B3458C}"/>
              </a:ext>
            </a:extLst>
          </p:cNvPr>
          <p:cNvSpPr/>
          <p:nvPr/>
        </p:nvSpPr>
        <p:spPr>
          <a:xfrm rot="10800000">
            <a:off x="5653125" y="2245056"/>
            <a:ext cx="1150478" cy="143607"/>
          </a:xfrm>
          <a:custGeom>
            <a:avLst/>
            <a:gdLst>
              <a:gd name="connsiteX0" fmla="*/ 223357 w 2300207"/>
              <a:gd name="connsiteY0" fmla="*/ 22782 h 403383"/>
              <a:gd name="connsiteX1" fmla="*/ 1808317 w 2300207"/>
              <a:gd name="connsiteY1" fmla="*/ 5364 h 403383"/>
              <a:gd name="connsiteX2" fmla="*/ 2130535 w 2300207"/>
              <a:gd name="connsiteY2" fmla="*/ 66324 h 403383"/>
              <a:gd name="connsiteX3" fmla="*/ 2156660 w 2300207"/>
              <a:gd name="connsiteY3" fmla="*/ 92450 h 403383"/>
              <a:gd name="connsiteX4" fmla="*/ 2156660 w 2300207"/>
              <a:gd name="connsiteY4" fmla="*/ 266622 h 403383"/>
              <a:gd name="connsiteX5" fmla="*/ 2165369 w 2300207"/>
              <a:gd name="connsiteY5" fmla="*/ 284039 h 403383"/>
              <a:gd name="connsiteX6" fmla="*/ 2174077 w 2300207"/>
              <a:gd name="connsiteY6" fmla="*/ 362416 h 403383"/>
              <a:gd name="connsiteX7" fmla="*/ 2156660 w 2300207"/>
              <a:gd name="connsiteY7" fmla="*/ 327582 h 403383"/>
              <a:gd name="connsiteX8" fmla="*/ 2235037 w 2300207"/>
              <a:gd name="connsiteY8" fmla="*/ 379833 h 403383"/>
              <a:gd name="connsiteX9" fmla="*/ 2113117 w 2300207"/>
              <a:gd name="connsiteY9" fmla="*/ 388542 h 403383"/>
              <a:gd name="connsiteX10" fmla="*/ 214649 w 2300207"/>
              <a:gd name="connsiteY10" fmla="*/ 179536 h 403383"/>
              <a:gd name="connsiteX11" fmla="*/ 223357 w 2300207"/>
              <a:gd name="connsiteY11" fmla="*/ 22782 h 40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00207" h="403383">
                <a:moveTo>
                  <a:pt x="223357" y="22782"/>
                </a:moveTo>
                <a:cubicBezTo>
                  <a:pt x="488968" y="-6247"/>
                  <a:pt x="1490454" y="-1893"/>
                  <a:pt x="1808317" y="5364"/>
                </a:cubicBezTo>
                <a:cubicBezTo>
                  <a:pt x="2126180" y="12621"/>
                  <a:pt x="2072478" y="51810"/>
                  <a:pt x="2130535" y="66324"/>
                </a:cubicBezTo>
                <a:cubicBezTo>
                  <a:pt x="2188592" y="80838"/>
                  <a:pt x="2152306" y="59067"/>
                  <a:pt x="2156660" y="92450"/>
                </a:cubicBezTo>
                <a:cubicBezTo>
                  <a:pt x="2161014" y="125833"/>
                  <a:pt x="2155209" y="234691"/>
                  <a:pt x="2156660" y="266622"/>
                </a:cubicBezTo>
                <a:cubicBezTo>
                  <a:pt x="2158111" y="298553"/>
                  <a:pt x="2162466" y="268073"/>
                  <a:pt x="2165369" y="284039"/>
                </a:cubicBezTo>
                <a:cubicBezTo>
                  <a:pt x="2168272" y="300005"/>
                  <a:pt x="2175529" y="355159"/>
                  <a:pt x="2174077" y="362416"/>
                </a:cubicBezTo>
                <a:cubicBezTo>
                  <a:pt x="2172626" y="369673"/>
                  <a:pt x="2146500" y="324679"/>
                  <a:pt x="2156660" y="327582"/>
                </a:cubicBezTo>
                <a:cubicBezTo>
                  <a:pt x="2166820" y="330485"/>
                  <a:pt x="2242294" y="369673"/>
                  <a:pt x="2235037" y="379833"/>
                </a:cubicBezTo>
                <a:cubicBezTo>
                  <a:pt x="2227780" y="389993"/>
                  <a:pt x="2449848" y="421925"/>
                  <a:pt x="2113117" y="388542"/>
                </a:cubicBezTo>
                <a:cubicBezTo>
                  <a:pt x="1776386" y="355159"/>
                  <a:pt x="531060" y="234690"/>
                  <a:pt x="214649" y="179536"/>
                </a:cubicBezTo>
                <a:cubicBezTo>
                  <a:pt x="-101762" y="124382"/>
                  <a:pt x="-42254" y="51811"/>
                  <a:pt x="223357" y="2278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3AE718E-814F-468D-8EF4-2940B4365476}"/>
              </a:ext>
            </a:extLst>
          </p:cNvPr>
          <p:cNvSpPr/>
          <p:nvPr/>
        </p:nvSpPr>
        <p:spPr>
          <a:xfrm>
            <a:off x="3816927" y="1464249"/>
            <a:ext cx="3149442" cy="17470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81314D3-0311-4E20-9B72-55E883ABEC1F}"/>
              </a:ext>
            </a:extLst>
          </p:cNvPr>
          <p:cNvSpPr/>
          <p:nvPr/>
        </p:nvSpPr>
        <p:spPr>
          <a:xfrm>
            <a:off x="5608319" y="2760617"/>
            <a:ext cx="2219447" cy="290206"/>
          </a:xfrm>
          <a:custGeom>
            <a:avLst/>
            <a:gdLst>
              <a:gd name="connsiteX0" fmla="*/ 0 w 1645920"/>
              <a:gd name="connsiteY0" fmla="*/ 0 h 290206"/>
              <a:gd name="connsiteX1" fmla="*/ 818606 w 1645920"/>
              <a:gd name="connsiteY1" fmla="*/ 287383 h 290206"/>
              <a:gd name="connsiteX2" fmla="*/ 1645920 w 1645920"/>
              <a:gd name="connsiteY2" fmla="*/ 121920 h 29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5920" h="290206">
                <a:moveTo>
                  <a:pt x="0" y="0"/>
                </a:moveTo>
                <a:cubicBezTo>
                  <a:pt x="272143" y="133531"/>
                  <a:pt x="544286" y="267063"/>
                  <a:pt x="818606" y="287383"/>
                </a:cubicBezTo>
                <a:cubicBezTo>
                  <a:pt x="1092926" y="307703"/>
                  <a:pt x="1369423" y="214811"/>
                  <a:pt x="1645920" y="12192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02A319B-42E7-4446-8B27-1ABC1CCB67DC}"/>
              </a:ext>
            </a:extLst>
          </p:cNvPr>
          <p:cNvSpPr txBox="1"/>
          <p:nvPr/>
        </p:nvSpPr>
        <p:spPr>
          <a:xfrm>
            <a:off x="3919871" y="1870943"/>
            <a:ext cx="698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/>
              <a:t>I </a:t>
            </a:r>
            <a:r>
              <a:rPr lang="de-DE" sz="1200" dirty="0"/>
              <a:t>beam</a:t>
            </a:r>
            <a:endParaRPr lang="de-DE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5E0C4FC-7356-4928-AF55-1D25FF1EBE1D}"/>
              </a:ext>
            </a:extLst>
          </p:cNvPr>
          <p:cNvSpPr txBox="1"/>
          <p:nvPr/>
        </p:nvSpPr>
        <p:spPr>
          <a:xfrm>
            <a:off x="7839475" y="1811033"/>
            <a:ext cx="8126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/>
              <a:t>V </a:t>
            </a:r>
            <a:r>
              <a:rPr lang="de-DE" sz="1050" dirty="0"/>
              <a:t>FCT</a:t>
            </a:r>
            <a:endParaRPr lang="de-DE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86D0B33-D086-4A77-991E-AAEB34C2D2E6}"/>
              </a:ext>
            </a:extLst>
          </p:cNvPr>
          <p:cNvSpPr txBox="1"/>
          <p:nvPr/>
        </p:nvSpPr>
        <p:spPr>
          <a:xfrm>
            <a:off x="10940953" y="4811324"/>
            <a:ext cx="9793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/>
              <a:t>time</a:t>
            </a:r>
            <a:endParaRPr lang="de-DE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4AD8C3D-E173-4689-94C7-42B0D8F49751}"/>
              </a:ext>
            </a:extLst>
          </p:cNvPr>
          <p:cNvSpPr txBox="1"/>
          <p:nvPr/>
        </p:nvSpPr>
        <p:spPr>
          <a:xfrm>
            <a:off x="10942682" y="6202796"/>
            <a:ext cx="9793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/>
              <a:t>time</a:t>
            </a:r>
            <a:endParaRPr lang="de-DE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D76CDFF-C20F-48D3-92BD-4F6A43325598}"/>
              </a:ext>
            </a:extLst>
          </p:cNvPr>
          <p:cNvSpPr txBox="1"/>
          <p:nvPr/>
        </p:nvSpPr>
        <p:spPr>
          <a:xfrm>
            <a:off x="8481112" y="2840562"/>
            <a:ext cx="9793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/>
              <a:t>time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2199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7CE5A-9E6A-420C-9575-723EA432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FCT System: Hardware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E4DDC-F508-44EE-B86E-D7BF2D661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03.12.2024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1C72D-3C19-47F6-B795-A446A19AD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FCT Application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FB142-918F-40DD-AB70-42F836A47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D06B-00E1-4095-B841-BBB8BBC4022A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1" name="Rechteck 3">
            <a:extLst>
              <a:ext uri="{FF2B5EF4-FFF2-40B4-BE49-F238E27FC236}">
                <a16:creationId xmlns:a16="http://schemas.microsoft.com/office/drawing/2014/main" id="{C86D3062-4AB3-470E-A3B9-67EC9B29A580}"/>
              </a:ext>
            </a:extLst>
          </p:cNvPr>
          <p:cNvSpPr/>
          <p:nvPr/>
        </p:nvSpPr>
        <p:spPr>
          <a:xfrm>
            <a:off x="298178" y="2000717"/>
            <a:ext cx="1397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ESR FCT DAQ</a:t>
            </a:r>
          </a:p>
        </p:txBody>
      </p:sp>
      <p:sp>
        <p:nvSpPr>
          <p:cNvPr id="12" name="Rechteck 4">
            <a:extLst>
              <a:ext uri="{FF2B5EF4-FFF2-40B4-BE49-F238E27FC236}">
                <a16:creationId xmlns:a16="http://schemas.microsoft.com/office/drawing/2014/main" id="{B90D76ED-3F69-4AD6-9453-C7427624EC40}"/>
              </a:ext>
            </a:extLst>
          </p:cNvPr>
          <p:cNvSpPr/>
          <p:nvPr/>
        </p:nvSpPr>
        <p:spPr>
          <a:xfrm>
            <a:off x="135688" y="3608145"/>
            <a:ext cx="1559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SIS18 FCT DAQ</a:t>
            </a:r>
          </a:p>
        </p:txBody>
      </p:sp>
      <p:sp>
        <p:nvSpPr>
          <p:cNvPr id="13" name="Rechteck 5">
            <a:extLst>
              <a:ext uri="{FF2B5EF4-FFF2-40B4-BE49-F238E27FC236}">
                <a16:creationId xmlns:a16="http://schemas.microsoft.com/office/drawing/2014/main" id="{5ECAC823-D687-4ABD-A4D9-E86AAF90CA46}"/>
              </a:ext>
            </a:extLst>
          </p:cNvPr>
          <p:cNvSpPr/>
          <p:nvPr/>
        </p:nvSpPr>
        <p:spPr>
          <a:xfrm>
            <a:off x="540545" y="5328831"/>
            <a:ext cx="11791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/>
              <a:t>Amplifier </a:t>
            </a:r>
          </a:p>
          <a:p>
            <a:pPr algn="ctr"/>
            <a:r>
              <a:rPr lang="de-DE" dirty="0"/>
              <a:t>Controller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E5A9CB5-3A00-41EC-9763-2BA842E497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1" t="24381" r="39918" b="31682"/>
          <a:stretch/>
        </p:blipFill>
        <p:spPr>
          <a:xfrm>
            <a:off x="8824518" y="1205161"/>
            <a:ext cx="3231794" cy="2767824"/>
          </a:xfrm>
          <a:prstGeom prst="rect">
            <a:avLst/>
          </a:prstGeom>
        </p:spPr>
      </p:pic>
      <p:sp>
        <p:nvSpPr>
          <p:cNvPr id="23" name="Rechteck 13">
            <a:extLst>
              <a:ext uri="{FF2B5EF4-FFF2-40B4-BE49-F238E27FC236}">
                <a16:creationId xmlns:a16="http://schemas.microsoft.com/office/drawing/2014/main" id="{F9D80516-F667-4EF1-B71C-890F6D360200}"/>
              </a:ext>
            </a:extLst>
          </p:cNvPr>
          <p:cNvSpPr/>
          <p:nvPr/>
        </p:nvSpPr>
        <p:spPr>
          <a:xfrm>
            <a:off x="5549119" y="4695607"/>
            <a:ext cx="2047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Signal cable</a:t>
            </a:r>
            <a:endParaRPr lang="de-DE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0D2033-819D-4333-BB82-3DE91F11D782}"/>
              </a:ext>
            </a:extLst>
          </p:cNvPr>
          <p:cNvCxnSpPr>
            <a:cxnSpLocks/>
          </p:cNvCxnSpPr>
          <p:nvPr/>
        </p:nvCxnSpPr>
        <p:spPr>
          <a:xfrm flipH="1" flipV="1">
            <a:off x="5589012" y="5062238"/>
            <a:ext cx="1766019" cy="11777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FB6E96-C392-42DA-8F06-EDDFB5FCCC9F}"/>
              </a:ext>
            </a:extLst>
          </p:cNvPr>
          <p:cNvCxnSpPr>
            <a:cxnSpLocks/>
          </p:cNvCxnSpPr>
          <p:nvPr/>
        </p:nvCxnSpPr>
        <p:spPr>
          <a:xfrm flipH="1">
            <a:off x="5115925" y="5726072"/>
            <a:ext cx="231345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E14F2D7-F771-46E3-BBBE-E6D18DE8C8A0}"/>
              </a:ext>
            </a:extLst>
          </p:cNvPr>
          <p:cNvCxnSpPr>
            <a:cxnSpLocks/>
          </p:cNvCxnSpPr>
          <p:nvPr/>
        </p:nvCxnSpPr>
        <p:spPr>
          <a:xfrm>
            <a:off x="7128660" y="1007382"/>
            <a:ext cx="0" cy="4275283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eck 13">
            <a:extLst>
              <a:ext uri="{FF2B5EF4-FFF2-40B4-BE49-F238E27FC236}">
                <a16:creationId xmlns:a16="http://schemas.microsoft.com/office/drawing/2014/main" id="{D7273F0D-1A05-4E52-A37E-630421A88C37}"/>
              </a:ext>
            </a:extLst>
          </p:cNvPr>
          <p:cNvSpPr/>
          <p:nvPr/>
        </p:nvSpPr>
        <p:spPr>
          <a:xfrm>
            <a:off x="5803537" y="5263720"/>
            <a:ext cx="1921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Amplifier cable</a:t>
            </a:r>
            <a:endParaRPr lang="de-DE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E8DD9F-6F47-4C56-9055-C43D6858700A}"/>
              </a:ext>
            </a:extLst>
          </p:cNvPr>
          <p:cNvSpPr txBox="1"/>
          <p:nvPr/>
        </p:nvSpPr>
        <p:spPr>
          <a:xfrm>
            <a:off x="7168114" y="1012610"/>
            <a:ext cx="856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Tunnel</a:t>
            </a:r>
            <a:endParaRPr lang="de-DE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8C13A5-6A8D-498C-B783-9A65CEF05D98}"/>
              </a:ext>
            </a:extLst>
          </p:cNvPr>
          <p:cNvSpPr txBox="1"/>
          <p:nvPr/>
        </p:nvSpPr>
        <p:spPr>
          <a:xfrm>
            <a:off x="5589012" y="1020495"/>
            <a:ext cx="1500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ELR, Rack 27</a:t>
            </a: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15EF20-CF2E-4334-B097-82A09A2037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46" b="33843"/>
          <a:stretch/>
        </p:blipFill>
        <p:spPr>
          <a:xfrm>
            <a:off x="7429382" y="4785055"/>
            <a:ext cx="4791193" cy="9454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305B971-B6C9-4A17-9B32-EB735E30CF2A}"/>
              </a:ext>
            </a:extLst>
          </p:cNvPr>
          <p:cNvSpPr txBox="1"/>
          <p:nvPr/>
        </p:nvSpPr>
        <p:spPr>
          <a:xfrm>
            <a:off x="7331057" y="1877382"/>
            <a:ext cx="10814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FCT Detector</a:t>
            </a:r>
            <a:endParaRPr lang="de-DE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A25003-B0C2-4D93-8E4E-05E5D2A49519}"/>
              </a:ext>
            </a:extLst>
          </p:cNvPr>
          <p:cNvSpPr txBox="1"/>
          <p:nvPr/>
        </p:nvSpPr>
        <p:spPr>
          <a:xfrm>
            <a:off x="7762618" y="4383858"/>
            <a:ext cx="3686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Amplifier Box (</a:t>
            </a:r>
            <a:r>
              <a:rPr lang="de-DE" dirty="0"/>
              <a:t>T. Luckhardt</a:t>
            </a:r>
            <a:r>
              <a:rPr lang="en-US" dirty="0"/>
              <a:t>)</a:t>
            </a:r>
            <a:endParaRPr lang="de-D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207BD2-07E4-47E1-8A12-FE7289954E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22"/>
          <a:stretch/>
        </p:blipFill>
        <p:spPr>
          <a:xfrm>
            <a:off x="1660343" y="1590594"/>
            <a:ext cx="4244384" cy="26095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E594D6-247E-478C-8610-B7EC025B14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t="11475" r="1" b="32593"/>
          <a:stretch/>
        </p:blipFill>
        <p:spPr>
          <a:xfrm>
            <a:off x="1660343" y="5069108"/>
            <a:ext cx="3536901" cy="1488084"/>
          </a:xfrm>
          <a:prstGeom prst="rect">
            <a:avLst/>
          </a:prstGeom>
        </p:spPr>
      </p:pic>
      <p:sp>
        <p:nvSpPr>
          <p:cNvPr id="33" name="Arrow: Curved Down 32">
            <a:extLst>
              <a:ext uri="{FF2B5EF4-FFF2-40B4-BE49-F238E27FC236}">
                <a16:creationId xmlns:a16="http://schemas.microsoft.com/office/drawing/2014/main" id="{B9FD25C8-190D-42E2-B3AC-FD315E0CDBB8}"/>
              </a:ext>
            </a:extLst>
          </p:cNvPr>
          <p:cNvSpPr/>
          <p:nvPr/>
        </p:nvSpPr>
        <p:spPr>
          <a:xfrm rot="10800000">
            <a:off x="6303031" y="2866714"/>
            <a:ext cx="1586879" cy="1891360"/>
          </a:xfrm>
          <a:prstGeom prst="curvedDownArrow">
            <a:avLst>
              <a:gd name="adj1" fmla="val 4739"/>
              <a:gd name="adj2" fmla="val 11569"/>
              <a:gd name="adj3" fmla="val 2253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3D07E0A-5866-4564-AAB1-481C1B35FCDD}"/>
              </a:ext>
            </a:extLst>
          </p:cNvPr>
          <p:cNvCxnSpPr>
            <a:cxnSpLocks/>
          </p:cNvCxnSpPr>
          <p:nvPr/>
        </p:nvCxnSpPr>
        <p:spPr>
          <a:xfrm flipH="1">
            <a:off x="11020425" y="3682885"/>
            <a:ext cx="1" cy="1070305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A1E7694-F21A-40C3-ACE6-DB9A0A0FCF92}"/>
              </a:ext>
            </a:extLst>
          </p:cNvPr>
          <p:cNvCxnSpPr>
            <a:cxnSpLocks/>
          </p:cNvCxnSpPr>
          <p:nvPr/>
        </p:nvCxnSpPr>
        <p:spPr>
          <a:xfrm flipH="1" flipV="1">
            <a:off x="5603187" y="4200167"/>
            <a:ext cx="1" cy="873848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E375985-EAB9-4E06-B0CC-5468DBD826EB}"/>
              </a:ext>
            </a:extLst>
          </p:cNvPr>
          <p:cNvCxnSpPr>
            <a:cxnSpLocks/>
          </p:cNvCxnSpPr>
          <p:nvPr/>
        </p:nvCxnSpPr>
        <p:spPr>
          <a:xfrm>
            <a:off x="3782535" y="4212050"/>
            <a:ext cx="0" cy="86196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AD0E2C9-164C-4A2C-B2F7-F5D53EE9A1A3}"/>
              </a:ext>
            </a:extLst>
          </p:cNvPr>
          <p:cNvSpPr txBox="1"/>
          <p:nvPr/>
        </p:nvSpPr>
        <p:spPr>
          <a:xfrm>
            <a:off x="540545" y="1161678"/>
            <a:ext cx="3686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(T. Hofmann und DAQ </a:t>
            </a:r>
            <a:r>
              <a:rPr lang="de-DE" dirty="0" err="1"/>
              <a:t>team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0335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DFC7-826C-4B41-8750-4AF964720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FCT </a:t>
            </a:r>
            <a:r>
              <a:rPr lang="de-DE" dirty="0" err="1"/>
              <a:t>system</a:t>
            </a:r>
            <a:r>
              <a:rPr lang="de-DE" dirty="0"/>
              <a:t> GUI </a:t>
            </a:r>
            <a:r>
              <a:rPr lang="de-DE" dirty="0" err="1"/>
              <a:t>Application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D12ED-5275-461C-B184-A52AB122A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03.12.2024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96FF3-16AB-463C-9475-B12C3AC2D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FCT Application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7A19C-10D5-4CA5-AAA8-2145A6F2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D06B-00E1-4095-B841-BBB8BBC4022A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EEB17F-21DE-486C-9971-33A7FFAF6E70}"/>
              </a:ext>
            </a:extLst>
          </p:cNvPr>
          <p:cNvSpPr txBox="1"/>
          <p:nvPr/>
        </p:nvSpPr>
        <p:spPr>
          <a:xfrm>
            <a:off x="152401" y="1320420"/>
            <a:ext cx="409852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dirty="0"/>
          </a:p>
          <a:p>
            <a:r>
              <a:rPr lang="de-DE" dirty="0"/>
              <a:t>Main </a:t>
            </a:r>
            <a:r>
              <a:rPr lang="de-DE" dirty="0" err="1"/>
              <a:t>Functionalities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Accelerator</a:t>
            </a:r>
            <a:r>
              <a:rPr lang="de-D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Cycle/Pattern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Single and </a:t>
            </a:r>
            <a:r>
              <a:rPr lang="de-DE" dirty="0" err="1"/>
              <a:t>Continuous</a:t>
            </a:r>
            <a:r>
              <a:rPr lang="de-DE" dirty="0"/>
              <a:t> Acquisition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Single and Multiple </a:t>
            </a:r>
            <a:r>
              <a:rPr lang="de-DE" dirty="0" err="1"/>
              <a:t>Triggering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Amplifier </a:t>
            </a:r>
            <a:r>
              <a:rPr lang="de-DE" dirty="0" err="1"/>
              <a:t>Gain</a:t>
            </a:r>
            <a:r>
              <a:rPr lang="de-DE" dirty="0"/>
              <a:t>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Trigger Event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Delay and </a:t>
            </a:r>
            <a:r>
              <a:rPr lang="de-DE" dirty="0" err="1"/>
              <a:t>pre-delay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Instruction</a:t>
            </a:r>
            <a:r>
              <a:rPr lang="de-DE" dirty="0"/>
              <a:t> </a:t>
            </a:r>
            <a:r>
              <a:rPr lang="de-DE" dirty="0" err="1"/>
              <a:t>manual</a:t>
            </a:r>
            <a:r>
              <a:rPr lang="de-DE" dirty="0"/>
              <a:t> </a:t>
            </a:r>
            <a:r>
              <a:rPr lang="de-DE" dirty="0" err="1"/>
              <a:t>working</a:t>
            </a:r>
            <a:r>
              <a:rPr lang="de-DE" dirty="0"/>
              <a:t> </a:t>
            </a:r>
            <a:r>
              <a:rPr lang="de-DE" dirty="0" err="1"/>
              <a:t>version</a:t>
            </a:r>
            <a:r>
              <a:rPr lang="de-DE" dirty="0"/>
              <a:t>:</a:t>
            </a:r>
          </a:p>
          <a:p>
            <a:r>
              <a:rPr lang="de-DE" dirty="0"/>
              <a:t>„CRYRING_Manual_FCT_V0.1“ </a:t>
            </a:r>
          </a:p>
          <a:p>
            <a:r>
              <a:rPr lang="de-DE" dirty="0"/>
              <a:t>(</a:t>
            </a:r>
            <a:r>
              <a:rPr lang="de-DE" dirty="0" err="1"/>
              <a:t>A.Reiter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>
                <a:solidFill>
                  <a:srgbClr val="C00000"/>
                </a:solidFill>
              </a:rPr>
              <a:t>Today </a:t>
            </a:r>
            <a:r>
              <a:rPr lang="de-DE" dirty="0" err="1">
                <a:solidFill>
                  <a:srgbClr val="C00000"/>
                </a:solidFill>
              </a:rPr>
              <a:t>mainly</a:t>
            </a:r>
            <a:r>
              <a:rPr lang="de-DE" dirty="0">
                <a:solidFill>
                  <a:srgbClr val="C00000"/>
                </a:solidFill>
              </a:rPr>
              <a:t> different </a:t>
            </a:r>
            <a:r>
              <a:rPr lang="de-DE" dirty="0" err="1">
                <a:solidFill>
                  <a:srgbClr val="C00000"/>
                </a:solidFill>
              </a:rPr>
              <a:t>use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cases</a:t>
            </a:r>
            <a:r>
              <a:rPr lang="de-DE" dirty="0">
                <a:solidFill>
                  <a:srgbClr val="C00000"/>
                </a:solidFill>
              </a:rPr>
              <a:t> will </a:t>
            </a:r>
            <a:r>
              <a:rPr lang="de-DE" dirty="0" err="1">
                <a:solidFill>
                  <a:srgbClr val="C00000"/>
                </a:solidFill>
              </a:rPr>
              <a:t>be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considered</a:t>
            </a:r>
            <a:endParaRPr lang="de-DE" dirty="0">
              <a:solidFill>
                <a:srgbClr val="C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C5F780-C04A-4958-987C-F7D6B9F78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920" y="1202646"/>
            <a:ext cx="5197880" cy="31335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6AD495-A3A1-4CC3-B2D4-E6A4CF16F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243" y="2771392"/>
            <a:ext cx="6500806" cy="3656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D18973-A435-4FED-98EC-AF794895BAAC}"/>
              </a:ext>
            </a:extLst>
          </p:cNvPr>
          <p:cNvSpPr txBox="1"/>
          <p:nvPr/>
        </p:nvSpPr>
        <p:spPr>
          <a:xfrm>
            <a:off x="4979126" y="883786"/>
            <a:ext cx="2233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Location in Launcher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D06486-EDF8-40B0-9AAE-2919A009260F}"/>
              </a:ext>
            </a:extLst>
          </p:cNvPr>
          <p:cNvSpPr/>
          <p:nvPr/>
        </p:nvSpPr>
        <p:spPr>
          <a:xfrm>
            <a:off x="4859383" y="2325866"/>
            <a:ext cx="1314994" cy="181996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0699FE-4D5F-4B25-A12C-855912FB27CD}"/>
              </a:ext>
            </a:extLst>
          </p:cNvPr>
          <p:cNvSpPr txBox="1"/>
          <p:nvPr/>
        </p:nvSpPr>
        <p:spPr>
          <a:xfrm>
            <a:off x="9298980" y="2454961"/>
            <a:ext cx="3042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FCT </a:t>
            </a:r>
            <a:r>
              <a:rPr lang="de-DE" dirty="0" err="1"/>
              <a:t>Application</a:t>
            </a:r>
            <a:r>
              <a:rPr lang="de-DE" dirty="0"/>
              <a:t> (H. Bräuning)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755B284-E1B2-4594-AB64-E664D0112213}"/>
              </a:ext>
            </a:extLst>
          </p:cNvPr>
          <p:cNvSpPr/>
          <p:nvPr/>
        </p:nvSpPr>
        <p:spPr>
          <a:xfrm>
            <a:off x="5446243" y="3819385"/>
            <a:ext cx="1314994" cy="5168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916CBD-2347-49DB-95D0-BB22784E0D80}"/>
              </a:ext>
            </a:extLst>
          </p:cNvPr>
          <p:cNvSpPr txBox="1"/>
          <p:nvPr/>
        </p:nvSpPr>
        <p:spPr>
          <a:xfrm>
            <a:off x="4777789" y="4594886"/>
            <a:ext cx="1737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System OK!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3ECBB62-CA7D-48C5-B958-5136D789EC55}"/>
              </a:ext>
            </a:extLst>
          </p:cNvPr>
          <p:cNvSpPr/>
          <p:nvPr/>
        </p:nvSpPr>
        <p:spPr>
          <a:xfrm rot="16200000">
            <a:off x="5544421" y="4465549"/>
            <a:ext cx="323811" cy="119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2308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AAFF4-39A5-48EB-AE94-E38DFEE45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Steps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operate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FCT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559D3-8784-4618-BBE9-5CD34423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03.12.2024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1F132-6FCC-40B5-87D7-46A44361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FCT Application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CAC64-572C-4F99-90BC-CADE83226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D06B-00E1-4095-B841-BBB8BBC4022A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E2CEE-14A7-497D-A856-7EF03B8C36CB}"/>
              </a:ext>
            </a:extLst>
          </p:cNvPr>
          <p:cNvSpPr txBox="1"/>
          <p:nvPr/>
        </p:nvSpPr>
        <p:spPr>
          <a:xfrm>
            <a:off x="415141" y="1174231"/>
            <a:ext cx="1534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1. </a:t>
            </a:r>
            <a:r>
              <a:rPr lang="de-DE" b="1" dirty="0" err="1">
                <a:solidFill>
                  <a:srgbClr val="C00000"/>
                </a:solidFill>
              </a:rPr>
              <a:t>Accelerator</a:t>
            </a:r>
            <a:endParaRPr lang="de-DE" b="1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D7BEDD-51F9-4AB1-99CF-C9BAA4266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63" y="1643173"/>
            <a:ext cx="4267200" cy="2790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85E3F4-7785-45F5-82EF-EDDAAEB5D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1376150"/>
            <a:ext cx="5340077" cy="15351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10E582-26A7-4CDB-B188-5D77C75B6EEF}"/>
              </a:ext>
            </a:extLst>
          </p:cNvPr>
          <p:cNvSpPr txBox="1"/>
          <p:nvPr/>
        </p:nvSpPr>
        <p:spPr>
          <a:xfrm>
            <a:off x="5529262" y="980473"/>
            <a:ext cx="1534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2. Cycle Name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FAD3D2-9BD2-41D7-A5D1-57A2F3DA38AA}"/>
              </a:ext>
            </a:extLst>
          </p:cNvPr>
          <p:cNvSpPr txBox="1"/>
          <p:nvPr/>
        </p:nvSpPr>
        <p:spPr>
          <a:xfrm>
            <a:off x="5657848" y="3189658"/>
            <a:ext cx="4670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3. Trigger Event (+ Gate Start Offset)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92404B-31CF-44C3-A78B-176812F09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850" y="3579393"/>
            <a:ext cx="6427262" cy="290494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8B21C1-B869-4C9C-95A5-34B02D1DF38A}"/>
              </a:ext>
            </a:extLst>
          </p:cNvPr>
          <p:cNvSpPr/>
          <p:nvPr/>
        </p:nvSpPr>
        <p:spPr>
          <a:xfrm>
            <a:off x="7206182" y="4751192"/>
            <a:ext cx="398194" cy="34834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41FC6C0-44F2-4F64-BACB-7CC94256F0E3}"/>
              </a:ext>
            </a:extLst>
          </p:cNvPr>
          <p:cNvSpPr/>
          <p:nvPr/>
        </p:nvSpPr>
        <p:spPr>
          <a:xfrm>
            <a:off x="6296705" y="5330905"/>
            <a:ext cx="1307671" cy="16962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771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F5BB8-0CBD-44F4-BC85-D6E86D4A9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Trigger </a:t>
            </a:r>
            <a:r>
              <a:rPr lang="de-DE" dirty="0" err="1"/>
              <a:t>event</a:t>
            </a:r>
            <a:r>
              <a:rPr lang="de-DE" dirty="0"/>
              <a:t> and Gate </a:t>
            </a:r>
            <a:r>
              <a:rPr lang="de-DE" dirty="0" err="1"/>
              <a:t>offset</a:t>
            </a:r>
            <a:r>
              <a:rPr lang="de-DE" dirty="0"/>
              <a:t> (</a:t>
            </a:r>
            <a:r>
              <a:rPr lang="de-DE" dirty="0" err="1"/>
              <a:t>delay</a:t>
            </a:r>
            <a:r>
              <a:rPr lang="de-DE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9C2E1-4F62-427A-97F2-7C9EB08F6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03.12.2024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09902-9EB4-4B93-9A52-8116F1D3C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FCT Application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45BA6-C89D-4421-AD6B-D8F6CC46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D06B-00E1-4095-B841-BBB8BBC4022A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3AAEC3-829D-4F9C-8BF6-A8332E43A2C7}"/>
              </a:ext>
            </a:extLst>
          </p:cNvPr>
          <p:cNvSpPr txBox="1"/>
          <p:nvPr/>
        </p:nvSpPr>
        <p:spPr>
          <a:xfrm>
            <a:off x="759149" y="1461544"/>
            <a:ext cx="2634502" cy="3338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/>
              <a:t>Extraction</a:t>
            </a:r>
          </a:p>
          <a:p>
            <a:pPr>
              <a:lnSpc>
                <a:spcPct val="200000"/>
              </a:lnSpc>
            </a:pPr>
            <a:r>
              <a:rPr lang="en-US" b="1" dirty="0"/>
              <a:t>RF manipulations</a:t>
            </a:r>
          </a:p>
          <a:p>
            <a:pPr>
              <a:lnSpc>
                <a:spcPct val="200000"/>
              </a:lnSpc>
            </a:pPr>
            <a:r>
              <a:rPr lang="en-US" b="1" dirty="0"/>
              <a:t>Flattop </a:t>
            </a:r>
          </a:p>
          <a:p>
            <a:pPr>
              <a:lnSpc>
                <a:spcPct val="200000"/>
              </a:lnSpc>
            </a:pPr>
            <a:r>
              <a:rPr lang="en-US" b="1" dirty="0"/>
              <a:t>Energy ramp</a:t>
            </a:r>
          </a:p>
          <a:p>
            <a:pPr>
              <a:lnSpc>
                <a:spcPct val="200000"/>
              </a:lnSpc>
            </a:pPr>
            <a:r>
              <a:rPr lang="en-US" b="1" dirty="0"/>
              <a:t>Bunching </a:t>
            </a:r>
          </a:p>
          <a:p>
            <a:pPr>
              <a:lnSpc>
                <a:spcPct val="200000"/>
              </a:lnSpc>
            </a:pPr>
            <a:r>
              <a:rPr lang="en-US" b="1" dirty="0"/>
              <a:t>Injection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D23CE0-D055-48F2-86BA-624D87C136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2" r="46541" b="27992"/>
          <a:stretch/>
        </p:blipFill>
        <p:spPr>
          <a:xfrm>
            <a:off x="3426402" y="1070705"/>
            <a:ext cx="6456626" cy="399656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65DD20A-02F3-4F85-816F-7125E778D80F}"/>
              </a:ext>
            </a:extLst>
          </p:cNvPr>
          <p:cNvSpPr/>
          <p:nvPr/>
        </p:nvSpPr>
        <p:spPr>
          <a:xfrm>
            <a:off x="3281945" y="4804691"/>
            <a:ext cx="6601078" cy="141832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1B39DE-DF7A-47CA-8AEC-929EA615CFAB}"/>
              </a:ext>
            </a:extLst>
          </p:cNvPr>
          <p:cNvSpPr/>
          <p:nvPr/>
        </p:nvSpPr>
        <p:spPr>
          <a:xfrm>
            <a:off x="3281947" y="3595414"/>
            <a:ext cx="6601079" cy="16033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A5F978-6FF3-4FE8-821B-E066BD825F61}"/>
              </a:ext>
            </a:extLst>
          </p:cNvPr>
          <p:cNvSpPr/>
          <p:nvPr/>
        </p:nvSpPr>
        <p:spPr>
          <a:xfrm>
            <a:off x="3281945" y="2079364"/>
            <a:ext cx="6601079" cy="141832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781CCDF8-9F8B-4CEE-9F2A-A6A519D15336}"/>
              </a:ext>
            </a:extLst>
          </p:cNvPr>
          <p:cNvSpPr/>
          <p:nvPr/>
        </p:nvSpPr>
        <p:spPr>
          <a:xfrm rot="10800000">
            <a:off x="568147" y="1140164"/>
            <a:ext cx="209550" cy="35977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651B71-6E4A-4865-8FA8-5A70675D1913}"/>
              </a:ext>
            </a:extLst>
          </p:cNvPr>
          <p:cNvSpPr txBox="1"/>
          <p:nvPr/>
        </p:nvSpPr>
        <p:spPr>
          <a:xfrm rot="16200000">
            <a:off x="-155690" y="3163269"/>
            <a:ext cx="817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TIME</a:t>
            </a:r>
            <a:endParaRPr lang="de-DE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B18926C-7F9F-4736-A3E2-1B4E60456FBF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1805163" y="4618445"/>
            <a:ext cx="1476782" cy="2571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924D705-6410-4A64-B095-51F826AA7D9D}"/>
              </a:ext>
            </a:extLst>
          </p:cNvPr>
          <p:cNvCxnSpPr>
            <a:cxnSpLocks/>
          </p:cNvCxnSpPr>
          <p:nvPr/>
        </p:nvCxnSpPr>
        <p:spPr>
          <a:xfrm>
            <a:off x="2076400" y="3507216"/>
            <a:ext cx="1185808" cy="133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01DC140-A58D-4EC4-BD33-1C1613FF9C33}"/>
              </a:ext>
            </a:extLst>
          </p:cNvPr>
          <p:cNvCxnSpPr>
            <a:cxnSpLocks/>
          </p:cNvCxnSpPr>
          <p:nvPr/>
        </p:nvCxnSpPr>
        <p:spPr>
          <a:xfrm flipV="1">
            <a:off x="2652123" y="2217788"/>
            <a:ext cx="579968" cy="1329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FB2FC6C-3F63-451D-91CB-D83D146E1483}"/>
              </a:ext>
            </a:extLst>
          </p:cNvPr>
          <p:cNvSpPr txBox="1"/>
          <p:nvPr/>
        </p:nvSpPr>
        <p:spPr>
          <a:xfrm>
            <a:off x="10552042" y="4749654"/>
            <a:ext cx="1438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Injection</a:t>
            </a:r>
            <a:endParaRPr lang="de-DE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9F8553A-F858-42BC-94B0-811191AE0BCF}"/>
              </a:ext>
            </a:extLst>
          </p:cNvPr>
          <p:cNvCxnSpPr>
            <a:cxnSpLocks/>
            <a:stCxn id="41" idx="1"/>
          </p:cNvCxnSpPr>
          <p:nvPr/>
        </p:nvCxnSpPr>
        <p:spPr>
          <a:xfrm flipH="1" flipV="1">
            <a:off x="9925170" y="4894390"/>
            <a:ext cx="626872" cy="399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5617F68-0D51-4F71-92C0-A23485C63537}"/>
              </a:ext>
            </a:extLst>
          </p:cNvPr>
          <p:cNvCxnSpPr>
            <a:cxnSpLocks/>
          </p:cNvCxnSpPr>
          <p:nvPr/>
        </p:nvCxnSpPr>
        <p:spPr>
          <a:xfrm flipV="1">
            <a:off x="9910966" y="3756848"/>
            <a:ext cx="0" cy="10478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B45D661-35A2-459F-92FB-14DC5C6FE8A0}"/>
              </a:ext>
            </a:extLst>
          </p:cNvPr>
          <p:cNvSpPr txBox="1"/>
          <p:nvPr/>
        </p:nvSpPr>
        <p:spPr>
          <a:xfrm>
            <a:off x="9925170" y="4081452"/>
            <a:ext cx="1625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23.710.024</a:t>
            </a:r>
            <a:r>
              <a:rPr lang="en-US" dirty="0"/>
              <a:t> ns</a:t>
            </a:r>
            <a:endParaRPr lang="de-DE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41676E1-F194-41D7-9F52-4590531D9FC2}"/>
              </a:ext>
            </a:extLst>
          </p:cNvPr>
          <p:cNvCxnSpPr>
            <a:cxnSpLocks/>
          </p:cNvCxnSpPr>
          <p:nvPr/>
        </p:nvCxnSpPr>
        <p:spPr>
          <a:xfrm flipV="1">
            <a:off x="9688716" y="2209741"/>
            <a:ext cx="0" cy="25949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F2EE4D1-3279-4F56-9C16-801B142CAF4C}"/>
              </a:ext>
            </a:extLst>
          </p:cNvPr>
          <p:cNvSpPr txBox="1"/>
          <p:nvPr/>
        </p:nvSpPr>
        <p:spPr>
          <a:xfrm>
            <a:off x="9828824" y="2407216"/>
            <a:ext cx="2052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1.099.085.001</a:t>
            </a:r>
            <a:r>
              <a:rPr lang="en-US" dirty="0"/>
              <a:t> ns</a:t>
            </a:r>
            <a:endParaRPr lang="de-DE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8C4BA57-07F8-4F61-B6F6-C7F1DCC63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091" y="5310185"/>
            <a:ext cx="2634502" cy="120562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0A59C81-CEC0-488D-AD26-E1B8D4EAB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484" y="5298210"/>
            <a:ext cx="2634502" cy="117585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FE42DAD-E794-47A7-A7FB-B1E686E25B2F}"/>
              </a:ext>
            </a:extLst>
          </p:cNvPr>
          <p:cNvSpPr txBox="1"/>
          <p:nvPr/>
        </p:nvSpPr>
        <p:spPr>
          <a:xfrm>
            <a:off x="191854" y="5738301"/>
            <a:ext cx="24602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Example trigger settings at Energy Ramp </a:t>
            </a:r>
            <a:endParaRPr lang="de-DE" dirty="0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A8CB130-E7D8-4415-B24D-7AC692EEEF20}"/>
              </a:ext>
            </a:extLst>
          </p:cNvPr>
          <p:cNvSpPr/>
          <p:nvPr/>
        </p:nvSpPr>
        <p:spPr>
          <a:xfrm>
            <a:off x="130629" y="5250715"/>
            <a:ext cx="9780337" cy="1284655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52F0B8F-3D4B-4870-9848-38C9907DC336}"/>
              </a:ext>
            </a:extLst>
          </p:cNvPr>
          <p:cNvSpPr txBox="1"/>
          <p:nvPr/>
        </p:nvSpPr>
        <p:spPr>
          <a:xfrm>
            <a:off x="6003690" y="5581716"/>
            <a:ext cx="419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=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547288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9C8F1-6991-4972-862F-B28E33849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Single Trigger Mode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2FDCF-C189-4F3F-B9CA-BEF495C8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03.12.2024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EF9EC-3EB1-43FD-A032-9E54F8E3A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FCT Application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BD348-D43F-42D9-9EA5-727F40ED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D06B-00E1-4095-B841-BBB8BBC4022A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211064-4A33-4203-B677-872BC3AC6F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56"/>
          <a:stretch/>
        </p:blipFill>
        <p:spPr>
          <a:xfrm>
            <a:off x="267914" y="1139411"/>
            <a:ext cx="11656172" cy="28752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ECA493-A6A6-4785-9C3C-6FD494F0A5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1" r="77516" b="16697"/>
          <a:stretch/>
        </p:blipFill>
        <p:spPr>
          <a:xfrm>
            <a:off x="267914" y="2189869"/>
            <a:ext cx="2658166" cy="35025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FA08DC-9BFA-431E-AA40-0AA9717C65D1}"/>
              </a:ext>
            </a:extLst>
          </p:cNvPr>
          <p:cNvSpPr txBox="1"/>
          <p:nvPr/>
        </p:nvSpPr>
        <p:spPr>
          <a:xfrm>
            <a:off x="3058391" y="4030280"/>
            <a:ext cx="2181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1. </a:t>
            </a:r>
            <a:r>
              <a:rPr lang="de-DE" b="1" dirty="0" err="1">
                <a:solidFill>
                  <a:srgbClr val="C00000"/>
                </a:solidFill>
              </a:rPr>
              <a:t>Adjust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Gain</a:t>
            </a:r>
            <a:r>
              <a:rPr lang="de-DE" b="1" dirty="0">
                <a:solidFill>
                  <a:srgbClr val="C00000"/>
                </a:solidFill>
              </a:rPr>
              <a:t> Range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913993-D037-4DE4-BE2B-0B4DE2D33B50}"/>
              </a:ext>
            </a:extLst>
          </p:cNvPr>
          <p:cNvSpPr txBox="1"/>
          <p:nvPr/>
        </p:nvSpPr>
        <p:spPr>
          <a:xfrm>
            <a:off x="3058390" y="4550988"/>
            <a:ext cx="2673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2. Set Measurement 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D40E7D-B390-4148-B29F-63A921A4C322}"/>
              </a:ext>
            </a:extLst>
          </p:cNvPr>
          <p:cNvSpPr txBox="1"/>
          <p:nvPr/>
        </p:nvSpPr>
        <p:spPr>
          <a:xfrm>
            <a:off x="8438607" y="2189869"/>
            <a:ext cx="2873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BEAM</a:t>
            </a:r>
            <a:r>
              <a:rPr lang="de-DE" dirty="0"/>
              <a:t>          </a:t>
            </a:r>
            <a:r>
              <a:rPr lang="de-DE" dirty="0">
                <a:solidFill>
                  <a:srgbClr val="FF0000"/>
                </a:solidFill>
              </a:rPr>
              <a:t>h=1 </a:t>
            </a:r>
            <a:r>
              <a:rPr lang="de-DE" dirty="0" err="1">
                <a:solidFill>
                  <a:srgbClr val="FF0000"/>
                </a:solidFill>
              </a:rPr>
              <a:t>signal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D74660-6AA8-41E9-AB39-F9DF40446C40}"/>
              </a:ext>
            </a:extLst>
          </p:cNvPr>
          <p:cNvSpPr txBox="1"/>
          <p:nvPr/>
        </p:nvSpPr>
        <p:spPr>
          <a:xfrm>
            <a:off x="3034838" y="5071696"/>
            <a:ext cx="2680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3. Request Measurement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63AA4AA-A176-475C-9C33-31886F0E9B4D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2632883" y="3086288"/>
            <a:ext cx="425508" cy="11286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CF53B0-56A2-439E-9DA3-F3C2110D65B9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1975376" y="3887620"/>
            <a:ext cx="1083014" cy="8480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0145823-F6A4-4A3E-BB32-87D7CCD3DE37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1055490" y="5256362"/>
            <a:ext cx="1979348" cy="2806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59A475B-21D1-431F-B614-7BC0E14CADD7}"/>
              </a:ext>
            </a:extLst>
          </p:cNvPr>
          <p:cNvSpPr txBox="1"/>
          <p:nvPr/>
        </p:nvSpPr>
        <p:spPr>
          <a:xfrm>
            <a:off x="5874327" y="4081505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Single Trigger: Start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measurement</a:t>
            </a:r>
            <a:r>
              <a:rPr lang="de-DE" dirty="0"/>
              <a:t> on a </a:t>
            </a:r>
            <a:r>
              <a:rPr lang="de-DE" dirty="0" err="1"/>
              <a:t>trigger</a:t>
            </a:r>
            <a:endParaRPr lang="de-DE" dirty="0"/>
          </a:p>
        </p:txBody>
      </p:sp>
      <p:cxnSp>
        <p:nvCxnSpPr>
          <p:cNvPr id="29" name="Gerade Verbindung mit Pfeil 88">
            <a:extLst>
              <a:ext uri="{FF2B5EF4-FFF2-40B4-BE49-F238E27FC236}">
                <a16:creationId xmlns:a16="http://schemas.microsoft.com/office/drawing/2014/main" id="{904BC7FF-EB8C-4A7E-A95A-BDEB4693A850}"/>
              </a:ext>
            </a:extLst>
          </p:cNvPr>
          <p:cNvCxnSpPr>
            <a:cxnSpLocks/>
          </p:cNvCxnSpPr>
          <p:nvPr/>
        </p:nvCxnSpPr>
        <p:spPr>
          <a:xfrm flipV="1">
            <a:off x="6791128" y="6164280"/>
            <a:ext cx="4312440" cy="139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91">
            <a:extLst>
              <a:ext uri="{FF2B5EF4-FFF2-40B4-BE49-F238E27FC236}">
                <a16:creationId xmlns:a16="http://schemas.microsoft.com/office/drawing/2014/main" id="{CF57EF28-C0A1-4F14-8103-8D85D9881B26}"/>
              </a:ext>
            </a:extLst>
          </p:cNvPr>
          <p:cNvCxnSpPr/>
          <p:nvPr/>
        </p:nvCxnSpPr>
        <p:spPr>
          <a:xfrm flipV="1">
            <a:off x="7379126" y="5630880"/>
            <a:ext cx="0" cy="53340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92">
            <a:extLst>
              <a:ext uri="{FF2B5EF4-FFF2-40B4-BE49-F238E27FC236}">
                <a16:creationId xmlns:a16="http://schemas.microsoft.com/office/drawing/2014/main" id="{45332696-4EBF-4F4D-A945-9DD415482CA4}"/>
              </a:ext>
            </a:extLst>
          </p:cNvPr>
          <p:cNvCxnSpPr/>
          <p:nvPr/>
        </p:nvCxnSpPr>
        <p:spPr>
          <a:xfrm flipV="1">
            <a:off x="8521241" y="5644853"/>
            <a:ext cx="0" cy="53340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93">
            <a:extLst>
              <a:ext uri="{FF2B5EF4-FFF2-40B4-BE49-F238E27FC236}">
                <a16:creationId xmlns:a16="http://schemas.microsoft.com/office/drawing/2014/main" id="{6A74D49C-6B48-426A-B4D4-17EC38430904}"/>
              </a:ext>
            </a:extLst>
          </p:cNvPr>
          <p:cNvCxnSpPr/>
          <p:nvPr/>
        </p:nvCxnSpPr>
        <p:spPr>
          <a:xfrm flipV="1">
            <a:off x="10809489" y="5644853"/>
            <a:ext cx="0" cy="53340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96">
            <a:extLst>
              <a:ext uri="{FF2B5EF4-FFF2-40B4-BE49-F238E27FC236}">
                <a16:creationId xmlns:a16="http://schemas.microsoft.com/office/drawing/2014/main" id="{88C8336F-B2DB-4580-9654-E2152FBE9990}"/>
              </a:ext>
            </a:extLst>
          </p:cNvPr>
          <p:cNvSpPr/>
          <p:nvPr/>
        </p:nvSpPr>
        <p:spPr>
          <a:xfrm>
            <a:off x="7036848" y="6183072"/>
            <a:ext cx="7489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 err="1"/>
              <a:t>Injection</a:t>
            </a:r>
            <a:endParaRPr lang="en-US" sz="1200" b="1" dirty="0"/>
          </a:p>
        </p:txBody>
      </p:sp>
      <p:sp>
        <p:nvSpPr>
          <p:cNvPr id="36" name="Rechteck 97">
            <a:extLst>
              <a:ext uri="{FF2B5EF4-FFF2-40B4-BE49-F238E27FC236}">
                <a16:creationId xmlns:a16="http://schemas.microsoft.com/office/drawing/2014/main" id="{97F8CDA1-B501-46BA-AB6D-218392C11FC3}"/>
              </a:ext>
            </a:extLst>
          </p:cNvPr>
          <p:cNvSpPr/>
          <p:nvPr/>
        </p:nvSpPr>
        <p:spPr>
          <a:xfrm>
            <a:off x="8270229" y="6208006"/>
            <a:ext cx="10244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 err="1"/>
              <a:t>Energy</a:t>
            </a:r>
            <a:r>
              <a:rPr lang="de-DE" sz="1200" b="1" dirty="0"/>
              <a:t> </a:t>
            </a:r>
            <a:r>
              <a:rPr lang="de-DE" sz="1200" b="1" dirty="0" err="1"/>
              <a:t>Ramp</a:t>
            </a:r>
            <a:endParaRPr lang="en-US" sz="1200" b="1" dirty="0"/>
          </a:p>
        </p:txBody>
      </p:sp>
      <p:sp>
        <p:nvSpPr>
          <p:cNvPr id="37" name="Rechteck 137">
            <a:extLst>
              <a:ext uri="{FF2B5EF4-FFF2-40B4-BE49-F238E27FC236}">
                <a16:creationId xmlns:a16="http://schemas.microsoft.com/office/drawing/2014/main" id="{0B2F7730-DD0D-41B3-A6EC-F6A5D4AB8856}"/>
              </a:ext>
            </a:extLst>
          </p:cNvPr>
          <p:cNvSpPr/>
          <p:nvPr/>
        </p:nvSpPr>
        <p:spPr>
          <a:xfrm>
            <a:off x="9870664" y="5634789"/>
            <a:ext cx="391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/>
              <a:t>...</a:t>
            </a:r>
            <a:endParaRPr lang="en-US" sz="2000" b="1" dirty="0"/>
          </a:p>
        </p:txBody>
      </p:sp>
      <p:sp>
        <p:nvSpPr>
          <p:cNvPr id="38" name="Rechteck 138">
            <a:extLst>
              <a:ext uri="{FF2B5EF4-FFF2-40B4-BE49-F238E27FC236}">
                <a16:creationId xmlns:a16="http://schemas.microsoft.com/office/drawing/2014/main" id="{29F8806D-CE47-4A6C-89B7-D5EE103DF037}"/>
              </a:ext>
            </a:extLst>
          </p:cNvPr>
          <p:cNvSpPr/>
          <p:nvPr/>
        </p:nvSpPr>
        <p:spPr>
          <a:xfrm>
            <a:off x="10480348" y="6208006"/>
            <a:ext cx="8320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 err="1"/>
              <a:t>Extraction</a:t>
            </a:r>
            <a:endParaRPr lang="en-US" sz="1200" b="1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857FCDF-0A32-42BF-A231-B08091298395}"/>
              </a:ext>
            </a:extLst>
          </p:cNvPr>
          <p:cNvGrpSpPr/>
          <p:nvPr/>
        </p:nvGrpSpPr>
        <p:grpSpPr>
          <a:xfrm>
            <a:off x="7264827" y="4930922"/>
            <a:ext cx="909719" cy="424965"/>
            <a:chOff x="6660000" y="4860000"/>
            <a:chExt cx="909719" cy="424965"/>
          </a:xfrm>
        </p:grpSpPr>
        <p:sp>
          <p:nvSpPr>
            <p:cNvPr id="41" name="Rechteck 148">
              <a:extLst>
                <a:ext uri="{FF2B5EF4-FFF2-40B4-BE49-F238E27FC236}">
                  <a16:creationId xmlns:a16="http://schemas.microsoft.com/office/drawing/2014/main" id="{1A5F29CF-50DA-49E3-A56A-F98FD7F524D5}"/>
                </a:ext>
              </a:extLst>
            </p:cNvPr>
            <p:cNvSpPr/>
            <p:nvPr/>
          </p:nvSpPr>
          <p:spPr>
            <a:xfrm>
              <a:off x="7092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hteck 156">
              <a:extLst>
                <a:ext uri="{FF2B5EF4-FFF2-40B4-BE49-F238E27FC236}">
                  <a16:creationId xmlns:a16="http://schemas.microsoft.com/office/drawing/2014/main" id="{438F2577-0443-43FA-9C39-2073392869B4}"/>
                </a:ext>
              </a:extLst>
            </p:cNvPr>
            <p:cNvSpPr/>
            <p:nvPr/>
          </p:nvSpPr>
          <p:spPr>
            <a:xfrm>
              <a:off x="7308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hteck 160">
              <a:extLst>
                <a:ext uri="{FF2B5EF4-FFF2-40B4-BE49-F238E27FC236}">
                  <a16:creationId xmlns:a16="http://schemas.microsoft.com/office/drawing/2014/main" id="{057A41B9-2793-42B6-A2A3-FD45F05F3591}"/>
                </a:ext>
              </a:extLst>
            </p:cNvPr>
            <p:cNvSpPr/>
            <p:nvPr/>
          </p:nvSpPr>
          <p:spPr>
            <a:xfrm>
              <a:off x="7524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hteck 161">
              <a:extLst>
                <a:ext uri="{FF2B5EF4-FFF2-40B4-BE49-F238E27FC236}">
                  <a16:creationId xmlns:a16="http://schemas.microsoft.com/office/drawing/2014/main" id="{BA791C97-4856-48DF-AB87-C9DEC1DDBFCD}"/>
                </a:ext>
              </a:extLst>
            </p:cNvPr>
            <p:cNvSpPr/>
            <p:nvPr/>
          </p:nvSpPr>
          <p:spPr>
            <a:xfrm>
              <a:off x="6876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hteck 162">
              <a:extLst>
                <a:ext uri="{FF2B5EF4-FFF2-40B4-BE49-F238E27FC236}">
                  <a16:creationId xmlns:a16="http://schemas.microsoft.com/office/drawing/2014/main" id="{79073635-85D4-4480-8EAD-9EC4A5B45951}"/>
                </a:ext>
              </a:extLst>
            </p:cNvPr>
            <p:cNvSpPr/>
            <p:nvPr/>
          </p:nvSpPr>
          <p:spPr>
            <a:xfrm>
              <a:off x="6660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Gerade Verbindung mit Pfeil 88">
            <a:extLst>
              <a:ext uri="{FF2B5EF4-FFF2-40B4-BE49-F238E27FC236}">
                <a16:creationId xmlns:a16="http://schemas.microsoft.com/office/drawing/2014/main" id="{CD360427-C302-4718-BADC-6CB5458C59BB}"/>
              </a:ext>
            </a:extLst>
          </p:cNvPr>
          <p:cNvCxnSpPr>
            <a:cxnSpLocks/>
          </p:cNvCxnSpPr>
          <p:nvPr/>
        </p:nvCxnSpPr>
        <p:spPr>
          <a:xfrm>
            <a:off x="6791128" y="5362922"/>
            <a:ext cx="43124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37D053AF-0870-4CCC-AA47-76B2FFCF3C1F}"/>
              </a:ext>
            </a:extLst>
          </p:cNvPr>
          <p:cNvSpPr txBox="1"/>
          <p:nvPr/>
        </p:nvSpPr>
        <p:spPr>
          <a:xfrm>
            <a:off x="490265" y="5794916"/>
            <a:ext cx="4114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Can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check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amplification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OK </a:t>
            </a:r>
            <a:r>
              <a:rPr lang="de-DE" dirty="0" err="1"/>
              <a:t>or</a:t>
            </a:r>
            <a:r>
              <a:rPr lang="de-DE" dirty="0"/>
              <a:t> check </a:t>
            </a:r>
            <a:r>
              <a:rPr lang="de-DE" dirty="0" err="1"/>
              <a:t>if</a:t>
            </a:r>
            <a:r>
              <a:rPr lang="de-DE" dirty="0"/>
              <a:t> h=1 </a:t>
            </a:r>
            <a:r>
              <a:rPr lang="de-DE" dirty="0" err="1"/>
              <a:t>signal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present</a:t>
            </a:r>
            <a:endParaRPr lang="de-DE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3751C91-C7B7-4AF2-A999-BECB217A199C}"/>
              </a:ext>
            </a:extLst>
          </p:cNvPr>
          <p:cNvGrpSpPr/>
          <p:nvPr/>
        </p:nvGrpSpPr>
        <p:grpSpPr>
          <a:xfrm>
            <a:off x="8359591" y="4930922"/>
            <a:ext cx="909719" cy="424965"/>
            <a:chOff x="6660000" y="4860000"/>
            <a:chExt cx="909719" cy="424965"/>
          </a:xfrm>
        </p:grpSpPr>
        <p:sp>
          <p:nvSpPr>
            <p:cNvPr id="57" name="Rechteck 148">
              <a:extLst>
                <a:ext uri="{FF2B5EF4-FFF2-40B4-BE49-F238E27FC236}">
                  <a16:creationId xmlns:a16="http://schemas.microsoft.com/office/drawing/2014/main" id="{CA01947A-B43E-48CD-B5B4-0A40E978A427}"/>
                </a:ext>
              </a:extLst>
            </p:cNvPr>
            <p:cNvSpPr/>
            <p:nvPr/>
          </p:nvSpPr>
          <p:spPr>
            <a:xfrm>
              <a:off x="7092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hteck 156">
              <a:extLst>
                <a:ext uri="{FF2B5EF4-FFF2-40B4-BE49-F238E27FC236}">
                  <a16:creationId xmlns:a16="http://schemas.microsoft.com/office/drawing/2014/main" id="{AC8F4DF1-54AE-4666-880C-43645602E87F}"/>
                </a:ext>
              </a:extLst>
            </p:cNvPr>
            <p:cNvSpPr/>
            <p:nvPr/>
          </p:nvSpPr>
          <p:spPr>
            <a:xfrm>
              <a:off x="7308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hteck 160">
              <a:extLst>
                <a:ext uri="{FF2B5EF4-FFF2-40B4-BE49-F238E27FC236}">
                  <a16:creationId xmlns:a16="http://schemas.microsoft.com/office/drawing/2014/main" id="{CD17EF1A-7FFD-42D5-A551-41FE3CF33EFA}"/>
                </a:ext>
              </a:extLst>
            </p:cNvPr>
            <p:cNvSpPr/>
            <p:nvPr/>
          </p:nvSpPr>
          <p:spPr>
            <a:xfrm>
              <a:off x="7524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hteck 161">
              <a:extLst>
                <a:ext uri="{FF2B5EF4-FFF2-40B4-BE49-F238E27FC236}">
                  <a16:creationId xmlns:a16="http://schemas.microsoft.com/office/drawing/2014/main" id="{8B336512-C88B-476C-AD2D-EB8A6A932B8C}"/>
                </a:ext>
              </a:extLst>
            </p:cNvPr>
            <p:cNvSpPr/>
            <p:nvPr/>
          </p:nvSpPr>
          <p:spPr>
            <a:xfrm>
              <a:off x="6876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hteck 162">
              <a:extLst>
                <a:ext uri="{FF2B5EF4-FFF2-40B4-BE49-F238E27FC236}">
                  <a16:creationId xmlns:a16="http://schemas.microsoft.com/office/drawing/2014/main" id="{EFF59BD4-DFF9-4EA6-B9EA-98135AC88761}"/>
                </a:ext>
              </a:extLst>
            </p:cNvPr>
            <p:cNvSpPr/>
            <p:nvPr/>
          </p:nvSpPr>
          <p:spPr>
            <a:xfrm>
              <a:off x="6660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E732130-FB38-40F6-9378-5461039A1A3C}"/>
              </a:ext>
            </a:extLst>
          </p:cNvPr>
          <p:cNvGrpSpPr/>
          <p:nvPr/>
        </p:nvGrpSpPr>
        <p:grpSpPr>
          <a:xfrm>
            <a:off x="9423005" y="4930922"/>
            <a:ext cx="909719" cy="424965"/>
            <a:chOff x="6660000" y="4860000"/>
            <a:chExt cx="909719" cy="424965"/>
          </a:xfrm>
        </p:grpSpPr>
        <p:sp>
          <p:nvSpPr>
            <p:cNvPr id="63" name="Rechteck 148">
              <a:extLst>
                <a:ext uri="{FF2B5EF4-FFF2-40B4-BE49-F238E27FC236}">
                  <a16:creationId xmlns:a16="http://schemas.microsoft.com/office/drawing/2014/main" id="{486234F2-DAC7-4B08-9E4F-CE81812A293E}"/>
                </a:ext>
              </a:extLst>
            </p:cNvPr>
            <p:cNvSpPr/>
            <p:nvPr/>
          </p:nvSpPr>
          <p:spPr>
            <a:xfrm>
              <a:off x="7092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hteck 156">
              <a:extLst>
                <a:ext uri="{FF2B5EF4-FFF2-40B4-BE49-F238E27FC236}">
                  <a16:creationId xmlns:a16="http://schemas.microsoft.com/office/drawing/2014/main" id="{6AEB0849-CE78-4A6D-85F3-4134E0A589F5}"/>
                </a:ext>
              </a:extLst>
            </p:cNvPr>
            <p:cNvSpPr/>
            <p:nvPr/>
          </p:nvSpPr>
          <p:spPr>
            <a:xfrm>
              <a:off x="7308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hteck 160">
              <a:extLst>
                <a:ext uri="{FF2B5EF4-FFF2-40B4-BE49-F238E27FC236}">
                  <a16:creationId xmlns:a16="http://schemas.microsoft.com/office/drawing/2014/main" id="{FDD9F8B9-24C8-44A7-A973-9B40676E5E63}"/>
                </a:ext>
              </a:extLst>
            </p:cNvPr>
            <p:cNvSpPr/>
            <p:nvPr/>
          </p:nvSpPr>
          <p:spPr>
            <a:xfrm>
              <a:off x="7524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hteck 161">
              <a:extLst>
                <a:ext uri="{FF2B5EF4-FFF2-40B4-BE49-F238E27FC236}">
                  <a16:creationId xmlns:a16="http://schemas.microsoft.com/office/drawing/2014/main" id="{352A2639-12DC-431A-978A-4AAFC5130D4C}"/>
                </a:ext>
              </a:extLst>
            </p:cNvPr>
            <p:cNvSpPr/>
            <p:nvPr/>
          </p:nvSpPr>
          <p:spPr>
            <a:xfrm>
              <a:off x="6876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hteck 162">
              <a:extLst>
                <a:ext uri="{FF2B5EF4-FFF2-40B4-BE49-F238E27FC236}">
                  <a16:creationId xmlns:a16="http://schemas.microsoft.com/office/drawing/2014/main" id="{FDCF8AAA-A4AF-4DC8-9995-EFE7209CB892}"/>
                </a:ext>
              </a:extLst>
            </p:cNvPr>
            <p:cNvSpPr/>
            <p:nvPr/>
          </p:nvSpPr>
          <p:spPr>
            <a:xfrm>
              <a:off x="6660000" y="4860000"/>
              <a:ext cx="45719" cy="4249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47D41EE-0BD6-4F26-85FD-A551456CB0C0}"/>
              </a:ext>
            </a:extLst>
          </p:cNvPr>
          <p:cNvCxnSpPr>
            <a:cxnSpLocks/>
          </p:cNvCxnSpPr>
          <p:nvPr/>
        </p:nvCxnSpPr>
        <p:spPr>
          <a:xfrm>
            <a:off x="9125784" y="4443979"/>
            <a:ext cx="20960" cy="169374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79455A6-A1F0-42AB-9889-564F0938A9CF}"/>
              </a:ext>
            </a:extLst>
          </p:cNvPr>
          <p:cNvSpPr txBox="1"/>
          <p:nvPr/>
        </p:nvSpPr>
        <p:spPr>
          <a:xfrm>
            <a:off x="6495315" y="5690648"/>
            <a:ext cx="1539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</a:rPr>
              <a:t>Timing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8BACB9C-051F-45F9-8BE9-AD3EC80A698E}"/>
              </a:ext>
            </a:extLst>
          </p:cNvPr>
          <p:cNvSpPr txBox="1"/>
          <p:nvPr/>
        </p:nvSpPr>
        <p:spPr>
          <a:xfrm>
            <a:off x="6720009" y="4616772"/>
            <a:ext cx="1539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h=1 </a:t>
            </a:r>
            <a:r>
              <a:rPr lang="de-DE" b="1" dirty="0" err="1">
                <a:solidFill>
                  <a:srgbClr val="C00000"/>
                </a:solidFill>
              </a:rPr>
              <a:t>signal</a:t>
            </a:r>
            <a:endParaRPr lang="de-DE" b="1" dirty="0">
              <a:solidFill>
                <a:srgbClr val="C00000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B500290-F12E-48B6-94FE-7953CA5E7FF2}"/>
              </a:ext>
            </a:extLst>
          </p:cNvPr>
          <p:cNvCxnSpPr>
            <a:cxnSpLocks/>
          </p:cNvCxnSpPr>
          <p:nvPr/>
        </p:nvCxnSpPr>
        <p:spPr>
          <a:xfrm>
            <a:off x="9161877" y="4801438"/>
            <a:ext cx="1236157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hteck 138">
            <a:extLst>
              <a:ext uri="{FF2B5EF4-FFF2-40B4-BE49-F238E27FC236}">
                <a16:creationId xmlns:a16="http://schemas.microsoft.com/office/drawing/2014/main" id="{A57210AB-3FB5-4F94-8ACF-EEA195553129}"/>
              </a:ext>
            </a:extLst>
          </p:cNvPr>
          <p:cNvSpPr/>
          <p:nvPr/>
        </p:nvSpPr>
        <p:spPr>
          <a:xfrm>
            <a:off x="9136264" y="4491381"/>
            <a:ext cx="17345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/>
              <a:t>Sample Time per Trigger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209836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695</Words>
  <Application>Microsoft Office PowerPoint</Application>
  <PresentationFormat>Widescreen</PresentationFormat>
  <Paragraphs>216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</vt:lpstr>
      <vt:lpstr>FCT in Rings</vt:lpstr>
      <vt:lpstr>Circular Machines at GSI</vt:lpstr>
      <vt:lpstr>Basics: Beam evolution in SIS18</vt:lpstr>
      <vt:lpstr>FCT Detector and measured quantity </vt:lpstr>
      <vt:lpstr>FCT System: Hardware</vt:lpstr>
      <vt:lpstr>FCT system GUI Application</vt:lpstr>
      <vt:lpstr>Steps to operate the FCT System</vt:lpstr>
      <vt:lpstr>Trigger event and Gate offset (delay)</vt:lpstr>
      <vt:lpstr>Single Trigger Mode</vt:lpstr>
      <vt:lpstr>Multiple Trigger: idea</vt:lpstr>
      <vt:lpstr>Multiple Trigger Mode Charts</vt:lpstr>
      <vt:lpstr>Example: Acceleration process in SIS18</vt:lpstr>
      <vt:lpstr>Example: Single Bunch merging in SIS18</vt:lpstr>
      <vt:lpstr>Example: Multi Bunch merging in SIS18</vt:lpstr>
      <vt:lpstr>Example: ESR Beam Stacking</vt:lpstr>
      <vt:lpstr>Example: Bunch to bucket ESR -&gt;Cryring</vt:lpstr>
      <vt:lpstr>Additional features: Averaging</vt:lpstr>
      <vt:lpstr>Additional features: capture long cycles</vt:lpstr>
      <vt:lpstr>Next steps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Developments of the FAIR BPM DAQ system</dc:title>
  <dc:creator>Chorniy, Oleksandr Dr.</dc:creator>
  <cp:lastModifiedBy>Chorniy, Oleksandr Dr.</cp:lastModifiedBy>
  <cp:revision>468</cp:revision>
  <dcterms:created xsi:type="dcterms:W3CDTF">2022-08-18T07:59:54Z</dcterms:created>
  <dcterms:modified xsi:type="dcterms:W3CDTF">2024-12-03T11:08:14Z</dcterms:modified>
</cp:coreProperties>
</file>