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91" r:id="rId3"/>
    <p:sldId id="277" r:id="rId4"/>
    <p:sldId id="278" r:id="rId5"/>
    <p:sldId id="294" r:id="rId6"/>
    <p:sldId id="269" r:id="rId7"/>
    <p:sldId id="268" r:id="rId8"/>
    <p:sldId id="295" r:id="rId9"/>
    <p:sldId id="286" r:id="rId10"/>
    <p:sldId id="289" r:id="rId11"/>
    <p:sldId id="287" r:id="rId12"/>
    <p:sldId id="260" r:id="rId13"/>
    <p:sldId id="293" r:id="rId14"/>
    <p:sldId id="284" r:id="rId15"/>
    <p:sldId id="285" r:id="rId16"/>
    <p:sldId id="288" r:id="rId17"/>
    <p:sldId id="283" r:id="rId18"/>
    <p:sldId id="280" r:id="rId1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1" autoAdjust="0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03.12.2024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03.12.2024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080F251-7119-4690-BC8C-534409EB1B95}" type="datetime1">
              <a:rPr lang="en-GB" smtClean="0"/>
              <a:t>03/12/2024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A8FBC5-A072-40A5-B3CE-8CC7EE20628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519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25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65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/>
              <a:t>K. Höhne / FAIR PLM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/>
              <a:t>K. Höhne / FAIR PLM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/>
              <a:t>K. Höhne / FAIR PLM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37231" y="6552643"/>
            <a:ext cx="121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146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/>
              <a:t>K. Höhne / FAIR PLM</a:t>
            </a:r>
            <a:endParaRPr lang="en-GB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mp"/><Relationship Id="rId4" Type="http://schemas.openxmlformats.org/officeDocument/2006/relationships/image" Target="../media/image30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1.tmp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FAIR PLM</a:t>
            </a:r>
            <a:br>
              <a:rPr lang="en-GB" dirty="0"/>
            </a:br>
            <a:r>
              <a:rPr lang="en-GB" sz="2800" dirty="0"/>
              <a:t>Lifecycle Management for FAIR/GSI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29"/>
            <a:ext cx="6400800" cy="938295"/>
          </a:xfrm>
        </p:spPr>
        <p:txBody>
          <a:bodyPr>
            <a:normAutofit/>
          </a:bodyPr>
          <a:lstStyle/>
          <a:p>
            <a:r>
              <a:rPr lang="en-GB" sz="1700" dirty="0"/>
              <a:t>Klaus Höhne</a:t>
            </a:r>
          </a:p>
          <a:p>
            <a:r>
              <a:rPr lang="en-GB" dirty="0"/>
              <a:t>Operator School 2024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PLM </a:t>
            </a:r>
            <a:r>
              <a:rPr lang="de-DE" dirty="0" err="1"/>
              <a:t>Realization</a:t>
            </a:r>
            <a:br>
              <a:rPr lang="de-DE" dirty="0"/>
            </a:br>
            <a:r>
              <a:rPr lang="de-DE" dirty="0"/>
              <a:t>Components - </a:t>
            </a:r>
            <a:r>
              <a:rPr lang="de-DE" dirty="0" err="1"/>
              <a:t>Documents</a:t>
            </a:r>
            <a:r>
              <a:rPr lang="de-DE" dirty="0"/>
              <a:t> &amp; </a:t>
            </a:r>
            <a:r>
              <a:rPr lang="de-DE" dirty="0" err="1"/>
              <a:t>History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pic>
        <p:nvPicPr>
          <p:cNvPr id="6" name="Grafik 5" descr="Equipment anzeigen : Allgemeine Dat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0"/>
          <a:stretch/>
        </p:blipFill>
        <p:spPr>
          <a:xfrm>
            <a:off x="422565" y="1310503"/>
            <a:ext cx="8308197" cy="4987636"/>
          </a:xfrm>
          <a:prstGeom prst="rect">
            <a:avLst/>
          </a:prstGeom>
        </p:spPr>
      </p:pic>
      <p:pic>
        <p:nvPicPr>
          <p:cNvPr id="8" name="Grafik 7" descr="Equipmentstamm-Verknüpfungen mit Dokument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571" y="1087043"/>
            <a:ext cx="2808129" cy="2717278"/>
          </a:xfrm>
          <a:prstGeom prst="rect">
            <a:avLst/>
          </a:prstGeom>
        </p:spPr>
      </p:pic>
      <p:pic>
        <p:nvPicPr>
          <p:cNvPr id="9" name="Grafik 8" descr="Serialnummernhistori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00" b="47518"/>
          <a:stretch/>
        </p:blipFill>
        <p:spPr>
          <a:xfrm>
            <a:off x="3575584" y="3193781"/>
            <a:ext cx="3886200" cy="26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0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PLM </a:t>
            </a:r>
            <a:r>
              <a:rPr lang="de-DE" dirty="0" err="1"/>
              <a:t>Realization</a:t>
            </a:r>
            <a:br>
              <a:rPr lang="de-DE" dirty="0"/>
            </a:br>
            <a:r>
              <a:rPr lang="de-DE" dirty="0"/>
              <a:t>Components - </a:t>
            </a:r>
            <a:r>
              <a:rPr lang="de-DE" dirty="0" err="1"/>
              <a:t>Structure</a:t>
            </a:r>
            <a:r>
              <a:rPr lang="de-DE" dirty="0"/>
              <a:t> &amp; Attributes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pic>
        <p:nvPicPr>
          <p:cNvPr id="6" name="Grafik 5" descr="Equipment anzeigen : Struktu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8"/>
          <a:stretch/>
        </p:blipFill>
        <p:spPr>
          <a:xfrm>
            <a:off x="422565" y="1310503"/>
            <a:ext cx="8211481" cy="4987636"/>
          </a:xfrm>
          <a:prstGeom prst="rect">
            <a:avLst/>
          </a:prstGeom>
        </p:spPr>
      </p:pic>
      <p:pic>
        <p:nvPicPr>
          <p:cNvPr id="8" name="Grafik 7" descr="Equipment anzeigen : Klassendat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68"/>
          <a:stretch/>
        </p:blipFill>
        <p:spPr>
          <a:xfrm>
            <a:off x="5135242" y="1553925"/>
            <a:ext cx="3340543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8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3322D3B-4609-4EC4-B6CA-35DF6DE87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Documentation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essential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successful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/</a:t>
            </a:r>
            <a:r>
              <a:rPr lang="de-DE" dirty="0" err="1"/>
              <a:t>maintenance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facility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The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lifecycle</a:t>
            </a:r>
            <a:r>
              <a:rPr lang="de-DE" dirty="0"/>
              <a:t> time </a:t>
            </a:r>
            <a:r>
              <a:rPr lang="de-DE" dirty="0" err="1"/>
              <a:t>of</a:t>
            </a:r>
            <a:r>
              <a:rPr lang="de-DE" dirty="0"/>
              <a:t> &gt; 30y </a:t>
            </a:r>
            <a:r>
              <a:rPr lang="de-DE" dirty="0" err="1"/>
              <a:t>amplifies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argument</a:t>
            </a:r>
            <a:r>
              <a:rPr lang="de-DE" dirty="0"/>
              <a:t>!</a:t>
            </a:r>
          </a:p>
          <a:p>
            <a:r>
              <a:rPr lang="de-DE" dirty="0"/>
              <a:t>The PLM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follows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approaches</a:t>
            </a:r>
            <a:r>
              <a:rPr lang="de-DE" dirty="0"/>
              <a:t> in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, </a:t>
            </a:r>
            <a:r>
              <a:rPr lang="de-DE" dirty="0" err="1"/>
              <a:t>industries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books</a:t>
            </a:r>
            <a:r>
              <a:rPr lang="de-DE" dirty="0"/>
              <a:t>.</a:t>
            </a:r>
          </a:p>
          <a:p>
            <a:r>
              <a:rPr lang="de-DE" dirty="0"/>
              <a:t>Main </a:t>
            </a:r>
            <a:r>
              <a:rPr lang="de-DE" dirty="0" err="1"/>
              <a:t>objects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System (</a:t>
            </a:r>
            <a:r>
              <a:rPr lang="de-DE" dirty="0" err="1"/>
              <a:t>Functional</a:t>
            </a:r>
            <a:r>
              <a:rPr lang="de-DE" dirty="0"/>
              <a:t> Location), </a:t>
            </a:r>
            <a:r>
              <a:rPr lang="de-DE" dirty="0" err="1"/>
              <a:t>Article</a:t>
            </a:r>
            <a:r>
              <a:rPr lang="de-DE" dirty="0"/>
              <a:t> (Material), </a:t>
            </a:r>
            <a:r>
              <a:rPr lang="de-DE" dirty="0" err="1"/>
              <a:t>Component</a:t>
            </a:r>
            <a:r>
              <a:rPr lang="de-DE" dirty="0"/>
              <a:t> (Equipment). </a:t>
            </a:r>
          </a:p>
          <a:p>
            <a:r>
              <a:rPr lang="de-DE" dirty="0"/>
              <a:t>FAIR/GSI </a:t>
            </a:r>
            <a:r>
              <a:rPr lang="de-DE" dirty="0" err="1"/>
              <a:t>wide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/</a:t>
            </a:r>
            <a:r>
              <a:rPr lang="de-DE" dirty="0" err="1"/>
              <a:t>used</a:t>
            </a:r>
            <a:r>
              <a:rPr lang="de-DE" dirty="0"/>
              <a:t>.</a:t>
            </a:r>
          </a:p>
          <a:p>
            <a:r>
              <a:rPr lang="de-DE" dirty="0"/>
              <a:t>At FAIR/GSI SAP in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. </a:t>
            </a:r>
          </a:p>
          <a:p>
            <a:r>
              <a:rPr lang="de-DE" dirty="0"/>
              <a:t>The PLM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successfully</a:t>
            </a:r>
            <a:r>
              <a:rPr lang="de-DE" dirty="0"/>
              <a:t> </a:t>
            </a:r>
            <a:r>
              <a:rPr lang="de-DE" dirty="0" err="1"/>
              <a:t>established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phases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installation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Roll-out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phases</a:t>
            </a:r>
            <a:r>
              <a:rPr lang="de-DE" dirty="0"/>
              <a:t> in due time.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2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50A5A96-5E0D-4CBC-BD22-6B1202AF0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91505"/>
            <a:ext cx="6858000" cy="514350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1E0AE55-4F31-4511-BDC7-650EA2760616}"/>
              </a:ext>
            </a:extLst>
          </p:cNvPr>
          <p:cNvSpPr txBox="1"/>
          <p:nvPr/>
        </p:nvSpPr>
        <p:spPr>
          <a:xfrm>
            <a:off x="2286759" y="3662446"/>
            <a:ext cx="457048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3600" b="1" dirty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de-DE" sz="3600" b="1" dirty="0" err="1">
                <a:solidFill>
                  <a:schemeClr val="bg1">
                    <a:lumMod val="75000"/>
                  </a:schemeClr>
                </a:solidFill>
              </a:rPr>
              <a:t>have</a:t>
            </a:r>
            <a:r>
              <a:rPr lang="de-DE" sz="3600" b="1" dirty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de-DE" sz="3600" b="1" dirty="0" err="1">
                <a:solidFill>
                  <a:schemeClr val="bg1">
                    <a:lumMod val="75000"/>
                  </a:schemeClr>
                </a:solidFill>
              </a:rPr>
              <a:t>peaceful</a:t>
            </a:r>
            <a:endParaRPr lang="de-DE" sz="3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01AF0CE-25DC-45AD-B4A7-028B89F58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6" t="28314" r="4748" b="43820"/>
          <a:stretch/>
        </p:blipFill>
        <p:spPr>
          <a:xfrm>
            <a:off x="422565" y="269319"/>
            <a:ext cx="3389147" cy="80637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25D2D2-5FB3-4060-99E2-AA6DD2A84CCA}"/>
              </a:ext>
            </a:extLst>
          </p:cNvPr>
          <p:cNvSpPr txBox="1"/>
          <p:nvPr/>
        </p:nvSpPr>
        <p:spPr>
          <a:xfrm>
            <a:off x="1350606" y="1491501"/>
            <a:ext cx="6442789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3600" b="1" dirty="0" err="1"/>
              <a:t>Thank</a:t>
            </a:r>
            <a:r>
              <a:rPr lang="de-DE" sz="3600" b="1" dirty="0"/>
              <a:t> </a:t>
            </a:r>
            <a:r>
              <a:rPr lang="de-DE" sz="3600" b="1" dirty="0" err="1"/>
              <a:t>you</a:t>
            </a:r>
            <a:r>
              <a:rPr lang="de-DE" sz="3600" b="1" dirty="0"/>
              <a:t> </a:t>
            </a:r>
            <a:r>
              <a:rPr lang="de-DE" sz="3600" b="1" dirty="0" err="1"/>
              <a:t>for</a:t>
            </a:r>
            <a:r>
              <a:rPr lang="de-DE" sz="3600" b="1" dirty="0"/>
              <a:t> </a:t>
            </a:r>
            <a:r>
              <a:rPr lang="de-DE" sz="3600" b="1" dirty="0" err="1"/>
              <a:t>your</a:t>
            </a:r>
            <a:r>
              <a:rPr lang="de-DE" sz="3600" b="1" dirty="0"/>
              <a:t> </a:t>
            </a:r>
            <a:r>
              <a:rPr lang="de-DE" sz="3600" b="1" dirty="0" err="1"/>
              <a:t>attention</a:t>
            </a:r>
            <a:endParaRPr lang="de-DE" sz="3600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86082C6-AD08-4424-ADC8-AF5ED05A4CD2}"/>
              </a:ext>
            </a:extLst>
          </p:cNvPr>
          <p:cNvSpPr txBox="1"/>
          <p:nvPr/>
        </p:nvSpPr>
        <p:spPr>
          <a:xfrm>
            <a:off x="1106949" y="5780403"/>
            <a:ext cx="6930103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3600" b="1" dirty="0">
                <a:solidFill>
                  <a:schemeClr val="bg1">
                    <a:lumMod val="75000"/>
                  </a:schemeClr>
                </a:solidFill>
              </a:rPr>
              <a:t>Advent and Christmas </a:t>
            </a:r>
            <a:r>
              <a:rPr lang="de-DE" sz="3600" b="1" dirty="0" err="1">
                <a:solidFill>
                  <a:schemeClr val="bg1">
                    <a:lumMod val="75000"/>
                  </a:schemeClr>
                </a:solidFill>
              </a:rPr>
              <a:t>season</a:t>
            </a:r>
            <a:r>
              <a:rPr lang="de-DE" sz="3600" b="1" dirty="0">
                <a:solidFill>
                  <a:schemeClr val="bg1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36510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PLM </a:t>
            </a:r>
            <a:r>
              <a:rPr lang="de-DE" dirty="0" err="1"/>
              <a:t>Realization</a:t>
            </a:r>
            <a:br>
              <a:rPr lang="de-DE" dirty="0"/>
            </a:b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Browser - AID &amp; </a:t>
            </a:r>
            <a:r>
              <a:rPr lang="de-DE" dirty="0" err="1"/>
              <a:t>Docs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4294967295"/>
          </p:nvPr>
        </p:nvSpPr>
        <p:spPr>
          <a:xfrm>
            <a:off x="7923213" y="6553200"/>
            <a:ext cx="1220787" cy="365125"/>
          </a:xfrm>
        </p:spPr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pic>
        <p:nvPicPr>
          <p:cNvPr id="11" name="Grafik 10" descr="Produktstruktur: Gültigkeitsdatum 03.12.20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0"/>
          <a:stretch/>
        </p:blipFill>
        <p:spPr>
          <a:xfrm>
            <a:off x="422565" y="1310503"/>
            <a:ext cx="8237858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73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22565" y="270000"/>
            <a:ext cx="5960650" cy="787557"/>
          </a:xfrm>
        </p:spPr>
        <p:txBody>
          <a:bodyPr>
            <a:normAutofit fontScale="90000"/>
          </a:bodyPr>
          <a:lstStyle/>
          <a:p>
            <a:r>
              <a:rPr lang="de-DE" dirty="0"/>
              <a:t>PLM </a:t>
            </a:r>
            <a:r>
              <a:rPr lang="de-DE" dirty="0" err="1"/>
              <a:t>Realization</a:t>
            </a:r>
            <a:br>
              <a:rPr lang="de-DE" dirty="0"/>
            </a:b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Browser - AID, CID, </a:t>
            </a:r>
            <a:r>
              <a:rPr lang="de-DE" dirty="0" err="1"/>
              <a:t>Docs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pic>
        <p:nvPicPr>
          <p:cNvPr id="6" name="Grafik 5" descr="Produktstruktur: Gültigkeitsdatum 03.12.20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9"/>
          <a:stretch/>
        </p:blipFill>
        <p:spPr>
          <a:xfrm>
            <a:off x="422565" y="1310503"/>
            <a:ext cx="816752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00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PLM </a:t>
            </a:r>
            <a:r>
              <a:rPr lang="de-DE" dirty="0" err="1"/>
              <a:t>Realization</a:t>
            </a:r>
            <a:br>
              <a:rPr lang="de-DE" dirty="0"/>
            </a:br>
            <a:r>
              <a:rPr lang="de-DE" dirty="0"/>
              <a:t>Components - </a:t>
            </a:r>
            <a:r>
              <a:rPr lang="de-DE" dirty="0" err="1"/>
              <a:t>Documentation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pic>
        <p:nvPicPr>
          <p:cNvPr id="6" name="Grafik 5" descr="Equipment anzeigen : Dokument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6"/>
          <a:stretch/>
        </p:blipFill>
        <p:spPr>
          <a:xfrm>
            <a:off x="422565" y="1310503"/>
            <a:ext cx="8229066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69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6118976" y="3600000"/>
            <a:ext cx="2700000" cy="27829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b="1" dirty="0"/>
              <a:t>Standard Product Lifecycle </a:t>
            </a:r>
          </a:p>
          <a:p>
            <a:r>
              <a:rPr lang="en-US" sz="1400" dirty="0"/>
              <a:t>Phases</a:t>
            </a:r>
          </a:p>
          <a:p>
            <a:pPr lvl="1"/>
            <a:r>
              <a:rPr lang="en-US" sz="1200" dirty="0"/>
              <a:t>Planning</a:t>
            </a:r>
          </a:p>
          <a:p>
            <a:pPr lvl="1"/>
            <a:r>
              <a:rPr lang="en-US" sz="1200" dirty="0"/>
              <a:t>Design</a:t>
            </a:r>
          </a:p>
          <a:p>
            <a:pPr lvl="1"/>
            <a:r>
              <a:rPr lang="en-US" sz="1200" dirty="0"/>
              <a:t>Production</a:t>
            </a:r>
          </a:p>
          <a:p>
            <a:pPr lvl="1"/>
            <a:r>
              <a:rPr lang="en-US" sz="1200" dirty="0"/>
              <a:t>Installation</a:t>
            </a:r>
          </a:p>
          <a:p>
            <a:pPr lvl="1"/>
            <a:r>
              <a:rPr lang="en-US" sz="1200" dirty="0"/>
              <a:t>Operation</a:t>
            </a:r>
          </a:p>
          <a:p>
            <a:pPr lvl="1"/>
            <a:r>
              <a:rPr lang="en-US" sz="1200" dirty="0"/>
              <a:t>Dismantling</a:t>
            </a:r>
          </a:p>
          <a:p>
            <a:r>
              <a:rPr lang="en-US" sz="1400" dirty="0"/>
              <a:t>Dedicated gates</a:t>
            </a:r>
          </a:p>
          <a:p>
            <a:r>
              <a:rPr lang="en-US" sz="1400" dirty="0"/>
              <a:t>Responsibilities can vary over the lifecycle</a:t>
            </a:r>
          </a:p>
          <a:p>
            <a:r>
              <a:rPr lang="en-US" sz="1400" dirty="0"/>
              <a:t>Lifecycle &gt; 40y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2024-12-04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FAIR/GSI PLM Concept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z="1000"/>
              <a:t>K. Höhne / FAIR PLM</a:t>
            </a:r>
            <a:endParaRPr lang="de-DE" sz="1000"/>
          </a:p>
        </p:txBody>
      </p:sp>
      <p:pic>
        <p:nvPicPr>
          <p:cNvPr id="11" name="Grafik 10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12491"/>
            <a:ext cx="2700000" cy="2026543"/>
          </a:xfrm>
          <a:prstGeom prst="rect">
            <a:avLst/>
          </a:prstGeom>
        </p:spPr>
      </p:pic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1412491"/>
            <a:ext cx="2700000" cy="2011827"/>
          </a:xfrm>
          <a:prstGeom prst="rect">
            <a:avLst/>
          </a:prstGeom>
        </p:spPr>
      </p:pic>
      <p:pic>
        <p:nvPicPr>
          <p:cNvPr id="10" name="Grafik 9" descr="Bildschirmausschnit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b="2782"/>
          <a:stretch/>
        </p:blipFill>
        <p:spPr>
          <a:xfrm>
            <a:off x="3240000" y="1412491"/>
            <a:ext cx="2700000" cy="1886382"/>
          </a:xfrm>
          <a:prstGeom prst="rect">
            <a:avLst/>
          </a:prstGeom>
        </p:spPr>
      </p:pic>
      <p:sp>
        <p:nvSpPr>
          <p:cNvPr id="14" name="Inhaltsplatzhalter 11"/>
          <p:cNvSpPr txBox="1">
            <a:spLocks/>
          </p:cNvSpPr>
          <p:nvPr/>
        </p:nvSpPr>
        <p:spPr>
          <a:xfrm>
            <a:off x="3122565" y="3600000"/>
            <a:ext cx="2700000" cy="2782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400" b="1"/>
              <a:t>Standard Product Structure </a:t>
            </a:r>
          </a:p>
          <a:p>
            <a:r>
              <a:rPr lang="en-US" sz="1400"/>
              <a:t>Consisting of assemblies, sub-assemblies and parts</a:t>
            </a:r>
          </a:p>
          <a:p>
            <a:r>
              <a:rPr lang="en-US" sz="1400"/>
              <a:t>Level can vary according to particular needs, with a reasonable, individual cut-off</a:t>
            </a:r>
          </a:p>
          <a:p>
            <a:r>
              <a:rPr lang="en-US" sz="1400"/>
              <a:t>All information below cut-off is part of component‘s documentation</a:t>
            </a:r>
          </a:p>
        </p:txBody>
      </p:sp>
      <p:sp>
        <p:nvSpPr>
          <p:cNvPr id="15" name="Inhaltsplatzhalter 11"/>
          <p:cNvSpPr txBox="1">
            <a:spLocks/>
          </p:cNvSpPr>
          <p:nvPr/>
        </p:nvSpPr>
        <p:spPr>
          <a:xfrm>
            <a:off x="361024" y="3600000"/>
            <a:ext cx="2700000" cy="2782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400" b="1" dirty="0"/>
              <a:t>Standard Data Model </a:t>
            </a:r>
          </a:p>
          <a:p>
            <a:r>
              <a:rPr lang="en-US" sz="1400" dirty="0"/>
              <a:t>The system describes the facility. </a:t>
            </a:r>
            <a:br>
              <a:rPr lang="en-US" sz="1400" dirty="0"/>
            </a:br>
            <a:r>
              <a:rPr lang="en-US" sz="1400" dirty="0"/>
              <a:t>It answers the questions </a:t>
            </a:r>
          </a:p>
          <a:p>
            <a:pPr lvl="1"/>
            <a:r>
              <a:rPr lang="en-US" sz="1200" dirty="0"/>
              <a:t>Where is what? </a:t>
            </a:r>
          </a:p>
          <a:p>
            <a:pPr lvl="1"/>
            <a:r>
              <a:rPr lang="en-US" sz="1200" dirty="0"/>
              <a:t>What is connected to what?</a:t>
            </a:r>
          </a:p>
          <a:p>
            <a:r>
              <a:rPr lang="en-US" sz="1400" dirty="0"/>
              <a:t>Article describes the design/common data of a set of identical components </a:t>
            </a:r>
          </a:p>
          <a:p>
            <a:r>
              <a:rPr lang="en-US" sz="1400" dirty="0"/>
              <a:t>A component is one (of multiple) physical realizations of an article.</a:t>
            </a:r>
          </a:p>
        </p:txBody>
      </p:sp>
    </p:spTree>
    <p:extLst>
      <p:ext uri="{BB962C8B-B14F-4D97-AF65-F5344CB8AC3E}">
        <p14:creationId xmlns:p14="http://schemas.microsoft.com/office/powerpoint/2010/main" val="3940739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6118976" y="3600000"/>
            <a:ext cx="2700000" cy="27829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b="1" dirty="0"/>
              <a:t>Standard Product Lifecycle </a:t>
            </a:r>
          </a:p>
          <a:p>
            <a:r>
              <a:rPr lang="en-US" sz="1400" dirty="0"/>
              <a:t>Phases</a:t>
            </a:r>
          </a:p>
          <a:p>
            <a:pPr lvl="1"/>
            <a:r>
              <a:rPr lang="en-US" sz="1200" dirty="0"/>
              <a:t>Planning</a:t>
            </a:r>
          </a:p>
          <a:p>
            <a:pPr lvl="1"/>
            <a:r>
              <a:rPr lang="en-US" sz="1200" dirty="0"/>
              <a:t>Design</a:t>
            </a:r>
          </a:p>
          <a:p>
            <a:pPr lvl="1"/>
            <a:r>
              <a:rPr lang="en-US" sz="1200" dirty="0"/>
              <a:t>Production</a:t>
            </a:r>
          </a:p>
          <a:p>
            <a:pPr lvl="1"/>
            <a:r>
              <a:rPr lang="en-US" sz="1200" dirty="0"/>
              <a:t>Installation</a:t>
            </a:r>
          </a:p>
          <a:p>
            <a:pPr lvl="1"/>
            <a:r>
              <a:rPr lang="en-US" sz="1200" dirty="0"/>
              <a:t>Operation</a:t>
            </a:r>
          </a:p>
          <a:p>
            <a:pPr lvl="1"/>
            <a:r>
              <a:rPr lang="en-US" sz="1200" dirty="0"/>
              <a:t>Dismantling</a:t>
            </a:r>
          </a:p>
          <a:p>
            <a:r>
              <a:rPr lang="en-US" sz="1400" dirty="0"/>
              <a:t>Dedicated gates</a:t>
            </a:r>
          </a:p>
          <a:p>
            <a:r>
              <a:rPr lang="en-US" sz="1400" dirty="0"/>
              <a:t>Responsibilities can vary over the lifecycle</a:t>
            </a:r>
          </a:p>
          <a:p>
            <a:r>
              <a:rPr lang="en-US" sz="1400" dirty="0"/>
              <a:t>Lifecycle &gt; 40y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2024-12-04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FAIR/GSI PLM Concept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z="1000"/>
              <a:t>K. Höhne / FAIR PLM</a:t>
            </a:r>
            <a:endParaRPr lang="de-DE" sz="1000"/>
          </a:p>
        </p:txBody>
      </p:sp>
      <p:pic>
        <p:nvPicPr>
          <p:cNvPr id="11" name="Grafik 10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12491"/>
            <a:ext cx="2700000" cy="2026543"/>
          </a:xfrm>
          <a:prstGeom prst="rect">
            <a:avLst/>
          </a:prstGeom>
        </p:spPr>
      </p:pic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1412491"/>
            <a:ext cx="2700000" cy="2011827"/>
          </a:xfrm>
          <a:prstGeom prst="rect">
            <a:avLst/>
          </a:prstGeom>
        </p:spPr>
      </p:pic>
      <p:pic>
        <p:nvPicPr>
          <p:cNvPr id="10" name="Grafik 9" descr="Bildschirmausschnitt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b="2782"/>
          <a:stretch/>
        </p:blipFill>
        <p:spPr>
          <a:xfrm>
            <a:off x="3240000" y="1412491"/>
            <a:ext cx="2700000" cy="1886382"/>
          </a:xfrm>
          <a:prstGeom prst="rect">
            <a:avLst/>
          </a:prstGeom>
        </p:spPr>
      </p:pic>
      <p:sp>
        <p:nvSpPr>
          <p:cNvPr id="14" name="Inhaltsplatzhalter 11"/>
          <p:cNvSpPr txBox="1">
            <a:spLocks/>
          </p:cNvSpPr>
          <p:nvPr/>
        </p:nvSpPr>
        <p:spPr>
          <a:xfrm>
            <a:off x="3122565" y="3600000"/>
            <a:ext cx="2700000" cy="2782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400" b="1"/>
              <a:t>Standard Product Structure </a:t>
            </a:r>
          </a:p>
          <a:p>
            <a:r>
              <a:rPr lang="en-US" sz="1400"/>
              <a:t>Consisting of assemblies, sub-assemblies and parts</a:t>
            </a:r>
          </a:p>
          <a:p>
            <a:r>
              <a:rPr lang="en-US" sz="1400"/>
              <a:t>Level can vary according to particular needs, with a reasonable, individual cut-off</a:t>
            </a:r>
          </a:p>
          <a:p>
            <a:r>
              <a:rPr lang="en-US" sz="1400"/>
              <a:t>All information below cut-off is part of component‘s documentation</a:t>
            </a:r>
          </a:p>
        </p:txBody>
      </p:sp>
      <p:sp>
        <p:nvSpPr>
          <p:cNvPr id="15" name="Inhaltsplatzhalter 11"/>
          <p:cNvSpPr txBox="1">
            <a:spLocks/>
          </p:cNvSpPr>
          <p:nvPr/>
        </p:nvSpPr>
        <p:spPr>
          <a:xfrm>
            <a:off x="361024" y="3600000"/>
            <a:ext cx="2700000" cy="2782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400" b="1" dirty="0"/>
              <a:t>Standard Data Model </a:t>
            </a:r>
          </a:p>
          <a:p>
            <a:r>
              <a:rPr lang="en-US" sz="1400" dirty="0"/>
              <a:t>The system describes the facility. </a:t>
            </a:r>
            <a:br>
              <a:rPr lang="en-US" sz="1400" dirty="0"/>
            </a:br>
            <a:r>
              <a:rPr lang="en-US" sz="1400" dirty="0"/>
              <a:t>It answers the questions </a:t>
            </a:r>
          </a:p>
          <a:p>
            <a:pPr lvl="1"/>
            <a:r>
              <a:rPr lang="en-US" sz="1200" dirty="0"/>
              <a:t>Where is what? </a:t>
            </a:r>
          </a:p>
          <a:p>
            <a:pPr lvl="1"/>
            <a:r>
              <a:rPr lang="en-US" sz="1200" dirty="0"/>
              <a:t>What is connected to what?</a:t>
            </a:r>
          </a:p>
          <a:p>
            <a:r>
              <a:rPr lang="en-US" sz="1400" dirty="0"/>
              <a:t>Article describes the design/common data of a set of identical components </a:t>
            </a:r>
          </a:p>
          <a:p>
            <a:r>
              <a:rPr lang="en-US" sz="1400" dirty="0"/>
              <a:t>A component is one (of multiple) physical realizations of an article.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886929" y="2723355"/>
            <a:ext cx="5370142" cy="2943660"/>
          </a:xfrm>
          <a:prstGeom prst="rect">
            <a:avLst/>
          </a:prstGeom>
          <a:solidFill>
            <a:srgbClr val="FFFFFF">
              <a:alpha val="94902"/>
            </a:srgbClr>
          </a:solidFill>
          <a:ln w="38100">
            <a:solidFill>
              <a:srgbClr val="FDBB63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400" b="1">
                <a:solidFill>
                  <a:srgbClr val="333333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>
                <a:solidFill>
                  <a:srgbClr val="333333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>
                <a:solidFill>
                  <a:srgbClr val="333333"/>
                </a:solidFill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DE" dirty="0"/>
              <a:t>GF-Entscheidungen zu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Lifecyclemanagement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b="0" dirty="0"/>
              <a:t>Die GF stimmt der stufenweisen </a:t>
            </a:r>
            <a:r>
              <a:rPr lang="de-DE" dirty="0"/>
              <a:t>Einführung</a:t>
            </a:r>
            <a:r>
              <a:rPr lang="de-DE" b="0" dirty="0"/>
              <a:t> eines </a:t>
            </a:r>
            <a:r>
              <a:rPr lang="de-DE" b="0" dirty="0" err="1"/>
              <a:t>Product</a:t>
            </a:r>
            <a:r>
              <a:rPr lang="de-DE" b="0" dirty="0"/>
              <a:t> </a:t>
            </a:r>
            <a:r>
              <a:rPr lang="de-DE" b="0" dirty="0" err="1"/>
              <a:t>Lifecyclemanagements</a:t>
            </a:r>
            <a:r>
              <a:rPr lang="de-DE" b="0" dirty="0"/>
              <a:t> zu […] (GSI GF-Runde 14.10.2014)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Beauftragung</a:t>
            </a:r>
            <a:r>
              <a:rPr lang="de-DE" b="0" dirty="0"/>
              <a:t> des </a:t>
            </a:r>
            <a:r>
              <a:rPr lang="de-DE" dirty="0"/>
              <a:t>PLM-Teams</a:t>
            </a:r>
            <a:r>
              <a:rPr lang="de-DE" b="0" dirty="0"/>
              <a:t> </a:t>
            </a:r>
            <a:r>
              <a:rPr lang="de-DE" b="0" dirty="0" err="1"/>
              <a:t>Product</a:t>
            </a:r>
            <a:r>
              <a:rPr lang="de-DE" b="0" dirty="0"/>
              <a:t> </a:t>
            </a:r>
            <a:r>
              <a:rPr lang="de-DE" b="0" dirty="0" err="1"/>
              <a:t>Lifecyclemenatement</a:t>
            </a:r>
            <a:r>
              <a:rPr lang="de-DE" b="0" dirty="0"/>
              <a:t> für FAIR und GSI zu implementieren (FAIR/GSI GF Runde 24.06.2016)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b="0" dirty="0"/>
              <a:t>Die GF </a:t>
            </a:r>
            <a:r>
              <a:rPr lang="de-DE" dirty="0"/>
              <a:t>bestätigt</a:t>
            </a:r>
            <a:r>
              <a:rPr lang="de-DE" b="0" dirty="0"/>
              <a:t> den vom PLM-Team gemachten Vorschlag für das PLM </a:t>
            </a:r>
            <a:r>
              <a:rPr lang="de-DE" dirty="0"/>
              <a:t>Konzept</a:t>
            </a:r>
            <a:r>
              <a:rPr lang="de-DE" b="0" dirty="0"/>
              <a:t> (Entscheidungsvorlage 16.12.2016)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b="0" dirty="0"/>
              <a:t>The Management Board </a:t>
            </a:r>
            <a:r>
              <a:rPr lang="de-DE" dirty="0" err="1"/>
              <a:t>approves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choice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dirty="0"/>
              <a:t>SAP</a:t>
            </a:r>
            <a:r>
              <a:rPr lang="de-DE" b="0" dirty="0"/>
              <a:t>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PLM </a:t>
            </a:r>
            <a:r>
              <a:rPr lang="de-DE" b="0" dirty="0" err="1"/>
              <a:t>pilot</a:t>
            </a:r>
            <a:r>
              <a:rPr lang="de-DE" b="0" dirty="0"/>
              <a:t> (FAIR/GSI GF-Runde 16.03.2017)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b="0" dirty="0"/>
              <a:t>The Management Board </a:t>
            </a:r>
            <a:r>
              <a:rPr lang="de-DE" dirty="0" err="1"/>
              <a:t>approves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dirty="0" err="1"/>
              <a:t>implementation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PLM </a:t>
            </a:r>
            <a:r>
              <a:rPr lang="de-DE" b="0" dirty="0" err="1"/>
              <a:t>system</a:t>
            </a:r>
            <a:r>
              <a:rPr lang="de-DE" b="0" dirty="0"/>
              <a:t> (FAIR/GSI GF-Runde 13.10.2017)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b="0" dirty="0"/>
          </a:p>
          <a:p>
            <a:endParaRPr lang="de-DE" b="0" dirty="0"/>
          </a:p>
          <a:p>
            <a:endParaRPr lang="de-DE" b="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977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117895-507C-44BD-BC02-57C49E2AE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" y="1309313"/>
            <a:ext cx="6858000" cy="51435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AEE0A6-111A-485A-BB49-94716C337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" y="1299788"/>
            <a:ext cx="6858000" cy="51435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52AF324-0247-4232-856C-17EFB80B9B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6" t="28314" r="4748" b="43820"/>
          <a:stretch/>
        </p:blipFill>
        <p:spPr>
          <a:xfrm>
            <a:off x="422565" y="269319"/>
            <a:ext cx="3389147" cy="80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/>
              <a:t>FAIR is a</a:t>
            </a:r>
          </a:p>
          <a:p>
            <a:pPr lvl="1"/>
            <a:r>
              <a:rPr lang="en-GB" dirty="0"/>
              <a:t>Complex project. </a:t>
            </a:r>
          </a:p>
          <a:p>
            <a:pPr lvl="1">
              <a:buSzPct val="100000"/>
            </a:pPr>
            <a:r>
              <a:rPr lang="en-GB" dirty="0"/>
              <a:t>Many people are involved in the project</a:t>
            </a:r>
          </a:p>
          <a:p>
            <a:pPr lvl="1">
              <a:buSzPct val="100000"/>
            </a:pPr>
            <a:r>
              <a:rPr lang="en-GB" dirty="0"/>
              <a:t>Involved people are distributed over many countries </a:t>
            </a:r>
          </a:p>
          <a:p>
            <a:pPr lvl="1">
              <a:buSzPct val="100000"/>
            </a:pPr>
            <a:r>
              <a:rPr lang="en-GB" dirty="0"/>
              <a:t>Very long lifetime of FAIR  (&gt; 30 years)</a:t>
            </a:r>
          </a:p>
          <a:p>
            <a:pPr lvl="1">
              <a:buSzPct val="100000"/>
            </a:pPr>
            <a:r>
              <a:rPr lang="en-GB" dirty="0"/>
              <a:t>Significant fluctuations on involved people (getting retired, new job opportunities, changes due to private situations, ...)</a:t>
            </a:r>
          </a:p>
          <a:p>
            <a:pPr>
              <a:buSzPct val="100000"/>
            </a:pPr>
            <a:r>
              <a:rPr lang="en-GB" sz="2800" dirty="0"/>
              <a:t>Documentation is therefore essential</a:t>
            </a:r>
          </a:p>
          <a:p>
            <a:pPr lvl="1">
              <a:buSzPct val="100000"/>
            </a:pPr>
            <a:r>
              <a:rPr lang="en-GB" dirty="0"/>
              <a:t>to know what is where</a:t>
            </a:r>
          </a:p>
          <a:p>
            <a:pPr lvl="1">
              <a:buSzPct val="100000"/>
            </a:pPr>
            <a:r>
              <a:rPr lang="en-GB" dirty="0"/>
              <a:t>to have access to relevant data every time</a:t>
            </a:r>
          </a:p>
          <a:p>
            <a:pPr lvl="1">
              <a:buSzPct val="100000"/>
            </a:pPr>
            <a:r>
              <a:rPr lang="en-GB" dirty="0"/>
              <a:t>to understand who made which decision</a:t>
            </a:r>
          </a:p>
          <a:p>
            <a:pPr lvl="1">
              <a:buSzPct val="100000"/>
            </a:pPr>
            <a:r>
              <a:rPr lang="en-GB" dirty="0"/>
              <a:t>to keep know-how on site</a:t>
            </a:r>
          </a:p>
          <a:p>
            <a:pPr lvl="1">
              <a:buSzPct val="100000"/>
            </a:pPr>
            <a:r>
              <a:rPr lang="en-GB" dirty="0"/>
              <a:t>to organize maintenance</a:t>
            </a:r>
          </a:p>
          <a:p>
            <a:pPr lvl="1">
              <a:buClr>
                <a:srgbClr val="002463"/>
              </a:buClr>
              <a:buSzPct val="100000"/>
            </a:pPr>
            <a:endParaRPr lang="en-GB" sz="2400" dirty="0">
              <a:solidFill>
                <a:srgbClr val="002463"/>
              </a:solidFill>
              <a:cs typeface="ＭＳ Ｐゴシック" pitchFamily="-110" charset="-128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2024-12-04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Why?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z="1000"/>
              <a:t>K. Höhne / FAIR PLM</a:t>
            </a:r>
            <a:endParaRPr lang="de-DE" sz="1000" dirty="0"/>
          </a:p>
        </p:txBody>
      </p:sp>
      <p:sp>
        <p:nvSpPr>
          <p:cNvPr id="6" name="Textfeld 5"/>
          <p:cNvSpPr txBox="1"/>
          <p:nvPr/>
        </p:nvSpPr>
        <p:spPr>
          <a:xfrm>
            <a:off x="262608" y="6388224"/>
            <a:ext cx="23903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* Source: CERN EDMS Team, adapted for FAIR</a:t>
            </a:r>
          </a:p>
        </p:txBody>
      </p:sp>
    </p:spTree>
    <p:extLst>
      <p:ext uri="{BB962C8B-B14F-4D97-AF65-F5344CB8AC3E}">
        <p14:creationId xmlns:p14="http://schemas.microsoft.com/office/powerpoint/2010/main" val="1387881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2024-12-04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Identifier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Objects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K. Höhne / FAIR PLM</a:t>
            </a:r>
            <a:endParaRPr lang="de-DE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16306782"/>
              </p:ext>
            </p:extLst>
          </p:nvPr>
        </p:nvGraphicFramePr>
        <p:xfrm>
          <a:off x="395594" y="3100388"/>
          <a:ext cx="8212140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772">
                  <a:extLst>
                    <a:ext uri="{9D8B030D-6E8A-4147-A177-3AD203B41FA5}">
                      <a16:colId xmlns:a16="http://schemas.microsoft.com/office/drawing/2014/main" val="2969081729"/>
                    </a:ext>
                  </a:extLst>
                </a:gridCol>
                <a:gridCol w="3134443">
                  <a:extLst>
                    <a:ext uri="{9D8B030D-6E8A-4147-A177-3AD203B41FA5}">
                      <a16:colId xmlns:a16="http://schemas.microsoft.com/office/drawing/2014/main" val="3190568495"/>
                    </a:ext>
                  </a:extLst>
                </a:gridCol>
                <a:gridCol w="1348428">
                  <a:extLst>
                    <a:ext uri="{9D8B030D-6E8A-4147-A177-3AD203B41FA5}">
                      <a16:colId xmlns:a16="http://schemas.microsoft.com/office/drawing/2014/main" val="2237824421"/>
                    </a:ext>
                  </a:extLst>
                </a:gridCol>
                <a:gridCol w="631345">
                  <a:extLst>
                    <a:ext uri="{9D8B030D-6E8A-4147-A177-3AD203B41FA5}">
                      <a16:colId xmlns:a16="http://schemas.microsoft.com/office/drawing/2014/main" val="2750650890"/>
                    </a:ext>
                  </a:extLst>
                </a:gridCol>
                <a:gridCol w="512076">
                  <a:extLst>
                    <a:ext uri="{9D8B030D-6E8A-4147-A177-3AD203B41FA5}">
                      <a16:colId xmlns:a16="http://schemas.microsoft.com/office/drawing/2014/main" val="2609152519"/>
                    </a:ext>
                  </a:extLst>
                </a:gridCol>
                <a:gridCol w="512076">
                  <a:extLst>
                    <a:ext uri="{9D8B030D-6E8A-4147-A177-3AD203B41FA5}">
                      <a16:colId xmlns:a16="http://schemas.microsoft.com/office/drawing/2014/main" val="3247900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Identifier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Mapping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85067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PSP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Shares/budget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rgbClr val="FF0000"/>
                          </a:solidFill>
                        </a:rPr>
                        <a:t>m:n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O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5951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Specification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Document (contract)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rgbClr val="FF0000"/>
                          </a:solidFill>
                        </a:rPr>
                        <a:t>m:n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9845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Drawing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Drawing/model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rgbClr val="00B050"/>
                          </a:solidFill>
                        </a:rPr>
                        <a:t>1:1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O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O</a:t>
                      </a:r>
                      <a:endParaRPr lang="en-US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8152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Device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Multiple articles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rgbClr val="FF0000"/>
                          </a:solidFill>
                        </a:rPr>
                        <a:t>1:n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186997"/>
                  </a:ext>
                </a:extLst>
              </a:tr>
              <a:tr h="361198">
                <a:tc>
                  <a:txBody>
                    <a:bodyPr/>
                    <a:lstStyle/>
                    <a:p>
                      <a:r>
                        <a:rPr lang="en-US" sz="1800" noProof="0" dirty="0" err="1"/>
                        <a:t>Acc</a:t>
                      </a:r>
                      <a:r>
                        <a:rPr lang="en-US" sz="1800" noProof="0" dirty="0"/>
                        <a:t> </a:t>
                      </a:r>
                      <a:r>
                        <a:rPr lang="en-US" sz="1800" noProof="0" dirty="0" err="1"/>
                        <a:t>nomen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Controls</a:t>
                      </a:r>
                      <a:r>
                        <a:rPr lang="en-US" sz="1800" baseline="0" noProof="0" dirty="0"/>
                        <a:t> address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rgbClr val="00B050"/>
                          </a:solidFill>
                        </a:rPr>
                        <a:t>1:1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>
                          <a:solidFill>
                            <a:srgbClr val="FF0000"/>
                          </a:solidFill>
                          <a:latin typeface="Wingdings 2" panose="05020102010507070707" pitchFamily="18" charset="2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O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455022"/>
                  </a:ext>
                </a:extLst>
              </a:tr>
              <a:tr h="361198"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CDB Component*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= Device type</a:t>
                      </a:r>
                      <a:r>
                        <a:rPr lang="en-US" sz="1800" baseline="0" noProof="0" dirty="0"/>
                        <a:t> + </a:t>
                      </a:r>
                      <a:r>
                        <a:rPr lang="en-US" sz="1800" baseline="0" noProof="0" dirty="0" err="1"/>
                        <a:t>Acc</a:t>
                      </a:r>
                      <a:r>
                        <a:rPr lang="en-US" sz="1800" baseline="0" noProof="0" dirty="0"/>
                        <a:t> </a:t>
                      </a:r>
                      <a:r>
                        <a:rPr lang="en-US" sz="1800" baseline="0" noProof="0" dirty="0" err="1"/>
                        <a:t>nomen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rgbClr val="FF0000"/>
                          </a:solidFill>
                        </a:rPr>
                        <a:t>1:n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O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O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5182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Component (CID)*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Physical</a:t>
                      </a:r>
                      <a:r>
                        <a:rPr lang="en-US" sz="1800" baseline="0" noProof="0" dirty="0"/>
                        <a:t> device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rgbClr val="00B050"/>
                          </a:solidFill>
                        </a:rPr>
                        <a:t>1:1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5369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Org. unit internal solution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rgbClr val="00B050"/>
                          </a:solidFill>
                        </a:rPr>
                        <a:t>1:1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O</a:t>
                      </a:r>
                      <a:endParaRPr lang="en-US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+mn-ea"/>
                          <a:cs typeface="+mn-cs"/>
                        </a:rPr>
                        <a:t>O</a:t>
                      </a:r>
                      <a:endParaRPr lang="en-US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75075"/>
                  </a:ext>
                </a:extLst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4858787" y="1321724"/>
            <a:ext cx="3768980" cy="17781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>
                <a:solidFill>
                  <a:srgbClr val="333333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>
                <a:solidFill>
                  <a:srgbClr val="333333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>
                <a:solidFill>
                  <a:srgbClr val="333333"/>
                </a:solidFill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sz="1600" dirty="0"/>
              <a:t>Requirements for PLM identifier</a:t>
            </a:r>
          </a:p>
          <a:p>
            <a:r>
              <a:rPr lang="en-US" sz="1600" dirty="0"/>
              <a:t>unique</a:t>
            </a:r>
          </a:p>
          <a:p>
            <a:r>
              <a:rPr lang="en-US" sz="1600" dirty="0"/>
              <a:t>1:1 mapping to technical objects</a:t>
            </a:r>
          </a:p>
          <a:p>
            <a:r>
              <a:rPr lang="en-US" sz="1600" dirty="0"/>
              <a:t>large enough number range (#)</a:t>
            </a:r>
          </a:p>
          <a:p>
            <a:r>
              <a:rPr lang="en-US" sz="1600" dirty="0"/>
              <a:t>constant over the life cycle (t)</a:t>
            </a:r>
          </a:p>
          <a:p>
            <a:r>
              <a:rPr lang="en-US" sz="1600" dirty="0"/>
              <a:t>global rules (§)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22565" y="6345167"/>
            <a:ext cx="2339102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* A component (CID) is called asset in the CDB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96088" y="1321724"/>
            <a:ext cx="4275912" cy="1778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>
                <a:solidFill>
                  <a:srgbClr val="333333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>
                <a:solidFill>
                  <a:srgbClr val="333333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>
                <a:solidFill>
                  <a:srgbClr val="333333"/>
                </a:solidFill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sz="1600" dirty="0"/>
              <a:t>Before the introduction of the PLM data model identifier made for a different purpose have been used to identify technical objects. </a:t>
            </a:r>
          </a:p>
          <a:p>
            <a:pPr marL="0" indent="0">
              <a:buNone/>
            </a:pPr>
            <a:r>
              <a:rPr lang="en-US" sz="1600" dirty="0"/>
              <a:t>Those identifier are</a:t>
            </a:r>
          </a:p>
          <a:p>
            <a:r>
              <a:rPr lang="en-US" sz="1600" dirty="0"/>
              <a:t>good for their purpose</a:t>
            </a:r>
          </a:p>
          <a:p>
            <a:r>
              <a:rPr lang="en-US" sz="1600" dirty="0"/>
              <a:t>not good for lifecycle management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7365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PLM Concept</a:t>
            </a:r>
            <a:br>
              <a:rPr lang="en-US" dirty="0"/>
            </a:br>
            <a:r>
              <a:rPr lang="en-US" dirty="0"/>
              <a:t>Data Model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252000" y="1238446"/>
            <a:ext cx="8640000" cy="5362494"/>
            <a:chOff x="252000" y="1238446"/>
            <a:chExt cx="8640000" cy="5362494"/>
          </a:xfrm>
        </p:grpSpPr>
        <p:pic>
          <p:nvPicPr>
            <p:cNvPr id="12" name="Inhaltsplatzhalter 3" descr="Bildschirmausschnitt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337" y="1697152"/>
              <a:ext cx="6994014" cy="4903788"/>
            </a:xfrm>
            <a:prstGeom prst="rect">
              <a:avLst/>
            </a:prstGeom>
          </p:spPr>
        </p:pic>
        <p:pic>
          <p:nvPicPr>
            <p:cNvPr id="13" name="Picture 2" descr="F:\PLM-Project\01_Phase_1_Definition\01_Documents\PLM-Concept\images\00_Phases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00" y="1238446"/>
              <a:ext cx="8640000" cy="434067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7" name="Gruppieren 16"/>
            <p:cNvGrpSpPr/>
            <p:nvPr/>
          </p:nvGrpSpPr>
          <p:grpSpPr>
            <a:xfrm>
              <a:off x="1040127" y="1685984"/>
              <a:ext cx="2239401" cy="3750883"/>
              <a:chOff x="1040127" y="1685984"/>
              <a:chExt cx="2239401" cy="3750883"/>
            </a:xfrm>
          </p:grpSpPr>
          <p:sp>
            <p:nvSpPr>
              <p:cNvPr id="14" name="Rechteck 13"/>
              <p:cNvSpPr/>
              <p:nvPr/>
            </p:nvSpPr>
            <p:spPr>
              <a:xfrm>
                <a:off x="1040127" y="1685984"/>
                <a:ext cx="2239401" cy="11955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1371599" y="2761576"/>
                <a:ext cx="1480037" cy="1441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1371599" y="3995720"/>
                <a:ext cx="569888" cy="1441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924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ABB6CD7-CDD3-4488-ACE1-3B4CB8E12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F10200-8853-403C-ACDF-29A8A2AC3F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E59206B-BC73-44BC-AEF0-BF4DAE4B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PLM Concept</a:t>
            </a:r>
            <a:br>
              <a:rPr lang="de-DE" dirty="0"/>
            </a:br>
            <a:r>
              <a:rPr lang="de-DE" dirty="0" err="1"/>
              <a:t>Planning</a:t>
            </a:r>
            <a:r>
              <a:rPr lang="de-DE" dirty="0"/>
              <a:t>, Design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D08483-9E20-4DF5-AD2C-375735213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83C869C-0D38-4D57-87B2-497F2A44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75089"/>
            <a:ext cx="8640000" cy="45021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426CC9D-D1D9-4D5D-B7E9-21F7E4AED79C}"/>
              </a:ext>
            </a:extLst>
          </p:cNvPr>
          <p:cNvSpPr txBox="1"/>
          <p:nvPr/>
        </p:nvSpPr>
        <p:spPr>
          <a:xfrm>
            <a:off x="2745210" y="5403404"/>
            <a:ext cx="1826790" cy="3693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F.1S.1S37.0020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7697EA6-8382-4E39-A36C-2CAB31829597}"/>
              </a:ext>
            </a:extLst>
          </p:cNvPr>
          <p:cNvSpPr txBox="1"/>
          <p:nvPr/>
        </p:nvSpPr>
        <p:spPr>
          <a:xfrm>
            <a:off x="4174990" y="4372090"/>
            <a:ext cx="1639884" cy="338554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</a:rPr>
              <a:t>F.1S.1S37.0010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0FAE13E-183F-4E31-AA89-60620A970103}"/>
              </a:ext>
            </a:extLst>
          </p:cNvPr>
          <p:cNvSpPr txBox="1"/>
          <p:nvPr/>
        </p:nvSpPr>
        <p:spPr>
          <a:xfrm>
            <a:off x="5181363" y="3716004"/>
            <a:ext cx="1468012" cy="30777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>
                <a:solidFill>
                  <a:schemeClr val="bg1"/>
                </a:solidFill>
              </a:rPr>
              <a:t>F.1S.1S36.0030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3D80A54-48F3-47EB-9680-C7611D6E7E40}"/>
              </a:ext>
            </a:extLst>
          </p:cNvPr>
          <p:cNvSpPr txBox="1"/>
          <p:nvPr/>
        </p:nvSpPr>
        <p:spPr>
          <a:xfrm>
            <a:off x="923466" y="1503352"/>
            <a:ext cx="4257897" cy="127727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1"/>
                </a:solidFill>
              </a:rPr>
              <a:t>AID:0002558	SIS100 Dipole Bellow E13.200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1"/>
                </a:solidFill>
              </a:rPr>
              <a:t>AID:0000029	SIS100 Dipole Assembly Dip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1"/>
                </a:solidFill>
              </a:rPr>
              <a:t>AID:0000325	SIS100 Dipole Di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1"/>
                </a:solidFill>
              </a:rPr>
              <a:t>AID:0000381	SIS100 </a:t>
            </a:r>
            <a:r>
              <a:rPr lang="de-DE" sz="1100" dirty="0" err="1">
                <a:solidFill>
                  <a:schemeClr val="bg1"/>
                </a:solidFill>
              </a:rPr>
              <a:t>Elliptic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dipole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chamber</a:t>
            </a:r>
            <a:endParaRPr lang="de-DE" sz="1100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1"/>
                </a:solidFill>
              </a:rPr>
              <a:t>AID:0000363	SIS100 DP-DP Interconnection Tee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AID:0000089	SIS100 </a:t>
            </a:r>
            <a:r>
              <a:rPr lang="en-US" sz="1100" dirty="0" err="1">
                <a:solidFill>
                  <a:schemeClr val="bg1"/>
                </a:solidFill>
              </a:rPr>
              <a:t>Cryosorption</a:t>
            </a:r>
            <a:r>
              <a:rPr lang="en-US" sz="1100" dirty="0">
                <a:solidFill>
                  <a:schemeClr val="bg1"/>
                </a:solidFill>
              </a:rPr>
              <a:t> Pump</a:t>
            </a:r>
            <a:endParaRPr lang="de-DE" sz="11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1"/>
                </a:solidFill>
              </a:rPr>
              <a:t>AID:0002559	SIS100 Dipole Bellow E13.350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A115949-2125-424A-AC16-FA56A8FB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518" y="1503352"/>
            <a:ext cx="2305372" cy="281026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48A2F91-3399-468E-B541-F53EEBA48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992" y="4372090"/>
            <a:ext cx="2314898" cy="59063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174990" y="4358897"/>
            <a:ext cx="1639884" cy="360000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2CB9F37-4289-4440-A710-90CD9F3E3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D1CD0E-49C3-42DB-B0EF-FC5534DB79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165578-614D-439C-9C70-F96318273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PLM Concept </a:t>
            </a:r>
            <a:br>
              <a:rPr lang="de-DE" dirty="0"/>
            </a:br>
            <a:r>
              <a:rPr lang="de-DE" dirty="0" err="1"/>
              <a:t>Production</a:t>
            </a:r>
            <a:r>
              <a:rPr lang="de-DE" dirty="0"/>
              <a:t>, Installation, …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093C5F-7FBD-498C-B727-2E0FB0DCD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E8717A-DFEF-4FFC-934C-0DCA81DDE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09244"/>
            <a:ext cx="8640000" cy="5232317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1469122-080A-444A-B39D-BBA7F3454165}"/>
              </a:ext>
            </a:extLst>
          </p:cNvPr>
          <p:cNvGrpSpPr/>
          <p:nvPr/>
        </p:nvGrpSpPr>
        <p:grpSpPr>
          <a:xfrm>
            <a:off x="3575584" y="4735339"/>
            <a:ext cx="3717734" cy="1806222"/>
            <a:chOff x="2745210" y="3966514"/>
            <a:chExt cx="3717734" cy="1806222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D2049A1-DFE4-4ABD-93A2-9801637307FA}"/>
                </a:ext>
              </a:extLst>
            </p:cNvPr>
            <p:cNvSpPr txBox="1"/>
            <p:nvPr/>
          </p:nvSpPr>
          <p:spPr>
            <a:xfrm>
              <a:off x="2745210" y="5403404"/>
              <a:ext cx="182679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dirty="0">
                  <a:solidFill>
                    <a:schemeClr val="bg1"/>
                  </a:solidFill>
                </a:rPr>
                <a:t>F.1S.1S37.0020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F0CAF66-2A3E-40C0-847A-C8AE8F9484B6}"/>
                </a:ext>
              </a:extLst>
            </p:cNvPr>
            <p:cNvSpPr txBox="1"/>
            <p:nvPr/>
          </p:nvSpPr>
          <p:spPr>
            <a:xfrm>
              <a:off x="4174990" y="4372090"/>
              <a:ext cx="1639884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600" dirty="0">
                  <a:solidFill>
                    <a:schemeClr val="bg1"/>
                  </a:solidFill>
                </a:rPr>
                <a:t>F.1S.1S37.0010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4E207E7-F17B-458B-AADC-17B1DC73A38F}"/>
                </a:ext>
              </a:extLst>
            </p:cNvPr>
            <p:cNvSpPr txBox="1"/>
            <p:nvPr/>
          </p:nvSpPr>
          <p:spPr>
            <a:xfrm>
              <a:off x="4994932" y="3966514"/>
              <a:ext cx="1468012" cy="307777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400" dirty="0">
                  <a:solidFill>
                    <a:schemeClr val="bg1"/>
                  </a:solidFill>
                </a:rPr>
                <a:t>F.1S.1S36.0030</a:t>
              </a:r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6E325B3A-DB59-470F-947D-0B356F9A09C0}"/>
              </a:ext>
            </a:extLst>
          </p:cNvPr>
          <p:cNvSpPr txBox="1"/>
          <p:nvPr/>
        </p:nvSpPr>
        <p:spPr>
          <a:xfrm>
            <a:off x="617873" y="1663244"/>
            <a:ext cx="6279155" cy="1384995"/>
          </a:xfrm>
          <a:prstGeom prst="rect">
            <a:avLst/>
          </a:prstGeom>
          <a:solidFill>
            <a:schemeClr val="accent6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CID:02000250188	AID:0002558		SIS100 Dipole Bellow E13.200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CID:02000260316	AID:0000029		SIS100 Dipole Assembly Dip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CID:02000010317	AID:0000325		SIS100 Dipole Di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CID:07000005103	AID:0000089		SIS100 </a:t>
            </a:r>
            <a:r>
              <a:rPr lang="de-DE" sz="1200" dirty="0" err="1">
                <a:solidFill>
                  <a:schemeClr val="bg1"/>
                </a:solidFill>
              </a:rPr>
              <a:t>Cryosorption</a:t>
            </a:r>
            <a:r>
              <a:rPr lang="de-DE" sz="1200" dirty="0">
                <a:solidFill>
                  <a:schemeClr val="bg1"/>
                </a:solidFill>
              </a:rPr>
              <a:t> Pump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CID:07000061093	AID:0000381		SIS100 </a:t>
            </a:r>
            <a:r>
              <a:rPr lang="de-DE" sz="1200" dirty="0" err="1">
                <a:solidFill>
                  <a:schemeClr val="bg1"/>
                </a:solidFill>
              </a:rPr>
              <a:t>Elliptic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dipole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chamber</a:t>
            </a:r>
            <a:endParaRPr lang="de-DE" sz="1200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CID:07000120479	AID:0000363		SIS100 DP-DP Interconnection Tee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CID:02000251048	AID:0002559		SIS100 Dipole Bellow E13.350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0805E7D0-7761-40AD-8834-082B50EE3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60" b="-1"/>
          <a:stretch/>
        </p:blipFill>
        <p:spPr>
          <a:xfrm>
            <a:off x="7108592" y="1663244"/>
            <a:ext cx="1571844" cy="188003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4994932" y="5124232"/>
            <a:ext cx="1639884" cy="360000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0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PLM </a:t>
            </a:r>
            <a:r>
              <a:rPr lang="de-DE" dirty="0" err="1"/>
              <a:t>Realization</a:t>
            </a:r>
            <a:br>
              <a:rPr lang="de-DE" dirty="0"/>
            </a:br>
            <a:r>
              <a:rPr lang="de-DE" dirty="0"/>
              <a:t>Translation </a:t>
            </a:r>
            <a:r>
              <a:rPr lang="de-DE" dirty="0" err="1"/>
              <a:t>to</a:t>
            </a:r>
            <a:r>
              <a:rPr lang="de-DE" dirty="0"/>
              <a:t> SAP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52000" y="1238446"/>
            <a:ext cx="8640000" cy="5362494"/>
            <a:chOff x="252000" y="1238446"/>
            <a:chExt cx="8640000" cy="5362494"/>
          </a:xfrm>
        </p:grpSpPr>
        <p:pic>
          <p:nvPicPr>
            <p:cNvPr id="12" name="Inhaltsplatzhalter 3" descr="Bildschirmausschnitt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337" y="1697152"/>
              <a:ext cx="6994014" cy="4903788"/>
            </a:xfrm>
            <a:prstGeom prst="rect">
              <a:avLst/>
            </a:prstGeom>
          </p:spPr>
        </p:pic>
        <p:pic>
          <p:nvPicPr>
            <p:cNvPr id="13" name="Picture 2" descr="F:\PLM-Project\01_Phase_1_Definition\01_Documents\PLM-Concept\images\00_Phases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00" y="1238446"/>
              <a:ext cx="8640000" cy="434067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7" name="Gruppieren 16"/>
            <p:cNvGrpSpPr/>
            <p:nvPr/>
          </p:nvGrpSpPr>
          <p:grpSpPr>
            <a:xfrm>
              <a:off x="1040127" y="1685984"/>
              <a:ext cx="2239401" cy="3750883"/>
              <a:chOff x="1040127" y="1685984"/>
              <a:chExt cx="2239401" cy="3750883"/>
            </a:xfrm>
          </p:grpSpPr>
          <p:sp>
            <p:nvSpPr>
              <p:cNvPr id="14" name="Rechteck 13"/>
              <p:cNvSpPr/>
              <p:nvPr/>
            </p:nvSpPr>
            <p:spPr>
              <a:xfrm>
                <a:off x="1040127" y="1685984"/>
                <a:ext cx="2239401" cy="11955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1371599" y="2761576"/>
                <a:ext cx="1480037" cy="1441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1371599" y="3995720"/>
                <a:ext cx="569888" cy="1441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8" name="Gruppieren 17"/>
          <p:cNvGrpSpPr/>
          <p:nvPr/>
        </p:nvGrpSpPr>
        <p:grpSpPr>
          <a:xfrm>
            <a:off x="1845097" y="1853402"/>
            <a:ext cx="2201244" cy="1922484"/>
            <a:chOff x="1802576" y="1884509"/>
            <a:chExt cx="2201244" cy="1922484"/>
          </a:xfrm>
        </p:grpSpPr>
        <p:sp>
          <p:nvSpPr>
            <p:cNvPr id="19" name="Textfeld 18"/>
            <p:cNvSpPr txBox="1"/>
            <p:nvPr/>
          </p:nvSpPr>
          <p:spPr>
            <a:xfrm>
              <a:off x="1802576" y="1884509"/>
              <a:ext cx="2201244" cy="646331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de-DE" sz="1200" b="1" dirty="0" err="1"/>
                <a:t>Planning</a:t>
              </a:r>
              <a:r>
                <a:rPr lang="de-DE" sz="1200" b="1" dirty="0"/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b="1" dirty="0" err="1"/>
                <a:t>Functional</a:t>
              </a:r>
              <a:r>
                <a:rPr lang="de-DE" sz="1200" b="1" dirty="0"/>
                <a:t> Location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b="1" dirty="0" err="1"/>
                <a:t>BoM</a:t>
              </a:r>
              <a:r>
                <a:rPr lang="de-DE" sz="1200" b="1" dirty="0"/>
                <a:t> </a:t>
              </a:r>
              <a:r>
                <a:rPr lang="de-DE" sz="1200" b="1" dirty="0" err="1"/>
                <a:t>Functional</a:t>
              </a:r>
              <a:r>
                <a:rPr lang="de-DE" sz="1200" b="1" dirty="0"/>
                <a:t> Location</a:t>
              </a: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576" y="2510993"/>
              <a:ext cx="2160000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uppieren 20"/>
          <p:cNvGrpSpPr/>
          <p:nvPr/>
        </p:nvGrpSpPr>
        <p:grpSpPr>
          <a:xfrm>
            <a:off x="611554" y="4428360"/>
            <a:ext cx="1782860" cy="1886277"/>
            <a:chOff x="878416" y="4366350"/>
            <a:chExt cx="1782860" cy="1886277"/>
          </a:xfrm>
        </p:grpSpPr>
        <p:pic>
          <p:nvPicPr>
            <p:cNvPr id="22" name="Grafik 21" descr="Bildschirmausschnit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416" y="4821799"/>
              <a:ext cx="1440000" cy="1430828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878416" y="4366350"/>
              <a:ext cx="1782860" cy="46166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de-DE" sz="1200" b="1" dirty="0" err="1"/>
                <a:t>Procurement</a:t>
              </a:r>
              <a:r>
                <a:rPr lang="de-DE" sz="1200" b="1" dirty="0"/>
                <a:t>, Design: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b="1" dirty="0"/>
                <a:t>Material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4679898" y="4310467"/>
            <a:ext cx="2446504" cy="1789053"/>
            <a:chOff x="4630201" y="4356786"/>
            <a:chExt cx="2446504" cy="1789053"/>
          </a:xfrm>
        </p:grpSpPr>
        <p:pic>
          <p:nvPicPr>
            <p:cNvPr id="25" name="Grafik 24" descr="Bildschirmausschnit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201" y="4818451"/>
              <a:ext cx="1440000" cy="1327388"/>
            </a:xfrm>
            <a:prstGeom prst="rect">
              <a:avLst/>
            </a:prstGeom>
          </p:spPr>
        </p:pic>
        <p:sp>
          <p:nvSpPr>
            <p:cNvPr id="26" name="Textfeld 25"/>
            <p:cNvSpPr txBox="1"/>
            <p:nvPr/>
          </p:nvSpPr>
          <p:spPr>
            <a:xfrm>
              <a:off x="4630201" y="4356786"/>
              <a:ext cx="2446504" cy="46166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de-DE" sz="1200" b="1" dirty="0" err="1"/>
                <a:t>Production</a:t>
              </a:r>
              <a:r>
                <a:rPr lang="de-DE" sz="1200" b="1" dirty="0"/>
                <a:t>, </a:t>
              </a:r>
              <a:r>
                <a:rPr lang="de-DE" sz="1200" b="1" dirty="0" err="1"/>
                <a:t>Shipment</a:t>
              </a:r>
              <a:r>
                <a:rPr lang="de-DE" sz="1200" b="1" dirty="0"/>
                <a:t>, Storage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b="1" dirty="0"/>
                <a:t>Equipment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5939190" y="1894236"/>
            <a:ext cx="2831224" cy="2173252"/>
            <a:chOff x="5939190" y="1894236"/>
            <a:chExt cx="2831224" cy="2173252"/>
          </a:xfrm>
        </p:grpSpPr>
        <p:pic>
          <p:nvPicPr>
            <p:cNvPr id="28" name="Grafik 27" descr="Bildschirmausschnit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190" y="2550616"/>
              <a:ext cx="2160000" cy="1516872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5939190" y="1894236"/>
              <a:ext cx="2831224" cy="646331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de-DE" sz="1200" b="1" dirty="0"/>
                <a:t>Installation, Operation, Maintenance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b="1" dirty="0" err="1"/>
                <a:t>Functional</a:t>
              </a:r>
              <a:r>
                <a:rPr lang="de-DE" sz="1200" b="1" dirty="0"/>
                <a:t> Location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b="1" dirty="0"/>
                <a:t>Equipment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39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2024-12-04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PLM </a:t>
            </a:r>
            <a:r>
              <a:rPr lang="de-DE" dirty="0" err="1"/>
              <a:t>Realization</a:t>
            </a:r>
            <a:br>
              <a:rPr lang="de-DE" dirty="0"/>
            </a:br>
            <a:r>
              <a:rPr lang="de-DE" dirty="0" err="1"/>
              <a:t>Fuctional</a:t>
            </a:r>
            <a:r>
              <a:rPr lang="de-DE" dirty="0"/>
              <a:t> Locations w/ AID &amp; CID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K. Höhne / FAIR PLM</a:t>
            </a:r>
            <a:endParaRPr lang="en-GB" dirty="0"/>
          </a:p>
        </p:txBody>
      </p:sp>
      <p:pic>
        <p:nvPicPr>
          <p:cNvPr id="6" name="Grafik 5" descr="Techn.Platz Strukturdarstellung: Strukturlist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-3526" r="9044" b="3526"/>
          <a:stretch/>
        </p:blipFill>
        <p:spPr>
          <a:xfrm>
            <a:off x="422565" y="1310503"/>
            <a:ext cx="8325781" cy="4987636"/>
          </a:xfrm>
          <a:prstGeom prst="rect">
            <a:avLst/>
          </a:prstGeom>
        </p:spPr>
      </p:pic>
      <p:pic>
        <p:nvPicPr>
          <p:cNvPr id="8" name="Grafik 7" descr="Techn.Platz anzeigen: Stammdat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t="-353" r="57794" b="25442"/>
          <a:stretch/>
        </p:blipFill>
        <p:spPr>
          <a:xfrm>
            <a:off x="4380916" y="1802872"/>
            <a:ext cx="3824120" cy="373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enutzerdefiniert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666666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Benutzerdefiniert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666666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Benutzerdefiniert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666666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1126</Words>
  <Application>Microsoft Office PowerPoint</Application>
  <PresentationFormat>Bildschirmpräsentation (4:3)</PresentationFormat>
  <Paragraphs>241</Paragraphs>
  <Slides>18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Wingdings</vt:lpstr>
      <vt:lpstr>Wingdings 2</vt:lpstr>
      <vt:lpstr>MAC-Template-V03</vt:lpstr>
      <vt:lpstr>FAIR PLM Lifecycle Management for FAIR/GSI</vt:lpstr>
      <vt:lpstr>PowerPoint-Präsentation</vt:lpstr>
      <vt:lpstr>Why?</vt:lpstr>
      <vt:lpstr>Identifier for technical Objects</vt:lpstr>
      <vt:lpstr>PLM Concept Data Model</vt:lpstr>
      <vt:lpstr>PLM Concept Planning, Design</vt:lpstr>
      <vt:lpstr> PLM Concept  Production, Installation, …</vt:lpstr>
      <vt:lpstr>PLM Realization Translation to SAP</vt:lpstr>
      <vt:lpstr>PLM Realization Fuctional Locations w/ AID &amp; CID</vt:lpstr>
      <vt:lpstr>PLM Realization Components - Documents &amp; History</vt:lpstr>
      <vt:lpstr>PLM Realization Components - Structure &amp; Attributes </vt:lpstr>
      <vt:lpstr>Summary</vt:lpstr>
      <vt:lpstr>PowerPoint-Präsentation</vt:lpstr>
      <vt:lpstr>PLM Realization Product Structure Browser - AID &amp; Docs</vt:lpstr>
      <vt:lpstr>PLM Realization Product Structure Browser - AID, CID, Docs</vt:lpstr>
      <vt:lpstr>PLM Realization Components - Documentation</vt:lpstr>
      <vt:lpstr>FAIR/GSI PLM Concept</vt:lpstr>
      <vt:lpstr>FAIR/GSI PLM Concept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Walasek-Hoehne, Beata</cp:lastModifiedBy>
  <cp:revision>83</cp:revision>
  <dcterms:created xsi:type="dcterms:W3CDTF">2017-05-03T12:35:34Z</dcterms:created>
  <dcterms:modified xsi:type="dcterms:W3CDTF">2024-12-03T20:42:29Z</dcterms:modified>
</cp:coreProperties>
</file>