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86" r:id="rId3"/>
    <p:sldId id="258" r:id="rId4"/>
    <p:sldId id="281" r:id="rId5"/>
    <p:sldId id="289" r:id="rId6"/>
    <p:sldId id="272" r:id="rId7"/>
    <p:sldId id="276" r:id="rId8"/>
    <p:sldId id="259" r:id="rId9"/>
    <p:sldId id="261" r:id="rId10"/>
    <p:sldId id="268" r:id="rId11"/>
    <p:sldId id="269" r:id="rId12"/>
    <p:sldId id="279" r:id="rId13"/>
    <p:sldId id="280" r:id="rId14"/>
    <p:sldId id="290" r:id="rId15"/>
    <p:sldId id="263" r:id="rId16"/>
    <p:sldId id="291" r:id="rId17"/>
    <p:sldId id="264" r:id="rId18"/>
    <p:sldId id="288" r:id="rId19"/>
    <p:sldId id="284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401C6-B432-40A1-91D7-64E5663C4239}" type="datetimeFigureOut">
              <a:rPr lang="de-DE" smtClean="0"/>
              <a:t>25.11.2024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EBA2A-DDF3-43C7-B2B5-D16EC9C28B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3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EBA2A-DDF3-43C7-B2B5-D16EC9C28B4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71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04.07.2019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16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04.07.2019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63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04.07.2019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9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04.07.2019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53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04.07.2019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92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04.07.2019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22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04.07.2019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20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04.07.2019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1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04.07.2019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84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04.07.2019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66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04.07.2019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93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04.07.2019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44727-E14C-461F-B3ED-4EE26AB616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65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b="1" dirty="0"/>
              <a:t>„Das Verständnis für die Systemkomponenten ergibt sich stets aus der Kenntnis des Ganzen,</a:t>
            </a:r>
            <a:br>
              <a:rPr lang="de-DE" b="1" dirty="0"/>
            </a:br>
            <a:r>
              <a:rPr lang="de-DE" b="1" dirty="0"/>
              <a:t>nicht umgekehrt.“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5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Stripper </a:t>
            </a:r>
            <a:r>
              <a:rPr lang="de-DE" dirty="0" err="1" smtClean="0"/>
              <a:t>Alignment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4" y="2636912"/>
            <a:ext cx="8755870" cy="3935644"/>
          </a:xfrm>
        </p:spPr>
      </p:pic>
      <p:sp>
        <p:nvSpPr>
          <p:cNvPr id="3" name="Textfeld 2"/>
          <p:cNvSpPr txBox="1"/>
          <p:nvPr/>
        </p:nvSpPr>
        <p:spPr>
          <a:xfrm>
            <a:off x="251520" y="544522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US1QD1 auf Null setzen (</a:t>
            </a:r>
            <a:r>
              <a:rPr lang="de-DE" dirty="0" err="1" smtClean="0"/>
              <a:t>Steerer</a:t>
            </a:r>
            <a:r>
              <a:rPr lang="de-DE" dirty="0" smtClean="0"/>
              <a:t> auch)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Parallelstrahl einstellen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Zentrisch und gleiche Gitterbreiten mit UH4QD7 &amp; UH4QD8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3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Stripper Fokus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4" y="2636912"/>
            <a:ext cx="8755870" cy="3935643"/>
          </a:xfrm>
        </p:spPr>
      </p:pic>
      <p:sp>
        <p:nvSpPr>
          <p:cNvPr id="3" name="Textfeld 2"/>
          <p:cNvSpPr txBox="1"/>
          <p:nvPr/>
        </p:nvSpPr>
        <p:spPr>
          <a:xfrm>
            <a:off x="323528" y="5661248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selbst die Ladungen der schweren Elemente müssen klar getrennt sein</a:t>
            </a:r>
          </a:p>
          <a:p>
            <a:r>
              <a:rPr lang="de-DE" dirty="0" smtClean="0"/>
              <a:t>schlechte HF- Einstellung erschwert die Auflösung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27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4" y="2361979"/>
            <a:ext cx="8810824" cy="3011237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de-DE" dirty="0" smtClean="0"/>
              <a:t>TK - Stripperfocus</a:t>
            </a:r>
            <a:endParaRPr lang="de-DE" dirty="0"/>
          </a:p>
        </p:txBody>
      </p:sp>
      <p:sp>
        <p:nvSpPr>
          <p:cNvPr id="2" name="Parallelogramm 1"/>
          <p:cNvSpPr/>
          <p:nvPr/>
        </p:nvSpPr>
        <p:spPr>
          <a:xfrm>
            <a:off x="6732240" y="3717032"/>
            <a:ext cx="576064" cy="360040"/>
          </a:xfrm>
          <a:prstGeom prst="parallelogram">
            <a:avLst>
              <a:gd name="adj" fmla="val 9317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0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945380" cy="5478780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932040" cy="5464001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TK - Stripperfocus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945380" cy="547878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231740" y="59492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MW / MK für </a:t>
            </a:r>
            <a:r>
              <a:rPr lang="de-DE" dirty="0" err="1" smtClean="0"/>
              <a:t>Postions</a:t>
            </a:r>
            <a:r>
              <a:rPr lang="de-DE" dirty="0" smtClean="0"/>
              <a:t>- und Fokuskontrolle auf Null stellen oder Inaktiv setzen.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5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de-DE" dirty="0" smtClean="0"/>
              <a:t>Beispiel für</a:t>
            </a:r>
            <a:br>
              <a:rPr lang="de-DE" dirty="0" smtClean="0"/>
            </a:br>
            <a:r>
              <a:rPr lang="de-DE" dirty="0" smtClean="0"/>
              <a:t>kongruentes Abbild der Strahleigenschaft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72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HLI – </a:t>
            </a:r>
            <a:r>
              <a:rPr lang="de-DE" dirty="0" err="1" smtClean="0"/>
              <a:t>Buncher</a:t>
            </a:r>
            <a:r>
              <a:rPr lang="de-DE" dirty="0" smtClean="0"/>
              <a:t> (BB14)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3999" cy="4689584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5" y="3810000"/>
            <a:ext cx="5286375" cy="3048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45" y="3805237"/>
            <a:ext cx="5286375" cy="304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09" y="3814762"/>
            <a:ext cx="5276850" cy="3038475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99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de-DE" dirty="0" smtClean="0"/>
              <a:t>Beispiel für </a:t>
            </a:r>
            <a:br>
              <a:rPr lang="de-DE" dirty="0" smtClean="0"/>
            </a:br>
            <a:r>
              <a:rPr lang="de-DE" dirty="0" smtClean="0"/>
              <a:t>entkoppeltes Einstellen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HLI - Poststripper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" y="1196752"/>
            <a:ext cx="9143999" cy="4689584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52678"/>
            <a:ext cx="5544616" cy="238168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57192"/>
            <a:ext cx="484138" cy="15683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314025"/>
            <a:ext cx="499591" cy="1595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29893" y="3429000"/>
            <a:ext cx="558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US4QD11 variieren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mit MU5 &amp; MK6 auf Achse 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bis keine </a:t>
            </a:r>
            <a:r>
              <a:rPr lang="de-DE" dirty="0" err="1" smtClean="0"/>
              <a:t>Steeringeffekte</a:t>
            </a:r>
            <a:r>
              <a:rPr lang="de-DE" dirty="0" smtClean="0"/>
              <a:t> auf US4DG7 sichtbar sind ! 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17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5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594122" y="332656"/>
            <a:ext cx="7886700" cy="945356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sz="4050" dirty="0"/>
              <a:t>SIS Injektion                  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422672" y="1484784"/>
            <a:ext cx="8229600" cy="4896544"/>
          </a:xfrm>
        </p:spPr>
        <p:txBody>
          <a:bodyPr>
            <a:normAutofit fontScale="85000" lnSpcReduction="20000"/>
          </a:bodyPr>
          <a:lstStyle/>
          <a:p>
            <a:pPr marL="0" indent="0" algn="ctr" eaLnBrk="1" hangingPunct="1">
              <a:buNone/>
            </a:pPr>
            <a:r>
              <a:rPr lang="de-DE" altLang="de-DE" b="1" i="1" dirty="0" smtClean="0"/>
              <a:t>Der 6 dimensionale Phasenraum        X, X`, Y, Y`, Z, Z`</a:t>
            </a:r>
          </a:p>
          <a:p>
            <a:pPr marL="0" indent="0" eaLnBrk="1" hangingPunct="1">
              <a:buNone/>
            </a:pPr>
            <a:endParaRPr lang="de-DE" altLang="de-DE" dirty="0" smtClean="0"/>
          </a:p>
          <a:p>
            <a:pPr eaLnBrk="1" hangingPunct="1"/>
            <a:r>
              <a:rPr lang="de-DE" altLang="de-DE" dirty="0" smtClean="0"/>
              <a:t>Z  =  sehr gut durch </a:t>
            </a:r>
            <a:r>
              <a:rPr lang="de-DE" altLang="de-DE" dirty="0" err="1" smtClean="0"/>
              <a:t>Schottky</a:t>
            </a:r>
            <a:r>
              <a:rPr lang="de-DE" altLang="de-DE" dirty="0" smtClean="0"/>
              <a:t> Energieanpassung</a:t>
            </a:r>
          </a:p>
          <a:p>
            <a:pPr eaLnBrk="1" hangingPunct="1"/>
            <a:r>
              <a:rPr lang="de-DE" altLang="de-DE" dirty="0" smtClean="0"/>
              <a:t>Z` = sehr gut durch </a:t>
            </a:r>
            <a:r>
              <a:rPr lang="de-DE" altLang="de-DE" dirty="0" err="1" smtClean="0"/>
              <a:t>Schottky</a:t>
            </a:r>
            <a:r>
              <a:rPr lang="de-DE" altLang="de-DE" dirty="0" smtClean="0"/>
              <a:t> Energie </a:t>
            </a:r>
            <a:r>
              <a:rPr lang="de-DE" altLang="de-DE" dirty="0" err="1" smtClean="0"/>
              <a:t>Spread</a:t>
            </a:r>
            <a:r>
              <a:rPr lang="de-DE" altLang="de-DE" dirty="0" smtClean="0"/>
              <a:t> Messung, </a:t>
            </a:r>
            <a:r>
              <a:rPr lang="de-DE" altLang="de-DE" dirty="0" err="1" smtClean="0"/>
              <a:t>Buncher</a:t>
            </a:r>
            <a:r>
              <a:rPr lang="de-DE" altLang="de-DE" dirty="0" smtClean="0"/>
              <a:t> Gymnastik oder Voreinstellung mit Phasensonden im TK</a:t>
            </a:r>
          </a:p>
          <a:p>
            <a:pPr eaLnBrk="1" hangingPunct="1"/>
            <a:r>
              <a:rPr lang="de-DE" altLang="de-DE" dirty="0" smtClean="0"/>
              <a:t>Y  =  gut mittels Lagekorrektur auf First Turngitter. (Franzke Gymnastik)</a:t>
            </a:r>
          </a:p>
          <a:p>
            <a:pPr eaLnBrk="1" hangingPunct="1"/>
            <a:r>
              <a:rPr lang="de-DE" altLang="de-DE" dirty="0" smtClean="0"/>
              <a:t>Y` =  gute Näherung durch Einhaltung der </a:t>
            </a:r>
            <a:r>
              <a:rPr lang="de-DE" altLang="de-DE" dirty="0" err="1" smtClean="0"/>
              <a:t>Envelope</a:t>
            </a:r>
            <a:r>
              <a:rPr lang="de-DE" altLang="de-DE" dirty="0" smtClean="0"/>
              <a:t> </a:t>
            </a:r>
          </a:p>
          <a:p>
            <a:pPr eaLnBrk="1" hangingPunct="1"/>
            <a:r>
              <a:rPr lang="de-DE" altLang="de-DE" dirty="0" smtClean="0"/>
              <a:t>X  =  gute Näherung durch grobe Zentrierung auf den letzten TK- Gittern</a:t>
            </a:r>
          </a:p>
          <a:p>
            <a:pPr eaLnBrk="1" hangingPunct="1"/>
            <a:r>
              <a:rPr lang="de-DE" altLang="de-DE" dirty="0" smtClean="0"/>
              <a:t>X` =  gute Näherung durch Einhaltung der </a:t>
            </a:r>
            <a:r>
              <a:rPr lang="de-DE" altLang="de-DE" dirty="0" err="1" smtClean="0"/>
              <a:t>Envelope</a:t>
            </a:r>
            <a:r>
              <a:rPr lang="de-DE" altLang="de-DE" dirty="0" smtClean="0"/>
              <a:t> </a:t>
            </a:r>
          </a:p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5644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000" y="2916000"/>
            <a:ext cx="2360814" cy="807997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de-DE" dirty="0" smtClean="0"/>
              <a:t>UNILAC - Einstellhilfen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08000" y="5040000"/>
            <a:ext cx="529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Comic Sans MS" panose="030F0702030302020204" pitchFamily="66" charset="0"/>
              </a:rPr>
              <a:t>Danke für die Aufmerksamkeit  ;-)</a:t>
            </a:r>
            <a:endParaRPr lang="de-DE" sz="2400" dirty="0">
              <a:latin typeface="Comic Sans MS" panose="030F0702030302020204" pitchFamily="66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3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2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43" y="336417"/>
            <a:ext cx="6186314" cy="6044361"/>
          </a:xfrm>
        </p:spPr>
      </p:pic>
    </p:spTree>
    <p:extLst>
      <p:ext uri="{BB962C8B-B14F-4D97-AF65-F5344CB8AC3E}">
        <p14:creationId xmlns:p14="http://schemas.microsoft.com/office/powerpoint/2010/main" val="41798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3" y="901851"/>
            <a:ext cx="8810824" cy="3011237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UNILAC - Einstellhilfen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16293" y="3573016"/>
            <a:ext cx="42484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Isotopentrennung PIG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Transversales </a:t>
            </a:r>
            <a:r>
              <a:rPr lang="de-DE" sz="1600" dirty="0" err="1" smtClean="0"/>
              <a:t>Matching</a:t>
            </a:r>
            <a:r>
              <a:rPr lang="de-DE" sz="1600" dirty="0" smtClean="0"/>
              <a:t> HSI -RFQ 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Stripperfokus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Ladungsanalyse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Matching</a:t>
            </a:r>
            <a:r>
              <a:rPr lang="de-DE" sz="1600" dirty="0" smtClean="0"/>
              <a:t> Transversal &amp; Longitudinal Alvarez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Buncher</a:t>
            </a:r>
            <a:r>
              <a:rPr lang="de-DE" sz="1600" dirty="0" smtClean="0"/>
              <a:t> Poststripper BB 5/6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Matching</a:t>
            </a:r>
            <a:r>
              <a:rPr lang="de-DE" sz="1600" dirty="0" smtClean="0"/>
              <a:t> ER-Sektion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err="1" smtClean="0"/>
              <a:t>Einschuß</a:t>
            </a:r>
            <a:r>
              <a:rPr lang="de-DE" sz="1600" dirty="0" smtClean="0"/>
              <a:t> TK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Stripperfocus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Ladungsanalyse TK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Energieschärfe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Isotopentrennung EZR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dirty="0" smtClean="0"/>
              <a:t>Transversales </a:t>
            </a:r>
            <a:r>
              <a:rPr lang="de-DE" sz="1600" dirty="0" err="1" smtClean="0"/>
              <a:t>Matching</a:t>
            </a:r>
            <a:r>
              <a:rPr lang="de-DE" sz="1600" dirty="0" smtClean="0"/>
              <a:t> HLI-RFQ</a:t>
            </a:r>
            <a:endParaRPr lang="de-DE" sz="1600" dirty="0"/>
          </a:p>
        </p:txBody>
      </p:sp>
      <p:sp>
        <p:nvSpPr>
          <p:cNvPr id="5" name="Ellipse 4"/>
          <p:cNvSpPr/>
          <p:nvPr/>
        </p:nvSpPr>
        <p:spPr>
          <a:xfrm>
            <a:off x="467544" y="263691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755576" y="262345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2296513" y="263691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2535931" y="26670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2810508" y="26075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4788024" y="2596109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5477881" y="262345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 rot="19971161">
            <a:off x="6475276" y="2594992"/>
            <a:ext cx="504056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6903842" y="226345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7047858" y="211943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3419872" y="211943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3275856" y="2199897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ckw</a:t>
            </a:r>
            <a:endParaRPr lang="de-DE" dirty="0"/>
          </a:p>
        </p:txBody>
      </p:sp>
      <p:sp>
        <p:nvSpPr>
          <p:cNvPr id="29" name="Ellipse 28"/>
          <p:cNvSpPr/>
          <p:nvPr/>
        </p:nvSpPr>
        <p:spPr>
          <a:xfrm rot="1140000" flipV="1">
            <a:off x="8229084" y="266554"/>
            <a:ext cx="134610" cy="1101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08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8" y="1124744"/>
            <a:ext cx="8810824" cy="3011237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UNILAC - Einstellhilfen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468550" y="4797152"/>
            <a:ext cx="615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Theorienah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Kongruentes </a:t>
            </a:r>
            <a:r>
              <a:rPr lang="de-DE" dirty="0"/>
              <a:t>A</a:t>
            </a:r>
            <a:r>
              <a:rPr lang="de-DE" dirty="0" smtClean="0"/>
              <a:t>bbild des Strahl durch verschiedene Diagnose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Entkoppelt einstellen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1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312368"/>
          </a:xfrm>
        </p:spPr>
        <p:txBody>
          <a:bodyPr>
            <a:normAutofit/>
          </a:bodyPr>
          <a:lstStyle/>
          <a:p>
            <a:r>
              <a:rPr lang="de-DE" sz="4800" dirty="0" smtClean="0"/>
              <a:t>Beispiele für </a:t>
            </a:r>
            <a:br>
              <a:rPr lang="de-DE" sz="4800" dirty="0" smtClean="0"/>
            </a:br>
            <a:r>
              <a:rPr lang="de-DE" sz="4800" dirty="0" smtClean="0"/>
              <a:t>Theorienah</a:t>
            </a:r>
            <a:endParaRPr lang="de-DE" sz="4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58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4" y="2361979"/>
            <a:ext cx="8810824" cy="3011237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9328" y="701764"/>
            <a:ext cx="8229600" cy="1431092"/>
          </a:xfrm>
        </p:spPr>
        <p:txBody>
          <a:bodyPr/>
          <a:lstStyle/>
          <a:p>
            <a:r>
              <a:rPr lang="de-DE" dirty="0" smtClean="0"/>
              <a:t>Isotopentrennung  UR</a:t>
            </a:r>
            <a:br>
              <a:rPr lang="de-DE" dirty="0" smtClean="0"/>
            </a:br>
            <a:endParaRPr lang="de-DE" sz="3600" i="1" dirty="0"/>
          </a:p>
        </p:txBody>
      </p:sp>
      <p:sp>
        <p:nvSpPr>
          <p:cNvPr id="2" name="Abgerundetes Rechteck 1"/>
          <p:cNvSpPr/>
          <p:nvPr/>
        </p:nvSpPr>
        <p:spPr>
          <a:xfrm>
            <a:off x="467544" y="4149080"/>
            <a:ext cx="288032" cy="4320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8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8" y="1548000"/>
            <a:ext cx="8704684" cy="4971792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Isotopentrennung    UR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1" y="1548000"/>
            <a:ext cx="8703467" cy="497109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6525"/>
            <a:ext cx="4896544" cy="416807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23728" y="5942273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UR5MU1 als „Richtschnur“ auf Theoriewert lassen</a:t>
            </a:r>
          </a:p>
          <a:p>
            <a:r>
              <a:rPr lang="de-DE" dirty="0" smtClean="0"/>
              <a:t>UR5QD2 sehr Theorienah lassen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0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4" y="2361979"/>
            <a:ext cx="8810824" cy="3011237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de-DE" dirty="0" smtClean="0"/>
              <a:t>Stripper</a:t>
            </a:r>
            <a:endParaRPr lang="de-DE" dirty="0"/>
          </a:p>
        </p:txBody>
      </p:sp>
      <p:sp>
        <p:nvSpPr>
          <p:cNvPr id="2" name="Abgerundetes Rechteck 1"/>
          <p:cNvSpPr/>
          <p:nvPr/>
        </p:nvSpPr>
        <p:spPr>
          <a:xfrm>
            <a:off x="2195736" y="4077072"/>
            <a:ext cx="648072" cy="3274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9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Strahlkontrolle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3" y="2636912"/>
            <a:ext cx="8755873" cy="3935644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4727-E14C-461F-B3ED-4EE26AB616CE}" type="slidenum">
              <a:rPr lang="de-DE" smtClean="0"/>
              <a:t>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ckw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3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Bildschirmpräsentation (4:3)</PresentationFormat>
  <Paragraphs>91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Larissa</vt:lpstr>
      <vt:lpstr>PowerPoint-Präsentation</vt:lpstr>
      <vt:lpstr>PowerPoint-Präsentation</vt:lpstr>
      <vt:lpstr>UNILAC - Einstellhilfen</vt:lpstr>
      <vt:lpstr>UNILAC - Einstellhilfen</vt:lpstr>
      <vt:lpstr>Beispiele für  Theorienah</vt:lpstr>
      <vt:lpstr>Isotopentrennung  UR </vt:lpstr>
      <vt:lpstr>Isotopentrennung    UR</vt:lpstr>
      <vt:lpstr>Stripper</vt:lpstr>
      <vt:lpstr>Strahlkontrolle</vt:lpstr>
      <vt:lpstr>Stripper Alignment</vt:lpstr>
      <vt:lpstr>Stripper Fokus</vt:lpstr>
      <vt:lpstr>TK - Stripperfocus</vt:lpstr>
      <vt:lpstr>TK - Stripperfocus</vt:lpstr>
      <vt:lpstr>Beispiel für kongruentes Abbild der Strahleigenschaft</vt:lpstr>
      <vt:lpstr>HLI – Buncher (BB14)</vt:lpstr>
      <vt:lpstr>Beispiel für  entkoppeltes Einstellen</vt:lpstr>
      <vt:lpstr>HLI - Poststripper</vt:lpstr>
      <vt:lpstr>SIS Injektion                  </vt:lpstr>
      <vt:lpstr>UNILAC - Einstellhilfen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UNILAC - Einstellhilfen</dc:title>
  <dc:creator>Wetzel Christoph</dc:creator>
  <cp:lastModifiedBy>Wetzel, Christoph</cp:lastModifiedBy>
  <cp:revision>150</cp:revision>
  <dcterms:created xsi:type="dcterms:W3CDTF">2019-06-24T11:41:45Z</dcterms:created>
  <dcterms:modified xsi:type="dcterms:W3CDTF">2024-11-25T15:34:42Z</dcterms:modified>
</cp:coreProperties>
</file>