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379" r:id="rId2"/>
    <p:sldId id="526" r:id="rId3"/>
    <p:sldId id="527" r:id="rId4"/>
    <p:sldId id="532" r:id="rId5"/>
    <p:sldId id="528" r:id="rId6"/>
    <p:sldId id="530" r:id="rId7"/>
    <p:sldId id="531" r:id="rId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7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69" autoAdjust="0"/>
    <p:restoredTop sz="94807" autoAdjust="0"/>
  </p:normalViewPr>
  <p:slideViewPr>
    <p:cSldViewPr>
      <p:cViewPr varScale="1">
        <p:scale>
          <a:sx n="202" d="100"/>
          <a:sy n="202" d="100"/>
        </p:scale>
        <p:origin x="816" y="144"/>
      </p:cViewPr>
      <p:guideLst>
        <p:guide orient="horz" pos="197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0" d="100"/>
        <a:sy n="9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4448" y="2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 defTabSz="949325" eaLnBrk="1" hangingPunct="1">
              <a:defRPr sz="1200" b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2697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 b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26980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 defTabSz="949325" eaLnBrk="1" hangingPunct="1">
              <a:defRPr sz="1200" b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26981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 b="0"/>
            </a:lvl1pPr>
          </a:lstStyle>
          <a:p>
            <a:pPr>
              <a:defRPr/>
            </a:pPr>
            <a:fld id="{F0DE2373-A050-4E42-9583-76EF2143FB5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9268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 defTabSz="949325" eaLnBrk="1" hangingPunct="1">
              <a:defRPr sz="1200" b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728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 b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728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2513"/>
            <a:ext cx="520382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Klicken Sie, um die Formate des Vorlagentextes zu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9728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 defTabSz="949325" eaLnBrk="1" hangingPunct="1">
              <a:defRPr sz="1200" b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7287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 b="0"/>
            </a:lvl1pPr>
          </a:lstStyle>
          <a:p>
            <a:pPr>
              <a:defRPr/>
            </a:pPr>
            <a:fld id="{7FDFDF6C-0ABD-4657-8B61-3AA1374F676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1050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izenplatzhalter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>
              <a:latin typeface="Arial" panose="020B0604020202020204" pitchFamily="34" charset="0"/>
            </a:endParaRPr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49325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49325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49325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49325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343FFAF-CCEC-4218-97ED-1502A7CC54CE}" type="slidenum">
              <a:rPr lang="de-DE" altLang="de-DE" sz="1200" b="0" smtClean="0"/>
              <a:pPr/>
              <a:t>1</a:t>
            </a:fld>
            <a:endParaRPr lang="de-DE" altLang="de-DE" sz="1200" b="0" smtClean="0"/>
          </a:p>
        </p:txBody>
      </p:sp>
    </p:spTree>
    <p:extLst>
      <p:ext uri="{BB962C8B-B14F-4D97-AF65-F5344CB8AC3E}">
        <p14:creationId xmlns:p14="http://schemas.microsoft.com/office/powerpoint/2010/main" val="1027708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5">
            <a:extLst>
              <a:ext uri="{FF2B5EF4-FFF2-40B4-BE49-F238E27FC236}"/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990600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de-DE" altLang="de-DE" sz="1400" b="0"/>
          </a:p>
        </p:txBody>
      </p:sp>
      <p:pic>
        <p:nvPicPr>
          <p:cNvPr id="3" name="Picture 68" descr="kopf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 b="-2272"/>
          <a:stretch>
            <a:fillRect/>
          </a:stretch>
        </p:blipFill>
        <p:spPr bwMode="auto">
          <a:xfrm>
            <a:off x="0" y="0"/>
            <a:ext cx="91440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49274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7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58100" y="5675313"/>
            <a:ext cx="765175" cy="1698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F6C41-F287-4874-B4D1-BA4F8E6DC5E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413478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7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58100" y="5675313"/>
            <a:ext cx="765175" cy="1698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B6031-306F-43CD-8C38-B2330403D9D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742835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7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11863" y="2997200"/>
            <a:ext cx="765175" cy="1698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497195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7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58100" y="5675313"/>
            <a:ext cx="765175" cy="1698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4B6DC-1E36-40A9-8F69-E4C772646D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11779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7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58100" y="5675313"/>
            <a:ext cx="765175" cy="1698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F60E-B260-4143-9DA2-4ABA267911D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9899989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7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58100" y="5675313"/>
            <a:ext cx="765175" cy="1698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3162E-9548-4F56-95B8-2CD2F46D4B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8411494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7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58100" y="5675313"/>
            <a:ext cx="765175" cy="1698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EB2DB-FFA1-4EAE-BBCD-0D3EC8F9FAB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944999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58100" y="5675313"/>
            <a:ext cx="765175" cy="1698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F0679-763C-454E-ACB3-8A9D9C8B4A0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23877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7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58100" y="5675313"/>
            <a:ext cx="765175" cy="1698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0B166-63E1-4F69-8E8F-0DAC5A8D723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5651625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7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58100" y="5675313"/>
            <a:ext cx="765175" cy="1698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918F8-3324-4AE5-96B2-FEF7BB7E5FF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341100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1" descr="kopf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 b="-2272"/>
          <a:stretch>
            <a:fillRect/>
          </a:stretch>
        </p:blipFill>
        <p:spPr bwMode="auto">
          <a:xfrm>
            <a:off x="6659563" y="0"/>
            <a:ext cx="2484437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40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3005138" y="1766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/>
          </a:p>
        </p:txBody>
      </p:sp>
      <p:sp>
        <p:nvSpPr>
          <p:cNvPr id="1028" name="Text Box 45">
            <a:extLst>
              <a:ext uri="{FF2B5EF4-FFF2-40B4-BE49-F238E27FC236}"/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" y="6581775"/>
            <a:ext cx="36353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de-DE" sz="1200" b="0" dirty="0">
                <a:solidFill>
                  <a:srgbClr val="281606"/>
                </a:solidFill>
                <a:latin typeface="Century Gothic" pitchFamily="34" charset="0"/>
              </a:rPr>
              <a:t>Vitaliy Rapp</a:t>
            </a:r>
          </a:p>
        </p:txBody>
      </p:sp>
      <p:sp>
        <p:nvSpPr>
          <p:cNvPr id="64580" name="Line 68">
            <a:extLst>
              <a:ext uri="{FF2B5EF4-FFF2-40B4-BE49-F238E27FC236}"/>
            </a:extLst>
          </p:cNvPr>
          <p:cNvSpPr>
            <a:spLocks noChangeShapeType="1"/>
          </p:cNvSpPr>
          <p:nvPr userDrawn="1"/>
        </p:nvSpPr>
        <p:spPr bwMode="auto">
          <a:xfrm flipH="1">
            <a:off x="15875" y="6540500"/>
            <a:ext cx="5495925" cy="1588"/>
          </a:xfrm>
          <a:prstGeom prst="line">
            <a:avLst/>
          </a:prstGeom>
          <a:noFill/>
          <a:ln w="9525">
            <a:solidFill>
              <a:schemeClr val="accent5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64583" name="Line 71">
            <a:extLst>
              <a:ext uri="{FF2B5EF4-FFF2-40B4-BE49-F238E27FC236}"/>
            </a:extLst>
          </p:cNvPr>
          <p:cNvSpPr>
            <a:spLocks noChangeShapeType="1"/>
          </p:cNvSpPr>
          <p:nvPr userDrawn="1"/>
        </p:nvSpPr>
        <p:spPr bwMode="auto">
          <a:xfrm>
            <a:off x="7654925" y="6540500"/>
            <a:ext cx="1489075" cy="0"/>
          </a:xfrm>
          <a:prstGeom prst="line">
            <a:avLst/>
          </a:prstGeom>
          <a:noFill/>
          <a:ln w="9525">
            <a:solidFill>
              <a:schemeClr val="accent5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de-DE"/>
          </a:p>
        </p:txBody>
      </p:sp>
      <p:pic>
        <p:nvPicPr>
          <p:cNvPr id="1031" name="Grafik 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6342063"/>
            <a:ext cx="88900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Grafik 4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6342063"/>
            <a:ext cx="473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/>
            </a:extLst>
          </p:cNvPr>
          <p:cNvSpPr/>
          <p:nvPr userDrawn="1"/>
        </p:nvSpPr>
        <p:spPr bwMode="auto">
          <a:xfrm>
            <a:off x="0" y="0"/>
            <a:ext cx="6659563" cy="5524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 algn="ctr" eaLnBrk="1" hangingPunct="1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4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u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1905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>
          <a:solidFill>
            <a:schemeClr val="tx1"/>
          </a:solidFill>
          <a:latin typeface="+mn-lt"/>
        </a:defRPr>
      </a:lvl2pPr>
      <a:lvl3pPr marL="1143000" indent="-1905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panose="05000000000000000000" pitchFamily="2" charset="2"/>
        <a:buChar char="w"/>
        <a:defRPr sz="1600">
          <a:solidFill>
            <a:schemeClr val="tx1"/>
          </a:solidFill>
          <a:latin typeface="+mn-lt"/>
        </a:defRPr>
      </a:lvl3pPr>
      <a:lvl4pPr marL="1524000" indent="-1905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anose="05000000000000000000" pitchFamily="2" charset="2"/>
        <a:buChar char="l"/>
        <a:defRPr sz="1400">
          <a:solidFill>
            <a:schemeClr val="tx1"/>
          </a:solidFill>
          <a:latin typeface="+mn-lt"/>
        </a:defRPr>
      </a:lvl4pPr>
      <a:lvl5pPr marL="1905000" indent="-1905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¡"/>
        <a:defRPr sz="1200">
          <a:solidFill>
            <a:schemeClr val="tx1"/>
          </a:solidFill>
          <a:latin typeface="+mn-lt"/>
        </a:defRPr>
      </a:lvl5pPr>
      <a:lvl6pPr marL="2362200" indent="-1905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¡"/>
        <a:defRPr sz="1200">
          <a:solidFill>
            <a:schemeClr val="tx1"/>
          </a:solidFill>
          <a:latin typeface="+mn-lt"/>
        </a:defRPr>
      </a:lvl6pPr>
      <a:lvl7pPr marL="2819400" indent="-1905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¡"/>
        <a:defRPr sz="1200">
          <a:solidFill>
            <a:schemeClr val="tx1"/>
          </a:solidFill>
          <a:latin typeface="+mn-lt"/>
        </a:defRPr>
      </a:lvl7pPr>
      <a:lvl8pPr marL="3276600" indent="-1905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¡"/>
        <a:defRPr sz="1200">
          <a:solidFill>
            <a:schemeClr val="tx1"/>
          </a:solidFill>
          <a:latin typeface="+mn-lt"/>
        </a:defRPr>
      </a:lvl8pPr>
      <a:lvl9pPr marL="3733800" indent="-1905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¡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835150" y="2924175"/>
            <a:ext cx="7129463" cy="19446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de-DE" sz="32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RBAC @ GSI</a:t>
            </a:r>
            <a:endParaRPr lang="en-US" altLang="de-DE" sz="32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de-DE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de-DE" b="1" dirty="0" smtClean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de-DE" b="1" dirty="0" smtClean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de-DE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Current State &amp; Outlook</a:t>
            </a:r>
            <a:endParaRPr lang="en-US" altLang="de-DE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de-DE" sz="2900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07950" y="981075"/>
            <a:ext cx="8110538" cy="495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RBAC : Role-Based Access Control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de-DE" sz="200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CERNs developed solution for providing a sufficient level of device access security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Fully integrated into the CMW RDA library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Originally deployed at LHC, but used widely nowadays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Motivation behind RBAC *</a:t>
            </a:r>
            <a:r>
              <a:rPr lang="en-US" altLang="de-DE" sz="20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: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Protects against human mistakes</a:t>
            </a:r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A well meaning person from doing wrong thing at the wrong time</a:t>
            </a:r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An ignorant person from doing anything at anytime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Can be deployed anywhere in the Controls Infrastructure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Aims to enhance the overall Machine Safety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Provides Authentication (A1) and Authorization (A2) services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Does not prevent hackers from doing damage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79388" y="115888"/>
            <a:ext cx="2089150" cy="36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de-DE" sz="1800" b="0" kern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is RBAC</a:t>
            </a:r>
            <a:endParaRPr lang="en-US" altLang="de-DE" sz="1600" b="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412" name="Textfeld 1"/>
          <p:cNvSpPr txBox="1">
            <a:spLocks noChangeArrowheads="1"/>
          </p:cNvSpPr>
          <p:nvPr/>
        </p:nvSpPr>
        <p:spPr bwMode="auto">
          <a:xfrm>
            <a:off x="107950" y="6308725"/>
            <a:ext cx="640873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de-DE" altLang="de-DE" sz="900" b="0"/>
              <a:t>* </a:t>
            </a:r>
            <a:r>
              <a:rPr lang="de-DE" altLang="de-DE" sz="900" b="0">
                <a:latin typeface="Calibri Light" panose="020F0302020204030204" pitchFamily="34" charset="0"/>
                <a:cs typeface="Calibri Light" panose="020F0302020204030204" pitchFamily="34" charset="0"/>
              </a:rPr>
              <a:t>taken from CERN Presentation slides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79388" y="115888"/>
            <a:ext cx="2952750" cy="36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de-DE" sz="1800" b="0" kern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Architecture</a:t>
            </a:r>
            <a:endParaRPr lang="en-US" altLang="de-DE" sz="1600" b="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07950" y="908050"/>
            <a:ext cx="3240088" cy="49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Authentication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de-DE" sz="200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800100" lvl="1" indent="-342900" eaLnBrk="1" hangingPunct="1">
              <a:buFontTx/>
              <a:buAutoNum type="arabicPeriod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User can be authenticated with password or location</a:t>
            </a:r>
          </a:p>
          <a:p>
            <a:pPr marL="800100" lvl="1" indent="-342900" eaLnBrk="1" hangingPunct="1">
              <a:buFontTx/>
              <a:buAutoNum type="arabicPeriod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RBAC Server returns a token containing a list of associated roles</a:t>
            </a:r>
          </a:p>
          <a:p>
            <a:pPr lvl="1" eaLnBrk="1" hangingPunct="1"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Authorization</a:t>
            </a:r>
            <a:r>
              <a:rPr lang="en-US" altLang="de-DE" sz="20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: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Application sends token to CMW (FESA) when connecting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FESA verifies token signature once and uses the credentials for every subsequent request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CMW checks access map to authorize a request </a:t>
            </a: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21508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700213"/>
            <a:ext cx="532765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07950" y="1196975"/>
            <a:ext cx="81105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de-DE" sz="18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lvl="1" eaLnBrk="1" hangingPunct="1">
              <a:defRPr/>
            </a:pPr>
            <a:endParaRPr lang="en-US" altLang="de-DE" sz="200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79388" y="115888"/>
            <a:ext cx="3744912" cy="36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de-DE" sz="1600" b="0" kern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User Perspective</a:t>
            </a:r>
            <a:endParaRPr lang="en-US" altLang="de-DE" sz="1600" b="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052736"/>
            <a:ext cx="2819134" cy="187220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2380945"/>
            <a:ext cx="3913656" cy="224097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3789040"/>
            <a:ext cx="2792527" cy="184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9294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65100" y="836613"/>
            <a:ext cx="8110538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Database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Database is available but, mostly, empty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Will be filled gradually when use-cases are defined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Server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Source code adopted for GSI and is up and running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Connects to ACC LDAP</a:t>
            </a:r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6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Controls Account required for personal authentication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Client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JAVA and C++ clients are available at GSI</a:t>
            </a:r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Will be integrated into new FESA and YOCTO based devices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18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18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Summary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Technically RBAC components are available and can be used 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First simple Use-Cases are in elaboration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200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1657350" lvl="3" indent="-285750" eaLnBrk="1" hangingPunct="1">
              <a:buFont typeface="Arial" panose="020B0604020202020204" pitchFamily="34" charset="0"/>
              <a:buChar char="•"/>
              <a:defRPr/>
            </a:pPr>
            <a:endParaRPr lang="en-US" altLang="de-DE" sz="18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79388" y="115888"/>
            <a:ext cx="3744912" cy="36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de-DE" sz="1600" b="0" kern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Components and state @ GSI</a:t>
            </a:r>
            <a:endParaRPr lang="en-US" altLang="de-DE" sz="1600" b="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07950" y="1196975"/>
            <a:ext cx="8110538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de-DE" sz="18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Definition </a:t>
            </a: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of a basic Roles and Rule Concept for the </a:t>
            </a: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operation (</a:t>
            </a:r>
            <a:r>
              <a:rPr lang="en-US" altLang="de-DE" sz="2000" i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ongoing</a:t>
            </a: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)</a:t>
            </a:r>
            <a:endParaRPr lang="en-US" altLang="de-DE" sz="200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Can and will be refined in the future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i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Input from Operations group is required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de-DE" sz="200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20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Step-by-Step integration into the operation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Understanding the actual GSI </a:t>
            </a: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needs and use cases</a:t>
            </a:r>
            <a:endParaRPr lang="en-US" altLang="de-DE" sz="18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Identify and address technical shortcomings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Refining </a:t>
            </a: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of the Rule concept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Definition of responsibilities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de-DE" sz="1800" b="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</a:rPr>
              <a:t>etc.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de-DE" sz="200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79388" y="115888"/>
            <a:ext cx="3744912" cy="36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de-DE" sz="1600" b="0" kern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Next Steps</a:t>
            </a:r>
            <a:endParaRPr lang="en-US" altLang="de-DE" sz="1600" b="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07950" y="1196975"/>
            <a:ext cx="81105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de-DE" sz="18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lvl="1" eaLnBrk="1" hangingPunct="1">
              <a:defRPr/>
            </a:pPr>
            <a:endParaRPr lang="en-US" altLang="de-DE" sz="200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de-DE" sz="1600" b="0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79388" y="115888"/>
            <a:ext cx="3744912" cy="36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de-DE" sz="1600" b="0" kern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Questions ?</a:t>
            </a:r>
            <a:endParaRPr lang="en-US" altLang="de-DE" sz="1600" b="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R">
  <a:themeElements>
    <a:clrScheme name="">
      <a:dk1>
        <a:srgbClr val="000000"/>
      </a:dk1>
      <a:lt1>
        <a:srgbClr val="FFFFFF"/>
      </a:lt1>
      <a:dk2>
        <a:srgbClr val="257796"/>
      </a:dk2>
      <a:lt2>
        <a:srgbClr val="ABAAA9"/>
      </a:lt2>
      <a:accent1>
        <a:srgbClr val="F4D1AF"/>
      </a:accent1>
      <a:accent2>
        <a:srgbClr val="5E99AA"/>
      </a:accent2>
      <a:accent3>
        <a:srgbClr val="FFFFFF"/>
      </a:accent3>
      <a:accent4>
        <a:srgbClr val="000000"/>
      </a:accent4>
      <a:accent5>
        <a:srgbClr val="F8E5D4"/>
      </a:accent5>
      <a:accent6>
        <a:srgbClr val="548A9A"/>
      </a:accent6>
      <a:hlink>
        <a:srgbClr val="FCAD56"/>
      </a:hlink>
      <a:folHlink>
        <a:srgbClr val="C18E60"/>
      </a:folHlink>
    </a:clrScheme>
    <a:fontScheme name="W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WR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306</Words>
  <Application>Microsoft Office PowerPoint</Application>
  <PresentationFormat>Bildschirmpräsentation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Tahoma</vt:lpstr>
      <vt:lpstr>Arial</vt:lpstr>
      <vt:lpstr>Wingdings</vt:lpstr>
      <vt:lpstr>Century Gothic</vt:lpstr>
      <vt:lpstr>Calibri Light</vt:lpstr>
      <vt:lpstr>WR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GSI Helmholtzzentrum für Schwerionenforschung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V.Rapp@gsi.de</dc:creator>
  <cp:lastModifiedBy>BamX</cp:lastModifiedBy>
  <cp:revision>1143</cp:revision>
  <cp:lastPrinted>1601-01-01T00:00:00Z</cp:lastPrinted>
  <dcterms:created xsi:type="dcterms:W3CDTF">2002-04-28T18:00:38Z</dcterms:created>
  <dcterms:modified xsi:type="dcterms:W3CDTF">2024-12-01T18:59:30Z</dcterms:modified>
</cp:coreProperties>
</file>