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314" r:id="rId4"/>
    <p:sldId id="311" r:id="rId5"/>
    <p:sldId id="257" r:id="rId6"/>
    <p:sldId id="258" r:id="rId7"/>
    <p:sldId id="259" r:id="rId8"/>
    <p:sldId id="260" r:id="rId9"/>
    <p:sldId id="263" r:id="rId10"/>
    <p:sldId id="313" r:id="rId11"/>
    <p:sldId id="264" r:id="rId12"/>
    <p:sldId id="312" r:id="rId13"/>
    <p:sldId id="269" r:id="rId14"/>
    <p:sldId id="270" r:id="rId15"/>
    <p:sldId id="265" r:id="rId16"/>
    <p:sldId id="266" r:id="rId17"/>
    <p:sldId id="267" r:id="rId18"/>
    <p:sldId id="334" r:id="rId19"/>
    <p:sldId id="335" r:id="rId20"/>
    <p:sldId id="33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current/A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Tabelle1!$A$2:$A$23</c:f>
              <c:numCache>
                <c:formatCode>General</c:formatCode>
                <c:ptCount val="22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</c:numCache>
            </c:numRef>
          </c:xVal>
          <c:yVal>
            <c:numRef>
              <c:f>Tabelle1!$B$2:$B$23</c:f>
              <c:numCache>
                <c:formatCode>General</c:formatCode>
                <c:ptCount val="22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600</c:v>
                </c:pt>
                <c:pt idx="8">
                  <c:v>600</c:v>
                </c:pt>
                <c:pt idx="9">
                  <c:v>600</c:v>
                </c:pt>
                <c:pt idx="10">
                  <c:v>600</c:v>
                </c:pt>
                <c:pt idx="11">
                  <c:v>600</c:v>
                </c:pt>
                <c:pt idx="12">
                  <c:v>600</c:v>
                </c:pt>
                <c:pt idx="13">
                  <c:v>600</c:v>
                </c:pt>
                <c:pt idx="14">
                  <c:v>600</c:v>
                </c:pt>
                <c:pt idx="15">
                  <c:v>600</c:v>
                </c:pt>
                <c:pt idx="16">
                  <c:v>500</c:v>
                </c:pt>
                <c:pt idx="17">
                  <c:v>400</c:v>
                </c:pt>
                <c:pt idx="18">
                  <c:v>300</c:v>
                </c:pt>
                <c:pt idx="19">
                  <c:v>200</c:v>
                </c:pt>
                <c:pt idx="20">
                  <c:v>100</c:v>
                </c:pt>
                <c:pt idx="2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250-4E97-A50A-850C70F147D7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current/A skippeing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Tabelle1!$A$2:$A$23</c:f>
              <c:numCache>
                <c:formatCode>General</c:formatCode>
                <c:ptCount val="22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</c:numCache>
            </c:numRef>
          </c:xVal>
          <c:yVal>
            <c:numRef>
              <c:f>Tabelle1!$C$2:$C$23</c:f>
              <c:numCache>
                <c:formatCode>General</c:formatCode>
                <c:ptCount val="22"/>
                <c:pt idx="0">
                  <c:v>600</c:v>
                </c:pt>
                <c:pt idx="1">
                  <c:v>600</c:v>
                </c:pt>
                <c:pt idx="2">
                  <c:v>600</c:v>
                </c:pt>
                <c:pt idx="3">
                  <c:v>600</c:v>
                </c:pt>
                <c:pt idx="4">
                  <c:v>600</c:v>
                </c:pt>
                <c:pt idx="5">
                  <c:v>600</c:v>
                </c:pt>
                <c:pt idx="6">
                  <c:v>600</c:v>
                </c:pt>
                <c:pt idx="7">
                  <c:v>600</c:v>
                </c:pt>
                <c:pt idx="8">
                  <c:v>600</c:v>
                </c:pt>
                <c:pt idx="9">
                  <c:v>600</c:v>
                </c:pt>
                <c:pt idx="10">
                  <c:v>600</c:v>
                </c:pt>
                <c:pt idx="11">
                  <c:v>600</c:v>
                </c:pt>
                <c:pt idx="12">
                  <c:v>600</c:v>
                </c:pt>
                <c:pt idx="13">
                  <c:v>600</c:v>
                </c:pt>
                <c:pt idx="14">
                  <c:v>600</c:v>
                </c:pt>
                <c:pt idx="15">
                  <c:v>600</c:v>
                </c:pt>
                <c:pt idx="16">
                  <c:v>600</c:v>
                </c:pt>
                <c:pt idx="17">
                  <c:v>600</c:v>
                </c:pt>
                <c:pt idx="18">
                  <c:v>600</c:v>
                </c:pt>
                <c:pt idx="19">
                  <c:v>600</c:v>
                </c:pt>
                <c:pt idx="20">
                  <c:v>600</c:v>
                </c:pt>
                <c:pt idx="21">
                  <c:v>600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250-4E97-A50A-850C70F147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602640"/>
        <c:axId val="44603472"/>
      </c:scatterChart>
      <c:valAx>
        <c:axId val="44602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Zeit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603472"/>
        <c:crosses val="autoZero"/>
        <c:crossBetween val="midCat"/>
      </c:valAx>
      <c:valAx>
        <c:axId val="44603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Strom/A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6026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FB6DFC-AFAB-4E99-8042-EB4E7EF6F7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65DBA5-C6AB-42CE-B730-DB826AA480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871327-2CB6-4717-8D4E-2DA5FAC95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E114D-3632-4A34-BF8C-A4472B058365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5E1B1A-3965-418A-9A63-7D61E930C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C627D27-595A-49B9-95C4-190BEEAA0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E962-4940-4C0E-A066-38D162F7E35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7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594668-39DA-41DE-8222-2989BE22A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AC53891-6B63-4FC1-AADD-C15F1FF25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66FFE15-E7DD-45AC-AFD8-10811AE19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E114D-3632-4A34-BF8C-A4472B058365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F0D183-4492-4FA5-ABEF-B3E3A4863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EA9B4-1016-40FC-A774-400D2211C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E962-4940-4C0E-A066-38D162F7E35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62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1547FC8-4B46-4908-9B86-E5793DFB26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0FF992E-DF72-4640-9999-B5946D7DA0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2A6A40-2977-4715-A6D4-FE8F33E6C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E114D-3632-4A34-BF8C-A4472B058365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BEB6CB-39EE-4607-9B1A-C3C001CD5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3709E8-9D73-4C33-946D-1C9D75AFA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E962-4940-4C0E-A066-38D162F7E35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61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 userDrawn="1"/>
        </p:nvSpPr>
        <p:spPr>
          <a:xfrm>
            <a:off x="4108398" y="6586916"/>
            <a:ext cx="3975205" cy="2616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100" dirty="0"/>
              <a:t>21st SPARC Topical Workshop 09.09.2024 | Bernd Lorentz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500A147-0159-40F9-AEF0-8F9E91199FED}"/>
              </a:ext>
            </a:extLst>
          </p:cNvPr>
          <p:cNvSpPr txBox="1"/>
          <p:nvPr userDrawn="1"/>
        </p:nvSpPr>
        <p:spPr>
          <a:xfrm>
            <a:off x="11214847" y="6591259"/>
            <a:ext cx="838413" cy="25654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fld id="{389355D7-9815-4D98-BBCA-EFFC26D73333}" type="slidenum">
              <a:rPr lang="de-DE" sz="1067" smtClean="0"/>
              <a:pPr algn="l"/>
              <a:t>‹Nr.›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09563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F96FC1-2E65-4F55-86A4-25531895E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851323-8774-47E9-9CF3-D403D1434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24864A-83C3-47B1-B39D-4E1E56E9A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E114D-3632-4A34-BF8C-A4472B058365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7825ED-086C-41D9-90A1-6CED077DB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CBB78F6-3D49-4E7C-9395-8A9713275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E962-4940-4C0E-A066-38D162F7E35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60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A2C533-BBFF-4A3B-B80D-9753ED35E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A5D1E5-BB53-41BC-9F80-52141D2DE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5F67AE-AC95-4C75-8AB2-4698A0E77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E114D-3632-4A34-BF8C-A4472B058365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622BFDD-C899-46E5-9E0A-B6E9A2298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060EEE5-4426-40ED-8109-540F16561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E962-4940-4C0E-A066-38D162F7E35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68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88149E-9C27-40DE-8F6D-7534EFE8B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341452A-DD0D-4541-A435-8A44F54E89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0C76849-7931-45CF-A65A-FEA91DF342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67B3A45-B12F-40F7-B4FB-B4F3E09B9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E114D-3632-4A34-BF8C-A4472B058365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ADED533-8B03-4C0D-9506-4107254FA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4097B2D-11FD-4032-8462-A968FAAE3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E962-4940-4C0E-A066-38D162F7E35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0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F931A0-0657-4F90-A7BE-E76F38F8F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61AA605-0C0F-439C-BAAC-CACEDB9A0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9A08E82-8F65-4451-B943-1320828BD9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8488888-2F7F-4508-BFCE-B77C017028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7CE777A-1DB9-4A1D-9FB3-5079C52BCE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37924C2-1E07-495D-878B-D3EA3CC95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E114D-3632-4A34-BF8C-A4472B058365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5B60E1B-5885-4DFE-92C7-0A69F64D9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7633F60-E5E9-4FF7-A63C-92378D5BA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E962-4940-4C0E-A066-38D162F7E35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13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8E7649-971F-4A94-B181-0B45EB080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D3A4F7E-336B-4C74-96DF-F045ECDCA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E114D-3632-4A34-BF8C-A4472B058365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F262B61-E8DD-4B1C-92E8-F4EFE1E83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A8A4B87-713B-490C-A229-ACCDD53BE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E962-4940-4C0E-A066-38D162F7E35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52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7D0E721-1CC7-4EC6-BAD9-0DAA68F2E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E114D-3632-4A34-BF8C-A4472B058365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D8CD639-1E5A-4D85-BE30-68C366647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5B948C3-2B33-44C5-B6DB-B242800C7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E962-4940-4C0E-A066-38D162F7E35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1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9694BA-5927-4DBE-A262-B43674BDA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35E0FE-410C-4E75-A9A4-ED4CB057D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7EF5F0C-5D0C-4434-8F01-E0BE106A9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C981B8-8BDA-4405-BEAA-F2D998BA8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E114D-3632-4A34-BF8C-A4472B058365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349A4F9-2478-4D96-8E13-AF4EADC82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6C039A8-C69E-4934-8F31-73BD7678C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E962-4940-4C0E-A066-38D162F7E35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38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9B13F2-782B-413F-8C49-5C087CC5C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44B94E2-FDA5-4296-AF6F-5F353F7803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CCF920E-DDF5-49A7-9738-AF6AFAAF9C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EB19485-C9FD-4698-BBF3-D6409B15A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E114D-3632-4A34-BF8C-A4472B058365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03CDDB2-07FD-46FF-BB8A-17F911B77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EA423CB-BC9D-424D-9C3E-476A80762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E962-4940-4C0E-A066-38D162F7E35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6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F6BA491-7EE8-4EFC-85AB-E1884FB60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4CF691-5D00-4DFC-89D4-BF0B9F4EB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4C4F38-6601-454D-A8B6-7D22093A16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E114D-3632-4A34-BF8C-A4472B058365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354F47-45F7-4AB3-AA34-A97478ADC7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EE862FE-8F6A-4A59-B8B9-1F6F48F0C5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9E962-4940-4C0E-A066-38D162F7E35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6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494A3010-D599-4AD4-B9E4-6599D05DCC1E}"/>
              </a:ext>
            </a:extLst>
          </p:cNvPr>
          <p:cNvSpPr txBox="1"/>
          <p:nvPr/>
        </p:nvSpPr>
        <p:spPr>
          <a:xfrm>
            <a:off x="1420428" y="363985"/>
            <a:ext cx="1814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Überblick</a:t>
            </a:r>
            <a:endParaRPr lang="en-US" sz="3200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30E5E4A-FBAF-4DE8-AC58-1477A048F792}"/>
              </a:ext>
            </a:extLst>
          </p:cNvPr>
          <p:cNvSpPr txBox="1"/>
          <p:nvPr/>
        </p:nvSpPr>
        <p:spPr>
          <a:xfrm>
            <a:off x="941033" y="1447061"/>
            <a:ext cx="914397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Neues vom ESR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ESR </a:t>
            </a:r>
            <a:r>
              <a:rPr lang="en-US" sz="2400" dirty="0" err="1"/>
              <a:t>Betriebsmoden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Vorbereitung</a:t>
            </a:r>
            <a:r>
              <a:rPr lang="en-US" sz="2400" dirty="0"/>
              <a:t> der Anlage </a:t>
            </a:r>
            <a:r>
              <a:rPr lang="en-US" sz="2400" dirty="0" err="1"/>
              <a:t>für</a:t>
            </a:r>
            <a:r>
              <a:rPr lang="en-US" sz="2400" dirty="0"/>
              <a:t> ESR </a:t>
            </a:r>
            <a:r>
              <a:rPr lang="en-US" sz="2400" dirty="0" err="1"/>
              <a:t>Einstellungen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spezielle</a:t>
            </a:r>
            <a:r>
              <a:rPr lang="en-US" sz="2400" dirty="0"/>
              <a:t> </a:t>
            </a:r>
            <a:r>
              <a:rPr lang="en-US" sz="2400" dirty="0" err="1"/>
              <a:t>Hinweise</a:t>
            </a:r>
            <a:r>
              <a:rPr lang="en-US" sz="2400" dirty="0"/>
              <a:t> </a:t>
            </a:r>
            <a:r>
              <a:rPr lang="en-US" sz="2400" dirty="0" err="1"/>
              <a:t>für</a:t>
            </a:r>
            <a:r>
              <a:rPr lang="en-US" sz="2400" dirty="0"/>
              <a:t> die </a:t>
            </a:r>
            <a:r>
              <a:rPr lang="en-US" sz="2400" dirty="0" err="1"/>
              <a:t>Operateure</a:t>
            </a:r>
            <a:r>
              <a:rPr lang="en-US" sz="2400" dirty="0"/>
              <a:t> </a:t>
            </a:r>
            <a:r>
              <a:rPr lang="en-US" sz="2400" dirty="0" err="1"/>
              <a:t>für</a:t>
            </a:r>
            <a:r>
              <a:rPr lang="en-US" sz="2400" dirty="0"/>
              <a:t> den ESR Experiment </a:t>
            </a:r>
            <a:r>
              <a:rPr lang="en-US" sz="2400" dirty="0" err="1"/>
              <a:t>Betrieb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284115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3C67BB-5451-412C-815F-0ACF961CB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629D3F-58D3-4B0E-9E37-B90EB661B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08C8762-5F71-4B52-9FC4-C9AAF3DDF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970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C0BE7DCD-B1F4-483F-8786-3AD45429D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499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F8018C5-88BC-40BC-9F01-83C87E1AC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34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1CB7828-7788-4C03-9A8D-22C8B88B8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74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3E27AA3-BF86-44B0-8A3A-A1DB4BDA5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086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0679884-A700-475B-BC50-7F3493EC1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25"/>
            <a:ext cx="12192000" cy="673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860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5468DD7A-F9AB-4F63-B503-36886C6B8869}"/>
              </a:ext>
            </a:extLst>
          </p:cNvPr>
          <p:cNvSpPr txBox="1"/>
          <p:nvPr/>
        </p:nvSpPr>
        <p:spPr>
          <a:xfrm>
            <a:off x="589172" y="517394"/>
            <a:ext cx="996292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Stripper Folie und Strahl Verteilung dahinter, mit Spezifikation welcher Ionen Peak weitertransportiert</a:t>
            </a:r>
          </a:p>
          <a:p>
            <a:r>
              <a:rPr lang="de-DE" dirty="0"/>
              <a:t>werden soll, werden wir geben (war in der Vergangenheit häufiger unklar, wir geloben Besserung) </a:t>
            </a:r>
          </a:p>
          <a:p>
            <a:endParaRPr lang="de-DE" dirty="0"/>
          </a:p>
          <a:p>
            <a:r>
              <a:rPr lang="de-DE" dirty="0"/>
              <a:t>Mit Strahl mittig auf dem Leuchtschirm, erreicht der Strahl typischerweise auch den ersten BPM im ESR, </a:t>
            </a:r>
          </a:p>
          <a:p>
            <a:r>
              <a:rPr lang="de-DE" dirty="0"/>
              <a:t>und wir können mit den ESR Einstellungen beginnen.</a:t>
            </a:r>
          </a:p>
          <a:p>
            <a:endParaRPr lang="de-DE" dirty="0"/>
          </a:p>
          <a:p>
            <a:r>
              <a:rPr lang="de-DE" dirty="0"/>
              <a:t>Die TE Linie muss dann von uns auch nochmal zusammen mit den ESR Einstellungen </a:t>
            </a:r>
          </a:p>
          <a:p>
            <a:r>
              <a:rPr lang="de-DE" dirty="0"/>
              <a:t>für Injektion und Speicherung angepasst werden.</a:t>
            </a:r>
          </a:p>
        </p:txBody>
      </p:sp>
    </p:spTree>
    <p:extLst>
      <p:ext uri="{BB962C8B-B14F-4D97-AF65-F5344CB8AC3E}">
        <p14:creationId xmlns:p14="http://schemas.microsoft.com/office/powerpoint/2010/main" val="1587514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2C00361-48F5-4AD2-8638-6D85E38ACB92}"/>
              </a:ext>
            </a:extLst>
          </p:cNvPr>
          <p:cNvSpPr txBox="1"/>
          <p:nvPr/>
        </p:nvSpPr>
        <p:spPr>
          <a:xfrm>
            <a:off x="1244265" y="147236"/>
            <a:ext cx="8959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Spezielle</a:t>
            </a:r>
            <a:r>
              <a:rPr lang="en-US" sz="2400" dirty="0"/>
              <a:t> </a:t>
            </a:r>
            <a:r>
              <a:rPr lang="en-US" sz="2400" dirty="0" err="1"/>
              <a:t>Hinweise</a:t>
            </a:r>
            <a:r>
              <a:rPr lang="en-US" sz="2400" dirty="0"/>
              <a:t> </a:t>
            </a:r>
            <a:r>
              <a:rPr lang="en-US" sz="2400" dirty="0" err="1"/>
              <a:t>für</a:t>
            </a:r>
            <a:r>
              <a:rPr lang="en-US" sz="2400" dirty="0"/>
              <a:t> die </a:t>
            </a:r>
            <a:r>
              <a:rPr lang="en-US" sz="2400" dirty="0" err="1"/>
              <a:t>Operateure</a:t>
            </a:r>
            <a:r>
              <a:rPr lang="en-US" sz="2400" dirty="0"/>
              <a:t> </a:t>
            </a:r>
            <a:r>
              <a:rPr lang="en-US" sz="2400" dirty="0" err="1"/>
              <a:t>für</a:t>
            </a:r>
            <a:r>
              <a:rPr lang="en-US" sz="2400" dirty="0"/>
              <a:t> den ESR Experiment </a:t>
            </a:r>
            <a:r>
              <a:rPr lang="en-US" sz="2400" dirty="0" err="1"/>
              <a:t>Betrieb</a:t>
            </a:r>
            <a:endParaRPr lang="de-DE" sz="24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93F6698-0263-4DFA-BA73-0BF0AAD65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3" y="1070567"/>
            <a:ext cx="3425217" cy="1892789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046A6C1-9966-4CE1-BCF3-4F4AA4DC82D6}"/>
              </a:ext>
            </a:extLst>
          </p:cNvPr>
          <p:cNvSpPr txBox="1"/>
          <p:nvPr/>
        </p:nvSpPr>
        <p:spPr>
          <a:xfrm>
            <a:off x="1052694" y="608901"/>
            <a:ext cx="9214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Überwachung des Betriebs: am einfachsten am </a:t>
            </a:r>
            <a:r>
              <a:rPr lang="de-DE" dirty="0" err="1"/>
              <a:t>Lassie</a:t>
            </a:r>
            <a:r>
              <a:rPr lang="de-DE" dirty="0"/>
              <a:t> Monitor, der üblicherweise irgendwo läuft</a:t>
            </a:r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2534BB2-06A7-462A-AE9D-234930273E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06" y="1070566"/>
            <a:ext cx="3482675" cy="189278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D54CD9E-6DD1-423E-972E-8D478FBEE6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107" y="1070566"/>
            <a:ext cx="3793323" cy="189278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3BEABCE-E07B-4930-99DF-E74A6C653A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59" y="3594579"/>
            <a:ext cx="3452221" cy="213914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8AF6889-A555-4195-B90B-531C999EFD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187" y="3594579"/>
            <a:ext cx="3212836" cy="2139145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62DA32D5-72BA-44BE-BD05-691360358CE4}"/>
              </a:ext>
            </a:extLst>
          </p:cNvPr>
          <p:cNvSpPr txBox="1"/>
          <p:nvPr/>
        </p:nvSpPr>
        <p:spPr>
          <a:xfrm>
            <a:off x="3801180" y="3095466"/>
            <a:ext cx="3863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Diverse Scopes, Spektrum Analysatoren</a:t>
            </a:r>
            <a:endParaRPr lang="en-US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614E2CF-84E9-49E1-AB89-E4409D4146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029" y="3581458"/>
            <a:ext cx="3898075" cy="2152266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A83C9CD5-173C-42E0-8342-D20BD7852E4E}"/>
              </a:ext>
            </a:extLst>
          </p:cNvPr>
          <p:cNvSpPr txBox="1"/>
          <p:nvPr/>
        </p:nvSpPr>
        <p:spPr>
          <a:xfrm>
            <a:off x="2324107" y="5863505"/>
            <a:ext cx="7386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solange sich an den Bildchen nichts ändert, ist alles in Ordnung! </a:t>
            </a:r>
          </a:p>
          <a:p>
            <a:pPr algn="ctr"/>
            <a:r>
              <a:rPr lang="de-DE" dirty="0"/>
              <a:t>(wir versuchen auch etwas mehr zu dokumentieren als in der Vergangenheit)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721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4E28B5F-ED01-470C-BC75-EB3D68432B23}"/>
              </a:ext>
            </a:extLst>
          </p:cNvPr>
          <p:cNvSpPr txBox="1"/>
          <p:nvPr/>
        </p:nvSpPr>
        <p:spPr>
          <a:xfrm>
            <a:off x="855406" y="442451"/>
            <a:ext cx="2741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Geräteüberwachung</a:t>
            </a:r>
            <a:endParaRPr lang="en-US" sz="2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5EE7D4F-2E37-41C1-9098-97A7BAE7FFD7}"/>
              </a:ext>
            </a:extLst>
          </p:cNvPr>
          <p:cNvSpPr txBox="1"/>
          <p:nvPr/>
        </p:nvSpPr>
        <p:spPr>
          <a:xfrm>
            <a:off x="477218" y="1072029"/>
            <a:ext cx="112423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inzwischen sind praktisch alle Geräte im Device Control verfügbar, ausgefallene Geräte können dort gefunden werden.</a:t>
            </a:r>
          </a:p>
          <a:p>
            <a:r>
              <a:rPr lang="de-DE" dirty="0"/>
              <a:t>Wir versuchen vor Übergabe des Strahls an Experimente auch das MASP mit „Pilot beam“  </a:t>
            </a:r>
          </a:p>
          <a:p>
            <a:r>
              <a:rPr lang="de-DE" dirty="0"/>
              <a:t>„brauchbar“ zu machen (was leider nicht immer möglich ist).</a:t>
            </a:r>
            <a:endParaRPr lang="en-US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13AD21A-FB1A-40DE-8821-19287702D9A6}"/>
              </a:ext>
            </a:extLst>
          </p:cNvPr>
          <p:cNvSpPr txBox="1"/>
          <p:nvPr/>
        </p:nvSpPr>
        <p:spPr>
          <a:xfrm>
            <a:off x="477218" y="2192669"/>
            <a:ext cx="111769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Kommentar zu </a:t>
            </a:r>
            <a:r>
              <a:rPr lang="de-DE" dirty="0" err="1"/>
              <a:t>beammode</a:t>
            </a:r>
            <a:r>
              <a:rPr lang="de-DE" dirty="0"/>
              <a:t> und MASP:</a:t>
            </a:r>
          </a:p>
          <a:p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Einstellung</a:t>
            </a:r>
            <a:r>
              <a:rPr lang="en-US" dirty="0"/>
              <a:t> des ESR </a:t>
            </a:r>
            <a:r>
              <a:rPr lang="en-US" dirty="0" err="1"/>
              <a:t>laufen</a:t>
            </a:r>
            <a:r>
              <a:rPr lang="en-US" dirty="0"/>
              <a:t> </a:t>
            </a:r>
            <a:r>
              <a:rPr lang="en-US" dirty="0" err="1"/>
              <a:t>wir</a:t>
            </a:r>
            <a:r>
              <a:rPr lang="en-US" dirty="0"/>
              <a:t> </a:t>
            </a:r>
            <a:r>
              <a:rPr lang="en-US" dirty="0" err="1"/>
              <a:t>häufig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“no beam” mode, </a:t>
            </a:r>
            <a:r>
              <a:rPr lang="en-US" dirty="0" err="1"/>
              <a:t>dann</a:t>
            </a:r>
            <a:r>
              <a:rPr lang="en-US" dirty="0"/>
              <a:t> </a:t>
            </a:r>
            <a:r>
              <a:rPr lang="en-US" dirty="0" err="1"/>
              <a:t>führen</a:t>
            </a:r>
            <a:r>
              <a:rPr lang="en-US" dirty="0"/>
              <a:t> </a:t>
            </a:r>
            <a:r>
              <a:rPr lang="en-US" dirty="0" err="1"/>
              <a:t>Ausfälle</a:t>
            </a:r>
            <a:r>
              <a:rPr lang="en-US" dirty="0"/>
              <a:t>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zum</a:t>
            </a:r>
            <a:r>
              <a:rPr lang="en-US" dirty="0"/>
              <a:t> </a:t>
            </a:r>
            <a:r>
              <a:rPr lang="en-US" dirty="0" err="1"/>
              <a:t>anhalten</a:t>
            </a:r>
            <a:r>
              <a:rPr lang="en-US" dirty="0"/>
              <a:t> des patterns. </a:t>
            </a:r>
          </a:p>
          <a:p>
            <a:r>
              <a:rPr lang="en-US" dirty="0"/>
              <a:t>die Anlage hinter dem ESR muss </a:t>
            </a:r>
            <a:r>
              <a:rPr lang="en-US" dirty="0" err="1"/>
              <a:t>noch</a:t>
            </a:r>
            <a:r>
              <a:rPr lang="en-US" dirty="0"/>
              <a:t>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bereit</a:t>
            </a:r>
            <a:r>
              <a:rPr lang="en-US" dirty="0"/>
              <a:t> sein (beamlines/HITRAP/</a:t>
            </a:r>
            <a:r>
              <a:rPr lang="en-US" dirty="0" err="1"/>
              <a:t>CryRing</a:t>
            </a:r>
            <a:r>
              <a:rPr lang="en-US" dirty="0"/>
              <a:t>).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8FCE526-7809-45E2-8EE4-FDDB2D90EB32}"/>
              </a:ext>
            </a:extLst>
          </p:cNvPr>
          <p:cNvSpPr txBox="1"/>
          <p:nvPr/>
        </p:nvSpPr>
        <p:spPr>
          <a:xfrm>
            <a:off x="323835" y="4565871"/>
            <a:ext cx="781316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Vor </a:t>
            </a:r>
            <a:r>
              <a:rPr lang="de-DE" dirty="0" err="1"/>
              <a:t>reset</a:t>
            </a:r>
            <a:r>
              <a:rPr lang="de-DE" dirty="0"/>
              <a:t> von Geräten, oder SCU Neustarts (z.B. bei Realtime </a:t>
            </a:r>
            <a:r>
              <a:rPr lang="de-DE" dirty="0" err="1"/>
              <a:t>error</a:t>
            </a:r>
            <a:r>
              <a:rPr lang="de-DE" dirty="0"/>
              <a:t>):</a:t>
            </a:r>
          </a:p>
          <a:p>
            <a:endParaRPr lang="de-DE" dirty="0"/>
          </a:p>
          <a:p>
            <a:r>
              <a:rPr lang="de-DE" dirty="0"/>
              <a:t>IMMER DAS PATTERN ANHALTEN, UND WARTEN BIS ES ANGEHALTEN IST </a:t>
            </a:r>
          </a:p>
          <a:p>
            <a:r>
              <a:rPr lang="de-DE" dirty="0"/>
              <a:t>      (Sonderfall bei </a:t>
            </a:r>
            <a:r>
              <a:rPr lang="de-DE" dirty="0" err="1"/>
              <a:t>skipping</a:t>
            </a:r>
            <a:r>
              <a:rPr lang="de-DE" dirty="0"/>
              <a:t> von </a:t>
            </a:r>
            <a:r>
              <a:rPr lang="de-DE" dirty="0" err="1"/>
              <a:t>pre</a:t>
            </a:r>
            <a:r>
              <a:rPr lang="de-DE" dirty="0"/>
              <a:t> und </a:t>
            </a:r>
            <a:r>
              <a:rPr lang="de-DE" dirty="0" err="1"/>
              <a:t>post</a:t>
            </a:r>
            <a:r>
              <a:rPr lang="de-DE" dirty="0"/>
              <a:t> kommt nächste Seite!!)</a:t>
            </a:r>
          </a:p>
          <a:p>
            <a:endParaRPr lang="en-US" dirty="0"/>
          </a:p>
          <a:p>
            <a:r>
              <a:rPr lang="en-US" dirty="0" err="1"/>
              <a:t>Danach</a:t>
            </a:r>
            <a:r>
              <a:rPr lang="en-US" dirty="0"/>
              <a:t> </a:t>
            </a:r>
            <a:r>
              <a:rPr lang="en-US" dirty="0" err="1"/>
              <a:t>sollte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komplette</a:t>
            </a:r>
            <a:r>
              <a:rPr lang="en-US" dirty="0"/>
              <a:t> </a:t>
            </a:r>
            <a:r>
              <a:rPr lang="en-US" dirty="0" err="1"/>
              <a:t>Datenversorgung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den ESR </a:t>
            </a:r>
            <a:r>
              <a:rPr lang="en-US" dirty="0" err="1"/>
              <a:t>durchgeführt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.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4A9E8C9-5391-4A7F-9E7A-8D94023DA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374" y="4306300"/>
            <a:ext cx="2940888" cy="2394131"/>
          </a:xfrm>
          <a:prstGeom prst="rect">
            <a:avLst/>
          </a:prstGeom>
        </p:spPr>
      </p:pic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11466830-75CB-44C5-AD15-708C9465546B}"/>
              </a:ext>
            </a:extLst>
          </p:cNvPr>
          <p:cNvCxnSpPr>
            <a:cxnSpLocks/>
          </p:cNvCxnSpPr>
          <p:nvPr/>
        </p:nvCxnSpPr>
        <p:spPr>
          <a:xfrm flipH="1">
            <a:off x="7132322" y="4054010"/>
            <a:ext cx="1345052" cy="10523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51CEBFF8-A212-4BD0-B5F9-76B274BB3BB7}"/>
              </a:ext>
            </a:extLst>
          </p:cNvPr>
          <p:cNvSpPr txBox="1"/>
          <p:nvPr/>
        </p:nvSpPr>
        <p:spPr>
          <a:xfrm>
            <a:off x="8518112" y="3731531"/>
            <a:ext cx="923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Hinweis</a:t>
            </a:r>
            <a:endParaRPr lang="en-US" dirty="0"/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2B2492D2-4E7E-463A-950E-C9246A159BA3}"/>
              </a:ext>
            </a:extLst>
          </p:cNvPr>
          <p:cNvCxnSpPr>
            <a:cxnSpLocks/>
          </p:cNvCxnSpPr>
          <p:nvPr/>
        </p:nvCxnSpPr>
        <p:spPr>
          <a:xfrm>
            <a:off x="9482052" y="4042342"/>
            <a:ext cx="1620534" cy="17696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A2BCF3BC-5634-4A12-AC40-E5ECB76A7218}"/>
              </a:ext>
            </a:extLst>
          </p:cNvPr>
          <p:cNvSpPr txBox="1"/>
          <p:nvPr/>
        </p:nvSpPr>
        <p:spPr>
          <a:xfrm>
            <a:off x="855405" y="3752142"/>
            <a:ext cx="2230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Fehlerbehebung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9938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2F9BEA7-4309-4025-98EC-C8F1C8A06FCC}"/>
              </a:ext>
            </a:extLst>
          </p:cNvPr>
          <p:cNvSpPr txBox="1"/>
          <p:nvPr/>
        </p:nvSpPr>
        <p:spPr>
          <a:xfrm>
            <a:off x="1019970" y="407447"/>
            <a:ext cx="5683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Sonderfall RESET bei </a:t>
            </a:r>
            <a:r>
              <a:rPr lang="de-DE" dirty="0" err="1"/>
              <a:t>pattern</a:t>
            </a:r>
            <a:r>
              <a:rPr lang="de-DE" dirty="0"/>
              <a:t> mit </a:t>
            </a:r>
            <a:r>
              <a:rPr lang="de-DE" dirty="0" err="1"/>
              <a:t>skipping</a:t>
            </a:r>
            <a:r>
              <a:rPr lang="de-DE" dirty="0"/>
              <a:t> von </a:t>
            </a:r>
            <a:r>
              <a:rPr lang="de-DE" dirty="0" err="1"/>
              <a:t>pre</a:t>
            </a:r>
            <a:r>
              <a:rPr lang="de-DE" dirty="0"/>
              <a:t> und </a:t>
            </a:r>
            <a:r>
              <a:rPr lang="de-DE" dirty="0" err="1"/>
              <a:t>post</a:t>
            </a:r>
            <a:endParaRPr lang="en-US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16ACEEC-00EB-49E4-A5FA-92B7C6248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58" y="1555955"/>
            <a:ext cx="4475264" cy="374609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CE7430F-C917-4CA8-9151-B911107ED23A}"/>
              </a:ext>
            </a:extLst>
          </p:cNvPr>
          <p:cNvSpPr txBox="1"/>
          <p:nvPr/>
        </p:nvSpPr>
        <p:spPr>
          <a:xfrm>
            <a:off x="654827" y="823847"/>
            <a:ext cx="10323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bei laufendem </a:t>
            </a:r>
            <a:r>
              <a:rPr lang="de-DE" dirty="0" err="1"/>
              <a:t>pattern</a:t>
            </a:r>
            <a:r>
              <a:rPr lang="de-DE" dirty="0"/>
              <a:t> !!, </a:t>
            </a:r>
            <a:r>
              <a:rPr lang="de-DE" dirty="0" err="1"/>
              <a:t>stop</a:t>
            </a:r>
            <a:r>
              <a:rPr lang="de-DE" dirty="0"/>
              <a:t> in Manipulation, das </a:t>
            </a:r>
            <a:r>
              <a:rPr lang="de-DE" dirty="0" err="1"/>
              <a:t>skipping</a:t>
            </a:r>
            <a:r>
              <a:rPr lang="de-DE" dirty="0"/>
              <a:t> deaktivieren, Manipulation wieder deaktivieren</a:t>
            </a:r>
          </a:p>
          <a:p>
            <a:r>
              <a:rPr lang="de-DE" dirty="0"/>
              <a:t>nach Durchlaufen des </a:t>
            </a:r>
            <a:r>
              <a:rPr lang="de-DE" dirty="0" err="1"/>
              <a:t>patterns</a:t>
            </a:r>
            <a:r>
              <a:rPr lang="de-DE" dirty="0"/>
              <a:t> stoppen, danach alles wie sonst</a:t>
            </a:r>
            <a:endParaRPr lang="en-US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0E3370B-BD43-45E8-9AB8-1A388ADC4BD5}"/>
              </a:ext>
            </a:extLst>
          </p:cNvPr>
          <p:cNvSpPr txBox="1"/>
          <p:nvPr/>
        </p:nvSpPr>
        <p:spPr>
          <a:xfrm>
            <a:off x="654827" y="5619556"/>
            <a:ext cx="11135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wenn alles erledigt: umgekehrtes Vorgehen um den Originalzustand wieder herzustellen:</a:t>
            </a:r>
          </a:p>
          <a:p>
            <a:r>
              <a:rPr lang="de-DE" dirty="0"/>
              <a:t>bei laufendem </a:t>
            </a:r>
            <a:r>
              <a:rPr lang="de-DE" dirty="0" err="1"/>
              <a:t>pattern</a:t>
            </a:r>
            <a:r>
              <a:rPr lang="de-DE" dirty="0"/>
              <a:t>!!, in Manipulation anhalten, das </a:t>
            </a:r>
            <a:r>
              <a:rPr lang="de-DE" dirty="0" err="1"/>
              <a:t>Skipping</a:t>
            </a:r>
            <a:r>
              <a:rPr lang="de-DE" dirty="0"/>
              <a:t> aktivieren, </a:t>
            </a:r>
            <a:r>
              <a:rPr lang="de-DE" dirty="0" err="1"/>
              <a:t>Manupulation</a:t>
            </a:r>
            <a:r>
              <a:rPr lang="de-DE" dirty="0"/>
              <a:t> wieder deaktivieren, fertig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1391A4C6-95D4-4412-B440-65104B7CF4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7231203"/>
              </p:ext>
            </p:extLst>
          </p:nvPr>
        </p:nvGraphicFramePr>
        <p:xfrm>
          <a:off x="6248400" y="25146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F2DDE82E-AE31-4812-818F-A504787C46F1}"/>
              </a:ext>
            </a:extLst>
          </p:cNvPr>
          <p:cNvCxnSpPr>
            <a:cxnSpLocks/>
          </p:cNvCxnSpPr>
          <p:nvPr/>
        </p:nvCxnSpPr>
        <p:spPr>
          <a:xfrm>
            <a:off x="7772400" y="2276474"/>
            <a:ext cx="0" cy="24573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086541D2-B301-491F-BDC6-4290128AEC66}"/>
              </a:ext>
            </a:extLst>
          </p:cNvPr>
          <p:cNvCxnSpPr>
            <a:cxnSpLocks/>
          </p:cNvCxnSpPr>
          <p:nvPr/>
        </p:nvCxnSpPr>
        <p:spPr>
          <a:xfrm>
            <a:off x="9124950" y="2276475"/>
            <a:ext cx="0" cy="24573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1A1AEF3C-06C0-4A30-A357-DBA35F9EE8A6}"/>
              </a:ext>
            </a:extLst>
          </p:cNvPr>
          <p:cNvSpPr txBox="1"/>
          <p:nvPr/>
        </p:nvSpPr>
        <p:spPr>
          <a:xfrm>
            <a:off x="7049638" y="2276474"/>
            <a:ext cx="499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pre</a:t>
            </a:r>
            <a:endParaRPr lang="en-US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39C7250-DCD5-4A86-85F1-6CC0B46940F5}"/>
              </a:ext>
            </a:extLst>
          </p:cNvPr>
          <p:cNvSpPr txBox="1"/>
          <p:nvPr/>
        </p:nvSpPr>
        <p:spPr>
          <a:xfrm>
            <a:off x="9227805" y="2276474"/>
            <a:ext cx="592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post</a:t>
            </a:r>
            <a:endParaRPr lang="en-US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49D6DC0-25FB-4EFC-AF7F-0FDA927D899B}"/>
              </a:ext>
            </a:extLst>
          </p:cNvPr>
          <p:cNvSpPr txBox="1"/>
          <p:nvPr/>
        </p:nvSpPr>
        <p:spPr>
          <a:xfrm>
            <a:off x="7721366" y="1541598"/>
            <a:ext cx="1422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zur Erklärung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839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46DC371E-19E1-4419-9EDC-51ED77CBA255}"/>
              </a:ext>
            </a:extLst>
          </p:cNvPr>
          <p:cNvSpPr txBox="1"/>
          <p:nvPr/>
        </p:nvSpPr>
        <p:spPr>
          <a:xfrm>
            <a:off x="1020932" y="965365"/>
            <a:ext cx="922290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Personal</a:t>
            </a:r>
          </a:p>
          <a:p>
            <a:endParaRPr lang="de-DE" dirty="0"/>
          </a:p>
          <a:p>
            <a:r>
              <a:rPr lang="de-DE" dirty="0"/>
              <a:t>Markus Steck hat zum 01.10.2024 seine Regelaltersrente angetreten. </a:t>
            </a:r>
          </a:p>
          <a:p>
            <a:r>
              <a:rPr lang="de-DE" dirty="0"/>
              <a:t>Damit sind die </a:t>
            </a:r>
            <a:r>
              <a:rPr lang="de-DE" dirty="0" err="1"/>
              <a:t>Postionen</a:t>
            </a:r>
            <a:r>
              <a:rPr lang="de-DE" dirty="0"/>
              <a:t> als </a:t>
            </a:r>
            <a:r>
              <a:rPr lang="de-DE" dirty="0" err="1"/>
              <a:t>Abteilungleiter</a:t>
            </a:r>
            <a:r>
              <a:rPr lang="de-DE" dirty="0"/>
              <a:t>, Maschinenkoordinator ESR und STV-ESR </a:t>
            </a:r>
          </a:p>
          <a:p>
            <a:r>
              <a:rPr lang="de-DE" dirty="0"/>
              <a:t>Das hat einige Änderungen in der Struktur der Abteilung STR und dem Betrieb des ESR zur Folge:</a:t>
            </a:r>
          </a:p>
          <a:p>
            <a:endParaRPr lang="de-DE" dirty="0"/>
          </a:p>
          <a:p>
            <a:r>
              <a:rPr lang="de-DE" dirty="0"/>
              <a:t>ab 01.10.2024 bis auf weiteres</a:t>
            </a:r>
          </a:p>
          <a:p>
            <a:r>
              <a:rPr lang="de-DE" dirty="0" err="1"/>
              <a:t>kommisarische</a:t>
            </a:r>
            <a:r>
              <a:rPr lang="de-DE" dirty="0"/>
              <a:t> Abteilungsleitung: 		Bernd Lorentz</a:t>
            </a:r>
          </a:p>
          <a:p>
            <a:r>
              <a:rPr lang="de-DE" dirty="0"/>
              <a:t>Maschinenkoordinator ESR: 			Bernd Lorentz</a:t>
            </a:r>
          </a:p>
          <a:p>
            <a:r>
              <a:rPr lang="de-DE" dirty="0"/>
              <a:t>Sicherheitstechnisch Verantwortlicher ESR: 	Ulrich Popp</a:t>
            </a:r>
          </a:p>
          <a:p>
            <a:endParaRPr lang="de-DE" dirty="0"/>
          </a:p>
          <a:p>
            <a:r>
              <a:rPr lang="de-DE" dirty="0"/>
              <a:t>Markus wird als 30% Teilzeitkraft den ESR/die Abteilung STR </a:t>
            </a:r>
            <a:r>
              <a:rPr lang="de-DE" dirty="0" err="1"/>
              <a:t>wieterhin</a:t>
            </a:r>
            <a:r>
              <a:rPr lang="de-DE" dirty="0"/>
              <a:t> unterstützen.</a:t>
            </a:r>
            <a:endParaRPr lang="en-US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03D3A0D-E1F6-437A-AE1F-9D1119963446}"/>
              </a:ext>
            </a:extLst>
          </p:cNvPr>
          <p:cNvSpPr txBox="1"/>
          <p:nvPr/>
        </p:nvSpPr>
        <p:spPr>
          <a:xfrm>
            <a:off x="1207364" y="242965"/>
            <a:ext cx="2754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Neues vom ESR</a:t>
            </a:r>
            <a:endParaRPr lang="en-US" sz="32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77D695B-57DF-438E-BD77-C8A324B5B2CE}"/>
              </a:ext>
            </a:extLst>
          </p:cNvPr>
          <p:cNvSpPr txBox="1"/>
          <p:nvPr/>
        </p:nvSpPr>
        <p:spPr>
          <a:xfrm>
            <a:off x="1020932" y="4811697"/>
            <a:ext cx="94442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Betrieb</a:t>
            </a:r>
          </a:p>
          <a:p>
            <a:endParaRPr lang="de-DE" dirty="0"/>
          </a:p>
          <a:p>
            <a:r>
              <a:rPr lang="de-DE" dirty="0"/>
              <a:t>Für den Betrieb hat sich für nächstes Jahr im Vergleich zu diesem Jahr nichts prinzipielles geändert.</a:t>
            </a:r>
          </a:p>
          <a:p>
            <a:r>
              <a:rPr lang="de-DE" dirty="0"/>
              <a:t>Es gibt keine technische Änderungen, keine </a:t>
            </a:r>
            <a:r>
              <a:rPr lang="de-DE" dirty="0" err="1"/>
              <a:t>grösseren</a:t>
            </a:r>
            <a:r>
              <a:rPr lang="de-DE" dirty="0"/>
              <a:t> Umbauten oder Neueinbauten und</a:t>
            </a:r>
          </a:p>
          <a:p>
            <a:r>
              <a:rPr lang="de-DE" dirty="0"/>
              <a:t>auch keine ESR spezifischen Änderungen an der Bedienung bzw. dem Kontrollsystem.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153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981902FC-9C03-4DC3-A07D-EDBC88E10448}"/>
              </a:ext>
            </a:extLst>
          </p:cNvPr>
          <p:cNvSpPr txBox="1"/>
          <p:nvPr/>
        </p:nvSpPr>
        <p:spPr>
          <a:xfrm>
            <a:off x="2936834" y="2173069"/>
            <a:ext cx="631833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000" dirty="0"/>
              <a:t>Das wars, Danke fürs zuhören</a:t>
            </a:r>
          </a:p>
          <a:p>
            <a:pPr algn="ctr"/>
            <a:endParaRPr lang="de-DE" sz="4000" dirty="0"/>
          </a:p>
          <a:p>
            <a:pPr algn="ctr"/>
            <a:r>
              <a:rPr lang="de-DE" sz="4000" dirty="0"/>
              <a:t>Bei Fragen: Bitte Fragen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95028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2E4F426-5E1B-479D-8784-A89A87B2E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67" y="697895"/>
            <a:ext cx="8739587" cy="600815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639ED6D-D734-46C3-9FA9-F9D730BDE1E6}"/>
              </a:ext>
            </a:extLst>
          </p:cNvPr>
          <p:cNvSpPr txBox="1"/>
          <p:nvPr/>
        </p:nvSpPr>
        <p:spPr>
          <a:xfrm>
            <a:off x="763480" y="100345"/>
            <a:ext cx="4793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Das Rufbereitschaftsteam am ESR</a:t>
            </a:r>
          </a:p>
          <a:p>
            <a:endParaRPr lang="en-US" sz="24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DDAA53C-FA67-4867-BC81-1F1C78CCD45A}"/>
              </a:ext>
            </a:extLst>
          </p:cNvPr>
          <p:cNvSpPr txBox="1"/>
          <p:nvPr/>
        </p:nvSpPr>
        <p:spPr>
          <a:xfrm>
            <a:off x="9200225" y="697895"/>
            <a:ext cx="27136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v.l</a:t>
            </a:r>
            <a:r>
              <a:rPr lang="de-DE" dirty="0"/>
              <a:t>.:</a:t>
            </a:r>
          </a:p>
          <a:p>
            <a:r>
              <a:rPr lang="de-DE" dirty="0"/>
              <a:t>Sergey Litvinov</a:t>
            </a:r>
          </a:p>
          <a:p>
            <a:r>
              <a:rPr lang="de-DE" dirty="0"/>
              <a:t>Regina Hess (BCO)</a:t>
            </a:r>
          </a:p>
          <a:p>
            <a:r>
              <a:rPr lang="de-DE" dirty="0"/>
              <a:t>Bernd Lorentz</a:t>
            </a:r>
          </a:p>
          <a:p>
            <a:r>
              <a:rPr lang="de-DE" dirty="0"/>
              <a:t>Uli Popp (</a:t>
            </a:r>
            <a:r>
              <a:rPr lang="de-DE" dirty="0" err="1"/>
              <a:t>techn.RB</a:t>
            </a:r>
            <a:r>
              <a:rPr lang="de-DE" dirty="0"/>
              <a:t> </a:t>
            </a:r>
            <a:r>
              <a:rPr lang="de-DE" dirty="0" err="1"/>
              <a:t>target</a:t>
            </a:r>
            <a:r>
              <a:rPr lang="de-DE" dirty="0"/>
              <a:t>)</a:t>
            </a:r>
          </a:p>
          <a:p>
            <a:r>
              <a:rPr lang="de-DE" dirty="0"/>
              <a:t>Ronald Joseph</a:t>
            </a:r>
          </a:p>
          <a:p>
            <a:r>
              <a:rPr lang="de-DE" dirty="0" err="1"/>
              <a:t>Areso</a:t>
            </a:r>
            <a:r>
              <a:rPr lang="de-DE" dirty="0"/>
              <a:t> </a:t>
            </a:r>
            <a:r>
              <a:rPr lang="de-DE" dirty="0" err="1"/>
              <a:t>Sherjan</a:t>
            </a:r>
            <a:endParaRPr lang="de-DE" dirty="0"/>
          </a:p>
          <a:p>
            <a:endParaRPr lang="de-DE" dirty="0"/>
          </a:p>
          <a:p>
            <a:r>
              <a:rPr lang="de-DE" dirty="0"/>
              <a:t>und nicht im Bild wegen Urlaub:</a:t>
            </a:r>
          </a:p>
          <a:p>
            <a:r>
              <a:rPr lang="de-DE" dirty="0"/>
              <a:t>Claude Krantz (BCO)</a:t>
            </a:r>
          </a:p>
        </p:txBody>
      </p:sp>
    </p:spTree>
    <p:extLst>
      <p:ext uri="{BB962C8B-B14F-4D97-AF65-F5344CB8AC3E}">
        <p14:creationId xmlns:p14="http://schemas.microsoft.com/office/powerpoint/2010/main" val="2614341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5544579" y="1230254"/>
            <a:ext cx="6781645" cy="501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1pPr>
            <a:lvl2pPr marL="742950" indent="-28575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2pPr>
            <a:lvl3pPr marL="11430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3pPr>
            <a:lvl4pPr marL="16002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4pPr>
            <a:lvl5pPr marL="20574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" pitchFamily="18" charset="0"/>
              </a:defRPr>
            </a:lvl9pPr>
          </a:lstStyle>
          <a:p>
            <a:pPr marL="380990" indent="-380990" eaLnBrk="1" hangingPunct="1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de-DE" altLang="en-US" sz="2133" dirty="0" err="1">
                <a:solidFill>
                  <a:schemeClr val="tx1"/>
                </a:solidFill>
                <a:latin typeface="Arial" charset="0"/>
              </a:rPr>
              <a:t>injection</a:t>
            </a:r>
            <a:r>
              <a:rPr lang="de-DE" altLang="en-US" sz="213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altLang="en-US" sz="2133" dirty="0" err="1">
                <a:solidFill>
                  <a:schemeClr val="tx1"/>
                </a:solidFill>
                <a:latin typeface="Arial" charset="0"/>
              </a:rPr>
              <a:t>of</a:t>
            </a:r>
            <a:r>
              <a:rPr lang="de-DE" altLang="en-US" sz="213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altLang="en-US" sz="2133" dirty="0" err="1">
                <a:solidFill>
                  <a:schemeClr val="tx1"/>
                </a:solidFill>
                <a:latin typeface="Arial" charset="0"/>
              </a:rPr>
              <a:t>cooled</a:t>
            </a:r>
            <a:r>
              <a:rPr lang="de-DE" altLang="en-US" sz="213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altLang="en-US" sz="2133" dirty="0" err="1">
                <a:solidFill>
                  <a:schemeClr val="tx1"/>
                </a:solidFill>
                <a:latin typeface="Arial" charset="0"/>
              </a:rPr>
              <a:t>beams</a:t>
            </a:r>
            <a:r>
              <a:rPr lang="de-DE" altLang="en-US" sz="213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altLang="en-US" sz="2133" dirty="0" err="1">
                <a:solidFill>
                  <a:schemeClr val="tx1"/>
                </a:solidFill>
                <a:latin typeface="Arial" charset="0"/>
              </a:rPr>
              <a:t>from</a:t>
            </a:r>
            <a:r>
              <a:rPr lang="de-DE" altLang="en-US" sz="2133" dirty="0">
                <a:solidFill>
                  <a:schemeClr val="tx1"/>
                </a:solidFill>
                <a:latin typeface="Arial" charset="0"/>
              </a:rPr>
              <a:t> SIS18</a:t>
            </a:r>
          </a:p>
          <a:p>
            <a:pPr marL="380990" indent="-380990" eaLnBrk="1" hangingPunct="1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de-DE" altLang="en-US" sz="2133" dirty="0" err="1">
                <a:solidFill>
                  <a:schemeClr val="tx1"/>
                </a:solidFill>
                <a:latin typeface="Arial" charset="0"/>
              </a:rPr>
              <a:t>storage</a:t>
            </a:r>
            <a:r>
              <a:rPr lang="de-DE" altLang="en-US" sz="213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altLang="en-US" sz="2133" dirty="0" err="1">
                <a:solidFill>
                  <a:schemeClr val="tx1"/>
                </a:solidFill>
                <a:latin typeface="Arial" charset="0"/>
              </a:rPr>
              <a:t>of</a:t>
            </a:r>
            <a:r>
              <a:rPr lang="de-DE" altLang="en-US" sz="213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altLang="en-US" sz="2133" dirty="0" err="1">
                <a:solidFill>
                  <a:schemeClr val="tx1"/>
                </a:solidFill>
                <a:latin typeface="Arial" charset="0"/>
              </a:rPr>
              <a:t>highly</a:t>
            </a:r>
            <a:r>
              <a:rPr lang="de-DE" altLang="en-US" sz="213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altLang="en-US" sz="2133" dirty="0" err="1">
                <a:solidFill>
                  <a:schemeClr val="tx1"/>
                </a:solidFill>
                <a:latin typeface="Arial" charset="0"/>
              </a:rPr>
              <a:t>charged</a:t>
            </a:r>
            <a:r>
              <a:rPr lang="de-DE" altLang="en-US" sz="213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altLang="en-US" sz="2133" dirty="0" err="1">
                <a:solidFill>
                  <a:schemeClr val="tx1"/>
                </a:solidFill>
                <a:latin typeface="Arial" charset="0"/>
              </a:rPr>
              <a:t>ions</a:t>
            </a:r>
            <a:r>
              <a:rPr lang="de-DE" altLang="en-US" sz="2133" dirty="0">
                <a:solidFill>
                  <a:schemeClr val="tx1"/>
                </a:solidFill>
                <a:latin typeface="Arial" charset="0"/>
              </a:rPr>
              <a:t> and </a:t>
            </a:r>
            <a:r>
              <a:rPr lang="de-DE" altLang="en-US" sz="2133" dirty="0" err="1">
                <a:solidFill>
                  <a:schemeClr val="tx1"/>
                </a:solidFill>
                <a:latin typeface="Arial" charset="0"/>
              </a:rPr>
              <a:t>secondary</a:t>
            </a:r>
            <a:r>
              <a:rPr lang="de-DE" altLang="en-US" sz="213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altLang="en-US" sz="2133" dirty="0" err="1">
                <a:solidFill>
                  <a:schemeClr val="tx1"/>
                </a:solidFill>
                <a:latin typeface="Arial" charset="0"/>
              </a:rPr>
              <a:t>beams</a:t>
            </a:r>
            <a:r>
              <a:rPr lang="de-DE" altLang="en-US" sz="2133" dirty="0">
                <a:solidFill>
                  <a:schemeClr val="tx1"/>
                </a:solidFill>
                <a:latin typeface="Arial" charset="0"/>
              </a:rPr>
              <a:t> via TE </a:t>
            </a:r>
            <a:r>
              <a:rPr lang="de-DE" altLang="en-US" sz="2133" dirty="0" err="1">
                <a:solidFill>
                  <a:schemeClr val="tx1"/>
                </a:solidFill>
                <a:latin typeface="Arial" charset="0"/>
              </a:rPr>
              <a:t>or</a:t>
            </a:r>
            <a:r>
              <a:rPr lang="de-DE" altLang="en-US" sz="2133" dirty="0">
                <a:solidFill>
                  <a:schemeClr val="tx1"/>
                </a:solidFill>
                <a:latin typeface="Arial" charset="0"/>
              </a:rPr>
              <a:t> FRS</a:t>
            </a:r>
          </a:p>
          <a:p>
            <a:pPr marL="380990" indent="-380990" eaLnBrk="1" hangingPunct="1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de-DE" altLang="en-US" sz="2133" dirty="0" err="1">
                <a:solidFill>
                  <a:schemeClr val="tx1"/>
                </a:solidFill>
                <a:latin typeface="Arial" charset="0"/>
              </a:rPr>
              <a:t>stochastic</a:t>
            </a:r>
            <a:r>
              <a:rPr lang="de-DE" altLang="en-US" sz="213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altLang="en-US" sz="2133" dirty="0" err="1">
                <a:solidFill>
                  <a:schemeClr val="tx1"/>
                </a:solidFill>
                <a:latin typeface="Arial" charset="0"/>
              </a:rPr>
              <a:t>cooling</a:t>
            </a:r>
            <a:r>
              <a:rPr lang="de-DE" altLang="en-US" sz="2133" dirty="0">
                <a:solidFill>
                  <a:schemeClr val="tx1"/>
                </a:solidFill>
                <a:latin typeface="Arial" charset="0"/>
              </a:rPr>
              <a:t> (</a:t>
            </a:r>
            <a:r>
              <a:rPr lang="de-DE" altLang="en-US" sz="2133" dirty="0">
                <a:solidFill>
                  <a:schemeClr val="tx1"/>
                </a:solidFill>
                <a:latin typeface="Arial" charset="0"/>
                <a:sym typeface="Symbol" pitchFamily="18" charset="2"/>
              </a:rPr>
              <a:t>400 MeV/u)</a:t>
            </a:r>
          </a:p>
          <a:p>
            <a:pPr marL="380990" indent="-380990" eaLnBrk="1" hangingPunct="1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de-DE" altLang="en-US" sz="2133" dirty="0" err="1">
                <a:solidFill>
                  <a:schemeClr val="tx1"/>
                </a:solidFill>
                <a:latin typeface="Arial" charset="0"/>
              </a:rPr>
              <a:t>electron</a:t>
            </a:r>
            <a:r>
              <a:rPr lang="de-DE" altLang="en-US" sz="213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altLang="en-US" sz="2133" dirty="0" err="1">
                <a:solidFill>
                  <a:schemeClr val="tx1"/>
                </a:solidFill>
                <a:latin typeface="Arial" charset="0"/>
              </a:rPr>
              <a:t>cooling</a:t>
            </a:r>
            <a:r>
              <a:rPr lang="de-DE" altLang="en-US" sz="2133" dirty="0">
                <a:solidFill>
                  <a:schemeClr val="tx1"/>
                </a:solidFill>
                <a:latin typeface="Arial" charset="0"/>
              </a:rPr>
              <a:t> (3 - 420 MeV/u) (immer)</a:t>
            </a:r>
          </a:p>
          <a:p>
            <a:pPr marL="380990" indent="-380990" eaLnBrk="1" hangingPunct="1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de-DE" altLang="en-US" sz="2133" dirty="0">
                <a:solidFill>
                  <a:schemeClr val="tx1"/>
                </a:solidFill>
                <a:latin typeface="Arial" charset="0"/>
              </a:rPr>
              <a:t>internal gas </a:t>
            </a:r>
            <a:r>
              <a:rPr lang="de-DE" altLang="en-US" sz="2133" dirty="0" err="1">
                <a:solidFill>
                  <a:schemeClr val="tx1"/>
                </a:solidFill>
                <a:latin typeface="Arial" charset="0"/>
              </a:rPr>
              <a:t>jet</a:t>
            </a:r>
            <a:r>
              <a:rPr lang="de-DE" altLang="en-US" sz="213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altLang="en-US" sz="2133" dirty="0" err="1">
                <a:solidFill>
                  <a:schemeClr val="tx1"/>
                </a:solidFill>
                <a:latin typeface="Arial" charset="0"/>
              </a:rPr>
              <a:t>target</a:t>
            </a:r>
            <a:endParaRPr lang="de-DE" altLang="en-US" sz="2133" dirty="0">
              <a:solidFill>
                <a:schemeClr val="tx1"/>
              </a:solidFill>
              <a:latin typeface="Arial" charset="0"/>
            </a:endParaRPr>
          </a:p>
          <a:p>
            <a:pPr marL="380990" indent="-380990" eaLnBrk="1" hangingPunct="1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de-DE" altLang="en-US" sz="2133" dirty="0" err="1">
                <a:solidFill>
                  <a:schemeClr val="tx1"/>
                </a:solidFill>
                <a:latin typeface="Arial" charset="0"/>
              </a:rPr>
              <a:t>deceleration</a:t>
            </a:r>
            <a:r>
              <a:rPr lang="de-DE" altLang="en-US" sz="2133" dirty="0">
                <a:solidFill>
                  <a:schemeClr val="tx1"/>
                </a:solidFill>
                <a:latin typeface="Arial" charset="0"/>
              </a:rPr>
              <a:t> (</a:t>
            </a:r>
            <a:r>
              <a:rPr lang="de-DE" altLang="en-US" sz="2133" dirty="0" err="1">
                <a:solidFill>
                  <a:schemeClr val="tx1"/>
                </a:solidFill>
                <a:latin typeface="Arial" charset="0"/>
              </a:rPr>
              <a:t>minumum</a:t>
            </a:r>
            <a:r>
              <a:rPr lang="de-DE" altLang="en-US" sz="2133" dirty="0">
                <a:solidFill>
                  <a:schemeClr val="tx1"/>
                </a:solidFill>
                <a:latin typeface="Arial" charset="0"/>
              </a:rPr>
              <a:t> 3 MeV/u)</a:t>
            </a:r>
          </a:p>
          <a:p>
            <a:pPr marL="380990" indent="-380990" eaLnBrk="1" hangingPunct="1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de-DE" altLang="en-US" sz="2133" dirty="0">
                <a:solidFill>
                  <a:schemeClr val="tx1"/>
                </a:solidFill>
                <a:latin typeface="Arial" charset="0"/>
              </a:rPr>
              <a:t>fast </a:t>
            </a:r>
            <a:r>
              <a:rPr lang="de-DE" altLang="en-US" sz="2133" dirty="0" err="1">
                <a:solidFill>
                  <a:schemeClr val="tx1"/>
                </a:solidFill>
                <a:latin typeface="Arial" charset="0"/>
              </a:rPr>
              <a:t>extraction</a:t>
            </a:r>
            <a:r>
              <a:rPr lang="de-DE" altLang="en-US" sz="213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altLang="en-US" sz="2133" dirty="0" err="1">
                <a:solidFill>
                  <a:schemeClr val="tx1"/>
                </a:solidFill>
                <a:latin typeface="Arial" charset="0"/>
              </a:rPr>
              <a:t>to</a:t>
            </a:r>
            <a:r>
              <a:rPr lang="de-DE" altLang="en-US" sz="2133" dirty="0">
                <a:solidFill>
                  <a:schemeClr val="tx1"/>
                </a:solidFill>
                <a:latin typeface="Arial" charset="0"/>
              </a:rPr>
              <a:t> HITRAP </a:t>
            </a:r>
            <a:r>
              <a:rPr lang="de-DE" altLang="en-US" sz="2133" dirty="0" err="1">
                <a:solidFill>
                  <a:schemeClr val="tx1"/>
                </a:solidFill>
                <a:latin typeface="Arial" charset="0"/>
              </a:rPr>
              <a:t>or</a:t>
            </a:r>
            <a:r>
              <a:rPr lang="de-DE" altLang="en-US" sz="2133" dirty="0">
                <a:solidFill>
                  <a:schemeClr val="tx1"/>
                </a:solidFill>
                <a:latin typeface="Arial" charset="0"/>
              </a:rPr>
              <a:t> CRYRING</a:t>
            </a:r>
          </a:p>
          <a:p>
            <a:pPr marL="380990" indent="-380990" eaLnBrk="1" hangingPunct="1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de-DE" altLang="en-US" sz="2133" dirty="0" err="1">
                <a:solidFill>
                  <a:schemeClr val="tx1"/>
                </a:solidFill>
                <a:latin typeface="Arial" charset="0"/>
              </a:rPr>
              <a:t>charge</a:t>
            </a:r>
            <a:r>
              <a:rPr lang="de-DE" altLang="en-US" sz="213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altLang="en-US" sz="2133" dirty="0" err="1">
                <a:solidFill>
                  <a:schemeClr val="tx1"/>
                </a:solidFill>
                <a:latin typeface="Arial" charset="0"/>
              </a:rPr>
              <a:t>exchange</a:t>
            </a:r>
            <a:r>
              <a:rPr lang="de-DE" altLang="en-US" sz="213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altLang="en-US" sz="2133" dirty="0" err="1">
                <a:solidFill>
                  <a:schemeClr val="tx1"/>
                </a:solidFill>
                <a:latin typeface="Arial" charset="0"/>
              </a:rPr>
              <a:t>extraction</a:t>
            </a:r>
            <a:endParaRPr lang="de-DE" altLang="en-US" sz="2133" dirty="0">
              <a:solidFill>
                <a:schemeClr val="tx1"/>
              </a:solidFill>
              <a:latin typeface="Arial" charset="0"/>
            </a:endParaRPr>
          </a:p>
          <a:p>
            <a:pPr marL="380990" indent="-380990" eaLnBrk="1" hangingPunct="1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de-DE" altLang="en-US" sz="2133" dirty="0" err="1">
                <a:solidFill>
                  <a:schemeClr val="tx1"/>
                </a:solidFill>
                <a:latin typeface="Arial" charset="0"/>
              </a:rPr>
              <a:t>accumulation</a:t>
            </a:r>
            <a:endParaRPr lang="de-DE" altLang="en-US" sz="2133" dirty="0">
              <a:solidFill>
                <a:schemeClr val="tx1"/>
              </a:solidFill>
              <a:latin typeface="Arial" charset="0"/>
            </a:endParaRPr>
          </a:p>
          <a:p>
            <a:pPr marL="380990" indent="-380990" eaLnBrk="1" hangingPunct="1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de-DE" altLang="en-US" sz="2133" dirty="0" err="1">
                <a:solidFill>
                  <a:schemeClr val="tx1"/>
                </a:solidFill>
                <a:latin typeface="Arial" charset="0"/>
              </a:rPr>
              <a:t>isochronous</a:t>
            </a:r>
            <a:r>
              <a:rPr lang="de-DE" altLang="en-US" sz="213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altLang="en-US" sz="2133" dirty="0" err="1">
                <a:solidFill>
                  <a:schemeClr val="tx1"/>
                </a:solidFill>
                <a:latin typeface="Arial" charset="0"/>
              </a:rPr>
              <a:t>optics</a:t>
            </a:r>
            <a:r>
              <a:rPr lang="de-DE" altLang="en-US" sz="213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altLang="en-US" sz="2133" dirty="0" err="1">
                <a:solidFill>
                  <a:schemeClr val="tx1"/>
                </a:solidFill>
                <a:latin typeface="Arial" charset="0"/>
              </a:rPr>
              <a:t>mode</a:t>
            </a:r>
            <a:endParaRPr lang="de-DE" altLang="en-US" sz="2133" dirty="0">
              <a:solidFill>
                <a:schemeClr val="tx1"/>
              </a:solidFill>
              <a:latin typeface="Arial" charset="0"/>
            </a:endParaRPr>
          </a:p>
          <a:p>
            <a:pPr marL="380990" indent="-380990" eaLnBrk="1" hangingPunct="1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de-DE" altLang="en-US" sz="2133" dirty="0" err="1">
                <a:solidFill>
                  <a:schemeClr val="tx1"/>
                </a:solidFill>
                <a:latin typeface="Arial" charset="0"/>
              </a:rPr>
              <a:t>schottky</a:t>
            </a:r>
            <a:r>
              <a:rPr lang="de-DE" altLang="en-US" sz="213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altLang="en-US" sz="2133" dirty="0" err="1">
                <a:solidFill>
                  <a:schemeClr val="tx1"/>
                </a:solidFill>
                <a:latin typeface="Arial" charset="0"/>
              </a:rPr>
              <a:t>mass</a:t>
            </a:r>
            <a:r>
              <a:rPr lang="de-DE" altLang="en-US" sz="213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altLang="en-US" sz="2133" dirty="0" err="1">
                <a:solidFill>
                  <a:schemeClr val="tx1"/>
                </a:solidFill>
                <a:latin typeface="Arial" charset="0"/>
              </a:rPr>
              <a:t>spectrometry</a:t>
            </a:r>
            <a:r>
              <a:rPr lang="de-DE" altLang="en-US" sz="213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altLang="en-US" sz="2133" dirty="0" err="1">
                <a:solidFill>
                  <a:schemeClr val="tx1"/>
                </a:solidFill>
                <a:latin typeface="Arial" charset="0"/>
              </a:rPr>
              <a:t>of</a:t>
            </a:r>
            <a:r>
              <a:rPr lang="de-DE" altLang="en-US" sz="2133" dirty="0">
                <a:solidFill>
                  <a:schemeClr val="tx1"/>
                </a:solidFill>
                <a:latin typeface="Arial" charset="0"/>
              </a:rPr>
              <a:t> RIBs</a:t>
            </a: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429296" y="151361"/>
            <a:ext cx="4443845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marL="342900" indent="-3429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1pPr>
            <a:lvl2pPr marL="742950" indent="-28575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2pPr>
            <a:lvl3pPr marL="11430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3pPr>
            <a:lvl4pPr marL="16002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4pPr>
            <a:lvl5pPr marL="20574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de-DE" altLang="en-US" sz="3200" dirty="0">
                <a:latin typeface="Arial" charset="0"/>
              </a:rPr>
              <a:t>ESR </a:t>
            </a:r>
            <a:r>
              <a:rPr lang="de-DE" altLang="en-US" sz="3200" dirty="0" err="1">
                <a:latin typeface="Arial" charset="0"/>
              </a:rPr>
              <a:t>operation</a:t>
            </a:r>
            <a:r>
              <a:rPr lang="de-DE" altLang="en-US" sz="3200" dirty="0">
                <a:latin typeface="Arial" charset="0"/>
              </a:rPr>
              <a:t> </a:t>
            </a:r>
            <a:r>
              <a:rPr lang="de-DE" altLang="en-US" sz="3200" dirty="0" err="1">
                <a:latin typeface="Arial" charset="0"/>
              </a:rPr>
              <a:t>modes</a:t>
            </a:r>
            <a:endParaRPr lang="de-DE" altLang="en-US" sz="3200" dirty="0">
              <a:latin typeface="Arial" charset="0"/>
            </a:endParaRPr>
          </a:p>
        </p:txBody>
      </p:sp>
      <p:pic>
        <p:nvPicPr>
          <p:cNvPr id="4100" name="Grafik 11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345" y="1316372"/>
            <a:ext cx="3981784" cy="52195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erader Verbinder 4"/>
          <p:cNvCxnSpPr/>
          <p:nvPr/>
        </p:nvCxnSpPr>
        <p:spPr>
          <a:xfrm flipH="1">
            <a:off x="4194792" y="1796955"/>
            <a:ext cx="39608" cy="183279"/>
          </a:xfrm>
          <a:prstGeom prst="line">
            <a:avLst/>
          </a:prstGeom>
          <a:ln w="12700">
            <a:solidFill>
              <a:srgbClr val="003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471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7BF84F5-CD10-4468-A847-B4F1D022D7D1}"/>
              </a:ext>
            </a:extLst>
          </p:cNvPr>
          <p:cNvSpPr txBox="1"/>
          <p:nvPr/>
        </p:nvSpPr>
        <p:spPr>
          <a:xfrm>
            <a:off x="1269507" y="532660"/>
            <a:ext cx="35758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Betriebsmoden am ESR</a:t>
            </a:r>
            <a:endParaRPr lang="en-US" sz="28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9C355D9-C80E-4EA6-9018-FA1DDAE96AA6}"/>
              </a:ext>
            </a:extLst>
          </p:cNvPr>
          <p:cNvSpPr txBox="1"/>
          <p:nvPr/>
        </p:nvSpPr>
        <p:spPr>
          <a:xfrm>
            <a:off x="1219793" y="1443841"/>
            <a:ext cx="975241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Abbremsung und schnelle Extraktion für </a:t>
            </a:r>
            <a:r>
              <a:rPr lang="de-DE" dirty="0" err="1"/>
              <a:t>CryRing</a:t>
            </a:r>
            <a:r>
              <a:rPr lang="de-DE" dirty="0"/>
              <a:t> oder HITRAP oder externe Experimente (z.B. HTA)</a:t>
            </a:r>
          </a:p>
          <a:p>
            <a:r>
              <a:rPr lang="de-DE" dirty="0"/>
              <a:t>	meistens mit zusätzlicher Stripperfolie in der TE Linie zur Erzeugung hochgeladener Ionen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Speicherring Betrieb für interne </a:t>
            </a:r>
            <a:r>
              <a:rPr lang="de-DE" dirty="0" err="1"/>
              <a:t>Expeimente</a:t>
            </a:r>
            <a:r>
              <a:rPr lang="de-DE" dirty="0"/>
              <a:t> mit primären Ionenstrahlen</a:t>
            </a:r>
          </a:p>
          <a:p>
            <a:r>
              <a:rPr lang="de-DE" dirty="0"/>
              <a:t>	häufig mit zusätzlicher Stripperfolie in der TE Linie zur Erzeugung hochgeladener Ionen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Speicherring Betrieb für interne Experimente mit seltenen Ionenstrahlen</a:t>
            </a:r>
          </a:p>
          <a:p>
            <a:r>
              <a:rPr lang="de-DE" dirty="0"/>
              <a:t>	mit Produktionstarget in der TE Linie zur Erzeugung seltener Ionenstrahlen</a:t>
            </a:r>
          </a:p>
          <a:p>
            <a:r>
              <a:rPr lang="de-DE" dirty="0"/>
              <a:t>		beides auch in Kombination mit Abbremsung (bzw. Beschleunigung)</a:t>
            </a:r>
          </a:p>
          <a:p>
            <a:r>
              <a:rPr lang="de-DE" dirty="0"/>
              <a:t>			beides auch mit Betrieb des internen Gas Jet Targets</a:t>
            </a:r>
          </a:p>
          <a:p>
            <a:r>
              <a:rPr lang="de-DE" dirty="0"/>
              <a:t>				beides auch mit Laser Betrieb zur Anregung oder Laserkühlung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Stacking (mehrfache Injektion zur Erhöhung der Intensität) mit </a:t>
            </a:r>
            <a:r>
              <a:rPr lang="de-DE" dirty="0" err="1"/>
              <a:t>stoch</a:t>
            </a:r>
            <a:r>
              <a:rPr lang="de-DE" dirty="0"/>
              <a:t>. Kühlung und/oder e-Kühlung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Isochron Betrieb für interne Experimente</a:t>
            </a:r>
          </a:p>
          <a:p>
            <a:pPr lvl="2"/>
            <a:r>
              <a:rPr lang="de-DE" dirty="0"/>
              <a:t>meistens mit Produktionstarget in der TE Linie</a:t>
            </a:r>
          </a:p>
        </p:txBody>
      </p:sp>
    </p:spTree>
    <p:extLst>
      <p:ext uri="{BB962C8B-B14F-4D97-AF65-F5344CB8AC3E}">
        <p14:creationId xmlns:p14="http://schemas.microsoft.com/office/powerpoint/2010/main" val="1405018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7A81DE7E-2EA7-442E-B9FC-06AEE9E93323}"/>
              </a:ext>
            </a:extLst>
          </p:cNvPr>
          <p:cNvSpPr txBox="1"/>
          <p:nvPr/>
        </p:nvSpPr>
        <p:spPr>
          <a:xfrm>
            <a:off x="1110404" y="346229"/>
            <a:ext cx="9971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Abbremsung und Extraktion für </a:t>
            </a:r>
            <a:r>
              <a:rPr lang="de-DE" sz="2800" dirty="0" err="1"/>
              <a:t>CryRing</a:t>
            </a:r>
            <a:r>
              <a:rPr lang="de-DE" sz="2800" dirty="0"/>
              <a:t> oder HITRAP (oder andere)</a:t>
            </a:r>
            <a:endParaRPr lang="en-US" sz="28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15EF4C9-A8CF-4528-AED6-094652958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04" y="1151278"/>
            <a:ext cx="9848295" cy="544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109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C1CD921-7B2E-4CF7-B79A-BDD3F4EC8EE4}"/>
              </a:ext>
            </a:extLst>
          </p:cNvPr>
          <p:cNvSpPr txBox="1"/>
          <p:nvPr/>
        </p:nvSpPr>
        <p:spPr>
          <a:xfrm>
            <a:off x="896644" y="248575"/>
            <a:ext cx="5617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Speicherring Modus mit Abbremsung</a:t>
            </a:r>
            <a:endParaRPr lang="en-US" sz="28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40CE9C4-07D8-4F33-BADF-F56E367D0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14" y="858148"/>
            <a:ext cx="10582182" cy="575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159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79FCF37-7879-4BFA-8CD9-959FA94B6405}"/>
              </a:ext>
            </a:extLst>
          </p:cNvPr>
          <p:cNvSpPr txBox="1"/>
          <p:nvPr/>
        </p:nvSpPr>
        <p:spPr>
          <a:xfrm>
            <a:off x="1171853" y="346222"/>
            <a:ext cx="1392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Stacking</a:t>
            </a:r>
            <a:endParaRPr lang="en-US" sz="28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0ED97FD-2C44-4E78-9FBB-44FC5DA39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5505"/>
            <a:ext cx="12192000" cy="551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76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DBCA43B-411B-4C38-9EA2-775DD28C2A55}"/>
              </a:ext>
            </a:extLst>
          </p:cNvPr>
          <p:cNvSpPr txBox="1"/>
          <p:nvPr/>
        </p:nvSpPr>
        <p:spPr>
          <a:xfrm>
            <a:off x="1091953" y="372862"/>
            <a:ext cx="6187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Vorbereitung</a:t>
            </a:r>
            <a:r>
              <a:rPr lang="en-US" sz="2400" dirty="0"/>
              <a:t> der Anlage </a:t>
            </a:r>
            <a:r>
              <a:rPr lang="en-US" sz="2400" dirty="0" err="1"/>
              <a:t>für</a:t>
            </a:r>
            <a:r>
              <a:rPr lang="en-US" sz="2400" dirty="0"/>
              <a:t> ESR </a:t>
            </a:r>
            <a:r>
              <a:rPr lang="en-US" sz="2400" dirty="0" err="1"/>
              <a:t>Einstellungen</a:t>
            </a:r>
            <a:endParaRPr lang="en-US" sz="2400" dirty="0"/>
          </a:p>
          <a:p>
            <a:endParaRPr lang="en-US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9F5399E-EF82-4F37-8555-0E12D4D937C0}"/>
              </a:ext>
            </a:extLst>
          </p:cNvPr>
          <p:cNvSpPr txBox="1"/>
          <p:nvPr/>
        </p:nvSpPr>
        <p:spPr>
          <a:xfrm>
            <a:off x="731402" y="941630"/>
            <a:ext cx="10483447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Elektronen gekühlte Maschine SIS18</a:t>
            </a:r>
          </a:p>
          <a:p>
            <a:r>
              <a:rPr lang="de-DE" dirty="0"/>
              <a:t>Schnelle (Kicker) Extraktion aus SIS18 Richtung TE/ESR</a:t>
            </a:r>
          </a:p>
          <a:p>
            <a:r>
              <a:rPr lang="de-DE" dirty="0"/>
              <a:t>TE Linie einstellen</a:t>
            </a:r>
          </a:p>
          <a:p>
            <a:endParaRPr lang="de-DE" dirty="0"/>
          </a:p>
          <a:p>
            <a:pPr marL="342900" indent="-342900">
              <a:buAutoNum type="alphaLcParenR"/>
            </a:pPr>
            <a:r>
              <a:rPr lang="de-DE" dirty="0"/>
              <a:t>ohne Strippen</a:t>
            </a:r>
          </a:p>
          <a:p>
            <a:r>
              <a:rPr lang="de-DE" dirty="0"/>
              <a:t>Strahl durch TE Linie und mittig auf GTE5DF3V (letzter Leuchtschirm vor dem ESR)</a:t>
            </a:r>
            <a:endParaRPr lang="en-US" dirty="0"/>
          </a:p>
          <a:p>
            <a:pPr marL="342900" indent="-342900">
              <a:buAutoNum type="alphaLcParenR"/>
            </a:pPr>
            <a:endParaRPr lang="de-DE" dirty="0"/>
          </a:p>
          <a:p>
            <a:r>
              <a:rPr lang="de-DE" dirty="0"/>
              <a:t>b) Mit Strippen in TE Linie zwischen SIS18 und ESR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Strahl durch TE </a:t>
            </a:r>
            <a:r>
              <a:rPr lang="de-DE" dirty="0" err="1"/>
              <a:t>line</a:t>
            </a:r>
            <a:r>
              <a:rPr lang="de-DE" dirty="0"/>
              <a:t> bis mittig auf Gitter GTE3DG3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TE Stripper Folie einfahren und in </a:t>
            </a:r>
            <a:r>
              <a:rPr lang="de-DE" dirty="0" err="1"/>
              <a:t>Parammodi</a:t>
            </a:r>
            <a:r>
              <a:rPr lang="de-DE" dirty="0"/>
              <a:t> eingeben damit die Linie hinter </a:t>
            </a:r>
          </a:p>
          <a:p>
            <a:r>
              <a:rPr lang="de-DE" dirty="0"/>
              <a:t>	dem Stripper auf die niedrigere Energie </a:t>
            </a:r>
            <a:r>
              <a:rPr lang="de-DE" dirty="0" err="1"/>
              <a:t>skalliert</a:t>
            </a:r>
            <a:r>
              <a:rPr lang="de-DE" dirty="0"/>
              <a:t> wird (wegen Energieverlust in Folie).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Den gewünschten Ladungszustand weiter durch TE Linie und mittig auf Leuchtschirm GTE5DF3V</a:t>
            </a:r>
          </a:p>
          <a:p>
            <a:endParaRPr lang="de-DE" dirty="0"/>
          </a:p>
          <a:p>
            <a:r>
              <a:rPr lang="de-DE" dirty="0"/>
              <a:t>c) Mit Produktionstarget für seltene Isotope: </a:t>
            </a:r>
          </a:p>
          <a:p>
            <a:r>
              <a:rPr lang="de-DE" dirty="0"/>
              <a:t>machen wir vom ESR </a:t>
            </a:r>
            <a:r>
              <a:rPr lang="de-DE" dirty="0" err="1"/>
              <a:t>team</a:t>
            </a:r>
            <a:endParaRPr lang="de-DE" dirty="0"/>
          </a:p>
          <a:p>
            <a:r>
              <a:rPr lang="de-DE" dirty="0"/>
              <a:t>hier wird meistens die komplette Einstellung mit einem stabilen Ion vorbereitet (wie unter a) oder b)),</a:t>
            </a:r>
          </a:p>
          <a:p>
            <a:r>
              <a:rPr lang="de-DE" dirty="0"/>
              <a:t>und im Anschluss die Linie ab Produktionstarget TE3 und der </a:t>
            </a:r>
            <a:r>
              <a:rPr lang="de-DE" dirty="0" err="1"/>
              <a:t>gesammte</a:t>
            </a:r>
            <a:r>
              <a:rPr lang="de-DE" dirty="0"/>
              <a:t> ESR auf die Masse des gewünschten </a:t>
            </a:r>
          </a:p>
          <a:p>
            <a:r>
              <a:rPr lang="de-DE" dirty="0"/>
              <a:t>Isotops skaliert.</a:t>
            </a:r>
          </a:p>
          <a:p>
            <a:r>
              <a:rPr lang="en-US" dirty="0" err="1"/>
              <a:t>Intensitäten</a:t>
            </a:r>
            <a:r>
              <a:rPr lang="en-US" dirty="0"/>
              <a:t> </a:t>
            </a:r>
            <a:r>
              <a:rPr lang="en-US" dirty="0" err="1"/>
              <a:t>sind</a:t>
            </a:r>
            <a:r>
              <a:rPr lang="en-US" dirty="0"/>
              <a:t> </a:t>
            </a:r>
            <a:r>
              <a:rPr lang="en-US" dirty="0" err="1"/>
              <a:t>gering</a:t>
            </a:r>
            <a:r>
              <a:rPr lang="en-US" dirty="0"/>
              <a:t>, und es </a:t>
            </a:r>
            <a:r>
              <a:rPr lang="en-US" dirty="0" err="1"/>
              <a:t>schwierig</a:t>
            </a:r>
            <a:r>
              <a:rPr lang="en-US" dirty="0"/>
              <a:t> bis </a:t>
            </a:r>
            <a:r>
              <a:rPr lang="en-US" dirty="0" err="1"/>
              <a:t>unmöglich</a:t>
            </a:r>
            <a:r>
              <a:rPr lang="en-US" dirty="0"/>
              <a:t> </a:t>
            </a:r>
            <a:r>
              <a:rPr lang="en-US" dirty="0" err="1"/>
              <a:t>damit</a:t>
            </a:r>
            <a:r>
              <a:rPr lang="en-US" dirty="0"/>
              <a:t> den </a:t>
            </a:r>
            <a:r>
              <a:rPr lang="en-US" dirty="0" err="1"/>
              <a:t>Strahltransport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den ESR </a:t>
            </a:r>
            <a:r>
              <a:rPr lang="en-US" dirty="0" err="1"/>
              <a:t>einzustellen</a:t>
            </a:r>
            <a:r>
              <a:rPr lang="en-US" dirty="0"/>
              <a:t>. </a:t>
            </a:r>
          </a:p>
          <a:p>
            <a:pPr marL="342900" indent="-342900">
              <a:buAutoNum type="alphaLcParenR"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1720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952</Words>
  <Application>Microsoft Office PowerPoint</Application>
  <PresentationFormat>Breitbild</PresentationFormat>
  <Paragraphs>130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Lorentz, Bernd</dc:creator>
  <cp:lastModifiedBy>Lorentz, Bernd</cp:lastModifiedBy>
  <cp:revision>53</cp:revision>
  <dcterms:created xsi:type="dcterms:W3CDTF">2024-11-30T09:17:29Z</dcterms:created>
  <dcterms:modified xsi:type="dcterms:W3CDTF">2024-12-03T19:21:32Z</dcterms:modified>
</cp:coreProperties>
</file>