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313" r:id="rId5"/>
    <p:sldId id="314" r:id="rId6"/>
    <p:sldId id="324" r:id="rId7"/>
    <p:sldId id="310" r:id="rId8"/>
    <p:sldId id="315" r:id="rId9"/>
    <p:sldId id="312" r:id="rId10"/>
    <p:sldId id="262" r:id="rId11"/>
    <p:sldId id="259" r:id="rId12"/>
    <p:sldId id="321" r:id="rId13"/>
    <p:sldId id="258" r:id="rId14"/>
    <p:sldId id="326" r:id="rId15"/>
    <p:sldId id="325" r:id="rId16"/>
    <p:sldId id="257" r:id="rId17"/>
    <p:sldId id="307" r:id="rId18"/>
    <p:sldId id="292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74468-CD53-4A0E-992A-D4A38A951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3210559-F0B3-4707-88AB-B20DA024B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909FBE-6B61-439F-B083-C6067145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F3C4C8-0162-429C-937F-4F5ED12D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C4D6C6-34EB-4B23-8925-704270055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279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1C84E-E6AB-4260-89CF-6C6A78A0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7594D4-68E1-489B-A12B-FB0B7D464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330E0D-2011-4F4B-95BD-8EC2A4A6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89AE7E-6650-430C-919F-27DB2A71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B1B045-CC64-43CA-AC46-BC7131E7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74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93D547F-8CCA-4916-B465-78D1E7E2A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B1471C-6FDE-4A14-9614-86002687E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3E503E-EAD4-4066-ADFE-09C229FDE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F426B8-D0D7-4B97-8667-FDB718CA3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766131-D57A-435A-AB3B-E6DEF2B5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86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887C6-641D-4D65-8CAB-E024DE25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2F5955-B8E5-4697-85E7-34EB9C9F2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0D0610-C0CE-4913-9311-0BD0875FF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B06142-6B73-465E-9BAE-A52210A9B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A3C23D-EEFD-4AB9-84EC-D841DECA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47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43DBC-3596-4E5A-9056-DCC37387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94D946-27F6-4B8F-B82A-525C90BFB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D3B05E-7023-4A17-8A67-A941420B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EFB15D-DADD-45AA-A290-051A14ED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2ECE33-F750-49C4-A003-12FE0C43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94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F7E2C-46C8-43C6-9C3B-999EC070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D53532-78AE-4D07-B1ED-958D6E8D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A952A1-B10E-43E2-AA67-87AE74E6E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1DB00D-DD58-417A-8470-D1A2BF6A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AA904E-6150-4F7F-87CA-37F745A59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B17F36-614C-4ECB-95F8-280B4B27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99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A3233-C1D6-478D-BAD2-F829429C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84E44C-97CC-4801-8723-1EF02E31A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BA009B-C632-40E3-9E92-C45AA3069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9C1544-2B82-4317-A546-C601751DD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6CF7A3B-C550-4504-83E0-8A86268B5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D9B28F5-109E-4FFE-981A-02C428970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39653FA-96B9-41FF-A8A6-5323084E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A2F9491-935F-450F-AE09-E4E5963A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29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20FA7-CB02-420A-BE63-D1675654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106E3C-0170-42B9-B551-BD92E140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7C76AB-4162-429C-8C78-94E01E5D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AC210A-0A1C-46FC-9081-856416D5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1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E0D75F3-03F7-4D73-BA54-10A726EA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C53A6F9-8DE2-4638-9CBC-C8D25D37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53712E-34EB-42E0-8143-697E73EA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369E2-808C-4689-8E00-A1D4C4751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4508D20-1379-4F0F-8DBB-53F3105B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AEBA1F-8F1C-459A-84B0-0FD1071F7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9BCA69-85DF-4C84-8DFE-82E68E1D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F7E0FC-9C5C-4F64-826E-2F83899A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B6E638-5960-485B-8F08-6DC4FBCD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15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09E39-A6BE-4AA7-AB69-781BE849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897D25C-25F1-4F1F-9E5C-EEE9EDBF7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A28FE5-5BEF-4046-A614-9C4A1B1D0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F59DE9-3ED8-434E-B1B6-C3FA59022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C2EAD9-11DB-4986-9486-F1438A31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A9520E-E8AF-468A-A93B-B4CB2520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65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BA9DC7E-83A8-4FFA-8912-512B85551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2250C9-A72E-4A5D-9046-9BCFD1BE6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E0418A-3AF9-4308-BE18-C6E294044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CC573-A33B-4B94-AF95-7C67351D292C}" type="datetimeFigureOut">
              <a:rPr lang="de-DE" smtClean="0"/>
              <a:t>03.12.2024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4C6393-B8A6-49BD-826A-5DF9F0338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01ED9C-A004-4BB1-B6ED-471EA22ED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0BA56-013F-4E10-96FB-7BA82E6552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23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cid:ddacb96b-c6d7-4910-a55b-64fac510ae29@w2k3Mail.gsi.d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A2F8009-3A72-4C88-ABBC-AF339546B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391" y="281451"/>
            <a:ext cx="2278682" cy="516870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408194C-FE57-4350-AC0F-255909D938A0}"/>
              </a:ext>
            </a:extLst>
          </p:cNvPr>
          <p:cNvSpPr txBox="1"/>
          <p:nvPr/>
        </p:nvSpPr>
        <p:spPr>
          <a:xfrm>
            <a:off x="521293" y="3982339"/>
            <a:ext cx="10408778" cy="255454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0" dirty="0"/>
              <a:t>CUPID</a:t>
            </a:r>
          </a:p>
          <a:p>
            <a:pPr algn="ctr"/>
            <a:r>
              <a:rPr lang="de-DE" sz="4000" dirty="0"/>
              <a:t> Neues und Pläne? Ach was, wir sind seit 10 Jahren im Betrieb!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0963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3221A-EF00-4577-AD47-83FDAB0687BD}"/>
              </a:ext>
            </a:extLst>
          </p:cNvPr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CPS8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B0AA78-29A7-4E7B-83B1-5EF69188A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41"/>
          <a:stretch/>
        </p:blipFill>
        <p:spPr>
          <a:xfrm>
            <a:off x="2106538" y="911297"/>
            <a:ext cx="7978923" cy="3676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B86360-AB12-4A75-83E0-D59A688D9FFD}"/>
              </a:ext>
            </a:extLst>
          </p:cNvPr>
          <p:cNvSpPr txBox="1"/>
          <p:nvPr/>
        </p:nvSpPr>
        <p:spPr>
          <a:xfrm>
            <a:off x="88304" y="5427906"/>
            <a:ext cx="117504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Die Einheit ”</a:t>
            </a:r>
            <a:r>
              <a:rPr lang="de-DE" dirty="0" err="1"/>
              <a:t>Camera</a:t>
            </a:r>
            <a:r>
              <a:rPr lang="de-DE" dirty="0"/>
              <a:t> Power Supply“ CPS8 genannt, wird als Kamera Trigger Steuerung zwischen dem DAQ System und der Kamera eingesetzt. Mit diesem Gerät ist es möglich, 8 Kameras mit Spannung und Signalen zu versorgen. Gleichzeitig besitzt die CPS8 optische Anzeigen, die den Status der einzelnen Kameras anzeigen. Gesteuert wird die CPS8</a:t>
            </a:r>
          </a:p>
          <a:p>
            <a:r>
              <a:rPr lang="de-DE" dirty="0"/>
              <a:t>über eine Ethernet Schnittstelle. Über diese Schnittstelle ist ein lokaler Zugriff, sowie ein Fernzugriff möglich.</a:t>
            </a:r>
          </a:p>
        </p:txBody>
      </p:sp>
    </p:spTree>
    <p:extLst>
      <p:ext uri="{BB962C8B-B14F-4D97-AF65-F5344CB8AC3E}">
        <p14:creationId xmlns:p14="http://schemas.microsoft.com/office/powerpoint/2010/main" val="362731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>
            <a:extLst>
              <a:ext uri="{FF2B5EF4-FFF2-40B4-BE49-F238E27FC236}">
                <a16:creationId xmlns:a16="http://schemas.microsoft.com/office/drawing/2014/main" id="{02543E5E-D0E9-4FB4-8B11-718C86F6B8C6}"/>
              </a:ext>
            </a:extLst>
          </p:cNvPr>
          <p:cNvSpPr txBox="1"/>
          <p:nvPr/>
        </p:nvSpPr>
        <p:spPr>
          <a:xfrm>
            <a:off x="1129226" y="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GSI HEST Anlage bis 2013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DAD346A4-4D31-48B7-8CF2-6B8B247AA5B5}"/>
              </a:ext>
            </a:extLst>
          </p:cNvPr>
          <p:cNvSpPr/>
          <p:nvPr/>
        </p:nvSpPr>
        <p:spPr>
          <a:xfrm>
            <a:off x="8084942" y="624312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14289129-657A-4113-A0D9-98BF39BB786F}"/>
              </a:ext>
            </a:extLst>
          </p:cNvPr>
          <p:cNvSpPr txBox="1"/>
          <p:nvPr/>
        </p:nvSpPr>
        <p:spPr>
          <a:xfrm>
            <a:off x="8689766" y="5781464"/>
            <a:ext cx="99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r>
              <a:rPr lang="de-DE" dirty="0"/>
              <a:t>Kameras</a:t>
            </a:r>
          </a:p>
        </p:txBody>
      </p:sp>
      <p:pic>
        <p:nvPicPr>
          <p:cNvPr id="85" name="Grafik 84">
            <a:extLst>
              <a:ext uri="{FF2B5EF4-FFF2-40B4-BE49-F238E27FC236}">
                <a16:creationId xmlns:a16="http://schemas.microsoft.com/office/drawing/2014/main" id="{A2ED5960-FEC1-47E2-9287-A164428DA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7" t="20512" r="1333" b="3086"/>
          <a:stretch/>
        </p:blipFill>
        <p:spPr>
          <a:xfrm>
            <a:off x="1129226" y="944484"/>
            <a:ext cx="10293731" cy="46253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</p:pic>
      <p:sp>
        <p:nvSpPr>
          <p:cNvPr id="90" name="Ellipse 89">
            <a:extLst>
              <a:ext uri="{FF2B5EF4-FFF2-40B4-BE49-F238E27FC236}">
                <a16:creationId xmlns:a16="http://schemas.microsoft.com/office/drawing/2014/main" id="{BB2BC4B0-8439-45EA-A48F-3B269A042D4E}"/>
              </a:ext>
            </a:extLst>
          </p:cNvPr>
          <p:cNvSpPr/>
          <p:nvPr/>
        </p:nvSpPr>
        <p:spPr>
          <a:xfrm>
            <a:off x="7737015" y="2266013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7B2CB241-7AC4-4243-9D2C-C8FA8664A86B}"/>
              </a:ext>
            </a:extLst>
          </p:cNvPr>
          <p:cNvSpPr/>
          <p:nvPr/>
        </p:nvSpPr>
        <p:spPr>
          <a:xfrm>
            <a:off x="6998871" y="2347345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5B4F392-234A-4026-BE48-43959F7AB5C7}"/>
              </a:ext>
            </a:extLst>
          </p:cNvPr>
          <p:cNvSpPr/>
          <p:nvPr/>
        </p:nvSpPr>
        <p:spPr>
          <a:xfrm>
            <a:off x="6752823" y="2301958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A7A3BA3-B15E-4ABC-8BDC-EE65F7792F0D}"/>
              </a:ext>
            </a:extLst>
          </p:cNvPr>
          <p:cNvSpPr/>
          <p:nvPr/>
        </p:nvSpPr>
        <p:spPr>
          <a:xfrm>
            <a:off x="7797677" y="2490748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9B1A3B0-799F-4FFD-962A-F7AD0D72597B}"/>
              </a:ext>
            </a:extLst>
          </p:cNvPr>
          <p:cNvSpPr/>
          <p:nvPr/>
        </p:nvSpPr>
        <p:spPr>
          <a:xfrm>
            <a:off x="8544525" y="2794948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9ABDBE3-8BFC-4B73-9645-EE98B4F7F7CA}"/>
              </a:ext>
            </a:extLst>
          </p:cNvPr>
          <p:cNvSpPr/>
          <p:nvPr/>
        </p:nvSpPr>
        <p:spPr>
          <a:xfrm>
            <a:off x="8351903" y="2773403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30AE60A-A021-419F-BD4D-3A1FD3CEA413}"/>
              </a:ext>
            </a:extLst>
          </p:cNvPr>
          <p:cNvSpPr/>
          <p:nvPr/>
        </p:nvSpPr>
        <p:spPr>
          <a:xfrm>
            <a:off x="7983063" y="2608230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07864585-E61F-42DC-AEF0-AD53F5B444BA}"/>
              </a:ext>
            </a:extLst>
          </p:cNvPr>
          <p:cNvSpPr/>
          <p:nvPr/>
        </p:nvSpPr>
        <p:spPr>
          <a:xfrm>
            <a:off x="8167387" y="2708039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0DBF23F-0B44-4064-BD71-5CD647275FA7}"/>
              </a:ext>
            </a:extLst>
          </p:cNvPr>
          <p:cNvSpPr/>
          <p:nvPr/>
        </p:nvSpPr>
        <p:spPr>
          <a:xfrm>
            <a:off x="4784438" y="2286665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B612C1C8-91C1-41DC-9D73-40947C519F6C}"/>
              </a:ext>
            </a:extLst>
          </p:cNvPr>
          <p:cNvSpPr/>
          <p:nvPr/>
        </p:nvSpPr>
        <p:spPr>
          <a:xfrm>
            <a:off x="8291241" y="2133299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D88110F9-A20F-4C33-AE94-DA9936A03179}"/>
              </a:ext>
            </a:extLst>
          </p:cNvPr>
          <p:cNvSpPr/>
          <p:nvPr/>
        </p:nvSpPr>
        <p:spPr>
          <a:xfrm>
            <a:off x="7244919" y="2443057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733AF2E4-4D81-4C0C-AD87-EC0F27F1AB90}"/>
              </a:ext>
            </a:extLst>
          </p:cNvPr>
          <p:cNvSpPr/>
          <p:nvPr/>
        </p:nvSpPr>
        <p:spPr>
          <a:xfrm>
            <a:off x="2726603" y="228603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F1895C5F-03B7-4707-AC74-F6EC1481BA1E}"/>
              </a:ext>
            </a:extLst>
          </p:cNvPr>
          <p:cNvSpPr/>
          <p:nvPr/>
        </p:nvSpPr>
        <p:spPr>
          <a:xfrm>
            <a:off x="2911989" y="228603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78E4ABD9-0434-4B7B-A9DD-572A7F8EBA86}"/>
              </a:ext>
            </a:extLst>
          </p:cNvPr>
          <p:cNvSpPr/>
          <p:nvPr/>
        </p:nvSpPr>
        <p:spPr>
          <a:xfrm>
            <a:off x="4112685" y="2608230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A5DDA4F1-8CE3-4781-BBE4-F7B19B54BA74}"/>
              </a:ext>
            </a:extLst>
          </p:cNvPr>
          <p:cNvSpPr/>
          <p:nvPr/>
        </p:nvSpPr>
        <p:spPr>
          <a:xfrm>
            <a:off x="9295320" y="2093105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027AB4C8-E8BD-457C-B996-A259928D58D7}"/>
              </a:ext>
            </a:extLst>
          </p:cNvPr>
          <p:cNvSpPr/>
          <p:nvPr/>
        </p:nvSpPr>
        <p:spPr>
          <a:xfrm>
            <a:off x="7223565" y="2813364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C0C31EE0-2EF0-4D0A-B82D-90AD82B99A28}"/>
              </a:ext>
            </a:extLst>
          </p:cNvPr>
          <p:cNvSpPr/>
          <p:nvPr/>
        </p:nvSpPr>
        <p:spPr>
          <a:xfrm>
            <a:off x="7327167" y="280934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682EAC12-7C71-489F-9280-14026C187F38}"/>
              </a:ext>
            </a:extLst>
          </p:cNvPr>
          <p:cNvSpPr/>
          <p:nvPr/>
        </p:nvSpPr>
        <p:spPr>
          <a:xfrm>
            <a:off x="6518971" y="282713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60D46342-036A-47A4-A4E9-BBA1E20EDD27}"/>
              </a:ext>
            </a:extLst>
          </p:cNvPr>
          <p:cNvSpPr/>
          <p:nvPr/>
        </p:nvSpPr>
        <p:spPr>
          <a:xfrm>
            <a:off x="8503517" y="2395855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04BAAD7F-3C88-4A90-A10D-878A96D2336D}"/>
              </a:ext>
            </a:extLst>
          </p:cNvPr>
          <p:cNvSpPr/>
          <p:nvPr/>
        </p:nvSpPr>
        <p:spPr>
          <a:xfrm>
            <a:off x="8913181" y="231135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0BC23066-E1BC-4D2B-9BC8-29A3288FC5AD}"/>
              </a:ext>
            </a:extLst>
          </p:cNvPr>
          <p:cNvSpPr/>
          <p:nvPr/>
        </p:nvSpPr>
        <p:spPr>
          <a:xfrm>
            <a:off x="7732898" y="2750899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15708FF9-C636-4088-A3AF-1C7B691A6D99}"/>
              </a:ext>
            </a:extLst>
          </p:cNvPr>
          <p:cNvSpPr/>
          <p:nvPr/>
        </p:nvSpPr>
        <p:spPr>
          <a:xfrm>
            <a:off x="8085371" y="2596977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D5453CC6-F5EB-4B54-84EC-FAB32BC14BD4}"/>
              </a:ext>
            </a:extLst>
          </p:cNvPr>
          <p:cNvSpPr/>
          <p:nvPr/>
        </p:nvSpPr>
        <p:spPr>
          <a:xfrm>
            <a:off x="8554569" y="2502444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A72904DD-6B36-43D7-B8ED-7F7B4CA1576B}"/>
              </a:ext>
            </a:extLst>
          </p:cNvPr>
          <p:cNvSpPr/>
          <p:nvPr/>
        </p:nvSpPr>
        <p:spPr>
          <a:xfrm>
            <a:off x="8316483" y="2512371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C400F6BE-CADC-4FB5-930D-5F9BB4C5C405}"/>
              </a:ext>
            </a:extLst>
          </p:cNvPr>
          <p:cNvSpPr/>
          <p:nvPr/>
        </p:nvSpPr>
        <p:spPr>
          <a:xfrm>
            <a:off x="8803032" y="2443052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B402320-9CFA-4F64-9237-051A5D74DD48}"/>
              </a:ext>
            </a:extLst>
          </p:cNvPr>
          <p:cNvSpPr/>
          <p:nvPr/>
        </p:nvSpPr>
        <p:spPr>
          <a:xfrm>
            <a:off x="8713558" y="2488753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4647F16E-C46A-4794-AD61-16E4A9120A45}"/>
              </a:ext>
            </a:extLst>
          </p:cNvPr>
          <p:cNvSpPr/>
          <p:nvPr/>
        </p:nvSpPr>
        <p:spPr>
          <a:xfrm>
            <a:off x="9202550" y="2632924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904790C5-7F7F-4AA9-A631-F843A546D71E}"/>
              </a:ext>
            </a:extLst>
          </p:cNvPr>
          <p:cNvSpPr/>
          <p:nvPr/>
        </p:nvSpPr>
        <p:spPr>
          <a:xfrm>
            <a:off x="6004283" y="2294572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0A143FF4-B2A8-41D3-B134-B59A16A23A3A}"/>
              </a:ext>
            </a:extLst>
          </p:cNvPr>
          <p:cNvSpPr/>
          <p:nvPr/>
        </p:nvSpPr>
        <p:spPr>
          <a:xfrm>
            <a:off x="6752823" y="228603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C222A367-A5BF-4DD2-993F-2CD747C92773}"/>
              </a:ext>
            </a:extLst>
          </p:cNvPr>
          <p:cNvSpPr/>
          <p:nvPr/>
        </p:nvSpPr>
        <p:spPr>
          <a:xfrm>
            <a:off x="8284706" y="2110795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8242A444-560B-4B0A-8742-47A714E16675}"/>
              </a:ext>
            </a:extLst>
          </p:cNvPr>
          <p:cNvSpPr/>
          <p:nvPr/>
        </p:nvSpPr>
        <p:spPr>
          <a:xfrm>
            <a:off x="7240830" y="2443052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BC4D3504-B2FC-4410-BE6B-34F733BB4E3E}"/>
              </a:ext>
            </a:extLst>
          </p:cNvPr>
          <p:cNvSpPr/>
          <p:nvPr/>
        </p:nvSpPr>
        <p:spPr>
          <a:xfrm>
            <a:off x="4772043" y="2288896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C4050C08-430C-4906-AC47-602775CD372E}"/>
              </a:ext>
            </a:extLst>
          </p:cNvPr>
          <p:cNvSpPr/>
          <p:nvPr/>
        </p:nvSpPr>
        <p:spPr>
          <a:xfrm>
            <a:off x="8222952" y="2192049"/>
            <a:ext cx="78048" cy="84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F4898F27-3736-4451-AE69-39732A78FC7A}"/>
              </a:ext>
            </a:extLst>
          </p:cNvPr>
          <p:cNvSpPr/>
          <p:nvPr/>
        </p:nvSpPr>
        <p:spPr>
          <a:xfrm>
            <a:off x="3640970" y="2305824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010C282B-4CEA-4D8D-8414-313CFBCAEA1C}"/>
              </a:ext>
            </a:extLst>
          </p:cNvPr>
          <p:cNvSpPr/>
          <p:nvPr/>
        </p:nvSpPr>
        <p:spPr>
          <a:xfrm>
            <a:off x="6559979" y="3963434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32AA2CA9-800C-47BD-A6C8-07F70A076ACF}"/>
              </a:ext>
            </a:extLst>
          </p:cNvPr>
          <p:cNvSpPr/>
          <p:nvPr/>
        </p:nvSpPr>
        <p:spPr>
          <a:xfrm>
            <a:off x="6342743" y="3963434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D7A51EA9-7CB9-487C-B6B8-14965A392469}"/>
              </a:ext>
            </a:extLst>
          </p:cNvPr>
          <p:cNvSpPr/>
          <p:nvPr/>
        </p:nvSpPr>
        <p:spPr>
          <a:xfrm>
            <a:off x="6193116" y="4022424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62371128-BAB6-4F4E-B19E-8BEE3A5B3F63}"/>
              </a:ext>
            </a:extLst>
          </p:cNvPr>
          <p:cNvSpPr/>
          <p:nvPr/>
        </p:nvSpPr>
        <p:spPr>
          <a:xfrm>
            <a:off x="6995643" y="2238605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C9B8D0D6-8449-47A7-ABBE-ACFA07144A7C}"/>
              </a:ext>
            </a:extLst>
          </p:cNvPr>
          <p:cNvSpPr/>
          <p:nvPr/>
        </p:nvSpPr>
        <p:spPr>
          <a:xfrm>
            <a:off x="5922267" y="4140955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CBF04475-18D7-4C3F-8BE0-559326A2CE71}"/>
              </a:ext>
            </a:extLst>
          </p:cNvPr>
          <p:cNvSpPr/>
          <p:nvPr/>
        </p:nvSpPr>
        <p:spPr>
          <a:xfrm>
            <a:off x="5452658" y="4359447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A19D7F2D-656B-4E70-BCEC-46D05C3A97EF}"/>
              </a:ext>
            </a:extLst>
          </p:cNvPr>
          <p:cNvSpPr/>
          <p:nvPr/>
        </p:nvSpPr>
        <p:spPr>
          <a:xfrm>
            <a:off x="5686614" y="4235350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FF7408ED-4556-4646-83FF-70A12C5233D4}"/>
              </a:ext>
            </a:extLst>
          </p:cNvPr>
          <p:cNvSpPr/>
          <p:nvPr/>
        </p:nvSpPr>
        <p:spPr>
          <a:xfrm>
            <a:off x="5577910" y="4312250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9D01DA40-B887-4B77-A6C3-99FDB4400B79}"/>
              </a:ext>
            </a:extLst>
          </p:cNvPr>
          <p:cNvSpPr/>
          <p:nvPr/>
        </p:nvSpPr>
        <p:spPr>
          <a:xfrm>
            <a:off x="4277586" y="4913036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8F4C0AC6-B216-4F3B-9857-F3844F825594}"/>
              </a:ext>
            </a:extLst>
          </p:cNvPr>
          <p:cNvSpPr/>
          <p:nvPr/>
        </p:nvSpPr>
        <p:spPr>
          <a:xfrm>
            <a:off x="4394159" y="4865943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A5A5B4DF-7AE6-4AAB-80FE-D0961474DC82}"/>
              </a:ext>
            </a:extLst>
          </p:cNvPr>
          <p:cNvSpPr/>
          <p:nvPr/>
        </p:nvSpPr>
        <p:spPr>
          <a:xfrm>
            <a:off x="5349024" y="4409827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9ABAEF8E-8EFF-41E1-8D66-8EA21B588E3F}"/>
              </a:ext>
            </a:extLst>
          </p:cNvPr>
          <p:cNvSpPr/>
          <p:nvPr/>
        </p:nvSpPr>
        <p:spPr>
          <a:xfrm>
            <a:off x="5236009" y="4468132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FBB9B770-D815-4CFE-86AE-B88BD26BE112}"/>
              </a:ext>
            </a:extLst>
          </p:cNvPr>
          <p:cNvSpPr/>
          <p:nvPr/>
        </p:nvSpPr>
        <p:spPr>
          <a:xfrm>
            <a:off x="5122995" y="4515330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48B5094B-DCFA-41CF-B0CC-35BB87AD1ADD}"/>
              </a:ext>
            </a:extLst>
          </p:cNvPr>
          <p:cNvSpPr/>
          <p:nvPr/>
        </p:nvSpPr>
        <p:spPr>
          <a:xfrm>
            <a:off x="5009980" y="4587062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960FD976-D9D9-402F-BEC5-F7F260B9917D}"/>
              </a:ext>
            </a:extLst>
          </p:cNvPr>
          <p:cNvSpPr/>
          <p:nvPr/>
        </p:nvSpPr>
        <p:spPr>
          <a:xfrm>
            <a:off x="4910001" y="4631404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F4EF7A0D-9AC5-44FC-BCAB-1003E5F171E9}"/>
              </a:ext>
            </a:extLst>
          </p:cNvPr>
          <p:cNvSpPr/>
          <p:nvPr/>
        </p:nvSpPr>
        <p:spPr>
          <a:xfrm>
            <a:off x="4804092" y="4678602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F74DBBC-E457-4915-B758-5BA2499EE567}"/>
              </a:ext>
            </a:extLst>
          </p:cNvPr>
          <p:cNvSpPr/>
          <p:nvPr/>
        </p:nvSpPr>
        <p:spPr>
          <a:xfrm>
            <a:off x="5804440" y="4201910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3C607CB1-33DE-48E1-8B50-2ED69089D446}"/>
              </a:ext>
            </a:extLst>
          </p:cNvPr>
          <p:cNvSpPr/>
          <p:nvPr/>
        </p:nvSpPr>
        <p:spPr>
          <a:xfrm>
            <a:off x="4683985" y="4728439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8ADCDEF2-9547-48C2-999E-CA2BF504FC32}"/>
              </a:ext>
            </a:extLst>
          </p:cNvPr>
          <p:cNvSpPr/>
          <p:nvPr/>
        </p:nvSpPr>
        <p:spPr>
          <a:xfrm>
            <a:off x="4587928" y="4771548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E260239B-E3AE-413A-AF4A-C4E3A1BDCE76}"/>
              </a:ext>
            </a:extLst>
          </p:cNvPr>
          <p:cNvSpPr/>
          <p:nvPr/>
        </p:nvSpPr>
        <p:spPr>
          <a:xfrm>
            <a:off x="4476175" y="4809977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Multiplikationszeichen 1">
            <a:extLst>
              <a:ext uri="{FF2B5EF4-FFF2-40B4-BE49-F238E27FC236}">
                <a16:creationId xmlns:a16="http://schemas.microsoft.com/office/drawing/2014/main" id="{24DF1BD9-7BF4-4E7D-8D3D-2DD22E445EF2}"/>
              </a:ext>
            </a:extLst>
          </p:cNvPr>
          <p:cNvSpPr/>
          <p:nvPr/>
        </p:nvSpPr>
        <p:spPr>
          <a:xfrm>
            <a:off x="10116859" y="2147472"/>
            <a:ext cx="1094032" cy="835562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0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>
            <a:extLst>
              <a:ext uri="{FF2B5EF4-FFF2-40B4-BE49-F238E27FC236}">
                <a16:creationId xmlns:a16="http://schemas.microsoft.com/office/drawing/2014/main" id="{02543E5E-D0E9-4FB4-8B11-718C86F6B8C6}"/>
              </a:ext>
            </a:extLst>
          </p:cNvPr>
          <p:cNvSpPr txBox="1"/>
          <p:nvPr/>
        </p:nvSpPr>
        <p:spPr>
          <a:xfrm>
            <a:off x="1129226" y="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GSI HEST Anlage 2013 – CAVE A Upgrade, SIS18 </a:t>
            </a:r>
            <a:r>
              <a:rPr lang="de-DE" sz="2800" b="1" dirty="0" err="1"/>
              <a:t>RadHard</a:t>
            </a:r>
            <a:endParaRPr lang="de-DE" sz="2800" b="1" dirty="0"/>
          </a:p>
        </p:txBody>
      </p:sp>
      <p:pic>
        <p:nvPicPr>
          <p:cNvPr id="85" name="Grafik 84">
            <a:extLst>
              <a:ext uri="{FF2B5EF4-FFF2-40B4-BE49-F238E27FC236}">
                <a16:creationId xmlns:a16="http://schemas.microsoft.com/office/drawing/2014/main" id="{A2ED5960-FEC1-47E2-9287-A164428DA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7" t="20512" r="1333" b="3086"/>
          <a:stretch/>
        </p:blipFill>
        <p:spPr>
          <a:xfrm>
            <a:off x="1129226" y="944484"/>
            <a:ext cx="10293731" cy="462535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</p:pic>
      <p:sp>
        <p:nvSpPr>
          <p:cNvPr id="90" name="Ellipse 89">
            <a:extLst>
              <a:ext uri="{FF2B5EF4-FFF2-40B4-BE49-F238E27FC236}">
                <a16:creationId xmlns:a16="http://schemas.microsoft.com/office/drawing/2014/main" id="{BB2BC4B0-8439-45EA-A48F-3B269A042D4E}"/>
              </a:ext>
            </a:extLst>
          </p:cNvPr>
          <p:cNvSpPr/>
          <p:nvPr/>
        </p:nvSpPr>
        <p:spPr>
          <a:xfrm>
            <a:off x="7737015" y="2266013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7B2CB241-7AC4-4243-9D2C-C8FA8664A86B}"/>
              </a:ext>
            </a:extLst>
          </p:cNvPr>
          <p:cNvSpPr/>
          <p:nvPr/>
        </p:nvSpPr>
        <p:spPr>
          <a:xfrm>
            <a:off x="6998871" y="2347345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5B4F392-234A-4026-BE48-43959F7AB5C7}"/>
              </a:ext>
            </a:extLst>
          </p:cNvPr>
          <p:cNvSpPr/>
          <p:nvPr/>
        </p:nvSpPr>
        <p:spPr>
          <a:xfrm>
            <a:off x="6752823" y="2301958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A7A3BA3-B15E-4ABC-8BDC-EE65F7792F0D}"/>
              </a:ext>
            </a:extLst>
          </p:cNvPr>
          <p:cNvSpPr/>
          <p:nvPr/>
        </p:nvSpPr>
        <p:spPr>
          <a:xfrm>
            <a:off x="7797677" y="2490748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9B1A3B0-799F-4FFD-962A-F7AD0D72597B}"/>
              </a:ext>
            </a:extLst>
          </p:cNvPr>
          <p:cNvSpPr/>
          <p:nvPr/>
        </p:nvSpPr>
        <p:spPr>
          <a:xfrm>
            <a:off x="8544525" y="2794948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9ABDBE3-8BFC-4B73-9645-EE98B4F7F7CA}"/>
              </a:ext>
            </a:extLst>
          </p:cNvPr>
          <p:cNvSpPr/>
          <p:nvPr/>
        </p:nvSpPr>
        <p:spPr>
          <a:xfrm>
            <a:off x="8351903" y="2773403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30AE60A-A021-419F-BD4D-3A1FD3CEA413}"/>
              </a:ext>
            </a:extLst>
          </p:cNvPr>
          <p:cNvSpPr/>
          <p:nvPr/>
        </p:nvSpPr>
        <p:spPr>
          <a:xfrm>
            <a:off x="7983063" y="2608230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07864585-E61F-42DC-AEF0-AD53F5B444BA}"/>
              </a:ext>
            </a:extLst>
          </p:cNvPr>
          <p:cNvSpPr/>
          <p:nvPr/>
        </p:nvSpPr>
        <p:spPr>
          <a:xfrm>
            <a:off x="8167387" y="2708039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0DBF23F-0B44-4064-BD71-5CD647275FA7}"/>
              </a:ext>
            </a:extLst>
          </p:cNvPr>
          <p:cNvSpPr/>
          <p:nvPr/>
        </p:nvSpPr>
        <p:spPr>
          <a:xfrm>
            <a:off x="4784438" y="2286665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B612C1C8-91C1-41DC-9D73-40947C519F6C}"/>
              </a:ext>
            </a:extLst>
          </p:cNvPr>
          <p:cNvSpPr/>
          <p:nvPr/>
        </p:nvSpPr>
        <p:spPr>
          <a:xfrm>
            <a:off x="8291241" y="2133299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D88110F9-A20F-4C33-AE94-DA9936A03179}"/>
              </a:ext>
            </a:extLst>
          </p:cNvPr>
          <p:cNvSpPr/>
          <p:nvPr/>
        </p:nvSpPr>
        <p:spPr>
          <a:xfrm>
            <a:off x="7244919" y="2443057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733AF2E4-4D81-4C0C-AD87-EC0F27F1AB90}"/>
              </a:ext>
            </a:extLst>
          </p:cNvPr>
          <p:cNvSpPr/>
          <p:nvPr/>
        </p:nvSpPr>
        <p:spPr>
          <a:xfrm>
            <a:off x="2726603" y="2286038"/>
            <a:ext cx="82016" cy="9439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F1895C5F-03B7-4707-AC74-F6EC1481BA1E}"/>
              </a:ext>
            </a:extLst>
          </p:cNvPr>
          <p:cNvSpPr/>
          <p:nvPr/>
        </p:nvSpPr>
        <p:spPr>
          <a:xfrm>
            <a:off x="2911989" y="228603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78E4ABD9-0434-4B7B-A9DD-572A7F8EBA86}"/>
              </a:ext>
            </a:extLst>
          </p:cNvPr>
          <p:cNvSpPr/>
          <p:nvPr/>
        </p:nvSpPr>
        <p:spPr>
          <a:xfrm>
            <a:off x="4112685" y="2608230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A5DDA4F1-8CE3-4781-BBE4-F7B19B54BA74}"/>
              </a:ext>
            </a:extLst>
          </p:cNvPr>
          <p:cNvSpPr/>
          <p:nvPr/>
        </p:nvSpPr>
        <p:spPr>
          <a:xfrm>
            <a:off x="9295320" y="2093105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027AB4C8-E8BD-457C-B996-A259928D58D7}"/>
              </a:ext>
            </a:extLst>
          </p:cNvPr>
          <p:cNvSpPr/>
          <p:nvPr/>
        </p:nvSpPr>
        <p:spPr>
          <a:xfrm>
            <a:off x="7223565" y="2813364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C0C31EE0-2EF0-4D0A-B82D-90AD82B99A28}"/>
              </a:ext>
            </a:extLst>
          </p:cNvPr>
          <p:cNvSpPr/>
          <p:nvPr/>
        </p:nvSpPr>
        <p:spPr>
          <a:xfrm>
            <a:off x="7327167" y="2809348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682EAC12-7C71-489F-9280-14026C187F38}"/>
              </a:ext>
            </a:extLst>
          </p:cNvPr>
          <p:cNvSpPr/>
          <p:nvPr/>
        </p:nvSpPr>
        <p:spPr>
          <a:xfrm>
            <a:off x="6518971" y="282713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60D46342-036A-47A4-A4E9-BBA1E20EDD27}"/>
              </a:ext>
            </a:extLst>
          </p:cNvPr>
          <p:cNvSpPr/>
          <p:nvPr/>
        </p:nvSpPr>
        <p:spPr>
          <a:xfrm>
            <a:off x="8503517" y="2395855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04BAAD7F-3C88-4A90-A10D-878A96D2336D}"/>
              </a:ext>
            </a:extLst>
          </p:cNvPr>
          <p:cNvSpPr/>
          <p:nvPr/>
        </p:nvSpPr>
        <p:spPr>
          <a:xfrm>
            <a:off x="8913181" y="231135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0BC23066-E1BC-4D2B-9BC8-29A3288FC5AD}"/>
              </a:ext>
            </a:extLst>
          </p:cNvPr>
          <p:cNvSpPr/>
          <p:nvPr/>
        </p:nvSpPr>
        <p:spPr>
          <a:xfrm>
            <a:off x="7732898" y="2750899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15708FF9-C636-4088-A3AF-1C7B691A6D99}"/>
              </a:ext>
            </a:extLst>
          </p:cNvPr>
          <p:cNvSpPr/>
          <p:nvPr/>
        </p:nvSpPr>
        <p:spPr>
          <a:xfrm>
            <a:off x="8085371" y="2596977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D5453CC6-F5EB-4B54-84EC-FAB32BC14BD4}"/>
              </a:ext>
            </a:extLst>
          </p:cNvPr>
          <p:cNvSpPr/>
          <p:nvPr/>
        </p:nvSpPr>
        <p:spPr>
          <a:xfrm>
            <a:off x="8554569" y="2502444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A72904DD-6B36-43D7-B8ED-7F7B4CA1576B}"/>
              </a:ext>
            </a:extLst>
          </p:cNvPr>
          <p:cNvSpPr/>
          <p:nvPr/>
        </p:nvSpPr>
        <p:spPr>
          <a:xfrm>
            <a:off x="8316483" y="2512371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C400F6BE-CADC-4FB5-930D-5F9BB4C5C405}"/>
              </a:ext>
            </a:extLst>
          </p:cNvPr>
          <p:cNvSpPr/>
          <p:nvPr/>
        </p:nvSpPr>
        <p:spPr>
          <a:xfrm>
            <a:off x="8803032" y="2443052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2B402320-9CFA-4F64-9237-051A5D74DD48}"/>
              </a:ext>
            </a:extLst>
          </p:cNvPr>
          <p:cNvSpPr/>
          <p:nvPr/>
        </p:nvSpPr>
        <p:spPr>
          <a:xfrm>
            <a:off x="8713558" y="2488753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4647F16E-C46A-4794-AD61-16E4A9120A45}"/>
              </a:ext>
            </a:extLst>
          </p:cNvPr>
          <p:cNvSpPr/>
          <p:nvPr/>
        </p:nvSpPr>
        <p:spPr>
          <a:xfrm>
            <a:off x="9202550" y="2632924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904790C5-7F7F-4AA9-A631-F843A546D71E}"/>
              </a:ext>
            </a:extLst>
          </p:cNvPr>
          <p:cNvSpPr/>
          <p:nvPr/>
        </p:nvSpPr>
        <p:spPr>
          <a:xfrm>
            <a:off x="6004283" y="2294572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0A143FF4-B2A8-41D3-B134-B59A16A23A3A}"/>
              </a:ext>
            </a:extLst>
          </p:cNvPr>
          <p:cNvSpPr/>
          <p:nvPr/>
        </p:nvSpPr>
        <p:spPr>
          <a:xfrm>
            <a:off x="6752823" y="2286038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C222A367-A5BF-4DD2-993F-2CD747C92773}"/>
              </a:ext>
            </a:extLst>
          </p:cNvPr>
          <p:cNvSpPr/>
          <p:nvPr/>
        </p:nvSpPr>
        <p:spPr>
          <a:xfrm>
            <a:off x="8284706" y="2110795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8242A444-560B-4B0A-8742-47A714E16675}"/>
              </a:ext>
            </a:extLst>
          </p:cNvPr>
          <p:cNvSpPr/>
          <p:nvPr/>
        </p:nvSpPr>
        <p:spPr>
          <a:xfrm>
            <a:off x="7240830" y="2443052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BC4D3504-B2FC-4410-BE6B-34F733BB4E3E}"/>
              </a:ext>
            </a:extLst>
          </p:cNvPr>
          <p:cNvSpPr/>
          <p:nvPr/>
        </p:nvSpPr>
        <p:spPr>
          <a:xfrm>
            <a:off x="4772043" y="2288896"/>
            <a:ext cx="82016" cy="943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C4050C08-430C-4906-AC47-602775CD372E}"/>
              </a:ext>
            </a:extLst>
          </p:cNvPr>
          <p:cNvSpPr/>
          <p:nvPr/>
        </p:nvSpPr>
        <p:spPr>
          <a:xfrm>
            <a:off x="8222952" y="2192049"/>
            <a:ext cx="78048" cy="84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F4898F27-3736-4451-AE69-39732A78FC7A}"/>
              </a:ext>
            </a:extLst>
          </p:cNvPr>
          <p:cNvSpPr/>
          <p:nvPr/>
        </p:nvSpPr>
        <p:spPr>
          <a:xfrm>
            <a:off x="3640970" y="2305824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010C282B-4CEA-4D8D-8414-313CFBCAEA1C}"/>
              </a:ext>
            </a:extLst>
          </p:cNvPr>
          <p:cNvSpPr/>
          <p:nvPr/>
        </p:nvSpPr>
        <p:spPr>
          <a:xfrm>
            <a:off x="6559979" y="3963434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32AA2CA9-800C-47BD-A6C8-07F70A076ACF}"/>
              </a:ext>
            </a:extLst>
          </p:cNvPr>
          <p:cNvSpPr/>
          <p:nvPr/>
        </p:nvSpPr>
        <p:spPr>
          <a:xfrm>
            <a:off x="6342743" y="3963434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D7A51EA9-7CB9-487C-B6B8-14965A392469}"/>
              </a:ext>
            </a:extLst>
          </p:cNvPr>
          <p:cNvSpPr/>
          <p:nvPr/>
        </p:nvSpPr>
        <p:spPr>
          <a:xfrm>
            <a:off x="6193116" y="4022424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62371128-BAB6-4F4E-B19E-8BEE3A5B3F63}"/>
              </a:ext>
            </a:extLst>
          </p:cNvPr>
          <p:cNvSpPr/>
          <p:nvPr/>
        </p:nvSpPr>
        <p:spPr>
          <a:xfrm>
            <a:off x="6995643" y="2238605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C9B8D0D6-8449-47A7-ABBE-ACFA07144A7C}"/>
              </a:ext>
            </a:extLst>
          </p:cNvPr>
          <p:cNvSpPr/>
          <p:nvPr/>
        </p:nvSpPr>
        <p:spPr>
          <a:xfrm>
            <a:off x="5922267" y="4140955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CBF04475-18D7-4C3F-8BE0-559326A2CE71}"/>
              </a:ext>
            </a:extLst>
          </p:cNvPr>
          <p:cNvSpPr/>
          <p:nvPr/>
        </p:nvSpPr>
        <p:spPr>
          <a:xfrm>
            <a:off x="5452658" y="4359447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A19D7F2D-656B-4E70-BCEC-46D05C3A97EF}"/>
              </a:ext>
            </a:extLst>
          </p:cNvPr>
          <p:cNvSpPr/>
          <p:nvPr/>
        </p:nvSpPr>
        <p:spPr>
          <a:xfrm>
            <a:off x="5686614" y="4235350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FF7408ED-4556-4646-83FF-70A12C5233D4}"/>
              </a:ext>
            </a:extLst>
          </p:cNvPr>
          <p:cNvSpPr/>
          <p:nvPr/>
        </p:nvSpPr>
        <p:spPr>
          <a:xfrm>
            <a:off x="5577910" y="4312250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9D01DA40-B887-4B77-A6C3-99FDB4400B79}"/>
              </a:ext>
            </a:extLst>
          </p:cNvPr>
          <p:cNvSpPr/>
          <p:nvPr/>
        </p:nvSpPr>
        <p:spPr>
          <a:xfrm>
            <a:off x="4277586" y="4913036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8F4C0AC6-B216-4F3B-9857-F3844F825594}"/>
              </a:ext>
            </a:extLst>
          </p:cNvPr>
          <p:cNvSpPr/>
          <p:nvPr/>
        </p:nvSpPr>
        <p:spPr>
          <a:xfrm>
            <a:off x="4394159" y="4865943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A5A5B4DF-7AE6-4AAB-80FE-D0961474DC82}"/>
              </a:ext>
            </a:extLst>
          </p:cNvPr>
          <p:cNvSpPr/>
          <p:nvPr/>
        </p:nvSpPr>
        <p:spPr>
          <a:xfrm>
            <a:off x="5349024" y="4409827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9ABAEF8E-8EFF-41E1-8D66-8EA21B588E3F}"/>
              </a:ext>
            </a:extLst>
          </p:cNvPr>
          <p:cNvSpPr/>
          <p:nvPr/>
        </p:nvSpPr>
        <p:spPr>
          <a:xfrm>
            <a:off x="5236009" y="4468132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FBB9B770-D815-4CFE-86AE-B88BD26BE112}"/>
              </a:ext>
            </a:extLst>
          </p:cNvPr>
          <p:cNvSpPr/>
          <p:nvPr/>
        </p:nvSpPr>
        <p:spPr>
          <a:xfrm>
            <a:off x="5122995" y="4515330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48B5094B-DCFA-41CF-B0CC-35BB87AD1ADD}"/>
              </a:ext>
            </a:extLst>
          </p:cNvPr>
          <p:cNvSpPr/>
          <p:nvPr/>
        </p:nvSpPr>
        <p:spPr>
          <a:xfrm>
            <a:off x="5009980" y="4587062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960FD976-D9D9-402F-BEC5-F7F260B9917D}"/>
              </a:ext>
            </a:extLst>
          </p:cNvPr>
          <p:cNvSpPr/>
          <p:nvPr/>
        </p:nvSpPr>
        <p:spPr>
          <a:xfrm>
            <a:off x="4910001" y="4631404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F4EF7A0D-9AC5-44FC-BCAB-1003E5F171E9}"/>
              </a:ext>
            </a:extLst>
          </p:cNvPr>
          <p:cNvSpPr/>
          <p:nvPr/>
        </p:nvSpPr>
        <p:spPr>
          <a:xfrm>
            <a:off x="4804092" y="4678602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F74DBBC-E457-4915-B758-5BA2499EE567}"/>
              </a:ext>
            </a:extLst>
          </p:cNvPr>
          <p:cNvSpPr/>
          <p:nvPr/>
        </p:nvSpPr>
        <p:spPr>
          <a:xfrm>
            <a:off x="5804440" y="4201910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3C607CB1-33DE-48E1-8B50-2ED69089D446}"/>
              </a:ext>
            </a:extLst>
          </p:cNvPr>
          <p:cNvSpPr/>
          <p:nvPr/>
        </p:nvSpPr>
        <p:spPr>
          <a:xfrm>
            <a:off x="4683985" y="4728439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8ADCDEF2-9547-48C2-999E-CA2BF504FC32}"/>
              </a:ext>
            </a:extLst>
          </p:cNvPr>
          <p:cNvSpPr/>
          <p:nvPr/>
        </p:nvSpPr>
        <p:spPr>
          <a:xfrm>
            <a:off x="4587928" y="4771548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E260239B-E3AE-413A-AF4A-C4E3A1BDCE76}"/>
              </a:ext>
            </a:extLst>
          </p:cNvPr>
          <p:cNvSpPr/>
          <p:nvPr/>
        </p:nvSpPr>
        <p:spPr>
          <a:xfrm>
            <a:off x="4476175" y="4809977"/>
            <a:ext cx="82016" cy="94395"/>
          </a:xfrm>
          <a:prstGeom prst="ellipse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Multiplikationszeichen 1">
            <a:extLst>
              <a:ext uri="{FF2B5EF4-FFF2-40B4-BE49-F238E27FC236}">
                <a16:creationId xmlns:a16="http://schemas.microsoft.com/office/drawing/2014/main" id="{24DF1BD9-7BF4-4E7D-8D3D-2DD22E445EF2}"/>
              </a:ext>
            </a:extLst>
          </p:cNvPr>
          <p:cNvSpPr/>
          <p:nvPr/>
        </p:nvSpPr>
        <p:spPr>
          <a:xfrm>
            <a:off x="10116859" y="2147472"/>
            <a:ext cx="1094032" cy="835562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B96786B-659F-4F5A-9C22-1F13403B52A3}"/>
              </a:ext>
            </a:extLst>
          </p:cNvPr>
          <p:cNvSpPr/>
          <p:nvPr/>
        </p:nvSpPr>
        <p:spPr>
          <a:xfrm>
            <a:off x="9326858" y="2675840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1528324-DC3C-4F23-9E51-91E6D8E5F61E}"/>
              </a:ext>
            </a:extLst>
          </p:cNvPr>
          <p:cNvSpPr/>
          <p:nvPr/>
        </p:nvSpPr>
        <p:spPr>
          <a:xfrm>
            <a:off x="9428329" y="2699331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CAFF67EF-6607-4656-80C1-CB159618C786}"/>
              </a:ext>
            </a:extLst>
          </p:cNvPr>
          <p:cNvSpPr/>
          <p:nvPr/>
        </p:nvSpPr>
        <p:spPr>
          <a:xfrm>
            <a:off x="9510322" y="2723037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7F03A0E-1339-4472-8BA0-6149DF58472C}"/>
              </a:ext>
            </a:extLst>
          </p:cNvPr>
          <p:cNvSpPr/>
          <p:nvPr/>
        </p:nvSpPr>
        <p:spPr>
          <a:xfrm>
            <a:off x="9593622" y="2742597"/>
            <a:ext cx="82016" cy="9439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BAE1BB4-F9E3-4527-A171-A8626825BA4B}"/>
              </a:ext>
            </a:extLst>
          </p:cNvPr>
          <p:cNvSpPr/>
          <p:nvPr/>
        </p:nvSpPr>
        <p:spPr>
          <a:xfrm>
            <a:off x="8084942" y="5991101"/>
            <a:ext cx="72008" cy="720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B43038F8-EC3C-4D0D-A0BC-B61B8B9C7AC9}"/>
              </a:ext>
            </a:extLst>
          </p:cNvPr>
          <p:cNvSpPr/>
          <p:nvPr/>
        </p:nvSpPr>
        <p:spPr>
          <a:xfrm>
            <a:off x="8084942" y="624312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B5B7F64-EE75-42F8-B11C-6D4E0810E846}"/>
              </a:ext>
            </a:extLst>
          </p:cNvPr>
          <p:cNvSpPr/>
          <p:nvPr/>
        </p:nvSpPr>
        <p:spPr>
          <a:xfrm>
            <a:off x="8084942" y="6531161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EED2F27-7818-4220-8AFC-90FC8A414DF8}"/>
              </a:ext>
            </a:extLst>
          </p:cNvPr>
          <p:cNvSpPr txBox="1"/>
          <p:nvPr/>
        </p:nvSpPr>
        <p:spPr>
          <a:xfrm>
            <a:off x="8689766" y="5781464"/>
            <a:ext cx="3784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CUPID System (IST)</a:t>
            </a:r>
          </a:p>
          <a:p>
            <a:r>
              <a:rPr lang="de-DE" dirty="0"/>
              <a:t>analog System (IST)</a:t>
            </a:r>
          </a:p>
          <a:p>
            <a:r>
              <a:rPr lang="de-DE" dirty="0" err="1"/>
              <a:t>RadHard</a:t>
            </a:r>
            <a:r>
              <a:rPr lang="de-DE" dirty="0"/>
              <a:t> System (IST und geplant)</a:t>
            </a:r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F9D5EFAE-9C3F-4393-8587-FE9E921E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983"/>
            <a:ext cx="4594892" cy="3675914"/>
          </a:xfrm>
          <a:prstGeom prst="rect">
            <a:avLst/>
          </a:prstGeom>
        </p:spPr>
      </p:pic>
      <p:sp>
        <p:nvSpPr>
          <p:cNvPr id="70" name="Titel 1">
            <a:extLst>
              <a:ext uri="{FF2B5EF4-FFF2-40B4-BE49-F238E27FC236}">
                <a16:creationId xmlns:a16="http://schemas.microsoft.com/office/drawing/2014/main" id="{2B36A094-FDFE-4010-A209-8062914F2947}"/>
              </a:ext>
            </a:extLst>
          </p:cNvPr>
          <p:cNvSpPr txBox="1">
            <a:spLocks/>
          </p:cNvSpPr>
          <p:nvPr/>
        </p:nvSpPr>
        <p:spPr>
          <a:xfrm rot="18930400">
            <a:off x="-159731" y="4701253"/>
            <a:ext cx="459489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800" b="1"/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dirty="0"/>
              <a:t>21.10.2014 </a:t>
            </a:r>
            <a:r>
              <a:rPr lang="de-DE" dirty="0" err="1"/>
              <a:t>first</a:t>
            </a:r>
            <a:r>
              <a:rPr lang="de-DE" dirty="0"/>
              <a:t> Beam on Target</a:t>
            </a:r>
          </a:p>
        </p:txBody>
      </p:sp>
    </p:spTree>
    <p:extLst>
      <p:ext uri="{BB962C8B-B14F-4D97-AF65-F5344CB8AC3E}">
        <p14:creationId xmlns:p14="http://schemas.microsoft.com/office/powerpoint/2010/main" val="4039109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>
            <a:extLst>
              <a:ext uri="{FF2B5EF4-FFF2-40B4-BE49-F238E27FC236}">
                <a16:creationId xmlns:a16="http://schemas.microsoft.com/office/drawing/2014/main" id="{02543E5E-D0E9-4FB4-8B11-718C86F6B8C6}"/>
              </a:ext>
            </a:extLst>
          </p:cNvPr>
          <p:cNvSpPr txBox="1"/>
          <p:nvPr/>
        </p:nvSpPr>
        <p:spPr>
          <a:xfrm>
            <a:off x="1129226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GSI HEST Anlage Heute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73D75A2-F690-4559-85BE-FD6FA57A83F0}"/>
              </a:ext>
            </a:extLst>
          </p:cNvPr>
          <p:cNvSpPr/>
          <p:nvPr/>
        </p:nvSpPr>
        <p:spPr>
          <a:xfrm>
            <a:off x="8084942" y="5991101"/>
            <a:ext cx="72008" cy="720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DAD346A4-4D31-48B7-8CF2-6B8B247AA5B5}"/>
              </a:ext>
            </a:extLst>
          </p:cNvPr>
          <p:cNvSpPr/>
          <p:nvPr/>
        </p:nvSpPr>
        <p:spPr>
          <a:xfrm>
            <a:off x="8084942" y="624312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14289129-657A-4113-A0D9-98BF39BB786F}"/>
              </a:ext>
            </a:extLst>
          </p:cNvPr>
          <p:cNvSpPr txBox="1"/>
          <p:nvPr/>
        </p:nvSpPr>
        <p:spPr>
          <a:xfrm>
            <a:off x="8721010" y="5241129"/>
            <a:ext cx="3359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r>
              <a:rPr lang="de-DE" dirty="0"/>
              <a:t>neue Wünsche</a:t>
            </a:r>
          </a:p>
          <a:p>
            <a:r>
              <a:rPr lang="de-DE" dirty="0"/>
              <a:t>CUPID System (IST)</a:t>
            </a:r>
          </a:p>
          <a:p>
            <a:r>
              <a:rPr lang="de-DE" dirty="0"/>
              <a:t>analog System (IST)</a:t>
            </a:r>
          </a:p>
          <a:p>
            <a:r>
              <a:rPr lang="de-DE" dirty="0" err="1"/>
              <a:t>RadHard</a:t>
            </a:r>
            <a:r>
              <a:rPr lang="de-DE" dirty="0"/>
              <a:t> System (IST und geplant)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5875CB59-3496-4E0A-A1C9-E42F6DCDE322}"/>
              </a:ext>
            </a:extLst>
          </p:cNvPr>
          <p:cNvSpPr/>
          <p:nvPr/>
        </p:nvSpPr>
        <p:spPr>
          <a:xfrm>
            <a:off x="8084942" y="6531161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6" name="Gruppieren 165">
            <a:extLst>
              <a:ext uri="{FF2B5EF4-FFF2-40B4-BE49-F238E27FC236}">
                <a16:creationId xmlns:a16="http://schemas.microsoft.com/office/drawing/2014/main" id="{3A87B77B-7666-4A76-9F3F-E3A9DF55F195}"/>
              </a:ext>
            </a:extLst>
          </p:cNvPr>
          <p:cNvGrpSpPr/>
          <p:nvPr/>
        </p:nvGrpSpPr>
        <p:grpSpPr>
          <a:xfrm>
            <a:off x="1129226" y="944484"/>
            <a:ext cx="10293731" cy="4625352"/>
            <a:chOff x="1182408" y="1800200"/>
            <a:chExt cx="9037636" cy="3528392"/>
          </a:xfrm>
        </p:grpSpPr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A2ED5960-FEC1-47E2-9287-A164428DA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27" t="20512" r="1333" b="3086"/>
            <a:stretch/>
          </p:blipFill>
          <p:spPr>
            <a:xfrm>
              <a:off x="1182408" y="1800200"/>
              <a:ext cx="9037636" cy="3528392"/>
            </a:xfrm>
            <a:prstGeom prst="rect">
              <a:avLst/>
            </a:prstGeom>
          </p:spPr>
        </p:pic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BB2BC4B0-8439-45EA-A48F-3B269A042D4E}"/>
                </a:ext>
              </a:extLst>
            </p:cNvPr>
            <p:cNvSpPr/>
            <p:nvPr/>
          </p:nvSpPr>
          <p:spPr>
            <a:xfrm>
              <a:off x="6983880" y="2808312"/>
              <a:ext cx="53260" cy="548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7B2CB241-7AC4-4243-9D2C-C8FA8664A86B}"/>
                </a:ext>
              </a:extLst>
            </p:cNvPr>
            <p:cNvSpPr/>
            <p:nvPr/>
          </p:nvSpPr>
          <p:spPr>
            <a:xfrm>
              <a:off x="6335808" y="2870355"/>
              <a:ext cx="53260" cy="548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E5B4F392-234A-4026-BE48-43959F7AB5C7}"/>
                </a:ext>
              </a:extLst>
            </p:cNvPr>
            <p:cNvSpPr/>
            <p:nvPr/>
          </p:nvSpPr>
          <p:spPr>
            <a:xfrm>
              <a:off x="6119784" y="2835732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0A7A3BA3-B15E-4ABC-8BDC-EE65F7792F0D}"/>
                </a:ext>
              </a:extLst>
            </p:cNvPr>
            <p:cNvSpPr/>
            <p:nvPr/>
          </p:nvSpPr>
          <p:spPr>
            <a:xfrm>
              <a:off x="7037140" y="2979748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59B1A3B0-799F-4FFD-962A-F7AD0D72597B}"/>
                </a:ext>
              </a:extLst>
            </p:cNvPr>
            <p:cNvSpPr/>
            <p:nvPr/>
          </p:nvSpPr>
          <p:spPr>
            <a:xfrm>
              <a:off x="7692853" y="3211803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19ABDBE3-8BFC-4B73-9645-EE98B4F7F7CA}"/>
                </a:ext>
              </a:extLst>
            </p:cNvPr>
            <p:cNvSpPr/>
            <p:nvPr/>
          </p:nvSpPr>
          <p:spPr>
            <a:xfrm>
              <a:off x="7523736" y="3195368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C30AE60A-A021-419F-BD4D-3A1FD3CEA413}"/>
                </a:ext>
              </a:extLst>
            </p:cNvPr>
            <p:cNvSpPr/>
            <p:nvPr/>
          </p:nvSpPr>
          <p:spPr>
            <a:xfrm>
              <a:off x="7199904" y="3069368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07864585-E61F-42DC-AEF0-AD53F5B444BA}"/>
                </a:ext>
              </a:extLst>
            </p:cNvPr>
            <p:cNvSpPr/>
            <p:nvPr/>
          </p:nvSpPr>
          <p:spPr>
            <a:xfrm>
              <a:off x="7361736" y="3145506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C0DBF23F-0B44-4064-BD71-5CD647275FA7}"/>
                </a:ext>
              </a:extLst>
            </p:cNvPr>
            <p:cNvSpPr/>
            <p:nvPr/>
          </p:nvSpPr>
          <p:spPr>
            <a:xfrm>
              <a:off x="4391592" y="2824066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B612C1C8-91C1-41DC-9D73-40947C519F6C}"/>
                </a:ext>
              </a:extLst>
            </p:cNvPr>
            <p:cNvSpPr/>
            <p:nvPr/>
          </p:nvSpPr>
          <p:spPr>
            <a:xfrm>
              <a:off x="7470476" y="2707073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D88110F9-A20F-4C33-AE94-DA9936A03179}"/>
                </a:ext>
              </a:extLst>
            </p:cNvPr>
            <p:cNvSpPr/>
            <p:nvPr/>
          </p:nvSpPr>
          <p:spPr>
            <a:xfrm>
              <a:off x="6551832" y="2943368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733AF2E4-4D81-4C0C-AD87-EC0F27F1AB90}"/>
                </a:ext>
              </a:extLst>
            </p:cNvPr>
            <p:cNvSpPr/>
            <p:nvPr/>
          </p:nvSpPr>
          <p:spPr>
            <a:xfrm>
              <a:off x="2584865" y="2823588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F1895C5F-03B7-4707-AC74-F6EC1481BA1E}"/>
                </a:ext>
              </a:extLst>
            </p:cNvPr>
            <p:cNvSpPr/>
            <p:nvPr/>
          </p:nvSpPr>
          <p:spPr>
            <a:xfrm>
              <a:off x="2747629" y="2823588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78E4ABD9-0434-4B7B-A9DD-572A7F8EBA86}"/>
                </a:ext>
              </a:extLst>
            </p:cNvPr>
            <p:cNvSpPr/>
            <p:nvPr/>
          </p:nvSpPr>
          <p:spPr>
            <a:xfrm>
              <a:off x="3801810" y="3069368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2A9DD55A-6149-4F80-8993-114DC68D1F17}"/>
                </a:ext>
              </a:extLst>
            </p:cNvPr>
            <p:cNvSpPr/>
            <p:nvPr/>
          </p:nvSpPr>
          <p:spPr>
            <a:xfrm>
              <a:off x="8619218" y="29793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5B6B27F-785F-4796-83F3-235CBE2A0350}"/>
                </a:ext>
              </a:extLst>
            </p:cNvPr>
            <p:cNvSpPr/>
            <p:nvPr/>
          </p:nvSpPr>
          <p:spPr>
            <a:xfrm>
              <a:off x="8780614" y="290736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64A8115C-AEA3-4434-8331-BD80013E7D75}"/>
                </a:ext>
              </a:extLst>
            </p:cNvPr>
            <p:cNvSpPr/>
            <p:nvPr/>
          </p:nvSpPr>
          <p:spPr>
            <a:xfrm>
              <a:off x="8942010" y="294336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91C8BF6C-40BA-45A3-BDFA-C101AD677DE4}"/>
                </a:ext>
              </a:extLst>
            </p:cNvPr>
            <p:cNvSpPr/>
            <p:nvPr/>
          </p:nvSpPr>
          <p:spPr>
            <a:xfrm>
              <a:off x="9144120" y="303978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75F8E5A0-8F7B-4183-B96C-D367C1181741}"/>
                </a:ext>
              </a:extLst>
            </p:cNvPr>
            <p:cNvSpPr/>
            <p:nvPr/>
          </p:nvSpPr>
          <p:spPr>
            <a:xfrm>
              <a:off x="9258680" y="311178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719B8E0D-450F-4CF0-BF83-6625A50F5C53}"/>
                </a:ext>
              </a:extLst>
            </p:cNvPr>
            <p:cNvSpPr/>
            <p:nvPr/>
          </p:nvSpPr>
          <p:spPr>
            <a:xfrm>
              <a:off x="9330688" y="318984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A5DDA4F1-8CE3-4781-BBE4-F7B19B54BA74}"/>
                </a:ext>
              </a:extLst>
            </p:cNvPr>
            <p:cNvSpPr/>
            <p:nvPr/>
          </p:nvSpPr>
          <p:spPr>
            <a:xfrm>
              <a:off x="8352032" y="2676411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027AB4C8-E8BD-457C-B996-A259928D58D7}"/>
                </a:ext>
              </a:extLst>
            </p:cNvPr>
            <p:cNvSpPr/>
            <p:nvPr/>
          </p:nvSpPr>
          <p:spPr>
            <a:xfrm>
              <a:off x="6533084" y="3225852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C0C31EE0-2EF0-4D0A-B82D-90AD82B99A28}"/>
                </a:ext>
              </a:extLst>
            </p:cNvPr>
            <p:cNvSpPr/>
            <p:nvPr/>
          </p:nvSpPr>
          <p:spPr>
            <a:xfrm>
              <a:off x="6624044" y="322278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682EAC12-7C71-489F-9280-14026C187F38}"/>
                </a:ext>
              </a:extLst>
            </p:cNvPr>
            <p:cNvSpPr/>
            <p:nvPr/>
          </p:nvSpPr>
          <p:spPr>
            <a:xfrm>
              <a:off x="5914468" y="3236359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60D46342-036A-47A4-A4E9-BBA1E20EDD27}"/>
                </a:ext>
              </a:extLst>
            </p:cNvPr>
            <p:cNvSpPr/>
            <p:nvPr/>
          </p:nvSpPr>
          <p:spPr>
            <a:xfrm>
              <a:off x="7656849" y="290736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04BAAD7F-3C88-4A90-A10D-878A96D2336D}"/>
                </a:ext>
              </a:extLst>
            </p:cNvPr>
            <p:cNvSpPr/>
            <p:nvPr/>
          </p:nvSpPr>
          <p:spPr>
            <a:xfrm>
              <a:off x="8016524" y="284290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0BC23066-E1BC-4D2B-9BC8-29A3288FC5AD}"/>
                </a:ext>
              </a:extLst>
            </p:cNvPr>
            <p:cNvSpPr/>
            <p:nvPr/>
          </p:nvSpPr>
          <p:spPr>
            <a:xfrm>
              <a:off x="6980265" y="3178201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15708FF9-C636-4088-A3AF-1C7B691A6D99}"/>
                </a:ext>
              </a:extLst>
            </p:cNvPr>
            <p:cNvSpPr/>
            <p:nvPr/>
          </p:nvSpPr>
          <p:spPr>
            <a:xfrm>
              <a:off x="7289728" y="306078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D5453CC6-F5EB-4B54-84EC-FAB32BC14BD4}"/>
                </a:ext>
              </a:extLst>
            </p:cNvPr>
            <p:cNvSpPr/>
            <p:nvPr/>
          </p:nvSpPr>
          <p:spPr>
            <a:xfrm>
              <a:off x="7701672" y="298867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A72904DD-6B36-43D7-B8ED-7F7B4CA1576B}"/>
                </a:ext>
              </a:extLst>
            </p:cNvPr>
            <p:cNvSpPr/>
            <p:nvPr/>
          </p:nvSpPr>
          <p:spPr>
            <a:xfrm>
              <a:off x="7492638" y="299624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C400F6BE-CADC-4FB5-930D-5F9BB4C5C405}"/>
                </a:ext>
              </a:extLst>
            </p:cNvPr>
            <p:cNvSpPr/>
            <p:nvPr/>
          </p:nvSpPr>
          <p:spPr>
            <a:xfrm>
              <a:off x="7919816" y="294336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2B402320-9CFA-4F64-9237-051A5D74DD48}"/>
                </a:ext>
              </a:extLst>
            </p:cNvPr>
            <p:cNvSpPr/>
            <p:nvPr/>
          </p:nvSpPr>
          <p:spPr>
            <a:xfrm>
              <a:off x="7841260" y="2978226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4647F16E-C46A-4794-AD61-16E4A9120A45}"/>
                </a:ext>
              </a:extLst>
            </p:cNvPr>
            <p:cNvSpPr/>
            <p:nvPr/>
          </p:nvSpPr>
          <p:spPr>
            <a:xfrm>
              <a:off x="8270583" y="3088205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340D7C72-393B-4413-8399-D7BB0FE653C9}"/>
                </a:ext>
              </a:extLst>
            </p:cNvPr>
            <p:cNvSpPr/>
            <p:nvPr/>
          </p:nvSpPr>
          <p:spPr>
            <a:xfrm>
              <a:off x="8379722" y="312094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D5666A70-0D14-45CB-8598-22C37A50DF6A}"/>
                </a:ext>
              </a:extLst>
            </p:cNvPr>
            <p:cNvSpPr/>
            <p:nvPr/>
          </p:nvSpPr>
          <p:spPr>
            <a:xfrm>
              <a:off x="8468811" y="313886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DF4F6085-0056-4557-BB23-40F8DA6676B2}"/>
                </a:ext>
              </a:extLst>
            </p:cNvPr>
            <p:cNvSpPr/>
            <p:nvPr/>
          </p:nvSpPr>
          <p:spPr>
            <a:xfrm>
              <a:off x="8540799" y="3156947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80D218A6-AD28-4054-B9A8-D8101FA5A83E}"/>
                </a:ext>
              </a:extLst>
            </p:cNvPr>
            <p:cNvSpPr/>
            <p:nvPr/>
          </p:nvSpPr>
          <p:spPr>
            <a:xfrm>
              <a:off x="8613934" y="31718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5E29D146-901F-44F3-8327-89296FE00D41}"/>
                </a:ext>
              </a:extLst>
            </p:cNvPr>
            <p:cNvSpPr/>
            <p:nvPr/>
          </p:nvSpPr>
          <p:spPr>
            <a:xfrm>
              <a:off x="9193272" y="2775486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B221141D-8923-4ADE-813E-424654373023}"/>
                </a:ext>
              </a:extLst>
            </p:cNvPr>
            <p:cNvSpPr/>
            <p:nvPr/>
          </p:nvSpPr>
          <p:spPr>
            <a:xfrm>
              <a:off x="9131487" y="2859592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536ACEF6-9A52-4DA1-B3A7-E2F3527DD7CD}"/>
                </a:ext>
              </a:extLst>
            </p:cNvPr>
            <p:cNvSpPr/>
            <p:nvPr/>
          </p:nvSpPr>
          <p:spPr>
            <a:xfrm>
              <a:off x="9149179" y="294336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83407303-EF27-4C27-8A6B-1592D95C6CA1}"/>
                </a:ext>
              </a:extLst>
            </p:cNvPr>
            <p:cNvSpPr/>
            <p:nvPr/>
          </p:nvSpPr>
          <p:spPr>
            <a:xfrm>
              <a:off x="9302652" y="290736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1662DB03-2F85-4AE1-8B51-26862EC5FC6A}"/>
                </a:ext>
              </a:extLst>
            </p:cNvPr>
            <p:cNvSpPr/>
            <p:nvPr/>
          </p:nvSpPr>
          <p:spPr>
            <a:xfrm>
              <a:off x="9788686" y="289878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4F92E50D-4981-45B6-A3FA-EB4F58C24D20}"/>
                </a:ext>
              </a:extLst>
            </p:cNvPr>
            <p:cNvSpPr/>
            <p:nvPr/>
          </p:nvSpPr>
          <p:spPr>
            <a:xfrm>
              <a:off x="9744920" y="2784197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904790C5-7F7F-4AA9-A631-F843A546D71E}"/>
                </a:ext>
              </a:extLst>
            </p:cNvPr>
            <p:cNvSpPr/>
            <p:nvPr/>
          </p:nvSpPr>
          <p:spPr>
            <a:xfrm>
              <a:off x="5462585" y="283009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44135F74-D641-4558-8F8B-E0EAD27E1222}"/>
                </a:ext>
              </a:extLst>
            </p:cNvPr>
            <p:cNvSpPr/>
            <p:nvPr/>
          </p:nvSpPr>
          <p:spPr>
            <a:xfrm>
              <a:off x="9200319" y="29793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118C3D88-44E5-4C04-B140-BC34071A9327}"/>
                </a:ext>
              </a:extLst>
            </p:cNvPr>
            <p:cNvSpPr/>
            <p:nvPr/>
          </p:nvSpPr>
          <p:spPr>
            <a:xfrm>
              <a:off x="9104893" y="278758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0A143FF4-B2A8-41D3-B134-B59A16A23A3A}"/>
                </a:ext>
              </a:extLst>
            </p:cNvPr>
            <p:cNvSpPr/>
            <p:nvPr/>
          </p:nvSpPr>
          <p:spPr>
            <a:xfrm>
              <a:off x="6119784" y="282358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C222A367-A5BF-4DD2-993F-2CD747C92773}"/>
                </a:ext>
              </a:extLst>
            </p:cNvPr>
            <p:cNvSpPr/>
            <p:nvPr/>
          </p:nvSpPr>
          <p:spPr>
            <a:xfrm>
              <a:off x="7464739" y="2689906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8242A444-560B-4B0A-8742-47A714E16675}"/>
                </a:ext>
              </a:extLst>
            </p:cNvPr>
            <p:cNvSpPr/>
            <p:nvPr/>
          </p:nvSpPr>
          <p:spPr>
            <a:xfrm>
              <a:off x="6548242" y="294336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BC4D3504-B2FC-4410-BE6B-34F733BB4E3E}"/>
                </a:ext>
              </a:extLst>
            </p:cNvPr>
            <p:cNvSpPr/>
            <p:nvPr/>
          </p:nvSpPr>
          <p:spPr>
            <a:xfrm>
              <a:off x="4380709" y="28257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C4050C08-430C-4906-AC47-602775CD372E}"/>
                </a:ext>
              </a:extLst>
            </p:cNvPr>
            <p:cNvSpPr/>
            <p:nvPr/>
          </p:nvSpPr>
          <p:spPr>
            <a:xfrm>
              <a:off x="7410520" y="2751889"/>
              <a:ext cx="68524" cy="646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F4898F27-3736-4451-AE69-39732A78FC7A}"/>
                </a:ext>
              </a:extLst>
            </p:cNvPr>
            <p:cNvSpPr/>
            <p:nvPr/>
          </p:nvSpPr>
          <p:spPr>
            <a:xfrm>
              <a:off x="3387656" y="2838681"/>
              <a:ext cx="53260" cy="54841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54F31B7B-0F50-4A43-A569-7123AA9E796F}"/>
                </a:ext>
              </a:extLst>
            </p:cNvPr>
            <p:cNvSpPr/>
            <p:nvPr/>
          </p:nvSpPr>
          <p:spPr>
            <a:xfrm>
              <a:off x="9648176" y="327236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491BC974-1861-46A6-8594-706F5DF04B3B}"/>
                </a:ext>
              </a:extLst>
            </p:cNvPr>
            <p:cNvSpPr/>
            <p:nvPr/>
          </p:nvSpPr>
          <p:spPr>
            <a:xfrm>
              <a:off x="9508115" y="275158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51DE4298-2DD7-4A08-8C1C-9FAACF9D97AB}"/>
                </a:ext>
              </a:extLst>
            </p:cNvPr>
            <p:cNvSpPr/>
            <p:nvPr/>
          </p:nvSpPr>
          <p:spPr>
            <a:xfrm>
              <a:off x="9831418" y="307578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010C282B-4CEA-4D8D-8414-313CFBCAEA1C}"/>
                </a:ext>
              </a:extLst>
            </p:cNvPr>
            <p:cNvSpPr/>
            <p:nvPr/>
          </p:nvSpPr>
          <p:spPr>
            <a:xfrm>
              <a:off x="5950472" y="41031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32AA2CA9-800C-47BD-A6C8-07F70A076ACF}"/>
                </a:ext>
              </a:extLst>
            </p:cNvPr>
            <p:cNvSpPr/>
            <p:nvPr/>
          </p:nvSpPr>
          <p:spPr>
            <a:xfrm>
              <a:off x="5759744" y="41031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D7A51EA9-7CB9-487C-B6B8-14965A392469}"/>
                </a:ext>
              </a:extLst>
            </p:cNvPr>
            <p:cNvSpPr/>
            <p:nvPr/>
          </p:nvSpPr>
          <p:spPr>
            <a:xfrm>
              <a:off x="5628376" y="41481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372E6525-D348-45A3-B5DD-4402CE96DE9A}"/>
                </a:ext>
              </a:extLst>
            </p:cNvPr>
            <p:cNvSpPr/>
            <p:nvPr/>
          </p:nvSpPr>
          <p:spPr>
            <a:xfrm>
              <a:off x="7635773" y="2995393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62371128-BAB6-4F4E-B19E-8BEE3A5B3F63}"/>
                </a:ext>
              </a:extLst>
            </p:cNvPr>
            <p:cNvSpPr/>
            <p:nvPr/>
          </p:nvSpPr>
          <p:spPr>
            <a:xfrm>
              <a:off x="6332974" y="2787404"/>
              <a:ext cx="53260" cy="548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C9B8D0D6-8449-47A7-ABBE-ACFA07144A7C}"/>
                </a:ext>
              </a:extLst>
            </p:cNvPr>
            <p:cNvSpPr/>
            <p:nvPr/>
          </p:nvSpPr>
          <p:spPr>
            <a:xfrm>
              <a:off x="5390577" y="423858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CBF04475-18D7-4C3F-8BE0-559326A2CE71}"/>
                </a:ext>
              </a:extLst>
            </p:cNvPr>
            <p:cNvSpPr/>
            <p:nvPr/>
          </p:nvSpPr>
          <p:spPr>
            <a:xfrm>
              <a:off x="4978272" y="4405262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A19D7F2D-656B-4E70-BCEC-46D05C3A97EF}"/>
                </a:ext>
              </a:extLst>
            </p:cNvPr>
            <p:cNvSpPr/>
            <p:nvPr/>
          </p:nvSpPr>
          <p:spPr>
            <a:xfrm>
              <a:off x="5183680" y="4310596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FF7408ED-4556-4646-83FF-70A12C5233D4}"/>
                </a:ext>
              </a:extLst>
            </p:cNvPr>
            <p:cNvSpPr/>
            <p:nvPr/>
          </p:nvSpPr>
          <p:spPr>
            <a:xfrm>
              <a:off x="5088240" y="436925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9D01DA40-B887-4B77-A6C3-99FDB4400B79}"/>
                </a:ext>
              </a:extLst>
            </p:cNvPr>
            <p:cNvSpPr/>
            <p:nvPr/>
          </p:nvSpPr>
          <p:spPr>
            <a:xfrm>
              <a:off x="3946589" y="482756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8F4C0AC6-B216-4F3B-9857-F3844F825594}"/>
                </a:ext>
              </a:extLst>
            </p:cNvPr>
            <p:cNvSpPr/>
            <p:nvPr/>
          </p:nvSpPr>
          <p:spPr>
            <a:xfrm>
              <a:off x="4048937" y="477933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A5A5B4DF-7AE6-4AAB-80FE-D0961474DC82}"/>
                </a:ext>
              </a:extLst>
            </p:cNvPr>
            <p:cNvSpPr/>
            <p:nvPr/>
          </p:nvSpPr>
          <p:spPr>
            <a:xfrm>
              <a:off x="4887284" y="444369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9ABAEF8E-8EFF-41E1-8D66-8EA21B588E3F}"/>
                </a:ext>
              </a:extLst>
            </p:cNvPr>
            <p:cNvSpPr/>
            <p:nvPr/>
          </p:nvSpPr>
          <p:spPr>
            <a:xfrm>
              <a:off x="4788060" y="4488171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FBB9B770-D815-4CFE-86AE-B88BD26BE112}"/>
                </a:ext>
              </a:extLst>
            </p:cNvPr>
            <p:cNvSpPr/>
            <p:nvPr/>
          </p:nvSpPr>
          <p:spPr>
            <a:xfrm>
              <a:off x="4688836" y="4524175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48B5094B-DCFA-41CF-B0CC-35BB87AD1ADD}"/>
                </a:ext>
              </a:extLst>
            </p:cNvPr>
            <p:cNvSpPr/>
            <p:nvPr/>
          </p:nvSpPr>
          <p:spPr>
            <a:xfrm>
              <a:off x="4589612" y="4578895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960FD976-D9D9-402F-BEC5-F7F260B9917D}"/>
                </a:ext>
              </a:extLst>
            </p:cNvPr>
            <p:cNvSpPr/>
            <p:nvPr/>
          </p:nvSpPr>
          <p:spPr>
            <a:xfrm>
              <a:off x="4501833" y="4612721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F4EF7A0D-9AC5-44FC-BCAB-1003E5F171E9}"/>
                </a:ext>
              </a:extLst>
            </p:cNvPr>
            <p:cNvSpPr/>
            <p:nvPr/>
          </p:nvSpPr>
          <p:spPr>
            <a:xfrm>
              <a:off x="4408848" y="4648725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FF74DBBC-E457-4915-B758-5BA2499EE567}"/>
                </a:ext>
              </a:extLst>
            </p:cNvPr>
            <p:cNvSpPr/>
            <p:nvPr/>
          </p:nvSpPr>
          <p:spPr>
            <a:xfrm>
              <a:off x="5287128" y="4285087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3C607CB1-33DE-48E1-8B50-2ED69089D446}"/>
                </a:ext>
              </a:extLst>
            </p:cNvPr>
            <p:cNvSpPr/>
            <p:nvPr/>
          </p:nvSpPr>
          <p:spPr>
            <a:xfrm>
              <a:off x="4303397" y="468674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8ADCDEF2-9547-48C2-999E-CA2BF504FC32}"/>
                </a:ext>
              </a:extLst>
            </p:cNvPr>
            <p:cNvSpPr/>
            <p:nvPr/>
          </p:nvSpPr>
          <p:spPr>
            <a:xfrm>
              <a:off x="4219061" y="471962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E260239B-E3AE-413A-AF4A-C4E3A1BDCE76}"/>
                </a:ext>
              </a:extLst>
            </p:cNvPr>
            <p:cNvSpPr/>
            <p:nvPr/>
          </p:nvSpPr>
          <p:spPr>
            <a:xfrm>
              <a:off x="4120945" y="474894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7" name="Ellipse 166">
            <a:extLst>
              <a:ext uri="{FF2B5EF4-FFF2-40B4-BE49-F238E27FC236}">
                <a16:creationId xmlns:a16="http://schemas.microsoft.com/office/drawing/2014/main" id="{0E313581-6D84-4C12-9F69-474941B1A985}"/>
              </a:ext>
            </a:extLst>
          </p:cNvPr>
          <p:cNvSpPr/>
          <p:nvPr/>
        </p:nvSpPr>
        <p:spPr>
          <a:xfrm>
            <a:off x="5743778" y="3132008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F4B981A5-A12E-4965-BB8B-C43ADB0BEE42}"/>
              </a:ext>
            </a:extLst>
          </p:cNvPr>
          <p:cNvSpPr/>
          <p:nvPr/>
        </p:nvSpPr>
        <p:spPr>
          <a:xfrm>
            <a:off x="5493666" y="3060117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141D346E-4A29-4B1D-BB6E-2E4807CD9FAD}"/>
              </a:ext>
            </a:extLst>
          </p:cNvPr>
          <p:cNvSpPr/>
          <p:nvPr/>
        </p:nvSpPr>
        <p:spPr>
          <a:xfrm>
            <a:off x="5071519" y="3099825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7A7B37B7-5988-40E8-8CE1-469B6ECC22E2}"/>
              </a:ext>
            </a:extLst>
          </p:cNvPr>
          <p:cNvSpPr/>
          <p:nvPr/>
        </p:nvSpPr>
        <p:spPr>
          <a:xfrm>
            <a:off x="4474187" y="3075951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4491147B-31C7-4D00-9156-5FD6BDAC32C8}"/>
              </a:ext>
            </a:extLst>
          </p:cNvPr>
          <p:cNvSpPr/>
          <p:nvPr/>
        </p:nvSpPr>
        <p:spPr>
          <a:xfrm>
            <a:off x="4394159" y="2692376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4EE7C369-6138-4F86-9DC6-EEED60E26ACF}"/>
              </a:ext>
            </a:extLst>
          </p:cNvPr>
          <p:cNvSpPr/>
          <p:nvPr/>
        </p:nvSpPr>
        <p:spPr>
          <a:xfrm>
            <a:off x="8084942" y="572410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9591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>
            <a:extLst>
              <a:ext uri="{FF2B5EF4-FFF2-40B4-BE49-F238E27FC236}">
                <a16:creationId xmlns:a16="http://schemas.microsoft.com/office/drawing/2014/main" id="{02543E5E-D0E9-4FB4-8B11-718C86F6B8C6}"/>
              </a:ext>
            </a:extLst>
          </p:cNvPr>
          <p:cNvSpPr txBox="1"/>
          <p:nvPr/>
        </p:nvSpPr>
        <p:spPr>
          <a:xfrm>
            <a:off x="1129226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GSI HEST Anlage Heute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73D75A2-F690-4559-85BE-FD6FA57A83F0}"/>
              </a:ext>
            </a:extLst>
          </p:cNvPr>
          <p:cNvSpPr/>
          <p:nvPr/>
        </p:nvSpPr>
        <p:spPr>
          <a:xfrm>
            <a:off x="8084942" y="5991101"/>
            <a:ext cx="72008" cy="7200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DAD346A4-4D31-48B7-8CF2-6B8B247AA5B5}"/>
              </a:ext>
            </a:extLst>
          </p:cNvPr>
          <p:cNvSpPr/>
          <p:nvPr/>
        </p:nvSpPr>
        <p:spPr>
          <a:xfrm>
            <a:off x="8084942" y="6243129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14289129-657A-4113-A0D9-98BF39BB786F}"/>
              </a:ext>
            </a:extLst>
          </p:cNvPr>
          <p:cNvSpPr txBox="1"/>
          <p:nvPr/>
        </p:nvSpPr>
        <p:spPr>
          <a:xfrm>
            <a:off x="8721010" y="5241129"/>
            <a:ext cx="33590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r>
              <a:rPr lang="de-DE" dirty="0"/>
              <a:t>neue Wünsche</a:t>
            </a:r>
          </a:p>
          <a:p>
            <a:r>
              <a:rPr lang="de-DE" dirty="0"/>
              <a:t>CUPID System (IST)</a:t>
            </a:r>
          </a:p>
          <a:p>
            <a:r>
              <a:rPr lang="de-DE" dirty="0"/>
              <a:t>analog System (IST)</a:t>
            </a:r>
          </a:p>
          <a:p>
            <a:r>
              <a:rPr lang="de-DE" dirty="0" err="1"/>
              <a:t>RadHard</a:t>
            </a:r>
            <a:r>
              <a:rPr lang="de-DE" dirty="0"/>
              <a:t> System (IST und geplant)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5875CB59-3496-4E0A-A1C9-E42F6DCDE322}"/>
              </a:ext>
            </a:extLst>
          </p:cNvPr>
          <p:cNvSpPr/>
          <p:nvPr/>
        </p:nvSpPr>
        <p:spPr>
          <a:xfrm>
            <a:off x="8084942" y="6531161"/>
            <a:ext cx="72008" cy="7200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6" name="Gruppieren 165">
            <a:extLst>
              <a:ext uri="{FF2B5EF4-FFF2-40B4-BE49-F238E27FC236}">
                <a16:creationId xmlns:a16="http://schemas.microsoft.com/office/drawing/2014/main" id="{3A87B77B-7666-4A76-9F3F-E3A9DF55F195}"/>
              </a:ext>
            </a:extLst>
          </p:cNvPr>
          <p:cNvGrpSpPr/>
          <p:nvPr/>
        </p:nvGrpSpPr>
        <p:grpSpPr>
          <a:xfrm>
            <a:off x="1129226" y="944484"/>
            <a:ext cx="10293731" cy="4625352"/>
            <a:chOff x="1182408" y="1800200"/>
            <a:chExt cx="9037636" cy="3528392"/>
          </a:xfrm>
        </p:grpSpPr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A2ED5960-FEC1-47E2-9287-A164428DA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27" t="20512" r="1333" b="3086"/>
            <a:stretch/>
          </p:blipFill>
          <p:spPr>
            <a:xfrm>
              <a:off x="1182408" y="1800200"/>
              <a:ext cx="9037636" cy="3528392"/>
            </a:xfrm>
            <a:prstGeom prst="rect">
              <a:avLst/>
            </a:prstGeom>
          </p:spPr>
        </p:pic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BB2BC4B0-8439-45EA-A48F-3B269A042D4E}"/>
                </a:ext>
              </a:extLst>
            </p:cNvPr>
            <p:cNvSpPr/>
            <p:nvPr/>
          </p:nvSpPr>
          <p:spPr>
            <a:xfrm>
              <a:off x="6983880" y="2808312"/>
              <a:ext cx="53260" cy="548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7B2CB241-7AC4-4243-9D2C-C8FA8664A86B}"/>
                </a:ext>
              </a:extLst>
            </p:cNvPr>
            <p:cNvSpPr/>
            <p:nvPr/>
          </p:nvSpPr>
          <p:spPr>
            <a:xfrm>
              <a:off x="6335808" y="2870355"/>
              <a:ext cx="53260" cy="548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E5B4F392-234A-4026-BE48-43959F7AB5C7}"/>
                </a:ext>
              </a:extLst>
            </p:cNvPr>
            <p:cNvSpPr/>
            <p:nvPr/>
          </p:nvSpPr>
          <p:spPr>
            <a:xfrm>
              <a:off x="6119784" y="2835732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0A7A3BA3-B15E-4ABC-8BDC-EE65F7792F0D}"/>
                </a:ext>
              </a:extLst>
            </p:cNvPr>
            <p:cNvSpPr/>
            <p:nvPr/>
          </p:nvSpPr>
          <p:spPr>
            <a:xfrm>
              <a:off x="7037140" y="2979748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59B1A3B0-799F-4FFD-962A-F7AD0D72597B}"/>
                </a:ext>
              </a:extLst>
            </p:cNvPr>
            <p:cNvSpPr/>
            <p:nvPr/>
          </p:nvSpPr>
          <p:spPr>
            <a:xfrm>
              <a:off x="7692853" y="3211803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19ABDBE3-8BFC-4B73-9645-EE98B4F7F7CA}"/>
                </a:ext>
              </a:extLst>
            </p:cNvPr>
            <p:cNvSpPr/>
            <p:nvPr/>
          </p:nvSpPr>
          <p:spPr>
            <a:xfrm>
              <a:off x="7523736" y="3195368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C30AE60A-A021-419F-BD4D-3A1FD3CEA413}"/>
                </a:ext>
              </a:extLst>
            </p:cNvPr>
            <p:cNvSpPr/>
            <p:nvPr/>
          </p:nvSpPr>
          <p:spPr>
            <a:xfrm>
              <a:off x="7199904" y="3069368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07864585-E61F-42DC-AEF0-AD53F5B444BA}"/>
                </a:ext>
              </a:extLst>
            </p:cNvPr>
            <p:cNvSpPr/>
            <p:nvPr/>
          </p:nvSpPr>
          <p:spPr>
            <a:xfrm>
              <a:off x="7361736" y="3145506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C0DBF23F-0B44-4064-BD71-5CD647275FA7}"/>
                </a:ext>
              </a:extLst>
            </p:cNvPr>
            <p:cNvSpPr/>
            <p:nvPr/>
          </p:nvSpPr>
          <p:spPr>
            <a:xfrm>
              <a:off x="4391592" y="2824066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B612C1C8-91C1-41DC-9D73-40947C519F6C}"/>
                </a:ext>
              </a:extLst>
            </p:cNvPr>
            <p:cNvSpPr/>
            <p:nvPr/>
          </p:nvSpPr>
          <p:spPr>
            <a:xfrm>
              <a:off x="7470476" y="2707073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D88110F9-A20F-4C33-AE94-DA9936A03179}"/>
                </a:ext>
              </a:extLst>
            </p:cNvPr>
            <p:cNvSpPr/>
            <p:nvPr/>
          </p:nvSpPr>
          <p:spPr>
            <a:xfrm>
              <a:off x="6551832" y="2943368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733AF2E4-4D81-4C0C-AD87-EC0F27F1AB90}"/>
                </a:ext>
              </a:extLst>
            </p:cNvPr>
            <p:cNvSpPr/>
            <p:nvPr/>
          </p:nvSpPr>
          <p:spPr>
            <a:xfrm>
              <a:off x="2584865" y="2823588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F1895C5F-03B7-4707-AC74-F6EC1481BA1E}"/>
                </a:ext>
              </a:extLst>
            </p:cNvPr>
            <p:cNvSpPr/>
            <p:nvPr/>
          </p:nvSpPr>
          <p:spPr>
            <a:xfrm>
              <a:off x="2747629" y="2823588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78E4ABD9-0434-4B7B-A9DD-572A7F8EBA86}"/>
                </a:ext>
              </a:extLst>
            </p:cNvPr>
            <p:cNvSpPr/>
            <p:nvPr/>
          </p:nvSpPr>
          <p:spPr>
            <a:xfrm>
              <a:off x="3801810" y="3069368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2A9DD55A-6149-4F80-8993-114DC68D1F17}"/>
                </a:ext>
              </a:extLst>
            </p:cNvPr>
            <p:cNvSpPr/>
            <p:nvPr/>
          </p:nvSpPr>
          <p:spPr>
            <a:xfrm>
              <a:off x="8619218" y="29793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55B6B27F-785F-4796-83F3-235CBE2A0350}"/>
                </a:ext>
              </a:extLst>
            </p:cNvPr>
            <p:cNvSpPr/>
            <p:nvPr/>
          </p:nvSpPr>
          <p:spPr>
            <a:xfrm>
              <a:off x="8780614" y="290736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64A8115C-AEA3-4434-8331-BD80013E7D75}"/>
                </a:ext>
              </a:extLst>
            </p:cNvPr>
            <p:cNvSpPr/>
            <p:nvPr/>
          </p:nvSpPr>
          <p:spPr>
            <a:xfrm>
              <a:off x="8942010" y="294336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91C8BF6C-40BA-45A3-BDFA-C101AD677DE4}"/>
                </a:ext>
              </a:extLst>
            </p:cNvPr>
            <p:cNvSpPr/>
            <p:nvPr/>
          </p:nvSpPr>
          <p:spPr>
            <a:xfrm>
              <a:off x="9144120" y="303978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75F8E5A0-8F7B-4183-B96C-D367C1181741}"/>
                </a:ext>
              </a:extLst>
            </p:cNvPr>
            <p:cNvSpPr/>
            <p:nvPr/>
          </p:nvSpPr>
          <p:spPr>
            <a:xfrm>
              <a:off x="9258680" y="311178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719B8E0D-450F-4CF0-BF83-6625A50F5C53}"/>
                </a:ext>
              </a:extLst>
            </p:cNvPr>
            <p:cNvSpPr/>
            <p:nvPr/>
          </p:nvSpPr>
          <p:spPr>
            <a:xfrm>
              <a:off x="9330688" y="318984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A5DDA4F1-8CE3-4781-BBE4-F7B19B54BA74}"/>
                </a:ext>
              </a:extLst>
            </p:cNvPr>
            <p:cNvSpPr/>
            <p:nvPr/>
          </p:nvSpPr>
          <p:spPr>
            <a:xfrm>
              <a:off x="8352032" y="2676411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027AB4C8-E8BD-457C-B996-A259928D58D7}"/>
                </a:ext>
              </a:extLst>
            </p:cNvPr>
            <p:cNvSpPr/>
            <p:nvPr/>
          </p:nvSpPr>
          <p:spPr>
            <a:xfrm>
              <a:off x="6533084" y="3225852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C0C31EE0-2EF0-4D0A-B82D-90AD82B99A28}"/>
                </a:ext>
              </a:extLst>
            </p:cNvPr>
            <p:cNvSpPr/>
            <p:nvPr/>
          </p:nvSpPr>
          <p:spPr>
            <a:xfrm>
              <a:off x="6624044" y="322278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682EAC12-7C71-489F-9280-14026C187F38}"/>
                </a:ext>
              </a:extLst>
            </p:cNvPr>
            <p:cNvSpPr/>
            <p:nvPr/>
          </p:nvSpPr>
          <p:spPr>
            <a:xfrm>
              <a:off x="5914468" y="3236359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60D46342-036A-47A4-A4E9-BBA1E20EDD27}"/>
                </a:ext>
              </a:extLst>
            </p:cNvPr>
            <p:cNvSpPr/>
            <p:nvPr/>
          </p:nvSpPr>
          <p:spPr>
            <a:xfrm>
              <a:off x="7656849" y="290736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04BAAD7F-3C88-4A90-A10D-878A96D2336D}"/>
                </a:ext>
              </a:extLst>
            </p:cNvPr>
            <p:cNvSpPr/>
            <p:nvPr/>
          </p:nvSpPr>
          <p:spPr>
            <a:xfrm>
              <a:off x="8016524" y="284290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0BC23066-E1BC-4D2B-9BC8-29A3288FC5AD}"/>
                </a:ext>
              </a:extLst>
            </p:cNvPr>
            <p:cNvSpPr/>
            <p:nvPr/>
          </p:nvSpPr>
          <p:spPr>
            <a:xfrm>
              <a:off x="6980265" y="3178201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Ellipse 116">
              <a:extLst>
                <a:ext uri="{FF2B5EF4-FFF2-40B4-BE49-F238E27FC236}">
                  <a16:creationId xmlns:a16="http://schemas.microsoft.com/office/drawing/2014/main" id="{15708FF9-C636-4088-A3AF-1C7B691A6D99}"/>
                </a:ext>
              </a:extLst>
            </p:cNvPr>
            <p:cNvSpPr/>
            <p:nvPr/>
          </p:nvSpPr>
          <p:spPr>
            <a:xfrm>
              <a:off x="7289728" y="306078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D5453CC6-F5EB-4B54-84EC-FAB32BC14BD4}"/>
                </a:ext>
              </a:extLst>
            </p:cNvPr>
            <p:cNvSpPr/>
            <p:nvPr/>
          </p:nvSpPr>
          <p:spPr>
            <a:xfrm>
              <a:off x="7701672" y="298867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Ellipse 118">
              <a:extLst>
                <a:ext uri="{FF2B5EF4-FFF2-40B4-BE49-F238E27FC236}">
                  <a16:creationId xmlns:a16="http://schemas.microsoft.com/office/drawing/2014/main" id="{A72904DD-6B36-43D7-B8ED-7F7B4CA1576B}"/>
                </a:ext>
              </a:extLst>
            </p:cNvPr>
            <p:cNvSpPr/>
            <p:nvPr/>
          </p:nvSpPr>
          <p:spPr>
            <a:xfrm>
              <a:off x="7492638" y="299624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Ellipse 119">
              <a:extLst>
                <a:ext uri="{FF2B5EF4-FFF2-40B4-BE49-F238E27FC236}">
                  <a16:creationId xmlns:a16="http://schemas.microsoft.com/office/drawing/2014/main" id="{C400F6BE-CADC-4FB5-930D-5F9BB4C5C405}"/>
                </a:ext>
              </a:extLst>
            </p:cNvPr>
            <p:cNvSpPr/>
            <p:nvPr/>
          </p:nvSpPr>
          <p:spPr>
            <a:xfrm>
              <a:off x="7919816" y="294336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1" name="Ellipse 120">
              <a:extLst>
                <a:ext uri="{FF2B5EF4-FFF2-40B4-BE49-F238E27FC236}">
                  <a16:creationId xmlns:a16="http://schemas.microsoft.com/office/drawing/2014/main" id="{2B402320-9CFA-4F64-9237-051A5D74DD48}"/>
                </a:ext>
              </a:extLst>
            </p:cNvPr>
            <p:cNvSpPr/>
            <p:nvPr/>
          </p:nvSpPr>
          <p:spPr>
            <a:xfrm>
              <a:off x="7841260" y="2978226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4647F16E-C46A-4794-AD61-16E4A9120A45}"/>
                </a:ext>
              </a:extLst>
            </p:cNvPr>
            <p:cNvSpPr/>
            <p:nvPr/>
          </p:nvSpPr>
          <p:spPr>
            <a:xfrm>
              <a:off x="8270583" y="3088205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340D7C72-393B-4413-8399-D7BB0FE653C9}"/>
                </a:ext>
              </a:extLst>
            </p:cNvPr>
            <p:cNvSpPr/>
            <p:nvPr/>
          </p:nvSpPr>
          <p:spPr>
            <a:xfrm>
              <a:off x="8379722" y="312094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D5666A70-0D14-45CB-8598-22C37A50DF6A}"/>
                </a:ext>
              </a:extLst>
            </p:cNvPr>
            <p:cNvSpPr/>
            <p:nvPr/>
          </p:nvSpPr>
          <p:spPr>
            <a:xfrm>
              <a:off x="8468811" y="313886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DF4F6085-0056-4557-BB23-40F8DA6676B2}"/>
                </a:ext>
              </a:extLst>
            </p:cNvPr>
            <p:cNvSpPr/>
            <p:nvPr/>
          </p:nvSpPr>
          <p:spPr>
            <a:xfrm>
              <a:off x="8540799" y="3156947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80D218A6-AD28-4054-B9A8-D8101FA5A83E}"/>
                </a:ext>
              </a:extLst>
            </p:cNvPr>
            <p:cNvSpPr/>
            <p:nvPr/>
          </p:nvSpPr>
          <p:spPr>
            <a:xfrm>
              <a:off x="8613934" y="31718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5E29D146-901F-44F3-8327-89296FE00D41}"/>
                </a:ext>
              </a:extLst>
            </p:cNvPr>
            <p:cNvSpPr/>
            <p:nvPr/>
          </p:nvSpPr>
          <p:spPr>
            <a:xfrm>
              <a:off x="9193272" y="2775486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B221141D-8923-4ADE-813E-424654373023}"/>
                </a:ext>
              </a:extLst>
            </p:cNvPr>
            <p:cNvSpPr/>
            <p:nvPr/>
          </p:nvSpPr>
          <p:spPr>
            <a:xfrm>
              <a:off x="9131487" y="2859592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536ACEF6-9A52-4DA1-B3A7-E2F3527DD7CD}"/>
                </a:ext>
              </a:extLst>
            </p:cNvPr>
            <p:cNvSpPr/>
            <p:nvPr/>
          </p:nvSpPr>
          <p:spPr>
            <a:xfrm>
              <a:off x="9149179" y="294336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83407303-EF27-4C27-8A6B-1592D95C6CA1}"/>
                </a:ext>
              </a:extLst>
            </p:cNvPr>
            <p:cNvSpPr/>
            <p:nvPr/>
          </p:nvSpPr>
          <p:spPr>
            <a:xfrm>
              <a:off x="9302652" y="290736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1662DB03-2F85-4AE1-8B51-26862EC5FC6A}"/>
                </a:ext>
              </a:extLst>
            </p:cNvPr>
            <p:cNvSpPr/>
            <p:nvPr/>
          </p:nvSpPr>
          <p:spPr>
            <a:xfrm>
              <a:off x="9788686" y="289878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4F92E50D-4981-45B6-A3FA-EB4F58C24D20}"/>
                </a:ext>
              </a:extLst>
            </p:cNvPr>
            <p:cNvSpPr/>
            <p:nvPr/>
          </p:nvSpPr>
          <p:spPr>
            <a:xfrm>
              <a:off x="9744920" y="2784197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904790C5-7F7F-4AA9-A631-F843A546D71E}"/>
                </a:ext>
              </a:extLst>
            </p:cNvPr>
            <p:cNvSpPr/>
            <p:nvPr/>
          </p:nvSpPr>
          <p:spPr>
            <a:xfrm>
              <a:off x="5462585" y="283009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44135F74-D641-4558-8F8B-E0EAD27E1222}"/>
                </a:ext>
              </a:extLst>
            </p:cNvPr>
            <p:cNvSpPr/>
            <p:nvPr/>
          </p:nvSpPr>
          <p:spPr>
            <a:xfrm>
              <a:off x="9200319" y="29793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118C3D88-44E5-4C04-B140-BC34071A9327}"/>
                </a:ext>
              </a:extLst>
            </p:cNvPr>
            <p:cNvSpPr/>
            <p:nvPr/>
          </p:nvSpPr>
          <p:spPr>
            <a:xfrm>
              <a:off x="9104893" y="278758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0A143FF4-B2A8-41D3-B134-B59A16A23A3A}"/>
                </a:ext>
              </a:extLst>
            </p:cNvPr>
            <p:cNvSpPr/>
            <p:nvPr/>
          </p:nvSpPr>
          <p:spPr>
            <a:xfrm>
              <a:off x="6119784" y="282358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C222A367-A5BF-4DD2-993F-2CD747C92773}"/>
                </a:ext>
              </a:extLst>
            </p:cNvPr>
            <p:cNvSpPr/>
            <p:nvPr/>
          </p:nvSpPr>
          <p:spPr>
            <a:xfrm>
              <a:off x="7464739" y="2689906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8242A444-560B-4B0A-8742-47A714E16675}"/>
                </a:ext>
              </a:extLst>
            </p:cNvPr>
            <p:cNvSpPr/>
            <p:nvPr/>
          </p:nvSpPr>
          <p:spPr>
            <a:xfrm>
              <a:off x="6548242" y="294336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BC4D3504-B2FC-4410-BE6B-34F733BB4E3E}"/>
                </a:ext>
              </a:extLst>
            </p:cNvPr>
            <p:cNvSpPr/>
            <p:nvPr/>
          </p:nvSpPr>
          <p:spPr>
            <a:xfrm>
              <a:off x="4380709" y="28257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C4050C08-430C-4906-AC47-602775CD372E}"/>
                </a:ext>
              </a:extLst>
            </p:cNvPr>
            <p:cNvSpPr/>
            <p:nvPr/>
          </p:nvSpPr>
          <p:spPr>
            <a:xfrm>
              <a:off x="7410520" y="2751889"/>
              <a:ext cx="68524" cy="646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F4898F27-3736-4451-AE69-39732A78FC7A}"/>
                </a:ext>
              </a:extLst>
            </p:cNvPr>
            <p:cNvSpPr/>
            <p:nvPr/>
          </p:nvSpPr>
          <p:spPr>
            <a:xfrm>
              <a:off x="3387656" y="2838681"/>
              <a:ext cx="53260" cy="54841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54F31B7B-0F50-4A43-A569-7123AA9E796F}"/>
                </a:ext>
              </a:extLst>
            </p:cNvPr>
            <p:cNvSpPr/>
            <p:nvPr/>
          </p:nvSpPr>
          <p:spPr>
            <a:xfrm>
              <a:off x="9648176" y="327236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491BC974-1861-46A6-8594-706F5DF04B3B}"/>
                </a:ext>
              </a:extLst>
            </p:cNvPr>
            <p:cNvSpPr/>
            <p:nvPr/>
          </p:nvSpPr>
          <p:spPr>
            <a:xfrm>
              <a:off x="9508115" y="275158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51DE4298-2DD7-4A08-8C1C-9FAACF9D97AB}"/>
                </a:ext>
              </a:extLst>
            </p:cNvPr>
            <p:cNvSpPr/>
            <p:nvPr/>
          </p:nvSpPr>
          <p:spPr>
            <a:xfrm>
              <a:off x="9831418" y="307578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010C282B-4CEA-4D8D-8414-313CFBCAEA1C}"/>
                </a:ext>
              </a:extLst>
            </p:cNvPr>
            <p:cNvSpPr/>
            <p:nvPr/>
          </p:nvSpPr>
          <p:spPr>
            <a:xfrm>
              <a:off x="5950472" y="41031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6" name="Ellipse 145">
              <a:extLst>
                <a:ext uri="{FF2B5EF4-FFF2-40B4-BE49-F238E27FC236}">
                  <a16:creationId xmlns:a16="http://schemas.microsoft.com/office/drawing/2014/main" id="{32AA2CA9-800C-47BD-A6C8-07F70A076ACF}"/>
                </a:ext>
              </a:extLst>
            </p:cNvPr>
            <p:cNvSpPr/>
            <p:nvPr/>
          </p:nvSpPr>
          <p:spPr>
            <a:xfrm>
              <a:off x="5759744" y="41031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7" name="Ellipse 146">
              <a:extLst>
                <a:ext uri="{FF2B5EF4-FFF2-40B4-BE49-F238E27FC236}">
                  <a16:creationId xmlns:a16="http://schemas.microsoft.com/office/drawing/2014/main" id="{D7A51EA9-7CB9-487C-B6B8-14965A392469}"/>
                </a:ext>
              </a:extLst>
            </p:cNvPr>
            <p:cNvSpPr/>
            <p:nvPr/>
          </p:nvSpPr>
          <p:spPr>
            <a:xfrm>
              <a:off x="5628376" y="414816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8" name="Ellipse 147">
              <a:extLst>
                <a:ext uri="{FF2B5EF4-FFF2-40B4-BE49-F238E27FC236}">
                  <a16:creationId xmlns:a16="http://schemas.microsoft.com/office/drawing/2014/main" id="{372E6525-D348-45A3-B5DD-4402CE96DE9A}"/>
                </a:ext>
              </a:extLst>
            </p:cNvPr>
            <p:cNvSpPr/>
            <p:nvPr/>
          </p:nvSpPr>
          <p:spPr>
            <a:xfrm>
              <a:off x="7635773" y="2995393"/>
              <a:ext cx="53260" cy="5484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62371128-BAB6-4F4E-B19E-8BEE3A5B3F63}"/>
                </a:ext>
              </a:extLst>
            </p:cNvPr>
            <p:cNvSpPr/>
            <p:nvPr/>
          </p:nvSpPr>
          <p:spPr>
            <a:xfrm>
              <a:off x="6332974" y="2787404"/>
              <a:ext cx="53260" cy="5484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Ellipse 149">
              <a:extLst>
                <a:ext uri="{FF2B5EF4-FFF2-40B4-BE49-F238E27FC236}">
                  <a16:creationId xmlns:a16="http://schemas.microsoft.com/office/drawing/2014/main" id="{C9B8D0D6-8449-47A7-ABBE-ACFA07144A7C}"/>
                </a:ext>
              </a:extLst>
            </p:cNvPr>
            <p:cNvSpPr/>
            <p:nvPr/>
          </p:nvSpPr>
          <p:spPr>
            <a:xfrm>
              <a:off x="5390577" y="423858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CBF04475-18D7-4C3F-8BE0-559326A2CE71}"/>
                </a:ext>
              </a:extLst>
            </p:cNvPr>
            <p:cNvSpPr/>
            <p:nvPr/>
          </p:nvSpPr>
          <p:spPr>
            <a:xfrm>
              <a:off x="4978272" y="4405262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Ellipse 151">
              <a:extLst>
                <a:ext uri="{FF2B5EF4-FFF2-40B4-BE49-F238E27FC236}">
                  <a16:creationId xmlns:a16="http://schemas.microsoft.com/office/drawing/2014/main" id="{A19D7F2D-656B-4E70-BCEC-46D05C3A97EF}"/>
                </a:ext>
              </a:extLst>
            </p:cNvPr>
            <p:cNvSpPr/>
            <p:nvPr/>
          </p:nvSpPr>
          <p:spPr>
            <a:xfrm>
              <a:off x="5183680" y="4310596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Ellipse 152">
              <a:extLst>
                <a:ext uri="{FF2B5EF4-FFF2-40B4-BE49-F238E27FC236}">
                  <a16:creationId xmlns:a16="http://schemas.microsoft.com/office/drawing/2014/main" id="{FF7408ED-4556-4646-83FF-70A12C5233D4}"/>
                </a:ext>
              </a:extLst>
            </p:cNvPr>
            <p:cNvSpPr/>
            <p:nvPr/>
          </p:nvSpPr>
          <p:spPr>
            <a:xfrm>
              <a:off x="5088240" y="436925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Ellipse 153">
              <a:extLst>
                <a:ext uri="{FF2B5EF4-FFF2-40B4-BE49-F238E27FC236}">
                  <a16:creationId xmlns:a16="http://schemas.microsoft.com/office/drawing/2014/main" id="{9D01DA40-B887-4B77-A6C3-99FDB4400B79}"/>
                </a:ext>
              </a:extLst>
            </p:cNvPr>
            <p:cNvSpPr/>
            <p:nvPr/>
          </p:nvSpPr>
          <p:spPr>
            <a:xfrm>
              <a:off x="3946589" y="4827560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Ellipse 154">
              <a:extLst>
                <a:ext uri="{FF2B5EF4-FFF2-40B4-BE49-F238E27FC236}">
                  <a16:creationId xmlns:a16="http://schemas.microsoft.com/office/drawing/2014/main" id="{8F4C0AC6-B216-4F3B-9857-F3844F825594}"/>
                </a:ext>
              </a:extLst>
            </p:cNvPr>
            <p:cNvSpPr/>
            <p:nvPr/>
          </p:nvSpPr>
          <p:spPr>
            <a:xfrm>
              <a:off x="4048937" y="477933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A5A5B4DF-7AE6-4AAB-80FE-D0961474DC82}"/>
                </a:ext>
              </a:extLst>
            </p:cNvPr>
            <p:cNvSpPr/>
            <p:nvPr/>
          </p:nvSpPr>
          <p:spPr>
            <a:xfrm>
              <a:off x="4887284" y="4443694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7" name="Ellipse 156">
              <a:extLst>
                <a:ext uri="{FF2B5EF4-FFF2-40B4-BE49-F238E27FC236}">
                  <a16:creationId xmlns:a16="http://schemas.microsoft.com/office/drawing/2014/main" id="{9ABAEF8E-8EFF-41E1-8D66-8EA21B588E3F}"/>
                </a:ext>
              </a:extLst>
            </p:cNvPr>
            <p:cNvSpPr/>
            <p:nvPr/>
          </p:nvSpPr>
          <p:spPr>
            <a:xfrm>
              <a:off x="4788060" y="4488171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FBB9B770-D815-4CFE-86AE-B88BD26BE112}"/>
                </a:ext>
              </a:extLst>
            </p:cNvPr>
            <p:cNvSpPr/>
            <p:nvPr/>
          </p:nvSpPr>
          <p:spPr>
            <a:xfrm>
              <a:off x="4688836" y="4524175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48B5094B-DCFA-41CF-B0CC-35BB87AD1ADD}"/>
                </a:ext>
              </a:extLst>
            </p:cNvPr>
            <p:cNvSpPr/>
            <p:nvPr/>
          </p:nvSpPr>
          <p:spPr>
            <a:xfrm>
              <a:off x="4589612" y="4578895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960FD976-D9D9-402F-BEC5-F7F260B9917D}"/>
                </a:ext>
              </a:extLst>
            </p:cNvPr>
            <p:cNvSpPr/>
            <p:nvPr/>
          </p:nvSpPr>
          <p:spPr>
            <a:xfrm>
              <a:off x="4501833" y="4612721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F4EF7A0D-9AC5-44FC-BCAB-1003E5F171E9}"/>
                </a:ext>
              </a:extLst>
            </p:cNvPr>
            <p:cNvSpPr/>
            <p:nvPr/>
          </p:nvSpPr>
          <p:spPr>
            <a:xfrm>
              <a:off x="4408848" y="4648725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FF74DBBC-E457-4915-B758-5BA2499EE567}"/>
                </a:ext>
              </a:extLst>
            </p:cNvPr>
            <p:cNvSpPr/>
            <p:nvPr/>
          </p:nvSpPr>
          <p:spPr>
            <a:xfrm>
              <a:off x="5287128" y="4285087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Ellipse 162">
              <a:extLst>
                <a:ext uri="{FF2B5EF4-FFF2-40B4-BE49-F238E27FC236}">
                  <a16:creationId xmlns:a16="http://schemas.microsoft.com/office/drawing/2014/main" id="{3C607CB1-33DE-48E1-8B50-2ED69089D446}"/>
                </a:ext>
              </a:extLst>
            </p:cNvPr>
            <p:cNvSpPr/>
            <p:nvPr/>
          </p:nvSpPr>
          <p:spPr>
            <a:xfrm>
              <a:off x="4303397" y="468674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8ADCDEF2-9547-48C2-999E-CA2BF504FC32}"/>
                </a:ext>
              </a:extLst>
            </p:cNvPr>
            <p:cNvSpPr/>
            <p:nvPr/>
          </p:nvSpPr>
          <p:spPr>
            <a:xfrm>
              <a:off x="4219061" y="4719628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5" name="Ellipse 164">
              <a:extLst>
                <a:ext uri="{FF2B5EF4-FFF2-40B4-BE49-F238E27FC236}">
                  <a16:creationId xmlns:a16="http://schemas.microsoft.com/office/drawing/2014/main" id="{E260239B-E3AE-413A-AF4A-C4E3A1BDCE76}"/>
                </a:ext>
              </a:extLst>
            </p:cNvPr>
            <p:cNvSpPr/>
            <p:nvPr/>
          </p:nvSpPr>
          <p:spPr>
            <a:xfrm>
              <a:off x="4120945" y="4748943"/>
              <a:ext cx="72008" cy="7200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7" name="Ellipse 166">
            <a:extLst>
              <a:ext uri="{FF2B5EF4-FFF2-40B4-BE49-F238E27FC236}">
                <a16:creationId xmlns:a16="http://schemas.microsoft.com/office/drawing/2014/main" id="{0E313581-6D84-4C12-9F69-474941B1A985}"/>
              </a:ext>
            </a:extLst>
          </p:cNvPr>
          <p:cNvSpPr/>
          <p:nvPr/>
        </p:nvSpPr>
        <p:spPr>
          <a:xfrm>
            <a:off x="5743778" y="3132008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F4B981A5-A12E-4965-BB8B-C43ADB0BEE42}"/>
              </a:ext>
            </a:extLst>
          </p:cNvPr>
          <p:cNvSpPr/>
          <p:nvPr/>
        </p:nvSpPr>
        <p:spPr>
          <a:xfrm>
            <a:off x="5493666" y="3060117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141D346E-4A29-4B1D-BB6E-2E4807CD9FAD}"/>
              </a:ext>
            </a:extLst>
          </p:cNvPr>
          <p:cNvSpPr/>
          <p:nvPr/>
        </p:nvSpPr>
        <p:spPr>
          <a:xfrm>
            <a:off x="5071519" y="3099825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7A7B37B7-5988-40E8-8CE1-469B6ECC22E2}"/>
              </a:ext>
            </a:extLst>
          </p:cNvPr>
          <p:cNvSpPr/>
          <p:nvPr/>
        </p:nvSpPr>
        <p:spPr>
          <a:xfrm>
            <a:off x="4474187" y="3075951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4491147B-31C7-4D00-9156-5FD6BDAC32C8}"/>
              </a:ext>
            </a:extLst>
          </p:cNvPr>
          <p:cNvSpPr/>
          <p:nvPr/>
        </p:nvSpPr>
        <p:spPr>
          <a:xfrm>
            <a:off x="4394159" y="2692376"/>
            <a:ext cx="60662" cy="7189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4EE7C369-6138-4F86-9DC6-EEED60E26ACF}"/>
              </a:ext>
            </a:extLst>
          </p:cNvPr>
          <p:cNvSpPr/>
          <p:nvPr/>
        </p:nvSpPr>
        <p:spPr>
          <a:xfrm>
            <a:off x="8084942" y="5724103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3" name="BB7EE87B-6B57-46A0-8AFA-62B6F730CE9A" descr="IMG_0103.jpg">
            <a:extLst>
              <a:ext uri="{FF2B5EF4-FFF2-40B4-BE49-F238E27FC236}">
                <a16:creationId xmlns:a16="http://schemas.microsoft.com/office/drawing/2014/main" id="{2FE51896-28D3-4DD2-94A5-1533374D7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5" b="15445"/>
          <a:stretch/>
        </p:blipFill>
        <p:spPr bwMode="auto">
          <a:xfrm>
            <a:off x="132780" y="2766167"/>
            <a:ext cx="3100788" cy="3716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" name="Grafik 173">
            <a:extLst>
              <a:ext uri="{FF2B5EF4-FFF2-40B4-BE49-F238E27FC236}">
                <a16:creationId xmlns:a16="http://schemas.microsoft.com/office/drawing/2014/main" id="{CA5D8726-EE12-4372-8D0B-57E8A79FD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18079" r="25473" b="477"/>
          <a:stretch/>
        </p:blipFill>
        <p:spPr>
          <a:xfrm>
            <a:off x="3348394" y="3607618"/>
            <a:ext cx="2437642" cy="2918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104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EA906BF-88DB-46F4-B342-A82B5C956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82" y="0"/>
            <a:ext cx="4707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6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5495709-F57F-499C-B44B-CDB59CE440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8"/>
          <a:stretch/>
        </p:blipFill>
        <p:spPr>
          <a:xfrm>
            <a:off x="3713083" y="540184"/>
            <a:ext cx="4555861" cy="39635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E664C80-711A-450D-A1E5-036527E2C43A}"/>
              </a:ext>
            </a:extLst>
          </p:cNvPr>
          <p:cNvSpPr txBox="1"/>
          <p:nvPr/>
        </p:nvSpPr>
        <p:spPr>
          <a:xfrm>
            <a:off x="1143096" y="4503698"/>
            <a:ext cx="101744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 dirty="0">
                <a:latin typeface="Arial" panose="020B0604020202020204" pitchFamily="34" charset="0"/>
                <a:cs typeface="Arial" panose="020B0604020202020204" pitchFamily="34" charset="0"/>
              </a:rPr>
              <a:t>Schnell, sicher und störungsfrei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E4AFA4-35D4-4454-AB80-E5677FDB566B}"/>
              </a:ext>
            </a:extLst>
          </p:cNvPr>
          <p:cNvSpPr txBox="1"/>
          <p:nvPr/>
        </p:nvSpPr>
        <p:spPr>
          <a:xfrm>
            <a:off x="103468" y="5821520"/>
            <a:ext cx="11985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Wir möchten uns ganz herzlich bei unseren Kolleginnen und Kollegen der Strahldiagnose (aka LOBI, SD, BEA :) sowie den Kolleginnen und Kollegen aus den Abteilungen Großmontage, Vakuum, Elektrik, Werkstatt, Schlosserei, Justage, Betrieb und Controls für ihre großartige Arbeit bedanken. Ohne euch wäre dies nicht möglich gewesen.</a:t>
            </a:r>
          </a:p>
        </p:txBody>
      </p:sp>
    </p:spTree>
    <p:extLst>
      <p:ext uri="{BB962C8B-B14F-4D97-AF65-F5344CB8AC3E}">
        <p14:creationId xmlns:p14="http://schemas.microsoft.com/office/powerpoint/2010/main" val="3388221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CUPID System Aufbau</a:t>
            </a:r>
          </a:p>
        </p:txBody>
      </p:sp>
      <p:sp>
        <p:nvSpPr>
          <p:cNvPr id="5" name="Rechteck 4"/>
          <p:cNvSpPr/>
          <p:nvPr/>
        </p:nvSpPr>
        <p:spPr>
          <a:xfrm>
            <a:off x="1487489" y="1340768"/>
            <a:ext cx="1594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Control Rooms</a:t>
            </a:r>
          </a:p>
        </p:txBody>
      </p:sp>
      <p:sp>
        <p:nvSpPr>
          <p:cNvPr id="6" name="Rechteck 5"/>
          <p:cNvSpPr/>
          <p:nvPr/>
        </p:nvSpPr>
        <p:spPr>
          <a:xfrm>
            <a:off x="3704260" y="1340768"/>
            <a:ext cx="18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Electronics Room</a:t>
            </a:r>
          </a:p>
        </p:txBody>
      </p:sp>
      <p:sp>
        <p:nvSpPr>
          <p:cNvPr id="7" name="Rechteck 6"/>
          <p:cNvSpPr/>
          <p:nvPr/>
        </p:nvSpPr>
        <p:spPr>
          <a:xfrm>
            <a:off x="6023992" y="1196753"/>
            <a:ext cx="140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Radiation</a:t>
            </a:r>
          </a:p>
          <a:p>
            <a:pPr algn="ctr"/>
            <a:r>
              <a:rPr lang="en-US" b="1" dirty="0"/>
              <a:t>Save Area</a:t>
            </a:r>
          </a:p>
        </p:txBody>
      </p:sp>
      <p:sp>
        <p:nvSpPr>
          <p:cNvPr id="8" name="Rechteck 7"/>
          <p:cNvSpPr/>
          <p:nvPr/>
        </p:nvSpPr>
        <p:spPr>
          <a:xfrm>
            <a:off x="7592691" y="1331476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Experiment Beamline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8378467" y="3284120"/>
            <a:ext cx="2166553" cy="3097208"/>
            <a:chOff x="6914228" y="4264918"/>
            <a:chExt cx="2166553" cy="309720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8" r="8153" b="2222"/>
            <a:stretch/>
          </p:blipFill>
          <p:spPr bwMode="auto">
            <a:xfrm>
              <a:off x="6914228" y="4264918"/>
              <a:ext cx="2166553" cy="309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774" y="4911896"/>
              <a:ext cx="233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1544019" y="2276872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User Clients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704260" y="2276872"/>
            <a:ext cx="180164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Frontend</a:t>
            </a:r>
          </a:p>
          <a:p>
            <a:pPr algn="ctr"/>
            <a:r>
              <a:rPr lang="en-US" dirty="0"/>
              <a:t>camera DAQ</a:t>
            </a:r>
          </a:p>
          <a:p>
            <a:pPr algn="ctr"/>
            <a:r>
              <a:rPr lang="en-US" dirty="0"/>
              <a:t>PLC control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704259" y="320020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Timing Receiver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704260" y="356953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10 Gbit Switch</a:t>
            </a:r>
          </a:p>
          <a:p>
            <a:r>
              <a:rPr lang="en-US" dirty="0"/>
              <a:t>(local network)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704259" y="443711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CPS8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97537" y="508518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PLC </a:t>
            </a:r>
          </a:p>
          <a:p>
            <a:r>
              <a:rPr lang="en-US" dirty="0"/>
              <a:t>Main Controller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18101" y="5093391"/>
            <a:ext cx="116198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PLC</a:t>
            </a:r>
          </a:p>
          <a:p>
            <a:pPr algn="ctr"/>
            <a:r>
              <a:rPr lang="en-US" dirty="0"/>
              <a:t>Satellites</a:t>
            </a:r>
          </a:p>
        </p:txBody>
      </p:sp>
      <p:cxnSp>
        <p:nvCxnSpPr>
          <p:cNvPr id="19" name="Gewinkelte Verbindung 18"/>
          <p:cNvCxnSpPr>
            <a:stCxn id="17" idx="2"/>
            <a:endCxn id="18" idx="2"/>
          </p:cNvCxnSpPr>
          <p:nvPr/>
        </p:nvCxnSpPr>
        <p:spPr>
          <a:xfrm rot="16200000" flipH="1">
            <a:off x="5644622" y="4685253"/>
            <a:ext cx="8206" cy="2100731"/>
          </a:xfrm>
          <a:prstGeom prst="bentConnector3">
            <a:avLst>
              <a:gd name="adj1" fmla="val 2885767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 rot="16200000">
            <a:off x="5249914" y="2943721"/>
            <a:ext cx="120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network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2120084" y="3284984"/>
            <a:ext cx="1584175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904060" y="2996953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timing network</a:t>
            </a:r>
          </a:p>
        </p:txBody>
      </p:sp>
      <p:cxnSp>
        <p:nvCxnSpPr>
          <p:cNvPr id="23" name="Gewinkelte Verbindung 22"/>
          <p:cNvCxnSpPr>
            <a:stCxn id="14" idx="1"/>
            <a:endCxn id="16" idx="1"/>
          </p:cNvCxnSpPr>
          <p:nvPr/>
        </p:nvCxnSpPr>
        <p:spPr>
          <a:xfrm rot="10800000" flipV="1">
            <a:off x="3704258" y="3384868"/>
            <a:ext cx="12700" cy="1236910"/>
          </a:xfrm>
          <a:prstGeom prst="bentConnector3">
            <a:avLst>
              <a:gd name="adj1" fmla="val 180000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 Verbindung 23"/>
          <p:cNvCxnSpPr/>
          <p:nvPr/>
        </p:nvCxnSpPr>
        <p:spPr>
          <a:xfrm>
            <a:off x="5505906" y="2564905"/>
            <a:ext cx="12700" cy="1154163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stCxn id="12" idx="3"/>
          </p:cNvCxnSpPr>
          <p:nvPr/>
        </p:nvCxnSpPr>
        <p:spPr>
          <a:xfrm>
            <a:off x="2984179" y="24615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25"/>
          <p:cNvCxnSpPr>
            <a:endCxn id="17" idx="1"/>
          </p:cNvCxnSpPr>
          <p:nvPr/>
        </p:nvCxnSpPr>
        <p:spPr>
          <a:xfrm rot="16200000" flipH="1">
            <a:off x="1975463" y="3686278"/>
            <a:ext cx="2946812" cy="49733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3200204" y="4725144"/>
            <a:ext cx="497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13" idx="1"/>
          </p:cNvCxnSpPr>
          <p:nvPr/>
        </p:nvCxnSpPr>
        <p:spPr>
          <a:xfrm>
            <a:off x="3200203" y="2738537"/>
            <a:ext cx="504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4928395" y="600154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Profinet</a:t>
            </a:r>
          </a:p>
        </p:txBody>
      </p:sp>
      <p:sp>
        <p:nvSpPr>
          <p:cNvPr id="30" name="Textfeld 29"/>
          <p:cNvSpPr txBox="1"/>
          <p:nvPr/>
        </p:nvSpPr>
        <p:spPr>
          <a:xfrm rot="16200000">
            <a:off x="7166791" y="2967408"/>
            <a:ext cx="128873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Connector Box</a:t>
            </a:r>
          </a:p>
        </p:txBody>
      </p:sp>
      <p:cxnSp>
        <p:nvCxnSpPr>
          <p:cNvPr id="31" name="Gewinkelte Verbindung 30"/>
          <p:cNvCxnSpPr>
            <a:stCxn id="15" idx="3"/>
          </p:cNvCxnSpPr>
          <p:nvPr/>
        </p:nvCxnSpPr>
        <p:spPr>
          <a:xfrm flipV="1">
            <a:off x="5505907" y="2276872"/>
            <a:ext cx="646625" cy="161582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6152531" y="2276872"/>
            <a:ext cx="3349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9502477" y="2276872"/>
            <a:ext cx="0" cy="1007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8134326" y="2996952"/>
            <a:ext cx="11846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9319012" y="2996952"/>
            <a:ext cx="0" cy="25667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8134326" y="3645024"/>
            <a:ext cx="106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8240448" y="3645024"/>
            <a:ext cx="0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240448" y="4725144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>
            <a:stCxn id="30" idx="2"/>
          </p:cNvCxnSpPr>
          <p:nvPr/>
        </p:nvCxnSpPr>
        <p:spPr>
          <a:xfrm flipV="1">
            <a:off x="8134325" y="3253626"/>
            <a:ext cx="288032" cy="369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8422357" y="3253626"/>
            <a:ext cx="0" cy="111147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22357" y="4365104"/>
            <a:ext cx="50405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>
            <a:off x="7054207" y="3719067"/>
            <a:ext cx="433787" cy="0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7054205" y="3719068"/>
            <a:ext cx="0" cy="1366117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>
            <a:stCxn id="16" idx="3"/>
          </p:cNvCxnSpPr>
          <p:nvPr/>
        </p:nvCxnSpPr>
        <p:spPr>
          <a:xfrm>
            <a:off x="5505905" y="4621779"/>
            <a:ext cx="1044244" cy="1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V="1">
            <a:off x="6550149" y="2996953"/>
            <a:ext cx="0" cy="1624827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6550149" y="2996952"/>
            <a:ext cx="937844" cy="0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 rot="16200000">
            <a:off x="5983363" y="3670178"/>
            <a:ext cx="136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trigger &amp; power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531461" y="1988841"/>
            <a:ext cx="1971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camera image / settings</a:t>
            </a:r>
          </a:p>
        </p:txBody>
      </p:sp>
      <p:cxnSp>
        <p:nvCxnSpPr>
          <p:cNvPr id="49" name="Gerade Verbindung 48"/>
          <p:cNvCxnSpPr/>
          <p:nvPr/>
        </p:nvCxnSpPr>
        <p:spPr>
          <a:xfrm flipH="1">
            <a:off x="3344220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H="1">
            <a:off x="6036891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flipH="1">
            <a:off x="7347757" y="1206724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 rot="16200000">
            <a:off x="6403853" y="4182309"/>
            <a:ext cx="153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iris &amp; LED control</a:t>
            </a:r>
          </a:p>
        </p:txBody>
      </p:sp>
    </p:spTree>
    <p:extLst>
      <p:ext uri="{BB962C8B-B14F-4D97-AF65-F5344CB8AC3E}">
        <p14:creationId xmlns:p14="http://schemas.microsoft.com/office/powerpoint/2010/main" val="279518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2400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Beispiel: Position TH4DF3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3" y="1519813"/>
            <a:ext cx="5666025" cy="424951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853890" y="2250828"/>
            <a:ext cx="402047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Belüften (VAC)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 Strahlschutz Freigabe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Ersatz des vorhandenen </a:t>
            </a:r>
            <a:r>
              <a:rPr lang="de-DE" sz="1400" dirty="0" err="1"/>
              <a:t>Pneumatikantriebs</a:t>
            </a:r>
            <a:r>
              <a:rPr lang="de-DE" sz="1400" dirty="0"/>
              <a:t> 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Ersatz der </a:t>
            </a:r>
            <a:r>
              <a:rPr lang="de-DE" sz="1400" dirty="0" err="1"/>
              <a:t>Leuchttargethalterung</a:t>
            </a:r>
            <a:r>
              <a:rPr lang="de-DE" sz="1400" dirty="0"/>
              <a:t> 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Ausbau der Diagnosekammer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Anbringung von Justierkonsolen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Transfermessung der Kammer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Einbau und Justage </a:t>
            </a:r>
            <a:r>
              <a:rPr lang="de-DE" sz="1400" dirty="0" err="1"/>
              <a:t>Leuchttargetantrieb</a:t>
            </a:r>
            <a:endParaRPr lang="de-DE" sz="1400" dirty="0"/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Einbau der Kammer in Strahlführung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 err="1"/>
              <a:t>Feinjustage</a:t>
            </a:r>
            <a:r>
              <a:rPr lang="de-DE" sz="1400" dirty="0"/>
              <a:t> der Kammer in Strahlführung 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Kabelverlegungsarbeiten und Konfektionieren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de-DE" sz="1400" dirty="0"/>
              <a:t>Abpumpe (VAC)</a:t>
            </a:r>
          </a:p>
          <a:p>
            <a:pPr lvl="0"/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1559496" y="65253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*SCR, komische Ding</a:t>
            </a:r>
          </a:p>
        </p:txBody>
      </p:sp>
    </p:spTree>
    <p:extLst>
      <p:ext uri="{BB962C8B-B14F-4D97-AF65-F5344CB8AC3E}">
        <p14:creationId xmlns:p14="http://schemas.microsoft.com/office/powerpoint/2010/main" val="90156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8E44A41-D22E-4A93-9DD0-FA6484311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9639" y="1168676"/>
            <a:ext cx="3224355" cy="2418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E073F8B-0266-4387-BD03-ED6566329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11251" r="23543" b="14490"/>
          <a:stretch/>
        </p:blipFill>
        <p:spPr>
          <a:xfrm>
            <a:off x="813732" y="688035"/>
            <a:ext cx="3665823" cy="326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ACBD220-486B-4FE3-9031-A6EC38F97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6812" y="959624"/>
            <a:ext cx="3498128" cy="2623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E5C89FA-9DC5-480E-925E-E55FF023E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09" y="4256659"/>
            <a:ext cx="3133173" cy="2349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F7B5192B-B800-483E-B34C-8952616FFDEB" descr="IMG_8904.jpg">
            <a:extLst>
              <a:ext uri="{FF2B5EF4-FFF2-40B4-BE49-F238E27FC236}">
                <a16:creationId xmlns:a16="http://schemas.microsoft.com/office/drawing/2014/main" id="{EFFC8B58-2A68-49FE-8CCE-85402F389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5" t="25044" r="30222" b="20666"/>
          <a:stretch/>
        </p:blipFill>
        <p:spPr bwMode="auto">
          <a:xfrm rot="16200000">
            <a:off x="1346084" y="3087578"/>
            <a:ext cx="2339998" cy="4657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A3F0D1B-A520-4E0D-ABA5-A269579BF076}"/>
              </a:ext>
            </a:extLst>
          </p:cNvPr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>
                <a:latin typeface="Arial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dirty="0"/>
              <a:t>es war einmal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A1584E-4C8D-4CF2-9D75-D0361A873A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2" t="40261" r="33085" b="15176"/>
          <a:stretch/>
        </p:blipFill>
        <p:spPr>
          <a:xfrm>
            <a:off x="8456186" y="4451346"/>
            <a:ext cx="3426704" cy="2112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381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F4ADC7C-5EE3-4155-96C5-FED5326780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123" r="5512" b="13792"/>
          <a:stretch/>
        </p:blipFill>
        <p:spPr>
          <a:xfrm>
            <a:off x="137136" y="1811983"/>
            <a:ext cx="5380749" cy="34436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Pfeil nach rechts 66">
            <a:extLst>
              <a:ext uri="{FF2B5EF4-FFF2-40B4-BE49-F238E27FC236}">
                <a16:creationId xmlns:a16="http://schemas.microsoft.com/office/drawing/2014/main" id="{12F6F605-6519-414B-AED3-6CE6C1C2DE76}"/>
              </a:ext>
            </a:extLst>
          </p:cNvPr>
          <p:cNvSpPr/>
          <p:nvPr/>
        </p:nvSpPr>
        <p:spPr>
          <a:xfrm>
            <a:off x="5771964" y="2953815"/>
            <a:ext cx="648072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2C3A14-F42B-4ED2-961C-90CFAA7A945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19040" y="1811983"/>
            <a:ext cx="5535824" cy="3443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B5CA0964-8246-4ABD-8B09-F99BC1E55F65}"/>
              </a:ext>
            </a:extLst>
          </p:cNvPr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>
                <a:latin typeface="Arial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dirty="0"/>
              <a:t>es war einmal … und daraus entstand eine Idee</a:t>
            </a:r>
          </a:p>
        </p:txBody>
      </p:sp>
    </p:spTree>
    <p:extLst>
      <p:ext uri="{BB962C8B-B14F-4D97-AF65-F5344CB8AC3E}">
        <p14:creationId xmlns:p14="http://schemas.microsoft.com/office/powerpoint/2010/main" val="3536170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3B7ED-8B25-41A2-9A41-9C297CF86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556" y="739056"/>
            <a:ext cx="3148033" cy="2361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E8CF110-916A-4407-B227-30F988057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37" y="632540"/>
            <a:ext cx="3290054" cy="2467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FB5AFD-5F73-4BBC-9B2A-193A0B5E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97" y="628175"/>
            <a:ext cx="3295875" cy="2471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243D5A5-757D-42C7-A30C-B65D5EA7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92" y="3329669"/>
            <a:ext cx="1421305" cy="3446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AEC8F45E-8AAE-4EFB-AE55-7A894B594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45" y="3202683"/>
            <a:ext cx="3615471" cy="3573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2E4DA14-CF5D-4DBF-8FEF-F350671E8C79}"/>
              </a:ext>
            </a:extLst>
          </p:cNvPr>
          <p:cNvSpPr txBox="1">
            <a:spLocks/>
          </p:cNvSpPr>
          <p:nvPr/>
        </p:nvSpPr>
        <p:spPr>
          <a:xfrm>
            <a:off x="0" y="15674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>
                <a:latin typeface="Arial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dirty="0"/>
              <a:t>durch die vielen jungen, motivierten Mitarbeiter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5E07CF-F46B-4CF4-9D71-B3577592ADB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257817" y="-7700551"/>
            <a:ext cx="5772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8E2D98E3-3F60-4264-AAD8-543D633CA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r="8761"/>
          <a:stretch>
            <a:fillRect/>
          </a:stretch>
        </p:blipFill>
        <p:spPr bwMode="auto">
          <a:xfrm>
            <a:off x="7495290" y="3306786"/>
            <a:ext cx="2547504" cy="3426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750B0A1-0FF5-4657-B618-6B15DE58D538}"/>
              </a:ext>
            </a:extLst>
          </p:cNvPr>
          <p:cNvSpPr/>
          <p:nvPr/>
        </p:nvSpPr>
        <p:spPr>
          <a:xfrm>
            <a:off x="9118833" y="4614968"/>
            <a:ext cx="402672" cy="57781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9013C20-56D2-451F-AAC0-10B46D26F681}"/>
              </a:ext>
            </a:extLst>
          </p:cNvPr>
          <p:cNvSpPr/>
          <p:nvPr/>
        </p:nvSpPr>
        <p:spPr>
          <a:xfrm>
            <a:off x="4622333" y="4328719"/>
            <a:ext cx="536895" cy="261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652D1CA8-ABB3-4B23-B9A2-22F9D30E1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5" b="7762"/>
          <a:stretch/>
        </p:blipFill>
        <p:spPr bwMode="auto">
          <a:xfrm>
            <a:off x="134225" y="3429000"/>
            <a:ext cx="2907082" cy="3278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22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69844C9-2472-45D0-A70B-BFB0FE44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26" y="1071080"/>
            <a:ext cx="4480948" cy="4480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8DDD368-98E7-4D30-B2A8-0FC2272679F2}"/>
              </a:ext>
            </a:extLst>
          </p:cNvPr>
          <p:cNvSpPr txBox="1"/>
          <p:nvPr/>
        </p:nvSpPr>
        <p:spPr>
          <a:xfrm>
            <a:off x="0" y="6500826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ontrol 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nit for 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rofile and 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mage </a:t>
            </a:r>
            <a:r>
              <a:rPr lang="en-GB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GB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ata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E894D5A-DE0A-4F82-A2F6-44C140DCAE1B}"/>
              </a:ext>
            </a:extLst>
          </p:cNvPr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800" b="1">
                <a:latin typeface="Arial" charset="0"/>
              </a:defRPr>
            </a:lvl1pPr>
            <a:lvl2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dirty="0"/>
              <a:t>2013: CUPID wurde geboren</a:t>
            </a:r>
          </a:p>
        </p:txBody>
      </p:sp>
    </p:spTree>
    <p:extLst>
      <p:ext uri="{BB962C8B-B14F-4D97-AF65-F5344CB8AC3E}">
        <p14:creationId xmlns:p14="http://schemas.microsoft.com/office/powerpoint/2010/main" val="1378682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CUPID System Aufbau</a:t>
            </a:r>
          </a:p>
        </p:txBody>
      </p:sp>
      <p:sp>
        <p:nvSpPr>
          <p:cNvPr id="5" name="Rechteck 4"/>
          <p:cNvSpPr/>
          <p:nvPr/>
        </p:nvSpPr>
        <p:spPr>
          <a:xfrm>
            <a:off x="1487489" y="1340768"/>
            <a:ext cx="1594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Control Rooms</a:t>
            </a:r>
          </a:p>
        </p:txBody>
      </p:sp>
      <p:sp>
        <p:nvSpPr>
          <p:cNvPr id="6" name="Rechteck 5"/>
          <p:cNvSpPr/>
          <p:nvPr/>
        </p:nvSpPr>
        <p:spPr>
          <a:xfrm>
            <a:off x="3704260" y="1340768"/>
            <a:ext cx="1827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Electronics Room</a:t>
            </a:r>
          </a:p>
        </p:txBody>
      </p:sp>
      <p:sp>
        <p:nvSpPr>
          <p:cNvPr id="7" name="Rechteck 6"/>
          <p:cNvSpPr/>
          <p:nvPr/>
        </p:nvSpPr>
        <p:spPr>
          <a:xfrm>
            <a:off x="6023992" y="1196753"/>
            <a:ext cx="140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Radiation</a:t>
            </a:r>
          </a:p>
          <a:p>
            <a:pPr algn="ctr"/>
            <a:r>
              <a:rPr lang="en-US" b="1" dirty="0"/>
              <a:t>Save Area</a:t>
            </a:r>
          </a:p>
        </p:txBody>
      </p:sp>
      <p:sp>
        <p:nvSpPr>
          <p:cNvPr id="8" name="Rechteck 7"/>
          <p:cNvSpPr/>
          <p:nvPr/>
        </p:nvSpPr>
        <p:spPr>
          <a:xfrm>
            <a:off x="7592691" y="1331476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Experiment Beamline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8378467" y="3284120"/>
            <a:ext cx="2166553" cy="3097208"/>
            <a:chOff x="6914228" y="4264918"/>
            <a:chExt cx="2166553" cy="309720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8" r="8153" b="2222"/>
            <a:stretch/>
          </p:blipFill>
          <p:spPr bwMode="auto">
            <a:xfrm>
              <a:off x="6914228" y="4264918"/>
              <a:ext cx="2166553" cy="3097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774" y="4911896"/>
              <a:ext cx="233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feld 11"/>
          <p:cNvSpPr txBox="1"/>
          <p:nvPr/>
        </p:nvSpPr>
        <p:spPr>
          <a:xfrm>
            <a:off x="1544019" y="2276872"/>
            <a:ext cx="144016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User Clients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704260" y="2276872"/>
            <a:ext cx="1801647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Frontend</a:t>
            </a:r>
          </a:p>
          <a:p>
            <a:pPr algn="ctr"/>
            <a:r>
              <a:rPr lang="en-US" dirty="0"/>
              <a:t>camera DAQ</a:t>
            </a:r>
          </a:p>
          <a:p>
            <a:pPr algn="ctr"/>
            <a:r>
              <a:rPr lang="en-US" dirty="0"/>
              <a:t>PLC control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704259" y="320020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Timing Receiver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704260" y="356953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10 Gbit Switch</a:t>
            </a:r>
          </a:p>
          <a:p>
            <a:r>
              <a:rPr lang="en-US" dirty="0"/>
              <a:t>(local network)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704259" y="4437112"/>
            <a:ext cx="18016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CPS8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697537" y="5085185"/>
            <a:ext cx="180164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/>
          </a:lstStyle>
          <a:p>
            <a:r>
              <a:rPr lang="en-US" dirty="0"/>
              <a:t>PLC </a:t>
            </a:r>
          </a:p>
          <a:p>
            <a:r>
              <a:rPr lang="en-US" dirty="0"/>
              <a:t>Main Controller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118101" y="5093391"/>
            <a:ext cx="116198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PLC</a:t>
            </a:r>
          </a:p>
          <a:p>
            <a:pPr algn="ctr"/>
            <a:r>
              <a:rPr lang="en-US" dirty="0"/>
              <a:t>Satellites</a:t>
            </a:r>
          </a:p>
        </p:txBody>
      </p:sp>
      <p:cxnSp>
        <p:nvCxnSpPr>
          <p:cNvPr id="19" name="Gewinkelte Verbindung 18"/>
          <p:cNvCxnSpPr>
            <a:stCxn id="17" idx="2"/>
            <a:endCxn id="18" idx="2"/>
          </p:cNvCxnSpPr>
          <p:nvPr/>
        </p:nvCxnSpPr>
        <p:spPr>
          <a:xfrm rot="16200000" flipH="1">
            <a:off x="5644622" y="4685253"/>
            <a:ext cx="8206" cy="2100731"/>
          </a:xfrm>
          <a:prstGeom prst="bentConnector3">
            <a:avLst>
              <a:gd name="adj1" fmla="val 2885767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 rot="16200000">
            <a:off x="5249914" y="2943721"/>
            <a:ext cx="120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local network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2120084" y="3284984"/>
            <a:ext cx="1584175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904060" y="2996953"/>
            <a:ext cx="1368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timing network</a:t>
            </a:r>
          </a:p>
        </p:txBody>
      </p:sp>
      <p:cxnSp>
        <p:nvCxnSpPr>
          <p:cNvPr id="23" name="Gewinkelte Verbindung 22"/>
          <p:cNvCxnSpPr>
            <a:stCxn id="14" idx="1"/>
            <a:endCxn id="16" idx="1"/>
          </p:cNvCxnSpPr>
          <p:nvPr/>
        </p:nvCxnSpPr>
        <p:spPr>
          <a:xfrm rot="10800000" flipV="1">
            <a:off x="3704258" y="3384868"/>
            <a:ext cx="12700" cy="1236910"/>
          </a:xfrm>
          <a:prstGeom prst="bentConnector3">
            <a:avLst>
              <a:gd name="adj1" fmla="val 1800000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winkelte Verbindung 23"/>
          <p:cNvCxnSpPr/>
          <p:nvPr/>
        </p:nvCxnSpPr>
        <p:spPr>
          <a:xfrm>
            <a:off x="5505906" y="2564905"/>
            <a:ext cx="12700" cy="1154163"/>
          </a:xfrm>
          <a:prstGeom prst="bentConnector3">
            <a:avLst>
              <a:gd name="adj1" fmla="val 18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stCxn id="12" idx="3"/>
          </p:cNvCxnSpPr>
          <p:nvPr/>
        </p:nvCxnSpPr>
        <p:spPr>
          <a:xfrm>
            <a:off x="2984179" y="24615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 Verbindung 25"/>
          <p:cNvCxnSpPr>
            <a:endCxn id="17" idx="1"/>
          </p:cNvCxnSpPr>
          <p:nvPr/>
        </p:nvCxnSpPr>
        <p:spPr>
          <a:xfrm rot="16200000" flipH="1">
            <a:off x="1975463" y="3686278"/>
            <a:ext cx="2946812" cy="49733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3200204" y="4725144"/>
            <a:ext cx="497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13" idx="1"/>
          </p:cNvCxnSpPr>
          <p:nvPr/>
        </p:nvCxnSpPr>
        <p:spPr>
          <a:xfrm>
            <a:off x="3200203" y="2738537"/>
            <a:ext cx="504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4928395" y="6001544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Profinet</a:t>
            </a:r>
          </a:p>
        </p:txBody>
      </p:sp>
      <p:sp>
        <p:nvSpPr>
          <p:cNvPr id="30" name="Textfeld 29"/>
          <p:cNvSpPr txBox="1"/>
          <p:nvPr/>
        </p:nvSpPr>
        <p:spPr>
          <a:xfrm rot="16200000">
            <a:off x="7166791" y="2967408"/>
            <a:ext cx="128873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Connector Box</a:t>
            </a:r>
          </a:p>
        </p:txBody>
      </p:sp>
      <p:cxnSp>
        <p:nvCxnSpPr>
          <p:cNvPr id="31" name="Gewinkelte Verbindung 30"/>
          <p:cNvCxnSpPr>
            <a:stCxn id="15" idx="3"/>
          </p:cNvCxnSpPr>
          <p:nvPr/>
        </p:nvCxnSpPr>
        <p:spPr>
          <a:xfrm flipV="1">
            <a:off x="5505907" y="2276872"/>
            <a:ext cx="646625" cy="161582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6152531" y="2276872"/>
            <a:ext cx="3349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9502477" y="2276872"/>
            <a:ext cx="0" cy="1007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8134326" y="2996952"/>
            <a:ext cx="11846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/>
          <p:cNvCxnSpPr/>
          <p:nvPr/>
        </p:nvCxnSpPr>
        <p:spPr>
          <a:xfrm>
            <a:off x="9319012" y="2996952"/>
            <a:ext cx="0" cy="25667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8134326" y="3645024"/>
            <a:ext cx="106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8240448" y="3645024"/>
            <a:ext cx="0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240448" y="4725144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>
            <a:stCxn id="30" idx="2"/>
          </p:cNvCxnSpPr>
          <p:nvPr/>
        </p:nvCxnSpPr>
        <p:spPr>
          <a:xfrm flipV="1">
            <a:off x="8134325" y="3253626"/>
            <a:ext cx="288032" cy="369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8422357" y="3253626"/>
            <a:ext cx="0" cy="111147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8422357" y="4365104"/>
            <a:ext cx="50405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 flipH="1">
            <a:off x="7054207" y="3719067"/>
            <a:ext cx="433787" cy="0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7054205" y="3719068"/>
            <a:ext cx="0" cy="1366117"/>
          </a:xfrm>
          <a:prstGeom prst="line">
            <a:avLst/>
          </a:prstGeom>
          <a:ln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>
            <a:stCxn id="16" idx="3"/>
          </p:cNvCxnSpPr>
          <p:nvPr/>
        </p:nvCxnSpPr>
        <p:spPr>
          <a:xfrm>
            <a:off x="5505905" y="4621779"/>
            <a:ext cx="1044244" cy="1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/>
          <p:nvPr/>
        </p:nvCxnSpPr>
        <p:spPr>
          <a:xfrm flipV="1">
            <a:off x="6550149" y="2996953"/>
            <a:ext cx="0" cy="1624827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/>
          <p:cNvCxnSpPr/>
          <p:nvPr/>
        </p:nvCxnSpPr>
        <p:spPr>
          <a:xfrm>
            <a:off x="6550149" y="2996952"/>
            <a:ext cx="937844" cy="0"/>
          </a:xfrm>
          <a:prstGeom prst="line">
            <a:avLst/>
          </a:prstGeom>
          <a:ln cmpd="dbl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 rot="16200000">
            <a:off x="5983363" y="3670178"/>
            <a:ext cx="136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trigger &amp; power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531461" y="1988841"/>
            <a:ext cx="1971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camera image / settings</a:t>
            </a:r>
          </a:p>
        </p:txBody>
      </p:sp>
      <p:cxnSp>
        <p:nvCxnSpPr>
          <p:cNvPr id="49" name="Gerade Verbindung 48"/>
          <p:cNvCxnSpPr/>
          <p:nvPr/>
        </p:nvCxnSpPr>
        <p:spPr>
          <a:xfrm flipH="1">
            <a:off x="3344220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H="1">
            <a:off x="6036891" y="1222449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flipH="1">
            <a:off x="7347757" y="1206724"/>
            <a:ext cx="1" cy="520283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 rot="16200000">
            <a:off x="6403853" y="4182309"/>
            <a:ext cx="153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iris &amp; LED control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8E4795-1EB6-490C-B1EC-18B881C40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80" y="1818932"/>
            <a:ext cx="3454762" cy="460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52716DB7-4B96-40DF-8BFC-0EB4CD38AC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540" y="2863691"/>
            <a:ext cx="3326041" cy="206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4589C921-6565-4261-ADA0-8099CD44AAE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11532" b="18167"/>
          <a:stretch/>
        </p:blipFill>
        <p:spPr bwMode="auto">
          <a:xfrm rot="5400000">
            <a:off x="2713334" y="2596034"/>
            <a:ext cx="5147901" cy="348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2380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Mechanik und Optik</a:t>
            </a:r>
          </a:p>
        </p:txBody>
      </p:sp>
      <p:pic>
        <p:nvPicPr>
          <p:cNvPr id="4" name="Grafik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0" b="14915"/>
          <a:stretch/>
        </p:blipFill>
        <p:spPr bwMode="auto">
          <a:xfrm>
            <a:off x="546789" y="785114"/>
            <a:ext cx="8068087" cy="298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 descr="C:\Users\bwalasek\AppData\Local\Microsoft\Windows\Temporary Internet Files\Content.Outlook\662C1FPR\IMG_379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4" t="12122" r="6281" b="13168"/>
          <a:stretch/>
        </p:blipFill>
        <p:spPr bwMode="auto">
          <a:xfrm>
            <a:off x="546789" y="3897639"/>
            <a:ext cx="2792029" cy="215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 descr="C:\Users\bwalasek\AppData\Local\Microsoft\Windows\Temporary Internet Files\Content.Outlook\662C1FPR\IMG_379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8" b="23777"/>
          <a:stretch/>
        </p:blipFill>
        <p:spPr bwMode="auto">
          <a:xfrm>
            <a:off x="4289867" y="4232903"/>
            <a:ext cx="3465595" cy="1677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hteck 9"/>
          <p:cNvSpPr/>
          <p:nvPr/>
        </p:nvSpPr>
        <p:spPr>
          <a:xfrm>
            <a:off x="546789" y="6237457"/>
            <a:ext cx="25569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0070C0"/>
                </a:solidFill>
              </a:rPr>
              <a:t>remote-controlled iris Pentax C1614ER</a:t>
            </a:r>
            <a:endParaRPr lang="de-DE" sz="1000" b="1" dirty="0">
              <a:solidFill>
                <a:srgbClr val="0070C0"/>
              </a:solidFill>
            </a:endParaRPr>
          </a:p>
        </p:txBody>
      </p:sp>
      <p:pic>
        <p:nvPicPr>
          <p:cNvPr id="11" name="Picture 34">
            <a:extLst>
              <a:ext uri="{FF2B5EF4-FFF2-40B4-BE49-F238E27FC236}">
                <a16:creationId xmlns:a16="http://schemas.microsoft.com/office/drawing/2014/main" id="{95F4A0B4-B7D9-4152-9179-27EE65A6EAD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170" y="3980434"/>
            <a:ext cx="3872865" cy="2182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737896A-93D2-4372-BAFC-BBC16B392533}"/>
              </a:ext>
            </a:extLst>
          </p:cNvPr>
          <p:cNvPicPr/>
          <p:nvPr/>
        </p:nvPicPr>
        <p:blipFill rotWithShape="1">
          <a:blip r:embed="rId6"/>
          <a:srcRect l="6170"/>
          <a:stretch/>
        </p:blipFill>
        <p:spPr bwMode="auto">
          <a:xfrm>
            <a:off x="8808440" y="390782"/>
            <a:ext cx="3287051" cy="3380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664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DAQ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4CACC4-9B6B-4488-AB87-C14E474E9827}"/>
              </a:ext>
            </a:extLst>
          </p:cNvPr>
          <p:cNvSpPr txBox="1"/>
          <p:nvPr/>
        </p:nvSpPr>
        <p:spPr>
          <a:xfrm>
            <a:off x="0" y="6201397"/>
            <a:ext cx="12193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solutions</a:t>
            </a: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IPC as DAQ host may be used or a µTCA solution is proposed. </a:t>
            </a: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7D3729-F556-45DE-88D4-A027F5EE3AD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11532" b="18167"/>
          <a:stretch/>
        </p:blipFill>
        <p:spPr bwMode="auto">
          <a:xfrm rot="5400000">
            <a:off x="-935796" y="1625602"/>
            <a:ext cx="5498644" cy="3084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30C5BF5-3AC5-481E-91E0-D37A8A41A3C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71" y="1247043"/>
            <a:ext cx="4926660" cy="2500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1F2C18-C245-49DC-9FA8-DDC25C2AD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398" y="840198"/>
            <a:ext cx="2806542" cy="3971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0680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524000" y="15674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SPS slow </a:t>
            </a:r>
            <a:r>
              <a:rPr lang="de-DE" b="1" dirty="0" err="1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controls</a:t>
            </a:r>
            <a:r>
              <a:rPr lang="de-DE" b="1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für LED und Objektiv</a:t>
            </a:r>
          </a:p>
        </p:txBody>
      </p:sp>
      <p:pic>
        <p:nvPicPr>
          <p:cNvPr id="1026" name="Picture 2" descr="C:\Users\bwalasek\AppData\Local\Microsoft\Windows\Temporary Internet Files\Content.Outlook\662C1FPR\IMG_45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6" b="16280"/>
          <a:stretch/>
        </p:blipFill>
        <p:spPr bwMode="auto">
          <a:xfrm>
            <a:off x="299744" y="1415884"/>
            <a:ext cx="7117686" cy="2946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080" y="1175464"/>
            <a:ext cx="4392488" cy="33549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34CACC4-9B6B-4488-AB87-C14E474E9827}"/>
              </a:ext>
            </a:extLst>
          </p:cNvPr>
          <p:cNvSpPr txBox="1"/>
          <p:nvPr/>
        </p:nvSpPr>
        <p:spPr>
          <a:xfrm>
            <a:off x="0" y="5707756"/>
            <a:ext cx="12193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Siemens PLC PROFINET IO System (IO controller and devices) controls the aperture of each lens and LEDs to illuminate the target for calibration issues.</a:t>
            </a:r>
            <a:endParaRPr lang="de-DE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ea typeface="Times New Roman" panose="02020603050405020304" pitchFamily="18" charset="0"/>
              </a:rPr>
              <a:t>A dedicated FESA class using the CERN SILECS library provides access to the PLC from the CUPID GUI via the ACC-Network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941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</Words>
  <Application>Microsoft Office PowerPoint</Application>
  <PresentationFormat>Breitbild</PresentationFormat>
  <Paragraphs>103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Walasek-Hoehne, Beata</dc:creator>
  <cp:lastModifiedBy>Walasek-Hoehne, Beata</cp:lastModifiedBy>
  <cp:revision>55</cp:revision>
  <dcterms:created xsi:type="dcterms:W3CDTF">2024-11-28T17:08:02Z</dcterms:created>
  <dcterms:modified xsi:type="dcterms:W3CDTF">2024-12-03T12:06:09Z</dcterms:modified>
</cp:coreProperties>
</file>