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4655" autoAdjust="0"/>
  </p:normalViewPr>
  <p:slideViewPr>
    <p:cSldViewPr snapToGrid="0" snapToObjects="1">
      <p:cViewPr varScale="1">
        <p:scale>
          <a:sx n="154" d="100"/>
          <a:sy n="154" d="100"/>
        </p:scale>
        <p:origin x="120" y="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02.12.2024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02.12.2024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55078"/>
            <a:ext cx="4038600" cy="3775668"/>
          </a:xfrm>
        </p:spPr>
        <p:txBody>
          <a:bodyPr>
            <a:normAutofit/>
          </a:bodyPr>
          <a:lstStyle>
            <a:lvl1pPr marL="135731" indent="-135731">
              <a:spcBef>
                <a:spcPts val="900"/>
              </a:spcBef>
              <a:defRPr sz="1200"/>
            </a:lvl1pPr>
            <a:lvl2pPr marL="407194" indent="-135731">
              <a:defRPr sz="1050"/>
            </a:lvl2pPr>
            <a:lvl3pPr marL="670322" indent="-135731">
              <a:defRPr sz="900"/>
            </a:lvl3pPr>
            <a:lvl4pPr marL="806054" indent="-67866">
              <a:defRPr sz="825"/>
            </a:lvl4pPr>
            <a:lvl5pPr marL="941785" indent="-67866">
              <a:defRPr sz="788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142631" y="4920459"/>
            <a:ext cx="295636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750" smtClean="0"/>
            </a:lvl1pPr>
          </a:lstStyle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2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KO (und langsame) Extraktion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Jens Stadlmann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Kurze Einführung Quadrupol und KO Extraktion</a:t>
            </a:r>
          </a:p>
          <a:p>
            <a:r>
              <a:rPr lang="de-DE" dirty="0" smtClean="0"/>
              <a:t>Übersicht über Parameter</a:t>
            </a:r>
          </a:p>
          <a:p>
            <a:r>
              <a:rPr lang="de-DE" dirty="0" smtClean="0"/>
              <a:t>Unterschied bei KO Extraktion</a:t>
            </a:r>
          </a:p>
          <a:p>
            <a:r>
              <a:rPr lang="de-DE" dirty="0" smtClean="0"/>
              <a:t>Vorgehen bei der KO Grundeinstellung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Langsame Extraktion: Prinzip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1485900" y="1055078"/>
            <a:ext cx="3155951" cy="377566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Extraktion über viele Turns mit Hilfe der Resonanz dritter Ordnung </a:t>
            </a:r>
            <a:r>
              <a:rPr lang="de-DE" dirty="0" err="1" smtClean="0"/>
              <a:t>Q</a:t>
            </a:r>
            <a:r>
              <a:rPr lang="de-DE" baseline="-25000" dirty="0" err="1"/>
              <a:t>h</a:t>
            </a:r>
            <a:r>
              <a:rPr lang="de-DE" baseline="-25000" dirty="0" err="1" smtClean="0"/>
              <a:t>,R</a:t>
            </a:r>
            <a:r>
              <a:rPr lang="de-DE" baseline="-25000" dirty="0" smtClean="0"/>
              <a:t> </a:t>
            </a:r>
            <a:r>
              <a:rPr lang="de-DE" dirty="0" smtClean="0"/>
              <a:t>= 4 </a:t>
            </a:r>
            <a:r>
              <a:rPr lang="de-DE" dirty="0"/>
              <a:t>1/3</a:t>
            </a:r>
            <a:endParaRPr lang="de-DE" dirty="0" smtClean="0"/>
          </a:p>
          <a:p>
            <a:pPr lvl="1"/>
            <a:r>
              <a:rPr lang="de-DE" dirty="0" smtClean="0"/>
              <a:t>Anregung Resonanz durch 6 </a:t>
            </a:r>
            <a:r>
              <a:rPr lang="de-DE" dirty="0" err="1" smtClean="0"/>
              <a:t>Sextupole</a:t>
            </a:r>
            <a:endParaRPr lang="de-DE" dirty="0" smtClean="0"/>
          </a:p>
          <a:p>
            <a:pPr lvl="1"/>
            <a:r>
              <a:rPr lang="de-DE" dirty="0" smtClean="0"/>
              <a:t>Verschiebung </a:t>
            </a:r>
            <a:r>
              <a:rPr lang="de-DE" dirty="0" err="1" smtClean="0"/>
              <a:t>Q</a:t>
            </a:r>
            <a:r>
              <a:rPr lang="de-DE" baseline="-25000" dirty="0" err="1" smtClean="0"/>
              <a:t>h</a:t>
            </a:r>
            <a:r>
              <a:rPr lang="de-DE" dirty="0" smtClean="0"/>
              <a:t> Richtung Resonanz</a:t>
            </a:r>
          </a:p>
          <a:p>
            <a:pPr lvl="1"/>
            <a:r>
              <a:rPr lang="de-DE" dirty="0" smtClean="0"/>
              <a:t>Bildung einer </a:t>
            </a:r>
            <a:r>
              <a:rPr lang="de-DE" b="1" dirty="0" err="1" smtClean="0"/>
              <a:t>Separatrix</a:t>
            </a:r>
            <a:endParaRPr lang="de-DE" dirty="0" smtClean="0"/>
          </a:p>
          <a:p>
            <a:pPr lvl="2"/>
            <a:r>
              <a:rPr lang="de-DE" dirty="0" smtClean="0"/>
              <a:t>Stabiler und instabiler Bereich</a:t>
            </a:r>
          </a:p>
          <a:p>
            <a:pPr lvl="2"/>
            <a:r>
              <a:rPr lang="de-DE" dirty="0" smtClean="0"/>
              <a:t>Fläche hängt ab von Sext.-</a:t>
            </a:r>
            <a:r>
              <a:rPr lang="de-DE" dirty="0" err="1" smtClean="0"/>
              <a:t>Ampl</a:t>
            </a:r>
            <a:r>
              <a:rPr lang="de-DE" dirty="0" smtClean="0"/>
              <a:t>. und </a:t>
            </a:r>
            <a:r>
              <a:rPr lang="de-DE" dirty="0" err="1" smtClean="0"/>
              <a:t>Q</a:t>
            </a:r>
            <a:r>
              <a:rPr lang="de-DE" baseline="-25000" dirty="0" err="1" smtClean="0"/>
              <a:t>h</a:t>
            </a:r>
            <a:endParaRPr lang="de-DE" dirty="0" smtClean="0"/>
          </a:p>
          <a:p>
            <a:pPr lvl="2"/>
            <a:r>
              <a:rPr lang="de-DE" dirty="0" smtClean="0"/>
              <a:t>Orientierung hängt ab von Sext.-Phase</a:t>
            </a:r>
          </a:p>
          <a:p>
            <a:pPr lvl="1"/>
            <a:r>
              <a:rPr lang="de-DE" dirty="0" smtClean="0"/>
              <a:t>Transfer von Teilchen in instabilen Bereich</a:t>
            </a:r>
          </a:p>
          <a:p>
            <a:pPr lvl="2"/>
            <a:r>
              <a:rPr lang="de-DE" dirty="0" smtClean="0"/>
              <a:t>Quadrupol-Methode</a:t>
            </a:r>
          </a:p>
          <a:p>
            <a:pPr lvl="3"/>
            <a:r>
              <a:rPr lang="de-DE" dirty="0" smtClean="0"/>
              <a:t>Verkleinerung </a:t>
            </a:r>
            <a:r>
              <a:rPr lang="de-DE" dirty="0" err="1" smtClean="0"/>
              <a:t>Separatrix</a:t>
            </a:r>
            <a:r>
              <a:rPr lang="de-DE" dirty="0" smtClean="0"/>
              <a:t> durch Verschiebung von </a:t>
            </a:r>
            <a:r>
              <a:rPr lang="de-DE" dirty="0" err="1" smtClean="0"/>
              <a:t>Q</a:t>
            </a:r>
            <a:r>
              <a:rPr lang="de-DE" baseline="-25000" dirty="0" err="1" smtClean="0"/>
              <a:t>h</a:t>
            </a:r>
            <a:r>
              <a:rPr lang="de-DE" dirty="0" smtClean="0"/>
              <a:t> zur Resonanz</a:t>
            </a:r>
          </a:p>
          <a:p>
            <a:pPr lvl="3"/>
            <a:r>
              <a:rPr lang="de-DE" dirty="0" smtClean="0"/>
              <a:t>Teilchenamplitude unverändert, dadurch wechseln Teilchen in instabilen Bereich</a:t>
            </a:r>
          </a:p>
          <a:p>
            <a:pPr lvl="2"/>
            <a:r>
              <a:rPr lang="de-DE" b="1" dirty="0" smtClean="0">
                <a:solidFill>
                  <a:srgbClr val="FF0000"/>
                </a:solidFill>
              </a:rPr>
              <a:t>Transverse-Knock-Out-Methode (KO)</a:t>
            </a:r>
          </a:p>
          <a:p>
            <a:pPr lvl="3"/>
            <a:r>
              <a:rPr lang="de-DE" b="1" dirty="0" smtClean="0">
                <a:solidFill>
                  <a:srgbClr val="FF0000"/>
                </a:solidFill>
              </a:rPr>
              <a:t>Feste Größe der </a:t>
            </a:r>
            <a:r>
              <a:rPr lang="de-DE" b="1" dirty="0" err="1" smtClean="0">
                <a:solidFill>
                  <a:srgbClr val="FF0000"/>
                </a:solidFill>
              </a:rPr>
              <a:t>Separatrix</a:t>
            </a:r>
            <a:endParaRPr lang="de-DE" b="1" dirty="0" smtClean="0">
              <a:solidFill>
                <a:srgbClr val="FF0000"/>
              </a:solidFill>
            </a:endParaRPr>
          </a:p>
          <a:p>
            <a:pPr lvl="3"/>
            <a:r>
              <a:rPr lang="de-DE" b="1" dirty="0" smtClean="0">
                <a:solidFill>
                  <a:srgbClr val="FF0000"/>
                </a:solidFill>
              </a:rPr>
              <a:t>Vergrößerung der Teilchenamplitude durch Anregung, dadurch Verlassen der </a:t>
            </a:r>
            <a:r>
              <a:rPr lang="de-DE" b="1" dirty="0" err="1" smtClean="0">
                <a:solidFill>
                  <a:srgbClr val="FF0000"/>
                </a:solidFill>
              </a:rPr>
              <a:t>Separatrix</a:t>
            </a:r>
            <a:endParaRPr lang="de-DE" b="1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Extraktion durch elektrostatisches Septum</a:t>
            </a:r>
          </a:p>
          <a:p>
            <a:pPr lvl="2"/>
            <a:r>
              <a:rPr lang="de-DE" dirty="0" smtClean="0"/>
              <a:t>Ablenkung durch elektrisches Feld</a:t>
            </a:r>
          </a:p>
          <a:p>
            <a:pPr lvl="2"/>
            <a:r>
              <a:rPr lang="de-DE" dirty="0" smtClean="0"/>
              <a:t>dünne(!) Drahtanode </a:t>
            </a:r>
            <a:r>
              <a:rPr lang="de-DE" dirty="0" smtClean="0"/>
              <a:t>zur Minimierung der Verluste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087180" y="2876228"/>
            <a:ext cx="2455718" cy="1752921"/>
            <a:chOff x="5258907" y="3834971"/>
            <a:chExt cx="3274290" cy="2337228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267" y="4116206"/>
              <a:ext cx="2937844" cy="2055993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5258907" y="3834971"/>
              <a:ext cx="3274290" cy="307776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spAutoFit/>
            </a:bodyPr>
            <a:lstStyle/>
            <a:p>
              <a:pPr algn="ctr"/>
              <a:r>
                <a:rPr lang="de-DE" sz="1050" dirty="0"/>
                <a:t>Elektrostatisches Septum</a:t>
              </a:r>
            </a:p>
          </p:txBody>
        </p:sp>
      </p:grpSp>
      <p:grpSp>
        <p:nvGrpSpPr>
          <p:cNvPr id="46" name="Gruppieren 45"/>
          <p:cNvGrpSpPr>
            <a:grpSpLocks noChangeAspect="1"/>
          </p:cNvGrpSpPr>
          <p:nvPr/>
        </p:nvGrpSpPr>
        <p:grpSpPr>
          <a:xfrm>
            <a:off x="6568135" y="1368862"/>
            <a:ext cx="1252642" cy="1333315"/>
            <a:chOff x="7233511" y="1846511"/>
            <a:chExt cx="1391824" cy="1481461"/>
          </a:xfrm>
        </p:grpSpPr>
        <p:sp>
          <p:nvSpPr>
            <p:cNvPr id="49" name="Gleichschenkliges Dreieck 48"/>
            <p:cNvSpPr>
              <a:spLocks noChangeAspect="1"/>
            </p:cNvSpPr>
            <p:nvPr/>
          </p:nvSpPr>
          <p:spPr>
            <a:xfrm>
              <a:off x="7233511" y="1979370"/>
              <a:ext cx="1282751" cy="1105818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48" name="Gleichschenkliges Dreieck 47"/>
            <p:cNvSpPr>
              <a:spLocks noChangeAspect="1"/>
            </p:cNvSpPr>
            <p:nvPr/>
          </p:nvSpPr>
          <p:spPr>
            <a:xfrm>
              <a:off x="7439549" y="2222810"/>
              <a:ext cx="853403" cy="735691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7425335" y="1846511"/>
              <a:ext cx="1200000" cy="1481461"/>
              <a:chOff x="5967656" y="2253210"/>
              <a:chExt cx="1200000" cy="1481461"/>
            </a:xfrm>
          </p:grpSpPr>
          <p:grpSp>
            <p:nvGrpSpPr>
              <p:cNvPr id="20" name="Gruppieren 19"/>
              <p:cNvGrpSpPr/>
              <p:nvPr/>
            </p:nvGrpSpPr>
            <p:grpSpPr>
              <a:xfrm>
                <a:off x="5967656" y="2253210"/>
                <a:ext cx="1200000" cy="1481461"/>
                <a:chOff x="5967656" y="2253210"/>
                <a:chExt cx="1200000" cy="1481461"/>
              </a:xfrm>
            </p:grpSpPr>
            <p:cxnSp>
              <p:nvCxnSpPr>
                <p:cNvPr id="15" name="Gerade Verbindung mit Pfeil 14"/>
                <p:cNvCxnSpPr/>
                <p:nvPr/>
              </p:nvCxnSpPr>
              <p:spPr>
                <a:xfrm rot="18000000" flipH="1">
                  <a:off x="5514240" y="3134671"/>
                  <a:ext cx="1200001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 Verbindung mit Pfeil 17"/>
                <p:cNvCxnSpPr/>
                <p:nvPr/>
              </p:nvCxnSpPr>
              <p:spPr>
                <a:xfrm>
                  <a:off x="5967656" y="3367680"/>
                  <a:ext cx="1200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 Verbindung mit Pfeil 18"/>
                <p:cNvCxnSpPr/>
                <p:nvPr/>
              </p:nvCxnSpPr>
              <p:spPr>
                <a:xfrm rot="3600000" flipH="1">
                  <a:off x="5948943" y="2853210"/>
                  <a:ext cx="1200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Pfeil nach unten 22"/>
              <p:cNvSpPr>
                <a:spLocks noChangeAspect="1"/>
              </p:cNvSpPr>
              <p:nvPr/>
            </p:nvSpPr>
            <p:spPr>
              <a:xfrm>
                <a:off x="6356193" y="3310469"/>
                <a:ext cx="135000" cy="186266"/>
              </a:xfrm>
              <a:prstGeom prst="down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  <p:sp>
            <p:nvSpPr>
              <p:cNvPr id="25" name="Pfeil nach unten 24"/>
              <p:cNvSpPr>
                <a:spLocks noChangeAspect="1"/>
              </p:cNvSpPr>
              <p:nvPr/>
            </p:nvSpPr>
            <p:spPr>
              <a:xfrm rot="14400000">
                <a:off x="6605599" y="2903336"/>
                <a:ext cx="135000" cy="186266"/>
              </a:xfrm>
              <a:prstGeom prst="down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  <p:sp>
            <p:nvSpPr>
              <p:cNvPr id="26" name="Pfeil nach unten 25"/>
              <p:cNvSpPr>
                <a:spLocks noChangeAspect="1"/>
              </p:cNvSpPr>
              <p:nvPr/>
            </p:nvSpPr>
            <p:spPr>
              <a:xfrm rot="7200000">
                <a:off x="6100081" y="2888028"/>
                <a:ext cx="135000" cy="186266"/>
              </a:xfrm>
              <a:prstGeom prst="down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350"/>
              </a:p>
            </p:txBody>
          </p:sp>
        </p:grpSp>
      </p:grpSp>
      <p:sp>
        <p:nvSpPr>
          <p:cNvPr id="28" name="Textfeld 27"/>
          <p:cNvSpPr txBox="1"/>
          <p:nvPr/>
        </p:nvSpPr>
        <p:spPr>
          <a:xfrm>
            <a:off x="6670829" y="1126860"/>
            <a:ext cx="903132" cy="230832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ctr"/>
            <a:r>
              <a:rPr lang="de-DE" sz="1050" dirty="0"/>
              <a:t>KO-Methode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4750831" y="1132142"/>
            <a:ext cx="1340753" cy="230832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ctr"/>
            <a:r>
              <a:rPr lang="de-DE" sz="1050" dirty="0"/>
              <a:t>Quadrupol-Methode</a:t>
            </a:r>
          </a:p>
        </p:txBody>
      </p:sp>
      <p:grpSp>
        <p:nvGrpSpPr>
          <p:cNvPr id="59" name="Gruppieren 58"/>
          <p:cNvGrpSpPr/>
          <p:nvPr/>
        </p:nvGrpSpPr>
        <p:grpSpPr>
          <a:xfrm>
            <a:off x="4955445" y="1365584"/>
            <a:ext cx="1080000" cy="1339665"/>
            <a:chOff x="4386502" y="2424893"/>
            <a:chExt cx="1440000" cy="1786220"/>
          </a:xfrm>
        </p:grpSpPr>
        <p:sp>
          <p:nvSpPr>
            <p:cNvPr id="52" name="Gleichschenkliges Dreieck 51"/>
            <p:cNvSpPr>
              <a:spLocks noChangeAspect="1"/>
            </p:cNvSpPr>
            <p:nvPr/>
          </p:nvSpPr>
          <p:spPr>
            <a:xfrm>
              <a:off x="4395092" y="2876452"/>
              <a:ext cx="1024084" cy="88282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6" name="Pfeil nach unten 55"/>
            <p:cNvSpPr>
              <a:spLocks noChangeAspect="1"/>
            </p:cNvSpPr>
            <p:nvPr/>
          </p:nvSpPr>
          <p:spPr>
            <a:xfrm flipV="1">
              <a:off x="4873808" y="3609372"/>
              <a:ext cx="109585" cy="15120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7" name="Pfeil nach unten 56"/>
            <p:cNvSpPr>
              <a:spLocks noChangeAspect="1"/>
            </p:cNvSpPr>
            <p:nvPr/>
          </p:nvSpPr>
          <p:spPr>
            <a:xfrm rot="3600000">
              <a:off x="5045595" y="3301038"/>
              <a:ext cx="109585" cy="15120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sp>
          <p:nvSpPr>
            <p:cNvPr id="58" name="Pfeil nach unten 57"/>
            <p:cNvSpPr>
              <a:spLocks noChangeAspect="1"/>
            </p:cNvSpPr>
            <p:nvPr/>
          </p:nvSpPr>
          <p:spPr>
            <a:xfrm rot="18000000">
              <a:off x="4659784" y="3303840"/>
              <a:ext cx="109585" cy="151200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50"/>
            </a:p>
          </p:txBody>
        </p:sp>
        <p:grpSp>
          <p:nvGrpSpPr>
            <p:cNvPr id="41" name="Gruppieren 40"/>
            <p:cNvGrpSpPr>
              <a:grpSpLocks noChangeAspect="1"/>
            </p:cNvGrpSpPr>
            <p:nvPr/>
          </p:nvGrpSpPr>
          <p:grpSpPr>
            <a:xfrm>
              <a:off x="4426449" y="2679373"/>
              <a:ext cx="1236912" cy="1333145"/>
              <a:chOff x="4406539" y="2164024"/>
              <a:chExt cx="2193106" cy="2363730"/>
            </a:xfrm>
          </p:grpSpPr>
          <p:cxnSp>
            <p:nvCxnSpPr>
              <p:cNvPr id="38" name="Gerade Verbindung mit Pfeil 37"/>
              <p:cNvCxnSpPr/>
              <p:nvPr/>
            </p:nvCxnSpPr>
            <p:spPr>
              <a:xfrm flipH="1">
                <a:off x="4406539" y="3068134"/>
                <a:ext cx="842713" cy="14596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ot"/>
                <a:headEnd w="sm" len="sm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38"/>
              <p:cNvCxnSpPr/>
              <p:nvPr/>
            </p:nvCxnSpPr>
            <p:spPr>
              <a:xfrm flipV="1">
                <a:off x="4802326" y="3797944"/>
                <a:ext cx="1797319" cy="244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ot"/>
                <a:headEnd w="sm" len="sm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mit Pfeil 39"/>
              <p:cNvCxnSpPr/>
              <p:nvPr/>
            </p:nvCxnSpPr>
            <p:spPr>
              <a:xfrm flipH="1" flipV="1">
                <a:off x="4735509" y="2164024"/>
                <a:ext cx="944551" cy="165833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ot"/>
                <a:headEnd w="sm" len="sm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Gerade Verbindung mit Pfeil 52"/>
            <p:cNvCxnSpPr/>
            <p:nvPr/>
          </p:nvCxnSpPr>
          <p:spPr>
            <a:xfrm rot="18000000" flipH="1">
              <a:off x="3833936" y="3491113"/>
              <a:ext cx="144000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53"/>
            <p:cNvCxnSpPr/>
            <p:nvPr/>
          </p:nvCxnSpPr>
          <p:spPr>
            <a:xfrm>
              <a:off x="4386502" y="3770724"/>
              <a:ext cx="144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mit Pfeil 54"/>
            <p:cNvCxnSpPr/>
            <p:nvPr/>
          </p:nvCxnSpPr>
          <p:spPr>
            <a:xfrm rot="3600000" flipH="1">
              <a:off x="4347112" y="3144893"/>
              <a:ext cx="144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8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kurz -&gt; langsame Extraktion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88016"/>
            <a:ext cx="3105425" cy="3770124"/>
          </a:xfrm>
        </p:spPr>
        <p:txBody>
          <a:bodyPr/>
          <a:lstStyle/>
          <a:p>
            <a:r>
              <a:rPr lang="de-DE" dirty="0" smtClean="0"/>
              <a:t>3 Bereiche im Modi:</a:t>
            </a:r>
          </a:p>
          <a:p>
            <a:pPr lvl="1"/>
            <a:r>
              <a:rPr lang="de-DE" dirty="0" smtClean="0"/>
              <a:t>Extraktionsarbeitspunkt einstellen über QH </a:t>
            </a:r>
            <a:r>
              <a:rPr lang="de-DE" dirty="0" err="1" smtClean="0"/>
              <a:t>Extr</a:t>
            </a:r>
            <a:r>
              <a:rPr lang="de-DE" dirty="0" smtClean="0"/>
              <a:t>. und DQH </a:t>
            </a:r>
            <a:r>
              <a:rPr lang="de-DE" dirty="0" err="1" smtClean="0"/>
              <a:t>pre</a:t>
            </a:r>
            <a:endParaRPr lang="de-DE" dirty="0"/>
          </a:p>
          <a:p>
            <a:pPr lvl="1"/>
            <a:r>
              <a:rPr lang="de-DE" dirty="0" smtClean="0"/>
              <a:t>E-</a:t>
            </a:r>
            <a:r>
              <a:rPr lang="de-DE" dirty="0" err="1" smtClean="0"/>
              <a:t>Septumsbump</a:t>
            </a:r>
            <a:r>
              <a:rPr lang="de-DE" dirty="0" smtClean="0"/>
              <a:t> (kein Delta!)</a:t>
            </a:r>
            <a:br>
              <a:rPr lang="de-DE" dirty="0" smtClean="0"/>
            </a:br>
            <a:r>
              <a:rPr lang="de-DE" dirty="0" smtClean="0"/>
              <a:t>M-</a:t>
            </a:r>
            <a:r>
              <a:rPr lang="de-DE" dirty="0" err="1" smtClean="0"/>
              <a:t>Septumsbump</a:t>
            </a:r>
            <a:r>
              <a:rPr lang="de-DE" dirty="0" smtClean="0"/>
              <a:t> (manchmal Delta) </a:t>
            </a:r>
            <a:br>
              <a:rPr lang="de-DE" dirty="0" smtClean="0"/>
            </a:br>
            <a:r>
              <a:rPr lang="de-DE" dirty="0" smtClean="0"/>
              <a:t>Bypass (oft Delta)</a:t>
            </a:r>
          </a:p>
          <a:p>
            <a:pPr lvl="1"/>
            <a:r>
              <a:rPr lang="de-DE" dirty="0" err="1" smtClean="0"/>
              <a:t>Sextupol</a:t>
            </a:r>
            <a:r>
              <a:rPr lang="de-DE" dirty="0" smtClean="0"/>
              <a:t> </a:t>
            </a:r>
            <a:r>
              <a:rPr lang="de-DE" dirty="0" err="1" smtClean="0"/>
              <a:t>Ampiltude</a:t>
            </a:r>
            <a:r>
              <a:rPr lang="de-DE" dirty="0" smtClean="0"/>
              <a:t> und Phase zusammen mit </a:t>
            </a:r>
            <a:r>
              <a:rPr lang="de-DE" dirty="0" err="1" smtClean="0"/>
              <a:t>Bumps</a:t>
            </a:r>
            <a:r>
              <a:rPr lang="de-DE" dirty="0" smtClean="0"/>
              <a:t> für Effizienz</a:t>
            </a:r>
          </a:p>
          <a:p>
            <a:pPr lvl="1"/>
            <a:r>
              <a:rPr lang="de-DE" dirty="0" smtClean="0"/>
              <a:t>DQH Spill, Spillmitte usw.. Spillform (</a:t>
            </a:r>
            <a:r>
              <a:rPr lang="de-DE" dirty="0" err="1" smtClean="0"/>
              <a:t>Finetuning</a:t>
            </a:r>
            <a:r>
              <a:rPr lang="de-DE" dirty="0" smtClean="0"/>
              <a:t>)</a:t>
            </a:r>
          </a:p>
          <a:p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325" y="1088015"/>
            <a:ext cx="2423267" cy="12169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352" y="1088015"/>
            <a:ext cx="2882837" cy="105359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352" y="2233896"/>
            <a:ext cx="2882837" cy="185325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594194" y="3625483"/>
            <a:ext cx="3027304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600" dirty="0" smtClean="0"/>
              <a:t>Extraktionsarbeitspunkt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QH (</a:t>
            </a:r>
            <a:r>
              <a:rPr lang="de-DE" dirty="0" err="1" smtClean="0"/>
              <a:t>Extr</a:t>
            </a:r>
            <a:r>
              <a:rPr lang="de-DE" dirty="0" smtClean="0"/>
              <a:t>.) + DQH </a:t>
            </a:r>
            <a:r>
              <a:rPr lang="de-DE" dirty="0" err="1" smtClean="0"/>
              <a:t>pre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(hier 4.305 + 0.006 = 3.311)</a:t>
            </a:r>
            <a:endParaRPr lang="en-GB" dirty="0" smtClean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4683967" y="1891005"/>
            <a:ext cx="709127" cy="1629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6450364" y="3625483"/>
            <a:ext cx="1300265" cy="7723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Spillerzeugung (langsame Extraktion)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14.01.2019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050" dirty="0" err="1"/>
              <a:t>Quadrupolmethode</a:t>
            </a:r>
            <a:endParaRPr lang="de-DE" sz="1050" dirty="0"/>
          </a:p>
          <a:p>
            <a:pPr lvl="1"/>
            <a:r>
              <a:rPr lang="de-DE" sz="900" dirty="0"/>
              <a:t>Einschalten </a:t>
            </a:r>
            <a:r>
              <a:rPr lang="de-DE" sz="900" dirty="0" err="1"/>
              <a:t>Sextupolamplitude</a:t>
            </a:r>
            <a:endParaRPr lang="de-DE" sz="900" dirty="0"/>
          </a:p>
          <a:p>
            <a:pPr lvl="1"/>
            <a:r>
              <a:rPr lang="de-DE" sz="900" dirty="0"/>
              <a:t>Schrumpfen der </a:t>
            </a:r>
            <a:r>
              <a:rPr lang="de-DE" sz="900" dirty="0" err="1"/>
              <a:t>Separatrix</a:t>
            </a:r>
            <a:r>
              <a:rPr lang="de-DE" sz="900" dirty="0"/>
              <a:t> durch Änderung </a:t>
            </a:r>
            <a:r>
              <a:rPr lang="de-DE" sz="900" dirty="0" err="1"/>
              <a:t>Q</a:t>
            </a:r>
            <a:r>
              <a:rPr lang="de-DE" sz="900" baseline="-25000" dirty="0" err="1"/>
              <a:t>h</a:t>
            </a:r>
            <a:r>
              <a:rPr lang="de-DE" sz="900" dirty="0"/>
              <a:t/>
            </a:r>
            <a:br>
              <a:rPr lang="de-DE" sz="900" dirty="0"/>
            </a:br>
            <a:r>
              <a:rPr lang="de-DE" sz="900" dirty="0"/>
              <a:t>mittels schnellem Quadrupol GS02KQ1E</a:t>
            </a:r>
          </a:p>
          <a:p>
            <a:r>
              <a:rPr lang="de-DE" sz="1050" dirty="0"/>
              <a:t>Wahl </a:t>
            </a:r>
            <a:r>
              <a:rPr lang="de-DE" sz="1050" dirty="0" err="1"/>
              <a:t>Sextupolamplitude</a:t>
            </a:r>
            <a:endParaRPr lang="de-DE" sz="1050" dirty="0"/>
          </a:p>
          <a:p>
            <a:pPr lvl="1"/>
            <a:r>
              <a:rPr lang="de-DE" sz="900" dirty="0"/>
              <a:t>Typische Werte 0.03 bis 0.10</a:t>
            </a:r>
          </a:p>
          <a:p>
            <a:pPr lvl="1"/>
            <a:r>
              <a:rPr lang="de-DE" sz="900" dirty="0"/>
              <a:t>Extraktionseffizienz tendenziell besser für größere Amplitude</a:t>
            </a:r>
          </a:p>
          <a:p>
            <a:pPr lvl="1"/>
            <a:r>
              <a:rPr lang="de-DE" sz="900" dirty="0"/>
              <a:t>Spillstruktur tendenziell besser für kleinere Amplitude</a:t>
            </a:r>
          </a:p>
          <a:p>
            <a:pPr lvl="1"/>
            <a:r>
              <a:rPr lang="de-DE" sz="900" dirty="0"/>
              <a:t>Empfehlung: so klein wie möglich </a:t>
            </a:r>
            <a:r>
              <a:rPr lang="de-DE" sz="900" dirty="0" smtClean="0"/>
              <a:t>wählen (0.04)</a:t>
            </a:r>
            <a:endParaRPr lang="de-DE" sz="900" dirty="0"/>
          </a:p>
          <a:p>
            <a:pPr lvl="1"/>
            <a:r>
              <a:rPr lang="de-DE" sz="900" dirty="0"/>
              <a:t>Änderung erfordert Anpassung von </a:t>
            </a:r>
            <a:r>
              <a:rPr lang="de-DE" sz="900" dirty="0" err="1"/>
              <a:t>Q</a:t>
            </a:r>
            <a:r>
              <a:rPr lang="de-DE" sz="900" baseline="-25000" dirty="0" err="1"/>
              <a:t>h</a:t>
            </a:r>
            <a:r>
              <a:rPr lang="de-DE" sz="900" dirty="0"/>
              <a:t>!</a:t>
            </a:r>
          </a:p>
          <a:p>
            <a:r>
              <a:rPr lang="de-DE" sz="1050" dirty="0"/>
              <a:t>Verschiebung </a:t>
            </a:r>
            <a:r>
              <a:rPr lang="de-DE" sz="1050" dirty="0" err="1"/>
              <a:t>Q</a:t>
            </a:r>
            <a:r>
              <a:rPr lang="de-DE" sz="1050" baseline="-25000" dirty="0" err="1"/>
              <a:t>h</a:t>
            </a:r>
            <a:r>
              <a:rPr lang="de-DE" sz="1050" dirty="0"/>
              <a:t> </a:t>
            </a:r>
            <a:r>
              <a:rPr lang="de-DE" sz="1050" dirty="0"/>
              <a:t>für Extraktion</a:t>
            </a:r>
          </a:p>
          <a:p>
            <a:pPr lvl="1"/>
            <a:r>
              <a:rPr lang="de-DE" sz="900" dirty="0"/>
              <a:t>Einstellung DQH </a:t>
            </a:r>
            <a:r>
              <a:rPr lang="de-DE" sz="900" dirty="0" err="1"/>
              <a:t>pre</a:t>
            </a:r>
            <a:endParaRPr lang="de-DE" sz="900" dirty="0"/>
          </a:p>
          <a:p>
            <a:pPr lvl="2"/>
            <a:r>
              <a:rPr lang="de-DE" sz="750" dirty="0"/>
              <a:t>Strahl vor Beginn Extraktion </a:t>
            </a:r>
            <a:r>
              <a:rPr lang="de-DE" sz="750" dirty="0">
                <a:sym typeface="Wingdings" panose="05000000000000000000" pitchFamily="2" charset="2"/>
              </a:rPr>
              <a:t> verringern</a:t>
            </a:r>
          </a:p>
          <a:p>
            <a:pPr lvl="2"/>
            <a:r>
              <a:rPr lang="de-DE" sz="750" dirty="0">
                <a:sym typeface="Wingdings" panose="05000000000000000000" pitchFamily="2" charset="2"/>
              </a:rPr>
              <a:t>Extraktion beginnt zu spät  vergrößern</a:t>
            </a:r>
          </a:p>
          <a:p>
            <a:pPr lvl="2"/>
            <a:r>
              <a:rPr lang="de-DE" sz="750" dirty="0">
                <a:sym typeface="Wingdings" panose="05000000000000000000" pitchFamily="2" charset="2"/>
              </a:rPr>
              <a:t>Nicht zu </a:t>
            </a:r>
            <a:r>
              <a:rPr lang="de-DE" sz="750" dirty="0">
                <a:sym typeface="Wingdings" panose="05000000000000000000" pitchFamily="2" charset="2"/>
              </a:rPr>
              <a:t>groß (&lt;0.005), </a:t>
            </a:r>
            <a:r>
              <a:rPr lang="de-DE" sz="750" dirty="0">
                <a:sym typeface="Wingdings" panose="05000000000000000000" pitchFamily="2" charset="2"/>
              </a:rPr>
              <a:t>ggf. </a:t>
            </a:r>
            <a:r>
              <a:rPr lang="de-DE" sz="750" dirty="0">
                <a:sym typeface="Wingdings" panose="05000000000000000000" pitchFamily="2" charset="2"/>
              </a:rPr>
              <a:t>QH (</a:t>
            </a:r>
            <a:r>
              <a:rPr lang="de-DE" sz="750" dirty="0" err="1">
                <a:sym typeface="Wingdings" panose="05000000000000000000" pitchFamily="2" charset="2"/>
              </a:rPr>
              <a:t>Extr</a:t>
            </a:r>
            <a:r>
              <a:rPr lang="de-DE" sz="750" dirty="0">
                <a:sym typeface="Wingdings" panose="05000000000000000000" pitchFamily="2" charset="2"/>
              </a:rPr>
              <a:t>.) </a:t>
            </a:r>
            <a:r>
              <a:rPr lang="de-DE" sz="750" dirty="0">
                <a:sym typeface="Wingdings" panose="05000000000000000000" pitchFamily="2" charset="2"/>
              </a:rPr>
              <a:t>nachdrehen</a:t>
            </a:r>
            <a:endParaRPr lang="de-DE" dirty="0"/>
          </a:p>
          <a:p>
            <a:pPr lvl="1"/>
            <a:r>
              <a:rPr lang="de-DE" sz="900" dirty="0"/>
              <a:t>Einstellung DQH </a:t>
            </a:r>
            <a:r>
              <a:rPr lang="de-DE" sz="900" dirty="0" err="1"/>
              <a:t>spill</a:t>
            </a:r>
            <a:endParaRPr lang="de-DE" sz="900" dirty="0"/>
          </a:p>
          <a:p>
            <a:pPr lvl="2"/>
            <a:r>
              <a:rPr lang="de-DE" sz="750" dirty="0"/>
              <a:t>Spill endet zu früh </a:t>
            </a:r>
            <a:r>
              <a:rPr lang="de-DE" sz="750" dirty="0">
                <a:sym typeface="Wingdings" panose="05000000000000000000" pitchFamily="2" charset="2"/>
              </a:rPr>
              <a:t> verringern</a:t>
            </a:r>
          </a:p>
          <a:p>
            <a:pPr lvl="2"/>
            <a:r>
              <a:rPr lang="de-DE" sz="750" dirty="0">
                <a:sym typeface="Wingdings" panose="05000000000000000000" pitchFamily="2" charset="2"/>
              </a:rPr>
              <a:t>Nicht alles extrahiert  vergrößern</a:t>
            </a:r>
          </a:p>
          <a:p>
            <a:pPr lvl="1"/>
            <a:r>
              <a:rPr lang="de-DE" sz="900" dirty="0">
                <a:sym typeface="Wingdings" panose="05000000000000000000" pitchFamily="2" charset="2"/>
              </a:rPr>
              <a:t>Einstellung DQH total</a:t>
            </a:r>
          </a:p>
          <a:p>
            <a:pPr lvl="2"/>
            <a:r>
              <a:rPr lang="de-DE" sz="750" dirty="0">
                <a:sym typeface="Wingdings" panose="05000000000000000000" pitchFamily="2" charset="2"/>
              </a:rPr>
              <a:t>Reststrahlvernichtung durch Fahren über Resonanz</a:t>
            </a:r>
          </a:p>
          <a:p>
            <a:pPr lvl="2"/>
            <a:r>
              <a:rPr lang="de-DE" sz="750" dirty="0">
                <a:sym typeface="Wingdings" panose="05000000000000000000" pitchFamily="2" charset="2"/>
              </a:rPr>
              <a:t>Nicht zu groß (&lt;0.02)</a:t>
            </a:r>
            <a:endParaRPr lang="de-DE" sz="750" dirty="0"/>
          </a:p>
          <a:p>
            <a:pPr lvl="1"/>
            <a:endParaRPr lang="de-DE" sz="9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SIS18-Betrieb / Operateuersschulung 2019</a:t>
            </a:r>
            <a:endParaRPr lang="en-US" dirty="0"/>
          </a:p>
        </p:txBody>
      </p:sp>
      <p:pic>
        <p:nvPicPr>
          <p:cNvPr id="9221" name="Picture 5" descr="Q:\GSI\FAIR\Optics\Elegant\SIS18\slowex\images\se_below\se_below_es-52.2_sigma0.00\se_below_es-52.2_sigma0.00_sepa_dqh5.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18" y="959641"/>
            <a:ext cx="1920244" cy="14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Q:\GSI\FAIR\Optics\Elegant\SIS18\slowex\images\se_below\se_below_es-52.2_sigma0.00\se_below_es-52.2_sigma0.00_sepa_dqh3.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7"/>
          <a:stretch/>
        </p:blipFill>
        <p:spPr bwMode="auto">
          <a:xfrm>
            <a:off x="6177912" y="959641"/>
            <a:ext cx="1817374" cy="14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Q:\GSI\Betrieb\Präsentationen\Workshop_201901\images\parammodi_slow_ex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11" y="2495550"/>
            <a:ext cx="1808498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pieren 29"/>
          <p:cNvGrpSpPr/>
          <p:nvPr/>
        </p:nvGrpSpPr>
        <p:grpSpPr>
          <a:xfrm>
            <a:off x="4639611" y="3532985"/>
            <a:ext cx="3229944" cy="1272085"/>
            <a:chOff x="4662148" y="4710646"/>
            <a:chExt cx="4306592" cy="1696113"/>
          </a:xfrm>
        </p:grpSpPr>
        <p:pic>
          <p:nvPicPr>
            <p:cNvPr id="9223" name="Picture 7" descr="Q:\GSI\Betrieb\Präsentationen\Workshop_201901\images\slex_dqh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148" y="4710646"/>
              <a:ext cx="4306592" cy="1696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>
              <a:off x="7371929" y="6100876"/>
              <a:ext cx="1320909" cy="1594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vert="horz" wrap="none" lIns="27000" tIns="13500" rIns="27000" bIns="13500" rtlCol="0" anchor="t">
              <a:spAutoFit/>
            </a:bodyPr>
            <a:lstStyle/>
            <a:p>
              <a:pPr algn="ctr"/>
              <a:r>
                <a:rPr lang="de-DE" sz="600" dirty="0"/>
                <a:t>SIS18OPTICS/DQH_EXTR</a:t>
              </a:r>
            </a:p>
          </p:txBody>
        </p:sp>
        <p:cxnSp>
          <p:nvCxnSpPr>
            <p:cNvPr id="21" name="Gerade Verbindung 20"/>
            <p:cNvCxnSpPr/>
            <p:nvPr/>
          </p:nvCxnSpPr>
          <p:spPr>
            <a:xfrm flipH="1">
              <a:off x="4848122" y="4885980"/>
              <a:ext cx="3937738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flipH="1">
              <a:off x="4826125" y="6252558"/>
              <a:ext cx="23400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>
              <a:off x="4909014" y="4866991"/>
              <a:ext cx="0" cy="1385567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 flipH="1">
              <a:off x="4853650" y="5874258"/>
              <a:ext cx="3847387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flipH="1">
              <a:off x="4848985" y="6130638"/>
              <a:ext cx="256415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 flipH="1">
              <a:off x="5044885" y="5874258"/>
              <a:ext cx="1289" cy="265350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 flipH="1">
              <a:off x="4978926" y="6100877"/>
              <a:ext cx="1" cy="159462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arrow" w="sm" len="sm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4954735" y="5334001"/>
              <a:ext cx="562120" cy="153888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de-DE" sz="750" dirty="0">
                  <a:solidFill>
                    <a:srgbClr val="FF0000"/>
                  </a:solidFill>
                </a:rPr>
                <a:t>DQH total</a:t>
              </a: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082985" y="6115398"/>
              <a:ext cx="504412" cy="153888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de-DE" sz="750" dirty="0">
                  <a:solidFill>
                    <a:srgbClr val="FF0000"/>
                  </a:solidFill>
                </a:rPr>
                <a:t>DQH </a:t>
              </a:r>
              <a:r>
                <a:rPr lang="de-DE" sz="750" dirty="0" err="1">
                  <a:solidFill>
                    <a:srgbClr val="FF0000"/>
                  </a:solidFill>
                </a:rPr>
                <a:t>pre</a:t>
              </a:r>
              <a:endParaRPr lang="de-DE" sz="75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165557" y="5929988"/>
              <a:ext cx="538609" cy="153888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de-DE" sz="750" dirty="0">
                  <a:solidFill>
                    <a:srgbClr val="FF0000"/>
                  </a:solidFill>
                </a:rPr>
                <a:t>DQH </a:t>
              </a:r>
              <a:r>
                <a:rPr lang="de-DE" sz="750" dirty="0" err="1">
                  <a:solidFill>
                    <a:srgbClr val="FF0000"/>
                  </a:solidFill>
                </a:rPr>
                <a:t>spill</a:t>
              </a:r>
              <a:endParaRPr lang="de-DE" sz="750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Rechteck 41"/>
          <p:cNvSpPr/>
          <p:nvPr/>
        </p:nvSpPr>
        <p:spPr>
          <a:xfrm>
            <a:off x="4681204" y="3117914"/>
            <a:ext cx="1719596" cy="27000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>
          <a:xfrm>
            <a:off x="4684062" y="2951703"/>
            <a:ext cx="1719596" cy="77248"/>
          </a:xfrm>
          <a:prstGeom prst="rect">
            <a:avLst/>
          </a:prstGeom>
          <a:noFill/>
          <a:ln w="127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4" name="Textfeld 43"/>
          <p:cNvSpPr txBox="1"/>
          <p:nvPr/>
        </p:nvSpPr>
        <p:spPr>
          <a:xfrm>
            <a:off x="6689440" y="3175803"/>
            <a:ext cx="854426" cy="154222"/>
          </a:xfrm>
          <a:prstGeom prst="rect">
            <a:avLst/>
          </a:prstGeom>
        </p:spPr>
        <p:txBody>
          <a:bodyPr vert="horz" wrap="none" lIns="27000" tIns="13500" rIns="27000" bIns="13500" rtlCol="0" anchor="t">
            <a:spAutoFit/>
          </a:bodyPr>
          <a:lstStyle/>
          <a:p>
            <a:pPr algn="l"/>
            <a:r>
              <a:rPr lang="de-DE" sz="825" dirty="0"/>
              <a:t>Verschiebung </a:t>
            </a:r>
            <a:r>
              <a:rPr lang="de-DE" sz="825" dirty="0" err="1"/>
              <a:t>Q</a:t>
            </a:r>
            <a:r>
              <a:rPr lang="de-DE" sz="825" baseline="-25000" dirty="0" err="1"/>
              <a:t>h</a:t>
            </a:r>
            <a:endParaRPr lang="de-DE" sz="1050" dirty="0"/>
          </a:p>
        </p:txBody>
      </p:sp>
      <p:sp>
        <p:nvSpPr>
          <p:cNvPr id="45" name="Textfeld 44"/>
          <p:cNvSpPr txBox="1"/>
          <p:nvPr/>
        </p:nvSpPr>
        <p:spPr>
          <a:xfrm>
            <a:off x="6683725" y="2913215"/>
            <a:ext cx="929767" cy="154222"/>
          </a:xfrm>
          <a:prstGeom prst="rect">
            <a:avLst/>
          </a:prstGeom>
        </p:spPr>
        <p:txBody>
          <a:bodyPr vert="horz" wrap="none" lIns="27000" tIns="13500" rIns="27000" bIns="13500" rtlCol="0" anchor="t">
            <a:spAutoFit/>
          </a:bodyPr>
          <a:lstStyle/>
          <a:p>
            <a:pPr algn="l"/>
            <a:r>
              <a:rPr lang="de-DE" sz="825" dirty="0" err="1"/>
              <a:t>Sextupolamplitude</a:t>
            </a:r>
            <a:endParaRPr lang="de-DE" sz="1050" dirty="0"/>
          </a:p>
        </p:txBody>
      </p:sp>
      <p:cxnSp>
        <p:nvCxnSpPr>
          <p:cNvPr id="46" name="Gerade Verbindung mit Pfeil 45"/>
          <p:cNvCxnSpPr>
            <a:stCxn id="45" idx="1"/>
            <a:endCxn id="43" idx="3"/>
          </p:cNvCxnSpPr>
          <p:nvPr/>
        </p:nvCxnSpPr>
        <p:spPr>
          <a:xfrm flipH="1">
            <a:off x="6403658" y="2990326"/>
            <a:ext cx="280067" cy="1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44" idx="1"/>
            <a:endCxn id="42" idx="3"/>
          </p:cNvCxnSpPr>
          <p:nvPr/>
        </p:nvCxnSpPr>
        <p:spPr>
          <a:xfrm flipH="1">
            <a:off x="6400800" y="3252914"/>
            <a:ext cx="28864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5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 Extraktion, andere Parameter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 smtClean="0"/>
              <a:t>Bumps</a:t>
            </a:r>
            <a:r>
              <a:rPr lang="de-DE" dirty="0" smtClean="0"/>
              <a:t> und Arbeitspunkte wie bei SLOW, aber kein </a:t>
            </a:r>
            <a:r>
              <a:rPr lang="de-DE" dirty="0" err="1" smtClean="0"/>
              <a:t>delta</a:t>
            </a:r>
            <a:endParaRPr lang="de-DE" dirty="0" smtClean="0"/>
          </a:p>
          <a:p>
            <a:r>
              <a:rPr lang="de-DE" dirty="0" smtClean="0"/>
              <a:t>DQH </a:t>
            </a:r>
            <a:r>
              <a:rPr lang="de-DE" dirty="0" err="1" smtClean="0"/>
              <a:t>pre</a:t>
            </a:r>
            <a:r>
              <a:rPr lang="de-DE" dirty="0" smtClean="0"/>
              <a:t> weiter wichtig (Spillpause und -abbruch)</a:t>
            </a:r>
          </a:p>
          <a:p>
            <a:r>
              <a:rPr lang="de-DE" dirty="0" err="1" smtClean="0"/>
              <a:t>Sextupol</a:t>
            </a:r>
            <a:r>
              <a:rPr lang="de-DE" dirty="0" smtClean="0"/>
              <a:t>- Phase und -Amplitude vergleichbar </a:t>
            </a:r>
          </a:p>
          <a:p>
            <a:endParaRPr lang="de-DE" dirty="0"/>
          </a:p>
          <a:p>
            <a:r>
              <a:rPr lang="de-DE" dirty="0" smtClean="0"/>
              <a:t>Neue Parameter</a:t>
            </a:r>
          </a:p>
          <a:p>
            <a:pPr lvl="1"/>
            <a:r>
              <a:rPr lang="de-DE" dirty="0" smtClean="0"/>
              <a:t>KO Zentralfrequenz</a:t>
            </a:r>
          </a:p>
          <a:p>
            <a:pPr lvl="1"/>
            <a:r>
              <a:rPr lang="de-DE" dirty="0" smtClean="0"/>
              <a:t>KO Rauschbandbreite 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KO Amplitude(n), Anfang und Ende</a:t>
            </a:r>
          </a:p>
          <a:p>
            <a:pPr lvl="1"/>
            <a:r>
              <a:rPr lang="de-DE" dirty="0" smtClean="0"/>
              <a:t>Zwei Spillformungskonstanten (Anfang und Ende)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Abbruch, ja/nein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Über „Suche“ -&gt; Chrom(</a:t>
            </a:r>
            <a:r>
              <a:rPr lang="de-DE" dirty="0" err="1" smtClean="0"/>
              <a:t>atizität</a:t>
            </a:r>
            <a:r>
              <a:rPr lang="de-DE" dirty="0" smtClean="0"/>
              <a:t>, </a:t>
            </a:r>
            <a:r>
              <a:rPr lang="de-DE" dirty="0" err="1" smtClean="0"/>
              <a:t>Extr</a:t>
            </a:r>
            <a:r>
              <a:rPr lang="de-DE" dirty="0" smtClean="0"/>
              <a:t>.)</a:t>
            </a:r>
            <a:br>
              <a:rPr lang="de-DE" dirty="0" smtClean="0"/>
            </a:br>
            <a:r>
              <a:rPr lang="de-DE" dirty="0" smtClean="0"/>
              <a:t>mit -2 / -1 probieren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495" y="1055078"/>
            <a:ext cx="3475498" cy="24878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95" y="3633297"/>
            <a:ext cx="3232902" cy="12409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346" y="3732245"/>
            <a:ext cx="989615" cy="11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0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Vorgehen bei KO Extraktion 1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199" y="1055078"/>
            <a:ext cx="8002555" cy="3775668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NEU</a:t>
            </a:r>
            <a:r>
              <a:rPr lang="de-DE" dirty="0" smtClean="0"/>
              <a:t> Zunächst die </a:t>
            </a:r>
            <a:r>
              <a:rPr lang="de-DE" dirty="0" err="1" smtClean="0"/>
              <a:t>Chromatizität</a:t>
            </a:r>
            <a:r>
              <a:rPr lang="de-DE" dirty="0" smtClean="0"/>
              <a:t> reintrimmen (-4 </a:t>
            </a:r>
            <a:r>
              <a:rPr lang="de-DE" dirty="0" err="1" smtClean="0"/>
              <a:t>Vert</a:t>
            </a:r>
            <a:r>
              <a:rPr lang="de-DE" dirty="0" smtClean="0"/>
              <a:t> , -2 </a:t>
            </a:r>
            <a:r>
              <a:rPr lang="de-DE" dirty="0" err="1" smtClean="0"/>
              <a:t>Hori</a:t>
            </a:r>
            <a:r>
              <a:rPr lang="de-DE" dirty="0" smtClean="0"/>
              <a:t> bis -2 </a:t>
            </a:r>
            <a:r>
              <a:rPr lang="de-DE" dirty="0" err="1" smtClean="0"/>
              <a:t>Vert</a:t>
            </a:r>
            <a:r>
              <a:rPr lang="de-DE" dirty="0" smtClean="0"/>
              <a:t> , -1 </a:t>
            </a:r>
            <a:r>
              <a:rPr lang="de-DE" dirty="0" err="1" smtClean="0"/>
              <a:t>Hori</a:t>
            </a:r>
            <a:r>
              <a:rPr lang="de-DE" dirty="0" smtClean="0"/>
              <a:t>. Ruhig mit </a:t>
            </a:r>
            <a:r>
              <a:rPr lang="de-DE" dirty="0" err="1" smtClean="0"/>
              <a:t>zweiterem</a:t>
            </a:r>
            <a:r>
              <a:rPr lang="de-DE" dirty="0" smtClean="0"/>
              <a:t> anfangen)</a:t>
            </a:r>
          </a:p>
          <a:p>
            <a:r>
              <a:rPr lang="de-DE" dirty="0" smtClean="0"/>
              <a:t>entschieden ob mit ohne HF extrahiert wird</a:t>
            </a:r>
          </a:p>
          <a:p>
            <a:r>
              <a:rPr lang="de-DE" dirty="0" err="1" smtClean="0"/>
              <a:t>dQH</a:t>
            </a:r>
            <a:r>
              <a:rPr lang="de-DE" dirty="0" smtClean="0"/>
              <a:t>  </a:t>
            </a:r>
            <a:r>
              <a:rPr lang="de-DE" dirty="0" err="1" smtClean="0"/>
              <a:t>pre</a:t>
            </a:r>
            <a:r>
              <a:rPr lang="de-DE" dirty="0" smtClean="0"/>
              <a:t> überprüfen (sollte 0.01 sein)</a:t>
            </a:r>
          </a:p>
          <a:p>
            <a:r>
              <a:rPr lang="de-DE" dirty="0"/>
              <a:t>Wenn es schon eine vergleichbare Maschine mit resonanter langsamer Extraktion </a:t>
            </a:r>
            <a:r>
              <a:rPr lang="de-DE" dirty="0" smtClean="0"/>
              <a:t>gibt, gilt</a:t>
            </a:r>
            <a:r>
              <a:rPr lang="de-DE" dirty="0"/>
              <a:t>: </a:t>
            </a:r>
            <a:r>
              <a:rPr lang="de-DE" dirty="0" err="1"/>
              <a:t>Tunes</a:t>
            </a:r>
            <a:r>
              <a:rPr lang="de-DE" dirty="0"/>
              <a:t>, </a:t>
            </a:r>
            <a:r>
              <a:rPr lang="de-DE" dirty="0" err="1"/>
              <a:t>Sextupole</a:t>
            </a:r>
            <a:r>
              <a:rPr lang="de-DE" dirty="0"/>
              <a:t> und </a:t>
            </a:r>
            <a:r>
              <a:rPr lang="de-DE" dirty="0" err="1"/>
              <a:t>Bumps</a:t>
            </a:r>
            <a:r>
              <a:rPr lang="de-DE" dirty="0"/>
              <a:t> aus langsamer Maschine übernehmen, KO </a:t>
            </a:r>
            <a:r>
              <a:rPr lang="de-DE" dirty="0" smtClean="0"/>
              <a:t>braucht evtl</a:t>
            </a:r>
            <a:r>
              <a:rPr lang="de-DE" dirty="0"/>
              <a:t>. etwas größere </a:t>
            </a:r>
            <a:r>
              <a:rPr lang="de-DE" dirty="0" smtClean="0"/>
              <a:t>Phase.</a:t>
            </a:r>
            <a:br>
              <a:rPr lang="de-DE" dirty="0" smtClean="0"/>
            </a:br>
            <a:r>
              <a:rPr lang="de-DE" b="1" dirty="0" smtClean="0">
                <a:solidFill>
                  <a:srgbClr val="FF0000"/>
                </a:solidFill>
              </a:rPr>
              <a:t>NEU</a:t>
            </a:r>
            <a:r>
              <a:rPr lang="de-DE" dirty="0" smtClean="0"/>
              <a:t>: Die </a:t>
            </a:r>
            <a:r>
              <a:rPr lang="de-DE" dirty="0" err="1" smtClean="0"/>
              <a:t>Sextupolamplitude</a:t>
            </a:r>
            <a:r>
              <a:rPr lang="de-DE" dirty="0" smtClean="0"/>
              <a:t> kann höher gewählt werden als bei QP Extraktion. 0.06-0.08 ohne Probleme. Der Einfluss auf die </a:t>
            </a:r>
            <a:r>
              <a:rPr lang="de-DE" dirty="0" err="1" smtClean="0"/>
              <a:t>Mikrospillstuktur</a:t>
            </a:r>
            <a:r>
              <a:rPr lang="de-DE" dirty="0" smtClean="0"/>
              <a:t> ist hier kleiner (neue Erkenntnis, DO et. al. ) </a:t>
            </a:r>
          </a:p>
          <a:p>
            <a:r>
              <a:rPr lang="de-DE" b="1" dirty="0" smtClean="0"/>
              <a:t>Extraktionspunkt suchen:</a:t>
            </a:r>
            <a:br>
              <a:rPr lang="de-DE" b="1" dirty="0" smtClean="0"/>
            </a:br>
            <a:r>
              <a:rPr lang="de-DE" dirty="0" smtClean="0"/>
              <a:t>KO Amplituden aus,</a:t>
            </a:r>
            <a:br>
              <a:rPr lang="de-DE" dirty="0" smtClean="0"/>
            </a:br>
            <a:r>
              <a:rPr lang="de-DE" dirty="0" smtClean="0"/>
              <a:t>Arbeitspunkt solange verschieben, bis Resonanz getroffen wird. Dazu Trafo beobachten. Maschine muss irgendwann von selbst extrahieren. Dann ein Stück zurück, so dass der Strahl drin bleibt „</a:t>
            </a:r>
            <a:r>
              <a:rPr lang="de-DE" dirty="0" err="1" smtClean="0"/>
              <a:t>Flattline</a:t>
            </a:r>
            <a:r>
              <a:rPr lang="de-DE" dirty="0" smtClean="0"/>
              <a:t>“</a:t>
            </a:r>
          </a:p>
          <a:p>
            <a:r>
              <a:rPr lang="de-DE" b="1" dirty="0" smtClean="0"/>
              <a:t>KO Extraktionspunkt suchen: </a:t>
            </a:r>
            <a:br>
              <a:rPr lang="de-DE" b="1" dirty="0" smtClean="0"/>
            </a:br>
            <a:r>
              <a:rPr lang="de-DE" dirty="0" smtClean="0"/>
              <a:t>Rauschbandbreite schmal stellen</a:t>
            </a:r>
            <a:br>
              <a:rPr lang="de-DE" dirty="0" smtClean="0"/>
            </a:br>
            <a:r>
              <a:rPr lang="de-DE" dirty="0" smtClean="0"/>
              <a:t>auf 0.001,  Amplitude hoch, dann den Zentralfrequenz scannen (Trafo beobachten) bis maximale Extraktionswirkung im Strahl (Trafo beobachten). </a:t>
            </a:r>
            <a:br>
              <a:rPr lang="de-DE" dirty="0" smtClean="0"/>
            </a:br>
            <a:endParaRPr lang="en-GB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068" y="3003373"/>
            <a:ext cx="3772426" cy="21910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710" y="3856652"/>
            <a:ext cx="2683935" cy="16995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912" y="4247678"/>
            <a:ext cx="3677163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4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Vorgehen bei KO Extraktion 2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55078"/>
            <a:ext cx="8139404" cy="3775668"/>
          </a:xfrm>
        </p:spPr>
        <p:txBody>
          <a:bodyPr/>
          <a:lstStyle/>
          <a:p>
            <a:r>
              <a:rPr lang="de-DE" b="1" dirty="0" smtClean="0"/>
              <a:t>Bandbreite einstellen:</a:t>
            </a:r>
            <a:r>
              <a:rPr lang="de-DE" b="1" dirty="0"/>
              <a:t/>
            </a:r>
            <a:br>
              <a:rPr lang="de-DE" b="1" dirty="0"/>
            </a:br>
            <a:r>
              <a:rPr lang="de-DE" dirty="0"/>
              <a:t>Bandbreite vergrößern, bis Stahl maximal schnell vernichtet wird, Spillform dabei </a:t>
            </a:r>
            <a:r>
              <a:rPr lang="de-DE" dirty="0" smtClean="0"/>
              <a:t>völlig egal.</a:t>
            </a:r>
          </a:p>
          <a:p>
            <a:r>
              <a:rPr lang="de-DE" dirty="0" smtClean="0"/>
              <a:t>Wie bei langsamer Extraktion mit Zähler in Extraktion und Verlustmonitoren die Extraktionseffizienz optimieren mit E-</a:t>
            </a:r>
            <a:r>
              <a:rPr lang="de-DE" dirty="0" err="1" smtClean="0"/>
              <a:t>Septumsbump</a:t>
            </a:r>
            <a:r>
              <a:rPr lang="de-DE" dirty="0" smtClean="0"/>
              <a:t>, </a:t>
            </a:r>
            <a:r>
              <a:rPr lang="de-DE" dirty="0" err="1" smtClean="0"/>
              <a:t>Sextupol</a:t>
            </a:r>
            <a:r>
              <a:rPr lang="de-DE" dirty="0" smtClean="0"/>
              <a:t> Phase, M-</a:t>
            </a:r>
            <a:r>
              <a:rPr lang="de-DE" dirty="0" err="1" smtClean="0"/>
              <a:t>Septumsbump</a:t>
            </a:r>
            <a:r>
              <a:rPr lang="de-DE" dirty="0" smtClean="0"/>
              <a:t>, </a:t>
            </a:r>
            <a:r>
              <a:rPr lang="de-DE" dirty="0" err="1" smtClean="0"/>
              <a:t>Sextupolamplitude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b="1" dirty="0" smtClean="0"/>
              <a:t>WICHTIG: Dabei immer mal wieder KO Amplituden ausmachen und überprüfen das </a:t>
            </a:r>
            <a:r>
              <a:rPr lang="de-DE" b="1" dirty="0" smtClean="0">
                <a:solidFill>
                  <a:srgbClr val="FF0000"/>
                </a:solidFill>
              </a:rPr>
              <a:t>NUR</a:t>
            </a:r>
            <a:r>
              <a:rPr lang="de-DE" b="1" dirty="0" smtClean="0"/>
              <a:t> KO Extrahiert wird (</a:t>
            </a:r>
            <a:r>
              <a:rPr lang="de-DE" b="1" dirty="0" err="1" smtClean="0"/>
              <a:t>Flattline</a:t>
            </a:r>
            <a:r>
              <a:rPr lang="de-DE" b="1" dirty="0" smtClean="0"/>
              <a:t>). Sonst Extraktionsarbeitspunkt etwas senken. </a:t>
            </a:r>
          </a:p>
          <a:p>
            <a:r>
              <a:rPr lang="de-DE" dirty="0" smtClean="0"/>
              <a:t>Spillform kann mit zwei Amplituden und ggf. den Zeitkonstanten eingestellt werden. Ist in voller Schönheit nicht nötig mit Spillfeedback (nächster Vortrag).</a:t>
            </a:r>
          </a:p>
          <a:p>
            <a:r>
              <a:rPr lang="de-DE" dirty="0" smtClean="0"/>
              <a:t>Saubere Strahlführung und hohe Effizienz hilft auch beim Feedback. 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096" y="1078587"/>
            <a:ext cx="3289786" cy="1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9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199" y="1055078"/>
            <a:ext cx="6223819" cy="3775668"/>
          </a:xfrm>
        </p:spPr>
        <p:txBody>
          <a:bodyPr>
            <a:normAutofit/>
          </a:bodyPr>
          <a:lstStyle/>
          <a:p>
            <a:r>
              <a:rPr lang="de-DE" sz="2800" dirty="0" smtClean="0"/>
              <a:t>Danke für Eure Aufmerksamkeit !</a:t>
            </a:r>
          </a:p>
          <a:p>
            <a:endParaRPr lang="de-DE" sz="2800" dirty="0"/>
          </a:p>
          <a:p>
            <a:r>
              <a:rPr lang="de-DE" sz="2800" dirty="0" smtClean="0"/>
              <a:t>Fragen ? </a:t>
            </a:r>
            <a:endParaRPr lang="en-GB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713" y="1657112"/>
            <a:ext cx="3805238" cy="30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14163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723</Words>
  <Application>Microsoft Office PowerPoint</Application>
  <PresentationFormat>Bildschirmpräsentation (16:9)</PresentationFormat>
  <Paragraphs>98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fair-gsi-folienmaster_2017_onering</vt:lpstr>
      <vt:lpstr>KO (und langsame) Extraktion</vt:lpstr>
      <vt:lpstr>Übersicht</vt:lpstr>
      <vt:lpstr>Langsame Extraktion: Prinzip</vt:lpstr>
      <vt:lpstr>kurz -&gt; langsame Extraktion</vt:lpstr>
      <vt:lpstr> Spillerzeugung (langsame Extraktion) </vt:lpstr>
      <vt:lpstr>KO Extraktion, andere Parameter</vt:lpstr>
      <vt:lpstr>Vorgehen bei KO Extraktion 1</vt:lpstr>
      <vt:lpstr>Vorgehen bei KO Extraktion 2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Stadlmann, Jens Dr.</dc:creator>
  <cp:lastModifiedBy>Stadlmann, Jens Dr.</cp:lastModifiedBy>
  <cp:revision>9</cp:revision>
  <dcterms:created xsi:type="dcterms:W3CDTF">2024-12-02T16:02:25Z</dcterms:created>
  <dcterms:modified xsi:type="dcterms:W3CDTF">2024-12-02T17:10:29Z</dcterms:modified>
</cp:coreProperties>
</file>