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56" r:id="rId2"/>
    <p:sldId id="257" r:id="rId3"/>
    <p:sldId id="259" r:id="rId4"/>
    <p:sldId id="283" r:id="rId5"/>
    <p:sldId id="270" r:id="rId6"/>
    <p:sldId id="271" r:id="rId7"/>
    <p:sldId id="269" r:id="rId8"/>
    <p:sldId id="273" r:id="rId9"/>
    <p:sldId id="274" r:id="rId10"/>
    <p:sldId id="275" r:id="rId11"/>
    <p:sldId id="260" r:id="rId12"/>
    <p:sldId id="258" r:id="rId13"/>
    <p:sldId id="261" r:id="rId14"/>
    <p:sldId id="262" r:id="rId15"/>
    <p:sldId id="263" r:id="rId16"/>
    <p:sldId id="265" r:id="rId17"/>
    <p:sldId id="268" r:id="rId18"/>
    <p:sldId id="284" r:id="rId19"/>
    <p:sldId id="267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66" r:id="rId28"/>
  </p:sldIdLst>
  <p:sldSz cx="9144000" cy="5143500" type="screen16x9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6666"/>
    <a:srgbClr val="333333"/>
    <a:srgbClr val="EAEAEA"/>
    <a:srgbClr val="FDBB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4" autoAdjust="0"/>
    <p:restoredTop sz="94655" autoAdjust="0"/>
  </p:normalViewPr>
  <p:slideViewPr>
    <p:cSldViewPr snapToGrid="0" snapToObjects="1">
      <p:cViewPr>
        <p:scale>
          <a:sx n="50" d="100"/>
          <a:sy n="50" d="100"/>
        </p:scale>
        <p:origin x="2424" y="189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851660-0934-124D-A4B3-496C7F320307}" type="datetimeFigureOut">
              <a:rPr lang="de-DE" smtClean="0"/>
              <a:t>02.12.2024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3A3EDE-7EBB-0F4A-80C2-34DB9D2E2ED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82155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C828EF-C252-394A-93BF-1C478CFA0896}" type="datetimeFigureOut">
              <a:rPr lang="de-DE" smtClean="0"/>
              <a:t>02.12.2024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E02386-BEE7-5D4D-B4E7-4BB579C4788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901983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7040B52E-6118-F844-8FBE-85B6AFDC9E2A}"/>
              </a:ext>
            </a:extLst>
          </p:cNvPr>
          <p:cNvGrpSpPr/>
          <p:nvPr userDrawn="1"/>
        </p:nvGrpSpPr>
        <p:grpSpPr>
          <a:xfrm>
            <a:off x="1502578" y="976199"/>
            <a:ext cx="7426269" cy="3877686"/>
            <a:chOff x="1502578" y="976199"/>
            <a:chExt cx="7426269" cy="3877686"/>
          </a:xfrm>
        </p:grpSpPr>
        <p:sp>
          <p:nvSpPr>
            <p:cNvPr id="4" name="Rechteck 3">
              <a:extLst>
                <a:ext uri="{FF2B5EF4-FFF2-40B4-BE49-F238E27FC236}">
                  <a16:creationId xmlns:a16="http://schemas.microsoft.com/office/drawing/2014/main" id="{3FAB316F-95F1-6040-AB6B-EF23A5D58FAF}"/>
                </a:ext>
              </a:extLst>
            </p:cNvPr>
            <p:cNvSpPr/>
            <p:nvPr userDrawn="1"/>
          </p:nvSpPr>
          <p:spPr>
            <a:xfrm>
              <a:off x="7781365" y="3854824"/>
              <a:ext cx="1147482" cy="99906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dirty="0"/>
            </a:p>
          </p:txBody>
        </p:sp>
        <p:pic>
          <p:nvPicPr>
            <p:cNvPr id="8" name="Grafik 7">
              <a:extLst>
                <a:ext uri="{FF2B5EF4-FFF2-40B4-BE49-F238E27FC236}">
                  <a16:creationId xmlns:a16="http://schemas.microsoft.com/office/drawing/2014/main" id="{9DE39F29-B8C0-C64D-ADFE-A8AFF963CB1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502578" y="976199"/>
              <a:ext cx="6099496" cy="3877686"/>
            </a:xfrm>
            <a:prstGeom prst="rect">
              <a:avLst/>
            </a:prstGeom>
          </p:spPr>
        </p:pic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151529" y="2738074"/>
            <a:ext cx="4303059" cy="584900"/>
          </a:xfrm>
        </p:spPr>
        <p:txBody>
          <a:bodyPr anchor="b" anchorCtr="0">
            <a:noAutofit/>
          </a:bodyPr>
          <a:lstStyle>
            <a:lvl1pPr algn="ctr">
              <a:defRPr sz="2400">
                <a:solidFill>
                  <a:srgbClr val="666666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151529" y="3322973"/>
            <a:ext cx="4303060" cy="531851"/>
          </a:xfrm>
        </p:spPr>
        <p:txBody>
          <a:bodyPr>
            <a:normAutofit/>
          </a:bodyPr>
          <a:lstStyle>
            <a:lvl1pPr marL="0" indent="0" algn="ctr">
              <a:buNone/>
              <a:defRPr sz="1500">
                <a:solidFill>
                  <a:schemeClr val="bg1">
                    <a:lumMod val="6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  <p:sp>
        <p:nvSpPr>
          <p:cNvPr id="13" name="Rechteck 12"/>
          <p:cNvSpPr/>
          <p:nvPr userDrawn="1"/>
        </p:nvSpPr>
        <p:spPr>
          <a:xfrm>
            <a:off x="404091" y="4987636"/>
            <a:ext cx="3371273" cy="155864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</p:spTree>
    <p:extLst>
      <p:ext uri="{BB962C8B-B14F-4D97-AF65-F5344CB8AC3E}">
        <p14:creationId xmlns:p14="http://schemas.microsoft.com/office/powerpoint/2010/main" val="2409936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2568" y="230397"/>
            <a:ext cx="6700979" cy="590668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‹Nr.›</a:t>
            </a:fld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7123547" y="4914483"/>
            <a:ext cx="82528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r>
              <a:rPr lang="de-DE"/>
              <a:t>31.03.14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3962401" y="4920459"/>
            <a:ext cx="3136599" cy="2678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rgbClr val="333333"/>
                </a:solidFill>
              </a:defRPr>
            </a:lvl1pPr>
          </a:lstStyle>
          <a:p>
            <a:pPr algn="l"/>
            <a:r>
              <a:rPr lang="de-DE"/>
              <a:t>Name/Vortragstitel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47664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0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0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‹Nr.›</a:t>
            </a:fld>
            <a:endParaRPr lang="de-DE"/>
          </a:p>
        </p:txBody>
      </p:sp>
      <p:sp>
        <p:nvSpPr>
          <p:cNvPr id="6" name="Datumsplatzhalter 4"/>
          <p:cNvSpPr>
            <a:spLocks noGrp="1"/>
          </p:cNvSpPr>
          <p:nvPr>
            <p:ph type="dt" sz="half" idx="13"/>
          </p:nvPr>
        </p:nvSpPr>
        <p:spPr>
          <a:xfrm>
            <a:off x="7099001" y="4914483"/>
            <a:ext cx="8498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r>
              <a:rPr lang="de-DE"/>
              <a:t>31.03.14</a:t>
            </a:r>
            <a:endParaRPr lang="de-DE" dirty="0"/>
          </a:p>
        </p:txBody>
      </p:sp>
      <p:sp>
        <p:nvSpPr>
          <p:cNvPr id="9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3962401" y="4920459"/>
            <a:ext cx="3136599" cy="2678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rgbClr val="333333"/>
                </a:solidFill>
              </a:defRPr>
            </a:lvl1pPr>
          </a:lstStyle>
          <a:p>
            <a:pPr algn="l"/>
            <a:r>
              <a:rPr lang="de-DE"/>
              <a:t>Name/Vortragstitel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66025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‹Nr.›</a:t>
            </a:fld>
            <a:endParaRPr lang="de-DE"/>
          </a:p>
        </p:txBody>
      </p:sp>
      <p:sp>
        <p:nvSpPr>
          <p:cNvPr id="4" name="Datumsplatzhalter 4"/>
          <p:cNvSpPr>
            <a:spLocks noGrp="1"/>
          </p:cNvSpPr>
          <p:nvPr>
            <p:ph type="dt" sz="half" idx="2"/>
          </p:nvPr>
        </p:nvSpPr>
        <p:spPr>
          <a:xfrm>
            <a:off x="7099001" y="4914483"/>
            <a:ext cx="8498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r>
              <a:rPr lang="de-DE"/>
              <a:t>31.03.14</a:t>
            </a:r>
            <a:endParaRPr lang="de-DE" dirty="0"/>
          </a:p>
        </p:txBody>
      </p:sp>
      <p:sp>
        <p:nvSpPr>
          <p:cNvPr id="7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3962401" y="4920459"/>
            <a:ext cx="3136599" cy="2678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rgbClr val="333333"/>
                </a:solidFill>
              </a:defRPr>
            </a:lvl1pPr>
          </a:lstStyle>
          <a:p>
            <a:pPr algn="l"/>
            <a:r>
              <a:rPr lang="de-DE"/>
              <a:t>Name/Vortragstitel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897924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halt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de-DE" smtClean="0"/>
              <a:t>14.01.2019</a:t>
            </a:r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sz="half" idx="1"/>
          </p:nvPr>
        </p:nvSpPr>
        <p:spPr>
          <a:xfrm>
            <a:off x="457200" y="1055078"/>
            <a:ext cx="4038600" cy="3775668"/>
          </a:xfrm>
        </p:spPr>
        <p:txBody>
          <a:bodyPr>
            <a:normAutofit/>
          </a:bodyPr>
          <a:lstStyle>
            <a:lvl1pPr marL="135731" indent="-135731">
              <a:spcBef>
                <a:spcPts val="900"/>
              </a:spcBef>
              <a:defRPr sz="1200"/>
            </a:lvl1pPr>
            <a:lvl2pPr marL="407194" indent="-135731">
              <a:defRPr sz="1050"/>
            </a:lvl2pPr>
            <a:lvl3pPr marL="670322" indent="-135731">
              <a:defRPr sz="900"/>
            </a:lvl3pPr>
            <a:lvl4pPr marL="806054" indent="-67866">
              <a:defRPr sz="825"/>
            </a:lvl4pPr>
            <a:lvl5pPr marL="941785" indent="-67866">
              <a:defRPr sz="788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7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4142631" y="4920459"/>
            <a:ext cx="2956369" cy="2678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en-US" sz="750" smtClean="0"/>
            </a:lvl1pPr>
          </a:lstStyle>
          <a:p>
            <a:pPr algn="ctr"/>
            <a:r>
              <a:rPr lang="en-US" smtClean="0"/>
              <a:t>SIS18-Betrieb / Operateuersschulung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33115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Gerade Verbindung 26">
            <a:extLst>
              <a:ext uri="{FF2B5EF4-FFF2-40B4-BE49-F238E27FC236}">
                <a16:creationId xmlns:a16="http://schemas.microsoft.com/office/drawing/2014/main" id="{943494DA-FA9D-1447-B70B-2896FD77F5D0}"/>
              </a:ext>
            </a:extLst>
          </p:cNvPr>
          <p:cNvCxnSpPr/>
          <p:nvPr userDrawn="1"/>
        </p:nvCxnSpPr>
        <p:spPr>
          <a:xfrm>
            <a:off x="0" y="5049583"/>
            <a:ext cx="9144000" cy="0"/>
          </a:xfrm>
          <a:prstGeom prst="line">
            <a:avLst/>
          </a:prstGeom>
          <a:ln w="203200">
            <a:solidFill>
              <a:srgbClr val="EAEA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Bild 6" descr="GSI_Logo_rgb.png">
            <a:extLst>
              <a:ext uri="{FF2B5EF4-FFF2-40B4-BE49-F238E27FC236}">
                <a16:creationId xmlns:a16="http://schemas.microsoft.com/office/drawing/2014/main" id="{0E0D4DB1-EEDA-A644-B002-75EBF9968E0A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9839" y="363875"/>
            <a:ext cx="1129081" cy="376361"/>
          </a:xfrm>
          <a:prstGeom prst="rect">
            <a:avLst/>
          </a:prstGeom>
        </p:spPr>
      </p:pic>
      <p:cxnSp>
        <p:nvCxnSpPr>
          <p:cNvPr id="23" name="Gerade Verbindung 22">
            <a:extLst>
              <a:ext uri="{FF2B5EF4-FFF2-40B4-BE49-F238E27FC236}">
                <a16:creationId xmlns:a16="http://schemas.microsoft.com/office/drawing/2014/main" id="{2AC6B5F8-0827-6645-B5C9-ED4385971D8F}"/>
              </a:ext>
            </a:extLst>
          </p:cNvPr>
          <p:cNvCxnSpPr/>
          <p:nvPr userDrawn="1"/>
        </p:nvCxnSpPr>
        <p:spPr>
          <a:xfrm>
            <a:off x="0" y="826224"/>
            <a:ext cx="9144000" cy="0"/>
          </a:xfrm>
          <a:prstGeom prst="line">
            <a:avLst/>
          </a:prstGeom>
          <a:ln w="203200">
            <a:solidFill>
              <a:srgbClr val="EAEA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echteck 23">
            <a:extLst>
              <a:ext uri="{FF2B5EF4-FFF2-40B4-BE49-F238E27FC236}">
                <a16:creationId xmlns:a16="http://schemas.microsoft.com/office/drawing/2014/main" id="{CC9BBC89-C94F-2342-BFB0-0C52DC04C485}"/>
              </a:ext>
            </a:extLst>
          </p:cNvPr>
          <p:cNvSpPr>
            <a:spLocks/>
          </p:cNvSpPr>
          <p:nvPr userDrawn="1"/>
        </p:nvSpPr>
        <p:spPr>
          <a:xfrm>
            <a:off x="-1" y="727074"/>
            <a:ext cx="201600" cy="201600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5E807027-043F-224A-B8A1-2EA6FD7AA9B7}"/>
              </a:ext>
            </a:extLst>
          </p:cNvPr>
          <p:cNvSpPr>
            <a:spLocks/>
          </p:cNvSpPr>
          <p:nvPr userDrawn="1"/>
        </p:nvSpPr>
        <p:spPr>
          <a:xfrm>
            <a:off x="-1" y="4949824"/>
            <a:ext cx="203277" cy="203277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17635" y="1088015"/>
            <a:ext cx="8420176" cy="36776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015792" y="4914482"/>
            <a:ext cx="74489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rgbClr val="333333"/>
                </a:solidFill>
                <a:latin typeface="Arial"/>
                <a:cs typeface="Arial"/>
              </a:defRPr>
            </a:lvl1pPr>
          </a:lstStyle>
          <a:p>
            <a:fld id="{125CBDDA-5CCF-8748-8988-9DC6C898177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1" name="Textfeld 10"/>
          <p:cNvSpPr txBox="1"/>
          <p:nvPr/>
        </p:nvSpPr>
        <p:spPr>
          <a:xfrm>
            <a:off x="435270" y="4950517"/>
            <a:ext cx="3527133" cy="20774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750" dirty="0">
                <a:solidFill>
                  <a:srgbClr val="333333"/>
                </a:solidFill>
                <a:latin typeface="Arial"/>
                <a:cs typeface="Arial"/>
              </a:rPr>
              <a:t>GSI Helmholtzzentrum für Schwerionenforschung GmbH</a:t>
            </a: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17638" y="231075"/>
            <a:ext cx="6129236" cy="59066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7151256" y="4914482"/>
            <a:ext cx="84837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rgbClr val="333333"/>
                </a:solidFill>
              </a:defRPr>
            </a:lvl1pPr>
          </a:lstStyle>
          <a:p>
            <a:r>
              <a:rPr lang="de-DE"/>
              <a:t>31.03.14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4013201" y="4920458"/>
            <a:ext cx="3136599" cy="2678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rgbClr val="333333"/>
                </a:solidFill>
              </a:defRPr>
            </a:lvl1pPr>
          </a:lstStyle>
          <a:p>
            <a:pPr algn="l"/>
            <a:r>
              <a:rPr lang="de-DE"/>
              <a:t>Name/Vortragstitel</a:t>
            </a:r>
            <a:endParaRPr lang="de-DE" dirty="0"/>
          </a:p>
        </p:txBody>
      </p:sp>
      <p:pic>
        <p:nvPicPr>
          <p:cNvPr id="13" name="Bild 12" descr="FAIR_Logo_rgb.png">
            <a:extLst>
              <a:ext uri="{FF2B5EF4-FFF2-40B4-BE49-F238E27FC236}">
                <a16:creationId xmlns:a16="http://schemas.microsoft.com/office/drawing/2014/main" id="{6EBF7B64-1F60-354C-83F5-CFA893F204BE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40829" y="206825"/>
            <a:ext cx="775055" cy="645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886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5" r:id="rId5"/>
  </p:sldLayoutIdLst>
  <p:hf sldNum="0" hdr="0" ftr="0" dt="0"/>
  <p:txStyles>
    <p:titleStyle>
      <a:lvl1pPr algn="l" defTabSz="342900" rtl="0" eaLnBrk="1" latinLnBrk="0" hangingPunct="1">
        <a:spcBef>
          <a:spcPct val="0"/>
        </a:spcBef>
        <a:buNone/>
        <a:defRPr sz="1800" b="1" kern="1200">
          <a:solidFill>
            <a:srgbClr val="333333"/>
          </a:solidFill>
          <a:latin typeface="Arial"/>
          <a:ea typeface="+mj-ea"/>
          <a:cs typeface="Arial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800" kern="1200">
          <a:solidFill>
            <a:srgbClr val="333333"/>
          </a:solidFill>
          <a:latin typeface="Arial"/>
          <a:ea typeface="+mn-ea"/>
          <a:cs typeface="Arial"/>
        </a:defRPr>
      </a:lvl1pPr>
      <a:lvl2pPr marL="557213" indent="-214313" algn="l" defTabSz="3429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500" kern="1200">
          <a:solidFill>
            <a:srgbClr val="333333"/>
          </a:solidFill>
          <a:latin typeface="Arial"/>
          <a:ea typeface="+mn-ea"/>
          <a:cs typeface="Arial"/>
        </a:defRPr>
      </a:lvl2pPr>
      <a:lvl3pPr marL="857250" indent="-171450" algn="l" defTabSz="3429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350" kern="1200">
          <a:solidFill>
            <a:srgbClr val="333333"/>
          </a:solidFill>
          <a:latin typeface="Arial"/>
          <a:ea typeface="+mn-ea"/>
          <a:cs typeface="Arial"/>
        </a:defRPr>
      </a:lvl3pPr>
      <a:lvl4pPr marL="1200150" indent="-171450" algn="l" defTabSz="3429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200" kern="1200">
          <a:solidFill>
            <a:srgbClr val="333333"/>
          </a:solidFill>
          <a:latin typeface="Arial"/>
          <a:ea typeface="+mn-ea"/>
          <a:cs typeface="Arial"/>
        </a:defRPr>
      </a:lvl4pPr>
      <a:lvl5pPr marL="1543050" indent="-171450" algn="l" defTabSz="3429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050" kern="1200">
          <a:solidFill>
            <a:srgbClr val="333333"/>
          </a:solidFill>
          <a:latin typeface="Arial"/>
          <a:ea typeface="+mn-ea"/>
          <a:cs typeface="Arial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Neu und alt am SIS18 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 smtClean="0"/>
              <a:t>Jens Stadlmann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101991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Mehrere Durchläufe!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Meiner Erfahrung nach bringt es etwas, nach Grundeinstellung der Injektion nochmal an TK und UNILAC ranzugehen und auch den Orbit im SIS weiter im Auge zu behalten. Grobe </a:t>
            </a:r>
            <a:r>
              <a:rPr lang="de-DE" dirty="0" err="1" smtClean="0"/>
              <a:t>Handlungsanweiung</a:t>
            </a:r>
            <a:r>
              <a:rPr lang="de-DE" dirty="0" smtClean="0"/>
              <a:t> in der Art:  </a:t>
            </a:r>
          </a:p>
          <a:p>
            <a:pPr marL="642938" lvl="1" indent="-342900">
              <a:buFont typeface="+mj-lt"/>
              <a:buAutoNum type="arabicPeriod"/>
            </a:pPr>
            <a:r>
              <a:rPr lang="de-DE" dirty="0" smtClean="0"/>
              <a:t>Grundeinstellung TK, Energie anpassen, Orbit grob korrigieren (oder von vorheriger Maschine), Strahllage auf </a:t>
            </a:r>
            <a:r>
              <a:rPr lang="de-DE" dirty="0" err="1" smtClean="0"/>
              <a:t>Dump</a:t>
            </a:r>
            <a:endParaRPr lang="de-DE" dirty="0" smtClean="0"/>
          </a:p>
          <a:p>
            <a:pPr marL="642938" lvl="1" indent="-342900">
              <a:buFont typeface="+mj-lt"/>
              <a:buAutoNum type="arabicPeriod"/>
            </a:pPr>
            <a:r>
              <a:rPr lang="de-DE" dirty="0" smtClean="0"/>
              <a:t>Injektion etwas optimieren</a:t>
            </a:r>
          </a:p>
          <a:p>
            <a:pPr marL="642938" lvl="1" indent="-342900">
              <a:buFont typeface="+mj-lt"/>
              <a:buAutoNum type="arabicPeriod"/>
            </a:pPr>
            <a:r>
              <a:rPr lang="de-DE" dirty="0" smtClean="0"/>
              <a:t>Unilac nachziehen / Strahllage / Energiebreite</a:t>
            </a:r>
          </a:p>
          <a:p>
            <a:pPr marL="642938" lvl="1" indent="-342900">
              <a:buFont typeface="+mj-lt"/>
              <a:buAutoNum type="arabicPeriod"/>
            </a:pPr>
            <a:r>
              <a:rPr lang="de-DE" dirty="0" smtClean="0"/>
              <a:t>SIS Feintuning</a:t>
            </a:r>
          </a:p>
          <a:p>
            <a:r>
              <a:rPr lang="de-DE" dirty="0" smtClean="0"/>
              <a:t>Extraktion/Strahlführung optimieren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51799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Gekühlte Maschine einrichten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17635" y="1088015"/>
            <a:ext cx="5243410" cy="3577291"/>
          </a:xfrm>
        </p:spPr>
        <p:txBody>
          <a:bodyPr/>
          <a:lstStyle/>
          <a:p>
            <a:r>
              <a:rPr lang="de-DE" dirty="0" smtClean="0"/>
              <a:t>Bisher war die Einrichtung einer gekühlten Maschine eine völlige Neueinstellung. </a:t>
            </a:r>
          </a:p>
          <a:p>
            <a:r>
              <a:rPr lang="de-DE" dirty="0" smtClean="0"/>
              <a:t>Mit den beiden Korrekturparametern und aus ungekühlter Maschine übernommener </a:t>
            </a:r>
            <a:r>
              <a:rPr lang="de-DE" dirty="0" err="1" smtClean="0"/>
              <a:t>Orbitkorrektur</a:t>
            </a:r>
            <a:r>
              <a:rPr lang="de-DE" dirty="0" smtClean="0"/>
              <a:t> läuft der Strahl um.</a:t>
            </a:r>
          </a:p>
          <a:p>
            <a:r>
              <a:rPr lang="de-DE" dirty="0" smtClean="0"/>
              <a:t>Nachoptimierung Unilac/TK trotzdem nötig, aber in viel kleinerem Umfang. (Wir hatten sogar gekühlte und ungekühlte Maschinen an der selben </a:t>
            </a:r>
            <a:r>
              <a:rPr lang="de-DE" dirty="0" err="1" smtClean="0"/>
              <a:t>Injektionsmachine</a:t>
            </a:r>
            <a:r>
              <a:rPr lang="de-DE" dirty="0" smtClean="0"/>
              <a:t> in der letzten SZ) </a:t>
            </a:r>
            <a:endParaRPr lang="en-GB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5546" y="988489"/>
            <a:ext cx="3215858" cy="2093205"/>
          </a:xfrm>
          <a:prstGeom prst="rect">
            <a:avLst/>
          </a:prstGeom>
        </p:spPr>
      </p:pic>
      <p:sp>
        <p:nvSpPr>
          <p:cNvPr id="5" name="Ellipse 4"/>
          <p:cNvSpPr/>
          <p:nvPr/>
        </p:nvSpPr>
        <p:spPr>
          <a:xfrm>
            <a:off x="8111412" y="2637454"/>
            <a:ext cx="572278" cy="510073"/>
          </a:xfrm>
          <a:prstGeom prst="ellipse">
            <a:avLst/>
          </a:prstGeom>
          <a:noFill/>
          <a:ln w="41275">
            <a:solidFill>
              <a:srgbClr val="FFC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cxnSp>
        <p:nvCxnSpPr>
          <p:cNvPr id="7" name="Gerade Verbindung mit Pfeil 6"/>
          <p:cNvCxnSpPr/>
          <p:nvPr/>
        </p:nvCxnSpPr>
        <p:spPr>
          <a:xfrm flipV="1">
            <a:off x="7750277" y="3147527"/>
            <a:ext cx="449826" cy="45845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feld 8"/>
          <p:cNvSpPr txBox="1"/>
          <p:nvPr/>
        </p:nvSpPr>
        <p:spPr>
          <a:xfrm>
            <a:off x="5770248" y="3686562"/>
            <a:ext cx="3121367" cy="923330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dirty="0" smtClean="0"/>
              <a:t>Diese Parameter verbessern</a:t>
            </a:r>
          </a:p>
          <a:p>
            <a:pPr algn="l"/>
            <a:r>
              <a:rPr lang="de-DE" dirty="0" smtClean="0"/>
              <a:t>die </a:t>
            </a:r>
            <a:r>
              <a:rPr lang="de-DE" dirty="0" err="1" smtClean="0"/>
              <a:t>Orbitkorrektur</a:t>
            </a:r>
            <a:r>
              <a:rPr lang="de-DE" dirty="0" smtClean="0"/>
              <a:t>. Bitte auf</a:t>
            </a:r>
          </a:p>
          <a:p>
            <a:pPr algn="l"/>
            <a:r>
              <a:rPr lang="de-DE" dirty="0" smtClean="0"/>
              <a:t>diesen Werten </a:t>
            </a:r>
            <a:r>
              <a:rPr lang="de-DE" dirty="0" smtClean="0"/>
              <a:t> lassen. 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3940656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Beam Mode “</a:t>
            </a:r>
            <a:r>
              <a:rPr lang="de-DE" dirty="0" err="1" smtClean="0"/>
              <a:t>Stable</a:t>
            </a:r>
            <a:r>
              <a:rPr lang="de-DE" dirty="0" smtClean="0"/>
              <a:t> Beam“ mit etwas Funktion.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84441" y="1088015"/>
            <a:ext cx="4153370" cy="3677689"/>
          </a:xfrm>
        </p:spPr>
        <p:txBody>
          <a:bodyPr/>
          <a:lstStyle/>
          <a:p>
            <a:r>
              <a:rPr lang="de-DE" dirty="0" smtClean="0"/>
              <a:t>Im Beam Mode „</a:t>
            </a:r>
            <a:r>
              <a:rPr lang="de-DE" dirty="0" err="1" smtClean="0"/>
              <a:t>Stable</a:t>
            </a:r>
            <a:r>
              <a:rPr lang="de-DE" dirty="0" smtClean="0"/>
              <a:t> </a:t>
            </a:r>
            <a:r>
              <a:rPr lang="de-DE" dirty="0" err="1" smtClean="0"/>
              <a:t>Beams</a:t>
            </a:r>
            <a:r>
              <a:rPr lang="de-DE" dirty="0" smtClean="0"/>
              <a:t>“ wirken die „</a:t>
            </a:r>
            <a:r>
              <a:rPr lang="de-DE" dirty="0" err="1" smtClean="0"/>
              <a:t>default</a:t>
            </a:r>
            <a:r>
              <a:rPr lang="de-DE" dirty="0" smtClean="0"/>
              <a:t>“ Maskierungen im MASP nicht mehr.</a:t>
            </a:r>
          </a:p>
          <a:p>
            <a:r>
              <a:rPr lang="de-DE" dirty="0" smtClean="0"/>
              <a:t>Beschleuniger hält an, wenn z.B. ein Leuchtschirm in den Strahlweg gefahren wird.</a:t>
            </a:r>
          </a:p>
          <a:p>
            <a:endParaRPr lang="de-DE" dirty="0"/>
          </a:p>
          <a:p>
            <a:r>
              <a:rPr lang="de-DE" dirty="0" smtClean="0"/>
              <a:t>Plan ist, den Umgang damit in der Strahlzeit 2025 auszuprobieren. Bitte Auswählen, wenn für eine Maschine alles eingestellt ist und zurück auf „Pilot Beam“ bei Umstellung.</a:t>
            </a:r>
            <a:endParaRPr lang="en-GB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041" y="1031119"/>
            <a:ext cx="4133897" cy="1824048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041" y="3078708"/>
            <a:ext cx="1362265" cy="314369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093" y="3780532"/>
            <a:ext cx="1324160" cy="257211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1573763" y="3065221"/>
            <a:ext cx="2441694" cy="369332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dirty="0" smtClean="0"/>
              <a:t>Einstellen, Optimieren</a:t>
            </a:r>
            <a:endParaRPr lang="en-GB" dirty="0" smtClean="0"/>
          </a:p>
        </p:txBody>
      </p:sp>
      <p:sp>
        <p:nvSpPr>
          <p:cNvPr id="8" name="Textfeld 7"/>
          <p:cNvSpPr txBox="1"/>
          <p:nvPr/>
        </p:nvSpPr>
        <p:spPr>
          <a:xfrm>
            <a:off x="1573763" y="3780532"/>
            <a:ext cx="2749471" cy="646331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dirty="0" smtClean="0"/>
              <a:t>Strahl wird abgenommen</a:t>
            </a:r>
            <a:br>
              <a:rPr lang="de-DE" dirty="0" smtClean="0"/>
            </a:br>
            <a:r>
              <a:rPr lang="de-DE" dirty="0" smtClean="0"/>
              <a:t>vom Experiment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2185740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0" name="Gruppieren 5119"/>
          <p:cNvGrpSpPr/>
          <p:nvPr/>
        </p:nvGrpSpPr>
        <p:grpSpPr>
          <a:xfrm>
            <a:off x="4483200" y="2177886"/>
            <a:ext cx="2421078" cy="2105708"/>
            <a:chOff x="4800593" y="1410749"/>
            <a:chExt cx="3228104" cy="2807610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800593" y="1410749"/>
              <a:ext cx="3228104" cy="28076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6" name="Gruppieren 15"/>
            <p:cNvGrpSpPr/>
            <p:nvPr/>
          </p:nvGrpSpPr>
          <p:grpSpPr>
            <a:xfrm>
              <a:off x="7346275" y="3499002"/>
              <a:ext cx="340498" cy="169038"/>
              <a:chOff x="7982694" y="4021064"/>
              <a:chExt cx="425623" cy="211297"/>
            </a:xfrm>
          </p:grpSpPr>
          <p:sp>
            <p:nvSpPr>
              <p:cNvPr id="13" name="Rechteck 12"/>
              <p:cNvSpPr/>
              <p:nvPr/>
            </p:nvSpPr>
            <p:spPr>
              <a:xfrm rot="18600000">
                <a:off x="8216896" y="3901164"/>
                <a:ext cx="71521" cy="311321"/>
              </a:xfrm>
              <a:prstGeom prst="rect">
                <a:avLst/>
              </a:prstGeom>
              <a:solidFill>
                <a:srgbClr val="FF00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de-DE" sz="1350"/>
              </a:p>
            </p:txBody>
          </p:sp>
          <p:sp>
            <p:nvSpPr>
              <p:cNvPr id="14" name="Rechteck 13"/>
              <p:cNvSpPr/>
              <p:nvPr/>
            </p:nvSpPr>
            <p:spPr>
              <a:xfrm rot="18600000">
                <a:off x="8159746" y="3972601"/>
                <a:ext cx="71521" cy="311321"/>
              </a:xfrm>
              <a:prstGeom prst="rect">
                <a:avLst/>
              </a:prstGeom>
              <a:solidFill>
                <a:srgbClr val="FF00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de-DE" sz="1350"/>
              </a:p>
            </p:txBody>
          </p:sp>
          <p:sp>
            <p:nvSpPr>
              <p:cNvPr id="15" name="Rechteck 14"/>
              <p:cNvSpPr/>
              <p:nvPr/>
            </p:nvSpPr>
            <p:spPr>
              <a:xfrm rot="18600000">
                <a:off x="8102594" y="4040940"/>
                <a:ext cx="71521" cy="311321"/>
              </a:xfrm>
              <a:prstGeom prst="rect">
                <a:avLst/>
              </a:prstGeom>
              <a:solidFill>
                <a:srgbClr val="FF00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de-DE" sz="1350"/>
              </a:p>
            </p:txBody>
          </p:sp>
        </p:grpSp>
        <p:sp>
          <p:nvSpPr>
            <p:cNvPr id="2" name="Rechteck 1"/>
            <p:cNvSpPr/>
            <p:nvPr/>
          </p:nvSpPr>
          <p:spPr>
            <a:xfrm rot="20400000">
              <a:off x="5924539" y="1539044"/>
              <a:ext cx="114434" cy="249057"/>
            </a:xfrm>
            <a:prstGeom prst="rect">
              <a:avLst/>
            </a:prstGeom>
            <a:solidFill>
              <a:srgbClr val="33CCC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sz="1350"/>
            </a:p>
          </p:txBody>
        </p:sp>
        <p:sp>
          <p:nvSpPr>
            <p:cNvPr id="12" name="Rechteck 11"/>
            <p:cNvSpPr/>
            <p:nvPr/>
          </p:nvSpPr>
          <p:spPr>
            <a:xfrm rot="20400000">
              <a:off x="6969605" y="3859335"/>
              <a:ext cx="114434" cy="249057"/>
            </a:xfrm>
            <a:prstGeom prst="rect">
              <a:avLst/>
            </a:prstGeom>
            <a:solidFill>
              <a:srgbClr val="33CCC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sz="1350"/>
            </a:p>
          </p:txBody>
        </p:sp>
        <p:sp>
          <p:nvSpPr>
            <p:cNvPr id="18" name="Rechteck 17"/>
            <p:cNvSpPr/>
            <p:nvPr/>
          </p:nvSpPr>
          <p:spPr>
            <a:xfrm rot="20400000">
              <a:off x="6049506" y="1504934"/>
              <a:ext cx="57217" cy="249057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sz="1350"/>
            </a:p>
          </p:txBody>
        </p:sp>
        <p:grpSp>
          <p:nvGrpSpPr>
            <p:cNvPr id="31" name="Gruppieren 30"/>
            <p:cNvGrpSpPr/>
            <p:nvPr/>
          </p:nvGrpSpPr>
          <p:grpSpPr>
            <a:xfrm>
              <a:off x="5534768" y="2390234"/>
              <a:ext cx="2142187" cy="640002"/>
              <a:chOff x="5534768" y="2390234"/>
              <a:chExt cx="2142187" cy="640002"/>
            </a:xfrm>
          </p:grpSpPr>
          <p:grpSp>
            <p:nvGrpSpPr>
              <p:cNvPr id="28" name="Gruppieren 27"/>
              <p:cNvGrpSpPr/>
              <p:nvPr/>
            </p:nvGrpSpPr>
            <p:grpSpPr>
              <a:xfrm>
                <a:off x="5534768" y="2489360"/>
                <a:ext cx="250345" cy="450998"/>
                <a:chOff x="5999328" y="2673277"/>
                <a:chExt cx="312931" cy="563748"/>
              </a:xfrm>
            </p:grpSpPr>
            <p:sp>
              <p:nvSpPr>
                <p:cNvPr id="19" name="Rechteck 18"/>
                <p:cNvSpPr/>
                <p:nvPr/>
              </p:nvSpPr>
              <p:spPr>
                <a:xfrm rot="5400000">
                  <a:off x="6119228" y="3045604"/>
                  <a:ext cx="71521" cy="311321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de-DE" sz="1200"/>
                </a:p>
              </p:txBody>
            </p:sp>
            <p:sp>
              <p:nvSpPr>
                <p:cNvPr id="20" name="Rechteck 19"/>
                <p:cNvSpPr/>
                <p:nvPr/>
              </p:nvSpPr>
              <p:spPr>
                <a:xfrm rot="5400000">
                  <a:off x="6119229" y="2799491"/>
                  <a:ext cx="71521" cy="311321"/>
                </a:xfrm>
                <a:prstGeom prst="rect">
                  <a:avLst/>
                </a:prstGeom>
                <a:solidFill>
                  <a:srgbClr val="FF00FF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de-DE" sz="1200"/>
                </a:p>
              </p:txBody>
            </p:sp>
            <p:sp>
              <p:nvSpPr>
                <p:cNvPr id="21" name="Rechteck 20"/>
                <p:cNvSpPr/>
                <p:nvPr/>
              </p:nvSpPr>
              <p:spPr>
                <a:xfrm rot="5400000">
                  <a:off x="6120838" y="2553377"/>
                  <a:ext cx="71521" cy="311321"/>
                </a:xfrm>
                <a:prstGeom prst="rect">
                  <a:avLst/>
                </a:prstGeom>
                <a:solidFill>
                  <a:srgbClr val="33CCCC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de-DE" sz="1200"/>
                </a:p>
              </p:txBody>
            </p:sp>
          </p:grpSp>
          <p:grpSp>
            <p:nvGrpSpPr>
              <p:cNvPr id="26" name="Gruppieren 25"/>
              <p:cNvGrpSpPr/>
              <p:nvPr/>
            </p:nvGrpSpPr>
            <p:grpSpPr>
              <a:xfrm>
                <a:off x="5910659" y="2390234"/>
                <a:ext cx="1766296" cy="640002"/>
                <a:chOff x="6469193" y="2570537"/>
                <a:chExt cx="2207870" cy="800003"/>
              </a:xfrm>
            </p:grpSpPr>
            <p:sp>
              <p:nvSpPr>
                <p:cNvPr id="23" name="Textfeld 22"/>
                <p:cNvSpPr txBox="1"/>
                <p:nvPr/>
              </p:nvSpPr>
              <p:spPr>
                <a:xfrm>
                  <a:off x="6469193" y="2570537"/>
                  <a:ext cx="1147217" cy="307777"/>
                </a:xfrm>
                <a:prstGeom prst="rect">
                  <a:avLst/>
                </a:prstGeom>
              </p:spPr>
              <p:txBody>
                <a:bodyPr vert="horz" wrap="none" lIns="68580" tIns="34290" rIns="68580" bIns="34290" rtlCol="0" anchor="t">
                  <a:spAutoFit/>
                </a:bodyPr>
                <a:lstStyle/>
                <a:p>
                  <a:pPr algn="l"/>
                  <a:r>
                    <a:rPr lang="de-DE" sz="750" dirty="0"/>
                    <a:t>Ferrit-Kavität</a:t>
                  </a:r>
                  <a:endParaRPr lang="de-DE" sz="900" dirty="0"/>
                </a:p>
              </p:txBody>
            </p:sp>
            <p:sp>
              <p:nvSpPr>
                <p:cNvPr id="24" name="Textfeld 23"/>
                <p:cNvSpPr txBox="1"/>
                <p:nvPr/>
              </p:nvSpPr>
              <p:spPr>
                <a:xfrm>
                  <a:off x="6469193" y="2816650"/>
                  <a:ext cx="1462473" cy="307777"/>
                </a:xfrm>
                <a:prstGeom prst="rect">
                  <a:avLst/>
                </a:prstGeom>
              </p:spPr>
              <p:txBody>
                <a:bodyPr vert="horz" wrap="none" lIns="68580" tIns="34290" rIns="68580" bIns="34290" rtlCol="0" anchor="t">
                  <a:spAutoFit/>
                </a:bodyPr>
                <a:lstStyle/>
                <a:p>
                  <a:pPr algn="l"/>
                  <a:r>
                    <a:rPr lang="de-DE" sz="750" dirty="0"/>
                    <a:t>H=2-Kavität (MA)</a:t>
                  </a:r>
                  <a:endParaRPr lang="de-DE" sz="900" dirty="0"/>
                </a:p>
              </p:txBody>
            </p:sp>
            <p:sp>
              <p:nvSpPr>
                <p:cNvPr id="25" name="Textfeld 24"/>
                <p:cNvSpPr txBox="1"/>
                <p:nvPr/>
              </p:nvSpPr>
              <p:spPr>
                <a:xfrm>
                  <a:off x="6469193" y="3062763"/>
                  <a:ext cx="2207870" cy="307777"/>
                </a:xfrm>
                <a:prstGeom prst="rect">
                  <a:avLst/>
                </a:prstGeom>
              </p:spPr>
              <p:txBody>
                <a:bodyPr vert="horz" wrap="none" lIns="68580" tIns="34290" rIns="68580" bIns="34290" rtlCol="0" anchor="t">
                  <a:spAutoFit/>
                </a:bodyPr>
                <a:lstStyle/>
                <a:p>
                  <a:pPr algn="l"/>
                  <a:r>
                    <a:rPr lang="de-DE" sz="750" dirty="0" err="1"/>
                    <a:t>Bunch</a:t>
                  </a:r>
                  <a:r>
                    <a:rPr lang="de-DE" sz="750" dirty="0"/>
                    <a:t>-Kompression-Kavität</a:t>
                  </a:r>
                  <a:endParaRPr lang="de-DE" sz="1200" dirty="0"/>
                </a:p>
              </p:txBody>
            </p:sp>
          </p:grpSp>
        </p:grpSp>
      </p:grp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SIS18: HF-</a:t>
            </a:r>
            <a:r>
              <a:rPr lang="en-US" dirty="0" err="1" smtClean="0"/>
              <a:t>Kavitäten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13</a:t>
            </a:fld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de-DE" smtClean="0"/>
              <a:t>14.01.2019</a:t>
            </a:r>
            <a:endParaRPr lang="de-DE" dirty="0"/>
          </a:p>
        </p:txBody>
      </p:sp>
      <p:sp>
        <p:nvSpPr>
          <p:cNvPr id="8" name="Inhaltsplatzhalter 7"/>
          <p:cNvSpPr>
            <a:spLocks noGrp="1"/>
          </p:cNvSpPr>
          <p:nvPr>
            <p:ph sz="half" idx="1"/>
          </p:nvPr>
        </p:nvSpPr>
        <p:spPr>
          <a:xfrm>
            <a:off x="1485900" y="1055078"/>
            <a:ext cx="3175000" cy="3775668"/>
          </a:xfrm>
        </p:spPr>
        <p:txBody>
          <a:bodyPr>
            <a:normAutofit lnSpcReduction="10000"/>
          </a:bodyPr>
          <a:lstStyle/>
          <a:p>
            <a:r>
              <a:rPr lang="en-US" dirty="0" err="1" smtClean="0"/>
              <a:t>Ferrit-Kavitäten</a:t>
            </a:r>
            <a:r>
              <a:rPr lang="en-US" dirty="0" smtClean="0"/>
              <a:t> (2)</a:t>
            </a:r>
            <a:endParaRPr lang="en-US" dirty="0"/>
          </a:p>
          <a:p>
            <a:pPr lvl="1"/>
            <a:r>
              <a:rPr lang="en-US" dirty="0" smtClean="0"/>
              <a:t>Designed </a:t>
            </a:r>
            <a:r>
              <a:rPr lang="en-US" dirty="0" err="1" smtClean="0"/>
              <a:t>für</a:t>
            </a:r>
            <a:r>
              <a:rPr lang="en-US" dirty="0" smtClean="0"/>
              <a:t> </a:t>
            </a:r>
            <a:r>
              <a:rPr lang="en-US" dirty="0" err="1" smtClean="0"/>
              <a:t>Beschleunigung</a:t>
            </a:r>
            <a:r>
              <a:rPr lang="en-US" dirty="0" smtClean="0"/>
              <a:t> </a:t>
            </a:r>
            <a:r>
              <a:rPr lang="en-US" dirty="0" err="1" smtClean="0"/>
              <a:t>bei</a:t>
            </a:r>
            <a:r>
              <a:rPr lang="en-US" dirty="0" smtClean="0"/>
              <a:t> H=4</a:t>
            </a:r>
          </a:p>
          <a:p>
            <a:pPr lvl="1"/>
            <a:r>
              <a:rPr lang="en-US" dirty="0" err="1" smtClean="0"/>
              <a:t>Seit</a:t>
            </a:r>
            <a:r>
              <a:rPr lang="en-US" dirty="0" smtClean="0"/>
              <a:t> </a:t>
            </a:r>
            <a:r>
              <a:rPr lang="en-US" dirty="0" err="1" smtClean="0"/>
              <a:t>Bau</a:t>
            </a:r>
            <a:r>
              <a:rPr lang="en-US" dirty="0" smtClean="0"/>
              <a:t> des SIS18 </a:t>
            </a:r>
            <a:r>
              <a:rPr lang="en-US" dirty="0" err="1" smtClean="0"/>
              <a:t>installiert</a:t>
            </a:r>
            <a:endParaRPr lang="en-US" dirty="0" smtClean="0"/>
          </a:p>
          <a:p>
            <a:pPr lvl="1"/>
            <a:r>
              <a:rPr lang="en-US" dirty="0" smtClean="0"/>
              <a:t>Max. HF-</a:t>
            </a:r>
            <a:r>
              <a:rPr lang="en-US" dirty="0" err="1" smtClean="0"/>
              <a:t>Spannung</a:t>
            </a:r>
            <a:r>
              <a:rPr lang="en-US" dirty="0" smtClean="0"/>
              <a:t> 14 kV/</a:t>
            </a:r>
            <a:r>
              <a:rPr lang="en-US" dirty="0" err="1" smtClean="0"/>
              <a:t>Kav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 smtClean="0"/>
              <a:t>H=2-(MA)-</a:t>
            </a:r>
            <a:r>
              <a:rPr lang="en-US" dirty="0" err="1" smtClean="0"/>
              <a:t>Kavitäten</a:t>
            </a:r>
            <a:r>
              <a:rPr lang="en-US" dirty="0" smtClean="0"/>
              <a:t> (3) </a:t>
            </a:r>
          </a:p>
          <a:p>
            <a:pPr lvl="1"/>
            <a:r>
              <a:rPr lang="en-US" dirty="0" smtClean="0"/>
              <a:t>Designed </a:t>
            </a:r>
            <a:r>
              <a:rPr lang="en-US" dirty="0" err="1" smtClean="0"/>
              <a:t>für</a:t>
            </a:r>
            <a:r>
              <a:rPr lang="en-US" dirty="0" smtClean="0"/>
              <a:t> </a:t>
            </a:r>
            <a:r>
              <a:rPr lang="en-US" dirty="0" err="1" smtClean="0"/>
              <a:t>Beschleunigung</a:t>
            </a:r>
            <a:r>
              <a:rPr lang="en-US" dirty="0" smtClean="0"/>
              <a:t> </a:t>
            </a:r>
            <a:r>
              <a:rPr lang="en-US" dirty="0" err="1" smtClean="0"/>
              <a:t>bei</a:t>
            </a:r>
            <a:r>
              <a:rPr lang="en-US" dirty="0" smtClean="0"/>
              <a:t> H=2</a:t>
            </a:r>
          </a:p>
          <a:p>
            <a:pPr lvl="1"/>
            <a:r>
              <a:rPr lang="en-US" dirty="0" smtClean="0"/>
              <a:t>FAIR: U</a:t>
            </a:r>
            <a:r>
              <a:rPr lang="en-US" baseline="30000" dirty="0" smtClean="0"/>
              <a:t>28+</a:t>
            </a:r>
            <a:r>
              <a:rPr lang="en-US" dirty="0" smtClean="0"/>
              <a:t> </a:t>
            </a:r>
            <a:r>
              <a:rPr lang="en-US" dirty="0" err="1" smtClean="0"/>
              <a:t>bei</a:t>
            </a:r>
            <a:r>
              <a:rPr lang="en-US" dirty="0" smtClean="0"/>
              <a:t> 10 T/s </a:t>
            </a:r>
          </a:p>
          <a:p>
            <a:pPr lvl="1"/>
            <a:r>
              <a:rPr lang="en-US" dirty="0" err="1" smtClean="0"/>
              <a:t>Inbetriebnahme</a:t>
            </a:r>
            <a:r>
              <a:rPr lang="en-US" dirty="0" smtClean="0"/>
              <a:t> </a:t>
            </a:r>
            <a:r>
              <a:rPr lang="en-US" dirty="0" err="1" smtClean="0"/>
              <a:t>seit</a:t>
            </a:r>
            <a:r>
              <a:rPr lang="en-US" dirty="0" smtClean="0"/>
              <a:t> 2014</a:t>
            </a:r>
          </a:p>
          <a:p>
            <a:pPr lvl="1"/>
            <a:r>
              <a:rPr lang="en-US" dirty="0" smtClean="0"/>
              <a:t>Max. HF-</a:t>
            </a:r>
            <a:r>
              <a:rPr lang="en-US" dirty="0" err="1" smtClean="0"/>
              <a:t>Spannung</a:t>
            </a:r>
            <a:r>
              <a:rPr lang="en-US" dirty="0" smtClean="0"/>
              <a:t> 16 kV/</a:t>
            </a:r>
            <a:r>
              <a:rPr lang="en-US" dirty="0" err="1" smtClean="0"/>
              <a:t>Kav</a:t>
            </a:r>
            <a:r>
              <a:rPr lang="en-US" dirty="0" smtClean="0"/>
              <a:t>. (Design)</a:t>
            </a:r>
          </a:p>
          <a:p>
            <a:pPr lvl="1"/>
            <a:r>
              <a:rPr lang="en-US" dirty="0" err="1" smtClean="0"/>
              <a:t>Hoher</a:t>
            </a:r>
            <a:r>
              <a:rPr lang="en-US" dirty="0" smtClean="0"/>
              <a:t> </a:t>
            </a:r>
            <a:r>
              <a:rPr lang="en-US" dirty="0" err="1" smtClean="0"/>
              <a:t>Energieverbrauch</a:t>
            </a:r>
            <a:r>
              <a:rPr lang="en-US" dirty="0" smtClean="0"/>
              <a:t>: ~200 kW/</a:t>
            </a:r>
            <a:r>
              <a:rPr lang="en-US" dirty="0" err="1" smtClean="0"/>
              <a:t>Kav</a:t>
            </a:r>
            <a:r>
              <a:rPr lang="en-US" dirty="0" smtClean="0"/>
              <a:t>.</a:t>
            </a:r>
          </a:p>
          <a:p>
            <a:endParaRPr lang="en-US" sz="105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050" dirty="0">
                <a:solidFill>
                  <a:schemeClr val="bg1">
                    <a:lumMod val="50000"/>
                  </a:schemeClr>
                </a:solidFill>
              </a:rPr>
              <a:t>Bunch-</a:t>
            </a:r>
            <a:r>
              <a:rPr lang="en-US" sz="1050" dirty="0" err="1">
                <a:solidFill>
                  <a:schemeClr val="bg1">
                    <a:lumMod val="50000"/>
                  </a:schemeClr>
                </a:solidFill>
              </a:rPr>
              <a:t>Kompressor</a:t>
            </a:r>
            <a:r>
              <a:rPr lang="en-US" sz="1050" dirty="0">
                <a:solidFill>
                  <a:schemeClr val="bg1">
                    <a:lumMod val="50000"/>
                  </a:schemeClr>
                </a:solidFill>
              </a:rPr>
              <a:t>-</a:t>
            </a:r>
            <a:r>
              <a:rPr lang="en-US" sz="1050" dirty="0" err="1">
                <a:solidFill>
                  <a:schemeClr val="bg1">
                    <a:lumMod val="50000"/>
                  </a:schemeClr>
                </a:solidFill>
              </a:rPr>
              <a:t>Kavität</a:t>
            </a:r>
            <a:r>
              <a:rPr lang="en-US" sz="1050" dirty="0">
                <a:solidFill>
                  <a:schemeClr val="bg1">
                    <a:lumMod val="50000"/>
                  </a:schemeClr>
                </a:solidFill>
              </a:rPr>
              <a:t> (1)</a:t>
            </a:r>
            <a:endParaRPr lang="en-US" sz="1050" dirty="0">
              <a:solidFill>
                <a:schemeClr val="bg1">
                  <a:lumMod val="50000"/>
                </a:schemeClr>
              </a:solidFill>
            </a:endParaRPr>
          </a:p>
          <a:p>
            <a:pPr lvl="1"/>
            <a:r>
              <a:rPr lang="en-US" sz="900" dirty="0" err="1">
                <a:solidFill>
                  <a:schemeClr val="bg1">
                    <a:lumMod val="50000"/>
                  </a:schemeClr>
                </a:solidFill>
              </a:rPr>
              <a:t>Erzeugung</a:t>
            </a:r>
            <a:r>
              <a:rPr lang="en-US" sz="9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900" dirty="0" err="1">
                <a:solidFill>
                  <a:schemeClr val="bg1">
                    <a:lumMod val="50000"/>
                  </a:schemeClr>
                </a:solidFill>
              </a:rPr>
              <a:t>kurzer</a:t>
            </a:r>
            <a:r>
              <a:rPr lang="en-US" sz="900" dirty="0">
                <a:solidFill>
                  <a:schemeClr val="bg1">
                    <a:lumMod val="50000"/>
                  </a:schemeClr>
                </a:solidFill>
              </a:rPr>
              <a:t> Bunche </a:t>
            </a:r>
            <a:r>
              <a:rPr lang="en-US" sz="900" dirty="0" err="1">
                <a:solidFill>
                  <a:schemeClr val="bg1">
                    <a:lumMod val="50000"/>
                  </a:schemeClr>
                </a:solidFill>
              </a:rPr>
              <a:t>für</a:t>
            </a:r>
            <a:r>
              <a:rPr lang="en-US" sz="9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900" dirty="0" err="1">
                <a:solidFill>
                  <a:schemeClr val="bg1">
                    <a:lumMod val="50000"/>
                  </a:schemeClr>
                </a:solidFill>
              </a:rPr>
              <a:t>Plasmaphysik</a:t>
            </a:r>
            <a:endParaRPr lang="en-US" sz="900" dirty="0">
              <a:solidFill>
                <a:schemeClr val="bg1">
                  <a:lumMod val="50000"/>
                </a:schemeClr>
              </a:solidFill>
            </a:endParaRPr>
          </a:p>
          <a:p>
            <a:pPr lvl="1"/>
            <a:r>
              <a:rPr lang="en-US" sz="900" dirty="0" err="1">
                <a:solidFill>
                  <a:schemeClr val="bg1">
                    <a:lumMod val="50000"/>
                  </a:schemeClr>
                </a:solidFill>
              </a:rPr>
              <a:t>Inbetriebnahme</a:t>
            </a:r>
            <a:r>
              <a:rPr lang="en-US" sz="900" dirty="0">
                <a:solidFill>
                  <a:schemeClr val="bg1">
                    <a:lumMod val="50000"/>
                  </a:schemeClr>
                </a:solidFill>
              </a:rPr>
              <a:t> 2008/9</a:t>
            </a:r>
          </a:p>
          <a:p>
            <a:pPr lvl="1"/>
            <a:r>
              <a:rPr lang="en-US" sz="900" dirty="0">
                <a:solidFill>
                  <a:schemeClr val="bg1">
                    <a:lumMod val="50000"/>
                  </a:schemeClr>
                </a:solidFill>
              </a:rPr>
              <a:t>Max. HF-</a:t>
            </a:r>
            <a:r>
              <a:rPr lang="en-US" sz="900" dirty="0" err="1">
                <a:solidFill>
                  <a:schemeClr val="bg1">
                    <a:lumMod val="50000"/>
                  </a:schemeClr>
                </a:solidFill>
              </a:rPr>
              <a:t>Spannung</a:t>
            </a:r>
            <a:r>
              <a:rPr lang="en-US" sz="900" dirty="0">
                <a:solidFill>
                  <a:schemeClr val="bg1">
                    <a:lumMod val="50000"/>
                  </a:schemeClr>
                </a:solidFill>
              </a:rPr>
              <a:t> 42 kV</a:t>
            </a:r>
          </a:p>
          <a:p>
            <a:pPr lvl="1"/>
            <a:r>
              <a:rPr lang="en-US" sz="900" dirty="0">
                <a:solidFill>
                  <a:schemeClr val="bg1">
                    <a:lumMod val="50000"/>
                  </a:schemeClr>
                </a:solidFill>
              </a:rPr>
              <a:t>Max. </a:t>
            </a:r>
            <a:r>
              <a:rPr lang="en-US" sz="900" dirty="0" err="1">
                <a:solidFill>
                  <a:schemeClr val="bg1">
                    <a:lumMod val="50000"/>
                  </a:schemeClr>
                </a:solidFill>
              </a:rPr>
              <a:t>Puls-Länge</a:t>
            </a:r>
            <a:r>
              <a:rPr lang="en-US" sz="900" dirty="0">
                <a:solidFill>
                  <a:schemeClr val="bg1">
                    <a:lumMod val="50000"/>
                  </a:schemeClr>
                </a:solidFill>
              </a:rPr>
              <a:t> 500 </a:t>
            </a:r>
            <a:r>
              <a:rPr lang="el-GR" sz="900" dirty="0">
                <a:solidFill>
                  <a:schemeClr val="bg1">
                    <a:lumMod val="50000"/>
                  </a:schemeClr>
                </a:solidFill>
              </a:rPr>
              <a:t>μ</a:t>
            </a:r>
            <a:r>
              <a:rPr lang="de-DE" sz="900" dirty="0">
                <a:solidFill>
                  <a:schemeClr val="bg1">
                    <a:lumMod val="50000"/>
                  </a:schemeClr>
                </a:solidFill>
              </a:rPr>
              <a:t>s</a:t>
            </a:r>
          </a:p>
          <a:p>
            <a:pPr lvl="1"/>
            <a:r>
              <a:rPr lang="de-DE" sz="900" dirty="0">
                <a:solidFill>
                  <a:schemeClr val="bg1">
                    <a:lumMod val="50000"/>
                  </a:schemeClr>
                </a:solidFill>
              </a:rPr>
              <a:t>Noch nicht ins Kontrollsystem integriert</a:t>
            </a:r>
            <a:endParaRPr lang="en-US" sz="9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de-DE" dirty="0" smtClean="0">
                <a:solidFill>
                  <a:schemeClr val="bg1">
                    <a:lumMod val="50000"/>
                  </a:schemeClr>
                </a:solidFill>
              </a:rPr>
              <a:t>Spillglättung (Experimentell)</a:t>
            </a:r>
            <a:endParaRPr lang="de-DE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en-US" smtClean="0"/>
              <a:t>SIS18-Betrieb / Operateuersschulung 2019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5" r="28404" b="8761"/>
          <a:stretch/>
        </p:blipFill>
        <p:spPr bwMode="auto">
          <a:xfrm>
            <a:off x="6867721" y="1235268"/>
            <a:ext cx="884830" cy="1389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 descr="Q:\GSI\Betrieb\Präsentationen\Workshop_201901\images\ferrite_cavit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2429" y="953229"/>
            <a:ext cx="1520333" cy="1142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Q:\GSI\Betrieb\Präsentationen\Workshop_201901\images\ma_cavitie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5536" y="3336703"/>
            <a:ext cx="1108905" cy="1477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7" name="Gerade Verbindung mit Pfeil 36"/>
          <p:cNvCxnSpPr>
            <a:stCxn id="18" idx="3"/>
            <a:endCxn id="5122" idx="1"/>
          </p:cNvCxnSpPr>
          <p:nvPr/>
        </p:nvCxnSpPr>
        <p:spPr>
          <a:xfrm flipV="1">
            <a:off x="5461504" y="1929791"/>
            <a:ext cx="1406217" cy="404792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Gerade Verbindung mit Pfeil 42"/>
          <p:cNvCxnSpPr>
            <a:stCxn id="14" idx="2"/>
            <a:endCxn id="5125" idx="1"/>
          </p:cNvCxnSpPr>
          <p:nvPr/>
        </p:nvCxnSpPr>
        <p:spPr>
          <a:xfrm>
            <a:off x="6591695" y="3868429"/>
            <a:ext cx="233842" cy="206987"/>
          </a:xfrm>
          <a:prstGeom prst="straightConnector1">
            <a:avLst/>
          </a:prstGeom>
          <a:ln>
            <a:solidFill>
              <a:srgbClr val="FF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Gerade Verbindung mit Pfeil 46"/>
          <p:cNvCxnSpPr>
            <a:stCxn id="2" idx="0"/>
            <a:endCxn id="5124" idx="2"/>
          </p:cNvCxnSpPr>
          <p:nvPr/>
        </p:nvCxnSpPr>
        <p:spPr>
          <a:xfrm flipH="1" flipV="1">
            <a:off x="5272596" y="2095333"/>
            <a:ext cx="64534" cy="184407"/>
          </a:xfrm>
          <a:prstGeom prst="straightConnector1">
            <a:avLst/>
          </a:prstGeom>
          <a:ln>
            <a:solidFill>
              <a:srgbClr val="33CCCC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5056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HF Einstellungen:</a:t>
            </a:r>
            <a:br>
              <a:rPr lang="de-DE" dirty="0" smtClean="0"/>
            </a:br>
            <a:r>
              <a:rPr lang="de-DE" dirty="0" smtClean="0"/>
              <a:t>Auswahl der Kavitäten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Unter </a:t>
            </a:r>
            <a:r>
              <a:rPr lang="de-DE" dirty="0" err="1" smtClean="0"/>
              <a:t>Cavity</a:t>
            </a:r>
            <a:r>
              <a:rPr lang="de-DE" dirty="0" smtClean="0"/>
              <a:t> Pattern die benutzen Kavitäten auswählen.</a:t>
            </a:r>
          </a:p>
          <a:p>
            <a:r>
              <a:rPr lang="de-DE" dirty="0" smtClean="0"/>
              <a:t>Wenn eine Kavität nicht benutzt werden soll (ausgeschaltet, defekt, Medizin benutzt nur BE1 wegen Spillabbruch): Abwählen</a:t>
            </a:r>
            <a:r>
              <a:rPr lang="de-DE" dirty="0"/>
              <a:t>!</a:t>
            </a:r>
            <a:endParaRPr lang="de-DE" dirty="0" smtClean="0"/>
          </a:p>
          <a:p>
            <a:r>
              <a:rPr lang="de-DE" dirty="0" smtClean="0"/>
              <a:t>Generell: In keinem Pattern benötigte Kavitäten abwählen und Standby/ ausschalten zum Stromsparen. </a:t>
            </a:r>
          </a:p>
          <a:p>
            <a:r>
              <a:rPr lang="de-DE" dirty="0"/>
              <a:t>Zwei </a:t>
            </a:r>
            <a:r>
              <a:rPr lang="de-DE" dirty="0" err="1"/>
              <a:t>Kavitätengruppen</a:t>
            </a:r>
            <a:endParaRPr lang="de-DE" dirty="0"/>
          </a:p>
          <a:p>
            <a:pPr lvl="1"/>
            <a:r>
              <a:rPr lang="de-DE" dirty="0"/>
              <a:t>Ferritkavitäten: GS02BE1, GS08BE2</a:t>
            </a:r>
          </a:p>
          <a:p>
            <a:pPr lvl="2"/>
            <a:r>
              <a:rPr lang="de-DE" dirty="0"/>
              <a:t>Bisheriger Standard für H=4</a:t>
            </a:r>
          </a:p>
          <a:p>
            <a:pPr lvl="1"/>
            <a:r>
              <a:rPr lang="de-DE" dirty="0"/>
              <a:t>MA-Kavitäten (neu): GS07BE3/4/5</a:t>
            </a:r>
          </a:p>
          <a:p>
            <a:pPr lvl="2"/>
            <a:r>
              <a:rPr lang="de-DE" dirty="0"/>
              <a:t>Entwickelt für steile </a:t>
            </a:r>
            <a:r>
              <a:rPr lang="de-DE" dirty="0" smtClean="0"/>
              <a:t>Rampen</a:t>
            </a:r>
          </a:p>
          <a:p>
            <a:pPr lvl="2"/>
            <a:r>
              <a:rPr lang="de-DE" dirty="0" smtClean="0"/>
              <a:t>Frequenzbereich </a:t>
            </a:r>
            <a:r>
              <a:rPr lang="de-DE" dirty="0"/>
              <a:t>für </a:t>
            </a:r>
            <a:r>
              <a:rPr lang="de-DE" dirty="0" smtClean="0"/>
              <a:t>H=2</a:t>
            </a:r>
          </a:p>
          <a:p>
            <a:pPr lvl="2"/>
            <a:r>
              <a:rPr lang="de-DE" dirty="0" smtClean="0"/>
              <a:t>haben Standby (Orange)</a:t>
            </a:r>
            <a:endParaRPr lang="de-DE" dirty="0"/>
          </a:p>
          <a:p>
            <a:pPr lvl="1"/>
            <a:r>
              <a:rPr lang="de-DE" dirty="0"/>
              <a:t>Zwei-H-Betrieb H=2/4 möglich </a:t>
            </a:r>
          </a:p>
          <a:p>
            <a:pPr lvl="2"/>
            <a:r>
              <a:rPr lang="de-DE" dirty="0"/>
              <a:t>Ziel: Reduktion der Verluste durch Raumladung im Hochstrombetrieb</a:t>
            </a:r>
          </a:p>
          <a:p>
            <a:endParaRPr lang="de-DE" dirty="0" smtClean="0"/>
          </a:p>
          <a:p>
            <a:endParaRPr lang="de-DE" dirty="0" smtClean="0"/>
          </a:p>
          <a:p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6281" y="1264617"/>
            <a:ext cx="2907143" cy="1542857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2000" y="2906880"/>
            <a:ext cx="2100000" cy="1671428"/>
          </a:xfrm>
          <a:prstGeom prst="rect">
            <a:avLst/>
          </a:prstGeom>
        </p:spPr>
      </p:pic>
      <p:cxnSp>
        <p:nvCxnSpPr>
          <p:cNvPr id="7" name="Gerade Verbindung mit Pfeil 6"/>
          <p:cNvCxnSpPr/>
          <p:nvPr/>
        </p:nvCxnSpPr>
        <p:spPr>
          <a:xfrm flipH="1">
            <a:off x="5929313" y="2036045"/>
            <a:ext cx="621506" cy="87083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Tabelle 9"/>
          <p:cNvGraphicFramePr>
            <a:graphicFrameLocks noGrp="1"/>
          </p:cNvGraphicFramePr>
          <p:nvPr>
            <p:extLst/>
          </p:nvPr>
        </p:nvGraphicFramePr>
        <p:xfrm>
          <a:off x="6240067" y="3923333"/>
          <a:ext cx="1120617" cy="754380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7267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38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573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Kavität</a:t>
                      </a:r>
                      <a:endParaRPr lang="de-DE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Index</a:t>
                      </a:r>
                      <a:endParaRPr lang="de-DE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573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GS02BE1</a:t>
                      </a:r>
                      <a:endParaRPr lang="de-DE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0</a:t>
                      </a:r>
                      <a:endParaRPr lang="de-DE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573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GS07BE3</a:t>
                      </a:r>
                      <a:endParaRPr lang="de-DE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1</a:t>
                      </a:r>
                      <a:endParaRPr lang="de-DE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573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GS07BE4</a:t>
                      </a:r>
                      <a:endParaRPr lang="de-DE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2</a:t>
                      </a:r>
                      <a:endParaRPr lang="de-DE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573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GS07BE5</a:t>
                      </a:r>
                      <a:endParaRPr lang="de-DE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3</a:t>
                      </a:r>
                      <a:endParaRPr lang="de-DE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573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GS08BE2</a:t>
                      </a:r>
                      <a:endParaRPr lang="de-DE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</a:rPr>
                        <a:t>4</a:t>
                      </a:r>
                      <a:endParaRPr lang="de-DE" sz="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09725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HF Einstellungen:</a:t>
            </a:r>
            <a:br>
              <a:rPr lang="de-DE" dirty="0" smtClean="0"/>
            </a:br>
            <a:r>
              <a:rPr lang="de-DE" dirty="0" smtClean="0"/>
              <a:t>Auswahl des Betriebsmodus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485900" y="1055078"/>
            <a:ext cx="3028950" cy="2323916"/>
          </a:xfrm>
        </p:spPr>
        <p:txBody>
          <a:bodyPr/>
          <a:lstStyle/>
          <a:p>
            <a:r>
              <a:rPr lang="de-DE" dirty="0"/>
              <a:t>Parameter für HF-Betriebsmodus</a:t>
            </a:r>
          </a:p>
          <a:p>
            <a:pPr lvl="1"/>
            <a:r>
              <a:rPr lang="de-DE" dirty="0" err="1"/>
              <a:t>Harmonischenzahl</a:t>
            </a:r>
            <a:endParaRPr lang="de-DE" dirty="0"/>
          </a:p>
          <a:p>
            <a:pPr lvl="2"/>
            <a:r>
              <a:rPr lang="de-DE" dirty="0"/>
              <a:t>Anzahl der Bunche für Beschleunigung</a:t>
            </a:r>
          </a:p>
          <a:p>
            <a:pPr lvl="1"/>
            <a:r>
              <a:rPr lang="de-DE" dirty="0"/>
              <a:t>Zweiharmonisch (ein/aus)</a:t>
            </a:r>
          </a:p>
          <a:p>
            <a:pPr lvl="2"/>
            <a:r>
              <a:rPr lang="de-DE" dirty="0"/>
              <a:t>Voreinstellung </a:t>
            </a:r>
            <a:r>
              <a:rPr lang="de-DE" dirty="0" smtClean="0"/>
              <a:t>aus</a:t>
            </a:r>
            <a:endParaRPr lang="de-DE" dirty="0"/>
          </a:p>
          <a:p>
            <a:pPr lvl="1"/>
            <a:r>
              <a:rPr lang="de-DE" dirty="0"/>
              <a:t>HF sequentiell (ein/aus)</a:t>
            </a:r>
          </a:p>
          <a:p>
            <a:pPr lvl="2"/>
            <a:r>
              <a:rPr lang="de-DE" dirty="0"/>
              <a:t>Aufteilung Spannung auf Kavitäten</a:t>
            </a:r>
          </a:p>
          <a:p>
            <a:pPr lvl="3"/>
            <a:r>
              <a:rPr lang="de-DE" dirty="0"/>
              <a:t>ein: Einschaltung Kavitäten nacheinander</a:t>
            </a:r>
          </a:p>
          <a:p>
            <a:pPr lvl="3"/>
            <a:r>
              <a:rPr lang="de-DE" dirty="0"/>
              <a:t>aus: alle Kavitäten gleiche Spannung</a:t>
            </a:r>
          </a:p>
          <a:p>
            <a:pPr lvl="2"/>
            <a:r>
              <a:rPr lang="de-DE" dirty="0"/>
              <a:t>Voreinstellung </a:t>
            </a:r>
            <a:r>
              <a:rPr lang="de-DE" dirty="0" smtClean="0"/>
              <a:t>ein ABER</a:t>
            </a:r>
            <a:br>
              <a:rPr lang="de-DE" dirty="0" smtClean="0"/>
            </a:br>
            <a:r>
              <a:rPr lang="de-DE" dirty="0" smtClean="0"/>
              <a:t>wegen Synchronisation besser aus, wenn beide Kavitäten gebraucht werden (z.B. schnelle Rampen)</a:t>
            </a:r>
            <a:endParaRPr lang="de-DE" dirty="0"/>
          </a:p>
          <a:p>
            <a:pPr marL="0" indent="0">
              <a:buNone/>
            </a:pPr>
            <a:endParaRPr lang="de-DE" dirty="0" smtClean="0"/>
          </a:p>
          <a:p>
            <a:endParaRPr lang="de-DE" dirty="0" smtClean="0"/>
          </a:p>
          <a:p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6281" y="1264617"/>
            <a:ext cx="2907143" cy="1542857"/>
          </a:xfrm>
          <a:prstGeom prst="rect">
            <a:avLst/>
          </a:prstGeom>
        </p:spPr>
      </p:pic>
      <p:cxnSp>
        <p:nvCxnSpPr>
          <p:cNvPr id="7" name="Gerade Verbindung mit Pfeil 6"/>
          <p:cNvCxnSpPr/>
          <p:nvPr/>
        </p:nvCxnSpPr>
        <p:spPr>
          <a:xfrm>
            <a:off x="3236119" y="1378820"/>
            <a:ext cx="1300163" cy="9279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mit Pfeil 8"/>
          <p:cNvCxnSpPr/>
          <p:nvPr/>
        </p:nvCxnSpPr>
        <p:spPr>
          <a:xfrm flipV="1">
            <a:off x="3554125" y="1795355"/>
            <a:ext cx="982157" cy="34784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Inhaltsplatzhalter 2"/>
          <p:cNvSpPr txBox="1">
            <a:spLocks/>
          </p:cNvSpPr>
          <p:nvPr/>
        </p:nvSpPr>
        <p:spPr>
          <a:xfrm>
            <a:off x="1459924" y="3391004"/>
            <a:ext cx="3497839" cy="1352194"/>
          </a:xfrm>
          <a:prstGeom prst="rect">
            <a:avLst/>
          </a:prstGeom>
        </p:spPr>
        <p:txBody>
          <a:bodyPr vert="horz" lIns="68580" tIns="34290" rIns="68580" bIns="34290" rtlCol="0">
            <a:normAutofit fontScale="92500" lnSpcReduction="10000"/>
          </a:bodyPr>
          <a:lstStyle>
            <a:lvl1pPr marL="180975" indent="-180975" algn="l" defTabSz="457200" rtl="0" eaLnBrk="1" latinLnBrk="0" hangingPunct="1">
              <a:spcBef>
                <a:spcPts val="1200"/>
              </a:spcBef>
              <a:buClr>
                <a:srgbClr val="FDBB63"/>
              </a:buClr>
              <a:buFont typeface="Wingdings" charset="2"/>
              <a:buChar char="§"/>
              <a:defRPr sz="16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1pPr>
            <a:lvl2pPr marL="542925" indent="-180975" algn="l" defTabSz="4572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4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2pPr>
            <a:lvl3pPr marL="893763" indent="-180975" algn="l" defTabSz="4572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2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3pPr>
            <a:lvl4pPr marL="1074738" indent="-90488" algn="l" defTabSz="4572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1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4pPr>
            <a:lvl5pPr marL="1255713" indent="-90488" algn="l" defTabSz="4572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05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200" dirty="0" err="1"/>
              <a:t>Bunchmerging</a:t>
            </a:r>
            <a:r>
              <a:rPr lang="de-DE" sz="1200" dirty="0"/>
              <a:t> für 4 -&gt; 2 -&gt; 1 Bunche für ESR/Plasma. </a:t>
            </a:r>
          </a:p>
          <a:p>
            <a:pPr lvl="1"/>
            <a:r>
              <a:rPr lang="de-DE" sz="1050" dirty="0"/>
              <a:t>Benötigt mindestens BE1 oder BE2 für H=4 Einfang und Beschleunigung, BE3 oder BE4 für H=2 und BE5 für H=1 </a:t>
            </a:r>
          </a:p>
          <a:p>
            <a:pPr lvl="1"/>
            <a:r>
              <a:rPr lang="de-DE" sz="1050" dirty="0" err="1" smtClean="0"/>
              <a:t>Rebunching</a:t>
            </a:r>
            <a:r>
              <a:rPr lang="de-DE" sz="1050" dirty="0" smtClean="0"/>
              <a:t> erfordert nur BE5 und die Kavitäten zur Beschleunigung (BE1/2 bei H=4, BE3/4 bei H=2)</a:t>
            </a:r>
            <a:endParaRPr lang="de-DE" sz="1050" dirty="0"/>
          </a:p>
          <a:p>
            <a:pPr marL="271463" lvl="1" indent="0">
              <a:buNone/>
            </a:pPr>
            <a:endParaRPr lang="de-DE" sz="1050" dirty="0"/>
          </a:p>
          <a:p>
            <a:pPr marL="0" indent="0">
              <a:buNone/>
            </a:pPr>
            <a:endParaRPr lang="de-DE" sz="1200" dirty="0"/>
          </a:p>
          <a:p>
            <a:endParaRPr lang="de-DE" sz="1200" dirty="0"/>
          </a:p>
          <a:p>
            <a:endParaRPr lang="de-DE" sz="1200" dirty="0"/>
          </a:p>
        </p:txBody>
      </p:sp>
      <p:grpSp>
        <p:nvGrpSpPr>
          <p:cNvPr id="12" name="Gruppieren 11"/>
          <p:cNvGrpSpPr/>
          <p:nvPr/>
        </p:nvGrpSpPr>
        <p:grpSpPr>
          <a:xfrm>
            <a:off x="5291931" y="3086100"/>
            <a:ext cx="2123477" cy="1892839"/>
            <a:chOff x="4614321" y="1676631"/>
            <a:chExt cx="4130268" cy="5028363"/>
          </a:xfrm>
        </p:grpSpPr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4614321" y="1676631"/>
              <a:ext cx="3300952" cy="46286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Line 7"/>
            <p:cNvSpPr>
              <a:spLocks noChangeShapeType="1"/>
            </p:cNvSpPr>
            <p:nvPr/>
          </p:nvSpPr>
          <p:spPr bwMode="auto">
            <a:xfrm>
              <a:off x="8409518" y="1679295"/>
              <a:ext cx="0" cy="44280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endParaRPr lang="de-DE" sz="1350"/>
            </a:p>
          </p:txBody>
        </p:sp>
        <p:sp>
          <p:nvSpPr>
            <p:cNvPr id="15" name="Textfeld 14"/>
            <p:cNvSpPr txBox="1"/>
            <p:nvPr/>
          </p:nvSpPr>
          <p:spPr>
            <a:xfrm>
              <a:off x="8038690" y="6091784"/>
              <a:ext cx="705899" cy="613210"/>
            </a:xfrm>
            <a:prstGeom prst="rect">
              <a:avLst/>
            </a:prstGeom>
          </p:spPr>
          <p:txBody>
            <a:bodyPr vert="horz" wrap="none" lIns="68580" tIns="34290" rIns="68580" bIns="34290" rtlCol="0" anchor="t">
              <a:spAutoFit/>
            </a:bodyPr>
            <a:lstStyle/>
            <a:p>
              <a:pPr algn="ctr"/>
              <a:r>
                <a:rPr lang="de-DE" sz="1050" dirty="0"/>
                <a:t>Zeit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7577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HF Einstellung: Amplitude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464073" y="2721557"/>
            <a:ext cx="6136877" cy="2214775"/>
          </a:xfrm>
        </p:spPr>
        <p:txBody>
          <a:bodyPr>
            <a:normAutofit fontScale="92500" lnSpcReduction="20000"/>
          </a:bodyPr>
          <a:lstStyle/>
          <a:p>
            <a:r>
              <a:rPr lang="de-DE" dirty="0" smtClean="0"/>
              <a:t>Amplitudenspannung ergibt sich aus </a:t>
            </a:r>
            <a:r>
              <a:rPr lang="de-DE" dirty="0" err="1" smtClean="0"/>
              <a:t>Bucketfläche</a:t>
            </a:r>
            <a:r>
              <a:rPr lang="de-DE" dirty="0" smtClean="0"/>
              <a:t> und Rampensteilheit</a:t>
            </a:r>
          </a:p>
          <a:p>
            <a:r>
              <a:rPr lang="de-DE" dirty="0"/>
              <a:t>Beispiel schnelle Extraktion</a:t>
            </a:r>
          </a:p>
          <a:p>
            <a:pPr lvl="1"/>
            <a:r>
              <a:rPr lang="de-DE" dirty="0"/>
              <a:t>Voreinstellung Impulsbreite 0.1%</a:t>
            </a:r>
          </a:p>
          <a:p>
            <a:pPr lvl="1"/>
            <a:r>
              <a:rPr lang="de-DE" dirty="0"/>
              <a:t>Voreinstellung konstante </a:t>
            </a:r>
            <a:r>
              <a:rPr lang="de-DE" dirty="0" err="1"/>
              <a:t>Bucketfläche</a:t>
            </a:r>
            <a:r>
              <a:rPr lang="de-DE" dirty="0"/>
              <a:t> (Füllfaktor 1.43 überall außer Injektion)</a:t>
            </a:r>
          </a:p>
          <a:p>
            <a:pPr lvl="1"/>
            <a:r>
              <a:rPr lang="de-DE" dirty="0"/>
              <a:t>Zunächst Wert für Impulsbreite minimieren, Kriterium minimale Verluste bei Einfang und Anfang Rampe</a:t>
            </a:r>
          </a:p>
          <a:p>
            <a:pPr lvl="1"/>
            <a:r>
              <a:rPr lang="de-DE" dirty="0"/>
              <a:t>Evtl. Vergrößerung der </a:t>
            </a:r>
            <a:r>
              <a:rPr lang="de-DE" dirty="0" err="1"/>
              <a:t>Bucketfläche</a:t>
            </a:r>
            <a:r>
              <a:rPr lang="de-DE" dirty="0"/>
              <a:t> am Ende der Rampe bei Verlusten dort</a:t>
            </a:r>
          </a:p>
          <a:p>
            <a:pPr lvl="1"/>
            <a:r>
              <a:rPr lang="de-DE" dirty="0"/>
              <a:t>Evtl. Vergrößerung </a:t>
            </a:r>
            <a:r>
              <a:rPr lang="de-DE" dirty="0" err="1"/>
              <a:t>Bucketfläche</a:t>
            </a:r>
            <a:r>
              <a:rPr lang="de-DE" dirty="0"/>
              <a:t> am Ende von </a:t>
            </a:r>
            <a:r>
              <a:rPr lang="de-DE" dirty="0" err="1"/>
              <a:t>Pre-Extraction</a:t>
            </a:r>
            <a:r>
              <a:rPr lang="de-DE" dirty="0"/>
              <a:t> zur Erhöhung des Gaps zwischen </a:t>
            </a:r>
            <a:r>
              <a:rPr lang="de-DE" dirty="0" err="1"/>
              <a:t>Bunchen</a:t>
            </a:r>
            <a:r>
              <a:rPr lang="de-DE" dirty="0"/>
              <a:t> für Kick</a:t>
            </a:r>
          </a:p>
          <a:p>
            <a:r>
              <a:rPr lang="de-DE" dirty="0"/>
              <a:t>Unterschiede bei langsamer Extraktion</a:t>
            </a:r>
          </a:p>
          <a:p>
            <a:pPr lvl="1"/>
            <a:r>
              <a:rPr lang="de-DE" sz="1275" b="1" dirty="0">
                <a:solidFill>
                  <a:srgbClr val="C00000"/>
                </a:solidFill>
              </a:rPr>
              <a:t>Im Regelfall </a:t>
            </a:r>
            <a:r>
              <a:rPr lang="de-DE" sz="1275" b="1" dirty="0" err="1">
                <a:solidFill>
                  <a:srgbClr val="C00000"/>
                </a:solidFill>
              </a:rPr>
              <a:t>ungebunchte</a:t>
            </a:r>
            <a:r>
              <a:rPr lang="de-DE" sz="1275" b="1" dirty="0">
                <a:solidFill>
                  <a:srgbClr val="C00000"/>
                </a:solidFill>
              </a:rPr>
              <a:t> Extraktion gewünscht, daher Füllfaktor am Ende von </a:t>
            </a:r>
            <a:r>
              <a:rPr lang="de-DE" sz="1275" b="1" dirty="0" err="1">
                <a:solidFill>
                  <a:srgbClr val="C00000"/>
                </a:solidFill>
              </a:rPr>
              <a:t>Pre-Extraction</a:t>
            </a:r>
            <a:r>
              <a:rPr lang="de-DE" sz="1275" b="1" dirty="0">
                <a:solidFill>
                  <a:srgbClr val="C00000"/>
                </a:solidFill>
              </a:rPr>
              <a:t> auf Null </a:t>
            </a:r>
            <a:r>
              <a:rPr lang="de-DE" sz="1275" b="1" dirty="0">
                <a:solidFill>
                  <a:srgbClr val="C00000"/>
                </a:solidFill>
              </a:rPr>
              <a:t>setzen. INIT ist NICHT null!</a:t>
            </a:r>
            <a:endParaRPr lang="de-DE" sz="1275" b="1" dirty="0">
              <a:solidFill>
                <a:srgbClr val="C00000"/>
              </a:solidFill>
            </a:endParaRPr>
          </a:p>
          <a:p>
            <a:endParaRPr lang="de-DE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4347" y="975218"/>
            <a:ext cx="3078572" cy="1535714"/>
          </a:xfrm>
          <a:prstGeom prst="rect">
            <a:avLst/>
          </a:prstGeom>
        </p:spPr>
      </p:pic>
      <p:sp>
        <p:nvSpPr>
          <p:cNvPr id="7" name="Inhaltsplatzhalter 4"/>
          <p:cNvSpPr txBox="1">
            <a:spLocks/>
          </p:cNvSpPr>
          <p:nvPr/>
        </p:nvSpPr>
        <p:spPr>
          <a:xfrm>
            <a:off x="1385491" y="1055078"/>
            <a:ext cx="3543877" cy="162479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180975" indent="-180975" algn="l" defTabSz="457200" rtl="0" eaLnBrk="1" latinLnBrk="0" hangingPunct="1">
              <a:spcBef>
                <a:spcPts val="1200"/>
              </a:spcBef>
              <a:buClr>
                <a:srgbClr val="FDBB63"/>
              </a:buClr>
              <a:buFont typeface="Wingdings" charset="2"/>
              <a:buChar char="§"/>
              <a:defRPr sz="16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1pPr>
            <a:lvl2pPr marL="542925" indent="-180975" algn="l" defTabSz="4572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4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2pPr>
            <a:lvl3pPr marL="893763" indent="-180975" algn="l" defTabSz="4572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2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3pPr>
            <a:lvl4pPr marL="1074738" indent="-90488" algn="l" defTabSz="4572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1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4pPr>
            <a:lvl5pPr marL="1255713" indent="-90488" algn="l" defTabSz="4572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05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200" dirty="0"/>
              <a:t>Berechnung </a:t>
            </a:r>
            <a:r>
              <a:rPr lang="de-DE" sz="1200" dirty="0" err="1"/>
              <a:t>Bucketfläche</a:t>
            </a:r>
            <a:r>
              <a:rPr lang="de-DE" sz="1200" dirty="0"/>
              <a:t> aus</a:t>
            </a:r>
          </a:p>
          <a:p>
            <a:pPr lvl="1"/>
            <a:r>
              <a:rPr lang="de-DE" sz="1050" dirty="0"/>
              <a:t>Impulsbreite des injizierten Strahls</a:t>
            </a:r>
          </a:p>
          <a:p>
            <a:pPr lvl="1"/>
            <a:r>
              <a:rPr lang="de-DE" sz="1050" dirty="0"/>
              <a:t>Vorgabe des Füllfaktors</a:t>
            </a:r>
          </a:p>
          <a:p>
            <a:pPr lvl="2"/>
            <a:r>
              <a:rPr lang="de-DE" sz="900" dirty="0"/>
              <a:t>Verhältnis </a:t>
            </a:r>
            <a:r>
              <a:rPr lang="de-DE" sz="900" dirty="0" err="1"/>
              <a:t>Bucket</a:t>
            </a:r>
            <a:r>
              <a:rPr lang="de-DE" sz="900" dirty="0"/>
              <a:t>- zu </a:t>
            </a:r>
            <a:r>
              <a:rPr lang="de-DE" sz="900" dirty="0" err="1"/>
              <a:t>Bunchfläche</a:t>
            </a:r>
            <a:endParaRPr lang="de-DE" sz="900" dirty="0"/>
          </a:p>
          <a:p>
            <a:pPr lvl="3"/>
            <a:r>
              <a:rPr lang="de-DE" sz="825" dirty="0"/>
              <a:t>0 für </a:t>
            </a:r>
            <a:r>
              <a:rPr lang="de-DE" sz="825" dirty="0" err="1"/>
              <a:t>ungebuncht</a:t>
            </a:r>
            <a:r>
              <a:rPr lang="de-DE" sz="825" dirty="0"/>
              <a:t>, &gt;= 1 für </a:t>
            </a:r>
            <a:r>
              <a:rPr lang="de-DE" sz="825" dirty="0" err="1"/>
              <a:t>gebuncht</a:t>
            </a:r>
            <a:endParaRPr lang="de-DE" sz="825" dirty="0"/>
          </a:p>
          <a:p>
            <a:pPr lvl="3"/>
            <a:r>
              <a:rPr lang="de-DE" sz="825" dirty="0"/>
              <a:t>Je größer desto schmaler der </a:t>
            </a:r>
            <a:r>
              <a:rPr lang="de-DE" sz="825" dirty="0" err="1"/>
              <a:t>Bunch</a:t>
            </a:r>
            <a:endParaRPr lang="de-DE" sz="825" dirty="0"/>
          </a:p>
          <a:p>
            <a:pPr lvl="2"/>
            <a:r>
              <a:rPr lang="de-DE" sz="900" dirty="0"/>
              <a:t>Definiert an Anfang und Ende jedes </a:t>
            </a:r>
            <a:r>
              <a:rPr lang="de-DE" sz="900" dirty="0" err="1"/>
              <a:t>Beamprozesses</a:t>
            </a:r>
            <a:endParaRPr lang="de-DE" sz="900" dirty="0"/>
          </a:p>
          <a:p>
            <a:pPr lvl="2"/>
            <a:r>
              <a:rPr lang="de-DE" sz="900" dirty="0"/>
              <a:t>Ende BP(n) und BP(n+1) müssen gleich sein</a:t>
            </a:r>
            <a:endParaRPr lang="de-DE" sz="900" dirty="0"/>
          </a:p>
        </p:txBody>
      </p:sp>
      <p:cxnSp>
        <p:nvCxnSpPr>
          <p:cNvPr id="9" name="Gerade Verbindung mit Pfeil 8"/>
          <p:cNvCxnSpPr/>
          <p:nvPr/>
        </p:nvCxnSpPr>
        <p:spPr>
          <a:xfrm>
            <a:off x="3993356" y="1378744"/>
            <a:ext cx="2814638" cy="2857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1" name="Rechteck 10"/>
          <p:cNvSpPr/>
          <p:nvPr/>
        </p:nvSpPr>
        <p:spPr>
          <a:xfrm>
            <a:off x="6807994" y="1743076"/>
            <a:ext cx="792956" cy="607430"/>
          </a:xfrm>
          <a:prstGeom prst="rect">
            <a:avLst/>
          </a:prstGeom>
          <a:noFill/>
          <a:ln w="38100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350"/>
          </a:p>
        </p:txBody>
      </p:sp>
      <p:cxnSp>
        <p:nvCxnSpPr>
          <p:cNvPr id="13" name="Gerade Verbindung mit Pfeil 12"/>
          <p:cNvCxnSpPr/>
          <p:nvPr/>
        </p:nvCxnSpPr>
        <p:spPr>
          <a:xfrm>
            <a:off x="3993356" y="1664494"/>
            <a:ext cx="2814638" cy="2857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Gerade Verbindung mit Pfeil 9"/>
          <p:cNvCxnSpPr/>
          <p:nvPr/>
        </p:nvCxnSpPr>
        <p:spPr>
          <a:xfrm flipV="1">
            <a:off x="7158039" y="2228850"/>
            <a:ext cx="257174" cy="23145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7807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HF Einstellungen: Ausfall einer Kavität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199" y="1055078"/>
            <a:ext cx="7735529" cy="795845"/>
          </a:xfrm>
        </p:spPr>
        <p:txBody>
          <a:bodyPr/>
          <a:lstStyle/>
          <a:p>
            <a:r>
              <a:rPr lang="de-DE" dirty="0" smtClean="0"/>
              <a:t>Wenn eine H=4 Kavität ausfällt, kann man u.U. mit nur einer Kavität weiterarbeiten, wenn die Spannung ausreicht (bei langsamen Rampen und/oder kleiner Impulsbreite, leichten Ionen).</a:t>
            </a:r>
          </a:p>
          <a:p>
            <a:r>
              <a:rPr lang="de-DE" dirty="0" smtClean="0"/>
              <a:t>Wenn das nicht direkt funktioniert kann man normalerweise problemlos auf H=2 Umstellen -&gt;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2961" y="1850921"/>
            <a:ext cx="2629203" cy="1954605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4268" y="1850922"/>
            <a:ext cx="2548761" cy="1954605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4518169" y="2462321"/>
            <a:ext cx="736099" cy="923330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dirty="0" smtClean="0"/>
              <a:t>h=2</a:t>
            </a:r>
            <a:br>
              <a:rPr lang="de-DE" dirty="0" smtClean="0"/>
            </a:br>
            <a:r>
              <a:rPr lang="de-DE" dirty="0" smtClean="0"/>
              <a:t>nix</a:t>
            </a:r>
            <a:br>
              <a:rPr lang="de-DE" dirty="0" smtClean="0"/>
            </a:br>
            <a:r>
              <a:rPr lang="de-DE" dirty="0" smtClean="0"/>
              <a:t>sonst</a:t>
            </a:r>
            <a:endParaRPr lang="en-GB" dirty="0" smtClean="0"/>
          </a:p>
        </p:txBody>
      </p:sp>
      <p:sp>
        <p:nvSpPr>
          <p:cNvPr id="7" name="Textfeld 6"/>
          <p:cNvSpPr txBox="1"/>
          <p:nvPr/>
        </p:nvSpPr>
        <p:spPr>
          <a:xfrm>
            <a:off x="550606" y="2497394"/>
            <a:ext cx="736099" cy="923330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dirty="0" smtClean="0"/>
              <a:t>h=4</a:t>
            </a:r>
            <a:br>
              <a:rPr lang="de-DE" dirty="0" smtClean="0"/>
            </a:br>
            <a:r>
              <a:rPr lang="de-DE" dirty="0" smtClean="0"/>
              <a:t>nix</a:t>
            </a:r>
            <a:br>
              <a:rPr lang="de-DE" dirty="0" smtClean="0"/>
            </a:br>
            <a:r>
              <a:rPr lang="de-DE" dirty="0" smtClean="0"/>
              <a:t>sonst</a:t>
            </a:r>
            <a:endParaRPr lang="en-GB" dirty="0" smtClean="0"/>
          </a:p>
        </p:txBody>
      </p:sp>
      <p:sp>
        <p:nvSpPr>
          <p:cNvPr id="8" name="Textfeld 7"/>
          <p:cNvSpPr txBox="1"/>
          <p:nvPr/>
        </p:nvSpPr>
        <p:spPr>
          <a:xfrm>
            <a:off x="550606" y="3805666"/>
            <a:ext cx="7802136" cy="646331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dirty="0" smtClean="0">
                <a:solidFill>
                  <a:srgbClr val="FF0000"/>
                </a:solidFill>
              </a:rPr>
              <a:t>Das bitte in einer Einstellphase mal ausprobieren. Das ist in der Regel der </a:t>
            </a:r>
            <a:br>
              <a:rPr lang="de-DE" dirty="0" smtClean="0">
                <a:solidFill>
                  <a:srgbClr val="FF0000"/>
                </a:solidFill>
              </a:rPr>
            </a:br>
            <a:r>
              <a:rPr lang="de-DE" dirty="0" smtClean="0">
                <a:solidFill>
                  <a:srgbClr val="FF0000"/>
                </a:solidFill>
              </a:rPr>
              <a:t>schnellste fix, bis die Kollegen die Kavität repariert haben.</a:t>
            </a:r>
            <a:endParaRPr lang="en-GB" dirty="0" smtClean="0">
              <a:solidFill>
                <a:srgbClr val="FF0000"/>
              </a:solidFill>
            </a:endParaRPr>
          </a:p>
        </p:txBody>
      </p:sp>
      <p:sp>
        <p:nvSpPr>
          <p:cNvPr id="9" name="Inhaltsplatzhalter 2"/>
          <p:cNvSpPr txBox="1">
            <a:spLocks/>
          </p:cNvSpPr>
          <p:nvPr/>
        </p:nvSpPr>
        <p:spPr>
          <a:xfrm>
            <a:off x="457198" y="4407442"/>
            <a:ext cx="7735529" cy="45697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135731" indent="-135731" algn="l" defTabSz="342900" rtl="0" eaLnBrk="1" latinLnBrk="0" hangingPunct="1">
              <a:spcBef>
                <a:spcPts val="900"/>
              </a:spcBef>
              <a:buClr>
                <a:srgbClr val="FDBB63"/>
              </a:buClr>
              <a:buFont typeface="Wingdings" charset="2"/>
              <a:buChar char="§"/>
              <a:defRPr sz="12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1pPr>
            <a:lvl2pPr marL="407194" indent="-135731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05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2pPr>
            <a:lvl3pPr marL="670322" indent="-135731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9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3pPr>
            <a:lvl4pPr marL="806054" indent="-67866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825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4pPr>
            <a:lvl5pPr marL="941785" indent="-67866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788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Betrieb ist mit einer beliebigen funktionierenden Kavität möglich, sofern man die Rampen langsam genug macht</a:t>
            </a: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40983691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199" y="1055078"/>
            <a:ext cx="6223819" cy="3775668"/>
          </a:xfrm>
        </p:spPr>
        <p:txBody>
          <a:bodyPr>
            <a:normAutofit/>
          </a:bodyPr>
          <a:lstStyle/>
          <a:p>
            <a:r>
              <a:rPr lang="de-DE" sz="2800" dirty="0" smtClean="0"/>
              <a:t>Danke für Eure Aufmerksamkeit !</a:t>
            </a:r>
          </a:p>
          <a:p>
            <a:endParaRPr lang="de-DE" sz="2800" dirty="0"/>
          </a:p>
          <a:p>
            <a:r>
              <a:rPr lang="de-DE" sz="2800" dirty="0" smtClean="0"/>
              <a:t>Fragen ? </a:t>
            </a:r>
            <a:endParaRPr lang="en-GB" sz="2800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8713" y="1657112"/>
            <a:ext cx="3805238" cy="3051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1468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Bonusfolien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55727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Übersicht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Bemerkungen zu Strahleinstellungen</a:t>
            </a:r>
          </a:p>
          <a:p>
            <a:r>
              <a:rPr lang="de-DE" dirty="0" smtClean="0"/>
              <a:t>Schornsteine</a:t>
            </a:r>
          </a:p>
          <a:p>
            <a:r>
              <a:rPr lang="de-DE" dirty="0" smtClean="0"/>
              <a:t>Der Klassiker -&gt; Injektion</a:t>
            </a:r>
          </a:p>
          <a:p>
            <a:r>
              <a:rPr lang="de-DE" dirty="0" smtClean="0"/>
              <a:t>Kühlung ist leichter geworden!</a:t>
            </a:r>
          </a:p>
          <a:p>
            <a:r>
              <a:rPr lang="de-DE" dirty="0" smtClean="0"/>
              <a:t>Beam Modes, ein Versuch in 2025</a:t>
            </a:r>
          </a:p>
          <a:p>
            <a:r>
              <a:rPr lang="de-DE" dirty="0" smtClean="0"/>
              <a:t>HF Einstellungen und Maßnahmen beim Ausfall</a:t>
            </a:r>
          </a:p>
          <a:p>
            <a:endParaRPr lang="de-DE" dirty="0" smtClean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00442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Langsame Extraktion: Prinzip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pPr/>
              <a:t>20</a:t>
            </a:fld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de-DE" smtClean="0"/>
              <a:t>14.01.2019</a:t>
            </a:r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sz="half" idx="1"/>
          </p:nvPr>
        </p:nvSpPr>
        <p:spPr>
          <a:xfrm>
            <a:off x="1485900" y="1055078"/>
            <a:ext cx="3155951" cy="3775668"/>
          </a:xfrm>
        </p:spPr>
        <p:txBody>
          <a:bodyPr/>
          <a:lstStyle/>
          <a:p>
            <a:r>
              <a:rPr lang="de-DE" dirty="0" smtClean="0"/>
              <a:t>Extraktion über viele Turns mit Hilfe der Resonanz dritter Ordnung </a:t>
            </a:r>
            <a:r>
              <a:rPr lang="de-DE" dirty="0" err="1" smtClean="0"/>
              <a:t>Q</a:t>
            </a:r>
            <a:r>
              <a:rPr lang="de-DE" baseline="-25000" dirty="0" err="1"/>
              <a:t>h</a:t>
            </a:r>
            <a:r>
              <a:rPr lang="de-DE" baseline="-25000" dirty="0" err="1" smtClean="0"/>
              <a:t>,R</a:t>
            </a:r>
            <a:r>
              <a:rPr lang="de-DE" baseline="-25000" dirty="0" smtClean="0"/>
              <a:t> </a:t>
            </a:r>
            <a:r>
              <a:rPr lang="de-DE" dirty="0" smtClean="0"/>
              <a:t>= 4 </a:t>
            </a:r>
            <a:r>
              <a:rPr lang="de-DE" dirty="0"/>
              <a:t>1/3</a:t>
            </a:r>
            <a:endParaRPr lang="de-DE" dirty="0" smtClean="0"/>
          </a:p>
          <a:p>
            <a:pPr lvl="1"/>
            <a:r>
              <a:rPr lang="de-DE" dirty="0" smtClean="0"/>
              <a:t>Anregung Resonanz durch 6 </a:t>
            </a:r>
            <a:r>
              <a:rPr lang="de-DE" dirty="0" err="1" smtClean="0"/>
              <a:t>Sextupole</a:t>
            </a:r>
            <a:endParaRPr lang="de-DE" dirty="0" smtClean="0"/>
          </a:p>
          <a:p>
            <a:pPr lvl="1"/>
            <a:r>
              <a:rPr lang="de-DE" dirty="0" smtClean="0"/>
              <a:t>Verschiebung </a:t>
            </a:r>
            <a:r>
              <a:rPr lang="de-DE" dirty="0" err="1" smtClean="0"/>
              <a:t>Q</a:t>
            </a:r>
            <a:r>
              <a:rPr lang="de-DE" baseline="-25000" dirty="0" err="1" smtClean="0"/>
              <a:t>h</a:t>
            </a:r>
            <a:r>
              <a:rPr lang="de-DE" dirty="0" smtClean="0"/>
              <a:t> Richtung Resonanz</a:t>
            </a:r>
          </a:p>
          <a:p>
            <a:pPr lvl="1"/>
            <a:r>
              <a:rPr lang="de-DE" dirty="0" smtClean="0"/>
              <a:t>Bildung einer </a:t>
            </a:r>
            <a:r>
              <a:rPr lang="de-DE" b="1" dirty="0" err="1" smtClean="0"/>
              <a:t>Separatrix</a:t>
            </a:r>
            <a:endParaRPr lang="de-DE" dirty="0" smtClean="0"/>
          </a:p>
          <a:p>
            <a:pPr lvl="2"/>
            <a:r>
              <a:rPr lang="de-DE" dirty="0" smtClean="0"/>
              <a:t>Stabiler und instabiler Bereich</a:t>
            </a:r>
          </a:p>
          <a:p>
            <a:pPr lvl="2"/>
            <a:r>
              <a:rPr lang="de-DE" dirty="0" smtClean="0"/>
              <a:t>Fläche hängt ab von Sext.-</a:t>
            </a:r>
            <a:r>
              <a:rPr lang="de-DE" dirty="0" err="1" smtClean="0"/>
              <a:t>Ampl</a:t>
            </a:r>
            <a:r>
              <a:rPr lang="de-DE" dirty="0" smtClean="0"/>
              <a:t>. und </a:t>
            </a:r>
            <a:r>
              <a:rPr lang="de-DE" dirty="0" err="1" smtClean="0"/>
              <a:t>Q</a:t>
            </a:r>
            <a:r>
              <a:rPr lang="de-DE" baseline="-25000" dirty="0" err="1" smtClean="0"/>
              <a:t>h</a:t>
            </a:r>
            <a:endParaRPr lang="de-DE" dirty="0" smtClean="0"/>
          </a:p>
          <a:p>
            <a:pPr lvl="2"/>
            <a:r>
              <a:rPr lang="de-DE" dirty="0" smtClean="0"/>
              <a:t>Orientierung hängt ab von Sext.-Phase</a:t>
            </a:r>
          </a:p>
          <a:p>
            <a:pPr lvl="1"/>
            <a:r>
              <a:rPr lang="de-DE" dirty="0" smtClean="0"/>
              <a:t>Transfer von Teilchen in instabilen Bereich</a:t>
            </a:r>
          </a:p>
          <a:p>
            <a:pPr lvl="2"/>
            <a:r>
              <a:rPr lang="de-DE" dirty="0" smtClean="0"/>
              <a:t>Quadrupol-Methode</a:t>
            </a:r>
          </a:p>
          <a:p>
            <a:pPr lvl="3"/>
            <a:r>
              <a:rPr lang="de-DE" dirty="0" smtClean="0"/>
              <a:t>Verkleinerung </a:t>
            </a:r>
            <a:r>
              <a:rPr lang="de-DE" dirty="0" err="1" smtClean="0"/>
              <a:t>Separatrix</a:t>
            </a:r>
            <a:r>
              <a:rPr lang="de-DE" dirty="0" smtClean="0"/>
              <a:t> durch Verschiebung von </a:t>
            </a:r>
            <a:r>
              <a:rPr lang="de-DE" dirty="0" err="1" smtClean="0"/>
              <a:t>Q</a:t>
            </a:r>
            <a:r>
              <a:rPr lang="de-DE" baseline="-25000" dirty="0" err="1" smtClean="0"/>
              <a:t>h</a:t>
            </a:r>
            <a:r>
              <a:rPr lang="de-DE" dirty="0" smtClean="0"/>
              <a:t> zur Resonanz</a:t>
            </a:r>
          </a:p>
          <a:p>
            <a:pPr lvl="3"/>
            <a:r>
              <a:rPr lang="de-DE" dirty="0" smtClean="0"/>
              <a:t>Teilchenamplitude unverändert, dadurch wechseln Teilchen in instabilen Bereich</a:t>
            </a:r>
          </a:p>
          <a:p>
            <a:pPr lvl="2"/>
            <a:r>
              <a:rPr lang="de-DE" dirty="0" smtClean="0">
                <a:solidFill>
                  <a:schemeClr val="bg1">
                    <a:lumMod val="50000"/>
                  </a:schemeClr>
                </a:solidFill>
              </a:rPr>
              <a:t>Transverse-Knock-Out-Methode (KO)</a:t>
            </a:r>
          </a:p>
          <a:p>
            <a:pPr lvl="3"/>
            <a:r>
              <a:rPr lang="de-DE" dirty="0" smtClean="0">
                <a:solidFill>
                  <a:schemeClr val="bg1">
                    <a:lumMod val="50000"/>
                  </a:schemeClr>
                </a:solidFill>
              </a:rPr>
              <a:t>Feste Größe der </a:t>
            </a:r>
            <a:r>
              <a:rPr lang="de-DE" dirty="0" err="1" smtClean="0">
                <a:solidFill>
                  <a:schemeClr val="bg1">
                    <a:lumMod val="50000"/>
                  </a:schemeClr>
                </a:solidFill>
              </a:rPr>
              <a:t>Separatrix</a:t>
            </a:r>
            <a:endParaRPr lang="de-DE" dirty="0" smtClean="0">
              <a:solidFill>
                <a:schemeClr val="bg1">
                  <a:lumMod val="50000"/>
                </a:schemeClr>
              </a:solidFill>
            </a:endParaRPr>
          </a:p>
          <a:p>
            <a:pPr lvl="3"/>
            <a:r>
              <a:rPr lang="de-DE" dirty="0" smtClean="0">
                <a:solidFill>
                  <a:schemeClr val="bg1">
                    <a:lumMod val="50000"/>
                  </a:schemeClr>
                </a:solidFill>
              </a:rPr>
              <a:t>Vergrößerung der Teilchenamplitude durch Anregung, dadurch Verlassen der </a:t>
            </a:r>
            <a:r>
              <a:rPr lang="de-DE" dirty="0" err="1" smtClean="0">
                <a:solidFill>
                  <a:schemeClr val="bg1">
                    <a:lumMod val="50000"/>
                  </a:schemeClr>
                </a:solidFill>
              </a:rPr>
              <a:t>Separatrix</a:t>
            </a:r>
            <a:endParaRPr lang="de-DE" dirty="0" smtClean="0">
              <a:solidFill>
                <a:schemeClr val="bg1">
                  <a:lumMod val="50000"/>
                </a:schemeClr>
              </a:solidFill>
            </a:endParaRPr>
          </a:p>
          <a:p>
            <a:pPr lvl="1"/>
            <a:r>
              <a:rPr lang="de-DE" dirty="0" smtClean="0"/>
              <a:t>Extraktion durch elektrostatisches Septum</a:t>
            </a:r>
          </a:p>
          <a:p>
            <a:pPr lvl="2"/>
            <a:r>
              <a:rPr lang="de-DE" dirty="0" smtClean="0"/>
              <a:t>Ablenkung durch elektrisches Feld</a:t>
            </a:r>
          </a:p>
          <a:p>
            <a:pPr lvl="2"/>
            <a:r>
              <a:rPr lang="de-DE" dirty="0" smtClean="0"/>
              <a:t>Drahtanode zur Minimierung der Verluste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en-US" smtClean="0"/>
              <a:t>SIS18-Betrieb / Operateuersschulung 2019</a:t>
            </a:r>
            <a:endParaRPr lang="en-US" dirty="0"/>
          </a:p>
        </p:txBody>
      </p:sp>
      <p:grpSp>
        <p:nvGrpSpPr>
          <p:cNvPr id="9" name="Gruppieren 8"/>
          <p:cNvGrpSpPr/>
          <p:nvPr/>
        </p:nvGrpSpPr>
        <p:grpSpPr>
          <a:xfrm>
            <a:off x="5087180" y="2876228"/>
            <a:ext cx="2455718" cy="1752921"/>
            <a:chOff x="5258907" y="3834971"/>
            <a:chExt cx="3274290" cy="2337228"/>
          </a:xfrm>
        </p:grpSpPr>
        <p:pic>
          <p:nvPicPr>
            <p:cNvPr id="7" name="Grafik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20267" y="4116206"/>
              <a:ext cx="2937844" cy="2055993"/>
            </a:xfrm>
            <a:prstGeom prst="rect">
              <a:avLst/>
            </a:prstGeom>
          </p:spPr>
        </p:pic>
        <p:sp>
          <p:nvSpPr>
            <p:cNvPr id="8" name="Textfeld 7"/>
            <p:cNvSpPr txBox="1"/>
            <p:nvPr/>
          </p:nvSpPr>
          <p:spPr>
            <a:xfrm>
              <a:off x="5258907" y="3834971"/>
              <a:ext cx="3274290" cy="307776"/>
            </a:xfrm>
            <a:prstGeom prst="rect">
              <a:avLst/>
            </a:prstGeom>
          </p:spPr>
          <p:txBody>
            <a:bodyPr vert="horz" wrap="square" lIns="68580" tIns="34290" rIns="68580" bIns="34290" rtlCol="0" anchor="t">
              <a:spAutoFit/>
            </a:bodyPr>
            <a:lstStyle/>
            <a:p>
              <a:pPr algn="ctr"/>
              <a:r>
                <a:rPr lang="de-DE" sz="1050" dirty="0"/>
                <a:t>Elektrostatisches Septum</a:t>
              </a:r>
            </a:p>
          </p:txBody>
        </p:sp>
      </p:grpSp>
      <p:grpSp>
        <p:nvGrpSpPr>
          <p:cNvPr id="46" name="Gruppieren 45"/>
          <p:cNvGrpSpPr>
            <a:grpSpLocks noChangeAspect="1"/>
          </p:cNvGrpSpPr>
          <p:nvPr/>
        </p:nvGrpSpPr>
        <p:grpSpPr>
          <a:xfrm>
            <a:off x="6568135" y="1368862"/>
            <a:ext cx="1252642" cy="1333315"/>
            <a:chOff x="7233511" y="1846511"/>
            <a:chExt cx="1391824" cy="1481461"/>
          </a:xfrm>
        </p:grpSpPr>
        <p:sp>
          <p:nvSpPr>
            <p:cNvPr id="49" name="Gleichschenkliges Dreieck 48"/>
            <p:cNvSpPr>
              <a:spLocks noChangeAspect="1"/>
            </p:cNvSpPr>
            <p:nvPr/>
          </p:nvSpPr>
          <p:spPr>
            <a:xfrm>
              <a:off x="7233511" y="1979370"/>
              <a:ext cx="1282751" cy="1105818"/>
            </a:xfrm>
            <a:prstGeom prst="triangl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/>
              </a:solidFill>
              <a:prstDash val="sys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sz="1350"/>
            </a:p>
          </p:txBody>
        </p:sp>
        <p:sp>
          <p:nvSpPr>
            <p:cNvPr id="48" name="Gleichschenkliges Dreieck 47"/>
            <p:cNvSpPr>
              <a:spLocks noChangeAspect="1"/>
            </p:cNvSpPr>
            <p:nvPr/>
          </p:nvSpPr>
          <p:spPr>
            <a:xfrm>
              <a:off x="7439549" y="2222810"/>
              <a:ext cx="853403" cy="735691"/>
            </a:xfrm>
            <a:prstGeom prst="triangl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sz="1350"/>
            </a:p>
          </p:txBody>
        </p:sp>
        <p:grpSp>
          <p:nvGrpSpPr>
            <p:cNvPr id="24" name="Gruppieren 23"/>
            <p:cNvGrpSpPr/>
            <p:nvPr/>
          </p:nvGrpSpPr>
          <p:grpSpPr>
            <a:xfrm>
              <a:off x="7425335" y="1846511"/>
              <a:ext cx="1200000" cy="1481461"/>
              <a:chOff x="5967656" y="2253210"/>
              <a:chExt cx="1200000" cy="1481461"/>
            </a:xfrm>
          </p:grpSpPr>
          <p:grpSp>
            <p:nvGrpSpPr>
              <p:cNvPr id="20" name="Gruppieren 19"/>
              <p:cNvGrpSpPr/>
              <p:nvPr/>
            </p:nvGrpSpPr>
            <p:grpSpPr>
              <a:xfrm>
                <a:off x="5967656" y="2253210"/>
                <a:ext cx="1200000" cy="1481461"/>
                <a:chOff x="5967656" y="2253210"/>
                <a:chExt cx="1200000" cy="1481461"/>
              </a:xfrm>
            </p:grpSpPr>
            <p:cxnSp>
              <p:nvCxnSpPr>
                <p:cNvPr id="15" name="Gerade Verbindung mit Pfeil 14"/>
                <p:cNvCxnSpPr/>
                <p:nvPr/>
              </p:nvCxnSpPr>
              <p:spPr>
                <a:xfrm rot="18000000" flipH="1">
                  <a:off x="5514240" y="3134671"/>
                  <a:ext cx="1200001" cy="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arrow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Gerade Verbindung mit Pfeil 17"/>
                <p:cNvCxnSpPr/>
                <p:nvPr/>
              </p:nvCxnSpPr>
              <p:spPr>
                <a:xfrm>
                  <a:off x="5967656" y="3367680"/>
                  <a:ext cx="1200000" cy="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arrow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Gerade Verbindung mit Pfeil 18"/>
                <p:cNvCxnSpPr/>
                <p:nvPr/>
              </p:nvCxnSpPr>
              <p:spPr>
                <a:xfrm rot="3600000" flipH="1">
                  <a:off x="5948943" y="2853210"/>
                  <a:ext cx="1200000" cy="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arrow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3" name="Pfeil nach unten 22"/>
              <p:cNvSpPr>
                <a:spLocks noChangeAspect="1"/>
              </p:cNvSpPr>
              <p:nvPr/>
            </p:nvSpPr>
            <p:spPr>
              <a:xfrm>
                <a:off x="6356193" y="3310469"/>
                <a:ext cx="135000" cy="186266"/>
              </a:xfrm>
              <a:prstGeom prst="downArrow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de-DE" sz="1350"/>
              </a:p>
            </p:txBody>
          </p:sp>
          <p:sp>
            <p:nvSpPr>
              <p:cNvPr id="25" name="Pfeil nach unten 24"/>
              <p:cNvSpPr>
                <a:spLocks noChangeAspect="1"/>
              </p:cNvSpPr>
              <p:nvPr/>
            </p:nvSpPr>
            <p:spPr>
              <a:xfrm rot="14400000">
                <a:off x="6605599" y="2903336"/>
                <a:ext cx="135000" cy="186266"/>
              </a:xfrm>
              <a:prstGeom prst="downArrow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de-DE" sz="1350"/>
              </a:p>
            </p:txBody>
          </p:sp>
          <p:sp>
            <p:nvSpPr>
              <p:cNvPr id="26" name="Pfeil nach unten 25"/>
              <p:cNvSpPr>
                <a:spLocks noChangeAspect="1"/>
              </p:cNvSpPr>
              <p:nvPr/>
            </p:nvSpPr>
            <p:spPr>
              <a:xfrm rot="7200000">
                <a:off x="6100081" y="2888028"/>
                <a:ext cx="135000" cy="186266"/>
              </a:xfrm>
              <a:prstGeom prst="downArrow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de-DE" sz="1350"/>
              </a:p>
            </p:txBody>
          </p:sp>
        </p:grpSp>
      </p:grpSp>
      <p:sp>
        <p:nvSpPr>
          <p:cNvPr id="28" name="Textfeld 27"/>
          <p:cNvSpPr txBox="1"/>
          <p:nvPr/>
        </p:nvSpPr>
        <p:spPr>
          <a:xfrm>
            <a:off x="6670829" y="1126860"/>
            <a:ext cx="903132" cy="230832"/>
          </a:xfrm>
          <a:prstGeom prst="rect">
            <a:avLst/>
          </a:prstGeom>
        </p:spPr>
        <p:txBody>
          <a:bodyPr vert="horz" wrap="none" lIns="68580" tIns="34290" rIns="68580" bIns="34290" rtlCol="0" anchor="t">
            <a:spAutoFit/>
          </a:bodyPr>
          <a:lstStyle/>
          <a:p>
            <a:pPr algn="ctr"/>
            <a:r>
              <a:rPr lang="de-DE" sz="1050" dirty="0"/>
              <a:t>KO-Methode</a:t>
            </a:r>
          </a:p>
        </p:txBody>
      </p:sp>
      <p:sp>
        <p:nvSpPr>
          <p:cNvPr id="47" name="Textfeld 46"/>
          <p:cNvSpPr txBox="1"/>
          <p:nvPr/>
        </p:nvSpPr>
        <p:spPr>
          <a:xfrm>
            <a:off x="4750831" y="1132142"/>
            <a:ext cx="1340753" cy="230832"/>
          </a:xfrm>
          <a:prstGeom prst="rect">
            <a:avLst/>
          </a:prstGeom>
        </p:spPr>
        <p:txBody>
          <a:bodyPr vert="horz" wrap="none" lIns="68580" tIns="34290" rIns="68580" bIns="34290" rtlCol="0" anchor="t">
            <a:spAutoFit/>
          </a:bodyPr>
          <a:lstStyle/>
          <a:p>
            <a:pPr algn="ctr"/>
            <a:r>
              <a:rPr lang="de-DE" sz="1050" dirty="0"/>
              <a:t>Quadrupol-Methode</a:t>
            </a:r>
          </a:p>
        </p:txBody>
      </p:sp>
      <p:grpSp>
        <p:nvGrpSpPr>
          <p:cNvPr id="59" name="Gruppieren 58"/>
          <p:cNvGrpSpPr/>
          <p:nvPr/>
        </p:nvGrpSpPr>
        <p:grpSpPr>
          <a:xfrm>
            <a:off x="4955445" y="1365584"/>
            <a:ext cx="1080000" cy="1339665"/>
            <a:chOff x="4386502" y="2424893"/>
            <a:chExt cx="1440000" cy="1786220"/>
          </a:xfrm>
        </p:grpSpPr>
        <p:sp>
          <p:nvSpPr>
            <p:cNvPr id="52" name="Gleichschenkliges Dreieck 51"/>
            <p:cNvSpPr>
              <a:spLocks noChangeAspect="1"/>
            </p:cNvSpPr>
            <p:nvPr/>
          </p:nvSpPr>
          <p:spPr>
            <a:xfrm>
              <a:off x="4395092" y="2876452"/>
              <a:ext cx="1024084" cy="882829"/>
            </a:xfrm>
            <a:prstGeom prst="triangl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sz="1350"/>
            </a:p>
          </p:txBody>
        </p:sp>
        <p:sp>
          <p:nvSpPr>
            <p:cNvPr id="56" name="Pfeil nach unten 55"/>
            <p:cNvSpPr>
              <a:spLocks noChangeAspect="1"/>
            </p:cNvSpPr>
            <p:nvPr/>
          </p:nvSpPr>
          <p:spPr>
            <a:xfrm flipV="1">
              <a:off x="4873808" y="3609372"/>
              <a:ext cx="109585" cy="151200"/>
            </a:xfrm>
            <a:prstGeom prst="downArrow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sz="1350"/>
            </a:p>
          </p:txBody>
        </p:sp>
        <p:sp>
          <p:nvSpPr>
            <p:cNvPr id="57" name="Pfeil nach unten 56"/>
            <p:cNvSpPr>
              <a:spLocks noChangeAspect="1"/>
            </p:cNvSpPr>
            <p:nvPr/>
          </p:nvSpPr>
          <p:spPr>
            <a:xfrm rot="3600000">
              <a:off x="5045595" y="3301038"/>
              <a:ext cx="109585" cy="151200"/>
            </a:xfrm>
            <a:prstGeom prst="downArrow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sz="1350"/>
            </a:p>
          </p:txBody>
        </p:sp>
        <p:sp>
          <p:nvSpPr>
            <p:cNvPr id="58" name="Pfeil nach unten 57"/>
            <p:cNvSpPr>
              <a:spLocks noChangeAspect="1"/>
            </p:cNvSpPr>
            <p:nvPr/>
          </p:nvSpPr>
          <p:spPr>
            <a:xfrm rot="18000000">
              <a:off x="4659784" y="3303840"/>
              <a:ext cx="109585" cy="151200"/>
            </a:xfrm>
            <a:prstGeom prst="downArrow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sz="1350"/>
            </a:p>
          </p:txBody>
        </p:sp>
        <p:grpSp>
          <p:nvGrpSpPr>
            <p:cNvPr id="41" name="Gruppieren 40"/>
            <p:cNvGrpSpPr>
              <a:grpSpLocks noChangeAspect="1"/>
            </p:cNvGrpSpPr>
            <p:nvPr/>
          </p:nvGrpSpPr>
          <p:grpSpPr>
            <a:xfrm>
              <a:off x="4426449" y="2679373"/>
              <a:ext cx="1236912" cy="1333145"/>
              <a:chOff x="4406539" y="2164024"/>
              <a:chExt cx="2193106" cy="2363730"/>
            </a:xfrm>
          </p:grpSpPr>
          <p:cxnSp>
            <p:nvCxnSpPr>
              <p:cNvPr id="38" name="Gerade Verbindung mit Pfeil 37"/>
              <p:cNvCxnSpPr/>
              <p:nvPr/>
            </p:nvCxnSpPr>
            <p:spPr>
              <a:xfrm flipH="1">
                <a:off x="4406539" y="3068134"/>
                <a:ext cx="842713" cy="145962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prstDash val="sysDot"/>
                <a:headEnd w="sm" len="sm"/>
                <a:tailEnd type="arrow" w="sm" len="sm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Gerade Verbindung mit Pfeil 38"/>
              <p:cNvCxnSpPr/>
              <p:nvPr/>
            </p:nvCxnSpPr>
            <p:spPr>
              <a:xfrm flipV="1">
                <a:off x="4802326" y="3797944"/>
                <a:ext cx="1797319" cy="24413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prstDash val="sysDot"/>
                <a:headEnd w="sm" len="sm"/>
                <a:tailEnd type="arrow" w="sm" len="sm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Gerade Verbindung mit Pfeil 39"/>
              <p:cNvCxnSpPr/>
              <p:nvPr/>
            </p:nvCxnSpPr>
            <p:spPr>
              <a:xfrm flipH="1" flipV="1">
                <a:off x="4735509" y="2164024"/>
                <a:ext cx="944551" cy="1658331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prstDash val="sysDot"/>
                <a:headEnd w="sm" len="sm"/>
                <a:tailEnd type="arrow" w="sm" len="sm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3" name="Gerade Verbindung mit Pfeil 52"/>
            <p:cNvCxnSpPr/>
            <p:nvPr/>
          </p:nvCxnSpPr>
          <p:spPr>
            <a:xfrm rot="18000000" flipH="1">
              <a:off x="3833936" y="3491113"/>
              <a:ext cx="1440001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Gerade Verbindung mit Pfeil 53"/>
            <p:cNvCxnSpPr/>
            <p:nvPr/>
          </p:nvCxnSpPr>
          <p:spPr>
            <a:xfrm>
              <a:off x="4386502" y="3770724"/>
              <a:ext cx="144000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Gerade Verbindung mit Pfeil 54"/>
            <p:cNvCxnSpPr/>
            <p:nvPr/>
          </p:nvCxnSpPr>
          <p:spPr>
            <a:xfrm rot="3600000" flipH="1">
              <a:off x="4347112" y="3144893"/>
              <a:ext cx="144000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66074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LE: Spillerzeugung (</a:t>
            </a:r>
            <a:r>
              <a:rPr lang="de-DE" dirty="0" err="1" smtClean="0"/>
              <a:t>Quadrupolmethode</a:t>
            </a:r>
            <a:r>
              <a:rPr lang="de-DE" dirty="0" smtClean="0"/>
              <a:t>)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pPr/>
              <a:t>21</a:t>
            </a:fld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de-DE" smtClean="0"/>
              <a:t>14.01.2019</a:t>
            </a:r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de-DE" sz="1050" dirty="0" err="1"/>
              <a:t>Quadrupolmethode</a:t>
            </a:r>
            <a:endParaRPr lang="de-DE" sz="1050" dirty="0"/>
          </a:p>
          <a:p>
            <a:pPr lvl="1"/>
            <a:r>
              <a:rPr lang="de-DE" sz="900" dirty="0"/>
              <a:t>Einschalten </a:t>
            </a:r>
            <a:r>
              <a:rPr lang="de-DE" sz="900" dirty="0" err="1"/>
              <a:t>Sextupolamplitude</a:t>
            </a:r>
            <a:endParaRPr lang="de-DE" sz="900" dirty="0"/>
          </a:p>
          <a:p>
            <a:pPr lvl="1"/>
            <a:r>
              <a:rPr lang="de-DE" sz="900" dirty="0"/>
              <a:t>Schrumpfen der </a:t>
            </a:r>
            <a:r>
              <a:rPr lang="de-DE" sz="900" dirty="0" err="1"/>
              <a:t>Separatrix</a:t>
            </a:r>
            <a:r>
              <a:rPr lang="de-DE" sz="900" dirty="0"/>
              <a:t> durch Änderung </a:t>
            </a:r>
            <a:r>
              <a:rPr lang="de-DE" sz="900" dirty="0" err="1"/>
              <a:t>Q</a:t>
            </a:r>
            <a:r>
              <a:rPr lang="de-DE" sz="900" baseline="-25000" dirty="0" err="1"/>
              <a:t>h</a:t>
            </a:r>
            <a:r>
              <a:rPr lang="de-DE" sz="900" dirty="0"/>
              <a:t/>
            </a:r>
            <a:br>
              <a:rPr lang="de-DE" sz="900" dirty="0"/>
            </a:br>
            <a:r>
              <a:rPr lang="de-DE" sz="900" dirty="0"/>
              <a:t>mittels schnellem Quadrupol GS02KQ1E</a:t>
            </a:r>
          </a:p>
          <a:p>
            <a:r>
              <a:rPr lang="de-DE" sz="1050" dirty="0"/>
              <a:t>Wahl </a:t>
            </a:r>
            <a:r>
              <a:rPr lang="de-DE" sz="1050" dirty="0" err="1"/>
              <a:t>Sextupolamplitude</a:t>
            </a:r>
            <a:endParaRPr lang="de-DE" sz="1050" dirty="0"/>
          </a:p>
          <a:p>
            <a:pPr lvl="1"/>
            <a:r>
              <a:rPr lang="de-DE" sz="900" dirty="0"/>
              <a:t>Typische Werte 0.03 bis 0.10</a:t>
            </a:r>
          </a:p>
          <a:p>
            <a:pPr lvl="1"/>
            <a:r>
              <a:rPr lang="de-DE" sz="900" dirty="0"/>
              <a:t>Extraktionseffizienz tendenziell besser für größere Amplitude</a:t>
            </a:r>
          </a:p>
          <a:p>
            <a:pPr lvl="1"/>
            <a:r>
              <a:rPr lang="de-DE" sz="900" dirty="0"/>
              <a:t>Spillstruktur tendenziell besser für kleinere Amplitude</a:t>
            </a:r>
          </a:p>
          <a:p>
            <a:pPr lvl="1"/>
            <a:r>
              <a:rPr lang="de-DE" sz="900" dirty="0"/>
              <a:t>Empfehlung: so klein wie möglich wählen</a:t>
            </a:r>
          </a:p>
          <a:p>
            <a:pPr lvl="1"/>
            <a:r>
              <a:rPr lang="de-DE" sz="900" dirty="0"/>
              <a:t>Änderung erfordert Anpassung von </a:t>
            </a:r>
            <a:r>
              <a:rPr lang="de-DE" sz="900" dirty="0" err="1"/>
              <a:t>Q</a:t>
            </a:r>
            <a:r>
              <a:rPr lang="de-DE" sz="900" baseline="-25000" dirty="0" err="1"/>
              <a:t>h</a:t>
            </a:r>
            <a:r>
              <a:rPr lang="de-DE" sz="900" dirty="0"/>
              <a:t>!</a:t>
            </a:r>
          </a:p>
          <a:p>
            <a:r>
              <a:rPr lang="de-DE" sz="1050" dirty="0"/>
              <a:t>Verschiebung </a:t>
            </a:r>
            <a:r>
              <a:rPr lang="de-DE" sz="1050" dirty="0" err="1"/>
              <a:t>Q</a:t>
            </a:r>
            <a:r>
              <a:rPr lang="de-DE" sz="1050" baseline="-25000" dirty="0" err="1"/>
              <a:t>h</a:t>
            </a:r>
            <a:r>
              <a:rPr lang="de-DE" sz="1050" dirty="0"/>
              <a:t> </a:t>
            </a:r>
            <a:r>
              <a:rPr lang="de-DE" sz="1050" dirty="0"/>
              <a:t>für Extraktion</a:t>
            </a:r>
          </a:p>
          <a:p>
            <a:pPr lvl="1"/>
            <a:r>
              <a:rPr lang="de-DE" sz="900" dirty="0"/>
              <a:t>Einstellung DQH </a:t>
            </a:r>
            <a:r>
              <a:rPr lang="de-DE" sz="900" dirty="0" err="1"/>
              <a:t>pre</a:t>
            </a:r>
            <a:endParaRPr lang="de-DE" sz="900" dirty="0"/>
          </a:p>
          <a:p>
            <a:pPr lvl="2"/>
            <a:r>
              <a:rPr lang="de-DE" sz="750" dirty="0"/>
              <a:t>Strahl vor Beginn Extraktion </a:t>
            </a:r>
            <a:r>
              <a:rPr lang="de-DE" sz="750" dirty="0">
                <a:sym typeface="Wingdings" panose="05000000000000000000" pitchFamily="2" charset="2"/>
              </a:rPr>
              <a:t> verringern</a:t>
            </a:r>
          </a:p>
          <a:p>
            <a:pPr lvl="2"/>
            <a:r>
              <a:rPr lang="de-DE" sz="750" dirty="0">
                <a:sym typeface="Wingdings" panose="05000000000000000000" pitchFamily="2" charset="2"/>
              </a:rPr>
              <a:t>Extraktion beginnt zu spät  vergrößern</a:t>
            </a:r>
          </a:p>
          <a:p>
            <a:pPr lvl="2"/>
            <a:r>
              <a:rPr lang="de-DE" sz="750" dirty="0">
                <a:sym typeface="Wingdings" panose="05000000000000000000" pitchFamily="2" charset="2"/>
              </a:rPr>
              <a:t>Nicht zu </a:t>
            </a:r>
            <a:r>
              <a:rPr lang="de-DE" sz="750" dirty="0">
                <a:sym typeface="Wingdings" panose="05000000000000000000" pitchFamily="2" charset="2"/>
              </a:rPr>
              <a:t>groß (&lt;0.005), </a:t>
            </a:r>
            <a:r>
              <a:rPr lang="de-DE" sz="750" dirty="0">
                <a:sym typeface="Wingdings" panose="05000000000000000000" pitchFamily="2" charset="2"/>
              </a:rPr>
              <a:t>ggf. </a:t>
            </a:r>
            <a:r>
              <a:rPr lang="de-DE" sz="750" dirty="0">
                <a:sym typeface="Wingdings" panose="05000000000000000000" pitchFamily="2" charset="2"/>
              </a:rPr>
              <a:t>QH (</a:t>
            </a:r>
            <a:r>
              <a:rPr lang="de-DE" sz="750" dirty="0" err="1">
                <a:sym typeface="Wingdings" panose="05000000000000000000" pitchFamily="2" charset="2"/>
              </a:rPr>
              <a:t>Extr</a:t>
            </a:r>
            <a:r>
              <a:rPr lang="de-DE" sz="750" dirty="0">
                <a:sym typeface="Wingdings" panose="05000000000000000000" pitchFamily="2" charset="2"/>
              </a:rPr>
              <a:t>.) </a:t>
            </a:r>
            <a:r>
              <a:rPr lang="de-DE" sz="750" dirty="0">
                <a:sym typeface="Wingdings" panose="05000000000000000000" pitchFamily="2" charset="2"/>
              </a:rPr>
              <a:t>nachdrehen</a:t>
            </a:r>
            <a:endParaRPr lang="de-DE" dirty="0"/>
          </a:p>
          <a:p>
            <a:pPr lvl="1"/>
            <a:r>
              <a:rPr lang="de-DE" sz="900" dirty="0"/>
              <a:t>Einstellung DQH </a:t>
            </a:r>
            <a:r>
              <a:rPr lang="de-DE" sz="900" dirty="0" err="1"/>
              <a:t>spill</a:t>
            </a:r>
            <a:endParaRPr lang="de-DE" sz="900" dirty="0"/>
          </a:p>
          <a:p>
            <a:pPr lvl="2"/>
            <a:r>
              <a:rPr lang="de-DE" sz="750" dirty="0"/>
              <a:t>Spill endet zu früh </a:t>
            </a:r>
            <a:r>
              <a:rPr lang="de-DE" sz="750" dirty="0">
                <a:sym typeface="Wingdings" panose="05000000000000000000" pitchFamily="2" charset="2"/>
              </a:rPr>
              <a:t> verringern</a:t>
            </a:r>
          </a:p>
          <a:p>
            <a:pPr lvl="2"/>
            <a:r>
              <a:rPr lang="de-DE" sz="750" dirty="0">
                <a:sym typeface="Wingdings" panose="05000000000000000000" pitchFamily="2" charset="2"/>
              </a:rPr>
              <a:t>Nicht alles extrahiert  vergrößern</a:t>
            </a:r>
          </a:p>
          <a:p>
            <a:pPr lvl="1"/>
            <a:r>
              <a:rPr lang="de-DE" sz="900" dirty="0">
                <a:sym typeface="Wingdings" panose="05000000000000000000" pitchFamily="2" charset="2"/>
              </a:rPr>
              <a:t>Einstellung DQH total</a:t>
            </a:r>
          </a:p>
          <a:p>
            <a:pPr lvl="2"/>
            <a:r>
              <a:rPr lang="de-DE" sz="750" dirty="0">
                <a:sym typeface="Wingdings" panose="05000000000000000000" pitchFamily="2" charset="2"/>
              </a:rPr>
              <a:t>Reststrahlvernichtung durch Fahren über Resonanz</a:t>
            </a:r>
          </a:p>
          <a:p>
            <a:pPr lvl="2"/>
            <a:r>
              <a:rPr lang="de-DE" sz="750" dirty="0">
                <a:sym typeface="Wingdings" panose="05000000000000000000" pitchFamily="2" charset="2"/>
              </a:rPr>
              <a:t>Nicht zu groß (&lt;0.02)</a:t>
            </a:r>
            <a:endParaRPr lang="de-DE" sz="750" dirty="0"/>
          </a:p>
          <a:p>
            <a:pPr lvl="1"/>
            <a:endParaRPr lang="de-DE" sz="900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en-US" smtClean="0"/>
              <a:t>SIS18-Betrieb / Operateuersschulung 2019</a:t>
            </a:r>
            <a:endParaRPr lang="en-US" dirty="0"/>
          </a:p>
        </p:txBody>
      </p:sp>
      <p:pic>
        <p:nvPicPr>
          <p:cNvPr id="9221" name="Picture 5" descr="Q:\GSI\FAIR\Optics\Elegant\SIS18\slowex\images\se_below\se_below_es-52.2_sigma0.00\se_below_es-52.2_sigma0.00_sepa_dqh5.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18" y="959641"/>
            <a:ext cx="1920244" cy="1440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Q:\GSI\FAIR\Optics\Elegant\SIS18\slowex\images\se_below\se_below_es-52.2_sigma0.00\se_below_es-52.2_sigma0.00_sepa_dqh3.0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57"/>
          <a:stretch/>
        </p:blipFill>
        <p:spPr bwMode="auto">
          <a:xfrm>
            <a:off x="6177912" y="959641"/>
            <a:ext cx="1817374" cy="1440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Q:\GSI\Betrieb\Präsentationen\Workshop_201901\images\parammodi_slow_ex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9611" y="2495550"/>
            <a:ext cx="1808498" cy="928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0" name="Gruppieren 29"/>
          <p:cNvGrpSpPr/>
          <p:nvPr/>
        </p:nvGrpSpPr>
        <p:grpSpPr>
          <a:xfrm>
            <a:off x="4639611" y="3532985"/>
            <a:ext cx="3229944" cy="1272085"/>
            <a:chOff x="4662148" y="4710646"/>
            <a:chExt cx="4306592" cy="1696113"/>
          </a:xfrm>
        </p:grpSpPr>
        <p:pic>
          <p:nvPicPr>
            <p:cNvPr id="9223" name="Picture 7" descr="Q:\GSI\Betrieb\Präsentationen\Workshop_201901\images\slex_dqh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62148" y="4710646"/>
              <a:ext cx="4306592" cy="16961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Textfeld 19"/>
            <p:cNvSpPr txBox="1"/>
            <p:nvPr/>
          </p:nvSpPr>
          <p:spPr>
            <a:xfrm>
              <a:off x="7371929" y="6100876"/>
              <a:ext cx="1320909" cy="159463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txBody>
            <a:bodyPr vert="horz" wrap="none" lIns="27000" tIns="13500" rIns="27000" bIns="13500" rtlCol="0" anchor="t">
              <a:spAutoFit/>
            </a:bodyPr>
            <a:lstStyle/>
            <a:p>
              <a:pPr algn="ctr"/>
              <a:r>
                <a:rPr lang="de-DE" sz="600" dirty="0"/>
                <a:t>SIS18OPTICS/DQH_EXTR</a:t>
              </a:r>
            </a:p>
          </p:txBody>
        </p:sp>
        <p:cxnSp>
          <p:nvCxnSpPr>
            <p:cNvPr id="21" name="Gerade Verbindung 20"/>
            <p:cNvCxnSpPr/>
            <p:nvPr/>
          </p:nvCxnSpPr>
          <p:spPr>
            <a:xfrm flipH="1">
              <a:off x="4848122" y="4885980"/>
              <a:ext cx="3937738" cy="0"/>
            </a:xfrm>
            <a:prstGeom prst="line">
              <a:avLst/>
            </a:prstGeom>
            <a:ln w="12700">
              <a:solidFill>
                <a:srgbClr val="FF0000"/>
              </a:solidFill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Gerade Verbindung 21"/>
            <p:cNvCxnSpPr/>
            <p:nvPr/>
          </p:nvCxnSpPr>
          <p:spPr>
            <a:xfrm flipH="1">
              <a:off x="4826125" y="6252558"/>
              <a:ext cx="234000" cy="0"/>
            </a:xfrm>
            <a:prstGeom prst="line">
              <a:avLst/>
            </a:prstGeom>
            <a:ln w="12700">
              <a:solidFill>
                <a:srgbClr val="FF0000"/>
              </a:solidFill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Gerade Verbindung mit Pfeil 22"/>
            <p:cNvCxnSpPr/>
            <p:nvPr/>
          </p:nvCxnSpPr>
          <p:spPr>
            <a:xfrm>
              <a:off x="4909014" y="4866991"/>
              <a:ext cx="0" cy="1385567"/>
            </a:xfrm>
            <a:prstGeom prst="straightConnector1">
              <a:avLst/>
            </a:prstGeom>
            <a:ln w="9525">
              <a:solidFill>
                <a:srgbClr val="FF0000"/>
              </a:solidFill>
              <a:headEnd type="arrow" w="sm" len="sm"/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Gerade Verbindung 24"/>
            <p:cNvCxnSpPr/>
            <p:nvPr/>
          </p:nvCxnSpPr>
          <p:spPr>
            <a:xfrm flipH="1">
              <a:off x="4853650" y="5874258"/>
              <a:ext cx="3847387" cy="0"/>
            </a:xfrm>
            <a:prstGeom prst="line">
              <a:avLst/>
            </a:prstGeom>
            <a:ln w="12700">
              <a:solidFill>
                <a:srgbClr val="FF0000"/>
              </a:solidFill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Gerade Verbindung 28"/>
            <p:cNvCxnSpPr/>
            <p:nvPr/>
          </p:nvCxnSpPr>
          <p:spPr>
            <a:xfrm flipH="1">
              <a:off x="4848985" y="6130638"/>
              <a:ext cx="256415" cy="0"/>
            </a:xfrm>
            <a:prstGeom prst="line">
              <a:avLst/>
            </a:prstGeom>
            <a:ln w="12700">
              <a:solidFill>
                <a:srgbClr val="FF0000"/>
              </a:solidFill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Gerade Verbindung mit Pfeil 32"/>
            <p:cNvCxnSpPr/>
            <p:nvPr/>
          </p:nvCxnSpPr>
          <p:spPr>
            <a:xfrm flipH="1">
              <a:off x="5044885" y="5874258"/>
              <a:ext cx="1289" cy="265350"/>
            </a:xfrm>
            <a:prstGeom prst="straightConnector1">
              <a:avLst/>
            </a:prstGeom>
            <a:ln w="9525">
              <a:solidFill>
                <a:srgbClr val="FF0000"/>
              </a:solidFill>
              <a:headEnd type="arrow" w="sm" len="sm"/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Gerade Verbindung mit Pfeil 35"/>
            <p:cNvCxnSpPr/>
            <p:nvPr/>
          </p:nvCxnSpPr>
          <p:spPr>
            <a:xfrm flipH="1">
              <a:off x="4978926" y="6100877"/>
              <a:ext cx="1" cy="159462"/>
            </a:xfrm>
            <a:prstGeom prst="straightConnector1">
              <a:avLst/>
            </a:prstGeom>
            <a:ln w="9525">
              <a:solidFill>
                <a:srgbClr val="FF0000"/>
              </a:solidFill>
              <a:headEnd type="arrow" w="sm" len="sm"/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feld 27"/>
            <p:cNvSpPr txBox="1"/>
            <p:nvPr/>
          </p:nvSpPr>
          <p:spPr>
            <a:xfrm>
              <a:off x="4954735" y="5334001"/>
              <a:ext cx="562120" cy="153888"/>
            </a:xfrm>
            <a:prstGeom prst="rect">
              <a:avLst/>
            </a:prstGeom>
          </p:spPr>
          <p:txBody>
            <a:bodyPr vert="horz" wrap="none" lIns="0" tIns="0" rIns="0" bIns="0" rtlCol="0" anchor="t">
              <a:spAutoFit/>
            </a:bodyPr>
            <a:lstStyle/>
            <a:p>
              <a:pPr algn="l"/>
              <a:r>
                <a:rPr lang="de-DE" sz="750" dirty="0">
                  <a:solidFill>
                    <a:srgbClr val="FF0000"/>
                  </a:solidFill>
                </a:rPr>
                <a:t>DQH total</a:t>
              </a:r>
            </a:p>
          </p:txBody>
        </p:sp>
        <p:sp>
          <p:nvSpPr>
            <p:cNvPr id="39" name="Textfeld 38"/>
            <p:cNvSpPr txBox="1"/>
            <p:nvPr/>
          </p:nvSpPr>
          <p:spPr>
            <a:xfrm>
              <a:off x="5082985" y="6115398"/>
              <a:ext cx="504412" cy="153888"/>
            </a:xfrm>
            <a:prstGeom prst="rect">
              <a:avLst/>
            </a:prstGeom>
          </p:spPr>
          <p:txBody>
            <a:bodyPr vert="horz" wrap="none" lIns="0" tIns="0" rIns="0" bIns="0" rtlCol="0" anchor="t">
              <a:spAutoFit/>
            </a:bodyPr>
            <a:lstStyle/>
            <a:p>
              <a:pPr algn="l"/>
              <a:r>
                <a:rPr lang="de-DE" sz="750" dirty="0">
                  <a:solidFill>
                    <a:srgbClr val="FF0000"/>
                  </a:solidFill>
                </a:rPr>
                <a:t>DQH </a:t>
              </a:r>
              <a:r>
                <a:rPr lang="de-DE" sz="750" dirty="0" err="1">
                  <a:solidFill>
                    <a:srgbClr val="FF0000"/>
                  </a:solidFill>
                </a:rPr>
                <a:t>pre</a:t>
              </a:r>
              <a:endParaRPr lang="de-DE" sz="750" dirty="0">
                <a:solidFill>
                  <a:srgbClr val="FF0000"/>
                </a:solidFill>
              </a:endParaRPr>
            </a:p>
          </p:txBody>
        </p:sp>
        <p:sp>
          <p:nvSpPr>
            <p:cNvPr id="40" name="Textfeld 39"/>
            <p:cNvSpPr txBox="1"/>
            <p:nvPr/>
          </p:nvSpPr>
          <p:spPr>
            <a:xfrm>
              <a:off x="5165557" y="5929988"/>
              <a:ext cx="538609" cy="153888"/>
            </a:xfrm>
            <a:prstGeom prst="rect">
              <a:avLst/>
            </a:prstGeom>
          </p:spPr>
          <p:txBody>
            <a:bodyPr vert="horz" wrap="none" lIns="0" tIns="0" rIns="0" bIns="0" rtlCol="0" anchor="t">
              <a:spAutoFit/>
            </a:bodyPr>
            <a:lstStyle/>
            <a:p>
              <a:pPr algn="l"/>
              <a:r>
                <a:rPr lang="de-DE" sz="750" dirty="0">
                  <a:solidFill>
                    <a:srgbClr val="FF0000"/>
                  </a:solidFill>
                </a:rPr>
                <a:t>DQH </a:t>
              </a:r>
              <a:r>
                <a:rPr lang="de-DE" sz="750" dirty="0" err="1">
                  <a:solidFill>
                    <a:srgbClr val="FF0000"/>
                  </a:solidFill>
                </a:rPr>
                <a:t>spill</a:t>
              </a:r>
              <a:endParaRPr lang="de-DE" sz="750" dirty="0">
                <a:solidFill>
                  <a:srgbClr val="FF0000"/>
                </a:solidFill>
              </a:endParaRPr>
            </a:p>
          </p:txBody>
        </p:sp>
      </p:grpSp>
      <p:sp>
        <p:nvSpPr>
          <p:cNvPr id="42" name="Rechteck 41"/>
          <p:cNvSpPr/>
          <p:nvPr/>
        </p:nvSpPr>
        <p:spPr>
          <a:xfrm>
            <a:off x="4681204" y="3117914"/>
            <a:ext cx="1719596" cy="270000"/>
          </a:xfrm>
          <a:prstGeom prst="rect">
            <a:avLst/>
          </a:prstGeom>
          <a:noFill/>
          <a:ln w="127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350"/>
          </a:p>
        </p:txBody>
      </p:sp>
      <p:sp>
        <p:nvSpPr>
          <p:cNvPr id="43" name="Rechteck 42"/>
          <p:cNvSpPr/>
          <p:nvPr/>
        </p:nvSpPr>
        <p:spPr>
          <a:xfrm>
            <a:off x="4684062" y="2951703"/>
            <a:ext cx="1719596" cy="77248"/>
          </a:xfrm>
          <a:prstGeom prst="rect">
            <a:avLst/>
          </a:prstGeom>
          <a:noFill/>
          <a:ln w="12700"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350"/>
          </a:p>
        </p:txBody>
      </p:sp>
      <p:sp>
        <p:nvSpPr>
          <p:cNvPr id="44" name="Textfeld 43"/>
          <p:cNvSpPr txBox="1"/>
          <p:nvPr/>
        </p:nvSpPr>
        <p:spPr>
          <a:xfrm>
            <a:off x="6689440" y="3175803"/>
            <a:ext cx="854426" cy="154222"/>
          </a:xfrm>
          <a:prstGeom prst="rect">
            <a:avLst/>
          </a:prstGeom>
        </p:spPr>
        <p:txBody>
          <a:bodyPr vert="horz" wrap="none" lIns="27000" tIns="13500" rIns="27000" bIns="13500" rtlCol="0" anchor="t">
            <a:spAutoFit/>
          </a:bodyPr>
          <a:lstStyle/>
          <a:p>
            <a:pPr algn="l"/>
            <a:r>
              <a:rPr lang="de-DE" sz="825" dirty="0"/>
              <a:t>Verschiebung </a:t>
            </a:r>
            <a:r>
              <a:rPr lang="de-DE" sz="825" dirty="0" err="1"/>
              <a:t>Q</a:t>
            </a:r>
            <a:r>
              <a:rPr lang="de-DE" sz="825" baseline="-25000" dirty="0" err="1"/>
              <a:t>h</a:t>
            </a:r>
            <a:endParaRPr lang="de-DE" sz="1050" dirty="0"/>
          </a:p>
        </p:txBody>
      </p:sp>
      <p:sp>
        <p:nvSpPr>
          <p:cNvPr id="45" name="Textfeld 44"/>
          <p:cNvSpPr txBox="1"/>
          <p:nvPr/>
        </p:nvSpPr>
        <p:spPr>
          <a:xfrm>
            <a:off x="6683725" y="2913215"/>
            <a:ext cx="929767" cy="154222"/>
          </a:xfrm>
          <a:prstGeom prst="rect">
            <a:avLst/>
          </a:prstGeom>
        </p:spPr>
        <p:txBody>
          <a:bodyPr vert="horz" wrap="none" lIns="27000" tIns="13500" rIns="27000" bIns="13500" rtlCol="0" anchor="t">
            <a:spAutoFit/>
          </a:bodyPr>
          <a:lstStyle/>
          <a:p>
            <a:pPr algn="l"/>
            <a:r>
              <a:rPr lang="de-DE" sz="825" dirty="0" err="1"/>
              <a:t>Sextupolamplitude</a:t>
            </a:r>
            <a:endParaRPr lang="de-DE" sz="1050" dirty="0"/>
          </a:p>
        </p:txBody>
      </p:sp>
      <p:cxnSp>
        <p:nvCxnSpPr>
          <p:cNvPr id="46" name="Gerade Verbindung mit Pfeil 45"/>
          <p:cNvCxnSpPr>
            <a:stCxn id="45" idx="1"/>
            <a:endCxn id="43" idx="3"/>
          </p:cNvCxnSpPr>
          <p:nvPr/>
        </p:nvCxnSpPr>
        <p:spPr>
          <a:xfrm flipH="1">
            <a:off x="6403658" y="2990326"/>
            <a:ext cx="280067" cy="1"/>
          </a:xfrm>
          <a:prstGeom prst="straightConnector1">
            <a:avLst/>
          </a:prstGeom>
          <a:ln w="19050"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Gerade Verbindung mit Pfeil 50"/>
          <p:cNvCxnSpPr>
            <a:stCxn id="44" idx="1"/>
            <a:endCxn id="42" idx="3"/>
          </p:cNvCxnSpPr>
          <p:nvPr/>
        </p:nvCxnSpPr>
        <p:spPr>
          <a:xfrm flipH="1">
            <a:off x="6400800" y="3252914"/>
            <a:ext cx="288640" cy="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8436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LE: Kontrolle der Teilchenamplituden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pPr/>
              <a:t>22</a:t>
            </a:fld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de-DE" smtClean="0"/>
              <a:t>14.01.2019</a:t>
            </a:r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de-DE" sz="1050" dirty="0"/>
              <a:t>Große Amplituden instabiler Teilchen</a:t>
            </a:r>
          </a:p>
          <a:p>
            <a:pPr lvl="1"/>
            <a:r>
              <a:rPr lang="de-DE" sz="900" dirty="0"/>
              <a:t>Teilchenbewegung während der letzten drei Turns entscheidend</a:t>
            </a:r>
          </a:p>
          <a:p>
            <a:pPr lvl="1"/>
            <a:r>
              <a:rPr lang="de-DE" sz="900" dirty="0"/>
              <a:t>Viele </a:t>
            </a:r>
            <a:r>
              <a:rPr lang="de-DE" sz="900" dirty="0" err="1"/>
              <a:t>Aperturbeschränkungen</a:t>
            </a:r>
            <a:endParaRPr lang="de-DE" sz="900" dirty="0"/>
          </a:p>
          <a:p>
            <a:pPr lvl="2"/>
            <a:r>
              <a:rPr lang="de-DE" sz="825" dirty="0" err="1"/>
              <a:t>Injektionsseptum</a:t>
            </a:r>
            <a:endParaRPr lang="de-DE" sz="825" dirty="0"/>
          </a:p>
          <a:p>
            <a:pPr lvl="2"/>
            <a:r>
              <a:rPr lang="de-DE" sz="825" dirty="0"/>
              <a:t>Umladungskollimatoren</a:t>
            </a:r>
          </a:p>
          <a:p>
            <a:pPr lvl="2"/>
            <a:r>
              <a:rPr lang="de-DE" sz="825" dirty="0"/>
              <a:t>Fahrbare Kollimatoren</a:t>
            </a:r>
          </a:p>
          <a:p>
            <a:pPr lvl="1"/>
            <a:r>
              <a:rPr lang="de-DE" sz="900" dirty="0"/>
              <a:t>Kritischer für große </a:t>
            </a:r>
            <a:r>
              <a:rPr lang="de-DE" sz="900" dirty="0" err="1"/>
              <a:t>Sextupolamplituden</a:t>
            </a:r>
            <a:endParaRPr lang="de-DE" sz="900" dirty="0"/>
          </a:p>
          <a:p>
            <a:r>
              <a:rPr lang="de-DE" sz="1050" dirty="0"/>
              <a:t>Kontrolle durch </a:t>
            </a:r>
            <a:r>
              <a:rPr lang="de-DE" sz="1050" dirty="0" err="1"/>
              <a:t>Orbitbeule</a:t>
            </a:r>
            <a:r>
              <a:rPr lang="de-DE" sz="1050" dirty="0"/>
              <a:t> am E-Septum</a:t>
            </a:r>
          </a:p>
          <a:p>
            <a:pPr lvl="1"/>
            <a:r>
              <a:rPr lang="de-DE" sz="900" dirty="0"/>
              <a:t>Negatives Vorzeichen, da rechts der Achse</a:t>
            </a:r>
          </a:p>
          <a:p>
            <a:pPr lvl="1"/>
            <a:r>
              <a:rPr lang="de-DE" sz="900" dirty="0"/>
              <a:t>Je größer die Beule, desto kleiner die Amplituden</a:t>
            </a:r>
          </a:p>
          <a:p>
            <a:pPr lvl="1"/>
            <a:r>
              <a:rPr lang="de-DE" sz="900" dirty="0"/>
              <a:t>Bei Änderung muss Beule am M-Septum in der Regel auch korrigiert werden (E+ </a:t>
            </a:r>
            <a:r>
              <a:rPr lang="de-DE" sz="900" dirty="0">
                <a:sym typeface="Wingdings" panose="05000000000000000000" pitchFamily="2" charset="2"/>
              </a:rPr>
              <a:t> M+)</a:t>
            </a:r>
            <a:endParaRPr lang="de-DE" sz="900" dirty="0">
              <a:sym typeface="Wingdings" panose="05000000000000000000" pitchFamily="2" charset="2"/>
            </a:endParaRPr>
          </a:p>
          <a:p>
            <a:r>
              <a:rPr lang="de-DE" sz="1050" dirty="0">
                <a:sym typeface="Wingdings" panose="05000000000000000000" pitchFamily="2" charset="2"/>
              </a:rPr>
              <a:t>Überprüfung</a:t>
            </a:r>
          </a:p>
          <a:p>
            <a:pPr lvl="1"/>
            <a:r>
              <a:rPr lang="de-DE" sz="900" dirty="0">
                <a:sym typeface="Wingdings" panose="05000000000000000000" pitchFamily="2" charset="2"/>
              </a:rPr>
              <a:t>Extraktionseffizienz</a:t>
            </a:r>
          </a:p>
          <a:p>
            <a:pPr lvl="2"/>
            <a:r>
              <a:rPr lang="de-DE" sz="825" dirty="0">
                <a:sym typeface="Wingdings" panose="05000000000000000000" pitchFamily="2" charset="2"/>
              </a:rPr>
              <a:t>Darf nicht wesentlich verbesserbar sein durch Vergrößerung Beule und Nachoptimierung</a:t>
            </a:r>
          </a:p>
          <a:p>
            <a:pPr lvl="1"/>
            <a:r>
              <a:rPr lang="de-DE" sz="900" dirty="0">
                <a:sym typeface="Wingdings" panose="05000000000000000000" pitchFamily="2" charset="2"/>
              </a:rPr>
              <a:t>Verlustmonitore</a:t>
            </a:r>
          </a:p>
          <a:p>
            <a:pPr lvl="2"/>
            <a:r>
              <a:rPr lang="de-DE" sz="825" dirty="0">
                <a:sym typeface="Wingdings" panose="05000000000000000000" pitchFamily="2" charset="2"/>
              </a:rPr>
              <a:t>Große Signale nur am E-Septum, bei hohen Steifigkeiten auch am M-Septum</a:t>
            </a:r>
            <a:endParaRPr lang="de-DE" sz="825" dirty="0"/>
          </a:p>
          <a:p>
            <a:pPr lvl="1"/>
            <a:endParaRPr lang="de-DE" sz="900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en-US" smtClean="0"/>
              <a:t>SIS18-Betrieb / Operateuersschulung 2019</a:t>
            </a:r>
            <a:endParaRPr lang="en-US" dirty="0"/>
          </a:p>
        </p:txBody>
      </p:sp>
      <p:pic>
        <p:nvPicPr>
          <p:cNvPr id="10243" name="Picture 3" descr="Q:\GSI\FAIR\Optics\Elegant\SIS18\slowex\images\se_below\se_below_es-52.2_sigma0.00\se_below_es-52.2_sigma0.00_last3_dqh4.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3470" y="941546"/>
            <a:ext cx="2874645" cy="2155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Gruppieren 21"/>
          <p:cNvGrpSpPr/>
          <p:nvPr/>
        </p:nvGrpSpPr>
        <p:grpSpPr>
          <a:xfrm>
            <a:off x="4709159" y="3504725"/>
            <a:ext cx="3218622" cy="912527"/>
            <a:chOff x="4754879" y="4672966"/>
            <a:chExt cx="4291497" cy="1216703"/>
          </a:xfrm>
        </p:grpSpPr>
        <p:grpSp>
          <p:nvGrpSpPr>
            <p:cNvPr id="15" name="Gruppieren 14"/>
            <p:cNvGrpSpPr/>
            <p:nvPr/>
          </p:nvGrpSpPr>
          <p:grpSpPr>
            <a:xfrm>
              <a:off x="4754879" y="4672966"/>
              <a:ext cx="2657846" cy="1216703"/>
              <a:chOff x="4754879" y="4672966"/>
              <a:chExt cx="2657846" cy="1216703"/>
            </a:xfrm>
          </p:grpSpPr>
          <p:grpSp>
            <p:nvGrpSpPr>
              <p:cNvPr id="8" name="Gruppieren 7"/>
              <p:cNvGrpSpPr/>
              <p:nvPr/>
            </p:nvGrpSpPr>
            <p:grpSpPr>
              <a:xfrm>
                <a:off x="4754879" y="4672966"/>
                <a:ext cx="2657846" cy="1216703"/>
                <a:chOff x="5013959" y="4581526"/>
                <a:chExt cx="2657846" cy="1216703"/>
              </a:xfrm>
            </p:grpSpPr>
            <p:pic>
              <p:nvPicPr>
                <p:cNvPr id="10244" name="Picture 4" descr="Q:\GSI\Betrieb\Präsentationen\Workshop_201901\images\parammodi_slow_bumps.png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13959" y="4581526"/>
                  <a:ext cx="2657846" cy="121670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0" name="Rechteck 9"/>
                <p:cNvSpPr/>
                <p:nvPr/>
              </p:nvSpPr>
              <p:spPr>
                <a:xfrm>
                  <a:off x="5130211" y="5262463"/>
                  <a:ext cx="2398684" cy="45719"/>
                </a:xfrm>
                <a:prstGeom prst="rect">
                  <a:avLst/>
                </a:prstGeom>
                <a:solidFill>
                  <a:srgbClr val="FF0000">
                    <a:alpha val="70000"/>
                  </a:srgb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de-DE" sz="1350"/>
                </a:p>
              </p:txBody>
            </p:sp>
            <p:sp>
              <p:nvSpPr>
                <p:cNvPr id="11" name="Rechteck 10"/>
                <p:cNvSpPr/>
                <p:nvPr/>
              </p:nvSpPr>
              <p:spPr>
                <a:xfrm>
                  <a:off x="5130211" y="5389045"/>
                  <a:ext cx="2398684" cy="45719"/>
                </a:xfrm>
                <a:prstGeom prst="rect">
                  <a:avLst/>
                </a:prstGeom>
                <a:solidFill>
                  <a:srgbClr val="FF0000">
                    <a:alpha val="70000"/>
                  </a:srgb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de-DE" sz="1350"/>
                </a:p>
              </p:txBody>
            </p:sp>
            <p:sp>
              <p:nvSpPr>
                <p:cNvPr id="12" name="Rechteck 11"/>
                <p:cNvSpPr/>
                <p:nvPr/>
              </p:nvSpPr>
              <p:spPr>
                <a:xfrm>
                  <a:off x="5090160" y="4720463"/>
                  <a:ext cx="2480353" cy="102997"/>
                </a:xfrm>
                <a:prstGeom prst="rect">
                  <a:avLst/>
                </a:prstGeom>
                <a:noFill/>
                <a:ln w="12700">
                  <a:solidFill>
                    <a:srgbClr val="008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de-DE" sz="1350"/>
                </a:p>
              </p:txBody>
            </p:sp>
          </p:grpSp>
          <p:sp>
            <p:nvSpPr>
              <p:cNvPr id="20" name="Rechteck 19"/>
              <p:cNvSpPr/>
              <p:nvPr/>
            </p:nvSpPr>
            <p:spPr>
              <a:xfrm>
                <a:off x="4843625" y="5074920"/>
                <a:ext cx="2480353" cy="102997"/>
              </a:xfrm>
              <a:prstGeom prst="rect">
                <a:avLst/>
              </a:prstGeom>
              <a:noFill/>
              <a:ln w="12700">
                <a:solidFill>
                  <a:srgbClr val="008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de-DE" sz="1350"/>
              </a:p>
            </p:txBody>
          </p:sp>
        </p:grpSp>
        <p:grpSp>
          <p:nvGrpSpPr>
            <p:cNvPr id="16" name="Gruppieren 15"/>
            <p:cNvGrpSpPr/>
            <p:nvPr/>
          </p:nvGrpSpPr>
          <p:grpSpPr>
            <a:xfrm>
              <a:off x="7311434" y="5015802"/>
              <a:ext cx="1734942" cy="205629"/>
              <a:chOff x="7311434" y="5015802"/>
              <a:chExt cx="1734942" cy="205629"/>
            </a:xfrm>
          </p:grpSpPr>
          <p:sp>
            <p:nvSpPr>
              <p:cNvPr id="18" name="Textfeld 17"/>
              <p:cNvSpPr txBox="1"/>
              <p:nvPr/>
            </p:nvSpPr>
            <p:spPr>
              <a:xfrm>
                <a:off x="7684857" y="5015802"/>
                <a:ext cx="1361519" cy="205629"/>
              </a:xfrm>
              <a:prstGeom prst="rect">
                <a:avLst/>
              </a:prstGeom>
            </p:spPr>
            <p:txBody>
              <a:bodyPr vert="horz" wrap="none" lIns="27000" tIns="13500" rIns="27000" bIns="13500" rtlCol="0" anchor="t">
                <a:spAutoFit/>
              </a:bodyPr>
              <a:lstStyle/>
              <a:p>
                <a:pPr algn="l"/>
                <a:r>
                  <a:rPr lang="de-DE" sz="825" dirty="0"/>
                  <a:t>Beule am M-Septum</a:t>
                </a:r>
                <a:endParaRPr lang="de-DE" sz="1050" dirty="0"/>
              </a:p>
            </p:txBody>
          </p:sp>
          <p:cxnSp>
            <p:nvCxnSpPr>
              <p:cNvPr id="19" name="Gerade Verbindung mit Pfeil 18"/>
              <p:cNvCxnSpPr>
                <a:stCxn id="18" idx="1"/>
              </p:cNvCxnSpPr>
              <p:nvPr/>
            </p:nvCxnSpPr>
            <p:spPr>
              <a:xfrm flipH="1">
                <a:off x="7311434" y="5118617"/>
                <a:ext cx="373422" cy="1"/>
              </a:xfrm>
              <a:prstGeom prst="straightConnector1">
                <a:avLst/>
              </a:prstGeom>
              <a:ln w="19050">
                <a:solidFill>
                  <a:srgbClr val="008000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" name="Gruppieren 16"/>
            <p:cNvGrpSpPr/>
            <p:nvPr/>
          </p:nvGrpSpPr>
          <p:grpSpPr>
            <a:xfrm>
              <a:off x="7311433" y="4760586"/>
              <a:ext cx="1711430" cy="205629"/>
              <a:chOff x="7311433" y="4760586"/>
              <a:chExt cx="1711430" cy="205629"/>
            </a:xfrm>
          </p:grpSpPr>
          <p:sp>
            <p:nvSpPr>
              <p:cNvPr id="13" name="Textfeld 12"/>
              <p:cNvSpPr txBox="1"/>
              <p:nvPr/>
            </p:nvSpPr>
            <p:spPr>
              <a:xfrm>
                <a:off x="7684856" y="4760586"/>
                <a:ext cx="1338007" cy="205629"/>
              </a:xfrm>
              <a:prstGeom prst="rect">
                <a:avLst/>
              </a:prstGeom>
            </p:spPr>
            <p:txBody>
              <a:bodyPr vert="horz" wrap="none" lIns="27000" tIns="13500" rIns="27000" bIns="13500" rtlCol="0" anchor="t">
                <a:spAutoFit/>
              </a:bodyPr>
              <a:lstStyle/>
              <a:p>
                <a:pPr algn="l"/>
                <a:r>
                  <a:rPr lang="de-DE" sz="825" dirty="0"/>
                  <a:t>Beule am E-Septum</a:t>
                </a:r>
                <a:endParaRPr lang="de-DE" sz="1050" dirty="0"/>
              </a:p>
            </p:txBody>
          </p:sp>
          <p:cxnSp>
            <p:nvCxnSpPr>
              <p:cNvPr id="14" name="Gerade Verbindung mit Pfeil 13"/>
              <p:cNvCxnSpPr>
                <a:stCxn id="13" idx="1"/>
                <a:endCxn id="12" idx="3"/>
              </p:cNvCxnSpPr>
              <p:nvPr/>
            </p:nvCxnSpPr>
            <p:spPr>
              <a:xfrm flipH="1">
                <a:off x="7311433" y="4863401"/>
                <a:ext cx="373423" cy="1"/>
              </a:xfrm>
              <a:prstGeom prst="straightConnector1">
                <a:avLst/>
              </a:prstGeom>
              <a:ln w="19050">
                <a:solidFill>
                  <a:srgbClr val="008000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48022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LE: Ablenkwinkel E-Septum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pPr/>
              <a:t>23</a:t>
            </a:fld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de-DE" smtClean="0"/>
              <a:t>14.01.2019</a:t>
            </a:r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de-DE" sz="1050" dirty="0"/>
              <a:t>Bedeutung Ablenkwinkel E-Septum</a:t>
            </a:r>
          </a:p>
          <a:p>
            <a:pPr lvl="1"/>
            <a:r>
              <a:rPr lang="de-DE" sz="900" dirty="0"/>
              <a:t>Trennung zwischen umlaufendem und extrahiertem Strahl für Schneide M-Septum</a:t>
            </a:r>
          </a:p>
          <a:p>
            <a:pPr lvl="1"/>
            <a:r>
              <a:rPr lang="de-DE" sz="900" dirty="0"/>
              <a:t>Strahllage im Extraktionskanal bzw. in der Extraktionslinie</a:t>
            </a:r>
          </a:p>
          <a:p>
            <a:r>
              <a:rPr lang="de-DE" sz="1050" dirty="0"/>
              <a:t>Einstellung Ablenkwinkel</a:t>
            </a:r>
          </a:p>
          <a:p>
            <a:pPr lvl="1"/>
            <a:r>
              <a:rPr lang="de-DE" sz="900" dirty="0"/>
              <a:t>Ideal für „gerade“ Extraktion ca. 4.3 </a:t>
            </a:r>
            <a:r>
              <a:rPr lang="de-DE" sz="900" dirty="0" err="1"/>
              <a:t>mrad</a:t>
            </a:r>
            <a:endParaRPr lang="de-DE" sz="900" dirty="0"/>
          </a:p>
          <a:p>
            <a:pPr lvl="1"/>
            <a:r>
              <a:rPr lang="de-DE" sz="900" dirty="0"/>
              <a:t>Verlustfrei am M-Septum mind. 3.5 </a:t>
            </a:r>
            <a:r>
              <a:rPr lang="de-DE" sz="900" dirty="0" err="1"/>
              <a:t>mrad</a:t>
            </a:r>
            <a:endParaRPr lang="de-DE" sz="900" dirty="0"/>
          </a:p>
          <a:p>
            <a:pPr lvl="1"/>
            <a:r>
              <a:rPr lang="de-DE" sz="900" dirty="0"/>
              <a:t>Unterhalb 3.5 </a:t>
            </a:r>
            <a:r>
              <a:rPr lang="de-DE" sz="900" dirty="0" err="1"/>
              <a:t>mrad</a:t>
            </a:r>
            <a:r>
              <a:rPr lang="de-DE" sz="900" dirty="0"/>
              <a:t> Auftreten von Verlusten am M-Septum unvermeidbar</a:t>
            </a:r>
          </a:p>
          <a:p>
            <a:pPr lvl="1"/>
            <a:r>
              <a:rPr lang="de-DE" sz="900" dirty="0"/>
              <a:t>Generell möglichst groß wählen</a:t>
            </a:r>
          </a:p>
          <a:p>
            <a:r>
              <a:rPr lang="de-DE" sz="1050" dirty="0"/>
              <a:t>Beschränkungen</a:t>
            </a:r>
          </a:p>
          <a:p>
            <a:pPr lvl="1"/>
            <a:r>
              <a:rPr lang="de-DE" sz="900" dirty="0"/>
              <a:t>Hochgeladene Ionen</a:t>
            </a:r>
          </a:p>
          <a:p>
            <a:pPr lvl="2"/>
            <a:r>
              <a:rPr lang="de-DE" sz="825" dirty="0"/>
              <a:t>Ablenkwinkel bei höchster Steifigkeit nur</a:t>
            </a:r>
            <a:br>
              <a:rPr lang="de-DE" sz="825" dirty="0"/>
            </a:br>
            <a:r>
              <a:rPr lang="de-DE" sz="825" dirty="0"/>
              <a:t>ca. 2.5 </a:t>
            </a:r>
            <a:r>
              <a:rPr lang="de-DE" sz="825" dirty="0" err="1"/>
              <a:t>mrad</a:t>
            </a:r>
            <a:r>
              <a:rPr lang="de-DE" sz="825" dirty="0"/>
              <a:t> </a:t>
            </a:r>
            <a:r>
              <a:rPr lang="de-DE" sz="825" dirty="0">
                <a:sym typeface="Wingdings" panose="05000000000000000000" pitchFamily="2" charset="2"/>
              </a:rPr>
              <a:t> hohe Verluste</a:t>
            </a:r>
            <a:endParaRPr lang="de-DE" sz="825" dirty="0"/>
          </a:p>
          <a:p>
            <a:pPr lvl="2"/>
            <a:r>
              <a:rPr lang="de-DE" sz="825" dirty="0"/>
              <a:t>Verluste am MS oberhalb 13 Tm zu erwarten</a:t>
            </a:r>
          </a:p>
          <a:p>
            <a:pPr lvl="1"/>
            <a:r>
              <a:rPr lang="de-DE" sz="900" dirty="0"/>
              <a:t>Niedrig geladene Ionen besser wg. kleinerem </a:t>
            </a:r>
            <a:r>
              <a:rPr lang="el-GR" sz="900" dirty="0"/>
              <a:t>β</a:t>
            </a:r>
            <a:endParaRPr lang="de-DE" sz="900" dirty="0"/>
          </a:p>
          <a:p>
            <a:r>
              <a:rPr lang="de-DE" dirty="0" smtClean="0"/>
              <a:t>Überprüfung</a:t>
            </a:r>
          </a:p>
          <a:p>
            <a:pPr lvl="1"/>
            <a:r>
              <a:rPr lang="de-DE" dirty="0" smtClean="0"/>
              <a:t>Extraktionseffizienz</a:t>
            </a:r>
          </a:p>
          <a:p>
            <a:pPr lvl="1"/>
            <a:r>
              <a:rPr lang="de-DE" dirty="0" smtClean="0"/>
              <a:t>Verlustmonitore am M-Septum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en-US" smtClean="0"/>
              <a:t>SIS18-Betrieb / Operateuersschulung 2019</a:t>
            </a:r>
            <a:endParaRPr lang="en-US" dirty="0"/>
          </a:p>
        </p:txBody>
      </p:sp>
      <p:pic>
        <p:nvPicPr>
          <p:cNvPr id="8194" name="Picture 2" descr="Q:\GSI\FAIR\Optics\Elegant\SIS18\slowex\images\se_below\se_below_es-52.2_sigma0.00\se_below_es-52.2_sigma0.00_limit_dqh3.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6727" y="979168"/>
            <a:ext cx="2852934" cy="2139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uppieren 13"/>
          <p:cNvGrpSpPr/>
          <p:nvPr/>
        </p:nvGrpSpPr>
        <p:grpSpPr>
          <a:xfrm>
            <a:off x="4766643" y="3422332"/>
            <a:ext cx="3220744" cy="928688"/>
            <a:chOff x="4976303" y="4563110"/>
            <a:chExt cx="4294324" cy="1238250"/>
          </a:xfrm>
        </p:grpSpPr>
        <p:grpSp>
          <p:nvGrpSpPr>
            <p:cNvPr id="8" name="Gruppieren 7"/>
            <p:cNvGrpSpPr/>
            <p:nvPr/>
          </p:nvGrpSpPr>
          <p:grpSpPr>
            <a:xfrm>
              <a:off x="4976303" y="4563110"/>
              <a:ext cx="2411330" cy="1238250"/>
              <a:chOff x="4976303" y="4563110"/>
              <a:chExt cx="2411330" cy="1238250"/>
            </a:xfrm>
          </p:grpSpPr>
          <p:pic>
            <p:nvPicPr>
              <p:cNvPr id="9" name="Picture 8" descr="Q:\GSI\Betrieb\Präsentationen\Workshop_201901\images\parammodi_slow_ext.pn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76303" y="4563110"/>
                <a:ext cx="2411330" cy="123825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0" name="Rechteck 9"/>
              <p:cNvSpPr/>
              <p:nvPr/>
            </p:nvSpPr>
            <p:spPr>
              <a:xfrm>
                <a:off x="5035570" y="4698873"/>
                <a:ext cx="2292795" cy="102997"/>
              </a:xfrm>
              <a:prstGeom prst="rect">
                <a:avLst/>
              </a:prstGeom>
              <a:noFill/>
              <a:ln w="12700">
                <a:solidFill>
                  <a:srgbClr val="008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de-DE" sz="1350"/>
              </a:p>
            </p:txBody>
          </p:sp>
        </p:grpSp>
        <p:grpSp>
          <p:nvGrpSpPr>
            <p:cNvPr id="13" name="Gruppieren 12"/>
            <p:cNvGrpSpPr/>
            <p:nvPr/>
          </p:nvGrpSpPr>
          <p:grpSpPr>
            <a:xfrm>
              <a:off x="7328365" y="4647556"/>
              <a:ext cx="1942262" cy="205629"/>
              <a:chOff x="7328365" y="4647556"/>
              <a:chExt cx="1942262" cy="205629"/>
            </a:xfrm>
          </p:grpSpPr>
          <p:sp>
            <p:nvSpPr>
              <p:cNvPr id="11" name="Textfeld 10"/>
              <p:cNvSpPr txBox="1"/>
              <p:nvPr/>
            </p:nvSpPr>
            <p:spPr>
              <a:xfrm>
                <a:off x="7701788" y="4647556"/>
                <a:ext cx="1568839" cy="205629"/>
              </a:xfrm>
              <a:prstGeom prst="rect">
                <a:avLst/>
              </a:prstGeom>
            </p:spPr>
            <p:txBody>
              <a:bodyPr vert="horz" wrap="none" lIns="27000" tIns="13500" rIns="27000" bIns="13500" rtlCol="0" anchor="t">
                <a:spAutoFit/>
              </a:bodyPr>
              <a:lstStyle/>
              <a:p>
                <a:pPr algn="l"/>
                <a:r>
                  <a:rPr lang="de-DE" sz="825" dirty="0"/>
                  <a:t>Ablenkwinkel E-Septum</a:t>
                </a:r>
                <a:endParaRPr lang="de-DE" sz="1050" dirty="0"/>
              </a:p>
            </p:txBody>
          </p:sp>
          <p:cxnSp>
            <p:nvCxnSpPr>
              <p:cNvPr id="12" name="Gerade Verbindung mit Pfeil 11"/>
              <p:cNvCxnSpPr>
                <a:stCxn id="11" idx="1"/>
                <a:endCxn id="10" idx="3"/>
              </p:cNvCxnSpPr>
              <p:nvPr/>
            </p:nvCxnSpPr>
            <p:spPr>
              <a:xfrm flipH="1">
                <a:off x="7328365" y="4750371"/>
                <a:ext cx="373423" cy="1"/>
              </a:xfrm>
              <a:prstGeom prst="straightConnector1">
                <a:avLst/>
              </a:prstGeom>
              <a:ln w="19050">
                <a:solidFill>
                  <a:srgbClr val="008000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332952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LE: Optimierungen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pPr/>
              <a:t>24</a:t>
            </a:fld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de-DE" smtClean="0"/>
              <a:t>14.01.2019</a:t>
            </a:r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sz="half" idx="1"/>
          </p:nvPr>
        </p:nvSpPr>
        <p:spPr>
          <a:xfrm>
            <a:off x="1384297" y="1055078"/>
            <a:ext cx="3136904" cy="3775668"/>
          </a:xfrm>
        </p:spPr>
        <p:txBody>
          <a:bodyPr>
            <a:normAutofit/>
          </a:bodyPr>
          <a:lstStyle/>
          <a:p>
            <a:r>
              <a:rPr lang="de-DE" sz="1050" dirty="0"/>
              <a:t>Einstellung </a:t>
            </a:r>
            <a:r>
              <a:rPr lang="de-DE" sz="1050" dirty="0" err="1"/>
              <a:t>Sextupolphase</a:t>
            </a:r>
            <a:endParaRPr lang="de-DE" sz="1050" dirty="0"/>
          </a:p>
          <a:p>
            <a:pPr lvl="1"/>
            <a:r>
              <a:rPr lang="de-DE" sz="900" dirty="0"/>
              <a:t>Änderung Eintrittswinkel in E-Septum</a:t>
            </a:r>
          </a:p>
          <a:p>
            <a:pPr lvl="1"/>
            <a:r>
              <a:rPr lang="de-DE" sz="900" dirty="0"/>
              <a:t>Ziel: Minimierung Verluste am E-Septum</a:t>
            </a:r>
          </a:p>
          <a:p>
            <a:pPr lvl="1"/>
            <a:r>
              <a:rPr lang="de-DE" sz="900" dirty="0"/>
              <a:t>Kriterien</a:t>
            </a:r>
          </a:p>
          <a:p>
            <a:pPr lvl="2"/>
            <a:r>
              <a:rPr lang="de-DE" sz="825" dirty="0"/>
              <a:t>Extraktionseffizienz</a:t>
            </a:r>
          </a:p>
          <a:p>
            <a:pPr lvl="2"/>
            <a:r>
              <a:rPr lang="de-DE" sz="825" dirty="0"/>
              <a:t>Verlustmonitor am E-Septum</a:t>
            </a:r>
          </a:p>
          <a:p>
            <a:pPr lvl="1"/>
            <a:r>
              <a:rPr lang="de-DE" sz="900" dirty="0"/>
              <a:t>Ggf. zusätzliche Korrekturen erforderlich</a:t>
            </a:r>
          </a:p>
          <a:p>
            <a:pPr lvl="2"/>
            <a:r>
              <a:rPr lang="de-DE" sz="788" dirty="0"/>
              <a:t>DQH </a:t>
            </a:r>
            <a:r>
              <a:rPr lang="de-DE" sz="788" dirty="0" err="1"/>
              <a:t>pre</a:t>
            </a:r>
            <a:r>
              <a:rPr lang="de-DE" sz="788" dirty="0"/>
              <a:t> und </a:t>
            </a:r>
            <a:r>
              <a:rPr lang="de-DE" sz="788" dirty="0" err="1"/>
              <a:t>spill</a:t>
            </a:r>
            <a:r>
              <a:rPr lang="de-DE" sz="788" dirty="0"/>
              <a:t> durch ungewollte Änderung </a:t>
            </a:r>
            <a:r>
              <a:rPr lang="de-DE" sz="788" dirty="0" err="1"/>
              <a:t>Q</a:t>
            </a:r>
            <a:r>
              <a:rPr lang="de-DE" sz="788" baseline="-25000" dirty="0" err="1"/>
              <a:t>h</a:t>
            </a:r>
            <a:endParaRPr lang="de-DE" sz="788" dirty="0"/>
          </a:p>
          <a:p>
            <a:pPr lvl="2"/>
            <a:r>
              <a:rPr lang="de-DE" sz="788" dirty="0"/>
              <a:t>Beule M-Septum wegen Winkeländerung </a:t>
            </a:r>
            <a:endParaRPr lang="de-DE" sz="750" dirty="0"/>
          </a:p>
          <a:p>
            <a:r>
              <a:rPr lang="de-DE" sz="1050" dirty="0"/>
              <a:t>Zeitabhängigkeit Beulen/Bypass</a:t>
            </a:r>
          </a:p>
          <a:p>
            <a:pPr lvl="1"/>
            <a:r>
              <a:rPr lang="de-DE" sz="900" dirty="0"/>
              <a:t>Beule M-Septum: Minimierung Verluste</a:t>
            </a:r>
          </a:p>
          <a:p>
            <a:pPr lvl="2"/>
            <a:r>
              <a:rPr lang="de-DE" sz="825" dirty="0"/>
              <a:t>Kriterien: Effizienz, Verlustmonitore MS</a:t>
            </a:r>
          </a:p>
          <a:p>
            <a:pPr lvl="1"/>
            <a:r>
              <a:rPr lang="de-DE" sz="900" dirty="0"/>
              <a:t>Winkel Bypass: Minimierung Strahldrift</a:t>
            </a:r>
          </a:p>
          <a:p>
            <a:pPr lvl="2"/>
            <a:r>
              <a:rPr lang="de-DE" sz="825" dirty="0"/>
              <a:t>Kriterien: Strahllage am Target</a:t>
            </a:r>
          </a:p>
          <a:p>
            <a:pPr lvl="1"/>
            <a:endParaRPr lang="de-DE" sz="975" dirty="0"/>
          </a:p>
          <a:p>
            <a:r>
              <a:rPr lang="de-DE" sz="1125" dirty="0"/>
              <a:t>Einstellung Spillform</a:t>
            </a:r>
          </a:p>
          <a:p>
            <a:pPr lvl="1"/>
            <a:r>
              <a:rPr lang="de-DE" sz="975" dirty="0"/>
              <a:t>Spillmitte: Verschiebung Schwerpunkt Spill</a:t>
            </a:r>
          </a:p>
          <a:p>
            <a:pPr lvl="2"/>
            <a:r>
              <a:rPr lang="de-DE" sz="825" dirty="0"/>
              <a:t>Wert kleiner/größer </a:t>
            </a:r>
            <a:r>
              <a:rPr lang="de-DE" sz="825" dirty="0">
                <a:sym typeface="Wingdings" panose="05000000000000000000" pitchFamily="2" charset="2"/>
              </a:rPr>
              <a:t> Schwerpunkt später/früher</a:t>
            </a:r>
          </a:p>
          <a:p>
            <a:pPr lvl="1"/>
            <a:r>
              <a:rPr lang="de-DE" sz="975" dirty="0">
                <a:sym typeface="Wingdings" panose="05000000000000000000" pitchFamily="2" charset="2"/>
              </a:rPr>
              <a:t>Spillamplitude:</a:t>
            </a:r>
          </a:p>
          <a:p>
            <a:pPr lvl="2"/>
            <a:r>
              <a:rPr lang="de-DE" sz="825" dirty="0">
                <a:sym typeface="Wingdings" panose="05000000000000000000" pitchFamily="2" charset="2"/>
              </a:rPr>
              <a:t>Wert kleiner/größer Spill höher/flacher</a:t>
            </a:r>
            <a:endParaRPr lang="de-DE" sz="825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en-US" smtClean="0"/>
              <a:t>SIS18-Betrieb / Operateuersschulung 2019</a:t>
            </a:r>
            <a:endParaRPr lang="en-US" dirty="0"/>
          </a:p>
        </p:txBody>
      </p:sp>
      <p:grpSp>
        <p:nvGrpSpPr>
          <p:cNvPr id="79" name="Gruppieren 78"/>
          <p:cNvGrpSpPr/>
          <p:nvPr/>
        </p:nvGrpSpPr>
        <p:grpSpPr>
          <a:xfrm>
            <a:off x="4632365" y="2611768"/>
            <a:ext cx="3218622" cy="912527"/>
            <a:chOff x="4652487" y="3101341"/>
            <a:chExt cx="4291497" cy="1216703"/>
          </a:xfrm>
        </p:grpSpPr>
        <p:grpSp>
          <p:nvGrpSpPr>
            <p:cNvPr id="56" name="Gruppieren 55"/>
            <p:cNvGrpSpPr/>
            <p:nvPr/>
          </p:nvGrpSpPr>
          <p:grpSpPr>
            <a:xfrm>
              <a:off x="4652487" y="3101341"/>
              <a:ext cx="2657846" cy="1216703"/>
              <a:chOff x="4754879" y="4672966"/>
              <a:chExt cx="2657846" cy="1216703"/>
            </a:xfrm>
          </p:grpSpPr>
          <p:grpSp>
            <p:nvGrpSpPr>
              <p:cNvPr id="63" name="Gruppieren 62"/>
              <p:cNvGrpSpPr/>
              <p:nvPr/>
            </p:nvGrpSpPr>
            <p:grpSpPr>
              <a:xfrm>
                <a:off x="4754879" y="4672966"/>
                <a:ext cx="2657846" cy="1216703"/>
                <a:chOff x="5013959" y="4581526"/>
                <a:chExt cx="2657846" cy="1216703"/>
              </a:xfrm>
            </p:grpSpPr>
            <p:pic>
              <p:nvPicPr>
                <p:cNvPr id="65" name="Picture 4" descr="Q:\GSI\Betrieb\Präsentationen\Workshop_201901\images\parammodi_slow_bumps.png"/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13959" y="4581526"/>
                  <a:ext cx="2657846" cy="121670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66" name="Rechteck 65"/>
                <p:cNvSpPr/>
                <p:nvPr/>
              </p:nvSpPr>
              <p:spPr>
                <a:xfrm>
                  <a:off x="5130211" y="5262463"/>
                  <a:ext cx="2398684" cy="45719"/>
                </a:xfrm>
                <a:prstGeom prst="rect">
                  <a:avLst/>
                </a:prstGeom>
                <a:solidFill>
                  <a:srgbClr val="FF0000">
                    <a:alpha val="70000"/>
                  </a:srgb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de-DE" sz="1350"/>
                </a:p>
              </p:txBody>
            </p:sp>
            <p:sp>
              <p:nvSpPr>
                <p:cNvPr id="67" name="Rechteck 66"/>
                <p:cNvSpPr/>
                <p:nvPr/>
              </p:nvSpPr>
              <p:spPr>
                <a:xfrm>
                  <a:off x="5130211" y="5389045"/>
                  <a:ext cx="2398684" cy="45719"/>
                </a:xfrm>
                <a:prstGeom prst="rect">
                  <a:avLst/>
                </a:prstGeom>
                <a:solidFill>
                  <a:srgbClr val="FF0000">
                    <a:alpha val="70000"/>
                  </a:srgb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de-DE" sz="1350"/>
                </a:p>
              </p:txBody>
            </p:sp>
            <p:sp>
              <p:nvSpPr>
                <p:cNvPr id="68" name="Rechteck 67"/>
                <p:cNvSpPr/>
                <p:nvPr/>
              </p:nvSpPr>
              <p:spPr>
                <a:xfrm>
                  <a:off x="5117951" y="5625338"/>
                  <a:ext cx="2480353" cy="102997"/>
                </a:xfrm>
                <a:prstGeom prst="rect">
                  <a:avLst/>
                </a:prstGeom>
                <a:noFill/>
                <a:ln w="12700">
                  <a:solidFill>
                    <a:srgbClr val="008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de-DE" sz="1350"/>
                </a:p>
              </p:txBody>
            </p:sp>
          </p:grpSp>
          <p:sp>
            <p:nvSpPr>
              <p:cNvPr id="64" name="Rechteck 63"/>
              <p:cNvSpPr/>
              <p:nvPr/>
            </p:nvSpPr>
            <p:spPr>
              <a:xfrm>
                <a:off x="4843625" y="5189220"/>
                <a:ext cx="2480353" cy="102997"/>
              </a:xfrm>
              <a:prstGeom prst="rect">
                <a:avLst/>
              </a:prstGeom>
              <a:noFill/>
              <a:ln w="12700">
                <a:solidFill>
                  <a:srgbClr val="008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de-DE" sz="1350"/>
              </a:p>
            </p:txBody>
          </p:sp>
        </p:grpSp>
        <p:grpSp>
          <p:nvGrpSpPr>
            <p:cNvPr id="57" name="Gruppieren 56"/>
            <p:cNvGrpSpPr/>
            <p:nvPr/>
          </p:nvGrpSpPr>
          <p:grpSpPr>
            <a:xfrm>
              <a:off x="7209042" y="3568002"/>
              <a:ext cx="1734942" cy="205629"/>
              <a:chOff x="7311434" y="5139627"/>
              <a:chExt cx="1734942" cy="205629"/>
            </a:xfrm>
          </p:grpSpPr>
          <p:sp>
            <p:nvSpPr>
              <p:cNvPr id="61" name="Textfeld 60"/>
              <p:cNvSpPr txBox="1"/>
              <p:nvPr/>
            </p:nvSpPr>
            <p:spPr>
              <a:xfrm>
                <a:off x="7684857" y="5139627"/>
                <a:ext cx="1361519" cy="205629"/>
              </a:xfrm>
              <a:prstGeom prst="rect">
                <a:avLst/>
              </a:prstGeom>
            </p:spPr>
            <p:txBody>
              <a:bodyPr vert="horz" wrap="none" lIns="27000" tIns="13500" rIns="27000" bIns="13500" rtlCol="0" anchor="t">
                <a:spAutoFit/>
              </a:bodyPr>
              <a:lstStyle/>
              <a:p>
                <a:pPr algn="l"/>
                <a:r>
                  <a:rPr lang="de-DE" sz="825" dirty="0"/>
                  <a:t>Beule am M-Septum</a:t>
                </a:r>
                <a:endParaRPr lang="de-DE" sz="1050" dirty="0"/>
              </a:p>
            </p:txBody>
          </p:sp>
          <p:cxnSp>
            <p:nvCxnSpPr>
              <p:cNvPr id="62" name="Gerade Verbindung mit Pfeil 61"/>
              <p:cNvCxnSpPr>
                <a:stCxn id="61" idx="1"/>
              </p:cNvCxnSpPr>
              <p:nvPr/>
            </p:nvCxnSpPr>
            <p:spPr>
              <a:xfrm flipH="1">
                <a:off x="7311434" y="5242442"/>
                <a:ext cx="373422" cy="1"/>
              </a:xfrm>
              <a:prstGeom prst="straightConnector1">
                <a:avLst/>
              </a:prstGeom>
              <a:ln w="19050">
                <a:solidFill>
                  <a:srgbClr val="008000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8" name="Gruppieren 57"/>
            <p:cNvGrpSpPr/>
            <p:nvPr/>
          </p:nvGrpSpPr>
          <p:grpSpPr>
            <a:xfrm>
              <a:off x="7236832" y="4093836"/>
              <a:ext cx="904580" cy="205629"/>
              <a:chOff x="7339224" y="5665461"/>
              <a:chExt cx="904580" cy="205629"/>
            </a:xfrm>
          </p:grpSpPr>
          <p:sp>
            <p:nvSpPr>
              <p:cNvPr id="59" name="Textfeld 58"/>
              <p:cNvSpPr txBox="1"/>
              <p:nvPr/>
            </p:nvSpPr>
            <p:spPr>
              <a:xfrm>
                <a:off x="7707299" y="5665461"/>
                <a:ext cx="536505" cy="205629"/>
              </a:xfrm>
              <a:prstGeom prst="rect">
                <a:avLst/>
              </a:prstGeom>
            </p:spPr>
            <p:txBody>
              <a:bodyPr vert="horz" wrap="none" lIns="27000" tIns="13500" rIns="27000" bIns="13500" rtlCol="0" anchor="t">
                <a:spAutoFit/>
              </a:bodyPr>
              <a:lstStyle/>
              <a:p>
                <a:pPr algn="l"/>
                <a:r>
                  <a:rPr lang="de-DE" sz="825" dirty="0"/>
                  <a:t>Bypass</a:t>
                </a:r>
                <a:endParaRPr lang="de-DE" sz="1050" dirty="0"/>
              </a:p>
            </p:txBody>
          </p:sp>
          <p:cxnSp>
            <p:nvCxnSpPr>
              <p:cNvPr id="60" name="Gerade Verbindung mit Pfeil 59"/>
              <p:cNvCxnSpPr>
                <a:stCxn id="59" idx="1"/>
                <a:endCxn id="68" idx="3"/>
              </p:cNvCxnSpPr>
              <p:nvPr/>
            </p:nvCxnSpPr>
            <p:spPr>
              <a:xfrm flipH="1">
                <a:off x="7339224" y="5768276"/>
                <a:ext cx="368074" cy="1"/>
              </a:xfrm>
              <a:prstGeom prst="straightConnector1">
                <a:avLst/>
              </a:prstGeom>
              <a:ln w="19050">
                <a:solidFill>
                  <a:srgbClr val="008000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71" name="Gerade Verbindung mit Pfeil 70"/>
          <p:cNvCxnSpPr/>
          <p:nvPr/>
        </p:nvCxnSpPr>
        <p:spPr>
          <a:xfrm>
            <a:off x="4751531" y="1996328"/>
            <a:ext cx="379269" cy="0"/>
          </a:xfrm>
          <a:prstGeom prst="straightConnector1">
            <a:avLst/>
          </a:prstGeom>
          <a:ln w="12700">
            <a:solidFill>
              <a:schemeClr val="tx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8" name="Gruppieren 77"/>
          <p:cNvGrpSpPr/>
          <p:nvPr/>
        </p:nvGrpSpPr>
        <p:grpSpPr>
          <a:xfrm>
            <a:off x="4646104" y="1121793"/>
            <a:ext cx="3235517" cy="1107963"/>
            <a:chOff x="4670806" y="1495724"/>
            <a:chExt cx="4314022" cy="1477284"/>
          </a:xfrm>
        </p:grpSpPr>
        <p:grpSp>
          <p:nvGrpSpPr>
            <p:cNvPr id="53" name="Gruppieren 52"/>
            <p:cNvGrpSpPr/>
            <p:nvPr/>
          </p:nvGrpSpPr>
          <p:grpSpPr>
            <a:xfrm>
              <a:off x="6573498" y="1621570"/>
              <a:ext cx="2411330" cy="1238250"/>
              <a:chOff x="6573498" y="1716820"/>
              <a:chExt cx="2411330" cy="1238250"/>
            </a:xfrm>
          </p:grpSpPr>
          <p:pic>
            <p:nvPicPr>
              <p:cNvPr id="51" name="Picture 8" descr="Q:\GSI\Betrieb\Präsentationen\Workshop_201901\images\parammodi_slow_ext.pn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73498" y="1716820"/>
                <a:ext cx="2411330" cy="123825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2" name="Rechteck 51"/>
              <p:cNvSpPr/>
              <p:nvPr/>
            </p:nvSpPr>
            <p:spPr>
              <a:xfrm>
                <a:off x="6630564" y="2429586"/>
                <a:ext cx="2292795" cy="102997"/>
              </a:xfrm>
              <a:prstGeom prst="rect">
                <a:avLst/>
              </a:prstGeom>
              <a:noFill/>
              <a:ln w="12700"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de-DE" sz="1350"/>
              </a:p>
            </p:txBody>
          </p:sp>
        </p:grpSp>
        <p:grpSp>
          <p:nvGrpSpPr>
            <p:cNvPr id="77" name="Gruppieren 76"/>
            <p:cNvGrpSpPr/>
            <p:nvPr/>
          </p:nvGrpSpPr>
          <p:grpSpPr>
            <a:xfrm>
              <a:off x="4670806" y="1495724"/>
              <a:ext cx="1686061" cy="1477284"/>
              <a:chOff x="4670806" y="1495724"/>
              <a:chExt cx="1686061" cy="1477284"/>
            </a:xfrm>
          </p:grpSpPr>
          <p:cxnSp>
            <p:nvCxnSpPr>
              <p:cNvPr id="19" name="Gerade Verbindung mit Pfeil 18"/>
              <p:cNvCxnSpPr/>
              <p:nvPr/>
            </p:nvCxnSpPr>
            <p:spPr>
              <a:xfrm flipV="1">
                <a:off x="4893827" y="1495724"/>
                <a:ext cx="0" cy="1414584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Gerade Verbindung mit Pfeil 20"/>
              <p:cNvCxnSpPr/>
              <p:nvPr/>
            </p:nvCxnSpPr>
            <p:spPr>
              <a:xfrm>
                <a:off x="4811375" y="2801088"/>
                <a:ext cx="1545492" cy="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Gerade Verbindung 23"/>
              <p:cNvCxnSpPr/>
              <p:nvPr/>
            </p:nvCxnSpPr>
            <p:spPr>
              <a:xfrm>
                <a:off x="5249427" y="1566844"/>
                <a:ext cx="0" cy="1305364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ysDot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4" name="Gruppieren 33"/>
              <p:cNvGrpSpPr/>
              <p:nvPr/>
            </p:nvGrpSpPr>
            <p:grpSpPr>
              <a:xfrm>
                <a:off x="5141731" y="1742214"/>
                <a:ext cx="1020470" cy="975969"/>
                <a:chOff x="5497830" y="1714882"/>
                <a:chExt cx="1275588" cy="1219961"/>
              </a:xfrm>
            </p:grpSpPr>
            <p:cxnSp>
              <p:nvCxnSpPr>
                <p:cNvPr id="9" name="Gerade Verbindung 8"/>
                <p:cNvCxnSpPr/>
                <p:nvPr/>
              </p:nvCxnSpPr>
              <p:spPr>
                <a:xfrm flipH="1">
                  <a:off x="5860542" y="2062353"/>
                  <a:ext cx="36576" cy="493776"/>
                </a:xfrm>
                <a:prstGeom prst="line">
                  <a:avLst/>
                </a:prstGeom>
                <a:ln w="12700" cap="rnd">
                  <a:solidFill>
                    <a:srgbClr val="FF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Gerade Verbindung 10"/>
                <p:cNvCxnSpPr/>
                <p:nvPr/>
              </p:nvCxnSpPr>
              <p:spPr>
                <a:xfrm flipH="1">
                  <a:off x="5497830" y="1823847"/>
                  <a:ext cx="1078992" cy="1110996"/>
                </a:xfrm>
                <a:prstGeom prst="line">
                  <a:avLst/>
                </a:prstGeom>
                <a:ln w="12700" cap="rnd">
                  <a:solidFill>
                    <a:srgbClr val="FF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Gerade Verbindung 12"/>
                <p:cNvCxnSpPr/>
                <p:nvPr/>
              </p:nvCxnSpPr>
              <p:spPr>
                <a:xfrm flipV="1">
                  <a:off x="5886450" y="1714882"/>
                  <a:ext cx="886968" cy="472058"/>
                </a:xfrm>
                <a:prstGeom prst="line">
                  <a:avLst/>
                </a:prstGeom>
                <a:ln w="12700" cap="rnd">
                  <a:solidFill>
                    <a:srgbClr val="FF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5" name="Gruppieren 34"/>
              <p:cNvGrpSpPr/>
              <p:nvPr/>
            </p:nvGrpSpPr>
            <p:grpSpPr>
              <a:xfrm rot="300000">
                <a:off x="5135431" y="1749818"/>
                <a:ext cx="1020470" cy="975969"/>
                <a:chOff x="5497830" y="1714882"/>
                <a:chExt cx="1275588" cy="1219961"/>
              </a:xfrm>
            </p:grpSpPr>
            <p:cxnSp>
              <p:nvCxnSpPr>
                <p:cNvPr id="36" name="Gerade Verbindung 35"/>
                <p:cNvCxnSpPr/>
                <p:nvPr/>
              </p:nvCxnSpPr>
              <p:spPr>
                <a:xfrm flipH="1">
                  <a:off x="5860542" y="2062353"/>
                  <a:ext cx="36576" cy="493776"/>
                </a:xfrm>
                <a:prstGeom prst="line">
                  <a:avLst/>
                </a:prstGeom>
                <a:ln w="12700" cap="rnd">
                  <a:solidFill>
                    <a:srgbClr val="FF0000"/>
                  </a:solidFill>
                  <a:prstDash val="sysDash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Gerade Verbindung 36"/>
                <p:cNvCxnSpPr/>
                <p:nvPr/>
              </p:nvCxnSpPr>
              <p:spPr>
                <a:xfrm flipH="1">
                  <a:off x="5497830" y="1823847"/>
                  <a:ext cx="1078992" cy="1110996"/>
                </a:xfrm>
                <a:prstGeom prst="line">
                  <a:avLst/>
                </a:prstGeom>
                <a:ln w="12700" cap="rnd">
                  <a:solidFill>
                    <a:srgbClr val="FF0000"/>
                  </a:solidFill>
                  <a:prstDash val="sysDash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Gerade Verbindung 37"/>
                <p:cNvCxnSpPr/>
                <p:nvPr/>
              </p:nvCxnSpPr>
              <p:spPr>
                <a:xfrm flipV="1">
                  <a:off x="5886450" y="1714882"/>
                  <a:ext cx="886968" cy="472058"/>
                </a:xfrm>
                <a:prstGeom prst="line">
                  <a:avLst/>
                </a:prstGeom>
                <a:ln w="12700" cap="rnd">
                  <a:solidFill>
                    <a:srgbClr val="FF0000"/>
                  </a:solidFill>
                  <a:prstDash val="sysDash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0" name="Gruppieren 39"/>
              <p:cNvGrpSpPr/>
              <p:nvPr/>
            </p:nvGrpSpPr>
            <p:grpSpPr>
              <a:xfrm rot="21300000">
                <a:off x="5148038" y="1747256"/>
                <a:ext cx="1020470" cy="975969"/>
                <a:chOff x="5497830" y="1714882"/>
                <a:chExt cx="1275588" cy="1219961"/>
              </a:xfrm>
            </p:grpSpPr>
            <p:cxnSp>
              <p:nvCxnSpPr>
                <p:cNvPr id="41" name="Gerade Verbindung 40"/>
                <p:cNvCxnSpPr/>
                <p:nvPr/>
              </p:nvCxnSpPr>
              <p:spPr>
                <a:xfrm flipH="1">
                  <a:off x="5860542" y="2062353"/>
                  <a:ext cx="36576" cy="493776"/>
                </a:xfrm>
                <a:prstGeom prst="line">
                  <a:avLst/>
                </a:prstGeom>
                <a:ln w="12700" cap="rnd">
                  <a:solidFill>
                    <a:srgbClr val="FF0000"/>
                  </a:solidFill>
                  <a:prstDash val="sysDash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Gerade Verbindung 41"/>
                <p:cNvCxnSpPr/>
                <p:nvPr/>
              </p:nvCxnSpPr>
              <p:spPr>
                <a:xfrm flipH="1">
                  <a:off x="5497830" y="1823847"/>
                  <a:ext cx="1078992" cy="1110996"/>
                </a:xfrm>
                <a:prstGeom prst="line">
                  <a:avLst/>
                </a:prstGeom>
                <a:ln w="12700" cap="rnd">
                  <a:solidFill>
                    <a:srgbClr val="FF0000"/>
                  </a:solidFill>
                  <a:prstDash val="sysDash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Gerade Verbindung 42"/>
                <p:cNvCxnSpPr/>
                <p:nvPr/>
              </p:nvCxnSpPr>
              <p:spPr>
                <a:xfrm flipV="1">
                  <a:off x="5886450" y="1714882"/>
                  <a:ext cx="886968" cy="472058"/>
                </a:xfrm>
                <a:prstGeom prst="line">
                  <a:avLst/>
                </a:prstGeom>
                <a:ln w="12700" cap="rnd">
                  <a:solidFill>
                    <a:srgbClr val="FF0000"/>
                  </a:solidFill>
                  <a:prstDash val="sysDash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7" name="Textfeld 46"/>
              <p:cNvSpPr txBox="1"/>
              <p:nvPr/>
            </p:nvSpPr>
            <p:spPr>
              <a:xfrm>
                <a:off x="6197244" y="2810653"/>
                <a:ext cx="64120" cy="153888"/>
              </a:xfrm>
              <a:prstGeom prst="rect">
                <a:avLst/>
              </a:prstGeom>
            </p:spPr>
            <p:txBody>
              <a:bodyPr vert="horz" wrap="none" lIns="0" tIns="0" rIns="0" bIns="0" rtlCol="0" anchor="t">
                <a:spAutoFit/>
              </a:bodyPr>
              <a:lstStyle/>
              <a:p>
                <a:r>
                  <a:rPr lang="de-DE" sz="750" dirty="0"/>
                  <a:t>x</a:t>
                </a:r>
                <a:endParaRPr lang="de-DE" sz="750" dirty="0"/>
              </a:p>
            </p:txBody>
          </p:sp>
          <p:sp>
            <p:nvSpPr>
              <p:cNvPr id="48" name="Textfeld 47"/>
              <p:cNvSpPr txBox="1"/>
              <p:nvPr/>
            </p:nvSpPr>
            <p:spPr>
              <a:xfrm>
                <a:off x="4785975" y="1581532"/>
                <a:ext cx="91907" cy="153888"/>
              </a:xfrm>
              <a:prstGeom prst="rect">
                <a:avLst/>
              </a:prstGeom>
            </p:spPr>
            <p:txBody>
              <a:bodyPr vert="horz" wrap="none" lIns="0" tIns="0" rIns="0" bIns="0" rtlCol="0" anchor="t">
                <a:spAutoFit/>
              </a:bodyPr>
              <a:lstStyle/>
              <a:p>
                <a:r>
                  <a:rPr lang="de-DE" sz="750" dirty="0"/>
                  <a:t>x‘</a:t>
                </a:r>
              </a:p>
            </p:txBody>
          </p:sp>
          <p:sp>
            <p:nvSpPr>
              <p:cNvPr id="49" name="Textfeld 48"/>
              <p:cNvSpPr txBox="1"/>
              <p:nvPr/>
            </p:nvSpPr>
            <p:spPr>
              <a:xfrm>
                <a:off x="5257567" y="2819120"/>
                <a:ext cx="179536" cy="153888"/>
              </a:xfrm>
              <a:prstGeom prst="rect">
                <a:avLst/>
              </a:prstGeom>
            </p:spPr>
            <p:txBody>
              <a:bodyPr vert="horz" wrap="none" lIns="0" tIns="0" rIns="0" bIns="0" rtlCol="0" anchor="t">
                <a:spAutoFit/>
              </a:bodyPr>
              <a:lstStyle/>
              <a:p>
                <a:r>
                  <a:rPr lang="de-DE" sz="750" dirty="0" err="1"/>
                  <a:t>x</a:t>
                </a:r>
                <a:r>
                  <a:rPr lang="de-DE" sz="750" baseline="-25000" dirty="0" err="1"/>
                  <a:t>ES</a:t>
                </a:r>
                <a:endParaRPr lang="de-DE" sz="750" baseline="-25000" dirty="0"/>
              </a:p>
            </p:txBody>
          </p:sp>
          <p:sp>
            <p:nvSpPr>
              <p:cNvPr id="76" name="Textfeld 75"/>
              <p:cNvSpPr txBox="1"/>
              <p:nvPr/>
            </p:nvSpPr>
            <p:spPr>
              <a:xfrm>
                <a:off x="4670806" y="2474015"/>
                <a:ext cx="207323" cy="153888"/>
              </a:xfrm>
              <a:prstGeom prst="rect">
                <a:avLst/>
              </a:prstGeom>
            </p:spPr>
            <p:txBody>
              <a:bodyPr vert="horz" wrap="none" lIns="0" tIns="0" rIns="0" bIns="0" rtlCol="0" anchor="t">
                <a:spAutoFit/>
              </a:bodyPr>
              <a:lstStyle/>
              <a:p>
                <a:r>
                  <a:rPr lang="de-DE" sz="750" dirty="0" err="1"/>
                  <a:t>x‘</a:t>
                </a:r>
                <a:r>
                  <a:rPr lang="de-DE" sz="750" baseline="-25000" dirty="0" err="1"/>
                  <a:t>ES</a:t>
                </a:r>
                <a:endParaRPr lang="de-DE" sz="750" baseline="-25000" dirty="0"/>
              </a:p>
            </p:txBody>
          </p:sp>
        </p:grpSp>
      </p:grpSp>
      <p:grpSp>
        <p:nvGrpSpPr>
          <p:cNvPr id="115" name="Gruppieren 114"/>
          <p:cNvGrpSpPr/>
          <p:nvPr/>
        </p:nvGrpSpPr>
        <p:grpSpPr>
          <a:xfrm>
            <a:off x="4609903" y="3777934"/>
            <a:ext cx="3334830" cy="928688"/>
            <a:chOff x="4622537" y="5172717"/>
            <a:chExt cx="4446440" cy="1238250"/>
          </a:xfrm>
        </p:grpSpPr>
        <p:grpSp>
          <p:nvGrpSpPr>
            <p:cNvPr id="90" name="Gruppieren 89"/>
            <p:cNvGrpSpPr/>
            <p:nvPr/>
          </p:nvGrpSpPr>
          <p:grpSpPr>
            <a:xfrm>
              <a:off x="6657647" y="5172717"/>
              <a:ext cx="2411330" cy="1238250"/>
              <a:chOff x="6657647" y="4994910"/>
              <a:chExt cx="2411330" cy="1238250"/>
            </a:xfrm>
          </p:grpSpPr>
          <p:pic>
            <p:nvPicPr>
              <p:cNvPr id="85" name="Picture 8" descr="Q:\GSI\Betrieb\Präsentationen\Workshop_201901\images\parammodi_slow_ext.pn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657647" y="4994910"/>
                <a:ext cx="2411330" cy="123825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88" name="Rechteck 87"/>
              <p:cNvSpPr/>
              <p:nvPr/>
            </p:nvSpPr>
            <p:spPr>
              <a:xfrm>
                <a:off x="6692033" y="5477742"/>
                <a:ext cx="2292795" cy="102997"/>
              </a:xfrm>
              <a:prstGeom prst="rect">
                <a:avLst/>
              </a:prstGeom>
              <a:noFill/>
              <a:ln w="12700">
                <a:solidFill>
                  <a:srgbClr val="008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de-DE" sz="1350"/>
              </a:p>
            </p:txBody>
          </p:sp>
          <p:sp>
            <p:nvSpPr>
              <p:cNvPr id="89" name="Rechteck 88"/>
              <p:cNvSpPr/>
              <p:nvPr/>
            </p:nvSpPr>
            <p:spPr>
              <a:xfrm>
                <a:off x="6692033" y="5357811"/>
                <a:ext cx="2292795" cy="102997"/>
              </a:xfrm>
              <a:prstGeom prst="rect">
                <a:avLst/>
              </a:prstGeom>
              <a:noFill/>
              <a:ln w="12700"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de-DE" sz="1350"/>
              </a:p>
            </p:txBody>
          </p:sp>
        </p:grpSp>
        <p:grpSp>
          <p:nvGrpSpPr>
            <p:cNvPr id="105" name="Gruppieren 104"/>
            <p:cNvGrpSpPr/>
            <p:nvPr/>
          </p:nvGrpSpPr>
          <p:grpSpPr>
            <a:xfrm>
              <a:off x="4622537" y="5218888"/>
              <a:ext cx="1952505" cy="499238"/>
              <a:chOff x="4588669" y="5413629"/>
              <a:chExt cx="1952505" cy="499238"/>
            </a:xfrm>
          </p:grpSpPr>
          <p:grpSp>
            <p:nvGrpSpPr>
              <p:cNvPr id="94" name="Gruppieren 93"/>
              <p:cNvGrpSpPr/>
              <p:nvPr/>
            </p:nvGrpSpPr>
            <p:grpSpPr>
              <a:xfrm>
                <a:off x="4610040" y="5413629"/>
                <a:ext cx="1909704" cy="305885"/>
                <a:chOff x="4640993" y="5387438"/>
                <a:chExt cx="1909704" cy="305885"/>
              </a:xfrm>
            </p:grpSpPr>
            <p:sp>
              <p:nvSpPr>
                <p:cNvPr id="91" name="Freihandform 90"/>
                <p:cNvSpPr/>
                <p:nvPr/>
              </p:nvSpPr>
              <p:spPr>
                <a:xfrm>
                  <a:off x="5157259" y="5408505"/>
                  <a:ext cx="810822" cy="275293"/>
                </a:xfrm>
                <a:custGeom>
                  <a:avLst/>
                  <a:gdLst>
                    <a:gd name="connsiteX0" fmla="*/ 0 w 584200"/>
                    <a:gd name="connsiteY0" fmla="*/ 406404 h 406404"/>
                    <a:gd name="connsiteX1" fmla="*/ 143934 w 584200"/>
                    <a:gd name="connsiteY1" fmla="*/ 372538 h 406404"/>
                    <a:gd name="connsiteX2" fmla="*/ 143934 w 584200"/>
                    <a:gd name="connsiteY2" fmla="*/ 372538 h 406404"/>
                    <a:gd name="connsiteX3" fmla="*/ 321734 w 584200"/>
                    <a:gd name="connsiteY3" fmla="*/ 4 h 406404"/>
                    <a:gd name="connsiteX4" fmla="*/ 516467 w 584200"/>
                    <a:gd name="connsiteY4" fmla="*/ 364071 h 406404"/>
                    <a:gd name="connsiteX5" fmla="*/ 584200 w 584200"/>
                    <a:gd name="connsiteY5" fmla="*/ 389471 h 406404"/>
                    <a:gd name="connsiteX0" fmla="*/ 0 w 584200"/>
                    <a:gd name="connsiteY0" fmla="*/ 406781 h 406781"/>
                    <a:gd name="connsiteX1" fmla="*/ 143934 w 584200"/>
                    <a:gd name="connsiteY1" fmla="*/ 372915 h 406781"/>
                    <a:gd name="connsiteX2" fmla="*/ 143934 w 584200"/>
                    <a:gd name="connsiteY2" fmla="*/ 372915 h 406781"/>
                    <a:gd name="connsiteX3" fmla="*/ 321734 w 584200"/>
                    <a:gd name="connsiteY3" fmla="*/ 381 h 406781"/>
                    <a:gd name="connsiteX4" fmla="*/ 488468 w 584200"/>
                    <a:gd name="connsiteY4" fmla="*/ 304123 h 406781"/>
                    <a:gd name="connsiteX5" fmla="*/ 584200 w 584200"/>
                    <a:gd name="connsiteY5" fmla="*/ 389848 h 406781"/>
                    <a:gd name="connsiteX0" fmla="*/ 0 w 584200"/>
                    <a:gd name="connsiteY0" fmla="*/ 406781 h 406781"/>
                    <a:gd name="connsiteX1" fmla="*/ 143934 w 584200"/>
                    <a:gd name="connsiteY1" fmla="*/ 372915 h 406781"/>
                    <a:gd name="connsiteX2" fmla="*/ 321734 w 584200"/>
                    <a:gd name="connsiteY2" fmla="*/ 381 h 406781"/>
                    <a:gd name="connsiteX3" fmla="*/ 488468 w 584200"/>
                    <a:gd name="connsiteY3" fmla="*/ 304123 h 406781"/>
                    <a:gd name="connsiteX4" fmla="*/ 584200 w 584200"/>
                    <a:gd name="connsiteY4" fmla="*/ 389848 h 406781"/>
                    <a:gd name="connsiteX0" fmla="*/ 0 w 584200"/>
                    <a:gd name="connsiteY0" fmla="*/ 406403 h 406403"/>
                    <a:gd name="connsiteX1" fmla="*/ 134601 w 584200"/>
                    <a:gd name="connsiteY1" fmla="*/ 309037 h 406403"/>
                    <a:gd name="connsiteX2" fmla="*/ 321734 w 584200"/>
                    <a:gd name="connsiteY2" fmla="*/ 3 h 406403"/>
                    <a:gd name="connsiteX3" fmla="*/ 488468 w 584200"/>
                    <a:gd name="connsiteY3" fmla="*/ 303745 h 406403"/>
                    <a:gd name="connsiteX4" fmla="*/ 584200 w 584200"/>
                    <a:gd name="connsiteY4" fmla="*/ 389470 h 406403"/>
                    <a:gd name="connsiteX0" fmla="*/ 0 w 584200"/>
                    <a:gd name="connsiteY0" fmla="*/ 406403 h 406403"/>
                    <a:gd name="connsiteX1" fmla="*/ 134601 w 584200"/>
                    <a:gd name="connsiteY1" fmla="*/ 309037 h 406403"/>
                    <a:gd name="connsiteX2" fmla="*/ 321734 w 584200"/>
                    <a:gd name="connsiteY2" fmla="*/ 3 h 406403"/>
                    <a:gd name="connsiteX3" fmla="*/ 488468 w 584200"/>
                    <a:gd name="connsiteY3" fmla="*/ 303745 h 406403"/>
                    <a:gd name="connsiteX4" fmla="*/ 584200 w 584200"/>
                    <a:gd name="connsiteY4" fmla="*/ 389470 h 406403"/>
                    <a:gd name="connsiteX0" fmla="*/ 0 w 595866"/>
                    <a:gd name="connsiteY0" fmla="*/ 371478 h 389470"/>
                    <a:gd name="connsiteX1" fmla="*/ 146267 w 595866"/>
                    <a:gd name="connsiteY1" fmla="*/ 309037 h 389470"/>
                    <a:gd name="connsiteX2" fmla="*/ 333400 w 595866"/>
                    <a:gd name="connsiteY2" fmla="*/ 3 h 389470"/>
                    <a:gd name="connsiteX3" fmla="*/ 500134 w 595866"/>
                    <a:gd name="connsiteY3" fmla="*/ 303745 h 389470"/>
                    <a:gd name="connsiteX4" fmla="*/ 595866 w 595866"/>
                    <a:gd name="connsiteY4" fmla="*/ 389470 h 389470"/>
                    <a:gd name="connsiteX0" fmla="*/ 0 w 595866"/>
                    <a:gd name="connsiteY0" fmla="*/ 371478 h 389470"/>
                    <a:gd name="connsiteX1" fmla="*/ 146267 w 595866"/>
                    <a:gd name="connsiteY1" fmla="*/ 309037 h 389470"/>
                    <a:gd name="connsiteX2" fmla="*/ 333400 w 595866"/>
                    <a:gd name="connsiteY2" fmla="*/ 3 h 389470"/>
                    <a:gd name="connsiteX3" fmla="*/ 500134 w 595866"/>
                    <a:gd name="connsiteY3" fmla="*/ 303745 h 389470"/>
                    <a:gd name="connsiteX4" fmla="*/ 595866 w 595866"/>
                    <a:gd name="connsiteY4" fmla="*/ 389470 h 389470"/>
                    <a:gd name="connsiteX0" fmla="*/ 0 w 595866"/>
                    <a:gd name="connsiteY0" fmla="*/ 257180 h 275172"/>
                    <a:gd name="connsiteX1" fmla="*/ 146267 w 595866"/>
                    <a:gd name="connsiteY1" fmla="*/ 194739 h 275172"/>
                    <a:gd name="connsiteX2" fmla="*/ 328734 w 595866"/>
                    <a:gd name="connsiteY2" fmla="*/ 5 h 275172"/>
                    <a:gd name="connsiteX3" fmla="*/ 500134 w 595866"/>
                    <a:gd name="connsiteY3" fmla="*/ 189447 h 275172"/>
                    <a:gd name="connsiteX4" fmla="*/ 595866 w 595866"/>
                    <a:gd name="connsiteY4" fmla="*/ 275172 h 275172"/>
                    <a:gd name="connsiteX0" fmla="*/ 0 w 595866"/>
                    <a:gd name="connsiteY0" fmla="*/ 257200 h 275192"/>
                    <a:gd name="connsiteX1" fmla="*/ 146267 w 595866"/>
                    <a:gd name="connsiteY1" fmla="*/ 194759 h 275192"/>
                    <a:gd name="connsiteX2" fmla="*/ 328734 w 595866"/>
                    <a:gd name="connsiteY2" fmla="*/ 25 h 275192"/>
                    <a:gd name="connsiteX3" fmla="*/ 500134 w 595866"/>
                    <a:gd name="connsiteY3" fmla="*/ 189467 h 275192"/>
                    <a:gd name="connsiteX4" fmla="*/ 595866 w 595866"/>
                    <a:gd name="connsiteY4" fmla="*/ 275192 h 275192"/>
                    <a:gd name="connsiteX0" fmla="*/ 0 w 595866"/>
                    <a:gd name="connsiteY0" fmla="*/ 257237 h 275229"/>
                    <a:gd name="connsiteX1" fmla="*/ 99601 w 595866"/>
                    <a:gd name="connsiteY1" fmla="*/ 210671 h 275229"/>
                    <a:gd name="connsiteX2" fmla="*/ 328734 w 595866"/>
                    <a:gd name="connsiteY2" fmla="*/ 62 h 275229"/>
                    <a:gd name="connsiteX3" fmla="*/ 500134 w 595866"/>
                    <a:gd name="connsiteY3" fmla="*/ 189504 h 275229"/>
                    <a:gd name="connsiteX4" fmla="*/ 595866 w 595866"/>
                    <a:gd name="connsiteY4" fmla="*/ 275229 h 275229"/>
                    <a:gd name="connsiteX0" fmla="*/ 0 w 595866"/>
                    <a:gd name="connsiteY0" fmla="*/ 257301 h 275293"/>
                    <a:gd name="connsiteX1" fmla="*/ 99601 w 595866"/>
                    <a:gd name="connsiteY1" fmla="*/ 210735 h 275293"/>
                    <a:gd name="connsiteX2" fmla="*/ 328734 w 595866"/>
                    <a:gd name="connsiteY2" fmla="*/ 126 h 275293"/>
                    <a:gd name="connsiteX3" fmla="*/ 535133 w 595866"/>
                    <a:gd name="connsiteY3" fmla="*/ 243543 h 275293"/>
                    <a:gd name="connsiteX4" fmla="*/ 595866 w 595866"/>
                    <a:gd name="connsiteY4" fmla="*/ 275293 h 275293"/>
                    <a:gd name="connsiteX0" fmla="*/ 0 w 595866"/>
                    <a:gd name="connsiteY0" fmla="*/ 257301 h 275293"/>
                    <a:gd name="connsiteX1" fmla="*/ 99601 w 595866"/>
                    <a:gd name="connsiteY1" fmla="*/ 210735 h 275293"/>
                    <a:gd name="connsiteX2" fmla="*/ 328734 w 595866"/>
                    <a:gd name="connsiteY2" fmla="*/ 126 h 275293"/>
                    <a:gd name="connsiteX3" fmla="*/ 535133 w 595866"/>
                    <a:gd name="connsiteY3" fmla="*/ 243543 h 275293"/>
                    <a:gd name="connsiteX4" fmla="*/ 595866 w 595866"/>
                    <a:gd name="connsiteY4" fmla="*/ 275293 h 275293"/>
                    <a:gd name="connsiteX0" fmla="*/ 0 w 595866"/>
                    <a:gd name="connsiteY0" fmla="*/ 257301 h 275293"/>
                    <a:gd name="connsiteX1" fmla="*/ 99601 w 595866"/>
                    <a:gd name="connsiteY1" fmla="*/ 210735 h 275293"/>
                    <a:gd name="connsiteX2" fmla="*/ 328734 w 595866"/>
                    <a:gd name="connsiteY2" fmla="*/ 126 h 275293"/>
                    <a:gd name="connsiteX3" fmla="*/ 535133 w 595866"/>
                    <a:gd name="connsiteY3" fmla="*/ 243543 h 275293"/>
                    <a:gd name="connsiteX4" fmla="*/ 595866 w 595866"/>
                    <a:gd name="connsiteY4" fmla="*/ 275293 h 275293"/>
                    <a:gd name="connsiteX0" fmla="*/ 0 w 595866"/>
                    <a:gd name="connsiteY0" fmla="*/ 257301 h 275293"/>
                    <a:gd name="connsiteX1" fmla="*/ 99601 w 595866"/>
                    <a:gd name="connsiteY1" fmla="*/ 210735 h 275293"/>
                    <a:gd name="connsiteX2" fmla="*/ 328734 w 595866"/>
                    <a:gd name="connsiteY2" fmla="*/ 126 h 275293"/>
                    <a:gd name="connsiteX3" fmla="*/ 535133 w 595866"/>
                    <a:gd name="connsiteY3" fmla="*/ 243543 h 275293"/>
                    <a:gd name="connsiteX4" fmla="*/ 595866 w 595866"/>
                    <a:gd name="connsiteY4" fmla="*/ 275293 h 2752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95866" h="275293">
                      <a:moveTo>
                        <a:pt x="0" y="257301"/>
                      </a:moveTo>
                      <a:cubicBezTo>
                        <a:pt x="51867" y="253421"/>
                        <a:pt x="44812" y="253598"/>
                        <a:pt x="99601" y="210735"/>
                      </a:cubicBezTo>
                      <a:cubicBezTo>
                        <a:pt x="154390" y="167872"/>
                        <a:pt x="132481" y="-5342"/>
                        <a:pt x="328734" y="126"/>
                      </a:cubicBezTo>
                      <a:cubicBezTo>
                        <a:pt x="524987" y="5594"/>
                        <a:pt x="490611" y="197682"/>
                        <a:pt x="535133" y="243543"/>
                      </a:cubicBezTo>
                      <a:cubicBezTo>
                        <a:pt x="579655" y="289404"/>
                        <a:pt x="575622" y="264710"/>
                        <a:pt x="595866" y="275293"/>
                      </a:cubicBezTo>
                    </a:path>
                  </a:pathLst>
                </a:custGeom>
                <a:noFill/>
                <a:ln w="12700">
                  <a:solidFill>
                    <a:srgbClr val="FF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350"/>
                </a:p>
              </p:txBody>
            </p:sp>
            <p:sp>
              <p:nvSpPr>
                <p:cNvPr id="92" name="Freihandform 91"/>
                <p:cNvSpPr/>
                <p:nvPr/>
              </p:nvSpPr>
              <p:spPr>
                <a:xfrm>
                  <a:off x="5739875" y="5395716"/>
                  <a:ext cx="810822" cy="297607"/>
                </a:xfrm>
                <a:custGeom>
                  <a:avLst/>
                  <a:gdLst>
                    <a:gd name="connsiteX0" fmla="*/ 0 w 584200"/>
                    <a:gd name="connsiteY0" fmla="*/ 406404 h 406404"/>
                    <a:gd name="connsiteX1" fmla="*/ 143934 w 584200"/>
                    <a:gd name="connsiteY1" fmla="*/ 372538 h 406404"/>
                    <a:gd name="connsiteX2" fmla="*/ 143934 w 584200"/>
                    <a:gd name="connsiteY2" fmla="*/ 372538 h 406404"/>
                    <a:gd name="connsiteX3" fmla="*/ 321734 w 584200"/>
                    <a:gd name="connsiteY3" fmla="*/ 4 h 406404"/>
                    <a:gd name="connsiteX4" fmla="*/ 516467 w 584200"/>
                    <a:gd name="connsiteY4" fmla="*/ 364071 h 406404"/>
                    <a:gd name="connsiteX5" fmla="*/ 584200 w 584200"/>
                    <a:gd name="connsiteY5" fmla="*/ 389471 h 406404"/>
                    <a:gd name="connsiteX0" fmla="*/ 0 w 584200"/>
                    <a:gd name="connsiteY0" fmla="*/ 406781 h 406781"/>
                    <a:gd name="connsiteX1" fmla="*/ 143934 w 584200"/>
                    <a:gd name="connsiteY1" fmla="*/ 372915 h 406781"/>
                    <a:gd name="connsiteX2" fmla="*/ 143934 w 584200"/>
                    <a:gd name="connsiteY2" fmla="*/ 372915 h 406781"/>
                    <a:gd name="connsiteX3" fmla="*/ 321734 w 584200"/>
                    <a:gd name="connsiteY3" fmla="*/ 381 h 406781"/>
                    <a:gd name="connsiteX4" fmla="*/ 488468 w 584200"/>
                    <a:gd name="connsiteY4" fmla="*/ 304123 h 406781"/>
                    <a:gd name="connsiteX5" fmla="*/ 584200 w 584200"/>
                    <a:gd name="connsiteY5" fmla="*/ 389848 h 406781"/>
                    <a:gd name="connsiteX0" fmla="*/ 0 w 584200"/>
                    <a:gd name="connsiteY0" fmla="*/ 406781 h 406781"/>
                    <a:gd name="connsiteX1" fmla="*/ 143934 w 584200"/>
                    <a:gd name="connsiteY1" fmla="*/ 372915 h 406781"/>
                    <a:gd name="connsiteX2" fmla="*/ 321734 w 584200"/>
                    <a:gd name="connsiteY2" fmla="*/ 381 h 406781"/>
                    <a:gd name="connsiteX3" fmla="*/ 488468 w 584200"/>
                    <a:gd name="connsiteY3" fmla="*/ 304123 h 406781"/>
                    <a:gd name="connsiteX4" fmla="*/ 584200 w 584200"/>
                    <a:gd name="connsiteY4" fmla="*/ 389848 h 406781"/>
                    <a:gd name="connsiteX0" fmla="*/ 0 w 584200"/>
                    <a:gd name="connsiteY0" fmla="*/ 406403 h 406403"/>
                    <a:gd name="connsiteX1" fmla="*/ 134601 w 584200"/>
                    <a:gd name="connsiteY1" fmla="*/ 309037 h 406403"/>
                    <a:gd name="connsiteX2" fmla="*/ 321734 w 584200"/>
                    <a:gd name="connsiteY2" fmla="*/ 3 h 406403"/>
                    <a:gd name="connsiteX3" fmla="*/ 488468 w 584200"/>
                    <a:gd name="connsiteY3" fmla="*/ 303745 h 406403"/>
                    <a:gd name="connsiteX4" fmla="*/ 584200 w 584200"/>
                    <a:gd name="connsiteY4" fmla="*/ 389470 h 406403"/>
                    <a:gd name="connsiteX0" fmla="*/ 0 w 584200"/>
                    <a:gd name="connsiteY0" fmla="*/ 406403 h 406403"/>
                    <a:gd name="connsiteX1" fmla="*/ 134601 w 584200"/>
                    <a:gd name="connsiteY1" fmla="*/ 309037 h 406403"/>
                    <a:gd name="connsiteX2" fmla="*/ 321734 w 584200"/>
                    <a:gd name="connsiteY2" fmla="*/ 3 h 406403"/>
                    <a:gd name="connsiteX3" fmla="*/ 488468 w 584200"/>
                    <a:gd name="connsiteY3" fmla="*/ 303745 h 406403"/>
                    <a:gd name="connsiteX4" fmla="*/ 584200 w 584200"/>
                    <a:gd name="connsiteY4" fmla="*/ 389470 h 406403"/>
                    <a:gd name="connsiteX0" fmla="*/ 0 w 595866"/>
                    <a:gd name="connsiteY0" fmla="*/ 371478 h 389470"/>
                    <a:gd name="connsiteX1" fmla="*/ 146267 w 595866"/>
                    <a:gd name="connsiteY1" fmla="*/ 309037 h 389470"/>
                    <a:gd name="connsiteX2" fmla="*/ 333400 w 595866"/>
                    <a:gd name="connsiteY2" fmla="*/ 3 h 389470"/>
                    <a:gd name="connsiteX3" fmla="*/ 500134 w 595866"/>
                    <a:gd name="connsiteY3" fmla="*/ 303745 h 389470"/>
                    <a:gd name="connsiteX4" fmla="*/ 595866 w 595866"/>
                    <a:gd name="connsiteY4" fmla="*/ 389470 h 389470"/>
                    <a:gd name="connsiteX0" fmla="*/ 0 w 595866"/>
                    <a:gd name="connsiteY0" fmla="*/ 371478 h 389470"/>
                    <a:gd name="connsiteX1" fmla="*/ 146267 w 595866"/>
                    <a:gd name="connsiteY1" fmla="*/ 309037 h 389470"/>
                    <a:gd name="connsiteX2" fmla="*/ 333400 w 595866"/>
                    <a:gd name="connsiteY2" fmla="*/ 3 h 389470"/>
                    <a:gd name="connsiteX3" fmla="*/ 500134 w 595866"/>
                    <a:gd name="connsiteY3" fmla="*/ 303745 h 389470"/>
                    <a:gd name="connsiteX4" fmla="*/ 595866 w 595866"/>
                    <a:gd name="connsiteY4" fmla="*/ 389470 h 389470"/>
                    <a:gd name="connsiteX0" fmla="*/ 0 w 595866"/>
                    <a:gd name="connsiteY0" fmla="*/ 257180 h 275172"/>
                    <a:gd name="connsiteX1" fmla="*/ 146267 w 595866"/>
                    <a:gd name="connsiteY1" fmla="*/ 194739 h 275172"/>
                    <a:gd name="connsiteX2" fmla="*/ 328734 w 595866"/>
                    <a:gd name="connsiteY2" fmla="*/ 5 h 275172"/>
                    <a:gd name="connsiteX3" fmla="*/ 500134 w 595866"/>
                    <a:gd name="connsiteY3" fmla="*/ 189447 h 275172"/>
                    <a:gd name="connsiteX4" fmla="*/ 595866 w 595866"/>
                    <a:gd name="connsiteY4" fmla="*/ 275172 h 275172"/>
                    <a:gd name="connsiteX0" fmla="*/ 0 w 595866"/>
                    <a:gd name="connsiteY0" fmla="*/ 257200 h 275192"/>
                    <a:gd name="connsiteX1" fmla="*/ 146267 w 595866"/>
                    <a:gd name="connsiteY1" fmla="*/ 194759 h 275192"/>
                    <a:gd name="connsiteX2" fmla="*/ 328734 w 595866"/>
                    <a:gd name="connsiteY2" fmla="*/ 25 h 275192"/>
                    <a:gd name="connsiteX3" fmla="*/ 500134 w 595866"/>
                    <a:gd name="connsiteY3" fmla="*/ 189467 h 275192"/>
                    <a:gd name="connsiteX4" fmla="*/ 595866 w 595866"/>
                    <a:gd name="connsiteY4" fmla="*/ 275192 h 275192"/>
                    <a:gd name="connsiteX0" fmla="*/ 0 w 595866"/>
                    <a:gd name="connsiteY0" fmla="*/ 257237 h 275229"/>
                    <a:gd name="connsiteX1" fmla="*/ 99601 w 595866"/>
                    <a:gd name="connsiteY1" fmla="*/ 210671 h 275229"/>
                    <a:gd name="connsiteX2" fmla="*/ 328734 w 595866"/>
                    <a:gd name="connsiteY2" fmla="*/ 62 h 275229"/>
                    <a:gd name="connsiteX3" fmla="*/ 500134 w 595866"/>
                    <a:gd name="connsiteY3" fmla="*/ 189504 h 275229"/>
                    <a:gd name="connsiteX4" fmla="*/ 595866 w 595866"/>
                    <a:gd name="connsiteY4" fmla="*/ 275229 h 275229"/>
                    <a:gd name="connsiteX0" fmla="*/ 0 w 595866"/>
                    <a:gd name="connsiteY0" fmla="*/ 257301 h 275293"/>
                    <a:gd name="connsiteX1" fmla="*/ 99601 w 595866"/>
                    <a:gd name="connsiteY1" fmla="*/ 210735 h 275293"/>
                    <a:gd name="connsiteX2" fmla="*/ 328734 w 595866"/>
                    <a:gd name="connsiteY2" fmla="*/ 126 h 275293"/>
                    <a:gd name="connsiteX3" fmla="*/ 535133 w 595866"/>
                    <a:gd name="connsiteY3" fmla="*/ 243543 h 275293"/>
                    <a:gd name="connsiteX4" fmla="*/ 595866 w 595866"/>
                    <a:gd name="connsiteY4" fmla="*/ 275293 h 275293"/>
                    <a:gd name="connsiteX0" fmla="*/ 0 w 595866"/>
                    <a:gd name="connsiteY0" fmla="*/ 257301 h 275293"/>
                    <a:gd name="connsiteX1" fmla="*/ 99601 w 595866"/>
                    <a:gd name="connsiteY1" fmla="*/ 210735 h 275293"/>
                    <a:gd name="connsiteX2" fmla="*/ 328734 w 595866"/>
                    <a:gd name="connsiteY2" fmla="*/ 126 h 275293"/>
                    <a:gd name="connsiteX3" fmla="*/ 535133 w 595866"/>
                    <a:gd name="connsiteY3" fmla="*/ 243543 h 275293"/>
                    <a:gd name="connsiteX4" fmla="*/ 595866 w 595866"/>
                    <a:gd name="connsiteY4" fmla="*/ 275293 h 275293"/>
                    <a:gd name="connsiteX0" fmla="*/ 0 w 595866"/>
                    <a:gd name="connsiteY0" fmla="*/ 257301 h 275293"/>
                    <a:gd name="connsiteX1" fmla="*/ 99601 w 595866"/>
                    <a:gd name="connsiteY1" fmla="*/ 210735 h 275293"/>
                    <a:gd name="connsiteX2" fmla="*/ 328734 w 595866"/>
                    <a:gd name="connsiteY2" fmla="*/ 126 h 275293"/>
                    <a:gd name="connsiteX3" fmla="*/ 535133 w 595866"/>
                    <a:gd name="connsiteY3" fmla="*/ 243543 h 275293"/>
                    <a:gd name="connsiteX4" fmla="*/ 595866 w 595866"/>
                    <a:gd name="connsiteY4" fmla="*/ 275293 h 275293"/>
                    <a:gd name="connsiteX0" fmla="*/ 0 w 595866"/>
                    <a:gd name="connsiteY0" fmla="*/ 257301 h 275293"/>
                    <a:gd name="connsiteX1" fmla="*/ 99601 w 595866"/>
                    <a:gd name="connsiteY1" fmla="*/ 210735 h 275293"/>
                    <a:gd name="connsiteX2" fmla="*/ 328734 w 595866"/>
                    <a:gd name="connsiteY2" fmla="*/ 126 h 275293"/>
                    <a:gd name="connsiteX3" fmla="*/ 535133 w 595866"/>
                    <a:gd name="connsiteY3" fmla="*/ 243543 h 275293"/>
                    <a:gd name="connsiteX4" fmla="*/ 595866 w 595866"/>
                    <a:gd name="connsiteY4" fmla="*/ 275293 h 275293"/>
                    <a:gd name="connsiteX0" fmla="*/ 0 w 595866"/>
                    <a:gd name="connsiteY0" fmla="*/ 279615 h 297607"/>
                    <a:gd name="connsiteX1" fmla="*/ 99601 w 595866"/>
                    <a:gd name="connsiteY1" fmla="*/ 233049 h 297607"/>
                    <a:gd name="connsiteX2" fmla="*/ 328734 w 595866"/>
                    <a:gd name="connsiteY2" fmla="*/ 22440 h 297607"/>
                    <a:gd name="connsiteX3" fmla="*/ 535133 w 595866"/>
                    <a:gd name="connsiteY3" fmla="*/ 265857 h 297607"/>
                    <a:gd name="connsiteX4" fmla="*/ 595866 w 595866"/>
                    <a:gd name="connsiteY4" fmla="*/ 297607 h 2976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95866" h="297607">
                      <a:moveTo>
                        <a:pt x="0" y="279615"/>
                      </a:moveTo>
                      <a:cubicBezTo>
                        <a:pt x="51867" y="275735"/>
                        <a:pt x="44812" y="275912"/>
                        <a:pt x="99601" y="233049"/>
                      </a:cubicBezTo>
                      <a:cubicBezTo>
                        <a:pt x="154390" y="190186"/>
                        <a:pt x="155814" y="-78278"/>
                        <a:pt x="328734" y="22440"/>
                      </a:cubicBezTo>
                      <a:cubicBezTo>
                        <a:pt x="501654" y="123158"/>
                        <a:pt x="490611" y="219996"/>
                        <a:pt x="535133" y="265857"/>
                      </a:cubicBezTo>
                      <a:cubicBezTo>
                        <a:pt x="579655" y="311718"/>
                        <a:pt x="575622" y="287024"/>
                        <a:pt x="595866" y="297607"/>
                      </a:cubicBezTo>
                    </a:path>
                  </a:pathLst>
                </a:custGeom>
                <a:noFill/>
                <a:ln w="12700">
                  <a:solidFill>
                    <a:srgbClr val="FF0000"/>
                  </a:solidFill>
                  <a:prstDash val="sysDot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350"/>
                </a:p>
              </p:txBody>
            </p:sp>
            <p:sp>
              <p:nvSpPr>
                <p:cNvPr id="93" name="Freihandform 92"/>
                <p:cNvSpPr/>
                <p:nvPr/>
              </p:nvSpPr>
              <p:spPr>
                <a:xfrm>
                  <a:off x="4640993" y="5387438"/>
                  <a:ext cx="810822" cy="296360"/>
                </a:xfrm>
                <a:custGeom>
                  <a:avLst/>
                  <a:gdLst>
                    <a:gd name="connsiteX0" fmla="*/ 0 w 584200"/>
                    <a:gd name="connsiteY0" fmla="*/ 406404 h 406404"/>
                    <a:gd name="connsiteX1" fmla="*/ 143934 w 584200"/>
                    <a:gd name="connsiteY1" fmla="*/ 372538 h 406404"/>
                    <a:gd name="connsiteX2" fmla="*/ 143934 w 584200"/>
                    <a:gd name="connsiteY2" fmla="*/ 372538 h 406404"/>
                    <a:gd name="connsiteX3" fmla="*/ 321734 w 584200"/>
                    <a:gd name="connsiteY3" fmla="*/ 4 h 406404"/>
                    <a:gd name="connsiteX4" fmla="*/ 516467 w 584200"/>
                    <a:gd name="connsiteY4" fmla="*/ 364071 h 406404"/>
                    <a:gd name="connsiteX5" fmla="*/ 584200 w 584200"/>
                    <a:gd name="connsiteY5" fmla="*/ 389471 h 406404"/>
                    <a:gd name="connsiteX0" fmla="*/ 0 w 584200"/>
                    <a:gd name="connsiteY0" fmla="*/ 406781 h 406781"/>
                    <a:gd name="connsiteX1" fmla="*/ 143934 w 584200"/>
                    <a:gd name="connsiteY1" fmla="*/ 372915 h 406781"/>
                    <a:gd name="connsiteX2" fmla="*/ 143934 w 584200"/>
                    <a:gd name="connsiteY2" fmla="*/ 372915 h 406781"/>
                    <a:gd name="connsiteX3" fmla="*/ 321734 w 584200"/>
                    <a:gd name="connsiteY3" fmla="*/ 381 h 406781"/>
                    <a:gd name="connsiteX4" fmla="*/ 488468 w 584200"/>
                    <a:gd name="connsiteY4" fmla="*/ 304123 h 406781"/>
                    <a:gd name="connsiteX5" fmla="*/ 584200 w 584200"/>
                    <a:gd name="connsiteY5" fmla="*/ 389848 h 406781"/>
                    <a:gd name="connsiteX0" fmla="*/ 0 w 584200"/>
                    <a:gd name="connsiteY0" fmla="*/ 406781 h 406781"/>
                    <a:gd name="connsiteX1" fmla="*/ 143934 w 584200"/>
                    <a:gd name="connsiteY1" fmla="*/ 372915 h 406781"/>
                    <a:gd name="connsiteX2" fmla="*/ 321734 w 584200"/>
                    <a:gd name="connsiteY2" fmla="*/ 381 h 406781"/>
                    <a:gd name="connsiteX3" fmla="*/ 488468 w 584200"/>
                    <a:gd name="connsiteY3" fmla="*/ 304123 h 406781"/>
                    <a:gd name="connsiteX4" fmla="*/ 584200 w 584200"/>
                    <a:gd name="connsiteY4" fmla="*/ 389848 h 406781"/>
                    <a:gd name="connsiteX0" fmla="*/ 0 w 584200"/>
                    <a:gd name="connsiteY0" fmla="*/ 406403 h 406403"/>
                    <a:gd name="connsiteX1" fmla="*/ 134601 w 584200"/>
                    <a:gd name="connsiteY1" fmla="*/ 309037 h 406403"/>
                    <a:gd name="connsiteX2" fmla="*/ 321734 w 584200"/>
                    <a:gd name="connsiteY2" fmla="*/ 3 h 406403"/>
                    <a:gd name="connsiteX3" fmla="*/ 488468 w 584200"/>
                    <a:gd name="connsiteY3" fmla="*/ 303745 h 406403"/>
                    <a:gd name="connsiteX4" fmla="*/ 584200 w 584200"/>
                    <a:gd name="connsiteY4" fmla="*/ 389470 h 406403"/>
                    <a:gd name="connsiteX0" fmla="*/ 0 w 584200"/>
                    <a:gd name="connsiteY0" fmla="*/ 406403 h 406403"/>
                    <a:gd name="connsiteX1" fmla="*/ 134601 w 584200"/>
                    <a:gd name="connsiteY1" fmla="*/ 309037 h 406403"/>
                    <a:gd name="connsiteX2" fmla="*/ 321734 w 584200"/>
                    <a:gd name="connsiteY2" fmla="*/ 3 h 406403"/>
                    <a:gd name="connsiteX3" fmla="*/ 488468 w 584200"/>
                    <a:gd name="connsiteY3" fmla="*/ 303745 h 406403"/>
                    <a:gd name="connsiteX4" fmla="*/ 584200 w 584200"/>
                    <a:gd name="connsiteY4" fmla="*/ 389470 h 406403"/>
                    <a:gd name="connsiteX0" fmla="*/ 0 w 595866"/>
                    <a:gd name="connsiteY0" fmla="*/ 371478 h 389470"/>
                    <a:gd name="connsiteX1" fmla="*/ 146267 w 595866"/>
                    <a:gd name="connsiteY1" fmla="*/ 309037 h 389470"/>
                    <a:gd name="connsiteX2" fmla="*/ 333400 w 595866"/>
                    <a:gd name="connsiteY2" fmla="*/ 3 h 389470"/>
                    <a:gd name="connsiteX3" fmla="*/ 500134 w 595866"/>
                    <a:gd name="connsiteY3" fmla="*/ 303745 h 389470"/>
                    <a:gd name="connsiteX4" fmla="*/ 595866 w 595866"/>
                    <a:gd name="connsiteY4" fmla="*/ 389470 h 389470"/>
                    <a:gd name="connsiteX0" fmla="*/ 0 w 595866"/>
                    <a:gd name="connsiteY0" fmla="*/ 371478 h 389470"/>
                    <a:gd name="connsiteX1" fmla="*/ 146267 w 595866"/>
                    <a:gd name="connsiteY1" fmla="*/ 309037 h 389470"/>
                    <a:gd name="connsiteX2" fmla="*/ 333400 w 595866"/>
                    <a:gd name="connsiteY2" fmla="*/ 3 h 389470"/>
                    <a:gd name="connsiteX3" fmla="*/ 500134 w 595866"/>
                    <a:gd name="connsiteY3" fmla="*/ 303745 h 389470"/>
                    <a:gd name="connsiteX4" fmla="*/ 595866 w 595866"/>
                    <a:gd name="connsiteY4" fmla="*/ 389470 h 389470"/>
                    <a:gd name="connsiteX0" fmla="*/ 0 w 595866"/>
                    <a:gd name="connsiteY0" fmla="*/ 257180 h 275172"/>
                    <a:gd name="connsiteX1" fmla="*/ 146267 w 595866"/>
                    <a:gd name="connsiteY1" fmla="*/ 194739 h 275172"/>
                    <a:gd name="connsiteX2" fmla="*/ 328734 w 595866"/>
                    <a:gd name="connsiteY2" fmla="*/ 5 h 275172"/>
                    <a:gd name="connsiteX3" fmla="*/ 500134 w 595866"/>
                    <a:gd name="connsiteY3" fmla="*/ 189447 h 275172"/>
                    <a:gd name="connsiteX4" fmla="*/ 595866 w 595866"/>
                    <a:gd name="connsiteY4" fmla="*/ 275172 h 275172"/>
                    <a:gd name="connsiteX0" fmla="*/ 0 w 595866"/>
                    <a:gd name="connsiteY0" fmla="*/ 257200 h 275192"/>
                    <a:gd name="connsiteX1" fmla="*/ 146267 w 595866"/>
                    <a:gd name="connsiteY1" fmla="*/ 194759 h 275192"/>
                    <a:gd name="connsiteX2" fmla="*/ 328734 w 595866"/>
                    <a:gd name="connsiteY2" fmla="*/ 25 h 275192"/>
                    <a:gd name="connsiteX3" fmla="*/ 500134 w 595866"/>
                    <a:gd name="connsiteY3" fmla="*/ 189467 h 275192"/>
                    <a:gd name="connsiteX4" fmla="*/ 595866 w 595866"/>
                    <a:gd name="connsiteY4" fmla="*/ 275192 h 275192"/>
                    <a:gd name="connsiteX0" fmla="*/ 0 w 595866"/>
                    <a:gd name="connsiteY0" fmla="*/ 257237 h 275229"/>
                    <a:gd name="connsiteX1" fmla="*/ 99601 w 595866"/>
                    <a:gd name="connsiteY1" fmla="*/ 210671 h 275229"/>
                    <a:gd name="connsiteX2" fmla="*/ 328734 w 595866"/>
                    <a:gd name="connsiteY2" fmla="*/ 62 h 275229"/>
                    <a:gd name="connsiteX3" fmla="*/ 500134 w 595866"/>
                    <a:gd name="connsiteY3" fmla="*/ 189504 h 275229"/>
                    <a:gd name="connsiteX4" fmla="*/ 595866 w 595866"/>
                    <a:gd name="connsiteY4" fmla="*/ 275229 h 275229"/>
                    <a:gd name="connsiteX0" fmla="*/ 0 w 595866"/>
                    <a:gd name="connsiteY0" fmla="*/ 257301 h 275293"/>
                    <a:gd name="connsiteX1" fmla="*/ 99601 w 595866"/>
                    <a:gd name="connsiteY1" fmla="*/ 210735 h 275293"/>
                    <a:gd name="connsiteX2" fmla="*/ 328734 w 595866"/>
                    <a:gd name="connsiteY2" fmla="*/ 126 h 275293"/>
                    <a:gd name="connsiteX3" fmla="*/ 535133 w 595866"/>
                    <a:gd name="connsiteY3" fmla="*/ 243543 h 275293"/>
                    <a:gd name="connsiteX4" fmla="*/ 595866 w 595866"/>
                    <a:gd name="connsiteY4" fmla="*/ 275293 h 275293"/>
                    <a:gd name="connsiteX0" fmla="*/ 0 w 595866"/>
                    <a:gd name="connsiteY0" fmla="*/ 257301 h 275293"/>
                    <a:gd name="connsiteX1" fmla="*/ 99601 w 595866"/>
                    <a:gd name="connsiteY1" fmla="*/ 210735 h 275293"/>
                    <a:gd name="connsiteX2" fmla="*/ 328734 w 595866"/>
                    <a:gd name="connsiteY2" fmla="*/ 126 h 275293"/>
                    <a:gd name="connsiteX3" fmla="*/ 535133 w 595866"/>
                    <a:gd name="connsiteY3" fmla="*/ 243543 h 275293"/>
                    <a:gd name="connsiteX4" fmla="*/ 595866 w 595866"/>
                    <a:gd name="connsiteY4" fmla="*/ 275293 h 275293"/>
                    <a:gd name="connsiteX0" fmla="*/ 0 w 595866"/>
                    <a:gd name="connsiteY0" fmla="*/ 257301 h 275293"/>
                    <a:gd name="connsiteX1" fmla="*/ 99601 w 595866"/>
                    <a:gd name="connsiteY1" fmla="*/ 210735 h 275293"/>
                    <a:gd name="connsiteX2" fmla="*/ 328734 w 595866"/>
                    <a:gd name="connsiteY2" fmla="*/ 126 h 275293"/>
                    <a:gd name="connsiteX3" fmla="*/ 535133 w 595866"/>
                    <a:gd name="connsiteY3" fmla="*/ 243543 h 275293"/>
                    <a:gd name="connsiteX4" fmla="*/ 595866 w 595866"/>
                    <a:gd name="connsiteY4" fmla="*/ 275293 h 275293"/>
                    <a:gd name="connsiteX0" fmla="*/ 0 w 595866"/>
                    <a:gd name="connsiteY0" fmla="*/ 257301 h 275293"/>
                    <a:gd name="connsiteX1" fmla="*/ 99601 w 595866"/>
                    <a:gd name="connsiteY1" fmla="*/ 210735 h 275293"/>
                    <a:gd name="connsiteX2" fmla="*/ 328734 w 595866"/>
                    <a:gd name="connsiteY2" fmla="*/ 126 h 275293"/>
                    <a:gd name="connsiteX3" fmla="*/ 535133 w 595866"/>
                    <a:gd name="connsiteY3" fmla="*/ 243543 h 275293"/>
                    <a:gd name="connsiteX4" fmla="*/ 595866 w 595866"/>
                    <a:gd name="connsiteY4" fmla="*/ 275293 h 275293"/>
                    <a:gd name="connsiteX0" fmla="*/ 0 w 595866"/>
                    <a:gd name="connsiteY0" fmla="*/ 278368 h 296360"/>
                    <a:gd name="connsiteX1" fmla="*/ 99601 w 595866"/>
                    <a:gd name="connsiteY1" fmla="*/ 231802 h 296360"/>
                    <a:gd name="connsiteX2" fmla="*/ 328734 w 595866"/>
                    <a:gd name="connsiteY2" fmla="*/ 21193 h 296360"/>
                    <a:gd name="connsiteX3" fmla="*/ 535133 w 595866"/>
                    <a:gd name="connsiteY3" fmla="*/ 264610 h 296360"/>
                    <a:gd name="connsiteX4" fmla="*/ 595866 w 595866"/>
                    <a:gd name="connsiteY4" fmla="*/ 296360 h 2963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95866" h="296360">
                      <a:moveTo>
                        <a:pt x="0" y="278368"/>
                      </a:moveTo>
                      <a:cubicBezTo>
                        <a:pt x="51867" y="274488"/>
                        <a:pt x="44812" y="274665"/>
                        <a:pt x="99601" y="231802"/>
                      </a:cubicBezTo>
                      <a:cubicBezTo>
                        <a:pt x="154390" y="188939"/>
                        <a:pt x="155814" y="123675"/>
                        <a:pt x="328734" y="21193"/>
                      </a:cubicBezTo>
                      <a:cubicBezTo>
                        <a:pt x="501654" y="-81289"/>
                        <a:pt x="490611" y="218749"/>
                        <a:pt x="535133" y="264610"/>
                      </a:cubicBezTo>
                      <a:cubicBezTo>
                        <a:pt x="579655" y="310471"/>
                        <a:pt x="575622" y="285777"/>
                        <a:pt x="595866" y="296360"/>
                      </a:cubicBezTo>
                    </a:path>
                  </a:pathLst>
                </a:custGeom>
                <a:noFill/>
                <a:ln w="12700">
                  <a:solidFill>
                    <a:srgbClr val="FF0000"/>
                  </a:solidFill>
                  <a:prstDash val="sysDot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350"/>
                </a:p>
              </p:txBody>
            </p:sp>
          </p:grpSp>
          <p:cxnSp>
            <p:nvCxnSpPr>
              <p:cNvPr id="95" name="Gerade Verbindung mit Pfeil 94"/>
              <p:cNvCxnSpPr/>
              <p:nvPr/>
            </p:nvCxnSpPr>
            <p:spPr>
              <a:xfrm>
                <a:off x="4588669" y="5748701"/>
                <a:ext cx="1952504" cy="0"/>
              </a:xfrm>
              <a:prstGeom prst="straightConnector1">
                <a:avLst/>
              </a:prstGeom>
              <a:ln w="12700">
                <a:solidFill>
                  <a:srgbClr val="FF0000"/>
                </a:solidFill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1" name="Textfeld 100"/>
              <p:cNvSpPr txBox="1"/>
              <p:nvPr/>
            </p:nvSpPr>
            <p:spPr>
              <a:xfrm>
                <a:off x="4600274" y="5752730"/>
                <a:ext cx="70533" cy="153888"/>
              </a:xfrm>
              <a:prstGeom prst="rect">
                <a:avLst/>
              </a:prstGeom>
            </p:spPr>
            <p:txBody>
              <a:bodyPr vert="horz" wrap="none" lIns="0" tIns="0" rIns="0" bIns="0" rtlCol="0" anchor="t">
                <a:spAutoFit/>
              </a:bodyPr>
              <a:lstStyle/>
              <a:p>
                <a:r>
                  <a:rPr lang="de-DE" sz="750" dirty="0">
                    <a:solidFill>
                      <a:srgbClr val="FF0000"/>
                    </a:solidFill>
                  </a:rPr>
                  <a:t>0</a:t>
                </a:r>
              </a:p>
            </p:txBody>
          </p:sp>
          <p:sp>
            <p:nvSpPr>
              <p:cNvPr id="102" name="Textfeld 101"/>
              <p:cNvSpPr txBox="1"/>
              <p:nvPr/>
            </p:nvSpPr>
            <p:spPr>
              <a:xfrm>
                <a:off x="6470641" y="5758979"/>
                <a:ext cx="70533" cy="153888"/>
              </a:xfrm>
              <a:prstGeom prst="rect">
                <a:avLst/>
              </a:prstGeom>
            </p:spPr>
            <p:txBody>
              <a:bodyPr vert="horz" wrap="none" lIns="0" tIns="0" rIns="0" bIns="0" rtlCol="0" anchor="t">
                <a:spAutoFit/>
              </a:bodyPr>
              <a:lstStyle/>
              <a:p>
                <a:r>
                  <a:rPr lang="de-DE" sz="750" dirty="0">
                    <a:solidFill>
                      <a:srgbClr val="FF0000"/>
                    </a:solidFill>
                  </a:rPr>
                  <a:t>1</a:t>
                </a:r>
              </a:p>
            </p:txBody>
          </p:sp>
        </p:grpSp>
        <p:grpSp>
          <p:nvGrpSpPr>
            <p:cNvPr id="107" name="Gruppieren 106"/>
            <p:cNvGrpSpPr/>
            <p:nvPr/>
          </p:nvGrpSpPr>
          <p:grpSpPr>
            <a:xfrm>
              <a:off x="4627086" y="5808786"/>
              <a:ext cx="1952505" cy="547172"/>
              <a:chOff x="4588669" y="5365695"/>
              <a:chExt cx="1952505" cy="547172"/>
            </a:xfrm>
          </p:grpSpPr>
          <p:grpSp>
            <p:nvGrpSpPr>
              <p:cNvPr id="108" name="Gruppieren 107"/>
              <p:cNvGrpSpPr/>
              <p:nvPr/>
            </p:nvGrpSpPr>
            <p:grpSpPr>
              <a:xfrm>
                <a:off x="4610040" y="5365695"/>
                <a:ext cx="1909704" cy="353819"/>
                <a:chOff x="4640993" y="5339504"/>
                <a:chExt cx="1909704" cy="353819"/>
              </a:xfrm>
            </p:grpSpPr>
            <p:sp>
              <p:nvSpPr>
                <p:cNvPr id="112" name="Freihandform 111"/>
                <p:cNvSpPr/>
                <p:nvPr/>
              </p:nvSpPr>
              <p:spPr>
                <a:xfrm>
                  <a:off x="5157259" y="5391192"/>
                  <a:ext cx="810822" cy="292606"/>
                </a:xfrm>
                <a:custGeom>
                  <a:avLst/>
                  <a:gdLst>
                    <a:gd name="connsiteX0" fmla="*/ 0 w 584200"/>
                    <a:gd name="connsiteY0" fmla="*/ 406404 h 406404"/>
                    <a:gd name="connsiteX1" fmla="*/ 143934 w 584200"/>
                    <a:gd name="connsiteY1" fmla="*/ 372538 h 406404"/>
                    <a:gd name="connsiteX2" fmla="*/ 143934 w 584200"/>
                    <a:gd name="connsiteY2" fmla="*/ 372538 h 406404"/>
                    <a:gd name="connsiteX3" fmla="*/ 321734 w 584200"/>
                    <a:gd name="connsiteY3" fmla="*/ 4 h 406404"/>
                    <a:gd name="connsiteX4" fmla="*/ 516467 w 584200"/>
                    <a:gd name="connsiteY4" fmla="*/ 364071 h 406404"/>
                    <a:gd name="connsiteX5" fmla="*/ 584200 w 584200"/>
                    <a:gd name="connsiteY5" fmla="*/ 389471 h 406404"/>
                    <a:gd name="connsiteX0" fmla="*/ 0 w 584200"/>
                    <a:gd name="connsiteY0" fmla="*/ 406781 h 406781"/>
                    <a:gd name="connsiteX1" fmla="*/ 143934 w 584200"/>
                    <a:gd name="connsiteY1" fmla="*/ 372915 h 406781"/>
                    <a:gd name="connsiteX2" fmla="*/ 143934 w 584200"/>
                    <a:gd name="connsiteY2" fmla="*/ 372915 h 406781"/>
                    <a:gd name="connsiteX3" fmla="*/ 321734 w 584200"/>
                    <a:gd name="connsiteY3" fmla="*/ 381 h 406781"/>
                    <a:gd name="connsiteX4" fmla="*/ 488468 w 584200"/>
                    <a:gd name="connsiteY4" fmla="*/ 304123 h 406781"/>
                    <a:gd name="connsiteX5" fmla="*/ 584200 w 584200"/>
                    <a:gd name="connsiteY5" fmla="*/ 389848 h 406781"/>
                    <a:gd name="connsiteX0" fmla="*/ 0 w 584200"/>
                    <a:gd name="connsiteY0" fmla="*/ 406781 h 406781"/>
                    <a:gd name="connsiteX1" fmla="*/ 143934 w 584200"/>
                    <a:gd name="connsiteY1" fmla="*/ 372915 h 406781"/>
                    <a:gd name="connsiteX2" fmla="*/ 321734 w 584200"/>
                    <a:gd name="connsiteY2" fmla="*/ 381 h 406781"/>
                    <a:gd name="connsiteX3" fmla="*/ 488468 w 584200"/>
                    <a:gd name="connsiteY3" fmla="*/ 304123 h 406781"/>
                    <a:gd name="connsiteX4" fmla="*/ 584200 w 584200"/>
                    <a:gd name="connsiteY4" fmla="*/ 389848 h 406781"/>
                    <a:gd name="connsiteX0" fmla="*/ 0 w 584200"/>
                    <a:gd name="connsiteY0" fmla="*/ 406403 h 406403"/>
                    <a:gd name="connsiteX1" fmla="*/ 134601 w 584200"/>
                    <a:gd name="connsiteY1" fmla="*/ 309037 h 406403"/>
                    <a:gd name="connsiteX2" fmla="*/ 321734 w 584200"/>
                    <a:gd name="connsiteY2" fmla="*/ 3 h 406403"/>
                    <a:gd name="connsiteX3" fmla="*/ 488468 w 584200"/>
                    <a:gd name="connsiteY3" fmla="*/ 303745 h 406403"/>
                    <a:gd name="connsiteX4" fmla="*/ 584200 w 584200"/>
                    <a:gd name="connsiteY4" fmla="*/ 389470 h 406403"/>
                    <a:gd name="connsiteX0" fmla="*/ 0 w 584200"/>
                    <a:gd name="connsiteY0" fmla="*/ 406403 h 406403"/>
                    <a:gd name="connsiteX1" fmla="*/ 134601 w 584200"/>
                    <a:gd name="connsiteY1" fmla="*/ 309037 h 406403"/>
                    <a:gd name="connsiteX2" fmla="*/ 321734 w 584200"/>
                    <a:gd name="connsiteY2" fmla="*/ 3 h 406403"/>
                    <a:gd name="connsiteX3" fmla="*/ 488468 w 584200"/>
                    <a:gd name="connsiteY3" fmla="*/ 303745 h 406403"/>
                    <a:gd name="connsiteX4" fmla="*/ 584200 w 584200"/>
                    <a:gd name="connsiteY4" fmla="*/ 389470 h 406403"/>
                    <a:gd name="connsiteX0" fmla="*/ 0 w 595866"/>
                    <a:gd name="connsiteY0" fmla="*/ 371478 h 389470"/>
                    <a:gd name="connsiteX1" fmla="*/ 146267 w 595866"/>
                    <a:gd name="connsiteY1" fmla="*/ 309037 h 389470"/>
                    <a:gd name="connsiteX2" fmla="*/ 333400 w 595866"/>
                    <a:gd name="connsiteY2" fmla="*/ 3 h 389470"/>
                    <a:gd name="connsiteX3" fmla="*/ 500134 w 595866"/>
                    <a:gd name="connsiteY3" fmla="*/ 303745 h 389470"/>
                    <a:gd name="connsiteX4" fmla="*/ 595866 w 595866"/>
                    <a:gd name="connsiteY4" fmla="*/ 389470 h 389470"/>
                    <a:gd name="connsiteX0" fmla="*/ 0 w 595866"/>
                    <a:gd name="connsiteY0" fmla="*/ 371478 h 389470"/>
                    <a:gd name="connsiteX1" fmla="*/ 146267 w 595866"/>
                    <a:gd name="connsiteY1" fmla="*/ 309037 h 389470"/>
                    <a:gd name="connsiteX2" fmla="*/ 333400 w 595866"/>
                    <a:gd name="connsiteY2" fmla="*/ 3 h 389470"/>
                    <a:gd name="connsiteX3" fmla="*/ 500134 w 595866"/>
                    <a:gd name="connsiteY3" fmla="*/ 303745 h 389470"/>
                    <a:gd name="connsiteX4" fmla="*/ 595866 w 595866"/>
                    <a:gd name="connsiteY4" fmla="*/ 389470 h 389470"/>
                    <a:gd name="connsiteX0" fmla="*/ 0 w 595866"/>
                    <a:gd name="connsiteY0" fmla="*/ 257180 h 275172"/>
                    <a:gd name="connsiteX1" fmla="*/ 146267 w 595866"/>
                    <a:gd name="connsiteY1" fmla="*/ 194739 h 275172"/>
                    <a:gd name="connsiteX2" fmla="*/ 328734 w 595866"/>
                    <a:gd name="connsiteY2" fmla="*/ 5 h 275172"/>
                    <a:gd name="connsiteX3" fmla="*/ 500134 w 595866"/>
                    <a:gd name="connsiteY3" fmla="*/ 189447 h 275172"/>
                    <a:gd name="connsiteX4" fmla="*/ 595866 w 595866"/>
                    <a:gd name="connsiteY4" fmla="*/ 275172 h 275172"/>
                    <a:gd name="connsiteX0" fmla="*/ 0 w 595866"/>
                    <a:gd name="connsiteY0" fmla="*/ 257200 h 275192"/>
                    <a:gd name="connsiteX1" fmla="*/ 146267 w 595866"/>
                    <a:gd name="connsiteY1" fmla="*/ 194759 h 275192"/>
                    <a:gd name="connsiteX2" fmla="*/ 328734 w 595866"/>
                    <a:gd name="connsiteY2" fmla="*/ 25 h 275192"/>
                    <a:gd name="connsiteX3" fmla="*/ 500134 w 595866"/>
                    <a:gd name="connsiteY3" fmla="*/ 189467 h 275192"/>
                    <a:gd name="connsiteX4" fmla="*/ 595866 w 595866"/>
                    <a:gd name="connsiteY4" fmla="*/ 275192 h 275192"/>
                    <a:gd name="connsiteX0" fmla="*/ 0 w 595866"/>
                    <a:gd name="connsiteY0" fmla="*/ 257237 h 275229"/>
                    <a:gd name="connsiteX1" fmla="*/ 99601 w 595866"/>
                    <a:gd name="connsiteY1" fmla="*/ 210671 h 275229"/>
                    <a:gd name="connsiteX2" fmla="*/ 328734 w 595866"/>
                    <a:gd name="connsiteY2" fmla="*/ 62 h 275229"/>
                    <a:gd name="connsiteX3" fmla="*/ 500134 w 595866"/>
                    <a:gd name="connsiteY3" fmla="*/ 189504 h 275229"/>
                    <a:gd name="connsiteX4" fmla="*/ 595866 w 595866"/>
                    <a:gd name="connsiteY4" fmla="*/ 275229 h 275229"/>
                    <a:gd name="connsiteX0" fmla="*/ 0 w 595866"/>
                    <a:gd name="connsiteY0" fmla="*/ 257301 h 275293"/>
                    <a:gd name="connsiteX1" fmla="*/ 99601 w 595866"/>
                    <a:gd name="connsiteY1" fmla="*/ 210735 h 275293"/>
                    <a:gd name="connsiteX2" fmla="*/ 328734 w 595866"/>
                    <a:gd name="connsiteY2" fmla="*/ 126 h 275293"/>
                    <a:gd name="connsiteX3" fmla="*/ 535133 w 595866"/>
                    <a:gd name="connsiteY3" fmla="*/ 243543 h 275293"/>
                    <a:gd name="connsiteX4" fmla="*/ 595866 w 595866"/>
                    <a:gd name="connsiteY4" fmla="*/ 275293 h 275293"/>
                    <a:gd name="connsiteX0" fmla="*/ 0 w 595866"/>
                    <a:gd name="connsiteY0" fmla="*/ 257301 h 275293"/>
                    <a:gd name="connsiteX1" fmla="*/ 99601 w 595866"/>
                    <a:gd name="connsiteY1" fmla="*/ 210735 h 275293"/>
                    <a:gd name="connsiteX2" fmla="*/ 328734 w 595866"/>
                    <a:gd name="connsiteY2" fmla="*/ 126 h 275293"/>
                    <a:gd name="connsiteX3" fmla="*/ 535133 w 595866"/>
                    <a:gd name="connsiteY3" fmla="*/ 243543 h 275293"/>
                    <a:gd name="connsiteX4" fmla="*/ 595866 w 595866"/>
                    <a:gd name="connsiteY4" fmla="*/ 275293 h 275293"/>
                    <a:gd name="connsiteX0" fmla="*/ 0 w 595866"/>
                    <a:gd name="connsiteY0" fmla="*/ 257301 h 275293"/>
                    <a:gd name="connsiteX1" fmla="*/ 99601 w 595866"/>
                    <a:gd name="connsiteY1" fmla="*/ 210735 h 275293"/>
                    <a:gd name="connsiteX2" fmla="*/ 328734 w 595866"/>
                    <a:gd name="connsiteY2" fmla="*/ 126 h 275293"/>
                    <a:gd name="connsiteX3" fmla="*/ 535133 w 595866"/>
                    <a:gd name="connsiteY3" fmla="*/ 243543 h 275293"/>
                    <a:gd name="connsiteX4" fmla="*/ 595866 w 595866"/>
                    <a:gd name="connsiteY4" fmla="*/ 275293 h 275293"/>
                    <a:gd name="connsiteX0" fmla="*/ 0 w 595866"/>
                    <a:gd name="connsiteY0" fmla="*/ 257301 h 275293"/>
                    <a:gd name="connsiteX1" fmla="*/ 99601 w 595866"/>
                    <a:gd name="connsiteY1" fmla="*/ 210735 h 275293"/>
                    <a:gd name="connsiteX2" fmla="*/ 328734 w 595866"/>
                    <a:gd name="connsiteY2" fmla="*/ 126 h 275293"/>
                    <a:gd name="connsiteX3" fmla="*/ 535133 w 595866"/>
                    <a:gd name="connsiteY3" fmla="*/ 243543 h 275293"/>
                    <a:gd name="connsiteX4" fmla="*/ 595866 w 595866"/>
                    <a:gd name="connsiteY4" fmla="*/ 275293 h 275293"/>
                    <a:gd name="connsiteX0" fmla="*/ 0 w 595866"/>
                    <a:gd name="connsiteY0" fmla="*/ 257430 h 275422"/>
                    <a:gd name="connsiteX1" fmla="*/ 99601 w 595866"/>
                    <a:gd name="connsiteY1" fmla="*/ 210864 h 275422"/>
                    <a:gd name="connsiteX2" fmla="*/ 328734 w 595866"/>
                    <a:gd name="connsiteY2" fmla="*/ 255 h 275422"/>
                    <a:gd name="connsiteX3" fmla="*/ 535133 w 595866"/>
                    <a:gd name="connsiteY3" fmla="*/ 243672 h 275422"/>
                    <a:gd name="connsiteX4" fmla="*/ 595866 w 595866"/>
                    <a:gd name="connsiteY4" fmla="*/ 275422 h 275422"/>
                    <a:gd name="connsiteX0" fmla="*/ 0 w 595866"/>
                    <a:gd name="connsiteY0" fmla="*/ 257430 h 275422"/>
                    <a:gd name="connsiteX1" fmla="*/ 99601 w 595866"/>
                    <a:gd name="connsiteY1" fmla="*/ 210864 h 275422"/>
                    <a:gd name="connsiteX2" fmla="*/ 328734 w 595866"/>
                    <a:gd name="connsiteY2" fmla="*/ 255 h 275422"/>
                    <a:gd name="connsiteX3" fmla="*/ 535133 w 595866"/>
                    <a:gd name="connsiteY3" fmla="*/ 243672 h 275422"/>
                    <a:gd name="connsiteX4" fmla="*/ 595866 w 595866"/>
                    <a:gd name="connsiteY4" fmla="*/ 275422 h 275422"/>
                    <a:gd name="connsiteX0" fmla="*/ 0 w 595866"/>
                    <a:gd name="connsiteY0" fmla="*/ 257225 h 275217"/>
                    <a:gd name="connsiteX1" fmla="*/ 99601 w 595866"/>
                    <a:gd name="connsiteY1" fmla="*/ 210659 h 275217"/>
                    <a:gd name="connsiteX2" fmla="*/ 328734 w 595866"/>
                    <a:gd name="connsiteY2" fmla="*/ 50 h 275217"/>
                    <a:gd name="connsiteX3" fmla="*/ 535133 w 595866"/>
                    <a:gd name="connsiteY3" fmla="*/ 243467 h 275217"/>
                    <a:gd name="connsiteX4" fmla="*/ 595866 w 595866"/>
                    <a:gd name="connsiteY4" fmla="*/ 275217 h 2752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95866" h="275217">
                      <a:moveTo>
                        <a:pt x="0" y="257225"/>
                      </a:moveTo>
                      <a:cubicBezTo>
                        <a:pt x="51867" y="253345"/>
                        <a:pt x="44812" y="253522"/>
                        <a:pt x="99601" y="210659"/>
                      </a:cubicBezTo>
                      <a:cubicBezTo>
                        <a:pt x="154390" y="167796"/>
                        <a:pt x="183229" y="-3320"/>
                        <a:pt x="328734" y="50"/>
                      </a:cubicBezTo>
                      <a:cubicBezTo>
                        <a:pt x="474239" y="3420"/>
                        <a:pt x="490611" y="197606"/>
                        <a:pt x="535133" y="243467"/>
                      </a:cubicBezTo>
                      <a:cubicBezTo>
                        <a:pt x="579655" y="289328"/>
                        <a:pt x="575622" y="264634"/>
                        <a:pt x="595866" y="275217"/>
                      </a:cubicBez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350"/>
                </a:p>
              </p:txBody>
            </p:sp>
            <p:sp>
              <p:nvSpPr>
                <p:cNvPr id="113" name="Freihandform 112"/>
                <p:cNvSpPr/>
                <p:nvPr/>
              </p:nvSpPr>
              <p:spPr>
                <a:xfrm>
                  <a:off x="5739875" y="5439583"/>
                  <a:ext cx="810822" cy="253740"/>
                </a:xfrm>
                <a:custGeom>
                  <a:avLst/>
                  <a:gdLst>
                    <a:gd name="connsiteX0" fmla="*/ 0 w 584200"/>
                    <a:gd name="connsiteY0" fmla="*/ 406404 h 406404"/>
                    <a:gd name="connsiteX1" fmla="*/ 143934 w 584200"/>
                    <a:gd name="connsiteY1" fmla="*/ 372538 h 406404"/>
                    <a:gd name="connsiteX2" fmla="*/ 143934 w 584200"/>
                    <a:gd name="connsiteY2" fmla="*/ 372538 h 406404"/>
                    <a:gd name="connsiteX3" fmla="*/ 321734 w 584200"/>
                    <a:gd name="connsiteY3" fmla="*/ 4 h 406404"/>
                    <a:gd name="connsiteX4" fmla="*/ 516467 w 584200"/>
                    <a:gd name="connsiteY4" fmla="*/ 364071 h 406404"/>
                    <a:gd name="connsiteX5" fmla="*/ 584200 w 584200"/>
                    <a:gd name="connsiteY5" fmla="*/ 389471 h 406404"/>
                    <a:gd name="connsiteX0" fmla="*/ 0 w 584200"/>
                    <a:gd name="connsiteY0" fmla="*/ 406781 h 406781"/>
                    <a:gd name="connsiteX1" fmla="*/ 143934 w 584200"/>
                    <a:gd name="connsiteY1" fmla="*/ 372915 h 406781"/>
                    <a:gd name="connsiteX2" fmla="*/ 143934 w 584200"/>
                    <a:gd name="connsiteY2" fmla="*/ 372915 h 406781"/>
                    <a:gd name="connsiteX3" fmla="*/ 321734 w 584200"/>
                    <a:gd name="connsiteY3" fmla="*/ 381 h 406781"/>
                    <a:gd name="connsiteX4" fmla="*/ 488468 w 584200"/>
                    <a:gd name="connsiteY4" fmla="*/ 304123 h 406781"/>
                    <a:gd name="connsiteX5" fmla="*/ 584200 w 584200"/>
                    <a:gd name="connsiteY5" fmla="*/ 389848 h 406781"/>
                    <a:gd name="connsiteX0" fmla="*/ 0 w 584200"/>
                    <a:gd name="connsiteY0" fmla="*/ 406781 h 406781"/>
                    <a:gd name="connsiteX1" fmla="*/ 143934 w 584200"/>
                    <a:gd name="connsiteY1" fmla="*/ 372915 h 406781"/>
                    <a:gd name="connsiteX2" fmla="*/ 321734 w 584200"/>
                    <a:gd name="connsiteY2" fmla="*/ 381 h 406781"/>
                    <a:gd name="connsiteX3" fmla="*/ 488468 w 584200"/>
                    <a:gd name="connsiteY3" fmla="*/ 304123 h 406781"/>
                    <a:gd name="connsiteX4" fmla="*/ 584200 w 584200"/>
                    <a:gd name="connsiteY4" fmla="*/ 389848 h 406781"/>
                    <a:gd name="connsiteX0" fmla="*/ 0 w 584200"/>
                    <a:gd name="connsiteY0" fmla="*/ 406403 h 406403"/>
                    <a:gd name="connsiteX1" fmla="*/ 134601 w 584200"/>
                    <a:gd name="connsiteY1" fmla="*/ 309037 h 406403"/>
                    <a:gd name="connsiteX2" fmla="*/ 321734 w 584200"/>
                    <a:gd name="connsiteY2" fmla="*/ 3 h 406403"/>
                    <a:gd name="connsiteX3" fmla="*/ 488468 w 584200"/>
                    <a:gd name="connsiteY3" fmla="*/ 303745 h 406403"/>
                    <a:gd name="connsiteX4" fmla="*/ 584200 w 584200"/>
                    <a:gd name="connsiteY4" fmla="*/ 389470 h 406403"/>
                    <a:gd name="connsiteX0" fmla="*/ 0 w 584200"/>
                    <a:gd name="connsiteY0" fmla="*/ 406403 h 406403"/>
                    <a:gd name="connsiteX1" fmla="*/ 134601 w 584200"/>
                    <a:gd name="connsiteY1" fmla="*/ 309037 h 406403"/>
                    <a:gd name="connsiteX2" fmla="*/ 321734 w 584200"/>
                    <a:gd name="connsiteY2" fmla="*/ 3 h 406403"/>
                    <a:gd name="connsiteX3" fmla="*/ 488468 w 584200"/>
                    <a:gd name="connsiteY3" fmla="*/ 303745 h 406403"/>
                    <a:gd name="connsiteX4" fmla="*/ 584200 w 584200"/>
                    <a:gd name="connsiteY4" fmla="*/ 389470 h 406403"/>
                    <a:gd name="connsiteX0" fmla="*/ 0 w 595866"/>
                    <a:gd name="connsiteY0" fmla="*/ 371478 h 389470"/>
                    <a:gd name="connsiteX1" fmla="*/ 146267 w 595866"/>
                    <a:gd name="connsiteY1" fmla="*/ 309037 h 389470"/>
                    <a:gd name="connsiteX2" fmla="*/ 333400 w 595866"/>
                    <a:gd name="connsiteY2" fmla="*/ 3 h 389470"/>
                    <a:gd name="connsiteX3" fmla="*/ 500134 w 595866"/>
                    <a:gd name="connsiteY3" fmla="*/ 303745 h 389470"/>
                    <a:gd name="connsiteX4" fmla="*/ 595866 w 595866"/>
                    <a:gd name="connsiteY4" fmla="*/ 389470 h 389470"/>
                    <a:gd name="connsiteX0" fmla="*/ 0 w 595866"/>
                    <a:gd name="connsiteY0" fmla="*/ 371478 h 389470"/>
                    <a:gd name="connsiteX1" fmla="*/ 146267 w 595866"/>
                    <a:gd name="connsiteY1" fmla="*/ 309037 h 389470"/>
                    <a:gd name="connsiteX2" fmla="*/ 333400 w 595866"/>
                    <a:gd name="connsiteY2" fmla="*/ 3 h 389470"/>
                    <a:gd name="connsiteX3" fmla="*/ 500134 w 595866"/>
                    <a:gd name="connsiteY3" fmla="*/ 303745 h 389470"/>
                    <a:gd name="connsiteX4" fmla="*/ 595866 w 595866"/>
                    <a:gd name="connsiteY4" fmla="*/ 389470 h 389470"/>
                    <a:gd name="connsiteX0" fmla="*/ 0 w 595866"/>
                    <a:gd name="connsiteY0" fmla="*/ 257180 h 275172"/>
                    <a:gd name="connsiteX1" fmla="*/ 146267 w 595866"/>
                    <a:gd name="connsiteY1" fmla="*/ 194739 h 275172"/>
                    <a:gd name="connsiteX2" fmla="*/ 328734 w 595866"/>
                    <a:gd name="connsiteY2" fmla="*/ 5 h 275172"/>
                    <a:gd name="connsiteX3" fmla="*/ 500134 w 595866"/>
                    <a:gd name="connsiteY3" fmla="*/ 189447 h 275172"/>
                    <a:gd name="connsiteX4" fmla="*/ 595866 w 595866"/>
                    <a:gd name="connsiteY4" fmla="*/ 275172 h 275172"/>
                    <a:gd name="connsiteX0" fmla="*/ 0 w 595866"/>
                    <a:gd name="connsiteY0" fmla="*/ 257200 h 275192"/>
                    <a:gd name="connsiteX1" fmla="*/ 146267 w 595866"/>
                    <a:gd name="connsiteY1" fmla="*/ 194759 h 275192"/>
                    <a:gd name="connsiteX2" fmla="*/ 328734 w 595866"/>
                    <a:gd name="connsiteY2" fmla="*/ 25 h 275192"/>
                    <a:gd name="connsiteX3" fmla="*/ 500134 w 595866"/>
                    <a:gd name="connsiteY3" fmla="*/ 189467 h 275192"/>
                    <a:gd name="connsiteX4" fmla="*/ 595866 w 595866"/>
                    <a:gd name="connsiteY4" fmla="*/ 275192 h 275192"/>
                    <a:gd name="connsiteX0" fmla="*/ 0 w 595866"/>
                    <a:gd name="connsiteY0" fmla="*/ 257237 h 275229"/>
                    <a:gd name="connsiteX1" fmla="*/ 99601 w 595866"/>
                    <a:gd name="connsiteY1" fmla="*/ 210671 h 275229"/>
                    <a:gd name="connsiteX2" fmla="*/ 328734 w 595866"/>
                    <a:gd name="connsiteY2" fmla="*/ 62 h 275229"/>
                    <a:gd name="connsiteX3" fmla="*/ 500134 w 595866"/>
                    <a:gd name="connsiteY3" fmla="*/ 189504 h 275229"/>
                    <a:gd name="connsiteX4" fmla="*/ 595866 w 595866"/>
                    <a:gd name="connsiteY4" fmla="*/ 275229 h 275229"/>
                    <a:gd name="connsiteX0" fmla="*/ 0 w 595866"/>
                    <a:gd name="connsiteY0" fmla="*/ 257301 h 275293"/>
                    <a:gd name="connsiteX1" fmla="*/ 99601 w 595866"/>
                    <a:gd name="connsiteY1" fmla="*/ 210735 h 275293"/>
                    <a:gd name="connsiteX2" fmla="*/ 328734 w 595866"/>
                    <a:gd name="connsiteY2" fmla="*/ 126 h 275293"/>
                    <a:gd name="connsiteX3" fmla="*/ 535133 w 595866"/>
                    <a:gd name="connsiteY3" fmla="*/ 243543 h 275293"/>
                    <a:gd name="connsiteX4" fmla="*/ 595866 w 595866"/>
                    <a:gd name="connsiteY4" fmla="*/ 275293 h 275293"/>
                    <a:gd name="connsiteX0" fmla="*/ 0 w 595866"/>
                    <a:gd name="connsiteY0" fmla="*/ 257301 h 275293"/>
                    <a:gd name="connsiteX1" fmla="*/ 99601 w 595866"/>
                    <a:gd name="connsiteY1" fmla="*/ 210735 h 275293"/>
                    <a:gd name="connsiteX2" fmla="*/ 328734 w 595866"/>
                    <a:gd name="connsiteY2" fmla="*/ 126 h 275293"/>
                    <a:gd name="connsiteX3" fmla="*/ 535133 w 595866"/>
                    <a:gd name="connsiteY3" fmla="*/ 243543 h 275293"/>
                    <a:gd name="connsiteX4" fmla="*/ 595866 w 595866"/>
                    <a:gd name="connsiteY4" fmla="*/ 275293 h 275293"/>
                    <a:gd name="connsiteX0" fmla="*/ 0 w 595866"/>
                    <a:gd name="connsiteY0" fmla="*/ 257301 h 275293"/>
                    <a:gd name="connsiteX1" fmla="*/ 99601 w 595866"/>
                    <a:gd name="connsiteY1" fmla="*/ 210735 h 275293"/>
                    <a:gd name="connsiteX2" fmla="*/ 328734 w 595866"/>
                    <a:gd name="connsiteY2" fmla="*/ 126 h 275293"/>
                    <a:gd name="connsiteX3" fmla="*/ 535133 w 595866"/>
                    <a:gd name="connsiteY3" fmla="*/ 243543 h 275293"/>
                    <a:gd name="connsiteX4" fmla="*/ 595866 w 595866"/>
                    <a:gd name="connsiteY4" fmla="*/ 275293 h 275293"/>
                    <a:gd name="connsiteX0" fmla="*/ 0 w 595866"/>
                    <a:gd name="connsiteY0" fmla="*/ 257301 h 275293"/>
                    <a:gd name="connsiteX1" fmla="*/ 99601 w 595866"/>
                    <a:gd name="connsiteY1" fmla="*/ 210735 h 275293"/>
                    <a:gd name="connsiteX2" fmla="*/ 328734 w 595866"/>
                    <a:gd name="connsiteY2" fmla="*/ 126 h 275293"/>
                    <a:gd name="connsiteX3" fmla="*/ 535133 w 595866"/>
                    <a:gd name="connsiteY3" fmla="*/ 243543 h 275293"/>
                    <a:gd name="connsiteX4" fmla="*/ 595866 w 595866"/>
                    <a:gd name="connsiteY4" fmla="*/ 275293 h 275293"/>
                    <a:gd name="connsiteX0" fmla="*/ 0 w 595866"/>
                    <a:gd name="connsiteY0" fmla="*/ 279615 h 297607"/>
                    <a:gd name="connsiteX1" fmla="*/ 99601 w 595866"/>
                    <a:gd name="connsiteY1" fmla="*/ 233049 h 297607"/>
                    <a:gd name="connsiteX2" fmla="*/ 328734 w 595866"/>
                    <a:gd name="connsiteY2" fmla="*/ 22440 h 297607"/>
                    <a:gd name="connsiteX3" fmla="*/ 535133 w 595866"/>
                    <a:gd name="connsiteY3" fmla="*/ 265857 h 297607"/>
                    <a:gd name="connsiteX4" fmla="*/ 595866 w 595866"/>
                    <a:gd name="connsiteY4" fmla="*/ 297607 h 297607"/>
                    <a:gd name="connsiteX0" fmla="*/ 0 w 595866"/>
                    <a:gd name="connsiteY0" fmla="*/ 257217 h 275209"/>
                    <a:gd name="connsiteX1" fmla="*/ 99601 w 595866"/>
                    <a:gd name="connsiteY1" fmla="*/ 210651 h 275209"/>
                    <a:gd name="connsiteX2" fmla="*/ 328734 w 595866"/>
                    <a:gd name="connsiteY2" fmla="*/ 42 h 275209"/>
                    <a:gd name="connsiteX3" fmla="*/ 535133 w 595866"/>
                    <a:gd name="connsiteY3" fmla="*/ 243459 h 275209"/>
                    <a:gd name="connsiteX4" fmla="*/ 595866 w 595866"/>
                    <a:gd name="connsiteY4" fmla="*/ 275209 h 275209"/>
                    <a:gd name="connsiteX0" fmla="*/ 0 w 595866"/>
                    <a:gd name="connsiteY0" fmla="*/ 257236 h 275228"/>
                    <a:gd name="connsiteX1" fmla="*/ 68102 w 595866"/>
                    <a:gd name="connsiteY1" fmla="*/ 220195 h 275228"/>
                    <a:gd name="connsiteX2" fmla="*/ 328734 w 595866"/>
                    <a:gd name="connsiteY2" fmla="*/ 61 h 275228"/>
                    <a:gd name="connsiteX3" fmla="*/ 535133 w 595866"/>
                    <a:gd name="connsiteY3" fmla="*/ 243478 h 275228"/>
                    <a:gd name="connsiteX4" fmla="*/ 595866 w 595866"/>
                    <a:gd name="connsiteY4" fmla="*/ 275228 h 275228"/>
                    <a:gd name="connsiteX0" fmla="*/ 0 w 595866"/>
                    <a:gd name="connsiteY0" fmla="*/ 257245 h 275237"/>
                    <a:gd name="connsiteX1" fmla="*/ 68102 w 595866"/>
                    <a:gd name="connsiteY1" fmla="*/ 220204 h 275237"/>
                    <a:gd name="connsiteX2" fmla="*/ 328734 w 595866"/>
                    <a:gd name="connsiteY2" fmla="*/ 70 h 275237"/>
                    <a:gd name="connsiteX3" fmla="*/ 535133 w 595866"/>
                    <a:gd name="connsiteY3" fmla="*/ 243487 h 275237"/>
                    <a:gd name="connsiteX4" fmla="*/ 595866 w 595866"/>
                    <a:gd name="connsiteY4" fmla="*/ 275237 h 275237"/>
                    <a:gd name="connsiteX0" fmla="*/ 0 w 595866"/>
                    <a:gd name="connsiteY0" fmla="*/ 257242 h 275234"/>
                    <a:gd name="connsiteX1" fmla="*/ 68102 w 595866"/>
                    <a:gd name="connsiteY1" fmla="*/ 220201 h 275234"/>
                    <a:gd name="connsiteX2" fmla="*/ 328734 w 595866"/>
                    <a:gd name="connsiteY2" fmla="*/ 67 h 275234"/>
                    <a:gd name="connsiteX3" fmla="*/ 535133 w 595866"/>
                    <a:gd name="connsiteY3" fmla="*/ 243484 h 275234"/>
                    <a:gd name="connsiteX4" fmla="*/ 595866 w 595866"/>
                    <a:gd name="connsiteY4" fmla="*/ 275234 h 275234"/>
                    <a:gd name="connsiteX0" fmla="*/ 0 w 595866"/>
                    <a:gd name="connsiteY0" fmla="*/ 257312 h 275304"/>
                    <a:gd name="connsiteX1" fmla="*/ 68102 w 595866"/>
                    <a:gd name="connsiteY1" fmla="*/ 220271 h 275304"/>
                    <a:gd name="connsiteX2" fmla="*/ 328734 w 595866"/>
                    <a:gd name="connsiteY2" fmla="*/ 137 h 275304"/>
                    <a:gd name="connsiteX3" fmla="*/ 535133 w 595866"/>
                    <a:gd name="connsiteY3" fmla="*/ 243554 h 275304"/>
                    <a:gd name="connsiteX4" fmla="*/ 595866 w 595866"/>
                    <a:gd name="connsiteY4" fmla="*/ 275304 h 275304"/>
                    <a:gd name="connsiteX0" fmla="*/ 0 w 595866"/>
                    <a:gd name="connsiteY0" fmla="*/ 257312 h 275304"/>
                    <a:gd name="connsiteX1" fmla="*/ 68102 w 595866"/>
                    <a:gd name="connsiteY1" fmla="*/ 220271 h 275304"/>
                    <a:gd name="connsiteX2" fmla="*/ 328734 w 595866"/>
                    <a:gd name="connsiteY2" fmla="*/ 137 h 275304"/>
                    <a:gd name="connsiteX3" fmla="*/ 535133 w 595866"/>
                    <a:gd name="connsiteY3" fmla="*/ 243554 h 275304"/>
                    <a:gd name="connsiteX4" fmla="*/ 595866 w 595866"/>
                    <a:gd name="connsiteY4" fmla="*/ 275304 h 275304"/>
                    <a:gd name="connsiteX0" fmla="*/ 0 w 595866"/>
                    <a:gd name="connsiteY0" fmla="*/ 257312 h 311776"/>
                    <a:gd name="connsiteX1" fmla="*/ 68102 w 595866"/>
                    <a:gd name="connsiteY1" fmla="*/ 220271 h 311776"/>
                    <a:gd name="connsiteX2" fmla="*/ 328734 w 595866"/>
                    <a:gd name="connsiteY2" fmla="*/ 137 h 311776"/>
                    <a:gd name="connsiteX3" fmla="*/ 535133 w 595866"/>
                    <a:gd name="connsiteY3" fmla="*/ 243554 h 311776"/>
                    <a:gd name="connsiteX4" fmla="*/ 595866 w 595866"/>
                    <a:gd name="connsiteY4" fmla="*/ 275304 h 311776"/>
                    <a:gd name="connsiteX0" fmla="*/ 0 w 595866"/>
                    <a:gd name="connsiteY0" fmla="*/ 257312 h 275304"/>
                    <a:gd name="connsiteX1" fmla="*/ 68102 w 595866"/>
                    <a:gd name="connsiteY1" fmla="*/ 220271 h 275304"/>
                    <a:gd name="connsiteX2" fmla="*/ 328734 w 595866"/>
                    <a:gd name="connsiteY2" fmla="*/ 137 h 275304"/>
                    <a:gd name="connsiteX3" fmla="*/ 535133 w 595866"/>
                    <a:gd name="connsiteY3" fmla="*/ 243554 h 275304"/>
                    <a:gd name="connsiteX4" fmla="*/ 595866 w 595866"/>
                    <a:gd name="connsiteY4" fmla="*/ 275304 h 275304"/>
                    <a:gd name="connsiteX0" fmla="*/ 0 w 595866"/>
                    <a:gd name="connsiteY0" fmla="*/ 257312 h 275304"/>
                    <a:gd name="connsiteX1" fmla="*/ 68102 w 595866"/>
                    <a:gd name="connsiteY1" fmla="*/ 220271 h 275304"/>
                    <a:gd name="connsiteX2" fmla="*/ 328734 w 595866"/>
                    <a:gd name="connsiteY2" fmla="*/ 137 h 275304"/>
                    <a:gd name="connsiteX3" fmla="*/ 535133 w 595866"/>
                    <a:gd name="connsiteY3" fmla="*/ 243554 h 275304"/>
                    <a:gd name="connsiteX4" fmla="*/ 595866 w 595866"/>
                    <a:gd name="connsiteY4" fmla="*/ 275304 h 275304"/>
                    <a:gd name="connsiteX0" fmla="*/ 0 w 595866"/>
                    <a:gd name="connsiteY0" fmla="*/ 257312 h 275304"/>
                    <a:gd name="connsiteX1" fmla="*/ 68102 w 595866"/>
                    <a:gd name="connsiteY1" fmla="*/ 220271 h 275304"/>
                    <a:gd name="connsiteX2" fmla="*/ 328734 w 595866"/>
                    <a:gd name="connsiteY2" fmla="*/ 137 h 275304"/>
                    <a:gd name="connsiteX3" fmla="*/ 535133 w 595866"/>
                    <a:gd name="connsiteY3" fmla="*/ 243554 h 275304"/>
                    <a:gd name="connsiteX4" fmla="*/ 595866 w 595866"/>
                    <a:gd name="connsiteY4" fmla="*/ 275304 h 275304"/>
                    <a:gd name="connsiteX0" fmla="*/ 0 w 595866"/>
                    <a:gd name="connsiteY0" fmla="*/ 257312 h 275304"/>
                    <a:gd name="connsiteX1" fmla="*/ 68102 w 595866"/>
                    <a:gd name="connsiteY1" fmla="*/ 220271 h 275304"/>
                    <a:gd name="connsiteX2" fmla="*/ 328734 w 595866"/>
                    <a:gd name="connsiteY2" fmla="*/ 137 h 275304"/>
                    <a:gd name="connsiteX3" fmla="*/ 535133 w 595866"/>
                    <a:gd name="connsiteY3" fmla="*/ 243554 h 275304"/>
                    <a:gd name="connsiteX4" fmla="*/ 595866 w 595866"/>
                    <a:gd name="connsiteY4" fmla="*/ 275304 h 275304"/>
                    <a:gd name="connsiteX0" fmla="*/ 0 w 595866"/>
                    <a:gd name="connsiteY0" fmla="*/ 257178 h 275170"/>
                    <a:gd name="connsiteX1" fmla="*/ 68102 w 595866"/>
                    <a:gd name="connsiteY1" fmla="*/ 220137 h 275170"/>
                    <a:gd name="connsiteX2" fmla="*/ 328734 w 595866"/>
                    <a:gd name="connsiteY2" fmla="*/ 3 h 275170"/>
                    <a:gd name="connsiteX3" fmla="*/ 535133 w 595866"/>
                    <a:gd name="connsiteY3" fmla="*/ 243420 h 275170"/>
                    <a:gd name="connsiteX4" fmla="*/ 595866 w 595866"/>
                    <a:gd name="connsiteY4" fmla="*/ 275170 h 275170"/>
                    <a:gd name="connsiteX0" fmla="*/ 0 w 595866"/>
                    <a:gd name="connsiteY0" fmla="*/ 235748 h 253740"/>
                    <a:gd name="connsiteX1" fmla="*/ 68102 w 595866"/>
                    <a:gd name="connsiteY1" fmla="*/ 198707 h 253740"/>
                    <a:gd name="connsiteX2" fmla="*/ 297235 w 595866"/>
                    <a:gd name="connsiteY2" fmla="*/ 4 h 253740"/>
                    <a:gd name="connsiteX3" fmla="*/ 535133 w 595866"/>
                    <a:gd name="connsiteY3" fmla="*/ 221990 h 253740"/>
                    <a:gd name="connsiteX4" fmla="*/ 595866 w 595866"/>
                    <a:gd name="connsiteY4" fmla="*/ 253740 h 2537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95866" h="253740">
                      <a:moveTo>
                        <a:pt x="0" y="235748"/>
                      </a:moveTo>
                      <a:cubicBezTo>
                        <a:pt x="51867" y="231868"/>
                        <a:pt x="18563" y="237998"/>
                        <a:pt x="68102" y="198707"/>
                      </a:cubicBezTo>
                      <a:cubicBezTo>
                        <a:pt x="117641" y="159416"/>
                        <a:pt x="33902" y="886"/>
                        <a:pt x="297235" y="4"/>
                      </a:cubicBezTo>
                      <a:cubicBezTo>
                        <a:pt x="560568" y="-878"/>
                        <a:pt x="485361" y="179701"/>
                        <a:pt x="535133" y="221990"/>
                      </a:cubicBezTo>
                      <a:cubicBezTo>
                        <a:pt x="584905" y="264279"/>
                        <a:pt x="575622" y="243157"/>
                        <a:pt x="595866" y="253740"/>
                      </a:cubicBez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prstDash val="sysDot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350"/>
                </a:p>
              </p:txBody>
            </p:sp>
            <p:sp>
              <p:nvSpPr>
                <p:cNvPr id="114" name="Freihandform 113"/>
                <p:cNvSpPr/>
                <p:nvPr/>
              </p:nvSpPr>
              <p:spPr>
                <a:xfrm>
                  <a:off x="4640993" y="5339504"/>
                  <a:ext cx="810822" cy="346002"/>
                </a:xfrm>
                <a:custGeom>
                  <a:avLst/>
                  <a:gdLst>
                    <a:gd name="connsiteX0" fmla="*/ 0 w 584200"/>
                    <a:gd name="connsiteY0" fmla="*/ 406404 h 406404"/>
                    <a:gd name="connsiteX1" fmla="*/ 143934 w 584200"/>
                    <a:gd name="connsiteY1" fmla="*/ 372538 h 406404"/>
                    <a:gd name="connsiteX2" fmla="*/ 143934 w 584200"/>
                    <a:gd name="connsiteY2" fmla="*/ 372538 h 406404"/>
                    <a:gd name="connsiteX3" fmla="*/ 321734 w 584200"/>
                    <a:gd name="connsiteY3" fmla="*/ 4 h 406404"/>
                    <a:gd name="connsiteX4" fmla="*/ 516467 w 584200"/>
                    <a:gd name="connsiteY4" fmla="*/ 364071 h 406404"/>
                    <a:gd name="connsiteX5" fmla="*/ 584200 w 584200"/>
                    <a:gd name="connsiteY5" fmla="*/ 389471 h 406404"/>
                    <a:gd name="connsiteX0" fmla="*/ 0 w 584200"/>
                    <a:gd name="connsiteY0" fmla="*/ 406781 h 406781"/>
                    <a:gd name="connsiteX1" fmla="*/ 143934 w 584200"/>
                    <a:gd name="connsiteY1" fmla="*/ 372915 h 406781"/>
                    <a:gd name="connsiteX2" fmla="*/ 143934 w 584200"/>
                    <a:gd name="connsiteY2" fmla="*/ 372915 h 406781"/>
                    <a:gd name="connsiteX3" fmla="*/ 321734 w 584200"/>
                    <a:gd name="connsiteY3" fmla="*/ 381 h 406781"/>
                    <a:gd name="connsiteX4" fmla="*/ 488468 w 584200"/>
                    <a:gd name="connsiteY4" fmla="*/ 304123 h 406781"/>
                    <a:gd name="connsiteX5" fmla="*/ 584200 w 584200"/>
                    <a:gd name="connsiteY5" fmla="*/ 389848 h 406781"/>
                    <a:gd name="connsiteX0" fmla="*/ 0 w 584200"/>
                    <a:gd name="connsiteY0" fmla="*/ 406781 h 406781"/>
                    <a:gd name="connsiteX1" fmla="*/ 143934 w 584200"/>
                    <a:gd name="connsiteY1" fmla="*/ 372915 h 406781"/>
                    <a:gd name="connsiteX2" fmla="*/ 321734 w 584200"/>
                    <a:gd name="connsiteY2" fmla="*/ 381 h 406781"/>
                    <a:gd name="connsiteX3" fmla="*/ 488468 w 584200"/>
                    <a:gd name="connsiteY3" fmla="*/ 304123 h 406781"/>
                    <a:gd name="connsiteX4" fmla="*/ 584200 w 584200"/>
                    <a:gd name="connsiteY4" fmla="*/ 389848 h 406781"/>
                    <a:gd name="connsiteX0" fmla="*/ 0 w 584200"/>
                    <a:gd name="connsiteY0" fmla="*/ 406403 h 406403"/>
                    <a:gd name="connsiteX1" fmla="*/ 134601 w 584200"/>
                    <a:gd name="connsiteY1" fmla="*/ 309037 h 406403"/>
                    <a:gd name="connsiteX2" fmla="*/ 321734 w 584200"/>
                    <a:gd name="connsiteY2" fmla="*/ 3 h 406403"/>
                    <a:gd name="connsiteX3" fmla="*/ 488468 w 584200"/>
                    <a:gd name="connsiteY3" fmla="*/ 303745 h 406403"/>
                    <a:gd name="connsiteX4" fmla="*/ 584200 w 584200"/>
                    <a:gd name="connsiteY4" fmla="*/ 389470 h 406403"/>
                    <a:gd name="connsiteX0" fmla="*/ 0 w 584200"/>
                    <a:gd name="connsiteY0" fmla="*/ 406403 h 406403"/>
                    <a:gd name="connsiteX1" fmla="*/ 134601 w 584200"/>
                    <a:gd name="connsiteY1" fmla="*/ 309037 h 406403"/>
                    <a:gd name="connsiteX2" fmla="*/ 321734 w 584200"/>
                    <a:gd name="connsiteY2" fmla="*/ 3 h 406403"/>
                    <a:gd name="connsiteX3" fmla="*/ 488468 w 584200"/>
                    <a:gd name="connsiteY3" fmla="*/ 303745 h 406403"/>
                    <a:gd name="connsiteX4" fmla="*/ 584200 w 584200"/>
                    <a:gd name="connsiteY4" fmla="*/ 389470 h 406403"/>
                    <a:gd name="connsiteX0" fmla="*/ 0 w 595866"/>
                    <a:gd name="connsiteY0" fmla="*/ 371478 h 389470"/>
                    <a:gd name="connsiteX1" fmla="*/ 146267 w 595866"/>
                    <a:gd name="connsiteY1" fmla="*/ 309037 h 389470"/>
                    <a:gd name="connsiteX2" fmla="*/ 333400 w 595866"/>
                    <a:gd name="connsiteY2" fmla="*/ 3 h 389470"/>
                    <a:gd name="connsiteX3" fmla="*/ 500134 w 595866"/>
                    <a:gd name="connsiteY3" fmla="*/ 303745 h 389470"/>
                    <a:gd name="connsiteX4" fmla="*/ 595866 w 595866"/>
                    <a:gd name="connsiteY4" fmla="*/ 389470 h 389470"/>
                    <a:gd name="connsiteX0" fmla="*/ 0 w 595866"/>
                    <a:gd name="connsiteY0" fmla="*/ 371478 h 389470"/>
                    <a:gd name="connsiteX1" fmla="*/ 146267 w 595866"/>
                    <a:gd name="connsiteY1" fmla="*/ 309037 h 389470"/>
                    <a:gd name="connsiteX2" fmla="*/ 333400 w 595866"/>
                    <a:gd name="connsiteY2" fmla="*/ 3 h 389470"/>
                    <a:gd name="connsiteX3" fmla="*/ 500134 w 595866"/>
                    <a:gd name="connsiteY3" fmla="*/ 303745 h 389470"/>
                    <a:gd name="connsiteX4" fmla="*/ 595866 w 595866"/>
                    <a:gd name="connsiteY4" fmla="*/ 389470 h 389470"/>
                    <a:gd name="connsiteX0" fmla="*/ 0 w 595866"/>
                    <a:gd name="connsiteY0" fmla="*/ 257180 h 275172"/>
                    <a:gd name="connsiteX1" fmla="*/ 146267 w 595866"/>
                    <a:gd name="connsiteY1" fmla="*/ 194739 h 275172"/>
                    <a:gd name="connsiteX2" fmla="*/ 328734 w 595866"/>
                    <a:gd name="connsiteY2" fmla="*/ 5 h 275172"/>
                    <a:gd name="connsiteX3" fmla="*/ 500134 w 595866"/>
                    <a:gd name="connsiteY3" fmla="*/ 189447 h 275172"/>
                    <a:gd name="connsiteX4" fmla="*/ 595866 w 595866"/>
                    <a:gd name="connsiteY4" fmla="*/ 275172 h 275172"/>
                    <a:gd name="connsiteX0" fmla="*/ 0 w 595866"/>
                    <a:gd name="connsiteY0" fmla="*/ 257200 h 275192"/>
                    <a:gd name="connsiteX1" fmla="*/ 146267 w 595866"/>
                    <a:gd name="connsiteY1" fmla="*/ 194759 h 275192"/>
                    <a:gd name="connsiteX2" fmla="*/ 328734 w 595866"/>
                    <a:gd name="connsiteY2" fmla="*/ 25 h 275192"/>
                    <a:gd name="connsiteX3" fmla="*/ 500134 w 595866"/>
                    <a:gd name="connsiteY3" fmla="*/ 189467 h 275192"/>
                    <a:gd name="connsiteX4" fmla="*/ 595866 w 595866"/>
                    <a:gd name="connsiteY4" fmla="*/ 275192 h 275192"/>
                    <a:gd name="connsiteX0" fmla="*/ 0 w 595866"/>
                    <a:gd name="connsiteY0" fmla="*/ 257237 h 275229"/>
                    <a:gd name="connsiteX1" fmla="*/ 99601 w 595866"/>
                    <a:gd name="connsiteY1" fmla="*/ 210671 h 275229"/>
                    <a:gd name="connsiteX2" fmla="*/ 328734 w 595866"/>
                    <a:gd name="connsiteY2" fmla="*/ 62 h 275229"/>
                    <a:gd name="connsiteX3" fmla="*/ 500134 w 595866"/>
                    <a:gd name="connsiteY3" fmla="*/ 189504 h 275229"/>
                    <a:gd name="connsiteX4" fmla="*/ 595866 w 595866"/>
                    <a:gd name="connsiteY4" fmla="*/ 275229 h 275229"/>
                    <a:gd name="connsiteX0" fmla="*/ 0 w 595866"/>
                    <a:gd name="connsiteY0" fmla="*/ 257301 h 275293"/>
                    <a:gd name="connsiteX1" fmla="*/ 99601 w 595866"/>
                    <a:gd name="connsiteY1" fmla="*/ 210735 h 275293"/>
                    <a:gd name="connsiteX2" fmla="*/ 328734 w 595866"/>
                    <a:gd name="connsiteY2" fmla="*/ 126 h 275293"/>
                    <a:gd name="connsiteX3" fmla="*/ 535133 w 595866"/>
                    <a:gd name="connsiteY3" fmla="*/ 243543 h 275293"/>
                    <a:gd name="connsiteX4" fmla="*/ 595866 w 595866"/>
                    <a:gd name="connsiteY4" fmla="*/ 275293 h 275293"/>
                    <a:gd name="connsiteX0" fmla="*/ 0 w 595866"/>
                    <a:gd name="connsiteY0" fmla="*/ 257301 h 275293"/>
                    <a:gd name="connsiteX1" fmla="*/ 99601 w 595866"/>
                    <a:gd name="connsiteY1" fmla="*/ 210735 h 275293"/>
                    <a:gd name="connsiteX2" fmla="*/ 328734 w 595866"/>
                    <a:gd name="connsiteY2" fmla="*/ 126 h 275293"/>
                    <a:gd name="connsiteX3" fmla="*/ 535133 w 595866"/>
                    <a:gd name="connsiteY3" fmla="*/ 243543 h 275293"/>
                    <a:gd name="connsiteX4" fmla="*/ 595866 w 595866"/>
                    <a:gd name="connsiteY4" fmla="*/ 275293 h 275293"/>
                    <a:gd name="connsiteX0" fmla="*/ 0 w 595866"/>
                    <a:gd name="connsiteY0" fmla="*/ 257301 h 275293"/>
                    <a:gd name="connsiteX1" fmla="*/ 99601 w 595866"/>
                    <a:gd name="connsiteY1" fmla="*/ 210735 h 275293"/>
                    <a:gd name="connsiteX2" fmla="*/ 328734 w 595866"/>
                    <a:gd name="connsiteY2" fmla="*/ 126 h 275293"/>
                    <a:gd name="connsiteX3" fmla="*/ 535133 w 595866"/>
                    <a:gd name="connsiteY3" fmla="*/ 243543 h 275293"/>
                    <a:gd name="connsiteX4" fmla="*/ 595866 w 595866"/>
                    <a:gd name="connsiteY4" fmla="*/ 275293 h 275293"/>
                    <a:gd name="connsiteX0" fmla="*/ 0 w 595866"/>
                    <a:gd name="connsiteY0" fmla="*/ 257301 h 275293"/>
                    <a:gd name="connsiteX1" fmla="*/ 99601 w 595866"/>
                    <a:gd name="connsiteY1" fmla="*/ 210735 h 275293"/>
                    <a:gd name="connsiteX2" fmla="*/ 328734 w 595866"/>
                    <a:gd name="connsiteY2" fmla="*/ 126 h 275293"/>
                    <a:gd name="connsiteX3" fmla="*/ 535133 w 595866"/>
                    <a:gd name="connsiteY3" fmla="*/ 243543 h 275293"/>
                    <a:gd name="connsiteX4" fmla="*/ 595866 w 595866"/>
                    <a:gd name="connsiteY4" fmla="*/ 275293 h 275293"/>
                    <a:gd name="connsiteX0" fmla="*/ 0 w 595866"/>
                    <a:gd name="connsiteY0" fmla="*/ 278368 h 296360"/>
                    <a:gd name="connsiteX1" fmla="*/ 99601 w 595866"/>
                    <a:gd name="connsiteY1" fmla="*/ 231802 h 296360"/>
                    <a:gd name="connsiteX2" fmla="*/ 328734 w 595866"/>
                    <a:gd name="connsiteY2" fmla="*/ 21193 h 296360"/>
                    <a:gd name="connsiteX3" fmla="*/ 535133 w 595866"/>
                    <a:gd name="connsiteY3" fmla="*/ 264610 h 296360"/>
                    <a:gd name="connsiteX4" fmla="*/ 595866 w 595866"/>
                    <a:gd name="connsiteY4" fmla="*/ 296360 h 296360"/>
                    <a:gd name="connsiteX0" fmla="*/ 0 w 595866"/>
                    <a:gd name="connsiteY0" fmla="*/ 257269 h 275261"/>
                    <a:gd name="connsiteX1" fmla="*/ 99601 w 595866"/>
                    <a:gd name="connsiteY1" fmla="*/ 210703 h 275261"/>
                    <a:gd name="connsiteX2" fmla="*/ 328734 w 595866"/>
                    <a:gd name="connsiteY2" fmla="*/ 94 h 275261"/>
                    <a:gd name="connsiteX3" fmla="*/ 535133 w 595866"/>
                    <a:gd name="connsiteY3" fmla="*/ 243511 h 275261"/>
                    <a:gd name="connsiteX4" fmla="*/ 595866 w 595866"/>
                    <a:gd name="connsiteY4" fmla="*/ 275261 h 275261"/>
                    <a:gd name="connsiteX0" fmla="*/ 0 w 595866"/>
                    <a:gd name="connsiteY0" fmla="*/ 326302 h 346002"/>
                    <a:gd name="connsiteX1" fmla="*/ 99601 w 595866"/>
                    <a:gd name="connsiteY1" fmla="*/ 279736 h 346002"/>
                    <a:gd name="connsiteX2" fmla="*/ 316484 w 595866"/>
                    <a:gd name="connsiteY2" fmla="*/ 70 h 346002"/>
                    <a:gd name="connsiteX3" fmla="*/ 535133 w 595866"/>
                    <a:gd name="connsiteY3" fmla="*/ 312544 h 346002"/>
                    <a:gd name="connsiteX4" fmla="*/ 595866 w 595866"/>
                    <a:gd name="connsiteY4" fmla="*/ 344294 h 3460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95866" h="346002">
                      <a:moveTo>
                        <a:pt x="0" y="326302"/>
                      </a:moveTo>
                      <a:cubicBezTo>
                        <a:pt x="51867" y="322422"/>
                        <a:pt x="46854" y="334108"/>
                        <a:pt x="99601" y="279736"/>
                      </a:cubicBezTo>
                      <a:cubicBezTo>
                        <a:pt x="152348" y="225364"/>
                        <a:pt x="204813" y="-4604"/>
                        <a:pt x="316484" y="70"/>
                      </a:cubicBezTo>
                      <a:cubicBezTo>
                        <a:pt x="428155" y="4744"/>
                        <a:pt x="488569" y="255173"/>
                        <a:pt x="535133" y="312544"/>
                      </a:cubicBezTo>
                      <a:cubicBezTo>
                        <a:pt x="581697" y="369915"/>
                        <a:pt x="575622" y="333711"/>
                        <a:pt x="595866" y="344294"/>
                      </a:cubicBez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prstDash val="sysDot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350"/>
                </a:p>
              </p:txBody>
            </p:sp>
          </p:grpSp>
          <p:cxnSp>
            <p:nvCxnSpPr>
              <p:cNvPr id="109" name="Gerade Verbindung mit Pfeil 108"/>
              <p:cNvCxnSpPr/>
              <p:nvPr/>
            </p:nvCxnSpPr>
            <p:spPr>
              <a:xfrm>
                <a:off x="4588669" y="5748701"/>
                <a:ext cx="1952504" cy="0"/>
              </a:xfrm>
              <a:prstGeom prst="straightConnector1">
                <a:avLst/>
              </a:prstGeom>
              <a:ln w="12700">
                <a:solidFill>
                  <a:srgbClr val="008000"/>
                </a:solidFill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0" name="Textfeld 109"/>
              <p:cNvSpPr txBox="1"/>
              <p:nvPr/>
            </p:nvSpPr>
            <p:spPr>
              <a:xfrm>
                <a:off x="4600274" y="5752730"/>
                <a:ext cx="70533" cy="153888"/>
              </a:xfrm>
              <a:prstGeom prst="rect">
                <a:avLst/>
              </a:prstGeom>
            </p:spPr>
            <p:txBody>
              <a:bodyPr vert="horz" wrap="none" lIns="0" tIns="0" rIns="0" bIns="0" rtlCol="0" anchor="t">
                <a:spAutoFit/>
              </a:bodyPr>
              <a:lstStyle/>
              <a:p>
                <a:r>
                  <a:rPr lang="de-DE" sz="750" dirty="0">
                    <a:solidFill>
                      <a:srgbClr val="008000"/>
                    </a:solidFill>
                  </a:rPr>
                  <a:t>0</a:t>
                </a:r>
              </a:p>
            </p:txBody>
          </p:sp>
          <p:sp>
            <p:nvSpPr>
              <p:cNvPr id="111" name="Textfeld 110"/>
              <p:cNvSpPr txBox="1"/>
              <p:nvPr/>
            </p:nvSpPr>
            <p:spPr>
              <a:xfrm>
                <a:off x="6470641" y="5758979"/>
                <a:ext cx="70533" cy="153888"/>
              </a:xfrm>
              <a:prstGeom prst="rect">
                <a:avLst/>
              </a:prstGeom>
            </p:spPr>
            <p:txBody>
              <a:bodyPr vert="horz" wrap="none" lIns="0" tIns="0" rIns="0" bIns="0" rtlCol="0" anchor="t">
                <a:spAutoFit/>
              </a:bodyPr>
              <a:lstStyle/>
              <a:p>
                <a:r>
                  <a:rPr lang="de-DE" sz="750" dirty="0">
                    <a:solidFill>
                      <a:srgbClr val="008000"/>
                    </a:solidFill>
                  </a:rPr>
                  <a:t>1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67078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LE: Diagnose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pPr/>
              <a:t>25</a:t>
            </a:fld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 smtClean="0"/>
              <a:t>14.01.2019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en-US" smtClean="0"/>
              <a:t>SIS18-Betrieb / Operateuersschulung 2019</a:t>
            </a:r>
            <a:endParaRPr lang="en-US" dirty="0"/>
          </a:p>
        </p:txBody>
      </p:sp>
      <p:pic>
        <p:nvPicPr>
          <p:cNvPr id="3074" name="Picture 2" descr="Q:\GSI\Betrieb\Präsentationen\Workshop_201901\images\bi\lassie-spil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5973" y="1418228"/>
            <a:ext cx="6169445" cy="3409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feld 7"/>
          <p:cNvSpPr txBox="1"/>
          <p:nvPr/>
        </p:nvSpPr>
        <p:spPr>
          <a:xfrm>
            <a:off x="4865182" y="1938676"/>
            <a:ext cx="740600" cy="15422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vert="horz" wrap="none" lIns="13500" tIns="13500" rIns="13500" bIns="13500" rtlCol="0" anchor="t">
            <a:spAutoFit/>
          </a:bodyPr>
          <a:lstStyle/>
          <a:p>
            <a:pPr algn="ctr"/>
            <a:r>
              <a:rPr lang="de-DE" sz="825" dirty="0"/>
              <a:t>Teilchen HEBT</a:t>
            </a:r>
            <a:endParaRPr lang="de-DE" sz="900" dirty="0"/>
          </a:p>
        </p:txBody>
      </p:sp>
      <p:sp>
        <p:nvSpPr>
          <p:cNvPr id="9" name="Textfeld 8"/>
          <p:cNvSpPr txBox="1"/>
          <p:nvPr/>
        </p:nvSpPr>
        <p:spPr>
          <a:xfrm>
            <a:off x="3800696" y="1938676"/>
            <a:ext cx="678084" cy="15422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vert="horz" wrap="none" lIns="13500" tIns="13500" rIns="13500" bIns="13500" rtlCol="0" anchor="t">
            <a:spAutoFit/>
          </a:bodyPr>
          <a:lstStyle/>
          <a:p>
            <a:pPr algn="ctr"/>
            <a:r>
              <a:rPr lang="de-DE" sz="825" dirty="0"/>
              <a:t>Teilchen Ring</a:t>
            </a:r>
            <a:endParaRPr lang="de-DE" sz="1050" dirty="0"/>
          </a:p>
        </p:txBody>
      </p:sp>
      <p:sp>
        <p:nvSpPr>
          <p:cNvPr id="10" name="Textfeld 9"/>
          <p:cNvSpPr txBox="1"/>
          <p:nvPr/>
        </p:nvSpPr>
        <p:spPr>
          <a:xfrm>
            <a:off x="3592371" y="2637178"/>
            <a:ext cx="916931" cy="15422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vert="horz" wrap="none" lIns="13500" tIns="13500" rIns="13500" bIns="13500" rtlCol="0" anchor="t">
            <a:spAutoFit/>
          </a:bodyPr>
          <a:lstStyle/>
          <a:p>
            <a:pPr algn="ctr"/>
            <a:r>
              <a:rPr lang="de-DE" sz="825" dirty="0"/>
              <a:t>Verluste E-Septum</a:t>
            </a:r>
            <a:endParaRPr lang="de-DE" sz="900" dirty="0"/>
          </a:p>
        </p:txBody>
      </p:sp>
      <p:sp>
        <p:nvSpPr>
          <p:cNvPr id="11" name="Textfeld 10"/>
          <p:cNvSpPr txBox="1"/>
          <p:nvPr/>
        </p:nvSpPr>
        <p:spPr>
          <a:xfrm>
            <a:off x="4863579" y="2637177"/>
            <a:ext cx="916931" cy="15422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vert="horz" wrap="none" lIns="13500" tIns="13500" rIns="13500" bIns="13500" rtlCol="0" anchor="t">
            <a:spAutoFit/>
          </a:bodyPr>
          <a:lstStyle/>
          <a:p>
            <a:pPr algn="ctr"/>
            <a:r>
              <a:rPr lang="de-DE" sz="825" dirty="0"/>
              <a:t>Verluste E-Septum</a:t>
            </a:r>
            <a:endParaRPr lang="de-DE" sz="900" dirty="0"/>
          </a:p>
        </p:txBody>
      </p:sp>
      <p:sp>
        <p:nvSpPr>
          <p:cNvPr id="12" name="Textfeld 11"/>
          <p:cNvSpPr txBox="1"/>
          <p:nvPr/>
        </p:nvSpPr>
        <p:spPr>
          <a:xfrm>
            <a:off x="4854762" y="3342027"/>
            <a:ext cx="934564" cy="15422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vert="horz" wrap="none" lIns="13500" tIns="13500" rIns="13500" bIns="13500" rtlCol="0" anchor="t">
            <a:spAutoFit/>
          </a:bodyPr>
          <a:lstStyle/>
          <a:p>
            <a:pPr algn="ctr"/>
            <a:r>
              <a:rPr lang="de-DE" sz="825" dirty="0"/>
              <a:t>Verluste M-Septum</a:t>
            </a:r>
            <a:endParaRPr lang="de-DE" sz="900" dirty="0"/>
          </a:p>
        </p:txBody>
      </p:sp>
      <p:sp>
        <p:nvSpPr>
          <p:cNvPr id="13" name="Textfeld 12"/>
          <p:cNvSpPr txBox="1"/>
          <p:nvPr/>
        </p:nvSpPr>
        <p:spPr>
          <a:xfrm>
            <a:off x="3874099" y="3333076"/>
            <a:ext cx="634802" cy="15422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vert="horz" wrap="none" lIns="13500" tIns="13500" rIns="13500" bIns="13500" rtlCol="0" anchor="t">
            <a:spAutoFit/>
          </a:bodyPr>
          <a:lstStyle/>
          <a:p>
            <a:pPr algn="ctr"/>
            <a:r>
              <a:rPr lang="de-DE" sz="825" dirty="0"/>
              <a:t>Verluste S05</a:t>
            </a:r>
            <a:endParaRPr lang="de-DE" sz="900" dirty="0"/>
          </a:p>
        </p:txBody>
      </p:sp>
      <p:sp>
        <p:nvSpPr>
          <p:cNvPr id="14" name="Inhaltsplatzhalter 2"/>
          <p:cNvSpPr txBox="1">
            <a:spLocks/>
          </p:cNvSpPr>
          <p:nvPr/>
        </p:nvSpPr>
        <p:spPr>
          <a:xfrm>
            <a:off x="2638476" y="1162113"/>
            <a:ext cx="3867084" cy="230832"/>
          </a:xfrm>
          <a:prstGeom prst="rect">
            <a:avLst/>
          </a:prstGeom>
        </p:spPr>
        <p:txBody>
          <a:bodyPr vert="horz" wrap="none" lIns="68580" tIns="34290" rIns="68580" bIns="34290" rtlCol="0"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20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8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6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4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2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de-DE" sz="1050" dirty="0"/>
              <a:t>Optimierung LE: Teilchenzahl Ring/HEBT und Verlustmonitore</a:t>
            </a:r>
            <a:endParaRPr lang="de-DE" sz="1500" dirty="0"/>
          </a:p>
        </p:txBody>
      </p:sp>
    </p:spTree>
    <p:extLst>
      <p:ext uri="{BB962C8B-B14F-4D97-AF65-F5344CB8AC3E}">
        <p14:creationId xmlns:p14="http://schemas.microsoft.com/office/powerpoint/2010/main" val="16836130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Einstellung LE zusammengefasst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pPr/>
              <a:t>26</a:t>
            </a:fld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de-DE" smtClean="0"/>
              <a:t>14.01.2019</a:t>
            </a:r>
            <a:endParaRPr lang="de-DE" dirty="0"/>
          </a:p>
        </p:txBody>
      </p:sp>
      <p:sp>
        <p:nvSpPr>
          <p:cNvPr id="10" name="Inhaltsplatzhalter 9"/>
          <p:cNvSpPr>
            <a:spLocks noGrp="1"/>
          </p:cNvSpPr>
          <p:nvPr>
            <p:ph sz="half" idx="1"/>
          </p:nvPr>
        </p:nvSpPr>
        <p:spPr>
          <a:xfrm>
            <a:off x="1485900" y="1055078"/>
            <a:ext cx="6189518" cy="3775668"/>
          </a:xfrm>
        </p:spPr>
        <p:txBody>
          <a:bodyPr/>
          <a:lstStyle/>
          <a:p>
            <a:r>
              <a:rPr lang="de-DE" dirty="0" smtClean="0"/>
              <a:t>Voraussetzung: saubere Grundeinstellung Beschleunigung und </a:t>
            </a:r>
            <a:r>
              <a:rPr lang="de-DE" dirty="0" err="1" smtClean="0"/>
              <a:t>Flattop</a:t>
            </a:r>
            <a:endParaRPr lang="de-DE" dirty="0" smtClean="0"/>
          </a:p>
          <a:p>
            <a:pPr lvl="1"/>
            <a:r>
              <a:rPr lang="de-DE" dirty="0" smtClean="0"/>
              <a:t>Im Regelfall HF-Amplitude während Extraktion ausschalten</a:t>
            </a:r>
            <a:endParaRPr lang="de-DE" dirty="0"/>
          </a:p>
          <a:p>
            <a:pPr lvl="1"/>
            <a:r>
              <a:rPr lang="de-DE" dirty="0" err="1" smtClean="0"/>
              <a:t>Orbitkorrektur</a:t>
            </a:r>
            <a:r>
              <a:rPr lang="de-DE" dirty="0" smtClean="0"/>
              <a:t> hilfreich für Reproduzierbarkeit und Variation </a:t>
            </a:r>
            <a:r>
              <a:rPr lang="de-DE" dirty="0" err="1" smtClean="0"/>
              <a:t>Sextupolphase</a:t>
            </a:r>
            <a:r>
              <a:rPr lang="de-DE" dirty="0" smtClean="0"/>
              <a:t> ohne </a:t>
            </a:r>
            <a:r>
              <a:rPr lang="de-DE" dirty="0" err="1" smtClean="0"/>
              <a:t>Q</a:t>
            </a:r>
            <a:r>
              <a:rPr lang="de-DE" baseline="-25000" dirty="0" err="1" smtClean="0"/>
              <a:t>h</a:t>
            </a:r>
            <a:r>
              <a:rPr lang="de-DE" dirty="0" smtClean="0"/>
              <a:t>-Einfluss</a:t>
            </a:r>
          </a:p>
          <a:p>
            <a:r>
              <a:rPr lang="de-DE" dirty="0" smtClean="0"/>
              <a:t>Diagnose zur Einstellung einrichten</a:t>
            </a:r>
          </a:p>
          <a:p>
            <a:pPr lvl="1"/>
            <a:r>
              <a:rPr lang="de-DE" dirty="0" smtClean="0"/>
              <a:t>DC-Trafo, </a:t>
            </a:r>
            <a:r>
              <a:rPr lang="de-DE" dirty="0" err="1" smtClean="0"/>
              <a:t>Leuchtarget</a:t>
            </a:r>
            <a:r>
              <a:rPr lang="de-DE" dirty="0" smtClean="0"/>
              <a:t> S06/TE1, Teilchenzähler TE1, Verlustmonitore</a:t>
            </a:r>
          </a:p>
          <a:p>
            <a:pPr lvl="1"/>
            <a:r>
              <a:rPr lang="de-DE" dirty="0" err="1" smtClean="0"/>
              <a:t>Lassie</a:t>
            </a:r>
            <a:r>
              <a:rPr lang="de-DE" dirty="0" smtClean="0"/>
              <a:t>-Spill: DC-Trafo, GTE1DI1I/S, GS04DL3I, GS06DL3I/A</a:t>
            </a:r>
          </a:p>
          <a:p>
            <a:r>
              <a:rPr lang="de-DE" dirty="0" smtClean="0"/>
              <a:t>Einstellung Spill und Optimierung Extraktionseffizienz</a:t>
            </a:r>
          </a:p>
          <a:p>
            <a:pPr lvl="1"/>
            <a:r>
              <a:rPr lang="de-DE" dirty="0" smtClean="0"/>
              <a:t>Ablenkwinkel E-Septum auf 4 </a:t>
            </a:r>
            <a:r>
              <a:rPr lang="de-DE" dirty="0" err="1" smtClean="0"/>
              <a:t>mrad</a:t>
            </a:r>
            <a:r>
              <a:rPr lang="de-DE" dirty="0" smtClean="0"/>
              <a:t> stellen oder maximal möglichen Wert darunter</a:t>
            </a:r>
          </a:p>
          <a:p>
            <a:pPr lvl="1"/>
            <a:r>
              <a:rPr lang="de-DE" dirty="0" smtClean="0"/>
              <a:t>Standard-Einstellungen liefern für moderate Steifigkeiten i.d.R. extrahierten Strahl</a:t>
            </a:r>
          </a:p>
          <a:p>
            <a:pPr lvl="1"/>
            <a:r>
              <a:rPr lang="de-DE" dirty="0" err="1" smtClean="0"/>
              <a:t>Sextupolamplitude</a:t>
            </a:r>
            <a:r>
              <a:rPr lang="de-DE" dirty="0" smtClean="0"/>
              <a:t> festlegen, kleine Werte besser für Spillqualität, aber Effizienz beachten</a:t>
            </a:r>
          </a:p>
          <a:p>
            <a:pPr lvl="1"/>
            <a:r>
              <a:rPr lang="de-DE" dirty="0" err="1" smtClean="0"/>
              <a:t>Q</a:t>
            </a:r>
            <a:r>
              <a:rPr lang="de-DE" baseline="-25000" dirty="0" err="1" smtClean="0"/>
              <a:t>h</a:t>
            </a:r>
            <a:r>
              <a:rPr lang="de-DE" dirty="0" smtClean="0"/>
              <a:t> bei Extraktion und Verschiebung einstellen (ggf. auf DCT, auch ohne extrahierten Strahl)</a:t>
            </a:r>
          </a:p>
          <a:p>
            <a:pPr lvl="1"/>
            <a:r>
              <a:rPr lang="de-DE" dirty="0" smtClean="0"/>
              <a:t>Falls keine Extraktion: „Strahl suchen“ mit </a:t>
            </a:r>
            <a:r>
              <a:rPr lang="de-DE" dirty="0" err="1" smtClean="0"/>
              <a:t>Orbitbeulen</a:t>
            </a:r>
            <a:r>
              <a:rPr lang="de-DE" dirty="0" smtClean="0"/>
              <a:t> (erst M-Septum, dann E-Septum)</a:t>
            </a:r>
          </a:p>
          <a:p>
            <a:pPr lvl="1"/>
            <a:r>
              <a:rPr lang="de-DE" dirty="0" smtClean="0"/>
              <a:t>Sobald Strahl extrahiert wird, iterativ optimieren</a:t>
            </a:r>
          </a:p>
          <a:p>
            <a:pPr lvl="1"/>
            <a:r>
              <a:rPr lang="de-DE" dirty="0" smtClean="0"/>
              <a:t>Optimierung Spillform ganz am Ende, da kein Einfluss auf Extraktionseffizienz</a:t>
            </a:r>
          </a:p>
          <a:p>
            <a:pPr lvl="1"/>
            <a:r>
              <a:rPr lang="de-DE" dirty="0" smtClean="0"/>
              <a:t>Strahlwanderung am Target durch Zeitabhängigkeit des Bypass-Winkels korrigieren</a:t>
            </a:r>
          </a:p>
          <a:p>
            <a:r>
              <a:rPr lang="de-DE" dirty="0" smtClean="0"/>
              <a:t>Kriterien für gute Einstellung</a:t>
            </a:r>
          </a:p>
          <a:p>
            <a:pPr lvl="1"/>
            <a:r>
              <a:rPr lang="de-DE" dirty="0" smtClean="0"/>
              <a:t>Extraktionseffizienz, Strahlstabilität am Target, Spillqualität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en-US" smtClean="0"/>
              <a:t>SIS18-Betrieb / Operateuersschulung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1753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HF Einstellungen </a:t>
            </a:r>
            <a:r>
              <a:rPr lang="de-DE" dirty="0" err="1" smtClean="0"/>
              <a:t>spezial</a:t>
            </a:r>
            <a:r>
              <a:rPr lang="de-DE" dirty="0" smtClean="0"/>
              <a:t>:</a:t>
            </a:r>
            <a:br>
              <a:rPr lang="de-DE" dirty="0" smtClean="0"/>
            </a:br>
            <a:r>
              <a:rPr lang="de-DE" dirty="0" smtClean="0"/>
              <a:t>Betrieb mit A3 Energie </a:t>
            </a: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4900" y="3057212"/>
            <a:ext cx="2907143" cy="1542857"/>
          </a:xfrm>
          <a:prstGeom prst="rect">
            <a:avLst/>
          </a:prstGeom>
        </p:spPr>
      </p:pic>
      <p:cxnSp>
        <p:nvCxnSpPr>
          <p:cNvPr id="7" name="Gerade Verbindung mit Pfeil 6"/>
          <p:cNvCxnSpPr/>
          <p:nvPr/>
        </p:nvCxnSpPr>
        <p:spPr>
          <a:xfrm>
            <a:off x="4157663" y="3164681"/>
            <a:ext cx="1400175" cy="69977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Inhaltsplatzhalter 2"/>
          <p:cNvSpPr txBox="1">
            <a:spLocks/>
          </p:cNvSpPr>
          <p:nvPr/>
        </p:nvSpPr>
        <p:spPr>
          <a:xfrm>
            <a:off x="1364457" y="969353"/>
            <a:ext cx="2993231" cy="3775668"/>
          </a:xfrm>
          <a:prstGeom prst="rect">
            <a:avLst/>
          </a:prstGeom>
        </p:spPr>
        <p:txBody>
          <a:bodyPr vert="horz" lIns="68580" tIns="34290" rIns="68580" bIns="34290" rtlCol="0">
            <a:normAutofit lnSpcReduction="10000"/>
          </a:bodyPr>
          <a:lstStyle>
            <a:lvl1pPr marL="180975" indent="-180975" algn="l" defTabSz="457200" rtl="0" eaLnBrk="1" latinLnBrk="0" hangingPunct="1">
              <a:spcBef>
                <a:spcPts val="1200"/>
              </a:spcBef>
              <a:buClr>
                <a:srgbClr val="FDBB63"/>
              </a:buClr>
              <a:buFont typeface="Wingdings" charset="2"/>
              <a:buChar char="§"/>
              <a:defRPr sz="16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1pPr>
            <a:lvl2pPr marL="542925" indent="-180975" algn="l" defTabSz="4572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4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2pPr>
            <a:lvl3pPr marL="893763" indent="-180975" algn="l" defTabSz="4572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2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3pPr>
            <a:lvl4pPr marL="1074738" indent="-90488" algn="l" defTabSz="4572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1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4pPr>
            <a:lvl5pPr marL="1255713" indent="-90488" algn="l" defTabSz="4572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05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200" dirty="0"/>
              <a:t>Bei reduzierter Injektionsenergie kann die HF Frequenz nicht mehr weit genug abgesenkt werden für h=4.</a:t>
            </a:r>
          </a:p>
          <a:p>
            <a:r>
              <a:rPr lang="de-DE" sz="1200" dirty="0"/>
              <a:t>Umschaltung auf H=5 funktioniert, begrenzt aber die Extraktionsenergie auf ca. 550 </a:t>
            </a:r>
            <a:r>
              <a:rPr lang="de-DE" sz="1200" dirty="0" err="1"/>
              <a:t>MeV</a:t>
            </a:r>
            <a:r>
              <a:rPr lang="de-DE" sz="1200" dirty="0"/>
              <a:t>/u.</a:t>
            </a:r>
          </a:p>
          <a:p>
            <a:r>
              <a:rPr lang="de-DE" sz="1200" dirty="0"/>
              <a:t>Ausweg ist „</a:t>
            </a:r>
            <a:r>
              <a:rPr lang="de-DE" sz="1200" dirty="0" err="1"/>
              <a:t>Kavitätentransfer</a:t>
            </a:r>
            <a:r>
              <a:rPr lang="de-DE" sz="1200" dirty="0"/>
              <a:t>“.</a:t>
            </a:r>
          </a:p>
          <a:p>
            <a:pPr lvl="1"/>
            <a:r>
              <a:rPr lang="de-DE" sz="1050" dirty="0"/>
              <a:t>Benötigt Ferrit und MA Kavitäten.</a:t>
            </a:r>
          </a:p>
          <a:p>
            <a:pPr lvl="1"/>
            <a:r>
              <a:rPr lang="de-DE" sz="1050" dirty="0"/>
              <a:t>Die MA Kavitäten fangen ein bei H=4, (nicht H=2) und die Ferritkavitäten „übernehmen“ auf der Rampe, wenn die MA Kavitäten an ihre Frequenzgrenze kommen. </a:t>
            </a:r>
          </a:p>
          <a:p>
            <a:r>
              <a:rPr lang="de-DE" sz="1200" dirty="0"/>
              <a:t>Achtung: </a:t>
            </a:r>
            <a:r>
              <a:rPr lang="de-DE" sz="1200" dirty="0" err="1"/>
              <a:t>Bunchmerging</a:t>
            </a:r>
            <a:r>
              <a:rPr lang="de-DE" sz="1200" dirty="0"/>
              <a:t> funktioniert nicht mehr, wenn man H=5 macht (nur bei geraden Harmonischen) oder wenn die Kavitäten durch „</a:t>
            </a:r>
            <a:r>
              <a:rPr lang="de-DE" sz="1200" dirty="0" err="1"/>
              <a:t>Kavitätentransfer</a:t>
            </a:r>
            <a:r>
              <a:rPr lang="de-DE" sz="1200" dirty="0"/>
              <a:t>“ belegt sind. Ausweg -&gt; </a:t>
            </a:r>
            <a:r>
              <a:rPr lang="de-DE" sz="1200" dirty="0" err="1"/>
              <a:t>Rebunching</a:t>
            </a:r>
            <a:r>
              <a:rPr lang="de-DE" sz="1200" dirty="0"/>
              <a:t> für z.B. ESR.</a:t>
            </a:r>
          </a:p>
          <a:p>
            <a:endParaRPr lang="de-DE" sz="1200" dirty="0"/>
          </a:p>
          <a:p>
            <a:endParaRPr lang="de-DE" sz="1200" dirty="0"/>
          </a:p>
          <a:p>
            <a:endParaRPr lang="de-DE" sz="1200" dirty="0"/>
          </a:p>
        </p:txBody>
      </p:sp>
      <p:graphicFrame>
        <p:nvGraphicFramePr>
          <p:cNvPr id="12" name="Tabelle 11"/>
          <p:cNvGraphicFramePr>
            <a:graphicFrameLocks noGrp="1"/>
          </p:cNvGraphicFramePr>
          <p:nvPr>
            <p:extLst/>
          </p:nvPr>
        </p:nvGraphicFramePr>
        <p:xfrm>
          <a:off x="4357687" y="1070233"/>
          <a:ext cx="3581522" cy="2266939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3120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83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24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559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627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1029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453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</a:rPr>
                        <a:t>H</a:t>
                      </a:r>
                      <a:endParaRPr lang="de-DE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100" dirty="0" smtClean="0">
                          <a:effectLst/>
                        </a:rPr>
                        <a:t>Zwei-H</a:t>
                      </a:r>
                      <a:endParaRPr lang="de-DE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</a:rPr>
                        <a:t>Kavitäten</a:t>
                      </a:r>
                      <a:endParaRPr lang="de-DE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100" dirty="0" err="1">
                          <a:effectLst/>
                        </a:rPr>
                        <a:t>Cavity</a:t>
                      </a:r>
                      <a:r>
                        <a:rPr lang="de-DE" sz="1100" dirty="0">
                          <a:effectLst/>
                        </a:rPr>
                        <a:t> Pattern</a:t>
                      </a:r>
                      <a:endParaRPr lang="de-DE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</a:rPr>
                        <a:t>Emin [</a:t>
                      </a:r>
                      <a:r>
                        <a:rPr lang="de-DE" sz="1100" dirty="0" err="1">
                          <a:effectLst/>
                        </a:rPr>
                        <a:t>MeV</a:t>
                      </a:r>
                      <a:r>
                        <a:rPr lang="de-DE" sz="1100" dirty="0">
                          <a:effectLst/>
                        </a:rPr>
                        <a:t>/u]</a:t>
                      </a:r>
                      <a:endParaRPr lang="de-DE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100" dirty="0" err="1">
                          <a:effectLst/>
                        </a:rPr>
                        <a:t>Emax</a:t>
                      </a:r>
                      <a:r>
                        <a:rPr lang="de-DE" sz="1100" dirty="0">
                          <a:effectLst/>
                        </a:rPr>
                        <a:t> [</a:t>
                      </a:r>
                      <a:r>
                        <a:rPr lang="de-DE" sz="1100" dirty="0" err="1">
                          <a:effectLst/>
                        </a:rPr>
                        <a:t>MeV</a:t>
                      </a:r>
                      <a:r>
                        <a:rPr lang="de-DE" sz="1100" dirty="0">
                          <a:effectLst/>
                        </a:rPr>
                        <a:t>/u]</a:t>
                      </a:r>
                      <a:endParaRPr lang="de-DE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402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100" b="0" dirty="0">
                          <a:effectLst/>
                        </a:rPr>
                        <a:t>2</a:t>
                      </a:r>
                      <a:endParaRPr lang="de-DE" sz="1100" b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100" dirty="0" smtClean="0">
                          <a:effectLst/>
                        </a:rPr>
                        <a:t>aus</a:t>
                      </a:r>
                      <a:endParaRPr lang="de-DE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</a:rPr>
                        <a:t>MA</a:t>
                      </a:r>
                      <a:endParaRPr lang="de-DE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100" dirty="0" smtClean="0">
                          <a:effectLst/>
                        </a:rPr>
                        <a:t>[0,1,1,1,0]</a:t>
                      </a:r>
                      <a:endParaRPr lang="de-DE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</a:rPr>
                        <a:t>11.4</a:t>
                      </a:r>
                      <a:endParaRPr lang="de-DE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000" marR="108000" marT="27000" marB="2700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</a:rPr>
                        <a:t>&gt;550</a:t>
                      </a:r>
                      <a:endParaRPr lang="de-DE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000" marR="108000" marT="27000" marB="2700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402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100" b="0" dirty="0" smtClean="0">
                          <a:effectLst/>
                        </a:rPr>
                        <a:t>2</a:t>
                      </a:r>
                      <a:endParaRPr lang="de-DE" sz="1100" b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100" dirty="0" smtClean="0">
                          <a:effectLst/>
                        </a:rPr>
                        <a:t>ein</a:t>
                      </a:r>
                      <a:endParaRPr lang="de-DE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MA+Ferrit</a:t>
                      </a:r>
                      <a:endParaRPr lang="de-DE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</a:rPr>
                        <a:t>[</a:t>
                      </a:r>
                      <a:r>
                        <a:rPr lang="de-DE" sz="1100" dirty="0" smtClean="0">
                          <a:effectLst/>
                        </a:rPr>
                        <a:t>1,1,1,1,1</a:t>
                      </a:r>
                      <a:r>
                        <a:rPr lang="de-DE" sz="1100" dirty="0">
                          <a:effectLst/>
                        </a:rPr>
                        <a:t>]</a:t>
                      </a:r>
                      <a:endParaRPr lang="de-DE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</a:rPr>
                        <a:t>11.4</a:t>
                      </a:r>
                      <a:endParaRPr lang="de-DE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000" marR="108000" marT="27000" marB="2700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100" dirty="0" smtClean="0">
                          <a:effectLst/>
                        </a:rPr>
                        <a:t>&gt;550</a:t>
                      </a:r>
                      <a:endParaRPr lang="de-DE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000" marR="108000" marT="27000" marB="2700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402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62305" algn="ctr"/>
                        </a:tabLst>
                      </a:pPr>
                      <a:r>
                        <a:rPr lang="de-DE" sz="1100" b="0" dirty="0">
                          <a:effectLst/>
                        </a:rPr>
                        <a:t>3</a:t>
                      </a:r>
                      <a:endParaRPr lang="de-DE" sz="1100" b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100" dirty="0" smtClean="0">
                          <a:effectLst/>
                        </a:rPr>
                        <a:t>aus</a:t>
                      </a:r>
                      <a:endParaRPr lang="de-DE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MA</a:t>
                      </a:r>
                      <a:endParaRPr lang="de-DE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100" dirty="0" smtClean="0">
                          <a:effectLst/>
                        </a:rPr>
                        <a:t>[0,1,1,1,0]</a:t>
                      </a:r>
                      <a:endParaRPr lang="de-DE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100" dirty="0" smtClean="0">
                          <a:effectLst/>
                        </a:rPr>
                        <a:t>&lt;6.8</a:t>
                      </a:r>
                      <a:endParaRPr lang="de-DE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000" marR="108000" marT="27000" marB="2700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</a:rPr>
                        <a:t>350</a:t>
                      </a:r>
                      <a:endParaRPr lang="de-DE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000" marR="108000" marT="27000" marB="2700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402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62305" algn="ctr"/>
                        </a:tabLst>
                      </a:pPr>
                      <a:r>
                        <a:rPr lang="de-DE" sz="1100" b="0" dirty="0">
                          <a:effectLst/>
                        </a:rPr>
                        <a:t>3</a:t>
                      </a:r>
                      <a:endParaRPr lang="de-DE" sz="1100" b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100" dirty="0" smtClean="0">
                          <a:effectLst/>
                        </a:rPr>
                        <a:t>ein</a:t>
                      </a:r>
                      <a:endParaRPr lang="de-DE" sz="1100" dirty="0" smtClean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MA+Ferrit</a:t>
                      </a:r>
                      <a:endParaRPr lang="de-DE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</a:rPr>
                        <a:t>[</a:t>
                      </a:r>
                      <a:r>
                        <a:rPr lang="de-DE" sz="1100" dirty="0" smtClean="0">
                          <a:effectLst/>
                        </a:rPr>
                        <a:t>1,1,1,1,1</a:t>
                      </a:r>
                      <a:r>
                        <a:rPr lang="de-DE" sz="1100" dirty="0">
                          <a:effectLst/>
                        </a:rPr>
                        <a:t>]</a:t>
                      </a:r>
                      <a:endParaRPr lang="de-DE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100" dirty="0" smtClean="0">
                          <a:effectLst/>
                        </a:rPr>
                        <a:t>&lt;6.8</a:t>
                      </a:r>
                      <a:endParaRPr lang="de-DE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000" marR="108000" marT="27000" marB="2700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</a:rPr>
                        <a:t>350</a:t>
                      </a:r>
                      <a:endParaRPr lang="de-DE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000" marR="108000" marT="27000" marB="2700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402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62305" algn="ctr"/>
                        </a:tabLst>
                      </a:pPr>
                      <a:r>
                        <a:rPr lang="de-DE" sz="1100" b="1" dirty="0">
                          <a:effectLst/>
                        </a:rPr>
                        <a:t>4</a:t>
                      </a:r>
                      <a:endParaRPr lang="de-DE" sz="11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de-DE" sz="11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aus</a:t>
                      </a:r>
                      <a:endParaRPr lang="de-DE" sz="11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e-DE" sz="1100" b="1" dirty="0">
                          <a:effectLst/>
                        </a:rPr>
                        <a:t>Ferrit</a:t>
                      </a:r>
                      <a:endParaRPr lang="de-DE" sz="11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100" b="1" dirty="0">
                          <a:effectLst/>
                        </a:rPr>
                        <a:t>[1,0,0,0,1]</a:t>
                      </a:r>
                      <a:endParaRPr lang="de-DE" sz="11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100" b="1" dirty="0">
                          <a:effectLst/>
                        </a:rPr>
                        <a:t>11.4</a:t>
                      </a:r>
                      <a:endParaRPr lang="de-DE" sz="11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000" marR="108000" marT="27000" marB="2700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100" b="1" dirty="0">
                          <a:effectLst/>
                        </a:rPr>
                        <a:t>&gt;550</a:t>
                      </a:r>
                      <a:endParaRPr lang="de-DE" sz="11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000" marR="108000" marT="27000" marB="2700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402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62305" algn="ctr"/>
                        </a:tabLst>
                      </a:pPr>
                      <a:r>
                        <a:rPr lang="de-DE" sz="1100" b="0" dirty="0">
                          <a:effectLst/>
                        </a:rPr>
                        <a:t>5</a:t>
                      </a:r>
                      <a:endParaRPr lang="de-DE" sz="1100" b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100" dirty="0" smtClean="0">
                          <a:effectLst/>
                        </a:rPr>
                        <a:t>aus</a:t>
                      </a:r>
                      <a:endParaRPr lang="de-DE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</a:rPr>
                        <a:t>Ferrit</a:t>
                      </a:r>
                      <a:endParaRPr lang="de-DE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</a:rPr>
                        <a:t>[1,0,0,0,1]</a:t>
                      </a:r>
                      <a:endParaRPr lang="de-DE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</a:rPr>
                        <a:t>6.8</a:t>
                      </a:r>
                      <a:endParaRPr lang="de-DE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000" marR="108000" marT="27000" marB="2700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100" dirty="0" smtClean="0">
                          <a:effectLst/>
                        </a:rPr>
                        <a:t>550</a:t>
                      </a:r>
                      <a:endParaRPr lang="de-DE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000" marR="108000" marT="27000" marB="2700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402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62305" algn="ctr"/>
                        </a:tabLst>
                      </a:pPr>
                      <a:r>
                        <a:rPr lang="de-DE" sz="1100" b="0" dirty="0">
                          <a:effectLst/>
                        </a:rPr>
                        <a:t>6</a:t>
                      </a:r>
                      <a:endParaRPr lang="de-DE" sz="1100" b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100" dirty="0" smtClean="0">
                          <a:effectLst/>
                        </a:rPr>
                        <a:t>aus</a:t>
                      </a:r>
                      <a:endParaRPr lang="de-DE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</a:rPr>
                        <a:t>Ferrit</a:t>
                      </a:r>
                      <a:endParaRPr lang="de-DE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</a:rPr>
                        <a:t>[1,0,0,0,1]</a:t>
                      </a:r>
                      <a:endParaRPr lang="de-DE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</a:rPr>
                        <a:t>&lt;6.8</a:t>
                      </a:r>
                      <a:endParaRPr lang="de-DE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000" marR="108000" marT="27000" marB="2700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</a:rPr>
                        <a:t>350</a:t>
                      </a:r>
                      <a:endParaRPr lang="de-DE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000" marR="108000" marT="27000" marB="2700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83850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Generelles Vorgehen bei Strahleinstellungen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17635" y="1007149"/>
            <a:ext cx="8420176" cy="3677689"/>
          </a:xfrm>
        </p:spPr>
        <p:txBody>
          <a:bodyPr/>
          <a:lstStyle/>
          <a:p>
            <a:r>
              <a:rPr lang="de-DE" dirty="0" smtClean="0"/>
              <a:t>Bei neuer </a:t>
            </a:r>
            <a:r>
              <a:rPr lang="de-DE" dirty="0" err="1" smtClean="0"/>
              <a:t>Ionenart</a:t>
            </a:r>
            <a:r>
              <a:rPr lang="de-DE" dirty="0" smtClean="0"/>
              <a:t>:</a:t>
            </a:r>
          </a:p>
          <a:p>
            <a:pPr lvl="1"/>
            <a:r>
              <a:rPr lang="de-DE" dirty="0" smtClean="0"/>
              <a:t>Beschleuniger Richtung </a:t>
            </a:r>
            <a:r>
              <a:rPr lang="de-DE" dirty="0" err="1" smtClean="0"/>
              <a:t>Beamdump</a:t>
            </a:r>
            <a:r>
              <a:rPr lang="de-DE" dirty="0" smtClean="0"/>
              <a:t> (HHD) einrichten.</a:t>
            </a:r>
          </a:p>
          <a:p>
            <a:pPr lvl="1"/>
            <a:r>
              <a:rPr lang="de-DE" dirty="0" smtClean="0"/>
              <a:t>Erst Einstellmaschine schnelle Extraktion, geringe Intensität, bei erstem beschleunigtem Strahl sehen dass das Strahl rauskommt und DUMP trifft. </a:t>
            </a:r>
          </a:p>
          <a:p>
            <a:pPr lvl="1"/>
            <a:r>
              <a:rPr lang="de-DE" dirty="0" smtClean="0"/>
              <a:t>Dann Injektion optimieren. Dabei auch Orbit(s) korrigieren.</a:t>
            </a:r>
          </a:p>
          <a:p>
            <a:pPr lvl="2"/>
            <a:r>
              <a:rPr lang="de-DE" dirty="0" smtClean="0"/>
              <a:t>Diagnose: </a:t>
            </a:r>
            <a:r>
              <a:rPr lang="de-DE" dirty="0" err="1" smtClean="0"/>
              <a:t>Orbitmessung</a:t>
            </a:r>
            <a:r>
              <a:rPr lang="de-DE" dirty="0" smtClean="0"/>
              <a:t>, beide Trafos (Schnell/Langsam) , </a:t>
            </a:r>
            <a:r>
              <a:rPr lang="de-DE" dirty="0" err="1" smtClean="0"/>
              <a:t>Schottky</a:t>
            </a:r>
            <a:r>
              <a:rPr lang="de-DE" dirty="0" smtClean="0"/>
              <a:t>, Verlustmonitore, Gitter im TK/S12. Vertikale Anpassung über IPM und/oder First Turn Diagnose (S12 Gitter).</a:t>
            </a:r>
          </a:p>
          <a:p>
            <a:pPr lvl="1"/>
            <a:r>
              <a:rPr lang="de-DE" dirty="0" smtClean="0"/>
              <a:t> Dann erst Maschine mit den gewonnenen Parametern für auf langsame Extraktion erzeugen und diese einstellen. (Zusätzliche Diagnose: Zähler in </a:t>
            </a:r>
            <a:r>
              <a:rPr lang="de-DE" dirty="0" err="1" smtClean="0"/>
              <a:t>Beamline</a:t>
            </a:r>
            <a:r>
              <a:rPr lang="de-DE" dirty="0" smtClean="0"/>
              <a:t>, bzw. an HHD)</a:t>
            </a:r>
          </a:p>
          <a:p>
            <a:pPr lvl="1"/>
            <a:r>
              <a:rPr lang="de-DE" dirty="0" smtClean="0"/>
              <a:t>bei den Pattern „Sprechende Namen“ verwenden. </a:t>
            </a:r>
            <a:r>
              <a:rPr lang="de-DE" dirty="0" err="1" smtClean="0"/>
              <a:t>Einstell_Experiment</a:t>
            </a:r>
            <a:r>
              <a:rPr lang="de-DE" dirty="0" smtClean="0"/>
              <a:t> </a:t>
            </a:r>
            <a:r>
              <a:rPr lang="de-DE" dirty="0" err="1" smtClean="0"/>
              <a:t>Einstell_Injektion_Gold</a:t>
            </a:r>
            <a:r>
              <a:rPr lang="de-DE" dirty="0"/>
              <a:t> </a:t>
            </a:r>
            <a:r>
              <a:rPr lang="de-DE" dirty="0" smtClean="0"/>
              <a:t>usw.</a:t>
            </a:r>
            <a:endParaRPr lang="de-DE" dirty="0"/>
          </a:p>
          <a:p>
            <a:r>
              <a:rPr lang="de-DE" dirty="0" smtClean="0"/>
              <a:t>Weitere Pattern mit der gleichen </a:t>
            </a:r>
            <a:r>
              <a:rPr lang="de-DE" dirty="0" err="1" smtClean="0"/>
              <a:t>Ionenart</a:t>
            </a:r>
            <a:r>
              <a:rPr lang="de-DE" dirty="0" smtClean="0"/>
              <a:t> aus Kopieren der Einstellmaschinen ableiten. </a:t>
            </a:r>
            <a:r>
              <a:rPr lang="de-DE" dirty="0" err="1" smtClean="0"/>
              <a:t>Orbitkorrektur</a:t>
            </a:r>
            <a:r>
              <a:rPr lang="de-DE" dirty="0" smtClean="0"/>
              <a:t> kopieren und überprüfen (ändert sich evtl. bei anderen Energien).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563761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Schornsteine!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17635" y="1088016"/>
            <a:ext cx="5817694" cy="2082888"/>
          </a:xfrm>
        </p:spPr>
        <p:txBody>
          <a:bodyPr/>
          <a:lstStyle/>
          <a:p>
            <a:r>
              <a:rPr lang="de-DE" dirty="0" smtClean="0"/>
              <a:t>Die „steifste“ Maschine bestimmt den Schornstein (in die Zukunft denken, was kommt als nächstes dazu usw.)</a:t>
            </a:r>
          </a:p>
          <a:p>
            <a:r>
              <a:rPr lang="de-DE" dirty="0" smtClean="0"/>
              <a:t>Die Wartezeit anpassen (wenn die bestimmende Maschine langes </a:t>
            </a:r>
            <a:r>
              <a:rPr lang="de-DE" dirty="0" err="1" smtClean="0"/>
              <a:t>Flattop</a:t>
            </a:r>
            <a:r>
              <a:rPr lang="de-DE" dirty="0" smtClean="0"/>
              <a:t> hat verlängern, nicht zwingend gleiche länge. Ausprobieren).</a:t>
            </a:r>
          </a:p>
          <a:p>
            <a:r>
              <a:rPr lang="de-DE" dirty="0" smtClean="0"/>
              <a:t>Vor </a:t>
            </a:r>
            <a:r>
              <a:rPr lang="de-DE" dirty="0" err="1" smtClean="0"/>
              <a:t>Finetunning</a:t>
            </a:r>
            <a:r>
              <a:rPr lang="de-DE" dirty="0" smtClean="0"/>
              <a:t> einstellen, sonst doppelte Arbeit!</a:t>
            </a:r>
            <a:endParaRPr lang="en-GB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7593" y="1088016"/>
            <a:ext cx="1987024" cy="1987024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468" y="3515276"/>
            <a:ext cx="5482778" cy="1303135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203188" y="3165373"/>
            <a:ext cx="2411879" cy="369332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dirty="0" smtClean="0"/>
              <a:t>Werte für Schornstein</a:t>
            </a:r>
            <a:endParaRPr lang="en-GB" dirty="0" smtClean="0"/>
          </a:p>
        </p:txBody>
      </p:sp>
      <p:sp>
        <p:nvSpPr>
          <p:cNvPr id="9" name="Textfeld 8"/>
          <p:cNvSpPr txBox="1"/>
          <p:nvPr/>
        </p:nvSpPr>
        <p:spPr>
          <a:xfrm>
            <a:off x="5832526" y="3447073"/>
            <a:ext cx="2916346" cy="1477328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de-DE" dirty="0" smtClean="0"/>
              <a:t>Werte der aktuellen (steifsten)  Maschine ohne Schornstein zur Übernahme in andere Maschinen</a:t>
            </a:r>
            <a:endParaRPr lang="en-GB" dirty="0" smtClean="0"/>
          </a:p>
        </p:txBody>
      </p:sp>
      <p:cxnSp>
        <p:nvCxnSpPr>
          <p:cNvPr id="11" name="Gerade Verbindung mit Pfeil 10"/>
          <p:cNvCxnSpPr/>
          <p:nvPr/>
        </p:nvCxnSpPr>
        <p:spPr>
          <a:xfrm>
            <a:off x="1511710" y="3447073"/>
            <a:ext cx="265471" cy="39488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mit Pfeil 12"/>
          <p:cNvCxnSpPr/>
          <p:nvPr/>
        </p:nvCxnSpPr>
        <p:spPr>
          <a:xfrm flipH="1" flipV="1">
            <a:off x="5147187" y="4490884"/>
            <a:ext cx="685339" cy="20647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7692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Multi-Turn-Injektion: Prinzip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5</a:t>
            </a:fld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de-DE" smtClean="0"/>
              <a:t>14.01.2019</a:t>
            </a:r>
            <a:endParaRPr lang="de-DE" dirty="0"/>
          </a:p>
        </p:txBody>
      </p:sp>
      <p:sp>
        <p:nvSpPr>
          <p:cNvPr id="10" name="Inhaltsplatzhalter 9"/>
          <p:cNvSpPr>
            <a:spLocks noGrp="1"/>
          </p:cNvSpPr>
          <p:nvPr>
            <p:ph sz="half" idx="1"/>
          </p:nvPr>
        </p:nvSpPr>
        <p:spPr>
          <a:xfrm>
            <a:off x="1485900" y="1055078"/>
            <a:ext cx="3028950" cy="1554553"/>
          </a:xfrm>
        </p:spPr>
        <p:txBody>
          <a:bodyPr/>
          <a:lstStyle/>
          <a:p>
            <a:r>
              <a:rPr lang="de-DE" dirty="0" smtClean="0"/>
              <a:t>Injektion mehrerer Umläufe aus dem </a:t>
            </a:r>
            <a:r>
              <a:rPr lang="de-DE" dirty="0" err="1" smtClean="0"/>
              <a:t>Unilac</a:t>
            </a:r>
            <a:r>
              <a:rPr lang="de-DE" dirty="0" smtClean="0"/>
              <a:t> zur Erhöhung der Intensität</a:t>
            </a:r>
          </a:p>
          <a:p>
            <a:r>
              <a:rPr lang="de-DE" dirty="0" smtClean="0"/>
              <a:t>Zeitabhängige Sollbahnstörung durch vier </a:t>
            </a:r>
            <a:r>
              <a:rPr lang="de-DE" dirty="0" err="1" smtClean="0"/>
              <a:t>Bumper</a:t>
            </a:r>
            <a:r>
              <a:rPr lang="de-DE" dirty="0" smtClean="0"/>
              <a:t>-Magnete während Injektion</a:t>
            </a:r>
          </a:p>
          <a:p>
            <a:r>
              <a:rPr lang="de-DE" dirty="0" smtClean="0"/>
              <a:t>Injektionseffizienz stark abhängig vom horizontalen Arbeitspunkt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de-DE" smtClean="0"/>
              <a:t>SIS18-Betrieb / Operateuersschulung 2019</a:t>
            </a:r>
            <a:endParaRPr lang="de-DE" dirty="0"/>
          </a:p>
        </p:txBody>
      </p:sp>
      <p:grpSp>
        <p:nvGrpSpPr>
          <p:cNvPr id="7" name="Gruppieren 6"/>
          <p:cNvGrpSpPr/>
          <p:nvPr/>
        </p:nvGrpSpPr>
        <p:grpSpPr>
          <a:xfrm>
            <a:off x="5123534" y="2819094"/>
            <a:ext cx="2636901" cy="2021823"/>
            <a:chOff x="5194022" y="3491215"/>
            <a:chExt cx="3515868" cy="2695764"/>
          </a:xfrm>
        </p:grpSpPr>
        <p:pic>
          <p:nvPicPr>
            <p:cNvPr id="1032" name="Picture 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94022" y="3834685"/>
              <a:ext cx="3515868" cy="23522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Textfeld 3"/>
            <p:cNvSpPr txBox="1"/>
            <p:nvPr/>
          </p:nvSpPr>
          <p:spPr>
            <a:xfrm>
              <a:off x="5322227" y="3491215"/>
              <a:ext cx="3131783" cy="338555"/>
            </a:xfrm>
            <a:prstGeom prst="rect">
              <a:avLst/>
            </a:prstGeom>
          </p:spPr>
          <p:txBody>
            <a:bodyPr vert="horz" wrap="square" lIns="68580" tIns="34290" rIns="68580" bIns="34290" rtlCol="0" anchor="t">
              <a:spAutoFit/>
            </a:bodyPr>
            <a:lstStyle/>
            <a:p>
              <a:pPr algn="ctr"/>
              <a:r>
                <a:rPr lang="de-DE" sz="1200" dirty="0"/>
                <a:t>MTI im Phasenraum</a:t>
              </a:r>
            </a:p>
          </p:txBody>
        </p:sp>
      </p:grpSp>
      <p:grpSp>
        <p:nvGrpSpPr>
          <p:cNvPr id="8" name="Gruppieren 7"/>
          <p:cNvGrpSpPr/>
          <p:nvPr/>
        </p:nvGrpSpPr>
        <p:grpSpPr>
          <a:xfrm>
            <a:off x="4813118" y="1149045"/>
            <a:ext cx="3118030" cy="1342409"/>
            <a:chOff x="4986627" y="1532060"/>
            <a:chExt cx="4157373" cy="1789878"/>
          </a:xfrm>
        </p:grpSpPr>
        <p:pic>
          <p:nvPicPr>
            <p:cNvPr id="10242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86627" y="1943630"/>
              <a:ext cx="4157373" cy="1378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Textfeld 12"/>
            <p:cNvSpPr txBox="1"/>
            <p:nvPr/>
          </p:nvSpPr>
          <p:spPr>
            <a:xfrm>
              <a:off x="5062490" y="1532060"/>
              <a:ext cx="3962640" cy="338555"/>
            </a:xfrm>
            <a:prstGeom prst="rect">
              <a:avLst/>
            </a:prstGeom>
          </p:spPr>
          <p:txBody>
            <a:bodyPr vert="horz" wrap="square" lIns="68580" tIns="34290" rIns="68580" bIns="34290" rtlCol="0" anchor="t">
              <a:spAutoFit/>
            </a:bodyPr>
            <a:lstStyle/>
            <a:p>
              <a:pPr algn="ctr"/>
              <a:r>
                <a:rPr lang="de-DE" sz="1200" dirty="0"/>
                <a:t>Sollbahnstörung durch </a:t>
              </a:r>
              <a:r>
                <a:rPr lang="de-DE" sz="1200" dirty="0" err="1"/>
                <a:t>Bumper</a:t>
              </a:r>
              <a:r>
                <a:rPr lang="de-DE" sz="1200" dirty="0"/>
                <a:t>-Magnete</a:t>
              </a:r>
            </a:p>
          </p:txBody>
        </p:sp>
      </p:grpSp>
      <p:grpSp>
        <p:nvGrpSpPr>
          <p:cNvPr id="9" name="Gruppieren 8"/>
          <p:cNvGrpSpPr/>
          <p:nvPr/>
        </p:nvGrpSpPr>
        <p:grpSpPr>
          <a:xfrm>
            <a:off x="1671419" y="2609631"/>
            <a:ext cx="2646760" cy="2214875"/>
            <a:chOff x="704558" y="3420238"/>
            <a:chExt cx="3529013" cy="2953167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4558" y="3758792"/>
              <a:ext cx="3529013" cy="2614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Textfeld 14"/>
            <p:cNvSpPr txBox="1"/>
            <p:nvPr/>
          </p:nvSpPr>
          <p:spPr>
            <a:xfrm>
              <a:off x="903173" y="3420238"/>
              <a:ext cx="3131782" cy="338555"/>
            </a:xfrm>
            <a:prstGeom prst="rect">
              <a:avLst/>
            </a:prstGeom>
          </p:spPr>
          <p:txBody>
            <a:bodyPr vert="horz" wrap="square" lIns="68580" tIns="34290" rIns="68580" bIns="34290" rtlCol="0" anchor="t">
              <a:spAutoFit/>
            </a:bodyPr>
            <a:lstStyle/>
            <a:p>
              <a:pPr algn="ctr"/>
              <a:r>
                <a:rPr lang="de-DE" sz="1200" dirty="0"/>
                <a:t>Injektionstiming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2121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Injektion einstellen (1)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6</a:t>
            </a:fld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de-DE" smtClean="0"/>
              <a:t>14.01.2019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en-US" smtClean="0"/>
              <a:t>SIS18-Betrieb / Operateuersschulung 2019</a:t>
            </a:r>
            <a:endParaRPr lang="en-US" dirty="0"/>
          </a:p>
        </p:txBody>
      </p:sp>
      <p:sp>
        <p:nvSpPr>
          <p:cNvPr id="7" name="Inhaltsplatzhalter 6"/>
          <p:cNvSpPr>
            <a:spLocks noGrp="1"/>
          </p:cNvSpPr>
          <p:nvPr>
            <p:ph sz="half" idx="1"/>
          </p:nvPr>
        </p:nvSpPr>
        <p:spPr>
          <a:xfrm>
            <a:off x="4776107" y="1022420"/>
            <a:ext cx="3028950" cy="1239087"/>
          </a:xfrm>
        </p:spPr>
        <p:txBody>
          <a:bodyPr/>
          <a:lstStyle/>
          <a:p>
            <a:r>
              <a:rPr lang="de-DE" dirty="0" smtClean="0"/>
              <a:t>Initial Energie aus </a:t>
            </a:r>
            <a:r>
              <a:rPr lang="de-DE" dirty="0" err="1" smtClean="0"/>
              <a:t>Unilac</a:t>
            </a:r>
            <a:r>
              <a:rPr lang="de-DE" dirty="0" smtClean="0"/>
              <a:t>-Energiemessung eintragen</a:t>
            </a:r>
            <a:br>
              <a:rPr lang="de-DE" dirty="0" smtClean="0"/>
            </a:br>
            <a:r>
              <a:rPr lang="de-DE" dirty="0" smtClean="0"/>
              <a:t>(ggf. schon in </a:t>
            </a:r>
            <a:r>
              <a:rPr lang="de-DE" dirty="0" err="1" smtClean="0"/>
              <a:t>SchedulingApp</a:t>
            </a:r>
            <a:r>
              <a:rPr lang="de-DE" dirty="0" smtClean="0"/>
              <a:t>)</a:t>
            </a:r>
          </a:p>
          <a:p>
            <a:r>
              <a:rPr lang="de-DE" dirty="0" smtClean="0"/>
              <a:t>Sobald Strahl umläuft, Energie mit </a:t>
            </a:r>
            <a:r>
              <a:rPr lang="de-DE" dirty="0" err="1" smtClean="0"/>
              <a:t>Schottky</a:t>
            </a:r>
            <a:r>
              <a:rPr lang="de-DE" dirty="0" smtClean="0"/>
              <a:t>-Messung korrigieren</a:t>
            </a:r>
            <a:endParaRPr lang="de-DE" dirty="0"/>
          </a:p>
        </p:txBody>
      </p:sp>
      <p:grpSp>
        <p:nvGrpSpPr>
          <p:cNvPr id="8" name="Gruppieren 7"/>
          <p:cNvGrpSpPr/>
          <p:nvPr/>
        </p:nvGrpSpPr>
        <p:grpSpPr>
          <a:xfrm>
            <a:off x="4016829" y="2224706"/>
            <a:ext cx="3821609" cy="2689777"/>
            <a:chOff x="3831771" y="2966274"/>
            <a:chExt cx="5095479" cy="3586369"/>
          </a:xfrm>
        </p:grpSpPr>
        <p:pic>
          <p:nvPicPr>
            <p:cNvPr id="9" name="Grafik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31771" y="2966274"/>
              <a:ext cx="5095479" cy="3586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Ellipse 9"/>
            <p:cNvSpPr/>
            <p:nvPr/>
          </p:nvSpPr>
          <p:spPr>
            <a:xfrm>
              <a:off x="6553201" y="5747657"/>
              <a:ext cx="1262742" cy="338518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sz="1350"/>
            </a:p>
          </p:txBody>
        </p:sp>
      </p:grpSp>
      <p:pic>
        <p:nvPicPr>
          <p:cNvPr id="2051" name="Picture 3" descr="Q:\GSI\Betrieb\Präsentationen\Workshop_201901\images\parammodi_injecti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150" y="952523"/>
            <a:ext cx="2713622" cy="2166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Inhaltsplatzhalter 6"/>
          <p:cNvSpPr txBox="1">
            <a:spLocks/>
          </p:cNvSpPr>
          <p:nvPr/>
        </p:nvSpPr>
        <p:spPr>
          <a:xfrm>
            <a:off x="1221023" y="3335592"/>
            <a:ext cx="2420249" cy="1239087"/>
          </a:xfrm>
          <a:prstGeom prst="rect">
            <a:avLst/>
          </a:prstGeom>
        </p:spPr>
        <p:txBody>
          <a:bodyPr vert="horz" lIns="68580" tIns="34290" rIns="68580" bIns="34290" rtlCol="0">
            <a:normAutofit lnSpcReduction="10000"/>
          </a:bodyPr>
          <a:lstStyle>
            <a:lvl1pPr marL="180975" indent="-180975" algn="l" defTabSz="457200" rtl="0" eaLnBrk="1" latinLnBrk="0" hangingPunct="1">
              <a:spcBef>
                <a:spcPts val="1200"/>
              </a:spcBef>
              <a:buClr>
                <a:srgbClr val="FDBB63"/>
              </a:buClr>
              <a:buFont typeface="Wingdings" charset="2"/>
              <a:buChar char="§"/>
              <a:defRPr sz="16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1pPr>
            <a:lvl2pPr marL="542925" indent="-180975" algn="l" defTabSz="4572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4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2pPr>
            <a:lvl3pPr marL="893763" indent="-180975" algn="l" defTabSz="4572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2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3pPr>
            <a:lvl4pPr marL="1074738" indent="-90488" algn="l" defTabSz="4572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1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4pPr>
            <a:lvl5pPr marL="1255713" indent="-90488" algn="l" defTabSz="4572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05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1200" dirty="0"/>
              <a:t>Arbeitspunkt einstellen</a:t>
            </a:r>
          </a:p>
          <a:p>
            <a:r>
              <a:rPr lang="de-DE" sz="1200" dirty="0"/>
              <a:t>Normal</a:t>
            </a:r>
          </a:p>
          <a:p>
            <a:r>
              <a:rPr lang="de-DE" sz="1200" dirty="0"/>
              <a:t>Hochstrom</a:t>
            </a:r>
          </a:p>
          <a:p>
            <a:r>
              <a:rPr lang="de-DE" sz="1200" dirty="0"/>
              <a:t>Kühler: speziell...</a:t>
            </a:r>
          </a:p>
        </p:txBody>
      </p:sp>
      <p:sp>
        <p:nvSpPr>
          <p:cNvPr id="11" name="Rechteck 10"/>
          <p:cNvSpPr/>
          <p:nvPr/>
        </p:nvSpPr>
        <p:spPr>
          <a:xfrm>
            <a:off x="1253681" y="1469561"/>
            <a:ext cx="2452905" cy="277586"/>
          </a:xfrm>
          <a:prstGeom prst="rect">
            <a:avLst/>
          </a:prstGeom>
          <a:noFill/>
          <a:ln w="190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350"/>
          </a:p>
        </p:txBody>
      </p:sp>
      <p:cxnSp>
        <p:nvCxnSpPr>
          <p:cNvPr id="16" name="Gerade Verbindung mit Pfeil 15"/>
          <p:cNvCxnSpPr>
            <a:endCxn id="13" idx="0"/>
          </p:cNvCxnSpPr>
          <p:nvPr/>
        </p:nvCxnSpPr>
        <p:spPr>
          <a:xfrm flipH="1">
            <a:off x="2431148" y="1747147"/>
            <a:ext cx="467175" cy="158844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6881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SIS18 Arbeitspunkte 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71133" y="1012513"/>
            <a:ext cx="3544124" cy="3677689"/>
          </a:xfrm>
        </p:spPr>
        <p:txBody>
          <a:bodyPr>
            <a:normAutofit/>
          </a:bodyPr>
          <a:lstStyle/>
          <a:p>
            <a:r>
              <a:rPr lang="en-GB" altLang="de-DE" sz="1500" dirty="0" smtClean="0">
                <a:latin typeface="Arial Unicode MS" pitchFamily="34" charset="-128"/>
              </a:rPr>
              <a:t>Standard </a:t>
            </a:r>
            <a:r>
              <a:rPr lang="en-GB" altLang="de-DE" sz="1500" dirty="0" err="1" smtClean="0">
                <a:latin typeface="Arial Unicode MS" pitchFamily="34" charset="-128"/>
              </a:rPr>
              <a:t>Arbeitspunkt</a:t>
            </a:r>
            <a:r>
              <a:rPr lang="en-GB" altLang="de-DE" sz="1500" dirty="0">
                <a:latin typeface="Arial Unicode MS" pitchFamily="34" charset="-128"/>
              </a:rPr>
              <a:t/>
            </a:r>
            <a:br>
              <a:rPr lang="en-GB" altLang="de-DE" sz="1500" dirty="0">
                <a:latin typeface="Arial Unicode MS" pitchFamily="34" charset="-128"/>
              </a:rPr>
            </a:br>
            <a:r>
              <a:rPr lang="en-GB" altLang="de-DE" sz="1500" dirty="0" err="1">
                <a:latin typeface="Arial Unicode MS" pitchFamily="34" charset="-128"/>
              </a:rPr>
              <a:t>Q</a:t>
            </a:r>
            <a:r>
              <a:rPr lang="en-GB" altLang="de-DE" sz="1500" baseline="-25000" dirty="0" err="1">
                <a:latin typeface="Arial Unicode MS" pitchFamily="34" charset="-128"/>
              </a:rPr>
              <a:t>x,y</a:t>
            </a:r>
            <a:r>
              <a:rPr lang="en-GB" altLang="de-DE" sz="1500" dirty="0">
                <a:latin typeface="Arial Unicode MS" pitchFamily="34" charset="-128"/>
              </a:rPr>
              <a:t> = (4.28; 3.29)</a:t>
            </a:r>
          </a:p>
          <a:p>
            <a:r>
              <a:rPr lang="en-GB" altLang="de-DE" sz="1500" dirty="0" err="1" smtClean="0">
                <a:latin typeface="Arial Unicode MS" pitchFamily="34" charset="-128"/>
              </a:rPr>
              <a:t>Gute</a:t>
            </a:r>
            <a:r>
              <a:rPr lang="en-GB" altLang="de-DE" sz="1500" dirty="0" smtClean="0">
                <a:latin typeface="Arial Unicode MS" pitchFamily="34" charset="-128"/>
              </a:rPr>
              <a:t> </a:t>
            </a:r>
            <a:r>
              <a:rPr lang="en-GB" altLang="de-DE" sz="1500" dirty="0" err="1" smtClean="0">
                <a:latin typeface="Arial Unicode MS" pitchFamily="34" charset="-128"/>
              </a:rPr>
              <a:t>Resultate</a:t>
            </a:r>
            <a:r>
              <a:rPr lang="en-GB" altLang="de-DE" sz="1500" dirty="0" smtClean="0">
                <a:latin typeface="Arial Unicode MS" pitchFamily="34" charset="-128"/>
              </a:rPr>
              <a:t> </a:t>
            </a:r>
            <a:r>
              <a:rPr lang="en-GB" altLang="de-DE" sz="1500" dirty="0" err="1" smtClean="0">
                <a:latin typeface="Arial Unicode MS" pitchFamily="34" charset="-128"/>
              </a:rPr>
              <a:t>für</a:t>
            </a:r>
            <a:r>
              <a:rPr lang="en-GB" altLang="de-DE" sz="1500" dirty="0" smtClean="0">
                <a:latin typeface="Arial Unicode MS" pitchFamily="34" charset="-128"/>
              </a:rPr>
              <a:t> </a:t>
            </a:r>
            <a:r>
              <a:rPr lang="en-GB" altLang="de-DE" sz="1500" dirty="0" err="1" smtClean="0">
                <a:latin typeface="Arial Unicode MS" pitchFamily="34" charset="-128"/>
              </a:rPr>
              <a:t>höhere</a:t>
            </a:r>
            <a:r>
              <a:rPr lang="en-GB" altLang="de-DE" sz="1500" dirty="0" smtClean="0">
                <a:latin typeface="Arial Unicode MS" pitchFamily="34" charset="-128"/>
              </a:rPr>
              <a:t> </a:t>
            </a:r>
            <a:r>
              <a:rPr lang="en-GB" altLang="de-DE" sz="1500" dirty="0" err="1" smtClean="0">
                <a:latin typeface="Arial Unicode MS" pitchFamily="34" charset="-128"/>
              </a:rPr>
              <a:t>Ströme</a:t>
            </a:r>
            <a:r>
              <a:rPr lang="en-GB" altLang="de-DE" sz="1500" dirty="0" smtClean="0">
                <a:latin typeface="Arial Unicode MS" pitchFamily="34" charset="-128"/>
              </a:rPr>
              <a:t> (*) </a:t>
            </a:r>
            <a:r>
              <a:rPr lang="en-GB" altLang="de-DE" sz="1500" dirty="0" err="1" smtClean="0">
                <a:latin typeface="Arial Unicode MS" pitchFamily="34" charset="-128"/>
              </a:rPr>
              <a:t>Q</a:t>
            </a:r>
            <a:r>
              <a:rPr lang="en-GB" altLang="de-DE" sz="1500" baseline="-25000" dirty="0" err="1" smtClean="0">
                <a:latin typeface="Arial Unicode MS" pitchFamily="34" charset="-128"/>
              </a:rPr>
              <a:t>x,y</a:t>
            </a:r>
            <a:r>
              <a:rPr lang="en-GB" altLang="de-DE" sz="1500" dirty="0" smtClean="0">
                <a:latin typeface="Arial Unicode MS" pitchFamily="34" charset="-128"/>
              </a:rPr>
              <a:t> </a:t>
            </a:r>
            <a:r>
              <a:rPr lang="en-GB" altLang="de-DE" sz="1500" dirty="0">
                <a:latin typeface="Arial Unicode MS" pitchFamily="34" charset="-128"/>
              </a:rPr>
              <a:t>= (</a:t>
            </a:r>
            <a:r>
              <a:rPr lang="en-GB" altLang="de-DE" sz="1500" dirty="0">
                <a:latin typeface="Arial Unicode MS" pitchFamily="34" charset="-128"/>
              </a:rPr>
              <a:t>4.17; </a:t>
            </a:r>
            <a:r>
              <a:rPr lang="en-GB" altLang="de-DE" sz="1500" dirty="0">
                <a:latin typeface="Arial Unicode MS" pitchFamily="34" charset="-128"/>
              </a:rPr>
              <a:t>3.29</a:t>
            </a:r>
            <a:r>
              <a:rPr lang="en-GB" altLang="de-DE" sz="1500" dirty="0" smtClean="0">
                <a:latin typeface="Arial Unicode MS" pitchFamily="34" charset="-128"/>
              </a:rPr>
              <a:t>)</a:t>
            </a:r>
            <a:br>
              <a:rPr lang="en-GB" altLang="de-DE" sz="1500" dirty="0" smtClean="0">
                <a:latin typeface="Arial Unicode MS" pitchFamily="34" charset="-128"/>
              </a:rPr>
            </a:br>
            <a:endParaRPr lang="en-GB" altLang="de-DE" sz="1500" dirty="0" smtClean="0">
              <a:latin typeface="Arial Unicode MS" pitchFamily="34" charset="-128"/>
            </a:endParaRPr>
          </a:p>
          <a:p>
            <a:r>
              <a:rPr lang="de-DE" altLang="de-DE" sz="1500" dirty="0" smtClean="0">
                <a:latin typeface="Arial Unicode MS" pitchFamily="34" charset="-128"/>
              </a:rPr>
              <a:t>Kleine Änderungen helfen die Injektionseffizienz zu verbessern. </a:t>
            </a:r>
            <a:br>
              <a:rPr lang="de-DE" altLang="de-DE" sz="1500" dirty="0" smtClean="0">
                <a:latin typeface="Arial Unicode MS" pitchFamily="34" charset="-128"/>
              </a:rPr>
            </a:br>
            <a:r>
              <a:rPr lang="de-DE" altLang="de-DE" sz="1500" dirty="0" smtClean="0">
                <a:latin typeface="Arial Unicode MS" pitchFamily="34" charset="-128"/>
              </a:rPr>
              <a:t>Bitte erst Orbit korrigieren !</a:t>
            </a:r>
            <a:br>
              <a:rPr lang="de-DE" altLang="de-DE" sz="1500" dirty="0" smtClean="0">
                <a:latin typeface="Arial Unicode MS" pitchFamily="34" charset="-128"/>
              </a:rPr>
            </a:br>
            <a:r>
              <a:rPr lang="de-DE" altLang="de-DE" sz="1500" dirty="0" smtClean="0">
                <a:latin typeface="Arial Unicode MS" pitchFamily="34" charset="-128"/>
              </a:rPr>
              <a:t/>
            </a:r>
            <a:br>
              <a:rPr lang="de-DE" altLang="de-DE" sz="1500" dirty="0" smtClean="0">
                <a:latin typeface="Arial Unicode MS" pitchFamily="34" charset="-128"/>
              </a:rPr>
            </a:br>
            <a:r>
              <a:rPr lang="de-DE" altLang="de-DE" sz="1500" dirty="0" smtClean="0">
                <a:latin typeface="Arial Unicode MS" pitchFamily="34" charset="-128"/>
              </a:rPr>
              <a:t>(*) Langsame Extraktion aber problematisch.</a:t>
            </a:r>
          </a:p>
          <a:p>
            <a:r>
              <a:rPr lang="de-DE" altLang="de-DE" sz="1500" dirty="0" smtClean="0">
                <a:latin typeface="Arial Unicode MS" pitchFamily="34" charset="-128"/>
              </a:rPr>
              <a:t>Bei gekühlten Maschinen vertikalen Arbeitspunkt absenken (3.17-3.23) </a:t>
            </a:r>
          </a:p>
          <a:p>
            <a:endParaRPr lang="en-GB" altLang="de-DE" sz="1500" dirty="0">
              <a:latin typeface="Arial Unicode MS" pitchFamily="34" charset="-128"/>
            </a:endParaRPr>
          </a:p>
        </p:txBody>
      </p:sp>
      <p:grpSp>
        <p:nvGrpSpPr>
          <p:cNvPr id="22" name="Group 11"/>
          <p:cNvGrpSpPr/>
          <p:nvPr/>
        </p:nvGrpSpPr>
        <p:grpSpPr>
          <a:xfrm>
            <a:off x="4898713" y="685460"/>
            <a:ext cx="4449667" cy="3971705"/>
            <a:chOff x="1100667" y="0"/>
            <a:chExt cx="7343266" cy="6858000"/>
          </a:xfrm>
        </p:grpSpPr>
        <p:grpSp>
          <p:nvGrpSpPr>
            <p:cNvPr id="28" name="Group 9"/>
            <p:cNvGrpSpPr/>
            <p:nvPr/>
          </p:nvGrpSpPr>
          <p:grpSpPr>
            <a:xfrm>
              <a:off x="1100667" y="0"/>
              <a:ext cx="7343266" cy="6858000"/>
              <a:chOff x="1100667" y="0"/>
              <a:chExt cx="7343266" cy="6858000"/>
            </a:xfrm>
          </p:grpSpPr>
          <p:pic>
            <p:nvPicPr>
              <p:cNvPr id="30" name="Picture 3" descr="THO1LR03_fig2.eps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00667" y="0"/>
                <a:ext cx="6858000" cy="6858000"/>
              </a:xfrm>
              <a:prstGeom prst="rect">
                <a:avLst/>
              </a:prstGeom>
            </p:spPr>
          </p:pic>
          <p:sp>
            <p:nvSpPr>
              <p:cNvPr id="31" name="TextBox 6"/>
              <p:cNvSpPr txBox="1"/>
              <p:nvPr/>
            </p:nvSpPr>
            <p:spPr>
              <a:xfrm>
                <a:off x="7344326" y="922110"/>
                <a:ext cx="1099607" cy="50064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1200" i="1" dirty="0">
                    <a:latin typeface="Times New Roman"/>
                    <a:cs typeface="Times New Roman"/>
                  </a:rPr>
                  <a:t>0,1</a:t>
                </a:r>
              </a:p>
              <a:p>
                <a:endParaRPr lang="en-US" sz="1200" i="1" dirty="0">
                  <a:latin typeface="Times New Roman"/>
                  <a:cs typeface="Times New Roman"/>
                </a:endParaRPr>
              </a:p>
              <a:p>
                <a:r>
                  <a:rPr lang="en-US" sz="1200" i="1" dirty="0">
                    <a:latin typeface="Times New Roman"/>
                    <a:cs typeface="Times New Roman"/>
                  </a:rPr>
                  <a:t>0.08</a:t>
                </a:r>
              </a:p>
              <a:p>
                <a:endParaRPr lang="en-US" sz="1200" i="1" dirty="0">
                  <a:latin typeface="Times New Roman"/>
                  <a:cs typeface="Times New Roman"/>
                </a:endParaRPr>
              </a:p>
              <a:p>
                <a:r>
                  <a:rPr lang="en-US" sz="1200" i="1" dirty="0">
                    <a:latin typeface="Times New Roman"/>
                    <a:cs typeface="Times New Roman"/>
                  </a:rPr>
                  <a:t>0.06</a:t>
                </a:r>
              </a:p>
              <a:p>
                <a:endParaRPr lang="en-US" sz="1200" i="1" dirty="0">
                  <a:latin typeface="Times New Roman"/>
                  <a:cs typeface="Times New Roman"/>
                </a:endParaRPr>
              </a:p>
              <a:p>
                <a:r>
                  <a:rPr lang="en-US" sz="1200" i="1" dirty="0">
                    <a:latin typeface="Times New Roman"/>
                    <a:cs typeface="Times New Roman"/>
                  </a:rPr>
                  <a:t>0.04</a:t>
                </a:r>
              </a:p>
              <a:p>
                <a:endParaRPr lang="en-US" sz="1200" i="1" dirty="0">
                  <a:latin typeface="Times New Roman"/>
                  <a:cs typeface="Times New Roman"/>
                </a:endParaRPr>
              </a:p>
              <a:p>
                <a:r>
                  <a:rPr lang="en-US" sz="1200" i="1" dirty="0">
                    <a:latin typeface="Times New Roman"/>
                    <a:cs typeface="Times New Roman"/>
                  </a:rPr>
                  <a:t>0.02</a:t>
                </a:r>
              </a:p>
              <a:p>
                <a:endParaRPr lang="en-US" sz="1200" i="1" dirty="0">
                  <a:latin typeface="Times New Roman"/>
                  <a:cs typeface="Times New Roman"/>
                </a:endParaRPr>
              </a:p>
              <a:p>
                <a:r>
                  <a:rPr lang="en-US" sz="1200" i="1" dirty="0">
                    <a:latin typeface="Times New Roman"/>
                    <a:cs typeface="Times New Roman"/>
                  </a:rPr>
                  <a:t>0</a:t>
                </a:r>
                <a:endParaRPr lang="en-US" sz="1200" i="1" dirty="0">
                  <a:latin typeface="Times New Roman"/>
                  <a:cs typeface="Times New Roman"/>
                </a:endParaRPr>
              </a:p>
            </p:txBody>
          </p:sp>
        </p:grpSp>
        <p:sp>
          <p:nvSpPr>
            <p:cNvPr id="29" name="TextBox 10"/>
            <p:cNvSpPr txBox="1"/>
            <p:nvPr/>
          </p:nvSpPr>
          <p:spPr>
            <a:xfrm>
              <a:off x="7371314" y="469316"/>
              <a:ext cx="866640" cy="5441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/>
                <a:t>ΔI/I</a:t>
              </a:r>
              <a:endParaRPr lang="en-US" sz="900" dirty="0"/>
            </a:p>
          </p:txBody>
        </p:sp>
      </p:grpSp>
      <p:sp>
        <p:nvSpPr>
          <p:cNvPr id="24" name="Freeform 1"/>
          <p:cNvSpPr/>
          <p:nvPr/>
        </p:nvSpPr>
        <p:spPr>
          <a:xfrm rot="20996042">
            <a:off x="6123840" y="2163317"/>
            <a:ext cx="357835" cy="454859"/>
          </a:xfrm>
          <a:custGeom>
            <a:avLst/>
            <a:gdLst>
              <a:gd name="connsiteX0" fmla="*/ 564445 w 592667"/>
              <a:gd name="connsiteY0" fmla="*/ 0 h 705556"/>
              <a:gd name="connsiteX1" fmla="*/ 42334 w 592667"/>
              <a:gd name="connsiteY1" fmla="*/ 409223 h 705556"/>
              <a:gd name="connsiteX2" fmla="*/ 0 w 592667"/>
              <a:gd name="connsiteY2" fmla="*/ 705556 h 705556"/>
              <a:gd name="connsiteX3" fmla="*/ 451556 w 592667"/>
              <a:gd name="connsiteY3" fmla="*/ 550334 h 705556"/>
              <a:gd name="connsiteX4" fmla="*/ 592667 w 592667"/>
              <a:gd name="connsiteY4" fmla="*/ 84667 h 705556"/>
              <a:gd name="connsiteX0" fmla="*/ 572957 w 601179"/>
              <a:gd name="connsiteY0" fmla="*/ 0 h 713898"/>
              <a:gd name="connsiteX1" fmla="*/ 178256 w 601179"/>
              <a:gd name="connsiteY1" fmla="*/ 281070 h 713898"/>
              <a:gd name="connsiteX2" fmla="*/ 8512 w 601179"/>
              <a:gd name="connsiteY2" fmla="*/ 705556 h 713898"/>
              <a:gd name="connsiteX3" fmla="*/ 460068 w 601179"/>
              <a:gd name="connsiteY3" fmla="*/ 550334 h 713898"/>
              <a:gd name="connsiteX4" fmla="*/ 601179 w 601179"/>
              <a:gd name="connsiteY4" fmla="*/ 84667 h 713898"/>
              <a:gd name="connsiteX0" fmla="*/ 570595 w 598817"/>
              <a:gd name="connsiteY0" fmla="*/ 0 h 710296"/>
              <a:gd name="connsiteX1" fmla="*/ 175894 w 598817"/>
              <a:gd name="connsiteY1" fmla="*/ 281070 h 710296"/>
              <a:gd name="connsiteX2" fmla="*/ 6150 w 598817"/>
              <a:gd name="connsiteY2" fmla="*/ 705556 h 710296"/>
              <a:gd name="connsiteX3" fmla="*/ 406142 w 598817"/>
              <a:gd name="connsiteY3" fmla="*/ 502176 h 710296"/>
              <a:gd name="connsiteX4" fmla="*/ 598817 w 598817"/>
              <a:gd name="connsiteY4" fmla="*/ 84667 h 710296"/>
              <a:gd name="connsiteX0" fmla="*/ 570595 w 598817"/>
              <a:gd name="connsiteY0" fmla="*/ 0 h 710296"/>
              <a:gd name="connsiteX1" fmla="*/ 175894 w 598817"/>
              <a:gd name="connsiteY1" fmla="*/ 281070 h 710296"/>
              <a:gd name="connsiteX2" fmla="*/ 6150 w 598817"/>
              <a:gd name="connsiteY2" fmla="*/ 705556 h 710296"/>
              <a:gd name="connsiteX3" fmla="*/ 406142 w 598817"/>
              <a:gd name="connsiteY3" fmla="*/ 502176 h 710296"/>
              <a:gd name="connsiteX4" fmla="*/ 598817 w 598817"/>
              <a:gd name="connsiteY4" fmla="*/ 84667 h 710296"/>
              <a:gd name="connsiteX5" fmla="*/ 570595 w 598817"/>
              <a:gd name="connsiteY5" fmla="*/ 0 h 710296"/>
              <a:gd name="connsiteX0" fmla="*/ 570595 w 570595"/>
              <a:gd name="connsiteY0" fmla="*/ 0 h 710296"/>
              <a:gd name="connsiteX1" fmla="*/ 175894 w 570595"/>
              <a:gd name="connsiteY1" fmla="*/ 281070 h 710296"/>
              <a:gd name="connsiteX2" fmla="*/ 6150 w 570595"/>
              <a:gd name="connsiteY2" fmla="*/ 705556 h 710296"/>
              <a:gd name="connsiteX3" fmla="*/ 406142 w 570595"/>
              <a:gd name="connsiteY3" fmla="*/ 502176 h 710296"/>
              <a:gd name="connsiteX4" fmla="*/ 570595 w 570595"/>
              <a:gd name="connsiteY4" fmla="*/ 0 h 710296"/>
              <a:gd name="connsiteX0" fmla="*/ 584165 w 584165"/>
              <a:gd name="connsiteY0" fmla="*/ 0 h 793775"/>
              <a:gd name="connsiteX1" fmla="*/ 189464 w 584165"/>
              <a:gd name="connsiteY1" fmla="*/ 281070 h 793775"/>
              <a:gd name="connsiteX2" fmla="*/ 19720 w 584165"/>
              <a:gd name="connsiteY2" fmla="*/ 705556 h 793775"/>
              <a:gd name="connsiteX3" fmla="*/ 419712 w 584165"/>
              <a:gd name="connsiteY3" fmla="*/ 502176 h 793775"/>
              <a:gd name="connsiteX4" fmla="*/ 584165 w 584165"/>
              <a:gd name="connsiteY4" fmla="*/ 0 h 793775"/>
              <a:gd name="connsiteX0" fmla="*/ 584165 w 584165"/>
              <a:gd name="connsiteY0" fmla="*/ 0 h 793775"/>
              <a:gd name="connsiteX1" fmla="*/ 189464 w 584165"/>
              <a:gd name="connsiteY1" fmla="*/ 281070 h 793775"/>
              <a:gd name="connsiteX2" fmla="*/ 19720 w 584165"/>
              <a:gd name="connsiteY2" fmla="*/ 705556 h 793775"/>
              <a:gd name="connsiteX3" fmla="*/ 419712 w 584165"/>
              <a:gd name="connsiteY3" fmla="*/ 502176 h 793775"/>
              <a:gd name="connsiteX4" fmla="*/ 584165 w 584165"/>
              <a:gd name="connsiteY4" fmla="*/ 0 h 793775"/>
              <a:gd name="connsiteX0" fmla="*/ 564445 w 564445"/>
              <a:gd name="connsiteY0" fmla="*/ 0 h 705557"/>
              <a:gd name="connsiteX1" fmla="*/ 169744 w 564445"/>
              <a:gd name="connsiteY1" fmla="*/ 281070 h 705557"/>
              <a:gd name="connsiteX2" fmla="*/ 0 w 564445"/>
              <a:gd name="connsiteY2" fmla="*/ 705556 h 705557"/>
              <a:gd name="connsiteX3" fmla="*/ 399992 w 564445"/>
              <a:gd name="connsiteY3" fmla="*/ 502176 h 705557"/>
              <a:gd name="connsiteX4" fmla="*/ 564445 w 564445"/>
              <a:gd name="connsiteY4" fmla="*/ 0 h 705557"/>
              <a:gd name="connsiteX0" fmla="*/ 564445 w 564445"/>
              <a:gd name="connsiteY0" fmla="*/ 0 h 705555"/>
              <a:gd name="connsiteX1" fmla="*/ 169744 w 564445"/>
              <a:gd name="connsiteY1" fmla="*/ 281070 h 705555"/>
              <a:gd name="connsiteX2" fmla="*/ 0 w 564445"/>
              <a:gd name="connsiteY2" fmla="*/ 705556 h 705555"/>
              <a:gd name="connsiteX3" fmla="*/ 399992 w 564445"/>
              <a:gd name="connsiteY3" fmla="*/ 502176 h 705555"/>
              <a:gd name="connsiteX4" fmla="*/ 564445 w 564445"/>
              <a:gd name="connsiteY4" fmla="*/ 0 h 705555"/>
              <a:gd name="connsiteX0" fmla="*/ 564445 w 564445"/>
              <a:gd name="connsiteY0" fmla="*/ 0 h 705557"/>
              <a:gd name="connsiteX1" fmla="*/ 169744 w 564445"/>
              <a:gd name="connsiteY1" fmla="*/ 281070 h 705557"/>
              <a:gd name="connsiteX2" fmla="*/ 0 w 564445"/>
              <a:gd name="connsiteY2" fmla="*/ 705556 h 705557"/>
              <a:gd name="connsiteX3" fmla="*/ 399992 w 564445"/>
              <a:gd name="connsiteY3" fmla="*/ 502176 h 705557"/>
              <a:gd name="connsiteX4" fmla="*/ 564445 w 564445"/>
              <a:gd name="connsiteY4" fmla="*/ 0 h 705557"/>
              <a:gd name="connsiteX0" fmla="*/ 564445 w 564445"/>
              <a:gd name="connsiteY0" fmla="*/ 0 h 705555"/>
              <a:gd name="connsiteX1" fmla="*/ 169744 w 564445"/>
              <a:gd name="connsiteY1" fmla="*/ 281070 h 705555"/>
              <a:gd name="connsiteX2" fmla="*/ 0 w 564445"/>
              <a:gd name="connsiteY2" fmla="*/ 705556 h 705555"/>
              <a:gd name="connsiteX3" fmla="*/ 399992 w 564445"/>
              <a:gd name="connsiteY3" fmla="*/ 502176 h 705555"/>
              <a:gd name="connsiteX4" fmla="*/ 564445 w 564445"/>
              <a:gd name="connsiteY4" fmla="*/ 0 h 705555"/>
              <a:gd name="connsiteX0" fmla="*/ 564445 w 564445"/>
              <a:gd name="connsiteY0" fmla="*/ 0 h 705557"/>
              <a:gd name="connsiteX1" fmla="*/ 169744 w 564445"/>
              <a:gd name="connsiteY1" fmla="*/ 281070 h 705557"/>
              <a:gd name="connsiteX2" fmla="*/ 0 w 564445"/>
              <a:gd name="connsiteY2" fmla="*/ 705556 h 705557"/>
              <a:gd name="connsiteX3" fmla="*/ 399992 w 564445"/>
              <a:gd name="connsiteY3" fmla="*/ 502176 h 705557"/>
              <a:gd name="connsiteX4" fmla="*/ 564445 w 564445"/>
              <a:gd name="connsiteY4" fmla="*/ 0 h 705557"/>
              <a:gd name="connsiteX0" fmla="*/ 564445 w 564445"/>
              <a:gd name="connsiteY0" fmla="*/ 0 h 705555"/>
              <a:gd name="connsiteX1" fmla="*/ 169744 w 564445"/>
              <a:gd name="connsiteY1" fmla="*/ 281070 h 705555"/>
              <a:gd name="connsiteX2" fmla="*/ 0 w 564445"/>
              <a:gd name="connsiteY2" fmla="*/ 705556 h 705555"/>
              <a:gd name="connsiteX3" fmla="*/ 399992 w 564445"/>
              <a:gd name="connsiteY3" fmla="*/ 502176 h 705555"/>
              <a:gd name="connsiteX4" fmla="*/ 564445 w 564445"/>
              <a:gd name="connsiteY4" fmla="*/ 0 h 705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4445" h="705555">
                <a:moveTo>
                  <a:pt x="564445" y="0"/>
                </a:moveTo>
                <a:lnTo>
                  <a:pt x="169744" y="281070"/>
                </a:lnTo>
                <a:lnTo>
                  <a:pt x="0" y="705556"/>
                </a:lnTo>
                <a:cubicBezTo>
                  <a:pt x="245500" y="583972"/>
                  <a:pt x="232658" y="597282"/>
                  <a:pt x="399992" y="502176"/>
                </a:cubicBezTo>
                <a:cubicBezTo>
                  <a:pt x="503808" y="212134"/>
                  <a:pt x="468769" y="291364"/>
                  <a:pt x="564445" y="0"/>
                </a:cubicBezTo>
                <a:close/>
              </a:path>
            </a:pathLst>
          </a:cu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5" name="5-Point Star 12"/>
          <p:cNvSpPr/>
          <p:nvPr/>
        </p:nvSpPr>
        <p:spPr>
          <a:xfrm>
            <a:off x="6117773" y="1309379"/>
            <a:ext cx="256076" cy="236436"/>
          </a:xfrm>
          <a:prstGeom prst="star5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6" name="Freeform 2"/>
          <p:cNvSpPr/>
          <p:nvPr/>
        </p:nvSpPr>
        <p:spPr>
          <a:xfrm rot="168786">
            <a:off x="5827449" y="1377530"/>
            <a:ext cx="502003" cy="1694311"/>
          </a:xfrm>
          <a:custGeom>
            <a:avLst/>
            <a:gdLst>
              <a:gd name="connsiteX0" fmla="*/ 677334 w 719667"/>
              <a:gd name="connsiteY0" fmla="*/ 0 h 2850444"/>
              <a:gd name="connsiteX1" fmla="*/ 98778 w 719667"/>
              <a:gd name="connsiteY1" fmla="*/ 1495777 h 2850444"/>
              <a:gd name="connsiteX2" fmla="*/ 0 w 719667"/>
              <a:gd name="connsiteY2" fmla="*/ 2850444 h 2850444"/>
              <a:gd name="connsiteX3" fmla="*/ 649111 w 719667"/>
              <a:gd name="connsiteY3" fmla="*/ 1509889 h 2850444"/>
              <a:gd name="connsiteX4" fmla="*/ 719667 w 719667"/>
              <a:gd name="connsiteY4" fmla="*/ 84666 h 2850444"/>
              <a:gd name="connsiteX0" fmla="*/ 677334 w 719667"/>
              <a:gd name="connsiteY0" fmla="*/ 0 h 2850444"/>
              <a:gd name="connsiteX1" fmla="*/ 98778 w 719667"/>
              <a:gd name="connsiteY1" fmla="*/ 1495777 h 2850444"/>
              <a:gd name="connsiteX2" fmla="*/ 0 w 719667"/>
              <a:gd name="connsiteY2" fmla="*/ 2850444 h 2850444"/>
              <a:gd name="connsiteX3" fmla="*/ 649111 w 719667"/>
              <a:gd name="connsiteY3" fmla="*/ 1509889 h 2850444"/>
              <a:gd name="connsiteX4" fmla="*/ 719667 w 719667"/>
              <a:gd name="connsiteY4" fmla="*/ 84666 h 2850444"/>
              <a:gd name="connsiteX5" fmla="*/ 677334 w 719667"/>
              <a:gd name="connsiteY5" fmla="*/ 0 h 2850444"/>
              <a:gd name="connsiteX0" fmla="*/ 677334 w 677334"/>
              <a:gd name="connsiteY0" fmla="*/ 0 h 2850444"/>
              <a:gd name="connsiteX1" fmla="*/ 98778 w 677334"/>
              <a:gd name="connsiteY1" fmla="*/ 1495777 h 2850444"/>
              <a:gd name="connsiteX2" fmla="*/ 0 w 677334"/>
              <a:gd name="connsiteY2" fmla="*/ 2850444 h 2850444"/>
              <a:gd name="connsiteX3" fmla="*/ 649111 w 677334"/>
              <a:gd name="connsiteY3" fmla="*/ 1509889 h 2850444"/>
              <a:gd name="connsiteX4" fmla="*/ 677334 w 677334"/>
              <a:gd name="connsiteY4" fmla="*/ 0 h 2850444"/>
              <a:gd name="connsiteX0" fmla="*/ 656757 w 656757"/>
              <a:gd name="connsiteY0" fmla="*/ 0 h 2710042"/>
              <a:gd name="connsiteX1" fmla="*/ 78201 w 656757"/>
              <a:gd name="connsiteY1" fmla="*/ 1495777 h 2710042"/>
              <a:gd name="connsiteX2" fmla="*/ 0 w 656757"/>
              <a:gd name="connsiteY2" fmla="*/ 2710042 h 2710042"/>
              <a:gd name="connsiteX3" fmla="*/ 628534 w 656757"/>
              <a:gd name="connsiteY3" fmla="*/ 1509889 h 2710042"/>
              <a:gd name="connsiteX4" fmla="*/ 656757 w 656757"/>
              <a:gd name="connsiteY4" fmla="*/ 0 h 2710042"/>
              <a:gd name="connsiteX0" fmla="*/ 656757 w 656757"/>
              <a:gd name="connsiteY0" fmla="*/ 0 h 2710042"/>
              <a:gd name="connsiteX1" fmla="*/ 78201 w 656757"/>
              <a:gd name="connsiteY1" fmla="*/ 1495777 h 2710042"/>
              <a:gd name="connsiteX2" fmla="*/ 0 w 656757"/>
              <a:gd name="connsiteY2" fmla="*/ 2710042 h 2710042"/>
              <a:gd name="connsiteX3" fmla="*/ 642252 w 656757"/>
              <a:gd name="connsiteY3" fmla="*/ 1400687 h 2710042"/>
              <a:gd name="connsiteX4" fmla="*/ 656757 w 656757"/>
              <a:gd name="connsiteY4" fmla="*/ 0 h 2710042"/>
              <a:gd name="connsiteX0" fmla="*/ 656757 w 656757"/>
              <a:gd name="connsiteY0" fmla="*/ 0 h 2710042"/>
              <a:gd name="connsiteX1" fmla="*/ 91919 w 656757"/>
              <a:gd name="connsiteY1" fmla="*/ 1370976 h 2710042"/>
              <a:gd name="connsiteX2" fmla="*/ 0 w 656757"/>
              <a:gd name="connsiteY2" fmla="*/ 2710042 h 2710042"/>
              <a:gd name="connsiteX3" fmla="*/ 642252 w 656757"/>
              <a:gd name="connsiteY3" fmla="*/ 1400687 h 2710042"/>
              <a:gd name="connsiteX4" fmla="*/ 656757 w 656757"/>
              <a:gd name="connsiteY4" fmla="*/ 0 h 2710042"/>
              <a:gd name="connsiteX0" fmla="*/ 656757 w 656757"/>
              <a:gd name="connsiteY0" fmla="*/ 0 h 2710042"/>
              <a:gd name="connsiteX1" fmla="*/ 201658 w 656757"/>
              <a:gd name="connsiteY1" fmla="*/ 1004370 h 2710042"/>
              <a:gd name="connsiteX2" fmla="*/ 0 w 656757"/>
              <a:gd name="connsiteY2" fmla="*/ 2710042 h 2710042"/>
              <a:gd name="connsiteX3" fmla="*/ 642252 w 656757"/>
              <a:gd name="connsiteY3" fmla="*/ 1400687 h 2710042"/>
              <a:gd name="connsiteX4" fmla="*/ 656757 w 656757"/>
              <a:gd name="connsiteY4" fmla="*/ 0 h 2710042"/>
              <a:gd name="connsiteX0" fmla="*/ 656757 w 656757"/>
              <a:gd name="connsiteY0" fmla="*/ 0 h 2710042"/>
              <a:gd name="connsiteX1" fmla="*/ 201658 w 656757"/>
              <a:gd name="connsiteY1" fmla="*/ 1004370 h 2710042"/>
              <a:gd name="connsiteX2" fmla="*/ 0 w 656757"/>
              <a:gd name="connsiteY2" fmla="*/ 2710042 h 2710042"/>
              <a:gd name="connsiteX3" fmla="*/ 566805 w 656757"/>
              <a:gd name="connsiteY3" fmla="*/ 1369487 h 2710042"/>
              <a:gd name="connsiteX4" fmla="*/ 656757 w 656757"/>
              <a:gd name="connsiteY4" fmla="*/ 0 h 2710042"/>
              <a:gd name="connsiteX0" fmla="*/ 656757 w 656757"/>
              <a:gd name="connsiteY0" fmla="*/ 0 h 2710042"/>
              <a:gd name="connsiteX1" fmla="*/ 181083 w 656757"/>
              <a:gd name="connsiteY1" fmla="*/ 1082371 h 2710042"/>
              <a:gd name="connsiteX2" fmla="*/ 0 w 656757"/>
              <a:gd name="connsiteY2" fmla="*/ 2710042 h 2710042"/>
              <a:gd name="connsiteX3" fmla="*/ 566805 w 656757"/>
              <a:gd name="connsiteY3" fmla="*/ 1369487 h 2710042"/>
              <a:gd name="connsiteX4" fmla="*/ 656757 w 656757"/>
              <a:gd name="connsiteY4" fmla="*/ 0 h 2710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6757" h="2710042">
                <a:moveTo>
                  <a:pt x="656757" y="0"/>
                </a:moveTo>
                <a:lnTo>
                  <a:pt x="181083" y="1082371"/>
                </a:lnTo>
                <a:lnTo>
                  <a:pt x="0" y="2710042"/>
                </a:lnTo>
                <a:lnTo>
                  <a:pt x="566805" y="1369487"/>
                </a:lnTo>
                <a:lnTo>
                  <a:pt x="656757" y="0"/>
                </a:lnTo>
                <a:close/>
              </a:path>
            </a:pathLst>
          </a:cu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7" name="5-Point Star 4"/>
          <p:cNvSpPr>
            <a:spLocks noChangeAspect="1"/>
          </p:cNvSpPr>
          <p:nvPr/>
        </p:nvSpPr>
        <p:spPr>
          <a:xfrm>
            <a:off x="6253534" y="2081663"/>
            <a:ext cx="198381" cy="196912"/>
          </a:xfrm>
          <a:prstGeom prst="star5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2" name="Freeform 1"/>
          <p:cNvSpPr/>
          <p:nvPr/>
        </p:nvSpPr>
        <p:spPr>
          <a:xfrm rot="20996042">
            <a:off x="6624582" y="2183260"/>
            <a:ext cx="221024" cy="310916"/>
          </a:xfrm>
          <a:custGeom>
            <a:avLst/>
            <a:gdLst>
              <a:gd name="connsiteX0" fmla="*/ 564445 w 592667"/>
              <a:gd name="connsiteY0" fmla="*/ 0 h 705556"/>
              <a:gd name="connsiteX1" fmla="*/ 42334 w 592667"/>
              <a:gd name="connsiteY1" fmla="*/ 409223 h 705556"/>
              <a:gd name="connsiteX2" fmla="*/ 0 w 592667"/>
              <a:gd name="connsiteY2" fmla="*/ 705556 h 705556"/>
              <a:gd name="connsiteX3" fmla="*/ 451556 w 592667"/>
              <a:gd name="connsiteY3" fmla="*/ 550334 h 705556"/>
              <a:gd name="connsiteX4" fmla="*/ 592667 w 592667"/>
              <a:gd name="connsiteY4" fmla="*/ 84667 h 705556"/>
              <a:gd name="connsiteX0" fmla="*/ 572957 w 601179"/>
              <a:gd name="connsiteY0" fmla="*/ 0 h 713898"/>
              <a:gd name="connsiteX1" fmla="*/ 178256 w 601179"/>
              <a:gd name="connsiteY1" fmla="*/ 281070 h 713898"/>
              <a:gd name="connsiteX2" fmla="*/ 8512 w 601179"/>
              <a:gd name="connsiteY2" fmla="*/ 705556 h 713898"/>
              <a:gd name="connsiteX3" fmla="*/ 460068 w 601179"/>
              <a:gd name="connsiteY3" fmla="*/ 550334 h 713898"/>
              <a:gd name="connsiteX4" fmla="*/ 601179 w 601179"/>
              <a:gd name="connsiteY4" fmla="*/ 84667 h 713898"/>
              <a:gd name="connsiteX0" fmla="*/ 570595 w 598817"/>
              <a:gd name="connsiteY0" fmla="*/ 0 h 710296"/>
              <a:gd name="connsiteX1" fmla="*/ 175894 w 598817"/>
              <a:gd name="connsiteY1" fmla="*/ 281070 h 710296"/>
              <a:gd name="connsiteX2" fmla="*/ 6150 w 598817"/>
              <a:gd name="connsiteY2" fmla="*/ 705556 h 710296"/>
              <a:gd name="connsiteX3" fmla="*/ 406142 w 598817"/>
              <a:gd name="connsiteY3" fmla="*/ 502176 h 710296"/>
              <a:gd name="connsiteX4" fmla="*/ 598817 w 598817"/>
              <a:gd name="connsiteY4" fmla="*/ 84667 h 710296"/>
              <a:gd name="connsiteX0" fmla="*/ 570595 w 598817"/>
              <a:gd name="connsiteY0" fmla="*/ 0 h 710296"/>
              <a:gd name="connsiteX1" fmla="*/ 175894 w 598817"/>
              <a:gd name="connsiteY1" fmla="*/ 281070 h 710296"/>
              <a:gd name="connsiteX2" fmla="*/ 6150 w 598817"/>
              <a:gd name="connsiteY2" fmla="*/ 705556 h 710296"/>
              <a:gd name="connsiteX3" fmla="*/ 406142 w 598817"/>
              <a:gd name="connsiteY3" fmla="*/ 502176 h 710296"/>
              <a:gd name="connsiteX4" fmla="*/ 598817 w 598817"/>
              <a:gd name="connsiteY4" fmla="*/ 84667 h 710296"/>
              <a:gd name="connsiteX0" fmla="*/ 570595 w 598817"/>
              <a:gd name="connsiteY0" fmla="*/ 0 h 705556"/>
              <a:gd name="connsiteX1" fmla="*/ 175894 w 598817"/>
              <a:gd name="connsiteY1" fmla="*/ 281070 h 705556"/>
              <a:gd name="connsiteX2" fmla="*/ 6150 w 598817"/>
              <a:gd name="connsiteY2" fmla="*/ 705556 h 705556"/>
              <a:gd name="connsiteX3" fmla="*/ 406142 w 598817"/>
              <a:gd name="connsiteY3" fmla="*/ 502176 h 705556"/>
              <a:gd name="connsiteX4" fmla="*/ 598817 w 598817"/>
              <a:gd name="connsiteY4" fmla="*/ 84667 h 705556"/>
              <a:gd name="connsiteX0" fmla="*/ 564444 w 592666"/>
              <a:gd name="connsiteY0" fmla="*/ 0 h 705556"/>
              <a:gd name="connsiteX1" fmla="*/ 169743 w 592666"/>
              <a:gd name="connsiteY1" fmla="*/ 281070 h 705556"/>
              <a:gd name="connsiteX2" fmla="*/ -1 w 592666"/>
              <a:gd name="connsiteY2" fmla="*/ 705556 h 705556"/>
              <a:gd name="connsiteX3" fmla="*/ 399991 w 592666"/>
              <a:gd name="connsiteY3" fmla="*/ 502176 h 705556"/>
              <a:gd name="connsiteX4" fmla="*/ 592666 w 592666"/>
              <a:gd name="connsiteY4" fmla="*/ 84667 h 705556"/>
              <a:gd name="connsiteX0" fmla="*/ 564444 w 592666"/>
              <a:gd name="connsiteY0" fmla="*/ 0 h 705556"/>
              <a:gd name="connsiteX1" fmla="*/ 169743 w 592666"/>
              <a:gd name="connsiteY1" fmla="*/ 281070 h 705556"/>
              <a:gd name="connsiteX2" fmla="*/ -1 w 592666"/>
              <a:gd name="connsiteY2" fmla="*/ 705556 h 705556"/>
              <a:gd name="connsiteX3" fmla="*/ 399991 w 592666"/>
              <a:gd name="connsiteY3" fmla="*/ 502176 h 705556"/>
              <a:gd name="connsiteX4" fmla="*/ 592666 w 592666"/>
              <a:gd name="connsiteY4" fmla="*/ 84667 h 705556"/>
              <a:gd name="connsiteX0" fmla="*/ 564444 w 592666"/>
              <a:gd name="connsiteY0" fmla="*/ 0 h 705556"/>
              <a:gd name="connsiteX1" fmla="*/ 169743 w 592666"/>
              <a:gd name="connsiteY1" fmla="*/ 281070 h 705556"/>
              <a:gd name="connsiteX2" fmla="*/ -1 w 592666"/>
              <a:gd name="connsiteY2" fmla="*/ 705556 h 705556"/>
              <a:gd name="connsiteX3" fmla="*/ 399991 w 592666"/>
              <a:gd name="connsiteY3" fmla="*/ 502176 h 705556"/>
              <a:gd name="connsiteX4" fmla="*/ 592666 w 592666"/>
              <a:gd name="connsiteY4" fmla="*/ 84667 h 705556"/>
              <a:gd name="connsiteX0" fmla="*/ 564444 w 584745"/>
              <a:gd name="connsiteY0" fmla="*/ 7313 h 712869"/>
              <a:gd name="connsiteX1" fmla="*/ 169743 w 584745"/>
              <a:gd name="connsiteY1" fmla="*/ 288383 h 712869"/>
              <a:gd name="connsiteX2" fmla="*/ -1 w 584745"/>
              <a:gd name="connsiteY2" fmla="*/ 712869 h 712869"/>
              <a:gd name="connsiteX3" fmla="*/ 399991 w 584745"/>
              <a:gd name="connsiteY3" fmla="*/ 509489 h 712869"/>
              <a:gd name="connsiteX4" fmla="*/ 584745 w 584745"/>
              <a:gd name="connsiteY4" fmla="*/ 0 h 712869"/>
              <a:gd name="connsiteX0" fmla="*/ 564444 w 584745"/>
              <a:gd name="connsiteY0" fmla="*/ 7313 h 712869"/>
              <a:gd name="connsiteX1" fmla="*/ 169743 w 584745"/>
              <a:gd name="connsiteY1" fmla="*/ 288383 h 712869"/>
              <a:gd name="connsiteX2" fmla="*/ -1 w 584745"/>
              <a:gd name="connsiteY2" fmla="*/ 712869 h 712869"/>
              <a:gd name="connsiteX3" fmla="*/ 399991 w 584745"/>
              <a:gd name="connsiteY3" fmla="*/ 509489 h 712869"/>
              <a:gd name="connsiteX4" fmla="*/ 584745 w 584745"/>
              <a:gd name="connsiteY4" fmla="*/ 0 h 712869"/>
              <a:gd name="connsiteX5" fmla="*/ 564444 w 584745"/>
              <a:gd name="connsiteY5" fmla="*/ 7313 h 712869"/>
              <a:gd name="connsiteX0" fmla="*/ 584745 w 584745"/>
              <a:gd name="connsiteY0" fmla="*/ 0 h 712869"/>
              <a:gd name="connsiteX1" fmla="*/ 169743 w 584745"/>
              <a:gd name="connsiteY1" fmla="*/ 288383 h 712869"/>
              <a:gd name="connsiteX2" fmla="*/ -1 w 584745"/>
              <a:gd name="connsiteY2" fmla="*/ 712869 h 712869"/>
              <a:gd name="connsiteX3" fmla="*/ 399991 w 584745"/>
              <a:gd name="connsiteY3" fmla="*/ 509489 h 712869"/>
              <a:gd name="connsiteX4" fmla="*/ 584745 w 584745"/>
              <a:gd name="connsiteY4" fmla="*/ 0 h 712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4745" h="712869">
                <a:moveTo>
                  <a:pt x="584745" y="0"/>
                </a:moveTo>
                <a:lnTo>
                  <a:pt x="169743" y="288383"/>
                </a:lnTo>
                <a:cubicBezTo>
                  <a:pt x="113162" y="429878"/>
                  <a:pt x="122672" y="392453"/>
                  <a:pt x="-1" y="712869"/>
                </a:cubicBezTo>
                <a:cubicBezTo>
                  <a:pt x="305360" y="560810"/>
                  <a:pt x="182725" y="608459"/>
                  <a:pt x="399991" y="509489"/>
                </a:cubicBezTo>
                <a:lnTo>
                  <a:pt x="584745" y="0"/>
                </a:lnTo>
                <a:close/>
              </a:path>
            </a:pathLst>
          </a:cu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Textfeld 5"/>
          <p:cNvSpPr txBox="1"/>
          <p:nvPr/>
        </p:nvSpPr>
        <p:spPr>
          <a:xfrm>
            <a:off x="5380158" y="914056"/>
            <a:ext cx="3010158" cy="196208"/>
          </a:xfrm>
          <a:prstGeom prst="rect">
            <a:avLst/>
          </a:prstGeom>
        </p:spPr>
        <p:txBody>
          <a:bodyPr vert="horz" wrap="square" lIns="68580" tIns="34290" rIns="68580" bIns="34290" rtlCol="0" anchor="t">
            <a:spAutoFit/>
          </a:bodyPr>
          <a:lstStyle/>
          <a:p>
            <a:pPr algn="ctr"/>
            <a:r>
              <a:rPr lang="en-GB" sz="825" dirty="0"/>
              <a:t>Resonance scan after 2014 realignment.</a:t>
            </a:r>
          </a:p>
        </p:txBody>
      </p:sp>
      <p:sp>
        <p:nvSpPr>
          <p:cNvPr id="23" name="5-Point Star 5"/>
          <p:cNvSpPr>
            <a:spLocks noChangeAspect="1"/>
          </p:cNvSpPr>
          <p:nvPr/>
        </p:nvSpPr>
        <p:spPr>
          <a:xfrm>
            <a:off x="6697479" y="2136378"/>
            <a:ext cx="128040" cy="127090"/>
          </a:xfrm>
          <a:prstGeom prst="star5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8" name="Foliennummernplatzhalter 2"/>
          <p:cNvSpPr>
            <a:spLocks noGrp="1"/>
          </p:cNvSpPr>
          <p:nvPr>
            <p:ph type="sldNum" sz="quarter" idx="12"/>
          </p:nvPr>
        </p:nvSpPr>
        <p:spPr>
          <a:xfrm>
            <a:off x="7116744" y="4914483"/>
            <a:ext cx="558674" cy="273844"/>
          </a:xfrm>
        </p:spPr>
        <p:txBody>
          <a:bodyPr/>
          <a:lstStyle/>
          <a:p>
            <a:fld id="{D5D68752-41A1-4518-B6D2-30711DB01553}" type="slidenum">
              <a:rPr lang="en-GB" altLang="de-DE"/>
              <a:pPr/>
              <a:t>7</a:t>
            </a:fld>
            <a:endParaRPr lang="en-GB" alt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 smtClean="0"/>
              <a:t>14.01.2019</a:t>
            </a:r>
            <a:endParaRPr lang="de-DE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en-US" smtClean="0"/>
              <a:t>SIS18-Betrieb / Operateuersschulung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3857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Injektion einstellen (2)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443725" y="885973"/>
            <a:ext cx="1678666" cy="253916"/>
          </a:xfrm>
        </p:spPr>
        <p:txBody>
          <a:bodyPr wrap="none">
            <a:spAutoFit/>
          </a:bodyPr>
          <a:lstStyle/>
          <a:p>
            <a:pPr marL="0" indent="0" algn="ctr">
              <a:buNone/>
            </a:pPr>
            <a:r>
              <a:rPr lang="de-DE" sz="1050" dirty="0"/>
              <a:t>Multiturninjektion: Timing</a:t>
            </a:r>
            <a:endParaRPr lang="de-DE" dirty="0"/>
          </a:p>
        </p:txBody>
      </p:sp>
      <p:pic>
        <p:nvPicPr>
          <p:cNvPr id="24" name="Picture 3" descr="Q:\GSI\Betrieb\Präsentationen\Workshop_201901\images\parammodi_injecti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150" y="952523"/>
            <a:ext cx="2713622" cy="2166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Inhaltsplatzhalter 6"/>
          <p:cNvSpPr txBox="1">
            <a:spLocks/>
          </p:cNvSpPr>
          <p:nvPr/>
        </p:nvSpPr>
        <p:spPr>
          <a:xfrm>
            <a:off x="1221022" y="3335592"/>
            <a:ext cx="2550878" cy="1391530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180975" indent="-180975" algn="l" defTabSz="457200" rtl="0" eaLnBrk="1" latinLnBrk="0" hangingPunct="1">
              <a:spcBef>
                <a:spcPts val="1200"/>
              </a:spcBef>
              <a:buClr>
                <a:srgbClr val="FDBB63"/>
              </a:buClr>
              <a:buFont typeface="Wingdings" charset="2"/>
              <a:buChar char="§"/>
              <a:defRPr sz="16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1pPr>
            <a:lvl2pPr marL="542925" indent="-180975" algn="l" defTabSz="4572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4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2pPr>
            <a:lvl3pPr marL="893763" indent="-180975" algn="l" defTabSz="4572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2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3pPr>
            <a:lvl4pPr marL="1074738" indent="-90488" algn="l" defTabSz="4572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1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4pPr>
            <a:lvl5pPr marL="1255713" indent="-90488" algn="l" defTabSz="4572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05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1200" dirty="0"/>
              <a:t>Weitere Optimierungen:</a:t>
            </a:r>
          </a:p>
          <a:p>
            <a:pPr marL="130969" lvl="1" indent="-130969"/>
            <a:r>
              <a:rPr lang="de-DE" sz="1050" dirty="0"/>
              <a:t>Kleine Änderungen QH</a:t>
            </a:r>
          </a:p>
          <a:p>
            <a:pPr marL="130969" lvl="1" indent="-130969"/>
            <a:r>
              <a:rPr lang="de-DE" sz="1050" dirty="0"/>
              <a:t>Wenige mm Radiallage</a:t>
            </a:r>
          </a:p>
          <a:p>
            <a:pPr marL="130969" lvl="1" indent="-130969"/>
            <a:r>
              <a:rPr lang="de-DE" sz="1050" dirty="0"/>
              <a:t>Wenige Zehntel </a:t>
            </a:r>
            <a:r>
              <a:rPr lang="de-DE" sz="1050" dirty="0" err="1"/>
              <a:t>mrad</a:t>
            </a:r>
            <a:r>
              <a:rPr lang="de-DE" sz="1050" dirty="0"/>
              <a:t> Korrekturwinkel für GS12MU3I und I-Septum</a:t>
            </a:r>
          </a:p>
          <a:p>
            <a:pPr marL="130969" lvl="1" indent="-130969"/>
            <a:r>
              <a:rPr lang="de-DE" sz="1050" dirty="0"/>
              <a:t>Besser keine Korrekturwinkel für GTK7MU5 und </a:t>
            </a:r>
            <a:r>
              <a:rPr lang="de-DE" sz="1050" dirty="0" err="1"/>
              <a:t>Chopper</a:t>
            </a:r>
            <a:r>
              <a:rPr lang="de-DE" sz="1050" dirty="0"/>
              <a:t>!</a:t>
            </a:r>
          </a:p>
        </p:txBody>
      </p:sp>
      <p:sp>
        <p:nvSpPr>
          <p:cNvPr id="31" name="Rechteck 30"/>
          <p:cNvSpPr/>
          <p:nvPr/>
        </p:nvSpPr>
        <p:spPr>
          <a:xfrm>
            <a:off x="1253680" y="1878986"/>
            <a:ext cx="2575370" cy="668271"/>
          </a:xfrm>
          <a:prstGeom prst="rect">
            <a:avLst/>
          </a:prstGeom>
          <a:noFill/>
          <a:ln w="190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350"/>
          </a:p>
        </p:txBody>
      </p:sp>
      <p:grpSp>
        <p:nvGrpSpPr>
          <p:cNvPr id="10" name="Gruppieren 9"/>
          <p:cNvGrpSpPr>
            <a:grpSpLocks noChangeAspect="1"/>
          </p:cNvGrpSpPr>
          <p:nvPr/>
        </p:nvGrpSpPr>
        <p:grpSpPr>
          <a:xfrm>
            <a:off x="4834673" y="1122122"/>
            <a:ext cx="2810955" cy="1932080"/>
            <a:chOff x="3499260" y="2505314"/>
            <a:chExt cx="5354198" cy="3680153"/>
          </a:xfrm>
        </p:grpSpPr>
        <p:pic>
          <p:nvPicPr>
            <p:cNvPr id="8194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8772" y="2505314"/>
              <a:ext cx="4779158" cy="23660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5" name="Gerade Verbindung mit Pfeil 4"/>
            <p:cNvCxnSpPr/>
            <p:nvPr/>
          </p:nvCxnSpPr>
          <p:spPr>
            <a:xfrm>
              <a:off x="4391684" y="5247346"/>
              <a:ext cx="617219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Gerade Verbindung 8"/>
            <p:cNvCxnSpPr/>
            <p:nvPr/>
          </p:nvCxnSpPr>
          <p:spPr>
            <a:xfrm>
              <a:off x="4391684" y="3688319"/>
              <a:ext cx="0" cy="1559027"/>
            </a:xfrm>
            <a:prstGeom prst="line">
              <a:avLst/>
            </a:prstGeom>
            <a:ln w="19050">
              <a:solidFill>
                <a:schemeClr val="tx1"/>
              </a:solidFill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/>
          </p:nvCxnSpPr>
          <p:spPr>
            <a:xfrm>
              <a:off x="5008903" y="2505314"/>
              <a:ext cx="0" cy="3633572"/>
            </a:xfrm>
            <a:prstGeom prst="line">
              <a:avLst/>
            </a:prstGeom>
            <a:ln w="19050">
              <a:solidFill>
                <a:schemeClr val="tx1"/>
              </a:solidFill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 Verbindung 16"/>
            <p:cNvCxnSpPr/>
            <p:nvPr/>
          </p:nvCxnSpPr>
          <p:spPr>
            <a:xfrm>
              <a:off x="5403237" y="3688319"/>
              <a:ext cx="0" cy="1559027"/>
            </a:xfrm>
            <a:prstGeom prst="line">
              <a:avLst/>
            </a:prstGeom>
            <a:ln w="19050">
              <a:solidFill>
                <a:schemeClr val="tx1"/>
              </a:solidFill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 Verbindung mit Pfeil 17"/>
            <p:cNvCxnSpPr/>
            <p:nvPr/>
          </p:nvCxnSpPr>
          <p:spPr>
            <a:xfrm>
              <a:off x="5008903" y="5238774"/>
              <a:ext cx="394334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feld 14"/>
            <p:cNvSpPr txBox="1"/>
            <p:nvPr/>
          </p:nvSpPr>
          <p:spPr>
            <a:xfrm>
              <a:off x="3499260" y="5275059"/>
              <a:ext cx="1579798" cy="373730"/>
            </a:xfrm>
            <a:prstGeom prst="rect">
              <a:avLst/>
            </a:prstGeom>
          </p:spPr>
          <p:txBody>
            <a:bodyPr vert="horz" wrap="none" lIns="68580" tIns="34290" rIns="68580" bIns="34290" rtlCol="0" anchor="t">
              <a:spAutoFit/>
            </a:bodyPr>
            <a:lstStyle/>
            <a:p>
              <a:pPr algn="r"/>
              <a:r>
                <a:rPr lang="de-DE" sz="825" dirty="0" err="1"/>
                <a:t>Unilac</a:t>
              </a:r>
              <a:r>
                <a:rPr lang="de-DE" sz="825" dirty="0"/>
                <a:t>-Versch.</a:t>
              </a:r>
            </a:p>
          </p:txBody>
        </p:sp>
        <p:sp>
          <p:nvSpPr>
            <p:cNvPr id="21" name="Textfeld 20"/>
            <p:cNvSpPr txBox="1"/>
            <p:nvPr/>
          </p:nvSpPr>
          <p:spPr>
            <a:xfrm>
              <a:off x="4927861" y="5287156"/>
              <a:ext cx="1579798" cy="373730"/>
            </a:xfrm>
            <a:prstGeom prst="rect">
              <a:avLst/>
            </a:prstGeom>
          </p:spPr>
          <p:txBody>
            <a:bodyPr vert="horz" wrap="none" lIns="68580" tIns="34290" rIns="68580" bIns="34290" rtlCol="0" anchor="t">
              <a:spAutoFit/>
            </a:bodyPr>
            <a:lstStyle/>
            <a:p>
              <a:pPr algn="l"/>
              <a:r>
                <a:rPr lang="de-DE" sz="825" dirty="0" err="1"/>
                <a:t>Chopper</a:t>
              </a:r>
              <a:r>
                <a:rPr lang="de-DE" sz="825" dirty="0"/>
                <a:t>-</a:t>
              </a:r>
              <a:r>
                <a:rPr lang="de-DE" sz="825" dirty="0"/>
                <a:t>Verz.</a:t>
              </a:r>
            </a:p>
          </p:txBody>
        </p:sp>
        <p:cxnSp>
          <p:nvCxnSpPr>
            <p:cNvPr id="23" name="Gerade Verbindung 22"/>
            <p:cNvCxnSpPr/>
            <p:nvPr/>
          </p:nvCxnSpPr>
          <p:spPr>
            <a:xfrm>
              <a:off x="7023436" y="4467832"/>
              <a:ext cx="0" cy="1671054"/>
            </a:xfrm>
            <a:prstGeom prst="line">
              <a:avLst/>
            </a:prstGeom>
            <a:ln w="19050">
              <a:solidFill>
                <a:schemeClr val="tx1"/>
              </a:solidFill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feld 26"/>
            <p:cNvSpPr txBox="1"/>
            <p:nvPr/>
          </p:nvSpPr>
          <p:spPr>
            <a:xfrm>
              <a:off x="4948423" y="5811737"/>
              <a:ext cx="1860704" cy="373730"/>
            </a:xfrm>
            <a:prstGeom prst="rect">
              <a:avLst/>
            </a:prstGeom>
          </p:spPr>
          <p:txBody>
            <a:bodyPr vert="horz" wrap="none" lIns="68580" tIns="34290" rIns="68580" bIns="34290" rtlCol="0" anchor="t">
              <a:spAutoFit/>
            </a:bodyPr>
            <a:lstStyle/>
            <a:p>
              <a:pPr algn="l"/>
              <a:r>
                <a:rPr lang="de-DE" sz="825" dirty="0" err="1"/>
                <a:t>Bumper</a:t>
              </a:r>
              <a:r>
                <a:rPr lang="de-DE" sz="825" dirty="0"/>
                <a:t>-Abfallzeit</a:t>
              </a:r>
            </a:p>
          </p:txBody>
        </p:sp>
        <p:cxnSp>
          <p:nvCxnSpPr>
            <p:cNvPr id="28" name="Gerade Verbindung mit Pfeil 27"/>
            <p:cNvCxnSpPr/>
            <p:nvPr/>
          </p:nvCxnSpPr>
          <p:spPr>
            <a:xfrm>
              <a:off x="5008902" y="5811738"/>
              <a:ext cx="2014534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Gerade Verbindung 29"/>
            <p:cNvCxnSpPr/>
            <p:nvPr/>
          </p:nvCxnSpPr>
          <p:spPr>
            <a:xfrm>
              <a:off x="5008902" y="2505314"/>
              <a:ext cx="3540436" cy="0"/>
            </a:xfrm>
            <a:prstGeom prst="line">
              <a:avLst/>
            </a:prstGeom>
            <a:ln>
              <a:solidFill>
                <a:schemeClr val="tx1"/>
              </a:solidFill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Gerade Verbindung 32"/>
            <p:cNvCxnSpPr/>
            <p:nvPr/>
          </p:nvCxnSpPr>
          <p:spPr>
            <a:xfrm>
              <a:off x="5008901" y="2505314"/>
              <a:ext cx="3820471" cy="1"/>
            </a:xfrm>
            <a:prstGeom prst="line">
              <a:avLst/>
            </a:prstGeom>
            <a:ln w="19050">
              <a:solidFill>
                <a:schemeClr val="tx1"/>
              </a:solidFill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Gerade Verbindung 33"/>
            <p:cNvCxnSpPr/>
            <p:nvPr/>
          </p:nvCxnSpPr>
          <p:spPr>
            <a:xfrm>
              <a:off x="7023436" y="4467832"/>
              <a:ext cx="1805936" cy="0"/>
            </a:xfrm>
            <a:prstGeom prst="line">
              <a:avLst/>
            </a:prstGeom>
            <a:ln w="19050">
              <a:solidFill>
                <a:schemeClr val="tx1"/>
              </a:solidFill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Gerade Verbindung mit Pfeil 35"/>
            <p:cNvCxnSpPr/>
            <p:nvPr/>
          </p:nvCxnSpPr>
          <p:spPr>
            <a:xfrm flipV="1">
              <a:off x="8829372" y="2505315"/>
              <a:ext cx="0" cy="1962517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feld 40"/>
            <p:cNvSpPr txBox="1"/>
            <p:nvPr/>
          </p:nvSpPr>
          <p:spPr>
            <a:xfrm>
              <a:off x="6913365" y="2828508"/>
              <a:ext cx="1940093" cy="373730"/>
            </a:xfrm>
            <a:prstGeom prst="rect">
              <a:avLst/>
            </a:prstGeom>
          </p:spPr>
          <p:txBody>
            <a:bodyPr vert="horz" wrap="none" lIns="68580" tIns="34290" rIns="68580" bIns="34290" rtlCol="0" anchor="t">
              <a:spAutoFit/>
            </a:bodyPr>
            <a:lstStyle/>
            <a:p>
              <a:pPr algn="r"/>
              <a:r>
                <a:rPr lang="de-DE" sz="825" dirty="0" err="1"/>
                <a:t>Bumper</a:t>
              </a:r>
              <a:r>
                <a:rPr lang="de-DE" sz="825" dirty="0"/>
                <a:t>-Amplitude</a:t>
              </a:r>
              <a:endParaRPr lang="de-DE" sz="1050" dirty="0"/>
            </a:p>
          </p:txBody>
        </p:sp>
        <p:cxnSp>
          <p:nvCxnSpPr>
            <p:cNvPr id="32" name="Gerade Verbindung 31"/>
            <p:cNvCxnSpPr/>
            <p:nvPr/>
          </p:nvCxnSpPr>
          <p:spPr>
            <a:xfrm>
              <a:off x="6437379" y="3716175"/>
              <a:ext cx="0" cy="1559027"/>
            </a:xfrm>
            <a:prstGeom prst="line">
              <a:avLst/>
            </a:prstGeom>
            <a:ln w="19050">
              <a:solidFill>
                <a:schemeClr val="tx1"/>
              </a:solidFill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Gerade Verbindung mit Pfeil 34"/>
            <p:cNvCxnSpPr/>
            <p:nvPr/>
          </p:nvCxnSpPr>
          <p:spPr>
            <a:xfrm>
              <a:off x="5403237" y="5238774"/>
              <a:ext cx="1034142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feld 36"/>
            <p:cNvSpPr txBox="1"/>
            <p:nvPr/>
          </p:nvSpPr>
          <p:spPr>
            <a:xfrm>
              <a:off x="5319589" y="4871324"/>
              <a:ext cx="1793531" cy="373730"/>
            </a:xfrm>
            <a:prstGeom prst="rect">
              <a:avLst/>
            </a:prstGeom>
          </p:spPr>
          <p:txBody>
            <a:bodyPr vert="horz" wrap="none" lIns="68580" tIns="34290" rIns="68580" bIns="34290" rtlCol="0" anchor="t">
              <a:spAutoFit/>
            </a:bodyPr>
            <a:lstStyle/>
            <a:p>
              <a:pPr algn="l"/>
              <a:r>
                <a:rPr lang="de-DE" sz="825" dirty="0" err="1"/>
                <a:t>Chopper</a:t>
              </a:r>
              <a:r>
                <a:rPr lang="de-DE" sz="825" dirty="0"/>
                <a:t>-Fenster</a:t>
              </a:r>
            </a:p>
          </p:txBody>
        </p:sp>
      </p:grp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 smtClean="0"/>
              <a:t>14.01.2019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en-US" smtClean="0"/>
              <a:t>SIS18-Betrieb / Operateuersschulung 2019</a:t>
            </a:r>
            <a:endParaRPr lang="en-US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8</a:t>
            </a:fld>
            <a:endParaRPr lang="de-DE"/>
          </a:p>
        </p:txBody>
      </p:sp>
      <p:pic>
        <p:nvPicPr>
          <p:cNvPr id="1026" name="Picture 2" descr="Q:\GSI\Betrieb\Präsentationen\Workshop_201901\images\bi\act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52" t="22256" r="11789" b="13595"/>
          <a:stretch/>
        </p:blipFill>
        <p:spPr bwMode="auto">
          <a:xfrm>
            <a:off x="4927600" y="3326488"/>
            <a:ext cx="2863850" cy="1564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" name="Inhaltsplatzhalter 2"/>
          <p:cNvSpPr txBox="1">
            <a:spLocks/>
          </p:cNvSpPr>
          <p:nvPr/>
        </p:nvSpPr>
        <p:spPr>
          <a:xfrm>
            <a:off x="5023133" y="3134780"/>
            <a:ext cx="2708114" cy="230832"/>
          </a:xfrm>
          <a:prstGeom prst="rect">
            <a:avLst/>
          </a:prstGeom>
        </p:spPr>
        <p:txBody>
          <a:bodyPr vert="horz" wrap="none" lIns="68580" tIns="34290" rIns="68580" bIns="34290" rtlCol="0"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20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8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6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4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2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de-DE" sz="1050" dirty="0"/>
              <a:t>Multiturninjektion: AC Trafos TK und SIS18</a:t>
            </a:r>
            <a:endParaRPr lang="de-DE" sz="1500" dirty="0"/>
          </a:p>
        </p:txBody>
      </p:sp>
    </p:spTree>
    <p:extLst>
      <p:ext uri="{BB962C8B-B14F-4D97-AF65-F5344CB8AC3E}">
        <p14:creationId xmlns:p14="http://schemas.microsoft.com/office/powerpoint/2010/main" val="2824044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Injektion zusammengefasst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Arbeitspunkt wählen</a:t>
            </a:r>
          </a:p>
          <a:p>
            <a:r>
              <a:rPr lang="de-DE" dirty="0" smtClean="0"/>
              <a:t>Energiemessung </a:t>
            </a:r>
            <a:r>
              <a:rPr lang="de-DE" dirty="0" err="1" smtClean="0"/>
              <a:t>Unilac</a:t>
            </a:r>
            <a:r>
              <a:rPr lang="de-DE" dirty="0" smtClean="0"/>
              <a:t> + Korrektur über </a:t>
            </a:r>
            <a:r>
              <a:rPr lang="de-DE" dirty="0" err="1" smtClean="0"/>
              <a:t>Schottky</a:t>
            </a:r>
            <a:endParaRPr lang="de-DE" dirty="0" smtClean="0"/>
          </a:p>
          <a:p>
            <a:r>
              <a:rPr lang="de-DE" dirty="0" smtClean="0"/>
              <a:t>Multiturninjektion optimieren:</a:t>
            </a:r>
          </a:p>
          <a:p>
            <a:pPr lvl="1"/>
            <a:r>
              <a:rPr lang="de-DE" dirty="0" smtClean="0"/>
              <a:t>Kleine </a:t>
            </a:r>
            <a:r>
              <a:rPr lang="de-DE" dirty="0" err="1" smtClean="0"/>
              <a:t>Emittanz</a:t>
            </a:r>
            <a:r>
              <a:rPr lang="de-DE" dirty="0" smtClean="0"/>
              <a:t> vom </a:t>
            </a:r>
            <a:r>
              <a:rPr lang="de-DE" dirty="0" err="1" smtClean="0"/>
              <a:t>Unilac</a:t>
            </a:r>
            <a:r>
              <a:rPr lang="de-DE" dirty="0" smtClean="0"/>
              <a:t> erlaubt länger </a:t>
            </a:r>
            <a:r>
              <a:rPr lang="de-DE" dirty="0" err="1" smtClean="0"/>
              <a:t>Bumper</a:t>
            </a:r>
            <a:r>
              <a:rPr lang="de-DE" dirty="0" smtClean="0"/>
              <a:t>-rampe und längeres </a:t>
            </a:r>
            <a:r>
              <a:rPr lang="de-DE" dirty="0" err="1" smtClean="0"/>
              <a:t>Chopper</a:t>
            </a:r>
            <a:r>
              <a:rPr lang="de-DE" dirty="0" smtClean="0"/>
              <a:t>-Fenster</a:t>
            </a:r>
          </a:p>
          <a:p>
            <a:pPr lvl="1"/>
            <a:r>
              <a:rPr lang="de-DE" dirty="0" smtClean="0"/>
              <a:t>Sinnvollen Bereich </a:t>
            </a:r>
            <a:r>
              <a:rPr lang="de-DE" dirty="0" err="1" smtClean="0"/>
              <a:t>Chopper</a:t>
            </a:r>
            <a:r>
              <a:rPr lang="de-DE" dirty="0" smtClean="0"/>
              <a:t>-Fenster (</a:t>
            </a:r>
            <a:r>
              <a:rPr lang="de-DE" dirty="0" err="1" smtClean="0"/>
              <a:t>Bumper</a:t>
            </a:r>
            <a:r>
              <a:rPr lang="de-DE" dirty="0" smtClean="0"/>
              <a:t>-Amplitude Start/Stopp) einstellen, fest für gegebenen </a:t>
            </a:r>
            <a:r>
              <a:rPr lang="de-DE" dirty="0" err="1" smtClean="0"/>
              <a:t>Unilacstrahl</a:t>
            </a:r>
            <a:r>
              <a:rPr lang="de-DE" dirty="0" smtClean="0"/>
              <a:t>, Arbeitspunkt, Radiallage</a:t>
            </a:r>
            <a:br>
              <a:rPr lang="de-DE" dirty="0" smtClean="0"/>
            </a:br>
            <a:r>
              <a:rPr lang="de-DE" dirty="0" smtClean="0">
                <a:solidFill>
                  <a:schemeClr val="bg1">
                    <a:lumMod val="50000"/>
                  </a:schemeClr>
                </a:solidFill>
              </a:rPr>
              <a:t>[Trick: Mit 5µs </a:t>
            </a:r>
            <a:r>
              <a:rPr lang="de-DE" dirty="0" err="1" smtClean="0">
                <a:solidFill>
                  <a:schemeClr val="bg1">
                    <a:lumMod val="50000"/>
                  </a:schemeClr>
                </a:solidFill>
              </a:rPr>
              <a:t>Chopper</a:t>
            </a:r>
            <a:r>
              <a:rPr lang="de-DE" dirty="0" smtClean="0">
                <a:solidFill>
                  <a:schemeClr val="bg1">
                    <a:lumMod val="50000"/>
                  </a:schemeClr>
                </a:solidFill>
              </a:rPr>
              <a:t>-Fenster  (1 turn)  und Verschiebung der </a:t>
            </a:r>
            <a:r>
              <a:rPr lang="de-DE" dirty="0" err="1" smtClean="0">
                <a:solidFill>
                  <a:schemeClr val="bg1">
                    <a:lumMod val="50000"/>
                  </a:schemeClr>
                </a:solidFill>
              </a:rPr>
              <a:t>Chopper</a:t>
            </a:r>
            <a:r>
              <a:rPr lang="de-DE" dirty="0" smtClean="0">
                <a:solidFill>
                  <a:schemeClr val="bg1">
                    <a:lumMod val="50000"/>
                  </a:schemeClr>
                </a:solidFill>
              </a:rPr>
              <a:t>-Verzögerung feststellen, ab wann Strahl gespeichert wird und ab wann nicht mehr wird für sonst feste Parameter.]</a:t>
            </a:r>
            <a:br>
              <a:rPr lang="de-DE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de-DE" dirty="0" smtClean="0">
                <a:solidFill>
                  <a:schemeClr val="tx1"/>
                </a:solidFill>
              </a:rPr>
              <a:t>Längere </a:t>
            </a:r>
            <a:r>
              <a:rPr lang="de-DE" dirty="0" err="1" smtClean="0">
                <a:solidFill>
                  <a:schemeClr val="tx1"/>
                </a:solidFill>
              </a:rPr>
              <a:t>Chopper</a:t>
            </a:r>
            <a:r>
              <a:rPr lang="de-DE" dirty="0" smtClean="0">
                <a:solidFill>
                  <a:schemeClr val="tx1"/>
                </a:solidFill>
              </a:rPr>
              <a:t>-Fenster führen zu unnötigen Verlusten!</a:t>
            </a:r>
            <a:endParaRPr lang="de-DE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de-DE" dirty="0" smtClean="0"/>
              <a:t>Keine großen Anpassungen der Winkel von </a:t>
            </a:r>
            <a:r>
              <a:rPr lang="de-DE" dirty="0" err="1" smtClean="0"/>
              <a:t>Inflektor</a:t>
            </a:r>
            <a:r>
              <a:rPr lang="de-DE" dirty="0" smtClean="0"/>
              <a:t> (GS12MU3I) und I-Septum, stattdessen Strahllage am Ende des TK korrigieren </a:t>
            </a:r>
            <a:r>
              <a:rPr lang="de-DE" smtClean="0"/>
              <a:t>(Überprüfung mit GS12DG1H) </a:t>
            </a:r>
            <a:endParaRPr lang="de-DE" dirty="0" smtClean="0"/>
          </a:p>
          <a:p>
            <a:pPr marL="342900" lvl="1" indent="0">
              <a:buNone/>
            </a:pP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 smtClean="0"/>
              <a:t>14.01.2019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en-US" smtClean="0"/>
              <a:t>SIS18-Betrieb / Operateuersschulung 2019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75910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ir-gsi-folienmaster_2017_onering">
  <a:themeElements>
    <a:clrScheme name="Benutzerdefiniert 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66666"/>
      </a:hlink>
      <a:folHlink>
        <a:srgbClr val="800080"/>
      </a:folHlink>
    </a:clrScheme>
    <a:fontScheme name="Office Klassisch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DBB63"/>
        </a:solidFill>
        <a:ln>
          <a:noFill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 anchor="t"/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8" id="{88F67082-FAA7-774F-81ED-C94DAF9F09F3}" vid="{76C6051D-27C6-564A-8764-CCBC0645D37F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fair-gsi-folienmaster_2019_16zu9</Template>
  <TotalTime>0</TotalTime>
  <Words>2285</Words>
  <Application>Microsoft Office PowerPoint</Application>
  <PresentationFormat>Bildschirmpräsentation (16:9)</PresentationFormat>
  <Paragraphs>429</Paragraphs>
  <Slides>27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27</vt:i4>
      </vt:variant>
    </vt:vector>
  </HeadingPairs>
  <TitlesOfParts>
    <vt:vector size="33" baseType="lpstr">
      <vt:lpstr>Arial Unicode MS</vt:lpstr>
      <vt:lpstr>Arial</vt:lpstr>
      <vt:lpstr>Calibri</vt:lpstr>
      <vt:lpstr>Times New Roman</vt:lpstr>
      <vt:lpstr>Wingdings</vt:lpstr>
      <vt:lpstr>fair-gsi-folienmaster_2017_onering</vt:lpstr>
      <vt:lpstr>Neu und alt am SIS18 </vt:lpstr>
      <vt:lpstr>Übersicht</vt:lpstr>
      <vt:lpstr>Generelles Vorgehen bei Strahleinstellungen</vt:lpstr>
      <vt:lpstr>Schornsteine!</vt:lpstr>
      <vt:lpstr>Multi-Turn-Injektion: Prinzip</vt:lpstr>
      <vt:lpstr>Injektion einstellen (1)</vt:lpstr>
      <vt:lpstr>SIS18 Arbeitspunkte </vt:lpstr>
      <vt:lpstr>Injektion einstellen (2)</vt:lpstr>
      <vt:lpstr>Injektion zusammengefasst</vt:lpstr>
      <vt:lpstr>Mehrere Durchläufe!</vt:lpstr>
      <vt:lpstr>Gekühlte Maschine einrichten</vt:lpstr>
      <vt:lpstr>Beam Mode “Stable Beam“ mit etwas Funktion.</vt:lpstr>
      <vt:lpstr>SIS18: HF-Kavitäten</vt:lpstr>
      <vt:lpstr>HF Einstellungen: Auswahl der Kavitäten</vt:lpstr>
      <vt:lpstr>HF Einstellungen: Auswahl des Betriebsmodus</vt:lpstr>
      <vt:lpstr>HF Einstellung: Amplitude</vt:lpstr>
      <vt:lpstr>HF Einstellungen: Ausfall einer Kavität</vt:lpstr>
      <vt:lpstr>PowerPoint-Präsentation</vt:lpstr>
      <vt:lpstr>Bonusfolien</vt:lpstr>
      <vt:lpstr>Langsame Extraktion: Prinzip</vt:lpstr>
      <vt:lpstr>LE: Spillerzeugung (Quadrupolmethode)</vt:lpstr>
      <vt:lpstr>LE: Kontrolle der Teilchenamplituden</vt:lpstr>
      <vt:lpstr>LE: Ablenkwinkel E-Septum</vt:lpstr>
      <vt:lpstr>LE: Optimierungen</vt:lpstr>
      <vt:lpstr>LE: Diagnose</vt:lpstr>
      <vt:lpstr>Einstellung LE zusammengefasst</vt:lpstr>
      <vt:lpstr>HF Einstellungen spezial: Betrieb mit A3 Energie </vt:lpstr>
    </vt:vector>
  </TitlesOfParts>
  <Company>GSI Helmholtzzentrum für Schwerionenforschung GmbH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Neu und alt am SIS18 </dc:title>
  <dc:creator>Stadlmann, Jens Dr.</dc:creator>
  <cp:lastModifiedBy>Stadlmann, Jens Dr.</cp:lastModifiedBy>
  <cp:revision>15</cp:revision>
  <dcterms:created xsi:type="dcterms:W3CDTF">2024-12-02T07:53:36Z</dcterms:created>
  <dcterms:modified xsi:type="dcterms:W3CDTF">2024-12-02T17:10:32Z</dcterms:modified>
</cp:coreProperties>
</file>