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59" r:id="rId5"/>
    <p:sldId id="282" r:id="rId6"/>
    <p:sldId id="271" r:id="rId7"/>
    <p:sldId id="272" r:id="rId8"/>
    <p:sldId id="279" r:id="rId9"/>
    <p:sldId id="280" r:id="rId10"/>
    <p:sldId id="283" r:id="rId11"/>
    <p:sldId id="273" r:id="rId12"/>
    <p:sldId id="268" r:id="rId13"/>
    <p:sldId id="284" r:id="rId14"/>
    <p:sldId id="285" r:id="rId15"/>
    <p:sldId id="286" r:id="rId16"/>
    <p:sldId id="264" r:id="rId17"/>
    <p:sldId id="281" r:id="rId18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55" autoAdjust="0"/>
  </p:normalViewPr>
  <p:slideViewPr>
    <p:cSldViewPr snapToGrid="0" snapToObjects="1">
      <p:cViewPr varScale="1">
        <p:scale>
          <a:sx n="152" d="100"/>
          <a:sy n="152" d="100"/>
        </p:scale>
        <p:origin x="72" y="6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err="1" smtClean="0"/>
              <a:t>U.Scheeler</a:t>
            </a:r>
            <a:r>
              <a:rPr lang="de-DE" dirty="0" smtClean="0"/>
              <a:t>, </a:t>
            </a:r>
            <a:r>
              <a:rPr lang="de-DE" dirty="0" err="1" smtClean="0"/>
              <a:t>H.Vormann</a:t>
            </a:r>
            <a:r>
              <a:rPr lang="de-DE" dirty="0" smtClean="0"/>
              <a:t>, M. Vossberg / </a:t>
            </a:r>
            <a:r>
              <a:rPr lang="de-DE" dirty="0" err="1" smtClean="0"/>
              <a:t>Operateursausbildung</a:t>
            </a:r>
            <a:r>
              <a:rPr lang="de-DE" dirty="0" smtClean="0"/>
              <a:t> Nov.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397418"/>
            <a:ext cx="4303059" cy="925556"/>
          </a:xfrm>
        </p:spPr>
        <p:txBody>
          <a:bodyPr/>
          <a:lstStyle/>
          <a:p>
            <a:r>
              <a:rPr lang="en-US" dirty="0" err="1" smtClean="0"/>
              <a:t>Operateurschulung</a:t>
            </a:r>
            <a:r>
              <a:rPr lang="en-US" dirty="0" smtClean="0"/>
              <a:t> 2024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40969" y="3322973"/>
            <a:ext cx="3509933" cy="53185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U. Scheeler, H. Vormann, M. Vossberg GSI Darmstadt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offene Punkte und Beschränkungen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1126" y="1605694"/>
            <a:ext cx="6920192" cy="2389531"/>
          </a:xfrm>
        </p:spPr>
        <p:txBody>
          <a:bodyPr/>
          <a:lstStyle/>
          <a:p>
            <a:r>
              <a:rPr lang="en-GB" sz="1400" dirty="0" smtClean="0"/>
              <a:t>UH3BI1 </a:t>
            </a:r>
            <a:r>
              <a:rPr lang="en-GB" sz="1400" dirty="0" err="1" smtClean="0"/>
              <a:t>Amplitudenbegrenzung</a:t>
            </a:r>
            <a:r>
              <a:rPr lang="en-GB" sz="1400" dirty="0" smtClean="0"/>
              <a:t> -&gt; </a:t>
            </a:r>
            <a:r>
              <a:rPr lang="en-GB" sz="1400" dirty="0" err="1" smtClean="0"/>
              <a:t>Konditionierung</a:t>
            </a:r>
            <a:r>
              <a:rPr lang="en-GB" sz="1400" dirty="0" smtClean="0"/>
              <a:t> </a:t>
            </a:r>
            <a:r>
              <a:rPr lang="en-GB" sz="1400" dirty="0" err="1" smtClean="0"/>
              <a:t>zeigt</a:t>
            </a:r>
            <a:r>
              <a:rPr lang="en-GB" sz="1400" dirty="0" smtClean="0"/>
              <a:t> </a:t>
            </a:r>
            <a:r>
              <a:rPr lang="en-GB" sz="1400" dirty="0" err="1" smtClean="0"/>
              <a:t>leichte</a:t>
            </a:r>
            <a:r>
              <a:rPr lang="en-GB" sz="1400" dirty="0" smtClean="0"/>
              <a:t> </a:t>
            </a:r>
            <a:r>
              <a:rPr lang="en-GB" sz="1400" dirty="0" err="1" smtClean="0"/>
              <a:t>Wirkung</a:t>
            </a:r>
            <a:endParaRPr lang="en-GB" sz="1400" dirty="0" smtClean="0"/>
          </a:p>
          <a:p>
            <a:r>
              <a:rPr lang="en-GB" sz="1400" dirty="0" smtClean="0"/>
              <a:t>UA1BA1 </a:t>
            </a:r>
            <a:r>
              <a:rPr lang="en-GB" sz="1400" dirty="0" err="1" smtClean="0"/>
              <a:t>Amplitudenkalibrierung</a:t>
            </a:r>
            <a:r>
              <a:rPr lang="en-GB" sz="1400" dirty="0" smtClean="0"/>
              <a:t> -&gt; </a:t>
            </a:r>
            <a:r>
              <a:rPr lang="en-GB" sz="1400" dirty="0" err="1" smtClean="0"/>
              <a:t>bis</a:t>
            </a:r>
            <a:r>
              <a:rPr lang="en-GB" sz="1400" dirty="0" smtClean="0"/>
              <a:t> </a:t>
            </a:r>
            <a:r>
              <a:rPr lang="en-GB" sz="1400" dirty="0" err="1" smtClean="0"/>
              <a:t>zu</a:t>
            </a:r>
            <a:r>
              <a:rPr lang="en-GB" sz="1400" dirty="0" smtClean="0"/>
              <a:t> 10% </a:t>
            </a:r>
            <a:r>
              <a:rPr lang="en-GB" sz="1400" dirty="0" err="1" smtClean="0"/>
              <a:t>über</a:t>
            </a:r>
            <a:r>
              <a:rPr lang="en-GB" sz="1400" dirty="0" smtClean="0"/>
              <a:t> A/q Wert </a:t>
            </a:r>
            <a:r>
              <a:rPr lang="en-GB" sz="1400" dirty="0" err="1" smtClean="0"/>
              <a:t>möglich</a:t>
            </a:r>
            <a:r>
              <a:rPr lang="en-GB" sz="1400" dirty="0" smtClean="0"/>
              <a:t>/</a:t>
            </a:r>
            <a:r>
              <a:rPr lang="en-GB" sz="1400" dirty="0" err="1" smtClean="0"/>
              <a:t>nötig</a:t>
            </a:r>
            <a:endParaRPr lang="en-GB" sz="1400" dirty="0" smtClean="0"/>
          </a:p>
          <a:p>
            <a:r>
              <a:rPr lang="en-GB" sz="1400" dirty="0" err="1" smtClean="0"/>
              <a:t>Phasenbeziehung</a:t>
            </a:r>
            <a:r>
              <a:rPr lang="en-GB" sz="1400" dirty="0" smtClean="0"/>
              <a:t> UA3BA3/ UA4BA4-&gt; </a:t>
            </a:r>
            <a:r>
              <a:rPr lang="en-GB" sz="1400" dirty="0" err="1" smtClean="0"/>
              <a:t>Überprüfung</a:t>
            </a:r>
            <a:r>
              <a:rPr lang="en-GB" sz="1400" dirty="0" smtClean="0"/>
              <a:t> </a:t>
            </a:r>
            <a:r>
              <a:rPr lang="en-GB" sz="1400" dirty="0" err="1" smtClean="0"/>
              <a:t>mit</a:t>
            </a:r>
            <a:r>
              <a:rPr lang="en-GB" sz="1400" dirty="0" smtClean="0"/>
              <a:t> </a:t>
            </a:r>
            <a:r>
              <a:rPr lang="en-GB" sz="1400" dirty="0" err="1" smtClean="0"/>
              <a:t>Strahl</a:t>
            </a:r>
            <a:r>
              <a:rPr lang="en-GB" sz="1400" dirty="0" smtClean="0"/>
              <a:t> </a:t>
            </a:r>
            <a:r>
              <a:rPr lang="en-GB" sz="1400" dirty="0" err="1" smtClean="0"/>
              <a:t>nötig</a:t>
            </a:r>
            <a:r>
              <a:rPr lang="en-GB" sz="1400" dirty="0" smtClean="0"/>
              <a:t>-&gt; </a:t>
            </a:r>
            <a:r>
              <a:rPr lang="en-GB" sz="1400" dirty="0" err="1" smtClean="0"/>
              <a:t>Referenzbild</a:t>
            </a:r>
            <a:r>
              <a:rPr lang="en-GB" sz="1400" dirty="0" smtClean="0"/>
              <a:t> muss </a:t>
            </a:r>
            <a:r>
              <a:rPr lang="en-GB" sz="1400" dirty="0" err="1" smtClean="0"/>
              <a:t>neu</a:t>
            </a:r>
            <a:r>
              <a:rPr lang="en-GB" sz="1400" dirty="0" smtClean="0"/>
              <a:t> </a:t>
            </a:r>
            <a:r>
              <a:rPr lang="en-GB" sz="1400" dirty="0" err="1" smtClean="0"/>
              <a:t>festgelegt</a:t>
            </a:r>
            <a:r>
              <a:rPr lang="en-GB" sz="1400" dirty="0" smtClean="0"/>
              <a:t> </a:t>
            </a:r>
            <a:r>
              <a:rPr lang="en-GB" sz="1400" dirty="0" err="1" smtClean="0"/>
              <a:t>werden</a:t>
            </a:r>
            <a:endParaRPr lang="en-GB" sz="1400" dirty="0" smtClean="0"/>
          </a:p>
          <a:p>
            <a:r>
              <a:rPr lang="en-GB" sz="1400" dirty="0" err="1" smtClean="0"/>
              <a:t>Energieschärfe</a:t>
            </a:r>
            <a:r>
              <a:rPr lang="en-GB" sz="1400" dirty="0" smtClean="0"/>
              <a:t> HLI -&gt; </a:t>
            </a:r>
            <a:r>
              <a:rPr lang="en-GB" sz="1400" dirty="0" err="1" smtClean="0"/>
              <a:t>ist</a:t>
            </a:r>
            <a:r>
              <a:rPr lang="en-GB" sz="1400" dirty="0" smtClean="0"/>
              <a:t> </a:t>
            </a:r>
            <a:r>
              <a:rPr lang="en-GB" sz="1400" dirty="0" err="1" smtClean="0"/>
              <a:t>nur</a:t>
            </a:r>
            <a:r>
              <a:rPr lang="en-GB" sz="1400" dirty="0" smtClean="0"/>
              <a:t> </a:t>
            </a:r>
            <a:r>
              <a:rPr lang="en-GB" sz="1400" dirty="0" err="1" smtClean="0"/>
              <a:t>bei</a:t>
            </a:r>
            <a:r>
              <a:rPr lang="en-GB" sz="1400" dirty="0" smtClean="0"/>
              <a:t> </a:t>
            </a:r>
            <a:r>
              <a:rPr lang="en-GB" sz="1400" dirty="0" err="1" smtClean="0"/>
              <a:t>letzter</a:t>
            </a:r>
            <a:r>
              <a:rPr lang="en-GB" sz="1400" dirty="0" smtClean="0"/>
              <a:t> </a:t>
            </a:r>
            <a:r>
              <a:rPr lang="en-GB" sz="1400" dirty="0" err="1" smtClean="0"/>
              <a:t>Einstellung</a:t>
            </a:r>
            <a:r>
              <a:rPr lang="en-GB" sz="1400" dirty="0" smtClean="0"/>
              <a:t> </a:t>
            </a:r>
            <a:r>
              <a:rPr lang="en-GB" sz="1400" dirty="0" err="1" smtClean="0"/>
              <a:t>für</a:t>
            </a:r>
            <a:r>
              <a:rPr lang="en-GB" sz="1400" dirty="0" smtClean="0"/>
              <a:t> UCW </a:t>
            </a:r>
            <a:r>
              <a:rPr lang="en-GB" sz="1400" dirty="0" err="1" smtClean="0"/>
              <a:t>aufgefallen</a:t>
            </a:r>
            <a:r>
              <a:rPr lang="en-GB" sz="1400" dirty="0" smtClean="0"/>
              <a:t>, </a:t>
            </a:r>
            <a:r>
              <a:rPr lang="en-GB" sz="1400" dirty="0" err="1" smtClean="0"/>
              <a:t>Teststrahl</a:t>
            </a:r>
            <a:r>
              <a:rPr lang="en-GB" sz="1400" dirty="0" smtClean="0"/>
              <a:t> </a:t>
            </a:r>
            <a:r>
              <a:rPr lang="en-GB" sz="1400" dirty="0" err="1" smtClean="0"/>
              <a:t>im</a:t>
            </a:r>
            <a:r>
              <a:rPr lang="en-GB" sz="1400" dirty="0" smtClean="0"/>
              <a:t> </a:t>
            </a:r>
            <a:r>
              <a:rPr lang="en-GB" sz="1400" dirty="0" err="1" smtClean="0"/>
              <a:t>Januar</a:t>
            </a:r>
            <a:r>
              <a:rPr lang="en-GB" sz="1400" dirty="0" smtClean="0"/>
              <a:t> </a:t>
            </a:r>
            <a:r>
              <a:rPr lang="en-GB" sz="1400" dirty="0" err="1" smtClean="0"/>
              <a:t>geplant</a:t>
            </a:r>
            <a:endParaRPr lang="en-GB" sz="1400" dirty="0" smtClean="0"/>
          </a:p>
          <a:p>
            <a:r>
              <a:rPr lang="en-GB" sz="1400" dirty="0" err="1" smtClean="0"/>
              <a:t>Arbeiten</a:t>
            </a:r>
            <a:r>
              <a:rPr lang="en-GB" sz="1400" dirty="0" smtClean="0"/>
              <a:t> am A4 </a:t>
            </a:r>
            <a:r>
              <a:rPr lang="en-GB" sz="1400" dirty="0" err="1" smtClean="0"/>
              <a:t>mit</a:t>
            </a:r>
            <a:r>
              <a:rPr lang="en-GB" sz="1400" dirty="0" smtClean="0"/>
              <a:t> </a:t>
            </a:r>
            <a:r>
              <a:rPr lang="en-GB" sz="1400" dirty="0" err="1" smtClean="0"/>
              <a:t>neuer</a:t>
            </a:r>
            <a:r>
              <a:rPr lang="en-GB" sz="1400" dirty="0" smtClean="0"/>
              <a:t> EKS </a:t>
            </a:r>
            <a:r>
              <a:rPr lang="en-GB" sz="1400" dirty="0" err="1" smtClean="0"/>
              <a:t>dauern</a:t>
            </a:r>
            <a:r>
              <a:rPr lang="en-GB" sz="1400" dirty="0" smtClean="0"/>
              <a:t> an</a:t>
            </a:r>
          </a:p>
          <a:p>
            <a:endParaRPr lang="en-GB" sz="1400" dirty="0" smtClean="0"/>
          </a:p>
          <a:p>
            <a:endParaRPr lang="en-GB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9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5217179" cy="590668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G</a:t>
            </a:r>
            <a:r>
              <a:rPr lang="de-DE" dirty="0" smtClean="0"/>
              <a:t>rundlegende </a:t>
            </a:r>
            <a:r>
              <a:rPr lang="de-DE" dirty="0"/>
              <a:t>Hinweise zur Strahleinstellung am LINAC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460" y="1010949"/>
            <a:ext cx="5898515" cy="97259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err="1"/>
              <a:t>E</a:t>
            </a:r>
            <a:r>
              <a:rPr lang="en-GB" sz="1400" dirty="0" err="1" smtClean="0"/>
              <a:t>s</a:t>
            </a:r>
            <a:r>
              <a:rPr lang="en-GB" sz="1400" dirty="0" smtClean="0"/>
              <a:t> </a:t>
            </a:r>
            <a:r>
              <a:rPr lang="en-GB" sz="1400" dirty="0" err="1" smtClean="0"/>
              <a:t>gibt</a:t>
            </a:r>
            <a:r>
              <a:rPr lang="en-GB" sz="1400" dirty="0" smtClean="0"/>
              <a:t> </a:t>
            </a:r>
            <a:r>
              <a:rPr lang="en-GB" sz="1400" dirty="0" err="1" smtClean="0"/>
              <a:t>Übergabestellen</a:t>
            </a:r>
            <a:r>
              <a:rPr lang="en-GB" sz="1400" dirty="0" smtClean="0"/>
              <a:t> </a:t>
            </a:r>
            <a:r>
              <a:rPr lang="en-GB" sz="1400" dirty="0" err="1" smtClean="0"/>
              <a:t>zwischen</a:t>
            </a:r>
            <a:r>
              <a:rPr lang="en-GB" sz="1400" dirty="0" smtClean="0"/>
              <a:t> den </a:t>
            </a:r>
            <a:r>
              <a:rPr lang="en-GB" sz="1400" dirty="0" err="1" smtClean="0"/>
              <a:t>einzelnen</a:t>
            </a:r>
            <a:r>
              <a:rPr lang="en-GB" sz="1400" dirty="0" smtClean="0"/>
              <a:t> </a:t>
            </a:r>
            <a:r>
              <a:rPr lang="en-GB" sz="1400" dirty="0" err="1" smtClean="0"/>
              <a:t>Beschleunigerabschnitten</a:t>
            </a:r>
            <a:r>
              <a:rPr lang="en-GB" sz="1400" dirty="0" smtClean="0"/>
              <a:t>, an </a:t>
            </a:r>
            <a:r>
              <a:rPr lang="en-GB" sz="1400" dirty="0" err="1" smtClean="0"/>
              <a:t>denen</a:t>
            </a:r>
            <a:r>
              <a:rPr lang="en-GB" sz="1400" dirty="0" smtClean="0"/>
              <a:t> die </a:t>
            </a:r>
            <a:r>
              <a:rPr lang="en-GB" sz="1400" dirty="0" err="1" smtClean="0"/>
              <a:t>Beschleuniger</a:t>
            </a:r>
            <a:r>
              <a:rPr lang="en-GB" sz="1400" dirty="0" smtClean="0"/>
              <a:t>- </a:t>
            </a:r>
            <a:r>
              <a:rPr lang="en-GB" sz="1400" dirty="0" err="1" smtClean="0"/>
              <a:t>Einstellung</a:t>
            </a:r>
            <a:r>
              <a:rPr lang="en-GB" sz="1400" dirty="0" smtClean="0"/>
              <a:t> auf Basis der </a:t>
            </a:r>
            <a:r>
              <a:rPr lang="en-GB" sz="1400" dirty="0" err="1" smtClean="0"/>
              <a:t>gemessenen</a:t>
            </a:r>
            <a:r>
              <a:rPr lang="en-GB" sz="1400" dirty="0" smtClean="0"/>
              <a:t> </a:t>
            </a:r>
            <a:r>
              <a:rPr lang="en-GB" sz="1400" dirty="0" err="1" smtClean="0"/>
              <a:t>Strahlparameter</a:t>
            </a:r>
            <a:r>
              <a:rPr lang="en-GB" sz="1400" dirty="0" smtClean="0"/>
              <a:t> </a:t>
            </a:r>
            <a:r>
              <a:rPr lang="en-GB" sz="1400" b="1" dirty="0" err="1" smtClean="0"/>
              <a:t>manuell</a:t>
            </a:r>
            <a:r>
              <a:rPr lang="en-GB" sz="1400" b="1" dirty="0" smtClean="0"/>
              <a:t> </a:t>
            </a:r>
            <a:r>
              <a:rPr lang="en-GB" sz="1400" dirty="0" err="1" smtClean="0"/>
              <a:t>angepasst</a:t>
            </a:r>
            <a:r>
              <a:rPr lang="en-GB" sz="1400" dirty="0" smtClean="0"/>
              <a:t> </a:t>
            </a:r>
            <a:r>
              <a:rPr lang="en-GB" sz="1400" dirty="0" err="1" smtClean="0"/>
              <a:t>werden</a:t>
            </a:r>
            <a:r>
              <a:rPr lang="en-GB" sz="1400" dirty="0" smtClean="0"/>
              <a:t> muss!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pic>
        <p:nvPicPr>
          <p:cNvPr id="14" name="Picture 1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15" y="1883883"/>
            <a:ext cx="6816577" cy="2134690"/>
          </a:xfrm>
          <a:prstGeom prst="rect">
            <a:avLst/>
          </a:prstGeom>
          <a:noFill/>
          <a:extLst/>
        </p:spPr>
      </p:pic>
      <p:sp>
        <p:nvSpPr>
          <p:cNvPr id="8" name="Ellipse 7"/>
          <p:cNvSpPr/>
          <p:nvPr/>
        </p:nvSpPr>
        <p:spPr>
          <a:xfrm>
            <a:off x="1240302" y="3111552"/>
            <a:ext cx="511126" cy="4548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588542" y="2801314"/>
            <a:ext cx="326218" cy="31858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438459" y="2792182"/>
            <a:ext cx="298716" cy="21765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994017" y="3079801"/>
            <a:ext cx="511126" cy="4548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947661" y="3121907"/>
            <a:ext cx="353295" cy="29147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234988" y="1429027"/>
            <a:ext cx="511126" cy="4548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40545" y="4089924"/>
            <a:ext cx="653936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Es existieren in der Regel Referenzbilder für Gitter, Phasensonden/Tanks sowie Transmissionswerte, die als Vorlage dienen.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48174" y="1517955"/>
            <a:ext cx="63931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TK8/9</a:t>
            </a:r>
          </a:p>
        </p:txBody>
      </p:sp>
    </p:spTree>
    <p:extLst>
      <p:ext uri="{BB962C8B-B14F-4D97-AF65-F5344CB8AC3E}">
        <p14:creationId xmlns:p14="http://schemas.microsoft.com/office/powerpoint/2010/main" val="1617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5205819" cy="590668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/>
              <a:t>Grundlegende Hinweise zur Strahleinstellung am </a:t>
            </a:r>
            <a:r>
              <a:rPr lang="de-DE" dirty="0" smtClean="0"/>
              <a:t>LINAC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241" y="1052887"/>
            <a:ext cx="8420176" cy="415989"/>
          </a:xfrm>
        </p:spPr>
        <p:txBody>
          <a:bodyPr/>
          <a:lstStyle/>
          <a:p>
            <a:r>
              <a:rPr lang="en-GB" dirty="0" err="1" smtClean="0"/>
              <a:t>Beispiel</a:t>
            </a:r>
            <a:r>
              <a:rPr lang="en-GB" dirty="0" smtClean="0"/>
              <a:t> Transmission: Bi </a:t>
            </a:r>
            <a:r>
              <a:rPr lang="en-GB" dirty="0" err="1" smtClean="0"/>
              <a:t>Strahl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A3/A4 </a:t>
            </a:r>
            <a:r>
              <a:rPr lang="en-GB" dirty="0" err="1" smtClean="0"/>
              <a:t>Energie</a:t>
            </a:r>
            <a:r>
              <a:rPr lang="en-GB" dirty="0" smtClean="0"/>
              <a:t>- </a:t>
            </a:r>
            <a:r>
              <a:rPr lang="en-GB" dirty="0" err="1" smtClean="0"/>
              <a:t>Betrieb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2020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62401" y="4900993"/>
            <a:ext cx="3136599" cy="267868"/>
          </a:xfrm>
        </p:spPr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73628"/>
              </p:ext>
            </p:extLst>
          </p:nvPr>
        </p:nvGraphicFramePr>
        <p:xfrm>
          <a:off x="709633" y="1468876"/>
          <a:ext cx="2743200" cy="3351746"/>
        </p:xfrm>
        <a:graphic>
          <a:graphicData uri="http://schemas.openxmlformats.org/drawingml/2006/table">
            <a:tbl>
              <a:tblPr firstRow="1" firstCol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3434007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082807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59605912"/>
                    </a:ext>
                  </a:extLst>
                </a:gridCol>
              </a:tblGrid>
              <a:tr h="217486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Trafo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A4 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Energie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A3 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Energie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99172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UL5DT8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6.87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5.71 mA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20170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UH1DT1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4.73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4.28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99499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UH4DT4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2.98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2.78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16265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US2DT5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2.87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2.87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48447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US4DT7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2.46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2.46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48752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UA4DT5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1.78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1.68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139310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UT1DT0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1.69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1.69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882628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TK2DT4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1.50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1.50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44311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TK3DT3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0.74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0.68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235651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TK3DT4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0.76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0.66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586149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TK4DT3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0.74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0.59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158381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TK7DT3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0.70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0.57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891816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TK9DT8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0.63 mA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0.42 mA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72118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825089" y="1781248"/>
            <a:ext cx="4358071" cy="28623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Transmission HSI bei Hochstrom 50..60% (Strom)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Umladungseffizienz (Gasstripper) bei 13% für schwere Elemente (in Teilchen-&gt; Ladungsänderung fliest ein)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Poststrippertransmission 80%+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Anpassung </a:t>
            </a:r>
            <a:r>
              <a:rPr lang="de-DE" dirty="0" smtClean="0"/>
              <a:t>TK Eingang</a:t>
            </a: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TK </a:t>
            </a:r>
            <a:r>
              <a:rPr lang="de-DE" dirty="0" err="1" smtClean="0"/>
              <a:t>Umladungeffizienz</a:t>
            </a:r>
            <a:r>
              <a:rPr lang="de-DE" dirty="0" smtClean="0"/>
              <a:t> 13%+ (in Teilchenzahl)</a:t>
            </a:r>
          </a:p>
        </p:txBody>
      </p:sp>
    </p:spTree>
    <p:extLst>
      <p:ext uri="{BB962C8B-B14F-4D97-AF65-F5344CB8AC3E}">
        <p14:creationId xmlns:p14="http://schemas.microsoft.com/office/powerpoint/2010/main" val="131764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5205819" cy="590668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/>
              <a:t>Grundlegende Hinweise zur Strahleinstellung am </a:t>
            </a:r>
            <a:r>
              <a:rPr lang="de-DE" dirty="0" smtClean="0"/>
              <a:t>LINAC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62401" y="4900993"/>
            <a:ext cx="3136599" cy="267868"/>
          </a:xfrm>
        </p:spPr>
        <p:txBody>
          <a:bodyPr/>
          <a:lstStyle/>
          <a:p>
            <a:pPr algn="l"/>
            <a:r>
              <a:rPr lang="de-DE" dirty="0" err="1" smtClean="0"/>
              <a:t>U.Scheeler</a:t>
            </a:r>
            <a:r>
              <a:rPr lang="de-DE" dirty="0" smtClean="0"/>
              <a:t>, </a:t>
            </a:r>
            <a:r>
              <a:rPr lang="de-DE" dirty="0" err="1" smtClean="0"/>
              <a:t>H.Vormann</a:t>
            </a:r>
            <a:r>
              <a:rPr lang="de-DE" dirty="0" smtClean="0"/>
              <a:t>, M. Vossberg / </a:t>
            </a:r>
            <a:r>
              <a:rPr lang="de-DE" dirty="0" err="1" smtClean="0"/>
              <a:t>Operateursausbildung</a:t>
            </a:r>
            <a:r>
              <a:rPr lang="de-DE" dirty="0" smtClean="0"/>
              <a:t>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156" y="1704586"/>
            <a:ext cx="4358071" cy="28623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UH1: </a:t>
            </a:r>
            <a:r>
              <a:rPr lang="de-DE" dirty="0" err="1" smtClean="0"/>
              <a:t>hor</a:t>
            </a:r>
            <a:r>
              <a:rPr lang="de-DE" dirty="0" smtClean="0"/>
              <a:t>. schmaler als vertikal nach Änderung der QQ Fokussierung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US: Gasstripper Fokus durch das Stripperröhrchen und gut getrennte Ladungszustände einstellen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HLI: Hysterese UN3MU1 beachten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HLI: Phaseneinstellung HF mit Anpassung IH-RFQ beginnen, Einstellung soll im Januar verifiziert werden</a:t>
            </a:r>
          </a:p>
        </p:txBody>
      </p:sp>
      <p:pic>
        <p:nvPicPr>
          <p:cNvPr id="1027" name="Grafik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83" y="2009713"/>
            <a:ext cx="41021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fik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83" y="3035659"/>
            <a:ext cx="4146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83" y="3921063"/>
            <a:ext cx="42481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795244" y="46900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39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4" name="Picture 10" descr="UH1DG2_ne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6"/>
          <a:stretch/>
        </p:blipFill>
        <p:spPr bwMode="auto">
          <a:xfrm>
            <a:off x="4608783" y="947949"/>
            <a:ext cx="4229100" cy="103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535424" y="1203156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Beispiel</a:t>
            </a:r>
            <a:r>
              <a:rPr lang="en-GB" smtClean="0"/>
              <a:t>: </a:t>
            </a:r>
            <a:r>
              <a:rPr lang="en-GB" dirty="0" smtClean="0"/>
              <a:t>PG-</a:t>
            </a:r>
            <a:r>
              <a:rPr lang="en-GB" dirty="0" err="1" smtClean="0"/>
              <a:t>Bilder</a:t>
            </a:r>
            <a:r>
              <a:rPr lang="en-GB" dirty="0" smtClean="0"/>
              <a:t> </a:t>
            </a:r>
            <a:r>
              <a:rPr lang="en-GB" dirty="0" err="1" smtClean="0"/>
              <a:t>Uran</a:t>
            </a:r>
            <a:r>
              <a:rPr lang="en-GB" dirty="0" smtClean="0"/>
              <a:t> 2021: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16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5205819" cy="590668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/>
              <a:t>Grundlegende Hinweise zur Strahleinstellung am </a:t>
            </a:r>
            <a:r>
              <a:rPr lang="de-DE" dirty="0" smtClean="0"/>
              <a:t>LINAC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241" y="1052887"/>
            <a:ext cx="4180895" cy="415989"/>
          </a:xfrm>
        </p:spPr>
        <p:txBody>
          <a:bodyPr/>
          <a:lstStyle/>
          <a:p>
            <a:r>
              <a:rPr lang="en-GB" dirty="0" err="1" smtClean="0"/>
              <a:t>Beispiel</a:t>
            </a:r>
            <a:r>
              <a:rPr lang="en-GB" dirty="0" smtClean="0"/>
              <a:t> </a:t>
            </a:r>
            <a:r>
              <a:rPr lang="en-GB" dirty="0" err="1" smtClean="0"/>
              <a:t>Phasensonden</a:t>
            </a:r>
            <a:r>
              <a:rPr lang="en-GB" dirty="0" smtClean="0"/>
              <a:t>: </a:t>
            </a:r>
            <a:r>
              <a:rPr lang="en-GB" dirty="0" err="1" smtClean="0"/>
              <a:t>Uran</a:t>
            </a:r>
            <a:r>
              <a:rPr lang="en-GB" dirty="0" smtClean="0"/>
              <a:t> 2021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62401" y="4900993"/>
            <a:ext cx="3136599" cy="267868"/>
          </a:xfrm>
        </p:spPr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10742" y="1434580"/>
            <a:ext cx="4013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Einschussbedingungen Alvarez einstellen (Phase S9-AI)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Bunchereinstellung</a:t>
            </a:r>
            <a:r>
              <a:rPr lang="de-DE" dirty="0"/>
              <a:t> BB3+4 etablieren (</a:t>
            </a:r>
            <a:r>
              <a:rPr lang="de-DE" dirty="0" err="1"/>
              <a:t>Bunching</a:t>
            </a:r>
            <a:r>
              <a:rPr lang="de-DE" dirty="0"/>
              <a:t>  + </a:t>
            </a:r>
            <a:r>
              <a:rPr lang="de-DE" dirty="0" err="1"/>
              <a:t>Debunching</a:t>
            </a:r>
            <a:r>
              <a:rPr lang="de-DE" dirty="0" smtClean="0"/>
              <a:t>) -&gt;Sonden S9-A1 (gleiche Breite)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Anpassung </a:t>
            </a:r>
            <a:r>
              <a:rPr lang="de-DE" dirty="0"/>
              <a:t>TK oder EH Eingang (Energieschärfe optimieren-&gt; </a:t>
            </a:r>
            <a:r>
              <a:rPr lang="de-DE" dirty="0" err="1"/>
              <a:t>hor</a:t>
            </a:r>
            <a:r>
              <a:rPr lang="de-DE" dirty="0"/>
              <a:t>. Profilbreite auf Gitter nach Dipol reduzieren)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17" y="975297"/>
            <a:ext cx="2250387" cy="1541717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93" y="2599005"/>
            <a:ext cx="3815379" cy="75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6" y="3456234"/>
            <a:ext cx="3815379" cy="75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77" y="4214921"/>
            <a:ext cx="3558607" cy="699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31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5205819" cy="590668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/>
              <a:t>Grundlegende Hinweise zur Strahleinstellung am </a:t>
            </a:r>
            <a:r>
              <a:rPr lang="de-DE" dirty="0" smtClean="0"/>
              <a:t>LINAC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241" y="1052887"/>
            <a:ext cx="8420176" cy="281572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Dipole und </a:t>
            </a:r>
            <a:r>
              <a:rPr lang="en-GB" dirty="0" err="1" smtClean="0"/>
              <a:t>Beschleunigungskavitäten</a:t>
            </a:r>
            <a:r>
              <a:rPr lang="en-GB" dirty="0" smtClean="0"/>
              <a:t> auf </a:t>
            </a:r>
            <a:r>
              <a:rPr lang="en-GB" dirty="0" err="1" smtClean="0"/>
              <a:t>Sollwinkel</a:t>
            </a:r>
            <a:r>
              <a:rPr lang="en-GB" dirty="0" smtClean="0"/>
              <a:t>/-</a:t>
            </a:r>
            <a:r>
              <a:rPr lang="en-GB" dirty="0"/>
              <a:t>amplitude</a:t>
            </a:r>
            <a:r>
              <a:rPr lang="en-GB" dirty="0" smtClean="0"/>
              <a:t> </a:t>
            </a:r>
            <a:r>
              <a:rPr lang="en-GB" dirty="0" err="1" smtClean="0"/>
              <a:t>betreiben</a:t>
            </a:r>
            <a:endParaRPr lang="en-GB" dirty="0"/>
          </a:p>
          <a:p>
            <a:r>
              <a:rPr lang="en-GB" dirty="0" err="1" smtClean="0"/>
              <a:t>Strahlenergie</a:t>
            </a:r>
            <a:r>
              <a:rPr lang="en-GB" dirty="0" smtClean="0"/>
              <a:t> </a:t>
            </a:r>
            <a:r>
              <a:rPr lang="en-GB" dirty="0" err="1" smtClean="0"/>
              <a:t>kontrollieren</a:t>
            </a:r>
            <a:endParaRPr lang="en-GB" dirty="0" smtClean="0"/>
          </a:p>
          <a:p>
            <a:r>
              <a:rPr lang="en-GB" dirty="0" err="1" smtClean="0"/>
              <a:t>Geradelegen</a:t>
            </a:r>
            <a:endParaRPr lang="en-GB" dirty="0" smtClean="0"/>
          </a:p>
          <a:p>
            <a:r>
              <a:rPr lang="en-GB" dirty="0" err="1" smtClean="0"/>
              <a:t>transversale</a:t>
            </a:r>
            <a:r>
              <a:rPr lang="en-GB" dirty="0" smtClean="0"/>
              <a:t> </a:t>
            </a:r>
            <a:r>
              <a:rPr lang="en-GB" dirty="0" err="1" smtClean="0"/>
              <a:t>Fokussierung</a:t>
            </a:r>
            <a:r>
              <a:rPr lang="en-GB" dirty="0" smtClean="0"/>
              <a:t> und </a:t>
            </a:r>
            <a:r>
              <a:rPr lang="en-GB" dirty="0" err="1" smtClean="0"/>
              <a:t>Bunchereinstellung</a:t>
            </a:r>
            <a:r>
              <a:rPr lang="en-GB" dirty="0" smtClean="0"/>
              <a:t> (longitudinal)  </a:t>
            </a:r>
            <a:r>
              <a:rPr lang="en-GB" dirty="0" err="1" smtClean="0"/>
              <a:t>anpassen</a:t>
            </a:r>
            <a:endParaRPr lang="en-GB" dirty="0" smtClean="0"/>
          </a:p>
          <a:p>
            <a:r>
              <a:rPr lang="en-GB" dirty="0" err="1" smtClean="0"/>
              <a:t>mehrfache</a:t>
            </a:r>
            <a:r>
              <a:rPr lang="en-GB" dirty="0" smtClean="0"/>
              <a:t> Iteration </a:t>
            </a:r>
            <a:r>
              <a:rPr lang="en-GB" dirty="0" err="1" smtClean="0"/>
              <a:t>nötig</a:t>
            </a:r>
            <a:endParaRPr lang="en-GB" dirty="0" smtClean="0"/>
          </a:p>
          <a:p>
            <a:r>
              <a:rPr lang="en-GB" dirty="0" err="1" smtClean="0"/>
              <a:t>Ursachenrecherche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großer</a:t>
            </a:r>
            <a:r>
              <a:rPr lang="en-GB" dirty="0" smtClean="0"/>
              <a:t> </a:t>
            </a:r>
            <a:r>
              <a:rPr lang="en-GB" dirty="0" err="1" smtClean="0"/>
              <a:t>Abweichung</a:t>
            </a:r>
            <a:r>
              <a:rPr lang="en-GB" dirty="0" smtClean="0"/>
              <a:t> von </a:t>
            </a:r>
            <a:r>
              <a:rPr lang="en-GB" dirty="0" err="1" smtClean="0"/>
              <a:t>Theorievorgaben</a:t>
            </a:r>
            <a:endParaRPr lang="en-GB" dirty="0" smtClean="0"/>
          </a:p>
          <a:p>
            <a:r>
              <a:rPr lang="en-GB" dirty="0" err="1" smtClean="0"/>
              <a:t>Feinoptimierung</a:t>
            </a:r>
            <a:r>
              <a:rPr lang="en-GB" dirty="0" smtClean="0"/>
              <a:t> auf Transmission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62401" y="4900993"/>
            <a:ext cx="3136599" cy="267868"/>
          </a:xfrm>
        </p:spPr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8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9868" y="1583786"/>
            <a:ext cx="6850304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Reparaturmaßnahmen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am UNILAC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sind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abgeschlossen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, 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Ausnahme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ist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A4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Start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mit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mittelschweren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Isotopen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Schwerpunkt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ür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EH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ist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baseline="30000" dirty="0" smtClean="0">
                <a:solidFill>
                  <a:srgbClr val="333333"/>
                </a:solidFill>
                <a:latin typeface="Arial"/>
                <a:cs typeface="Arial"/>
              </a:rPr>
              <a:t>48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Ca-Strahl, </a:t>
            </a:r>
            <a:r>
              <a:rPr lang="en-US" sz="1500" dirty="0">
                <a:solidFill>
                  <a:srgbClr val="333333"/>
                </a:solidFill>
                <a:latin typeface="Arial"/>
                <a:cs typeface="Arial"/>
              </a:rPr>
              <a:t>am </a:t>
            </a:r>
            <a:r>
              <a:rPr lang="en-US" sz="1500" dirty="0" err="1">
                <a:solidFill>
                  <a:srgbClr val="333333"/>
                </a:solidFill>
                <a:latin typeface="Arial"/>
                <a:cs typeface="Arial"/>
              </a:rPr>
              <a:t>Ende</a:t>
            </a:r>
            <a:r>
              <a:rPr lang="en-US" sz="15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333333"/>
                </a:solidFill>
                <a:latin typeface="Arial"/>
                <a:cs typeface="Arial"/>
              </a:rPr>
              <a:t>Uran</a:t>
            </a:r>
            <a:r>
              <a:rPr lang="en-US" sz="15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333333"/>
                </a:solidFill>
                <a:latin typeface="Arial"/>
                <a:cs typeface="Arial"/>
              </a:rPr>
              <a:t>im</a:t>
            </a:r>
            <a:r>
              <a:rPr lang="en-US" sz="15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Mischbetrieb</a:t>
            </a: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Einbau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der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neuen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HLI IH DR UN5QT4 event.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nötig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, falls Transmission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nicht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zufriedenstellend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ist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-&gt; 1TµA am Target EH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letzte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Strahlzeit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mit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altem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BKS-&gt;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neue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Bedienmöglichkeiten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ausprobieren</a:t>
            </a: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89867" y="464209"/>
            <a:ext cx="4801111" cy="590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sz="1800" dirty="0"/>
              <a:t>Kurzer Ausblick auf die Strahlzeit 2025</a:t>
            </a:r>
          </a:p>
          <a:p>
            <a:endParaRPr lang="en-GB" sz="165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9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96752" y="1583786"/>
            <a:ext cx="42812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DBB63"/>
              </a:buClr>
            </a:pP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Ein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großes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Dankeschön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allen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Helfern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die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nahezu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reibungslose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Abwicklung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der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Shutdownaufgaben</a:t>
            </a: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Viel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rfolg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die </a:t>
            </a:r>
            <a:r>
              <a:rPr lang="en-US" sz="1500" dirty="0" err="1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ewältigung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der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Aufgaben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in der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kommenden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Strahlzeit</a:t>
            </a: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Danke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die </a:t>
            </a:r>
            <a:r>
              <a:rPr lang="en-US" sz="1500" dirty="0" err="1" smtClean="0">
                <a:solidFill>
                  <a:srgbClr val="333333"/>
                </a:solidFill>
                <a:latin typeface="Arial"/>
                <a:cs typeface="Arial"/>
              </a:rPr>
              <a:t>Aufmerksamkeit</a:t>
            </a:r>
            <a:r>
              <a:rPr lang="en-US" sz="1500" smtClean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endParaRPr lang="en-US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en-US" sz="15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22692" y="439224"/>
            <a:ext cx="2887905" cy="3470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800" dirty="0" err="1" smtClean="0"/>
              <a:t>Schlussbemerkung</a:t>
            </a:r>
            <a:endParaRPr lang="en-GB" sz="1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96752" y="1278986"/>
            <a:ext cx="450523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500" dirty="0" smtClean="0">
                <a:solidFill>
                  <a:srgbClr val="333333"/>
                </a:solidFill>
                <a:latin typeface="Arial"/>
                <a:cs typeface="Arial"/>
              </a:rPr>
              <a:t>Personelles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de-DE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500" dirty="0" smtClean="0">
                <a:solidFill>
                  <a:srgbClr val="333333"/>
                </a:solidFill>
                <a:latin typeface="Arial"/>
                <a:cs typeface="Arial"/>
              </a:rPr>
              <a:t>Shutdown Übersicht und Details</a:t>
            </a:r>
            <a:endParaRPr lang="de-DE" sz="15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de-DE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5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de-DE" sz="1500" dirty="0" smtClean="0">
                <a:solidFill>
                  <a:srgbClr val="333333"/>
                </a:solidFill>
                <a:latin typeface="Arial"/>
                <a:cs typeface="Arial"/>
              </a:rPr>
              <a:t>ffene Punkte und Beschränkungen</a:t>
            </a:r>
          </a:p>
          <a:p>
            <a:pPr>
              <a:spcBef>
                <a:spcPct val="20000"/>
              </a:spcBef>
              <a:buClr>
                <a:srgbClr val="FDBB63"/>
              </a:buClr>
            </a:pPr>
            <a:endParaRPr lang="de-DE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500" dirty="0" smtClean="0">
                <a:solidFill>
                  <a:srgbClr val="333333"/>
                </a:solidFill>
                <a:latin typeface="Arial"/>
                <a:cs typeface="Arial"/>
              </a:rPr>
              <a:t>Grundlegende Hinweise </a:t>
            </a:r>
            <a:r>
              <a:rPr lang="de-DE" sz="1500" dirty="0">
                <a:solidFill>
                  <a:srgbClr val="333333"/>
                </a:solidFill>
                <a:latin typeface="Arial"/>
                <a:cs typeface="Arial"/>
              </a:rPr>
              <a:t>zur </a:t>
            </a:r>
            <a:r>
              <a:rPr lang="de-DE" sz="1500" dirty="0" smtClean="0">
                <a:solidFill>
                  <a:srgbClr val="333333"/>
                </a:solidFill>
                <a:latin typeface="Arial"/>
                <a:cs typeface="Arial"/>
              </a:rPr>
              <a:t>Strahleinstellung am LINAC</a:t>
            </a: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de-DE" sz="15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5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lang="de-DE" sz="1500" dirty="0" smtClean="0">
                <a:solidFill>
                  <a:srgbClr val="333333"/>
                </a:solidFill>
                <a:latin typeface="Arial"/>
                <a:cs typeface="Arial"/>
              </a:rPr>
              <a:t>urzer Ausblick auf die Strahlzeit 2025</a:t>
            </a:r>
          </a:p>
          <a:p>
            <a:pPr>
              <a:spcBef>
                <a:spcPct val="20000"/>
              </a:spcBef>
              <a:buClr>
                <a:srgbClr val="FDBB63"/>
              </a:buClr>
            </a:pPr>
            <a:endParaRPr lang="de-DE" sz="15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214313" indent="-214313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15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337092" y="478289"/>
            <a:ext cx="4402808" cy="590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650" dirty="0" err="1" smtClean="0"/>
              <a:t>Inhalt</a:t>
            </a:r>
            <a:endParaRPr lang="en-GB" sz="165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Personelles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Besetzung</a:t>
            </a:r>
            <a:r>
              <a:rPr lang="en-GB" dirty="0" smtClean="0"/>
              <a:t> </a:t>
            </a:r>
            <a:r>
              <a:rPr lang="en-GB" dirty="0" err="1" smtClean="0"/>
              <a:t>Maschinenkoordination</a:t>
            </a:r>
            <a:r>
              <a:rPr lang="en-GB" dirty="0" smtClean="0"/>
              <a:t> UNILAC: (</a:t>
            </a:r>
            <a:r>
              <a:rPr lang="en-GB" dirty="0" err="1" smtClean="0"/>
              <a:t>H.Vormann</a:t>
            </a:r>
            <a:r>
              <a:rPr lang="en-GB" dirty="0" smtClean="0"/>
              <a:t> / </a:t>
            </a:r>
            <a:r>
              <a:rPr lang="en-GB" dirty="0" err="1" smtClean="0"/>
              <a:t>U.Scheeler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err="1" smtClean="0"/>
              <a:t>Besetzung</a:t>
            </a:r>
            <a:r>
              <a:rPr lang="en-GB" dirty="0" smtClean="0"/>
              <a:t>: STV UNILAC (H. Vormann / M. Vossberg)</a:t>
            </a:r>
          </a:p>
          <a:p>
            <a:r>
              <a:rPr lang="en-GB" dirty="0" err="1" smtClean="0"/>
              <a:t>Betriebsverantwortung</a:t>
            </a:r>
            <a:r>
              <a:rPr lang="en-GB" dirty="0" smtClean="0"/>
              <a:t>: </a:t>
            </a:r>
            <a:r>
              <a:rPr lang="en-GB" dirty="0" err="1" smtClean="0"/>
              <a:t>kommisarische</a:t>
            </a:r>
            <a:r>
              <a:rPr lang="en-GB" dirty="0" smtClean="0"/>
              <a:t> AL LINAC – </a:t>
            </a:r>
            <a:r>
              <a:rPr lang="en-GB" dirty="0" err="1" smtClean="0"/>
              <a:t>U.Scheeler</a:t>
            </a:r>
            <a:endParaRPr lang="en-GB" dirty="0" smtClean="0"/>
          </a:p>
          <a:p>
            <a:r>
              <a:rPr lang="en-GB" dirty="0" err="1" smtClean="0"/>
              <a:t>Rufbereitschaftsteilnehmer</a:t>
            </a:r>
            <a:r>
              <a:rPr lang="en-GB" dirty="0" smtClean="0"/>
              <a:t>: </a:t>
            </a:r>
            <a:endParaRPr lang="en-GB" sz="1400" dirty="0" smtClean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1400" dirty="0" smtClean="0"/>
              <a:t>L. Groening</a:t>
            </a:r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1400" dirty="0"/>
              <a:t>U</a:t>
            </a:r>
            <a:r>
              <a:rPr lang="en-GB" sz="1400" dirty="0" smtClean="0"/>
              <a:t>. Scheeler</a:t>
            </a:r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1400" dirty="0" smtClean="0"/>
              <a:t>H. Vormann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1400" dirty="0" smtClean="0"/>
              <a:t>M. Vossberg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1400" dirty="0" smtClean="0"/>
              <a:t>F</a:t>
            </a:r>
            <a:r>
              <a:rPr lang="en-GB" sz="1400" dirty="0"/>
              <a:t>. </a:t>
            </a:r>
            <a:r>
              <a:rPr lang="en-GB" sz="1400" dirty="0" smtClean="0"/>
              <a:t>Dziuba (30%)</a:t>
            </a:r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endParaRPr lang="en-GB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Shutdown Übersicht und </a:t>
            </a:r>
            <a:r>
              <a:rPr lang="de-DE" dirty="0" smtClean="0"/>
              <a:t>Details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335" y="765921"/>
            <a:ext cx="8420176" cy="4039542"/>
          </a:xfrm>
        </p:spPr>
        <p:txBody>
          <a:bodyPr/>
          <a:lstStyle/>
          <a:p>
            <a:endParaRPr lang="de-DE" dirty="0" smtClean="0"/>
          </a:p>
          <a:p>
            <a:r>
              <a:rPr lang="en-GB" sz="1400" dirty="0" err="1" smtClean="0"/>
              <a:t>Reparatur</a:t>
            </a:r>
            <a:r>
              <a:rPr lang="en-GB" sz="1400" dirty="0" smtClean="0"/>
              <a:t> </a:t>
            </a:r>
            <a:r>
              <a:rPr lang="en-GB" sz="1400" dirty="0" err="1" smtClean="0"/>
              <a:t>Triplettlinse</a:t>
            </a:r>
            <a:r>
              <a:rPr lang="en-GB" sz="1400" dirty="0" smtClean="0"/>
              <a:t> UH3QT31 </a:t>
            </a:r>
            <a:r>
              <a:rPr lang="en-GB" sz="1400" dirty="0" err="1" smtClean="0"/>
              <a:t>im</a:t>
            </a:r>
            <a:r>
              <a:rPr lang="en-GB" sz="1400" dirty="0" smtClean="0"/>
              <a:t> IH1</a:t>
            </a:r>
          </a:p>
          <a:p>
            <a:r>
              <a:rPr lang="en-GB" sz="1400" dirty="0" err="1" smtClean="0"/>
              <a:t>Austausch</a:t>
            </a:r>
            <a:r>
              <a:rPr lang="en-GB" sz="1400" dirty="0" smtClean="0"/>
              <a:t> fester </a:t>
            </a:r>
            <a:r>
              <a:rPr lang="en-GB" sz="1400" dirty="0" err="1" smtClean="0"/>
              <a:t>Tauchkolben</a:t>
            </a:r>
            <a:r>
              <a:rPr lang="en-GB" sz="1400" dirty="0" smtClean="0"/>
              <a:t> am HSI RFQ</a:t>
            </a:r>
          </a:p>
          <a:p>
            <a:r>
              <a:rPr lang="en-GB" sz="1400" dirty="0" err="1" smtClean="0"/>
              <a:t>Reparatur</a:t>
            </a:r>
            <a:r>
              <a:rPr lang="en-GB" sz="1400" dirty="0" smtClean="0"/>
              <a:t>/</a:t>
            </a:r>
            <a:r>
              <a:rPr lang="en-GB" sz="1400" dirty="0" err="1" smtClean="0"/>
              <a:t>Wiederinbetriebnahme</a:t>
            </a:r>
            <a:r>
              <a:rPr lang="en-GB" sz="1400" dirty="0" smtClean="0"/>
              <a:t> UA2DR105</a:t>
            </a:r>
          </a:p>
          <a:p>
            <a:r>
              <a:rPr lang="en-GB" sz="1400" dirty="0" err="1" smtClean="0"/>
              <a:t>Austausch</a:t>
            </a:r>
            <a:r>
              <a:rPr lang="en-GB" sz="1400" dirty="0" smtClean="0"/>
              <a:t> EKS UA4BA4 </a:t>
            </a:r>
            <a:r>
              <a:rPr lang="en-GB" sz="1400" dirty="0" err="1" smtClean="0"/>
              <a:t>gegen</a:t>
            </a:r>
            <a:r>
              <a:rPr lang="en-GB" sz="1400" dirty="0" smtClean="0"/>
              <a:t> FOS Design und </a:t>
            </a:r>
            <a:r>
              <a:rPr lang="en-GB" sz="1400" dirty="0" err="1" smtClean="0"/>
              <a:t>Anpassung</a:t>
            </a:r>
            <a:r>
              <a:rPr lang="en-GB" sz="1400" dirty="0" smtClean="0"/>
              <a:t> </a:t>
            </a:r>
            <a:r>
              <a:rPr lang="en-GB" sz="1400" dirty="0" err="1" smtClean="0"/>
              <a:t>Energieleitung</a:t>
            </a:r>
            <a:endParaRPr lang="en-GB" sz="1400" dirty="0" smtClean="0"/>
          </a:p>
          <a:p>
            <a:r>
              <a:rPr lang="en-GB" sz="1400" dirty="0" err="1" smtClean="0"/>
              <a:t>Austausch</a:t>
            </a:r>
            <a:r>
              <a:rPr lang="en-GB" sz="1400" dirty="0" smtClean="0"/>
              <a:t> UT2MUX und </a:t>
            </a:r>
            <a:r>
              <a:rPr lang="en-GB" sz="1400" dirty="0" err="1" smtClean="0"/>
              <a:t>Reparatur</a:t>
            </a:r>
            <a:r>
              <a:rPr lang="en-GB" sz="1400" dirty="0" smtClean="0"/>
              <a:t> des </a:t>
            </a:r>
            <a:r>
              <a:rPr lang="en-GB" sz="1400" dirty="0" err="1" smtClean="0"/>
              <a:t>Ersatzteils</a:t>
            </a:r>
            <a:endParaRPr lang="en-GB" sz="1400" dirty="0" smtClean="0"/>
          </a:p>
          <a:p>
            <a:r>
              <a:rPr lang="en-GB" sz="1400" dirty="0" err="1" smtClean="0"/>
              <a:t>Austausch</a:t>
            </a:r>
            <a:r>
              <a:rPr lang="en-GB" sz="1400" dirty="0" smtClean="0"/>
              <a:t> </a:t>
            </a:r>
            <a:r>
              <a:rPr lang="en-GB" sz="1400" dirty="0" err="1" smtClean="0"/>
              <a:t>Thermowächter</a:t>
            </a:r>
            <a:r>
              <a:rPr lang="en-GB" sz="1400" dirty="0" smtClean="0"/>
              <a:t> UA3+UA4 </a:t>
            </a:r>
          </a:p>
          <a:p>
            <a:r>
              <a:rPr lang="en-GB" sz="1400" dirty="0" err="1" smtClean="0"/>
              <a:t>Reparatur</a:t>
            </a:r>
            <a:r>
              <a:rPr lang="en-GB" sz="1400" dirty="0" smtClean="0"/>
              <a:t> </a:t>
            </a:r>
            <a:r>
              <a:rPr lang="en-GB" sz="1400" dirty="0" err="1" smtClean="0"/>
              <a:t>Strahldiagnose</a:t>
            </a:r>
            <a:r>
              <a:rPr lang="en-GB" sz="1400" dirty="0" smtClean="0"/>
              <a:t> UXA</a:t>
            </a:r>
          </a:p>
          <a:p>
            <a:r>
              <a:rPr lang="en-GB" sz="1400" dirty="0" err="1" smtClean="0"/>
              <a:t>Reparatur</a:t>
            </a:r>
            <a:r>
              <a:rPr lang="en-GB" sz="1400" dirty="0" smtClean="0"/>
              <a:t> </a:t>
            </a:r>
            <a:r>
              <a:rPr lang="en-GB" sz="1400" dirty="0" err="1" smtClean="0"/>
              <a:t>Emittanzmessung</a:t>
            </a:r>
            <a:r>
              <a:rPr lang="en-GB" sz="1400" dirty="0" smtClean="0"/>
              <a:t> US4</a:t>
            </a:r>
          </a:p>
          <a:p>
            <a:r>
              <a:rPr lang="en-GB" sz="1400" dirty="0" err="1" smtClean="0"/>
              <a:t>Austausch</a:t>
            </a:r>
            <a:r>
              <a:rPr lang="en-GB" sz="1400" dirty="0" smtClean="0"/>
              <a:t> </a:t>
            </a:r>
            <a:r>
              <a:rPr lang="en-GB" sz="1400" dirty="0" err="1" smtClean="0"/>
              <a:t>einer</a:t>
            </a:r>
            <a:r>
              <a:rPr lang="en-GB" sz="1400" dirty="0" smtClean="0"/>
              <a:t> </a:t>
            </a:r>
            <a:r>
              <a:rPr lang="en-GB" sz="1400" dirty="0" err="1" smtClean="0"/>
              <a:t>Vielzahl</a:t>
            </a:r>
            <a:r>
              <a:rPr lang="en-GB" sz="1400" dirty="0" smtClean="0"/>
              <a:t> von </a:t>
            </a:r>
            <a:r>
              <a:rPr lang="en-GB" sz="1400" dirty="0" err="1" smtClean="0"/>
              <a:t>Vakuumpumpen</a:t>
            </a:r>
            <a:r>
              <a:rPr lang="en-GB" sz="1400" dirty="0" smtClean="0"/>
              <a:t>, </a:t>
            </a:r>
            <a:r>
              <a:rPr lang="en-GB" sz="1400" dirty="0" err="1" smtClean="0"/>
              <a:t>insb</a:t>
            </a:r>
            <a:r>
              <a:rPr lang="en-GB" sz="1400" dirty="0" smtClean="0"/>
              <a:t>. am HSI RFQ und </a:t>
            </a:r>
            <a:r>
              <a:rPr lang="en-GB" sz="1400" dirty="0" err="1" smtClean="0"/>
              <a:t>im</a:t>
            </a:r>
            <a:r>
              <a:rPr lang="en-GB" sz="1400" dirty="0" smtClean="0"/>
              <a:t> </a:t>
            </a:r>
            <a:r>
              <a:rPr lang="en-GB" sz="1400" dirty="0" err="1" smtClean="0"/>
              <a:t>Stripperbereich</a:t>
            </a:r>
            <a:endParaRPr lang="en-GB" sz="1400" dirty="0" smtClean="0"/>
          </a:p>
          <a:p>
            <a:r>
              <a:rPr lang="en-GB" sz="1400" dirty="0" err="1" smtClean="0"/>
              <a:t>Trennung</a:t>
            </a:r>
            <a:r>
              <a:rPr lang="en-GB" sz="1400" dirty="0" smtClean="0"/>
              <a:t> </a:t>
            </a:r>
            <a:r>
              <a:rPr lang="en-GB" sz="1400" dirty="0" err="1" smtClean="0"/>
              <a:t>Vakuuminterlock</a:t>
            </a:r>
            <a:r>
              <a:rPr lang="en-GB" sz="1400" dirty="0" smtClean="0"/>
              <a:t> BB3 und BB4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4313" indent="-214313">
              <a:spcBef>
                <a:spcPct val="20000"/>
              </a:spcBef>
            </a:pPr>
            <a:r>
              <a:rPr lang="de-DE" dirty="0"/>
              <a:t>Shutdown </a:t>
            </a:r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76975"/>
              </p:ext>
            </p:extLst>
          </p:nvPr>
        </p:nvGraphicFramePr>
        <p:xfrm>
          <a:off x="736207" y="956342"/>
          <a:ext cx="6717994" cy="3958131"/>
        </p:xfrm>
        <a:graphic>
          <a:graphicData uri="http://schemas.openxmlformats.org/drawingml/2006/table">
            <a:tbl>
              <a:tblPr/>
              <a:tblGrid>
                <a:gridCol w="799618">
                  <a:extLst>
                    <a:ext uri="{9D8B030D-6E8A-4147-A177-3AD203B41FA5}">
                      <a16:colId xmlns:a16="http://schemas.microsoft.com/office/drawing/2014/main" val="3875363179"/>
                    </a:ext>
                  </a:extLst>
                </a:gridCol>
                <a:gridCol w="3419496">
                  <a:extLst>
                    <a:ext uri="{9D8B030D-6E8A-4147-A177-3AD203B41FA5}">
                      <a16:colId xmlns:a16="http://schemas.microsoft.com/office/drawing/2014/main" val="2419838861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620180297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223198428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2620678533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822194290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600352698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760463786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231547130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987956338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451399914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806946522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350326217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4013819535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862221311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357804383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2981919278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2604388430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591384739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558214802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203116687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3002625513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314645045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2684708859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916006815"/>
                    </a:ext>
                  </a:extLst>
                </a:gridCol>
                <a:gridCol w="104120">
                  <a:extLst>
                    <a:ext uri="{9D8B030D-6E8A-4147-A177-3AD203B41FA5}">
                      <a16:colId xmlns:a16="http://schemas.microsoft.com/office/drawing/2014/main" val="1058578962"/>
                    </a:ext>
                  </a:extLst>
                </a:gridCol>
              </a:tblGrid>
              <a:tr h="21491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Tätigkeit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Oktober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Dezember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546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Dryrun/</a:t>
                      </a:r>
                      <a:r>
                        <a:rPr lang="de-DE" sz="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Strahlzeit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803639"/>
                  </a:ext>
                </a:extLst>
              </a:tr>
              <a:tr h="11637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Abt.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Tunnelschließung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21298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VAK, EPS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Beseitigung Leckage UH3QT3/ Ausbau SL/ Öffnen IH1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63491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VAK, EPS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Beseitigung Leckage UH2MS3/ Ausbau UH2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10957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HF, ACC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 Test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90227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LIN, TRI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Dickenmessung SL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7101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Einbau SL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9122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Vakuuminbetriebnahme RFQ,SL,IH1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587868"/>
                  </a:ext>
                </a:extLst>
              </a:tr>
              <a:tr h="11637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VAK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Austausch 5 IZ Pumpen HSI-RFQ+ 2 Turbos Dummy TK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28743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TRI+Vac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Einbau IZ Pumpen US3+4 Interlock BB3+4, </a:t>
                      </a:r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Ventilrep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US3VV2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3684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TRI,SD, 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Einbau </a:t>
                      </a:r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Emittanzschlitze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Gitter in US4 /Schlitze US1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51924"/>
                  </a:ext>
                </a:extLst>
              </a:tr>
              <a:tr h="11637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Austausch Pumpen Gasstripper/ Kabelverlegung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97916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EPS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Einbau Thermoschalter UA3+UA4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014719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TRI,Vak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Fehlersuche UA3DR31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85696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Austausch Wasser+Vorvakummschläuche UA1 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465016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Nachfertigung und Verkupferung Reduzierflansch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595359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PSU,HF, TRI,Vac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Ausbau Einkoppelschleife UA4 und Einbau Ersatz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6015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PSU 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Einmessen+ Blindflanschen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919819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Fertigung HF Leitung /Einbau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363048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Kühlwasseranschluss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83942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MeWe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Fertigung neue Schleife und finaler Einbau /FOS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66521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Lecksuche+Vakuum IBN A4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578448"/>
                  </a:ext>
                </a:extLst>
              </a:tr>
              <a:tr h="11637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 IBN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85582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M-Stripper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49730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Reparatur Tunnelseptum Ersatz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22317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NMG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Magnetvermessung Tunnelseptum Ersatz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48761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Vakuumtest Tunnelseptum Ersatz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200614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(Turbo)Pumpenwartung TK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375465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Vac,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Folienprüfung und -ersatz  TK mit Dokumentation Uranbetrieb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542960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TRI,Vac, SD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Umbau Schlitze UN6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085448"/>
                  </a:ext>
                </a:extLst>
              </a:tr>
              <a:tr h="1124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TRI,Vac, SD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Reparatur UR5DC6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352711"/>
                  </a:ext>
                </a:extLst>
              </a:tr>
              <a:tr h="12412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TRI,VAc,SD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Reparatur+Einbau SD UXA2+UXA8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25574"/>
                  </a:ext>
                </a:extLst>
              </a:tr>
              <a:tr h="11637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TRI, SD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BSM im TK, Vorarbeiten noch offen</a:t>
                      </a:r>
                    </a:p>
                  </a:txBody>
                  <a:tcPr marL="3610" marR="3610" marT="3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0" marR="3610" marT="36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6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Shutdown Übersicht und </a:t>
            </a:r>
            <a:r>
              <a:rPr lang="de-DE" dirty="0" smtClean="0"/>
              <a:t>Details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335" y="1038297"/>
            <a:ext cx="1076825" cy="345178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HSI- RFQ</a:t>
            </a:r>
            <a:r>
              <a:rPr lang="en-GB" sz="1400" dirty="0" smtClean="0"/>
              <a:t>: </a:t>
            </a:r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32" y="2160028"/>
            <a:ext cx="2219811" cy="1555238"/>
          </a:xfrm>
          <a:prstGeom prst="rect">
            <a:avLst/>
          </a:prstGeom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203335" y="1383475"/>
            <a:ext cx="3388951" cy="669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dirty="0" err="1" smtClean="0"/>
              <a:t>Austausch</a:t>
            </a:r>
            <a:r>
              <a:rPr lang="en-GB" sz="1400" dirty="0" smtClean="0"/>
              <a:t> </a:t>
            </a:r>
            <a:r>
              <a:rPr lang="en-GB" sz="1400" dirty="0" err="1" smtClean="0"/>
              <a:t>eines</a:t>
            </a:r>
            <a:r>
              <a:rPr lang="en-GB" sz="1400" dirty="0" smtClean="0"/>
              <a:t> </a:t>
            </a:r>
            <a:r>
              <a:rPr lang="en-GB" sz="1400" dirty="0" err="1" smtClean="0"/>
              <a:t>festen</a:t>
            </a:r>
            <a:r>
              <a:rPr lang="en-GB" sz="1400" dirty="0" smtClean="0"/>
              <a:t> </a:t>
            </a:r>
            <a:r>
              <a:rPr lang="en-GB" sz="1400" dirty="0" err="1" smtClean="0"/>
              <a:t>Tauchkolbens</a:t>
            </a:r>
            <a:r>
              <a:rPr lang="en-GB" sz="1400" dirty="0" smtClean="0"/>
              <a:t> (Nr.4) </a:t>
            </a:r>
            <a:r>
              <a:rPr lang="en-GB" sz="1400" dirty="0" err="1" smtClean="0"/>
              <a:t>zur</a:t>
            </a:r>
            <a:r>
              <a:rPr lang="en-GB" sz="1400" dirty="0" smtClean="0"/>
              <a:t> </a:t>
            </a:r>
            <a:r>
              <a:rPr lang="en-GB" sz="1400" dirty="0" err="1" smtClean="0"/>
              <a:t>Anpassung</a:t>
            </a:r>
            <a:r>
              <a:rPr lang="en-GB" sz="1400" dirty="0" smtClean="0"/>
              <a:t> der </a:t>
            </a:r>
            <a:r>
              <a:rPr lang="en-GB" sz="1400" dirty="0" err="1" smtClean="0"/>
              <a:t>variablen</a:t>
            </a:r>
            <a:r>
              <a:rPr lang="en-GB" sz="1400" dirty="0" smtClean="0"/>
              <a:t> </a:t>
            </a:r>
            <a:r>
              <a:rPr lang="en-GB" sz="1400" dirty="0" err="1" smtClean="0"/>
              <a:t>Tauchkolbenpositionen</a:t>
            </a:r>
            <a:endParaRPr lang="en-GB" sz="1400" dirty="0" smtClean="0"/>
          </a:p>
          <a:p>
            <a:pPr marL="0" indent="0">
              <a:buFont typeface="Wingdings" charset="2"/>
              <a:buNone/>
            </a:pPr>
            <a:endParaRPr lang="en-GB" sz="1400" dirty="0" smtClean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2639594" y="2420298"/>
            <a:ext cx="2387261" cy="523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/>
              <a:t>Austausch</a:t>
            </a:r>
            <a:r>
              <a:rPr lang="en-GB" sz="1400" dirty="0"/>
              <a:t> </a:t>
            </a:r>
            <a:r>
              <a:rPr lang="en-GB" sz="1400" dirty="0" err="1"/>
              <a:t>Thermowächter</a:t>
            </a:r>
            <a:r>
              <a:rPr lang="en-GB" sz="1400" dirty="0"/>
              <a:t> </a:t>
            </a:r>
            <a:r>
              <a:rPr lang="en-GB" sz="1400" b="1" dirty="0"/>
              <a:t>UL5QT5</a:t>
            </a:r>
          </a:p>
          <a:p>
            <a:pPr marL="0" indent="0">
              <a:buFont typeface="Wingdings" charset="2"/>
              <a:buNone/>
            </a:pPr>
            <a:endParaRPr lang="en-GB" sz="1400" dirty="0" smtClean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4909731" y="1273747"/>
            <a:ext cx="2826707" cy="756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dirty="0" err="1" smtClean="0"/>
              <a:t>Einbau</a:t>
            </a:r>
            <a:r>
              <a:rPr lang="en-GB" sz="1400" dirty="0" smtClean="0"/>
              <a:t> </a:t>
            </a:r>
            <a:r>
              <a:rPr lang="en-GB" sz="1400" dirty="0" err="1" smtClean="0"/>
              <a:t>neue</a:t>
            </a:r>
            <a:r>
              <a:rPr lang="en-GB" sz="1400" dirty="0" smtClean="0"/>
              <a:t> Einkoppelschleife </a:t>
            </a:r>
            <a:r>
              <a:rPr lang="en-GB" sz="1400" b="1" dirty="0" smtClean="0"/>
              <a:t>UA4BA4</a:t>
            </a:r>
            <a:r>
              <a:rPr lang="en-GB" sz="1400" dirty="0" smtClean="0"/>
              <a:t> </a:t>
            </a:r>
            <a:r>
              <a:rPr lang="en-GB" sz="1400" dirty="0" err="1" smtClean="0"/>
              <a:t>mit</a:t>
            </a:r>
            <a:r>
              <a:rPr lang="en-GB" sz="1400" dirty="0" smtClean="0"/>
              <a:t> </a:t>
            </a:r>
            <a:r>
              <a:rPr lang="en-GB" sz="1400" dirty="0" err="1"/>
              <a:t>A</a:t>
            </a:r>
            <a:r>
              <a:rPr lang="en-GB" sz="1400" dirty="0" err="1" smtClean="0"/>
              <a:t>npassung</a:t>
            </a:r>
            <a:r>
              <a:rPr lang="en-GB" sz="1400" dirty="0" smtClean="0"/>
              <a:t> </a:t>
            </a:r>
            <a:r>
              <a:rPr lang="en-GB" sz="1400" dirty="0" err="1"/>
              <a:t>E</a:t>
            </a:r>
            <a:r>
              <a:rPr lang="en-GB" sz="1400" dirty="0" err="1" smtClean="0"/>
              <a:t>nergieleitung</a:t>
            </a:r>
            <a:endParaRPr lang="en-GB" sz="1400" dirty="0" smtClean="0"/>
          </a:p>
          <a:p>
            <a:pPr marL="0" indent="0">
              <a:buFont typeface="Wingdings" charset="2"/>
              <a:buNone/>
            </a:pPr>
            <a:endParaRPr lang="en-GB" sz="14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74" y="2953293"/>
            <a:ext cx="2446593" cy="18349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3485" y="2362146"/>
            <a:ext cx="2659368" cy="20578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4" b="22284"/>
          <a:stretch/>
        </p:blipFill>
        <p:spPr>
          <a:xfrm rot="5400000">
            <a:off x="6736601" y="2547816"/>
            <a:ext cx="3102439" cy="12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Shutdown Übersicht und Details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335" y="976492"/>
            <a:ext cx="4052516" cy="374868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err="1" smtClean="0"/>
              <a:t>Reparatur</a:t>
            </a:r>
            <a:r>
              <a:rPr lang="en-GB" sz="1400" dirty="0" smtClean="0"/>
              <a:t> </a:t>
            </a:r>
            <a:r>
              <a:rPr lang="en-GB" sz="1400" dirty="0" err="1" smtClean="0"/>
              <a:t>Triplettlinse</a:t>
            </a:r>
            <a:r>
              <a:rPr lang="en-GB" sz="1400" dirty="0" smtClean="0"/>
              <a:t> </a:t>
            </a:r>
            <a:r>
              <a:rPr lang="en-GB" sz="1400" b="1" dirty="0" smtClean="0"/>
              <a:t>UH3QT31</a:t>
            </a:r>
            <a:r>
              <a:rPr lang="en-GB" sz="1400" dirty="0" smtClean="0"/>
              <a:t> (</a:t>
            </a:r>
            <a:r>
              <a:rPr lang="en-GB" sz="1400" dirty="0" err="1" smtClean="0"/>
              <a:t>Wasserleck</a:t>
            </a:r>
            <a:r>
              <a:rPr lang="en-GB" sz="1400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22568" y="1413165"/>
            <a:ext cx="3476042" cy="325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GB" sz="1400" dirty="0" smtClean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2159562" y="1319544"/>
            <a:ext cx="3371138" cy="55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dirty="0" err="1" smtClean="0"/>
              <a:t>Anheben</a:t>
            </a:r>
            <a:r>
              <a:rPr lang="en-GB" sz="1400" dirty="0" smtClean="0"/>
              <a:t> </a:t>
            </a:r>
            <a:r>
              <a:rPr lang="en-GB" sz="1400" dirty="0" err="1" smtClean="0"/>
              <a:t>Triplettlinse</a:t>
            </a:r>
            <a:r>
              <a:rPr lang="en-GB" sz="1400" dirty="0" smtClean="0"/>
              <a:t> und </a:t>
            </a:r>
            <a:r>
              <a:rPr lang="en-GB" sz="1400" dirty="0" err="1" smtClean="0"/>
              <a:t>Reparatur</a:t>
            </a:r>
            <a:r>
              <a:rPr lang="en-GB" sz="1400" dirty="0" smtClean="0"/>
              <a:t> </a:t>
            </a:r>
            <a:r>
              <a:rPr lang="en-GB" sz="1400" dirty="0" err="1" smtClean="0"/>
              <a:t>Leiteranschluss</a:t>
            </a:r>
            <a:endParaRPr lang="en-GB" sz="1400" dirty="0" smtClean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" y="1870743"/>
            <a:ext cx="3346450" cy="250825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954785" y="2990560"/>
            <a:ext cx="997085" cy="466602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35" y="1513573"/>
            <a:ext cx="2384755" cy="317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5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/>
              <a:t>Shutdown Übersicht und Details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3" y="970664"/>
            <a:ext cx="2677364" cy="316811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UH3BI1</a:t>
            </a:r>
            <a:r>
              <a:rPr lang="en-GB" sz="1400" dirty="0" smtClean="0"/>
              <a:t>: CU- </a:t>
            </a:r>
            <a:r>
              <a:rPr lang="en-GB" sz="1400" dirty="0" err="1" smtClean="0"/>
              <a:t>Ablösung</a:t>
            </a:r>
            <a:r>
              <a:rPr lang="en-GB" sz="1400" dirty="0" smtClean="0"/>
              <a:t> in T-Nut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203335" y="1354276"/>
            <a:ext cx="2449819" cy="48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GB" sz="1400" dirty="0" smtClean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4543865" y="1053830"/>
            <a:ext cx="4216825" cy="312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dirty="0" smtClean="0"/>
              <a:t>Probe-</a:t>
            </a:r>
            <a:r>
              <a:rPr lang="en-GB" sz="1400" dirty="0" err="1" smtClean="0"/>
              <a:t>Messungen</a:t>
            </a:r>
            <a:r>
              <a:rPr lang="en-GB" sz="1400" dirty="0" smtClean="0"/>
              <a:t> </a:t>
            </a:r>
            <a:r>
              <a:rPr lang="en-GB" sz="1400" dirty="0" err="1" smtClean="0"/>
              <a:t>zur</a:t>
            </a:r>
            <a:r>
              <a:rPr lang="en-GB" sz="1400" dirty="0" smtClean="0"/>
              <a:t> </a:t>
            </a:r>
            <a:r>
              <a:rPr lang="en-GB" sz="1400" dirty="0" err="1" smtClean="0"/>
              <a:t>Schichtdicke</a:t>
            </a:r>
            <a:r>
              <a:rPr lang="en-GB" sz="1400" dirty="0" smtClean="0"/>
              <a:t> am </a:t>
            </a:r>
            <a:r>
              <a:rPr lang="en-GB" sz="1400" b="1" dirty="0" smtClean="0"/>
              <a:t>SL-Girder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403188" y="4545172"/>
            <a:ext cx="4155596" cy="31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dirty="0" err="1" smtClean="0"/>
              <a:t>Gerät</a:t>
            </a:r>
            <a:r>
              <a:rPr lang="en-GB" sz="1400" dirty="0" smtClean="0"/>
              <a:t> </a:t>
            </a:r>
            <a:r>
              <a:rPr lang="en-GB" sz="1400" dirty="0" err="1" smtClean="0"/>
              <a:t>ist</a:t>
            </a:r>
            <a:r>
              <a:rPr lang="en-GB" sz="1400" dirty="0" smtClean="0"/>
              <a:t> </a:t>
            </a:r>
            <a:r>
              <a:rPr lang="en-GB" sz="1400" dirty="0" err="1" smtClean="0"/>
              <a:t>zum</a:t>
            </a:r>
            <a:r>
              <a:rPr lang="en-GB" sz="1400" dirty="0" smtClean="0"/>
              <a:t> </a:t>
            </a:r>
            <a:r>
              <a:rPr lang="en-GB" sz="1400" dirty="0" err="1" smtClean="0"/>
              <a:t>Auffinden</a:t>
            </a:r>
            <a:r>
              <a:rPr lang="en-GB" sz="1400" dirty="0" smtClean="0"/>
              <a:t> von </a:t>
            </a:r>
            <a:r>
              <a:rPr lang="en-GB" sz="1400" dirty="0" err="1" smtClean="0"/>
              <a:t>Kühlkanälen</a:t>
            </a:r>
            <a:r>
              <a:rPr lang="en-GB" sz="1400" dirty="0" smtClean="0"/>
              <a:t> </a:t>
            </a:r>
            <a:r>
              <a:rPr lang="en-GB" sz="1400" dirty="0" err="1" smtClean="0"/>
              <a:t>geeignet</a:t>
            </a:r>
            <a:endParaRPr lang="en-GB" sz="1400" dirty="0" smtClean="0"/>
          </a:p>
        </p:txBody>
      </p:sp>
      <p:pic>
        <p:nvPicPr>
          <p:cNvPr id="18" name="Grafik 17" descr="D:\Fotos\2024 Q3\20240917_0859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5776" y="1795842"/>
            <a:ext cx="3164205" cy="236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 descr="D:\Fotos\2024 Q3\20240917_09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9082" y="1799970"/>
            <a:ext cx="3153410" cy="236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10986"/>
          <a:stretch/>
        </p:blipFill>
        <p:spPr>
          <a:xfrm>
            <a:off x="475488" y="1409457"/>
            <a:ext cx="3259694" cy="31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DBB63"/>
              </a:buClr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Offene </a:t>
            </a:r>
            <a:r>
              <a:rPr lang="de-DE" dirty="0"/>
              <a:t>Punkte und Beschränkungen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335" y="1038297"/>
            <a:ext cx="2997065" cy="374868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err="1" smtClean="0"/>
              <a:t>Reparatur</a:t>
            </a:r>
            <a:r>
              <a:rPr lang="en-GB" sz="1400" dirty="0" smtClean="0"/>
              <a:t> </a:t>
            </a:r>
            <a:r>
              <a:rPr lang="en-GB" sz="1400" b="1" dirty="0" smtClean="0"/>
              <a:t>UH2MS3H</a:t>
            </a:r>
            <a:r>
              <a:rPr lang="en-GB" sz="1400" dirty="0" smtClean="0"/>
              <a:t> (</a:t>
            </a:r>
            <a:r>
              <a:rPr lang="en-GB" sz="1400" dirty="0" err="1" smtClean="0"/>
              <a:t>Wasserleck</a:t>
            </a:r>
            <a:r>
              <a:rPr lang="en-GB" sz="1400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2024-11-03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U.Scheeler, H.Vormann, M. Vossberg / Operateursausbildung Nov.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6297637" y="914322"/>
            <a:ext cx="2278119" cy="96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charset="2"/>
              <a:buNone/>
            </a:pPr>
            <a:r>
              <a:rPr lang="en-GB" sz="1400" b="1" dirty="0" smtClean="0"/>
              <a:t>UA3DR31</a:t>
            </a:r>
            <a:r>
              <a:rPr lang="en-GB" sz="1400" dirty="0" smtClean="0"/>
              <a:t> </a:t>
            </a:r>
            <a:r>
              <a:rPr lang="en-GB" sz="1400" dirty="0" err="1" smtClean="0"/>
              <a:t>wurde</a:t>
            </a:r>
            <a:r>
              <a:rPr lang="en-GB" sz="1400" dirty="0" smtClean="0"/>
              <a:t> </a:t>
            </a:r>
            <a:r>
              <a:rPr lang="en-GB" sz="1400" dirty="0" err="1" smtClean="0"/>
              <a:t>vom</a:t>
            </a:r>
            <a:r>
              <a:rPr lang="en-GB" sz="1400" dirty="0" smtClean="0"/>
              <a:t> </a:t>
            </a:r>
            <a:r>
              <a:rPr lang="en-GB" sz="1400" dirty="0" err="1" smtClean="0"/>
              <a:t>Vorvakuum</a:t>
            </a:r>
            <a:r>
              <a:rPr lang="en-GB" sz="1400" dirty="0" smtClean="0"/>
              <a:t> </a:t>
            </a:r>
            <a:r>
              <a:rPr lang="en-GB" sz="1400" dirty="0" err="1" smtClean="0"/>
              <a:t>abgeklemmt</a:t>
            </a:r>
            <a:r>
              <a:rPr lang="en-GB" sz="1400" dirty="0" smtClean="0"/>
              <a:t> und </a:t>
            </a:r>
            <a:r>
              <a:rPr lang="en-GB" sz="1400" dirty="0" err="1" smtClean="0"/>
              <a:t>hinterer</a:t>
            </a:r>
            <a:r>
              <a:rPr lang="en-GB" sz="1400" dirty="0" smtClean="0"/>
              <a:t> </a:t>
            </a:r>
            <a:r>
              <a:rPr lang="en-GB" sz="1400" dirty="0" err="1" smtClean="0"/>
              <a:t>Tankdeckel</a:t>
            </a:r>
            <a:r>
              <a:rPr lang="en-GB" sz="1400" dirty="0" smtClean="0"/>
              <a:t> </a:t>
            </a:r>
            <a:r>
              <a:rPr lang="en-GB" sz="1400" dirty="0" err="1" smtClean="0"/>
              <a:t>wird</a:t>
            </a:r>
            <a:r>
              <a:rPr lang="en-GB" sz="1400" dirty="0" smtClean="0"/>
              <a:t> </a:t>
            </a:r>
            <a:r>
              <a:rPr lang="en-GB" sz="1400" dirty="0" err="1" smtClean="0"/>
              <a:t>separat</a:t>
            </a:r>
            <a:r>
              <a:rPr lang="en-GB" sz="1400" dirty="0" smtClean="0"/>
              <a:t> </a:t>
            </a:r>
            <a:r>
              <a:rPr lang="en-GB" sz="1400" dirty="0" err="1" smtClean="0"/>
              <a:t>gepumpt</a:t>
            </a:r>
            <a:r>
              <a:rPr lang="en-GB" sz="1400" dirty="0" smtClean="0"/>
              <a:t> 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839375" y="1055439"/>
            <a:ext cx="2247245" cy="54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/>
              <a:t>UA1BA1</a:t>
            </a:r>
            <a:r>
              <a:rPr lang="en-GB" sz="1400" dirty="0" smtClean="0"/>
              <a:t> </a:t>
            </a:r>
            <a:r>
              <a:rPr lang="en-GB" sz="1400" dirty="0" err="1" smtClean="0"/>
              <a:t>Vorvakuum</a:t>
            </a:r>
            <a:r>
              <a:rPr lang="en-GB" sz="1400" dirty="0" smtClean="0"/>
              <a:t>- +</a:t>
            </a:r>
            <a:r>
              <a:rPr lang="en-GB" sz="1400" dirty="0" err="1" smtClean="0"/>
              <a:t>Kühlschläuche</a:t>
            </a:r>
            <a:endParaRPr lang="en-GB" sz="14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8140" y="2261328"/>
            <a:ext cx="2627433" cy="19705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9" y="1647539"/>
            <a:ext cx="3235569" cy="242667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2900" y="3528983"/>
            <a:ext cx="1760854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b="1" dirty="0" smtClean="0"/>
              <a:t>UA2BA2</a:t>
            </a:r>
            <a:r>
              <a:rPr lang="de-DE" sz="1400" dirty="0" smtClean="0"/>
              <a:t> Komplettservice mit Austausch Tankdichtungen und </a:t>
            </a:r>
            <a:r>
              <a:rPr lang="de-DE" sz="1400" dirty="0" err="1" smtClean="0"/>
              <a:t>Justage</a:t>
            </a:r>
            <a:endParaRPr lang="de-DE" sz="1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682240" y="4237166"/>
            <a:ext cx="406556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-&gt; Verschiebung in den nächsten Shutdown notwendig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2" y="1347868"/>
            <a:ext cx="2495842" cy="1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1685</Words>
  <Application>Microsoft Office PowerPoint</Application>
  <PresentationFormat>Bildschirmpräsentation (16:9)</PresentationFormat>
  <Paragraphs>787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fair-gsi-folienmaster_2017_onering</vt:lpstr>
      <vt:lpstr>Operateurschulung 2024</vt:lpstr>
      <vt:lpstr>PowerPoint-Präsentation</vt:lpstr>
      <vt:lpstr>Personelles</vt:lpstr>
      <vt:lpstr> Shutdown Übersicht und Details</vt:lpstr>
      <vt:lpstr>Shutdown Übersicht</vt:lpstr>
      <vt:lpstr> Shutdown Übersicht und Details</vt:lpstr>
      <vt:lpstr> Shutdown Übersicht und Details</vt:lpstr>
      <vt:lpstr>Shutdown Übersicht und Details</vt:lpstr>
      <vt:lpstr> Offene Punkte und Beschränkungen</vt:lpstr>
      <vt:lpstr> offene Punkte und Beschränkungen</vt:lpstr>
      <vt:lpstr> Grundlegende Hinweise zur Strahleinstellung am LINAC</vt:lpstr>
      <vt:lpstr>Grundlegende Hinweise zur Strahleinstellung am LINAC</vt:lpstr>
      <vt:lpstr>Grundlegende Hinweise zur Strahleinstellung am LINAC</vt:lpstr>
      <vt:lpstr>Grundlegende Hinweise zur Strahleinstellung am LINAC</vt:lpstr>
      <vt:lpstr>Grundlegende Hinweise zur Strahleinstellung am LINAC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Scheeler, Uwe</dc:creator>
  <cp:lastModifiedBy>Scheeler, Uwe</cp:lastModifiedBy>
  <cp:revision>175</cp:revision>
  <cp:lastPrinted>2024-12-02T16:16:13Z</cp:lastPrinted>
  <dcterms:created xsi:type="dcterms:W3CDTF">2020-09-14T13:14:12Z</dcterms:created>
  <dcterms:modified xsi:type="dcterms:W3CDTF">2024-12-03T07:52:28Z</dcterms:modified>
</cp:coreProperties>
</file>