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39" r:id="rId2"/>
    <p:sldId id="341" r:id="rId3"/>
    <p:sldId id="328" r:id="rId4"/>
    <p:sldId id="347" r:id="rId5"/>
    <p:sldId id="354" r:id="rId6"/>
    <p:sldId id="357" r:id="rId7"/>
    <p:sldId id="343" r:id="rId8"/>
    <p:sldId id="348" r:id="rId9"/>
    <p:sldId id="350" r:id="rId10"/>
    <p:sldId id="344" r:id="rId11"/>
    <p:sldId id="352" r:id="rId12"/>
    <p:sldId id="353" r:id="rId13"/>
    <p:sldId id="268" r:id="rId14"/>
    <p:sldId id="269" r:id="rId15"/>
    <p:sldId id="270" r:id="rId16"/>
    <p:sldId id="271" r:id="rId17"/>
    <p:sldId id="272" r:id="rId18"/>
    <p:sldId id="345" r:id="rId19"/>
    <p:sldId id="355" r:id="rId20"/>
    <p:sldId id="356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4D91"/>
    <a:srgbClr val="92CDDC"/>
    <a:srgbClr val="0000FF"/>
    <a:srgbClr val="FFC000"/>
    <a:srgbClr val="FFF2CC"/>
    <a:srgbClr val="ED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49" autoAdjust="0"/>
    <p:restoredTop sz="75323" autoAdjust="0"/>
  </p:normalViewPr>
  <p:slideViewPr>
    <p:cSldViewPr snapToGrid="0">
      <p:cViewPr varScale="1">
        <p:scale>
          <a:sx n="86" d="100"/>
          <a:sy n="86" d="100"/>
        </p:scale>
        <p:origin x="193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3E363-77C1-4C67-9586-AC23F6882A98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613A3-8E57-4276-9CEC-6890F65EFF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3A3-8E57-4276-9CEC-6890F65EFFF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031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3A3-8E57-4276-9CEC-6890F65EFFF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24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3A3-8E57-4276-9CEC-6890F65EFFF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047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3A3-8E57-4276-9CEC-6890F65EFFF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324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3A3-8E57-4276-9CEC-6890F65EFFF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080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3A3-8E57-4276-9CEC-6890F65EFFF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822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3A3-8E57-4276-9CEC-6890F65EFFF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560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6987540" y="2468880"/>
            <a:ext cx="5204460" cy="4241384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0" y="6562534"/>
            <a:ext cx="12192000" cy="295461"/>
          </a:xfrm>
          <a:prstGeom prst="rect">
            <a:avLst/>
          </a:prstGeom>
          <a:solidFill>
            <a:srgbClr val="703381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570587"/>
            <a:ext cx="9144000" cy="1812095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761691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530091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zh-CN"/>
              <a:t>October, 2025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530091"/>
            <a:ext cx="41148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zh-CN"/>
              <a:t>46th CBM Collaboration Meeting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530091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fld id="{A96199E2-1ACB-4F94-807E-0C5EF10C20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5" y="-1976"/>
            <a:ext cx="788952" cy="7901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r="14445" b="46843"/>
          <a:stretch>
            <a:fillRect/>
          </a:stretch>
        </p:blipFill>
        <p:spPr>
          <a:xfrm>
            <a:off x="880467" y="0"/>
            <a:ext cx="3751580" cy="782147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819828"/>
            <a:ext cx="8435202" cy="0"/>
          </a:xfrm>
          <a:prstGeom prst="line">
            <a:avLst/>
          </a:prstGeom>
          <a:ln w="38100">
            <a:gradFill>
              <a:gsLst>
                <a:gs pos="78000">
                  <a:srgbClr val="C8B0CF"/>
                </a:gs>
                <a:gs pos="0">
                  <a:srgbClr val="713282"/>
                </a:gs>
                <a:gs pos="100000">
                  <a:schemeClr val="bg1"/>
                </a:gs>
              </a:gsLst>
              <a:lin ang="0" scaled="0"/>
            </a:gra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October, 2025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46th CBM Collaboration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October, 2025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46th CBM Collaboration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9527" y="52861"/>
            <a:ext cx="11466838" cy="621943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9526" y="890494"/>
            <a:ext cx="11466839" cy="52317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0" y="674804"/>
            <a:ext cx="6168571" cy="0"/>
          </a:xfrm>
          <a:prstGeom prst="line">
            <a:avLst/>
          </a:prstGeom>
          <a:ln w="38100">
            <a:gradFill>
              <a:gsLst>
                <a:gs pos="78000">
                  <a:srgbClr val="C8B0CF"/>
                </a:gs>
                <a:gs pos="0">
                  <a:srgbClr val="713282"/>
                </a:gs>
                <a:gs pos="100000">
                  <a:schemeClr val="bg1"/>
                </a:gs>
              </a:gsLst>
              <a:lin ang="0" scaled="0"/>
            </a:gra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0" y="6545943"/>
            <a:ext cx="12192000" cy="312051"/>
          </a:xfrm>
          <a:prstGeom prst="rect">
            <a:avLst/>
          </a:prstGeom>
          <a:solidFill>
            <a:srgbClr val="703381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522834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zh-CN"/>
              <a:t>October, 2025</a:t>
            </a:r>
            <a:endParaRPr lang="zh-CN" altLang="en-US"/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522834"/>
            <a:ext cx="41148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zh-CN"/>
              <a:t>46th CBM Collaboration Meeting</a:t>
            </a:r>
            <a:endParaRPr lang="zh-CN" alt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522834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fld id="{A96199E2-1ACB-4F94-807E-0C5EF10C2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October, 2025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46th CBM Collaboration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October, 2025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46th CBM Collaboration Meeting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October, 2025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46th CBM Collaboration Meeting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October, 2025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46th CBM Collaboration Meeting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6545943"/>
            <a:ext cx="12192000" cy="312051"/>
          </a:xfrm>
          <a:prstGeom prst="rect">
            <a:avLst/>
          </a:prstGeom>
          <a:solidFill>
            <a:srgbClr val="703381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516933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  <a:ea typeface="+mn-ea"/>
              </a:defRPr>
            </a:lvl1pPr>
          </a:lstStyle>
          <a:p>
            <a:r>
              <a:rPr lang="en-US" altLang="zh-CN"/>
              <a:t>October, 2025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516933"/>
            <a:ext cx="41148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  <a:ea typeface="+mn-ea"/>
              </a:defRPr>
            </a:lvl1pPr>
          </a:lstStyle>
          <a:p>
            <a:r>
              <a:rPr lang="en-US" altLang="zh-CN"/>
              <a:t>46th CBM Collaboration Meeting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516933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  <a:ea typeface="+mn-ea"/>
              </a:defRPr>
            </a:lvl1pPr>
          </a:lstStyle>
          <a:p>
            <a:fld id="{A96199E2-1ACB-4F94-807E-0C5EF10C2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October, 2025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46th CBM Collaboration Meeting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October, 2025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46th CBM Collaboration Meeting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October, 2025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46th CBM Collaboration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199E2-1ACB-4F94-807E-0C5EF10C2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01481E-5564-42EF-93C0-C40AD4873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103" y="1939538"/>
            <a:ext cx="11031793" cy="1812095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MRPC Production and Development for CBM-TOF at Tsinghua University</a:t>
            </a:r>
            <a:endParaRPr lang="zh-CN" altLang="en-US" sz="44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AEFE54-971A-4A04-8498-5080FC6F3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2414"/>
            <a:ext cx="9144000" cy="54483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                                                      - </a:t>
            </a:r>
            <a:r>
              <a:rPr lang="en-US" altLang="zh-CN" sz="2800" dirty="0"/>
              <a:t>Kai Sun</a:t>
            </a:r>
            <a:endParaRPr lang="zh-CN" altLang="en-US" sz="2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29D027-D5B0-47DF-AAE2-233A8D722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October, 2025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0C87B1-D88A-4D46-8D8D-D6BD4E13D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46th CBM Collaboration Meeting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02337E-AB28-4AF9-9DFC-BA3A895C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73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D62E40-6581-4DE7-AC43-342C02B4F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October, 2025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728CEA-3A22-4571-A926-17DA586B4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46th CBM Collaboration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1F8785-E038-48F4-A42D-EC973956E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F2DC239-2194-486A-8665-FB763B87F379}"/>
              </a:ext>
            </a:extLst>
          </p:cNvPr>
          <p:cNvSpPr txBox="1"/>
          <p:nvPr/>
        </p:nvSpPr>
        <p:spPr>
          <a:xfrm>
            <a:off x="3246858" y="2568714"/>
            <a:ext cx="56982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i="1" dirty="0">
                <a:solidFill>
                  <a:srgbClr val="824D91"/>
                </a:solidFill>
              </a:rPr>
              <a:t>Study on MRPC Detectors </a:t>
            </a:r>
          </a:p>
          <a:p>
            <a:pPr algn="ctr"/>
            <a:r>
              <a:rPr lang="en-US" altLang="zh-CN" sz="4000" b="1" i="1" dirty="0">
                <a:solidFill>
                  <a:srgbClr val="824D91"/>
                </a:solidFill>
              </a:rPr>
              <a:t>for CBM High-Rate Beam</a:t>
            </a:r>
          </a:p>
        </p:txBody>
      </p:sp>
    </p:spTree>
    <p:extLst>
      <p:ext uri="{BB962C8B-B14F-4D97-AF65-F5344CB8AC3E}">
        <p14:creationId xmlns:p14="http://schemas.microsoft.com/office/powerpoint/2010/main" val="3153254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EC5D32-F817-400A-9F4D-181C45C56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X - Ray Experiment ongoing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AC8338-6924-44C5-8790-BF51CAB32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527" y="813126"/>
            <a:ext cx="11024274" cy="523174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b="1" dirty="0"/>
              <a:t>Research Goal:</a:t>
            </a:r>
          </a:p>
          <a:p>
            <a:r>
              <a:rPr lang="en-US" altLang="zh-CN" sz="2400" b="1" dirty="0"/>
              <a:t>Experimental method</a:t>
            </a:r>
            <a:r>
              <a:rPr lang="en-US" altLang="zh-CN" sz="2400" dirty="0"/>
              <a:t>: Use an X-ray machine to simulate the high-rate beam in CBM, evaluating the performance and aging of fishing-line spacer MRPC and pad spacer MRPC under high flux conditions.</a:t>
            </a:r>
          </a:p>
          <a:p>
            <a:r>
              <a:rPr lang="en-US" altLang="zh-CN" sz="2400" b="1" dirty="0"/>
              <a:t>Key Focus</a:t>
            </a:r>
            <a:r>
              <a:rPr lang="en-US" altLang="zh-CN" sz="2400" dirty="0"/>
              <a:t>: Examine the behavior of spacer regions in high beam flux environments.</a:t>
            </a:r>
          </a:p>
          <a:p>
            <a:pPr marL="0" indent="0">
              <a:buNone/>
            </a:pPr>
            <a:r>
              <a:rPr lang="en-US" altLang="zh-CN" sz="2800" b="1" dirty="0"/>
              <a:t>Experiment Setup:</a:t>
            </a:r>
          </a:p>
          <a:p>
            <a:endParaRPr lang="zh-CN" altLang="en-US" b="1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3A848F-47CC-4503-887E-1DE7AB7A1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October, 2025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5CB89A-5E76-4D77-B397-D092EF7D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46th CBM Collaboration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A484D0-762A-4FF9-B23B-B5B60203B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EABF599-474B-4EF3-B425-51C0C8D5C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82" y="3660210"/>
            <a:ext cx="5629435" cy="2522985"/>
          </a:xfrm>
          <a:prstGeom prst="rect">
            <a:avLst/>
          </a:prstGeom>
        </p:spPr>
      </p:pic>
      <p:pic>
        <p:nvPicPr>
          <p:cNvPr id="25" name="内容占位符 4">
            <a:extLst>
              <a:ext uri="{FF2B5EF4-FFF2-40B4-BE49-F238E27FC236}">
                <a16:creationId xmlns:a16="http://schemas.microsoft.com/office/drawing/2014/main" id="{F04A3A83-7A3A-4AC9-862F-7511248019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117" y="3462181"/>
            <a:ext cx="2719758" cy="2582692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9E4C7A37-94D4-4BC6-86EC-94A95CDA5BB4}"/>
              </a:ext>
            </a:extLst>
          </p:cNvPr>
          <p:cNvSpPr txBox="1"/>
          <p:nvPr/>
        </p:nvSpPr>
        <p:spPr>
          <a:xfrm>
            <a:off x="10007265" y="3695124"/>
            <a:ext cx="172892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X-ray Machine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68C0D9A-16D2-47C2-B868-6F366395358E}"/>
              </a:ext>
            </a:extLst>
          </p:cNvPr>
          <p:cNvSpPr txBox="1"/>
          <p:nvPr/>
        </p:nvSpPr>
        <p:spPr>
          <a:xfrm>
            <a:off x="10009319" y="4061846"/>
            <a:ext cx="172892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Copper Sheet (for hardening and reducing X-ray strength)</a:t>
            </a:r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D715539-4648-4C36-B843-C8B85B113F5E}"/>
              </a:ext>
            </a:extLst>
          </p:cNvPr>
          <p:cNvSpPr txBox="1"/>
          <p:nvPr/>
        </p:nvSpPr>
        <p:spPr>
          <a:xfrm>
            <a:off x="10007265" y="5259662"/>
            <a:ext cx="172892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MRPCs &amp; Electronic</a:t>
            </a:r>
            <a:endParaRPr lang="zh-CN" altLang="en-US" dirty="0"/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578B9507-54D1-4BD9-A87C-8C19EE0874C4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7837021" y="3879790"/>
            <a:ext cx="2170244" cy="0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879DA04F-AED3-4968-B70F-5A615449F7BF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8009503" y="4662011"/>
            <a:ext cx="1999816" cy="31136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9FADA66A-3DB8-4A5A-A477-1FC08FA30506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7461016" y="5582828"/>
            <a:ext cx="2546249" cy="0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461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DCC0E0-226E-459C-8000-604EA73ED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 Setup: Electronic Readout System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4B11B7-EA7D-4E5D-91D6-0227AE21B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October, 2025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9A4A51-5274-43AC-9F2D-70362BA3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46th CBM Collaboration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C1F30D-E915-4BC1-8703-84E4A9919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C9B7A4AF-BE8B-4677-B5B8-E717BBE60C83}"/>
              </a:ext>
            </a:extLst>
          </p:cNvPr>
          <p:cNvSpPr txBox="1">
            <a:spLocks/>
          </p:cNvSpPr>
          <p:nvPr/>
        </p:nvSpPr>
        <p:spPr>
          <a:xfrm>
            <a:off x="509356" y="1177925"/>
            <a:ext cx="111732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PADI-X Preamplifier.</a:t>
            </a:r>
          </a:p>
          <a:p>
            <a:r>
              <a:rPr lang="en-US" altLang="zh-CN" sz="2400" dirty="0"/>
              <a:t>Time Digitization Module from Lei Zhao USTC.</a:t>
            </a:r>
            <a:endParaRPr lang="zh-CN" altLang="en-US" sz="24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F022CF7-6B5B-4DF0-A264-323B87D08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2307"/>
            <a:ext cx="12192000" cy="403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20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7E03D-4142-4086-9409-76C6393FB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 Plan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96BEBB-5D2A-40C1-96A6-03B82E502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0325"/>
            <a:ext cx="111288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b="1" dirty="0"/>
              <a:t>Cosmic test without X-ray with different trigger method</a:t>
            </a:r>
          </a:p>
          <a:p>
            <a:r>
              <a:rPr lang="en-US" altLang="zh-CN" sz="2400" dirty="0"/>
              <a:t>PMT Trigger: efficiency, time resolution, cluster size .</a:t>
            </a:r>
            <a:r>
              <a:rPr lang="en-US" altLang="zh-CN" sz="2400" dirty="0" err="1"/>
              <a:t>etc</a:t>
            </a:r>
            <a:endParaRPr lang="en-US" altLang="zh-CN" sz="2400" dirty="0"/>
          </a:p>
          <a:p>
            <a:r>
              <a:rPr lang="en-US" altLang="zh-CN" sz="2400" dirty="0"/>
              <a:t>2 MRPC Self Trigger: time resolution, cluster size</a:t>
            </a:r>
          </a:p>
          <a:p>
            <a:r>
              <a:rPr lang="en-US" altLang="zh-CN" sz="2400" dirty="0"/>
              <a:t>1 MRPC Self Trigger: cosmic rate map &amp; noise rate map</a:t>
            </a:r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r>
              <a:rPr lang="en-US" altLang="zh-CN" sz="2800" b="1" dirty="0"/>
              <a:t>X-ray test</a:t>
            </a:r>
          </a:p>
          <a:p>
            <a:r>
              <a:rPr lang="en-US" altLang="zh-CN" sz="2400" dirty="0"/>
              <a:t>1 MRPC Self Trigger: X – ray tube current scan</a:t>
            </a:r>
          </a:p>
          <a:p>
            <a:r>
              <a:rPr lang="en-US" altLang="zh-CN" sz="2400" dirty="0"/>
              <a:t>1 MRPC Self Trigger: X – ray position scan</a:t>
            </a:r>
          </a:p>
          <a:p>
            <a:r>
              <a:rPr lang="en-US" altLang="zh-CN" sz="2400" dirty="0"/>
              <a:t>1 MRPC Self Trigger: X – ray aging test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72D1C9-FF16-485D-8872-2D69C4F2A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October, 2025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2F44FE-03F8-4F0E-ACDE-47138BC7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46th CBM Collaboration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2E5C8E-5278-4B2C-8BA7-E6C816425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820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92C896-334B-4B22-A35F-38309D850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Cosmic test result – PMT Trigger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27B692B-F499-4A38-BA19-81677163E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260" y="1469966"/>
            <a:ext cx="6997372" cy="3918068"/>
          </a:xfrm>
          <a:prstGeom prst="rect">
            <a:avLst/>
          </a:prstGeom>
        </p:spPr>
      </p:pic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1099DEC-2AD3-4F16-8B2E-1D2D52069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October, 2025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BC16683-CA19-4135-A03A-89EA0FCD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46th CBM Collaboration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008C37-ACDD-4886-8D0B-38E8474E9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03C9AF1A-B11C-4BB2-8E0A-C98C10811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799" y="5575653"/>
            <a:ext cx="5600701" cy="508081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Efficiency </a:t>
            </a:r>
            <a:r>
              <a:rPr lang="zh-CN" altLang="en-US" sz="2400" dirty="0"/>
              <a:t>＞</a:t>
            </a:r>
            <a:r>
              <a:rPr lang="en-US" altLang="zh-CN" sz="2400" dirty="0"/>
              <a:t> 98 % under a HV = ±5700 V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E70C3F0F-2957-475D-971B-6968F89EC20B}"/>
              </a:ext>
            </a:extLst>
          </p:cNvPr>
          <p:cNvSpPr txBox="1">
            <a:spLocks/>
          </p:cNvSpPr>
          <p:nvPr/>
        </p:nvSpPr>
        <p:spPr>
          <a:xfrm>
            <a:off x="838200" y="1028306"/>
            <a:ext cx="10515600" cy="954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System verification</a:t>
            </a:r>
          </a:p>
        </p:txBody>
      </p:sp>
    </p:spTree>
    <p:extLst>
      <p:ext uri="{BB962C8B-B14F-4D97-AF65-F5344CB8AC3E}">
        <p14:creationId xmlns:p14="http://schemas.microsoft.com/office/powerpoint/2010/main" val="602773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D53CBF-E26E-4C92-9048-D3E519E2C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 MRPC Self Trigger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FD259D5-9B93-4B00-BB61-7EF8A71DA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96843"/>
            <a:ext cx="6096000" cy="341041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4A6B277-366E-4B8C-AF4E-3473C46D5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396842"/>
            <a:ext cx="6096000" cy="3410419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A2ABF75E-C5E9-4F38-817A-62412544A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146" y="722685"/>
            <a:ext cx="10515600" cy="1908192"/>
          </a:xfrm>
        </p:spPr>
        <p:txBody>
          <a:bodyPr>
            <a:normAutofit/>
          </a:bodyPr>
          <a:lstStyle/>
          <a:p>
            <a:r>
              <a:rPr lang="en-US" altLang="zh-CN" dirty="0"/>
              <a:t>Typically cosmic ray muon flux rate </a:t>
            </a:r>
            <a:r>
              <a:rPr lang="en-US" altLang="zh-CN" dirty="0" err="1"/>
              <a:t>Rμ</a:t>
            </a:r>
            <a:r>
              <a:rPr lang="zh-CN" altLang="en-US" dirty="0"/>
              <a:t> ≈</a:t>
            </a:r>
            <a:r>
              <a:rPr lang="en-US" altLang="zh-CN" dirty="0"/>
              <a:t> 1 min</a:t>
            </a:r>
            <a:r>
              <a:rPr lang="en-US" altLang="zh-CN" baseline="30000" dirty="0"/>
              <a:t>-1</a:t>
            </a:r>
            <a:r>
              <a:rPr lang="en-US" altLang="zh-CN" dirty="0"/>
              <a:t>cm</a:t>
            </a:r>
            <a:r>
              <a:rPr lang="en-US" altLang="zh-CN" baseline="30000" dirty="0"/>
              <a:t>-2</a:t>
            </a:r>
            <a:r>
              <a:rPr lang="en-US" altLang="zh-CN" dirty="0"/>
              <a:t> </a:t>
            </a:r>
            <a:r>
              <a:rPr lang="zh-CN" altLang="en-US" dirty="0"/>
              <a:t>≈</a:t>
            </a:r>
            <a:r>
              <a:rPr lang="en-US" altLang="zh-CN" dirty="0"/>
              <a:t> 0.017 Hz/cm</a:t>
            </a:r>
            <a:r>
              <a:rPr lang="en-US" altLang="zh-CN" baseline="30000" dirty="0"/>
              <a:t>2</a:t>
            </a:r>
          </a:p>
          <a:p>
            <a:r>
              <a:rPr lang="en-US" altLang="zh-CN" dirty="0"/>
              <a:t>Given the angle distribution of cosmic ray muons and the geometry between the two detectors, about 60% of muons passing through one MRPC will also pass through the other</a:t>
            </a:r>
            <a:endParaRPr lang="en-US" altLang="zh-CN" baseline="30000" dirty="0"/>
          </a:p>
          <a:p>
            <a:r>
              <a:rPr lang="en-US" altLang="zh-CN" dirty="0"/>
              <a:t>If geometric parameters G </a:t>
            </a:r>
            <a:r>
              <a:rPr lang="zh-CN" altLang="en-US" dirty="0"/>
              <a:t>≈ </a:t>
            </a:r>
            <a:r>
              <a:rPr lang="en-US" altLang="zh-CN" dirty="0"/>
              <a:t>0.6 is considered,  R</a:t>
            </a:r>
            <a:r>
              <a:rPr lang="en-US" altLang="zh-CN" baseline="-25000" dirty="0"/>
              <a:t>MRPC</a:t>
            </a:r>
            <a:r>
              <a:rPr lang="en-US" altLang="zh-CN" dirty="0"/>
              <a:t>/G = 0.013 </a:t>
            </a:r>
            <a:r>
              <a:rPr lang="zh-CN" altLang="en-US" dirty="0"/>
              <a:t>≈ </a:t>
            </a:r>
            <a:r>
              <a:rPr lang="en-US" altLang="zh-CN" dirty="0" err="1"/>
              <a:t>Rμ</a:t>
            </a:r>
            <a:endParaRPr lang="en-US" altLang="zh-CN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FF5477E-5CFF-477D-A18B-980005DB6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October, 2025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B3CD5EE-8AE1-4A44-BA7F-BE6CBF9D9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46th CBM Collaboration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0D3469-633A-4162-87BA-ECBF0145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B810D6EE-EA3B-4822-906B-7D9153C29EA8}"/>
              </a:ext>
            </a:extLst>
          </p:cNvPr>
          <p:cNvSpPr txBox="1">
            <a:spLocks/>
          </p:cNvSpPr>
          <p:nvPr/>
        </p:nvSpPr>
        <p:spPr>
          <a:xfrm>
            <a:off x="838200" y="6045786"/>
            <a:ext cx="10515600" cy="954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MRPC counting rate is similar to the cosmic muon rate.</a:t>
            </a:r>
          </a:p>
        </p:txBody>
      </p:sp>
    </p:spTree>
    <p:extLst>
      <p:ext uri="{BB962C8B-B14F-4D97-AF65-F5344CB8AC3E}">
        <p14:creationId xmlns:p14="http://schemas.microsoft.com/office/powerpoint/2010/main" val="1973718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251236-425E-4C5D-85FD-DA4ECAEBB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 MRPC Self Trigger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115E72E-1C5B-4440-980E-D4F9C3CEC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4724"/>
            <a:ext cx="6096000" cy="341376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1E96C3F-0C76-4895-BBCC-1A29ABFAA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28064"/>
            <a:ext cx="6096001" cy="3410420"/>
          </a:xfrm>
          <a:prstGeom prst="rect">
            <a:avLst/>
          </a:prstGeom>
        </p:spPr>
      </p:pic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4DBAE465-D43E-4F0F-AB84-2570F66F3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526" y="5249152"/>
            <a:ext cx="11691023" cy="1638807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Rate of MRPC0  is similar with rate at 2 MRPC Trigger– Proving That’s real cosmic signal rate</a:t>
            </a:r>
          </a:p>
          <a:p>
            <a:r>
              <a:rPr lang="en-US" altLang="zh-CN" sz="2400" dirty="0"/>
              <a:t>Rate of MRPC1 represents the entire signal rate including noise and real signal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C1E2C86-3DC5-47A7-A99C-4028A7C2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October, 2025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E800E8A-0D8C-46C3-AADF-D33E2E5DE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46th CBM Collaboration Meeting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5BA8F47-EEF4-4292-89D2-639E29E8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F897C8F-5A13-4004-B4E7-694F48242F12}"/>
              </a:ext>
            </a:extLst>
          </p:cNvPr>
          <p:cNvSpPr/>
          <p:nvPr/>
        </p:nvSpPr>
        <p:spPr>
          <a:xfrm>
            <a:off x="329526" y="1032292"/>
            <a:ext cx="312822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</a:rPr>
              <a:t>Use </a:t>
            </a:r>
            <a:r>
              <a:rPr lang="en-US" altLang="zh-CN" sz="2400" dirty="0">
                <a:solidFill>
                  <a:srgbClr val="7030A0"/>
                </a:solidFill>
              </a:rPr>
              <a:t>MRPC1</a:t>
            </a:r>
            <a:r>
              <a:rPr lang="en-US" altLang="zh-CN" sz="2400" dirty="0">
                <a:solidFill>
                  <a:prstClr val="black"/>
                </a:solidFill>
              </a:rPr>
              <a:t> as Trigger</a:t>
            </a:r>
          </a:p>
        </p:txBody>
      </p:sp>
    </p:spTree>
    <p:extLst>
      <p:ext uri="{BB962C8B-B14F-4D97-AF65-F5344CB8AC3E}">
        <p14:creationId xmlns:p14="http://schemas.microsoft.com/office/powerpoint/2010/main" val="1421838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CB3341-0D80-4506-A2E3-9F56C16AA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X - ray Experiment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917F07-F251-451A-ADEF-B524FA5D8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765" y="5597256"/>
            <a:ext cx="10515600" cy="646331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/>
              <a:t>Fig: The X-ray experiment is under commissioning and progressing smoothly.</a:t>
            </a:r>
          </a:p>
          <a:p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8979C8F-014E-4400-975B-84736F89E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447" y="774584"/>
            <a:ext cx="7519997" cy="45434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2898F33-0CAA-47F3-A68C-49EFF851E9E2}"/>
              </a:ext>
            </a:extLst>
          </p:cNvPr>
          <p:cNvSpPr txBox="1"/>
          <p:nvPr/>
        </p:nvSpPr>
        <p:spPr>
          <a:xfrm>
            <a:off x="3264668" y="1523665"/>
            <a:ext cx="172892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Electronic readout System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3B7E045-DE33-44A3-A2E9-F586A12BDBDB}"/>
              </a:ext>
            </a:extLst>
          </p:cNvPr>
          <p:cNvSpPr txBox="1"/>
          <p:nvPr/>
        </p:nvSpPr>
        <p:spPr>
          <a:xfrm>
            <a:off x="7056764" y="1565843"/>
            <a:ext cx="172892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X-ray</a:t>
            </a:r>
          </a:p>
          <a:p>
            <a:r>
              <a:rPr lang="en-US" altLang="zh-CN" dirty="0"/>
              <a:t>Control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73BFB17-0DCE-48A3-8D67-7AE70576BCF1}"/>
              </a:ext>
            </a:extLst>
          </p:cNvPr>
          <p:cNvSpPr txBox="1"/>
          <p:nvPr/>
        </p:nvSpPr>
        <p:spPr>
          <a:xfrm>
            <a:off x="6961514" y="4261568"/>
            <a:ext cx="20681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Voltage &amp; Current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82FE2E9-426E-47F4-A99C-8DE15E62BB92}"/>
              </a:ext>
            </a:extLst>
          </p:cNvPr>
          <p:cNvSpPr txBox="1"/>
          <p:nvPr/>
        </p:nvSpPr>
        <p:spPr>
          <a:xfrm>
            <a:off x="3569468" y="4189297"/>
            <a:ext cx="15073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Date &amp; Time</a:t>
            </a:r>
            <a:endParaRPr lang="zh-CN" altLang="en-US" dirty="0"/>
          </a:p>
        </p:txBody>
      </p:sp>
      <p:sp>
        <p:nvSpPr>
          <p:cNvPr id="9" name="日期占位符 8">
            <a:extLst>
              <a:ext uri="{FF2B5EF4-FFF2-40B4-BE49-F238E27FC236}">
                <a16:creationId xmlns:a16="http://schemas.microsoft.com/office/drawing/2014/main" id="{277633C5-6610-4B76-9E21-66E016B30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October, 2025</a:t>
            </a:r>
            <a:endParaRPr lang="zh-CN" altLang="en-US"/>
          </a:p>
        </p:txBody>
      </p:sp>
      <p:sp>
        <p:nvSpPr>
          <p:cNvPr id="10" name="页脚占位符 9">
            <a:extLst>
              <a:ext uri="{FF2B5EF4-FFF2-40B4-BE49-F238E27FC236}">
                <a16:creationId xmlns:a16="http://schemas.microsoft.com/office/drawing/2014/main" id="{11A1DE51-41D5-4DA2-8DC0-5AF43DDEC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46th CBM Collaboration Meeting</a:t>
            </a:r>
            <a:endParaRPr lang="zh-CN" altLang="en-US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B6EF71D1-C75A-406E-8BC3-8941E8AB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883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D62E40-6581-4DE7-AC43-342C02B4F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October, 2025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728CEA-3A22-4571-A926-17DA586B4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46th CBM Collaboration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1F8785-E038-48F4-A42D-EC973956E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F2DC239-2194-486A-8665-FB763B87F379}"/>
              </a:ext>
            </a:extLst>
          </p:cNvPr>
          <p:cNvSpPr txBox="1"/>
          <p:nvPr/>
        </p:nvSpPr>
        <p:spPr>
          <a:xfrm>
            <a:off x="4988935" y="2568714"/>
            <a:ext cx="22141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i="1" dirty="0">
                <a:solidFill>
                  <a:srgbClr val="824D9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092073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72413B-835B-4601-9CAD-E3816E2CF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4C9809-E5D0-4893-B349-D1E26D63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October, 2025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70B02-030D-4541-9D84-A1DB2767B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46th CBM Collaboration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448E3E-9C7D-45E3-BA42-19012EF17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D46949F-83F5-4CA4-8F16-F05EC25FE3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9526" y="1138027"/>
            <a:ext cx="8369855" cy="473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fontAlgn="base">
              <a:spcAft>
                <a:spcPct val="0"/>
              </a:spcAft>
              <a:buClrTx/>
              <a:buSzTx/>
              <a:buNone/>
              <a:tabLst/>
            </a:pPr>
            <a:r>
              <a:rPr lang="zh-CN" altLang="zh-CN" sz="2800" b="1" dirty="0"/>
              <a:t>MRPC Production Progress</a:t>
            </a:r>
          </a:p>
          <a:p>
            <a:pPr fontAlgn="base">
              <a:spcAft>
                <a:spcPct val="0"/>
              </a:spcAft>
            </a:pPr>
            <a:r>
              <a:rPr lang="zh-CN" altLang="zh-CN" sz="2400" dirty="0"/>
              <a:t>120 MRPC2 detectors produced</a:t>
            </a:r>
            <a:r>
              <a:rPr lang="en-US" altLang="zh-CN" sz="2400" dirty="0"/>
              <a:t>, </a:t>
            </a:r>
            <a:r>
              <a:rPr lang="zh-CN" altLang="zh-CN" sz="2400" dirty="0"/>
              <a:t>460 remaining to be produced.</a:t>
            </a:r>
          </a:p>
          <a:p>
            <a:pPr marR="0" lvl="0" fontAlgn="base">
              <a:spcAft>
                <a:spcPct val="0"/>
              </a:spcAft>
              <a:buClrTx/>
              <a:buSzTx/>
              <a:tabLst/>
            </a:pPr>
            <a:r>
              <a:rPr lang="en-US" altLang="zh-CN" sz="2400" dirty="0"/>
              <a:t>Total timeline including test of 460 MRPC2:</a:t>
            </a:r>
            <a:r>
              <a:rPr lang="zh-CN" altLang="en-US" sz="2400" dirty="0"/>
              <a:t> </a:t>
            </a:r>
            <a:r>
              <a:rPr lang="en-US" altLang="zh-CN" sz="2400" dirty="0"/>
              <a:t>12</a:t>
            </a:r>
            <a:r>
              <a:rPr lang="zh-CN" altLang="en-US" sz="2400" dirty="0"/>
              <a:t> </a:t>
            </a:r>
            <a:r>
              <a:rPr lang="en-US" altLang="zh-CN" sz="2400" dirty="0"/>
              <a:t>months.</a:t>
            </a:r>
          </a:p>
          <a:p>
            <a:pPr fontAlgn="base">
              <a:spcAft>
                <a:spcPct val="0"/>
              </a:spcAft>
            </a:pPr>
            <a:r>
              <a:rPr lang="en-US" altLang="zh-CN" sz="2400" dirty="0"/>
              <a:t>F</a:t>
            </a:r>
            <a:r>
              <a:rPr lang="zh-CN" altLang="zh-CN" sz="2400" dirty="0"/>
              <a:t>unding</a:t>
            </a:r>
            <a:r>
              <a:rPr lang="en-US" altLang="zh-CN" sz="2400" dirty="0"/>
              <a:t> requirement</a:t>
            </a:r>
            <a:r>
              <a:rPr lang="zh-CN" altLang="zh-CN" sz="2400" dirty="0"/>
              <a:t>: </a:t>
            </a:r>
            <a:r>
              <a:rPr lang="en-US" altLang="zh-CN" sz="2400" dirty="0"/>
              <a:t>0.3 </a:t>
            </a:r>
            <a:r>
              <a:rPr lang="zh-CN" altLang="zh-CN" sz="2400" dirty="0"/>
              <a:t>million </a:t>
            </a:r>
            <a:r>
              <a:rPr lang="en-US" altLang="zh-CN" sz="2400" dirty="0"/>
              <a:t>EUR</a:t>
            </a:r>
            <a:r>
              <a:rPr lang="zh-CN" altLang="zh-CN" sz="2400" dirty="0"/>
              <a:t>.</a:t>
            </a:r>
          </a:p>
          <a:p>
            <a:pPr marL="0" marR="0" lvl="0" indent="0" fontAlgn="base">
              <a:spcAft>
                <a:spcPct val="0"/>
              </a:spcAft>
              <a:buClrTx/>
              <a:buSzTx/>
              <a:buNone/>
              <a:tabLst/>
            </a:pPr>
            <a:r>
              <a:rPr lang="zh-CN" altLang="zh-CN" sz="2800" b="1" dirty="0"/>
              <a:t>Research on High-Rate Beam </a:t>
            </a:r>
            <a:r>
              <a:rPr lang="en-US" altLang="zh-CN" sz="2800" b="1" dirty="0"/>
              <a:t>MRPC</a:t>
            </a:r>
            <a:endParaRPr lang="zh-CN" altLang="zh-CN" sz="2800" b="1" dirty="0"/>
          </a:p>
          <a:p>
            <a:pPr marR="0" lvl="0" fontAlgn="base">
              <a:spcAft>
                <a:spcPct val="0"/>
              </a:spcAft>
              <a:buClrTx/>
              <a:buSzTx/>
              <a:tabLst/>
            </a:pPr>
            <a:r>
              <a:rPr lang="zh-CN" altLang="zh-CN" sz="2400" dirty="0"/>
              <a:t>X-ray experiments </a:t>
            </a:r>
            <a:r>
              <a:rPr lang="en-US" altLang="zh-CN" sz="2400" dirty="0"/>
              <a:t>are o</a:t>
            </a:r>
            <a:r>
              <a:rPr lang="zh-CN" altLang="zh-CN" sz="2400" dirty="0"/>
              <a:t>ngoing to simulate high beam flux.</a:t>
            </a:r>
          </a:p>
          <a:p>
            <a:pPr marR="0" lvl="0" fontAlgn="base">
              <a:spcAft>
                <a:spcPct val="0"/>
              </a:spcAft>
              <a:buClrTx/>
              <a:buSzTx/>
              <a:tabLst/>
            </a:pPr>
            <a:r>
              <a:rPr lang="zh-CN" altLang="zh-CN" sz="2400" dirty="0"/>
              <a:t>Focus on spacer behavior under high flux conditions.</a:t>
            </a:r>
          </a:p>
          <a:p>
            <a:pPr marL="0" marR="0" lvl="0" indent="0" fontAlgn="base">
              <a:spcAft>
                <a:spcPct val="0"/>
              </a:spcAft>
              <a:buClrTx/>
              <a:buSzTx/>
              <a:buNone/>
              <a:tabLst/>
            </a:pPr>
            <a:r>
              <a:rPr lang="zh-CN" altLang="zh-CN" sz="2800" b="1" dirty="0"/>
              <a:t>Future Production Plans</a:t>
            </a:r>
          </a:p>
          <a:p>
            <a:pPr marR="0" lvl="0" fontAlgn="base">
              <a:spcAft>
                <a:spcPct val="0"/>
              </a:spcAft>
              <a:buClrTx/>
              <a:buSzTx/>
              <a:tabLst/>
            </a:pPr>
            <a:r>
              <a:rPr lang="zh-CN" altLang="zh-CN" sz="2400" dirty="0"/>
              <a:t>New workshops in Beijing and Yichang.</a:t>
            </a:r>
          </a:p>
          <a:p>
            <a:pPr marR="0" lvl="0" fontAlgn="base">
              <a:spcAft>
                <a:spcPct val="0"/>
              </a:spcAft>
              <a:buClrTx/>
              <a:buSzTx/>
              <a:tabLst/>
            </a:pPr>
            <a:r>
              <a:rPr lang="en-US" altLang="zh-CN" sz="2400" dirty="0"/>
              <a:t>Increasing manufacturing capacity for upcoming production.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108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C59603-FC9F-43C1-BB36-402951949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A7495B-D1B0-4FF7-8247-528F23CC8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526" y="890494"/>
            <a:ext cx="11466839" cy="5148355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MRPC Production and Testing Progress</a:t>
            </a:r>
            <a:br>
              <a:rPr lang="en-US" altLang="zh-CN" sz="2800" dirty="0"/>
            </a:br>
            <a:endParaRPr lang="en-US" altLang="zh-CN" sz="2800" dirty="0"/>
          </a:p>
          <a:p>
            <a:r>
              <a:rPr lang="en-US" altLang="zh-CN" sz="2800" dirty="0"/>
              <a:t>Future Production Plans and Funding Requirements</a:t>
            </a:r>
            <a:br>
              <a:rPr lang="en-US" altLang="zh-CN" sz="2800" dirty="0"/>
            </a:br>
            <a:endParaRPr lang="en-US" altLang="zh-CN" sz="2800" dirty="0"/>
          </a:p>
          <a:p>
            <a:r>
              <a:rPr lang="en-US" altLang="zh-CN" sz="2800" dirty="0"/>
              <a:t>Study on MRPC Detectors for CBM High-Rate Beam</a:t>
            </a:r>
            <a:br>
              <a:rPr lang="en-US" altLang="zh-CN" sz="2400" dirty="0"/>
            </a:br>
            <a:r>
              <a:rPr lang="en-US" altLang="zh-CN" sz="2400" dirty="0"/>
              <a:t>X-Ray Experiment Setup and Objectives</a:t>
            </a:r>
            <a:br>
              <a:rPr lang="en-US" altLang="zh-CN" sz="2400" dirty="0"/>
            </a:br>
            <a:r>
              <a:rPr lang="en-US" altLang="zh-CN" sz="2400" dirty="0"/>
              <a:t>Preliminary Results</a:t>
            </a:r>
            <a:br>
              <a:rPr lang="en-US" altLang="zh-CN" sz="2400" dirty="0"/>
            </a:br>
            <a:endParaRPr lang="en-US" altLang="zh-CN" sz="2400" dirty="0"/>
          </a:p>
          <a:p>
            <a:r>
              <a:rPr lang="en-US" altLang="zh-CN" sz="2800" dirty="0"/>
              <a:t>Summary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F70E0A-0CC3-4892-A513-C00E77EEB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October, 2025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E53D86-BC02-4D9A-B5E0-38365580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46th CBM Collaboration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69ADF9-6EFB-4C44-B0A7-9571237E4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707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D62E40-6581-4DE7-AC43-342C02B4F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October, 2025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728CEA-3A22-4571-A926-17DA586B4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46th CBM Collaboration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1F8785-E038-48F4-A42D-EC973956E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F2DC239-2194-486A-8665-FB763B87F379}"/>
              </a:ext>
            </a:extLst>
          </p:cNvPr>
          <p:cNvSpPr txBox="1"/>
          <p:nvPr/>
        </p:nvSpPr>
        <p:spPr>
          <a:xfrm>
            <a:off x="4821615" y="2568714"/>
            <a:ext cx="2548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i="1" dirty="0">
                <a:solidFill>
                  <a:srgbClr val="824D9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20025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D62E40-6581-4DE7-AC43-342C02B4F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October, 2025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728CEA-3A22-4571-A926-17DA586B4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46th CBM Collaboration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1F8785-E038-48F4-A42D-EC973956E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F2DC239-2194-486A-8665-FB763B87F379}"/>
              </a:ext>
            </a:extLst>
          </p:cNvPr>
          <p:cNvSpPr txBox="1"/>
          <p:nvPr/>
        </p:nvSpPr>
        <p:spPr>
          <a:xfrm>
            <a:off x="2591547" y="2721114"/>
            <a:ext cx="7008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i="1" dirty="0">
                <a:solidFill>
                  <a:srgbClr val="824D91"/>
                </a:solidFill>
              </a:rPr>
              <a:t>Production and Testing Progress</a:t>
            </a:r>
          </a:p>
        </p:txBody>
      </p:sp>
    </p:spTree>
    <p:extLst>
      <p:ext uri="{BB962C8B-B14F-4D97-AF65-F5344CB8AC3E}">
        <p14:creationId xmlns:p14="http://schemas.microsoft.com/office/powerpoint/2010/main" val="393422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094D53-A05A-4C41-A3FC-0B70D8B81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27" y="52861"/>
            <a:ext cx="11466838" cy="621943"/>
          </a:xfrm>
        </p:spPr>
        <p:txBody>
          <a:bodyPr/>
          <a:lstStyle/>
          <a:p>
            <a:r>
              <a:rPr lang="en-US" altLang="zh-CN" dirty="0"/>
              <a:t>Structure of CBM-TOF Wall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313C1F-0E73-441E-83B3-0E77181BE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69" y="5260943"/>
            <a:ext cx="5855037" cy="1120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Fig: The conceptual design of CBM-TOF outer wall (from TOF PRR Document).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910DF5-0517-4C43-9FEB-B7C99AD4B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October, 2025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14EF92-0D67-420E-8E32-3391460F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46th CBM Collaboration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698700-DC71-4EC7-8058-3D3D8BBD9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49252B9-EB31-4F88-865C-0E0F2D9B3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1497149"/>
            <a:ext cx="4924424" cy="3497934"/>
          </a:xfrm>
          <a:prstGeom prst="rect">
            <a:avLst/>
          </a:prstGeom>
        </p:spPr>
      </p:pic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1CA6BF5D-AA78-43BD-B171-3EAC005FE45E}"/>
              </a:ext>
            </a:extLst>
          </p:cNvPr>
          <p:cNvSpPr txBox="1">
            <a:spLocks/>
          </p:cNvSpPr>
          <p:nvPr/>
        </p:nvSpPr>
        <p:spPr>
          <a:xfrm>
            <a:off x="6202196" y="1414173"/>
            <a:ext cx="5594169" cy="3497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MRPC2 forms modules M4 and M5 at yellow area.</a:t>
            </a:r>
          </a:p>
          <a:p>
            <a:r>
              <a:rPr lang="en-US" altLang="zh-CN" sz="2400" dirty="0"/>
              <a:t>580 MRPC2 will form 116 yellow modules, 5 MRPC2 in each module.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1786F31E-B7AB-4A99-A937-174CB9E45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211915"/>
              </p:ext>
            </p:extLst>
          </p:nvPr>
        </p:nvGraphicFramePr>
        <p:xfrm>
          <a:off x="6202196" y="3160575"/>
          <a:ext cx="5389729" cy="2225040"/>
        </p:xfrm>
        <a:graphic>
          <a:graphicData uri="http://schemas.openxmlformats.org/drawingml/2006/table">
            <a:tbl>
              <a:tblPr firstRow="1" bandRow="1"/>
              <a:tblGrid>
                <a:gridCol w="2998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0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19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MRPC2 Detector</a:t>
                      </a:r>
                      <a:endParaRPr lang="zh-CN" altLang="en-US" sz="2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5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 area per detector (cm)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x 27.6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Efficiency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resolution(ps)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 rate (Hz/cm</a:t>
                      </a:r>
                      <a:r>
                        <a:rPr lang="en-US" altLang="zh-CN" sz="18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rgbClr val="824D9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1k - 5k</a:t>
                      </a:r>
                      <a:endParaRPr lang="zh-CN" altLang="en-US" sz="1800" b="1" dirty="0">
                        <a:solidFill>
                          <a:srgbClr val="824D9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59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Glass type</a:t>
                      </a:r>
                      <a:endParaRPr lang="zh-CN" altLang="en-US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>
                          <a:solidFill>
                            <a:srgbClr val="824D9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Low resistive glass</a:t>
                      </a:r>
                      <a:endParaRPr lang="zh-CN" altLang="en-US" sz="1800" b="1" kern="1200" dirty="0">
                        <a:solidFill>
                          <a:srgbClr val="824D9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555927"/>
                  </a:ext>
                </a:extLst>
              </a:tr>
            </a:tbl>
          </a:graphicData>
        </a:graphic>
      </p:graphicFrame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DE6254F1-460F-4C94-8EA6-DDAD6EC7B3CC}"/>
              </a:ext>
            </a:extLst>
          </p:cNvPr>
          <p:cNvSpPr txBox="1">
            <a:spLocks/>
          </p:cNvSpPr>
          <p:nvPr/>
        </p:nvSpPr>
        <p:spPr>
          <a:xfrm>
            <a:off x="6316854" y="5547651"/>
            <a:ext cx="5389729" cy="501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Tab: Parameter requirement of MRPC2 detector.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1046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177197-5845-47DC-BF9D-BCC36340B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Current Production Status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03C79B-2DF4-4451-8E55-6B6251626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76" y="4744404"/>
            <a:ext cx="6057924" cy="1002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Fig: The first batch production of 120 MRPC2 From May. 2024 To Feb. 2025</a:t>
            </a:r>
            <a:endParaRPr lang="zh-CN" altLang="en-US" sz="2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CDC76B-3792-4D32-81A6-4C645903B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October, 2025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AEFD24-4766-4B1D-B7A7-9B0878D5F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46th CBM Collaboration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F67A11-3011-4B41-8F99-C91D36522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17A3779-8C0B-48DD-969A-6490E1449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88" y="1451129"/>
            <a:ext cx="5143500" cy="283040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0437DA8-AC4C-458E-A2D3-C0D8C3277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454" y="1458012"/>
            <a:ext cx="5332740" cy="2816642"/>
          </a:xfrm>
          <a:prstGeom prst="rect">
            <a:avLst/>
          </a:prstGeom>
        </p:spPr>
      </p:pic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A7AFB9A4-24F1-4304-B08C-F40399B4FBCC}"/>
              </a:ext>
            </a:extLst>
          </p:cNvPr>
          <p:cNvSpPr txBox="1">
            <a:spLocks/>
          </p:cNvSpPr>
          <p:nvPr/>
        </p:nvSpPr>
        <p:spPr>
          <a:xfrm>
            <a:off x="6181725" y="4744404"/>
            <a:ext cx="5972199" cy="1094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/>
              <a:t>Fig: Dark current distribution of 63 MRPC2 that overcame high voltage test till Sep. 2025.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3193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70EE58-9C2D-4CC7-AB3E-CB66FD659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Current Production Status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1452F5-4F99-495D-9EA9-7ABD0C6C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October, 2025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0AFDC3-E1A5-4378-968B-238932B94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46th CBM Collaboration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A980BA-1773-4602-8785-F8046B838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7" name="内容占位符 4">
            <a:extLst>
              <a:ext uri="{FF2B5EF4-FFF2-40B4-BE49-F238E27FC236}">
                <a16:creationId xmlns:a16="http://schemas.microsoft.com/office/drawing/2014/main" id="{4C0561B6-3BCA-47DE-BD5A-87301A5424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34"/>
          <a:stretch/>
        </p:blipFill>
        <p:spPr>
          <a:xfrm>
            <a:off x="2128836" y="1153778"/>
            <a:ext cx="7934325" cy="4524777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BB2221E6-080D-4958-8F3F-715DA0257155}"/>
              </a:ext>
            </a:extLst>
          </p:cNvPr>
          <p:cNvSpPr txBox="1">
            <a:spLocks/>
          </p:cNvSpPr>
          <p:nvPr/>
        </p:nvSpPr>
        <p:spPr>
          <a:xfrm>
            <a:off x="2809874" y="5678555"/>
            <a:ext cx="6572250" cy="844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/>
              <a:t>Fig: The MRPCs tested are stored in the clean room.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91077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D62E40-6581-4DE7-AC43-342C02B4F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October, 2025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728CEA-3A22-4571-A926-17DA586B4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46th CBM Collaboration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1F8785-E038-48F4-A42D-EC973956E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F2DC239-2194-486A-8665-FB763B87F379}"/>
              </a:ext>
            </a:extLst>
          </p:cNvPr>
          <p:cNvSpPr txBox="1"/>
          <p:nvPr/>
        </p:nvSpPr>
        <p:spPr>
          <a:xfrm>
            <a:off x="3154136" y="2473464"/>
            <a:ext cx="58837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i="1" dirty="0">
                <a:solidFill>
                  <a:srgbClr val="824D91"/>
                </a:solidFill>
              </a:rPr>
              <a:t>Future Production Plans </a:t>
            </a:r>
          </a:p>
          <a:p>
            <a:pPr algn="ctr"/>
            <a:r>
              <a:rPr lang="en-US" altLang="zh-CN" sz="4000" b="1" i="1" dirty="0">
                <a:solidFill>
                  <a:srgbClr val="824D91"/>
                </a:solidFill>
              </a:rPr>
              <a:t>and Funding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2030934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ED432-3ACE-4D67-8596-B7969543C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Future Production Plan and Funding Requirements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852007-A3EE-4A39-80FD-878583E6D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99" y="875649"/>
            <a:ext cx="5220929" cy="99635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At present 460/580 MRPC2 still needs to be finished.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29610D-E8DC-4C2A-BD9B-DA7ED1553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October, 2025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9A429F-EAB4-4297-917F-603F7C877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46th CBM Collaboration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10CC88-38B1-4565-9DAD-AC640928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C88E8BB-3EFE-4AE7-9FA9-9E9A09352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08" y="1563472"/>
            <a:ext cx="5929192" cy="3362084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4352ADDA-C130-4DA9-86F6-646BAE1C3DFD}"/>
              </a:ext>
            </a:extLst>
          </p:cNvPr>
          <p:cNvSpPr txBox="1">
            <a:spLocks/>
          </p:cNvSpPr>
          <p:nvPr/>
        </p:nvSpPr>
        <p:spPr>
          <a:xfrm>
            <a:off x="517899" y="5304850"/>
            <a:ext cx="5389729" cy="838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Tab: MRPC2 detector components and their geometric parameters.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05CF8C5-A3FF-4C19-AE0E-8DBED0696C01}"/>
              </a:ext>
            </a:extLst>
          </p:cNvPr>
          <p:cNvSpPr/>
          <p:nvPr/>
        </p:nvSpPr>
        <p:spPr>
          <a:xfrm>
            <a:off x="6425527" y="674804"/>
            <a:ext cx="57664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Production Plan for MRPC2: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Production Timeline</a:t>
            </a:r>
            <a:r>
              <a:rPr lang="en-US" altLang="zh-CN" sz="2400" dirty="0"/>
              <a:t>: </a:t>
            </a:r>
            <a:r>
              <a:rPr lang="en-US" altLang="zh-CN" sz="2400" dirty="0">
                <a:solidFill>
                  <a:srgbClr val="824D91"/>
                </a:solidFill>
              </a:rPr>
              <a:t>10 months </a:t>
            </a:r>
            <a:r>
              <a:rPr lang="en-US" altLang="zh-CN" sz="2400" dirty="0"/>
              <a:t>is required to produce 460 MRPC2 detectors with 10 full-time employees.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Performance Test</a:t>
            </a:r>
            <a:r>
              <a:rPr lang="en-US" altLang="zh-CN" sz="2400" dirty="0"/>
              <a:t>: 100 MRPC2 will be tested for efficiency and time resolution.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HV Test</a:t>
            </a:r>
            <a:r>
              <a:rPr lang="en-US" altLang="zh-CN" sz="2400" dirty="0"/>
              <a:t>: other 360 MRPC2 will be tested for high-voltage reliability.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Overall Process</a:t>
            </a:r>
            <a:r>
              <a:rPr lang="en-US" altLang="zh-CN" sz="2400" dirty="0"/>
              <a:t>: Production and testing can run </a:t>
            </a:r>
            <a:r>
              <a:rPr lang="en-US" altLang="zh-CN" sz="2400" dirty="0">
                <a:solidFill>
                  <a:srgbClr val="824D91"/>
                </a:solidFill>
              </a:rPr>
              <a:t>in parallel</a:t>
            </a:r>
            <a:r>
              <a:rPr lang="en-US" altLang="zh-CN" sz="2400" dirty="0"/>
              <a:t>, with the entire timeline expected to take </a:t>
            </a:r>
            <a:r>
              <a:rPr lang="en-US" altLang="zh-CN" sz="2400" dirty="0">
                <a:solidFill>
                  <a:srgbClr val="824D91"/>
                </a:solidFill>
              </a:rPr>
              <a:t>12 months</a:t>
            </a:r>
            <a:r>
              <a:rPr lang="en-US" altLang="zh-CN" sz="2400" dirty="0"/>
              <a:t>.</a:t>
            </a:r>
          </a:p>
          <a:p>
            <a:r>
              <a:rPr lang="en-US" altLang="zh-CN" sz="2400" b="1" dirty="0"/>
              <a:t>Funding Requirements for MRPC2: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7030A0"/>
                </a:solidFill>
              </a:rPr>
              <a:t>2.5 million CNY /</a:t>
            </a:r>
            <a:r>
              <a:rPr lang="zh-CN" altLang="en-US" sz="2400" dirty="0">
                <a:solidFill>
                  <a:srgbClr val="7030A0"/>
                </a:solidFill>
              </a:rPr>
              <a:t> </a:t>
            </a:r>
            <a:r>
              <a:rPr lang="en-US" altLang="zh-CN" sz="2400" dirty="0">
                <a:solidFill>
                  <a:srgbClr val="7030A0"/>
                </a:solidFill>
              </a:rPr>
              <a:t>0.3 million EUR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4120768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E017FD-26E4-4E21-A601-598BF82B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New Production Workshop at THU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A71D8E-7550-4DD7-8906-ECE3EFE11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1357" y="3923891"/>
            <a:ext cx="2695575" cy="1963578"/>
          </a:xfrm>
        </p:spPr>
        <p:txBody>
          <a:bodyPr>
            <a:normAutofit/>
          </a:bodyPr>
          <a:lstStyle/>
          <a:p>
            <a:r>
              <a:rPr lang="en-US" altLang="zh-CN" dirty="0"/>
              <a:t>Our New Workshop at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Beijing, China </a:t>
            </a:r>
            <a:r>
              <a:rPr lang="en-US" altLang="zh-CN" dirty="0"/>
              <a:t>is ready.</a:t>
            </a:r>
          </a:p>
          <a:p>
            <a:r>
              <a:rPr lang="en-US" altLang="zh-CN" dirty="0"/>
              <a:t>Our Factory at </a:t>
            </a:r>
            <a:r>
              <a:rPr lang="en-US" altLang="zh-CN" dirty="0">
                <a:solidFill>
                  <a:srgbClr val="FF0000"/>
                </a:solidFill>
              </a:rPr>
              <a:t>Yichang, China </a:t>
            </a:r>
            <a:r>
              <a:rPr lang="en-US" altLang="zh-CN" dirty="0"/>
              <a:t>is under construction.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2F1AEE-9EC5-4773-B0D3-92B8B196C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October, 2025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1FC82E-8C0E-4C6E-9A54-A0B83B820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46th CBM Collaboration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5CB3AD-FDB0-4E76-B2E6-DE4C2A8B1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99E2-1ACB-4F94-807E-0C5EF10C204A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DDC301-5026-43AB-9B13-27413CC615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312" y="806843"/>
            <a:ext cx="3084936" cy="209926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6FE957-E047-4C87-9849-BEF7571B6B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333" y="812016"/>
            <a:ext cx="3077334" cy="209409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15C9320-8DD7-4AC9-BD66-366F7D07D2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7" y="3654246"/>
            <a:ext cx="3071588" cy="2207539"/>
          </a:xfrm>
          <a:prstGeom prst="rect">
            <a:avLst/>
          </a:prstGeom>
        </p:spPr>
      </p:pic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F2D8773E-7E7A-456D-8632-FD54DA1FBDB8}"/>
              </a:ext>
            </a:extLst>
          </p:cNvPr>
          <p:cNvSpPr txBox="1">
            <a:spLocks/>
          </p:cNvSpPr>
          <p:nvPr/>
        </p:nvSpPr>
        <p:spPr>
          <a:xfrm>
            <a:off x="366102" y="3043319"/>
            <a:ext cx="2983833" cy="4405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zh-CN" sz="2400" dirty="0"/>
              <a:t>Electrode production room</a:t>
            </a:r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2AD35DC2-11F7-4526-9133-864913EC3AE4}"/>
              </a:ext>
            </a:extLst>
          </p:cNvPr>
          <p:cNvSpPr txBox="1">
            <a:spLocks/>
          </p:cNvSpPr>
          <p:nvPr/>
        </p:nvSpPr>
        <p:spPr>
          <a:xfrm>
            <a:off x="4604083" y="3043320"/>
            <a:ext cx="2983833" cy="4405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zh-CN" sz="2400" dirty="0"/>
              <a:t>Office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altLang="zh-CN" sz="2400" dirty="0"/>
          </a:p>
        </p:txBody>
      </p:sp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7E800A2D-59B3-4BC8-A668-4DDF8DCD65F1}"/>
              </a:ext>
            </a:extLst>
          </p:cNvPr>
          <p:cNvSpPr txBox="1">
            <a:spLocks/>
          </p:cNvSpPr>
          <p:nvPr/>
        </p:nvSpPr>
        <p:spPr>
          <a:xfrm>
            <a:off x="8842062" y="3075260"/>
            <a:ext cx="2983833" cy="4405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zh-CN" sz="2400" dirty="0"/>
              <a:t>Work Hall</a:t>
            </a:r>
          </a:p>
        </p:txBody>
      </p:sp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5DF0AD97-C42F-4AE3-A29E-0E10035BFC2A}"/>
              </a:ext>
            </a:extLst>
          </p:cNvPr>
          <p:cNvSpPr txBox="1">
            <a:spLocks/>
          </p:cNvSpPr>
          <p:nvPr/>
        </p:nvSpPr>
        <p:spPr>
          <a:xfrm>
            <a:off x="366103" y="5972056"/>
            <a:ext cx="2983833" cy="4405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/>
              <a:t>Clean Room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A220AB0E-6BE0-4B57-9095-2E33336F84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667" y="3899561"/>
            <a:ext cx="2944536" cy="220753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D90ADD3-8D25-4EDC-83F9-6F6433F4AB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362" y="3740299"/>
            <a:ext cx="1150876" cy="2558003"/>
          </a:xfrm>
          <a:prstGeom prst="rect">
            <a:avLst/>
          </a:prstGeom>
        </p:spPr>
      </p:pic>
      <p:sp>
        <p:nvSpPr>
          <p:cNvPr id="21" name="箭头: 下 20">
            <a:extLst>
              <a:ext uri="{FF2B5EF4-FFF2-40B4-BE49-F238E27FC236}">
                <a16:creationId xmlns:a16="http://schemas.microsoft.com/office/drawing/2014/main" id="{01CF3012-5241-4B9E-8E97-F07E624A499C}"/>
              </a:ext>
            </a:extLst>
          </p:cNvPr>
          <p:cNvSpPr/>
          <p:nvPr/>
        </p:nvSpPr>
        <p:spPr>
          <a:xfrm rot="5400000">
            <a:off x="3954010" y="3734208"/>
            <a:ext cx="200024" cy="1314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箭头: 下 21">
            <a:extLst>
              <a:ext uri="{FF2B5EF4-FFF2-40B4-BE49-F238E27FC236}">
                <a16:creationId xmlns:a16="http://schemas.microsoft.com/office/drawing/2014/main" id="{97B437DF-6AD5-4B9A-97C3-53319350CF75}"/>
              </a:ext>
            </a:extLst>
          </p:cNvPr>
          <p:cNvSpPr/>
          <p:nvPr/>
        </p:nvSpPr>
        <p:spPr>
          <a:xfrm rot="10800000">
            <a:off x="5954368" y="3483825"/>
            <a:ext cx="227356" cy="4984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箭头: 下 22">
            <a:extLst>
              <a:ext uri="{FF2B5EF4-FFF2-40B4-BE49-F238E27FC236}">
                <a16:creationId xmlns:a16="http://schemas.microsoft.com/office/drawing/2014/main" id="{8C522869-BECE-4532-921E-B2EFC71E202E}"/>
              </a:ext>
            </a:extLst>
          </p:cNvPr>
          <p:cNvSpPr/>
          <p:nvPr/>
        </p:nvSpPr>
        <p:spPr>
          <a:xfrm rot="13898041">
            <a:off x="7814652" y="2270700"/>
            <a:ext cx="151659" cy="21396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箭头: 下 23">
            <a:extLst>
              <a:ext uri="{FF2B5EF4-FFF2-40B4-BE49-F238E27FC236}">
                <a16:creationId xmlns:a16="http://schemas.microsoft.com/office/drawing/2014/main" id="{5A6709F5-A741-45EB-83E1-CFB73553BCB3}"/>
              </a:ext>
            </a:extLst>
          </p:cNvPr>
          <p:cNvSpPr/>
          <p:nvPr/>
        </p:nvSpPr>
        <p:spPr>
          <a:xfrm rot="7742705">
            <a:off x="4164748" y="2325454"/>
            <a:ext cx="175051" cy="20498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箭头: 下 24">
            <a:extLst>
              <a:ext uri="{FF2B5EF4-FFF2-40B4-BE49-F238E27FC236}">
                <a16:creationId xmlns:a16="http://schemas.microsoft.com/office/drawing/2014/main" id="{51FDD3F2-4224-4B1C-9A12-3C2E458A786D}"/>
              </a:ext>
            </a:extLst>
          </p:cNvPr>
          <p:cNvSpPr/>
          <p:nvPr/>
        </p:nvSpPr>
        <p:spPr>
          <a:xfrm rot="16200000">
            <a:off x="7139383" y="4909744"/>
            <a:ext cx="175806" cy="75761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64449FF-F079-155D-3A76-9512E160085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9"/>
          <a:stretch/>
        </p:blipFill>
        <p:spPr>
          <a:xfrm>
            <a:off x="329526" y="806843"/>
            <a:ext cx="3052641" cy="209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216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mU0YzkwMjBlZTEwY2FkZDc0OWJlZGFhMTgwNzUzMGMifQ=="/>
</p:tagLst>
</file>

<file path=ppt/theme/theme1.xml><?xml version="1.0" encoding="utf-8"?>
<a:theme xmlns:a="http://schemas.openxmlformats.org/drawingml/2006/main" name="清华大学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黑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清华大学</Template>
  <TotalTime>10427</TotalTime>
  <Words>928</Words>
  <Application>Microsoft Office PowerPoint</Application>
  <PresentationFormat>宽屏</PresentationFormat>
  <Paragraphs>172</Paragraphs>
  <Slides>20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等线</vt:lpstr>
      <vt:lpstr>黑体</vt:lpstr>
      <vt:lpstr>宋体</vt:lpstr>
      <vt:lpstr>Arial</vt:lpstr>
      <vt:lpstr>Calibri</vt:lpstr>
      <vt:lpstr>Times New Roman</vt:lpstr>
      <vt:lpstr>清华大学</vt:lpstr>
      <vt:lpstr>MRPC Production and Development for CBM-TOF at Tsinghua University</vt:lpstr>
      <vt:lpstr>Outline</vt:lpstr>
      <vt:lpstr>PowerPoint 演示文稿</vt:lpstr>
      <vt:lpstr>Structure of CBM-TOF Wall</vt:lpstr>
      <vt:lpstr>Current Production Status</vt:lpstr>
      <vt:lpstr>Current Production Status</vt:lpstr>
      <vt:lpstr>PowerPoint 演示文稿</vt:lpstr>
      <vt:lpstr>Future Production Plan and Funding Requirements</vt:lpstr>
      <vt:lpstr>New Production Workshop at THU</vt:lpstr>
      <vt:lpstr>PowerPoint 演示文稿</vt:lpstr>
      <vt:lpstr>X - Ray Experiment ongoing</vt:lpstr>
      <vt:lpstr>Experiment Setup: Electronic Readout System</vt:lpstr>
      <vt:lpstr>Experiment Plan</vt:lpstr>
      <vt:lpstr>Cosmic test result – PMT Trigger</vt:lpstr>
      <vt:lpstr>2 MRPC Self Trigger</vt:lpstr>
      <vt:lpstr>1 MRPC Self Trigger</vt:lpstr>
      <vt:lpstr>X - ray Experiment</vt:lpstr>
      <vt:lpstr>PowerPoint 演示文稿</vt:lpstr>
      <vt:lpstr>Summary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time precision MRPC</dc:title>
  <dc:creator>Wang Botan</dc:creator>
  <cp:lastModifiedBy>孙开</cp:lastModifiedBy>
  <cp:revision>1045</cp:revision>
  <dcterms:created xsi:type="dcterms:W3CDTF">2021-11-05T01:55:00Z</dcterms:created>
  <dcterms:modified xsi:type="dcterms:W3CDTF">2025-10-22T15:56:43Z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C36DA919FC1144F3B2CC4D7F8D2BA7E4</vt:lpwstr>
  </property>
  <property fmtid="{D5CDD505-2E9C-101B-9397-08002B2CF9AE}" pid="3" name="KSOProductBuildVer">
    <vt:lpwstr>2052-11.1.0.12358</vt:lpwstr>
  </property>
</Properties>
</file>