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7" r:id="rId1"/>
  </p:sldMasterIdLst>
  <p:notesMasterIdLst>
    <p:notesMasterId r:id="rId19"/>
  </p:notesMasterIdLst>
  <p:handoutMasterIdLst>
    <p:handoutMasterId r:id="rId20"/>
  </p:handoutMasterIdLst>
  <p:sldIdLst>
    <p:sldId id="702" r:id="rId2"/>
    <p:sldId id="726" r:id="rId3"/>
    <p:sldId id="710" r:id="rId4"/>
    <p:sldId id="701" r:id="rId5"/>
    <p:sldId id="705" r:id="rId6"/>
    <p:sldId id="704" r:id="rId7"/>
    <p:sldId id="730" r:id="rId8"/>
    <p:sldId id="709" r:id="rId9"/>
    <p:sldId id="729" r:id="rId10"/>
    <p:sldId id="258" r:id="rId11"/>
    <p:sldId id="269" r:id="rId12"/>
    <p:sldId id="715" r:id="rId13"/>
    <p:sldId id="725" r:id="rId14"/>
    <p:sldId id="717" r:id="rId15"/>
    <p:sldId id="719" r:id="rId16"/>
    <p:sldId id="724" r:id="rId17"/>
    <p:sldId id="727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9" userDrawn="1">
          <p15:clr>
            <a:srgbClr val="A4A3A4"/>
          </p15:clr>
        </p15:guide>
        <p15:guide id="2" pos="364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38">
          <p15:clr>
            <a:srgbClr val="A4A3A4"/>
          </p15:clr>
        </p15:guide>
        <p15:guide id="2" pos="204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juan" initials="l" lastIdx="2" clrIdx="0">
    <p:extLst>
      <p:ext uri="{19B8F6BF-5375-455C-9EA6-DF929625EA0E}">
        <p15:presenceInfo xmlns:p15="http://schemas.microsoft.com/office/powerpoint/2012/main" userId="liju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FF"/>
    <a:srgbClr val="3333FF"/>
    <a:srgbClr val="FFFF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002" autoAdjust="0"/>
    <p:restoredTop sz="85372" autoAdjust="0"/>
  </p:normalViewPr>
  <p:slideViewPr>
    <p:cSldViewPr>
      <p:cViewPr>
        <p:scale>
          <a:sx n="125" d="100"/>
          <a:sy n="125" d="100"/>
        </p:scale>
        <p:origin x="60" y="-1092"/>
      </p:cViewPr>
      <p:guideLst>
        <p:guide orient="horz" pos="2129"/>
        <p:guide pos="364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34" y="-78"/>
      </p:cViewPr>
      <p:guideLst>
        <p:guide orient="horz" pos="2838"/>
        <p:guide pos="204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4EFFB5-5A95-47BC-B724-94494848D95F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F71B80-0268-4F13-90BA-F40AABEF46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86224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D1CF28-4969-435F-8851-B3899D883D05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72A3BD-3CF8-4CF7-9243-4C1DBE55D9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56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afternoon everyone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Han Zhang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the Institute of Modern Physics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topic of my report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the high-voltage power supply system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72A3BD-3CF8-4CF7-9243-4C1DBE55D90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21017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This is the eight-channel high-voltage power supply system</a:t>
            </a:r>
            <a:r>
              <a:rPr lang="zh-CN" altLang="en-US" dirty="0"/>
              <a:t>。</a:t>
            </a:r>
            <a:r>
              <a:rPr lang="en-US" altLang="zh-CN" dirty="0"/>
              <a:t>This system also supports independent output, control, and display for all eight channels</a:t>
            </a:r>
            <a:r>
              <a:rPr lang="zh-CN" altLang="en-US" dirty="0"/>
              <a:t>。</a:t>
            </a:r>
            <a:r>
              <a:rPr lang="en-US" altLang="zh-CN" dirty="0"/>
              <a:t>It has an RJ45 port</a:t>
            </a:r>
            <a:r>
              <a:rPr lang="zh-CN" altLang="en-US" dirty="0"/>
              <a:t>。</a:t>
            </a:r>
            <a:r>
              <a:rPr lang="en-US" altLang="zh-CN" dirty="0"/>
              <a:t>and an RS485 port</a:t>
            </a:r>
            <a:r>
              <a:rPr lang="zh-CN" altLang="en-US" dirty="0"/>
              <a:t>。</a:t>
            </a:r>
            <a:r>
              <a:rPr lang="en-US" altLang="zh-CN" dirty="0"/>
              <a:t>So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can achieve remote control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is an LCD screen on the front of the device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can monitor the device‘s output voltage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current in real time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 black knob on the right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 adjust the output voltage of each channel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US" altLang="zh-CN" dirty="0"/>
          </a:p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 is the logic diagram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enhance system integration and improve reliability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have replaced the MCU with an FPGA as the core control unit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en-US" altLang="zh-CN" dirty="0"/>
              <a:t>Now</a:t>
            </a:r>
            <a:r>
              <a:rPr lang="zh-CN" altLang="en-US" dirty="0"/>
              <a:t>。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will present some of the test results</a:t>
            </a:r>
            <a:r>
              <a:rPr lang="zh-CN" altLang="en-US" dirty="0"/>
              <a:t>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72A3BD-3CF8-4CF7-9243-4C1DBE55D90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18271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Look at the web page on the left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can perform independent 8-channel control here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each channel can be individually started and stopped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Meanwhile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can observe the output voltage, output current, and enable status of each channel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During no-load testing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set the output to six kilovolts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system works normally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Meanwhile, we can monitor the output voltage and current on the LCD screen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Based on multiple tests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output voltage deviation is within two volts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72A3BD-3CF8-4CF7-9243-4C1DBE55D90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0229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During load testing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connect all eight channels to five </a:t>
            </a:r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meg ohm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loads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system works normally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 output current of all 8 channels is one </a:t>
            </a:r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milliampere</a:t>
            </a:r>
            <a:r>
              <a:rPr lang="zh-CN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72A3BD-3CF8-4CF7-9243-4C1DBE55D90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55698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the same conditions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connect the programmable power supply to the control board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can observe an input voltage of 24 volts, an input current of 3.2 amps, and a system power of 76.81 watts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we disconnect all 8 output channels, the system power is about 5.5 watts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72A3BD-3CF8-4CF7-9243-4C1DBE55D90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22064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the ripple test on a single channel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output is five kilovolts with a five megohm load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oscilloscope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 can observe that the ripple is about five millivolts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72A3BD-3CF8-4CF7-9243-4C1DBE55D90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73817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tested all 8 channels under the same conditions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Repeated experiments have shown that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ripple of all 8 channels remains below ten millivolts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72A3BD-3CF8-4CF7-9243-4C1DBE55D90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8283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 lots of tests, we see the ripple on our power supply staying under 10 millivolts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voltage accuracy is about  two volts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can adjust the output voltage either through the web page or via the knob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en-US" altLang="zh-C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power supply performance is close to the level achieved by international manufacturers</a:t>
            </a:r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72A3BD-3CF8-4CF7-9243-4C1DBE55D90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65066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DA3C1-CB28-0CA5-C110-AF8A76572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CC3A68D-C116-219D-5C08-FC00E8079B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7DE64B1-1278-81DD-088D-B2266C9FDF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OK</a:t>
            </a:r>
            <a:r>
              <a:rPr lang="zh-CN" altLang="en-US" dirty="0"/>
              <a:t>。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the end of my presentation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en-US" altLang="zh-CN" dirty="0"/>
              <a:t>Thank you all for your attention</a:t>
            </a:r>
            <a:r>
              <a:rPr lang="zh-CN" altLang="en-US" dirty="0"/>
              <a:t>。</a:t>
            </a:r>
            <a:r>
              <a:rPr lang="en-US" altLang="zh-CN" dirty="0"/>
              <a:t>Now</a:t>
            </a:r>
            <a:r>
              <a:rPr lang="zh-CN" altLang="en-US" dirty="0"/>
              <a:t>。</a:t>
            </a:r>
            <a:r>
              <a:rPr lang="en-US" altLang="zh-CN" dirty="0"/>
              <a:t>I welcome questions and discussions from all the experts and professors!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D0E733F-8775-45A9-6187-F8A7286C41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72A3BD-3CF8-4CF7-9243-4C1DBE55D90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199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Before I begin my presentation</a:t>
            </a:r>
            <a:r>
              <a:rPr lang="zh-CN" altLang="en-US" dirty="0"/>
              <a:t>。</a:t>
            </a:r>
            <a:r>
              <a:rPr lang="en-US" altLang="zh-CN" dirty="0"/>
              <a:t>There is a question</a:t>
            </a:r>
            <a:r>
              <a:rPr lang="zh-CN" altLang="en-US" dirty="0"/>
              <a:t>。</a:t>
            </a:r>
            <a:r>
              <a:rPr lang="en-US" altLang="zh-CN" dirty="0"/>
              <a:t>Why should we develop our own high-voltage power supply system? There are three main reasons</a:t>
            </a:r>
            <a:r>
              <a:rPr lang="zh-CN" altLang="en-US" dirty="0"/>
              <a:t>。</a:t>
            </a:r>
            <a:endParaRPr lang="en-US" altLang="zh-CN" dirty="0"/>
          </a:p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 issue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Supply cycle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Some of these power units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 take six months to a year just to arrive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 there is the maintenance issue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something breaks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waiting for their tech support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 take ages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thirdly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technology here in China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now fully mature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dirty="0"/>
              <a:t>These are the key reasons</a:t>
            </a:r>
            <a:r>
              <a:rPr lang="zh-CN" altLang="en-US" dirty="0"/>
              <a:t>。</a:t>
            </a:r>
            <a:r>
              <a:rPr lang="en-US" altLang="zh-CN" dirty="0"/>
              <a:t>we need to independently develop the high-voltage power supply system</a:t>
            </a:r>
            <a:r>
              <a:rPr lang="zh-CN" altLang="en-US" dirty="0"/>
              <a:t>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72A3BD-3CF8-4CF7-9243-4C1DBE55D90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3989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My presentation will focus on the following three points</a:t>
            </a:r>
            <a:r>
              <a:rPr lang="zh-CN" altLang="en-US" dirty="0"/>
              <a:t>。</a:t>
            </a:r>
            <a:r>
              <a:rPr lang="en-US" altLang="zh-CN" dirty="0"/>
              <a:t>the single-channel</a:t>
            </a:r>
            <a:r>
              <a:rPr lang="zh-CN" altLang="en-US" dirty="0"/>
              <a:t>。</a:t>
            </a:r>
            <a:r>
              <a:rPr lang="en-US" altLang="zh-CN" dirty="0"/>
              <a:t>the four-channel</a:t>
            </a:r>
            <a:r>
              <a:rPr lang="zh-CN" altLang="en-US" dirty="0"/>
              <a:t>。</a:t>
            </a:r>
            <a:r>
              <a:rPr lang="en-US" altLang="zh-CN" dirty="0"/>
              <a:t>and the eight-channel high-voltage power supply system</a:t>
            </a:r>
            <a:r>
              <a:rPr lang="zh-CN" altLang="en-US" dirty="0"/>
              <a:t>。</a:t>
            </a:r>
            <a:r>
              <a:rPr lang="en-US" altLang="zh-CN" dirty="0"/>
              <a:t>I will now introduce each of them one by one</a:t>
            </a:r>
            <a:r>
              <a:rPr lang="zh-CN" altLang="en-US" dirty="0"/>
              <a:t>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72A3BD-3CF8-4CF7-9243-4C1DBE55D90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742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We have four types of single-channel power supplies</a:t>
            </a:r>
            <a:r>
              <a:rPr lang="zh-CN" altLang="en-US" dirty="0"/>
              <a:t>。</a:t>
            </a:r>
            <a:r>
              <a:rPr lang="en-US" altLang="zh-CN" dirty="0"/>
              <a:t>Positive and Negative two thousand volts</a:t>
            </a:r>
            <a:r>
              <a:rPr lang="zh-CN" altLang="en-US" dirty="0"/>
              <a:t>。</a:t>
            </a:r>
            <a:r>
              <a:rPr lang="en-US" altLang="zh-CN" dirty="0"/>
              <a:t>Positive and Negative five thousand volts</a:t>
            </a:r>
            <a:r>
              <a:rPr lang="zh-CN" altLang="en-US" dirty="0"/>
              <a:t>。</a:t>
            </a:r>
            <a:r>
              <a:rPr lang="en-US" altLang="zh-CN" dirty="0"/>
              <a:t>Their output current is one milliampere</a:t>
            </a:r>
            <a:r>
              <a:rPr lang="zh-CN" altLang="en-US" dirty="0"/>
              <a:t>。</a:t>
            </a:r>
            <a:r>
              <a:rPr lang="en-US" altLang="zh-CN" dirty="0"/>
              <a:t>And we did a linearity test on the two thousand volts power supply</a:t>
            </a:r>
            <a:r>
              <a:rPr lang="zh-CN" altLang="en-US" dirty="0"/>
              <a:t>。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output and readback voltages are pretty much the same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the output voltage is one thousand eight hundred volts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ripple is thirteen ppm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72A3BD-3CF8-4CF7-9243-4C1DBE55D90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169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our in-house developed power supply in a practical experimental application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powers the TPC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power supply works normally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we can monitor and control the power supply in real time from the computer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72A3BD-3CF8-4CF7-9243-4C1DBE55D90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283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We tested different power supplies in the ionization chamber</a:t>
            </a:r>
            <a:r>
              <a:rPr lang="zh-CN" altLang="en-US" dirty="0"/>
              <a:t>。</a:t>
            </a:r>
            <a:r>
              <a:rPr lang="en-US" altLang="zh-CN" dirty="0"/>
              <a:t>This ionization chamber consists of a cathode, a field cage, a grid, and an anode</a:t>
            </a:r>
            <a:r>
              <a:rPr lang="zh-CN" altLang="en-US" dirty="0"/>
              <a:t>。</a:t>
            </a:r>
            <a:r>
              <a:rPr lang="en-US" altLang="zh-CN" dirty="0"/>
              <a:t>The test results indicate that</a:t>
            </a:r>
            <a:r>
              <a:rPr lang="zh-CN" altLang="en-US" dirty="0"/>
              <a:t>。</a:t>
            </a:r>
            <a:r>
              <a:rPr lang="en-US" altLang="zh-CN" dirty="0"/>
              <a:t>our self-developed power supplies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perform similarly to the German ISEG SHR models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72A3BD-3CF8-4CF7-9243-4C1DBE55D90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2219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32707-702C-DACC-9525-CB2C8BC1A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84B3779-DCD2-4D17-5AB2-9FC62FA0E7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B33E0CF-8A49-2980-CBAC-C9580D9E2D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 use of single-channel power supplies has its limitations</a:t>
            </a:r>
            <a:r>
              <a:rPr lang="zh-CN" altLang="en-US" dirty="0"/>
              <a:t>。</a:t>
            </a:r>
            <a:r>
              <a:rPr lang="en-US" altLang="zh-CN" dirty="0"/>
              <a:t>So we built a 4-channel high-voltage power supply for more complex experiments</a:t>
            </a:r>
            <a:r>
              <a:rPr lang="zh-CN" altLang="en-US" dirty="0"/>
              <a:t>。</a:t>
            </a:r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BBD3384-142A-F852-17CA-BC5A001810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72A3BD-3CF8-4CF7-9243-4C1DBE55D90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93862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This is the self-developed four-channel high-voltage power supply system</a:t>
            </a:r>
            <a:r>
              <a:rPr lang="zh-CN" altLang="en-US" dirty="0"/>
              <a:t>。</a:t>
            </a:r>
            <a:r>
              <a:rPr lang="en-US" altLang="zh-CN" dirty="0"/>
              <a:t>All four channels</a:t>
            </a:r>
            <a:r>
              <a:rPr lang="zh-CN" altLang="en-US" dirty="0"/>
              <a:t>。</a:t>
            </a:r>
            <a:r>
              <a:rPr lang="en-US" altLang="zh-CN" dirty="0"/>
              <a:t>support independent output, independent control</a:t>
            </a:r>
            <a:r>
              <a:rPr lang="zh-CN" altLang="en-US" dirty="0"/>
              <a:t>。</a:t>
            </a:r>
            <a:r>
              <a:rPr lang="en-US" altLang="zh-CN" dirty="0"/>
              <a:t>and independent display</a:t>
            </a:r>
            <a:r>
              <a:rPr lang="zh-CN" altLang="en-US" dirty="0"/>
              <a:t>。</a:t>
            </a:r>
            <a:r>
              <a:rPr lang="en-US" altLang="zh-CN" dirty="0"/>
              <a:t>And the ripple of each channel is less than ten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millivolts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also has an RJ45 port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we can control it remotely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72A3BD-3CF8-4CF7-9243-4C1DBE55D90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70676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2936E-98B0-5943-3682-1437AB1B1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1F6F164-8E03-47D5-A1C0-C1951C3E8E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82F6B9C-D02D-1309-37C6-6FC95131B9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meet the needs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various scenarios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have also developed the 8-channel high-voltage power supply system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6F0A2C-EBD1-D02B-0F53-97F3780E26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72A3BD-3CF8-4CF7-9243-4C1DBE55D90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2172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EBD09-FD57-41D3-B7C9-E41784E3B3DD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9AB-1160-4D2B-AABD-E8FC58C47D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5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EBD09-FD57-41D3-B7C9-E41784E3B3DD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9AB-1160-4D2B-AABD-E8FC58C47D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9731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EBD09-FD57-41D3-B7C9-E41784E3B3DD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9AB-1160-4D2B-AABD-E8FC58C47D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394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直接连接符 14"/>
          <p:cNvCxnSpPr/>
          <p:nvPr userDrawn="1"/>
        </p:nvCxnSpPr>
        <p:spPr>
          <a:xfrm>
            <a:off x="571461" y="836712"/>
            <a:ext cx="10972800" cy="1588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 userDrawn="1"/>
        </p:nvCxnSpPr>
        <p:spPr>
          <a:xfrm flipV="1">
            <a:off x="571461" y="836712"/>
            <a:ext cx="5424000" cy="0"/>
          </a:xfrm>
          <a:prstGeom prst="line">
            <a:avLst/>
          </a:prstGeom>
          <a:ln w="825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150" y="48636"/>
            <a:ext cx="1114113" cy="78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815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 userDrawn="1"/>
        </p:nvCxnSpPr>
        <p:spPr>
          <a:xfrm>
            <a:off x="571461" y="1357298"/>
            <a:ext cx="11088000" cy="1588"/>
          </a:xfrm>
          <a:prstGeom prst="line">
            <a:avLst/>
          </a:prstGeom>
          <a:ln w="412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 rot="5400000">
            <a:off x="249990" y="1677712"/>
            <a:ext cx="642942" cy="2117"/>
          </a:xfrm>
          <a:prstGeom prst="line">
            <a:avLst/>
          </a:prstGeom>
          <a:ln w="412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 userDrawn="1"/>
        </p:nvCxnSpPr>
        <p:spPr>
          <a:xfrm>
            <a:off x="4571989" y="3857628"/>
            <a:ext cx="7087472" cy="158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614" y="142686"/>
            <a:ext cx="1620849" cy="114652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EBD09-FD57-41D3-B7C9-E41784E3B3DD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9AB-1160-4D2B-AABD-E8FC58C47D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1727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EBD09-FD57-41D3-B7C9-E41784E3B3DD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9AB-1160-4D2B-AABD-E8FC58C47D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264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EBD09-FD57-41D3-B7C9-E41784E3B3DD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9AB-1160-4D2B-AABD-E8FC58C47D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0477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EBD09-FD57-41D3-B7C9-E41784E3B3DD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9AB-1160-4D2B-AABD-E8FC58C47D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7448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EBD09-FD57-41D3-B7C9-E41784E3B3DD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9AB-1160-4D2B-AABD-E8FC58C47D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8167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EBD09-FD57-41D3-B7C9-E41784E3B3DD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9AB-1160-4D2B-AABD-E8FC58C47D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7048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EBD09-FD57-41D3-B7C9-E41784E3B3DD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9AB-1160-4D2B-AABD-E8FC58C47D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295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EBD09-FD57-41D3-B7C9-E41784E3B3DD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9AB-1160-4D2B-AABD-E8FC58C47D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3489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BEBD09-FD57-41D3-B7C9-E41784E3B3DD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0A9AB-1160-4D2B-AABD-E8FC58C47D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0283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4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10" Type="http://schemas.openxmlformats.org/officeDocument/2006/relationships/image" Target="../media/image30.png"/><Relationship Id="rId4" Type="http://schemas.openxmlformats.org/officeDocument/2006/relationships/image" Target="../media/image25.jpeg"/><Relationship Id="rId9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tiff"/><Relationship Id="rId5" Type="http://schemas.openxmlformats.org/officeDocument/2006/relationships/image" Target="../media/image10.png"/><Relationship Id="rId4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F9C173-2D86-4AA6-7ADC-D6D0775E0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6685DE2-1873-DFD6-4862-D38E5CFBB163}"/>
              </a:ext>
            </a:extLst>
          </p:cNvPr>
          <p:cNvSpPr txBox="1"/>
          <p:nvPr/>
        </p:nvSpPr>
        <p:spPr>
          <a:xfrm>
            <a:off x="581355" y="3013501"/>
            <a:ext cx="11017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High Voltage Power Supply System</a:t>
            </a:r>
            <a:endParaRPr lang="zh-CN" altLang="en-US" sz="48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05CD8AF-C599-32AF-A258-6E306A60E81A}"/>
              </a:ext>
            </a:extLst>
          </p:cNvPr>
          <p:cNvSpPr txBox="1"/>
          <p:nvPr/>
        </p:nvSpPr>
        <p:spPr>
          <a:xfrm>
            <a:off x="4183788" y="4572284"/>
            <a:ext cx="38123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Han Zhang</a:t>
            </a:r>
            <a:r>
              <a:rPr lang="zh-CN" altLang="en-US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Juan Li</a:t>
            </a:r>
          </a:p>
          <a:p>
            <a:pPr algn="ctr"/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Institute of Modern Physics(IMP)</a:t>
            </a:r>
          </a:p>
          <a:p>
            <a:pPr algn="ctr"/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October 21</a:t>
            </a:r>
            <a:r>
              <a:rPr lang="zh-CN" altLang="en-US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2025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0090D21-C05B-6590-B0C3-02C9BBF60B2D}"/>
              </a:ext>
            </a:extLst>
          </p:cNvPr>
          <p:cNvSpPr txBox="1"/>
          <p:nvPr/>
        </p:nvSpPr>
        <p:spPr>
          <a:xfrm>
            <a:off x="4156298" y="1371514"/>
            <a:ext cx="38843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46th CBM Collaboration Meeting</a:t>
            </a:r>
          </a:p>
          <a:p>
            <a:pPr algn="ctr"/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IMP-CAS</a:t>
            </a:r>
          </a:p>
          <a:p>
            <a:pPr algn="ctr"/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Lanzhou, China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24F19BB-1A93-B0AD-9EFE-9B85BA088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072" y="195258"/>
            <a:ext cx="3617451" cy="54993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06DB571-C8D0-1021-4D0D-170C0C24E6E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57" b="837"/>
          <a:stretch>
            <a:fillRect/>
          </a:stretch>
        </p:blipFill>
        <p:spPr>
          <a:xfrm>
            <a:off x="551384" y="39574"/>
            <a:ext cx="720080" cy="70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45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173" y="4762750"/>
            <a:ext cx="5024686" cy="1264527"/>
          </a:xfrm>
          <a:prstGeom prst="roundRect">
            <a:avLst>
              <a:gd name="adj" fmla="val 21300"/>
            </a:avLst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F70480E5-2D46-6BBF-9691-6215A885E079}"/>
              </a:ext>
            </a:extLst>
          </p:cNvPr>
          <p:cNvSpPr txBox="1"/>
          <p:nvPr/>
        </p:nvSpPr>
        <p:spPr>
          <a:xfrm>
            <a:off x="479376" y="271284"/>
            <a:ext cx="9433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Eight-channel High-voltage Power Supply System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A0BFB5B-CC76-0786-A9C6-9EB68465619F}"/>
              </a:ext>
            </a:extLst>
          </p:cNvPr>
          <p:cNvSpPr txBox="1"/>
          <p:nvPr/>
        </p:nvSpPr>
        <p:spPr>
          <a:xfrm>
            <a:off x="479376" y="830723"/>
            <a:ext cx="10499787" cy="2070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/>
              <a:t>Technical specifications</a:t>
            </a:r>
            <a:r>
              <a:rPr lang="zh-CN" altLang="en-US" sz="2800" dirty="0">
                <a:cs typeface="Times New Roman" panose="02020603050405020304" pitchFamily="18" charset="0"/>
              </a:rPr>
              <a:t>：</a:t>
            </a:r>
            <a:endParaRPr lang="en-US" altLang="zh-CN" sz="2800" dirty="0"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1U standard rack-mountable, 580mm depth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8-channel, 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6kV/1mA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with three control modes (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RS485/Web/EPICS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Integrated with 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FPGA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easy functional expansion, such as triggering and safety interlock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FA8BC4B-D1E3-BE6B-131F-D332253C56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7073" y="2874696"/>
            <a:ext cx="6624736" cy="364086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8AC7540-0205-E4FD-1066-C1435CC503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68" y="3052066"/>
            <a:ext cx="5159896" cy="164306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D64402-9921-C0EF-7587-D7C0C72FB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95239206-CA07-2432-C152-5A6EC8712139}"/>
              </a:ext>
            </a:extLst>
          </p:cNvPr>
          <p:cNvSpPr txBox="1"/>
          <p:nvPr/>
        </p:nvSpPr>
        <p:spPr>
          <a:xfrm>
            <a:off x="479376" y="271284"/>
            <a:ext cx="9059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Web Interface And No-Load Test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96C011B-6EE9-2B3B-76E3-AC44C1A74D81}"/>
              </a:ext>
            </a:extLst>
          </p:cNvPr>
          <p:cNvSpPr txBox="1"/>
          <p:nvPr/>
        </p:nvSpPr>
        <p:spPr>
          <a:xfrm>
            <a:off x="2489208" y="5694536"/>
            <a:ext cx="1656184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Web interface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2F605B0-E9B5-923A-1EFF-FB5995ECDF25}"/>
              </a:ext>
            </a:extLst>
          </p:cNvPr>
          <p:cNvSpPr txBox="1"/>
          <p:nvPr/>
        </p:nvSpPr>
        <p:spPr>
          <a:xfrm>
            <a:off x="9680128" y="5691461"/>
            <a:ext cx="706822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LCD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595B473-649B-8F1E-9C0B-AEB190CC4E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4" t="13250" r="126" b="20601"/>
          <a:stretch>
            <a:fillRect/>
          </a:stretch>
        </p:blipFill>
        <p:spPr>
          <a:xfrm>
            <a:off x="-6392" y="2060847"/>
            <a:ext cx="7634038" cy="34109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E5A9C22-D050-8A61-A8D0-848CB22D33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0" t="20664" r="31330" b="27358"/>
          <a:stretch>
            <a:fillRect/>
          </a:stretch>
        </p:blipFill>
        <p:spPr>
          <a:xfrm>
            <a:off x="7875078" y="2060848"/>
            <a:ext cx="4316922" cy="341095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6009BAB5-904F-F4C5-5E43-3FC824E390FD}"/>
              </a:ext>
            </a:extLst>
          </p:cNvPr>
          <p:cNvSpPr txBox="1"/>
          <p:nvPr/>
        </p:nvSpPr>
        <p:spPr>
          <a:xfrm>
            <a:off x="479376" y="980728"/>
            <a:ext cx="7416824" cy="960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output voltage of all 8 channels is set to 6kV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No-load test</a:t>
            </a:r>
          </a:p>
        </p:txBody>
      </p:sp>
    </p:spTree>
    <p:extLst>
      <p:ext uri="{BB962C8B-B14F-4D97-AF65-F5344CB8AC3E}">
        <p14:creationId xmlns:p14="http://schemas.microsoft.com/office/powerpoint/2010/main" val="3818078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CFA9FA-65C0-FDD4-2F2D-6E88220C1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765ECCF-FE08-44F2-8699-3E3925D449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" t="12959" r="347" b="24064"/>
          <a:stretch>
            <a:fillRect/>
          </a:stretch>
        </p:blipFill>
        <p:spPr>
          <a:xfrm>
            <a:off x="4426407" y="1811764"/>
            <a:ext cx="7752184" cy="323741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FE24B7F-5F7D-6CB6-509F-C4C87A0E2B34}"/>
              </a:ext>
            </a:extLst>
          </p:cNvPr>
          <p:cNvSpPr txBox="1"/>
          <p:nvPr/>
        </p:nvSpPr>
        <p:spPr>
          <a:xfrm>
            <a:off x="479376" y="980728"/>
            <a:ext cx="7416824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8 channels loaded with 5MΩ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FE17860-AC4B-24B3-45D5-5CB8EC79CD60}"/>
              </a:ext>
            </a:extLst>
          </p:cNvPr>
          <p:cNvSpPr txBox="1"/>
          <p:nvPr/>
        </p:nvSpPr>
        <p:spPr>
          <a:xfrm>
            <a:off x="479376" y="271284"/>
            <a:ext cx="9059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Load Test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D1488D7-74DB-DA0D-2298-BFE6A08893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0" b="54109"/>
          <a:stretch>
            <a:fillRect/>
          </a:stretch>
        </p:blipFill>
        <p:spPr>
          <a:xfrm>
            <a:off x="0" y="1808820"/>
            <a:ext cx="3987671" cy="324036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CDFD2108-391B-DD10-9B08-F8840EEA34D5}"/>
              </a:ext>
            </a:extLst>
          </p:cNvPr>
          <p:cNvSpPr txBox="1"/>
          <p:nvPr/>
        </p:nvSpPr>
        <p:spPr>
          <a:xfrm>
            <a:off x="733695" y="5370980"/>
            <a:ext cx="2520279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platform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5697701-9EB3-213A-8BF4-CD2DB6991147}"/>
              </a:ext>
            </a:extLst>
          </p:cNvPr>
          <p:cNvSpPr txBox="1"/>
          <p:nvPr/>
        </p:nvSpPr>
        <p:spPr>
          <a:xfrm>
            <a:off x="7474407" y="5370980"/>
            <a:ext cx="1656184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Web interface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415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56BFCD-68D7-1A37-C51A-D73334D7D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8B8A6EB-06B5-4BEC-B334-9606E492D9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722889" y="908719"/>
            <a:ext cx="3346471" cy="594928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A64C6071-8BB7-580F-1F09-E0CB5903B04A}"/>
              </a:ext>
            </a:extLst>
          </p:cNvPr>
          <p:cNvSpPr txBox="1"/>
          <p:nvPr/>
        </p:nvSpPr>
        <p:spPr>
          <a:xfrm>
            <a:off x="479376" y="271284"/>
            <a:ext cx="9059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Power test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7EE66BD-FCF4-70F2-8378-DEF47CF15FB0}"/>
              </a:ext>
            </a:extLst>
          </p:cNvPr>
          <p:cNvSpPr txBox="1"/>
          <p:nvPr/>
        </p:nvSpPr>
        <p:spPr>
          <a:xfrm>
            <a:off x="1" y="836711"/>
            <a:ext cx="2783631" cy="2345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8 channels loaded at 5MΩ each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system power consumption is 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76.81W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C8D6FE7-9699-B26F-CF33-386ED66E4F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792247" y="908719"/>
            <a:ext cx="3346474" cy="5949287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A8BF9D0-9BB6-07D2-87AC-35BED92FA2DD}"/>
              </a:ext>
            </a:extLst>
          </p:cNvPr>
          <p:cNvSpPr txBox="1"/>
          <p:nvPr/>
        </p:nvSpPr>
        <p:spPr>
          <a:xfrm>
            <a:off x="6069360" y="831122"/>
            <a:ext cx="2783631" cy="2345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8 channels under no-load conditions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system power consumption is 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5.49W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477802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E8741E-AF77-D598-EEF2-5CF494F75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7E92B92-D4F1-E4F9-E768-2B2AF47DF65D}"/>
              </a:ext>
            </a:extLst>
          </p:cNvPr>
          <p:cNvSpPr txBox="1"/>
          <p:nvPr/>
        </p:nvSpPr>
        <p:spPr>
          <a:xfrm>
            <a:off x="479376" y="271284"/>
            <a:ext cx="9059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Single-channel Ripple Test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0C2755D-4E46-9608-7C67-CFDE6446DE30}"/>
              </a:ext>
            </a:extLst>
          </p:cNvPr>
          <p:cNvSpPr txBox="1"/>
          <p:nvPr/>
        </p:nvSpPr>
        <p:spPr>
          <a:xfrm>
            <a:off x="479376" y="957940"/>
            <a:ext cx="6371910" cy="960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output is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5kV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Loaded with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5MΩ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BBC3312-DD41-D6A8-1C01-3359570D2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313" y="2204864"/>
            <a:ext cx="5609205" cy="315517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75C0839-F529-5617-06E5-D167301893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02" y="2202364"/>
            <a:ext cx="5609207" cy="315517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74BF1DF-495C-2560-2B7F-E201626E93F1}"/>
              </a:ext>
            </a:extLst>
          </p:cNvPr>
          <p:cNvSpPr txBox="1"/>
          <p:nvPr/>
        </p:nvSpPr>
        <p:spPr>
          <a:xfrm>
            <a:off x="1792265" y="5641639"/>
            <a:ext cx="2520279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platform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A8189E3-8C7B-EA4A-926C-2A65DBB5A3AF}"/>
              </a:ext>
            </a:extLst>
          </p:cNvPr>
          <p:cNvSpPr txBox="1"/>
          <p:nvPr/>
        </p:nvSpPr>
        <p:spPr>
          <a:xfrm>
            <a:off x="8396292" y="5641639"/>
            <a:ext cx="1531246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Vp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 </a:t>
            </a:r>
            <a:r>
              <a:rPr lang="zh-CN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≈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5mV</a:t>
            </a:r>
            <a:endParaRPr lang="zh-CN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1423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71FA8A-871B-DAD9-E485-1457CBA33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2341AA4-9888-9E7A-5298-A9F89ECB9A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888" y="2060848"/>
            <a:ext cx="2897581" cy="162988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8A9B262-683A-BB87-546D-89F7BA0D44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6" y="2060848"/>
            <a:ext cx="2897580" cy="162988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AB52080-3550-DA54-C973-D7A10857551D}"/>
              </a:ext>
            </a:extLst>
          </p:cNvPr>
          <p:cNvSpPr txBox="1"/>
          <p:nvPr/>
        </p:nvSpPr>
        <p:spPr>
          <a:xfrm>
            <a:off x="872110" y="3745488"/>
            <a:ext cx="1152128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CH1  4mV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B98A1E6-BF0A-3836-FFB3-FBD9F52B9E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155" y="2063818"/>
            <a:ext cx="2897580" cy="162988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3AFCA89-5E53-3AB3-7B5B-CAB8B15C1C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0498" y="2060848"/>
            <a:ext cx="2897578" cy="1629888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5E994047-91D7-1FCD-4D52-5360F24A355E}"/>
              </a:ext>
            </a:extLst>
          </p:cNvPr>
          <p:cNvSpPr txBox="1"/>
          <p:nvPr/>
        </p:nvSpPr>
        <p:spPr>
          <a:xfrm>
            <a:off x="7184977" y="3720656"/>
            <a:ext cx="1120082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CH3  8mV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D1D047A-0A90-E950-0806-1497905CC80C}"/>
              </a:ext>
            </a:extLst>
          </p:cNvPr>
          <p:cNvSpPr txBox="1"/>
          <p:nvPr/>
        </p:nvSpPr>
        <p:spPr>
          <a:xfrm>
            <a:off x="10177266" y="3745488"/>
            <a:ext cx="1224137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CH4   5mV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459D457-9D9F-61D4-F82C-513776DA16EE}"/>
              </a:ext>
            </a:extLst>
          </p:cNvPr>
          <p:cNvSpPr txBox="1"/>
          <p:nvPr/>
        </p:nvSpPr>
        <p:spPr>
          <a:xfrm>
            <a:off x="479376" y="271284"/>
            <a:ext cx="9059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Eight-channel Ripple Test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7A7310E-39D6-73F8-2B6C-86870A0BF8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3" y="4138794"/>
            <a:ext cx="2891391" cy="162640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D169900-FEB4-0050-D07A-7D4BBDC5A9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2888" y="4138722"/>
            <a:ext cx="2891391" cy="162640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64B91FC-8E89-899B-1889-BDA1879BC2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249" y="4132608"/>
            <a:ext cx="2891392" cy="162640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2EC83E9-F632-98FF-316D-F4001EE347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50498" y="4132608"/>
            <a:ext cx="2891392" cy="1626408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75948B81-49DF-0DA4-FC05-3E014C7D114D}"/>
              </a:ext>
            </a:extLst>
          </p:cNvPr>
          <p:cNvSpPr txBox="1"/>
          <p:nvPr/>
        </p:nvSpPr>
        <p:spPr>
          <a:xfrm>
            <a:off x="3984579" y="3720656"/>
            <a:ext cx="1152128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CH2  6mV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46AB6C31-4E56-FA9B-9B90-8B0855A56CC9}"/>
              </a:ext>
            </a:extLst>
          </p:cNvPr>
          <p:cNvSpPr txBox="1"/>
          <p:nvPr/>
        </p:nvSpPr>
        <p:spPr>
          <a:xfrm>
            <a:off x="855985" y="5815125"/>
            <a:ext cx="1168253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CH5  5mV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4D734F2-10B4-985B-3690-0842025669B3}"/>
              </a:ext>
            </a:extLst>
          </p:cNvPr>
          <p:cNvSpPr txBox="1"/>
          <p:nvPr/>
        </p:nvSpPr>
        <p:spPr>
          <a:xfrm>
            <a:off x="3984579" y="5844642"/>
            <a:ext cx="1296144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CH6 5mV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FF1AD6F-1BE3-057B-4847-806989689549}"/>
              </a:ext>
            </a:extLst>
          </p:cNvPr>
          <p:cNvSpPr txBox="1"/>
          <p:nvPr/>
        </p:nvSpPr>
        <p:spPr>
          <a:xfrm>
            <a:off x="7184977" y="5815125"/>
            <a:ext cx="1120082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CH7  4mV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B0F7996A-9134-EC7B-8214-A0282A4275A0}"/>
              </a:ext>
            </a:extLst>
          </p:cNvPr>
          <p:cNvSpPr txBox="1"/>
          <p:nvPr/>
        </p:nvSpPr>
        <p:spPr>
          <a:xfrm>
            <a:off x="10177266" y="5817796"/>
            <a:ext cx="1224137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CH8   4mV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D2B538A-D8A6-337E-B234-988CF1C175AF}"/>
              </a:ext>
            </a:extLst>
          </p:cNvPr>
          <p:cNvSpPr txBox="1"/>
          <p:nvPr/>
        </p:nvSpPr>
        <p:spPr>
          <a:xfrm>
            <a:off x="479376" y="957940"/>
            <a:ext cx="6371910" cy="960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output of all 8 channels is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5kV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Loaded with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5MΩ</a:t>
            </a:r>
          </a:p>
        </p:txBody>
      </p:sp>
    </p:spTree>
    <p:extLst>
      <p:ext uri="{BB962C8B-B14F-4D97-AF65-F5344CB8AC3E}">
        <p14:creationId xmlns:p14="http://schemas.microsoft.com/office/powerpoint/2010/main" val="32951811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DB266-6FB3-E204-AE30-F8CEEBC64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33A7E75F-2B03-F08F-53D0-2EFF813B57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3699688"/>
              </p:ext>
            </p:extLst>
          </p:nvPr>
        </p:nvGraphicFramePr>
        <p:xfrm>
          <a:off x="551384" y="2852936"/>
          <a:ext cx="11089232" cy="19875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4506">
                  <a:extLst>
                    <a:ext uri="{9D8B030D-6E8A-4147-A177-3AD203B41FA5}">
                      <a16:colId xmlns:a16="http://schemas.microsoft.com/office/drawing/2014/main" val="2208582087"/>
                    </a:ext>
                  </a:extLst>
                </a:gridCol>
                <a:gridCol w="3024336">
                  <a:extLst>
                    <a:ext uri="{9D8B030D-6E8A-4147-A177-3AD203B41FA5}">
                      <a16:colId xmlns:a16="http://schemas.microsoft.com/office/drawing/2014/main" val="2686829797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1117141528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185051151"/>
                    </a:ext>
                  </a:extLst>
                </a:gridCol>
                <a:gridCol w="3558062">
                  <a:extLst>
                    <a:ext uri="{9D8B030D-6E8A-4147-A177-3AD203B41FA5}">
                      <a16:colId xmlns:a16="http://schemas.microsoft.com/office/drawing/2014/main" val="1517306011"/>
                    </a:ext>
                  </a:extLst>
                </a:gridCol>
              </a:tblGrid>
              <a:tr h="393149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Manufacturer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Equipment type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Ripple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Voltage accuracy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Voltage resolution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3144117"/>
                  </a:ext>
                </a:extLst>
              </a:tr>
              <a:tr h="398609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IMP-CAS</a:t>
                      </a:r>
                      <a:endParaRPr lang="zh-CN" altLang="en-US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HIRIBL  8 Channels</a:t>
                      </a:r>
                      <a:r>
                        <a:rPr lang="zh-CN" altLang="en-US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altLang="zh-CN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6kV</a:t>
                      </a:r>
                      <a:endParaRPr lang="zh-CN" altLang="en-US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10mV P-P</a:t>
                      </a:r>
                      <a:endParaRPr lang="zh-CN" altLang="en-US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±2V</a:t>
                      </a:r>
                      <a:endParaRPr lang="zh-CN" altLang="en-US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Web interface: 1V/</a:t>
                      </a:r>
                      <a:r>
                        <a:rPr lang="en-US" altLang="zh-CN" sz="1800" b="0" i="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Knob adjustment</a:t>
                      </a:r>
                      <a:endParaRPr lang="zh-CN" altLang="en-US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4228276"/>
                  </a:ext>
                </a:extLst>
              </a:tr>
              <a:tr h="3986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ISEG</a:t>
                      </a:r>
                      <a:endParaRPr lang="zh-CN" altLang="en-US" b="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EHS F060p </a:t>
                      </a:r>
                      <a:r>
                        <a:rPr lang="zh-CN" altLang="en-US" sz="18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8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 </a:t>
                      </a:r>
                      <a:r>
                        <a:rPr lang="en-US" altLang="zh-CN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Channels</a:t>
                      </a:r>
                      <a:r>
                        <a:rPr lang="zh-CN" altLang="en-US" sz="18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altLang="zh-CN" sz="18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6kV</a:t>
                      </a:r>
                      <a:endParaRPr lang="zh-CN" altLang="en-US" sz="1800" b="0" i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10mV P-P</a:t>
                      </a:r>
                      <a:endParaRPr lang="zh-CN" altLang="en-US" b="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</a:t>
                      </a:r>
                      <a:endParaRPr lang="zh-CN" altLang="en-US" b="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</a:t>
                      </a:r>
                      <a:endParaRPr lang="zh-CN" altLang="en-US" b="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854729"/>
                  </a:ext>
                </a:extLst>
              </a:tr>
              <a:tr h="3986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CAEN</a:t>
                      </a:r>
                      <a:endParaRPr lang="zh-CN" altLang="en-US" b="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A7460</a:t>
                      </a:r>
                      <a:r>
                        <a:rPr lang="zh-CN" altLang="en-US" sz="18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altLang="zh-CN" sz="18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 </a:t>
                      </a:r>
                      <a:r>
                        <a:rPr lang="en-US" altLang="zh-CN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Channels</a:t>
                      </a:r>
                      <a:r>
                        <a:rPr lang="zh-CN" altLang="en-US" sz="18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altLang="zh-CN" sz="18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6kV</a:t>
                      </a:r>
                      <a:endParaRPr lang="zh-CN" altLang="en-US" sz="1800" b="0" i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5mV P-P</a:t>
                      </a:r>
                      <a:endParaRPr lang="zh-CN" altLang="en-US" b="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</a:t>
                      </a:r>
                      <a:endParaRPr lang="zh-CN" altLang="en-US" b="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</a:t>
                      </a:r>
                      <a:endParaRPr lang="zh-CN" altLang="en-US" b="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193529"/>
                  </a:ext>
                </a:extLst>
              </a:tr>
              <a:tr h="3986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CAEN</a:t>
                      </a:r>
                      <a:endParaRPr lang="zh-CN" altLang="en-US" b="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A1632H</a:t>
                      </a:r>
                      <a:r>
                        <a:rPr lang="zh-CN" altLang="en-US" sz="18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altLang="zh-CN" sz="18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 </a:t>
                      </a:r>
                      <a:r>
                        <a:rPr lang="en-US" altLang="zh-CN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Channels</a:t>
                      </a:r>
                      <a:r>
                        <a:rPr lang="zh-CN" altLang="en-US" sz="18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altLang="zh-CN" sz="18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6kV</a:t>
                      </a:r>
                      <a:endParaRPr lang="zh-CN" altLang="en-US" sz="1800" b="0" i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3mV P-P</a:t>
                      </a:r>
                      <a:endParaRPr lang="zh-CN" altLang="en-US" b="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</a:t>
                      </a:r>
                      <a:endParaRPr lang="zh-CN" altLang="en-US" b="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</a:t>
                      </a:r>
                      <a:endParaRPr lang="zh-CN" altLang="en-US" b="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2168522"/>
                  </a:ext>
                </a:extLst>
              </a:tr>
            </a:tbl>
          </a:graphicData>
        </a:graphic>
      </p:graphicFrame>
      <p:sp>
        <p:nvSpPr>
          <p:cNvPr id="3" name="文本框 2">
            <a:extLst>
              <a:ext uri="{FF2B5EF4-FFF2-40B4-BE49-F238E27FC236}">
                <a16:creationId xmlns:a16="http://schemas.microsoft.com/office/drawing/2014/main" id="{0DBC6CF9-F3D8-9190-738C-467363EF3DDE}"/>
              </a:ext>
            </a:extLst>
          </p:cNvPr>
          <p:cNvSpPr txBox="1"/>
          <p:nvPr/>
        </p:nvSpPr>
        <p:spPr>
          <a:xfrm>
            <a:off x="479376" y="271284"/>
            <a:ext cx="9059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Performance Comparison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E2587EF-3099-7D6D-D717-758FE0D2EAAD}"/>
              </a:ext>
            </a:extLst>
          </p:cNvPr>
          <p:cNvSpPr txBox="1"/>
          <p:nvPr/>
        </p:nvSpPr>
        <p:spPr>
          <a:xfrm>
            <a:off x="480692" y="908720"/>
            <a:ext cx="11303940" cy="1421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Similar high-voltage power supply systems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ripple of our in-house developed power supply system is comparable to that of the EHS F060p model from Germany's ISEG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1233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28EDC5-A348-D977-ABA4-EE137F58C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84C378A-2889-13D0-6900-E41CE7B32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072" y="195258"/>
            <a:ext cx="3617451" cy="54993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F85E141-B3F6-1F78-0FDC-95C18B6AE05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57" b="837"/>
          <a:stretch>
            <a:fillRect/>
          </a:stretch>
        </p:blipFill>
        <p:spPr>
          <a:xfrm>
            <a:off x="551384" y="39574"/>
            <a:ext cx="720080" cy="705617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6FF7A318-B4C9-8A0E-531E-D5A3CAE347F4}"/>
              </a:ext>
            </a:extLst>
          </p:cNvPr>
          <p:cNvSpPr txBox="1"/>
          <p:nvPr/>
        </p:nvSpPr>
        <p:spPr>
          <a:xfrm>
            <a:off x="3539716" y="2875002"/>
            <a:ext cx="51125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Thank you</a:t>
            </a:r>
            <a:r>
              <a:rPr lang="zh-CN" altLang="en-US" sz="6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1427553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0D44E-330B-38C3-534B-DE7C1E5C3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A0BC0207-618A-8624-88A7-06419340F045}"/>
              </a:ext>
            </a:extLst>
          </p:cNvPr>
          <p:cNvSpPr txBox="1"/>
          <p:nvPr/>
        </p:nvSpPr>
        <p:spPr>
          <a:xfrm>
            <a:off x="333152" y="1268760"/>
            <a:ext cx="115256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i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Why</a:t>
            </a:r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should we develop our own high-voltage power supply system?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CEDA084-CD2D-3D17-6D9E-F0401FB6E52F}"/>
              </a:ext>
            </a:extLst>
          </p:cNvPr>
          <p:cNvSpPr txBox="1"/>
          <p:nvPr/>
        </p:nvSpPr>
        <p:spPr>
          <a:xfrm>
            <a:off x="4213134" y="3429000"/>
            <a:ext cx="3765729" cy="1953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buClr>
                <a:srgbClr val="3366FF"/>
              </a:buClr>
              <a:defRPr sz="22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chemeClr val="tx1"/>
                </a:solidFill>
              </a:rPr>
              <a:t>Supply Cycle</a:t>
            </a:r>
          </a:p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chemeClr val="tx1"/>
                </a:solidFill>
              </a:rPr>
              <a:t>Maintenance Time</a:t>
            </a:r>
          </a:p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chemeClr val="tx1"/>
                </a:solidFill>
              </a:rPr>
              <a:t>Domestic Technology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0EAB8D1-65B5-83E8-B5EE-7D890F8A9B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57" b="837"/>
          <a:stretch>
            <a:fillRect/>
          </a:stretch>
        </p:blipFill>
        <p:spPr>
          <a:xfrm>
            <a:off x="551384" y="39574"/>
            <a:ext cx="720080" cy="70561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94806CD-570F-1EAE-9815-E75342A193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4072" y="195258"/>
            <a:ext cx="3617451" cy="54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5A642A-0EF2-03BD-9D7F-94484E1B14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27F6DFC2-B18A-9108-0261-19FDC75F3A05}"/>
              </a:ext>
            </a:extLst>
          </p:cNvPr>
          <p:cNvSpPr txBox="1"/>
          <p:nvPr/>
        </p:nvSpPr>
        <p:spPr>
          <a:xfrm>
            <a:off x="1955540" y="2452066"/>
            <a:ext cx="8280920" cy="1953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buClr>
                <a:srgbClr val="3366FF"/>
              </a:buClr>
              <a:defRPr sz="22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rgbClr val="FF0000"/>
                </a:solidFill>
              </a:rPr>
              <a:t>Single-channel High-voltage Power Supply System</a:t>
            </a:r>
            <a:endParaRPr lang="en-US" altLang="zh-CN" sz="2800" dirty="0">
              <a:solidFill>
                <a:schemeClr val="tx1"/>
              </a:solidFill>
            </a:endParaRPr>
          </a:p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chemeClr val="tx1"/>
                </a:solidFill>
              </a:rPr>
              <a:t>Four-channel High-voltage Power Supply System</a:t>
            </a:r>
          </a:p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chemeClr val="tx1"/>
                </a:solidFill>
              </a:rPr>
              <a:t>Eight-channel High-voltage Power Supply System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892488A-4948-0B90-A049-847BB291B911}"/>
              </a:ext>
            </a:extLst>
          </p:cNvPr>
          <p:cNvSpPr txBox="1"/>
          <p:nvPr/>
        </p:nvSpPr>
        <p:spPr>
          <a:xfrm>
            <a:off x="479376" y="116632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CONTENTS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164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B6577-28F2-D97F-EA33-4477F0E06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A48D6C1-74EB-0FDA-70E0-68B5A0EF9EEC}"/>
              </a:ext>
            </a:extLst>
          </p:cNvPr>
          <p:cNvSpPr txBox="1"/>
          <p:nvPr/>
        </p:nvSpPr>
        <p:spPr>
          <a:xfrm>
            <a:off x="479375" y="271284"/>
            <a:ext cx="95689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Single-channel High-voltage Power Supply System</a:t>
            </a:r>
          </a:p>
          <a:p>
            <a:endParaRPr lang="en-US" altLang="zh-CN" sz="28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A143C6F-9869-2DA4-06F5-8F1D7B34BC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986" y="1225391"/>
            <a:ext cx="3787072" cy="4604356"/>
          </a:xfrm>
          <a:prstGeom prst="rect">
            <a:avLst/>
          </a:prstGeom>
        </p:spPr>
      </p:pic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62C4655D-E66F-11BF-B7AF-78A5FC3540AD}"/>
              </a:ext>
            </a:extLst>
          </p:cNvPr>
          <p:cNvCxnSpPr>
            <a:cxnSpLocks/>
          </p:cNvCxnSpPr>
          <p:nvPr/>
        </p:nvCxnSpPr>
        <p:spPr>
          <a:xfrm flipH="1" flipV="1">
            <a:off x="10336391" y="4725144"/>
            <a:ext cx="514748" cy="3600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5E08CDC8-BCE5-7DA1-B9B2-89FFE6C2B965}"/>
              </a:ext>
            </a:extLst>
          </p:cNvPr>
          <p:cNvSpPr txBox="1"/>
          <p:nvPr/>
        </p:nvSpPr>
        <p:spPr>
          <a:xfrm>
            <a:off x="10741793" y="4955317"/>
            <a:ext cx="970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±5KV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7249CD95-FFA3-0AC2-5270-98C72A0D1E88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10048359" y="2219763"/>
            <a:ext cx="664234" cy="2000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3A0A9AC0-4CD3-F9F5-1F77-4C49BFE2C0AB}"/>
              </a:ext>
            </a:extLst>
          </p:cNvPr>
          <p:cNvSpPr txBox="1"/>
          <p:nvPr/>
        </p:nvSpPr>
        <p:spPr>
          <a:xfrm>
            <a:off x="10712593" y="2219763"/>
            <a:ext cx="10000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±2KV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B6544EF-B895-ADFB-092E-CB99BDAE094D}"/>
              </a:ext>
            </a:extLst>
          </p:cNvPr>
          <p:cNvSpPr txBox="1"/>
          <p:nvPr/>
        </p:nvSpPr>
        <p:spPr>
          <a:xfrm>
            <a:off x="1177111" y="3429000"/>
            <a:ext cx="3960440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Ripple test results 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13ppm@1800V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2BC7687-0BD8-575A-D818-4F7BA7863B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951" y="3939445"/>
            <a:ext cx="2874760" cy="2298776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8E440847-29DD-FF9A-6584-F2FE453162DE}"/>
              </a:ext>
            </a:extLst>
          </p:cNvPr>
          <p:cNvSpPr txBox="1"/>
          <p:nvPr/>
        </p:nvSpPr>
        <p:spPr>
          <a:xfrm>
            <a:off x="1177111" y="6238221"/>
            <a:ext cx="3960440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2000V power supply linearity test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81025DC8-BCFA-9976-3B01-6AA65B0141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2697775"/>
              </p:ext>
            </p:extLst>
          </p:nvPr>
        </p:nvGraphicFramePr>
        <p:xfrm>
          <a:off x="983432" y="1225391"/>
          <a:ext cx="4347798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4912">
                  <a:extLst>
                    <a:ext uri="{9D8B030D-6E8A-4147-A177-3AD203B41FA5}">
                      <a16:colId xmlns:a16="http://schemas.microsoft.com/office/drawing/2014/main" val="115100893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1119743935"/>
                    </a:ext>
                  </a:extLst>
                </a:gridCol>
                <a:gridCol w="1026782">
                  <a:extLst>
                    <a:ext uri="{9D8B030D-6E8A-4147-A177-3AD203B41FA5}">
                      <a16:colId xmlns:a16="http://schemas.microsoft.com/office/drawing/2014/main" val="9537150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Types of Power Supply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Voltage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Current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6468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2kV</a:t>
                      </a:r>
                      <a:endParaRPr lang="zh-CN" alt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1mA</a:t>
                      </a:r>
                      <a:endParaRPr lang="zh-CN" alt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24510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-2kV</a:t>
                      </a:r>
                      <a:endParaRPr lang="zh-CN" alt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1mA</a:t>
                      </a:r>
                      <a:endParaRPr lang="zh-CN" alt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1013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zh-CN" alt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5kV</a:t>
                      </a:r>
                      <a:endParaRPr lang="zh-CN" alt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1mA</a:t>
                      </a:r>
                      <a:endParaRPr lang="zh-CN" alt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42687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zh-CN" alt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-5kV</a:t>
                      </a:r>
                      <a:endParaRPr lang="zh-CN" alt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1mA</a:t>
                      </a:r>
                      <a:endParaRPr lang="zh-CN" alt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1000255"/>
                  </a:ext>
                </a:extLst>
              </a:tr>
            </a:tbl>
          </a:graphicData>
        </a:graphic>
      </p:graphicFrame>
      <p:sp>
        <p:nvSpPr>
          <p:cNvPr id="6" name="文本框 5">
            <a:extLst>
              <a:ext uri="{FF2B5EF4-FFF2-40B4-BE49-F238E27FC236}">
                <a16:creationId xmlns:a16="http://schemas.microsoft.com/office/drawing/2014/main" id="{E9992A18-5472-A8B1-5D33-56CA0A6FE84E}"/>
              </a:ext>
            </a:extLst>
          </p:cNvPr>
          <p:cNvSpPr txBox="1"/>
          <p:nvPr/>
        </p:nvSpPr>
        <p:spPr>
          <a:xfrm>
            <a:off x="6970986" y="6238221"/>
            <a:ext cx="3787072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Single-channel power supply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252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EB017D-42DF-3C5B-AC32-328B8678B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33977E1-C473-D669-0F3B-3678A52E0E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40" y="1518949"/>
            <a:ext cx="6096677" cy="4572508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003EAC4A-7B91-491D-1279-662BA23312C5}"/>
              </a:ext>
            </a:extLst>
          </p:cNvPr>
          <p:cNvSpPr/>
          <p:nvPr/>
        </p:nvSpPr>
        <p:spPr>
          <a:xfrm>
            <a:off x="6744072" y="1628800"/>
            <a:ext cx="1224136" cy="936104"/>
          </a:xfrm>
          <a:prstGeom prst="ellipse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6C922B60-703F-C3D0-2483-690E84571EE6}"/>
              </a:ext>
            </a:extLst>
          </p:cNvPr>
          <p:cNvCxnSpPr/>
          <p:nvPr/>
        </p:nvCxnSpPr>
        <p:spPr>
          <a:xfrm>
            <a:off x="7968208" y="2096852"/>
            <a:ext cx="1656184" cy="0"/>
          </a:xfrm>
          <a:prstGeom prst="straightConnector1">
            <a:avLst/>
          </a:prstGeom>
          <a:noFill/>
          <a:ln w="19050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3191BE8A-FDA4-CA10-C3D9-23875FCA0AEE}"/>
              </a:ext>
            </a:extLst>
          </p:cNvPr>
          <p:cNvSpPr txBox="1"/>
          <p:nvPr/>
        </p:nvSpPr>
        <p:spPr>
          <a:xfrm>
            <a:off x="9665255" y="1742909"/>
            <a:ext cx="1615321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High-voltage power supply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CF52EB58-62A9-B77D-EDE1-1CCDC9950EF9}"/>
              </a:ext>
            </a:extLst>
          </p:cNvPr>
          <p:cNvSpPr/>
          <p:nvPr/>
        </p:nvSpPr>
        <p:spPr>
          <a:xfrm>
            <a:off x="6240017" y="4005065"/>
            <a:ext cx="2712300" cy="1440159"/>
          </a:xfrm>
          <a:prstGeom prst="ellipse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42DC04E7-4661-CCEE-7550-AEE367E07D9A}"/>
              </a:ext>
            </a:extLst>
          </p:cNvPr>
          <p:cNvCxnSpPr>
            <a:cxnSpLocks/>
          </p:cNvCxnSpPr>
          <p:nvPr/>
        </p:nvCxnSpPr>
        <p:spPr>
          <a:xfrm>
            <a:off x="8952317" y="4725144"/>
            <a:ext cx="672075" cy="0"/>
          </a:xfrm>
          <a:prstGeom prst="straightConnector1">
            <a:avLst/>
          </a:prstGeom>
          <a:noFill/>
          <a:ln w="19050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0993427D-E554-95D8-CD09-2BAC0728B8E4}"/>
              </a:ext>
            </a:extLst>
          </p:cNvPr>
          <p:cNvSpPr txBox="1"/>
          <p:nvPr/>
        </p:nvSpPr>
        <p:spPr>
          <a:xfrm>
            <a:off x="9665255" y="4386590"/>
            <a:ext cx="1687329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Host computer interface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08B3DC4-F96C-E42C-8C11-3533F82B642F}"/>
              </a:ext>
            </a:extLst>
          </p:cNvPr>
          <p:cNvSpPr txBox="1"/>
          <p:nvPr/>
        </p:nvSpPr>
        <p:spPr>
          <a:xfrm>
            <a:off x="479375" y="271284"/>
            <a:ext cx="9568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On-site Testing For TPC Application</a:t>
            </a:r>
            <a:endParaRPr lang="en-US" altLang="zh-CN" sz="2800" dirty="0"/>
          </a:p>
        </p:txBody>
      </p:sp>
    </p:spTree>
    <p:extLst>
      <p:ext uri="{BB962C8B-B14F-4D97-AF65-F5344CB8AC3E}">
        <p14:creationId xmlns:p14="http://schemas.microsoft.com/office/powerpoint/2010/main" val="313244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C9B3B5-3FAF-8E7B-6215-FB718EBC3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8D70ADD-EC85-93FF-E497-940AD46C5D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04" y="1744533"/>
            <a:ext cx="4198560" cy="28656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76708C0-DEF5-7B72-98F7-564CE43D4F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437" y="1752082"/>
            <a:ext cx="4215563" cy="287728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8753E5C-02D6-ECCD-F028-3386981C9C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4909" y="4581128"/>
            <a:ext cx="3058618" cy="1898676"/>
          </a:xfrm>
          <a:prstGeom prst="rect">
            <a:avLst/>
          </a:prstGeom>
        </p:spPr>
      </p:pic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F1C75564-1404-FB1A-E5F2-2E4A783EC2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3336771"/>
              </p:ext>
            </p:extLst>
          </p:nvPr>
        </p:nvGraphicFramePr>
        <p:xfrm>
          <a:off x="621671" y="4725144"/>
          <a:ext cx="6552728" cy="18260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200">
                  <a:extLst>
                    <a:ext uri="{9D8B030D-6E8A-4147-A177-3AD203B41FA5}">
                      <a16:colId xmlns:a16="http://schemas.microsoft.com/office/drawing/2014/main" val="3945966541"/>
                    </a:ext>
                  </a:extLst>
                </a:gridCol>
                <a:gridCol w="2664296">
                  <a:extLst>
                    <a:ext uri="{9D8B030D-6E8A-4147-A177-3AD203B41FA5}">
                      <a16:colId xmlns:a16="http://schemas.microsoft.com/office/drawing/2014/main" val="298617514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1392441612"/>
                    </a:ext>
                  </a:extLst>
                </a:gridCol>
              </a:tblGrid>
              <a:tr h="45650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Voltage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Self-developed </a:t>
                      </a:r>
                      <a:r>
                        <a:rPr lang="en-US" altLang="zh-CN" dirty="0"/>
                        <a:t>resolution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ISEG SHR resolution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908373"/>
                  </a:ext>
                </a:extLst>
              </a:tr>
              <a:tr h="45650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900" dirty="0"/>
                        <a:t>C-2100V G-300V</a:t>
                      </a:r>
                      <a:endParaRPr lang="zh-CN" alt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9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4.573%</a:t>
                      </a:r>
                      <a:endParaRPr lang="zh-CN" altLang="en-US" sz="1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4.801%</a:t>
                      </a:r>
                      <a:endParaRPr lang="zh-CN" altLang="en-US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8930960"/>
                  </a:ext>
                </a:extLst>
              </a:tr>
              <a:tr h="45650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900" dirty="0"/>
                        <a:t>C-2600V G-600V</a:t>
                      </a:r>
                      <a:endParaRPr lang="zh-CN" alt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9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4.365%</a:t>
                      </a:r>
                      <a:endParaRPr lang="zh-CN" altLang="en-US" sz="1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5.665%</a:t>
                      </a:r>
                      <a:endParaRPr lang="zh-CN" altLang="en-US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8100043"/>
                  </a:ext>
                </a:extLst>
              </a:tr>
              <a:tr h="45650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900" dirty="0"/>
                        <a:t>C-3000V G-900V</a:t>
                      </a:r>
                      <a:endParaRPr lang="zh-CN" alt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9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5.761%</a:t>
                      </a:r>
                      <a:endParaRPr lang="zh-CN" altLang="en-US" sz="1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7.231%</a:t>
                      </a:r>
                      <a:endParaRPr lang="zh-CN" altLang="en-US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4691696"/>
                  </a:ext>
                </a:extLst>
              </a:tr>
            </a:tbl>
          </a:graphicData>
        </a:graphic>
      </p:graphicFrame>
      <p:pic>
        <p:nvPicPr>
          <p:cNvPr id="4" name="图片 3">
            <a:extLst>
              <a:ext uri="{FF2B5EF4-FFF2-40B4-BE49-F238E27FC236}">
                <a16:creationId xmlns:a16="http://schemas.microsoft.com/office/drawing/2014/main" id="{DBF1DA77-CC34-DE05-9D96-72B6B1BB41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072" y="1748494"/>
            <a:ext cx="4198560" cy="286568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36111567-DD91-A28F-512A-01A5DBEE30B8}"/>
              </a:ext>
            </a:extLst>
          </p:cNvPr>
          <p:cNvSpPr txBox="1"/>
          <p:nvPr/>
        </p:nvSpPr>
        <p:spPr>
          <a:xfrm>
            <a:off x="441592" y="0"/>
            <a:ext cx="990288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Test In The Ionization Chamber</a:t>
            </a: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Composed of a cathode, field cage, grid, and anode</a:t>
            </a: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E80DCA7-6B8B-6D2B-4DFF-C93B96C0C375}"/>
              </a:ext>
            </a:extLst>
          </p:cNvPr>
          <p:cNvSpPr txBox="1"/>
          <p:nvPr/>
        </p:nvSpPr>
        <p:spPr>
          <a:xfrm>
            <a:off x="441592" y="787793"/>
            <a:ext cx="10910992" cy="960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comparative test between the self-developed power supply and the German ISEG power supply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(-2kV and -5kV power supplies).</a:t>
            </a:r>
            <a:endParaRPr lang="en-US" altLang="zh-CN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D31843A-7259-8AD3-0B7C-F7E7F3177655}"/>
              </a:ext>
            </a:extLst>
          </p:cNvPr>
          <p:cNvSpPr txBox="1"/>
          <p:nvPr/>
        </p:nvSpPr>
        <p:spPr>
          <a:xfrm>
            <a:off x="8140002" y="6479804"/>
            <a:ext cx="388843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Oscilloscope signal acquisition diagram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174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DEB239-6A19-AB08-E40B-D57EF55F2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17B540E-A619-EC3E-A1ED-547F88829A91}"/>
              </a:ext>
            </a:extLst>
          </p:cNvPr>
          <p:cNvSpPr txBox="1"/>
          <p:nvPr/>
        </p:nvSpPr>
        <p:spPr>
          <a:xfrm>
            <a:off x="479376" y="116632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CONTENTS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274B020-529B-77C7-C2BC-15AAF4667179}"/>
              </a:ext>
            </a:extLst>
          </p:cNvPr>
          <p:cNvSpPr txBox="1"/>
          <p:nvPr/>
        </p:nvSpPr>
        <p:spPr>
          <a:xfrm>
            <a:off x="1955540" y="2452066"/>
            <a:ext cx="8280920" cy="1953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buClr>
                <a:srgbClr val="3366FF"/>
              </a:buClr>
              <a:defRPr sz="22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chemeClr val="tx1"/>
                </a:solidFill>
              </a:rPr>
              <a:t>Single-channel High-Voltage Power Supply System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rgbClr val="FF0000"/>
                </a:solidFill>
              </a:rPr>
              <a:t>Four-channel High-Voltage Power Supply System</a:t>
            </a:r>
            <a:endParaRPr lang="en-US" altLang="zh-CN" sz="2800" dirty="0">
              <a:solidFill>
                <a:schemeClr val="tx1"/>
              </a:solidFill>
            </a:endParaRPr>
          </a:p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chemeClr val="tx1"/>
                </a:solidFill>
              </a:rPr>
              <a:t>Eight-channel High-Voltage Power Supply System</a:t>
            </a:r>
          </a:p>
        </p:txBody>
      </p:sp>
    </p:spTree>
    <p:extLst>
      <p:ext uri="{BB962C8B-B14F-4D97-AF65-F5344CB8AC3E}">
        <p14:creationId xmlns:p14="http://schemas.microsoft.com/office/powerpoint/2010/main" val="37515649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AAD901-D471-75A5-4795-0E780C5948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6C327391-704E-1468-8DAF-E336DD3A799A}"/>
              </a:ext>
            </a:extLst>
          </p:cNvPr>
          <p:cNvSpPr txBox="1"/>
          <p:nvPr/>
        </p:nvSpPr>
        <p:spPr>
          <a:xfrm>
            <a:off x="0" y="1960072"/>
            <a:ext cx="6062708" cy="2937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/>
              <a:t>Technical Specifications</a:t>
            </a:r>
            <a:r>
              <a:rPr lang="zh-CN" altLang="en-US" sz="1950" dirty="0"/>
              <a:t>：</a:t>
            </a:r>
            <a:endParaRPr lang="en-US" altLang="zh-CN" sz="195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Four-channel </a:t>
            </a:r>
            <a:r>
              <a:rPr lang="en-US" altLang="zh-CN" sz="19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independent</a:t>
            </a:r>
            <a:r>
              <a:rPr lang="en-US" altLang="zh-CN" sz="1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output, control, and display</a:t>
            </a:r>
            <a:r>
              <a:rPr lang="zh-CN" altLang="en-US" sz="1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endParaRPr lang="en-US" altLang="zh-CN" sz="195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Ripple </a:t>
            </a:r>
            <a:r>
              <a:rPr lang="zh-CN" altLang="en-US" sz="19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≤ </a:t>
            </a:r>
            <a:r>
              <a:rPr lang="en-US" altLang="zh-CN" sz="19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10ppm</a:t>
            </a:r>
            <a:r>
              <a:rPr lang="zh-CN" altLang="en-US" sz="19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endParaRPr lang="en-US" altLang="zh-CN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zh-CN" sz="19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RJ45</a:t>
            </a:r>
            <a:r>
              <a:rPr lang="en-US" altLang="zh-CN" sz="1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gigabit ethernet port for remote control</a:t>
            </a:r>
            <a:r>
              <a:rPr lang="zh-CN" altLang="en-US" sz="1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endParaRPr lang="en-US" altLang="zh-CN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Powered by 24V, 3A</a:t>
            </a:r>
            <a:r>
              <a:rPr lang="zh-CN" altLang="en-US" sz="1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endParaRPr lang="en-US" altLang="zh-CN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zh-CN" sz="19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19-inch 1U </a:t>
            </a:r>
            <a:r>
              <a:rPr lang="en-US" altLang="zh-CN" sz="1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chassis 426mm</a:t>
            </a:r>
            <a:r>
              <a:rPr lang="en-US" altLang="zh-CN" sz="19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altLang="zh-CN" sz="1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286mm </a:t>
            </a:r>
            <a:r>
              <a:rPr lang="en-US" altLang="zh-CN" sz="19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altLang="zh-CN" sz="1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44mm</a:t>
            </a:r>
            <a:r>
              <a:rPr lang="zh-CN" altLang="en-US" sz="1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endParaRPr lang="en-US" altLang="zh-CN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9223C6A-E6CC-BE91-1262-62C162645B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294" y="1647221"/>
            <a:ext cx="5984557" cy="356355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8A296FC-098C-E644-86DC-074752589F9D}"/>
              </a:ext>
            </a:extLst>
          </p:cNvPr>
          <p:cNvSpPr txBox="1"/>
          <p:nvPr/>
        </p:nvSpPr>
        <p:spPr>
          <a:xfrm>
            <a:off x="479376" y="271284"/>
            <a:ext cx="9059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Four-channel High-voltage Power Supply System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6FD1C41-4A16-7DC7-E483-4A4FFFDEEB7A}"/>
              </a:ext>
            </a:extLst>
          </p:cNvPr>
          <p:cNvSpPr txBox="1"/>
          <p:nvPr/>
        </p:nvSpPr>
        <p:spPr>
          <a:xfrm>
            <a:off x="6564361" y="5373216"/>
            <a:ext cx="5114422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Four-channel high-voltage power supply system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411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0304A7-7CD5-B853-5CE2-18AC80D16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0FC6280D-3F41-E5C4-48A6-24994E3D48CC}"/>
              </a:ext>
            </a:extLst>
          </p:cNvPr>
          <p:cNvSpPr txBox="1"/>
          <p:nvPr/>
        </p:nvSpPr>
        <p:spPr>
          <a:xfrm>
            <a:off x="1955540" y="2452066"/>
            <a:ext cx="8280920" cy="1953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buClr>
                <a:srgbClr val="3366FF"/>
              </a:buClr>
              <a:defRPr sz="22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chemeClr val="tx1"/>
                </a:solidFill>
              </a:rPr>
              <a:t>Single-channel High-Voltage Power Supply System</a:t>
            </a:r>
          </a:p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chemeClr val="tx1"/>
                </a:solidFill>
              </a:rPr>
              <a:t>Four-channel High-Voltage Power Supply System</a:t>
            </a:r>
            <a:endParaRPr lang="en-US" altLang="zh-CN" sz="2800" dirty="0">
              <a:solidFill>
                <a:srgbClr val="FF0000"/>
              </a:solidFill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rgbClr val="FF0000"/>
                </a:solidFill>
              </a:rPr>
              <a:t>Eight-channel High-Voltage Power Supply System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CD867FD-39FD-A3A7-2DD7-331ED74D9959}"/>
              </a:ext>
            </a:extLst>
          </p:cNvPr>
          <p:cNvSpPr txBox="1"/>
          <p:nvPr/>
        </p:nvSpPr>
        <p:spPr>
          <a:xfrm>
            <a:off x="479376" y="116632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CONTENTS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1238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9134</TotalTime>
  <Words>1400</Words>
  <Application>Microsoft Office PowerPoint</Application>
  <PresentationFormat>宽屏</PresentationFormat>
  <Paragraphs>175</Paragraphs>
  <Slides>17</Slides>
  <Notes>17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4" baseType="lpstr">
      <vt:lpstr>微软雅黑</vt:lpstr>
      <vt:lpstr>Arial</vt:lpstr>
      <vt:lpstr>Calibri</vt:lpstr>
      <vt:lpstr>Calibri Light</vt:lpstr>
      <vt:lpstr>Times New Roman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LiHuaan</dc:creator>
  <cp:lastModifiedBy>han zhang</cp:lastModifiedBy>
  <cp:revision>2714</cp:revision>
  <dcterms:created xsi:type="dcterms:W3CDTF">2015-07-03T03:12:00Z</dcterms:created>
  <dcterms:modified xsi:type="dcterms:W3CDTF">2025-10-21T02:49:24Z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2052-10.1.0.7022</vt:lpwstr>
  </property>
</Properties>
</file>