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5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6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7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8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9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0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11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2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13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4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5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16.xml" ContentType="application/vnd.openxmlformats-officedocument.presentationml.notesSlide+xml"/>
  <Override PartName="/ppt/tags/tag1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9"/>
  </p:notesMasterIdLst>
  <p:sldIdLst>
    <p:sldId id="257" r:id="rId2"/>
    <p:sldId id="260" r:id="rId3"/>
    <p:sldId id="261" r:id="rId4"/>
    <p:sldId id="262" r:id="rId5"/>
    <p:sldId id="264" r:id="rId6"/>
    <p:sldId id="263" r:id="rId7"/>
    <p:sldId id="266" r:id="rId8"/>
    <p:sldId id="267" r:id="rId9"/>
    <p:sldId id="268" r:id="rId10"/>
    <p:sldId id="269" r:id="rId11"/>
    <p:sldId id="270" r:id="rId12"/>
    <p:sldId id="276" r:id="rId13"/>
    <p:sldId id="272" r:id="rId14"/>
    <p:sldId id="271" r:id="rId15"/>
    <p:sldId id="274" r:id="rId16"/>
    <p:sldId id="273" r:id="rId17"/>
    <p:sldId id="27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zhi QI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994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14"/>
      </p:cViewPr>
      <p:guideLst>
        <p:guide orient="horz" pos="2195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4A6E9-4252-4647-9910-C2EB45FE195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We’ve applied this system to the "X-ray Imaging System" project in collaboration with Shanghai Institute of Optics and Fine Mechanics. To achieve real-time camera control image acquisition and transmission.</a:t>
            </a:r>
          </a:p>
          <a:p>
            <a:r>
              <a:rPr lang="zh-CN" altLang="en-US"/>
              <a:t>Based on the control and data path design I’ve illustrated before, we built a transmission pipeline using a pair of lock-free ring buffers in the memory registration area. </a:t>
            </a:r>
          </a:p>
          <a:p>
            <a:r>
              <a:rPr lang="zh-CN" altLang="en-US"/>
              <a:t>And custom transport layer protocol header (FRAME_META) includes meta info like data source ID, sequence number, data index and timestamp. The client parses and converts data using the header to ensure accurate storage.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t>We evaluated server-side RDMA send “post-to-completion” batch latency under a unified methodology. </a:t>
            </a:r>
          </a:p>
          <a:p>
            <a:r>
              <a:t>Looking at each camera stream, we saw this: at the 2Hz trigger frequency, all data streams had a steady rhythm and microsecond-level dispersion. The transmission pipeline stayed stable too, this shows the RDMA stack is nowhere near its capacity limit under this configuration and load.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The construction of a "hardware acceleration + protocol optimization" dual-driven technology system has been launched, to implement a universal FPGA-RDMA data acquisition and transmission framework for detectors, which is planned to be applied to the data acquisition system of the next-generation particle detector.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sz="6000"/>
              <a:t>As you can see, the CEE network architecture adopts a three-layer structure. Some relevant communication protocols used, such as EPICS CA and ZeroMQ, are built on the TCP/IP nfrastructure, so the TCP is the cornerstone of CEE network communication.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t>Computer and electronic communication tech is getting better all the time, when we comes to high-throughput data transmission, the old TCP protocol starts having problems and bottlenecks.</a:t>
            </a:r>
          </a:p>
          <a:p>
            <a:r>
              <a:t>For reference, a lot of major research institutions choose RDMA as a performance boost solution for their next-gen data transmission systems, And Infiniband/RDMA basically becomes a "standard part" now for HPC and large-scale science projects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 because of this, we designed and built a prototype RDMA data transmission system for handling the growth of data transmission in the future.</a:t>
            </a:r>
          </a:p>
          <a:p>
            <a:r>
              <a:rPr lang="en-US" altLang="zh-CN" dirty="0"/>
              <a:t>The basic idea behind the design is this: the network card does direct DMA to the pre-registered memory of the process, and moves data directly. </a:t>
            </a:r>
          </a:p>
          <a:p>
            <a:r>
              <a:rPr lang="en-US" altLang="zh-CN" dirty="0"/>
              <a:t>The system uses a two-channel structure: RDMA for the data side and TCP/HTTP for the control side. The control side handles low-frequency operations, while the data side takes care of high-frequency ones.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4A6E9-4252-4647-9910-C2EB45FE195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    </a:t>
            </a:r>
            <a:r>
              <a:t>Building on the classic network model, we designed the transport system's layered structure.The user-mode subsystem is on top. It handles interactions between upper apps and lower hardware.The kernel-mode subsystem is Linux's RDMA kernel framework and NIC drivers , let apps access devices via Verbs.</a:t>
            </a:r>
          </a:p>
          <a:p>
            <a:r>
              <a:rPr lang="en-US"/>
              <a:t>   </a:t>
            </a:r>
            <a:r>
              <a:t>We also use Programmed I/O, Doorbell, Memory Mapping, DMA and other mechanisms to bypass the kernel for data movement.</a:t>
            </a:r>
          </a:p>
          <a:p>
            <a:r>
              <a:t>    As for Application basic sysytem structure, We split the user-mode app into six functional modules that work together. They cover the full process from data acquisition to high-speed transmission.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 Once we designed and built the system, we ran initial tests to check the systems’ performance advantages.</a:t>
            </a:r>
          </a:p>
          <a:p>
            <a:r>
              <a:rPr dirty="0"/>
              <a:t>2 servers were connected(one on as sender the accelerator network, the other as receiver on the CEE DCS network) via optical fibers , we conduct cross-network PV data transmission situiation.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4A6E9-4252-4647-9910-C2EB45FE195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Set the RDMA data transmission system as the experimental group and the TCP one as the control group. We compared them across three performance metrics: latency, throughput, and CPU utilization.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4A6E9-4252-4647-9910-C2EB45FE195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We used an "average performance improvement rate" formula to calculate the overall average improvement for each performance metric. After transmitting over 100,000 data packets and analyzing the results, we found that:</a:t>
            </a:r>
          </a:p>
          <a:p>
            <a:r>
              <a:rPr lang="zh-CN" altLang="en-US" dirty="0"/>
              <a:t>RDMA reduced latency by 96.3%, increased throughput by 95.1%, and lowered CPU utilization by 85.6% compared to TCP.</a:t>
            </a:r>
          </a:p>
          <a:p>
            <a:r>
              <a:rPr lang="zh-CN" altLang="en-US" dirty="0"/>
              <a:t>This initially proves the system’s performance advantages over traditional network transmission protocols.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4A6E9-4252-4647-9910-C2EB45FE195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image" Target="../media/image1.GI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4" name="图片 3" descr="imp-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9050"/>
            <a:ext cx="5165725" cy="1003300"/>
          </a:xfrm>
          <a:prstGeom prst="rect">
            <a:avLst/>
          </a:prstGeom>
        </p:spPr>
      </p:pic>
      <p:pic>
        <p:nvPicPr>
          <p:cNvPr id="5" name="图片 4" descr="中国科学院大学-logo-512px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41025" y="19050"/>
            <a:ext cx="1398270" cy="13982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795171"/>
            <a:ext cx="12192000" cy="116378"/>
          </a:xfrm>
          <a:prstGeom prst="rect">
            <a:avLst/>
          </a:prstGeom>
          <a:solidFill>
            <a:srgbClr val="174994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AI改图-9IMP-334x36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50320" y="0"/>
            <a:ext cx="691515" cy="7493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image" Target="../media/image33.png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image" Target="../media/image32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31.png"/><Relationship Id="rId5" Type="http://schemas.openxmlformats.org/officeDocument/2006/relationships/tags" Target="../tags/tag141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../media/image36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35.png"/><Relationship Id="rId5" Type="http://schemas.openxmlformats.org/officeDocument/2006/relationships/tags" Target="../tags/tag149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48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15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10" Type="http://schemas.openxmlformats.org/officeDocument/2006/relationships/image" Target="../media/image38.png"/><Relationship Id="rId4" Type="http://schemas.openxmlformats.org/officeDocument/2006/relationships/tags" Target="../tags/tag159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5.png"/><Relationship Id="rId5" Type="http://schemas.openxmlformats.org/officeDocument/2006/relationships/tags" Target="../tags/tag71.xml"/><Relationship Id="rId10" Type="http://schemas.openxmlformats.org/officeDocument/2006/relationships/image" Target="../media/image4.jpeg"/><Relationship Id="rId4" Type="http://schemas.openxmlformats.org/officeDocument/2006/relationships/tags" Target="../tags/tag70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8.png"/><Relationship Id="rId2" Type="http://schemas.openxmlformats.org/officeDocument/2006/relationships/tags" Target="../tags/tag75.xml"/><Relationship Id="rId16" Type="http://schemas.openxmlformats.org/officeDocument/2006/relationships/image" Target="../media/image7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6.png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10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12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1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9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tags" Target="../tags/tag126.xml"/><Relationship Id="rId39" Type="http://schemas.openxmlformats.org/officeDocument/2006/relationships/image" Target="../media/image23.png"/><Relationship Id="rId21" Type="http://schemas.openxmlformats.org/officeDocument/2006/relationships/tags" Target="../tags/tag121.xml"/><Relationship Id="rId34" Type="http://schemas.openxmlformats.org/officeDocument/2006/relationships/image" Target="../media/image18.png"/><Relationship Id="rId42" Type="http://schemas.openxmlformats.org/officeDocument/2006/relationships/image" Target="../media/image26.png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29" Type="http://schemas.openxmlformats.org/officeDocument/2006/relationships/slideLayout" Target="../slideLayouts/slideLayout2.xml"/><Relationship Id="rId41" Type="http://schemas.openxmlformats.org/officeDocument/2006/relationships/image" Target="../media/image25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tags" Target="../tags/tag124.xml"/><Relationship Id="rId32" Type="http://schemas.openxmlformats.org/officeDocument/2006/relationships/image" Target="../media/image16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3.xml"/><Relationship Id="rId28" Type="http://schemas.openxmlformats.org/officeDocument/2006/relationships/tags" Target="../tags/tag128.xml"/><Relationship Id="rId36" Type="http://schemas.openxmlformats.org/officeDocument/2006/relationships/image" Target="../media/image20.png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31" Type="http://schemas.openxmlformats.org/officeDocument/2006/relationships/image" Target="../media/image15.pn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2.xml"/><Relationship Id="rId27" Type="http://schemas.openxmlformats.org/officeDocument/2006/relationships/tags" Target="../tags/tag127.xml"/><Relationship Id="rId30" Type="http://schemas.openxmlformats.org/officeDocument/2006/relationships/notesSlide" Target="../notesSlides/notesSlide8.xml"/><Relationship Id="rId35" Type="http://schemas.openxmlformats.org/officeDocument/2006/relationships/image" Target="../media/image19.png"/><Relationship Id="rId43" Type="http://schemas.openxmlformats.org/officeDocument/2006/relationships/image" Target="../media/image27.png"/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tags" Target="../tags/tag125.xml"/><Relationship Id="rId33" Type="http://schemas.openxmlformats.org/officeDocument/2006/relationships/image" Target="../media/image17.png"/><Relationship Id="rId38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131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5" Type="http://schemas.openxmlformats.org/officeDocument/2006/relationships/tags" Target="../tags/tag133.xml"/><Relationship Id="rId10" Type="http://schemas.openxmlformats.org/officeDocument/2006/relationships/image" Target="../media/image29.png"/><Relationship Id="rId4" Type="http://schemas.openxmlformats.org/officeDocument/2006/relationships/tags" Target="../tags/tag132.xml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1980135"/>
            <a:ext cx="12192000" cy="1887970"/>
          </a:xfrm>
          <a:prstGeom prst="rect">
            <a:avLst/>
          </a:prstGeom>
          <a:solidFill>
            <a:srgbClr val="1749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8610" y="2492375"/>
            <a:ext cx="117062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RDMA-based Data Transmission System Prototype</a:t>
            </a:r>
            <a:r>
              <a:rPr lang="en-US" altLang="zh-CN" sz="4000" dirty="0">
                <a:sym typeface="微软雅黑" panose="020B0503020204020204" charset="-122"/>
              </a:rPr>
              <a:t> </a:t>
            </a:r>
            <a:endParaRPr lang="en-US" altLang="zh-CN" sz="4000" b="1" kern="1200" spc="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8950" y="4353243"/>
            <a:ext cx="8804910" cy="1476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6530" lvl="1" indent="0" algn="ctr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Yuqiao Zhang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 , Min Li, Kai Zhou, Kejie You, Han Zhang</a:t>
            </a:r>
            <a:endParaRPr lang="en-US" altLang="zh-CN" sz="2000" b="1" baseline="30000" dirty="0">
              <a:solidFill>
                <a:srgbClr val="002060"/>
              </a:solidFill>
              <a:latin typeface="Times New Roman" panose="02020603050405020304" pitchFamily="18" charset="0"/>
              <a:ea typeface="MS UI Gothic" panose="020B0600070205080204" pitchFamily="34" charset="-128"/>
              <a:cs typeface="Times New Roman" panose="02020603050405020304" pitchFamily="18" charset="0"/>
              <a:sym typeface="+mn-ea"/>
            </a:endParaRPr>
          </a:p>
          <a:p>
            <a:pPr marL="176530" lvl="1" indent="0" algn="ctr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Institute of Modern Physics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IMP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2000" b="1" dirty="0">
              <a:solidFill>
                <a:srgbClr val="002060"/>
              </a:solidFill>
              <a:latin typeface="Times New Roman" panose="02020603050405020304" pitchFamily="18" charset="0"/>
              <a:ea typeface="MS UI Gothic" panose="020B0600070205080204" pitchFamily="34" charset="-128"/>
              <a:cs typeface="Times New Roman" panose="02020603050405020304" pitchFamily="18" charset="0"/>
              <a:sym typeface="+mn-ea"/>
            </a:endParaRPr>
          </a:p>
          <a:p>
            <a:pPr marL="176530" lvl="1" indent="0" algn="ctr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October 21,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8717280" y="0"/>
            <a:ext cx="3474720" cy="6858000"/>
          </a:xfrm>
          <a:prstGeom prst="rect">
            <a:avLst/>
          </a:prstGeom>
          <a:solidFill>
            <a:srgbClr val="1749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5260" y="116205"/>
            <a:ext cx="3033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gency FB" panose="020B0503020202020204" pitchFamily="34" charset="0"/>
              </a:rPr>
              <a:t>CONTENTS</a:t>
            </a:r>
          </a:p>
        </p:txBody>
      </p:sp>
      <p:sp>
        <p:nvSpPr>
          <p:cNvPr id="22" name="内容占位符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565" y="1151890"/>
            <a:ext cx="9166225" cy="34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Introduction of RDMA Data Transmission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Preliminary Application of the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S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oftware update</a:t>
            </a:r>
            <a:r>
              <a:rPr lang="de-DE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&amp;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optimization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Conclusion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002060"/>
              </a:solidFill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7790" y="128270"/>
            <a:ext cx="112547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Imaging System for the Laser Wakefield Electron Accelerator at SIOM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84785" y="974090"/>
            <a:ext cx="12006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Real-Time Image Acquisition &amp; Transmission: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Integrates camera control and real-time high-bandwidth acquisition for fast image transmission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022340" y="3983355"/>
            <a:ext cx="5329555" cy="2429510"/>
            <a:chOff x="8933" y="4552"/>
            <a:chExt cx="9976" cy="5474"/>
          </a:xfrm>
        </p:grpSpPr>
        <p:pic>
          <p:nvPicPr>
            <p:cNvPr id="3" name="图片 2" descr="截图 2025-08-26 14-37-5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 l="3229" t="5610"/>
            <a:stretch>
              <a:fillRect/>
            </a:stretch>
          </p:blipFill>
          <p:spPr>
            <a:xfrm>
              <a:off x="8933" y="4552"/>
              <a:ext cx="9977" cy="5475"/>
            </a:xfrm>
            <a:prstGeom prst="rect">
              <a:avLst/>
            </a:prstGeom>
          </p:spPr>
        </p:pic>
        <p:pic>
          <p:nvPicPr>
            <p:cNvPr id="9" name="图片 8" descr="frame_00000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9369" y="6319"/>
              <a:ext cx="2292" cy="1743"/>
            </a:xfrm>
            <a:prstGeom prst="rect">
              <a:avLst/>
            </a:prstGeom>
          </p:spPr>
        </p:pic>
      </p:grpSp>
      <p:pic>
        <p:nvPicPr>
          <p:cNvPr id="10" name="图片 2" descr="绘图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74320" y="1596390"/>
            <a:ext cx="5629910" cy="4955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670050" y="6413500"/>
            <a:ext cx="242824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Trasnmission Pipeline</a:t>
            </a:r>
          </a:p>
        </p:txBody>
      </p:sp>
      <p:pic>
        <p:nvPicPr>
          <p:cNvPr id="13" name="图片 12" descr="metaframe"/>
          <p:cNvPicPr>
            <a:picLocks noChangeAspect="1"/>
          </p:cNvPicPr>
          <p:nvPr/>
        </p:nvPicPr>
        <p:blipFill>
          <a:blip r:embed="rId14"/>
          <a:srcRect l="5667" t="8524" r="5082" b="7257"/>
          <a:stretch>
            <a:fillRect/>
          </a:stretch>
        </p:blipFill>
        <p:spPr>
          <a:xfrm>
            <a:off x="6574790" y="1442720"/>
            <a:ext cx="4225925" cy="216535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7736205" y="3541395"/>
            <a:ext cx="1810385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FRAME_META</a:t>
            </a: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7479665" y="6413500"/>
            <a:ext cx="288671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 of the Imaging System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7790" y="128270"/>
            <a:ext cx="112547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Imaging System for the Laser Wakefield Electron Accelerator at SIOM</a:t>
            </a:r>
          </a:p>
        </p:txBody>
      </p:sp>
      <p:pic>
        <p:nvPicPr>
          <p:cNvPr id="3" name="图片 2" descr="profile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45" y="938530"/>
            <a:ext cx="5888355" cy="3364865"/>
          </a:xfrm>
          <a:prstGeom prst="rect">
            <a:avLst/>
          </a:prstGeom>
        </p:spPr>
      </p:pic>
      <p:pic>
        <p:nvPicPr>
          <p:cNvPr id="4" name="图片 3" descr="profile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2734310"/>
            <a:ext cx="6032500" cy="34474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73165" y="3594735"/>
            <a:ext cx="2885440" cy="7670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stCxn id="6" idx="0"/>
          </p:cNvCxnSpPr>
          <p:nvPr/>
        </p:nvCxnSpPr>
        <p:spPr>
          <a:xfrm flipH="1" flipV="1">
            <a:off x="7704455" y="1979930"/>
            <a:ext cx="11430" cy="161480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551295" y="1545590"/>
            <a:ext cx="39376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microsecond-level  latency dispersion</a:t>
            </a: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43535" y="3329305"/>
            <a:ext cx="2885440" cy="7670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>
            <p:custDataLst>
              <p:tags r:id="rId3"/>
            </p:custDataLst>
          </p:nvPr>
        </p:nvCxnSpPr>
        <p:spPr>
          <a:xfrm>
            <a:off x="1965960" y="4096385"/>
            <a:ext cx="5080" cy="123317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82270" y="5329555"/>
            <a:ext cx="2804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stable transmission </a:t>
            </a:r>
            <a:r>
              <a:rPr lang="en-US" altLang="zh-CN" sz="1600" b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pipeline</a:t>
            </a:r>
            <a:r>
              <a:rPr lang="en-US" altLang="zh-CN" sz="16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3503930" y="2734945"/>
            <a:ext cx="389890" cy="162687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>
            <a:off x="3826510" y="4361815"/>
            <a:ext cx="1905" cy="40513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2799715" y="4766945"/>
            <a:ext cx="2804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stable latency distribution</a:t>
            </a:r>
            <a:r>
              <a:rPr lang="en-US" altLang="zh-CN" sz="1600" b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382270" y="6314440"/>
            <a:ext cx="79800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results show this system has industrial stability and feasibility</a:t>
            </a:r>
            <a:r>
              <a:rPr lang="en-US" altLang="zh-CN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8717280" y="0"/>
            <a:ext cx="3474720" cy="6858000"/>
          </a:xfrm>
          <a:prstGeom prst="rect">
            <a:avLst/>
          </a:prstGeom>
          <a:solidFill>
            <a:srgbClr val="1749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5260" y="116205"/>
            <a:ext cx="3033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gency FB" panose="020B0503020202020204" pitchFamily="34" charset="0"/>
              </a:rPr>
              <a:t>CONTENTS</a:t>
            </a:r>
          </a:p>
        </p:txBody>
      </p:sp>
      <p:sp>
        <p:nvSpPr>
          <p:cNvPr id="22" name="内容占位符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565" y="1151890"/>
            <a:ext cx="9166225" cy="34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Introduction of RDMA Data Transmission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Preliminary Application of the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Future Work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Conclusion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rgbClr val="002060"/>
              </a:solidFill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7790" y="128270"/>
            <a:ext cx="112547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Future Work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7769" y="984825"/>
            <a:ext cx="11933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I</a:t>
            </a:r>
            <a:r>
              <a:rPr sz="2000" b="1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mplementation of the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FPGA-RDMA</a:t>
            </a:r>
            <a:r>
              <a:rPr sz="2000" b="1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transmission model and apply it to the general data transmission</a:t>
            </a:r>
          </a:p>
        </p:txBody>
      </p:sp>
      <p:pic>
        <p:nvPicPr>
          <p:cNvPr id="3" name="图片 2" descr="系统数据流英文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1985" y="1384935"/>
            <a:ext cx="3578860" cy="4674870"/>
          </a:xfrm>
          <a:prstGeom prst="rect">
            <a:avLst/>
          </a:prstGeom>
        </p:spPr>
      </p:pic>
      <p:pic>
        <p:nvPicPr>
          <p:cNvPr id="12" name="图片 11" descr="系统架构英文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t="4315" b="5889"/>
          <a:stretch>
            <a:fillRect/>
          </a:stretch>
        </p:blipFill>
        <p:spPr>
          <a:xfrm>
            <a:off x="4368165" y="1694180"/>
            <a:ext cx="7209155" cy="4311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217295" y="6134100"/>
            <a:ext cx="261112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FPGA-RDMA data flow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868160" y="6134100"/>
            <a:ext cx="340487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FPGA-RDMA basic architecture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8717280" y="0"/>
            <a:ext cx="3474720" cy="6858000"/>
          </a:xfrm>
          <a:prstGeom prst="rect">
            <a:avLst/>
          </a:prstGeom>
          <a:solidFill>
            <a:srgbClr val="1749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5260" y="116205"/>
            <a:ext cx="3033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gency FB" panose="020B0503020202020204" pitchFamily="34" charset="0"/>
              </a:rPr>
              <a:t>CONTENTS</a:t>
            </a:r>
          </a:p>
        </p:txBody>
      </p:sp>
      <p:sp>
        <p:nvSpPr>
          <p:cNvPr id="22" name="内容占位符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565" y="1151890"/>
            <a:ext cx="9166225" cy="34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Introduction of RDMA Data Transmission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Preliminary Application of the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Future Work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Conclusion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rgbClr val="002060"/>
              </a:solidFill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7790" y="128270"/>
            <a:ext cx="112547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Conclusion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89577" y="1023006"/>
            <a:ext cx="11184341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A RDMA-based Data Transmission System Prototype was designed and implemented. Compared with the traditional TCP transmission mode, its</a:t>
            </a:r>
            <a:r>
              <a:rPr lang="en-US" altLang="zh-C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performance advantages were verified.</a:t>
            </a:r>
            <a:endParaRPr lang="en-US" altLang="zh-CN" sz="20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It was applied to the X-ray imaging system of the laser accelerator, realizing stable parallel processing of pipeline tasks and</a:t>
            </a:r>
            <a:r>
              <a:rPr lang="en-US" altLang="zh-CN" sz="2000" b="0" i="0" dirty="0"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verifying its industrial reliability and </a:t>
            </a:r>
            <a:r>
              <a:rPr lang="en-US" altLang="zh-CN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applicability in large-scale physical experiments</a:t>
            </a:r>
            <a:r>
              <a:rPr lang="en-US" altLang="zh-C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I</a:t>
            </a:r>
            <a:r>
              <a:rPr lang="en-US" altLang="zh-CN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mplement a </a:t>
            </a:r>
            <a:r>
              <a:rPr lang="en-US" altLang="zh-CN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universal FPGA-RDMA data acquisition and transmission framework</a:t>
            </a:r>
            <a:r>
              <a:rPr lang="en-US" altLang="zh-CN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 for detectors.</a:t>
            </a:r>
            <a:endParaRPr lang="en-US" altLang="zh-CN" sz="20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-1" y="1980135"/>
            <a:ext cx="12192000" cy="1887970"/>
          </a:xfrm>
          <a:prstGeom prst="rect">
            <a:avLst/>
          </a:prstGeom>
          <a:solidFill>
            <a:srgbClr val="1749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469640" y="2570480"/>
            <a:ext cx="57518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Thank You Very Much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8717280" y="0"/>
            <a:ext cx="3474720" cy="6858000"/>
          </a:xfrm>
          <a:prstGeom prst="rect">
            <a:avLst/>
          </a:prstGeom>
          <a:solidFill>
            <a:srgbClr val="1749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5260" y="116205"/>
            <a:ext cx="3033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gency FB" panose="020B0503020202020204" pitchFamily="34" charset="0"/>
              </a:rPr>
              <a:t>CONTENTS</a:t>
            </a:r>
          </a:p>
        </p:txBody>
      </p:sp>
      <p:sp>
        <p:nvSpPr>
          <p:cNvPr id="22" name="内容占位符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565" y="1151890"/>
            <a:ext cx="9166225" cy="34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Introduction of RDMA Data Transmission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Preliminary Application of the System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S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oftware update</a:t>
            </a:r>
            <a:r>
              <a:rPr lang="de-DE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&amp;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optimization</a:t>
            </a: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Conclusion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-179705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1600" b="1" spc="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000" b="1" dirty="0">
              <a:solidFill>
                <a:srgbClr val="002060"/>
              </a:solidFill>
              <a:latin typeface="等线" panose="02010600030101010101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solidFill>
                <a:srgbClr val="002060"/>
              </a:solidFill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网络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48220" y="3810635"/>
            <a:ext cx="4509135" cy="282067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9685" y="128270"/>
            <a:ext cx="112261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Why We Choose RDMA Technology</a:t>
            </a:r>
          </a:p>
        </p:txBody>
      </p:sp>
      <p:pic>
        <p:nvPicPr>
          <p:cNvPr id="1073743890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4495" y="1075690"/>
            <a:ext cx="3874135" cy="2574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矩形: 圆角 28"/>
          <p:cNvSpPr/>
          <p:nvPr>
            <p:custDataLst>
              <p:tags r:id="rId4"/>
            </p:custDataLst>
          </p:nvPr>
        </p:nvSpPr>
        <p:spPr>
          <a:xfrm>
            <a:off x="4549140" y="1076325"/>
            <a:ext cx="7103110" cy="2573655"/>
          </a:xfrm>
          <a:prstGeom prst="roundRect">
            <a:avLst>
              <a:gd name="adj" fmla="val 2411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old" panose="02000000000000000000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802505" y="1573530"/>
            <a:ext cx="6901815" cy="15779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sz="25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PS灵秀黑" charset="-122"/>
              </a:rPr>
              <a:t>CEE:</a:t>
            </a:r>
            <a:r>
              <a:rPr sz="25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PS灵秀黑" charset="-122"/>
              </a:rPr>
              <a:t> CSR External-Target Experiment, it will be the first-large nulclear physics experimental device at HIRFL-CSR, heavy-ion collisions</a:t>
            </a:r>
          </a:p>
        </p:txBody>
      </p:sp>
      <p:sp>
        <p:nvSpPr>
          <p:cNvPr id="3" name="矩形: 圆角 28"/>
          <p:cNvSpPr/>
          <p:nvPr>
            <p:custDataLst>
              <p:tags r:id="rId6"/>
            </p:custDataLst>
          </p:nvPr>
        </p:nvSpPr>
        <p:spPr>
          <a:xfrm>
            <a:off x="561340" y="3952875"/>
            <a:ext cx="6596380" cy="2573655"/>
          </a:xfrm>
          <a:prstGeom prst="roundRect">
            <a:avLst>
              <a:gd name="adj" fmla="val 2411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old" panose="02000000000000000000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770890" y="4258945"/>
            <a:ext cx="6243955" cy="20561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sz="25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PS灵秀黑" charset="-122"/>
              </a:rPr>
              <a:t>The experimental requirement for real-time data transmission throughput is &gt; 5 GB/s.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25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PS灵秀黑" charset="-122"/>
              </a:rPr>
              <a:t>T</a:t>
            </a:r>
            <a:r>
              <a:rPr sz="25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PS灵秀黑" charset="-122"/>
              </a:rPr>
              <a:t>he network communication is implemented using the </a:t>
            </a:r>
            <a:r>
              <a:rPr sz="25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PS灵秀黑" charset="-122"/>
              </a:rPr>
              <a:t>TCP/IP infrastructure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3"/>
          <p:cNvSpPr/>
          <p:nvPr>
            <p:custDataLst>
              <p:tags r:id="rId1"/>
            </p:custDataLst>
          </p:nvPr>
        </p:nvSpPr>
        <p:spPr>
          <a:xfrm>
            <a:off x="267970" y="5363845"/>
            <a:ext cx="11734165" cy="1267460"/>
          </a:xfrm>
          <a:prstGeom prst="roundRect">
            <a:avLst>
              <a:gd name="adj" fmla="val 3293"/>
            </a:avLst>
          </a:prstGeom>
          <a:solidFill>
            <a:srgbClr val="FFFFFF"/>
          </a:solidFill>
          <a:ln w="31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Traditional TCP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solutions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: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cross-machine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data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-copy, kernel scheduling jitter, and tail latency.</a:t>
            </a:r>
          </a:p>
          <a:p>
            <a:pPr marL="342900" indent="-34290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nfiniband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/R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DMA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has become the "standard component" in HPC and large-scale science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54" name="矩形: 圆角 153"/>
          <p:cNvSpPr/>
          <p:nvPr>
            <p:custDataLst>
              <p:tags r:id="rId2"/>
            </p:custDataLst>
          </p:nvPr>
        </p:nvSpPr>
        <p:spPr>
          <a:xfrm>
            <a:off x="210820" y="1062990"/>
            <a:ext cx="11734165" cy="654050"/>
          </a:xfrm>
          <a:prstGeom prst="roundRect">
            <a:avLst>
              <a:gd name="adj" fmla="val 3293"/>
            </a:avLst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any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institutions choose RDMA as a performance boost solution for their next-gen data transmission systems.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685" y="128270"/>
            <a:ext cx="112261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Why We Choose RDMA Technology</a:t>
            </a:r>
          </a:p>
        </p:txBody>
      </p:sp>
      <p:pic>
        <p:nvPicPr>
          <p:cNvPr id="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3075" t="1650" r="1637" b="3827"/>
          <a:stretch>
            <a:fillRect/>
          </a:stretch>
        </p:blipFill>
        <p:spPr>
          <a:xfrm>
            <a:off x="393700" y="1852930"/>
            <a:ext cx="4354195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28235" y="1875790"/>
            <a:ext cx="2668905" cy="2818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829550" y="1878330"/>
            <a:ext cx="4172585" cy="2788285"/>
          </a:xfrm>
          <a:prstGeom prst="rect">
            <a:avLst/>
          </a:prstGeom>
        </p:spPr>
      </p:pic>
      <p:sp>
        <p:nvSpPr>
          <p:cNvPr id="47" name="矩形: 圆角 46"/>
          <p:cNvSpPr/>
          <p:nvPr>
            <p:custDataLst>
              <p:tags r:id="rId7"/>
            </p:custDataLst>
          </p:nvPr>
        </p:nvSpPr>
        <p:spPr>
          <a:xfrm>
            <a:off x="386080" y="4666615"/>
            <a:ext cx="4361180" cy="489585"/>
          </a:xfrm>
          <a:prstGeom prst="roundRect">
            <a:avLst>
              <a:gd name="adj" fmla="val 9996"/>
            </a:avLst>
          </a:prstGeom>
          <a:solidFill>
            <a:srgbClr val="174994"/>
          </a:solidFill>
          <a:ln>
            <a:noFill/>
          </a:ln>
          <a:effectLst>
            <a:outerShdw blurRad="50800" dist="381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46"/>
          <p:cNvSpPr/>
          <p:nvPr>
            <p:custDataLst>
              <p:tags r:id="rId8"/>
            </p:custDataLst>
          </p:nvPr>
        </p:nvSpPr>
        <p:spPr>
          <a:xfrm>
            <a:off x="5071110" y="4640580"/>
            <a:ext cx="2640965" cy="489585"/>
          </a:xfrm>
          <a:prstGeom prst="roundRect">
            <a:avLst>
              <a:gd name="adj" fmla="val 9996"/>
            </a:avLst>
          </a:prstGeom>
          <a:solidFill>
            <a:srgbClr val="174994"/>
          </a:solidFill>
          <a:ln>
            <a:noFill/>
          </a:ln>
          <a:effectLst>
            <a:outerShdw blurRad="50800" dist="381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46"/>
          <p:cNvSpPr/>
          <p:nvPr>
            <p:custDataLst>
              <p:tags r:id="rId9"/>
            </p:custDataLst>
          </p:nvPr>
        </p:nvSpPr>
        <p:spPr>
          <a:xfrm>
            <a:off x="7904480" y="4640580"/>
            <a:ext cx="4040505" cy="489585"/>
          </a:xfrm>
          <a:prstGeom prst="roundRect">
            <a:avLst>
              <a:gd name="adj" fmla="val 9996"/>
            </a:avLst>
          </a:prstGeom>
          <a:solidFill>
            <a:srgbClr val="174994"/>
          </a:solidFill>
          <a:ln>
            <a:noFill/>
          </a:ln>
          <a:effectLst>
            <a:outerShdw blurRad="50800" dist="381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>
            <p:custDataLst>
              <p:tags r:id="rId10"/>
            </p:custDataLst>
          </p:nvPr>
        </p:nvSpPr>
        <p:spPr>
          <a:xfrm>
            <a:off x="605790" y="4694555"/>
            <a:ext cx="4142105" cy="368300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6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ESRF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’s RASHPA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framework</a:t>
            </a: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5271135" y="4694555"/>
            <a:ext cx="2241550" cy="368300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6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FELIX-RDMA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8035290" y="4725670"/>
            <a:ext cx="3909060" cy="337185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6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sz="16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STARLIGHT  Transmission Architecture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7769" y="128554"/>
            <a:ext cx="9271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Design of RDMA Data Transmission System</a:t>
            </a: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423862" y="1109643"/>
            <a:ext cx="116052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algn="just" fontAlgn="base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Composed of </a:t>
            </a:r>
            <a:r>
              <a:rPr sz="20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control path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and data path;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114300" indent="-342900" algn="just" fontAlgn="base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control path 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handl</a:t>
            </a:r>
            <a:r>
              <a:rPr lang="en-US"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es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low-frequency kernel operations</a:t>
            </a:r>
            <a:r>
              <a:rPr lang="en-US" altLang="zh-CN"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sz="20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data path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managing high-frequency transmission</a:t>
            </a:r>
          </a:p>
        </p:txBody>
      </p:sp>
      <p:sp>
        <p:nvSpPr>
          <p:cNvPr id="24" name="幻云PPT-演示军团19"/>
          <p:cNvSpPr/>
          <p:nvPr>
            <p:custDataLst>
              <p:tags r:id="rId2"/>
            </p:custDataLst>
          </p:nvPr>
        </p:nvSpPr>
        <p:spPr>
          <a:xfrm>
            <a:off x="542290" y="6090920"/>
            <a:ext cx="4531995" cy="453390"/>
          </a:xfrm>
          <a:prstGeom prst="roundRect">
            <a:avLst>
              <a:gd name="adj" fmla="val 3727"/>
            </a:avLst>
          </a:prstGeom>
          <a:solidFill>
            <a:srgbClr val="174994"/>
          </a:solidFill>
          <a:ln w="3175" cap="flat" cmpd="sng" algn="ctr">
            <a:solidFill>
              <a:srgbClr val="174994"/>
            </a:solidFill>
            <a:prstDash val="solid"/>
            <a:miter lim="800000"/>
          </a:ln>
          <a:effectLst/>
        </p:spPr>
        <p:txBody>
          <a:bodyPr lIns="76535" tIns="38268" rIns="76535" bIns="38268" rtlCol="0" anchor="ctr"/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Basic data flow</a:t>
            </a:r>
          </a:p>
        </p:txBody>
      </p:sp>
      <p:sp>
        <p:nvSpPr>
          <p:cNvPr id="25" name="幻云PPT-演示军团19"/>
          <p:cNvSpPr/>
          <p:nvPr>
            <p:custDataLst>
              <p:tags r:id="rId3"/>
            </p:custDataLst>
          </p:nvPr>
        </p:nvSpPr>
        <p:spPr>
          <a:xfrm>
            <a:off x="5862320" y="6090920"/>
            <a:ext cx="5519420" cy="453390"/>
          </a:xfrm>
          <a:prstGeom prst="roundRect">
            <a:avLst>
              <a:gd name="adj" fmla="val 3727"/>
            </a:avLst>
          </a:prstGeom>
          <a:solidFill>
            <a:srgbClr val="174994"/>
          </a:solidFill>
          <a:ln w="3175" cap="flat" cmpd="sng" algn="ctr">
            <a:solidFill>
              <a:srgbClr val="174994"/>
            </a:solidFill>
            <a:prstDash val="solid"/>
            <a:miter lim="800000"/>
          </a:ln>
          <a:effectLst/>
        </p:spPr>
        <p:txBody>
          <a:bodyPr lIns="76535" tIns="38268" rIns="76535" bIns="38268" rtlCol="0"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rPr>
              <a:t>ontrol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rPr>
              <a:t> path</a:t>
            </a: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rPr>
              <a:t> and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rPr>
              <a:t>D</a:t>
            </a: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rPr>
              <a:t>ata path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数据流"/>
          <p:cNvPicPr>
            <a:picLocks noChangeAspect="1"/>
          </p:cNvPicPr>
          <p:nvPr/>
        </p:nvPicPr>
        <p:blipFill>
          <a:blip r:embed="rId6"/>
          <a:srcRect l="3446" t="5213" r="2765" b="4472"/>
          <a:stretch>
            <a:fillRect/>
          </a:stretch>
        </p:blipFill>
        <p:spPr>
          <a:xfrm>
            <a:off x="542761" y="2134482"/>
            <a:ext cx="4531358" cy="396158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图片 6" descr="RDMA的通路英文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50" y="2171700"/>
            <a:ext cx="6054725" cy="391858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57000" y="644965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11480" y="53390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幻云PPT-演示军团3"/>
          <p:cNvSpPr/>
          <p:nvPr>
            <p:custDataLst>
              <p:tags r:id="rId1"/>
            </p:custDataLst>
          </p:nvPr>
        </p:nvSpPr>
        <p:spPr>
          <a:xfrm>
            <a:off x="4914265" y="3890645"/>
            <a:ext cx="6784340" cy="2740660"/>
          </a:xfrm>
          <a:prstGeom prst="roundRect">
            <a:avLst>
              <a:gd name="adj" fmla="val 1200"/>
            </a:avLst>
          </a:prstGeom>
          <a:solidFill>
            <a:srgbClr val="FFFFFF"/>
          </a:solidFill>
          <a:ln w="31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7769" y="128554"/>
            <a:ext cx="9271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Design of RDMA Data Transmission System</a:t>
            </a:r>
          </a:p>
        </p:txBody>
      </p:sp>
      <p:sp>
        <p:nvSpPr>
          <p:cNvPr id="3" name="矩形: 圆角 11"/>
          <p:cNvSpPr/>
          <p:nvPr>
            <p:custDataLst>
              <p:tags r:id="rId3"/>
            </p:custDataLst>
          </p:nvPr>
        </p:nvSpPr>
        <p:spPr>
          <a:xfrm>
            <a:off x="97790" y="916305"/>
            <a:ext cx="11986895" cy="548005"/>
          </a:xfrm>
          <a:prstGeom prst="roundRect">
            <a:avLst>
              <a:gd name="adj" fmla="val 3293"/>
            </a:avLst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ombined with network communication models, the system architecture is designed in layers</a:t>
            </a:r>
          </a:p>
        </p:txBody>
      </p:sp>
      <p:sp>
        <p:nvSpPr>
          <p:cNvPr id="62" name="幻云PPT-演示军团1"/>
          <p:cNvSpPr/>
          <p:nvPr>
            <p:custDataLst>
              <p:tags r:id="rId4"/>
            </p:custDataLst>
          </p:nvPr>
        </p:nvSpPr>
        <p:spPr>
          <a:xfrm>
            <a:off x="479425" y="1889125"/>
            <a:ext cx="4243070" cy="4742180"/>
          </a:xfrm>
          <a:prstGeom prst="roundRect">
            <a:avLst>
              <a:gd name="adj" fmla="val 617"/>
            </a:avLst>
          </a:prstGeom>
          <a:solidFill>
            <a:schemeClr val="bg1"/>
          </a:solidFill>
          <a:ln w="3175">
            <a:solidFill>
              <a:srgbClr val="1749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5EDF4"/>
              </a:solidFill>
            </a:endParaRPr>
          </a:p>
        </p:txBody>
      </p:sp>
      <p:sp>
        <p:nvSpPr>
          <p:cNvPr id="63" name="幻云PPT-演示军团19"/>
          <p:cNvSpPr/>
          <p:nvPr>
            <p:custDataLst>
              <p:tags r:id="rId5"/>
            </p:custDataLst>
          </p:nvPr>
        </p:nvSpPr>
        <p:spPr>
          <a:xfrm>
            <a:off x="479425" y="1435735"/>
            <a:ext cx="4243070" cy="453390"/>
          </a:xfrm>
          <a:prstGeom prst="roundRect">
            <a:avLst>
              <a:gd name="adj" fmla="val 3727"/>
            </a:avLst>
          </a:prstGeom>
          <a:solidFill>
            <a:srgbClr val="174994"/>
          </a:solidFill>
          <a:ln w="3175" cap="flat" cmpd="sng" algn="ctr">
            <a:solidFill>
              <a:srgbClr val="174994"/>
            </a:solidFill>
            <a:prstDash val="solid"/>
            <a:miter lim="800000"/>
          </a:ln>
          <a:effectLst/>
        </p:spPr>
        <p:txBody>
          <a:bodyPr lIns="76535" tIns="38268" rIns="76535" bIns="38268" rtlCol="0" anchor="ctr"/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System Layering</a:t>
            </a:r>
          </a:p>
        </p:txBody>
      </p:sp>
      <p:pic>
        <p:nvPicPr>
          <p:cNvPr id="4" name="图片 3" descr="软件分层english"/>
          <p:cNvPicPr>
            <a:picLocks noChangeAspect="1"/>
          </p:cNvPicPr>
          <p:nvPr/>
        </p:nvPicPr>
        <p:blipFill>
          <a:blip r:embed="rId12"/>
          <a:srcRect t="4469" b="3696"/>
          <a:stretch>
            <a:fillRect/>
          </a:stretch>
        </p:blipFill>
        <p:spPr>
          <a:xfrm>
            <a:off x="477520" y="1889125"/>
            <a:ext cx="4244975" cy="46913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14265" y="1435735"/>
            <a:ext cx="6798945" cy="2391702"/>
            <a:chOff x="7822" y="3111"/>
            <a:chExt cx="5359" cy="2287"/>
          </a:xfrm>
        </p:grpSpPr>
        <p:sp>
          <p:nvSpPr>
            <p:cNvPr id="10" name="幻云PPT-演示军团3"/>
            <p:cNvSpPr/>
            <p:nvPr>
              <p:custDataLst>
                <p:tags r:id="rId8"/>
              </p:custDataLst>
            </p:nvPr>
          </p:nvSpPr>
          <p:spPr>
            <a:xfrm>
              <a:off x="8426" y="3111"/>
              <a:ext cx="4755" cy="2287"/>
            </a:xfrm>
            <a:prstGeom prst="roundRect">
              <a:avLst>
                <a:gd name="adj" fmla="val 1200"/>
              </a:avLst>
            </a:prstGeom>
            <a:solidFill>
              <a:srgbClr val="FFFFFF"/>
            </a:solidFill>
            <a:ln w="31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9" name="幻云PPT-演示军团34"/>
            <p:cNvSpPr/>
            <p:nvPr>
              <p:custDataLst>
                <p:tags r:id="rId9"/>
              </p:custDataLst>
            </p:nvPr>
          </p:nvSpPr>
          <p:spPr>
            <a:xfrm>
              <a:off x="7822" y="3111"/>
              <a:ext cx="604" cy="2287"/>
            </a:xfrm>
            <a:prstGeom prst="roundRect">
              <a:avLst>
                <a:gd name="adj" fmla="val 6500"/>
              </a:avLst>
            </a:prstGeom>
            <a:solidFill>
              <a:srgbClr val="174994"/>
            </a:solidFill>
            <a:ln w="3175" cap="flat">
              <a:solidFill>
                <a:srgbClr val="174994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algn="ctr" defTabSz="731520"/>
              <a:r>
                <a:rPr lang="zh-CN" alt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Kernel Bypass</a:t>
              </a:r>
            </a:p>
          </p:txBody>
        </p:sp>
      </p:grpSp>
      <p:pic>
        <p:nvPicPr>
          <p:cNvPr id="7" name="图片 6" descr="内核旁路english"/>
          <p:cNvPicPr>
            <a:picLocks noChangeAspect="1"/>
          </p:cNvPicPr>
          <p:nvPr/>
        </p:nvPicPr>
        <p:blipFill>
          <a:blip r:embed="rId13"/>
          <a:srcRect l="4310" t="5647" r="2062" b="5680"/>
          <a:stretch>
            <a:fillRect/>
          </a:stretch>
        </p:blipFill>
        <p:spPr>
          <a:xfrm>
            <a:off x="6121400" y="1452880"/>
            <a:ext cx="3495040" cy="2302510"/>
          </a:xfrm>
          <a:prstGeom prst="rect">
            <a:avLst/>
          </a:prstGeom>
        </p:spPr>
      </p:pic>
      <p:sp>
        <p:nvSpPr>
          <p:cNvPr id="12" name="幻云PPT-演示军团1"/>
          <p:cNvSpPr/>
          <p:nvPr>
            <p:custDataLst>
              <p:tags r:id="rId6"/>
            </p:custDataLst>
          </p:nvPr>
        </p:nvSpPr>
        <p:spPr>
          <a:xfrm>
            <a:off x="9764395" y="1506855"/>
            <a:ext cx="1934210" cy="2161540"/>
          </a:xfrm>
          <a:prstGeom prst="roundRect">
            <a:avLst>
              <a:gd name="adj" fmla="val 617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Programmed I/O</a:t>
            </a:r>
            <a:r>
              <a:rPr lang="en-US" altLang="zh-CN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zh-CN" altLang="en-US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Doorbell</a:t>
            </a:r>
            <a:r>
              <a:rPr lang="en-US" altLang="zh-CN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zh-CN" altLang="en-US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Memory Mapping</a:t>
            </a:r>
            <a:r>
              <a:rPr lang="en-US" altLang="zh-CN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</a:t>
            </a:r>
            <a:r>
              <a:rPr lang="en-US" altLang="zh-CN" sz="2000" dirty="0">
                <a:solidFill>
                  <a:srgbClr val="17499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sz="2000" dirty="0">
                <a:solidFill>
                  <a:srgbClr val="174994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DMA</a:t>
            </a:r>
          </a:p>
        </p:txBody>
      </p:sp>
      <p:pic>
        <p:nvPicPr>
          <p:cNvPr id="11" name="图片 10" descr="系统结构英文版"/>
          <p:cNvPicPr>
            <a:picLocks noChangeAspect="1"/>
          </p:cNvPicPr>
          <p:nvPr/>
        </p:nvPicPr>
        <p:blipFill>
          <a:blip r:embed="rId14"/>
          <a:srcRect t="6506" b="4874"/>
          <a:stretch>
            <a:fillRect/>
          </a:stretch>
        </p:blipFill>
        <p:spPr>
          <a:xfrm>
            <a:off x="5226050" y="3907155"/>
            <a:ext cx="5364480" cy="2684145"/>
          </a:xfrm>
          <a:prstGeom prst="rect">
            <a:avLst/>
          </a:prstGeom>
        </p:spPr>
      </p:pic>
      <p:sp>
        <p:nvSpPr>
          <p:cNvPr id="19" name="幻云PPT-演示军团34"/>
          <p:cNvSpPr/>
          <p:nvPr>
            <p:custDataLst>
              <p:tags r:id="rId7"/>
            </p:custDataLst>
          </p:nvPr>
        </p:nvSpPr>
        <p:spPr>
          <a:xfrm>
            <a:off x="10718800" y="3890645"/>
            <a:ext cx="979805" cy="2740660"/>
          </a:xfrm>
          <a:prstGeom prst="roundRect">
            <a:avLst>
              <a:gd name="adj" fmla="val 6500"/>
            </a:avLst>
          </a:prstGeom>
          <a:solidFill>
            <a:srgbClr val="174994"/>
          </a:solidFill>
          <a:ln w="3175" cap="flat">
            <a:solidFill>
              <a:srgbClr val="174994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 defTabSz="731520"/>
            <a:r>
              <a:rPr lang="zh-CN" alt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Basic System Structure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84965" y="645473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1019153"/>
            <a:ext cx="11797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The sender node connects to the accelerator network to acquire PVs and transmit it to the CEE DCS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7769" y="128554"/>
            <a:ext cx="9271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Data Transmission Test</a:t>
            </a:r>
          </a:p>
        </p:txBody>
      </p:sp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6301271" y="1719007"/>
          <a:ext cx="5496560" cy="4498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7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Configuration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Sender/Receiver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Core i7-10700</a:t>
                      </a:r>
                      <a:endParaRPr lang="en-US" altLang="en-US" sz="1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Thread/Core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 cores / 16 threads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16GB</a:t>
                      </a:r>
                      <a:endParaRPr lang="en-US" altLang="en-US" sz="1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Memory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DDR4 2667MHz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Operating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Ubuntu</a:t>
                      </a: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 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>
                          <a:latin typeface="Times New Roman" panose="02020603050405020304" pitchFamily="18" charset="0"/>
                          <a:ea typeface="华文宋体" panose="02010600040101010101" charset="-122"/>
                          <a:cs typeface="Times New Roman" panose="02020603050405020304" pitchFamily="18" charset="0"/>
                        </a:rPr>
                        <a:t>Network 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M2890-2QSFP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200G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Driver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MLNX_OFED_LINUX-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1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Transmission 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Optical fiber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EPICS base</a:t>
                      </a:r>
                      <a:endParaRPr lang="en-US" altLang="en-US" sz="1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7.0.4.1</a:t>
                      </a:r>
                      <a:endParaRPr lang="en-US" altLang="en-US" sz="1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Pylon</a:t>
                      </a:r>
                      <a:endParaRPr lang="en-US" altLang="en-US" sz="1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5.0.12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图片 2" descr="跨网络英文"/>
          <p:cNvPicPr>
            <a:picLocks noChangeAspect="1"/>
          </p:cNvPicPr>
          <p:nvPr/>
        </p:nvPicPr>
        <p:blipFill>
          <a:blip r:embed="rId6"/>
          <a:srcRect l="4078" t="14149" r="5209"/>
          <a:stretch>
            <a:fillRect/>
          </a:stretch>
        </p:blipFill>
        <p:spPr>
          <a:xfrm>
            <a:off x="276061" y="1666302"/>
            <a:ext cx="5551805" cy="352552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5977" y="54385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one sender and one receiver node with identical hardware and software conditions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4785" y="922020"/>
            <a:ext cx="11527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Conduct preliminary tests to compare the data transmission performance of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RDMA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 and traditional TCP transmission systems.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84785" y="1628775"/>
            <a:ext cx="1152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Three performance metrics: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Latency, Throughput, and CPU Utilization.</a:t>
            </a:r>
          </a:p>
        </p:txBody>
      </p:sp>
      <p:grpSp>
        <p:nvGrpSpPr>
          <p:cNvPr id="136" name="组合 136"/>
          <p:cNvGrpSpPr/>
          <p:nvPr/>
        </p:nvGrpSpPr>
        <p:grpSpPr>
          <a:xfrm>
            <a:off x="721360" y="2231390"/>
            <a:ext cx="4718685" cy="4379595"/>
            <a:chOff x="2075" y="1624"/>
            <a:chExt cx="8352" cy="8121"/>
          </a:xfrm>
        </p:grpSpPr>
        <p:sp>
          <p:nvSpPr>
            <p:cNvPr id="114" name="文本框 19"/>
            <p:cNvSpPr txBox="1"/>
            <p:nvPr>
              <p:custDataLst>
                <p:tags r:id="rId5"/>
              </p:custDataLst>
            </p:nvPr>
          </p:nvSpPr>
          <p:spPr>
            <a:xfrm>
              <a:off x="3035" y="7030"/>
              <a:ext cx="1320" cy="76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4KB</a:t>
              </a:r>
            </a:p>
          </p:txBody>
        </p:sp>
        <p:sp>
          <p:nvSpPr>
            <p:cNvPr id="115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8492" y="5050"/>
              <a:ext cx="1212" cy="564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2KB</a:t>
              </a:r>
            </a:p>
          </p:txBody>
        </p:sp>
        <p:sp>
          <p:nvSpPr>
            <p:cNvPr id="116" name="文本框 17"/>
            <p:cNvSpPr txBox="1"/>
            <p:nvPr>
              <p:custDataLst>
                <p:tags r:id="rId7"/>
              </p:custDataLst>
            </p:nvPr>
          </p:nvSpPr>
          <p:spPr>
            <a:xfrm>
              <a:off x="5817" y="4995"/>
              <a:ext cx="1191" cy="58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1KB</a:t>
              </a:r>
            </a:p>
          </p:txBody>
        </p:sp>
        <p:sp>
          <p:nvSpPr>
            <p:cNvPr id="117" name="文本框 16"/>
            <p:cNvSpPr txBox="1"/>
            <p:nvPr>
              <p:custDataLst>
                <p:tags r:id="rId8"/>
              </p:custDataLst>
            </p:nvPr>
          </p:nvSpPr>
          <p:spPr>
            <a:xfrm>
              <a:off x="2932" y="5050"/>
              <a:ext cx="1273" cy="624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512Byte</a:t>
              </a:r>
            </a:p>
          </p:txBody>
        </p:sp>
        <p:sp>
          <p:nvSpPr>
            <p:cNvPr id="118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8401" y="3056"/>
              <a:ext cx="1258" cy="68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256Byte</a:t>
              </a:r>
            </a:p>
          </p:txBody>
        </p:sp>
        <p:sp>
          <p:nvSpPr>
            <p:cNvPr id="14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5698" y="3055"/>
              <a:ext cx="1310" cy="67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128Byte</a:t>
              </a:r>
            </a:p>
          </p:txBody>
        </p:sp>
        <p:sp>
          <p:nvSpPr>
            <p:cNvPr id="13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3033" y="3097"/>
              <a:ext cx="1273" cy="58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64Byte</a:t>
              </a:r>
            </a:p>
          </p:txBody>
        </p:sp>
        <p:sp>
          <p:nvSpPr>
            <p:cNvPr id="119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5743" y="7029"/>
              <a:ext cx="1264" cy="63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8KB</a:t>
              </a:r>
            </a:p>
          </p:txBody>
        </p:sp>
        <p:sp>
          <p:nvSpPr>
            <p:cNvPr id="120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8520" y="7091"/>
              <a:ext cx="1266" cy="64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16KB</a:t>
              </a:r>
            </a:p>
          </p:txBody>
        </p:sp>
        <p:sp>
          <p:nvSpPr>
            <p:cNvPr id="121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2972" y="9137"/>
              <a:ext cx="1000" cy="564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32KB</a:t>
              </a:r>
            </a:p>
          </p:txBody>
        </p:sp>
        <p:pic>
          <p:nvPicPr>
            <p:cNvPr id="122" name="图片 6" descr="2048byte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1"/>
            <a:srcRect l="4967" t="5726" r="7970" b="2532"/>
            <a:stretch>
              <a:fillRect/>
            </a:stretch>
          </p:blipFill>
          <p:spPr>
            <a:xfrm>
              <a:off x="7641" y="3593"/>
              <a:ext cx="2719" cy="1706"/>
            </a:xfrm>
            <a:prstGeom prst="rect">
              <a:avLst/>
            </a:prstGeom>
          </p:spPr>
        </p:pic>
        <p:pic>
          <p:nvPicPr>
            <p:cNvPr id="123" name="图片 2" descr="128byte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2"/>
            <a:srcRect l="4509" t="5626" r="6921" b="3014"/>
            <a:stretch>
              <a:fillRect/>
            </a:stretch>
          </p:blipFill>
          <p:spPr>
            <a:xfrm>
              <a:off x="4870" y="1650"/>
              <a:ext cx="2778" cy="1722"/>
            </a:xfrm>
            <a:prstGeom prst="rect">
              <a:avLst/>
            </a:prstGeom>
          </p:spPr>
        </p:pic>
        <p:pic>
          <p:nvPicPr>
            <p:cNvPr id="124" name="图片 3" descr="256byte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3"/>
            <a:srcRect l="5594" t="6831" r="8150" b="1828"/>
            <a:stretch>
              <a:fillRect/>
            </a:stretch>
          </p:blipFill>
          <p:spPr>
            <a:xfrm>
              <a:off x="7634" y="1669"/>
              <a:ext cx="2721" cy="1730"/>
            </a:xfrm>
            <a:prstGeom prst="rect">
              <a:avLst/>
            </a:prstGeom>
          </p:spPr>
        </p:pic>
        <p:pic>
          <p:nvPicPr>
            <p:cNvPr id="125" name="图片 4" descr="512byte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4"/>
            <a:srcRect l="6137" t="5304" r="8199" b="884"/>
            <a:stretch>
              <a:fillRect/>
            </a:stretch>
          </p:blipFill>
          <p:spPr>
            <a:xfrm>
              <a:off x="2181" y="3608"/>
              <a:ext cx="2710" cy="1782"/>
            </a:xfrm>
            <a:prstGeom prst="rect">
              <a:avLst/>
            </a:prstGeom>
          </p:spPr>
        </p:pic>
        <p:pic>
          <p:nvPicPr>
            <p:cNvPr id="126" name="图片 5" descr="1024byte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5"/>
            <a:srcRect l="4775" t="6349" r="7885" b="3094"/>
            <a:stretch>
              <a:fillRect/>
            </a:stretch>
          </p:blipFill>
          <p:spPr>
            <a:xfrm>
              <a:off x="4890" y="3593"/>
              <a:ext cx="2738" cy="1704"/>
            </a:xfrm>
            <a:prstGeom prst="rect">
              <a:avLst/>
            </a:prstGeom>
          </p:spPr>
        </p:pic>
        <p:sp>
          <p:nvSpPr>
            <p:cNvPr id="127" name="文本框 24"/>
            <p:cNvSpPr txBox="1"/>
            <p:nvPr>
              <p:custDataLst>
                <p:tags r:id="rId20"/>
              </p:custDataLst>
            </p:nvPr>
          </p:nvSpPr>
          <p:spPr>
            <a:xfrm>
              <a:off x="5700" y="9083"/>
              <a:ext cx="1227" cy="66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64KB</a:t>
              </a:r>
            </a:p>
          </p:txBody>
        </p:sp>
        <p:sp>
          <p:nvSpPr>
            <p:cNvPr id="128" name="文本框 25"/>
            <p:cNvSpPr txBox="1"/>
            <p:nvPr>
              <p:custDataLst>
                <p:tags r:id="rId21"/>
              </p:custDataLst>
            </p:nvPr>
          </p:nvSpPr>
          <p:spPr>
            <a:xfrm>
              <a:off x="8422" y="9097"/>
              <a:ext cx="1084" cy="61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191135" algn="just">
                <a:lnSpc>
                  <a:spcPts val="2000"/>
                </a:lnSpc>
              </a:pPr>
              <a:r>
                <a:rPr lang="en-US" altLang="zh-CN" sz="750" b="1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128KB</a:t>
              </a:r>
            </a:p>
          </p:txBody>
        </p:sp>
        <p:pic>
          <p:nvPicPr>
            <p:cNvPr id="129" name="图片 1" descr="64byte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6"/>
            <a:srcRect l="4955" t="4923" r="8150" b="1788"/>
            <a:stretch>
              <a:fillRect/>
            </a:stretch>
          </p:blipFill>
          <p:spPr>
            <a:xfrm>
              <a:off x="2166" y="1624"/>
              <a:ext cx="2701" cy="1741"/>
            </a:xfrm>
            <a:prstGeom prst="rect">
              <a:avLst/>
            </a:prstGeom>
          </p:spPr>
        </p:pic>
        <p:pic>
          <p:nvPicPr>
            <p:cNvPr id="130" name="图片 7" descr="4096byte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/>
            <a:srcRect l="5052" t="5164" r="8524" b="2351"/>
            <a:stretch>
              <a:fillRect/>
            </a:stretch>
          </p:blipFill>
          <p:spPr>
            <a:xfrm>
              <a:off x="2080" y="5537"/>
              <a:ext cx="2817" cy="1810"/>
            </a:xfrm>
            <a:prstGeom prst="rect">
              <a:avLst/>
            </a:prstGeom>
          </p:spPr>
        </p:pic>
        <p:pic>
          <p:nvPicPr>
            <p:cNvPr id="131" name="图片 8" descr="8KB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8"/>
            <a:srcRect l="5233" t="5606" r="8886" b="2049"/>
            <a:stretch>
              <a:fillRect/>
            </a:stretch>
          </p:blipFill>
          <p:spPr>
            <a:xfrm>
              <a:off x="4890" y="5542"/>
              <a:ext cx="2779" cy="1794"/>
            </a:xfrm>
            <a:prstGeom prst="rect">
              <a:avLst/>
            </a:prstGeom>
          </p:spPr>
        </p:pic>
        <p:pic>
          <p:nvPicPr>
            <p:cNvPr id="132" name="图片 9" descr="16KB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9"/>
            <a:srcRect l="4594" t="5927" r="8150" b="2190"/>
            <a:stretch>
              <a:fillRect/>
            </a:stretch>
          </p:blipFill>
          <p:spPr>
            <a:xfrm>
              <a:off x="7647" y="5552"/>
              <a:ext cx="2780" cy="1777"/>
            </a:xfrm>
            <a:prstGeom prst="rect">
              <a:avLst/>
            </a:prstGeom>
          </p:spPr>
        </p:pic>
        <p:pic>
          <p:nvPicPr>
            <p:cNvPr id="133" name="图片 10" descr="32KB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40"/>
            <a:srcRect l="4690" t="5746" r="8428" b="2029"/>
            <a:stretch>
              <a:fillRect/>
            </a:stretch>
          </p:blipFill>
          <p:spPr>
            <a:xfrm>
              <a:off x="2075" y="7548"/>
              <a:ext cx="2849" cy="1815"/>
            </a:xfrm>
            <a:prstGeom prst="rect">
              <a:avLst/>
            </a:prstGeom>
          </p:spPr>
        </p:pic>
        <p:pic>
          <p:nvPicPr>
            <p:cNvPr id="134" name="图片 11" descr="64KB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1"/>
            <a:srcRect l="5510" t="6249" r="8428" b="2431"/>
            <a:stretch>
              <a:fillRect/>
            </a:stretch>
          </p:blipFill>
          <p:spPr>
            <a:xfrm>
              <a:off x="4895" y="7559"/>
              <a:ext cx="2817" cy="1794"/>
            </a:xfrm>
            <a:prstGeom prst="rect">
              <a:avLst/>
            </a:prstGeom>
          </p:spPr>
        </p:pic>
        <p:pic>
          <p:nvPicPr>
            <p:cNvPr id="135" name="图片 12" descr="128KB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42"/>
            <a:srcRect l="4413" t="5767" r="8428" b="2170"/>
            <a:stretch>
              <a:fillRect/>
            </a:stretch>
          </p:blipFill>
          <p:spPr>
            <a:xfrm>
              <a:off x="7664" y="7564"/>
              <a:ext cx="2741" cy="179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7769" y="128554"/>
            <a:ext cx="9271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Data Transmission Test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296785" y="6113145"/>
            <a:ext cx="308356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Avergae Latency comparison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average latency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9280" y="2232660"/>
            <a:ext cx="6057900" cy="3749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84785" y="974090"/>
            <a:ext cx="1152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Three performance metrics: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Latency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Throughput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and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CPU Utilization</a:t>
            </a:r>
            <a:r>
              <a:rPr sz="2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16405" y="5151120"/>
            <a:ext cx="257683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Throughput comparison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044690" y="5151120"/>
            <a:ext cx="3860800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CPU utilization comparison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96545" y="5579110"/>
            <a:ext cx="1171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RDMA reduced latency by 96.3%, increased throughput by 95.1%, and lowered CPU utilization by 85.6% compared to TCP.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7769" y="128554"/>
            <a:ext cx="9271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7499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Data Transmission Test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9</a:t>
            </a:fld>
            <a:endParaRPr lang="zh-CN" altLang="en-US"/>
          </a:p>
        </p:txBody>
      </p:sp>
      <p:graphicFrame>
        <p:nvGraphicFramePr>
          <p:cNvPr id="2" name="对象 -214748262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15925" y="5947410"/>
          <a:ext cx="157035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219200" imgH="660400" progId="Equation.KSEE3">
                  <p:embed/>
                </p:oleObj>
              </mc:Choice>
              <mc:Fallback>
                <p:oleObj r:id="rId8" imgW="1219200" imgH="6604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5925" y="5947410"/>
                        <a:ext cx="1570355" cy="850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196465" y="6062345"/>
            <a:ext cx="887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1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overall average improvement,  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interval [i,j]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the range of lengths for the data packets,</a:t>
            </a:r>
          </a:p>
          <a:p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 the test value of RoCE, 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test value of TCP, 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the number of different packet lengths.</a:t>
            </a:r>
          </a:p>
        </p:txBody>
      </p:sp>
      <p:pic>
        <p:nvPicPr>
          <p:cNvPr id="4" name="图片 3" descr="throughpu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0" y="1459230"/>
            <a:ext cx="5826760" cy="3605530"/>
          </a:xfrm>
          <a:prstGeom prst="rect">
            <a:avLst/>
          </a:prstGeom>
        </p:spPr>
      </p:pic>
      <p:pic>
        <p:nvPicPr>
          <p:cNvPr id="12" name="图片 11" descr="cpu_utilizatio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2360" y="1520825"/>
            <a:ext cx="5768975" cy="35706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WU2ODlkNWNmYzVmOGNjMTk0MDZhYWVmZjcwMGU1M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2*354"/>
  <p:tag name="TABLE_ENDDRAG_RECT" val="29*153*432*354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11888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11888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11888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1420</Words>
  <Application>Microsoft Office PowerPoint</Application>
  <PresentationFormat>宽屏</PresentationFormat>
  <Paragraphs>173</Paragraphs>
  <Slides>17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Roboto Bold</vt:lpstr>
      <vt:lpstr>等线</vt:lpstr>
      <vt:lpstr>思源黑体 CN Bold</vt:lpstr>
      <vt:lpstr>微软雅黑</vt:lpstr>
      <vt:lpstr>Arial</vt:lpstr>
      <vt:lpstr>Calibri</vt:lpstr>
      <vt:lpstr>Times New Roman</vt:lpstr>
      <vt:lpstr>Wingdings</vt:lpstr>
      <vt:lpstr>WPS</vt:lpstr>
      <vt:lpstr>WPS 公式 3.0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zhyq</cp:lastModifiedBy>
  <cp:revision>162</cp:revision>
  <dcterms:created xsi:type="dcterms:W3CDTF">2019-06-19T02:08:00Z</dcterms:created>
  <dcterms:modified xsi:type="dcterms:W3CDTF">2025-10-21T03:51:45Z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DCB7B99D67CD4D51ABD643C72E14C563_11</vt:lpwstr>
  </property>
</Properties>
</file>