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2" r:id="rId2"/>
    <p:sldId id="362" r:id="rId3"/>
    <p:sldId id="274" r:id="rId4"/>
    <p:sldId id="357" r:id="rId5"/>
    <p:sldId id="356" r:id="rId6"/>
    <p:sldId id="354" r:id="rId7"/>
    <p:sldId id="278" r:id="rId8"/>
    <p:sldId id="353" r:id="rId9"/>
    <p:sldId id="359" r:id="rId10"/>
    <p:sldId id="364" r:id="rId11"/>
    <p:sldId id="317" r:id="rId12"/>
    <p:sldId id="358" r:id="rId13"/>
    <p:sldId id="360" r:id="rId14"/>
    <p:sldId id="361" r:id="rId15"/>
    <p:sldId id="318" r:id="rId16"/>
    <p:sldId id="295" r:id="rId17"/>
    <p:sldId id="296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ABB7119-C037-4339-8CAD-05084E25C23E}">
          <p14:sldIdLst>
            <p14:sldId id="272"/>
            <p14:sldId id="362"/>
            <p14:sldId id="274"/>
            <p14:sldId id="357"/>
            <p14:sldId id="356"/>
            <p14:sldId id="354"/>
            <p14:sldId id="278"/>
            <p14:sldId id="353"/>
            <p14:sldId id="359"/>
            <p14:sldId id="364"/>
          </p14:sldIdLst>
        </p14:section>
        <p14:section name="无标题节" id="{71D1F2FF-A56B-42C9-B696-A2FE5F2ADB1A}">
          <p14:sldIdLst>
            <p14:sldId id="317"/>
            <p14:sldId id="358"/>
            <p14:sldId id="360"/>
            <p14:sldId id="361"/>
            <p14:sldId id="318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19" userDrawn="1">
          <p15:clr>
            <a:srgbClr val="A4A3A4"/>
          </p15:clr>
        </p15:guide>
        <p15:guide id="2" pos="3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zhi QI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F10"/>
    <a:srgbClr val="FFCFC9"/>
    <a:srgbClr val="4874CB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 autoAdjust="0"/>
  </p:normalViewPr>
  <p:slideViewPr>
    <p:cSldViewPr snapToGrid="0" showGuides="1">
      <p:cViewPr varScale="1">
        <p:scale>
          <a:sx n="104" d="100"/>
          <a:sy n="104" d="100"/>
        </p:scale>
        <p:origin x="816" y="114"/>
      </p:cViewPr>
      <p:guideLst>
        <p:guide orient="horz" pos="2219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7DA57-70AB-C13E-418B-1C5E647E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DBA5DC3-2A1A-E058-0B5F-B145C0A0B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3677E3-B119-89CA-22CF-372F6052F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208F37-0419-A740-892D-2A8F78591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6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3F726-EE63-8484-D228-51E45B9DE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D37A8A-0689-11A5-C377-499B896B1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79BDED0-29EE-786D-AE9A-6E9054580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553786-7BB3-E4C6-B91A-297E2510A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47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0AE7-7ABD-A02E-6D08-39B8FC264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4D5E62-2863-92E0-7FEE-CDDCAB376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51A382-8F4D-38EA-E3CE-04B81B556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143F70-3E93-548F-5E6A-736E2BFE5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906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F8F8E-7250-F418-E0D6-41D78F06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C6C1BD0-5386-F517-79D7-A34CB5CE5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7C0777B-87A4-366E-E352-013C7FB1E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961AC2-D0D5-8796-DFB6-08FDE2C53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26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2777-3449-D238-F563-08A91BFA7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39FA5F-3EE8-1EAC-88D1-F1D88F253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3AFB45-1AEB-883B-BA71-20ADED47E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4CDD4-3EB2-A7A5-A6E7-4A45C14BE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3EAC3-C143-474E-3707-78656C4AE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CE036A-923A-7BF6-1CC5-46227B1F1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649D31-16FA-99CC-C01C-7688BDA65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282AC5-8A64-337E-E7B9-EB44D2BDF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8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8DA98-F646-E561-D611-E59B2257B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5EE2BD-7DAD-6AF0-86A4-B93A517AA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34A433-E2D8-335A-C167-DAC0E4112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9B6922-50AB-28E5-5265-EB0410A91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FBBDB-7CD6-E843-EEF2-BA78C2A0F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731C33E-9ADC-6600-481B-34D533C1F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4520D0-069F-270B-145D-E1B631F9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57DB8B-954A-4362-1836-56BA313EF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5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7BC1-8CE6-0147-A323-C45F97493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BDA95A-16CD-9256-4CB2-73DB8D710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AEADE5-5FAB-DD26-848C-8E9E64F52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5BD0B0-4054-B650-F551-AD0FA14E3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4A6E9-4252-4647-9910-C2EB45FE195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3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2.GIF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R-C (1)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/>
          <a:srcRect l="20669" r="20984" b="38109"/>
          <a:stretch>
            <a:fillRect/>
          </a:stretch>
        </p:blipFill>
        <p:spPr>
          <a:xfrm>
            <a:off x="10770235" y="88900"/>
            <a:ext cx="1421765" cy="1348105"/>
          </a:xfrm>
          <a:prstGeom prst="rect">
            <a:avLst/>
          </a:prstGeom>
        </p:spPr>
      </p:pic>
      <p:pic>
        <p:nvPicPr>
          <p:cNvPr id="5" name="图片 4" descr="imp-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5149215" cy="100012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452199" y="400998"/>
            <a:ext cx="11809312" cy="562074"/>
          </a:xfrm>
          <a:prstGeom prst="rect">
            <a:avLst/>
          </a:prstGeom>
        </p:spPr>
        <p:txBody>
          <a:bodyPr/>
          <a:lstStyle>
            <a:lvl1pPr algn="l">
              <a:defRPr sz="3200" spc="100" baseline="0">
                <a:solidFill>
                  <a:srgbClr val="C00000"/>
                </a:solidFill>
                <a:latin typeface="+mn-lt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3" name="图片 2" descr="AI改图-9IMP-334x36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0340" y="31115"/>
            <a:ext cx="987425" cy="1070610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>
                <p:custDataLst>
                  <p:tags r:id="rId5"/>
                </p:custDataLst>
              </p:nvPr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>
              <p:custDataLst>
                <p:tags r:id="rId4"/>
              </p:custDataLst>
            </p:nvPr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 userDrawn="1">
            <p:custDataLst>
              <p:tags r:id="rId2"/>
            </p:custDataLst>
          </p:nvPr>
        </p:nvSpPr>
        <p:spPr>
          <a:xfrm>
            <a:off x="1" y="6596566"/>
            <a:ext cx="10914276" cy="25869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矩形 17"/>
          <p:cNvSpPr/>
          <p:nvPr userDrawn="1">
            <p:custDataLst>
              <p:tags r:id="rId3"/>
            </p:custDataLst>
          </p:nvPr>
        </p:nvSpPr>
        <p:spPr>
          <a:xfrm>
            <a:off x="10922635" y="6596380"/>
            <a:ext cx="1264285" cy="25844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89030" y="6517640"/>
            <a:ext cx="668020" cy="3371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6530" lvl="1" indent="0" algn="just">
              <a:lnSpc>
                <a:spcPct val="100000"/>
              </a:lnSpc>
              <a:buNone/>
            </a:pPr>
            <a:fld id="{3771D156-31C7-4A0D-88C3-08F7D3EE48DA}" type="slidenum">
              <a:rPr lang="en-US" altLang="zh-CN" sz="1600" b="1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‹#›</a:t>
            </a:fld>
            <a:endParaRPr lang="en-US" altLang="zh-CN" sz="1600" b="1" dirty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AI改图-9IMP-334x36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49990" y="50165"/>
            <a:ext cx="691515" cy="7493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217285" y="19862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tags" Target="../tags/tag118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42" Type="http://schemas.openxmlformats.org/officeDocument/2006/relationships/tags" Target="../tags/tag121.xml"/><Relationship Id="rId47" Type="http://schemas.openxmlformats.org/officeDocument/2006/relationships/image" Target="../media/image9.png"/><Relationship Id="rId50" Type="http://schemas.openxmlformats.org/officeDocument/2006/relationships/image" Target="../media/image12.svg"/><Relationship Id="rId55" Type="http://schemas.openxmlformats.org/officeDocument/2006/relationships/image" Target="../media/image17.jpeg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9" Type="http://schemas.openxmlformats.org/officeDocument/2006/relationships/tags" Target="../tags/tag108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tags" Target="../tags/tag116.xml"/><Relationship Id="rId40" Type="http://schemas.openxmlformats.org/officeDocument/2006/relationships/tags" Target="../tags/tag119.xml"/><Relationship Id="rId45" Type="http://schemas.openxmlformats.org/officeDocument/2006/relationships/notesSlide" Target="../notesSlides/notesSlide8.xml"/><Relationship Id="rId53" Type="http://schemas.openxmlformats.org/officeDocument/2006/relationships/image" Target="../media/image15.png"/><Relationship Id="rId5" Type="http://schemas.openxmlformats.org/officeDocument/2006/relationships/tags" Target="../tags/tag84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43" Type="http://schemas.openxmlformats.org/officeDocument/2006/relationships/tags" Target="../tags/tag122.xml"/><Relationship Id="rId48" Type="http://schemas.openxmlformats.org/officeDocument/2006/relationships/image" Target="../media/image10.svg"/><Relationship Id="rId56" Type="http://schemas.openxmlformats.org/officeDocument/2006/relationships/image" Target="../media/image18.png"/><Relationship Id="rId8" Type="http://schemas.openxmlformats.org/officeDocument/2006/relationships/tags" Target="../tags/tag87.xml"/><Relationship Id="rId51" Type="http://schemas.openxmlformats.org/officeDocument/2006/relationships/image" Target="../media/image13.png"/><Relationship Id="rId3" Type="http://schemas.openxmlformats.org/officeDocument/2006/relationships/tags" Target="../tags/tag82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tags" Target="../tags/tag117.xml"/><Relationship Id="rId46" Type="http://schemas.openxmlformats.org/officeDocument/2006/relationships/image" Target="../media/image8.jpeg"/><Relationship Id="rId20" Type="http://schemas.openxmlformats.org/officeDocument/2006/relationships/tags" Target="../tags/tag99.xml"/><Relationship Id="rId41" Type="http://schemas.openxmlformats.org/officeDocument/2006/relationships/tags" Target="../tags/tag120.xml"/><Relationship Id="rId54" Type="http://schemas.openxmlformats.org/officeDocument/2006/relationships/image" Target="../media/image16.jpe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49" Type="http://schemas.openxmlformats.org/officeDocument/2006/relationships/image" Target="../media/image11.png"/><Relationship Id="rId57" Type="http://schemas.openxmlformats.org/officeDocument/2006/relationships/image" Target="../media/image19.svg"/><Relationship Id="rId10" Type="http://schemas.openxmlformats.org/officeDocument/2006/relationships/tags" Target="../tags/tag89.xml"/><Relationship Id="rId31" Type="http://schemas.openxmlformats.org/officeDocument/2006/relationships/tags" Target="../tags/tag110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1980135"/>
            <a:ext cx="12192000" cy="1887970"/>
          </a:xfrm>
          <a:prstGeom prst="rect">
            <a:avLst/>
          </a:prstGeom>
          <a:solidFill>
            <a:srgbClr val="1749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38875" y="2571210"/>
            <a:ext cx="964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DCS DevOps,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CI/CD,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Container</a:t>
            </a:r>
            <a:endParaRPr lang="en-US" altLang="zh-CN" sz="4000" b="1" kern="1200" spc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8950" y="4353243"/>
            <a:ext cx="8804910" cy="147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6530" lvl="1" indent="0" algn="ctr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Kai  Zhou    Min  Li</a:t>
            </a:r>
          </a:p>
          <a:p>
            <a:pPr marL="176530" lvl="1" indent="0" algn="ctr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Institute of Modern Physics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IMP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MS UI Gothic" panose="020B0600070205080204" pitchFamily="34" charset="-128"/>
              <a:cs typeface="Times New Roman" panose="02020603050405020304" pitchFamily="18" charset="0"/>
              <a:sym typeface="+mn-ea"/>
            </a:endParaRPr>
          </a:p>
          <a:p>
            <a:pPr marL="176530" lvl="1" indent="0" algn="ctr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  <a:sym typeface="+mn-ea"/>
              </a:rPr>
              <a:t>2025.10.21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C4060-603D-202C-CD20-5E6435ED3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72118BF4-8E32-99DA-938F-20D03FD8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02187"/>
              </p:ext>
            </p:extLst>
          </p:nvPr>
        </p:nvGraphicFramePr>
        <p:xfrm>
          <a:off x="5293454" y="2620368"/>
          <a:ext cx="6360480" cy="388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160">
                  <a:extLst>
                    <a:ext uri="{9D8B030D-6E8A-4147-A177-3AD203B41FA5}">
                      <a16:colId xmlns:a16="http://schemas.microsoft.com/office/drawing/2014/main" val="793893524"/>
                    </a:ext>
                  </a:extLst>
                </a:gridCol>
                <a:gridCol w="2120160">
                  <a:extLst>
                    <a:ext uri="{9D8B030D-6E8A-4147-A177-3AD203B41FA5}">
                      <a16:colId xmlns:a16="http://schemas.microsoft.com/office/drawing/2014/main" val="311343528"/>
                    </a:ext>
                  </a:extLst>
                </a:gridCol>
                <a:gridCol w="2120160">
                  <a:extLst>
                    <a:ext uri="{9D8B030D-6E8A-4147-A177-3AD203B41FA5}">
                      <a16:colId xmlns:a16="http://schemas.microsoft.com/office/drawing/2014/main" val="2402752699"/>
                    </a:ext>
                  </a:extLst>
                </a:gridCol>
              </a:tblGrid>
              <a:tr h="47074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Aspect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Virtual Machine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Container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98205"/>
                  </a:ext>
                </a:extLst>
              </a:tr>
              <a:tr h="6186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Disk Usage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Large (GBs)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Small (MBs/KBs)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111834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Startup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Slow (minutes)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Fast (seconds)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465723"/>
                  </a:ext>
                </a:extLst>
              </a:tr>
              <a:tr h="6186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Runtime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Runs on Hypervisor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Runs directly on host kernel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278272"/>
                  </a:ext>
                </a:extLst>
              </a:tr>
              <a:tr h="6186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Concurrency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Dozens per host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Hundreds to thousands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261456"/>
                  </a:ext>
                </a:extLst>
              </a:tr>
              <a:tr h="6186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Weaker than host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Near-native host performance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55180"/>
                  </a:ext>
                </a:extLst>
              </a:tr>
              <a:tr h="47074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Resource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330864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C44B5013-9F8C-8746-D3DE-977F372C46CD}"/>
              </a:ext>
            </a:extLst>
          </p:cNvPr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2F8BE2-191F-81B7-7B79-BD89765A1B16}"/>
              </a:ext>
            </a:extLst>
          </p:cNvPr>
          <p:cNvSpPr txBox="1"/>
          <p:nvPr/>
        </p:nvSpPr>
        <p:spPr>
          <a:xfrm>
            <a:off x="151130" y="215900"/>
            <a:ext cx="996124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CI/CD</a:t>
            </a:r>
            <a:r>
              <a:rPr lang="zh-CN" altLang="en-US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Tools-Container</a:t>
            </a:r>
            <a:endParaRPr lang="en-US" altLang="zh-CN" sz="3200" b="1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E6156F-A6D8-8167-7613-1F91638B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EBECBD-3C0A-8438-045D-7830F4523092}"/>
              </a:ext>
            </a:extLst>
          </p:cNvPr>
          <p:cNvSpPr/>
          <p:nvPr/>
        </p:nvSpPr>
        <p:spPr>
          <a:xfrm>
            <a:off x="679508" y="5670280"/>
            <a:ext cx="3993164" cy="5872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Hardware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E53CE8-F70E-49E9-B410-4FFAAA059502}"/>
              </a:ext>
            </a:extLst>
          </p:cNvPr>
          <p:cNvSpPr/>
          <p:nvPr/>
        </p:nvSpPr>
        <p:spPr>
          <a:xfrm>
            <a:off x="679508" y="4970966"/>
            <a:ext cx="3993164" cy="587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Host Operating System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0C545B-15E7-0E9F-2D8C-0315D2552DF5}"/>
              </a:ext>
            </a:extLst>
          </p:cNvPr>
          <p:cNvSpPr/>
          <p:nvPr/>
        </p:nvSpPr>
        <p:spPr>
          <a:xfrm>
            <a:off x="679507" y="4271652"/>
            <a:ext cx="3993165" cy="5872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Container Engine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FB9C7E-7A23-6025-71F0-47BFC72C00B5}"/>
              </a:ext>
            </a:extLst>
          </p:cNvPr>
          <p:cNvSpPr/>
          <p:nvPr/>
        </p:nvSpPr>
        <p:spPr>
          <a:xfrm>
            <a:off x="679507" y="2884068"/>
            <a:ext cx="1258350" cy="1156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210357D-C46D-41C4-D0A7-9AC5C048EBC9}"/>
              </a:ext>
            </a:extLst>
          </p:cNvPr>
          <p:cNvSpPr/>
          <p:nvPr/>
        </p:nvSpPr>
        <p:spPr>
          <a:xfrm>
            <a:off x="788565" y="3460254"/>
            <a:ext cx="1040235" cy="520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</a:rPr>
              <a:t>IOC1</a:t>
            </a:r>
            <a:endParaRPr lang="zh-CN" altLang="en-US" dirty="0"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DAA58D-119A-802F-DF42-E044FD4851B9}"/>
              </a:ext>
            </a:extLst>
          </p:cNvPr>
          <p:cNvSpPr/>
          <p:nvPr/>
        </p:nvSpPr>
        <p:spPr>
          <a:xfrm>
            <a:off x="2046915" y="2881928"/>
            <a:ext cx="1258350" cy="1156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85F532B-F1D4-5B37-A574-B14F0A42EA87}"/>
              </a:ext>
            </a:extLst>
          </p:cNvPr>
          <p:cNvSpPr/>
          <p:nvPr/>
        </p:nvSpPr>
        <p:spPr>
          <a:xfrm>
            <a:off x="2155972" y="3460254"/>
            <a:ext cx="1040235" cy="520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</a:rPr>
              <a:t>IOC2</a:t>
            </a:r>
            <a:endParaRPr lang="zh-CN" altLang="en-US" dirty="0">
              <a:latin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7999CE2-9D0C-346D-C7F7-DD563762AD9B}"/>
              </a:ext>
            </a:extLst>
          </p:cNvPr>
          <p:cNvSpPr/>
          <p:nvPr/>
        </p:nvSpPr>
        <p:spPr>
          <a:xfrm>
            <a:off x="3414322" y="2881928"/>
            <a:ext cx="1258350" cy="1156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C2B4177-8E25-0B37-1F4F-B66F4E8AD747}"/>
              </a:ext>
            </a:extLst>
          </p:cNvPr>
          <p:cNvSpPr/>
          <p:nvPr/>
        </p:nvSpPr>
        <p:spPr>
          <a:xfrm>
            <a:off x="3523379" y="3460254"/>
            <a:ext cx="1040235" cy="520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n-ea"/>
              </a:rPr>
              <a:t>MySQL</a:t>
            </a:r>
            <a:endParaRPr lang="zh-CN" altLang="en-US" dirty="0">
              <a:latin typeface="+mn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AF90E54-46B6-476C-8F73-7402DD4827C5}"/>
              </a:ext>
            </a:extLst>
          </p:cNvPr>
          <p:cNvSpPr/>
          <p:nvPr/>
        </p:nvSpPr>
        <p:spPr>
          <a:xfrm>
            <a:off x="424171" y="2610392"/>
            <a:ext cx="4613945" cy="3886757"/>
          </a:xfrm>
          <a:prstGeom prst="roundRect">
            <a:avLst/>
          </a:prstGeom>
          <a:solidFill>
            <a:schemeClr val="accent4">
              <a:lumMod val="75000"/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CA1AC6F-2977-5F94-D4D0-72977277D9D1}"/>
              </a:ext>
            </a:extLst>
          </p:cNvPr>
          <p:cNvSpPr txBox="1"/>
          <p:nvPr/>
        </p:nvSpPr>
        <p:spPr>
          <a:xfrm>
            <a:off x="709187" y="2974386"/>
            <a:ext cx="1257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</a:rPr>
              <a:t>Container</a:t>
            </a:r>
            <a:r>
              <a:rPr lang="en-US" altLang="zh-CN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ACADE09-F247-E117-9F23-A80FAB7A276C}"/>
              </a:ext>
            </a:extLst>
          </p:cNvPr>
          <p:cNvSpPr txBox="1"/>
          <p:nvPr/>
        </p:nvSpPr>
        <p:spPr>
          <a:xfrm>
            <a:off x="2102494" y="2974386"/>
            <a:ext cx="1257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</a:rPr>
              <a:t>Container</a:t>
            </a:r>
            <a:r>
              <a:rPr lang="en-US" altLang="zh-CN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B8D184A-7CC5-7276-DC64-372FB82D7216}"/>
              </a:ext>
            </a:extLst>
          </p:cNvPr>
          <p:cNvSpPr txBox="1"/>
          <p:nvPr/>
        </p:nvSpPr>
        <p:spPr>
          <a:xfrm>
            <a:off x="3468851" y="2970037"/>
            <a:ext cx="1257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</a:rPr>
              <a:t>Container</a:t>
            </a:r>
            <a:r>
              <a:rPr lang="en-US" altLang="zh-CN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D79ECE2-533B-8257-900F-50DE208B4CC2}"/>
              </a:ext>
            </a:extLst>
          </p:cNvPr>
          <p:cNvSpPr txBox="1"/>
          <p:nvPr/>
        </p:nvSpPr>
        <p:spPr>
          <a:xfrm>
            <a:off x="74645" y="925179"/>
            <a:ext cx="12008498" cy="159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Containers​ are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 lightweight virtualization technology </a:t>
            </a:r>
            <a:r>
              <a:rPr lang="en-US" altLang="zh-CN" sz="2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where all containers share the host OS kernel, but each has an isolated filesystem, libraries, and configurations.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fr-FR" altLang="zh-CN" sz="2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Common Container Engines</a:t>
            </a:r>
            <a:r>
              <a:rPr lang="fr-FR" altLang="zh-CN" sz="2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:​​Docker, Podman, containerd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Container Orchestration Platforms</a:t>
            </a:r>
            <a:r>
              <a:rPr lang="en-US" altLang="zh-CN" sz="2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:​​Kubernetes (K8s), </a:t>
            </a:r>
            <a:r>
              <a:rPr lang="en-US" altLang="zh-CN" dirty="0" err="1"/>
              <a:t>Portainer</a:t>
            </a:r>
            <a:r>
              <a:rPr lang="en-US" altLang="zh-CN" dirty="0"/>
              <a:t> </a:t>
            </a:r>
            <a:endParaRPr lang="zh-CN" altLang="en-US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79201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717280" y="0"/>
            <a:ext cx="3474720" cy="6858000"/>
          </a:xfrm>
          <a:prstGeom prst="rect">
            <a:avLst/>
          </a:prstGeom>
          <a:solidFill>
            <a:srgbClr val="1C5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7365511" y="1156923"/>
            <a:ext cx="3657983" cy="1603938"/>
            <a:chOff x="7498080" y="2702560"/>
            <a:chExt cx="4043680" cy="1737360"/>
          </a:xfrm>
        </p:grpSpPr>
        <p:sp>
          <p:nvSpPr>
            <p:cNvPr id="8" name="矩形 7"/>
            <p:cNvSpPr/>
            <p:nvPr/>
          </p:nvSpPr>
          <p:spPr>
            <a:xfrm>
              <a:off x="7498080" y="2702560"/>
              <a:ext cx="3759200" cy="1452880"/>
            </a:xfrm>
            <a:prstGeom prst="rect">
              <a:avLst/>
            </a:prstGeom>
            <a:solidFill>
              <a:srgbClr val="174994">
                <a:alpha val="40000"/>
              </a:srgbClr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造字工房力黑（非商用）常规体" pitchFamily="50" charset="-122"/>
                <a:cs typeface="Times New Roman" panose="02020603050405020304" pitchFamily="18" charset="0"/>
                <a:sym typeface="Agency FB" panose="020B0503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54360" y="3652520"/>
              <a:ext cx="787400" cy="787400"/>
            </a:xfrm>
            <a:prstGeom prst="rect">
              <a:avLst/>
            </a:prstGeom>
            <a:no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ea typeface="造字工房力黑（非商用）常规体" pitchFamily="50" charset="-122"/>
                <a:cs typeface="Times New Roman" panose="02020603050405020304" pitchFamily="18" charset="0"/>
                <a:sym typeface="Agency FB" panose="020B0503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01048" y="3136611"/>
              <a:ext cx="3353262" cy="63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chemeClr val="bg1"/>
                  </a:solidFill>
                  <a:latin typeface="Arial" panose="020B0604020202020204" pitchFamily="34" charset="0"/>
                  <a:ea typeface="造字工房力黑（非商用）常规体" pitchFamily="50" charset="-122"/>
                  <a:cs typeface="Arial" panose="020B0604020202020204" pitchFamily="34" charset="0"/>
                  <a:sym typeface="Agency FB" panose="020B0503020202020204" pitchFamily="34" charset="0"/>
                </a:rPr>
                <a:t>CONTENTS</a:t>
              </a:r>
              <a:endParaRPr lang="zh-CN" alt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造字工房力黑（非商用）常规体" pitchFamily="50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6" name="Group 283">
            <a:extLst>
              <a:ext uri="{FF2B5EF4-FFF2-40B4-BE49-F238E27FC236}">
                <a16:creationId xmlns:a16="http://schemas.microsoft.com/office/drawing/2014/main" id="{E6C979B1-F999-E1EF-4B61-ADFE9FD43839}"/>
              </a:ext>
            </a:extLst>
          </p:cNvPr>
          <p:cNvGrpSpPr/>
          <p:nvPr/>
        </p:nvGrpSpPr>
        <p:grpSpPr>
          <a:xfrm>
            <a:off x="1383307" y="1525891"/>
            <a:ext cx="5324538" cy="2609103"/>
            <a:chOff x="6841794" y="1119740"/>
            <a:chExt cx="4375690" cy="2144153"/>
          </a:xfrm>
        </p:grpSpPr>
        <p:sp>
          <p:nvSpPr>
            <p:cNvPr id="13" name="TextBox 300">
              <a:extLst>
                <a:ext uri="{FF2B5EF4-FFF2-40B4-BE49-F238E27FC236}">
                  <a16:creationId xmlns:a16="http://schemas.microsoft.com/office/drawing/2014/main" id="{DAD90C88-09F7-377E-ABC7-218097FD06C6}"/>
                </a:ext>
              </a:extLst>
            </p:cNvPr>
            <p:cNvSpPr txBox="1"/>
            <p:nvPr/>
          </p:nvSpPr>
          <p:spPr>
            <a:xfrm>
              <a:off x="7255092" y="2821986"/>
              <a:ext cx="3962340" cy="31258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dirty="0"/>
                <a:t>​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CI/CD Practices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14" name="Diamond 288">
              <a:extLst>
                <a:ext uri="{FF2B5EF4-FFF2-40B4-BE49-F238E27FC236}">
                  <a16:creationId xmlns:a16="http://schemas.microsoft.com/office/drawing/2014/main" id="{6CBB6311-5817-5CAF-925F-2ED2CB58EB74}"/>
                </a:ext>
              </a:extLst>
            </p:cNvPr>
            <p:cNvSpPr/>
            <p:nvPr/>
          </p:nvSpPr>
          <p:spPr>
            <a:xfrm>
              <a:off x="6849226" y="2639544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03</a:t>
              </a:r>
            </a:p>
          </p:txBody>
        </p:sp>
        <p:sp>
          <p:nvSpPr>
            <p:cNvPr id="15" name="Diamond 290">
              <a:extLst>
                <a:ext uri="{FF2B5EF4-FFF2-40B4-BE49-F238E27FC236}">
                  <a16:creationId xmlns:a16="http://schemas.microsoft.com/office/drawing/2014/main" id="{75B04096-30AE-C991-E7D3-E9D67FC048FE}"/>
                </a:ext>
              </a:extLst>
            </p:cNvPr>
            <p:cNvSpPr/>
            <p:nvPr/>
          </p:nvSpPr>
          <p:spPr>
            <a:xfrm>
              <a:off x="6849226" y="1878935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02</a:t>
              </a:r>
            </a:p>
          </p:txBody>
        </p:sp>
        <p:sp>
          <p:nvSpPr>
            <p:cNvPr id="16" name="TextBox 296">
              <a:extLst>
                <a:ext uri="{FF2B5EF4-FFF2-40B4-BE49-F238E27FC236}">
                  <a16:creationId xmlns:a16="http://schemas.microsoft.com/office/drawing/2014/main" id="{7D94B7F9-1E56-FCB4-FBA1-1D8AAAFA16B1}"/>
                </a:ext>
              </a:extLst>
            </p:cNvPr>
            <p:cNvSpPr txBox="1"/>
            <p:nvPr/>
          </p:nvSpPr>
          <p:spPr>
            <a:xfrm>
              <a:off x="7254910" y="2067059"/>
              <a:ext cx="3962574" cy="303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dirty="0"/>
                <a:t>​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How CI/CD Works and the Tools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18" name="Diamond 292">
              <a:extLst>
                <a:ext uri="{FF2B5EF4-FFF2-40B4-BE49-F238E27FC236}">
                  <a16:creationId xmlns:a16="http://schemas.microsoft.com/office/drawing/2014/main" id="{6F48B39A-F216-477E-2CBA-9F5B46F2E0A0}"/>
                </a:ext>
              </a:extLst>
            </p:cNvPr>
            <p:cNvSpPr/>
            <p:nvPr/>
          </p:nvSpPr>
          <p:spPr>
            <a:xfrm>
              <a:off x="6841794" y="1119740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01</a:t>
              </a:r>
            </a:p>
          </p:txBody>
        </p:sp>
        <p:sp>
          <p:nvSpPr>
            <p:cNvPr id="19" name="TextBox 294">
              <a:extLst>
                <a:ext uri="{FF2B5EF4-FFF2-40B4-BE49-F238E27FC236}">
                  <a16:creationId xmlns:a16="http://schemas.microsoft.com/office/drawing/2014/main" id="{E165FC87-8019-83EF-C460-7C0FCCEBB8CB}"/>
                </a:ext>
              </a:extLst>
            </p:cNvPr>
            <p:cNvSpPr txBox="1"/>
            <p:nvPr/>
          </p:nvSpPr>
          <p:spPr>
            <a:xfrm>
              <a:off x="7224639" y="1279482"/>
              <a:ext cx="3962574" cy="303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algn="l"/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Introduction of DevOps, CI/CD</a:t>
              </a:r>
              <a:endParaRPr lang="en-US" altLang="zh-CN" sz="2800" b="1" spc="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0" name="Diamond 288">
            <a:extLst>
              <a:ext uri="{FF2B5EF4-FFF2-40B4-BE49-F238E27FC236}">
                <a16:creationId xmlns:a16="http://schemas.microsoft.com/office/drawing/2014/main" id="{6BE42C25-9C0E-9A99-3D62-86C3DE8103F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82826" y="4301088"/>
            <a:ext cx="759736" cy="759736"/>
          </a:xfrm>
          <a:prstGeom prst="diamond">
            <a:avLst/>
          </a:prstGeom>
          <a:solidFill>
            <a:srgbClr val="17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21" name="TextBox 300">
            <a:extLst>
              <a:ext uri="{FF2B5EF4-FFF2-40B4-BE49-F238E27FC236}">
                <a16:creationId xmlns:a16="http://schemas.microsoft.com/office/drawing/2014/main" id="{F86194C8-0012-79F1-045E-F917E0A441F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87276" y="4556798"/>
            <a:ext cx="4821840" cy="36989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Future Work </a:t>
            </a:r>
            <a:endParaRPr lang="en-US" altLang="zh-CN" sz="2800" b="1" spc="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pic>
        <p:nvPicPr>
          <p:cNvPr id="27" name="图片 26" descr="imp-logo">
            <a:extLst>
              <a:ext uri="{FF2B5EF4-FFF2-40B4-BE49-F238E27FC236}">
                <a16:creationId xmlns:a16="http://schemas.microsoft.com/office/drawing/2014/main" id="{290E123A-8BC4-EF93-380D-241A8ECDD64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4328719" cy="8407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5F32F-B4C5-E3AB-021D-28BC541E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1C8A613-AB65-3408-2815-C027FF08ACC7}"/>
              </a:ext>
            </a:extLst>
          </p:cNvPr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504481-E75B-1514-3CEE-754F723267B0}"/>
              </a:ext>
            </a:extLst>
          </p:cNvPr>
          <p:cNvSpPr txBox="1"/>
          <p:nvPr/>
        </p:nvSpPr>
        <p:spPr>
          <a:xfrm>
            <a:off x="151130" y="215900"/>
            <a:ext cx="996124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CI/CD</a:t>
            </a:r>
            <a:r>
              <a:rPr lang="zh-CN" altLang="en-US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Workflow</a:t>
            </a:r>
            <a:endParaRPr lang="en-US" altLang="zh-CN" sz="3200" b="1" dirty="0">
              <a:solidFill>
                <a:srgbClr val="17499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4CC8B5-CE9C-8BE3-ACDD-58B0CE51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24B47C-61E8-A7E1-5E68-3828FAD25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80" y="1193683"/>
            <a:ext cx="9714015" cy="48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E18A-0DED-EFDE-DD2E-16CDA2A3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E6E8BCB-43EC-BDF8-2BB3-84C395A56F56}"/>
              </a:ext>
            </a:extLst>
          </p:cNvPr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9E1420-38EF-FFCD-19C0-86A36EE81F68}"/>
              </a:ext>
            </a:extLst>
          </p:cNvPr>
          <p:cNvSpPr txBox="1"/>
          <p:nvPr/>
        </p:nvSpPr>
        <p:spPr>
          <a:xfrm>
            <a:off x="151130" y="215900"/>
            <a:ext cx="996124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CI/CD Practices</a:t>
            </a:r>
            <a:endParaRPr lang="en-US" altLang="zh-CN" sz="3200" b="1" dirty="0">
              <a:solidFill>
                <a:srgbClr val="17499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DC583B-A588-D84B-00F4-52419FAD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B627C9-1402-3DD3-56E8-1544A52F5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92" y="1084766"/>
            <a:ext cx="9149132" cy="1313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F087C6-A80F-2FEA-EDF4-C1FCB1A0D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622" y="2840358"/>
            <a:ext cx="6792620" cy="34740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F51720-A5E4-2DB5-5970-C8192DDAE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69" y="1084766"/>
            <a:ext cx="2323530" cy="16670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7D6CD20-2D13-F835-1202-ADAC2D34D1ED}"/>
              </a:ext>
            </a:extLst>
          </p:cNvPr>
          <p:cNvSpPr txBox="1"/>
          <p:nvPr/>
        </p:nvSpPr>
        <p:spPr>
          <a:xfrm>
            <a:off x="0" y="911549"/>
            <a:ext cx="3022316" cy="23598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fontAlgn="base"/>
            <a:r>
              <a:rPr lang="en-US" altLang="zh-CN" sz="1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Code submission triggers build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FA8750-69BD-BBDE-E957-7BBA9DFF83DE}"/>
              </a:ext>
            </a:extLst>
          </p:cNvPr>
          <p:cNvSpPr txBox="1"/>
          <p:nvPr/>
        </p:nvSpPr>
        <p:spPr>
          <a:xfrm>
            <a:off x="6479473" y="6046114"/>
            <a:ext cx="1204843" cy="35516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fontAlgn="base"/>
            <a:r>
              <a:rPr lang="en-US" altLang="zh-CN" sz="1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Log output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583C5E-3EA3-ECBF-801B-90CAC4FED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69" y="2840358"/>
            <a:ext cx="3456696" cy="28701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37A9588-B2AA-D6EE-85A0-52CD9E1E0CE8}"/>
              </a:ext>
            </a:extLst>
          </p:cNvPr>
          <p:cNvSpPr txBox="1"/>
          <p:nvPr/>
        </p:nvSpPr>
        <p:spPr>
          <a:xfrm>
            <a:off x="267504" y="5710464"/>
            <a:ext cx="3405261" cy="60393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fontAlgn="base"/>
            <a:r>
              <a:rPr lang="en-US" altLang="zh-CN" sz="1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Manual quick rollback to previous version (if current version fails)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FB92AA3-4A64-6C92-1436-7043308C7DED}"/>
              </a:ext>
            </a:extLst>
          </p:cNvPr>
          <p:cNvSpPr txBox="1"/>
          <p:nvPr/>
        </p:nvSpPr>
        <p:spPr>
          <a:xfrm>
            <a:off x="6381524" y="2398320"/>
            <a:ext cx="3473676" cy="35516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fontAlgn="base"/>
            <a:r>
              <a:rPr lang="en-US" altLang="zh-CN" sz="1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Automated CI/CD pipeline execution</a:t>
            </a:r>
          </a:p>
        </p:txBody>
      </p:sp>
    </p:spTree>
    <p:extLst>
      <p:ext uri="{BB962C8B-B14F-4D97-AF65-F5344CB8AC3E}">
        <p14:creationId xmlns:p14="http://schemas.microsoft.com/office/powerpoint/2010/main" val="126930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57E38-6E09-12D1-1090-AE10868D1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FB00FD8-49AC-E5B5-A1ED-1C4739834EFE}"/>
              </a:ext>
            </a:extLst>
          </p:cNvPr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AFB6BA-A56F-4812-C70E-840DB193D034}"/>
              </a:ext>
            </a:extLst>
          </p:cNvPr>
          <p:cNvSpPr txBox="1"/>
          <p:nvPr/>
        </p:nvSpPr>
        <p:spPr>
          <a:xfrm>
            <a:off x="151130" y="215900"/>
            <a:ext cx="996124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CI/CD Practices</a:t>
            </a:r>
            <a:endParaRPr lang="en-US" altLang="zh-CN" sz="3200" b="1" dirty="0">
              <a:solidFill>
                <a:srgbClr val="17499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7491ED-5A52-95C4-7C18-2E00F7CE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6603CAC-3135-F134-3018-F971CEA8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00" y="1180718"/>
            <a:ext cx="5913400" cy="300184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888867E-9142-F5E4-8E6C-01624E62E4F3}"/>
              </a:ext>
            </a:extLst>
          </p:cNvPr>
          <p:cNvSpPr txBox="1"/>
          <p:nvPr/>
        </p:nvSpPr>
        <p:spPr>
          <a:xfrm>
            <a:off x="6673583" y="4182559"/>
            <a:ext cx="4408033" cy="35516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fontAlgn="base"/>
            <a:r>
              <a:rPr lang="en-US" altLang="zh-CN" sz="1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Automated deployment to production environment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533B5A2-1BFD-C3C5-83EC-B262614D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48" y="3240688"/>
            <a:ext cx="5581686" cy="29274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9BE498-F3F7-0FD8-7E98-9ECA4940B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07" y="1211197"/>
            <a:ext cx="5585927" cy="165661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755044A-2147-B2F0-5F83-BA677789930B}"/>
              </a:ext>
            </a:extLst>
          </p:cNvPr>
          <p:cNvSpPr txBox="1"/>
          <p:nvPr/>
        </p:nvSpPr>
        <p:spPr>
          <a:xfrm>
            <a:off x="353467" y="2885526"/>
            <a:ext cx="5233003" cy="35516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fontAlgn="base"/>
            <a:r>
              <a:rPr lang="en-US" altLang="zh-CN" sz="1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Generate container image and auto-push to image repository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3BF55E-F533-2B4B-4CC9-99BD57F7F47D}"/>
              </a:ext>
            </a:extLst>
          </p:cNvPr>
          <p:cNvSpPr txBox="1"/>
          <p:nvPr/>
        </p:nvSpPr>
        <p:spPr>
          <a:xfrm>
            <a:off x="1286135" y="6314400"/>
            <a:ext cx="3367666" cy="35516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fontAlgn="base"/>
            <a:r>
              <a:rPr lang="en-US" altLang="zh-CN" sz="16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Code inspection report generation</a:t>
            </a:r>
          </a:p>
        </p:txBody>
      </p:sp>
    </p:spTree>
    <p:extLst>
      <p:ext uri="{BB962C8B-B14F-4D97-AF65-F5344CB8AC3E}">
        <p14:creationId xmlns:p14="http://schemas.microsoft.com/office/powerpoint/2010/main" val="268447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717280" y="0"/>
            <a:ext cx="3474720" cy="6858000"/>
          </a:xfrm>
          <a:prstGeom prst="rect">
            <a:avLst/>
          </a:prstGeom>
          <a:solidFill>
            <a:srgbClr val="1C5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7365511" y="1156923"/>
            <a:ext cx="3657983" cy="1603938"/>
            <a:chOff x="7498080" y="2702560"/>
            <a:chExt cx="4043680" cy="1737360"/>
          </a:xfrm>
        </p:grpSpPr>
        <p:sp>
          <p:nvSpPr>
            <p:cNvPr id="8" name="矩形 7"/>
            <p:cNvSpPr/>
            <p:nvPr/>
          </p:nvSpPr>
          <p:spPr>
            <a:xfrm>
              <a:off x="7498080" y="2702560"/>
              <a:ext cx="3759200" cy="1452880"/>
            </a:xfrm>
            <a:prstGeom prst="rect">
              <a:avLst/>
            </a:prstGeom>
            <a:solidFill>
              <a:srgbClr val="174994">
                <a:alpha val="40000"/>
              </a:srgbClr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造字工房力黑（非商用）常规体" pitchFamily="50" charset="-122"/>
                <a:cs typeface="Times New Roman" panose="02020603050405020304" pitchFamily="18" charset="0"/>
                <a:sym typeface="Agency FB" panose="020B0503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54360" y="3652520"/>
              <a:ext cx="787400" cy="787400"/>
            </a:xfrm>
            <a:prstGeom prst="rect">
              <a:avLst/>
            </a:prstGeom>
            <a:no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ea typeface="造字工房力黑（非商用）常规体" pitchFamily="50" charset="-122"/>
                <a:cs typeface="Times New Roman" panose="02020603050405020304" pitchFamily="18" charset="0"/>
                <a:sym typeface="Agency FB" panose="020B0503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01048" y="3136611"/>
              <a:ext cx="3353262" cy="63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chemeClr val="bg1"/>
                  </a:solidFill>
                  <a:latin typeface="Arial" panose="020B0604020202020204" pitchFamily="34" charset="0"/>
                  <a:ea typeface="造字工房力黑（非商用）常规体" pitchFamily="50" charset="-122"/>
                  <a:cs typeface="Arial" panose="020B0604020202020204" pitchFamily="34" charset="0"/>
                  <a:sym typeface="Agency FB" panose="020B0503020202020204" pitchFamily="34" charset="0"/>
                </a:rPr>
                <a:t>CONTENTS</a:t>
              </a:r>
              <a:endParaRPr lang="zh-CN" alt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造字工房力黑（非商用）常规体" pitchFamily="50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4" name="Group 283">
            <a:extLst>
              <a:ext uri="{FF2B5EF4-FFF2-40B4-BE49-F238E27FC236}">
                <a16:creationId xmlns:a16="http://schemas.microsoft.com/office/drawing/2014/main" id="{52CF4DE2-A560-829B-C3EE-D4ADF04D5BF4}"/>
              </a:ext>
            </a:extLst>
          </p:cNvPr>
          <p:cNvGrpSpPr/>
          <p:nvPr/>
        </p:nvGrpSpPr>
        <p:grpSpPr>
          <a:xfrm>
            <a:off x="1383307" y="1525891"/>
            <a:ext cx="5324538" cy="2609103"/>
            <a:chOff x="6841794" y="1119740"/>
            <a:chExt cx="4375690" cy="2144153"/>
          </a:xfrm>
        </p:grpSpPr>
        <p:sp>
          <p:nvSpPr>
            <p:cNvPr id="5" name="TextBox 300">
              <a:extLst>
                <a:ext uri="{FF2B5EF4-FFF2-40B4-BE49-F238E27FC236}">
                  <a16:creationId xmlns:a16="http://schemas.microsoft.com/office/drawing/2014/main" id="{6D6A0439-FF6F-4858-22CC-3328401A6671}"/>
                </a:ext>
              </a:extLst>
            </p:cNvPr>
            <p:cNvSpPr txBox="1"/>
            <p:nvPr/>
          </p:nvSpPr>
          <p:spPr>
            <a:xfrm>
              <a:off x="7255092" y="2821986"/>
              <a:ext cx="3962340" cy="31258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dirty="0"/>
                <a:t>​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CI/CD Practices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11" name="Diamond 288">
              <a:extLst>
                <a:ext uri="{FF2B5EF4-FFF2-40B4-BE49-F238E27FC236}">
                  <a16:creationId xmlns:a16="http://schemas.microsoft.com/office/drawing/2014/main" id="{263BC9C2-C6F7-D8FD-ECBD-31D4153FDFCC}"/>
                </a:ext>
              </a:extLst>
            </p:cNvPr>
            <p:cNvSpPr/>
            <p:nvPr/>
          </p:nvSpPr>
          <p:spPr>
            <a:xfrm>
              <a:off x="6849226" y="2639544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03</a:t>
              </a:r>
            </a:p>
          </p:txBody>
        </p:sp>
        <p:sp>
          <p:nvSpPr>
            <p:cNvPr id="12" name="Diamond 290">
              <a:extLst>
                <a:ext uri="{FF2B5EF4-FFF2-40B4-BE49-F238E27FC236}">
                  <a16:creationId xmlns:a16="http://schemas.microsoft.com/office/drawing/2014/main" id="{75AAB2A2-BF87-DD52-5490-788CC75E9245}"/>
                </a:ext>
              </a:extLst>
            </p:cNvPr>
            <p:cNvSpPr/>
            <p:nvPr/>
          </p:nvSpPr>
          <p:spPr>
            <a:xfrm>
              <a:off x="6849226" y="1878935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02</a:t>
              </a:r>
            </a:p>
          </p:txBody>
        </p:sp>
        <p:sp>
          <p:nvSpPr>
            <p:cNvPr id="22" name="TextBox 296">
              <a:extLst>
                <a:ext uri="{FF2B5EF4-FFF2-40B4-BE49-F238E27FC236}">
                  <a16:creationId xmlns:a16="http://schemas.microsoft.com/office/drawing/2014/main" id="{255A2897-58CD-731E-3965-4348E145ED0E}"/>
                </a:ext>
              </a:extLst>
            </p:cNvPr>
            <p:cNvSpPr txBox="1"/>
            <p:nvPr/>
          </p:nvSpPr>
          <p:spPr>
            <a:xfrm>
              <a:off x="7254910" y="2067059"/>
              <a:ext cx="3962574" cy="303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dirty="0"/>
                <a:t>​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How CI/CD Works and the Tools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23" name="Diamond 292">
              <a:extLst>
                <a:ext uri="{FF2B5EF4-FFF2-40B4-BE49-F238E27FC236}">
                  <a16:creationId xmlns:a16="http://schemas.microsoft.com/office/drawing/2014/main" id="{99179F41-D0AE-915D-9E25-0A6BF45FA5C7}"/>
                </a:ext>
              </a:extLst>
            </p:cNvPr>
            <p:cNvSpPr/>
            <p:nvPr/>
          </p:nvSpPr>
          <p:spPr>
            <a:xfrm>
              <a:off x="6841794" y="1119740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01</a:t>
              </a:r>
            </a:p>
          </p:txBody>
        </p:sp>
        <p:sp>
          <p:nvSpPr>
            <p:cNvPr id="24" name="TextBox 294">
              <a:extLst>
                <a:ext uri="{FF2B5EF4-FFF2-40B4-BE49-F238E27FC236}">
                  <a16:creationId xmlns:a16="http://schemas.microsoft.com/office/drawing/2014/main" id="{00C8D60B-9913-2DA9-0AF0-46D1D72CCBFD}"/>
                </a:ext>
              </a:extLst>
            </p:cNvPr>
            <p:cNvSpPr txBox="1"/>
            <p:nvPr/>
          </p:nvSpPr>
          <p:spPr>
            <a:xfrm>
              <a:off x="7224639" y="1279482"/>
              <a:ext cx="3962574" cy="303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algn="l"/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Introduction of DevOps, CI/CD</a:t>
              </a:r>
              <a:endParaRPr lang="en-US" altLang="zh-CN" sz="2800" b="1" spc="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5" name="Diamond 288">
            <a:extLst>
              <a:ext uri="{FF2B5EF4-FFF2-40B4-BE49-F238E27FC236}">
                <a16:creationId xmlns:a16="http://schemas.microsoft.com/office/drawing/2014/main" id="{DEE3C6F7-57E2-C717-9AE6-85650BFC5F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82826" y="4301088"/>
            <a:ext cx="759736" cy="759736"/>
          </a:xfrm>
          <a:prstGeom prst="diamond">
            <a:avLst/>
          </a:prstGeom>
          <a:solidFill>
            <a:srgbClr val="17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26" name="TextBox 300">
            <a:extLst>
              <a:ext uri="{FF2B5EF4-FFF2-40B4-BE49-F238E27FC236}">
                <a16:creationId xmlns:a16="http://schemas.microsoft.com/office/drawing/2014/main" id="{0BB7CFA3-EFD9-59AA-2110-6C8E9DE04A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87276" y="4556798"/>
            <a:ext cx="4821840" cy="36989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Future Work </a:t>
            </a:r>
            <a:endParaRPr lang="en-US" altLang="zh-CN" sz="2800" b="1" spc="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pic>
        <p:nvPicPr>
          <p:cNvPr id="27" name="图片 26" descr="imp-logo">
            <a:extLst>
              <a:ext uri="{FF2B5EF4-FFF2-40B4-BE49-F238E27FC236}">
                <a16:creationId xmlns:a16="http://schemas.microsoft.com/office/drawing/2014/main" id="{5EC9D919-BF86-FB10-9C2D-2268F4B761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4328719" cy="8407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685" y="128270"/>
            <a:ext cx="11310620" cy="5207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Future work</a:t>
            </a:r>
            <a:endParaRPr lang="en-US" altLang="zh-CN" sz="2800" b="1" kern="12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en-US" altLang="zh-CN" sz="2800" b="1" kern="12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sz="2800" b="1" kern="1200" spc="600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89672" y="1096650"/>
            <a:ext cx="1118434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GOAL: Develop a platform for automated integration, testing, deployment, and release</a:t>
            </a:r>
            <a:endParaRPr lang="zh-CN" altLang="en-US" sz="2200" b="1" dirty="0">
              <a:solidFill>
                <a:srgbClr val="C00000"/>
              </a:solidFill>
              <a:latin typeface="Times New Roman" panose="02020603050405020304" pitchFamily="18" charset="0"/>
              <a:ea typeface="MS UI 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43552" y="1778656"/>
            <a:ext cx="11184341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Implementation of visual and automated pipeline configuration: allowing users to achieve automated construction, configuration, and retrieval of container environments simply by configuring the desired environment parameters.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Integration of multiple CI/CD tools to better serve the needs of various projects.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1980135"/>
            <a:ext cx="12192000" cy="1887970"/>
          </a:xfrm>
          <a:prstGeom prst="rect">
            <a:avLst/>
          </a:prstGeom>
          <a:solidFill>
            <a:srgbClr val="1749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38875" y="2571210"/>
            <a:ext cx="964474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Thanks &amp; Questions</a:t>
            </a:r>
            <a:endParaRPr lang="en-US" altLang="zh-CN" sz="4000" b="1" kern="1200" spc="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C92F7-8378-C181-0EBD-744698881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B03EA50B-D1BA-6D39-C92A-0CC2E6FDA272}"/>
              </a:ext>
            </a:extLst>
          </p:cNvPr>
          <p:cNvSpPr/>
          <p:nvPr/>
        </p:nvSpPr>
        <p:spPr>
          <a:xfrm>
            <a:off x="8717280" y="0"/>
            <a:ext cx="3474720" cy="6858000"/>
          </a:xfrm>
          <a:prstGeom prst="rect">
            <a:avLst/>
          </a:prstGeom>
          <a:solidFill>
            <a:srgbClr val="1C5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grpSp>
        <p:nvGrpSpPr>
          <p:cNvPr id="23" name="Group 283">
            <a:extLst>
              <a:ext uri="{FF2B5EF4-FFF2-40B4-BE49-F238E27FC236}">
                <a16:creationId xmlns:a16="http://schemas.microsoft.com/office/drawing/2014/main" id="{8C63CA9B-FED5-C95B-3F4B-8FDA6E108007}"/>
              </a:ext>
            </a:extLst>
          </p:cNvPr>
          <p:cNvGrpSpPr/>
          <p:nvPr/>
        </p:nvGrpSpPr>
        <p:grpSpPr>
          <a:xfrm>
            <a:off x="1383307" y="1525891"/>
            <a:ext cx="5324538" cy="2609103"/>
            <a:chOff x="6841794" y="1119740"/>
            <a:chExt cx="4375690" cy="2144153"/>
          </a:xfrm>
        </p:grpSpPr>
        <p:sp>
          <p:nvSpPr>
            <p:cNvPr id="38" name="TextBox 300">
              <a:extLst>
                <a:ext uri="{FF2B5EF4-FFF2-40B4-BE49-F238E27FC236}">
                  <a16:creationId xmlns:a16="http://schemas.microsoft.com/office/drawing/2014/main" id="{4C430627-C74E-C5C7-C62B-49FB450AACAD}"/>
                </a:ext>
              </a:extLst>
            </p:cNvPr>
            <p:cNvSpPr txBox="1"/>
            <p:nvPr/>
          </p:nvSpPr>
          <p:spPr>
            <a:xfrm>
              <a:off x="7255092" y="2821986"/>
              <a:ext cx="3962340" cy="31258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dirty="0"/>
                <a:t>​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CI/CD Practices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26" name="Diamond 288">
              <a:extLst>
                <a:ext uri="{FF2B5EF4-FFF2-40B4-BE49-F238E27FC236}">
                  <a16:creationId xmlns:a16="http://schemas.microsoft.com/office/drawing/2014/main" id="{2E7E4932-46C0-27F6-8D4E-507F89DD5022}"/>
                </a:ext>
              </a:extLst>
            </p:cNvPr>
            <p:cNvSpPr/>
            <p:nvPr/>
          </p:nvSpPr>
          <p:spPr>
            <a:xfrm>
              <a:off x="6849226" y="2639544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03</a:t>
              </a:r>
            </a:p>
          </p:txBody>
        </p:sp>
        <p:sp>
          <p:nvSpPr>
            <p:cNvPr id="28" name="Diamond 290">
              <a:extLst>
                <a:ext uri="{FF2B5EF4-FFF2-40B4-BE49-F238E27FC236}">
                  <a16:creationId xmlns:a16="http://schemas.microsoft.com/office/drawing/2014/main" id="{7D8C1F61-98A3-179F-5617-3C69FD3ED77B}"/>
                </a:ext>
              </a:extLst>
            </p:cNvPr>
            <p:cNvSpPr/>
            <p:nvPr/>
          </p:nvSpPr>
          <p:spPr>
            <a:xfrm>
              <a:off x="6849226" y="1878935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02</a:t>
              </a:r>
            </a:p>
          </p:txBody>
        </p:sp>
        <p:sp>
          <p:nvSpPr>
            <p:cNvPr id="34" name="TextBox 296">
              <a:extLst>
                <a:ext uri="{FF2B5EF4-FFF2-40B4-BE49-F238E27FC236}">
                  <a16:creationId xmlns:a16="http://schemas.microsoft.com/office/drawing/2014/main" id="{D22E7846-E2AB-6F6C-9B7A-30F019BA75AC}"/>
                </a:ext>
              </a:extLst>
            </p:cNvPr>
            <p:cNvSpPr txBox="1"/>
            <p:nvPr/>
          </p:nvSpPr>
          <p:spPr>
            <a:xfrm>
              <a:off x="7254910" y="2067059"/>
              <a:ext cx="3962574" cy="303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dirty="0"/>
                <a:t>​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How CI/CD Works and the Tools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30" name="Diamond 292">
              <a:extLst>
                <a:ext uri="{FF2B5EF4-FFF2-40B4-BE49-F238E27FC236}">
                  <a16:creationId xmlns:a16="http://schemas.microsoft.com/office/drawing/2014/main" id="{F6BCCABE-8737-234B-E218-6E7295905707}"/>
                </a:ext>
              </a:extLst>
            </p:cNvPr>
            <p:cNvSpPr/>
            <p:nvPr/>
          </p:nvSpPr>
          <p:spPr>
            <a:xfrm>
              <a:off x="6841794" y="1119740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01</a:t>
              </a:r>
            </a:p>
          </p:txBody>
        </p:sp>
        <p:sp>
          <p:nvSpPr>
            <p:cNvPr id="32" name="TextBox 294">
              <a:extLst>
                <a:ext uri="{FF2B5EF4-FFF2-40B4-BE49-F238E27FC236}">
                  <a16:creationId xmlns:a16="http://schemas.microsoft.com/office/drawing/2014/main" id="{6CE2E7C3-F707-F7B9-DBFD-704FE3108202}"/>
                </a:ext>
              </a:extLst>
            </p:cNvPr>
            <p:cNvSpPr txBox="1"/>
            <p:nvPr/>
          </p:nvSpPr>
          <p:spPr>
            <a:xfrm>
              <a:off x="7224639" y="1279482"/>
              <a:ext cx="3962574" cy="303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algn="l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Introduction of DevOps, CI/CD</a:t>
              </a:r>
              <a:endPara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3B974C9-B307-D08D-720F-2D891F535730}"/>
              </a:ext>
            </a:extLst>
          </p:cNvPr>
          <p:cNvGrpSpPr/>
          <p:nvPr/>
        </p:nvGrpSpPr>
        <p:grpSpPr>
          <a:xfrm>
            <a:off x="7365511" y="1156923"/>
            <a:ext cx="3657983" cy="1603938"/>
            <a:chOff x="7498080" y="2702560"/>
            <a:chExt cx="4043680" cy="173736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D8B7B6D-7E97-61CA-091D-1CF269303813}"/>
                </a:ext>
              </a:extLst>
            </p:cNvPr>
            <p:cNvSpPr/>
            <p:nvPr/>
          </p:nvSpPr>
          <p:spPr>
            <a:xfrm>
              <a:off x="7498080" y="2702560"/>
              <a:ext cx="3759200" cy="1452880"/>
            </a:xfrm>
            <a:prstGeom prst="rect">
              <a:avLst/>
            </a:prstGeom>
            <a:solidFill>
              <a:srgbClr val="174994">
                <a:alpha val="40000"/>
              </a:srgbClr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造字工房力黑（非商用）常规体" pitchFamily="50" charset="-122"/>
                <a:cs typeface="Times New Roman" panose="02020603050405020304" pitchFamily="18" charset="0"/>
                <a:sym typeface="Agency FB" panose="020B0503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FEB16EC-513C-9684-6ED0-10EFC48E18B5}"/>
                </a:ext>
              </a:extLst>
            </p:cNvPr>
            <p:cNvSpPr/>
            <p:nvPr/>
          </p:nvSpPr>
          <p:spPr>
            <a:xfrm>
              <a:off x="10754360" y="3652520"/>
              <a:ext cx="787400" cy="787400"/>
            </a:xfrm>
            <a:prstGeom prst="rect">
              <a:avLst/>
            </a:prstGeom>
            <a:no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ea typeface="造字工房力黑（非商用）常规体" pitchFamily="50" charset="-122"/>
                <a:cs typeface="Times New Roman" panose="02020603050405020304" pitchFamily="18" charset="0"/>
                <a:sym typeface="Agency FB" panose="020B0503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3520077-3616-D4B0-F9A4-0FE135E18D8F}"/>
                </a:ext>
              </a:extLst>
            </p:cNvPr>
            <p:cNvSpPr txBox="1"/>
            <p:nvPr/>
          </p:nvSpPr>
          <p:spPr>
            <a:xfrm>
              <a:off x="7701048" y="3136611"/>
              <a:ext cx="3353262" cy="63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chemeClr val="bg1"/>
                  </a:solidFill>
                  <a:latin typeface="Arial" panose="020B0604020202020204" pitchFamily="34" charset="0"/>
                  <a:ea typeface="造字工房力黑（非商用）常规体" pitchFamily="50" charset="-122"/>
                  <a:cs typeface="Arial" panose="020B0604020202020204" pitchFamily="34" charset="0"/>
                  <a:sym typeface="Agency FB" panose="020B0503020202020204" pitchFamily="34" charset="0"/>
                </a:rPr>
                <a:t>CONTENTS</a:t>
              </a:r>
              <a:endParaRPr lang="zh-CN" alt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造字工房力黑（非商用）常规体" pitchFamily="50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pic>
        <p:nvPicPr>
          <p:cNvPr id="3" name="图片 2" descr="imp-logo">
            <a:extLst>
              <a:ext uri="{FF2B5EF4-FFF2-40B4-BE49-F238E27FC236}">
                <a16:creationId xmlns:a16="http://schemas.microsoft.com/office/drawing/2014/main" id="{B20D306D-B4EB-9BFC-E99B-F228F089195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4328719" cy="840762"/>
          </a:xfrm>
          <a:prstGeom prst="rect">
            <a:avLst/>
          </a:prstGeom>
        </p:spPr>
      </p:pic>
      <p:sp>
        <p:nvSpPr>
          <p:cNvPr id="4" name="Diamond 288">
            <a:extLst>
              <a:ext uri="{FF2B5EF4-FFF2-40B4-BE49-F238E27FC236}">
                <a16:creationId xmlns:a16="http://schemas.microsoft.com/office/drawing/2014/main" id="{29F5453C-EC75-25CE-EDBC-2637CD964B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82826" y="4301088"/>
            <a:ext cx="759736" cy="759736"/>
          </a:xfrm>
          <a:prstGeom prst="diamond">
            <a:avLst/>
          </a:prstGeom>
          <a:solidFill>
            <a:srgbClr val="17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5" name="TextBox 300">
            <a:extLst>
              <a:ext uri="{FF2B5EF4-FFF2-40B4-BE49-F238E27FC236}">
                <a16:creationId xmlns:a16="http://schemas.microsoft.com/office/drawing/2014/main" id="{C3C636BF-DE34-3D4C-02A0-92F07677183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87276" y="4556798"/>
            <a:ext cx="4821840" cy="36989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Future Work </a:t>
            </a:r>
            <a:endParaRPr lang="en-US" altLang="zh-CN" sz="2800" b="1" spc="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79BA6E-18A2-07DD-11F7-6B58254A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3479" y="119664"/>
            <a:ext cx="9271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Software Development Life Cycle </a:t>
            </a:r>
            <a:endParaRPr lang="en-US" altLang="zh-CN" sz="3200" b="1" dirty="0">
              <a:solidFill>
                <a:srgbClr val="17499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7D61C7-1CCA-34A1-DEA4-DA38C76D43DA}"/>
              </a:ext>
            </a:extLst>
          </p:cNvPr>
          <p:cNvSpPr txBox="1"/>
          <p:nvPr/>
        </p:nvSpPr>
        <p:spPr>
          <a:xfrm>
            <a:off x="241867" y="1126696"/>
            <a:ext cx="1156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Development Life Cycle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SDLC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collection that integrates the processes of planning, development, testing, and deployment.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56523DA-4FE6-BB22-393B-4798DB8C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58" y="2173106"/>
            <a:ext cx="3784911" cy="376831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A5548BB-28D6-2160-14AC-A6D2ECCBAED6}"/>
              </a:ext>
            </a:extLst>
          </p:cNvPr>
          <p:cNvSpPr txBox="1"/>
          <p:nvPr/>
        </p:nvSpPr>
        <p:spPr>
          <a:xfrm>
            <a:off x="5189378" y="1975711"/>
            <a:ext cx="5888364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Analysis​: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project requirements and feasibility to define what the system must do</a:t>
            </a: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 and detailed specifications for how the system will be built</a:t>
            </a: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Programing according to the design specifications to develop the software</a:t>
            </a: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Testing​: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tests to identify defects and ensure the software meets requirements</a:t>
            </a:r>
          </a:p>
          <a:p>
            <a:pPr marL="342900" indent="-342900" fontAlgn="base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improve and maintain the product based on feedback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5EC8A-C979-F42E-9440-F37BDE9A6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5BBAF59-9D1B-5A67-DDB7-0153E91917FC}"/>
              </a:ext>
            </a:extLst>
          </p:cNvPr>
          <p:cNvSpPr txBox="1"/>
          <p:nvPr/>
        </p:nvSpPr>
        <p:spPr>
          <a:xfrm>
            <a:off x="63479" y="119664"/>
            <a:ext cx="9271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Software Development Models</a:t>
            </a:r>
            <a:endParaRPr lang="en-US" altLang="zh-CN" sz="3200" b="1" dirty="0">
              <a:solidFill>
                <a:srgbClr val="17499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4EC586-47C7-BCE3-C67A-145DDD5C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EC6BA6-7838-ECA0-3E2D-4BC314228DE4}"/>
              </a:ext>
            </a:extLst>
          </p:cNvPr>
          <p:cNvSpPr txBox="1"/>
          <p:nvPr/>
        </p:nvSpPr>
        <p:spPr>
          <a:xfrm>
            <a:off x="287057" y="3975647"/>
            <a:ext cx="11784701" cy="253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Waterfall Model: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sequential, phase-by-phase development process, each stage must be fully completed before the next begins.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Agile Development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iterative and incremental approach that emphasizes flexibility, customer collaboration, and rapid response to change.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DevOps: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culture and practice that bridges development and operations teams, aiming to accelerate delivery through automation (e.g., CI/CD).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50D40C-56D7-FA9D-0D4A-55C84954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67" y="1155147"/>
            <a:ext cx="3774590" cy="236858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6A521F8-DBF9-AD11-B254-461FDB3C6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143" y="945348"/>
            <a:ext cx="3961272" cy="2578381"/>
          </a:xfrm>
          <a:prstGeom prst="rect">
            <a:avLst/>
          </a:prstGeom>
        </p:spPr>
      </p:pic>
      <p:pic>
        <p:nvPicPr>
          <p:cNvPr id="8" name="Picture 2" descr="Mirai Solutions :: Why CI/CD">
            <a:extLst>
              <a:ext uri="{FF2B5EF4-FFF2-40B4-BE49-F238E27FC236}">
                <a16:creationId xmlns:a16="http://schemas.microsoft.com/office/drawing/2014/main" id="{AF56345F-7942-88B0-57BE-BAAA231A9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91" y="1368815"/>
            <a:ext cx="3635771" cy="215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2880705-F8E8-70D0-4FB4-546F963FE921}"/>
              </a:ext>
            </a:extLst>
          </p:cNvPr>
          <p:cNvSpPr txBox="1"/>
          <p:nvPr/>
        </p:nvSpPr>
        <p:spPr>
          <a:xfrm>
            <a:off x="834909" y="3457911"/>
            <a:ext cx="208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Waterfall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DE80C0-3A5C-7C97-219A-F9286568DB1D}"/>
              </a:ext>
            </a:extLst>
          </p:cNvPr>
          <p:cNvSpPr txBox="1"/>
          <p:nvPr/>
        </p:nvSpPr>
        <p:spPr>
          <a:xfrm>
            <a:off x="4886902" y="3452785"/>
            <a:ext cx="2361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Agile Development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5F4CDF-EC96-CF41-A48E-F87F0154B288}"/>
              </a:ext>
            </a:extLst>
          </p:cNvPr>
          <p:cNvSpPr txBox="1"/>
          <p:nvPr/>
        </p:nvSpPr>
        <p:spPr>
          <a:xfrm>
            <a:off x="9691382" y="3452785"/>
            <a:ext cx="1356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3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DevOps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9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7E7A0-6ED2-91B9-3ACC-FAF3A23E8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603925F-C7EF-24F4-BE4B-5D646BBA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0930ED-6D89-1B21-96F2-540FBB379024}"/>
              </a:ext>
            </a:extLst>
          </p:cNvPr>
          <p:cNvSpPr txBox="1"/>
          <p:nvPr/>
        </p:nvSpPr>
        <p:spPr>
          <a:xfrm>
            <a:off x="241867" y="1546721"/>
            <a:ext cx="11173387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Integration (CI):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​​ Frequently merging code changes into a main branch, followed by automated builds and tests to ensure quality.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Delivery:​​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extension of CI where code is automatically prepared and validated for a manual release to production.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Deployment:​​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stage, where validated changes are automatically deployed to production, enabling rapid releases.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100984-0502-6AC6-6A10-DF936C22A90F}"/>
              </a:ext>
            </a:extLst>
          </p:cNvPr>
          <p:cNvSpPr txBox="1"/>
          <p:nvPr/>
        </p:nvSpPr>
        <p:spPr>
          <a:xfrm>
            <a:off x="241867" y="1126696"/>
            <a:ext cx="1007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CI/CD: Continuous Integration &amp; Continuous Delivery/Deployment</a:t>
            </a:r>
            <a:endParaRPr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41E521-507C-5C45-E785-97A17A53192C}"/>
              </a:ext>
            </a:extLst>
          </p:cNvPr>
          <p:cNvSpPr txBox="1"/>
          <p:nvPr/>
        </p:nvSpPr>
        <p:spPr>
          <a:xfrm>
            <a:off x="241867" y="4546922"/>
            <a:ext cx="11221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CI/CD is a development method that connects and automates all stages from code integration to deployment, emphasizing continuity and automation to reduce manual effort and improve efficiency.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8B8635F-37B4-4ED1-5550-799E7BD03D58}"/>
              </a:ext>
            </a:extLst>
          </p:cNvPr>
          <p:cNvSpPr txBox="1"/>
          <p:nvPr/>
        </p:nvSpPr>
        <p:spPr>
          <a:xfrm>
            <a:off x="1387163" y="5755799"/>
            <a:ext cx="9266855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DevOps is a software development method, and CI/CD is its implementation method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DAC1A40-0E46-7F69-AB46-65CB2473FB43}"/>
              </a:ext>
            </a:extLst>
          </p:cNvPr>
          <p:cNvSpPr txBox="1"/>
          <p:nvPr/>
        </p:nvSpPr>
        <p:spPr>
          <a:xfrm>
            <a:off x="63479" y="119664"/>
            <a:ext cx="9271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Software Development Models</a:t>
            </a:r>
            <a:endParaRPr lang="en-US" altLang="zh-CN" sz="3200" b="1" dirty="0">
              <a:solidFill>
                <a:srgbClr val="17499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046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DF36A-095E-FE69-4066-DE214C418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0B4E855-FFC5-23FF-7BF7-8B47A3B3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1F71206-1668-8EA2-5B7B-9AB83384A7F4}"/>
              </a:ext>
            </a:extLst>
          </p:cNvPr>
          <p:cNvSpPr txBox="1"/>
          <p:nvPr/>
        </p:nvSpPr>
        <p:spPr>
          <a:xfrm>
            <a:off x="63479" y="119664"/>
            <a:ext cx="9271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Software Development Models</a:t>
            </a:r>
            <a:endParaRPr lang="en-US" altLang="zh-CN" sz="3200" b="1" dirty="0">
              <a:solidFill>
                <a:srgbClr val="17499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1759B74-AE7E-5F5B-E33F-BC741C0FC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79983"/>
              </p:ext>
            </p:extLst>
          </p:nvPr>
        </p:nvGraphicFramePr>
        <p:xfrm>
          <a:off x="331720" y="1002138"/>
          <a:ext cx="11379311" cy="5627142"/>
        </p:xfrm>
        <a:graphic>
          <a:graphicData uri="http://schemas.openxmlformats.org/drawingml/2006/table">
            <a:tbl>
              <a:tblPr/>
              <a:tblGrid>
                <a:gridCol w="218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5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Model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Usage Scope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4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Waterfall Model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projects: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Clear user requirements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Stable environments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Phased and sequential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Strict top-down stages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Deliverables required at each phase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Black-box model (role-specific tasks)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Clear phase definitions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Strict timeline control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Progress tracked via ​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deadlines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Inflexible to changing requirements</a:t>
                      </a:r>
                      <a:b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Final results only at later stages</a:t>
                      </a:r>
                      <a:b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Minimal user involvement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Agile Development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teams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Collaborative iteration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Prioritizes customer collaboration over contracts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Simple design (avoids over-engineering)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Adaptability to changes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Minimal documentation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Requires strong team expertise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Unclear initial cost planning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Technical debt blocks iteration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CI/CD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Universal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Continuous automation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Reduces time/cost</a:t>
                      </a:r>
                      <a:b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Improves code quality</a:t>
                      </a:r>
                      <a:b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Simplifies communication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1.Complex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​pipeline 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setup</a:t>
                      </a:r>
                      <a:b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High maintenance effort</a:t>
                      </a:r>
                      <a:b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Frequent update pressure</a:t>
                      </a:r>
                    </a:p>
                  </a:txBody>
                  <a:tcPr marL="62623" marR="62623" marT="31311" marB="31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0081BC55-9370-4D2B-5005-656B235AD1AF}"/>
              </a:ext>
            </a:extLst>
          </p:cNvPr>
          <p:cNvSpPr txBox="1">
            <a:spLocks/>
          </p:cNvSpPr>
          <p:nvPr/>
        </p:nvSpPr>
        <p:spPr>
          <a:xfrm>
            <a:off x="9030000" y="64668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61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717280" y="0"/>
            <a:ext cx="3474720" cy="6858000"/>
          </a:xfrm>
          <a:prstGeom prst="rect">
            <a:avLst/>
          </a:prstGeom>
          <a:solidFill>
            <a:srgbClr val="1C5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7365511" y="1156923"/>
            <a:ext cx="3657983" cy="1603938"/>
            <a:chOff x="7498080" y="2702560"/>
            <a:chExt cx="4043680" cy="1737360"/>
          </a:xfrm>
        </p:grpSpPr>
        <p:sp>
          <p:nvSpPr>
            <p:cNvPr id="8" name="矩形 7"/>
            <p:cNvSpPr/>
            <p:nvPr/>
          </p:nvSpPr>
          <p:spPr>
            <a:xfrm>
              <a:off x="7498080" y="2702560"/>
              <a:ext cx="3759200" cy="1452880"/>
            </a:xfrm>
            <a:prstGeom prst="rect">
              <a:avLst/>
            </a:prstGeom>
            <a:solidFill>
              <a:srgbClr val="174994">
                <a:alpha val="40000"/>
              </a:srgbClr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造字工房力黑（非商用）常规体" pitchFamily="50" charset="-122"/>
                <a:cs typeface="Times New Roman" panose="02020603050405020304" pitchFamily="18" charset="0"/>
                <a:sym typeface="Agency FB" panose="020B0503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754360" y="3652520"/>
              <a:ext cx="787400" cy="787400"/>
            </a:xfrm>
            <a:prstGeom prst="rect">
              <a:avLst/>
            </a:prstGeom>
            <a:no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pitchFamily="18" charset="0"/>
                <a:ea typeface="造字工房力黑（非商用）常规体" pitchFamily="50" charset="-122"/>
                <a:cs typeface="Times New Roman" panose="02020603050405020304" pitchFamily="18" charset="0"/>
                <a:sym typeface="Agency FB" panose="020B0503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01048" y="3136611"/>
              <a:ext cx="3353262" cy="63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300" dirty="0">
                  <a:solidFill>
                    <a:schemeClr val="bg1"/>
                  </a:solidFill>
                  <a:latin typeface="Arial" panose="020B0604020202020204" pitchFamily="34" charset="0"/>
                  <a:ea typeface="造字工房力黑（非商用）常规体" pitchFamily="50" charset="-122"/>
                  <a:cs typeface="Arial" panose="020B0604020202020204" pitchFamily="34" charset="0"/>
                  <a:sym typeface="Agency FB" panose="020B0503020202020204" pitchFamily="34" charset="0"/>
                </a:rPr>
                <a:t>CONTENTS</a:t>
              </a:r>
              <a:endParaRPr lang="zh-CN" altLang="en-US" sz="3200" spc="300" dirty="0">
                <a:solidFill>
                  <a:schemeClr val="bg1"/>
                </a:solidFill>
                <a:latin typeface="Arial" panose="020B0604020202020204" pitchFamily="34" charset="0"/>
                <a:ea typeface="造字工房力黑（非商用）常规体" pitchFamily="50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pic>
        <p:nvPicPr>
          <p:cNvPr id="3" name="图片 2" descr="imp-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4337108" cy="84239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4" name="Group 283">
            <a:extLst>
              <a:ext uri="{FF2B5EF4-FFF2-40B4-BE49-F238E27FC236}">
                <a16:creationId xmlns:a16="http://schemas.microsoft.com/office/drawing/2014/main" id="{D7203A6E-D407-A2E3-B3E8-C454D4277501}"/>
              </a:ext>
            </a:extLst>
          </p:cNvPr>
          <p:cNvGrpSpPr/>
          <p:nvPr/>
        </p:nvGrpSpPr>
        <p:grpSpPr>
          <a:xfrm>
            <a:off x="1383307" y="1525891"/>
            <a:ext cx="5324538" cy="2609103"/>
            <a:chOff x="6841794" y="1119740"/>
            <a:chExt cx="4375690" cy="2144153"/>
          </a:xfrm>
        </p:grpSpPr>
        <p:sp>
          <p:nvSpPr>
            <p:cNvPr id="5" name="TextBox 300">
              <a:extLst>
                <a:ext uri="{FF2B5EF4-FFF2-40B4-BE49-F238E27FC236}">
                  <a16:creationId xmlns:a16="http://schemas.microsoft.com/office/drawing/2014/main" id="{CC29F46E-013F-873B-4924-B552029DF574}"/>
                </a:ext>
              </a:extLst>
            </p:cNvPr>
            <p:cNvSpPr txBox="1"/>
            <p:nvPr/>
          </p:nvSpPr>
          <p:spPr>
            <a:xfrm>
              <a:off x="7255092" y="2821986"/>
              <a:ext cx="3962340" cy="31258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dirty="0"/>
                <a:t>​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CI/CD Practices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20" name="Diamond 288">
              <a:extLst>
                <a:ext uri="{FF2B5EF4-FFF2-40B4-BE49-F238E27FC236}">
                  <a16:creationId xmlns:a16="http://schemas.microsoft.com/office/drawing/2014/main" id="{FDF9F30F-C7F1-9E3A-9B09-722F9524329C}"/>
                </a:ext>
              </a:extLst>
            </p:cNvPr>
            <p:cNvSpPr/>
            <p:nvPr/>
          </p:nvSpPr>
          <p:spPr>
            <a:xfrm>
              <a:off x="6849226" y="2639544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03</a:t>
              </a:r>
            </a:p>
          </p:txBody>
        </p:sp>
        <p:sp>
          <p:nvSpPr>
            <p:cNvPr id="21" name="Diamond 290">
              <a:extLst>
                <a:ext uri="{FF2B5EF4-FFF2-40B4-BE49-F238E27FC236}">
                  <a16:creationId xmlns:a16="http://schemas.microsoft.com/office/drawing/2014/main" id="{02320D93-80FC-E915-BF8E-A4AA9BC8A4B6}"/>
                </a:ext>
              </a:extLst>
            </p:cNvPr>
            <p:cNvSpPr/>
            <p:nvPr/>
          </p:nvSpPr>
          <p:spPr>
            <a:xfrm>
              <a:off x="6849226" y="1878935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02</a:t>
              </a:r>
            </a:p>
          </p:txBody>
        </p:sp>
        <p:sp>
          <p:nvSpPr>
            <p:cNvPr id="22" name="TextBox 296">
              <a:extLst>
                <a:ext uri="{FF2B5EF4-FFF2-40B4-BE49-F238E27FC236}">
                  <a16:creationId xmlns:a16="http://schemas.microsoft.com/office/drawing/2014/main" id="{EBB79C24-5F2E-92F9-341C-9EE2A5C8E138}"/>
                </a:ext>
              </a:extLst>
            </p:cNvPr>
            <p:cNvSpPr txBox="1"/>
            <p:nvPr/>
          </p:nvSpPr>
          <p:spPr>
            <a:xfrm>
              <a:off x="7254910" y="2067059"/>
              <a:ext cx="3962574" cy="303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dirty="0"/>
                <a:t>​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How CI/CD Works and the Tools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23" name="Diamond 292">
              <a:extLst>
                <a:ext uri="{FF2B5EF4-FFF2-40B4-BE49-F238E27FC236}">
                  <a16:creationId xmlns:a16="http://schemas.microsoft.com/office/drawing/2014/main" id="{2CCF75A2-EFE2-94E9-4208-6BF727A55EB5}"/>
                </a:ext>
              </a:extLst>
            </p:cNvPr>
            <p:cNvSpPr/>
            <p:nvPr/>
          </p:nvSpPr>
          <p:spPr>
            <a:xfrm>
              <a:off x="6841794" y="1119740"/>
              <a:ext cx="624349" cy="624349"/>
            </a:xfrm>
            <a:prstGeom prst="diamond">
              <a:avLst/>
            </a:prstGeom>
            <a:solidFill>
              <a:srgbClr val="1749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01</a:t>
              </a:r>
            </a:p>
          </p:txBody>
        </p:sp>
        <p:sp>
          <p:nvSpPr>
            <p:cNvPr id="24" name="TextBox 294">
              <a:extLst>
                <a:ext uri="{FF2B5EF4-FFF2-40B4-BE49-F238E27FC236}">
                  <a16:creationId xmlns:a16="http://schemas.microsoft.com/office/drawing/2014/main" id="{4E88CD47-8D99-7B92-C617-5AAFE617DF04}"/>
                </a:ext>
              </a:extLst>
            </p:cNvPr>
            <p:cNvSpPr txBox="1"/>
            <p:nvPr/>
          </p:nvSpPr>
          <p:spPr>
            <a:xfrm>
              <a:off x="7224639" y="1279482"/>
              <a:ext cx="3962574" cy="303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algn="l"/>
              <a:r>
                <a:rPr lang="en-US" altLang="zh-CN" sz="2800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Introduction of DevOps, CI/CD</a:t>
              </a:r>
              <a:endParaRPr lang="en-US" altLang="zh-CN" sz="2800" b="1" spc="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5" name="Diamond 288">
            <a:extLst>
              <a:ext uri="{FF2B5EF4-FFF2-40B4-BE49-F238E27FC236}">
                <a16:creationId xmlns:a16="http://schemas.microsoft.com/office/drawing/2014/main" id="{1790AE82-9B90-3004-7B49-1944EDC50DD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82826" y="4301088"/>
            <a:ext cx="759736" cy="759736"/>
          </a:xfrm>
          <a:prstGeom prst="diamond">
            <a:avLst/>
          </a:prstGeom>
          <a:solidFill>
            <a:srgbClr val="17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26" name="TextBox 300">
            <a:extLst>
              <a:ext uri="{FF2B5EF4-FFF2-40B4-BE49-F238E27FC236}">
                <a16:creationId xmlns:a16="http://schemas.microsoft.com/office/drawing/2014/main" id="{BBC49F44-E828-827D-9A7A-47ED83E885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87276" y="4556798"/>
            <a:ext cx="4821840" cy="36989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Future Work </a:t>
            </a:r>
            <a:endParaRPr lang="en-US" altLang="zh-CN" sz="2800" b="1" spc="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42">
            <a:extLst>
              <a:ext uri="{FF2B5EF4-FFF2-40B4-BE49-F238E27FC236}">
                <a16:creationId xmlns:a16="http://schemas.microsoft.com/office/drawing/2014/main" id="{00A05626-BA1A-2144-C4AD-B5A99026D8C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54107" y="3039745"/>
            <a:ext cx="4398645" cy="2586355"/>
          </a:xfrm>
          <a:prstGeom prst="roundRect">
            <a:avLst/>
          </a:prstGeom>
          <a:solidFill>
            <a:srgbClr val="F7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20" descr="Жители России и Китая больше не смогут занимать в Gitlab должности,  предоставляющие доступ к данным клиентов - ITC.ua">
            <a:extLst>
              <a:ext uri="{FF2B5EF4-FFF2-40B4-BE49-F238E27FC236}">
                <a16:creationId xmlns:a16="http://schemas.microsoft.com/office/drawing/2014/main" id="{BCCCED10-77F4-C83D-7A13-106380D6984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7" t="14940" r="33429" b="13196"/>
          <a:stretch>
            <a:fillRect/>
          </a:stretch>
        </p:blipFill>
        <p:spPr bwMode="auto">
          <a:xfrm>
            <a:off x="4924292" y="3912864"/>
            <a:ext cx="845202" cy="9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1130" y="215900"/>
            <a:ext cx="996124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How CI/CD Works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6" name="图形 5" descr="用户">
            <a:extLst>
              <a:ext uri="{FF2B5EF4-FFF2-40B4-BE49-F238E27FC236}">
                <a16:creationId xmlns:a16="http://schemas.microsoft.com/office/drawing/2014/main" id="{77A9FBDD-72A4-A108-3E11-7ADFCA2984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745678" y="3521733"/>
            <a:ext cx="648000" cy="648000"/>
          </a:xfrm>
          <a:prstGeom prst="rect">
            <a:avLst/>
          </a:prstGeom>
        </p:spPr>
      </p:pic>
      <p:pic>
        <p:nvPicPr>
          <p:cNvPr id="7" name="图形 6" descr="用户">
            <a:extLst>
              <a:ext uri="{FF2B5EF4-FFF2-40B4-BE49-F238E27FC236}">
                <a16:creationId xmlns:a16="http://schemas.microsoft.com/office/drawing/2014/main" id="{3CEA6A44-C22D-1390-976D-5D2B50517A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745678" y="4083409"/>
            <a:ext cx="648000" cy="648000"/>
          </a:xfrm>
          <a:prstGeom prst="rect">
            <a:avLst/>
          </a:prstGeom>
        </p:spPr>
      </p:pic>
      <p:pic>
        <p:nvPicPr>
          <p:cNvPr id="8" name="图形 7" descr="用户">
            <a:extLst>
              <a:ext uri="{FF2B5EF4-FFF2-40B4-BE49-F238E27FC236}">
                <a16:creationId xmlns:a16="http://schemas.microsoft.com/office/drawing/2014/main" id="{4E4A2626-EC55-C0BB-8E24-53855255EA7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721377" y="4645084"/>
            <a:ext cx="648000" cy="6480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F1103625-9DB2-FEA2-D35F-848D32C6FBC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976220" y="3797517"/>
            <a:ext cx="980521" cy="1353640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18ADFA8-9F3C-C96F-AD72-FB66D149C1EC}"/>
              </a:ext>
            </a:extLst>
          </p:cNvPr>
          <p:cNvCxnSpPr>
            <a:stCxn id="7" idx="3"/>
          </p:cNvCxnSpPr>
          <p:nvPr>
            <p:custDataLst>
              <p:tags r:id="rId7"/>
            </p:custDataLst>
          </p:nvPr>
        </p:nvCxnSpPr>
        <p:spPr>
          <a:xfrm flipV="1">
            <a:off x="2393678" y="4389608"/>
            <a:ext cx="2453697" cy="1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3EAAC52-ED84-81F1-32B0-C7B8293949E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71910" y="3194006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E0FD6E-46E2-203F-44C9-C87E1680E68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17176" y="3940765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code, Merge branches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74629CE-A708-E611-9A2A-A6B0277A508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93447" y="3797517"/>
            <a:ext cx="231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build status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FF52F716-C758-056E-203F-2E397B6C31B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0800000">
            <a:off x="8426275" y="2926339"/>
            <a:ext cx="90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6A3ABCA-BE73-1396-B94E-DD0B34B4C70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479026" y="2791676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Pipeline</a:t>
            </a:r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3F2D29F8-73FE-A31E-3823-88DBBB12221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6200000">
            <a:off x="6886012" y="3618408"/>
            <a:ext cx="93370" cy="1807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8D393F-5EF0-E96C-3997-5F2C0A3F2F3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156861" y="4613918"/>
            <a:ext cx="163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build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877CCF97-8A23-E0BE-B640-54D8855AE9DE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342276" y="3970917"/>
            <a:ext cx="2484000" cy="288000"/>
          </a:xfrm>
          <a:prstGeom prst="bentConnector3">
            <a:avLst>
              <a:gd name="adj1" fmla="val 108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AC923226-5DFA-D374-42D5-A4F337D8EF3A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 flipV="1">
            <a:off x="2321729" y="4569035"/>
            <a:ext cx="2484000" cy="288000"/>
          </a:xfrm>
          <a:prstGeom prst="bentConnector3">
            <a:avLst>
              <a:gd name="adj1" fmla="val 111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F5201B9-6CE6-D252-CFB0-9B27F38ED529}"/>
              </a:ext>
            </a:extLst>
          </p:cNvPr>
          <p:cNvGrpSpPr/>
          <p:nvPr/>
        </p:nvGrpSpPr>
        <p:grpSpPr>
          <a:xfrm>
            <a:off x="1529890" y="1068207"/>
            <a:ext cx="8914479" cy="1676619"/>
            <a:chOff x="2672" y="1556"/>
            <a:chExt cx="14039" cy="264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8FE6335-57E8-38AC-05C9-34F106006BC6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4913" y="1771"/>
              <a:ext cx="1474" cy="964"/>
            </a:xfrm>
            <a:prstGeom prst="rect">
              <a:avLst/>
            </a:prstGeom>
            <a:solidFill>
              <a:srgbClr val="FFCFC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dirty="0"/>
                <a:t>Build 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3F6B333-FF4E-8631-15FA-60E5E26BF1EA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6936" y="1771"/>
              <a:ext cx="1474" cy="964"/>
            </a:xfrm>
            <a:prstGeom prst="rect">
              <a:avLst/>
            </a:prstGeom>
            <a:solidFill>
              <a:srgbClr val="FFCFC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dirty="0"/>
                <a:t>Test</a:t>
              </a:r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6B3E974-C506-1A2D-FBEF-8C0003968A9F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5030" y="1771"/>
              <a:ext cx="1474" cy="964"/>
            </a:xfrm>
            <a:prstGeom prst="rect">
              <a:avLst/>
            </a:prstGeom>
            <a:solidFill>
              <a:srgbClr val="FFCFC9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dirty="0"/>
                <a:t>Deploy </a:t>
              </a:r>
              <a:endParaRPr lang="zh-CN" altLang="en-US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298B524-D0D4-0183-2AA2-578BA70E484D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6897" y="3258"/>
              <a:ext cx="1409" cy="4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b="1" i="1" dirty="0"/>
                <a:t>Unit test</a:t>
              </a:r>
              <a:endParaRPr lang="zh-CN" altLang="en-US" b="1" i="1" dirty="0"/>
            </a:p>
          </p:txBody>
        </p:sp>
        <p:pic>
          <p:nvPicPr>
            <p:cNvPr id="31" name="Picture 12" descr="image.png">
              <a:extLst>
                <a:ext uri="{FF2B5EF4-FFF2-40B4-BE49-F238E27FC236}">
                  <a16:creationId xmlns:a16="http://schemas.microsoft.com/office/drawing/2014/main" id="{6929EAA6-4F02-942E-EF59-AF6EA8140D3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" y="3234"/>
              <a:ext cx="1701" cy="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Docker · GitHub">
              <a:extLst>
                <a:ext uri="{FF2B5EF4-FFF2-40B4-BE49-F238E27FC236}">
                  <a16:creationId xmlns:a16="http://schemas.microsoft.com/office/drawing/2014/main" id="{303381F7-30A3-B9FF-B43D-F7D8C45B61D2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 rotWithShape="1"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5" t="22558" r="13154" b="16946"/>
            <a:stretch>
              <a:fillRect/>
            </a:stretch>
          </p:blipFill>
          <p:spPr bwMode="auto">
            <a:xfrm>
              <a:off x="11143" y="2965"/>
              <a:ext cx="1247" cy="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Deployments | Kubernetes">
              <a:extLst>
                <a:ext uri="{FF2B5EF4-FFF2-40B4-BE49-F238E27FC236}">
                  <a16:creationId xmlns:a16="http://schemas.microsoft.com/office/drawing/2014/main" id="{A904A788-A132-3922-2689-6D7F153AE8A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8" y="2897"/>
              <a:ext cx="1159" cy="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08B13A2-35F7-B421-5018-3C64C73A506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672" y="1556"/>
              <a:ext cx="14039" cy="26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箭头: 下 34">
              <a:extLst>
                <a:ext uri="{FF2B5EF4-FFF2-40B4-BE49-F238E27FC236}">
                  <a16:creationId xmlns:a16="http://schemas.microsoft.com/office/drawing/2014/main" id="{3A270099-FA09-4B14-F3D3-23C1A107C40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rot="16200000">
              <a:off x="4536" y="2002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箭头: 下 35">
              <a:extLst>
                <a:ext uri="{FF2B5EF4-FFF2-40B4-BE49-F238E27FC236}">
                  <a16:creationId xmlns:a16="http://schemas.microsoft.com/office/drawing/2014/main" id="{8ACCBA13-C43A-96CD-0C88-8CFD1E12549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rot="16200000">
              <a:off x="6561" y="2002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箭头: 下 36">
              <a:extLst>
                <a:ext uri="{FF2B5EF4-FFF2-40B4-BE49-F238E27FC236}">
                  <a16:creationId xmlns:a16="http://schemas.microsoft.com/office/drawing/2014/main" id="{F7C1F8E4-1F3F-4BAD-D32B-E8739B55872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rot="16200000">
              <a:off x="8586" y="2002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箭头: 下 37">
              <a:extLst>
                <a:ext uri="{FF2B5EF4-FFF2-40B4-BE49-F238E27FC236}">
                  <a16:creationId xmlns:a16="http://schemas.microsoft.com/office/drawing/2014/main" id="{B1515C4D-A318-BA01-85E4-D3ED51F1D01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rot="16200000">
              <a:off x="10528" y="2002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箭头: 下 38">
              <a:extLst>
                <a:ext uri="{FF2B5EF4-FFF2-40B4-BE49-F238E27FC236}">
                  <a16:creationId xmlns:a16="http://schemas.microsoft.com/office/drawing/2014/main" id="{D9EC5A1B-9CBD-8A6A-7049-BC5C8531D8D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rot="16200000">
              <a:off x="12628" y="1951"/>
              <a:ext cx="183" cy="6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箭头: 下 39">
              <a:extLst>
                <a:ext uri="{FF2B5EF4-FFF2-40B4-BE49-F238E27FC236}">
                  <a16:creationId xmlns:a16="http://schemas.microsoft.com/office/drawing/2014/main" id="{A0D5D64C-FE99-7CB9-11F2-A399C46851E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rot="16200000">
              <a:off x="14662" y="2002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箭头: 下 40">
              <a:extLst>
                <a:ext uri="{FF2B5EF4-FFF2-40B4-BE49-F238E27FC236}">
                  <a16:creationId xmlns:a16="http://schemas.microsoft.com/office/drawing/2014/main" id="{A35C6809-1005-08F5-BF92-24AA93D2FC7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 rot="16200000">
              <a:off x="4291" y="3227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箭头: 下 41">
              <a:extLst>
                <a:ext uri="{FF2B5EF4-FFF2-40B4-BE49-F238E27FC236}">
                  <a16:creationId xmlns:a16="http://schemas.microsoft.com/office/drawing/2014/main" id="{0D980DCA-3869-DBC4-F77C-D672A6E653B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 rot="16200000">
              <a:off x="6467" y="3227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下 42">
              <a:extLst>
                <a:ext uri="{FF2B5EF4-FFF2-40B4-BE49-F238E27FC236}">
                  <a16:creationId xmlns:a16="http://schemas.microsoft.com/office/drawing/2014/main" id="{35E0BCCA-4D79-9A8A-5F93-5DAE6DA786B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 rot="16200000">
              <a:off x="8523" y="3196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箭头: 下 43">
              <a:extLst>
                <a:ext uri="{FF2B5EF4-FFF2-40B4-BE49-F238E27FC236}">
                  <a16:creationId xmlns:a16="http://schemas.microsoft.com/office/drawing/2014/main" id="{0C95FF94-76C3-B064-C23F-66524B26617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 rot="16200000">
              <a:off x="10730" y="3227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箭头: 下 44">
              <a:extLst>
                <a:ext uri="{FF2B5EF4-FFF2-40B4-BE49-F238E27FC236}">
                  <a16:creationId xmlns:a16="http://schemas.microsoft.com/office/drawing/2014/main" id="{94E29437-F413-860B-2547-059CC90AB3D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 rot="16200000">
              <a:off x="12710" y="3227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箭头: 下 45">
              <a:extLst>
                <a:ext uri="{FF2B5EF4-FFF2-40B4-BE49-F238E27FC236}">
                  <a16:creationId xmlns:a16="http://schemas.microsoft.com/office/drawing/2014/main" id="{ECD8CD5E-FADC-E49F-62AA-534629097D1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 rot="16200000">
              <a:off x="14690" y="3227"/>
              <a:ext cx="227" cy="51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Picture 20" descr="Жители России и Китая больше не смогут занимать в Gitlab должности,  предоставляющие доступ к данным клиентов - ITC.ua">
              <a:extLst>
                <a:ext uri="{FF2B5EF4-FFF2-40B4-BE49-F238E27FC236}">
                  <a16:creationId xmlns:a16="http://schemas.microsoft.com/office/drawing/2014/main" id="{2B3BDCB6-DCC7-1EB2-A534-F6020758CD8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 rotWithShape="1"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7" t="14940" r="33429" b="13196"/>
            <a:stretch>
              <a:fillRect/>
            </a:stretch>
          </p:blipFill>
          <p:spPr bwMode="auto">
            <a:xfrm>
              <a:off x="3067" y="2961"/>
              <a:ext cx="922" cy="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74FC8C2B-A90B-7FF0-1073-4A39F6CD2F8A}"/>
              </a:ext>
            </a:extLst>
          </p:cNvPr>
          <p:cNvPicPr/>
          <p:nvPr>
            <p:custDataLst>
              <p:tags r:id="rId17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2912372" y="1995170"/>
            <a:ext cx="8382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图片 247" descr="32313534343637333b32313534343636333bb2e2cad4">
            <a:extLst>
              <a:ext uri="{FF2B5EF4-FFF2-40B4-BE49-F238E27FC236}">
                <a16:creationId xmlns:a16="http://schemas.microsoft.com/office/drawing/2014/main" id="{702714A9-725F-6089-1335-4FEC0B7D49E9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332097" y="1953895"/>
            <a:ext cx="680720" cy="680720"/>
          </a:xfrm>
          <a:prstGeom prst="rect">
            <a:avLst/>
          </a:prstGeom>
        </p:spPr>
      </p:pic>
      <p:sp>
        <p:nvSpPr>
          <p:cNvPr id="50" name="左箭头 3">
            <a:extLst>
              <a:ext uri="{FF2B5EF4-FFF2-40B4-BE49-F238E27FC236}">
                <a16:creationId xmlns:a16="http://schemas.microsoft.com/office/drawing/2014/main" id="{EA8463E9-CCC7-9633-9712-3B3FC4AA2257}"/>
              </a:ext>
            </a:extLst>
          </p:cNvPr>
          <p:cNvSpPr/>
          <p:nvPr/>
        </p:nvSpPr>
        <p:spPr>
          <a:xfrm>
            <a:off x="6028952" y="4188460"/>
            <a:ext cx="1807356" cy="67947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0952F2C-A2B9-26CE-A145-CA7E5D04C13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854944" y="4568704"/>
            <a:ext cx="1503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build status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97CD330-331F-B835-79DB-7407B72FB87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020071" y="437690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Jenkins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3FEA0CD-7973-2056-CF26-18ADB907A088}"/>
              </a:ext>
            </a:extLst>
          </p:cNvPr>
          <p:cNvSpPr txBox="1"/>
          <p:nvPr/>
        </p:nvSpPr>
        <p:spPr>
          <a:xfrm>
            <a:off x="613950" y="5753772"/>
            <a:ext cx="11029409" cy="70788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Developers only need to submit code to GitLab, which will automatically trigger a build.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reviewers evaluate based on build results and test results, and merge branches if conditions are met.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5853CD1-8958-1F2D-2AE4-0E4617261A2D}"/>
              </a:ext>
            </a:extLst>
          </p:cNvPr>
          <p:cNvSpPr txBox="1"/>
          <p:nvPr/>
        </p:nvSpPr>
        <p:spPr>
          <a:xfrm>
            <a:off x="6114042" y="5151120"/>
            <a:ext cx="4547235" cy="5232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trigger methods: Polling, Hook, Scheduled, Scheduled Polling, Manual trigger, etc.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D6A21E6-6348-6616-F828-F8820803B93D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478782" y="3111261"/>
            <a:ext cx="3534253" cy="738664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Pipeline content can be defined in Jenkins projects or in the Jenkin`s file within the code repository.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D7FA7EE-2187-78C4-34C7-A93249997576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93336" y="1055609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Pipeline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E1B5BB-979B-3762-867E-20C37A59A483}"/>
              </a:ext>
            </a:extLst>
          </p:cNvPr>
          <p:cNvSpPr/>
          <p:nvPr/>
        </p:nvSpPr>
        <p:spPr>
          <a:xfrm>
            <a:off x="6761674" y="1204278"/>
            <a:ext cx="951011" cy="647878"/>
          </a:xfrm>
          <a:prstGeom prst="rect">
            <a:avLst/>
          </a:prstGeom>
          <a:solidFill>
            <a:srgbClr val="FFCFC9"/>
          </a:solidFill>
          <a:ln>
            <a:solidFill>
              <a:srgbClr val="C65F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DA2D5F7-7A51-9A04-DC78-3EEAD76DCDEB}"/>
              </a:ext>
            </a:extLst>
          </p:cNvPr>
          <p:cNvSpPr/>
          <p:nvPr/>
        </p:nvSpPr>
        <p:spPr>
          <a:xfrm>
            <a:off x="5536939" y="1207137"/>
            <a:ext cx="886767" cy="626780"/>
          </a:xfrm>
          <a:prstGeom prst="rect">
            <a:avLst/>
          </a:prstGeom>
          <a:solidFill>
            <a:srgbClr val="FFCFC9"/>
          </a:solidFill>
          <a:ln>
            <a:solidFill>
              <a:srgbClr val="C65F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48E9773-957B-6984-AA8F-BBCB7C9CCABE}"/>
              </a:ext>
            </a:extLst>
          </p:cNvPr>
          <p:cNvSpPr txBox="1"/>
          <p:nvPr/>
        </p:nvSpPr>
        <p:spPr>
          <a:xfrm>
            <a:off x="6776622" y="1242473"/>
            <a:ext cx="96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Build</a:t>
            </a:r>
          </a:p>
          <a:p>
            <a:pPr algn="ctr"/>
            <a:r>
              <a:rPr lang="en-US" altLang="zh-CN" sz="1400" dirty="0"/>
              <a:t>Packages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5359C08-C4A6-919C-FA27-D1E0D6AF5CEC}"/>
              </a:ext>
            </a:extLst>
          </p:cNvPr>
          <p:cNvSpPr txBox="1"/>
          <p:nvPr/>
        </p:nvSpPr>
        <p:spPr>
          <a:xfrm>
            <a:off x="5566870" y="1239583"/>
            <a:ext cx="85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Code Analysis</a:t>
            </a:r>
            <a:endParaRPr lang="zh-CN" altLang="en-US" sz="1400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1E963DFE-C111-A9A9-70E0-16DCE6FAF50C}"/>
              </a:ext>
            </a:extLst>
          </p:cNvPr>
          <p:cNvSpPr/>
          <p:nvPr/>
        </p:nvSpPr>
        <p:spPr>
          <a:xfrm>
            <a:off x="8107007" y="1203890"/>
            <a:ext cx="935959" cy="626780"/>
          </a:xfrm>
          <a:prstGeom prst="rect">
            <a:avLst/>
          </a:prstGeom>
          <a:solidFill>
            <a:srgbClr val="FFCFC9"/>
          </a:solidFill>
          <a:ln>
            <a:solidFill>
              <a:srgbClr val="C65F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0D43247-24C6-B372-8760-566DDE0BD6AA}"/>
              </a:ext>
            </a:extLst>
          </p:cNvPr>
          <p:cNvSpPr txBox="1"/>
          <p:nvPr/>
        </p:nvSpPr>
        <p:spPr>
          <a:xfrm>
            <a:off x="8149501" y="1221487"/>
            <a:ext cx="82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Deploy  </a:t>
            </a:r>
          </a:p>
          <a:p>
            <a:pPr algn="ctr"/>
            <a:r>
              <a:rPr lang="en-US" altLang="zh-CN" sz="1600" dirty="0"/>
              <a:t>Test</a:t>
            </a:r>
            <a:endParaRPr lang="zh-CN" altLang="en-US" sz="1600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5D7C3A3-F6F0-ED7C-7AE7-B8A38D8BCF38}"/>
              </a:ext>
            </a:extLst>
          </p:cNvPr>
          <p:cNvSpPr/>
          <p:nvPr/>
        </p:nvSpPr>
        <p:spPr>
          <a:xfrm>
            <a:off x="1662969" y="1190414"/>
            <a:ext cx="951011" cy="647878"/>
          </a:xfrm>
          <a:prstGeom prst="rect">
            <a:avLst/>
          </a:prstGeom>
          <a:solidFill>
            <a:srgbClr val="FFCFC9"/>
          </a:solidFill>
          <a:ln>
            <a:solidFill>
              <a:srgbClr val="C65F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4AB4331-A275-074E-F39C-D354F6359D27}"/>
              </a:ext>
            </a:extLst>
          </p:cNvPr>
          <p:cNvSpPr txBox="1"/>
          <p:nvPr/>
        </p:nvSpPr>
        <p:spPr>
          <a:xfrm>
            <a:off x="1662969" y="1190414"/>
            <a:ext cx="95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Check out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45726-A57A-BABE-A8F0-99DCDCCE7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D6E2592-955C-EF53-E9D4-665447B0CF6F}"/>
              </a:ext>
            </a:extLst>
          </p:cNvPr>
          <p:cNvSpPr/>
          <p:nvPr/>
        </p:nvSpPr>
        <p:spPr>
          <a:xfrm>
            <a:off x="0" y="795171"/>
            <a:ext cx="12192000" cy="116378"/>
          </a:xfrm>
          <a:prstGeom prst="rect">
            <a:avLst/>
          </a:prstGeom>
          <a:solidFill>
            <a:srgbClr val="174994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4E0C5E-5ABA-621C-76EA-94F4C48838A6}"/>
              </a:ext>
            </a:extLst>
          </p:cNvPr>
          <p:cNvSpPr txBox="1"/>
          <p:nvPr/>
        </p:nvSpPr>
        <p:spPr>
          <a:xfrm>
            <a:off x="151130" y="215900"/>
            <a:ext cx="996124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CI/CD</a:t>
            </a:r>
            <a:r>
              <a:rPr lang="zh-CN" altLang="en-US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174994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Tools</a:t>
            </a:r>
            <a:r>
              <a:rPr lang="en-US" altLang="zh-CN" sz="3200" b="1" dirty="0">
                <a:solidFill>
                  <a:srgbClr val="17499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-Jenkins</a:t>
            </a:r>
            <a:endParaRPr lang="en-US" altLang="zh-CN" sz="3200" b="1" dirty="0">
              <a:solidFill>
                <a:srgbClr val="174994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EC20B6-DEB0-A1A6-B031-762527E4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344443F-9311-749E-9EF6-9D0FA673AFE1}"/>
              </a:ext>
            </a:extLst>
          </p:cNvPr>
          <p:cNvSpPr txBox="1"/>
          <p:nvPr/>
        </p:nvSpPr>
        <p:spPr>
          <a:xfrm>
            <a:off x="288018" y="1027819"/>
            <a:ext cx="11806139" cy="392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ts val="25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Jenkins:</a:t>
            </a:r>
            <a:r>
              <a:rPr lang="zh-CN" altLang="en-US" sz="2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 open-source automation server for building, testing, and deploying software via CI/CD pipelines.</a:t>
            </a:r>
            <a:endParaRPr lang="en-US" altLang="zh-CN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2C0D58-9E9C-4808-6E57-3E5A0855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92" y="1487245"/>
            <a:ext cx="8350900" cy="43239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53DFE0B-F652-4263-A14E-FFB6983FECF8}"/>
              </a:ext>
            </a:extLst>
          </p:cNvPr>
          <p:cNvSpPr txBox="1"/>
          <p:nvPr/>
        </p:nvSpPr>
        <p:spPr>
          <a:xfrm>
            <a:off x="558511" y="5830181"/>
            <a:ext cx="11074978" cy="70788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Jenkins is widely used, with most internet companies adopting Jenkins in combination with GitLab, Docker, and K8s as the core tools for implementing DevOps.</a:t>
            </a:r>
            <a:endParaRPr lang="zh-CN" altLang="en-US" sz="2000" dirty="0"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21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JhOGZlNWQwOWVhNzY5YTMyMmE4ZDVkMzcwYTBmMT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1061</Words>
  <Application>Microsoft Office PowerPoint</Application>
  <PresentationFormat>宽屏</PresentationFormat>
  <Paragraphs>198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Calibri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ZK</dc:creator>
  <cp:lastModifiedBy>Tetra Clayx</cp:lastModifiedBy>
  <cp:revision>367</cp:revision>
  <dcterms:created xsi:type="dcterms:W3CDTF">2019-06-19T02:08:00Z</dcterms:created>
  <dcterms:modified xsi:type="dcterms:W3CDTF">2025-10-20T13:53:14Z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920A47B848DF4B18A8983F9699C63983_11</vt:lpwstr>
  </property>
</Properties>
</file>