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702" r:id="rId2"/>
    <p:sldId id="796" r:id="rId3"/>
    <p:sldId id="798" r:id="rId4"/>
    <p:sldId id="800" r:id="rId5"/>
    <p:sldId id="799" r:id="rId6"/>
    <p:sldId id="815" r:id="rId7"/>
    <p:sldId id="813" r:id="rId8"/>
    <p:sldId id="808" r:id="rId9"/>
    <p:sldId id="812" r:id="rId10"/>
    <p:sldId id="814" r:id="rId11"/>
  </p:sldIdLst>
  <p:sldSz cx="9144000" cy="6858000" type="screen4x3"/>
  <p:notesSz cx="9144000" cy="6858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74541" autoAdjust="0"/>
  </p:normalViewPr>
  <p:slideViewPr>
    <p:cSldViewPr snapToGrid="0">
      <p:cViewPr varScale="1">
        <p:scale>
          <a:sx n="44" d="100"/>
          <a:sy n="44" d="100"/>
        </p:scale>
        <p:origin x="1884"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1839"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05891BDA-5860-4D8E-B0F1-2985AB588207}" type="datetimeFigureOut">
              <a:rPr lang="zh-CN" altLang="en-US" smtClean="0"/>
              <a:t>2025/10/21</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18E490F-9709-4A82-8E98-86D9B7193F0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17541208-8D4C-4FB5-9FBD-39EC632D345B}" type="datetimeFigureOut">
              <a:rPr lang="zh-CN" altLang="en-US" smtClean="0"/>
              <a:t>2025/10/21</a:t>
            </a:fld>
            <a:endParaRPr lang="zh-CN" alt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A4E1259-B2ED-48EC-AA48-9131F1ADDD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Thank you all for attending the CBM Collaboration Meeting. It‘s a great honor</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O</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to share my work with you today. Here is what I'll be covering.</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F72A3BD-3CF8-4CF7-9243-4C1DBE55D903}" type="slidenum">
              <a:rPr lang="zh-CN" altLang="en-US" smtClean="0"/>
              <a:t>1</a:t>
            </a:fld>
            <a:endParaRPr lang="zh-CN" altLang="en-US"/>
          </a:p>
        </p:txBody>
      </p:sp>
    </p:spTree>
    <p:extLst>
      <p:ext uri="{BB962C8B-B14F-4D97-AF65-F5344CB8AC3E}">
        <p14:creationId xmlns:p14="http://schemas.microsoft.com/office/powerpoint/2010/main" val="410210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5F78E-3E95-571D-A2C2-DF04C31CFEA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9903A4-B5D9-B687-78EE-88E75610F0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DCEB97-454B-6409-F547-24169D6217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That's all for my report. Thank you</a:t>
            </a:r>
            <a:br>
              <a:rPr lang="en-US" altLang="zh-CN" sz="1200" b="1" i="0" kern="1200" dirty="0">
                <a:solidFill>
                  <a:schemeClr val="tx1"/>
                </a:solidFill>
                <a:effectLst/>
                <a:latin typeface="+mn-lt"/>
                <a:ea typeface="+mn-ea"/>
                <a:cs typeface="+mn-cs"/>
              </a:rPr>
            </a:b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D327EA1-8491-29EC-934C-E9FD44CF456B}"/>
              </a:ext>
            </a:extLst>
          </p:cNvPr>
          <p:cNvSpPr>
            <a:spLocks noGrp="1"/>
          </p:cNvSpPr>
          <p:nvPr>
            <p:ph type="sldNum" sz="quarter" idx="5"/>
          </p:nvPr>
        </p:nvSpPr>
        <p:spPr/>
        <p:txBody>
          <a:bodyPr/>
          <a:lstStyle/>
          <a:p>
            <a:fld id="{3F72A3BD-3CF8-4CF7-9243-4C1DBE55D903}" type="slidenum">
              <a:rPr lang="zh-CN" altLang="en-US" smtClean="0"/>
              <a:t>10</a:t>
            </a:fld>
            <a:endParaRPr lang="zh-CN" altLang="en-US"/>
          </a:p>
        </p:txBody>
      </p:sp>
    </p:spTree>
    <p:extLst>
      <p:ext uri="{BB962C8B-B14F-4D97-AF65-F5344CB8AC3E}">
        <p14:creationId xmlns:p14="http://schemas.microsoft.com/office/powerpoint/2010/main" val="412587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CEE is comprises</a:t>
            </a:r>
            <a:r>
              <a:rPr lang="zh-CN" altLang="en-US"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kəmˈpraɪzɪz</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thirteen subsystems. My primary role in the CEE project was to develop a system for real-time monitoring and data storage.</a:t>
            </a:r>
            <a:endParaRPr lang="zh-CN" altLang="en-US" dirty="0"/>
          </a:p>
        </p:txBody>
      </p:sp>
      <p:sp>
        <p:nvSpPr>
          <p:cNvPr id="4" name="灯片编号占位符 3"/>
          <p:cNvSpPr>
            <a:spLocks noGrp="1"/>
          </p:cNvSpPr>
          <p:nvPr>
            <p:ph type="sldNum" sz="quarter" idx="5"/>
          </p:nvPr>
        </p:nvSpPr>
        <p:spPr/>
        <p:txBody>
          <a:bodyPr/>
          <a:lstStyle/>
          <a:p>
            <a:fld id="{0A4E1259-B2ED-48EC-AA48-9131F1ADDD33}" type="slidenum">
              <a:rPr lang="zh-CN" altLang="en-US" smtClean="0"/>
              <a:t>2</a:t>
            </a:fld>
            <a:endParaRPr lang="zh-CN" altLang="en-US"/>
          </a:p>
        </p:txBody>
      </p:sp>
    </p:spTree>
    <p:extLst>
      <p:ext uri="{BB962C8B-B14F-4D97-AF65-F5344CB8AC3E}">
        <p14:creationId xmlns:p14="http://schemas.microsoft.com/office/powerpoint/2010/main" val="10285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dirty="0"/>
              <a:t>The system's main functions include: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Real-time monitoring and storage of PV data.</a:t>
            </a:r>
            <a:br>
              <a:rPr lang="en-US" altLang="zh-CN" sz="1200" b="0" i="0" kern="1200" dirty="0">
                <a:solidFill>
                  <a:schemeClr val="tx1"/>
                </a:solidFill>
                <a:effectLst/>
                <a:latin typeface="+mn-lt"/>
                <a:ea typeface="+mn-ea"/>
                <a:cs typeface="+mn-cs"/>
              </a:rPr>
            </a:br>
            <a:r>
              <a:rPr lang="en-US" altLang="zh-CN" sz="1200" dirty="0"/>
              <a:t>storage of image data</a:t>
            </a:r>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And A log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0A4E1259-B2ED-48EC-AA48-9131F1ADDD33}" type="slidenum">
              <a:rPr lang="zh-CN" altLang="en-US" smtClean="0"/>
              <a:t>3</a:t>
            </a:fld>
            <a:endParaRPr lang="zh-CN" altLang="en-US"/>
          </a:p>
        </p:txBody>
      </p:sp>
    </p:spTree>
    <p:extLst>
      <p:ext uri="{BB962C8B-B14F-4D97-AF65-F5344CB8AC3E}">
        <p14:creationId xmlns:p14="http://schemas.microsoft.com/office/powerpoint/2010/main" val="259150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over </a:t>
            </a:r>
            <a:r>
              <a:rPr lang="en-US" altLang="zh-CN" sz="1200" b="0" i="0" kern="1200" dirty="0">
                <a:solidFill>
                  <a:schemeClr val="tx1"/>
                </a:solidFill>
                <a:effectLst/>
                <a:latin typeface="+mn-lt"/>
                <a:ea typeface="+mn-ea"/>
                <a:cs typeface="+mn-cs"/>
              </a:rPr>
              <a:t>twenty thousand</a:t>
            </a:r>
            <a:r>
              <a:rPr lang="en-US" altLang="zh-CN" dirty="0"/>
              <a:t> PV variables</a:t>
            </a:r>
            <a:r>
              <a:rPr lang="zh-CN" altLang="en-US" dirty="0"/>
              <a:t>（</a:t>
            </a:r>
            <a:r>
              <a:rPr lang="en-US" altLang="zh-CN" sz="1200" b="0" i="0" kern="1200" dirty="0" err="1">
                <a:solidFill>
                  <a:schemeClr val="tx1"/>
                </a:solidFill>
                <a:effectLst/>
                <a:latin typeface="+mn-lt"/>
                <a:ea typeface="+mn-ea"/>
                <a:cs typeface="+mn-cs"/>
              </a:rPr>
              <a:t>veərɪəblz</a:t>
            </a:r>
            <a:r>
              <a:rPr lang="zh-CN" altLang="en-US" dirty="0"/>
              <a:t>）</a:t>
            </a:r>
            <a:r>
              <a:rPr lang="en-US" altLang="zh-CN" dirty="0"/>
              <a:t> across </a:t>
            </a:r>
            <a:r>
              <a:rPr lang="en-US" altLang="zh-CN" sz="1200" b="0" i="0" kern="1200" dirty="0">
                <a:solidFill>
                  <a:schemeClr val="tx1"/>
                </a:solidFill>
                <a:effectLst/>
                <a:latin typeface="+mn-lt"/>
                <a:ea typeface="+mn-ea"/>
                <a:cs typeface="+mn-cs"/>
              </a:rPr>
              <a:t>thirteen</a:t>
            </a:r>
            <a:r>
              <a:rPr lang="en-US" altLang="zh-CN" dirty="0"/>
              <a:t> subsystems, the system must continuously transmit all data at 1 Hz</a:t>
            </a:r>
            <a:r>
              <a:rPr lang="zh-CN" altLang="en-US" dirty="0"/>
              <a:t>（</a:t>
            </a:r>
            <a:r>
              <a:rPr lang="en-US" altLang="zh-CN" dirty="0"/>
              <a:t>hertz</a:t>
            </a:r>
            <a:r>
              <a:rPr lang="zh-CN" altLang="en-US" dirty="0"/>
              <a:t>）</a:t>
            </a:r>
            <a:r>
              <a:rPr lang="en-US" altLang="zh-CN" dirty="0"/>
              <a:t>—including processes like data cleansing and alarm triggering—within a short time frame</a:t>
            </a:r>
            <a:r>
              <a:rPr lang="zh-CN" altLang="en-US" dirty="0"/>
              <a:t>（</a:t>
            </a:r>
            <a:r>
              <a:rPr lang="en-US" altLang="zh-CN" sz="1200" b="0" i="0" kern="1200" dirty="0" err="1">
                <a:solidFill>
                  <a:schemeClr val="tx1"/>
                </a:solidFill>
                <a:effectLst/>
                <a:latin typeface="+mn-lt"/>
                <a:ea typeface="+mn-ea"/>
                <a:cs typeface="+mn-cs"/>
              </a:rPr>
              <a:t>freɪm</a:t>
            </a:r>
            <a:r>
              <a:rPr lang="zh-CN" altLang="en-US" dirty="0"/>
              <a:t>）</a:t>
            </a:r>
            <a:r>
              <a:rPr lang="en-US" altLang="zh-CN" dirty="0"/>
              <a:t>.</a:t>
            </a:r>
          </a:p>
          <a:p>
            <a:r>
              <a:rPr lang="en-US" altLang="zh-CN" dirty="0"/>
              <a:t>To optimize</a:t>
            </a:r>
            <a:r>
              <a:rPr lang="zh-CN" altLang="en-US" dirty="0"/>
              <a:t>（</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ɒptɪmaɪz</a:t>
            </a:r>
            <a:r>
              <a:rPr lang="zh-CN" altLang="en-US" dirty="0"/>
              <a:t>）</a:t>
            </a:r>
            <a:r>
              <a:rPr lang="en-US" altLang="zh-CN" dirty="0"/>
              <a:t> server resource usage, the data transmission module adopts a publish-subscribe</a:t>
            </a:r>
            <a:r>
              <a:rPr lang="zh-CN" altLang="en-US" dirty="0"/>
              <a:t> </a:t>
            </a:r>
            <a:r>
              <a:rPr lang="en-US" altLang="zh-CN" dirty="0"/>
              <a:t>pattern and a one-to-many transmission approach. </a:t>
            </a:r>
          </a:p>
          <a:p>
            <a:r>
              <a:rPr lang="en-US" altLang="zh-CN" dirty="0"/>
              <a:t>By combining triggered transmission with the WebSocket protocol, the system achieves </a:t>
            </a:r>
            <a:r>
              <a:rPr lang="en-US" altLang="zh-CN" sz="1200" b="0" i="0" kern="1200" dirty="0">
                <a:solidFill>
                  <a:schemeClr val="tx1"/>
                </a:solidFill>
                <a:effectLst/>
                <a:latin typeface="+mn-lt"/>
                <a:ea typeface="+mn-ea"/>
                <a:cs typeface="+mn-cs"/>
              </a:rPr>
              <a:t>sub-100 </a:t>
            </a:r>
            <a:r>
              <a:rPr lang="en-US" altLang="zh-CN" sz="1200" b="1" i="0" kern="1200" dirty="0">
                <a:solidFill>
                  <a:schemeClr val="tx1"/>
                </a:solidFill>
                <a:effectLst/>
                <a:latin typeface="+mn-lt"/>
                <a:ea typeface="+mn-ea"/>
                <a:cs typeface="+mn-cs"/>
              </a:rPr>
              <a:t>milliseconds</a:t>
            </a:r>
            <a:r>
              <a:rPr lang="en-US" altLang="zh-CN" b="1" dirty="0"/>
              <a:t> low latency while maintaining</a:t>
            </a:r>
            <a:r>
              <a:rPr lang="zh-CN" altLang="en-US" b="1" dirty="0"/>
              <a:t>（</a:t>
            </a:r>
            <a:r>
              <a:rPr lang="en-US" altLang="zh-CN" sz="1200" b="0" i="0" kern="1200" dirty="0" err="1">
                <a:solidFill>
                  <a:schemeClr val="tx1"/>
                </a:solidFill>
                <a:effectLst/>
                <a:latin typeface="+mn-lt"/>
                <a:ea typeface="+mn-ea"/>
                <a:cs typeface="+mn-cs"/>
              </a:rPr>
              <a:t>meɪnˈteɪnɪŋ</a:t>
            </a:r>
            <a:r>
              <a:rPr lang="zh-CN" altLang="en-US" b="1" dirty="0"/>
              <a:t>）</a:t>
            </a:r>
            <a:r>
              <a:rPr lang="en-US" altLang="zh-CN" b="1" dirty="0"/>
              <a:t> reasonable resource consumption</a:t>
            </a:r>
            <a:r>
              <a:rPr lang="en-US" altLang="zh-CN" dirty="0"/>
              <a:t>.</a:t>
            </a:r>
          </a:p>
          <a:p>
            <a:r>
              <a:rPr lang="en-US" altLang="zh-CN" dirty="0"/>
              <a:t>In addition to PV data monitoring, the system also supports real-time display of CEE-ROOT data on web pages. A mobile monitoring interface is provided for the convenience</a:t>
            </a:r>
            <a:r>
              <a:rPr lang="zh-CN" altLang="en-US" dirty="0"/>
              <a:t>（</a:t>
            </a:r>
            <a:r>
              <a:rPr lang="en-US" altLang="zh-CN" sz="1200" b="0" i="0" kern="1200" dirty="0" err="1">
                <a:solidFill>
                  <a:schemeClr val="tx1"/>
                </a:solidFill>
                <a:effectLst/>
                <a:latin typeface="+mn-lt"/>
                <a:ea typeface="+mn-ea"/>
                <a:cs typeface="+mn-cs"/>
              </a:rPr>
              <a:t>kənˈviːniəns</a:t>
            </a:r>
            <a:r>
              <a:rPr lang="zh-CN" altLang="en-US" dirty="0"/>
              <a:t>）</a:t>
            </a:r>
            <a:r>
              <a:rPr lang="en-US" altLang="zh-CN" dirty="0"/>
              <a:t> of researchers during experiments.</a:t>
            </a:r>
            <a:br>
              <a:rPr lang="en-US" altLang="zh-CN" sz="1200" dirty="0">
                <a:sym typeface="+mn-ea"/>
              </a:rPr>
            </a:br>
            <a:endParaRPr lang="zh-CN" altLang="en-US" sz="1200" dirty="0">
              <a:sym typeface="+mn-ea"/>
            </a:endParaRPr>
          </a:p>
          <a:p>
            <a:endParaRPr lang="zh-CN" altLang="en-US" dirty="0"/>
          </a:p>
        </p:txBody>
      </p:sp>
      <p:sp>
        <p:nvSpPr>
          <p:cNvPr id="4" name="灯片编号占位符 3"/>
          <p:cNvSpPr>
            <a:spLocks noGrp="1"/>
          </p:cNvSpPr>
          <p:nvPr>
            <p:ph type="sldNum" sz="quarter" idx="5"/>
          </p:nvPr>
        </p:nvSpPr>
        <p:spPr/>
        <p:txBody>
          <a:bodyPr/>
          <a:lstStyle/>
          <a:p>
            <a:fld id="{0A4E1259-B2ED-48EC-AA48-9131F1ADDD33}" type="slidenum">
              <a:rPr lang="zh-CN" altLang="en-US" smtClean="0"/>
              <a:t>4</a:t>
            </a:fld>
            <a:endParaRPr lang="zh-CN" altLang="en-US"/>
          </a:p>
        </p:txBody>
      </p:sp>
    </p:spTree>
    <p:extLst>
      <p:ext uri="{BB962C8B-B14F-4D97-AF65-F5344CB8AC3E}">
        <p14:creationId xmlns:p14="http://schemas.microsoft.com/office/powerpoint/2010/main" val="29593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system uses a distributed deployment</a:t>
            </a:r>
            <a:r>
              <a:rPr lang="zh-CN" altLang="en-US" dirty="0"/>
              <a:t>（</a:t>
            </a:r>
            <a:r>
              <a:rPr lang="en-US" altLang="zh-CN" sz="1200" b="0" i="0" kern="1200" dirty="0" err="1">
                <a:solidFill>
                  <a:schemeClr val="tx1"/>
                </a:solidFill>
                <a:effectLst/>
                <a:latin typeface="+mn-lt"/>
                <a:ea typeface="+mn-ea"/>
                <a:cs typeface="+mn-cs"/>
              </a:rPr>
              <a:t>dɪˈplɔɪmənt</a:t>
            </a:r>
            <a:r>
              <a:rPr lang="zh-CN" altLang="en-US" dirty="0"/>
              <a:t>）</a:t>
            </a:r>
            <a:r>
              <a:rPr lang="en-US" altLang="zh-CN" dirty="0"/>
              <a:t> managed by Kubernetes and a hybrid storage model. This model combines a time-series database, a relational database, and in-memory caching.   Relational databases, with their atomicity</a:t>
            </a:r>
            <a:r>
              <a:rPr lang="zh-CN" altLang="en-US" dirty="0"/>
              <a:t>（</a:t>
            </a:r>
            <a:r>
              <a:rPr lang="en-US" altLang="zh-CN" sz="1200" b="0" i="0" kern="1200" dirty="0">
                <a:solidFill>
                  <a:schemeClr val="tx1"/>
                </a:solidFill>
                <a:effectLst/>
                <a:latin typeface="+mn-lt"/>
                <a:ea typeface="+mn-ea"/>
                <a:cs typeface="+mn-cs"/>
              </a:rPr>
              <a:t>ˌ</a:t>
            </a:r>
            <a:r>
              <a:rPr lang="en-US" altLang="zh-CN" sz="1200" b="0" i="0" kern="1200" dirty="0" err="1">
                <a:solidFill>
                  <a:schemeClr val="tx1"/>
                </a:solidFill>
                <a:effectLst/>
                <a:latin typeface="+mn-lt"/>
                <a:ea typeface="+mn-ea"/>
                <a:cs typeface="+mn-cs"/>
              </a:rPr>
              <a:t>ætəˈmɪsəti</a:t>
            </a:r>
            <a:r>
              <a:rPr lang="zh-CN" altLang="en-US" dirty="0"/>
              <a:t>）</a:t>
            </a:r>
            <a:r>
              <a:rPr lang="en-US" altLang="zh-CN" dirty="0"/>
              <a:t>, are well-suited for storing modifiable</a:t>
            </a:r>
            <a:r>
              <a:rPr lang="zh-CN" altLang="en-US" dirty="0"/>
              <a:t>（</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mɒdɪfaɪəbl</a:t>
            </a:r>
            <a:r>
              <a:rPr lang="zh-CN" altLang="en-US" dirty="0"/>
              <a:t>）</a:t>
            </a:r>
            <a:r>
              <a:rPr lang="en-US" altLang="zh-CN" dirty="0"/>
              <a:t> data, </a:t>
            </a:r>
            <a:r>
              <a:rPr lang="en-US" altLang="zh-CN" b="1" dirty="0"/>
              <a:t>such as key configuration messages </a:t>
            </a:r>
            <a:r>
              <a:rPr lang="en-US" altLang="zh-CN" dirty="0"/>
              <a:t>for each device. ||  Time-series databases, excellent for handling massive data volumes, are used to store the experimental process </a:t>
            </a:r>
            <a:r>
              <a:rPr lang="en-US" altLang="zh-CN" dirty="0">
                <a:solidFill>
                  <a:srgbClr val="FF0000"/>
                </a:solidFill>
              </a:rPr>
              <a:t>variable</a:t>
            </a:r>
            <a:r>
              <a:rPr lang="zh-CN" altLang="en-US" dirty="0">
                <a:solidFill>
                  <a:srgbClr val="FF0000"/>
                </a:solidFill>
              </a:rPr>
              <a:t>（</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veəriəbl</a:t>
            </a:r>
            <a:r>
              <a:rPr lang="zh-CN" altLang="en-US" dirty="0">
                <a:solidFill>
                  <a:srgbClr val="FF0000"/>
                </a:solidFill>
              </a:rPr>
              <a:t>）</a:t>
            </a:r>
            <a:r>
              <a:rPr lang="en-US" altLang="zh-CN" dirty="0">
                <a:solidFill>
                  <a:srgbClr val="FF0000"/>
                </a:solidFill>
              </a:rPr>
              <a:t>  data in real-time</a:t>
            </a:r>
            <a:r>
              <a:rPr lang="en-US" altLang="zh-CN" dirty="0"/>
              <a:t>.</a:t>
            </a:r>
          </a:p>
          <a:p>
            <a:r>
              <a:rPr lang="en-US" altLang="zh-CN" dirty="0"/>
              <a:t> Data </a:t>
            </a:r>
            <a:r>
              <a:rPr lang="en-US" altLang="zh-CN" dirty="0">
                <a:highlight>
                  <a:srgbClr val="FFFF00"/>
                </a:highlight>
              </a:rPr>
              <a:t>cleansing algorithms(</a:t>
            </a:r>
            <a:r>
              <a:rPr lang="en-US" altLang="zh-CN" sz="1200" b="0" i="0" kern="1200" dirty="0">
                <a:solidFill>
                  <a:schemeClr val="tx1"/>
                </a:solidFill>
                <a:effectLst/>
                <a:highlight>
                  <a:srgbClr val="FFFF00"/>
                </a:highlight>
                <a:latin typeface="+mn-lt"/>
                <a:ea typeface="+mn-ea"/>
                <a:cs typeface="+mn-cs"/>
              </a:rPr>
              <a:t>ˈ</a:t>
            </a:r>
            <a:r>
              <a:rPr lang="en-US" altLang="zh-CN" sz="1200" b="0" i="0" kern="1200" dirty="0" err="1">
                <a:solidFill>
                  <a:schemeClr val="tx1"/>
                </a:solidFill>
                <a:effectLst/>
                <a:highlight>
                  <a:srgbClr val="FFFF00"/>
                </a:highlight>
                <a:latin typeface="+mn-lt"/>
                <a:ea typeface="+mn-ea"/>
                <a:cs typeface="+mn-cs"/>
              </a:rPr>
              <a:t>ælɡərɪðəmz</a:t>
            </a:r>
            <a:r>
              <a:rPr lang="en-US" altLang="zh-CN" dirty="0">
                <a:highlight>
                  <a:srgbClr val="FFFF00"/>
                </a:highlight>
              </a:rPr>
              <a:t>) </a:t>
            </a:r>
            <a:r>
              <a:rPr lang="en-US" altLang="zh-CN" dirty="0"/>
              <a:t>are also employed to ensure the system can store large amounts of experimental data accurately and rapidly </a:t>
            </a:r>
          </a:p>
        </p:txBody>
      </p:sp>
      <p:sp>
        <p:nvSpPr>
          <p:cNvPr id="4" name="灯片编号占位符 3"/>
          <p:cNvSpPr>
            <a:spLocks noGrp="1"/>
          </p:cNvSpPr>
          <p:nvPr>
            <p:ph type="sldNum" sz="quarter" idx="5"/>
          </p:nvPr>
        </p:nvSpPr>
        <p:spPr/>
        <p:txBody>
          <a:bodyPr/>
          <a:lstStyle/>
          <a:p>
            <a:fld id="{0A4E1259-B2ED-48EC-AA48-9131F1ADDD33}" type="slidenum">
              <a:rPr lang="zh-CN" altLang="en-US" smtClean="0"/>
              <a:t>5</a:t>
            </a:fld>
            <a:endParaRPr lang="zh-CN" altLang="en-US"/>
          </a:p>
        </p:txBody>
      </p:sp>
    </p:spTree>
    <p:extLst>
      <p:ext uri="{BB962C8B-B14F-4D97-AF65-F5344CB8AC3E}">
        <p14:creationId xmlns:p14="http://schemas.microsoft.com/office/powerpoint/2010/main" val="30046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E8A6-EE6D-FF81-DD8A-C0660A7F4A2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5F82C8-0C25-8FE6-0B3A-674E097720D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681A736-1DE7-6693-CC41-384C82C55C2C}"/>
              </a:ext>
            </a:extLst>
          </p:cNvPr>
          <p:cNvSpPr>
            <a:spLocks noGrp="1"/>
          </p:cNvSpPr>
          <p:nvPr>
            <p:ph type="body" idx="1"/>
          </p:nvPr>
        </p:nvSpPr>
        <p:spPr/>
        <p:txBody>
          <a:bodyPr/>
          <a:lstStyle/>
          <a:p>
            <a:pPr fontAlgn="t"/>
            <a:r>
              <a:rPr lang="en-US" altLang="zh-CN" sz="1200" b="0" kern="1200" dirty="0">
                <a:solidFill>
                  <a:schemeClr val="tx1"/>
                </a:solidFill>
                <a:effectLst/>
                <a:latin typeface="+mn-lt"/>
                <a:ea typeface="+mn-ea"/>
                <a:cs typeface="+mn-cs"/>
              </a:rPr>
              <a:t>After several experiments </a:t>
            </a:r>
            <a:r>
              <a:rPr lang="en-US" altLang="zh-CN" sz="1200" b="0" i="0" kern="1200" dirty="0">
                <a:solidFill>
                  <a:schemeClr val="tx1"/>
                </a:solidFill>
                <a:effectLst/>
                <a:latin typeface="+mn-lt"/>
                <a:ea typeface="+mn-ea"/>
                <a:cs typeface="+mn-cs"/>
              </a:rPr>
              <a:t>, Most of subsystems will generate data volumes reaching the tens of millions level. </a:t>
            </a:r>
          </a:p>
          <a:p>
            <a:pPr fontAlgn="t"/>
            <a:r>
              <a:rPr lang="en-US" altLang="zh-CN" sz="1200" b="0" i="0" kern="1200" dirty="0">
                <a:solidFill>
                  <a:schemeClr val="tx1"/>
                </a:solidFill>
                <a:effectLst/>
                <a:latin typeface="+mn-lt"/>
                <a:ea typeface="+mn-ea"/>
                <a:cs typeface="+mn-cs"/>
              </a:rPr>
              <a:t>To enhance the system‘s data query efficiency, the database design incorporates reasonable indexing, utilizing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juːtəlaɪzɪŋ</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time ranges for secondary index design.</a:t>
            </a:r>
          </a:p>
          <a:p>
            <a:pPr fontAlgn="t"/>
            <a:r>
              <a:rPr lang="en-US" altLang="zh-CN" sz="1200" b="0" i="0" kern="1200" dirty="0">
                <a:solidFill>
                  <a:schemeClr val="tx1"/>
                </a:solidFill>
                <a:effectLst/>
                <a:latin typeface="+mn-lt"/>
                <a:ea typeface="+mn-ea"/>
                <a:cs typeface="+mn-cs"/>
              </a:rPr>
              <a:t> It also employs a multi-thread</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ˈ</a:t>
            </a:r>
            <a:r>
              <a:rPr lang="en-US" altLang="zh-CN" sz="1200" b="0" i="0" kern="1200" dirty="0" err="1">
                <a:solidFill>
                  <a:schemeClr val="tx1"/>
                </a:solidFill>
                <a:effectLst/>
                <a:latin typeface="+mn-lt"/>
                <a:ea typeface="+mn-ea"/>
                <a:cs typeface="+mn-cs"/>
              </a:rPr>
              <a:t>mʌlti</a:t>
            </a:r>
            <a:r>
              <a:rPr lang="en-US" altLang="zh-CN" sz="1200" b="0" i="0" kern="1200" dirty="0">
                <a:solidFill>
                  <a:schemeClr val="tx1"/>
                </a:solidFill>
                <a:effectLst/>
                <a:latin typeface="+mn-lt"/>
                <a:ea typeface="+mn-ea"/>
                <a:cs typeface="+mn-cs"/>
              </a:rPr>
              <a:t> </a:t>
            </a:r>
            <a:r>
              <a:rPr lang="el-GR" altLang="zh-CN" sz="1200" b="0" i="0" kern="1200" dirty="0">
                <a:solidFill>
                  <a:schemeClr val="tx1"/>
                </a:solidFill>
                <a:effectLst/>
                <a:latin typeface="+mn-lt"/>
                <a:ea typeface="+mn-ea"/>
                <a:cs typeface="+mn-cs"/>
              </a:rPr>
              <a:t>θ</a:t>
            </a:r>
            <a:r>
              <a:rPr lang="en-US" altLang="zh-CN" sz="1200" b="0" i="0" kern="1200" dirty="0">
                <a:solidFill>
                  <a:schemeClr val="tx1"/>
                </a:solidFill>
                <a:effectLst/>
                <a:latin typeface="+mn-lt"/>
                <a:ea typeface="+mn-ea"/>
                <a:cs typeface="+mn-cs"/>
              </a:rPr>
              <a:t>red</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segmented query approach. Combined with optimizations</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ˌ</a:t>
            </a:r>
            <a:r>
              <a:rPr lang="en-US" altLang="zh-CN" sz="1200" b="0" i="0" kern="1200" dirty="0" err="1">
                <a:solidFill>
                  <a:schemeClr val="tx1"/>
                </a:solidFill>
                <a:effectLst/>
                <a:latin typeface="+mn-lt"/>
                <a:ea typeface="+mn-ea"/>
                <a:cs typeface="+mn-cs"/>
              </a:rPr>
              <a:t>ɒptɪmaɪˈzeɪʃənz</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from the time-series database‘s own query syntax and in-memory caching, these measures reduce search latency(ˈ</a:t>
            </a:r>
            <a:r>
              <a:rPr lang="en-US" altLang="zh-CN" sz="1200" b="0" i="0" kern="1200" dirty="0" err="1">
                <a:solidFill>
                  <a:schemeClr val="tx1"/>
                </a:solidFill>
                <a:effectLst/>
                <a:latin typeface="+mn-lt"/>
                <a:ea typeface="+mn-ea"/>
                <a:cs typeface="+mn-cs"/>
              </a:rPr>
              <a:t>leɪtənsi</a:t>
            </a:r>
            <a:r>
              <a:rPr lang="en-US" altLang="zh-CN" sz="1200" b="0" i="0" kern="1200" dirty="0">
                <a:solidFill>
                  <a:schemeClr val="tx1"/>
                </a:solidFill>
                <a:effectLst/>
                <a:latin typeface="+mn-lt"/>
                <a:ea typeface="+mn-ea"/>
                <a:cs typeface="+mn-cs"/>
              </a:rPr>
              <a:t>) to below 500 milliseconds.</a:t>
            </a:r>
            <a:br>
              <a:rPr lang="en-US" altLang="zh-CN" dirty="0">
                <a:sym typeface="+mn-ea"/>
              </a:rPr>
            </a:br>
            <a:br>
              <a:rPr lang="en-US" altLang="zh-CN" dirty="0">
                <a:sym typeface="+mn-ea"/>
              </a:rPr>
            </a:br>
            <a:endParaRPr lang="zh-CN" altLang="en-US" b="0" dirty="0"/>
          </a:p>
        </p:txBody>
      </p:sp>
      <p:sp>
        <p:nvSpPr>
          <p:cNvPr id="4" name="灯片编号占位符 3">
            <a:extLst>
              <a:ext uri="{FF2B5EF4-FFF2-40B4-BE49-F238E27FC236}">
                <a16:creationId xmlns:a16="http://schemas.microsoft.com/office/drawing/2014/main" id="{09C8A169-6E4D-63F6-799C-0DB6EFBCD080}"/>
              </a:ext>
            </a:extLst>
          </p:cNvPr>
          <p:cNvSpPr>
            <a:spLocks noGrp="1"/>
          </p:cNvSpPr>
          <p:nvPr>
            <p:ph type="sldNum" sz="quarter" idx="5"/>
          </p:nvPr>
        </p:nvSpPr>
        <p:spPr/>
        <p:txBody>
          <a:bodyPr/>
          <a:lstStyle/>
          <a:p>
            <a:fld id="{0A4E1259-B2ED-48EC-AA48-9131F1ADDD33}" type="slidenum">
              <a:rPr lang="zh-CN" altLang="en-US" smtClean="0"/>
              <a:t>6</a:t>
            </a:fld>
            <a:endParaRPr lang="zh-CN" altLang="en-US"/>
          </a:p>
        </p:txBody>
      </p:sp>
    </p:spTree>
    <p:extLst>
      <p:ext uri="{BB962C8B-B14F-4D97-AF65-F5344CB8AC3E}">
        <p14:creationId xmlns:p14="http://schemas.microsoft.com/office/powerpoint/2010/main" val="264506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Our system can also monitor and store camera images. We pack multiple images into HDF5 files at set intervals. Then save these HDF5 files to the distributed storage. Meanwhile, use a time-series database to store image metadata for file tracking.</a:t>
            </a:r>
          </a:p>
          <a:p>
            <a:endParaRPr lang="zh-CN" altLang="en-US" dirty="0"/>
          </a:p>
        </p:txBody>
      </p:sp>
      <p:sp>
        <p:nvSpPr>
          <p:cNvPr id="4" name="灯片编号占位符 3"/>
          <p:cNvSpPr>
            <a:spLocks noGrp="1"/>
          </p:cNvSpPr>
          <p:nvPr>
            <p:ph type="sldNum" sz="quarter" idx="5"/>
          </p:nvPr>
        </p:nvSpPr>
        <p:spPr/>
        <p:txBody>
          <a:bodyPr/>
          <a:lstStyle/>
          <a:p>
            <a:fld id="{0A4E1259-B2ED-48EC-AA48-9131F1ADDD33}" type="slidenum">
              <a:rPr lang="zh-CN" altLang="en-US" smtClean="0"/>
              <a:t>7</a:t>
            </a:fld>
            <a:endParaRPr lang="zh-CN" altLang="en-US"/>
          </a:p>
        </p:txBody>
      </p:sp>
    </p:spTree>
    <p:extLst>
      <p:ext uri="{BB962C8B-B14F-4D97-AF65-F5344CB8AC3E}">
        <p14:creationId xmlns:p14="http://schemas.microsoft.com/office/powerpoint/2010/main" val="384343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These two images show online image filtering and image monitoring.</a:t>
            </a:r>
          </a:p>
          <a:p>
            <a:br>
              <a:rPr lang="en-US" altLang="zh-CN" sz="1200" b="0" i="0" kern="1200" dirty="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5"/>
          </p:nvPr>
        </p:nvSpPr>
        <p:spPr/>
        <p:txBody>
          <a:bodyPr/>
          <a:lstStyle/>
          <a:p>
            <a:fld id="{0A4E1259-B2ED-48EC-AA48-9131F1ADDD33}" type="slidenum">
              <a:rPr lang="zh-CN" altLang="en-US" smtClean="0"/>
              <a:t>8</a:t>
            </a:fld>
            <a:endParaRPr lang="zh-CN" altLang="en-US"/>
          </a:p>
        </p:txBody>
      </p:sp>
    </p:spTree>
    <p:extLst>
      <p:ext uri="{BB962C8B-B14F-4D97-AF65-F5344CB8AC3E}">
        <p14:creationId xmlns:p14="http://schemas.microsoft.com/office/powerpoint/2010/main" val="114695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facilitate</a:t>
            </a:r>
            <a:r>
              <a:rPr lang="zh-CN" altLang="en-US" dirty="0"/>
              <a:t>（</a:t>
            </a:r>
            <a:r>
              <a:rPr lang="en-US" altLang="zh-CN" sz="1200" b="0" i="0" kern="1200" dirty="0" err="1">
                <a:solidFill>
                  <a:schemeClr val="tx1"/>
                </a:solidFill>
                <a:effectLst/>
                <a:latin typeface="+mn-lt"/>
                <a:ea typeface="+mn-ea"/>
                <a:cs typeface="+mn-cs"/>
              </a:rPr>
              <a:t>fəˈsɪlɪteɪt</a:t>
            </a:r>
            <a:r>
              <a:rPr lang="zh-CN" altLang="en-US" dirty="0"/>
              <a:t>）</a:t>
            </a:r>
            <a:r>
              <a:rPr lang="en-US" altLang="zh-CN" dirty="0"/>
              <a:t> the recording of experimental processes, the system includes a log system. This system allows users to customize experiment log templates, supports the upload of information, images, videos, data files, code, and other data. It also enables users to locate and reference original data, helping to reconstruct the complete experimental process from the logs </a:t>
            </a:r>
          </a:p>
          <a:p>
            <a:endParaRPr lang="en-US" altLang="zh-CN" dirty="0"/>
          </a:p>
          <a:p>
            <a:r>
              <a:rPr lang="en-US" altLang="zh-CN" dirty="0"/>
              <a:t>To store the large volume of file data, the log system employs a hybrid storage approach, utilizing both a database and a distributed file storage system</a:t>
            </a:r>
          </a:p>
          <a:p>
            <a:r>
              <a:rPr lang="en-US" altLang="zh-CN" dirty="0"/>
              <a:t> </a:t>
            </a:r>
          </a:p>
          <a:p>
            <a:r>
              <a:rPr lang="en-US" altLang="zh-CN" dirty="0"/>
              <a:t>The system also supports importing data from other systems via various methods, including APIs, HTTPS requests, and message queues</a:t>
            </a:r>
            <a:endParaRPr lang="zh-CN" altLang="en-US" dirty="0"/>
          </a:p>
        </p:txBody>
      </p:sp>
      <p:sp>
        <p:nvSpPr>
          <p:cNvPr id="4" name="灯片编号占位符 3"/>
          <p:cNvSpPr>
            <a:spLocks noGrp="1"/>
          </p:cNvSpPr>
          <p:nvPr>
            <p:ph type="sldNum" sz="quarter" idx="5"/>
          </p:nvPr>
        </p:nvSpPr>
        <p:spPr/>
        <p:txBody>
          <a:bodyPr/>
          <a:lstStyle/>
          <a:p>
            <a:fld id="{0A4E1259-B2ED-48EC-AA48-9131F1ADDD33}" type="slidenum">
              <a:rPr lang="zh-CN" altLang="en-US" smtClean="0"/>
              <a:t>9</a:t>
            </a:fld>
            <a:endParaRPr lang="zh-CN" altLang="en-US"/>
          </a:p>
        </p:txBody>
      </p:sp>
    </p:spTree>
    <p:extLst>
      <p:ext uri="{BB962C8B-B14F-4D97-AF65-F5344CB8AC3E}">
        <p14:creationId xmlns:p14="http://schemas.microsoft.com/office/powerpoint/2010/main" val="109035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文本框 6"/>
          <p:cNvSpPr txBox="1"/>
          <p:nvPr userDrawn="1"/>
        </p:nvSpPr>
        <p:spPr>
          <a:xfrm>
            <a:off x="0" y="0"/>
            <a:ext cx="9144000" cy="576000"/>
          </a:xfrm>
          <a:prstGeom prst="rect">
            <a:avLst/>
          </a:prstGeom>
          <a:solidFill>
            <a:schemeClr val="accent1">
              <a:lumMod val="50000"/>
            </a:schemeClr>
          </a:solidFill>
        </p:spPr>
        <p:txBody>
          <a:bodyPr wrap="square" rtlCol="0">
            <a:spAutoFit/>
          </a:bodyPr>
          <a:lstStyle/>
          <a:p>
            <a:endParaRPr lang="zh-CN" altLang="en-US" sz="1800" dirty="0"/>
          </a:p>
        </p:txBody>
      </p:sp>
      <p:sp>
        <p:nvSpPr>
          <p:cNvPr id="10" name="椭圆 9"/>
          <p:cNvSpPr/>
          <p:nvPr/>
        </p:nvSpPr>
        <p:spPr>
          <a:xfrm>
            <a:off x="8239220" y="-8965"/>
            <a:ext cx="581025"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1" name="矩形 10"/>
          <p:cNvSpPr/>
          <p:nvPr/>
        </p:nvSpPr>
        <p:spPr>
          <a:xfrm>
            <a:off x="8459789" y="0"/>
            <a:ext cx="684213"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2" name="Picture 11"/>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4165" y="-26895"/>
            <a:ext cx="607437" cy="581165"/>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15" name="直接连接符 14"/>
          <p:cNvCxnSpPr/>
          <p:nvPr userDrawn="1"/>
        </p:nvCxnSpPr>
        <p:spPr>
          <a:xfrm>
            <a:off x="428596" y="836712"/>
            <a:ext cx="8229600" cy="15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V="1">
            <a:off x="428596" y="836712"/>
            <a:ext cx="4068000" cy="0"/>
          </a:xfrm>
          <a:prstGeom prst="line">
            <a:avLst/>
          </a:prstGeom>
          <a:ln w="825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613" y="48636"/>
            <a:ext cx="835585" cy="788077"/>
          </a:xfrm>
          <a:prstGeom prst="rect">
            <a:avLst/>
          </a:prstGeom>
        </p:spPr>
      </p:pic>
    </p:spTree>
    <p:extLst>
      <p:ext uri="{BB962C8B-B14F-4D97-AF65-F5344CB8AC3E}">
        <p14:creationId xmlns:p14="http://schemas.microsoft.com/office/powerpoint/2010/main" val="331482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49BFDA-C6C8-4741-A90B-868C404EAFCF}" type="datetimeFigureOut">
              <a:rPr lang="zh-CN" altLang="en-US" smtClean="0"/>
              <a:t>2025/10/21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09B906-BAD2-4E15-98CC-3C770E26645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9BFDA-C6C8-4741-A90B-868C404EAFCF}" type="datetimeFigureOut">
              <a:rPr lang="zh-CN" altLang="en-US" smtClean="0"/>
              <a:t>2025/10/21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9B906-BAD2-4E15-98CC-3C770E2664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12.xml"/><Relationship Id="rId5" Type="http://schemas.openxmlformats.org/officeDocument/2006/relationships/tags" Target="../tags/tag18.xml"/><Relationship Id="rId15" Type="http://schemas.openxmlformats.org/officeDocument/2006/relationships/image" Target="../media/image7.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8.png"/><Relationship Id="rId5" Type="http://schemas.openxmlformats.org/officeDocument/2006/relationships/tags" Target="../tags/tag28.xml"/><Relationship Id="rId10" Type="http://schemas.openxmlformats.org/officeDocument/2006/relationships/notesSlide" Target="../notesSlides/notesSlide5.xml"/><Relationship Id="rId4" Type="http://schemas.openxmlformats.org/officeDocument/2006/relationships/tags" Target="../tags/tag27.xml"/><Relationship Id="rId9"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4.xml"/><Relationship Id="rId7"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Layout" Target="../slideLayouts/slideLayout12.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image" Target="../media/image11.pn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2.xml"/><Relationship Id="rId7" Type="http://schemas.openxmlformats.org/officeDocument/2006/relationships/image" Target="../media/image1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5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6.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57.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9C173-2D86-4AA6-7ADC-D6D0775E00A5}"/>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46685DE2-1873-DFD6-4862-D38E5CFBB163}"/>
              </a:ext>
            </a:extLst>
          </p:cNvPr>
          <p:cNvSpPr txBox="1"/>
          <p:nvPr/>
        </p:nvSpPr>
        <p:spPr>
          <a:xfrm>
            <a:off x="575556" y="2240868"/>
            <a:ext cx="7992888" cy="830997"/>
          </a:xfrm>
          <a:prstGeom prst="rect">
            <a:avLst/>
          </a:prstGeom>
          <a:noFill/>
        </p:spPr>
        <p:txBody>
          <a:bodyPr wrap="square" rtlCol="0">
            <a:spAutoFit/>
          </a:bodyPr>
          <a:lstStyle/>
          <a:p>
            <a:pPr algn="ctr"/>
            <a:r>
              <a:rPr lang="en-US" altLang="zh-CN" sz="4800" b="1" dirty="0" err="1">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DataBase</a:t>
            </a:r>
            <a:r>
              <a:rPr lang="en-US" altLang="zh-CN" sz="48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Strategies</a:t>
            </a:r>
            <a:endParaRPr lang="zh-CN" altLang="en-US" sz="48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905CD8AF-C599-32AF-A258-6E306A60E81A}"/>
              </a:ext>
            </a:extLst>
          </p:cNvPr>
          <p:cNvSpPr txBox="1"/>
          <p:nvPr/>
        </p:nvSpPr>
        <p:spPr>
          <a:xfrm>
            <a:off x="3437874" y="3255875"/>
            <a:ext cx="2200744" cy="461665"/>
          </a:xfrm>
          <a:prstGeom prst="rect">
            <a:avLst/>
          </a:prstGeom>
          <a:noFill/>
        </p:spPr>
        <p:txBody>
          <a:bodyPr wrap="square" rtlCol="0">
            <a:spAutoFit/>
          </a:bodyPr>
          <a:lstStyle/>
          <a:p>
            <a:pPr algn="ctr"/>
            <a:r>
              <a:rPr lang="en-US" altLang="zh-CN" sz="2400" b="1" dirty="0" err="1">
                <a:latin typeface="微软雅黑" panose="020B0503020204020204" pitchFamily="34" charset="-122"/>
                <a:ea typeface="微软雅黑" panose="020B0503020204020204" pitchFamily="34" charset="-122"/>
                <a:cs typeface="Times New Roman" panose="02020603050405020304" pitchFamily="18" charset="0"/>
              </a:rPr>
              <a:t>KeJie</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You</a:t>
            </a:r>
          </a:p>
        </p:txBody>
      </p:sp>
      <p:sp>
        <p:nvSpPr>
          <p:cNvPr id="4" name="文本框 3">
            <a:extLst>
              <a:ext uri="{FF2B5EF4-FFF2-40B4-BE49-F238E27FC236}">
                <a16:creationId xmlns:a16="http://schemas.microsoft.com/office/drawing/2014/main" id="{60090D21-C05B-6590-B0C3-02C9BBF60B2D}"/>
              </a:ext>
            </a:extLst>
          </p:cNvPr>
          <p:cNvSpPr txBox="1"/>
          <p:nvPr/>
        </p:nvSpPr>
        <p:spPr>
          <a:xfrm>
            <a:off x="2553525" y="4185084"/>
            <a:ext cx="3969441" cy="830997"/>
          </a:xfrm>
          <a:prstGeom prst="rect">
            <a:avLst/>
          </a:prstGeom>
          <a:noFill/>
        </p:spPr>
        <p:txBody>
          <a:bodyPr wrap="square" rtlCol="0">
            <a:spAutoFit/>
          </a:bodyPr>
          <a:lstStyle/>
          <a:p>
            <a:pPr algn="ct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46th CBM Collaboration Meeting</a:t>
            </a:r>
          </a:p>
          <a:p>
            <a:pPr algn="ct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IMP-CAS</a:t>
            </a:r>
          </a:p>
          <a:p>
            <a:pPr algn="ct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Lanzhou, China</a:t>
            </a:r>
          </a:p>
        </p:txBody>
      </p:sp>
    </p:spTree>
    <p:extLst>
      <p:ext uri="{BB962C8B-B14F-4D97-AF65-F5344CB8AC3E}">
        <p14:creationId xmlns:p14="http://schemas.microsoft.com/office/powerpoint/2010/main" val="7704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51A5-921E-0BF1-DF3D-9D2D903AC58B}"/>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4D680E01-A43C-BC2E-0694-E477989F5264}"/>
              </a:ext>
            </a:extLst>
          </p:cNvPr>
          <p:cNvSpPr txBox="1"/>
          <p:nvPr/>
        </p:nvSpPr>
        <p:spPr>
          <a:xfrm>
            <a:off x="575556" y="2644170"/>
            <a:ext cx="7992888" cy="830997"/>
          </a:xfrm>
          <a:prstGeom prst="rect">
            <a:avLst/>
          </a:prstGeom>
          <a:noFill/>
        </p:spPr>
        <p:txBody>
          <a:bodyPr wrap="square" rtlCol="0">
            <a:spAutoFit/>
          </a:bodyPr>
          <a:lstStyle/>
          <a:p>
            <a:pPr algn="ctr"/>
            <a:r>
              <a:rPr lang="en-US" altLang="zh-CN" sz="48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Thank you</a:t>
            </a:r>
            <a:endParaRPr lang="zh-CN" altLang="en-US" sz="48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2617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477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Project Overview</a:t>
            </a:r>
            <a:endParaRPr lang="zh-CN" altLang="en-US" b="1" noProof="0" dirty="0">
              <a:ln>
                <a:noFill/>
              </a:ln>
              <a:solidFill>
                <a:srgbClr val="4D4948"/>
              </a:solidFill>
              <a:effectLst/>
              <a:uLnTx/>
              <a:uFillTx/>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923330"/>
          </a:xfrm>
          <a:prstGeom prst="rect">
            <a:avLst/>
          </a:prstGeom>
          <a:noFill/>
        </p:spPr>
        <p:txBody>
          <a:bodyPr wrap="square" rtlCol="0" anchor="t">
            <a:spAutoFit/>
          </a:bodyPr>
          <a:lstStyle/>
          <a:p>
            <a:r>
              <a:rPr lang="en-US" altLang="zh-CN" dirty="0"/>
              <a:t>The Cryogenic extreme-high-density nuclear matter Spectrometer (CEE) is a Major Scientific Instrument Development Project funded by the National Natural Science Foundation of China (NSFC). It comprises 13 subsystems. </a:t>
            </a:r>
            <a:endParaRPr lang="zh-CN" altLang="en-US" dirty="0">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14" y="2791604"/>
            <a:ext cx="4191160" cy="3358371"/>
          </a:xfrm>
          <a:prstGeom prst="rect">
            <a:avLst/>
          </a:prstGeom>
        </p:spPr>
      </p:pic>
      <p:pic>
        <p:nvPicPr>
          <p:cNvPr id="2" name="图片 1"/>
          <p:cNvPicPr>
            <a:picLocks noChangeAspect="1"/>
          </p:cNvPicPr>
          <p:nvPr/>
        </p:nvPicPr>
        <p:blipFill>
          <a:blip r:embed="rId4"/>
          <a:stretch>
            <a:fillRect/>
          </a:stretch>
        </p:blipFill>
        <p:spPr>
          <a:xfrm>
            <a:off x="5191760" y="3278505"/>
            <a:ext cx="3289935" cy="2185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noProof="0" dirty="0">
              <a:ln>
                <a:noFill/>
              </a:ln>
              <a:solidFill>
                <a:srgbClr val="4D4948"/>
              </a:solidFill>
              <a:effectLst/>
              <a:uLnTx/>
              <a:uFillTx/>
              <a:latin typeface="微软雅黑" panose="020B0503020204020204" charset="-122"/>
              <a:ea typeface="微软雅黑" panose="020B0503020204020204" charset="-122"/>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Oval 5"/>
          <p:cNvSpPr>
            <a:spLocks noChangeArrowheads="1"/>
          </p:cNvSpPr>
          <p:nvPr>
            <p:custDataLst>
              <p:tags r:id="rId1"/>
            </p:custDataLst>
          </p:nvPr>
        </p:nvSpPr>
        <p:spPr bwMode="auto">
          <a:xfrm>
            <a:off x="299636" y="166404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5" name="Oval 6"/>
          <p:cNvSpPr>
            <a:spLocks noChangeArrowheads="1"/>
          </p:cNvSpPr>
          <p:nvPr>
            <p:custDataLst>
              <p:tags r:id="rId2"/>
            </p:custDataLst>
          </p:nvPr>
        </p:nvSpPr>
        <p:spPr bwMode="auto">
          <a:xfrm>
            <a:off x="353602" y="171801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6" name="TextBox 14"/>
          <p:cNvSpPr txBox="1">
            <a:spLocks noChangeArrowheads="1"/>
          </p:cNvSpPr>
          <p:nvPr>
            <p:custDataLst>
              <p:tags r:id="rId3"/>
            </p:custDataLst>
          </p:nvPr>
        </p:nvSpPr>
        <p:spPr bwMode="auto">
          <a:xfrm>
            <a:off x="432963" y="1730710"/>
            <a:ext cx="365062" cy="4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227" name="TextBox 15"/>
          <p:cNvSpPr txBox="1">
            <a:spLocks noChangeArrowheads="1"/>
          </p:cNvSpPr>
          <p:nvPr>
            <p:custDataLst>
              <p:tags r:id="rId4"/>
            </p:custDataLst>
          </p:nvPr>
        </p:nvSpPr>
        <p:spPr bwMode="auto">
          <a:xfrm>
            <a:off x="948690" y="1696085"/>
            <a:ext cx="82588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r>
              <a:rPr lang="en-US" altLang="zh-CN" sz="2800" dirty="0"/>
              <a:t>storage of PV data</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9234" name="Oval 5"/>
          <p:cNvSpPr>
            <a:spLocks noChangeArrowheads="1"/>
          </p:cNvSpPr>
          <p:nvPr>
            <p:custDataLst>
              <p:tags r:id="rId5"/>
            </p:custDataLst>
          </p:nvPr>
        </p:nvSpPr>
        <p:spPr bwMode="auto">
          <a:xfrm>
            <a:off x="299636" y="2542006"/>
            <a:ext cx="603145" cy="60155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35" name="Oval 6"/>
          <p:cNvSpPr>
            <a:spLocks noChangeArrowheads="1"/>
          </p:cNvSpPr>
          <p:nvPr>
            <p:custDataLst>
              <p:tags r:id="rId6"/>
            </p:custDataLst>
          </p:nvPr>
        </p:nvSpPr>
        <p:spPr bwMode="auto">
          <a:xfrm>
            <a:off x="353602" y="2595971"/>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36" name="TextBox 24"/>
          <p:cNvSpPr txBox="1">
            <a:spLocks noChangeArrowheads="1"/>
          </p:cNvSpPr>
          <p:nvPr>
            <p:custDataLst>
              <p:tags r:id="rId7"/>
            </p:custDataLst>
          </p:nvPr>
        </p:nvSpPr>
        <p:spPr bwMode="auto">
          <a:xfrm>
            <a:off x="432963" y="2610258"/>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400" dirty="0">
                <a:solidFill>
                  <a:srgbClr val="FFFFFF"/>
                </a:solidFill>
                <a:latin typeface="微软雅黑" panose="020B0503020204020204" charset="-122"/>
                <a:ea typeface="微软雅黑" panose="020B0503020204020204" charset="-122"/>
              </a:rPr>
              <a:t>2</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237" name="TextBox 25"/>
          <p:cNvSpPr txBox="1">
            <a:spLocks noChangeArrowheads="1"/>
          </p:cNvSpPr>
          <p:nvPr>
            <p:custDataLst>
              <p:tags r:id="rId8"/>
            </p:custDataLst>
          </p:nvPr>
        </p:nvSpPr>
        <p:spPr bwMode="auto">
          <a:xfrm>
            <a:off x="948690" y="2573995"/>
            <a:ext cx="575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dirty="0"/>
              <a:t>storage of image data</a:t>
            </a:r>
            <a:endParaRPr lang="en-US" altLang="zh-CN" sz="2600" noProof="0" dirty="0">
              <a:ln>
                <a:noFill/>
              </a:ln>
              <a:solidFill>
                <a:srgbClr val="404040"/>
              </a:solidFill>
              <a:effectLst/>
              <a:uLnTx/>
              <a:uFillTx/>
              <a:latin typeface="微软雅黑" panose="020B0503020204020204" charset="-122"/>
              <a:ea typeface="微软雅黑" panose="020B0503020204020204" charset="-122"/>
              <a:sym typeface="+mn-ea"/>
            </a:endParaRPr>
          </a:p>
        </p:txBody>
      </p:sp>
      <p:sp>
        <p:nvSpPr>
          <p:cNvPr id="11" name="Oval 5">
            <a:extLst>
              <a:ext uri="{FF2B5EF4-FFF2-40B4-BE49-F238E27FC236}">
                <a16:creationId xmlns:a16="http://schemas.microsoft.com/office/drawing/2014/main" id="{86428AA9-9E59-37E7-41E1-56AD147C7DE5}"/>
              </a:ext>
            </a:extLst>
          </p:cNvPr>
          <p:cNvSpPr>
            <a:spLocks noChangeArrowheads="1"/>
          </p:cNvSpPr>
          <p:nvPr>
            <p:custDataLst>
              <p:tags r:id="rId9"/>
            </p:custDataLst>
          </p:nvPr>
        </p:nvSpPr>
        <p:spPr bwMode="auto">
          <a:xfrm>
            <a:off x="299636" y="3346135"/>
            <a:ext cx="603145" cy="60155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2" name="Oval 6">
            <a:extLst>
              <a:ext uri="{FF2B5EF4-FFF2-40B4-BE49-F238E27FC236}">
                <a16:creationId xmlns:a16="http://schemas.microsoft.com/office/drawing/2014/main" id="{475305B5-D00A-832D-E45E-A41DD55CFA47}"/>
              </a:ext>
            </a:extLst>
          </p:cNvPr>
          <p:cNvSpPr>
            <a:spLocks noChangeArrowheads="1"/>
          </p:cNvSpPr>
          <p:nvPr>
            <p:custDataLst>
              <p:tags r:id="rId10"/>
            </p:custDataLst>
          </p:nvPr>
        </p:nvSpPr>
        <p:spPr bwMode="auto">
          <a:xfrm>
            <a:off x="353602" y="3400100"/>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3" name="TextBox 24">
            <a:extLst>
              <a:ext uri="{FF2B5EF4-FFF2-40B4-BE49-F238E27FC236}">
                <a16:creationId xmlns:a16="http://schemas.microsoft.com/office/drawing/2014/main" id="{FC05AF6A-25A5-5DAC-F8CC-2DB716E4736C}"/>
              </a:ext>
            </a:extLst>
          </p:cNvPr>
          <p:cNvSpPr txBox="1">
            <a:spLocks noChangeArrowheads="1"/>
          </p:cNvSpPr>
          <p:nvPr>
            <p:custDataLst>
              <p:tags r:id="rId11"/>
            </p:custDataLst>
          </p:nvPr>
        </p:nvSpPr>
        <p:spPr bwMode="auto">
          <a:xfrm>
            <a:off x="432963" y="341438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TextBox 25">
            <a:extLst>
              <a:ext uri="{FF2B5EF4-FFF2-40B4-BE49-F238E27FC236}">
                <a16:creationId xmlns:a16="http://schemas.microsoft.com/office/drawing/2014/main" id="{28FEFE37-0F0D-9CD6-8D97-9B6368B84B9E}"/>
              </a:ext>
            </a:extLst>
          </p:cNvPr>
          <p:cNvSpPr txBox="1">
            <a:spLocks noChangeArrowheads="1"/>
          </p:cNvSpPr>
          <p:nvPr>
            <p:custDataLst>
              <p:tags r:id="rId12"/>
            </p:custDataLst>
          </p:nvPr>
        </p:nvSpPr>
        <p:spPr bwMode="auto">
          <a:xfrm>
            <a:off x="948690" y="3378124"/>
            <a:ext cx="5758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noProof="0" dirty="0">
                <a:ln>
                  <a:noFill/>
                </a:ln>
                <a:solidFill>
                  <a:srgbClr val="404040"/>
                </a:solidFill>
                <a:effectLst/>
                <a:uLnTx/>
                <a:uFillTx/>
                <a:ea typeface="微软雅黑" panose="020B0503020204020204" charset="-122"/>
                <a:cs typeface="Arial" panose="020B0604020202020204" pitchFamily="34" charset="0"/>
                <a:sym typeface="+mn-ea"/>
              </a:rPr>
              <a:t>Log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646331"/>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a:p>
            <a:endParaRPr lang="zh-CN" altLang="en-US" b="1" noProof="0" dirty="0">
              <a:ln>
                <a:noFill/>
              </a:ln>
              <a:solidFill>
                <a:srgbClr val="4D4948"/>
              </a:solidFill>
              <a:effectLst/>
              <a:uLnTx/>
              <a:uFillTx/>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Oval 5"/>
          <p:cNvSpPr>
            <a:spLocks noChangeArrowheads="1"/>
          </p:cNvSpPr>
          <p:nvPr>
            <p:custDataLst>
              <p:tags r:id="rId1"/>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5" name="Oval 6"/>
          <p:cNvSpPr>
            <a:spLocks noChangeArrowheads="1"/>
          </p:cNvSpPr>
          <p:nvPr>
            <p:custDataLst>
              <p:tags r:id="rId2"/>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6" name="TextBox 14"/>
          <p:cNvSpPr txBox="1">
            <a:spLocks noChangeArrowheads="1"/>
          </p:cNvSpPr>
          <p:nvPr>
            <p:custDataLst>
              <p:tags r:id="rId3"/>
            </p:custDataLst>
          </p:nvPr>
        </p:nvSpPr>
        <p:spPr bwMode="auto">
          <a:xfrm>
            <a:off x="410738" y="1293830"/>
            <a:ext cx="365062" cy="4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227" name="TextBox 15"/>
          <p:cNvSpPr txBox="1">
            <a:spLocks noChangeArrowheads="1"/>
          </p:cNvSpPr>
          <p:nvPr>
            <p:custDataLst>
              <p:tags r:id="rId4"/>
            </p:custDataLst>
          </p:nvPr>
        </p:nvSpPr>
        <p:spPr bwMode="auto">
          <a:xfrm>
            <a:off x="926464" y="1259205"/>
            <a:ext cx="5238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t"/>
            <a:r>
              <a:rPr lang="en-US" altLang="zh-CN" sz="2400" b="1" dirty="0"/>
              <a:t>Monitoring Requirements</a:t>
            </a:r>
            <a:r>
              <a:rPr lang="en-US" altLang="zh-CN" sz="2400" dirty="0"/>
              <a:t> </a:t>
            </a:r>
            <a:endParaRPr kumimoji="0" lang="zh-CN" altLang="en-US" sz="24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14630" y="1946275"/>
            <a:ext cx="8300085" cy="1589405"/>
          </a:xfrm>
          <a:prstGeom prst="rect">
            <a:avLst/>
          </a:prstGeom>
          <a:noFill/>
        </p:spPr>
        <p:txBody>
          <a:bodyPr wrap="square" rtlCol="0" anchor="t">
            <a:noAutofit/>
          </a:bodyPr>
          <a:lstStyle/>
          <a:p>
            <a:endParaRPr lang="zh-CN" altLang="en-US" sz="1400" dirty="0">
              <a:sym typeface="+mn-ea"/>
            </a:endParaRPr>
          </a:p>
        </p:txBody>
      </p:sp>
      <p:pic>
        <p:nvPicPr>
          <p:cNvPr id="6" name="图片 1"/>
          <p:cNvPicPr>
            <a:picLocks noChangeAspect="1"/>
          </p:cNvPicPr>
          <p:nvPr/>
        </p:nvPicPr>
        <p:blipFill>
          <a:blip r:embed="rId13"/>
          <a:stretch>
            <a:fillRect/>
          </a:stretch>
        </p:blipFill>
        <p:spPr>
          <a:xfrm>
            <a:off x="374650" y="4307205"/>
            <a:ext cx="3238500" cy="1700530"/>
          </a:xfrm>
          <a:prstGeom prst="rect">
            <a:avLst/>
          </a:prstGeom>
          <a:noFill/>
          <a:ln>
            <a:noFill/>
          </a:ln>
        </p:spPr>
      </p:pic>
      <p:sp>
        <p:nvSpPr>
          <p:cNvPr id="8" name="文本框 7"/>
          <p:cNvSpPr txBox="1"/>
          <p:nvPr/>
        </p:nvSpPr>
        <p:spPr>
          <a:xfrm>
            <a:off x="96436" y="6158000"/>
            <a:ext cx="3616923" cy="700000"/>
          </a:xfrm>
          <a:prstGeom prst="rect">
            <a:avLst/>
          </a:prstGeom>
          <a:noFill/>
        </p:spPr>
        <p:txBody>
          <a:bodyPr wrap="square">
            <a:spAutoFit/>
          </a:bodyPr>
          <a:lstStyle/>
          <a:p>
            <a:pPr indent="228600" algn="ctr">
              <a:lnSpc>
                <a:spcPct val="150000"/>
              </a:lnSpc>
            </a:pPr>
            <a:r>
              <a:rPr lang="en-US" altLang="zh-CN" sz="1400" dirty="0"/>
              <a:t>CEE System Data Monitoring Interface - PC</a:t>
            </a:r>
            <a:br>
              <a:rPr lang="en-US" altLang="zh-CN" sz="1400" dirty="0"/>
            </a:br>
            <a:endParaRPr lang="en-US" altLang="zh-CN"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22" descr="微信图片_20250226160744"/>
          <p:cNvPicPr>
            <a:picLocks noChangeAspect="1"/>
          </p:cNvPicPr>
          <p:nvPr/>
        </p:nvPicPr>
        <p:blipFill>
          <a:blip r:embed="rId14"/>
          <a:stretch>
            <a:fillRect/>
          </a:stretch>
        </p:blipFill>
        <p:spPr>
          <a:xfrm>
            <a:off x="3930650" y="3849053"/>
            <a:ext cx="1209040" cy="2563495"/>
          </a:xfrm>
          <a:prstGeom prst="rect">
            <a:avLst/>
          </a:prstGeom>
          <a:noFill/>
          <a:ln>
            <a:noFill/>
          </a:ln>
        </p:spPr>
      </p:pic>
      <p:sp>
        <p:nvSpPr>
          <p:cNvPr id="4" name="文本框 3"/>
          <p:cNvSpPr txBox="1"/>
          <p:nvPr/>
        </p:nvSpPr>
        <p:spPr>
          <a:xfrm>
            <a:off x="2612408" y="6521852"/>
            <a:ext cx="3694393" cy="380938"/>
          </a:xfrm>
          <a:prstGeom prst="rect">
            <a:avLst/>
          </a:prstGeom>
          <a:noFill/>
        </p:spPr>
        <p:txBody>
          <a:bodyPr wrap="square">
            <a:spAutoFit/>
          </a:bodyPr>
          <a:lstStyle/>
          <a:p>
            <a:pPr indent="228600" algn="ctr">
              <a:lnSpc>
                <a:spcPct val="150000"/>
              </a:lnSpc>
            </a:pPr>
            <a:r>
              <a:rPr lang="en-US" altLang="zh-CN" sz="1400" dirty="0"/>
              <a:t>CEE System Monitoring Interface - Mobile</a:t>
            </a:r>
            <a:endParaRPr lang="zh-CN" altLang="en-US"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descr="屏幕截图 2025-01-15 202935"/>
          <p:cNvPicPr>
            <a:picLocks noChangeAspect="1"/>
          </p:cNvPicPr>
          <p:nvPr/>
        </p:nvPicPr>
        <p:blipFill>
          <a:blip r:embed="rId15"/>
          <a:stretch>
            <a:fillRect/>
          </a:stretch>
        </p:blipFill>
        <p:spPr>
          <a:xfrm>
            <a:off x="5656580" y="4224020"/>
            <a:ext cx="3135630" cy="1960245"/>
          </a:xfrm>
          <a:prstGeom prst="rect">
            <a:avLst/>
          </a:prstGeom>
        </p:spPr>
      </p:pic>
      <p:sp>
        <p:nvSpPr>
          <p:cNvPr id="13" name="文本框 12"/>
          <p:cNvSpPr txBox="1"/>
          <p:nvPr/>
        </p:nvSpPr>
        <p:spPr>
          <a:xfrm>
            <a:off x="5615126" y="6149457"/>
            <a:ext cx="3218537" cy="380938"/>
          </a:xfrm>
          <a:prstGeom prst="rect">
            <a:avLst/>
          </a:prstGeom>
          <a:noFill/>
        </p:spPr>
        <p:txBody>
          <a:bodyPr wrap="square">
            <a:spAutoFit/>
          </a:bodyPr>
          <a:lstStyle/>
          <a:p>
            <a:pPr indent="228600" algn="ctr">
              <a:lnSpc>
                <a:spcPct val="150000"/>
              </a:lnSpc>
            </a:pPr>
            <a:r>
              <a:rPr lang="en-US" altLang="zh-CN" sz="1400" dirty="0"/>
              <a:t>CEE-ROOT Monitoring Interface - PC</a:t>
            </a:r>
            <a:endParaRPr lang="en-US" altLang="zh-CN"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泪滴形 6">
            <a:extLst>
              <a:ext uri="{FF2B5EF4-FFF2-40B4-BE49-F238E27FC236}">
                <a16:creationId xmlns:a16="http://schemas.microsoft.com/office/drawing/2014/main" id="{9FEC735A-9DDC-A203-1D00-1B9E6383CFE2}"/>
              </a:ext>
            </a:extLst>
          </p:cNvPr>
          <p:cNvSpPr/>
          <p:nvPr>
            <p:custDataLst>
              <p:tags r:id="rId5"/>
            </p:custDataLst>
          </p:nvPr>
        </p:nvSpPr>
        <p:spPr>
          <a:xfrm>
            <a:off x="330200" y="191706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t>1</a:t>
            </a:r>
          </a:p>
        </p:txBody>
      </p:sp>
      <p:sp>
        <p:nvSpPr>
          <p:cNvPr id="12" name="文本框 11">
            <a:extLst>
              <a:ext uri="{FF2B5EF4-FFF2-40B4-BE49-F238E27FC236}">
                <a16:creationId xmlns:a16="http://schemas.microsoft.com/office/drawing/2014/main" id="{7DFA420E-8C7F-CE82-ACBB-B315EC9ED751}"/>
              </a:ext>
            </a:extLst>
          </p:cNvPr>
          <p:cNvSpPr txBox="1"/>
          <p:nvPr>
            <p:custDataLst>
              <p:tags r:id="rId6"/>
            </p:custDataLst>
          </p:nvPr>
        </p:nvSpPr>
        <p:spPr>
          <a:xfrm>
            <a:off x="934084" y="1917065"/>
            <a:ext cx="5701666" cy="369332"/>
          </a:xfrm>
          <a:prstGeom prst="rect">
            <a:avLst/>
          </a:prstGeom>
          <a:noFill/>
        </p:spPr>
        <p:txBody>
          <a:bodyPr wrap="square" rtlCol="0">
            <a:spAutoFit/>
          </a:bodyPr>
          <a:lstStyle/>
          <a:p>
            <a:r>
              <a:rPr lang="en-US" altLang="zh-CN" dirty="0"/>
              <a:t>EPICS Archiver Appliance vs  </a:t>
            </a:r>
            <a:endParaRPr lang="zh-CN" altLang="en-US" dirty="0"/>
          </a:p>
        </p:txBody>
      </p:sp>
      <p:sp>
        <p:nvSpPr>
          <p:cNvPr id="14" name="泪滴形 13">
            <a:extLst>
              <a:ext uri="{FF2B5EF4-FFF2-40B4-BE49-F238E27FC236}">
                <a16:creationId xmlns:a16="http://schemas.microsoft.com/office/drawing/2014/main" id="{26C7FE4A-2E38-13EB-DC60-746336AC55E1}"/>
              </a:ext>
            </a:extLst>
          </p:cNvPr>
          <p:cNvSpPr/>
          <p:nvPr>
            <p:custDataLst>
              <p:tags r:id="rId7"/>
            </p:custDataLst>
          </p:nvPr>
        </p:nvSpPr>
        <p:spPr>
          <a:xfrm>
            <a:off x="330200" y="2511676"/>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2</a:t>
            </a:r>
          </a:p>
        </p:txBody>
      </p:sp>
      <p:sp>
        <p:nvSpPr>
          <p:cNvPr id="15" name="文本框 14">
            <a:extLst>
              <a:ext uri="{FF2B5EF4-FFF2-40B4-BE49-F238E27FC236}">
                <a16:creationId xmlns:a16="http://schemas.microsoft.com/office/drawing/2014/main" id="{C37CF770-5FA5-2E9C-F02F-FD3C19945CDF}"/>
              </a:ext>
            </a:extLst>
          </p:cNvPr>
          <p:cNvSpPr txBox="1"/>
          <p:nvPr>
            <p:custDataLst>
              <p:tags r:id="rId8"/>
            </p:custDataLst>
          </p:nvPr>
        </p:nvSpPr>
        <p:spPr>
          <a:xfrm>
            <a:off x="919214" y="2493010"/>
            <a:ext cx="7290699" cy="369332"/>
          </a:xfrm>
          <a:prstGeom prst="rect">
            <a:avLst/>
          </a:prstGeom>
          <a:noFill/>
        </p:spPr>
        <p:txBody>
          <a:bodyPr wrap="square" rtlCol="0">
            <a:spAutoFit/>
          </a:bodyPr>
          <a:lstStyle/>
          <a:p>
            <a:r>
              <a:rPr lang="en-US" altLang="zh-CN" dirty="0"/>
              <a:t>Each PV variable is collected at a frequency of 1 Hz.</a:t>
            </a:r>
            <a:endParaRPr lang="zh-CN" altLang="en-US" dirty="0"/>
          </a:p>
        </p:txBody>
      </p:sp>
      <p:sp>
        <p:nvSpPr>
          <p:cNvPr id="16" name="泪滴形 15">
            <a:extLst>
              <a:ext uri="{FF2B5EF4-FFF2-40B4-BE49-F238E27FC236}">
                <a16:creationId xmlns:a16="http://schemas.microsoft.com/office/drawing/2014/main" id="{081C84DC-6F05-CAB6-37CF-443B45583168}"/>
              </a:ext>
            </a:extLst>
          </p:cNvPr>
          <p:cNvSpPr/>
          <p:nvPr>
            <p:custDataLst>
              <p:tags r:id="rId9"/>
            </p:custDataLst>
          </p:nvPr>
        </p:nvSpPr>
        <p:spPr>
          <a:xfrm>
            <a:off x="330200" y="3126998"/>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3</a:t>
            </a:r>
          </a:p>
        </p:txBody>
      </p:sp>
      <p:sp>
        <p:nvSpPr>
          <p:cNvPr id="17" name="文本框 16">
            <a:extLst>
              <a:ext uri="{FF2B5EF4-FFF2-40B4-BE49-F238E27FC236}">
                <a16:creationId xmlns:a16="http://schemas.microsoft.com/office/drawing/2014/main" id="{E7E1E8DA-A525-EADD-78AA-17740EC36B5D}"/>
              </a:ext>
            </a:extLst>
          </p:cNvPr>
          <p:cNvSpPr txBox="1"/>
          <p:nvPr>
            <p:custDataLst>
              <p:tags r:id="rId10"/>
            </p:custDataLst>
          </p:nvPr>
        </p:nvSpPr>
        <p:spPr>
          <a:xfrm>
            <a:off x="934086" y="3123473"/>
            <a:ext cx="7461052" cy="646331"/>
          </a:xfrm>
          <a:prstGeom prst="rect">
            <a:avLst/>
          </a:prstGeom>
          <a:noFill/>
        </p:spPr>
        <p:txBody>
          <a:bodyPr wrap="square" rtlCol="0">
            <a:spAutoFit/>
          </a:bodyPr>
          <a:lstStyle/>
          <a:p>
            <a:r>
              <a:rPr lang="en-US" altLang="zh-CN" dirty="0"/>
              <a:t>The monitoring interface is available on both PC and mobile platforms, supporting data from CEE-ROOT for real-time monitoring.</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Oval 5"/>
          <p:cNvSpPr>
            <a:spLocks noChangeArrowheads="1"/>
          </p:cNvSpPr>
          <p:nvPr>
            <p:custDataLst>
              <p:tags r:id="rId1"/>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5" name="Oval 6"/>
          <p:cNvSpPr>
            <a:spLocks noChangeArrowheads="1"/>
          </p:cNvSpPr>
          <p:nvPr>
            <p:custDataLst>
              <p:tags r:id="rId2"/>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6" name="TextBox 14"/>
          <p:cNvSpPr txBox="1">
            <a:spLocks noChangeArrowheads="1"/>
          </p:cNvSpPr>
          <p:nvPr>
            <p:custDataLst>
              <p:tags r:id="rId3"/>
            </p:custDataLst>
          </p:nvPr>
        </p:nvSpPr>
        <p:spPr bwMode="auto">
          <a:xfrm>
            <a:off x="410738" y="1293830"/>
            <a:ext cx="3613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1</a:t>
            </a:r>
          </a:p>
        </p:txBody>
      </p:sp>
      <p:sp>
        <p:nvSpPr>
          <p:cNvPr id="9227" name="TextBox 15"/>
          <p:cNvSpPr txBox="1">
            <a:spLocks noChangeArrowheads="1"/>
          </p:cNvSpPr>
          <p:nvPr>
            <p:custDataLst>
              <p:tags r:id="rId4"/>
            </p:custDataLst>
          </p:nvPr>
        </p:nvSpPr>
        <p:spPr bwMode="auto">
          <a:xfrm>
            <a:off x="926465" y="1259205"/>
            <a:ext cx="7007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b="1" dirty="0"/>
              <a:t>storage of PV data</a:t>
            </a:r>
            <a:endParaRPr kumimoji="0" lang="zh-CN" altLang="en-US" sz="2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14630" y="1946275"/>
            <a:ext cx="8277860" cy="500380"/>
          </a:xfrm>
          <a:prstGeom prst="rect">
            <a:avLst/>
          </a:prstGeom>
          <a:noFill/>
        </p:spPr>
        <p:txBody>
          <a:bodyPr wrap="square" rtlCol="0" anchor="t">
            <a:noAutofit/>
          </a:bodyPr>
          <a:lstStyle/>
          <a:p>
            <a:endParaRPr lang="zh-CN" altLang="en-US" dirty="0">
              <a:sym typeface="+mn-ea"/>
            </a:endParaRPr>
          </a:p>
        </p:txBody>
      </p:sp>
      <p:sp>
        <p:nvSpPr>
          <p:cNvPr id="8" name="文本框 7"/>
          <p:cNvSpPr txBox="1"/>
          <p:nvPr/>
        </p:nvSpPr>
        <p:spPr>
          <a:xfrm>
            <a:off x="602615" y="5929644"/>
            <a:ext cx="3218537" cy="704104"/>
          </a:xfrm>
          <a:prstGeom prst="rect">
            <a:avLst/>
          </a:prstGeom>
          <a:noFill/>
        </p:spPr>
        <p:txBody>
          <a:bodyPr wrap="square">
            <a:spAutoFit/>
          </a:bodyPr>
          <a:lstStyle/>
          <a:p>
            <a:pPr indent="228600" algn="ctr">
              <a:lnSpc>
                <a:spcPct val="150000"/>
              </a:lnSpc>
            </a:pPr>
            <a:r>
              <a:rPr lang="en-US" altLang="zh-CN" sz="1400" dirty="0"/>
              <a:t>CEE Historical Experiment Data Analysis Interface.</a:t>
            </a:r>
            <a:endParaRPr lang="zh-CN" altLang="en-US" sz="1400" kern="100" dirty="0" err="1">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5175706" y="6294002"/>
            <a:ext cx="3218537" cy="380938"/>
          </a:xfrm>
          <a:prstGeom prst="rect">
            <a:avLst/>
          </a:prstGeom>
          <a:noFill/>
        </p:spPr>
        <p:txBody>
          <a:bodyPr wrap="square">
            <a:spAutoFit/>
          </a:bodyPr>
          <a:lstStyle/>
          <a:p>
            <a:pPr indent="228600" algn="ctr">
              <a:lnSpc>
                <a:spcPct val="150000"/>
              </a:lnSpc>
            </a:pPr>
            <a:r>
              <a:rPr lang="en-US" altLang="zh-CN" sz="1400" dirty="0"/>
              <a:t>System Architecture.</a:t>
            </a:r>
            <a:endParaRPr lang="zh-CN" altLang="en-US" sz="1400" kern="100" dirty="0" err="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descr="屏幕截图 2025-07-14 102400"/>
          <p:cNvPicPr>
            <a:picLocks noChangeAspect="1"/>
          </p:cNvPicPr>
          <p:nvPr/>
        </p:nvPicPr>
        <p:blipFill>
          <a:blip r:embed="rId11"/>
          <a:stretch>
            <a:fillRect/>
          </a:stretch>
        </p:blipFill>
        <p:spPr>
          <a:xfrm>
            <a:off x="330200" y="3270700"/>
            <a:ext cx="4044950" cy="2527935"/>
          </a:xfrm>
          <a:prstGeom prst="rect">
            <a:avLst/>
          </a:prstGeom>
        </p:spPr>
      </p:pic>
      <p:sp>
        <p:nvSpPr>
          <p:cNvPr id="2" name="文本框 1">
            <a:extLst>
              <a:ext uri="{FF2B5EF4-FFF2-40B4-BE49-F238E27FC236}">
                <a16:creationId xmlns:a16="http://schemas.microsoft.com/office/drawing/2014/main" id="{CB2CCB79-B9F0-1035-7F3A-BEBE1AC2B1F3}"/>
              </a:ext>
            </a:extLst>
          </p:cNvPr>
          <p:cNvSpPr txBox="1"/>
          <p:nvPr/>
        </p:nvSpPr>
        <p:spPr>
          <a:xfrm>
            <a:off x="214630" y="1946275"/>
            <a:ext cx="8300085" cy="1589405"/>
          </a:xfrm>
          <a:prstGeom prst="rect">
            <a:avLst/>
          </a:prstGeom>
          <a:noFill/>
        </p:spPr>
        <p:txBody>
          <a:bodyPr wrap="square" rtlCol="0" anchor="t">
            <a:noAutofit/>
          </a:bodyPr>
          <a:lstStyle/>
          <a:p>
            <a:endParaRPr lang="zh-CN" altLang="en-US" sz="1400" dirty="0">
              <a:sym typeface="+mn-ea"/>
            </a:endParaRPr>
          </a:p>
        </p:txBody>
      </p:sp>
      <p:sp>
        <p:nvSpPr>
          <p:cNvPr id="4" name="泪滴形 3">
            <a:extLst>
              <a:ext uri="{FF2B5EF4-FFF2-40B4-BE49-F238E27FC236}">
                <a16:creationId xmlns:a16="http://schemas.microsoft.com/office/drawing/2014/main" id="{F91F6664-C42C-A610-3CAE-CDDB248F529D}"/>
              </a:ext>
            </a:extLst>
          </p:cNvPr>
          <p:cNvSpPr/>
          <p:nvPr>
            <p:custDataLst>
              <p:tags r:id="rId5"/>
            </p:custDataLst>
          </p:nvPr>
        </p:nvSpPr>
        <p:spPr>
          <a:xfrm>
            <a:off x="330200" y="191706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1</a:t>
            </a:r>
          </a:p>
        </p:txBody>
      </p:sp>
      <p:sp>
        <p:nvSpPr>
          <p:cNvPr id="6" name="文本框 5">
            <a:extLst>
              <a:ext uri="{FF2B5EF4-FFF2-40B4-BE49-F238E27FC236}">
                <a16:creationId xmlns:a16="http://schemas.microsoft.com/office/drawing/2014/main" id="{9D7E1F1A-172F-4912-0022-1662E4B113F2}"/>
              </a:ext>
            </a:extLst>
          </p:cNvPr>
          <p:cNvSpPr txBox="1"/>
          <p:nvPr>
            <p:custDataLst>
              <p:tags r:id="rId6"/>
            </p:custDataLst>
          </p:nvPr>
        </p:nvSpPr>
        <p:spPr>
          <a:xfrm>
            <a:off x="934084" y="1917065"/>
            <a:ext cx="6717665" cy="369332"/>
          </a:xfrm>
          <a:prstGeom prst="rect">
            <a:avLst/>
          </a:prstGeom>
          <a:noFill/>
        </p:spPr>
        <p:txBody>
          <a:bodyPr wrap="square" rtlCol="0">
            <a:spAutoFit/>
          </a:bodyPr>
          <a:lstStyle/>
          <a:p>
            <a:r>
              <a:rPr lang="en-US" altLang="zh-CN" dirty="0"/>
              <a:t>Distributed deployment, using Kubernetes for node management</a:t>
            </a:r>
            <a:endParaRPr lang="zh-CN" altLang="en-US" dirty="0"/>
          </a:p>
        </p:txBody>
      </p:sp>
      <p:sp>
        <p:nvSpPr>
          <p:cNvPr id="12" name="泪滴形 11">
            <a:extLst>
              <a:ext uri="{FF2B5EF4-FFF2-40B4-BE49-F238E27FC236}">
                <a16:creationId xmlns:a16="http://schemas.microsoft.com/office/drawing/2014/main" id="{83F3D291-E924-EC19-85CB-B5D99CCB1D39}"/>
              </a:ext>
            </a:extLst>
          </p:cNvPr>
          <p:cNvSpPr/>
          <p:nvPr>
            <p:custDataLst>
              <p:tags r:id="rId7"/>
            </p:custDataLst>
          </p:nvPr>
        </p:nvSpPr>
        <p:spPr>
          <a:xfrm>
            <a:off x="330200" y="2511676"/>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2</a:t>
            </a:r>
          </a:p>
        </p:txBody>
      </p:sp>
      <p:sp>
        <p:nvSpPr>
          <p:cNvPr id="13" name="文本框 12">
            <a:extLst>
              <a:ext uri="{FF2B5EF4-FFF2-40B4-BE49-F238E27FC236}">
                <a16:creationId xmlns:a16="http://schemas.microsoft.com/office/drawing/2014/main" id="{787AEF6D-FF3E-5C34-AB14-32AF6D630C1D}"/>
              </a:ext>
            </a:extLst>
          </p:cNvPr>
          <p:cNvSpPr txBox="1"/>
          <p:nvPr>
            <p:custDataLst>
              <p:tags r:id="rId8"/>
            </p:custDataLst>
          </p:nvPr>
        </p:nvSpPr>
        <p:spPr>
          <a:xfrm>
            <a:off x="919214" y="2493010"/>
            <a:ext cx="7711071" cy="646331"/>
          </a:xfrm>
          <a:prstGeom prst="rect">
            <a:avLst/>
          </a:prstGeom>
          <a:noFill/>
        </p:spPr>
        <p:txBody>
          <a:bodyPr wrap="square" rtlCol="0">
            <a:spAutoFit/>
          </a:bodyPr>
          <a:lstStyle/>
          <a:p>
            <a:r>
              <a:rPr lang="en-US" altLang="zh-CN" dirty="0"/>
              <a:t>A hybrid storage approach, using a relational database</a:t>
            </a:r>
            <a:r>
              <a:rPr lang="zh-CN" altLang="en-US" dirty="0"/>
              <a:t>（</a:t>
            </a:r>
            <a:r>
              <a:rPr lang="en-US" altLang="zh-CN" dirty="0" err="1"/>
              <a:t>MySql</a:t>
            </a:r>
            <a:r>
              <a:rPr lang="zh-CN" altLang="en-US" dirty="0"/>
              <a:t>）</a:t>
            </a:r>
            <a:r>
              <a:rPr lang="en-US" altLang="zh-CN" dirty="0"/>
              <a:t> combined with a time-series database </a:t>
            </a:r>
            <a:r>
              <a:rPr lang="zh-CN" altLang="en-US" dirty="0"/>
              <a:t>（</a:t>
            </a:r>
            <a:r>
              <a:rPr lang="en-US" altLang="zh-CN" dirty="0" err="1"/>
              <a:t>influxDB</a:t>
            </a:r>
            <a:r>
              <a:rPr lang="zh-CN" altLang="en-US" dirty="0"/>
              <a:t>）</a:t>
            </a:r>
            <a:r>
              <a:rPr lang="en-US" altLang="zh-CN" dirty="0"/>
              <a:t>, is employed to store data.</a:t>
            </a:r>
            <a:endParaRPr lang="zh-CN" altLang="en-US" dirty="0"/>
          </a:p>
        </p:txBody>
      </p:sp>
      <p:pic>
        <p:nvPicPr>
          <p:cNvPr id="16" name="图片 15" descr="整体框架图"/>
          <p:cNvPicPr>
            <a:picLocks noChangeAspect="1"/>
          </p:cNvPicPr>
          <p:nvPr/>
        </p:nvPicPr>
        <p:blipFill>
          <a:blip r:embed="rId12"/>
          <a:stretch>
            <a:fillRect/>
          </a:stretch>
        </p:blipFill>
        <p:spPr>
          <a:xfrm>
            <a:off x="4353560" y="2959430"/>
            <a:ext cx="4862830" cy="3334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0CFE-42B7-28CF-B2FA-9FC47D209306}"/>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FD575C38-A95A-F105-16AE-1D11962A3912}"/>
              </a:ext>
            </a:extLst>
          </p:cNvPr>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a:extLst>
              <a:ext uri="{FF2B5EF4-FFF2-40B4-BE49-F238E27FC236}">
                <a16:creationId xmlns:a16="http://schemas.microsoft.com/office/drawing/2014/main" id="{E8DF84B7-590A-C631-C6B4-25F2BE127401}"/>
              </a:ext>
            </a:extLst>
          </p:cNvPr>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p:txBody>
      </p:sp>
      <p:sp>
        <p:nvSpPr>
          <p:cNvPr id="10" name="文本框 9">
            <a:extLst>
              <a:ext uri="{FF2B5EF4-FFF2-40B4-BE49-F238E27FC236}">
                <a16:creationId xmlns:a16="http://schemas.microsoft.com/office/drawing/2014/main" id="{0671E3A1-B0BD-3CBA-8641-6CDF503C8765}"/>
              </a:ext>
            </a:extLst>
          </p:cNvPr>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a:extLst>
              <a:ext uri="{FF2B5EF4-FFF2-40B4-BE49-F238E27FC236}">
                <a16:creationId xmlns:a16="http://schemas.microsoft.com/office/drawing/2014/main" id="{40BFDD6E-60AD-9B26-A529-907202A3C455}"/>
              </a:ext>
            </a:extLst>
          </p:cNvPr>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Oval 5">
            <a:extLst>
              <a:ext uri="{FF2B5EF4-FFF2-40B4-BE49-F238E27FC236}">
                <a16:creationId xmlns:a16="http://schemas.microsoft.com/office/drawing/2014/main" id="{8E6A6E0F-462A-67A2-6163-C2BC88EE7FF4}"/>
              </a:ext>
            </a:extLst>
          </p:cNvPr>
          <p:cNvSpPr>
            <a:spLocks noChangeArrowheads="1"/>
          </p:cNvSpPr>
          <p:nvPr>
            <p:custDataLst>
              <p:tags r:id="rId1"/>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5" name="Oval 6">
            <a:extLst>
              <a:ext uri="{FF2B5EF4-FFF2-40B4-BE49-F238E27FC236}">
                <a16:creationId xmlns:a16="http://schemas.microsoft.com/office/drawing/2014/main" id="{B0472E89-45EF-8038-D5CD-8802956DD7B6}"/>
              </a:ext>
            </a:extLst>
          </p:cNvPr>
          <p:cNvSpPr>
            <a:spLocks noChangeArrowheads="1"/>
          </p:cNvSpPr>
          <p:nvPr>
            <p:custDataLst>
              <p:tags r:id="rId2"/>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6" name="TextBox 14">
            <a:extLst>
              <a:ext uri="{FF2B5EF4-FFF2-40B4-BE49-F238E27FC236}">
                <a16:creationId xmlns:a16="http://schemas.microsoft.com/office/drawing/2014/main" id="{F34A2369-9B69-1E1A-B9AE-0AF716AE5EAD}"/>
              </a:ext>
            </a:extLst>
          </p:cNvPr>
          <p:cNvSpPr txBox="1">
            <a:spLocks noChangeArrowheads="1"/>
          </p:cNvSpPr>
          <p:nvPr>
            <p:custDataLst>
              <p:tags r:id="rId3"/>
            </p:custDataLst>
          </p:nvPr>
        </p:nvSpPr>
        <p:spPr bwMode="auto">
          <a:xfrm>
            <a:off x="410738" y="1293830"/>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400" dirty="0">
                <a:solidFill>
                  <a:srgbClr val="FFFFFF"/>
                </a:solidFill>
                <a:latin typeface="微软雅黑" panose="020B0503020204020204" charset="-122"/>
                <a:ea typeface="微软雅黑" panose="020B0503020204020204" charset="-122"/>
              </a:rPr>
              <a:t>1</a:t>
            </a:r>
            <a:endPar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227" name="TextBox 15">
            <a:extLst>
              <a:ext uri="{FF2B5EF4-FFF2-40B4-BE49-F238E27FC236}">
                <a16:creationId xmlns:a16="http://schemas.microsoft.com/office/drawing/2014/main" id="{643BD21E-3B19-3C96-4918-7E7EADCFD3AA}"/>
              </a:ext>
            </a:extLst>
          </p:cNvPr>
          <p:cNvSpPr txBox="1">
            <a:spLocks noChangeArrowheads="1"/>
          </p:cNvSpPr>
          <p:nvPr>
            <p:custDataLst>
              <p:tags r:id="rId4"/>
            </p:custDataLst>
          </p:nvPr>
        </p:nvSpPr>
        <p:spPr bwMode="auto">
          <a:xfrm>
            <a:off x="926465" y="1259205"/>
            <a:ext cx="7007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b="1" dirty="0"/>
              <a:t>Data Query​</a:t>
            </a:r>
            <a:endParaRPr lang="zh-CN" altLang="en-US" sz="2400" dirty="0">
              <a:solidFill>
                <a:srgbClr val="404040"/>
              </a:solidFill>
              <a:latin typeface="微软雅黑" panose="020B0503020204020204" charset="-122"/>
              <a:ea typeface="微软雅黑" panose="020B0503020204020204" charset="-122"/>
            </a:endParaRPr>
          </a:p>
        </p:txBody>
      </p:sp>
      <p:sp>
        <p:nvSpPr>
          <p:cNvPr id="3" name="文本框 2">
            <a:extLst>
              <a:ext uri="{FF2B5EF4-FFF2-40B4-BE49-F238E27FC236}">
                <a16:creationId xmlns:a16="http://schemas.microsoft.com/office/drawing/2014/main" id="{30AA8DEE-8457-1D48-F56C-B510DEF599D1}"/>
              </a:ext>
            </a:extLst>
          </p:cNvPr>
          <p:cNvSpPr txBox="1"/>
          <p:nvPr/>
        </p:nvSpPr>
        <p:spPr>
          <a:xfrm>
            <a:off x="214630" y="1946275"/>
            <a:ext cx="8277860" cy="500380"/>
          </a:xfrm>
          <a:prstGeom prst="rect">
            <a:avLst/>
          </a:prstGeom>
          <a:noFill/>
        </p:spPr>
        <p:txBody>
          <a:bodyPr wrap="square" rtlCol="0" anchor="t">
            <a:noAutofit/>
          </a:bodyPr>
          <a:lstStyle/>
          <a:p>
            <a:endParaRPr lang="zh-CN" altLang="en-US" dirty="0">
              <a:sym typeface="+mn-ea"/>
            </a:endParaRPr>
          </a:p>
        </p:txBody>
      </p:sp>
      <p:sp>
        <p:nvSpPr>
          <p:cNvPr id="7" name="文本框 6">
            <a:extLst>
              <a:ext uri="{FF2B5EF4-FFF2-40B4-BE49-F238E27FC236}">
                <a16:creationId xmlns:a16="http://schemas.microsoft.com/office/drawing/2014/main" id="{E59263C9-AC73-C624-EF2B-55826DA9393D}"/>
              </a:ext>
            </a:extLst>
          </p:cNvPr>
          <p:cNvSpPr txBox="1"/>
          <p:nvPr/>
        </p:nvSpPr>
        <p:spPr>
          <a:xfrm>
            <a:off x="2850336" y="6477062"/>
            <a:ext cx="3218537" cy="380938"/>
          </a:xfrm>
          <a:prstGeom prst="rect">
            <a:avLst/>
          </a:prstGeom>
          <a:noFill/>
        </p:spPr>
        <p:txBody>
          <a:bodyPr wrap="square">
            <a:spAutoFit/>
          </a:bodyPr>
          <a:lstStyle/>
          <a:p>
            <a:pPr indent="228600" algn="ctr">
              <a:lnSpc>
                <a:spcPct val="150000"/>
              </a:lnSpc>
            </a:pPr>
            <a:r>
              <a:rPr lang="en-US" altLang="zh-CN" sz="1400" dirty="0"/>
              <a:t>Data Query Latency</a:t>
            </a:r>
            <a:endParaRPr lang="zh-CN" altLang="en-US" sz="1400" kern="100" dirty="0" err="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67E5018F-53B9-A2A1-1EF4-08613AABC75E}"/>
              </a:ext>
            </a:extLst>
          </p:cNvPr>
          <p:cNvPicPr>
            <a:picLocks noChangeAspect="1"/>
          </p:cNvPicPr>
          <p:nvPr/>
        </p:nvPicPr>
        <p:blipFill>
          <a:blip r:embed="rId9"/>
          <a:stretch>
            <a:fillRect/>
          </a:stretch>
        </p:blipFill>
        <p:spPr>
          <a:xfrm>
            <a:off x="483870" y="3661486"/>
            <a:ext cx="8176260" cy="2901950"/>
          </a:xfrm>
          <a:prstGeom prst="rect">
            <a:avLst/>
          </a:prstGeom>
        </p:spPr>
      </p:pic>
      <p:sp>
        <p:nvSpPr>
          <p:cNvPr id="4" name="泪滴形 3">
            <a:extLst>
              <a:ext uri="{FF2B5EF4-FFF2-40B4-BE49-F238E27FC236}">
                <a16:creationId xmlns:a16="http://schemas.microsoft.com/office/drawing/2014/main" id="{211F4F17-C25E-E667-7B18-8FEB157257B1}"/>
              </a:ext>
            </a:extLst>
          </p:cNvPr>
          <p:cNvSpPr/>
          <p:nvPr>
            <p:custDataLst>
              <p:tags r:id="rId5"/>
            </p:custDataLst>
          </p:nvPr>
        </p:nvSpPr>
        <p:spPr>
          <a:xfrm>
            <a:off x="330200" y="191706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1</a:t>
            </a:r>
          </a:p>
        </p:txBody>
      </p:sp>
      <p:sp>
        <p:nvSpPr>
          <p:cNvPr id="6" name="文本框 5">
            <a:extLst>
              <a:ext uri="{FF2B5EF4-FFF2-40B4-BE49-F238E27FC236}">
                <a16:creationId xmlns:a16="http://schemas.microsoft.com/office/drawing/2014/main" id="{8F343227-9F2F-F3FF-7C6E-F55B44C97B75}"/>
              </a:ext>
            </a:extLst>
          </p:cNvPr>
          <p:cNvSpPr txBox="1"/>
          <p:nvPr>
            <p:custDataLst>
              <p:tags r:id="rId6"/>
            </p:custDataLst>
          </p:nvPr>
        </p:nvSpPr>
        <p:spPr>
          <a:xfrm>
            <a:off x="934085" y="1917065"/>
            <a:ext cx="5306398" cy="369332"/>
          </a:xfrm>
          <a:prstGeom prst="rect">
            <a:avLst/>
          </a:prstGeom>
          <a:noFill/>
        </p:spPr>
        <p:txBody>
          <a:bodyPr wrap="square" rtlCol="0">
            <a:spAutoFit/>
          </a:bodyPr>
          <a:lstStyle/>
          <a:p>
            <a:r>
              <a:rPr lang="en-US" altLang="zh-CN" dirty="0"/>
              <a:t>Data Volume at the Tens of Millions Level</a:t>
            </a:r>
            <a:r>
              <a:rPr lang="en-US" altLang="zh-CN" b="1" dirty="0"/>
              <a:t>​</a:t>
            </a:r>
            <a:endParaRPr lang="zh-CN" altLang="en-US" dirty="0"/>
          </a:p>
        </p:txBody>
      </p:sp>
      <p:sp>
        <p:nvSpPr>
          <p:cNvPr id="11" name="文本框 10">
            <a:extLst>
              <a:ext uri="{FF2B5EF4-FFF2-40B4-BE49-F238E27FC236}">
                <a16:creationId xmlns:a16="http://schemas.microsoft.com/office/drawing/2014/main" id="{58101655-189B-F95F-4A3A-88A52F075259}"/>
              </a:ext>
            </a:extLst>
          </p:cNvPr>
          <p:cNvSpPr txBox="1"/>
          <p:nvPr/>
        </p:nvSpPr>
        <p:spPr>
          <a:xfrm>
            <a:off x="410738" y="2297272"/>
            <a:ext cx="8701405" cy="1477328"/>
          </a:xfrm>
          <a:prstGeom prst="rect">
            <a:avLst/>
          </a:prstGeom>
          <a:noFill/>
        </p:spPr>
        <p:txBody>
          <a:bodyPr wrap="square">
            <a:spAutoFit/>
          </a:bodyPr>
          <a:lstStyle/>
          <a:p>
            <a:pPr marL="285750" indent="-285750">
              <a:buFont typeface="Arial" panose="020B0604020202020204" pitchFamily="34" charset="0"/>
              <a:buChar char="•"/>
            </a:pPr>
            <a:r>
              <a:rPr lang="en-US" altLang="zh-CN" sz="1800" b="0" i="0" kern="1200" dirty="0">
                <a:solidFill>
                  <a:schemeClr val="tx1"/>
                </a:solidFill>
                <a:effectLst/>
                <a:latin typeface="+mn-lt"/>
                <a:ea typeface="+mn-ea"/>
                <a:cs typeface="+mn-cs"/>
              </a:rPr>
              <a:t>incorporates reasonable indexing</a:t>
            </a:r>
          </a:p>
          <a:p>
            <a:pPr marL="285750" indent="-285750">
              <a:buFont typeface="Arial" panose="020B0604020202020204" pitchFamily="34" charset="0"/>
              <a:buChar char="•"/>
            </a:pPr>
            <a:r>
              <a:rPr lang="en-US" altLang="zh-CN" sz="1800" b="0" i="0" kern="1200" dirty="0">
                <a:solidFill>
                  <a:schemeClr val="tx1"/>
                </a:solidFill>
                <a:effectLst/>
                <a:latin typeface="+mn-lt"/>
                <a:ea typeface="+mn-ea"/>
                <a:cs typeface="+mn-cs"/>
              </a:rPr>
              <a:t>employs a multi-thread segmented query approach.</a:t>
            </a:r>
          </a:p>
          <a:p>
            <a:pPr marL="285750" indent="-285750">
              <a:buFont typeface="Arial" panose="020B0604020202020204" pitchFamily="34" charset="0"/>
              <a:buChar char="•"/>
            </a:pPr>
            <a:r>
              <a:rPr lang="en-US" altLang="zh-CN" sz="1800" b="0" i="0" kern="1200" dirty="0">
                <a:solidFill>
                  <a:schemeClr val="tx1"/>
                </a:solidFill>
                <a:effectLst/>
                <a:latin typeface="+mn-lt"/>
                <a:ea typeface="+mn-ea"/>
                <a:cs typeface="+mn-cs"/>
              </a:rPr>
              <a:t>Combined with optimizations from the time-series database's own query syntax and in-memory caching</a:t>
            </a:r>
            <a:br>
              <a:rPr lang="en-US" altLang="zh-CN" dirty="0">
                <a:sym typeface="+mn-ea"/>
              </a:rPr>
            </a:br>
            <a:endParaRPr lang="zh-CN" altLang="en-US" dirty="0"/>
          </a:p>
        </p:txBody>
      </p:sp>
    </p:spTree>
    <p:extLst>
      <p:ext uri="{BB962C8B-B14F-4D97-AF65-F5344CB8AC3E}">
        <p14:creationId xmlns:p14="http://schemas.microsoft.com/office/powerpoint/2010/main" val="286895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泪滴形 3"/>
          <p:cNvSpPr/>
          <p:nvPr>
            <p:custDataLst>
              <p:tags r:id="rId1"/>
            </p:custDataLst>
          </p:nvPr>
        </p:nvSpPr>
        <p:spPr>
          <a:xfrm>
            <a:off x="330200" y="191706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1</a:t>
            </a:r>
          </a:p>
        </p:txBody>
      </p:sp>
      <p:sp>
        <p:nvSpPr>
          <p:cNvPr id="6" name="文本框 5"/>
          <p:cNvSpPr txBox="1"/>
          <p:nvPr>
            <p:custDataLst>
              <p:tags r:id="rId2"/>
            </p:custDataLst>
          </p:nvPr>
        </p:nvSpPr>
        <p:spPr>
          <a:xfrm>
            <a:off x="934085" y="1917065"/>
            <a:ext cx="5813556" cy="646331"/>
          </a:xfrm>
          <a:prstGeom prst="rect">
            <a:avLst/>
          </a:prstGeom>
          <a:noFill/>
        </p:spPr>
        <p:txBody>
          <a:bodyPr wrap="square" rtlCol="0">
            <a:spAutoFit/>
          </a:bodyPr>
          <a:lstStyle/>
          <a:p>
            <a:r>
              <a:rPr lang="en-US" altLang="zh-CN" dirty="0"/>
              <a:t>Get camera data using RDMA high-speed transfer.</a:t>
            </a:r>
          </a:p>
          <a:p>
            <a:endParaRPr lang="zh-CN" altLang="en-US" dirty="0"/>
          </a:p>
        </p:txBody>
      </p:sp>
      <p:sp>
        <p:nvSpPr>
          <p:cNvPr id="7" name="泪滴形 6"/>
          <p:cNvSpPr/>
          <p:nvPr>
            <p:custDataLst>
              <p:tags r:id="rId3"/>
            </p:custDataLst>
          </p:nvPr>
        </p:nvSpPr>
        <p:spPr>
          <a:xfrm>
            <a:off x="330200" y="270573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2</a:t>
            </a:r>
          </a:p>
        </p:txBody>
      </p:sp>
      <p:sp>
        <p:nvSpPr>
          <p:cNvPr id="8" name="文本框 7"/>
          <p:cNvSpPr txBox="1"/>
          <p:nvPr>
            <p:custDataLst>
              <p:tags r:id="rId4"/>
            </p:custDataLst>
          </p:nvPr>
        </p:nvSpPr>
        <p:spPr>
          <a:xfrm>
            <a:off x="934085" y="2649430"/>
            <a:ext cx="3968991" cy="369332"/>
          </a:xfrm>
          <a:prstGeom prst="rect">
            <a:avLst/>
          </a:prstGeom>
          <a:noFill/>
        </p:spPr>
        <p:txBody>
          <a:bodyPr wrap="square" rtlCol="0">
            <a:spAutoFit/>
          </a:bodyPr>
          <a:lstStyle/>
          <a:p>
            <a:r>
              <a:rPr lang="en-US" altLang="zh-CN" dirty="0"/>
              <a:t>Use a distributed deployment setup.</a:t>
            </a:r>
          </a:p>
        </p:txBody>
      </p:sp>
      <p:sp>
        <p:nvSpPr>
          <p:cNvPr id="11" name="泪滴形 10"/>
          <p:cNvSpPr/>
          <p:nvPr>
            <p:custDataLst>
              <p:tags r:id="rId5"/>
            </p:custDataLst>
          </p:nvPr>
        </p:nvSpPr>
        <p:spPr>
          <a:xfrm>
            <a:off x="330200" y="3494405"/>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3</a:t>
            </a:r>
          </a:p>
        </p:txBody>
      </p:sp>
      <p:sp>
        <p:nvSpPr>
          <p:cNvPr id="12" name="文本框 11"/>
          <p:cNvSpPr txBox="1"/>
          <p:nvPr>
            <p:custDataLst>
              <p:tags r:id="rId6"/>
            </p:custDataLst>
          </p:nvPr>
        </p:nvSpPr>
        <p:spPr>
          <a:xfrm>
            <a:off x="934085" y="3299460"/>
            <a:ext cx="3048000" cy="1200329"/>
          </a:xfrm>
          <a:prstGeom prst="rect">
            <a:avLst/>
          </a:prstGeom>
          <a:noFill/>
        </p:spPr>
        <p:txBody>
          <a:bodyPr wrap="square" rtlCol="0">
            <a:spAutoFit/>
          </a:bodyPr>
          <a:lstStyle/>
          <a:p>
            <a:r>
              <a:rPr lang="en-US" altLang="zh-CN" dirty="0"/>
              <a:t>Store data with: time-series database + relational database + distributed file storage + HDF5.</a:t>
            </a:r>
          </a:p>
        </p:txBody>
      </p:sp>
      <p:sp>
        <p:nvSpPr>
          <p:cNvPr id="16" name="Oval 5">
            <a:extLst>
              <a:ext uri="{FF2B5EF4-FFF2-40B4-BE49-F238E27FC236}">
                <a16:creationId xmlns:a16="http://schemas.microsoft.com/office/drawing/2014/main" id="{E299EB59-84F3-2A15-3BAA-CEB966739320}"/>
              </a:ext>
            </a:extLst>
          </p:cNvPr>
          <p:cNvSpPr>
            <a:spLocks noChangeArrowheads="1"/>
          </p:cNvSpPr>
          <p:nvPr>
            <p:custDataLst>
              <p:tags r:id="rId7"/>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7" name="Oval 6">
            <a:extLst>
              <a:ext uri="{FF2B5EF4-FFF2-40B4-BE49-F238E27FC236}">
                <a16:creationId xmlns:a16="http://schemas.microsoft.com/office/drawing/2014/main" id="{2F83FE23-2EA1-7733-AACC-409BB8AF9FCE}"/>
              </a:ext>
            </a:extLst>
          </p:cNvPr>
          <p:cNvSpPr>
            <a:spLocks noChangeArrowheads="1"/>
          </p:cNvSpPr>
          <p:nvPr>
            <p:custDataLst>
              <p:tags r:id="rId8"/>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8" name="TextBox 14">
            <a:extLst>
              <a:ext uri="{FF2B5EF4-FFF2-40B4-BE49-F238E27FC236}">
                <a16:creationId xmlns:a16="http://schemas.microsoft.com/office/drawing/2014/main" id="{14283AA8-AB21-3506-8D49-1D2B7A53051F}"/>
              </a:ext>
            </a:extLst>
          </p:cNvPr>
          <p:cNvSpPr txBox="1">
            <a:spLocks noChangeArrowheads="1"/>
          </p:cNvSpPr>
          <p:nvPr>
            <p:custDataLst>
              <p:tags r:id="rId9"/>
            </p:custDataLst>
          </p:nvPr>
        </p:nvSpPr>
        <p:spPr bwMode="auto">
          <a:xfrm>
            <a:off x="410738" y="1293830"/>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a:t>
            </a:r>
          </a:p>
        </p:txBody>
      </p:sp>
      <p:sp>
        <p:nvSpPr>
          <p:cNvPr id="19" name="TextBox 15">
            <a:extLst>
              <a:ext uri="{FF2B5EF4-FFF2-40B4-BE49-F238E27FC236}">
                <a16:creationId xmlns:a16="http://schemas.microsoft.com/office/drawing/2014/main" id="{0785A638-CF6A-2AD6-82BA-E792F9BF05BD}"/>
              </a:ext>
            </a:extLst>
          </p:cNvPr>
          <p:cNvSpPr txBox="1">
            <a:spLocks noChangeArrowheads="1"/>
          </p:cNvSpPr>
          <p:nvPr>
            <p:custDataLst>
              <p:tags r:id="rId10"/>
            </p:custDataLst>
          </p:nvPr>
        </p:nvSpPr>
        <p:spPr bwMode="auto">
          <a:xfrm>
            <a:off x="926465" y="1259205"/>
            <a:ext cx="7007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b="1" dirty="0"/>
              <a:t>Storage of image data</a:t>
            </a:r>
            <a:endParaRPr lang="zh-CN" altLang="en-US" sz="2400" b="1" dirty="0">
              <a:solidFill>
                <a:srgbClr val="404040"/>
              </a:solidFill>
              <a:latin typeface="微软雅黑" panose="020B0503020204020204" charset="-122"/>
              <a:ea typeface="微软雅黑" panose="020B0503020204020204" charset="-122"/>
            </a:endParaRPr>
          </a:p>
        </p:txBody>
      </p:sp>
      <p:pic>
        <p:nvPicPr>
          <p:cNvPr id="21" name="图片 20">
            <a:extLst>
              <a:ext uri="{FF2B5EF4-FFF2-40B4-BE49-F238E27FC236}">
                <a16:creationId xmlns:a16="http://schemas.microsoft.com/office/drawing/2014/main" id="{9DDA2DBC-0DFD-7E33-24AE-382AB17FF9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83522" y="2272665"/>
            <a:ext cx="6104455" cy="4316062"/>
          </a:xfrm>
          <a:prstGeom prst="rect">
            <a:avLst/>
          </a:prstGeom>
        </p:spPr>
      </p:pic>
      <p:sp>
        <p:nvSpPr>
          <p:cNvPr id="22" name="文本框 21">
            <a:extLst>
              <a:ext uri="{FF2B5EF4-FFF2-40B4-BE49-F238E27FC236}">
                <a16:creationId xmlns:a16="http://schemas.microsoft.com/office/drawing/2014/main" id="{348B0094-361C-6AF5-C2E4-760136D4698E}"/>
              </a:ext>
            </a:extLst>
          </p:cNvPr>
          <p:cNvSpPr txBox="1"/>
          <p:nvPr/>
        </p:nvSpPr>
        <p:spPr>
          <a:xfrm>
            <a:off x="4430395" y="5974761"/>
            <a:ext cx="4337116" cy="700000"/>
          </a:xfrm>
          <a:prstGeom prst="rect">
            <a:avLst/>
          </a:prstGeom>
          <a:noFill/>
        </p:spPr>
        <p:txBody>
          <a:bodyPr wrap="square">
            <a:spAutoFit/>
          </a:bodyPr>
          <a:lstStyle/>
          <a:p>
            <a:pPr indent="228600" algn="ctr">
              <a:lnSpc>
                <a:spcPct val="150000"/>
              </a:lnSpc>
            </a:pPr>
            <a:r>
              <a:rPr lang="en-US" altLang="zh-CN" sz="1400" dirty="0"/>
              <a:t>Architecture expansion diagram.</a:t>
            </a:r>
          </a:p>
          <a:p>
            <a:pPr indent="228600" algn="ctr">
              <a:lnSpc>
                <a:spcPct val="150000"/>
              </a:lnSpc>
            </a:pPr>
            <a:endParaRPr lang="zh-CN" altLang="en-US"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泪滴形 22">
            <a:extLst>
              <a:ext uri="{FF2B5EF4-FFF2-40B4-BE49-F238E27FC236}">
                <a16:creationId xmlns:a16="http://schemas.microsoft.com/office/drawing/2014/main" id="{DBEB596E-2C41-73C5-1532-804BB5B09ADF}"/>
              </a:ext>
            </a:extLst>
          </p:cNvPr>
          <p:cNvSpPr/>
          <p:nvPr>
            <p:custDataLst>
              <p:tags r:id="rId11"/>
            </p:custDataLst>
          </p:nvPr>
        </p:nvSpPr>
        <p:spPr>
          <a:xfrm>
            <a:off x="337820" y="4607453"/>
            <a:ext cx="458470" cy="421005"/>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t>4</a:t>
            </a:r>
          </a:p>
        </p:txBody>
      </p:sp>
      <p:sp>
        <p:nvSpPr>
          <p:cNvPr id="24" name="文本框 23">
            <a:extLst>
              <a:ext uri="{FF2B5EF4-FFF2-40B4-BE49-F238E27FC236}">
                <a16:creationId xmlns:a16="http://schemas.microsoft.com/office/drawing/2014/main" id="{A6DFF9A7-1CEE-DBC0-5703-7B687F60B3A4}"/>
              </a:ext>
            </a:extLst>
          </p:cNvPr>
          <p:cNvSpPr txBox="1"/>
          <p:nvPr>
            <p:custDataLst>
              <p:tags r:id="rId12"/>
            </p:custDataLst>
          </p:nvPr>
        </p:nvSpPr>
        <p:spPr>
          <a:xfrm>
            <a:off x="934085" y="4544288"/>
            <a:ext cx="3048000" cy="646331"/>
          </a:xfrm>
          <a:prstGeom prst="rect">
            <a:avLst/>
          </a:prstGeom>
          <a:noFill/>
        </p:spPr>
        <p:txBody>
          <a:bodyPr wrap="square" rtlCol="0">
            <a:spAutoFit/>
          </a:bodyPr>
          <a:lstStyle/>
          <a:p>
            <a:r>
              <a:rPr lang="en-US" altLang="zh-CN" dirty="0"/>
              <a:t>Support image formats like TIFF, PGM, BMP.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356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图片 2" descr="屏幕截图 2025-10-14 091621"/>
          <p:cNvPicPr>
            <a:picLocks noChangeAspect="1"/>
          </p:cNvPicPr>
          <p:nvPr/>
        </p:nvPicPr>
        <p:blipFill>
          <a:blip r:embed="rId7"/>
          <a:stretch>
            <a:fillRect/>
          </a:stretch>
        </p:blipFill>
        <p:spPr>
          <a:xfrm>
            <a:off x="370941" y="2097887"/>
            <a:ext cx="4072255" cy="2545080"/>
          </a:xfrm>
          <a:prstGeom prst="rect">
            <a:avLst/>
          </a:prstGeom>
        </p:spPr>
      </p:pic>
      <p:pic>
        <p:nvPicPr>
          <p:cNvPr id="4" name="图片 3"/>
          <p:cNvPicPr>
            <a:picLocks noChangeAspect="1"/>
          </p:cNvPicPr>
          <p:nvPr/>
        </p:nvPicPr>
        <p:blipFill>
          <a:blip r:embed="rId8"/>
          <a:stretch>
            <a:fillRect/>
          </a:stretch>
        </p:blipFill>
        <p:spPr>
          <a:xfrm>
            <a:off x="4869333" y="2097887"/>
            <a:ext cx="3985260" cy="2214880"/>
          </a:xfrm>
          <a:prstGeom prst="rect">
            <a:avLst/>
          </a:prstGeom>
        </p:spPr>
      </p:pic>
      <p:sp>
        <p:nvSpPr>
          <p:cNvPr id="8" name="文本框 7"/>
          <p:cNvSpPr txBox="1"/>
          <p:nvPr/>
        </p:nvSpPr>
        <p:spPr>
          <a:xfrm>
            <a:off x="726856" y="4873266"/>
            <a:ext cx="3218537" cy="700000"/>
          </a:xfrm>
          <a:prstGeom prst="rect">
            <a:avLst/>
          </a:prstGeom>
          <a:noFill/>
        </p:spPr>
        <p:txBody>
          <a:bodyPr wrap="square">
            <a:spAutoFit/>
          </a:bodyPr>
          <a:lstStyle/>
          <a:p>
            <a:pPr indent="228600" algn="ctr">
              <a:lnSpc>
                <a:spcPct val="150000"/>
              </a:lnSpc>
            </a:pPr>
            <a:r>
              <a:rPr lang="en-US" altLang="zh-CN" sz="1400" dirty="0"/>
              <a:t>Online image filtering.</a:t>
            </a:r>
          </a:p>
          <a:p>
            <a:pPr indent="228600" algn="ctr">
              <a:lnSpc>
                <a:spcPct val="150000"/>
              </a:lnSpc>
            </a:pPr>
            <a:endParaRPr lang="zh-CN" altLang="en-US" sz="1400" kern="100" dirty="0" err="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5198607" y="4873266"/>
            <a:ext cx="3218537" cy="307777"/>
          </a:xfrm>
          <a:prstGeom prst="rect">
            <a:avLst/>
          </a:prstGeom>
          <a:noFill/>
        </p:spPr>
        <p:txBody>
          <a:bodyPr wrap="square">
            <a:spAutoFit/>
          </a:bodyPr>
          <a:lstStyle/>
          <a:p>
            <a:pPr algn="ctr"/>
            <a:r>
              <a:rPr lang="en-US" altLang="zh-CN" sz="1400" dirty="0"/>
              <a:t>Image monitoring.</a:t>
            </a:r>
          </a:p>
        </p:txBody>
      </p:sp>
      <p:cxnSp>
        <p:nvCxnSpPr>
          <p:cNvPr id="2" name="直接连接符 3">
            <a:extLst>
              <a:ext uri="{FF2B5EF4-FFF2-40B4-BE49-F238E27FC236}">
                <a16:creationId xmlns:a16="http://schemas.microsoft.com/office/drawing/2014/main" id="{1CFA612A-39AC-5D39-9A08-4D112363D1D7}"/>
              </a:ext>
            </a:extLst>
          </p:cNvPr>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5">
            <a:extLst>
              <a:ext uri="{FF2B5EF4-FFF2-40B4-BE49-F238E27FC236}">
                <a16:creationId xmlns:a16="http://schemas.microsoft.com/office/drawing/2014/main" id="{2B6F3B85-50FB-369F-35D0-FF2D472F6A79}"/>
              </a:ext>
            </a:extLst>
          </p:cNvPr>
          <p:cNvSpPr>
            <a:spLocks noChangeArrowheads="1"/>
          </p:cNvSpPr>
          <p:nvPr>
            <p:custDataLst>
              <p:tags r:id="rId1"/>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1" name="Oval 6">
            <a:extLst>
              <a:ext uri="{FF2B5EF4-FFF2-40B4-BE49-F238E27FC236}">
                <a16:creationId xmlns:a16="http://schemas.microsoft.com/office/drawing/2014/main" id="{AC782556-DEC5-2D1F-A978-C6F77ECA242C}"/>
              </a:ext>
            </a:extLst>
          </p:cNvPr>
          <p:cNvSpPr>
            <a:spLocks noChangeArrowheads="1"/>
          </p:cNvSpPr>
          <p:nvPr>
            <p:custDataLst>
              <p:tags r:id="rId2"/>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2" name="TextBox 14">
            <a:extLst>
              <a:ext uri="{FF2B5EF4-FFF2-40B4-BE49-F238E27FC236}">
                <a16:creationId xmlns:a16="http://schemas.microsoft.com/office/drawing/2014/main" id="{5994D499-875C-8F38-4E9E-876714162B0D}"/>
              </a:ext>
            </a:extLst>
          </p:cNvPr>
          <p:cNvSpPr txBox="1">
            <a:spLocks noChangeArrowheads="1"/>
          </p:cNvSpPr>
          <p:nvPr>
            <p:custDataLst>
              <p:tags r:id="rId3"/>
            </p:custDataLst>
          </p:nvPr>
        </p:nvSpPr>
        <p:spPr bwMode="auto">
          <a:xfrm>
            <a:off x="410738" y="1293830"/>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a:t>
            </a:r>
          </a:p>
        </p:txBody>
      </p:sp>
      <p:sp>
        <p:nvSpPr>
          <p:cNvPr id="13" name="TextBox 15">
            <a:extLst>
              <a:ext uri="{FF2B5EF4-FFF2-40B4-BE49-F238E27FC236}">
                <a16:creationId xmlns:a16="http://schemas.microsoft.com/office/drawing/2014/main" id="{DE965DF9-3775-0B06-0922-42B7D7763730}"/>
              </a:ext>
            </a:extLst>
          </p:cNvPr>
          <p:cNvSpPr txBox="1">
            <a:spLocks noChangeArrowheads="1"/>
          </p:cNvSpPr>
          <p:nvPr>
            <p:custDataLst>
              <p:tags r:id="rId4"/>
            </p:custDataLst>
          </p:nvPr>
        </p:nvSpPr>
        <p:spPr bwMode="auto">
          <a:xfrm>
            <a:off x="926465" y="1259205"/>
            <a:ext cx="7007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14400" eaLnBrk="1" fontAlgn="base" hangingPunct="1">
              <a:spcBef>
                <a:spcPct val="0"/>
              </a:spcBef>
              <a:spcAft>
                <a:spcPct val="0"/>
              </a:spcAft>
              <a:defRPr/>
            </a:pPr>
            <a:r>
              <a:rPr lang="en-US" altLang="zh-CN" sz="2400" b="1" dirty="0"/>
              <a:t>Storage of image data</a:t>
            </a:r>
            <a:endParaRPr lang="zh-CN" altLang="en-US" sz="2400" b="1" dirty="0">
              <a:solidFill>
                <a:srgbClr val="404040"/>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5085" y="0"/>
            <a:ext cx="6590665" cy="584775"/>
          </a:xfrm>
          <a:prstGeom prst="rect">
            <a:avLst/>
          </a:prstGeom>
          <a:noFill/>
        </p:spPr>
        <p:txBody>
          <a:bodyPr wrap="square" rtlCol="0" anchor="t">
            <a:spAutoFit/>
          </a:bodyPr>
          <a:lstStyle/>
          <a:p>
            <a:pPr>
              <a:spcBef>
                <a:spcPct val="0"/>
              </a:spcBef>
            </a:pPr>
            <a:r>
              <a:rPr lang="en-US" altLang="zh-CN" sz="3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Database application</a:t>
            </a:r>
            <a:r>
              <a:rPr lang="en-US" altLang="zh-CN" sz="3200" b="1" dirty="0">
                <a:solidFill>
                  <a:schemeClr val="bg1"/>
                </a:solidFill>
                <a:latin typeface="等线" panose="02010600030101010101" pitchFamily="2" charset="-122"/>
                <a:sym typeface="+mn-ea"/>
              </a:rPr>
              <a:t>  </a:t>
            </a:r>
            <a:endParaRPr lang="zh-CN" altLang="en-US" sz="3200" b="1" dirty="0">
              <a:solidFill>
                <a:schemeClr val="bg1"/>
              </a:solidFill>
              <a:latin typeface="等线" panose="02010600030101010101" pitchFamily="2" charset="-122"/>
              <a:sym typeface="+mn-ea"/>
            </a:endParaRPr>
          </a:p>
        </p:txBody>
      </p:sp>
      <p:sp>
        <p:nvSpPr>
          <p:cNvPr id="5" name="文本框 4"/>
          <p:cNvSpPr txBox="1"/>
          <p:nvPr/>
        </p:nvSpPr>
        <p:spPr>
          <a:xfrm>
            <a:off x="179705" y="660400"/>
            <a:ext cx="4572000" cy="368300"/>
          </a:xfrm>
          <a:prstGeom prst="rect">
            <a:avLst/>
          </a:prstGeom>
          <a:noFill/>
        </p:spPr>
        <p:txBody>
          <a:bodyPr wrap="square" rtlCol="0" anchor="t">
            <a:spAutoFit/>
          </a:bodyPr>
          <a:lstStyle/>
          <a:p>
            <a:r>
              <a:rPr lang="en-US" altLang="zh-CN" b="1" dirty="0"/>
              <a:t>System Functions</a:t>
            </a:r>
            <a:endParaRPr lang="zh-CN" altLang="en-US" b="1" dirty="0">
              <a:solidFill>
                <a:srgbClr val="4D4948"/>
              </a:solidFill>
              <a:latin typeface="微软雅黑" panose="020B0503020204020204" charset="-122"/>
              <a:ea typeface="微软雅黑" panose="020B0503020204020204" charset="-122"/>
              <a:sym typeface="+mn-ea"/>
            </a:endParaRPr>
          </a:p>
        </p:txBody>
      </p:sp>
      <p:sp>
        <p:nvSpPr>
          <p:cNvPr id="10" name="文本框 9"/>
          <p:cNvSpPr txBox="1"/>
          <p:nvPr/>
        </p:nvSpPr>
        <p:spPr>
          <a:xfrm>
            <a:off x="602615" y="1105535"/>
            <a:ext cx="7713980" cy="645160"/>
          </a:xfrm>
          <a:prstGeom prst="rect">
            <a:avLst/>
          </a:prstGeom>
          <a:noFill/>
        </p:spPr>
        <p:txBody>
          <a:bodyPr wrap="square" rtlCol="0" anchor="t">
            <a:spAutoFit/>
          </a:bodyPr>
          <a:lstStyle/>
          <a:p>
            <a:endParaRPr lang="zh-CN" altLang="en-US">
              <a:sym typeface="+mn-ea"/>
            </a:endParaRPr>
          </a:p>
          <a:p>
            <a:endParaRPr lang="zh-CN" altLang="en-US">
              <a:sym typeface="+mn-ea"/>
            </a:endParaRPr>
          </a:p>
        </p:txBody>
      </p:sp>
      <p:cxnSp>
        <p:nvCxnSpPr>
          <p:cNvPr id="9219" name="直接连接符 3"/>
          <p:cNvCxnSpPr>
            <a:cxnSpLocks noChangeShapeType="1"/>
          </p:cNvCxnSpPr>
          <p:nvPr/>
        </p:nvCxnSpPr>
        <p:spPr bwMode="auto">
          <a:xfrm flipV="1">
            <a:off x="214546" y="1103560"/>
            <a:ext cx="3911600" cy="6350"/>
          </a:xfrm>
          <a:prstGeom prst="line">
            <a:avLst/>
          </a:prstGeom>
          <a:noFill/>
          <a:ln w="9525"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Oval 5"/>
          <p:cNvSpPr>
            <a:spLocks noChangeArrowheads="1"/>
          </p:cNvSpPr>
          <p:nvPr>
            <p:custDataLst>
              <p:tags r:id="rId1"/>
            </p:custDataLst>
          </p:nvPr>
        </p:nvSpPr>
        <p:spPr bwMode="auto">
          <a:xfrm>
            <a:off x="277411" y="1227166"/>
            <a:ext cx="603145" cy="60155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5" name="Oval 6"/>
          <p:cNvSpPr>
            <a:spLocks noChangeArrowheads="1"/>
          </p:cNvSpPr>
          <p:nvPr>
            <p:custDataLst>
              <p:tags r:id="rId2"/>
            </p:custDataLst>
          </p:nvPr>
        </p:nvSpPr>
        <p:spPr bwMode="auto">
          <a:xfrm>
            <a:off x="331377" y="1281132"/>
            <a:ext cx="496802" cy="495214"/>
          </a:xfrm>
          <a:prstGeom prst="ellipse">
            <a:avLst/>
          </a:prstGeom>
          <a:solidFill>
            <a:srgbClr val="DC3D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9226" name="TextBox 14"/>
          <p:cNvSpPr txBox="1">
            <a:spLocks noChangeArrowheads="1"/>
          </p:cNvSpPr>
          <p:nvPr>
            <p:custDataLst>
              <p:tags r:id="rId3"/>
            </p:custDataLst>
          </p:nvPr>
        </p:nvSpPr>
        <p:spPr bwMode="auto">
          <a:xfrm>
            <a:off x="410738" y="1293830"/>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p>
        </p:txBody>
      </p:sp>
      <p:sp>
        <p:nvSpPr>
          <p:cNvPr id="9227" name="TextBox 15"/>
          <p:cNvSpPr txBox="1">
            <a:spLocks noChangeArrowheads="1"/>
          </p:cNvSpPr>
          <p:nvPr>
            <p:custDataLst>
              <p:tags r:id="rId4"/>
            </p:custDataLst>
          </p:nvPr>
        </p:nvSpPr>
        <p:spPr bwMode="auto">
          <a:xfrm>
            <a:off x="934522" y="1362631"/>
            <a:ext cx="7007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Log System</a:t>
            </a:r>
            <a:endParaRPr kumimoji="0" lang="zh-CN" altLang="en-US" sz="2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214630" y="1946275"/>
            <a:ext cx="8277860" cy="500380"/>
          </a:xfrm>
          <a:prstGeom prst="rect">
            <a:avLst/>
          </a:prstGeom>
          <a:noFill/>
        </p:spPr>
        <p:txBody>
          <a:bodyPr wrap="square" rtlCol="0" anchor="t">
            <a:noAutofit/>
          </a:bodyPr>
          <a:lstStyle/>
          <a:p>
            <a:endParaRPr lang="zh-CN" altLang="en-US" dirty="0">
              <a:sym typeface="+mn-ea"/>
            </a:endParaRPr>
          </a:p>
          <a:p>
            <a:endParaRPr lang="zh-CN" altLang="en-US" dirty="0">
              <a:sym typeface="+mn-ea"/>
            </a:endParaRPr>
          </a:p>
        </p:txBody>
      </p:sp>
      <p:sp>
        <p:nvSpPr>
          <p:cNvPr id="8" name="文本框 7"/>
          <p:cNvSpPr txBox="1"/>
          <p:nvPr/>
        </p:nvSpPr>
        <p:spPr>
          <a:xfrm>
            <a:off x="5026481" y="3435579"/>
            <a:ext cx="3218537" cy="380938"/>
          </a:xfrm>
          <a:prstGeom prst="rect">
            <a:avLst/>
          </a:prstGeom>
          <a:noFill/>
        </p:spPr>
        <p:txBody>
          <a:bodyPr wrap="square">
            <a:spAutoFit/>
          </a:bodyPr>
          <a:lstStyle/>
          <a:p>
            <a:pPr indent="228600" algn="ctr">
              <a:lnSpc>
                <a:spcPct val="150000"/>
              </a:lnSpc>
            </a:pPr>
            <a:r>
              <a:rPr lang="en-US" altLang="zh-CN" sz="1400" dirty="0"/>
              <a:t>Log System Architecture</a:t>
            </a:r>
            <a:endParaRPr lang="zh-CN" altLang="en-US" sz="1400" kern="100" dirty="0" err="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7"/>
          <a:stretch>
            <a:fillRect/>
          </a:stretch>
        </p:blipFill>
        <p:spPr>
          <a:xfrm>
            <a:off x="5010403" y="4062392"/>
            <a:ext cx="3306192" cy="2106583"/>
          </a:xfrm>
          <a:prstGeom prst="rect">
            <a:avLst/>
          </a:prstGeom>
        </p:spPr>
      </p:pic>
      <p:sp>
        <p:nvSpPr>
          <p:cNvPr id="11" name="文本框 10"/>
          <p:cNvSpPr txBox="1"/>
          <p:nvPr/>
        </p:nvSpPr>
        <p:spPr>
          <a:xfrm>
            <a:off x="5026480" y="6168975"/>
            <a:ext cx="3218537" cy="380938"/>
          </a:xfrm>
          <a:prstGeom prst="rect">
            <a:avLst/>
          </a:prstGeom>
          <a:noFill/>
        </p:spPr>
        <p:txBody>
          <a:bodyPr wrap="square">
            <a:spAutoFit/>
          </a:bodyPr>
          <a:lstStyle/>
          <a:p>
            <a:pPr indent="228600" algn="ctr">
              <a:lnSpc>
                <a:spcPct val="150000"/>
              </a:lnSpc>
            </a:pPr>
            <a:r>
              <a:rPr lang="en-US" altLang="zh-CN" sz="1400" dirty="0"/>
              <a:t>Log Upload Interface</a:t>
            </a:r>
            <a:endParaRPr lang="zh-CN" altLang="en-US"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3" name="图片 12">
            <a:extLst>
              <a:ext uri="{FF2B5EF4-FFF2-40B4-BE49-F238E27FC236}">
                <a16:creationId xmlns:a16="http://schemas.microsoft.com/office/drawing/2014/main" id="{BA59C80D-84F4-D8C0-9A95-3B4B887201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421" y="4120812"/>
            <a:ext cx="3371850" cy="2106583"/>
          </a:xfrm>
          <a:prstGeom prst="rect">
            <a:avLst/>
          </a:prstGeom>
        </p:spPr>
      </p:pic>
      <p:sp>
        <p:nvSpPr>
          <p:cNvPr id="14" name="文本框 13">
            <a:extLst>
              <a:ext uri="{FF2B5EF4-FFF2-40B4-BE49-F238E27FC236}">
                <a16:creationId xmlns:a16="http://schemas.microsoft.com/office/drawing/2014/main" id="{B68CCA58-225D-ECDF-6561-438E26AFC109}"/>
              </a:ext>
            </a:extLst>
          </p:cNvPr>
          <p:cNvSpPr txBox="1"/>
          <p:nvPr/>
        </p:nvSpPr>
        <p:spPr>
          <a:xfrm>
            <a:off x="360423" y="6227395"/>
            <a:ext cx="3218537" cy="380938"/>
          </a:xfrm>
          <a:prstGeom prst="rect">
            <a:avLst/>
          </a:prstGeom>
          <a:noFill/>
        </p:spPr>
        <p:txBody>
          <a:bodyPr wrap="square">
            <a:spAutoFit/>
          </a:bodyPr>
          <a:lstStyle/>
          <a:p>
            <a:pPr indent="228600" algn="ctr">
              <a:lnSpc>
                <a:spcPct val="150000"/>
              </a:lnSpc>
            </a:pPr>
            <a:r>
              <a:rPr lang="en-US" altLang="zh-CN" sz="1400" dirty="0"/>
              <a:t>Log List</a:t>
            </a:r>
            <a:endParaRPr lang="zh-CN" altLang="en-US" sz="1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图片 14">
            <a:extLst>
              <a:ext uri="{FF2B5EF4-FFF2-40B4-BE49-F238E27FC236}">
                <a16:creationId xmlns:a16="http://schemas.microsoft.com/office/drawing/2014/main" id="{4B9833DD-F7E3-5C09-FF5D-E30DD3983E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9775" y="428407"/>
            <a:ext cx="5299140" cy="3633985"/>
          </a:xfrm>
          <a:prstGeom prst="rect">
            <a:avLst/>
          </a:prstGeom>
        </p:spPr>
      </p:pic>
      <p:sp>
        <p:nvSpPr>
          <p:cNvPr id="17" name="文本框 16">
            <a:extLst>
              <a:ext uri="{FF2B5EF4-FFF2-40B4-BE49-F238E27FC236}">
                <a16:creationId xmlns:a16="http://schemas.microsoft.com/office/drawing/2014/main" id="{837E4C56-76FA-2552-73AA-C93F717E36AF}"/>
              </a:ext>
            </a:extLst>
          </p:cNvPr>
          <p:cNvSpPr txBox="1"/>
          <p:nvPr/>
        </p:nvSpPr>
        <p:spPr>
          <a:xfrm>
            <a:off x="532289" y="1893897"/>
            <a:ext cx="3468212" cy="2308324"/>
          </a:xfrm>
          <a:prstGeom prst="rect">
            <a:avLst/>
          </a:prstGeom>
          <a:noFill/>
        </p:spPr>
        <p:txBody>
          <a:bodyPr wrap="square">
            <a:spAutoFit/>
          </a:bodyPr>
          <a:lstStyle/>
          <a:p>
            <a:pPr marL="285750" indent="-285750">
              <a:buFont typeface="Arial" panose="020B0604020202020204" pitchFamily="34" charset="0"/>
              <a:buChar char="•"/>
            </a:pPr>
            <a:r>
              <a:rPr lang="en-US" altLang="zh-CN" dirty="0"/>
              <a:t>Support for custom templates</a:t>
            </a:r>
          </a:p>
          <a:p>
            <a:pPr marL="285750" indent="-285750">
              <a:buFont typeface="Arial" panose="020B0604020202020204" pitchFamily="34" charset="0"/>
              <a:buChar char="•"/>
            </a:pPr>
            <a:r>
              <a:rPr lang="en-US" altLang="zh-CN" dirty="0"/>
              <a:t>Upload various types of data (information, images, videos, code, etc.)</a:t>
            </a:r>
          </a:p>
          <a:p>
            <a:pPr marL="285750" indent="-285750">
              <a:buFont typeface="Arial" panose="020B0604020202020204" pitchFamily="34" charset="0"/>
              <a:buChar char="•"/>
            </a:pPr>
            <a:r>
              <a:rPr lang="en-US" altLang="zh-CN" dirty="0"/>
              <a:t>Restore and track experimental data</a:t>
            </a:r>
          </a:p>
          <a:p>
            <a:br>
              <a:rPr lang="en-US" altLang="zh-CN" dirty="0"/>
            </a:br>
            <a:endParaRPr lang="en-US" altLang="zh-CN"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MzOTZmMzY0NzViYjZmNzM4YjM4NDZmOTY0NWVhMDY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237.1,&quot;left&quot;:26,&quot;top&quot;:150.95,&quot;width&quot;:340.9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31.0848818897638,&quot;left&quot;:325.94338582677165,&quot;top&quot;:257.1272440944882,&quot;width&quot;:345.8150393700787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TotalTime>
  <Words>995</Words>
  <Application>Microsoft Office PowerPoint</Application>
  <PresentationFormat>全屏显示(4:3)</PresentationFormat>
  <Paragraphs>113</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等线</vt:lpstr>
      <vt:lpstr>等线 Light</vt:lpstr>
      <vt:lpstr>宋体</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min</dc:creator>
  <cp:lastModifiedBy>limin</cp:lastModifiedBy>
  <cp:revision>554</cp:revision>
  <dcterms:created xsi:type="dcterms:W3CDTF">2019-12-27T02:26:00Z</dcterms:created>
  <dcterms:modified xsi:type="dcterms:W3CDTF">2025-10-21T04:03:50Z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5E7FD14DEBE840A2BCFCA6FD1CB124D0_13</vt:lpwstr>
  </property>
  <property fmtid="{D5CDD505-2E9C-101B-9397-08002B2CF9AE}" pid="3" name="KSOProductBuildVer">
    <vt:lpwstr>2052-12.1.0.23125</vt:lpwstr>
  </property>
</Properties>
</file>