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.xml" ContentType="application/vnd.openxmlformats-officedocument.presentationml.notesSlide+xml"/>
  <Override PartName="/ppt/tags/tag113.xml" ContentType="application/vnd.openxmlformats-officedocument.presentationml.tags+xml"/>
  <Override PartName="/ppt/notesSlides/notesSlide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5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120.xml" ContentType="application/vnd.openxmlformats-officedocument.presentationml.tags+xml"/>
  <Override PartName="/ppt/notesSlides/notesSlide7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tags/tag129.xml" ContentType="application/vnd.openxmlformats-officedocument.presentationml.tags+xml"/>
  <Override PartName="/ppt/notesSlides/notesSlide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2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3.xml" ContentType="application/vnd.openxmlformats-officedocument.presentationml.notesSlide+xml"/>
  <Override PartName="/ppt/tags/tag142.xml" ContentType="application/vnd.openxmlformats-officedocument.presentationml.tags+xml"/>
  <Override PartName="/ppt/notesSlides/notesSlide14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2" r:id="rId2"/>
    <p:sldId id="274" r:id="rId3"/>
    <p:sldId id="275" r:id="rId4"/>
    <p:sldId id="276" r:id="rId5"/>
    <p:sldId id="279" r:id="rId6"/>
    <p:sldId id="311" r:id="rId7"/>
    <p:sldId id="280" r:id="rId8"/>
    <p:sldId id="398" r:id="rId9"/>
    <p:sldId id="390" r:id="rId10"/>
    <p:sldId id="414" r:id="rId11"/>
    <p:sldId id="409" r:id="rId12"/>
    <p:sldId id="389" r:id="rId13"/>
    <p:sldId id="416" r:id="rId14"/>
    <p:sldId id="410" r:id="rId15"/>
    <p:sldId id="411" r:id="rId16"/>
    <p:sldId id="268" r:id="rId17"/>
    <p:sldId id="397" r:id="rId18"/>
    <p:sldId id="415" r:id="rId19"/>
    <p:sldId id="296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 userDrawn="1">
          <p15:clr>
            <a:srgbClr val="A4A3A4"/>
          </p15:clr>
        </p15:guide>
        <p15:guide id="2" pos="37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zhi QI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994"/>
    <a:srgbClr val="DCDCDC"/>
    <a:srgbClr val="FFFFFF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88" y="45"/>
      </p:cViewPr>
      <p:guideLst>
        <p:guide orient="horz" pos="2233"/>
        <p:guide pos="37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2.GIF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R-C (1)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/>
          <a:srcRect l="20669" r="20984" b="38109"/>
          <a:stretch>
            <a:fillRect/>
          </a:stretch>
        </p:blipFill>
        <p:spPr>
          <a:xfrm>
            <a:off x="10770235" y="88900"/>
            <a:ext cx="1421765" cy="1348105"/>
          </a:xfrm>
          <a:prstGeom prst="rect">
            <a:avLst/>
          </a:prstGeom>
        </p:spPr>
      </p:pic>
      <p:pic>
        <p:nvPicPr>
          <p:cNvPr id="5" name="图片 4" descr="imp-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5149215" cy="100012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452199" y="400998"/>
            <a:ext cx="11809312" cy="562074"/>
          </a:xfrm>
          <a:prstGeom prst="rect">
            <a:avLst/>
          </a:prstGeom>
        </p:spPr>
        <p:txBody>
          <a:bodyPr/>
          <a:lstStyle>
            <a:lvl1pPr algn="l">
              <a:defRPr sz="3200" spc="100" baseline="0">
                <a:solidFill>
                  <a:srgbClr val="C00000"/>
                </a:solidFill>
                <a:latin typeface="+mn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3" name="图片 2" descr="AI改图-9IMP-334x36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0340" y="31115"/>
            <a:ext cx="987425" cy="1070610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>
                <p:custDataLst>
                  <p:tags r:id="rId5"/>
                </p:custDataLst>
              </p:nvPr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>
              <p:custDataLst>
                <p:tags r:id="rId4"/>
              </p:custDataLst>
            </p:nvPr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 userDrawn="1">
            <p:custDataLst>
              <p:tags r:id="rId2"/>
            </p:custDataLst>
          </p:nvPr>
        </p:nvSpPr>
        <p:spPr>
          <a:xfrm>
            <a:off x="1" y="6596566"/>
            <a:ext cx="10914276" cy="25869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矩形 17"/>
          <p:cNvSpPr/>
          <p:nvPr userDrawn="1">
            <p:custDataLst>
              <p:tags r:id="rId3"/>
            </p:custDataLst>
          </p:nvPr>
        </p:nvSpPr>
        <p:spPr>
          <a:xfrm>
            <a:off x="10922635" y="6596380"/>
            <a:ext cx="1264285" cy="25844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89030" y="6517640"/>
            <a:ext cx="668020" cy="3371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6530" lvl="1" indent="0" algn="just">
              <a:lnSpc>
                <a:spcPct val="100000"/>
              </a:lnSpc>
              <a:buNone/>
            </a:pPr>
            <a:fld id="{3771D156-31C7-4A0D-88C3-08F7D3EE48DA}" type="slidenum">
              <a:rPr lang="en-US" altLang="zh-CN" sz="1600" b="1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‹#›</a:t>
            </a:fld>
            <a:endParaRPr lang="en-US" altLang="zh-CN" sz="1600" b="1" dirty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AI改图-9IMP-334x36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49990" y="50165"/>
            <a:ext cx="691515" cy="7493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217285" y="19862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32.xml"/><Relationship Id="rId7" Type="http://schemas.openxmlformats.org/officeDocument/2006/relationships/image" Target="../media/image18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38.xml"/><Relationship Id="rId7" Type="http://schemas.openxmlformats.org/officeDocument/2006/relationships/image" Target="../media/image21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4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3" Type="http://schemas.openxmlformats.org/officeDocument/2006/relationships/tags" Target="../tags/tag96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6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8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13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12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1.png"/><Relationship Id="rId5" Type="http://schemas.openxmlformats.org/officeDocument/2006/relationships/tags" Target="../tags/tag125.xml"/><Relationship Id="rId15" Type="http://schemas.openxmlformats.org/officeDocument/2006/relationships/image" Target="../media/image15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15593" y="1870216"/>
            <a:ext cx="96447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Detector Control System for CEE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-And some considerations regarding CBM-DCS</a:t>
            </a:r>
          </a:p>
          <a:p>
            <a:pPr algn="ctr"/>
            <a:r>
              <a:rPr lang="en-US" altLang="zh-CN" sz="4400" b="1" dirty="0">
                <a:solidFill>
                  <a:srgbClr val="002060"/>
                </a:solidFill>
                <a:sym typeface="微软雅黑" panose="020B0503020204020204" charset="-122"/>
              </a:rPr>
              <a:t> </a:t>
            </a:r>
            <a:endParaRPr lang="en-US" altLang="zh-CN" sz="4400" b="1" kern="1200" spc="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14610" y="4241525"/>
            <a:ext cx="8804910" cy="16879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6530" lvl="1" indent="0" algn="ctr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Min LI</a:t>
            </a:r>
            <a:r>
              <a:rPr lang="en-VI" altLang="zh-CN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 on behalf of </a:t>
            </a:r>
            <a:r>
              <a:rPr lang="en-VI" altLang="zh-CN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Detector </a:t>
            </a:r>
            <a:r>
              <a:rPr lang="en-US" altLang="zh-CN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Control Team </a:t>
            </a:r>
            <a:endParaRPr lang="en-US" altLang="zh-CN" sz="2400" b="1" baseline="30000" dirty="0">
              <a:solidFill>
                <a:srgbClr val="002060"/>
              </a:solidFill>
              <a:latin typeface="+mj-lt"/>
              <a:ea typeface="MS UI Gothic" panose="020B0600070205080204" pitchFamily="34" charset="-128"/>
              <a:cs typeface="Times New Roman" panose="02020603050405020304" pitchFamily="18" charset="0"/>
              <a:sym typeface="+mn-ea"/>
            </a:endParaRPr>
          </a:p>
          <a:p>
            <a:pPr marL="176530" lvl="1" indent="0" algn="ctr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Institute of Modern Physics</a:t>
            </a:r>
            <a:r>
              <a:rPr lang="zh-CN" altLang="en-US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IMP</a:t>
            </a:r>
            <a:r>
              <a:rPr lang="zh-CN" altLang="en-US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400" b="1" dirty="0">
              <a:solidFill>
                <a:srgbClr val="002060"/>
              </a:solidFill>
              <a:latin typeface="+mj-lt"/>
              <a:ea typeface="MS UI Gothic" panose="020B0600070205080204" pitchFamily="34" charset="-128"/>
              <a:cs typeface="Times New Roman" panose="02020603050405020304" pitchFamily="18" charset="0"/>
              <a:sym typeface="+mn-ea"/>
            </a:endParaRPr>
          </a:p>
          <a:p>
            <a:pPr marL="176530" lvl="1" indent="0" algn="ctr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j-lt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October 21, 2025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F6B94B-0F39-467B-AF89-4B518BA50900}"/>
              </a:ext>
            </a:extLst>
          </p:cNvPr>
          <p:cNvSpPr/>
          <p:nvPr/>
        </p:nvSpPr>
        <p:spPr>
          <a:xfrm>
            <a:off x="5142103" y="226800"/>
            <a:ext cx="5718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46th CBM Collaboration Meeting</a:t>
            </a:r>
          </a:p>
          <a:p>
            <a:endParaRPr lang="zh-CN" alt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CB779-48D2-452F-9DF1-715A97DE8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29" y="10170"/>
            <a:ext cx="10969200" cy="7056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174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logbook</a:t>
            </a:r>
            <a:endParaRPr lang="zh-CN" altLang="en-US" sz="3200" dirty="0">
              <a:solidFill>
                <a:srgbClr val="1749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F06A14-C011-455F-83D9-3EDED82C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8CB0D92-77A4-48CF-8CCF-077F8F2C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52" y="24474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97203A-3DB9-45FC-B226-6DC6A3C3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227" y="194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02A0B8B-5CC8-4C9A-AD3D-4AD896B08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82" y="1705022"/>
            <a:ext cx="6731977" cy="420584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EB0EDDA-7CE7-4ACC-973E-9A4CC40866ED}"/>
              </a:ext>
            </a:extLst>
          </p:cNvPr>
          <p:cNvSpPr/>
          <p:nvPr/>
        </p:nvSpPr>
        <p:spPr>
          <a:xfrm>
            <a:off x="179029" y="1462366"/>
            <a:ext cx="4408873" cy="485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Stores operational data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supports 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user-defined experiment log templates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allows users to upload 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various file types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enables integration with other systems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maintains seamless connectivity with the alarm system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facilitates experimental scene reconstruction and tracing based on log information.</a:t>
            </a:r>
            <a:endParaRPr lang="zh-CN" altLang="en-US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8975867-B5FF-424D-9F5C-F0391661C472}"/>
              </a:ext>
            </a:extLst>
          </p:cNvPr>
          <p:cNvSpPr/>
          <p:nvPr/>
        </p:nvSpPr>
        <p:spPr>
          <a:xfrm>
            <a:off x="179029" y="1010341"/>
            <a:ext cx="687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Not open source, but developed by our group</a:t>
            </a:r>
            <a:endParaRPr lang="zh-CN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6661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685" y="128270"/>
            <a:ext cx="1164082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Database design &amp; Implementation: Mobile APP/WeChat Mini Program </a:t>
            </a:r>
          </a:p>
          <a:p>
            <a:pPr algn="l">
              <a:buClrTx/>
              <a:buSzTx/>
              <a:buFontTx/>
            </a:pPr>
            <a:endParaRPr lang="en-US" altLang="zh-CN" sz="2800" b="1" kern="1200" spc="6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-51589" y="911881"/>
            <a:ext cx="6286831" cy="668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Mobile APP/WeChat Mini Program Monitoring Interface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push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critical warning or error messages 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system administrators </a:t>
            </a:r>
            <a:endParaRPr lang="zh-CN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6520180" y="1002665"/>
            <a:ext cx="4177030" cy="512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 Encryption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 descr="微信图片_202502261607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55587" y="1837690"/>
            <a:ext cx="2366645" cy="50203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908574" y="5455458"/>
            <a:ext cx="7572292" cy="1058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Hybrid encryption scheme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employs RSA to encrypt the AES symmetric key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followed by AES directly encrypting the transmission payload.</a:t>
            </a:r>
          </a:p>
        </p:txBody>
      </p:sp>
      <p:pic>
        <p:nvPicPr>
          <p:cNvPr id="8" name="图片 7" descr="绘图6pho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449" y="1410376"/>
            <a:ext cx="5887637" cy="41632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绘图2">
            <a:extLst>
              <a:ext uri="{FF2B5EF4-FFF2-40B4-BE49-F238E27FC236}">
                <a16:creationId xmlns:a16="http://schemas.microsoft.com/office/drawing/2014/main" id="{5CED4A53-CAF2-40DD-97B7-830B26DBFEB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48349" y="1460264"/>
            <a:ext cx="5682586" cy="44050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1130" y="194310"/>
            <a:ext cx="11036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Database Framework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E8E48D-A685-4E2C-A874-83D4021610F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992643"/>
            <a:ext cx="4110823" cy="472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829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spc="150" dirty="0">
                <a:solidFill>
                  <a:srgbClr val="C00000"/>
                </a:solidFill>
              </a:rPr>
              <a:t>Hybrid architecture</a:t>
            </a:r>
          </a:p>
          <a:p>
            <a:pPr marL="342900" lvl="0" indent="-342900" algn="just" fontAlgn="auto">
              <a:lnSpc>
                <a:spcPts val="3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rgbClr val="C0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MySQL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is used for system data, meta data</a:t>
            </a:r>
          </a:p>
          <a:p>
            <a:pPr marL="342900" lvl="0" indent="-342900" algn="just" fontAlgn="auto">
              <a:lnSpc>
                <a:spcPts val="3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rgbClr val="C0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Redis accelerates data access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by providing fast read and write capabilities through a caching mechanism.</a:t>
            </a:r>
          </a:p>
          <a:p>
            <a:pPr marL="342900" lvl="0" indent="-342900" algn="just" fontAlgn="auto">
              <a:lnSpc>
                <a:spcPts val="3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rgbClr val="C0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MongoDB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or</a:t>
            </a:r>
            <a:r>
              <a:rPr lang="en-US" altLang="zh-CN" dirty="0">
                <a:solidFill>
                  <a:srgbClr val="C0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InfluxDB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 time-series data</a:t>
            </a:r>
          </a:p>
          <a:p>
            <a:pPr marL="342900" lvl="0" indent="-342900" algn="just" fontAlgn="auto">
              <a:lnSpc>
                <a:spcPts val="3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HDFS or FastDFS for file/image storage</a:t>
            </a:r>
          </a:p>
          <a:p>
            <a:pPr marL="342900" lvl="0" indent="-342900" algn="just" fontAlgn="auto">
              <a:lnSpc>
                <a:spcPts val="3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rgbClr val="C0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Web-based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GUIs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7A6372-B2D9-4980-8440-E9E6DECBE2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18774" y="992643"/>
            <a:ext cx="6607535" cy="349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Postgres+phoebus + InfluxDB +Grafana(TOF)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EPICS Archiver(other suggested Database)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Kibana+ElasticSearch (STS)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…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Sub-Detector has its own database, then upload the data to CBM-Cluster or Cloud Servers?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Unified database architeture ?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sub-System builds its database?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74DAA13-87AF-4B49-8701-DB37832E3A8E}"/>
              </a:ext>
            </a:extLst>
          </p:cNvPr>
          <p:cNvSpPr/>
          <p:nvPr/>
        </p:nvSpPr>
        <p:spPr>
          <a:xfrm>
            <a:off x="4118774" y="6261868"/>
            <a:ext cx="4859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 + Time-series Database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3E6A5-FA62-4B1D-AFC5-5D0A6FB1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800"/>
            <a:ext cx="10969200" cy="705600"/>
          </a:xfrm>
        </p:spPr>
        <p:txBody>
          <a:bodyPr/>
          <a:lstStyle/>
          <a:p>
            <a:r>
              <a:rPr lang="en-US" altLang="zh-CN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 Clean &amp; Alarming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0CDB74-1CCC-4ADD-80ED-83359088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BD041D-62A1-4353-8B5A-6753D8B1A61D}"/>
              </a:ext>
            </a:extLst>
          </p:cNvPr>
          <p:cNvSpPr/>
          <p:nvPr/>
        </p:nvSpPr>
        <p:spPr>
          <a:xfrm>
            <a:off x="186930" y="2816927"/>
            <a:ext cx="4321460" cy="3655873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Check the integrity, uniqueness, duplicates, and correlations </a:t>
            </a:r>
            <a:r>
              <a:rPr lang="en-US" altLang="zh-CN" dirty="0"/>
              <a:t>of the feature columns and remove them according to the indicators.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Process the outliers and missing values </a:t>
            </a:r>
            <a:r>
              <a:rPr lang="en-US" altLang="zh-CN" dirty="0"/>
              <a:t>found in the feature columns.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compute the correlation </a:t>
            </a:r>
            <a:r>
              <a:rPr lang="en-US" altLang="zh-CN" dirty="0"/>
              <a:t>between the feature columns and the label, keeping only the features with strong correlations,if labels is available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9D10C1-BF68-404B-9CCE-60D25A9E763B}"/>
              </a:ext>
            </a:extLst>
          </p:cNvPr>
          <p:cNvSpPr/>
          <p:nvPr/>
        </p:nvSpPr>
        <p:spPr>
          <a:xfrm>
            <a:off x="290296" y="996011"/>
            <a:ext cx="71839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 Clean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 storage frequency(1~10 second)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Error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Commissiong data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… …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184A0DE-8CD7-42DE-959A-FCA20FA4C7E8}"/>
              </a:ext>
            </a:extLst>
          </p:cNvPr>
          <p:cNvSpPr/>
          <p:nvPr/>
        </p:nvSpPr>
        <p:spPr>
          <a:xfrm>
            <a:off x="6547973" y="1029007"/>
            <a:ext cx="718393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Alarming: EPICS alarm handler, or PV alarms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Too many parameters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Quick check &amp; response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… …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627468-3D25-4156-89AA-DDEC371015CE}"/>
              </a:ext>
            </a:extLst>
          </p:cNvPr>
          <p:cNvSpPr/>
          <p:nvPr/>
        </p:nvSpPr>
        <p:spPr>
          <a:xfrm>
            <a:off x="6649519" y="2592141"/>
            <a:ext cx="4626408" cy="402430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Font typeface="+mj-lt"/>
              <a:buAutoNum type="arabicPeriod"/>
            </a:pPr>
            <a:r>
              <a:rPr lang="en-US" altLang="zh-CN" b="1" dirty="0">
                <a:solidFill>
                  <a:srgbClr val="0F1115"/>
                </a:solidFill>
                <a:latin typeface="quote-cjk-patch"/>
              </a:rPr>
              <a:t>Feature Extraction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: employ either CS-VAE or PCA for dimensionality reduction.</a:t>
            </a:r>
          </a:p>
          <a:p>
            <a:pPr algn="just">
              <a:lnSpc>
                <a:spcPct val="130000"/>
              </a:lnSpc>
              <a:buFont typeface="+mj-lt"/>
              <a:buAutoNum type="arabicPeriod"/>
            </a:pPr>
            <a:r>
              <a:rPr lang="en-US" altLang="zh-CN" b="1" dirty="0">
                <a:solidFill>
                  <a:srgbClr val="0F1115"/>
                </a:solidFill>
                <a:latin typeface="quote-cjk-patch"/>
              </a:rPr>
              <a:t>Fault Diagnosis (Early Warning)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: no labels indicating normal or abnormal status-&gt; unsupervised learning method </a:t>
            </a:r>
            <a:r>
              <a:rPr lang="en-US" altLang="zh-CN" b="1" i="1" dirty="0">
                <a:solidFill>
                  <a:srgbClr val="0F1115"/>
                </a:solidFill>
                <a:latin typeface="quote-cjk-patch"/>
              </a:rPr>
              <a:t>iForest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 ,labels-&gt;supervised learning algorithm </a:t>
            </a:r>
            <a:r>
              <a:rPr lang="en-US" altLang="zh-CN" b="1" i="1" dirty="0">
                <a:solidFill>
                  <a:srgbClr val="0F1115"/>
                </a:solidFill>
                <a:latin typeface="quote-cjk-patch"/>
              </a:rPr>
              <a:t>LightGBM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. Both methods can identify the specific feature columns contributing to the anomalies.</a:t>
            </a:r>
          </a:p>
          <a:p>
            <a:pPr algn="just">
              <a:lnSpc>
                <a:spcPct val="130000"/>
              </a:lnSpc>
              <a:buFont typeface="+mj-lt"/>
              <a:buAutoNum type="arabicPeriod"/>
            </a:pPr>
            <a:r>
              <a:rPr lang="en-US" altLang="zh-CN" b="1" dirty="0">
                <a:solidFill>
                  <a:srgbClr val="0F1115"/>
                </a:solidFill>
                <a:latin typeface="quote-cjk-patch"/>
              </a:rPr>
              <a:t>Self-Healing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: Create corresponding recovery workflows based on the identified anomalous features.</a:t>
            </a: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D27F8A88-89A4-4D7A-A9CD-36211E7B12DF}"/>
              </a:ext>
            </a:extLst>
          </p:cNvPr>
          <p:cNvSpPr/>
          <p:nvPr/>
        </p:nvSpPr>
        <p:spPr>
          <a:xfrm>
            <a:off x="4559163" y="4260232"/>
            <a:ext cx="2039583" cy="38609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75ABB80-D6C2-49FE-BEBD-B381411883FE}"/>
              </a:ext>
            </a:extLst>
          </p:cNvPr>
          <p:cNvSpPr/>
          <p:nvPr/>
        </p:nvSpPr>
        <p:spPr>
          <a:xfrm>
            <a:off x="4743746" y="3860122"/>
            <a:ext cx="1433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Yet to do 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3299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685" y="128270"/>
            <a:ext cx="11310620" cy="5207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Database Update: RooT-Web Implementation</a:t>
            </a:r>
            <a:endParaRPr lang="en-US" altLang="zh-CN" sz="2800" b="1" kern="12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en-US" altLang="zh-CN" sz="2800" b="1" kern="12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sz="2800" b="1" kern="1200" spc="6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070" y="1081405"/>
            <a:ext cx="581787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JSROOT Data Monitoring and Storage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53695" y="5651500"/>
            <a:ext cx="1038733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Real-time monitoring and graphical rendering of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RooT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data via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web-based platforms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Automated screenshot capture and archival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upon triggering of data-driven alert thresholds</a:t>
            </a: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6520180" y="1081405"/>
            <a:ext cx="3214370" cy="659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JSROOT Project Framework</a:t>
            </a:r>
            <a:endParaRPr lang="zh-CN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 descr="绘图test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1617391"/>
            <a:ext cx="6061904" cy="4157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 descr="绘图pp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126" y="1626916"/>
            <a:ext cx="5812900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685" y="128270"/>
            <a:ext cx="11310620" cy="5207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Database Update:  RooT-Web Implementation</a:t>
            </a:r>
            <a:endParaRPr lang="en-US" altLang="zh-CN" sz="2800" b="1" kern="12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en-US" altLang="zh-CN" sz="2800" b="1" kern="12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sz="2800" b="1" kern="1200" spc="6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069" y="895715"/>
            <a:ext cx="11833861" cy="16743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JSROOT Data Monitoring Interface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Real-time monitoring(online-data) and graphical rendering of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ROOT data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via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web-based platforms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Automated screenshot capture and archival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upon triggering of data-driven alert threshold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</a:t>
            </a:r>
            <a:endParaRPr lang="zh-CN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5460" y="2644479"/>
            <a:ext cx="5803218" cy="328681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 descr="微信图片_202504141824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744" y="2697854"/>
            <a:ext cx="6159186" cy="348880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5CC79A-6272-4DC5-90A1-D617F4BCEA5A}"/>
              </a:ext>
            </a:extLst>
          </p:cNvPr>
          <p:cNvSpPr/>
          <p:nvPr/>
        </p:nvSpPr>
        <p:spPr>
          <a:xfrm>
            <a:off x="1054394" y="6141133"/>
            <a:ext cx="4228722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MWDC measurement results with beam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685" y="128270"/>
            <a:ext cx="99250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CI/CD: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Workflow diagram</a:t>
            </a:r>
            <a:r>
              <a:rPr lang="en-US" altLang="zh-CN" sz="24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 dirty="0">
              <a:solidFill>
                <a:srgbClr val="17499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7456665" y="6545064"/>
            <a:ext cx="336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CI/CD workflow diagram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27" y="1967489"/>
            <a:ext cx="8788841" cy="46637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文本框 7"/>
          <p:cNvSpPr txBox="1"/>
          <p:nvPr/>
        </p:nvSpPr>
        <p:spPr>
          <a:xfrm>
            <a:off x="32433" y="880904"/>
            <a:ext cx="1209330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ea typeface="思源黑体 CN Bold" panose="020B0800000000000000" pitchFamily="34" charset="-122"/>
                <a:cs typeface="Times New Roman" panose="02020603050405020304" pitchFamily="18" charset="0"/>
              </a:rPr>
              <a:t>A method that introduces automation during the application development phase to </a:t>
            </a:r>
            <a:r>
              <a:rPr lang="en-US" altLang="zh-CN" dirty="0">
                <a:solidFill>
                  <a:srgbClr val="FF0000"/>
                </a:solidFill>
                <a:ea typeface="思源黑体 CN Bold" panose="020B0800000000000000" pitchFamily="34" charset="-122"/>
                <a:cs typeface="Times New Roman" panose="02020603050405020304" pitchFamily="18" charset="0"/>
              </a:rPr>
              <a:t>continuously deliver applications </a:t>
            </a:r>
            <a:r>
              <a:rPr lang="en-US" altLang="zh-CN" dirty="0">
                <a:ea typeface="思源黑体 CN Bold" panose="020B0800000000000000" pitchFamily="34" charset="-122"/>
                <a:cs typeface="Times New Roman" panose="02020603050405020304" pitchFamily="18" charset="0"/>
              </a:rPr>
              <a:t>to customers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ea typeface="思源黑体 CN Bold" panose="020B0800000000000000" pitchFamily="34" charset="-122"/>
                <a:cs typeface="Times New Roman" panose="02020603050405020304" pitchFamily="18" charset="0"/>
              </a:rPr>
              <a:t>Developers submit code to GitLab, triggering automated builds; reviewers assess based on build/test results and merge compliant branches.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03D26F-A6B8-4894-8EA3-8E326FBB321F}"/>
              </a:ext>
            </a:extLst>
          </p:cNvPr>
          <p:cNvSpPr/>
          <p:nvPr/>
        </p:nvSpPr>
        <p:spPr>
          <a:xfrm>
            <a:off x="2297927" y="4856973"/>
            <a:ext cx="2967479" cy="1615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Continuous Integration (CI)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Continuous Delivery 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Continuous Deployment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1109" y="216184"/>
            <a:ext cx="92718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DCS implementation:  software tests</a:t>
            </a: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1130" y="949325"/>
            <a:ext cx="10513060" cy="865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has completed the 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 tests, integration tests and field tests with beam 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" y="1562735"/>
            <a:ext cx="3626485" cy="2294255"/>
          </a:xfrm>
          <a:prstGeom prst="rect">
            <a:avLst/>
          </a:prstGeom>
        </p:spPr>
      </p:pic>
      <p:pic>
        <p:nvPicPr>
          <p:cNvPr id="30" name="图片 2" descr="图形用户界面, 网站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60" y="1555115"/>
            <a:ext cx="3526790" cy="2301875"/>
          </a:xfrm>
          <a:prstGeom prst="rect">
            <a:avLst/>
          </a:prstGeom>
        </p:spPr>
      </p:pic>
      <p:grpSp>
        <p:nvGrpSpPr>
          <p:cNvPr id="39" name="组合 39"/>
          <p:cNvGrpSpPr/>
          <p:nvPr/>
        </p:nvGrpSpPr>
        <p:grpSpPr>
          <a:xfrm>
            <a:off x="7888605" y="1562735"/>
            <a:ext cx="3903061" cy="2294254"/>
            <a:chOff x="5978" y="550507"/>
            <a:chExt cx="4440" cy="2754"/>
          </a:xfrm>
        </p:grpSpPr>
        <p:pic>
          <p:nvPicPr>
            <p:cNvPr id="36" name="图片 4" descr="桌子上放满了不同类型的电脑&#10;&#10;低可信度描述已自动生成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" y="550514"/>
              <a:ext cx="1650" cy="2740"/>
            </a:xfrm>
            <a:prstGeom prst="rect">
              <a:avLst/>
            </a:prstGeom>
          </p:spPr>
        </p:pic>
        <p:pic>
          <p:nvPicPr>
            <p:cNvPr id="37" name="图片 6" descr="电脑主机在桌子上&#10;&#10;中度可信度描述已自动生成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" y="550507"/>
              <a:ext cx="2792" cy="275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rcRect t="20878" b="19131"/>
          <a:stretch>
            <a:fillRect/>
          </a:stretch>
        </p:blipFill>
        <p:spPr>
          <a:xfrm>
            <a:off x="556895" y="3984625"/>
            <a:ext cx="3626485" cy="2198370"/>
          </a:xfrm>
          <a:prstGeom prst="rect">
            <a:avLst/>
          </a:prstGeom>
        </p:spPr>
      </p:pic>
      <p:grpSp>
        <p:nvGrpSpPr>
          <p:cNvPr id="41" name="组合 20"/>
          <p:cNvGrpSpPr/>
          <p:nvPr/>
        </p:nvGrpSpPr>
        <p:grpSpPr>
          <a:xfrm>
            <a:off x="4302760" y="3953510"/>
            <a:ext cx="3526790" cy="2216785"/>
            <a:chOff x="9962" y="3058"/>
            <a:chExt cx="4263" cy="2754"/>
          </a:xfrm>
        </p:grpSpPr>
        <p:pic>
          <p:nvPicPr>
            <p:cNvPr id="42" name="图片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2" y="3097"/>
              <a:ext cx="3461" cy="2715"/>
            </a:xfrm>
            <a:prstGeom prst="rect">
              <a:avLst/>
            </a:prstGeom>
          </p:spPr>
        </p:pic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29" y="3058"/>
              <a:ext cx="1997" cy="275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5600" y="3953510"/>
            <a:ext cx="3541395" cy="2204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4D462-65D2-4618-8310-9C792EFD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" y="91565"/>
            <a:ext cx="10969200" cy="7056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174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200" dirty="0">
              <a:solidFill>
                <a:srgbClr val="1749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FDDD51-AC25-4E62-9E8C-98A6B527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65" y="1176182"/>
            <a:ext cx="10969200" cy="475920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EPICS-based 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Phoebus, CSS, Web-based GUI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Containered IOCs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Hybrid database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Alarming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Devops for efficiency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… </a:t>
            </a:r>
          </a:p>
          <a:p>
            <a:pPr marL="0" indent="0">
              <a:buNone/>
            </a:pP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E2C497-8B58-4971-86AF-40D8674C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1980135"/>
            <a:ext cx="12192000" cy="1887970"/>
          </a:xfrm>
          <a:prstGeom prst="rect">
            <a:avLst/>
          </a:prstGeom>
          <a:solidFill>
            <a:srgbClr val="1749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38875" y="2571210"/>
            <a:ext cx="9644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Thank you</a:t>
            </a:r>
            <a:endParaRPr lang="en-US" altLang="zh-CN" sz="6600" b="1" i="1" kern="1200" spc="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479" y="119664"/>
            <a:ext cx="92718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CEE: Background</a:t>
            </a:r>
            <a:endParaRPr lang="en-US" altLang="zh-CN" sz="3200" b="1" spc="6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63320" y="1187591"/>
            <a:ext cx="6412402" cy="4884231"/>
            <a:chOff x="3515074" y="889856"/>
            <a:chExt cx="4995007" cy="3816592"/>
          </a:xfrm>
        </p:grpSpPr>
        <p:pic>
          <p:nvPicPr>
            <p:cNvPr id="7" name="Picture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074" y="889856"/>
              <a:ext cx="4680520" cy="3816592"/>
            </a:xfrm>
            <a:prstGeom prst="rect">
              <a:avLst/>
            </a:prstGeom>
          </p:spPr>
        </p:pic>
        <p:sp>
          <p:nvSpPr>
            <p:cNvPr id="8" name="文本框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983674" y="1101892"/>
              <a:ext cx="576064" cy="221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ZDC</a:t>
              </a:r>
            </a:p>
          </p:txBody>
        </p:sp>
        <p:sp>
          <p:nvSpPr>
            <p:cNvPr id="11" name="文本框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12145" y="1375574"/>
              <a:ext cx="866829" cy="2457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eTOF</a:t>
              </a:r>
            </a:p>
          </p:txBody>
        </p:sp>
        <p:sp>
          <p:nvSpPr>
            <p:cNvPr id="14" name="文本框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404491" y="2287066"/>
              <a:ext cx="1067367" cy="3759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MWDC</a:t>
              </a:r>
            </a:p>
          </p:txBody>
        </p:sp>
        <p:sp>
          <p:nvSpPr>
            <p:cNvPr id="17" name="文本框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59738" y="3033609"/>
              <a:ext cx="931756" cy="2457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SC Magnet</a:t>
              </a:r>
            </a:p>
          </p:txBody>
        </p:sp>
        <p:sp>
          <p:nvSpPr>
            <p:cNvPr id="18" name="文本框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22261" y="4249257"/>
              <a:ext cx="923154" cy="2305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TPC</a:t>
              </a:r>
            </a:p>
          </p:txBody>
        </p:sp>
        <p:cxnSp>
          <p:nvCxnSpPr>
            <p:cNvPr id="19" name="直接箭头连接符 14"/>
            <p:cNvCxnSpPr>
              <a:endCxn id="18" idx="0"/>
            </p:cNvCxnSpPr>
            <p:nvPr>
              <p:custDataLst>
                <p:tags r:id="rId10"/>
              </p:custDataLst>
            </p:nvPr>
          </p:nvCxnSpPr>
          <p:spPr>
            <a:xfrm>
              <a:off x="5952082" y="2855271"/>
              <a:ext cx="931756" cy="1393986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42058" y="4194346"/>
              <a:ext cx="1084162" cy="2305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T0</a:t>
              </a:r>
            </a:p>
          </p:txBody>
        </p:sp>
        <p:sp>
          <p:nvSpPr>
            <p:cNvPr id="22" name="文本框 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66269" y="3780148"/>
              <a:ext cx="1143812" cy="2457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iTOF</a:t>
              </a:r>
            </a:p>
            <a:p>
              <a:pPr algn="ctr">
                <a:spcAft>
                  <a:spcPts val="0"/>
                </a:spcAft>
              </a:pPr>
              <a:endParaRPr lang="zh-CN" altLang="en-US" sz="12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3" name="直接箭头连接符 14"/>
            <p:cNvCxnSpPr>
              <a:endCxn id="25" idx="0"/>
            </p:cNvCxnSpPr>
            <p:nvPr>
              <p:custDataLst>
                <p:tags r:id="rId13"/>
              </p:custDataLst>
            </p:nvPr>
          </p:nvCxnSpPr>
          <p:spPr>
            <a:xfrm flipH="1">
              <a:off x="4551884" y="2956712"/>
              <a:ext cx="953406" cy="1237634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14"/>
            <p:cNvCxnSpPr/>
            <p:nvPr>
              <p:custDataLst>
                <p:tags r:id="rId14"/>
              </p:custDataLst>
            </p:nvPr>
          </p:nvCxnSpPr>
          <p:spPr>
            <a:xfrm>
              <a:off x="5675809" y="2855271"/>
              <a:ext cx="108330" cy="1339075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980642" y="4194346"/>
              <a:ext cx="1142483" cy="2305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Beam Monitor </a:t>
              </a:r>
            </a:p>
          </p:txBody>
        </p:sp>
        <p:cxnSp>
          <p:nvCxnSpPr>
            <p:cNvPr id="26" name="直接箭头连接符 14"/>
            <p:cNvCxnSpPr>
              <a:endCxn id="22" idx="1"/>
            </p:cNvCxnSpPr>
            <p:nvPr>
              <p:custDataLst>
                <p:tags r:id="rId16"/>
              </p:custDataLst>
            </p:nvPr>
          </p:nvCxnSpPr>
          <p:spPr>
            <a:xfrm>
              <a:off x="6414274" y="2767338"/>
              <a:ext cx="951995" cy="1135689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14"/>
            <p:cNvCxnSpPr>
              <a:endCxn id="17" idx="1"/>
            </p:cNvCxnSpPr>
            <p:nvPr>
              <p:custDataLst>
                <p:tags r:id="rId17"/>
              </p:custDataLst>
            </p:nvPr>
          </p:nvCxnSpPr>
          <p:spPr>
            <a:xfrm>
              <a:off x="7223588" y="2767338"/>
              <a:ext cx="336150" cy="38915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14"/>
            <p:cNvCxnSpPr>
              <a:endCxn id="14" idx="1"/>
            </p:cNvCxnSpPr>
            <p:nvPr>
              <p:custDataLst>
                <p:tags r:id="rId18"/>
              </p:custDataLst>
            </p:nvPr>
          </p:nvCxnSpPr>
          <p:spPr>
            <a:xfrm>
              <a:off x="7009187" y="2085663"/>
              <a:ext cx="395304" cy="38939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50"/>
            <p:cNvCxnSpPr/>
            <p:nvPr>
              <p:custDataLst>
                <p:tags r:id="rId19"/>
              </p:custDataLst>
            </p:nvPr>
          </p:nvCxnSpPr>
          <p:spPr>
            <a:xfrm flipV="1">
              <a:off x="4546148" y="2826194"/>
              <a:ext cx="878863" cy="571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54"/>
            <p:cNvSpPr txBox="1"/>
            <p:nvPr>
              <p:custDataLst>
                <p:tags r:id="rId20"/>
              </p:custDataLst>
            </p:nvPr>
          </p:nvSpPr>
          <p:spPr>
            <a:xfrm rot="19634912">
              <a:off x="4452239" y="2993104"/>
              <a:ext cx="71654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  <a:latin typeface="Times" pitchFamily="2" charset="0"/>
                  <a:ea typeface="微软雅黑" panose="020B0503020204020204" charset="-122"/>
                </a:rPr>
                <a:t>beam</a:t>
              </a:r>
              <a:endParaRPr lang="en-US" sz="1100" dirty="0">
                <a:solidFill>
                  <a:srgbClr val="FFFF00"/>
                </a:solidFill>
                <a:latin typeface="Times" pitchFamily="2" charset="0"/>
                <a:ea typeface="微软雅黑" panose="020B0503020204020204" charset="-122"/>
              </a:endParaRPr>
            </a:p>
          </p:txBody>
        </p:sp>
      </p:grpSp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97972" y="794795"/>
            <a:ext cx="11377749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CEE: CSR External-Target Experiment, it will be the first-large nulclear physics experimental device at HIRFL-CSR, heavy-ion collisions</a:t>
            </a:r>
          </a:p>
        </p:txBody>
      </p:sp>
      <p:sp>
        <p:nvSpPr>
          <p:cNvPr id="32" name="内容占位符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757" y="2584684"/>
            <a:ext cx="4115527" cy="34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indent="-17970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bulk properties of strongly interacting matter</a:t>
            </a:r>
          </a:p>
          <a:p>
            <a:pPr marL="0" indent="-17970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equation of state high baryon density region </a:t>
            </a:r>
          </a:p>
          <a:p>
            <a:pPr marL="0" indent="-17970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quantum chromo dynamics (QCD) phase diagram </a:t>
            </a:r>
          </a:p>
          <a:p>
            <a:pPr marL="0" indent="-17970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Buget: 74,5241 million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b="1" dirty="0">
              <a:solidFill>
                <a:srgbClr val="002060"/>
              </a:solidFill>
              <a:latin typeface="等线" panose="02010600030101010101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rgbClr val="002060"/>
              </a:solidFill>
              <a:latin typeface="等线" panose="02010600030101010101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b="1" dirty="0">
              <a:solidFill>
                <a:srgbClr val="002060"/>
              </a:solidFill>
              <a:latin typeface="等线" panose="02010600030101010101" charset="-122"/>
            </a:endParaRP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1966286" y="6252148"/>
            <a:ext cx="690868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 </a:t>
            </a:r>
            <a:r>
              <a:rPr lang="zh-CN" altLang="en-US" b="1" dirty="0">
                <a:solidFill>
                  <a:srgbClr val="FF0000"/>
                </a:solidFill>
              </a:rPr>
              <a:t>collaborative </a:t>
            </a:r>
            <a:r>
              <a:rPr lang="en-US" altLang="zh-CN" b="1" dirty="0">
                <a:solidFill>
                  <a:srgbClr val="FF0000"/>
                </a:solidFill>
              </a:rPr>
              <a:t>project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between  -- universities and institutes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211946" y="2175397"/>
            <a:ext cx="1713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I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goal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VI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-21" y="119664"/>
            <a:ext cx="927182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CEE subsystems</a:t>
            </a:r>
            <a:br>
              <a:rPr lang="en-US" altLang="zh-CN" sz="2400" dirty="0">
                <a:sym typeface="+mn-ea"/>
              </a:rPr>
            </a:br>
            <a:endParaRPr lang="zh-CN" altLang="en-US" sz="2400" b="1" spc="600" dirty="0">
              <a:solidFill>
                <a:srgbClr val="174994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35889" y="1072799"/>
            <a:ext cx="6787236" cy="5504590"/>
            <a:chOff x="3515074" y="889856"/>
            <a:chExt cx="4995007" cy="3816592"/>
          </a:xfrm>
        </p:grpSpPr>
        <p:pic>
          <p:nvPicPr>
            <p:cNvPr id="9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074" y="889856"/>
              <a:ext cx="4680520" cy="3816592"/>
            </a:xfrm>
            <a:prstGeom prst="rect">
              <a:avLst/>
            </a:prstGeom>
          </p:spPr>
        </p:pic>
        <p:sp>
          <p:nvSpPr>
            <p:cNvPr id="10" name="文本框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83674" y="1101892"/>
              <a:ext cx="576064" cy="221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ZDC</a:t>
              </a:r>
            </a:p>
          </p:txBody>
        </p:sp>
        <p:sp>
          <p:nvSpPr>
            <p:cNvPr id="12" name="文本框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12145" y="1375574"/>
              <a:ext cx="866829" cy="2457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eTOF</a:t>
              </a:r>
            </a:p>
          </p:txBody>
        </p:sp>
        <p:sp>
          <p:nvSpPr>
            <p:cNvPr id="13" name="文本框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7404491" y="2287066"/>
              <a:ext cx="1067367" cy="3759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MWDC</a:t>
              </a:r>
            </a:p>
          </p:txBody>
        </p:sp>
        <p:sp>
          <p:nvSpPr>
            <p:cNvPr id="15" name="文本框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559738" y="3033609"/>
              <a:ext cx="931756" cy="2457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SC Magnet</a:t>
              </a:r>
            </a:p>
          </p:txBody>
        </p:sp>
        <p:sp>
          <p:nvSpPr>
            <p:cNvPr id="16" name="文本框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422261" y="4249257"/>
              <a:ext cx="923154" cy="2305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TPC</a:t>
              </a:r>
            </a:p>
          </p:txBody>
        </p:sp>
        <p:cxnSp>
          <p:nvCxnSpPr>
            <p:cNvPr id="20" name="直接箭头连接符 14"/>
            <p:cNvCxnSpPr>
              <a:endCxn id="16" idx="0"/>
            </p:cNvCxnSpPr>
            <p:nvPr>
              <p:custDataLst>
                <p:tags r:id="rId9"/>
              </p:custDataLst>
            </p:nvPr>
          </p:nvCxnSpPr>
          <p:spPr>
            <a:xfrm>
              <a:off x="5952082" y="2855271"/>
              <a:ext cx="931756" cy="1393986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42058" y="4194346"/>
              <a:ext cx="1084162" cy="2305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T0</a:t>
              </a:r>
            </a:p>
          </p:txBody>
        </p:sp>
        <p:sp>
          <p:nvSpPr>
            <p:cNvPr id="35" name="文本框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66269" y="3780148"/>
              <a:ext cx="1143812" cy="2457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iTOF</a:t>
              </a:r>
            </a:p>
            <a:p>
              <a:pPr algn="ctr">
                <a:spcAft>
                  <a:spcPts val="0"/>
                </a:spcAft>
              </a:pPr>
              <a:endParaRPr lang="zh-CN" altLang="en-US" sz="12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6" name="直接箭头连接符 14"/>
            <p:cNvCxnSpPr>
              <a:endCxn id="38" idx="0"/>
            </p:cNvCxnSpPr>
            <p:nvPr>
              <p:custDataLst>
                <p:tags r:id="rId12"/>
              </p:custDataLst>
            </p:nvPr>
          </p:nvCxnSpPr>
          <p:spPr>
            <a:xfrm flipH="1">
              <a:off x="4551884" y="2956712"/>
              <a:ext cx="953406" cy="1237634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14"/>
            <p:cNvCxnSpPr/>
            <p:nvPr>
              <p:custDataLst>
                <p:tags r:id="rId13"/>
              </p:custDataLst>
            </p:nvPr>
          </p:nvCxnSpPr>
          <p:spPr>
            <a:xfrm>
              <a:off x="5675809" y="2855271"/>
              <a:ext cx="108330" cy="1339075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980642" y="4194346"/>
              <a:ext cx="1142483" cy="2305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200" b="1" kern="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Beam Monitor </a:t>
              </a:r>
            </a:p>
          </p:txBody>
        </p:sp>
        <p:cxnSp>
          <p:nvCxnSpPr>
            <p:cNvPr id="39" name="直接箭头连接符 14"/>
            <p:cNvCxnSpPr>
              <a:endCxn id="35" idx="1"/>
            </p:cNvCxnSpPr>
            <p:nvPr>
              <p:custDataLst>
                <p:tags r:id="rId15"/>
              </p:custDataLst>
            </p:nvPr>
          </p:nvCxnSpPr>
          <p:spPr>
            <a:xfrm>
              <a:off x="6414274" y="2767338"/>
              <a:ext cx="951995" cy="1135689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14"/>
            <p:cNvCxnSpPr>
              <a:endCxn id="15" idx="1"/>
            </p:cNvCxnSpPr>
            <p:nvPr>
              <p:custDataLst>
                <p:tags r:id="rId16"/>
              </p:custDataLst>
            </p:nvPr>
          </p:nvCxnSpPr>
          <p:spPr>
            <a:xfrm>
              <a:off x="7223588" y="2767338"/>
              <a:ext cx="336150" cy="38915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14"/>
            <p:cNvCxnSpPr>
              <a:endCxn id="13" idx="1"/>
            </p:cNvCxnSpPr>
            <p:nvPr>
              <p:custDataLst>
                <p:tags r:id="rId17"/>
              </p:custDataLst>
            </p:nvPr>
          </p:nvCxnSpPr>
          <p:spPr>
            <a:xfrm>
              <a:off x="7009187" y="2085663"/>
              <a:ext cx="395304" cy="38939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50"/>
            <p:cNvCxnSpPr/>
            <p:nvPr>
              <p:custDataLst>
                <p:tags r:id="rId18"/>
              </p:custDataLst>
            </p:nvPr>
          </p:nvCxnSpPr>
          <p:spPr>
            <a:xfrm flipV="1">
              <a:off x="4546148" y="2826194"/>
              <a:ext cx="878863" cy="571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54"/>
            <p:cNvSpPr txBox="1"/>
            <p:nvPr>
              <p:custDataLst>
                <p:tags r:id="rId19"/>
              </p:custDataLst>
            </p:nvPr>
          </p:nvSpPr>
          <p:spPr>
            <a:xfrm rot="19634912">
              <a:off x="4452239" y="2993104"/>
              <a:ext cx="71654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  <a:latin typeface="Times" pitchFamily="2" charset="0"/>
                  <a:ea typeface="微软雅黑" panose="020B0503020204020204" charset="-122"/>
                </a:rPr>
                <a:t>beam</a:t>
              </a:r>
              <a:endParaRPr lang="en-US" sz="1100" dirty="0">
                <a:solidFill>
                  <a:srgbClr val="FFFF00"/>
                </a:solidFill>
                <a:latin typeface="Times" pitchFamily="2" charset="0"/>
                <a:ea typeface="微软雅黑" panose="020B0503020204020204" charset="-122"/>
              </a:endParaRPr>
            </a:p>
          </p:txBody>
        </p:sp>
      </p:grpSp>
      <p:sp>
        <p:nvSpPr>
          <p:cNvPr id="62" name="TextBox 16"/>
          <p:cNvSpPr txBox="1"/>
          <p:nvPr>
            <p:custDataLst>
              <p:tags r:id="rId1"/>
            </p:custDataLst>
          </p:nvPr>
        </p:nvSpPr>
        <p:spPr>
          <a:xfrm>
            <a:off x="5445864" y="1039010"/>
            <a:ext cx="130516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CEE</a:t>
            </a:r>
          </a:p>
        </p:txBody>
      </p:sp>
      <p:sp>
        <p:nvSpPr>
          <p:cNvPr id="63" name="内容占位符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356" y="1072799"/>
            <a:ext cx="5029835" cy="54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Magnets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zh-C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Monitor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TPC: Time Projection Chamber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time detector (T0)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iTOF: Internal Time-of-Flight 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eTOF: Endcap Time-of-Flight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MWDC: Multiwire Drift Chamber 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ZDC: Zero Degree Calorimeter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DAQ: Data Acquisition System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Support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Detector </a:t>
            </a: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System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Clocks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Applications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1800" b="1" dirty="0">
              <a:solidFill>
                <a:srgbClr val="002060"/>
              </a:solidFill>
              <a:latin typeface="等线" panose="02010600030101010101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b="1" dirty="0">
              <a:solidFill>
                <a:srgbClr val="002060"/>
              </a:solidFill>
              <a:latin typeface="等线" panose="0201060003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479" y="119664"/>
            <a:ext cx="927182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Detector</a:t>
            </a: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control system(DCS</a:t>
            </a:r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)-Objectives</a:t>
            </a:r>
            <a:br>
              <a:rPr lang="en-US" altLang="zh-CN" sz="2400" dirty="0">
                <a:sym typeface="+mn-ea"/>
              </a:rPr>
            </a:br>
            <a:endParaRPr lang="zh-CN" altLang="en-US" sz="2400" b="1" spc="600" dirty="0">
              <a:solidFill>
                <a:srgbClr val="174994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08579" y="1054873"/>
            <a:ext cx="10976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Ensure the proper  and safe operation of the experiment</a:t>
            </a: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Monitor/control all the critical parameters 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of the experiment</a:t>
            </a:r>
            <a:r>
              <a:rPr lang="de-DE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-&gt;Interlocks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Provide necessary information for data corrections</a:t>
            </a: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Collect data from sensors and send them to local database and finally to the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centralized database</a:t>
            </a: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</a:t>
            </a:r>
            <a:r>
              <a:rPr lang="en-VI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ata archival</a:t>
            </a: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zh-CN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Elog</a:t>
            </a:r>
            <a:endParaRPr lang="en-VI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Design and set up CEE Local Area Network(LAN)</a:t>
            </a: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Develop accelerator event parsing system for trigger system</a:t>
            </a: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Realize the data interaction between accelerator and CEE LAN</a:t>
            </a: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Time synchronization of equipments running in CEE LAN</a:t>
            </a: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… 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1109" y="137444"/>
            <a:ext cx="92718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DCS context and scale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b="2678"/>
          <a:stretch>
            <a:fillRect/>
          </a:stretch>
        </p:blipFill>
        <p:spPr>
          <a:xfrm>
            <a:off x="5308600" y="1226820"/>
            <a:ext cx="6883400" cy="4636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" y="2758504"/>
            <a:ext cx="5074515" cy="3000851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51109" y="985711"/>
            <a:ext cx="4609465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3-tiers hardware architecture 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EPICS-based 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Open-source software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500" y="119380"/>
            <a:ext cx="112014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Detector control system(DCS</a:t>
            </a:r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 Flow</a:t>
            </a: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3500" y="795020"/>
            <a:ext cx="11867515" cy="27989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Data communication and integration: 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CEE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CS communicates with hardware via PVs, integrating them into the IOC of each subsystem.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817245" lvl="1" indent="-36004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HV,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LV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,GAS control, environment parameters … …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360045" indent="-360045" algn="just" eaLnBrk="1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FEE status format: 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one-dimensional array, organized according to the FEE pattern. This format is consistent across all detectors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.</a:t>
            </a:r>
          </a:p>
          <a:p>
            <a:pPr marL="817245" lvl="1" indent="-36004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For CBM, belongs to DAQ? With TIG stack(Telegraf, InfluxDB, Grafana or prometheus), so the next how…?</a:t>
            </a:r>
          </a:p>
          <a:p>
            <a:pPr marL="817245" lvl="1" indent="-36004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Interlock </a:t>
            </a:r>
            <a:r>
              <a:rPr lang="zh-CN" altLang="en-US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？</a:t>
            </a:r>
            <a:endParaRPr lang="en-US" altLang="zh-CN" b="1" i="1" u="sng" dirty="0">
              <a:solidFill>
                <a:srgbClr val="002060"/>
              </a:solidFill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95948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3" y="3532367"/>
            <a:ext cx="6478905" cy="3392805"/>
          </a:xfrm>
          <a:prstGeom prst="rect">
            <a:avLst/>
          </a:prstGeom>
        </p:spPr>
      </p:pic>
      <p:pic>
        <p:nvPicPr>
          <p:cNvPr id="802009676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4561" y="3686065"/>
            <a:ext cx="5468620" cy="271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1109" y="216184"/>
            <a:ext cx="92718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DCS implementation</a:t>
            </a:r>
            <a:r>
              <a:rPr lang="zh-CN" altLang="en-US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IOCs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51109" y="904162"/>
            <a:ext cx="11339026" cy="378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8290" algn="just" eaLnBrk="1" hangingPunct="1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sub-systen has their own IOCs</a:t>
            </a:r>
            <a:endParaRPr lang="en-US" altLang="zh-C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front-end electronics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High/ low voltages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 control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variables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control system</a:t>
            </a:r>
          </a:p>
          <a:p>
            <a:pPr indent="-288290" algn="just" fontAlgn="auto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Water-cooling control sysytem</a:t>
            </a:r>
          </a:p>
          <a:p>
            <a:pPr indent="-288290" algn="just" fontAlgn="auto">
              <a:lnSpc>
                <a:spcPct val="14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  <a:p>
            <a:pPr algn="just" eaLnBrk="1" hangingPunct="1">
              <a:lnSpc>
                <a:spcPts val="1920"/>
              </a:lnSpc>
              <a:spcBef>
                <a:spcPts val="0"/>
              </a:spcBef>
            </a:pP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zh-C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9" name="图片 8" descr="IOC"/>
          <p:cNvPicPr>
            <a:picLocks noChangeAspect="1"/>
          </p:cNvPicPr>
          <p:nvPr/>
        </p:nvPicPr>
        <p:blipFill>
          <a:blip r:embed="rId4"/>
          <a:srcRect t="2516"/>
          <a:stretch>
            <a:fillRect/>
          </a:stretch>
        </p:blipFill>
        <p:spPr>
          <a:xfrm>
            <a:off x="927900" y="3738135"/>
            <a:ext cx="2860966" cy="3064206"/>
          </a:xfrm>
          <a:prstGeom prst="rect">
            <a:avLst/>
          </a:prstGeom>
        </p:spPr>
      </p:pic>
      <p:pic>
        <p:nvPicPr>
          <p:cNvPr id="7" name="图片 6" descr="k8s IOC">
            <a:extLst>
              <a:ext uri="{FF2B5EF4-FFF2-40B4-BE49-F238E27FC236}">
                <a16:creationId xmlns:a16="http://schemas.microsoft.com/office/drawing/2014/main" id="{115EE035-DEEA-4593-B2A4-07C302D3F2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98" b="3046"/>
          <a:stretch>
            <a:fillRect/>
          </a:stretch>
        </p:blipFill>
        <p:spPr>
          <a:xfrm>
            <a:off x="4165218" y="2795833"/>
            <a:ext cx="7603214" cy="389167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7ABB4EA-D658-4B1C-9CEF-ECCBCFD8E56C}"/>
              </a:ext>
            </a:extLst>
          </p:cNvPr>
          <p:cNvSpPr/>
          <p:nvPr/>
        </p:nvSpPr>
        <p:spPr>
          <a:xfrm>
            <a:off x="5203551" y="1198831"/>
            <a:ext cx="6286584" cy="1600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829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Containerization is necessary</a:t>
            </a:r>
            <a:r>
              <a:rPr lang="en-US" altLang="zh-CN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(Podman, Singularity, Docker)</a:t>
            </a:r>
          </a:p>
          <a:p>
            <a:pPr algn="just">
              <a:lnSpc>
                <a:spcPct val="140000"/>
              </a:lnSpc>
            </a:pPr>
            <a:r>
              <a:rPr lang="en-US" altLang="zh-CN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development/ deploy efficient, upgrade…</a:t>
            </a:r>
          </a:p>
          <a:p>
            <a:pPr algn="just">
              <a:lnSpc>
                <a:spcPct val="140000"/>
              </a:lnSpc>
            </a:pPr>
            <a:r>
              <a:rPr lang="en-US" altLang="zh-CN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large scale spectrometer </a:t>
            </a:r>
          </a:p>
          <a:p>
            <a:pPr algn="just">
              <a:lnSpc>
                <a:spcPct val="140000"/>
              </a:lnSpc>
            </a:pPr>
            <a:r>
              <a:rPr lang="en-US" altLang="zh-CN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scalibility …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7047D17-D823-4EE8-B92C-6BE9C56961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5522" y="2336025"/>
            <a:ext cx="4969574" cy="24991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1109" y="216184"/>
            <a:ext cx="92718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DCS implementation</a:t>
            </a:r>
            <a:r>
              <a:rPr lang="zh-CN" altLang="en-US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GUIs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4506" y="940307"/>
            <a:ext cx="10513060" cy="10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 or Phoebus-based and  web-based GUI</a:t>
            </a:r>
          </a:p>
          <a:p>
            <a:pPr marL="0" indent="-288290" algn="just" eaLnBrk="1" hangingPunct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CBM: Grafana, Phoebus…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4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64" y="4835143"/>
            <a:ext cx="2665251" cy="1920756"/>
          </a:xfrm>
          <a:prstGeom prst="rect">
            <a:avLst/>
          </a:prstGeom>
        </p:spPr>
      </p:pic>
      <p:pic>
        <p:nvPicPr>
          <p:cNvPr id="50" name="图片 11" descr="表格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" y="4864762"/>
            <a:ext cx="2653897" cy="189113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87D28CA-509B-47B2-822C-491F67320D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83527" y="2031078"/>
            <a:ext cx="5817870" cy="668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PV Variable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Monitoring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Interface</a:t>
            </a:r>
            <a:endParaRPr lang="zh-CN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5262CAA-9676-43EB-AF63-AC18A0343C9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1246" y="1289255"/>
            <a:ext cx="4207510" cy="512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 Visualization 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Interface 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chart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）：</a:t>
            </a:r>
            <a:endParaRPr lang="zh-CN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" name="图片 15" descr="屏幕截图 2025-01-21 183905">
            <a:extLst>
              <a:ext uri="{FF2B5EF4-FFF2-40B4-BE49-F238E27FC236}">
                <a16:creationId xmlns:a16="http://schemas.microsoft.com/office/drawing/2014/main" id="{2CF98895-719C-4CEF-86F8-B7DDBF881E0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718881" y="1832408"/>
            <a:ext cx="3952240" cy="222377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FD7E04F-837E-4733-A97D-CD587B40C5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639615" y="4086886"/>
            <a:ext cx="5730875" cy="4573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Data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Visualization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Interface 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lists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）：</a:t>
            </a:r>
            <a:endParaRPr lang="zh-CN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8" name="图片 17" descr="屏幕截图 2025-01-21 184107">
            <a:extLst>
              <a:ext uri="{FF2B5EF4-FFF2-40B4-BE49-F238E27FC236}">
                <a16:creationId xmlns:a16="http://schemas.microsoft.com/office/drawing/2014/main" id="{79363A89-DC8D-4684-8A71-18093CC73D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0418" y="4470281"/>
            <a:ext cx="3952240" cy="21901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84" y="880900"/>
            <a:ext cx="5194300" cy="2018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System Architecture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Front-end and back-end separation development</a:t>
            </a:r>
          </a:p>
          <a:p>
            <a:pPr marL="342900" lvl="0" indent="-342900" algn="just" fontAlgn="auto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frontend uses Vue.js, the backend uses SpringBoot. </a:t>
            </a:r>
          </a:p>
          <a:p>
            <a:pPr marL="342900" lvl="0" indent="-342900" algn="just" fontAlgn="auto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 Python projects, Flask or Django can replace SpringBoot.</a:t>
            </a:r>
          </a:p>
          <a:p>
            <a:pPr marL="342900" lvl="0" indent="-342900" algn="just" fontAlgn="auto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back-end server program interacts with the database and EPICS data</a:t>
            </a:r>
          </a:p>
          <a:p>
            <a:pPr marL="342900" lvl="0" indent="-342900" algn="just" fontAlgn="auto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685" y="128270"/>
            <a:ext cx="1122616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Web-based Data Visualization </a:t>
            </a:r>
          </a:p>
        </p:txBody>
      </p:sp>
      <p:pic>
        <p:nvPicPr>
          <p:cNvPr id="6" name="图片 5" descr="绘图te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497" y="1312322"/>
            <a:ext cx="6488585" cy="516047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4211087"/>
            <a:ext cx="5151662" cy="238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Scalability</a:t>
            </a:r>
          </a:p>
          <a:p>
            <a:pPr marL="342900" lvl="0" indent="-342900" algn="just" fontAlgn="auto">
              <a:lnSpc>
                <a:spcPts val="3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system is designed for distributed deployment, using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message queues like Kafka and RabbitMQ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 inter-system communication</a:t>
            </a:r>
          </a:p>
          <a:p>
            <a:pPr marL="342900" lvl="0" indent="-342900" algn="just" fontAlgn="auto">
              <a:lnSpc>
                <a:spcPts val="3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charset="0"/>
              <a:buChar char="Ø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Allowing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seamless horizontal scaling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meet dynamic demands.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U2ODlkNWNmYzVmOGNjMTk0MDZhYWVmZjcwMGU1M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1301</Words>
  <Application>Microsoft Office PowerPoint</Application>
  <PresentationFormat>宽屏</PresentationFormat>
  <Paragraphs>209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MS UI Gothic</vt:lpstr>
      <vt:lpstr>quote-cjk-patch</vt:lpstr>
      <vt:lpstr>等线</vt:lpstr>
      <vt:lpstr>思源黑体 CN Bold</vt:lpstr>
      <vt:lpstr>宋体</vt:lpstr>
      <vt:lpstr>微软雅黑</vt:lpstr>
      <vt:lpstr>Arial</vt:lpstr>
      <vt:lpstr>Calibri</vt:lpstr>
      <vt:lpstr>Times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Electronic logbook</vt:lpstr>
      <vt:lpstr>PowerPoint 演示文稿</vt:lpstr>
      <vt:lpstr>PowerPoint 演示文稿</vt:lpstr>
      <vt:lpstr>Data Clean &amp; Alarming</vt:lpstr>
      <vt:lpstr>PowerPoint 演示文稿</vt:lpstr>
      <vt:lpstr>PowerPoint 演示文稿</vt:lpstr>
      <vt:lpstr>PowerPoint 演示文稿</vt:lpstr>
      <vt:lpstr>PowerPoint 演示文稿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limin</dc:creator>
  <cp:lastModifiedBy>limin</cp:lastModifiedBy>
  <cp:revision>379</cp:revision>
  <dcterms:created xsi:type="dcterms:W3CDTF">2019-06-19T02:08:00Z</dcterms:created>
  <dcterms:modified xsi:type="dcterms:W3CDTF">2025-10-21T03:17:30Z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BCDD167EEC2C4B73836E22C90360720B_13</vt:lpwstr>
  </property>
</Properties>
</file>