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11153" r:id="rId2"/>
    <p:sldId id="3497" r:id="rId3"/>
    <p:sldId id="7439" r:id="rId4"/>
    <p:sldId id="11154" r:id="rId5"/>
    <p:sldId id="11156" r:id="rId6"/>
    <p:sldId id="11157" r:id="rId7"/>
    <p:sldId id="11155" r:id="rId8"/>
    <p:sldId id="11159" r:id="rId9"/>
    <p:sldId id="11182" r:id="rId10"/>
    <p:sldId id="11162" r:id="rId11"/>
    <p:sldId id="11163" r:id="rId12"/>
    <p:sldId id="11183" r:id="rId13"/>
    <p:sldId id="11164" r:id="rId14"/>
    <p:sldId id="11165" r:id="rId15"/>
    <p:sldId id="11160" r:id="rId16"/>
    <p:sldId id="11168" r:id="rId17"/>
    <p:sldId id="11166" r:id="rId18"/>
    <p:sldId id="11167" r:id="rId19"/>
    <p:sldId id="11186" r:id="rId20"/>
    <p:sldId id="11184" r:id="rId21"/>
    <p:sldId id="11185" r:id="rId22"/>
    <p:sldId id="11169" r:id="rId23"/>
    <p:sldId id="11170" r:id="rId24"/>
    <p:sldId id="11158" r:id="rId25"/>
    <p:sldId id="11171" r:id="rId26"/>
    <p:sldId id="11172" r:id="rId27"/>
    <p:sldId id="11173" r:id="rId28"/>
    <p:sldId id="11174" r:id="rId29"/>
    <p:sldId id="11180" r:id="rId30"/>
    <p:sldId id="11176" r:id="rId31"/>
    <p:sldId id="11177" r:id="rId32"/>
    <p:sldId id="11179" r:id="rId33"/>
    <p:sldId id="11178" r:id="rId34"/>
    <p:sldId id="11181" r:id="rId35"/>
    <p:sldId id="11151" r:id="rId36"/>
    <p:sldId id="11175" r:id="rId37"/>
    <p:sldId id="10339" r:id="rId38"/>
    <p:sldId id="10002" r:id="rId39"/>
  </p:sldIdLst>
  <p:sldSz cx="12192000" cy="6858000"/>
  <p:notesSz cx="6797675" cy="9928225"/>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Xu" initials="NX" lastIdx="1" clrIdx="0"/>
  <p:cmAuthor id="1" name="" initials="" lastIdx="1" clrIdx="0"/>
  <p:cmAuthor id="2" name="作者" initials="A" lastIdx="2" clrIdx="1"/>
  <p:cmAuthor id="3" name="Yue Ke" initials="YK" lastIdx="1" clrIdx="2"/>
  <p:cmAuthor id="4" name="王 康" initials="王" lastIdx="15" clrIdx="3">
    <p:extLst>
      <p:ext uri="{19B8F6BF-5375-455C-9EA6-DF929625EA0E}">
        <p15:presenceInfo xmlns:p15="http://schemas.microsoft.com/office/powerpoint/2012/main" userId="a8420036dd3d50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a:srgbClr val="85A9CA"/>
    <a:srgbClr val="FF9999"/>
    <a:srgbClr val="FFCCCC"/>
    <a:srgbClr val="0B5395"/>
    <a:srgbClr val="DAE3F3"/>
    <a:srgbClr val="2E75B6"/>
    <a:srgbClr val="FABE00"/>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88421" autoAdjust="0"/>
  </p:normalViewPr>
  <p:slideViewPr>
    <p:cSldViewPr snapToGrid="0">
      <p:cViewPr varScale="1">
        <p:scale>
          <a:sx n="101" d="100"/>
          <a:sy n="101" d="100"/>
        </p:scale>
        <p:origin x="1002" y="72"/>
      </p:cViewPr>
      <p:guideLst>
        <p:guide orient="horz" pos="2160"/>
        <p:guide pos="3817"/>
      </p:guideLst>
    </p:cSldViewPr>
  </p:slideViewPr>
  <p:outlineViewPr>
    <p:cViewPr>
      <p:scale>
        <a:sx n="33" d="100"/>
        <a:sy n="33" d="100"/>
      </p:scale>
      <p:origin x="0" y="-6356"/>
    </p:cViewPr>
  </p:outlin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78" d="100"/>
          <a:sy n="78" d="100"/>
        </p:scale>
        <p:origin x="397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41F6EF-12CB-4735-A31F-C8F4E37529AA}" type="doc">
      <dgm:prSet loTypeId="urn:microsoft.com/office/officeart/2005/8/layout/chevron1" loCatId="process" qsTypeId="urn:microsoft.com/office/officeart/2005/8/quickstyle/simple1" qsCatId="simple" csTypeId="urn:microsoft.com/office/officeart/2005/8/colors/accent1_2" csCatId="accent1" phldr="1"/>
      <dgm:spPr/>
    </dgm:pt>
    <dgm:pt modelId="{A4C05506-1353-4D15-BE0B-DB2369F5FEB8}">
      <dgm:prSet phldrT="[文本]" custT="1"/>
      <dgm:spPr/>
      <dgm:t>
        <a:bodyPr/>
        <a:lstStyle/>
        <a:p>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2019</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019DA77F-09E0-41B0-824D-F58FC3FF85FE}" type="parTrans" cxnId="{0B20089F-2BF0-4514-AAF8-90EF3884297F}">
      <dgm:prSet/>
      <dgm:spPr/>
      <dgm:t>
        <a:bodyPr/>
        <a:lstStyle/>
        <a:p>
          <a:endParaRPr lang="zh-CN" altLang="en-US" sz="2000">
            <a:latin typeface="Times New Roman" panose="02020603050405020304" pitchFamily="18" charset="0"/>
            <a:ea typeface="微软雅黑" panose="020B0503020204020204" pitchFamily="34" charset="-122"/>
            <a:cs typeface="Times New Roman" panose="02020603050405020304" pitchFamily="18" charset="0"/>
          </a:endParaRPr>
        </a:p>
      </dgm:t>
    </dgm:pt>
    <dgm:pt modelId="{FBFB2DBC-4802-4A00-A62D-57C05731D6AE}" type="sibTrans" cxnId="{0B20089F-2BF0-4514-AAF8-90EF3884297F}">
      <dgm:prSet/>
      <dgm:spPr/>
      <dgm:t>
        <a:bodyPr/>
        <a:lstStyle/>
        <a:p>
          <a:endParaRPr lang="zh-CN" altLang="en-US" sz="2000">
            <a:latin typeface="Times New Roman" panose="02020603050405020304" pitchFamily="18" charset="0"/>
            <a:ea typeface="微软雅黑" panose="020B0503020204020204" pitchFamily="34" charset="-122"/>
            <a:cs typeface="Times New Roman" panose="02020603050405020304" pitchFamily="18" charset="0"/>
          </a:endParaRPr>
        </a:p>
      </dgm:t>
    </dgm:pt>
    <dgm:pt modelId="{B81B9AD9-CE0F-47B9-842D-88A5ED34A30D}">
      <dgm:prSet phldrT="[文本]" custT="1"/>
      <dgm:spPr/>
      <dgm:t>
        <a:bodyPr/>
        <a:lstStyle/>
        <a:p>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2020</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62BA0512-7CF0-429D-802E-DF0C71412C27}" type="parTrans" cxnId="{C882400A-F07D-4BAA-954E-BB046F5438C6}">
      <dgm:prSet/>
      <dgm:spPr/>
      <dgm:t>
        <a:bodyPr/>
        <a:lstStyle/>
        <a:p>
          <a:endParaRPr lang="zh-CN" altLang="en-US" sz="2000">
            <a:latin typeface="Times New Roman" panose="02020603050405020304" pitchFamily="18" charset="0"/>
            <a:ea typeface="微软雅黑" panose="020B0503020204020204" pitchFamily="34" charset="-122"/>
            <a:cs typeface="Times New Roman" panose="02020603050405020304" pitchFamily="18" charset="0"/>
          </a:endParaRPr>
        </a:p>
      </dgm:t>
    </dgm:pt>
    <dgm:pt modelId="{A1313836-CB50-4EF6-AC6F-499DA78D80DE}" type="sibTrans" cxnId="{C882400A-F07D-4BAA-954E-BB046F5438C6}">
      <dgm:prSet/>
      <dgm:spPr/>
      <dgm:t>
        <a:bodyPr/>
        <a:lstStyle/>
        <a:p>
          <a:endParaRPr lang="zh-CN" altLang="en-US" sz="2000">
            <a:latin typeface="Times New Roman" panose="02020603050405020304" pitchFamily="18" charset="0"/>
            <a:ea typeface="微软雅黑" panose="020B0503020204020204" pitchFamily="34" charset="-122"/>
            <a:cs typeface="Times New Roman" panose="02020603050405020304" pitchFamily="18" charset="0"/>
          </a:endParaRPr>
        </a:p>
      </dgm:t>
    </dgm:pt>
    <dgm:pt modelId="{E0C4353A-BCE3-4170-8D6D-9E2669E63EE3}">
      <dgm:prSet phldrT="[文本]" custT="1"/>
      <dgm:spPr/>
      <dgm:t>
        <a:bodyPr/>
        <a:lstStyle/>
        <a:p>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2021</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C8F4ACFC-DCCC-4485-8BBB-9996D2EFA14B}" type="parTrans" cxnId="{1AEF55C2-FBAD-47C4-ABC5-0B80E9216CE8}">
      <dgm:prSet/>
      <dgm:spPr/>
      <dgm:t>
        <a:bodyPr/>
        <a:lstStyle/>
        <a:p>
          <a:endParaRPr lang="zh-CN" altLang="en-US" sz="2000">
            <a:latin typeface="Times New Roman" panose="02020603050405020304" pitchFamily="18" charset="0"/>
            <a:ea typeface="微软雅黑" panose="020B0503020204020204" pitchFamily="34" charset="-122"/>
            <a:cs typeface="Times New Roman" panose="02020603050405020304" pitchFamily="18" charset="0"/>
          </a:endParaRPr>
        </a:p>
      </dgm:t>
    </dgm:pt>
    <dgm:pt modelId="{371E96B5-0BE9-4A2A-A659-DFC35EA267A0}" type="sibTrans" cxnId="{1AEF55C2-FBAD-47C4-ABC5-0B80E9216CE8}">
      <dgm:prSet/>
      <dgm:spPr/>
      <dgm:t>
        <a:bodyPr/>
        <a:lstStyle/>
        <a:p>
          <a:endParaRPr lang="zh-CN" altLang="en-US" sz="2000">
            <a:latin typeface="Times New Roman" panose="02020603050405020304" pitchFamily="18" charset="0"/>
            <a:ea typeface="微软雅黑" panose="020B0503020204020204" pitchFamily="34" charset="-122"/>
            <a:cs typeface="Times New Roman" panose="02020603050405020304" pitchFamily="18" charset="0"/>
          </a:endParaRPr>
        </a:p>
      </dgm:t>
    </dgm:pt>
    <dgm:pt modelId="{BDF11639-6B46-481A-BDA8-21F3BA83427F}">
      <dgm:prSet phldrT="[文本]" custT="1"/>
      <dgm:spPr/>
      <dgm:t>
        <a:bodyPr/>
        <a:lstStyle/>
        <a:p>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2022</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8D21B4A9-5D1B-407F-983B-B804CE14646D}" type="parTrans" cxnId="{89A8A8F7-9475-4CCA-B570-196079EE3D9C}">
      <dgm:prSet/>
      <dgm:spPr/>
      <dgm:t>
        <a:bodyPr/>
        <a:lstStyle/>
        <a:p>
          <a:endParaRPr lang="zh-CN" altLang="en-US" sz="2000"/>
        </a:p>
      </dgm:t>
    </dgm:pt>
    <dgm:pt modelId="{D6751E02-3106-4B0F-9D0B-05B20BAD7B21}" type="sibTrans" cxnId="{89A8A8F7-9475-4CCA-B570-196079EE3D9C}">
      <dgm:prSet/>
      <dgm:spPr/>
      <dgm:t>
        <a:bodyPr/>
        <a:lstStyle/>
        <a:p>
          <a:endParaRPr lang="zh-CN" altLang="en-US" sz="2000"/>
        </a:p>
      </dgm:t>
    </dgm:pt>
    <dgm:pt modelId="{29400772-F8DC-4541-9D12-5E7D6B91ABAB}">
      <dgm:prSet phldrT="[文本]" custT="1"/>
      <dgm:spPr/>
      <dgm:t>
        <a:bodyPr/>
        <a:lstStyle/>
        <a:p>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2023</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2852325A-20E4-4962-8E3D-E15A0FAB065A}" type="parTrans" cxnId="{936F751F-93C2-4446-A4FE-9EBD53813044}">
      <dgm:prSet/>
      <dgm:spPr/>
      <dgm:t>
        <a:bodyPr/>
        <a:lstStyle/>
        <a:p>
          <a:endParaRPr lang="zh-CN" altLang="en-US" sz="2000"/>
        </a:p>
      </dgm:t>
    </dgm:pt>
    <dgm:pt modelId="{F51814C3-E14E-4BAD-A0A5-BBEDDD10C59C}" type="sibTrans" cxnId="{936F751F-93C2-4446-A4FE-9EBD53813044}">
      <dgm:prSet/>
      <dgm:spPr/>
      <dgm:t>
        <a:bodyPr/>
        <a:lstStyle/>
        <a:p>
          <a:endParaRPr lang="zh-CN" altLang="en-US" sz="2000"/>
        </a:p>
      </dgm:t>
    </dgm:pt>
    <dgm:pt modelId="{D8F8C7F9-3736-4A73-8883-DADE81B51C67}">
      <dgm:prSet phldrT="[文本]" custT="1"/>
      <dgm:spPr/>
      <dgm:t>
        <a:bodyPr/>
        <a:lstStyle/>
        <a:p>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2024</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FD51A916-3847-406F-BEB0-F2576976BE7A}" type="parTrans" cxnId="{5791F83B-8BE7-4378-B598-FE9C9BF0C6D0}">
      <dgm:prSet/>
      <dgm:spPr/>
      <dgm:t>
        <a:bodyPr/>
        <a:lstStyle/>
        <a:p>
          <a:endParaRPr lang="zh-CN" altLang="en-US" sz="2000"/>
        </a:p>
      </dgm:t>
    </dgm:pt>
    <dgm:pt modelId="{DF795428-1451-4A38-AB24-74A37338481C}" type="sibTrans" cxnId="{5791F83B-8BE7-4378-B598-FE9C9BF0C6D0}">
      <dgm:prSet/>
      <dgm:spPr/>
      <dgm:t>
        <a:bodyPr/>
        <a:lstStyle/>
        <a:p>
          <a:endParaRPr lang="zh-CN" altLang="en-US" sz="2000"/>
        </a:p>
      </dgm:t>
    </dgm:pt>
    <dgm:pt modelId="{248DEB5D-3E42-4E7E-B92D-610F1500F895}">
      <dgm:prSet phldrT="[文本]" custT="1"/>
      <dgm:spPr/>
      <dgm:t>
        <a:bodyPr/>
        <a:lstStyle/>
        <a:p>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2025</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dgm:t>
    </dgm:pt>
    <dgm:pt modelId="{D8C5A787-EB30-431C-BBC8-97BC7FAC3A14}" type="parTrans" cxnId="{BEC5DBF3-06EB-4847-A023-B8BA9E614970}">
      <dgm:prSet/>
      <dgm:spPr/>
      <dgm:t>
        <a:bodyPr/>
        <a:lstStyle/>
        <a:p>
          <a:endParaRPr lang="zh-CN" altLang="en-US" sz="2000"/>
        </a:p>
      </dgm:t>
    </dgm:pt>
    <dgm:pt modelId="{8A6C9DAB-9A20-476B-A6D0-60F87CD57D1C}" type="sibTrans" cxnId="{BEC5DBF3-06EB-4847-A023-B8BA9E614970}">
      <dgm:prSet/>
      <dgm:spPr/>
      <dgm:t>
        <a:bodyPr/>
        <a:lstStyle/>
        <a:p>
          <a:endParaRPr lang="zh-CN" altLang="en-US" sz="2000"/>
        </a:p>
      </dgm:t>
    </dgm:pt>
    <dgm:pt modelId="{FBDCF4DD-B559-4B12-AA4B-7925C00242B9}" type="pres">
      <dgm:prSet presAssocID="{4341F6EF-12CB-4735-A31F-C8F4E37529AA}" presName="Name0" presStyleCnt="0">
        <dgm:presLayoutVars>
          <dgm:dir/>
          <dgm:animLvl val="lvl"/>
          <dgm:resizeHandles val="exact"/>
        </dgm:presLayoutVars>
      </dgm:prSet>
      <dgm:spPr/>
    </dgm:pt>
    <dgm:pt modelId="{35D27ACB-F0F7-4A38-AA87-7EC67649D066}" type="pres">
      <dgm:prSet presAssocID="{A4C05506-1353-4D15-BE0B-DB2369F5FEB8}" presName="parTxOnly" presStyleLbl="node1" presStyleIdx="0" presStyleCnt="7">
        <dgm:presLayoutVars>
          <dgm:chMax val="0"/>
          <dgm:chPref val="0"/>
          <dgm:bulletEnabled val="1"/>
        </dgm:presLayoutVars>
      </dgm:prSet>
      <dgm:spPr/>
    </dgm:pt>
    <dgm:pt modelId="{72365C73-31C9-4363-A6CA-5C07C5BB7ED5}" type="pres">
      <dgm:prSet presAssocID="{FBFB2DBC-4802-4A00-A62D-57C05731D6AE}" presName="parTxOnlySpace" presStyleCnt="0"/>
      <dgm:spPr/>
    </dgm:pt>
    <dgm:pt modelId="{501207B4-A022-4C0E-9F60-E4D2FAFD4A8A}" type="pres">
      <dgm:prSet presAssocID="{B81B9AD9-CE0F-47B9-842D-88A5ED34A30D}" presName="parTxOnly" presStyleLbl="node1" presStyleIdx="1" presStyleCnt="7">
        <dgm:presLayoutVars>
          <dgm:chMax val="0"/>
          <dgm:chPref val="0"/>
          <dgm:bulletEnabled val="1"/>
        </dgm:presLayoutVars>
      </dgm:prSet>
      <dgm:spPr/>
    </dgm:pt>
    <dgm:pt modelId="{B8DAB48E-3D52-4AB0-8EC2-D1B78B67976A}" type="pres">
      <dgm:prSet presAssocID="{A1313836-CB50-4EF6-AC6F-499DA78D80DE}" presName="parTxOnlySpace" presStyleCnt="0"/>
      <dgm:spPr/>
    </dgm:pt>
    <dgm:pt modelId="{5517935B-37F1-46D6-875C-3E9B071DB174}" type="pres">
      <dgm:prSet presAssocID="{E0C4353A-BCE3-4170-8D6D-9E2669E63EE3}" presName="parTxOnly" presStyleLbl="node1" presStyleIdx="2" presStyleCnt="7">
        <dgm:presLayoutVars>
          <dgm:chMax val="0"/>
          <dgm:chPref val="0"/>
          <dgm:bulletEnabled val="1"/>
        </dgm:presLayoutVars>
      </dgm:prSet>
      <dgm:spPr/>
    </dgm:pt>
    <dgm:pt modelId="{592E9685-F44E-4DF9-9F36-3A496D4F68D6}" type="pres">
      <dgm:prSet presAssocID="{371E96B5-0BE9-4A2A-A659-DFC35EA267A0}" presName="parTxOnlySpace" presStyleCnt="0"/>
      <dgm:spPr/>
    </dgm:pt>
    <dgm:pt modelId="{8746E454-6C01-447A-8EF0-66B774E585F2}" type="pres">
      <dgm:prSet presAssocID="{BDF11639-6B46-481A-BDA8-21F3BA83427F}" presName="parTxOnly" presStyleLbl="node1" presStyleIdx="3" presStyleCnt="7">
        <dgm:presLayoutVars>
          <dgm:chMax val="0"/>
          <dgm:chPref val="0"/>
          <dgm:bulletEnabled val="1"/>
        </dgm:presLayoutVars>
      </dgm:prSet>
      <dgm:spPr/>
    </dgm:pt>
    <dgm:pt modelId="{20CE8735-1751-4125-A82A-21A5D76F8162}" type="pres">
      <dgm:prSet presAssocID="{D6751E02-3106-4B0F-9D0B-05B20BAD7B21}" presName="parTxOnlySpace" presStyleCnt="0"/>
      <dgm:spPr/>
    </dgm:pt>
    <dgm:pt modelId="{F63F9E31-CDB0-47EF-8D13-717B5896A81D}" type="pres">
      <dgm:prSet presAssocID="{29400772-F8DC-4541-9D12-5E7D6B91ABAB}" presName="parTxOnly" presStyleLbl="node1" presStyleIdx="4" presStyleCnt="7" custLinFactNeighborY="-13347">
        <dgm:presLayoutVars>
          <dgm:chMax val="0"/>
          <dgm:chPref val="0"/>
          <dgm:bulletEnabled val="1"/>
        </dgm:presLayoutVars>
      </dgm:prSet>
      <dgm:spPr/>
    </dgm:pt>
    <dgm:pt modelId="{1A238968-BC81-4D08-96C7-2527A5D03B90}" type="pres">
      <dgm:prSet presAssocID="{F51814C3-E14E-4BAD-A0A5-BBEDDD10C59C}" presName="parTxOnlySpace" presStyleCnt="0"/>
      <dgm:spPr/>
    </dgm:pt>
    <dgm:pt modelId="{9ADADD0F-DC0D-4E40-B829-2D5EB280E3E4}" type="pres">
      <dgm:prSet presAssocID="{D8F8C7F9-3736-4A73-8883-DADE81B51C67}" presName="parTxOnly" presStyleLbl="node1" presStyleIdx="5" presStyleCnt="7">
        <dgm:presLayoutVars>
          <dgm:chMax val="0"/>
          <dgm:chPref val="0"/>
          <dgm:bulletEnabled val="1"/>
        </dgm:presLayoutVars>
      </dgm:prSet>
      <dgm:spPr/>
    </dgm:pt>
    <dgm:pt modelId="{3606CBFF-5554-491D-B5DC-A67865B1549E}" type="pres">
      <dgm:prSet presAssocID="{DF795428-1451-4A38-AB24-74A37338481C}" presName="parTxOnlySpace" presStyleCnt="0"/>
      <dgm:spPr/>
    </dgm:pt>
    <dgm:pt modelId="{1780D13A-0859-4A2E-B698-EAF9ED5F5E68}" type="pres">
      <dgm:prSet presAssocID="{248DEB5D-3E42-4E7E-B92D-610F1500F895}" presName="parTxOnly" presStyleLbl="node1" presStyleIdx="6" presStyleCnt="7" custLinFactNeighborY="-13347">
        <dgm:presLayoutVars>
          <dgm:chMax val="0"/>
          <dgm:chPref val="0"/>
          <dgm:bulletEnabled val="1"/>
        </dgm:presLayoutVars>
      </dgm:prSet>
      <dgm:spPr/>
    </dgm:pt>
  </dgm:ptLst>
  <dgm:cxnLst>
    <dgm:cxn modelId="{C882400A-F07D-4BAA-954E-BB046F5438C6}" srcId="{4341F6EF-12CB-4735-A31F-C8F4E37529AA}" destId="{B81B9AD9-CE0F-47B9-842D-88A5ED34A30D}" srcOrd="1" destOrd="0" parTransId="{62BA0512-7CF0-429D-802E-DF0C71412C27}" sibTransId="{A1313836-CB50-4EF6-AC6F-499DA78D80DE}"/>
    <dgm:cxn modelId="{936F751F-93C2-4446-A4FE-9EBD53813044}" srcId="{4341F6EF-12CB-4735-A31F-C8F4E37529AA}" destId="{29400772-F8DC-4541-9D12-5E7D6B91ABAB}" srcOrd="4" destOrd="0" parTransId="{2852325A-20E4-4962-8E3D-E15A0FAB065A}" sibTransId="{F51814C3-E14E-4BAD-A0A5-BBEDDD10C59C}"/>
    <dgm:cxn modelId="{5791F83B-8BE7-4378-B598-FE9C9BF0C6D0}" srcId="{4341F6EF-12CB-4735-A31F-C8F4E37529AA}" destId="{D8F8C7F9-3736-4A73-8883-DADE81B51C67}" srcOrd="5" destOrd="0" parTransId="{FD51A916-3847-406F-BEB0-F2576976BE7A}" sibTransId="{DF795428-1451-4A38-AB24-74A37338481C}"/>
    <dgm:cxn modelId="{C89D5249-E241-4C0A-B431-FDAC8FFEB657}" type="presOf" srcId="{4341F6EF-12CB-4735-A31F-C8F4E37529AA}" destId="{FBDCF4DD-B559-4B12-AA4B-7925C00242B9}" srcOrd="0" destOrd="0" presId="urn:microsoft.com/office/officeart/2005/8/layout/chevron1"/>
    <dgm:cxn modelId="{9D6FB54A-B9D5-4EDE-A648-37B9C5CE41DC}" type="presOf" srcId="{A4C05506-1353-4D15-BE0B-DB2369F5FEB8}" destId="{35D27ACB-F0F7-4A38-AA87-7EC67649D066}" srcOrd="0" destOrd="0" presId="urn:microsoft.com/office/officeart/2005/8/layout/chevron1"/>
    <dgm:cxn modelId="{1AFDDE6D-5090-4204-9002-0C43765E4D5A}" type="presOf" srcId="{B81B9AD9-CE0F-47B9-842D-88A5ED34A30D}" destId="{501207B4-A022-4C0E-9F60-E4D2FAFD4A8A}" srcOrd="0" destOrd="0" presId="urn:microsoft.com/office/officeart/2005/8/layout/chevron1"/>
    <dgm:cxn modelId="{50B0F086-C303-42CF-9A94-87BC2C739C05}" type="presOf" srcId="{BDF11639-6B46-481A-BDA8-21F3BA83427F}" destId="{8746E454-6C01-447A-8EF0-66B774E585F2}" srcOrd="0" destOrd="0" presId="urn:microsoft.com/office/officeart/2005/8/layout/chevron1"/>
    <dgm:cxn modelId="{0B20089F-2BF0-4514-AAF8-90EF3884297F}" srcId="{4341F6EF-12CB-4735-A31F-C8F4E37529AA}" destId="{A4C05506-1353-4D15-BE0B-DB2369F5FEB8}" srcOrd="0" destOrd="0" parTransId="{019DA77F-09E0-41B0-824D-F58FC3FF85FE}" sibTransId="{FBFB2DBC-4802-4A00-A62D-57C05731D6AE}"/>
    <dgm:cxn modelId="{EDAD65AD-BC50-41D5-83BB-73B900ECB3DA}" type="presOf" srcId="{29400772-F8DC-4541-9D12-5E7D6B91ABAB}" destId="{F63F9E31-CDB0-47EF-8D13-717B5896A81D}" srcOrd="0" destOrd="0" presId="urn:microsoft.com/office/officeart/2005/8/layout/chevron1"/>
    <dgm:cxn modelId="{8DBB08BD-511A-41A4-AB32-CA2FBEFB9692}" type="presOf" srcId="{D8F8C7F9-3736-4A73-8883-DADE81B51C67}" destId="{9ADADD0F-DC0D-4E40-B829-2D5EB280E3E4}" srcOrd="0" destOrd="0" presId="urn:microsoft.com/office/officeart/2005/8/layout/chevron1"/>
    <dgm:cxn modelId="{1AEF55C2-FBAD-47C4-ABC5-0B80E9216CE8}" srcId="{4341F6EF-12CB-4735-A31F-C8F4E37529AA}" destId="{E0C4353A-BCE3-4170-8D6D-9E2669E63EE3}" srcOrd="2" destOrd="0" parTransId="{C8F4ACFC-DCCC-4485-8BBB-9996D2EFA14B}" sibTransId="{371E96B5-0BE9-4A2A-A659-DFC35EA267A0}"/>
    <dgm:cxn modelId="{3B732CD5-1B32-47D3-9FE2-F4ECCFF91AB6}" type="presOf" srcId="{E0C4353A-BCE3-4170-8D6D-9E2669E63EE3}" destId="{5517935B-37F1-46D6-875C-3E9B071DB174}" srcOrd="0" destOrd="0" presId="urn:microsoft.com/office/officeart/2005/8/layout/chevron1"/>
    <dgm:cxn modelId="{BEC5DBF3-06EB-4847-A023-B8BA9E614970}" srcId="{4341F6EF-12CB-4735-A31F-C8F4E37529AA}" destId="{248DEB5D-3E42-4E7E-B92D-610F1500F895}" srcOrd="6" destOrd="0" parTransId="{D8C5A787-EB30-431C-BBC8-97BC7FAC3A14}" sibTransId="{8A6C9DAB-9A20-476B-A6D0-60F87CD57D1C}"/>
    <dgm:cxn modelId="{41723DF5-1F9B-4D36-8062-8D709175DFC6}" type="presOf" srcId="{248DEB5D-3E42-4E7E-B92D-610F1500F895}" destId="{1780D13A-0859-4A2E-B698-EAF9ED5F5E68}" srcOrd="0" destOrd="0" presId="urn:microsoft.com/office/officeart/2005/8/layout/chevron1"/>
    <dgm:cxn modelId="{89A8A8F7-9475-4CCA-B570-196079EE3D9C}" srcId="{4341F6EF-12CB-4735-A31F-C8F4E37529AA}" destId="{BDF11639-6B46-481A-BDA8-21F3BA83427F}" srcOrd="3" destOrd="0" parTransId="{8D21B4A9-5D1B-407F-983B-B804CE14646D}" sibTransId="{D6751E02-3106-4B0F-9D0B-05B20BAD7B21}"/>
    <dgm:cxn modelId="{83386D9B-5907-4BC2-80D2-2E351BF5663D}" type="presParOf" srcId="{FBDCF4DD-B559-4B12-AA4B-7925C00242B9}" destId="{35D27ACB-F0F7-4A38-AA87-7EC67649D066}" srcOrd="0" destOrd="0" presId="urn:microsoft.com/office/officeart/2005/8/layout/chevron1"/>
    <dgm:cxn modelId="{E6BD5E80-C103-41E0-9FE8-8510640C92DE}" type="presParOf" srcId="{FBDCF4DD-B559-4B12-AA4B-7925C00242B9}" destId="{72365C73-31C9-4363-A6CA-5C07C5BB7ED5}" srcOrd="1" destOrd="0" presId="urn:microsoft.com/office/officeart/2005/8/layout/chevron1"/>
    <dgm:cxn modelId="{B180B6CF-509D-4575-9CE5-7977AAAB3F80}" type="presParOf" srcId="{FBDCF4DD-B559-4B12-AA4B-7925C00242B9}" destId="{501207B4-A022-4C0E-9F60-E4D2FAFD4A8A}" srcOrd="2" destOrd="0" presId="urn:microsoft.com/office/officeart/2005/8/layout/chevron1"/>
    <dgm:cxn modelId="{7AE056E9-FA51-4932-9B98-586BDBA3A1CC}" type="presParOf" srcId="{FBDCF4DD-B559-4B12-AA4B-7925C00242B9}" destId="{B8DAB48E-3D52-4AB0-8EC2-D1B78B67976A}" srcOrd="3" destOrd="0" presId="urn:microsoft.com/office/officeart/2005/8/layout/chevron1"/>
    <dgm:cxn modelId="{2C4B9DF9-42E4-4F5B-88ED-1DA11CFC489F}" type="presParOf" srcId="{FBDCF4DD-B559-4B12-AA4B-7925C00242B9}" destId="{5517935B-37F1-46D6-875C-3E9B071DB174}" srcOrd="4" destOrd="0" presId="urn:microsoft.com/office/officeart/2005/8/layout/chevron1"/>
    <dgm:cxn modelId="{2396058A-A392-44A2-81DC-1C0F9F57A3B8}" type="presParOf" srcId="{FBDCF4DD-B559-4B12-AA4B-7925C00242B9}" destId="{592E9685-F44E-4DF9-9F36-3A496D4F68D6}" srcOrd="5" destOrd="0" presId="urn:microsoft.com/office/officeart/2005/8/layout/chevron1"/>
    <dgm:cxn modelId="{C6C0DE68-A038-45FF-99C8-EEB5DB457DC5}" type="presParOf" srcId="{FBDCF4DD-B559-4B12-AA4B-7925C00242B9}" destId="{8746E454-6C01-447A-8EF0-66B774E585F2}" srcOrd="6" destOrd="0" presId="urn:microsoft.com/office/officeart/2005/8/layout/chevron1"/>
    <dgm:cxn modelId="{C7170CA9-5A0A-4B9B-970E-348361EE469F}" type="presParOf" srcId="{FBDCF4DD-B559-4B12-AA4B-7925C00242B9}" destId="{20CE8735-1751-4125-A82A-21A5D76F8162}" srcOrd="7" destOrd="0" presId="urn:microsoft.com/office/officeart/2005/8/layout/chevron1"/>
    <dgm:cxn modelId="{F4A43A08-B034-4069-B54F-C1D2C256C117}" type="presParOf" srcId="{FBDCF4DD-B559-4B12-AA4B-7925C00242B9}" destId="{F63F9E31-CDB0-47EF-8D13-717B5896A81D}" srcOrd="8" destOrd="0" presId="urn:microsoft.com/office/officeart/2005/8/layout/chevron1"/>
    <dgm:cxn modelId="{6AC0F48B-FAC2-4319-9633-658E2ED740D3}" type="presParOf" srcId="{FBDCF4DD-B559-4B12-AA4B-7925C00242B9}" destId="{1A238968-BC81-4D08-96C7-2527A5D03B90}" srcOrd="9" destOrd="0" presId="urn:microsoft.com/office/officeart/2005/8/layout/chevron1"/>
    <dgm:cxn modelId="{67B1B559-8911-475A-A769-CFEE1C26E6E2}" type="presParOf" srcId="{FBDCF4DD-B559-4B12-AA4B-7925C00242B9}" destId="{9ADADD0F-DC0D-4E40-B829-2D5EB280E3E4}" srcOrd="10" destOrd="0" presId="urn:microsoft.com/office/officeart/2005/8/layout/chevron1"/>
    <dgm:cxn modelId="{72B58931-ECC0-4559-AFB6-7ECE2D060A26}" type="presParOf" srcId="{FBDCF4DD-B559-4B12-AA4B-7925C00242B9}" destId="{3606CBFF-5554-491D-B5DC-A67865B1549E}" srcOrd="11" destOrd="0" presId="urn:microsoft.com/office/officeart/2005/8/layout/chevron1"/>
    <dgm:cxn modelId="{CB407924-1709-4BB4-AF67-884A95C1DAFF}" type="presParOf" srcId="{FBDCF4DD-B559-4B12-AA4B-7925C00242B9}" destId="{1780D13A-0859-4A2E-B698-EAF9ED5F5E68}"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A78126-C24C-42B3-A300-6498C25FC44A}"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zh-CN" altLang="en-US"/>
        </a:p>
      </dgm:t>
    </dgm:pt>
    <dgm:pt modelId="{C3137A68-991E-4E86-9D24-27C2074FADE0}">
      <dgm:prSet phldrT="[文本]" custT="1"/>
      <dgm:spPr>
        <a:noFill/>
        <a:ln>
          <a:solidFill>
            <a:schemeClr val="bg1">
              <a:lumMod val="50000"/>
            </a:schemeClr>
          </a:solidFill>
        </a:ln>
      </dgm:spPr>
      <dgm:t>
        <a:bodyPr/>
        <a:lstStyle/>
        <a:p>
          <a:r>
            <a:rPr lang="en-US" altLang="en-US" sz="1600" b="1" dirty="0">
              <a:solidFill>
                <a:srgbClr val="0000FF"/>
              </a:solidFill>
              <a:latin typeface="微软雅黑" panose="020B0503020204020204" pitchFamily="34" charset="-122"/>
              <a:ea typeface="微软雅黑" panose="020B0503020204020204" pitchFamily="34" charset="-122"/>
            </a:rPr>
            <a:t>Electricity </a:t>
          </a:r>
          <a:endParaRPr lang="zh-CN" altLang="en-US" sz="1600" b="1" dirty="0">
            <a:solidFill>
              <a:srgbClr val="0000FF"/>
            </a:solidFill>
            <a:latin typeface="微软雅黑" panose="020B0503020204020204" pitchFamily="34" charset="-122"/>
            <a:ea typeface="微软雅黑" panose="020B0503020204020204" pitchFamily="34" charset="-122"/>
          </a:endParaRPr>
        </a:p>
      </dgm:t>
    </dgm:pt>
    <dgm:pt modelId="{09662224-7426-4BE3-898F-CE9ECEB6004C}" type="parTrans" cxnId="{1F32E4B8-80AF-4DB6-AA33-3D5A233DA102}">
      <dgm:prSet/>
      <dgm:spPr/>
      <dgm:t>
        <a:bodyPr/>
        <a:lstStyle/>
        <a:p>
          <a:endParaRPr lang="zh-CN" altLang="en-US" b="0"/>
        </a:p>
      </dgm:t>
    </dgm:pt>
    <dgm:pt modelId="{0131A889-C888-4016-B0FB-176E1F522C96}" type="sibTrans" cxnId="{1F32E4B8-80AF-4DB6-AA33-3D5A233DA102}">
      <dgm:prSet/>
      <dgm:spPr/>
      <dgm:t>
        <a:bodyPr/>
        <a:lstStyle/>
        <a:p>
          <a:endParaRPr lang="zh-CN" altLang="en-US" b="0"/>
        </a:p>
      </dgm:t>
    </dgm:pt>
    <dgm:pt modelId="{3B07EF5B-03DF-43C1-92EA-181980D0F46C}">
      <dgm:prSet phldrT="[文本]" custT="1"/>
      <dgm:spPr>
        <a:noFill/>
        <a:ln>
          <a:solidFill>
            <a:schemeClr val="bg1">
              <a:lumMod val="50000"/>
            </a:schemeClr>
          </a:solidFill>
        </a:ln>
      </dgm:spPr>
      <dgm:t>
        <a:bodyPr/>
        <a:lstStyle/>
        <a:p>
          <a:r>
            <a:rPr lang="en-US" altLang="zh-CN" sz="1600" b="1" dirty="0">
              <a:solidFill>
                <a:srgbClr val="0000FF"/>
              </a:solidFill>
              <a:latin typeface="微软雅黑" panose="020B0503020204020204" pitchFamily="34" charset="-122"/>
              <a:ea typeface="微软雅黑" panose="020B0503020204020204" pitchFamily="34" charset="-122"/>
            </a:rPr>
            <a:t>AC</a:t>
          </a:r>
          <a:endParaRPr lang="zh-CN" altLang="en-US" sz="1800" b="1" dirty="0">
            <a:solidFill>
              <a:srgbClr val="0000FF"/>
            </a:solidFill>
            <a:latin typeface="微软雅黑" panose="020B0503020204020204" pitchFamily="34" charset="-122"/>
            <a:ea typeface="微软雅黑" panose="020B0503020204020204" pitchFamily="34" charset="-122"/>
          </a:endParaRPr>
        </a:p>
      </dgm:t>
    </dgm:pt>
    <dgm:pt modelId="{5143AFEC-52CE-4CA2-9CF3-94259C7261A0}" type="parTrans" cxnId="{34F60AA0-3442-4C69-A44A-8EB2403FF7AE}">
      <dgm:prSet/>
      <dgm:spPr/>
      <dgm:t>
        <a:bodyPr/>
        <a:lstStyle/>
        <a:p>
          <a:endParaRPr lang="zh-CN" altLang="en-US" b="0"/>
        </a:p>
      </dgm:t>
    </dgm:pt>
    <dgm:pt modelId="{741CAB2C-ED40-4F3C-ADAA-B60BA4F36A6A}" type="sibTrans" cxnId="{34F60AA0-3442-4C69-A44A-8EB2403FF7AE}">
      <dgm:prSet/>
      <dgm:spPr/>
      <dgm:t>
        <a:bodyPr/>
        <a:lstStyle/>
        <a:p>
          <a:endParaRPr lang="zh-CN" altLang="en-US" b="0"/>
        </a:p>
      </dgm:t>
    </dgm:pt>
    <dgm:pt modelId="{BBF1F251-7A28-41B7-988C-2F5013DE3D72}">
      <dgm:prSet phldrT="[文本]" custT="1"/>
      <dgm:spPr>
        <a:noFill/>
        <a:ln>
          <a:solidFill>
            <a:schemeClr val="bg1">
              <a:lumMod val="50000"/>
            </a:schemeClr>
          </a:solidFill>
        </a:ln>
      </dgm:spPr>
      <dgm:t>
        <a:bodyPr/>
        <a:lstStyle/>
        <a:p>
          <a:r>
            <a:rPr lang="en-US" altLang="zh-CN" sz="1600" b="1" dirty="0">
              <a:solidFill>
                <a:srgbClr val="0000FF"/>
              </a:solidFill>
              <a:latin typeface="微软雅黑" panose="020B0503020204020204" pitchFamily="34" charset="-122"/>
              <a:ea typeface="微软雅黑" panose="020B0503020204020204" pitchFamily="34" charset="-122"/>
            </a:rPr>
            <a:t>Cooling </a:t>
          </a:r>
          <a:endParaRPr lang="zh-CN" altLang="en-US" sz="1600" b="1" dirty="0">
            <a:solidFill>
              <a:srgbClr val="0000FF"/>
            </a:solidFill>
            <a:latin typeface="微软雅黑" panose="020B0503020204020204" pitchFamily="34" charset="-122"/>
            <a:ea typeface="微软雅黑" panose="020B0503020204020204" pitchFamily="34" charset="-122"/>
          </a:endParaRPr>
        </a:p>
      </dgm:t>
    </dgm:pt>
    <dgm:pt modelId="{F258DFC9-062F-4281-B1ED-1FF91CED5CD2}" type="parTrans" cxnId="{4061D50B-6478-4D08-B8BF-621217CBE46A}">
      <dgm:prSet/>
      <dgm:spPr/>
      <dgm:t>
        <a:bodyPr/>
        <a:lstStyle/>
        <a:p>
          <a:endParaRPr lang="zh-CN" altLang="en-US" b="0"/>
        </a:p>
      </dgm:t>
    </dgm:pt>
    <dgm:pt modelId="{CF95D98E-5FDD-407F-8DA7-3CD29DD98EF4}" type="sibTrans" cxnId="{4061D50B-6478-4D08-B8BF-621217CBE46A}">
      <dgm:prSet/>
      <dgm:spPr/>
      <dgm:t>
        <a:bodyPr/>
        <a:lstStyle/>
        <a:p>
          <a:endParaRPr lang="zh-CN" altLang="en-US" b="0"/>
        </a:p>
      </dgm:t>
    </dgm:pt>
    <dgm:pt modelId="{DD39AD04-0698-4C2B-A56E-6A0A7C87F707}">
      <dgm:prSet phldrT="[文本]" custT="1"/>
      <dgm:spPr>
        <a:noFill/>
        <a:ln>
          <a:solidFill>
            <a:srgbClr val="002060"/>
          </a:solidFill>
        </a:ln>
      </dgm:spPr>
      <dgm:t>
        <a:bodyPr vert="vert"/>
        <a:lstStyle/>
        <a:p>
          <a:endParaRPr lang="zh-CN" altLang="en-US" sz="1800" b="1" dirty="0">
            <a:solidFill>
              <a:schemeClr val="tx1"/>
            </a:solidFill>
            <a:latin typeface="微软雅黑" panose="020B0503020204020204" pitchFamily="34" charset="-122"/>
            <a:ea typeface="微软雅黑" panose="020B0503020204020204" pitchFamily="34" charset="-122"/>
          </a:endParaRPr>
        </a:p>
      </dgm:t>
    </dgm:pt>
    <dgm:pt modelId="{92C42A66-ECEC-460F-ACF9-E0593F81B21E}" type="sibTrans" cxnId="{76D36FD5-4AB9-4531-93D4-61629CE1CC83}">
      <dgm:prSet/>
      <dgm:spPr/>
      <dgm:t>
        <a:bodyPr/>
        <a:lstStyle/>
        <a:p>
          <a:endParaRPr lang="zh-CN" altLang="en-US" b="0"/>
        </a:p>
      </dgm:t>
    </dgm:pt>
    <dgm:pt modelId="{1FB353B0-A635-420B-9D44-36E1792A701B}" type="parTrans" cxnId="{76D36FD5-4AB9-4531-93D4-61629CE1CC83}">
      <dgm:prSet/>
      <dgm:spPr/>
      <dgm:t>
        <a:bodyPr/>
        <a:lstStyle/>
        <a:p>
          <a:endParaRPr lang="zh-CN" altLang="en-US" b="0"/>
        </a:p>
      </dgm:t>
    </dgm:pt>
    <dgm:pt modelId="{2062B987-22E8-4B5F-84CE-F5214FD487A3}">
      <dgm:prSet phldrT="[文本]" custT="1"/>
      <dgm:spPr>
        <a:noFill/>
        <a:ln>
          <a:solidFill>
            <a:schemeClr val="bg1">
              <a:lumMod val="50000"/>
            </a:schemeClr>
          </a:solidFill>
        </a:ln>
      </dgm:spPr>
      <dgm:t>
        <a:bodyPr/>
        <a:lstStyle/>
        <a:p>
          <a:r>
            <a:rPr lang="en-US" altLang="en-US" sz="1600" b="1" dirty="0">
              <a:solidFill>
                <a:srgbClr val="0000FF"/>
              </a:solidFill>
              <a:latin typeface="微软雅黑" panose="020B0503020204020204" pitchFamily="34" charset="-122"/>
              <a:ea typeface="微软雅黑" panose="020B0503020204020204" pitchFamily="34" charset="-122"/>
            </a:rPr>
            <a:t>Cryogenic </a:t>
          </a:r>
          <a:endParaRPr lang="zh-CN" altLang="en-US" sz="1600" b="1" dirty="0">
            <a:solidFill>
              <a:srgbClr val="0000FF"/>
            </a:solidFill>
            <a:latin typeface="微软雅黑" panose="020B0503020204020204" pitchFamily="34" charset="-122"/>
            <a:ea typeface="微软雅黑" panose="020B0503020204020204" pitchFamily="34" charset="-122"/>
          </a:endParaRPr>
        </a:p>
      </dgm:t>
    </dgm:pt>
    <dgm:pt modelId="{4BCD5F2D-5343-4DBE-826E-D7F847DEE2AF}" type="parTrans" cxnId="{A8A718D5-4E10-4F43-B343-7AAC0895D029}">
      <dgm:prSet/>
      <dgm:spPr/>
      <dgm:t>
        <a:bodyPr/>
        <a:lstStyle/>
        <a:p>
          <a:endParaRPr lang="zh-CN" altLang="en-US" b="0"/>
        </a:p>
      </dgm:t>
    </dgm:pt>
    <dgm:pt modelId="{DCD5742E-3FAD-4DBE-801E-97ACD4E30DD2}" type="sibTrans" cxnId="{A8A718D5-4E10-4F43-B343-7AAC0895D029}">
      <dgm:prSet/>
      <dgm:spPr/>
      <dgm:t>
        <a:bodyPr/>
        <a:lstStyle/>
        <a:p>
          <a:endParaRPr lang="zh-CN" altLang="en-US" b="0"/>
        </a:p>
      </dgm:t>
    </dgm:pt>
    <dgm:pt modelId="{7BC23D38-1C1B-41A1-BC2C-BFAFC0ED0AE4}" type="pres">
      <dgm:prSet presAssocID="{F5A78126-C24C-42B3-A300-6498C25FC44A}" presName="Name0" presStyleCnt="0">
        <dgm:presLayoutVars>
          <dgm:chPref val="1"/>
          <dgm:dir/>
          <dgm:animOne val="branch"/>
          <dgm:animLvl val="lvl"/>
          <dgm:resizeHandles val="exact"/>
        </dgm:presLayoutVars>
      </dgm:prSet>
      <dgm:spPr/>
    </dgm:pt>
    <dgm:pt modelId="{AC03091C-A41E-4B66-90A2-05330E4CFC46}" type="pres">
      <dgm:prSet presAssocID="{DD39AD04-0698-4C2B-A56E-6A0A7C87F707}" presName="root1" presStyleCnt="0"/>
      <dgm:spPr/>
    </dgm:pt>
    <dgm:pt modelId="{799F9E05-863D-4D64-9D22-9A51A28F85CC}" type="pres">
      <dgm:prSet presAssocID="{DD39AD04-0698-4C2B-A56E-6A0A7C87F707}" presName="LevelOneTextNode" presStyleLbl="node0" presStyleIdx="0" presStyleCnt="1" custScaleY="90108" custLinFactNeighborX="-56812">
        <dgm:presLayoutVars>
          <dgm:chPref val="3"/>
        </dgm:presLayoutVars>
      </dgm:prSet>
      <dgm:spPr/>
    </dgm:pt>
    <dgm:pt modelId="{83BA0441-AB5F-453F-9488-A27973CFD0BE}" type="pres">
      <dgm:prSet presAssocID="{DD39AD04-0698-4C2B-A56E-6A0A7C87F707}" presName="level2hierChild" presStyleCnt="0"/>
      <dgm:spPr/>
    </dgm:pt>
    <dgm:pt modelId="{843A191E-295F-4FBF-9259-ECF1CBDE06A6}" type="pres">
      <dgm:prSet presAssocID="{09662224-7426-4BE3-898F-CE9ECEB6004C}" presName="conn2-1" presStyleLbl="parChTrans1D2" presStyleIdx="0" presStyleCnt="4"/>
      <dgm:spPr/>
    </dgm:pt>
    <dgm:pt modelId="{BDCB60E0-BFAE-4AB3-BA1D-CDCFFF1D70AB}" type="pres">
      <dgm:prSet presAssocID="{09662224-7426-4BE3-898F-CE9ECEB6004C}" presName="connTx" presStyleLbl="parChTrans1D2" presStyleIdx="0" presStyleCnt="4"/>
      <dgm:spPr/>
    </dgm:pt>
    <dgm:pt modelId="{DB65BE30-6575-488E-91C4-72A90F6FB82B}" type="pres">
      <dgm:prSet presAssocID="{C3137A68-991E-4E86-9D24-27C2074FADE0}" presName="root2" presStyleCnt="0"/>
      <dgm:spPr/>
    </dgm:pt>
    <dgm:pt modelId="{BDCBB00D-F43A-48DE-B684-E0D20BF99537}" type="pres">
      <dgm:prSet presAssocID="{C3137A68-991E-4E86-9D24-27C2074FADE0}" presName="LevelTwoTextNode" presStyleLbl="node2" presStyleIdx="0" presStyleCnt="4" custScaleX="116629">
        <dgm:presLayoutVars>
          <dgm:chPref val="3"/>
        </dgm:presLayoutVars>
      </dgm:prSet>
      <dgm:spPr/>
    </dgm:pt>
    <dgm:pt modelId="{BCE8396D-52A5-40B8-B92C-D5682CF860FB}" type="pres">
      <dgm:prSet presAssocID="{C3137A68-991E-4E86-9D24-27C2074FADE0}" presName="level3hierChild" presStyleCnt="0"/>
      <dgm:spPr/>
    </dgm:pt>
    <dgm:pt modelId="{235CF455-44FF-46BD-98A0-213424132B0C}" type="pres">
      <dgm:prSet presAssocID="{5143AFEC-52CE-4CA2-9CF3-94259C7261A0}" presName="conn2-1" presStyleLbl="parChTrans1D2" presStyleIdx="1" presStyleCnt="4"/>
      <dgm:spPr/>
    </dgm:pt>
    <dgm:pt modelId="{2F3F6803-DD2E-49E3-A37B-3DB4031DC298}" type="pres">
      <dgm:prSet presAssocID="{5143AFEC-52CE-4CA2-9CF3-94259C7261A0}" presName="connTx" presStyleLbl="parChTrans1D2" presStyleIdx="1" presStyleCnt="4"/>
      <dgm:spPr/>
    </dgm:pt>
    <dgm:pt modelId="{9F50F6A6-EAF1-490E-9E16-26187C3490D0}" type="pres">
      <dgm:prSet presAssocID="{3B07EF5B-03DF-43C1-92EA-181980D0F46C}" presName="root2" presStyleCnt="0"/>
      <dgm:spPr/>
    </dgm:pt>
    <dgm:pt modelId="{FB181003-AEEC-4746-9852-703FF69FD419}" type="pres">
      <dgm:prSet presAssocID="{3B07EF5B-03DF-43C1-92EA-181980D0F46C}" presName="LevelTwoTextNode" presStyleLbl="node2" presStyleIdx="1" presStyleCnt="4" custScaleX="116629">
        <dgm:presLayoutVars>
          <dgm:chPref val="3"/>
        </dgm:presLayoutVars>
      </dgm:prSet>
      <dgm:spPr/>
    </dgm:pt>
    <dgm:pt modelId="{9345FDDF-8DF6-4FBD-BE77-5424C7962A84}" type="pres">
      <dgm:prSet presAssocID="{3B07EF5B-03DF-43C1-92EA-181980D0F46C}" presName="level3hierChild" presStyleCnt="0"/>
      <dgm:spPr/>
    </dgm:pt>
    <dgm:pt modelId="{DBF88845-E7F3-40DC-92E6-B154FA9A1A98}" type="pres">
      <dgm:prSet presAssocID="{F258DFC9-062F-4281-B1ED-1FF91CED5CD2}" presName="conn2-1" presStyleLbl="parChTrans1D2" presStyleIdx="2" presStyleCnt="4"/>
      <dgm:spPr/>
    </dgm:pt>
    <dgm:pt modelId="{BAA0DF31-A1FC-480A-BBB0-92AD4A9CB398}" type="pres">
      <dgm:prSet presAssocID="{F258DFC9-062F-4281-B1ED-1FF91CED5CD2}" presName="connTx" presStyleLbl="parChTrans1D2" presStyleIdx="2" presStyleCnt="4"/>
      <dgm:spPr/>
    </dgm:pt>
    <dgm:pt modelId="{F105B4D3-61C5-472A-8F0E-BF10715D5765}" type="pres">
      <dgm:prSet presAssocID="{BBF1F251-7A28-41B7-988C-2F5013DE3D72}" presName="root2" presStyleCnt="0"/>
      <dgm:spPr/>
    </dgm:pt>
    <dgm:pt modelId="{1116450F-1315-4160-831E-F726BBD30FD4}" type="pres">
      <dgm:prSet presAssocID="{BBF1F251-7A28-41B7-988C-2F5013DE3D72}" presName="LevelTwoTextNode" presStyleLbl="node2" presStyleIdx="2" presStyleCnt="4" custScaleX="116629">
        <dgm:presLayoutVars>
          <dgm:chPref val="3"/>
        </dgm:presLayoutVars>
      </dgm:prSet>
      <dgm:spPr/>
    </dgm:pt>
    <dgm:pt modelId="{8078CE8C-13A1-4460-BCA9-3E75563B366E}" type="pres">
      <dgm:prSet presAssocID="{BBF1F251-7A28-41B7-988C-2F5013DE3D72}" presName="level3hierChild" presStyleCnt="0"/>
      <dgm:spPr/>
    </dgm:pt>
    <dgm:pt modelId="{422C6F3E-8C0F-4F6D-9BA4-131341771DA1}" type="pres">
      <dgm:prSet presAssocID="{4BCD5F2D-5343-4DBE-826E-D7F847DEE2AF}" presName="conn2-1" presStyleLbl="parChTrans1D2" presStyleIdx="3" presStyleCnt="4"/>
      <dgm:spPr/>
    </dgm:pt>
    <dgm:pt modelId="{1D114621-117E-44F9-A239-9A2709695A85}" type="pres">
      <dgm:prSet presAssocID="{4BCD5F2D-5343-4DBE-826E-D7F847DEE2AF}" presName="connTx" presStyleLbl="parChTrans1D2" presStyleIdx="3" presStyleCnt="4"/>
      <dgm:spPr/>
    </dgm:pt>
    <dgm:pt modelId="{27827EC5-024B-4C91-BBB8-29A266090C8B}" type="pres">
      <dgm:prSet presAssocID="{2062B987-22E8-4B5F-84CE-F5214FD487A3}" presName="root2" presStyleCnt="0"/>
      <dgm:spPr/>
    </dgm:pt>
    <dgm:pt modelId="{A6640362-A130-462D-8C2F-1841DEBF1B38}" type="pres">
      <dgm:prSet presAssocID="{2062B987-22E8-4B5F-84CE-F5214FD487A3}" presName="LevelTwoTextNode" presStyleLbl="node2" presStyleIdx="3" presStyleCnt="4" custScaleX="116629" custLinFactNeighborY="12432">
        <dgm:presLayoutVars>
          <dgm:chPref val="3"/>
        </dgm:presLayoutVars>
      </dgm:prSet>
      <dgm:spPr/>
    </dgm:pt>
    <dgm:pt modelId="{0E48D038-AE71-4C43-834F-195E2B26E993}" type="pres">
      <dgm:prSet presAssocID="{2062B987-22E8-4B5F-84CE-F5214FD487A3}" presName="level3hierChild" presStyleCnt="0"/>
      <dgm:spPr/>
    </dgm:pt>
  </dgm:ptLst>
  <dgm:cxnLst>
    <dgm:cxn modelId="{D58AF701-F39C-4552-BF23-24659574A1CD}" type="presOf" srcId="{F5A78126-C24C-42B3-A300-6498C25FC44A}" destId="{7BC23D38-1C1B-41A1-BC2C-BFAFC0ED0AE4}" srcOrd="0" destOrd="0" presId="urn:microsoft.com/office/officeart/2008/layout/HorizontalMultiLevelHierarchy"/>
    <dgm:cxn modelId="{4061D50B-6478-4D08-B8BF-621217CBE46A}" srcId="{DD39AD04-0698-4C2B-A56E-6A0A7C87F707}" destId="{BBF1F251-7A28-41B7-988C-2F5013DE3D72}" srcOrd="2" destOrd="0" parTransId="{F258DFC9-062F-4281-B1ED-1FF91CED5CD2}" sibTransId="{CF95D98E-5FDD-407F-8DA7-3CD29DD98EF4}"/>
    <dgm:cxn modelId="{334BBF10-2830-4953-B6F1-B3441A9E98B8}" type="presOf" srcId="{4BCD5F2D-5343-4DBE-826E-D7F847DEE2AF}" destId="{422C6F3E-8C0F-4F6D-9BA4-131341771DA1}" srcOrd="0" destOrd="0" presId="urn:microsoft.com/office/officeart/2008/layout/HorizontalMultiLevelHierarchy"/>
    <dgm:cxn modelId="{0864E81E-E1F9-46F3-8EF1-FE45F50BF62C}" type="presOf" srcId="{5143AFEC-52CE-4CA2-9CF3-94259C7261A0}" destId="{235CF455-44FF-46BD-98A0-213424132B0C}" srcOrd="0" destOrd="0" presId="urn:microsoft.com/office/officeart/2008/layout/HorizontalMultiLevelHierarchy"/>
    <dgm:cxn modelId="{2DCD0F2A-D535-4C5B-B221-59B655364A80}" type="presOf" srcId="{09662224-7426-4BE3-898F-CE9ECEB6004C}" destId="{BDCB60E0-BFAE-4AB3-BA1D-CDCFFF1D70AB}" srcOrd="1" destOrd="0" presId="urn:microsoft.com/office/officeart/2008/layout/HorizontalMultiLevelHierarchy"/>
    <dgm:cxn modelId="{106ABF35-4ADE-4EE7-A890-6B1E9BCCA2FB}" type="presOf" srcId="{F258DFC9-062F-4281-B1ED-1FF91CED5CD2}" destId="{DBF88845-E7F3-40DC-92E6-B154FA9A1A98}" srcOrd="0" destOrd="0" presId="urn:microsoft.com/office/officeart/2008/layout/HorizontalMultiLevelHierarchy"/>
    <dgm:cxn modelId="{7EDD273B-859A-42B0-8EE6-8E5A69F3D94F}" type="presOf" srcId="{C3137A68-991E-4E86-9D24-27C2074FADE0}" destId="{BDCBB00D-F43A-48DE-B684-E0D20BF99537}" srcOrd="0" destOrd="0" presId="urn:microsoft.com/office/officeart/2008/layout/HorizontalMultiLevelHierarchy"/>
    <dgm:cxn modelId="{08224442-B918-486F-B22F-636AF57325EE}" type="presOf" srcId="{2062B987-22E8-4B5F-84CE-F5214FD487A3}" destId="{A6640362-A130-462D-8C2F-1841DEBF1B38}" srcOrd="0" destOrd="0" presId="urn:microsoft.com/office/officeart/2008/layout/HorizontalMultiLevelHierarchy"/>
    <dgm:cxn modelId="{68B0ED67-7D8A-4834-B65E-8784D676EBB5}" type="presOf" srcId="{BBF1F251-7A28-41B7-988C-2F5013DE3D72}" destId="{1116450F-1315-4160-831E-F726BBD30FD4}" srcOrd="0" destOrd="0" presId="urn:microsoft.com/office/officeart/2008/layout/HorizontalMultiLevelHierarchy"/>
    <dgm:cxn modelId="{70FADE69-7503-4712-B0AE-895FC0163DA1}" type="presOf" srcId="{4BCD5F2D-5343-4DBE-826E-D7F847DEE2AF}" destId="{1D114621-117E-44F9-A239-9A2709695A85}" srcOrd="1" destOrd="0" presId="urn:microsoft.com/office/officeart/2008/layout/HorizontalMultiLevelHierarchy"/>
    <dgm:cxn modelId="{C3D63D92-D4E0-4ED6-A202-40A8DFF348AD}" type="presOf" srcId="{09662224-7426-4BE3-898F-CE9ECEB6004C}" destId="{843A191E-295F-4FBF-9259-ECF1CBDE06A6}" srcOrd="0" destOrd="0" presId="urn:microsoft.com/office/officeart/2008/layout/HorizontalMultiLevelHierarchy"/>
    <dgm:cxn modelId="{34F60AA0-3442-4C69-A44A-8EB2403FF7AE}" srcId="{DD39AD04-0698-4C2B-A56E-6A0A7C87F707}" destId="{3B07EF5B-03DF-43C1-92EA-181980D0F46C}" srcOrd="1" destOrd="0" parTransId="{5143AFEC-52CE-4CA2-9CF3-94259C7261A0}" sibTransId="{741CAB2C-ED40-4F3C-ADAA-B60BA4F36A6A}"/>
    <dgm:cxn modelId="{1F32E4B8-80AF-4DB6-AA33-3D5A233DA102}" srcId="{DD39AD04-0698-4C2B-A56E-6A0A7C87F707}" destId="{C3137A68-991E-4E86-9D24-27C2074FADE0}" srcOrd="0" destOrd="0" parTransId="{09662224-7426-4BE3-898F-CE9ECEB6004C}" sibTransId="{0131A889-C888-4016-B0FB-176E1F522C96}"/>
    <dgm:cxn modelId="{9EC401CE-16C9-4868-9B0D-73A0C84E4F97}" type="presOf" srcId="{F258DFC9-062F-4281-B1ED-1FF91CED5CD2}" destId="{BAA0DF31-A1FC-480A-BBB0-92AD4A9CB398}" srcOrd="1" destOrd="0" presId="urn:microsoft.com/office/officeart/2008/layout/HorizontalMultiLevelHierarchy"/>
    <dgm:cxn modelId="{A8A718D5-4E10-4F43-B343-7AAC0895D029}" srcId="{DD39AD04-0698-4C2B-A56E-6A0A7C87F707}" destId="{2062B987-22E8-4B5F-84CE-F5214FD487A3}" srcOrd="3" destOrd="0" parTransId="{4BCD5F2D-5343-4DBE-826E-D7F847DEE2AF}" sibTransId="{DCD5742E-3FAD-4DBE-801E-97ACD4E30DD2}"/>
    <dgm:cxn modelId="{76D36FD5-4AB9-4531-93D4-61629CE1CC83}" srcId="{F5A78126-C24C-42B3-A300-6498C25FC44A}" destId="{DD39AD04-0698-4C2B-A56E-6A0A7C87F707}" srcOrd="0" destOrd="0" parTransId="{1FB353B0-A635-420B-9D44-36E1792A701B}" sibTransId="{92C42A66-ECEC-460F-ACF9-E0593F81B21E}"/>
    <dgm:cxn modelId="{20586DF0-BDDA-445D-A31A-051E2F0CC1D9}" type="presOf" srcId="{DD39AD04-0698-4C2B-A56E-6A0A7C87F707}" destId="{799F9E05-863D-4D64-9D22-9A51A28F85CC}" srcOrd="0" destOrd="0" presId="urn:microsoft.com/office/officeart/2008/layout/HorizontalMultiLevelHierarchy"/>
    <dgm:cxn modelId="{2B15ABF5-2DA7-4BC9-94AB-CEADA47EAFA4}" type="presOf" srcId="{5143AFEC-52CE-4CA2-9CF3-94259C7261A0}" destId="{2F3F6803-DD2E-49E3-A37B-3DB4031DC298}" srcOrd="1" destOrd="0" presId="urn:microsoft.com/office/officeart/2008/layout/HorizontalMultiLevelHierarchy"/>
    <dgm:cxn modelId="{D62B57FE-90B9-4E26-9877-42351E996CCB}" type="presOf" srcId="{3B07EF5B-03DF-43C1-92EA-181980D0F46C}" destId="{FB181003-AEEC-4746-9852-703FF69FD419}" srcOrd="0" destOrd="0" presId="urn:microsoft.com/office/officeart/2008/layout/HorizontalMultiLevelHierarchy"/>
    <dgm:cxn modelId="{E81D0C07-E415-4B20-BB27-3BA5F26579ED}" type="presParOf" srcId="{7BC23D38-1C1B-41A1-BC2C-BFAFC0ED0AE4}" destId="{AC03091C-A41E-4B66-90A2-05330E4CFC46}" srcOrd="0" destOrd="0" presId="urn:microsoft.com/office/officeart/2008/layout/HorizontalMultiLevelHierarchy"/>
    <dgm:cxn modelId="{546BFC04-E005-40C2-B15A-6DEF362DE51D}" type="presParOf" srcId="{AC03091C-A41E-4B66-90A2-05330E4CFC46}" destId="{799F9E05-863D-4D64-9D22-9A51A28F85CC}" srcOrd="0" destOrd="0" presId="urn:microsoft.com/office/officeart/2008/layout/HorizontalMultiLevelHierarchy"/>
    <dgm:cxn modelId="{632AB4C2-FBAE-42CE-AAD3-2683E8B7AEBE}" type="presParOf" srcId="{AC03091C-A41E-4B66-90A2-05330E4CFC46}" destId="{83BA0441-AB5F-453F-9488-A27973CFD0BE}" srcOrd="1" destOrd="0" presId="urn:microsoft.com/office/officeart/2008/layout/HorizontalMultiLevelHierarchy"/>
    <dgm:cxn modelId="{123CE661-9C77-4522-BAD0-5BA663FB0483}" type="presParOf" srcId="{83BA0441-AB5F-453F-9488-A27973CFD0BE}" destId="{843A191E-295F-4FBF-9259-ECF1CBDE06A6}" srcOrd="0" destOrd="0" presId="urn:microsoft.com/office/officeart/2008/layout/HorizontalMultiLevelHierarchy"/>
    <dgm:cxn modelId="{0ABD945C-8424-4845-BB6C-5FE4AC3B0B3B}" type="presParOf" srcId="{843A191E-295F-4FBF-9259-ECF1CBDE06A6}" destId="{BDCB60E0-BFAE-4AB3-BA1D-CDCFFF1D70AB}" srcOrd="0" destOrd="0" presId="urn:microsoft.com/office/officeart/2008/layout/HorizontalMultiLevelHierarchy"/>
    <dgm:cxn modelId="{D5263CA8-B9BA-4510-A7F5-E9E56CA8E63A}" type="presParOf" srcId="{83BA0441-AB5F-453F-9488-A27973CFD0BE}" destId="{DB65BE30-6575-488E-91C4-72A90F6FB82B}" srcOrd="1" destOrd="0" presId="urn:microsoft.com/office/officeart/2008/layout/HorizontalMultiLevelHierarchy"/>
    <dgm:cxn modelId="{E2F3C293-769A-46FC-A95F-DD7305EFC3EE}" type="presParOf" srcId="{DB65BE30-6575-488E-91C4-72A90F6FB82B}" destId="{BDCBB00D-F43A-48DE-B684-E0D20BF99537}" srcOrd="0" destOrd="0" presId="urn:microsoft.com/office/officeart/2008/layout/HorizontalMultiLevelHierarchy"/>
    <dgm:cxn modelId="{A9C85EFB-FA06-448D-B3E5-130FBF11CAE1}" type="presParOf" srcId="{DB65BE30-6575-488E-91C4-72A90F6FB82B}" destId="{BCE8396D-52A5-40B8-B92C-D5682CF860FB}" srcOrd="1" destOrd="0" presId="urn:microsoft.com/office/officeart/2008/layout/HorizontalMultiLevelHierarchy"/>
    <dgm:cxn modelId="{70E0F2D2-5E14-4B15-82F0-0025F4F4533F}" type="presParOf" srcId="{83BA0441-AB5F-453F-9488-A27973CFD0BE}" destId="{235CF455-44FF-46BD-98A0-213424132B0C}" srcOrd="2" destOrd="0" presId="urn:microsoft.com/office/officeart/2008/layout/HorizontalMultiLevelHierarchy"/>
    <dgm:cxn modelId="{5F571649-DFB1-4877-B2FD-6A0BB2385092}" type="presParOf" srcId="{235CF455-44FF-46BD-98A0-213424132B0C}" destId="{2F3F6803-DD2E-49E3-A37B-3DB4031DC298}" srcOrd="0" destOrd="0" presId="urn:microsoft.com/office/officeart/2008/layout/HorizontalMultiLevelHierarchy"/>
    <dgm:cxn modelId="{364BC41E-7DA8-4543-B8E5-9B25D333E629}" type="presParOf" srcId="{83BA0441-AB5F-453F-9488-A27973CFD0BE}" destId="{9F50F6A6-EAF1-490E-9E16-26187C3490D0}" srcOrd="3" destOrd="0" presId="urn:microsoft.com/office/officeart/2008/layout/HorizontalMultiLevelHierarchy"/>
    <dgm:cxn modelId="{A1409F34-2474-4488-BAFF-61FEF0E0CC24}" type="presParOf" srcId="{9F50F6A6-EAF1-490E-9E16-26187C3490D0}" destId="{FB181003-AEEC-4746-9852-703FF69FD419}" srcOrd="0" destOrd="0" presId="urn:microsoft.com/office/officeart/2008/layout/HorizontalMultiLevelHierarchy"/>
    <dgm:cxn modelId="{D66C9FDD-04BD-43F1-85D0-DF4110D29296}" type="presParOf" srcId="{9F50F6A6-EAF1-490E-9E16-26187C3490D0}" destId="{9345FDDF-8DF6-4FBD-BE77-5424C7962A84}" srcOrd="1" destOrd="0" presId="urn:microsoft.com/office/officeart/2008/layout/HorizontalMultiLevelHierarchy"/>
    <dgm:cxn modelId="{A882ECDA-61F7-4335-A01C-FD913E54471A}" type="presParOf" srcId="{83BA0441-AB5F-453F-9488-A27973CFD0BE}" destId="{DBF88845-E7F3-40DC-92E6-B154FA9A1A98}" srcOrd="4" destOrd="0" presId="urn:microsoft.com/office/officeart/2008/layout/HorizontalMultiLevelHierarchy"/>
    <dgm:cxn modelId="{57D6E85A-CA55-4FD8-82C5-87C7748686E2}" type="presParOf" srcId="{DBF88845-E7F3-40DC-92E6-B154FA9A1A98}" destId="{BAA0DF31-A1FC-480A-BBB0-92AD4A9CB398}" srcOrd="0" destOrd="0" presId="urn:microsoft.com/office/officeart/2008/layout/HorizontalMultiLevelHierarchy"/>
    <dgm:cxn modelId="{90DEC80F-EFCC-4BF7-89FC-155EB6BE0D0B}" type="presParOf" srcId="{83BA0441-AB5F-453F-9488-A27973CFD0BE}" destId="{F105B4D3-61C5-472A-8F0E-BF10715D5765}" srcOrd="5" destOrd="0" presId="urn:microsoft.com/office/officeart/2008/layout/HorizontalMultiLevelHierarchy"/>
    <dgm:cxn modelId="{5A08481F-8011-4D2B-947B-795ED84A04CC}" type="presParOf" srcId="{F105B4D3-61C5-472A-8F0E-BF10715D5765}" destId="{1116450F-1315-4160-831E-F726BBD30FD4}" srcOrd="0" destOrd="0" presId="urn:microsoft.com/office/officeart/2008/layout/HorizontalMultiLevelHierarchy"/>
    <dgm:cxn modelId="{35C3170B-9726-4874-9D9E-DE440DC1FD25}" type="presParOf" srcId="{F105B4D3-61C5-472A-8F0E-BF10715D5765}" destId="{8078CE8C-13A1-4460-BCA9-3E75563B366E}" srcOrd="1" destOrd="0" presId="urn:microsoft.com/office/officeart/2008/layout/HorizontalMultiLevelHierarchy"/>
    <dgm:cxn modelId="{6A05D63B-1849-4C22-A2E8-F50B832CF850}" type="presParOf" srcId="{83BA0441-AB5F-453F-9488-A27973CFD0BE}" destId="{422C6F3E-8C0F-4F6D-9BA4-131341771DA1}" srcOrd="6" destOrd="0" presId="urn:microsoft.com/office/officeart/2008/layout/HorizontalMultiLevelHierarchy"/>
    <dgm:cxn modelId="{BE4B80E1-2FCD-45B6-9F70-B0B75B56EDE7}" type="presParOf" srcId="{422C6F3E-8C0F-4F6D-9BA4-131341771DA1}" destId="{1D114621-117E-44F9-A239-9A2709695A85}" srcOrd="0" destOrd="0" presId="urn:microsoft.com/office/officeart/2008/layout/HorizontalMultiLevelHierarchy"/>
    <dgm:cxn modelId="{E71E6717-685F-4A0C-814F-CB3846223A1D}" type="presParOf" srcId="{83BA0441-AB5F-453F-9488-A27973CFD0BE}" destId="{27827EC5-024B-4C91-BBB8-29A266090C8B}" srcOrd="7" destOrd="0" presId="urn:microsoft.com/office/officeart/2008/layout/HorizontalMultiLevelHierarchy"/>
    <dgm:cxn modelId="{2BE84B20-5472-42DA-9148-09835584FCD0}" type="presParOf" srcId="{27827EC5-024B-4C91-BBB8-29A266090C8B}" destId="{A6640362-A130-462D-8C2F-1841DEBF1B38}" srcOrd="0" destOrd="0" presId="urn:microsoft.com/office/officeart/2008/layout/HorizontalMultiLevelHierarchy"/>
    <dgm:cxn modelId="{5F95D219-3CB5-4A96-9F80-813DD8B272F5}" type="presParOf" srcId="{27827EC5-024B-4C91-BBB8-29A266090C8B}" destId="{0E48D038-AE71-4C43-834F-195E2B26E99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27ACB-F0F7-4A38-AA87-7EC67649D066}">
      <dsp:nvSpPr>
        <dsp:cNvPr id="0" name=""/>
        <dsp:cNvSpPr/>
      </dsp:nvSpPr>
      <dsp:spPr>
        <a:xfrm>
          <a:off x="0" y="0"/>
          <a:ext cx="1658797" cy="3327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2019</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166399" y="0"/>
        <a:ext cx="1325999" cy="332798"/>
      </dsp:txXfrm>
    </dsp:sp>
    <dsp:sp modelId="{501207B4-A022-4C0E-9F60-E4D2FAFD4A8A}">
      <dsp:nvSpPr>
        <dsp:cNvPr id="0" name=""/>
        <dsp:cNvSpPr/>
      </dsp:nvSpPr>
      <dsp:spPr>
        <a:xfrm>
          <a:off x="1492918" y="0"/>
          <a:ext cx="1658797" cy="3327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2020</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1659317" y="0"/>
        <a:ext cx="1325999" cy="332798"/>
      </dsp:txXfrm>
    </dsp:sp>
    <dsp:sp modelId="{5517935B-37F1-46D6-875C-3E9B071DB174}">
      <dsp:nvSpPr>
        <dsp:cNvPr id="0" name=""/>
        <dsp:cNvSpPr/>
      </dsp:nvSpPr>
      <dsp:spPr>
        <a:xfrm>
          <a:off x="2985836" y="0"/>
          <a:ext cx="1658797" cy="3327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2021</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3152235" y="0"/>
        <a:ext cx="1325999" cy="332798"/>
      </dsp:txXfrm>
    </dsp:sp>
    <dsp:sp modelId="{8746E454-6C01-447A-8EF0-66B774E585F2}">
      <dsp:nvSpPr>
        <dsp:cNvPr id="0" name=""/>
        <dsp:cNvSpPr/>
      </dsp:nvSpPr>
      <dsp:spPr>
        <a:xfrm>
          <a:off x="4478754" y="0"/>
          <a:ext cx="1658797" cy="3327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2022</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4645153" y="0"/>
        <a:ext cx="1325999" cy="332798"/>
      </dsp:txXfrm>
    </dsp:sp>
    <dsp:sp modelId="{F63F9E31-CDB0-47EF-8D13-717B5896A81D}">
      <dsp:nvSpPr>
        <dsp:cNvPr id="0" name=""/>
        <dsp:cNvSpPr/>
      </dsp:nvSpPr>
      <dsp:spPr>
        <a:xfrm>
          <a:off x="5971672" y="0"/>
          <a:ext cx="1658797" cy="3327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2023</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6138071" y="0"/>
        <a:ext cx="1325999" cy="332798"/>
      </dsp:txXfrm>
    </dsp:sp>
    <dsp:sp modelId="{9ADADD0F-DC0D-4E40-B829-2D5EB280E3E4}">
      <dsp:nvSpPr>
        <dsp:cNvPr id="0" name=""/>
        <dsp:cNvSpPr/>
      </dsp:nvSpPr>
      <dsp:spPr>
        <a:xfrm>
          <a:off x="7464590" y="0"/>
          <a:ext cx="1658797" cy="3327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2024</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7630989" y="0"/>
        <a:ext cx="1325999" cy="332798"/>
      </dsp:txXfrm>
    </dsp:sp>
    <dsp:sp modelId="{1780D13A-0859-4A2E-B698-EAF9ED5F5E68}">
      <dsp:nvSpPr>
        <dsp:cNvPr id="0" name=""/>
        <dsp:cNvSpPr/>
      </dsp:nvSpPr>
      <dsp:spPr>
        <a:xfrm>
          <a:off x="8957508" y="0"/>
          <a:ext cx="1658797" cy="3327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latin typeface="Times New Roman" panose="02020603050405020304" pitchFamily="18" charset="0"/>
              <a:ea typeface="微软雅黑" panose="020B0503020204020204" pitchFamily="34" charset="-122"/>
              <a:cs typeface="Times New Roman" panose="02020603050405020304" pitchFamily="18" charset="0"/>
            </a:rPr>
            <a:t>2025</a:t>
          </a:r>
          <a:endParaRPr lang="zh-CN" altLang="en-US" sz="2000" kern="1200" dirty="0">
            <a:latin typeface="Times New Roman" panose="02020603050405020304" pitchFamily="18" charset="0"/>
            <a:ea typeface="微软雅黑" panose="020B0503020204020204" pitchFamily="34" charset="-122"/>
            <a:cs typeface="Times New Roman" panose="02020603050405020304" pitchFamily="18" charset="0"/>
          </a:endParaRPr>
        </a:p>
      </dsp:txBody>
      <dsp:txXfrm>
        <a:off x="9123907" y="0"/>
        <a:ext cx="1325999" cy="3327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C6F3E-8C0F-4F6D-9BA4-131341771DA1}">
      <dsp:nvSpPr>
        <dsp:cNvPr id="0" name=""/>
        <dsp:cNvSpPr/>
      </dsp:nvSpPr>
      <dsp:spPr>
        <a:xfrm>
          <a:off x="637049" y="959102"/>
          <a:ext cx="446141" cy="728669"/>
        </a:xfrm>
        <a:custGeom>
          <a:avLst/>
          <a:gdLst/>
          <a:ahLst/>
          <a:cxnLst/>
          <a:rect l="0" t="0" r="0" b="0"/>
          <a:pathLst>
            <a:path>
              <a:moveTo>
                <a:pt x="0" y="0"/>
              </a:moveTo>
              <a:lnTo>
                <a:pt x="223070" y="0"/>
              </a:lnTo>
              <a:lnTo>
                <a:pt x="223070" y="728669"/>
              </a:lnTo>
              <a:lnTo>
                <a:pt x="446141" y="7286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0" kern="1200"/>
        </a:p>
      </dsp:txBody>
      <dsp:txXfrm>
        <a:off x="838760" y="1302076"/>
        <a:ext cx="42720" cy="42720"/>
      </dsp:txXfrm>
    </dsp:sp>
    <dsp:sp modelId="{DBF88845-E7F3-40DC-92E6-B154FA9A1A98}">
      <dsp:nvSpPr>
        <dsp:cNvPr id="0" name=""/>
        <dsp:cNvSpPr/>
      </dsp:nvSpPr>
      <dsp:spPr>
        <a:xfrm>
          <a:off x="637049" y="959102"/>
          <a:ext cx="446141" cy="227786"/>
        </a:xfrm>
        <a:custGeom>
          <a:avLst/>
          <a:gdLst/>
          <a:ahLst/>
          <a:cxnLst/>
          <a:rect l="0" t="0" r="0" b="0"/>
          <a:pathLst>
            <a:path>
              <a:moveTo>
                <a:pt x="0" y="0"/>
              </a:moveTo>
              <a:lnTo>
                <a:pt x="223070" y="0"/>
              </a:lnTo>
              <a:lnTo>
                <a:pt x="223070" y="227786"/>
              </a:lnTo>
              <a:lnTo>
                <a:pt x="446141" y="22778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0" kern="1200"/>
        </a:p>
      </dsp:txBody>
      <dsp:txXfrm>
        <a:off x="847597" y="1060472"/>
        <a:ext cx="25046" cy="25046"/>
      </dsp:txXfrm>
    </dsp:sp>
    <dsp:sp modelId="{235CF455-44FF-46BD-98A0-213424132B0C}">
      <dsp:nvSpPr>
        <dsp:cNvPr id="0" name=""/>
        <dsp:cNvSpPr/>
      </dsp:nvSpPr>
      <dsp:spPr>
        <a:xfrm>
          <a:off x="637049" y="731315"/>
          <a:ext cx="446141" cy="227786"/>
        </a:xfrm>
        <a:custGeom>
          <a:avLst/>
          <a:gdLst/>
          <a:ahLst/>
          <a:cxnLst/>
          <a:rect l="0" t="0" r="0" b="0"/>
          <a:pathLst>
            <a:path>
              <a:moveTo>
                <a:pt x="0" y="227786"/>
              </a:moveTo>
              <a:lnTo>
                <a:pt x="223070" y="227786"/>
              </a:lnTo>
              <a:lnTo>
                <a:pt x="223070" y="0"/>
              </a:lnTo>
              <a:lnTo>
                <a:pt x="446141"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0" kern="1200"/>
        </a:p>
      </dsp:txBody>
      <dsp:txXfrm>
        <a:off x="847597" y="832685"/>
        <a:ext cx="25046" cy="25046"/>
      </dsp:txXfrm>
    </dsp:sp>
    <dsp:sp modelId="{843A191E-295F-4FBF-9259-ECF1CBDE06A6}">
      <dsp:nvSpPr>
        <dsp:cNvPr id="0" name=""/>
        <dsp:cNvSpPr/>
      </dsp:nvSpPr>
      <dsp:spPr>
        <a:xfrm>
          <a:off x="637049" y="275741"/>
          <a:ext cx="446141" cy="683360"/>
        </a:xfrm>
        <a:custGeom>
          <a:avLst/>
          <a:gdLst/>
          <a:ahLst/>
          <a:cxnLst/>
          <a:rect l="0" t="0" r="0" b="0"/>
          <a:pathLst>
            <a:path>
              <a:moveTo>
                <a:pt x="0" y="683360"/>
              </a:moveTo>
              <a:lnTo>
                <a:pt x="223070" y="683360"/>
              </a:lnTo>
              <a:lnTo>
                <a:pt x="223070" y="0"/>
              </a:lnTo>
              <a:lnTo>
                <a:pt x="446141"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b="0" kern="1200"/>
        </a:p>
      </dsp:txBody>
      <dsp:txXfrm>
        <a:off x="839717" y="597019"/>
        <a:ext cx="40805" cy="40805"/>
      </dsp:txXfrm>
    </dsp:sp>
    <dsp:sp modelId="{799F9E05-863D-4D64-9D22-9A51A28F85CC}">
      <dsp:nvSpPr>
        <dsp:cNvPr id="0" name=""/>
        <dsp:cNvSpPr/>
      </dsp:nvSpPr>
      <dsp:spPr>
        <a:xfrm rot="16200000">
          <a:off x="-409407" y="776872"/>
          <a:ext cx="1728455" cy="364458"/>
        </a:xfrm>
        <a:prstGeom prst="rect">
          <a:avLst/>
        </a:prstGeom>
        <a:no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zh-CN" altLang="en-US" sz="1800" b="1" kern="1200" dirty="0">
            <a:solidFill>
              <a:schemeClr val="tx1"/>
            </a:solidFill>
            <a:latin typeface="微软雅黑" panose="020B0503020204020204" pitchFamily="34" charset="-122"/>
            <a:ea typeface="微软雅黑" panose="020B0503020204020204" pitchFamily="34" charset="-122"/>
          </a:endParaRPr>
        </a:p>
      </dsp:txBody>
      <dsp:txXfrm>
        <a:off x="-409407" y="776872"/>
        <a:ext cx="1728455" cy="364458"/>
      </dsp:txXfrm>
    </dsp:sp>
    <dsp:sp modelId="{BDCBB00D-F43A-48DE-B684-E0D20BF99537}">
      <dsp:nvSpPr>
        <dsp:cNvPr id="0" name=""/>
        <dsp:cNvSpPr/>
      </dsp:nvSpPr>
      <dsp:spPr>
        <a:xfrm>
          <a:off x="1083190" y="93512"/>
          <a:ext cx="1394211" cy="364458"/>
        </a:xfrm>
        <a:prstGeom prst="rect">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b="1" kern="1200" dirty="0">
              <a:solidFill>
                <a:srgbClr val="0000FF"/>
              </a:solidFill>
              <a:latin typeface="微软雅黑" panose="020B0503020204020204" pitchFamily="34" charset="-122"/>
              <a:ea typeface="微软雅黑" panose="020B0503020204020204" pitchFamily="34" charset="-122"/>
            </a:rPr>
            <a:t>Electricity </a:t>
          </a:r>
          <a:endParaRPr lang="zh-CN" altLang="en-US" sz="1600" b="1" kern="1200" dirty="0">
            <a:solidFill>
              <a:srgbClr val="0000FF"/>
            </a:solidFill>
            <a:latin typeface="微软雅黑" panose="020B0503020204020204" pitchFamily="34" charset="-122"/>
            <a:ea typeface="微软雅黑" panose="020B0503020204020204" pitchFamily="34" charset="-122"/>
          </a:endParaRPr>
        </a:p>
      </dsp:txBody>
      <dsp:txXfrm>
        <a:off x="1083190" y="93512"/>
        <a:ext cx="1394211" cy="364458"/>
      </dsp:txXfrm>
    </dsp:sp>
    <dsp:sp modelId="{FB181003-AEEC-4746-9852-703FF69FD419}">
      <dsp:nvSpPr>
        <dsp:cNvPr id="0" name=""/>
        <dsp:cNvSpPr/>
      </dsp:nvSpPr>
      <dsp:spPr>
        <a:xfrm>
          <a:off x="1083190" y="549085"/>
          <a:ext cx="1394211" cy="364458"/>
        </a:xfrm>
        <a:prstGeom prst="rect">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rgbClr val="0000FF"/>
              </a:solidFill>
              <a:latin typeface="微软雅黑" panose="020B0503020204020204" pitchFamily="34" charset="-122"/>
              <a:ea typeface="微软雅黑" panose="020B0503020204020204" pitchFamily="34" charset="-122"/>
            </a:rPr>
            <a:t>AC</a:t>
          </a:r>
          <a:endParaRPr lang="zh-CN" altLang="en-US" sz="1800" b="1" kern="1200" dirty="0">
            <a:solidFill>
              <a:srgbClr val="0000FF"/>
            </a:solidFill>
            <a:latin typeface="微软雅黑" panose="020B0503020204020204" pitchFamily="34" charset="-122"/>
            <a:ea typeface="微软雅黑" panose="020B0503020204020204" pitchFamily="34" charset="-122"/>
          </a:endParaRPr>
        </a:p>
      </dsp:txBody>
      <dsp:txXfrm>
        <a:off x="1083190" y="549085"/>
        <a:ext cx="1394211" cy="364458"/>
      </dsp:txXfrm>
    </dsp:sp>
    <dsp:sp modelId="{1116450F-1315-4160-831E-F726BBD30FD4}">
      <dsp:nvSpPr>
        <dsp:cNvPr id="0" name=""/>
        <dsp:cNvSpPr/>
      </dsp:nvSpPr>
      <dsp:spPr>
        <a:xfrm>
          <a:off x="1083190" y="1004659"/>
          <a:ext cx="1394211" cy="364458"/>
        </a:xfrm>
        <a:prstGeom prst="rect">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rgbClr val="0000FF"/>
              </a:solidFill>
              <a:latin typeface="微软雅黑" panose="020B0503020204020204" pitchFamily="34" charset="-122"/>
              <a:ea typeface="微软雅黑" panose="020B0503020204020204" pitchFamily="34" charset="-122"/>
            </a:rPr>
            <a:t>Cooling </a:t>
          </a:r>
          <a:endParaRPr lang="zh-CN" altLang="en-US" sz="1600" b="1" kern="1200" dirty="0">
            <a:solidFill>
              <a:srgbClr val="0000FF"/>
            </a:solidFill>
            <a:latin typeface="微软雅黑" panose="020B0503020204020204" pitchFamily="34" charset="-122"/>
            <a:ea typeface="微软雅黑" panose="020B0503020204020204" pitchFamily="34" charset="-122"/>
          </a:endParaRPr>
        </a:p>
      </dsp:txBody>
      <dsp:txXfrm>
        <a:off x="1083190" y="1004659"/>
        <a:ext cx="1394211" cy="364458"/>
      </dsp:txXfrm>
    </dsp:sp>
    <dsp:sp modelId="{A6640362-A130-462D-8C2F-1841DEBF1B38}">
      <dsp:nvSpPr>
        <dsp:cNvPr id="0" name=""/>
        <dsp:cNvSpPr/>
      </dsp:nvSpPr>
      <dsp:spPr>
        <a:xfrm>
          <a:off x="1083190" y="1505542"/>
          <a:ext cx="1394211" cy="364458"/>
        </a:xfrm>
        <a:prstGeom prst="rect">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b="1" kern="1200" dirty="0">
              <a:solidFill>
                <a:srgbClr val="0000FF"/>
              </a:solidFill>
              <a:latin typeface="微软雅黑" panose="020B0503020204020204" pitchFamily="34" charset="-122"/>
              <a:ea typeface="微软雅黑" panose="020B0503020204020204" pitchFamily="34" charset="-122"/>
            </a:rPr>
            <a:t>Cryogenic </a:t>
          </a:r>
          <a:endParaRPr lang="zh-CN" altLang="en-US" sz="1600" b="1" kern="1200" dirty="0">
            <a:solidFill>
              <a:srgbClr val="0000FF"/>
            </a:solidFill>
            <a:latin typeface="微软雅黑" panose="020B0503020204020204" pitchFamily="34" charset="-122"/>
            <a:ea typeface="微软雅黑" panose="020B0503020204020204" pitchFamily="34" charset="-122"/>
          </a:endParaRPr>
        </a:p>
      </dsp:txBody>
      <dsp:txXfrm>
        <a:off x="1083190" y="1505542"/>
        <a:ext cx="1394211" cy="3644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0F8FD4A7-C34C-498A-8CAA-6B681791AC2C}" type="datetimeFigureOut">
              <a:rPr lang="zh-CN" altLang="en-US" smtClean="0"/>
              <a:t>2025/10/16</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01A22DBD-C4D7-4E70-8212-B05D92D6B13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01FA221-211A-4679-90AD-0B2FFE78BB79}" type="datetimeFigureOut">
              <a:rPr lang="zh-CN" altLang="en-US" smtClean="0"/>
              <a:t>2025/10/16</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C257265-9F26-4A11-875C-D2F3C751A2A4}" type="slidenum">
              <a:rPr lang="zh-CN" altLang="en-US" smtClean="0"/>
              <a:t>‹#›</a:t>
            </a:fld>
            <a:endParaRPr lang="zh-CN" altLang="en-US"/>
          </a:p>
        </p:txBody>
      </p:sp>
    </p:spTree>
    <p:extLst>
      <p:ext uri="{BB962C8B-B14F-4D97-AF65-F5344CB8AC3E}">
        <p14:creationId xmlns:p14="http://schemas.microsoft.com/office/powerpoint/2010/main" val="591190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257265-9F26-4A11-875C-D2F3C751A2A4}" type="slidenum">
              <a:rPr lang="zh-CN" altLang="en-US" smtClean="0"/>
              <a:t>1</a:t>
            </a:fld>
            <a:endParaRPr lang="zh-CN" altLang="en-US"/>
          </a:p>
        </p:txBody>
      </p:sp>
    </p:spTree>
    <p:extLst>
      <p:ext uri="{BB962C8B-B14F-4D97-AF65-F5344CB8AC3E}">
        <p14:creationId xmlns:p14="http://schemas.microsoft.com/office/powerpoint/2010/main" val="2308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In these challenges, the first thing is the ion source. To achieve high beam intensity, a </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higher magnetic field</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and </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higher microwave frequency </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is the most straight forward path. For HIAF, we adopt the 45GHz superconducting four-generation ECR source. The goal of this ions source is to achieve 50 particle micro ampere for Uranium. As shown in here, the prototype has been tested. </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At present, the components are in place for final assembly </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and we expect the first plasma at 45 GHz and first beam will be obtained in next year.</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1731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The superconducting </a:t>
            </a:r>
            <a:r>
              <a:rPr lang="en-US" altLang="zh-CN" sz="1200" kern="1200" dirty="0" err="1">
                <a:solidFill>
                  <a:schemeClr val="tx1"/>
                </a:solidFill>
                <a:effectLst/>
                <a:latin typeface="微软雅黑" panose="020B0503020204020204" pitchFamily="34" charset="-122"/>
                <a:ea typeface="微软雅黑" panose="020B0503020204020204" pitchFamily="34" charset="-122"/>
                <a:cs typeface="+mn-cs"/>
              </a:rPr>
              <a:t>linac</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can provide both pulsed beam and CW beam, the pulsed beam current is about </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28 </a:t>
            </a:r>
            <a:r>
              <a:rPr lang="en-US" altLang="zh-CN" sz="1200" b="1" kern="1200" dirty="0" err="1">
                <a:solidFill>
                  <a:schemeClr val="tx1"/>
                </a:solidFill>
                <a:effectLst/>
                <a:latin typeface="微软雅黑" panose="020B0503020204020204" pitchFamily="34" charset="-122"/>
                <a:ea typeface="微软雅黑" panose="020B0503020204020204" pitchFamily="34" charset="-122"/>
                <a:cs typeface="+mn-cs"/>
              </a:rPr>
              <a:t>pμA</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 U</a:t>
            </a:r>
            <a:r>
              <a:rPr lang="en-US" altLang="zh-CN" sz="1200" b="1" kern="1200" baseline="30000" dirty="0">
                <a:solidFill>
                  <a:schemeClr val="tx1"/>
                </a:solidFill>
                <a:effectLst/>
                <a:latin typeface="微软雅黑" panose="020B0503020204020204" pitchFamily="34" charset="-122"/>
                <a:ea typeface="微软雅黑" panose="020B0503020204020204" pitchFamily="34" charset="-122"/>
                <a:cs typeface="+mn-cs"/>
              </a:rPr>
              <a:t>35+</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the CW beam current is about </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15 </a:t>
            </a:r>
            <a:r>
              <a:rPr lang="en-US" altLang="zh-CN" sz="1200" b="1" kern="1200" dirty="0" err="1">
                <a:solidFill>
                  <a:schemeClr val="tx1"/>
                </a:solidFill>
                <a:effectLst/>
                <a:latin typeface="微软雅黑" panose="020B0503020204020204" pitchFamily="34" charset="-122"/>
                <a:ea typeface="微软雅黑" panose="020B0503020204020204" pitchFamily="34" charset="-122"/>
                <a:cs typeface="+mn-cs"/>
              </a:rPr>
              <a:t>pμA</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 U</a:t>
            </a:r>
            <a:r>
              <a:rPr lang="en-US" altLang="zh-CN" sz="1200" b="1" kern="1200" baseline="30000" dirty="0">
                <a:solidFill>
                  <a:schemeClr val="tx1"/>
                </a:solidFill>
                <a:effectLst/>
                <a:latin typeface="微软雅黑" panose="020B0503020204020204" pitchFamily="34" charset="-122"/>
                <a:ea typeface="微软雅黑" panose="020B0503020204020204" pitchFamily="34" charset="-122"/>
                <a:cs typeface="+mn-cs"/>
              </a:rPr>
              <a:t>35+</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It consists of a</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 LEBT, RFQ, MEBT, and the superconducting section</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To demonstrate  the possibility of RFQ and CW operation with heavy ion beam, a platform has been constructed and successfully operated in CW mode, several types of SC cavities have been developed successfully. The facility shows a good performance that the total operation time &gt;1000 hours. Now the RFQ and SRF cavities of HIAF are under fabrication.</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12460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7204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For booster </a:t>
            </a:r>
            <a:r>
              <a:rPr lang="en-US" altLang="zh-CN" sz="1200" kern="1200" dirty="0" err="1">
                <a:solidFill>
                  <a:schemeClr val="tx1"/>
                </a:solidFill>
                <a:effectLst/>
                <a:latin typeface="微软雅黑" panose="020B0503020204020204" pitchFamily="34" charset="-122"/>
                <a:ea typeface="微软雅黑" panose="020B0503020204020204" pitchFamily="34" charset="-122"/>
                <a:cs typeface="+mn-cs"/>
              </a:rPr>
              <a:t>BRing</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the big challenge comes from the fast ramping rate. In the high intensity case, beam should be lunched to high energy as soon as possible to avoid the beam loss due to, So fast ramping mode plays key role for </a:t>
            </a:r>
            <a:r>
              <a:rPr lang="en-US" altLang="zh-CN" sz="1200" kern="1200" dirty="0" err="1">
                <a:solidFill>
                  <a:schemeClr val="tx1"/>
                </a:solidFill>
                <a:effectLst/>
                <a:latin typeface="微软雅黑" panose="020B0503020204020204" pitchFamily="34" charset="-122"/>
                <a:ea typeface="微软雅黑" panose="020B0503020204020204" pitchFamily="34" charset="-122"/>
                <a:cs typeface="+mn-cs"/>
              </a:rPr>
              <a:t>BRing</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the designed ramping rate reach 12T/s, that is abou</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t 40000A/s for power converter</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There are some challenges for 3 key systems, </a:t>
            </a:r>
            <a:r>
              <a:rPr lang="en-US" altLang="zh-CN" sz="1200" kern="1200" dirty="0" err="1">
                <a:solidFill>
                  <a:schemeClr val="tx1"/>
                </a:solidFill>
                <a:effectLst/>
                <a:latin typeface="微软雅黑" panose="020B0503020204020204" pitchFamily="34" charset="-122"/>
                <a:ea typeface="微软雅黑" panose="020B0503020204020204" pitchFamily="34" charset="-122"/>
                <a:cs typeface="+mn-cs"/>
              </a:rPr>
              <a:t>thet</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are the power supply</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Rf system and thin wall vacuum chamber. </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After extensive R&amp;D work in past several years, we achieve a major breakthrough.</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82960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Our design used full energy storage, </a:t>
            </a:r>
            <a:r>
              <a:rPr lang="en-US" altLang="zh-CN" sz="1200" b="1" kern="1200" dirty="0">
                <a:solidFill>
                  <a:schemeClr val="tx1"/>
                </a:solidFill>
                <a:effectLst/>
                <a:latin typeface="微软雅黑" panose="020B0503020204020204" pitchFamily="34" charset="-122"/>
                <a:ea typeface="微软雅黑" panose="020B0503020204020204" pitchFamily="34" charset="-122"/>
                <a:cs typeface="+mn-cs"/>
              </a:rPr>
              <a:t>typical rectification technology</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All the requirements of </a:t>
            </a:r>
            <a:r>
              <a:rPr lang="en-US" altLang="zh-CN" sz="1200" kern="1200" dirty="0" err="1">
                <a:solidFill>
                  <a:schemeClr val="tx1"/>
                </a:solidFill>
                <a:effectLst/>
                <a:latin typeface="微软雅黑" panose="020B0503020204020204" pitchFamily="34" charset="-122"/>
                <a:ea typeface="微软雅黑" panose="020B0503020204020204" pitchFamily="34" charset="-122"/>
                <a:cs typeface="+mn-cs"/>
              </a:rPr>
              <a:t>BRIng</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have been achieved. Here show the testing results. Most importantly, the power requirement of dipoles and quadrupoles will be reduced from 230 mw to 23 mw. Now, Power units have been fabricated and are being assembled </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0634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01229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b="0" i="0" kern="1200" baseline="0" dirty="0">
                <a:solidFill>
                  <a:schemeClr val="tx1"/>
                </a:solidFill>
                <a:effectLst/>
                <a:latin typeface="Arial" pitchFamily="34" charset="0"/>
                <a:ea typeface="+mn-ea"/>
                <a:cs typeface="+mn-cs"/>
              </a:rPr>
              <a:t>Up to now, a MA RF system has been constructed and power test show the good performance, such as </a:t>
            </a:r>
            <a:endParaRPr lang="zh-CN" altLang="en-US" dirty="0"/>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527574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For the vacuum, we use the thin-wall vacuum chamber to keep eddy current at a tolerable level. The thickness of the stainless steel is only 0.3mm. To support the thin wall chamber, we tested several materials. Finally, we used the Titanium alloy cage.</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37237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36183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err="1"/>
              <a:t>BRing</a:t>
            </a:r>
            <a:r>
              <a:rPr lang="en-US" altLang="zh-CN" baseline="0" dirty="0"/>
              <a:t> is the most important component of the HIAF</a:t>
            </a:r>
            <a:r>
              <a:rPr lang="en-US" altLang="zh-CN" b="1" baseline="0" dirty="0"/>
              <a:t>. </a:t>
            </a:r>
            <a:r>
              <a:rPr lang="en-US" b="1" dirty="0"/>
              <a:t>With the superconducting ECR and </a:t>
            </a:r>
            <a:r>
              <a:rPr lang="en-US" b="1" dirty="0" err="1"/>
              <a:t>iLinac</a:t>
            </a:r>
            <a:r>
              <a:rPr lang="en-US" b="1" dirty="0"/>
              <a:t>, it is still not enough to achieve the high intensity for </a:t>
            </a:r>
            <a:r>
              <a:rPr lang="en-US" b="1" dirty="0" err="1"/>
              <a:t>BRing</a:t>
            </a:r>
            <a:r>
              <a:rPr lang="en-US" dirty="0"/>
              <a:t>. So we adopt the 4-D painting injection to the booster ring. Compare with the conventional multi-turn injection scheme, that only painting in the horizontal plane, this method can conduct both the horizontal and vertical painting simultaneous using a </a:t>
            </a:r>
            <a:r>
              <a:rPr lang="en-US" b="1" dirty="0"/>
              <a:t> </a:t>
            </a:r>
            <a:r>
              <a:rPr lang="en-US" dirty="0"/>
              <a:t>. And a nearly 10 times over the conventional injection method can be achieved. </a:t>
            </a:r>
          </a:p>
          <a:p>
            <a:endParaRPr lang="en-US" dirty="0"/>
          </a:p>
          <a:p>
            <a:r>
              <a:rPr lang="en-US" dirty="0"/>
              <a:t>This is the simulating results and our design of the corner septum.</a:t>
            </a:r>
          </a:p>
          <a:p>
            <a:endParaRPr lang="en-US" dirty="0"/>
          </a:p>
          <a:p>
            <a:endParaRPr lang="zh-CN" altLang="en-US" dirty="0"/>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1279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is the content, firstly, I will briefly talk the background of the muon, and then an introduction the </a:t>
            </a:r>
            <a:r>
              <a:rPr lang="en-US" dirty="0" err="1"/>
              <a:t>hiaf</a:t>
            </a:r>
            <a:r>
              <a:rPr lang="en-US" dirty="0"/>
              <a:t> project, also the recent status and future upgrade plan of HIAF.</a:t>
            </a:r>
          </a:p>
          <a:p>
            <a:endParaRPr lang="en-US" dirty="0"/>
          </a:p>
          <a:p>
            <a:r>
              <a:rPr lang="en-US" dirty="0"/>
              <a:t>Then I will discuss the future muon source plan at HIAF and finally is the summary.</a:t>
            </a:r>
          </a:p>
          <a:p>
            <a:endParaRPr lang="zh-CN" altLang="en-US" dirty="0"/>
          </a:p>
        </p:txBody>
      </p:sp>
      <p:sp>
        <p:nvSpPr>
          <p:cNvPr id="4" name="灯片编号占位符 3"/>
          <p:cNvSpPr>
            <a:spLocks noGrp="1"/>
          </p:cNvSpPr>
          <p:nvPr>
            <p:ph type="sldNum" sz="quarter" idx="5"/>
          </p:nvPr>
        </p:nvSpPr>
        <p:spPr/>
        <p:txBody>
          <a:bodyPr/>
          <a:lstStyle/>
          <a:p>
            <a:fld id="{AC257265-9F26-4A11-875C-D2F3C751A2A4}" type="slidenum">
              <a:rPr lang="zh-CN" altLang="en-US" smtClean="0"/>
              <a:t>2</a:t>
            </a:fld>
            <a:endParaRPr lang="zh-CN" altLang="en-US"/>
          </a:p>
        </p:txBody>
      </p:sp>
    </p:spTree>
    <p:extLst>
      <p:ext uri="{BB962C8B-B14F-4D97-AF65-F5344CB8AC3E}">
        <p14:creationId xmlns:p14="http://schemas.microsoft.com/office/powerpoint/2010/main" val="4117070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27863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dirty="0"/>
              <a:t>Collective instabilities are also vital for HIAF/</a:t>
            </a:r>
            <a:r>
              <a:rPr lang="en-US" altLang="zh-CN" dirty="0" err="1"/>
              <a:t>BRing</a:t>
            </a:r>
            <a:r>
              <a:rPr lang="en-US" altLang="zh-CN" dirty="0"/>
              <a:t>,</a:t>
            </a:r>
            <a:r>
              <a:rPr lang="en-US" altLang="zh-CN" baseline="0" dirty="0"/>
              <a:t> especially the wakes of titanium alloy cage supported vacuum chamber.</a:t>
            </a:r>
            <a:r>
              <a:rPr lang="en-US" altLang="zh-CN" dirty="0"/>
              <a:t> Even we use cover panels to reduce the impedance,</a:t>
            </a:r>
            <a:r>
              <a:rPr lang="en-US" altLang="zh-CN" baseline="0" dirty="0"/>
              <a:t> there is still </a:t>
            </a:r>
            <a:r>
              <a:rPr lang="en-US" altLang="zh-CN" dirty="0"/>
              <a:t>transverse mode coupling instability. More simulations are performed to generate spectra versus intensity. As the intensity increases, we can find mode coupling, which leads to instabilities. The final instability is at modes higher than -15 because the bunch is much longer than the wake. We have designed two</a:t>
            </a:r>
            <a:r>
              <a:rPr lang="en-US" altLang="zh-CN" baseline="0" dirty="0"/>
              <a:t> scheme to compensate this instability</a:t>
            </a:r>
            <a:r>
              <a:rPr lang="en-US" altLang="zh-CN" dirty="0"/>
              <a:t>. The first one is choosing appropriate chromaticity. From the simulations, chromaticity of -5 is enough to stabilize all instabilities in the proton beams. It is less than the natural chromaticity of the </a:t>
            </a:r>
            <a:r>
              <a:rPr lang="en-US" altLang="zh-CN" dirty="0" err="1"/>
              <a:t>BRing</a:t>
            </a:r>
            <a:r>
              <a:rPr lang="en-US" altLang="zh-CN" dirty="0"/>
              <a:t> and is feasible. The second way is using the wideband feedback system installed in the </a:t>
            </a:r>
            <a:r>
              <a:rPr lang="en-US" altLang="zh-CN" dirty="0" err="1"/>
              <a:t>BRing</a:t>
            </a:r>
            <a:r>
              <a:rPr lang="en-US" altLang="zh-CN" dirty="0"/>
              <a:t>. After upgrading the band-width to 500 MHz, all instabilities could be stabilized by the feedback system.</a:t>
            </a:r>
            <a:endParaRPr lang="zh-CN" altLang="en-US" dirty="0"/>
          </a:p>
          <a:p>
            <a:endParaRPr lang="en-US" altLang="zh-CN" dirty="0"/>
          </a:p>
          <a:p>
            <a:r>
              <a:rPr lang="en-US" altLang="zh-CN" dirty="0"/>
              <a:t>he high intensity ion accelerators. Wakes of titanium alloy cage supported vacuum chamber are ultra-short compared to ion bunches in the HIAF/</a:t>
            </a:r>
            <a:r>
              <a:rPr lang="en-US" altLang="zh-CN" dirty="0" err="1"/>
              <a:t>BRing</a:t>
            </a:r>
            <a:r>
              <a:rPr lang="en-US" altLang="zh-CN" dirty="0"/>
              <a:t>, which makes the studies of related instability quite difficult. With CISP-GPU, it is the first time to study this instability. Even we use cover panels to reduce the impedance, a single-bunch instability still exists in the proton beams of HIAF/</a:t>
            </a:r>
            <a:r>
              <a:rPr lang="en-US" altLang="zh-CN" dirty="0" err="1"/>
              <a:t>BRing</a:t>
            </a:r>
            <a:r>
              <a:rPr lang="en-US" altLang="zh-CN" dirty="0"/>
              <a:t>. And distortion in the bunch is identified. More simulations are performed to generate spectra versus intensity. As the intensity increases, we can find mode coupling, which leads to instabilities. Between the coupling, modes are decoupled, and the bunch becomes relatively stable. So, wakes from the titanium alloy cages will introduce transverse mode coupling instability in the HIAF/</a:t>
            </a:r>
            <a:r>
              <a:rPr lang="en-US" altLang="zh-CN" dirty="0" err="1"/>
              <a:t>BRing</a:t>
            </a:r>
            <a:r>
              <a:rPr lang="en-US" altLang="zh-CN" dirty="0"/>
              <a:t>. The final instability is at modes higher than -15 because the bunch is much longer than the wake. We have designed two ways to stabilize this instability. The first one is choosing appropriate chromaticity. From the simulations, chromaticity of -5 is enough to stabilize all instabilities in the proton beams. It is less than the natural chromaticity of the </a:t>
            </a:r>
            <a:r>
              <a:rPr lang="en-US" altLang="zh-CN" dirty="0" err="1"/>
              <a:t>BRing</a:t>
            </a:r>
            <a:r>
              <a:rPr lang="en-US" altLang="zh-CN" dirty="0"/>
              <a:t> and is feasible. The second way is using the wideband feedback system installed in the </a:t>
            </a:r>
            <a:r>
              <a:rPr lang="en-US" altLang="zh-CN" dirty="0" err="1"/>
              <a:t>BRing</a:t>
            </a:r>
            <a:r>
              <a:rPr lang="en-US" altLang="zh-CN" dirty="0"/>
              <a:t>. After upgrading the band-width to 500 MHz, all instabilities could be stabilized by the feedback system.</a:t>
            </a:r>
            <a:endParaRPr lang="zh-CN" altLang="en-US" dirty="0"/>
          </a:p>
          <a:p>
            <a:endParaRPr lang="zh-CN" altLang="en-US" dirty="0"/>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70618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baseline="0" dirty="0">
                <a:solidFill>
                  <a:schemeClr val="tx1"/>
                </a:solidFill>
                <a:effectLst/>
                <a:latin typeface="Arial" pitchFamily="34" charset="0"/>
                <a:ea typeface="+mn-ea"/>
                <a:cs typeface="+mn-cs"/>
              </a:rPr>
              <a:t>This is the whole layout of the HIAF facility</a:t>
            </a:r>
            <a:r>
              <a:rPr lang="en-US" altLang="zh-CN" sz="1200" b="1" i="0" kern="1200" baseline="0" dirty="0">
                <a:solidFill>
                  <a:schemeClr val="tx1"/>
                </a:solidFill>
                <a:effectLst/>
                <a:latin typeface="Arial" pitchFamily="34" charset="0"/>
                <a:ea typeface="+mn-ea"/>
                <a:cs typeface="+mn-cs"/>
              </a:rPr>
              <a:t>, the accelerator consists of </a:t>
            </a:r>
            <a:r>
              <a:rPr lang="en-US" altLang="zh-CN" sz="1200" b="0" i="0" kern="1200" baseline="0" dirty="0">
                <a:solidFill>
                  <a:schemeClr val="tx1"/>
                </a:solidFill>
                <a:effectLst/>
                <a:latin typeface="Arial" pitchFamily="34" charset="0"/>
                <a:ea typeface="+mn-ea"/>
                <a:cs typeface="+mn-cs"/>
              </a:rPr>
              <a:t>a superconducting ECR source, superconducting </a:t>
            </a:r>
            <a:r>
              <a:rPr lang="en-US" altLang="zh-CN" sz="1200" b="0" i="0" kern="1200" baseline="0" dirty="0" err="1">
                <a:solidFill>
                  <a:schemeClr val="tx1"/>
                </a:solidFill>
                <a:effectLst/>
                <a:latin typeface="Arial" pitchFamily="34" charset="0"/>
                <a:ea typeface="+mn-ea"/>
                <a:cs typeface="+mn-cs"/>
              </a:rPr>
              <a:t>linac</a:t>
            </a:r>
            <a:r>
              <a:rPr lang="en-US" altLang="zh-CN" sz="1200" b="0" i="0" kern="1200" baseline="0" dirty="0">
                <a:solidFill>
                  <a:schemeClr val="tx1"/>
                </a:solidFill>
                <a:effectLst/>
                <a:latin typeface="Arial" pitchFamily="34" charset="0"/>
                <a:ea typeface="+mn-ea"/>
                <a:cs typeface="+mn-cs"/>
              </a:rPr>
              <a:t> as injector, fast ramping booster, radioactive beam separator, and storage rings for in-ring experiments.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baseline="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baseline="0" dirty="0">
                <a:solidFill>
                  <a:schemeClr val="tx1"/>
                </a:solidFill>
                <a:effectLst/>
                <a:latin typeface="Arial" pitchFamily="34" charset="0"/>
                <a:ea typeface="+mn-ea"/>
                <a:cs typeface="+mn-cs"/>
              </a:rPr>
              <a:t>There are several experimental terminals or </a:t>
            </a:r>
            <a:r>
              <a:rPr lang="en-US" altLang="zh-CN" sz="1200" b="1" i="0" kern="1200" baseline="0" dirty="0">
                <a:solidFill>
                  <a:schemeClr val="tx1"/>
                </a:solidFill>
                <a:effectLst/>
                <a:latin typeface="Arial" pitchFamily="34" charset="0"/>
                <a:ea typeface="+mn-ea"/>
                <a:cs typeface="+mn-cs"/>
              </a:rPr>
              <a:t>stations around the whole facility. Mainly for nuclear physics, </a:t>
            </a:r>
            <a:r>
              <a:rPr lang="en-US" altLang="zh-CN" sz="1200" b="0" i="0" kern="1200" baseline="0" dirty="0">
                <a:solidFill>
                  <a:schemeClr val="tx1"/>
                </a:solidFill>
                <a:effectLst/>
                <a:latin typeface="Arial" pitchFamily="34" charset="0"/>
                <a:ea typeface="+mn-ea"/>
                <a:cs typeface="+mn-cs"/>
              </a:rPr>
              <a:t>high energy density physics, et al. HIAF can provide various beam conditions for these experiments.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baseline="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0" dirty="0">
                <a:solidFill>
                  <a:prstClr val="black"/>
                </a:solidFill>
                <a:latin typeface="Arial"/>
                <a:ea typeface="宋体"/>
              </a:rPr>
              <a:t>In order to meet the requirements of radiation safety. </a:t>
            </a:r>
            <a:r>
              <a:rPr lang="en-US" altLang="zh-CN" sz="1200" b="0" i="0" kern="1200" baseline="0" dirty="0">
                <a:solidFill>
                  <a:schemeClr val="tx1"/>
                </a:solidFill>
                <a:effectLst/>
                <a:latin typeface="Arial" pitchFamily="34" charset="0"/>
                <a:ea typeface="+mn-ea"/>
                <a:cs typeface="+mn-cs"/>
              </a:rPr>
              <a:t>All t</a:t>
            </a:r>
            <a:r>
              <a:rPr lang="en-US" altLang="zh-CN" sz="1200" kern="0" dirty="0">
                <a:solidFill>
                  <a:prstClr val="black"/>
                </a:solidFill>
                <a:latin typeface="Arial"/>
                <a:ea typeface="宋体"/>
              </a:rPr>
              <a:t>hese accelerator components and experiment equipment will be installed </a:t>
            </a:r>
            <a:r>
              <a:rPr lang="en-US" altLang="zh-CN" sz="1200" kern="0" baseline="0" dirty="0">
                <a:solidFill>
                  <a:prstClr val="black"/>
                </a:solidFill>
                <a:latin typeface="Arial"/>
                <a:ea typeface="宋体"/>
              </a:rPr>
              <a:t>in the underground tunnel,  and it </a:t>
            </a:r>
            <a:r>
              <a:rPr lang="en-US" altLang="zh-CN" sz="1200" kern="0" dirty="0">
                <a:solidFill>
                  <a:prstClr val="black"/>
                </a:solidFill>
                <a:latin typeface="Arial"/>
                <a:ea typeface="宋体"/>
              </a:rPr>
              <a:t>will be covered with 5 m of soil. </a:t>
            </a:r>
            <a:endParaRPr lang="en-US" dirty="0"/>
          </a:p>
          <a:p>
            <a:endParaRPr lang="zh-CN" altLang="en-US" dirty="0"/>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67819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200" b="1" i="0" kern="1200" dirty="0">
                <a:solidFill>
                  <a:schemeClr val="tx1"/>
                </a:solidFill>
                <a:effectLst/>
                <a:latin typeface="微软雅黑" panose="020B0503020204020204" pitchFamily="34" charset="-122"/>
                <a:ea typeface="微软雅黑" panose="020B0503020204020204" pitchFamily="34" charset="-122"/>
                <a:cs typeface="+mn-cs"/>
              </a:rPr>
              <a:t>Multinucleon transfer (MNT) </a:t>
            </a:r>
            <a:r>
              <a:rPr lang="en-US" altLang="zh-CN" sz="1200" b="0" i="0" kern="1200" dirty="0">
                <a:solidFill>
                  <a:schemeClr val="tx1"/>
                </a:solidFill>
                <a:effectLst/>
                <a:latin typeface="微软雅黑" panose="020B0503020204020204" pitchFamily="34" charset="-122"/>
                <a:ea typeface="微软雅黑" panose="020B0503020204020204" pitchFamily="34" charset="-122"/>
                <a:cs typeface="+mn-cs"/>
              </a:rPr>
              <a:t>reactions between heavy ions at energies around the Coulomb barrier are characterized by the exchange of many nucleons between the target and the projectile with a population of relatively low excitation energy and of relatively high spins</a:t>
            </a:r>
          </a:p>
          <a:p>
            <a:endParaRPr lang="en-US" altLang="zh-CN" sz="1200" b="0" i="0" kern="1200" dirty="0">
              <a:solidFill>
                <a:schemeClr val="tx1"/>
              </a:solidFill>
              <a:effectLst/>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GB" altLang="zh-CN" sz="1200" kern="1200" dirty="0">
                <a:solidFill>
                  <a:schemeClr val="tx1"/>
                </a:solidFill>
                <a:effectLst/>
                <a:latin typeface="微软雅黑" panose="020B0503020204020204" pitchFamily="34" charset="-122"/>
                <a:ea typeface="微软雅黑" panose="020B0503020204020204" pitchFamily="34" charset="-122"/>
                <a:cs typeface="+mn-cs"/>
              </a:rPr>
              <a:t>The </a:t>
            </a:r>
            <a:r>
              <a:rPr lang="en-GB" altLang="zh-CN" sz="1200" kern="1200" dirty="0" err="1">
                <a:solidFill>
                  <a:schemeClr val="tx1"/>
                </a:solidFill>
                <a:effectLst/>
                <a:latin typeface="微软雅黑" panose="020B0503020204020204" pitchFamily="34" charset="-122"/>
                <a:ea typeface="微软雅黑" panose="020B0503020204020204" pitchFamily="34" charset="-122"/>
                <a:cs typeface="+mn-cs"/>
              </a:rPr>
              <a:t>iLinac</a:t>
            </a:r>
            <a:r>
              <a:rPr lang="en-GB" altLang="zh-CN" sz="1200" kern="1200" dirty="0">
                <a:solidFill>
                  <a:schemeClr val="tx1"/>
                </a:solidFill>
                <a:effectLst/>
                <a:latin typeface="微软雅黑" panose="020B0503020204020204" pitchFamily="34" charset="-122"/>
                <a:ea typeface="微软雅黑" panose="020B0503020204020204" pitchFamily="34" charset="-122"/>
                <a:cs typeface="+mn-cs"/>
              </a:rPr>
              <a:t> woks in two modes; the one is pulse mode to inject beam into the Booster Ring, and the other one is continuous wave mode to deliver intense low-energy heavy-ion beam for experiments. Heavy-ion beams are exacted at the middle point of the </a:t>
            </a:r>
            <a:r>
              <a:rPr lang="en-GB" altLang="zh-CN" sz="1200" kern="1200" dirty="0" err="1">
                <a:solidFill>
                  <a:schemeClr val="tx1"/>
                </a:solidFill>
                <a:effectLst/>
                <a:latin typeface="微软雅黑" panose="020B0503020204020204" pitchFamily="34" charset="-122"/>
                <a:ea typeface="微软雅黑" panose="020B0503020204020204" pitchFamily="34" charset="-122"/>
                <a:cs typeface="+mn-cs"/>
              </a:rPr>
              <a:t>iLinac</a:t>
            </a:r>
            <a:r>
              <a:rPr lang="en-GB" altLang="zh-CN" sz="1200" kern="1200" dirty="0">
                <a:solidFill>
                  <a:schemeClr val="tx1"/>
                </a:solidFill>
                <a:effectLst/>
                <a:latin typeface="微软雅黑" panose="020B0503020204020204" pitchFamily="34" charset="-122"/>
                <a:ea typeface="微软雅黑" panose="020B0503020204020204" pitchFamily="34" charset="-122"/>
                <a:cs typeface="+mn-cs"/>
              </a:rPr>
              <a:t>, and the beam energies can be adjusted finely around the Coulomb barriers of nuclear reactions. The low-energy intense beams will </a:t>
            </a:r>
            <a:r>
              <a:rPr lang="en-GB" altLang="zh-CN" sz="1200" b="0" kern="1200" dirty="0">
                <a:solidFill>
                  <a:schemeClr val="tx1"/>
                </a:solidFill>
                <a:effectLst/>
                <a:latin typeface="微软雅黑" panose="020B0503020204020204" pitchFamily="34" charset="-122"/>
                <a:ea typeface="微软雅黑" panose="020B0503020204020204" pitchFamily="34" charset="-122"/>
                <a:cs typeface="+mn-cs"/>
              </a:rPr>
              <a:t>enable the production of very </a:t>
            </a:r>
            <a:r>
              <a:rPr lang="en-GB" altLang="zh-CN" sz="1200" b="1" kern="1200" dirty="0">
                <a:solidFill>
                  <a:schemeClr val="tx1"/>
                </a:solidFill>
                <a:effectLst/>
                <a:latin typeface="微软雅黑" panose="020B0503020204020204" pitchFamily="34" charset="-122"/>
                <a:ea typeface="微软雅黑" panose="020B0503020204020204" pitchFamily="34" charset="-122"/>
                <a:cs typeface="+mn-cs"/>
              </a:rPr>
              <a:t>neutron-deficient nuclei using fusion reactions </a:t>
            </a:r>
            <a:r>
              <a:rPr lang="en-GB" altLang="zh-CN" sz="1200" kern="1200" dirty="0">
                <a:solidFill>
                  <a:schemeClr val="tx1"/>
                </a:solidFill>
                <a:effectLst/>
                <a:latin typeface="微软雅黑" panose="020B0503020204020204" pitchFamily="34" charset="-122"/>
                <a:ea typeface="微软雅黑" panose="020B0503020204020204" pitchFamily="34" charset="-122"/>
                <a:cs typeface="+mn-cs"/>
              </a:rPr>
              <a:t>and particularly heavy and even </a:t>
            </a:r>
            <a:r>
              <a:rPr lang="en-GB" altLang="zh-CN" sz="1200" b="1" kern="1200" dirty="0">
                <a:solidFill>
                  <a:schemeClr val="tx1"/>
                </a:solidFill>
                <a:effectLst/>
                <a:latin typeface="微软雅黑" panose="020B0503020204020204" pitchFamily="34" charset="-122"/>
                <a:ea typeface="微软雅黑" panose="020B0503020204020204" pitchFamily="34" charset="-122"/>
                <a:cs typeface="+mn-cs"/>
              </a:rPr>
              <a:t>super-heavy neutron-rich nuclei using multi-nucleon transfer reactions. In </a:t>
            </a:r>
            <a:r>
              <a:rPr lang="en-GB" altLang="zh-CN" sz="1200" kern="1200" dirty="0">
                <a:solidFill>
                  <a:schemeClr val="tx1"/>
                </a:solidFill>
                <a:effectLst/>
                <a:latin typeface="微软雅黑" panose="020B0503020204020204" pitchFamily="34" charset="-122"/>
                <a:ea typeface="微软雅黑" panose="020B0503020204020204" pitchFamily="34" charset="-122"/>
                <a:cs typeface="+mn-cs"/>
              </a:rPr>
              <a:t>the envisaged future [</a:t>
            </a:r>
            <a:r>
              <a:rPr lang="en-GB" altLang="zh-CN" sz="1200" kern="1200" dirty="0" err="1">
                <a:solidFill>
                  <a:schemeClr val="tx1"/>
                </a:solidFill>
                <a:effectLst/>
                <a:latin typeface="微软雅黑" panose="020B0503020204020204" pitchFamily="34" charset="-122"/>
                <a:ea typeface="微软雅黑" panose="020B0503020204020204" pitchFamily="34" charset="-122"/>
                <a:cs typeface="+mn-cs"/>
              </a:rPr>
              <a:t>ɪnˈvɪzɪdʒd</a:t>
            </a:r>
            <a:r>
              <a:rPr lang="en-GB" altLang="zh-CN" sz="1200" kern="1200" dirty="0">
                <a:solidFill>
                  <a:schemeClr val="tx1"/>
                </a:solidFill>
                <a:effectLst/>
                <a:latin typeface="微软雅黑" panose="020B0503020204020204" pitchFamily="34" charset="-122"/>
                <a:ea typeface="微软雅黑" panose="020B0503020204020204" pitchFamily="34" charset="-122"/>
                <a:cs typeface="+mn-cs"/>
              </a:rPr>
              <a:t>], multi-nucleon transfer reactions employing very heavy projectile and target isotopes would be the most optimum method to produce neutron-rich heavy nuclides and practically the only way to assess neutron-rich super-heavy nuclides. Multi-nucleon transfer reactions are characterized [ˈ</a:t>
            </a:r>
            <a:r>
              <a:rPr lang="en-GB" altLang="zh-CN" sz="1200" kern="1200" dirty="0" err="1">
                <a:solidFill>
                  <a:schemeClr val="tx1"/>
                </a:solidFill>
                <a:effectLst/>
                <a:latin typeface="微软雅黑" panose="020B0503020204020204" pitchFamily="34" charset="-122"/>
                <a:ea typeface="微软雅黑" panose="020B0503020204020204" pitchFamily="34" charset="-122"/>
                <a:cs typeface="+mn-cs"/>
              </a:rPr>
              <a:t>kærəktəˌraɪz</a:t>
            </a:r>
            <a:r>
              <a:rPr lang="en-GB" altLang="zh-CN" sz="1200" kern="1200" dirty="0">
                <a:solidFill>
                  <a:schemeClr val="tx1"/>
                </a:solidFill>
                <a:effectLst/>
                <a:latin typeface="微软雅黑" panose="020B0503020204020204" pitchFamily="34" charset="-122"/>
                <a:ea typeface="微软雅黑" panose="020B0503020204020204" pitchFamily="34" charset="-122"/>
                <a:cs typeface="+mn-cs"/>
              </a:rPr>
              <a:t>]by a </a:t>
            </a:r>
            <a:r>
              <a:rPr lang="en-GB" altLang="zh-CN" sz="1200" kern="1200" dirty="0" err="1">
                <a:solidFill>
                  <a:schemeClr val="tx1"/>
                </a:solidFill>
                <a:effectLst/>
                <a:latin typeface="微软雅黑" panose="020B0503020204020204" pitchFamily="34" charset="-122"/>
                <a:ea typeface="微软雅黑" panose="020B0503020204020204" pitchFamily="34" charset="-122"/>
                <a:cs typeface="+mn-cs"/>
              </a:rPr>
              <a:t>larg</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e amount of energy dissipation, a large flow of nucleons between the interacting nuclei and a noticeable time delay in the reaction. With an appropriate [</a:t>
            </a:r>
            <a:r>
              <a:rPr lang="en-US" altLang="zh-CN" sz="1200" kern="1200" dirty="0" err="1">
                <a:solidFill>
                  <a:schemeClr val="tx1"/>
                </a:solidFill>
                <a:effectLst/>
                <a:latin typeface="微软雅黑" panose="020B0503020204020204" pitchFamily="34" charset="-122"/>
                <a:ea typeface="微软雅黑" panose="020B0503020204020204" pitchFamily="34" charset="-122"/>
                <a:cs typeface="+mn-cs"/>
              </a:rPr>
              <a:t>əˈproʊpriət</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reaction system, such as </a:t>
            </a:r>
            <a:r>
              <a:rPr lang="en-US" altLang="zh-CN" sz="1200" kern="1200" dirty="0" err="1">
                <a:solidFill>
                  <a:schemeClr val="tx1"/>
                </a:solidFill>
                <a:effectLst/>
                <a:latin typeface="微软雅黑" panose="020B0503020204020204" pitchFamily="34" charset="-122"/>
                <a:ea typeface="微软雅黑" panose="020B0503020204020204" pitchFamily="34" charset="-122"/>
                <a:cs typeface="+mn-cs"/>
              </a:rPr>
              <a:t>U+Cm</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the projectile evolves to the doubly magic nuclide and transfer neutrons to the target, and consequently very neutron-rich heavy nuclides and particularly very neutron-rich super-heavy nuclides can be produced.</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b="0" kern="1200" dirty="0">
              <a:solidFill>
                <a:schemeClr val="tx1"/>
              </a:solidFill>
              <a:effectLst/>
              <a:latin typeface="微软雅黑" panose="020B0503020204020204" pitchFamily="34" charset="-122"/>
              <a:ea typeface="微软雅黑" panose="020B0503020204020204" pitchFamily="34" charset="-122"/>
              <a:cs typeface="+mn-cs"/>
            </a:endParaRPr>
          </a:p>
          <a:p>
            <a:endParaRPr lang="zh-CN" altLang="en-US" dirty="0"/>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13823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High-energy stable beams extracted slowly from the Booster are delivered to the high-energy experimental cave. A 9.3 GeV proton beam and A/Z=2 primary beams up to 4.25 GeV/u energy will be available. We have defined the </a:t>
            </a:r>
            <a:r>
              <a:rPr lang="en-US" altLang="zh-CN" sz="1200" kern="1200" dirty="0" err="1">
                <a:solidFill>
                  <a:schemeClr val="tx1"/>
                </a:solidFill>
                <a:effectLst/>
                <a:latin typeface="微软雅黑" panose="020B0503020204020204" pitchFamily="34" charset="-122"/>
                <a:ea typeface="微软雅黑" panose="020B0503020204020204" pitchFamily="34" charset="-122"/>
                <a:cs typeface="+mn-cs"/>
              </a:rPr>
              <a:t>hypernuclear</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 physics and properties of nuclear matter as our high priority research program at the high-energy station. </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en-US" altLang="zh-CN" sz="1200" b="1" dirty="0">
              <a:solidFill>
                <a:srgbClr val="0B5395"/>
              </a:solidFill>
              <a:effectLst/>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properties of nuclear matter, described by the theory of the quantum chromodynamics (QCD), can be summarized in a phase diagram just like any other form of matter. It is of utmost importance to find how the nature of nuclear matter changes as we vary the temperature and baryon density. Lattice QCD calculations predicted that the transition from the quark-gluon plasma (QGP) to the hadronic phase is a smooth cross-over at the vanishing baryochemical potential, while at the finite [ˈ</a:t>
            </a:r>
            <a:r>
              <a:rPr lang="en-US" altLang="zh-CN" sz="1200" kern="1200" dirty="0" err="1">
                <a:solidFill>
                  <a:schemeClr val="tx1"/>
                </a:solidFill>
                <a:effectLst/>
                <a:latin typeface="+mn-lt"/>
                <a:ea typeface="+mn-ea"/>
                <a:cs typeface="+mn-cs"/>
              </a:rPr>
              <a:t>faɪnaɪt</a:t>
            </a:r>
            <a:r>
              <a:rPr lang="en-US" altLang="zh-CN" sz="1200" kern="1200" dirty="0">
                <a:solidFill>
                  <a:schemeClr val="tx1"/>
                </a:solidFill>
                <a:effectLst/>
                <a:latin typeface="+mn-lt"/>
                <a:ea typeface="+mn-ea"/>
                <a:cs typeface="+mn-cs"/>
              </a:rPr>
              <a:t>] chemical potential the phase transition is of the first-order. Thermodynamically, hence, there must exist a critical point, </a:t>
            </a:r>
            <a:r>
              <a:rPr lang="en-US" altLang="zh-CN" sz="1200" i="1" kern="1200" dirty="0">
                <a:solidFill>
                  <a:schemeClr val="tx1"/>
                </a:solidFill>
                <a:effectLst/>
                <a:latin typeface="+mn-lt"/>
                <a:ea typeface="+mn-ea"/>
                <a:cs typeface="+mn-cs"/>
              </a:rPr>
              <a:t>i.e.</a:t>
            </a:r>
            <a:r>
              <a:rPr lang="en-US" altLang="zh-CN" sz="1200" kern="1200" dirty="0">
                <a:solidFill>
                  <a:schemeClr val="tx1"/>
                </a:solidFill>
                <a:effectLst/>
                <a:latin typeface="+mn-lt"/>
                <a:ea typeface="+mn-ea"/>
                <a:cs typeface="+mn-cs"/>
              </a:rPr>
              <a:t> the end point of the first-order phase transition line. The critical point would be a milestone in the QCD phase diagram and is the Holy Grail for the field of the heavy-ion collisions at relativistic energies. During 2010 - 2017, a beam energy scan was carried out in order to search for the critical point. Interesting non-monotonic behaviors as a function of collision energy were observed in the net-proton fluctuation and net-baryon first order collectivity, implying the expected criticality and softening of the equation of state, respectively. Both the observations occurred at the low energy end of the beam energy scan at RHIC. HIAF extends the coverage of the baryochemical potential to lower energy. The beam energy scan program would be incomplete without the results from the energy region at HIAF. </a:t>
            </a:r>
            <a:r>
              <a:rPr lang="en-US" altLang="zh-CN" sz="1200" b="1" kern="1200" dirty="0">
                <a:solidFill>
                  <a:schemeClr val="tx1"/>
                </a:solidFill>
                <a:effectLst/>
                <a:latin typeface="+mn-lt"/>
                <a:ea typeface="+mn-ea"/>
                <a:cs typeface="+mn-cs"/>
              </a:rPr>
              <a:t>In heavy ion collisions at relativistic energies at HIAF</a:t>
            </a:r>
            <a:r>
              <a:rPr lang="en-US" altLang="zh-CN" sz="1200" kern="1200" dirty="0">
                <a:solidFill>
                  <a:schemeClr val="tx1"/>
                </a:solidFill>
                <a:effectLst/>
                <a:latin typeface="+mn-lt"/>
                <a:ea typeface="+mn-ea"/>
                <a:cs typeface="+mn-cs"/>
              </a:rPr>
              <a:t>, the peak nucleon density can reach 2-3 times of the saturation density, which is an ideal place for studying symmetry energy in order to constrain the equation of state of asymmetric nuclear matter at high density. We will build a detector system dedicated to study the QCD phase structure and symmetry energy using various physical observables.</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5452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b="1" dirty="0">
                <a:solidFill>
                  <a:srgbClr val="0B5395"/>
                </a:solidFill>
                <a:effectLst/>
                <a:ea typeface="微软雅黑" panose="020B0503020204020204" pitchFamily="34" charset="-122"/>
                <a:cs typeface="Times New Roman" panose="02020603050405020304" pitchFamily="18" charset="0"/>
              </a:rPr>
              <a:t>In order to exploit the very intense primary beams, HFRS is composed of a pre-separator and a main-separator. The exotic nuclides are produced via high-energy projectile fragmentations, in-flight fission of energetic heavy projectiles, and two-step reactions. The nuclides of interest will be separated in flight within several hundred nanoseconds and delivered to the detector systems. HFRS is characterized with a long flight path of 180 m, maximum magnetic rigidity of 25 Tm, angular acceptance of 30 mrad (x) and 15 mrad (y), longitudinal momentum acceptance of ±2.0 %, and momentum resolution of 700~1100. These challenging performance parameters are achieved with a multi-stage magnetic system, comprising intermediate degrader stations. </a:t>
            </a:r>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48065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b="1" dirty="0">
                <a:solidFill>
                  <a:srgbClr val="0B5395"/>
                </a:solidFill>
                <a:effectLst/>
                <a:ea typeface="微软雅黑" panose="020B0503020204020204" pitchFamily="34" charset="-122"/>
                <a:cs typeface="Times New Roman" panose="02020603050405020304" pitchFamily="18" charset="0"/>
              </a:rPr>
              <a:t>Using fast, extracted projectiles from the Booster, HFRS produces, separates and injects the nuclides of interest into the Spectrometer Ring, which is in essence a storage ring equipped with an electron cooler, a stochastic cooling device, and a deacceleration cavity. Based on the Spectrometer Ring, we will build the Dielectronic Recombination Spectrometer, Isochronous Mass Spectrometer, Schottky Spectrometer, and Setup for In-ring Nuclear Reactions, as schematically shown. </a:t>
            </a:r>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32050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b="1" dirty="0">
                <a:solidFill>
                  <a:srgbClr val="0B5395"/>
                </a:solidFill>
                <a:effectLst/>
                <a:ea typeface="微软雅黑" panose="020B0503020204020204" pitchFamily="34" charset="-122"/>
                <a:cs typeface="Times New Roman" panose="02020603050405020304" pitchFamily="18" charset="0"/>
              </a:rPr>
              <a:t>The Isochronous Mass Spectrometer: A heavy-ion storage ring coupled to an in-flight separator has been proven to be a powerful tool for direct mass measurements of short-lived nuclides. The Isochronous Mass Spectrometry (IMS) has been well developed at GSI and IMP. The masses of the ions stored are determined from their revolution times measured using a timing detector in the IMS, and typical relative mass accuracy of 10−6 to 10−7 is achieved. Since a storage ring is a large-acceptance machine, it allows to store ions in a broad range of m/q values. This feature is essential for the IMS to measure masses of a few nuclides simultaneously. In the isochronous working mode of a storage ring, the revolution times of the stored ions should be independent of their velocity spread. However, the isochronous condition is fulfilled only in first order and in a small range of revolution times. We shall develop the advanced IMS with double timing detectors, by which the velocity of stored ion is measured to correct for the effect of the non-</a:t>
            </a:r>
            <a:r>
              <a:rPr lang="en-US" altLang="zh-CN" sz="1200" b="1" dirty="0" err="1">
                <a:solidFill>
                  <a:srgbClr val="0B5395"/>
                </a:solidFill>
                <a:effectLst/>
                <a:ea typeface="微软雅黑" panose="020B0503020204020204" pitchFamily="34" charset="-122"/>
                <a:cs typeface="Times New Roman" panose="02020603050405020304" pitchFamily="18" charset="0"/>
              </a:rPr>
              <a:t>isochronicity</a:t>
            </a:r>
            <a:r>
              <a:rPr lang="en-US" altLang="zh-CN" sz="1200" b="1" dirty="0">
                <a:solidFill>
                  <a:srgbClr val="0B5395"/>
                </a:solidFill>
                <a:effectLst/>
                <a:ea typeface="微软雅黑" panose="020B0503020204020204" pitchFamily="34" charset="-122"/>
                <a:cs typeface="Times New Roman" panose="02020603050405020304" pitchFamily="18" charset="0"/>
              </a:rPr>
              <a:t>. In order to measure the velocity of each ion stored, two timing detectors will be installed in the straight section of the SRing. This technique was already verified in principle at HIRFL. We will focus on mass measurements of short-lived nuclides in medium and heavy neutron-rich regions using the IMS with double timing detectors.</a:t>
            </a:r>
          </a:p>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200" b="1" dirty="0">
                <a:solidFill>
                  <a:srgbClr val="0B5395"/>
                </a:solidFill>
                <a:effectLst/>
                <a:ea typeface="微软雅黑" panose="020B0503020204020204" pitchFamily="34" charset="-122"/>
                <a:cs typeface="Times New Roman" panose="02020603050405020304" pitchFamily="18" charset="0"/>
              </a:rPr>
              <a:t>The Schottky Spectrometer: Conventional Schottky spectrometry is an ideal method to measure precisely nuclear masses and observe exotic decay modes of highly charged ions. The stored ions have to be cooled down using electron cooler before the measurements, and the cooling process takes several seconds. Therefore, the Schottky spectrometry could not be applied to nuclides with lifetime shorter than second, which is the lifetime for most nuclides with unknown mass yet. We will develop novel Schottky spectrometry, i.e. single-ion sensitive Schottky resonator working in the isochronous mode of a storage ring. The present method takes the merits of the conventional Isochronous Mass Spectrometry and Schottky spectrometry; the ions can survive for long time in the storage ring due to the usage of non-interceptive Schottky resonator and the measurement can be started immediately after injection in isochronous mode. The new Schottky spectrometry is applicable to nuclides with broad lifetimes, and importantly nuclear mass and lifetime can be measured simultaneously. </a:t>
            </a:r>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85305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0130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3424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56403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46625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8362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76916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71989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257265-9F26-4A11-875C-D2F3C751A2A4}" type="slidenum">
              <a:rPr lang="zh-CN" altLang="en-US" smtClean="0"/>
              <a:t>35</a:t>
            </a:fld>
            <a:endParaRPr lang="zh-CN" altLang="en-US"/>
          </a:p>
        </p:txBody>
      </p:sp>
    </p:spTree>
    <p:extLst>
      <p:ext uri="{BB962C8B-B14F-4D97-AF65-F5344CB8AC3E}">
        <p14:creationId xmlns:p14="http://schemas.microsoft.com/office/powerpoint/2010/main" val="4286872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257265-9F26-4A11-875C-D2F3C751A2A4}" type="slidenum">
              <a:rPr lang="zh-CN" altLang="en-US" smtClean="0"/>
              <a:t>36</a:t>
            </a:fld>
            <a:endParaRPr lang="zh-CN" altLang="en-US"/>
          </a:p>
        </p:txBody>
      </p:sp>
    </p:spTree>
    <p:extLst>
      <p:ext uri="{BB962C8B-B14F-4D97-AF65-F5344CB8AC3E}">
        <p14:creationId xmlns:p14="http://schemas.microsoft.com/office/powerpoint/2010/main" val="3412395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257265-9F26-4A11-875C-D2F3C751A2A4}" type="slidenum">
              <a:rPr lang="zh-CN" altLang="en-US" smtClean="0"/>
              <a:t>37</a:t>
            </a:fld>
            <a:endParaRPr lang="zh-CN" altLang="en-US"/>
          </a:p>
        </p:txBody>
      </p:sp>
    </p:spTree>
    <p:extLst>
      <p:ext uri="{BB962C8B-B14F-4D97-AF65-F5344CB8AC3E}">
        <p14:creationId xmlns:p14="http://schemas.microsoft.com/office/powerpoint/2010/main" val="1397784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32750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066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baseline="0" dirty="0">
                <a:solidFill>
                  <a:schemeClr val="tx1"/>
                </a:solidFill>
                <a:effectLst/>
                <a:latin typeface="Arial" pitchFamily="34" charset="0"/>
                <a:ea typeface="+mn-ea"/>
                <a:cs typeface="+mn-cs"/>
              </a:rPr>
              <a:t>This is the whole layout of the HIAF facility</a:t>
            </a:r>
            <a:r>
              <a:rPr lang="en-US" altLang="zh-CN" sz="1200" b="1" i="0" kern="1200" baseline="0" dirty="0">
                <a:solidFill>
                  <a:schemeClr val="tx1"/>
                </a:solidFill>
                <a:effectLst/>
                <a:latin typeface="Arial" pitchFamily="34" charset="0"/>
                <a:ea typeface="+mn-ea"/>
                <a:cs typeface="+mn-cs"/>
              </a:rPr>
              <a:t>, the accelerator consists of </a:t>
            </a:r>
            <a:r>
              <a:rPr lang="en-US" altLang="zh-CN" sz="1200" b="0" i="0" kern="1200" baseline="0" dirty="0">
                <a:solidFill>
                  <a:schemeClr val="tx1"/>
                </a:solidFill>
                <a:effectLst/>
                <a:latin typeface="Arial" pitchFamily="34" charset="0"/>
                <a:ea typeface="+mn-ea"/>
                <a:cs typeface="+mn-cs"/>
              </a:rPr>
              <a:t>a superconducting ECR source, superconducting </a:t>
            </a:r>
            <a:r>
              <a:rPr lang="en-US" altLang="zh-CN" sz="1200" b="0" i="0" kern="1200" baseline="0" dirty="0" err="1">
                <a:solidFill>
                  <a:schemeClr val="tx1"/>
                </a:solidFill>
                <a:effectLst/>
                <a:latin typeface="Arial" pitchFamily="34" charset="0"/>
                <a:ea typeface="+mn-ea"/>
                <a:cs typeface="+mn-cs"/>
              </a:rPr>
              <a:t>linac</a:t>
            </a:r>
            <a:r>
              <a:rPr lang="en-US" altLang="zh-CN" sz="1200" b="0" i="0" kern="1200" baseline="0" dirty="0">
                <a:solidFill>
                  <a:schemeClr val="tx1"/>
                </a:solidFill>
                <a:effectLst/>
                <a:latin typeface="Arial" pitchFamily="34" charset="0"/>
                <a:ea typeface="+mn-ea"/>
                <a:cs typeface="+mn-cs"/>
              </a:rPr>
              <a:t> as injector, fast ramping booster, radioactive beam separator, and storage rings for in-ring experiments.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baseline="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baseline="0" dirty="0">
                <a:solidFill>
                  <a:schemeClr val="tx1"/>
                </a:solidFill>
                <a:effectLst/>
                <a:latin typeface="Arial" pitchFamily="34" charset="0"/>
                <a:ea typeface="+mn-ea"/>
                <a:cs typeface="+mn-cs"/>
              </a:rPr>
              <a:t>There are several experimental terminals or </a:t>
            </a:r>
            <a:r>
              <a:rPr lang="en-US" altLang="zh-CN" sz="1200" b="1" i="0" kern="1200" baseline="0" dirty="0">
                <a:solidFill>
                  <a:schemeClr val="tx1"/>
                </a:solidFill>
                <a:effectLst/>
                <a:latin typeface="Arial" pitchFamily="34" charset="0"/>
                <a:ea typeface="+mn-ea"/>
                <a:cs typeface="+mn-cs"/>
              </a:rPr>
              <a:t>stations around the whole facility. Mainly for nuclear physics, </a:t>
            </a:r>
            <a:r>
              <a:rPr lang="en-US" altLang="zh-CN" sz="1200" b="0" i="0" kern="1200" baseline="0" dirty="0">
                <a:solidFill>
                  <a:schemeClr val="tx1"/>
                </a:solidFill>
                <a:effectLst/>
                <a:latin typeface="Arial" pitchFamily="34" charset="0"/>
                <a:ea typeface="+mn-ea"/>
                <a:cs typeface="+mn-cs"/>
              </a:rPr>
              <a:t>high energy density physics, et al. HIAF can provide various beam conditions for these experiments.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baseline="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0" dirty="0">
                <a:solidFill>
                  <a:prstClr val="black"/>
                </a:solidFill>
                <a:latin typeface="Arial"/>
                <a:ea typeface="宋体"/>
              </a:rPr>
              <a:t>In order to meet the requirements of radiation safety. </a:t>
            </a:r>
            <a:r>
              <a:rPr lang="en-US" altLang="zh-CN" sz="1200" b="1" i="0" kern="1200" baseline="0" dirty="0">
                <a:solidFill>
                  <a:schemeClr val="tx1"/>
                </a:solidFill>
                <a:effectLst/>
                <a:latin typeface="Arial" pitchFamily="34" charset="0"/>
                <a:ea typeface="+mn-ea"/>
                <a:cs typeface="+mn-cs"/>
              </a:rPr>
              <a:t>All t</a:t>
            </a:r>
            <a:r>
              <a:rPr lang="en-US" altLang="zh-CN" sz="1200" b="1" kern="0" dirty="0">
                <a:solidFill>
                  <a:prstClr val="black"/>
                </a:solidFill>
                <a:latin typeface="Arial"/>
                <a:ea typeface="宋体"/>
              </a:rPr>
              <a:t>hese accelerator components and experiment equipment will be installed </a:t>
            </a:r>
            <a:r>
              <a:rPr lang="en-US" altLang="zh-CN" sz="1200" b="1" kern="0" baseline="0" dirty="0">
                <a:solidFill>
                  <a:prstClr val="black"/>
                </a:solidFill>
                <a:latin typeface="Arial"/>
                <a:ea typeface="宋体"/>
              </a:rPr>
              <a:t>in the 13m underground tunnel,  </a:t>
            </a:r>
            <a:r>
              <a:rPr lang="en-US" altLang="zh-CN" sz="1200" kern="0" baseline="0" dirty="0">
                <a:solidFill>
                  <a:prstClr val="black"/>
                </a:solidFill>
                <a:latin typeface="Arial"/>
                <a:ea typeface="宋体"/>
              </a:rPr>
              <a:t>and it </a:t>
            </a:r>
            <a:r>
              <a:rPr lang="en-US" altLang="zh-CN" sz="1200" kern="0" dirty="0">
                <a:solidFill>
                  <a:prstClr val="black"/>
                </a:solidFill>
                <a:latin typeface="Arial"/>
                <a:ea typeface="宋体"/>
              </a:rPr>
              <a:t>will be covered with 5 m of soil. </a:t>
            </a:r>
            <a:endParaRPr lang="en-US" dirty="0"/>
          </a:p>
          <a:p>
            <a:endParaRPr lang="zh-CN" altLang="en-US" dirty="0"/>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0809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The</a:t>
            </a:r>
            <a:r>
              <a:rPr lang="en-US" altLang="zh-CN" baseline="0" dirty="0"/>
              <a:t> goal of the accelerator design is to provide high-intensity ion beam from proton to uranium</a:t>
            </a:r>
          </a:p>
          <a:p>
            <a:r>
              <a:rPr lang="en-US" altLang="zh-CN" baseline="0" dirty="0"/>
              <a:t>You can see from this table, the Booster ring can provide the uranium beam at 2e11 and proton beam 3e13, which </a:t>
            </a:r>
            <a:r>
              <a:rPr lang="en-US" altLang="zh-CN" b="1" baseline="0" dirty="0"/>
              <a:t>will be the world level high intensity beam</a:t>
            </a:r>
            <a:r>
              <a:rPr lang="en-US" altLang="zh-CN" baseline="0" dirty="0"/>
              <a:t>. </a:t>
            </a:r>
          </a:p>
          <a:p>
            <a:endParaRPr lang="en-US" dirty="0"/>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4690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With such breakthroughs, the HIAF project is going smoothly.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is the time schedule of the</a:t>
            </a:r>
            <a:r>
              <a:rPr lang="en-US" altLang="zh-CN" baseline="0" dirty="0"/>
              <a:t> HIAF project. The first beam from the ion source is expected in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baseline="0" dirty="0"/>
              <a:t>step-by-step, </a:t>
            </a:r>
            <a:r>
              <a:rPr lang="en-US" altLang="zh-CN" baseline="0" dirty="0"/>
              <a:t>we will have the beam in </a:t>
            </a:r>
            <a:r>
              <a:rPr lang="en-US" altLang="zh-CN" baseline="0" dirty="0" err="1"/>
              <a:t>linac</a:t>
            </a:r>
            <a:r>
              <a:rPr lang="en-US" altLang="zh-CN" baseline="0" dirty="0"/>
              <a:t>, bring and </a:t>
            </a:r>
            <a:r>
              <a:rPr lang="en-US" altLang="zh-CN" baseline="0" dirty="0" err="1"/>
              <a:t>sring</a:t>
            </a:r>
            <a:r>
              <a:rPr lang="en-US" altLang="zh-CN" baseline="0" dirty="0"/>
              <a:t> in the next several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zh-CN" altLang="en-US" dirty="0"/>
          </a:p>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29534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lang="zh-CN" altLang="en-US" sz="1200" b="1" dirty="0">
              <a:solidFill>
                <a:srgbClr val="0B5395"/>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2627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257265-9F26-4A11-875C-D2F3C751A2A4}" type="slidenum">
              <a:rPr lang="zh-CN" altLang="en-US" smtClean="0"/>
              <a:t>9</a:t>
            </a:fld>
            <a:endParaRPr lang="zh-CN" altLang="en-US"/>
          </a:p>
        </p:txBody>
      </p:sp>
    </p:spTree>
    <p:extLst>
      <p:ext uri="{BB962C8B-B14F-4D97-AF65-F5344CB8AC3E}">
        <p14:creationId xmlns:p14="http://schemas.microsoft.com/office/powerpoint/2010/main" val="2656660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516964A-10BF-4A00-8661-9246F8FD876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065" b="9397"/>
          <a:stretch/>
        </p:blipFill>
        <p:spPr>
          <a:xfrm>
            <a:off x="-28575" y="1717879"/>
            <a:ext cx="12249150" cy="2511221"/>
          </a:xfrm>
          <a:prstGeom prst="rect">
            <a:avLst/>
          </a:prstGeom>
          <a:effectLst>
            <a:outerShdw blurRad="50800" dist="38100" dir="2700000" algn="tl" rotWithShape="0">
              <a:prstClr val="black">
                <a:alpha val="40000"/>
              </a:prstClr>
            </a:outerShdw>
            <a:softEdge rad="31750"/>
          </a:effectLst>
        </p:spPr>
      </p:pic>
      <p:sp>
        <p:nvSpPr>
          <p:cNvPr id="2" name="矩形 1"/>
          <p:cNvSpPr/>
          <p:nvPr userDrawn="1"/>
        </p:nvSpPr>
        <p:spPr>
          <a:xfrm>
            <a:off x="-38100" y="1717879"/>
            <a:ext cx="12230100" cy="2511221"/>
          </a:xfrm>
          <a:prstGeom prst="rect">
            <a:avLst/>
          </a:prstGeom>
          <a:gradFill flip="none" rotWithShape="1">
            <a:gsLst>
              <a:gs pos="0">
                <a:schemeClr val="accent1">
                  <a:lumMod val="89000"/>
                  <a:alpha val="50000"/>
                </a:schemeClr>
              </a:gs>
              <a:gs pos="32000">
                <a:schemeClr val="accent1">
                  <a:lumMod val="89000"/>
                </a:schemeClr>
              </a:gs>
              <a:gs pos="69000">
                <a:schemeClr val="accent1">
                  <a:lumMod val="75000"/>
                </a:schemeClr>
              </a:gs>
              <a:gs pos="97000">
                <a:schemeClr val="accent1">
                  <a:lumMod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A71191B-EFBA-4549-B83D-2B6A56B48123}" type="datetime1">
              <a:rPr lang="zh-CN" altLang="en-US" smtClean="0"/>
              <a:t>2025/10/16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5CBE06-6006-43AD-A26A-192634409295}" type="slidenum">
              <a:rPr lang="zh-CN" altLang="en-US" smtClean="0"/>
              <a:t>‹#›</a:t>
            </a:fld>
            <a:endParaRPr lang="zh-CN" altLang="en-US"/>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10288"/>
          <a:stretch>
            <a:fillRect/>
          </a:stretch>
        </p:blipFill>
        <p:spPr>
          <a:xfrm>
            <a:off x="0" y="0"/>
            <a:ext cx="12192000" cy="6858000"/>
          </a:xfrm>
          <a:prstGeom prst="rect">
            <a:avLst/>
          </a:prstGeom>
        </p:spPr>
      </p:pic>
      <p:sp>
        <p:nvSpPr>
          <p:cNvPr id="7" name="矩形 6"/>
          <p:cNvSpPr/>
          <p:nvPr userDrawn="1"/>
        </p:nvSpPr>
        <p:spPr>
          <a:xfrm>
            <a:off x="-19050" y="0"/>
            <a:ext cx="12230100" cy="6858000"/>
          </a:xfrm>
          <a:prstGeom prst="rect">
            <a:avLst/>
          </a:prstGeom>
          <a:gradFill flip="none" rotWithShape="1">
            <a:gsLst>
              <a:gs pos="0">
                <a:schemeClr val="accent1">
                  <a:shade val="30000"/>
                  <a:satMod val="115000"/>
                  <a:alpha val="90000"/>
                </a:schemeClr>
              </a:gs>
              <a:gs pos="50000">
                <a:schemeClr val="accent1">
                  <a:shade val="67500"/>
                  <a:satMod val="115000"/>
                  <a:alpha val="90000"/>
                </a:schemeClr>
              </a:gs>
              <a:gs pos="100000">
                <a:schemeClr val="accent1">
                  <a:shade val="100000"/>
                  <a:satMod val="115000"/>
                  <a:alpha val="9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userDrawn="1"/>
        </p:nvSpPr>
        <p:spPr>
          <a:xfrm>
            <a:off x="646155" y="-27873"/>
            <a:ext cx="11620607" cy="6967241"/>
          </a:xfrm>
          <a:custGeom>
            <a:avLst/>
            <a:gdLst>
              <a:gd name="connsiteX0" fmla="*/ 0 w 18669000"/>
              <a:gd name="connsiteY0" fmla="*/ 10687050 h 10687050"/>
              <a:gd name="connsiteX1" fmla="*/ 7734380 w 18669000"/>
              <a:gd name="connsiteY1" fmla="*/ 0 h 10687050"/>
              <a:gd name="connsiteX2" fmla="*/ 18669000 w 18669000"/>
              <a:gd name="connsiteY2" fmla="*/ 10687050 h 10687050"/>
              <a:gd name="connsiteX3" fmla="*/ 0 w 18669000"/>
              <a:gd name="connsiteY3" fmla="*/ 10687050 h 10687050"/>
              <a:gd name="connsiteX0-1" fmla="*/ 0 w 18669000"/>
              <a:gd name="connsiteY0-2" fmla="*/ 7082204 h 7082204"/>
              <a:gd name="connsiteX1-3" fmla="*/ 7883849 w 18669000"/>
              <a:gd name="connsiteY1-4" fmla="*/ 0 h 7082204"/>
              <a:gd name="connsiteX2-5" fmla="*/ 18669000 w 18669000"/>
              <a:gd name="connsiteY2-6" fmla="*/ 7082204 h 7082204"/>
              <a:gd name="connsiteX3-7" fmla="*/ 0 w 18669000"/>
              <a:gd name="connsiteY3-8" fmla="*/ 7082204 h 7082204"/>
              <a:gd name="connsiteX0-9" fmla="*/ 0 w 18669000"/>
              <a:gd name="connsiteY0-10" fmla="*/ 6967904 h 6967904"/>
              <a:gd name="connsiteX1-11" fmla="*/ 7883849 w 18669000"/>
              <a:gd name="connsiteY1-12" fmla="*/ 0 h 6967904"/>
              <a:gd name="connsiteX2-13" fmla="*/ 18669000 w 18669000"/>
              <a:gd name="connsiteY2-14" fmla="*/ 6967904 h 6967904"/>
              <a:gd name="connsiteX3-15" fmla="*/ 0 w 18669000"/>
              <a:gd name="connsiteY3-16" fmla="*/ 6967904 h 6967904"/>
              <a:gd name="connsiteX0-17" fmla="*/ 0 w 18669000"/>
              <a:gd name="connsiteY0-18" fmla="*/ 6932735 h 6932735"/>
              <a:gd name="connsiteX1-19" fmla="*/ 2951365 w 18669000"/>
              <a:gd name="connsiteY1-20" fmla="*/ 0 h 6932735"/>
              <a:gd name="connsiteX2-21" fmla="*/ 18669000 w 18669000"/>
              <a:gd name="connsiteY2-22" fmla="*/ 6932735 h 6932735"/>
              <a:gd name="connsiteX3-23" fmla="*/ 0 w 18669000"/>
              <a:gd name="connsiteY3-24" fmla="*/ 6932735 h 6932735"/>
              <a:gd name="connsiteX0-25" fmla="*/ 0 w 11740662"/>
              <a:gd name="connsiteY0-26" fmla="*/ 6932735 h 6932735"/>
              <a:gd name="connsiteX1-27" fmla="*/ 2951365 w 11740662"/>
              <a:gd name="connsiteY1-28" fmla="*/ 0 h 6932735"/>
              <a:gd name="connsiteX2-29" fmla="*/ 11740662 w 11740662"/>
              <a:gd name="connsiteY2-30" fmla="*/ 6932735 h 6932735"/>
              <a:gd name="connsiteX3-31" fmla="*/ 0 w 11740662"/>
              <a:gd name="connsiteY3-32" fmla="*/ 6932735 h 6932735"/>
              <a:gd name="connsiteX0-33" fmla="*/ 0 w 11611265"/>
              <a:gd name="connsiteY0-34" fmla="*/ 6932735 h 6932735"/>
              <a:gd name="connsiteX1-35" fmla="*/ 2951365 w 11611265"/>
              <a:gd name="connsiteY1-36" fmla="*/ 0 h 6932735"/>
              <a:gd name="connsiteX2-37" fmla="*/ 11611265 w 11611265"/>
              <a:gd name="connsiteY2-38" fmla="*/ 6932735 h 6932735"/>
              <a:gd name="connsiteX3-39" fmla="*/ 0 w 11611265"/>
              <a:gd name="connsiteY3-40" fmla="*/ 6932735 h 6932735"/>
              <a:gd name="connsiteX0-41" fmla="*/ 0 w 11611265"/>
              <a:gd name="connsiteY0-42" fmla="*/ 6932735 h 6932735"/>
              <a:gd name="connsiteX1-43" fmla="*/ 2951365 w 11611265"/>
              <a:gd name="connsiteY1-44" fmla="*/ 0 h 6932735"/>
              <a:gd name="connsiteX2-45" fmla="*/ 7298773 w 11611265"/>
              <a:gd name="connsiteY2-46" fmla="*/ 3469812 h 6932735"/>
              <a:gd name="connsiteX3-47" fmla="*/ 11611265 w 11611265"/>
              <a:gd name="connsiteY3-48" fmla="*/ 6932735 h 6932735"/>
              <a:gd name="connsiteX4" fmla="*/ 0 w 11611265"/>
              <a:gd name="connsiteY4" fmla="*/ 6932735 h 6932735"/>
              <a:gd name="connsiteX0-49" fmla="*/ 0 w 11620607"/>
              <a:gd name="connsiteY0-50" fmla="*/ 6956621 h 6956621"/>
              <a:gd name="connsiteX1-51" fmla="*/ 2951365 w 11620607"/>
              <a:gd name="connsiteY1-52" fmla="*/ 23886 h 6956621"/>
              <a:gd name="connsiteX2-53" fmla="*/ 11620607 w 11620607"/>
              <a:gd name="connsiteY2-54" fmla="*/ 0 h 6956621"/>
              <a:gd name="connsiteX3-55" fmla="*/ 11611265 w 11620607"/>
              <a:gd name="connsiteY3-56" fmla="*/ 6956621 h 6956621"/>
              <a:gd name="connsiteX4-57" fmla="*/ 0 w 11620607"/>
              <a:gd name="connsiteY4-58" fmla="*/ 6956621 h 6956621"/>
              <a:gd name="connsiteX0-59" fmla="*/ 0 w 11620607"/>
              <a:gd name="connsiteY0-60" fmla="*/ 6956621 h 6956621"/>
              <a:gd name="connsiteX1-61" fmla="*/ 3244663 w 11620607"/>
              <a:gd name="connsiteY1-62" fmla="*/ 6633 h 6956621"/>
              <a:gd name="connsiteX2-63" fmla="*/ 11620607 w 11620607"/>
              <a:gd name="connsiteY2-64" fmla="*/ 0 h 6956621"/>
              <a:gd name="connsiteX3-65" fmla="*/ 11611265 w 11620607"/>
              <a:gd name="connsiteY3-66" fmla="*/ 6956621 h 6956621"/>
              <a:gd name="connsiteX4-67" fmla="*/ 0 w 11620607"/>
              <a:gd name="connsiteY4-68" fmla="*/ 6956621 h 6956621"/>
              <a:gd name="connsiteX0-69" fmla="*/ 0 w 11620607"/>
              <a:gd name="connsiteY0-70" fmla="*/ 6967241 h 6967241"/>
              <a:gd name="connsiteX1-71" fmla="*/ 4133184 w 11620607"/>
              <a:gd name="connsiteY1-72" fmla="*/ 0 h 6967241"/>
              <a:gd name="connsiteX2-73" fmla="*/ 11620607 w 11620607"/>
              <a:gd name="connsiteY2-74" fmla="*/ 10620 h 6967241"/>
              <a:gd name="connsiteX3-75" fmla="*/ 11611265 w 11620607"/>
              <a:gd name="connsiteY3-76" fmla="*/ 6967241 h 6967241"/>
              <a:gd name="connsiteX4-77" fmla="*/ 0 w 11620607"/>
              <a:gd name="connsiteY4-78" fmla="*/ 6967241 h 6967241"/>
            </a:gdLst>
            <a:ahLst/>
            <a:cxnLst>
              <a:cxn ang="0">
                <a:pos x="connsiteX0-1" y="connsiteY0-2"/>
              </a:cxn>
              <a:cxn ang="0">
                <a:pos x="connsiteX1-3" y="connsiteY1-4"/>
              </a:cxn>
              <a:cxn ang="0">
                <a:pos x="connsiteX2-5" y="connsiteY2-6"/>
              </a:cxn>
              <a:cxn ang="0">
                <a:pos x="connsiteX3-7" y="connsiteY3-8"/>
              </a:cxn>
              <a:cxn ang="0">
                <a:pos x="connsiteX4-57" y="connsiteY4-58"/>
              </a:cxn>
            </a:cxnLst>
            <a:rect l="l" t="t" r="r" b="b"/>
            <a:pathLst>
              <a:path w="11620607" h="6967241">
                <a:moveTo>
                  <a:pt x="0" y="6967241"/>
                </a:moveTo>
                <a:lnTo>
                  <a:pt x="4133184" y="0"/>
                </a:lnTo>
                <a:lnTo>
                  <a:pt x="11620607" y="10620"/>
                </a:lnTo>
                <a:lnTo>
                  <a:pt x="11611265" y="6967241"/>
                </a:lnTo>
                <a:lnTo>
                  <a:pt x="0" y="69672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2192FF6-325C-416E-A6C7-3724BC4CFEF8}" type="datetime1">
              <a:rPr lang="zh-CN" altLang="en-US" smtClean="0"/>
              <a:t>2025/10/16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5CBE06-6006-43AD-A26A-192634409295}" type="slidenum">
              <a:rPr lang="zh-CN" altLang="en-US" smtClean="0"/>
              <a:t>‹#›</a:t>
            </a:fld>
            <a:endParaRPr lang="zh-CN" altLang="en-US"/>
          </a:p>
        </p:txBody>
      </p:sp>
      <p:sp>
        <p:nvSpPr>
          <p:cNvPr id="44" name="矩形 43"/>
          <p:cNvSpPr/>
          <p:nvPr userDrawn="1"/>
        </p:nvSpPr>
        <p:spPr>
          <a:xfrm>
            <a:off x="0" y="4788569"/>
            <a:ext cx="12192000" cy="206943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13ED24-7563-4250-8B2A-8DE947C56655}" type="datetime1">
              <a:rPr lang="zh-CN" altLang="en-US" smtClean="0"/>
              <a:t>2025/10/16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5CBE06-6006-43AD-A26A-192634409295}"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A3FEDC2-EC01-4A49-8029-45150E7867F6}" type="datetime1">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5CBE06-6006-43AD-A26A-192634409295}"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32452" y="146050"/>
            <a:ext cx="10121348" cy="640543"/>
          </a:xfrm>
        </p:spPr>
        <p:txBody>
          <a:bodyPr vert="horz" lIns="91440" tIns="45720" rIns="91440" bIns="45720" rtlCol="0" anchor="ctr">
            <a:normAutofit/>
          </a:bodyPr>
          <a:lstStyle>
            <a:lvl1pPr>
              <a:defRPr lang="zh-CN" altLang="en-US" b="1" dirty="0">
                <a:solidFill>
                  <a:srgbClr val="0B5395"/>
                </a:solidFill>
                <a:latin typeface="微软雅黑" panose="020B0503020204020204" pitchFamily="34" charset="-122"/>
                <a:ea typeface="微软雅黑" panose="020B0503020204020204" pitchFamily="34" charset="-122"/>
              </a:defRPr>
            </a:lvl1pPr>
          </a:lstStyle>
          <a:p>
            <a:pPr lvl="0"/>
            <a:r>
              <a:rPr lang="zh-CN" altLang="en-US" dirty="0"/>
              <a:t>单击此处编辑母版标题样式</a:t>
            </a:r>
          </a:p>
        </p:txBody>
      </p:sp>
      <p:cxnSp>
        <p:nvCxnSpPr>
          <p:cNvPr id="7" name="直接连接符 6"/>
          <p:cNvCxnSpPr/>
          <p:nvPr userDrawn="1"/>
        </p:nvCxnSpPr>
        <p:spPr>
          <a:xfrm>
            <a:off x="931816" y="786593"/>
            <a:ext cx="10421983" cy="0"/>
          </a:xfrm>
          <a:prstGeom prst="line">
            <a:avLst/>
          </a:prstGeom>
          <a:ln w="38100">
            <a:solidFill>
              <a:srgbClr val="0073DA"/>
            </a:solidFill>
            <a:prstDash val="sysDot"/>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a:blip r:embed="rId2" cstate="print"/>
          <a:stretch>
            <a:fillRect/>
          </a:stretch>
        </p:blipFill>
        <p:spPr>
          <a:xfrm>
            <a:off x="336545" y="78763"/>
            <a:ext cx="762911" cy="827542"/>
          </a:xfrm>
          <a:prstGeom prst="rect">
            <a:avLst/>
          </a:prstGeom>
        </p:spPr>
      </p:pic>
      <p:sp>
        <p:nvSpPr>
          <p:cNvPr id="14" name="日期占位符 13">
            <a:extLst>
              <a:ext uri="{FF2B5EF4-FFF2-40B4-BE49-F238E27FC236}">
                <a16:creationId xmlns:a16="http://schemas.microsoft.com/office/drawing/2014/main" id="{A523BB24-AB9C-3993-A255-F5A24EFF100B}"/>
              </a:ext>
            </a:extLst>
          </p:cNvPr>
          <p:cNvSpPr>
            <a:spLocks noGrp="1"/>
          </p:cNvSpPr>
          <p:nvPr>
            <p:ph type="dt" sz="half" idx="10"/>
          </p:nvPr>
        </p:nvSpPr>
        <p:spPr/>
        <p:txBody>
          <a:bodyPr/>
          <a:lstStyle/>
          <a:p>
            <a:fld id="{2CD173BB-B2D6-4E1A-A8A0-63C89B4C21DA}" type="datetime1">
              <a:rPr lang="zh-CN" altLang="en-US" smtClean="0"/>
              <a:t>2025/10/16</a:t>
            </a:fld>
            <a:endParaRPr lang="zh-CN" altLang="en-US"/>
          </a:p>
        </p:txBody>
      </p:sp>
      <p:sp>
        <p:nvSpPr>
          <p:cNvPr id="15" name="页脚占位符 14">
            <a:extLst>
              <a:ext uri="{FF2B5EF4-FFF2-40B4-BE49-F238E27FC236}">
                <a16:creationId xmlns:a16="http://schemas.microsoft.com/office/drawing/2014/main" id="{9F5A9BD2-07BF-24E6-E97A-79953BC7968C}"/>
              </a:ext>
            </a:extLst>
          </p:cNvPr>
          <p:cNvSpPr>
            <a:spLocks noGrp="1"/>
          </p:cNvSpPr>
          <p:nvPr>
            <p:ph type="ftr" sz="quarter" idx="11"/>
          </p:nvPr>
        </p:nvSpPr>
        <p:spPr/>
        <p:txBody>
          <a:bodyPr/>
          <a:lstStyle/>
          <a:p>
            <a:endParaRPr lang="zh-CN" altLang="en-US"/>
          </a:p>
        </p:txBody>
      </p:sp>
      <p:sp>
        <p:nvSpPr>
          <p:cNvPr id="16" name="灯片编号占位符 15">
            <a:extLst>
              <a:ext uri="{FF2B5EF4-FFF2-40B4-BE49-F238E27FC236}">
                <a16:creationId xmlns:a16="http://schemas.microsoft.com/office/drawing/2014/main" id="{76A7DBAB-EBC7-7D46-305B-EB4D66859A50}"/>
              </a:ext>
            </a:extLst>
          </p:cNvPr>
          <p:cNvSpPr>
            <a:spLocks noGrp="1"/>
          </p:cNvSpPr>
          <p:nvPr>
            <p:ph type="sldNum" sz="quarter" idx="12"/>
          </p:nvPr>
        </p:nvSpPr>
        <p:spPr>
          <a:xfrm>
            <a:off x="11270948" y="6338858"/>
            <a:ext cx="482824" cy="400110"/>
          </a:xfrm>
        </p:spPr>
        <p:txBody>
          <a:bodyPr wrap="none">
            <a:spAutoFit/>
          </a:bodyPr>
          <a:lstStyle>
            <a:lvl1pPr algn="ctr">
              <a:defRPr sz="2000" b="1" i="1"/>
            </a:lvl1pPr>
          </a:lstStyle>
          <a:p>
            <a:fld id="{545CBE06-6006-43AD-A26A-192634409295}" type="slidenum">
              <a:rPr lang="zh-CN" altLang="en-US" smtClean="0"/>
              <a:pPr/>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096931-F99D-4C92-8C03-BEC2455653FA}" type="datetime1">
              <a:rPr lang="zh-CN" altLang="en-US" smtClean="0"/>
              <a:t>2025/10/16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45CBE06-6006-43AD-A26A-192634409295}"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C60A0-3E97-43F2-8E72-06C7026108FC}" type="datetime1">
              <a:rPr lang="zh-CN" altLang="en-US" smtClean="0"/>
              <a:t>2025/10/16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CBE06-6006-43AD-A26A-19263440929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jpe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3.jpeg"/><Relationship Id="rId5" Type="http://schemas.microsoft.com/office/2007/relationships/hdphoto" Target="../media/hdphoto3.wdp"/><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5.wdp"/><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46.png"/><Relationship Id="rId5" Type="http://schemas.microsoft.com/office/2007/relationships/hdphoto" Target="../media/hdphoto4.wdp"/><Relationship Id="rId4" Type="http://schemas.openxmlformats.org/officeDocument/2006/relationships/image" Target="../media/image45.png"/><Relationship Id="rId9"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1.jpeg"/><Relationship Id="rId5" Type="http://schemas.microsoft.com/office/2007/relationships/hdphoto" Target="../media/hdphoto6.wdp"/><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1.png"/><Relationship Id="rId5" Type="http://schemas.microsoft.com/office/2007/relationships/hdphoto" Target="../media/hdphoto7.wdp"/><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5.emf"/><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jpe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630.png"/><Relationship Id="rId7" Type="http://schemas.openxmlformats.org/officeDocument/2006/relationships/image" Target="../media/image67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60.png"/><Relationship Id="rId5" Type="http://schemas.openxmlformats.org/officeDocument/2006/relationships/image" Target="../media/image95.jpeg"/><Relationship Id="rId10" Type="http://schemas.openxmlformats.org/officeDocument/2006/relationships/image" Target="../media/image98.png"/><Relationship Id="rId4" Type="http://schemas.openxmlformats.org/officeDocument/2006/relationships/image" Target="../media/image94.png"/><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wmf"/></Relationships>
</file>

<file path=ppt/slides/_rels/slide29.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05.jpeg"/><Relationship Id="rId5" Type="http://schemas.openxmlformats.org/officeDocument/2006/relationships/diagramQuickStyle" Target="../diagrams/quickStyle1.xml"/><Relationship Id="rId10" Type="http://schemas.openxmlformats.org/officeDocument/2006/relationships/image" Target="../media/image104.jpeg"/><Relationship Id="rId4" Type="http://schemas.openxmlformats.org/officeDocument/2006/relationships/diagramLayout" Target="../diagrams/layout1.xml"/><Relationship Id="rId9" Type="http://schemas.openxmlformats.org/officeDocument/2006/relationships/image" Target="../media/image103.png"/><Relationship Id="rId1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13" Type="http://schemas.microsoft.com/office/2007/relationships/hdphoto" Target="../media/hdphoto14.wdp"/><Relationship Id="rId3" Type="http://schemas.openxmlformats.org/officeDocument/2006/relationships/image" Target="../media/image110.png"/><Relationship Id="rId7" Type="http://schemas.microsoft.com/office/2007/relationships/hdphoto" Target="../media/hdphoto11.wdp"/><Relationship Id="rId12"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12.png"/><Relationship Id="rId11" Type="http://schemas.microsoft.com/office/2007/relationships/hdphoto" Target="../media/hdphoto13.wdp"/><Relationship Id="rId5" Type="http://schemas.openxmlformats.org/officeDocument/2006/relationships/image" Target="../media/image111.jpeg"/><Relationship Id="rId10" Type="http://schemas.openxmlformats.org/officeDocument/2006/relationships/image" Target="../media/image114.png"/><Relationship Id="rId4" Type="http://schemas.microsoft.com/office/2007/relationships/hdphoto" Target="../media/hdphoto10.wdp"/><Relationship Id="rId9" Type="http://schemas.microsoft.com/office/2007/relationships/hdphoto" Target="../media/hdphoto12.wdp"/></Relationships>
</file>

<file path=ppt/slides/_rels/slide3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119.jpeg"/><Relationship Id="rId5" Type="http://schemas.openxmlformats.org/officeDocument/2006/relationships/diagramQuickStyle" Target="../diagrams/quickStyle2.xml"/><Relationship Id="rId10" Type="http://schemas.openxmlformats.org/officeDocument/2006/relationships/image" Target="../media/image118.jpeg"/><Relationship Id="rId4" Type="http://schemas.openxmlformats.org/officeDocument/2006/relationships/diagramLayout" Target="../diagrams/layout2.xml"/><Relationship Id="rId9" Type="http://schemas.openxmlformats.org/officeDocument/2006/relationships/image" Target="../media/image117.jpeg"/></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23.jpe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jpeg"/><Relationship Id="rId9" Type="http://schemas.openxmlformats.org/officeDocument/2006/relationships/image" Target="../media/image126.jpeg"/></Relationships>
</file>

<file path=ppt/slides/_rels/slide34.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34.xml"/><Relationship Id="rId16"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32.jpeg"/><Relationship Id="rId11" Type="http://schemas.openxmlformats.org/officeDocument/2006/relationships/image" Target="../media/image137.png"/><Relationship Id="rId5" Type="http://schemas.openxmlformats.org/officeDocument/2006/relationships/image" Target="../media/image131.jpeg"/><Relationship Id="rId15" Type="http://schemas.openxmlformats.org/officeDocument/2006/relationships/image" Target="../media/image141.jpeg"/><Relationship Id="rId10" Type="http://schemas.openxmlformats.org/officeDocument/2006/relationships/image" Target="../media/image136.png"/><Relationship Id="rId19" Type="http://schemas.openxmlformats.org/officeDocument/2006/relationships/image" Target="../media/image145.jpeg"/><Relationship Id="rId4" Type="http://schemas.openxmlformats.org/officeDocument/2006/relationships/image" Target="../media/image130.jpeg"/><Relationship Id="rId9" Type="http://schemas.openxmlformats.org/officeDocument/2006/relationships/image" Target="../media/image135.jpeg"/><Relationship Id="rId14" Type="http://schemas.openxmlformats.org/officeDocument/2006/relationships/image" Target="../media/image14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47.png"/><Relationship Id="rId4" Type="http://schemas.microsoft.com/office/2007/relationships/hdphoto" Target="../media/hdphoto15.wdp"/></Relationships>
</file>

<file path=ppt/slides/_rels/slide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50.emf"/><Relationship Id="rId5" Type="http://schemas.openxmlformats.org/officeDocument/2006/relationships/image" Target="../media/image149.emf"/><Relationship Id="rId4" Type="http://schemas.microsoft.com/office/2007/relationships/hdphoto" Target="../media/hdphoto16.wdp"/></Relationships>
</file>

<file path=ppt/slides/_rels/slide38.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15C8010-6426-46E2-8809-2EEA4B1D7891}"/>
              </a:ext>
            </a:extLst>
          </p:cNvPr>
          <p:cNvSpPr txBox="1"/>
          <p:nvPr/>
        </p:nvSpPr>
        <p:spPr>
          <a:xfrm>
            <a:off x="1276351" y="2122115"/>
            <a:ext cx="10001250" cy="1854290"/>
          </a:xfrm>
          <a:prstGeom prst="rect">
            <a:avLst/>
          </a:prstGeom>
          <a:noFill/>
        </p:spPr>
        <p:txBody>
          <a:bodyPr wrap="square" rtlCol="0">
            <a:spAutoFit/>
          </a:bodyPr>
          <a:lstStyle/>
          <a:p>
            <a:pPr algn="ctr">
              <a:lnSpc>
                <a:spcPct val="110000"/>
              </a:lnSpc>
            </a:pPr>
            <a:r>
              <a:rPr lang="en-US" altLang="zh-CN" sz="5400" b="1" dirty="0">
                <a:solidFill>
                  <a:schemeClr val="bg1"/>
                </a:solidFill>
                <a:latin typeface="Arial" panose="020B0604020202020204" pitchFamily="34" charset="0"/>
                <a:ea typeface="微软雅黑" panose="020B0503020204020204" pitchFamily="34" charset="-122"/>
                <a:cs typeface="Arial" panose="020B0604020202020204" pitchFamily="34" charset="0"/>
              </a:rPr>
              <a:t>Progress and status of HIAF project in China</a:t>
            </a:r>
            <a:endParaRPr lang="zh-CN" altLang="en-US" sz="5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a:extLst>
              <a:ext uri="{FF2B5EF4-FFF2-40B4-BE49-F238E27FC236}">
                <a16:creationId xmlns:a16="http://schemas.microsoft.com/office/drawing/2014/main" id="{0716C1AE-B584-4276-B408-92340015E511}"/>
              </a:ext>
            </a:extLst>
          </p:cNvPr>
          <p:cNvPicPr>
            <a:picLocks noChangeAspect="1"/>
          </p:cNvPicPr>
          <p:nvPr/>
        </p:nvPicPr>
        <p:blipFill>
          <a:blip r:embed="rId3"/>
          <a:stretch>
            <a:fillRect/>
          </a:stretch>
        </p:blipFill>
        <p:spPr>
          <a:xfrm>
            <a:off x="7617057" y="32643"/>
            <a:ext cx="4448680" cy="864000"/>
          </a:xfrm>
          <a:prstGeom prst="rect">
            <a:avLst/>
          </a:prstGeom>
        </p:spPr>
      </p:pic>
      <p:sp>
        <p:nvSpPr>
          <p:cNvPr id="7" name="文本框 6">
            <a:extLst>
              <a:ext uri="{FF2B5EF4-FFF2-40B4-BE49-F238E27FC236}">
                <a16:creationId xmlns:a16="http://schemas.microsoft.com/office/drawing/2014/main" id="{E997C41C-4207-420C-82F1-944EEA44559B}"/>
              </a:ext>
            </a:extLst>
          </p:cNvPr>
          <p:cNvSpPr txBox="1"/>
          <p:nvPr/>
        </p:nvSpPr>
        <p:spPr>
          <a:xfrm>
            <a:off x="634632" y="4402482"/>
            <a:ext cx="10922737" cy="195386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lang="en-US" altLang="zh-CN" sz="2800" b="1" u="none" strike="noStrike" dirty="0">
                <a:solidFill>
                  <a:schemeClr val="accent1">
                    <a:lumMod val="75000"/>
                  </a:schemeClr>
                </a:solidFill>
                <a:effectLst/>
                <a:latin typeface="Arial" panose="020B0604020202020204" pitchFamily="34" charset="0"/>
                <a:ea typeface="微软雅黑" panose="020B0503020204020204" pitchFamily="34" charset="-122"/>
                <a:cs typeface="Arial" panose="020B0604020202020204" pitchFamily="34" charset="0"/>
              </a:rPr>
              <a:t>He Zhao</a:t>
            </a:r>
          </a:p>
          <a:p>
            <a:pPr marL="0" marR="0" lvl="0" indent="0" algn="ctr" defTabSz="914400" rtl="0" eaLnBrk="1" fontAlgn="auto" latinLnBrk="0" hangingPunct="1">
              <a:lnSpc>
                <a:spcPct val="150000"/>
              </a:lnSpc>
              <a:spcBef>
                <a:spcPts val="0"/>
              </a:spcBef>
              <a:spcAft>
                <a:spcPts val="0"/>
              </a:spcAft>
              <a:buClrTx/>
              <a:buSzTx/>
              <a:buFontTx/>
              <a:buNone/>
              <a:defRPr/>
            </a:pPr>
            <a:r>
              <a:rPr lang="en-US" altLang="zh-CN" sz="2800" b="1"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Institute of Modern Physics (IMP, CAS)</a:t>
            </a:r>
          </a:p>
          <a:p>
            <a:pPr marL="0" marR="0" lvl="0" indent="0" algn="ctr" defTabSz="914400" rtl="0" eaLnBrk="1" fontAlgn="auto" latinLnBrk="0" hangingPunct="1">
              <a:lnSpc>
                <a:spcPct val="150000"/>
              </a:lnSpc>
              <a:spcBef>
                <a:spcPts val="0"/>
              </a:spcBef>
              <a:spcAft>
                <a:spcPts val="0"/>
              </a:spcAft>
              <a:buClrTx/>
              <a:buSzTx/>
              <a:buFontTx/>
              <a:buNone/>
              <a:defRPr/>
            </a:pPr>
            <a:r>
              <a:rPr lang="en-US" altLang="zh-CN" sz="2800" b="1"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2025.10.19</a:t>
            </a:r>
          </a:p>
        </p:txBody>
      </p:sp>
      <p:sp>
        <p:nvSpPr>
          <p:cNvPr id="2" name="Rectangle 1">
            <a:extLst>
              <a:ext uri="{FF2B5EF4-FFF2-40B4-BE49-F238E27FC236}">
                <a16:creationId xmlns:a16="http://schemas.microsoft.com/office/drawing/2014/main" id="{F488BA28-E895-4B89-B7C7-BE92821E1EF2}"/>
              </a:ext>
            </a:extLst>
          </p:cNvPr>
          <p:cNvSpPr/>
          <p:nvPr/>
        </p:nvSpPr>
        <p:spPr>
          <a:xfrm>
            <a:off x="126263" y="168215"/>
            <a:ext cx="4129657" cy="400110"/>
          </a:xfrm>
          <a:prstGeom prst="rect">
            <a:avLst/>
          </a:prstGeom>
        </p:spPr>
        <p:txBody>
          <a:bodyPr wrap="none">
            <a:spAutoFit/>
          </a:bodyPr>
          <a:lstStyle/>
          <a:p>
            <a:r>
              <a:rPr lang="en-US" sz="2000" b="1" dirty="0">
                <a:solidFill>
                  <a:schemeClr val="accent5"/>
                </a:solidFill>
                <a:latin typeface="Arial" panose="020B0604020202020204" pitchFamily="34" charset="0"/>
                <a:cs typeface="Arial" panose="020B0604020202020204" pitchFamily="34" charset="0"/>
              </a:rPr>
              <a:t>46th CBM Collaboration Meeting</a:t>
            </a:r>
          </a:p>
        </p:txBody>
      </p:sp>
    </p:spTree>
    <p:extLst>
      <p:ext uri="{BB962C8B-B14F-4D97-AF65-F5344CB8AC3E}">
        <p14:creationId xmlns:p14="http://schemas.microsoft.com/office/powerpoint/2010/main" val="4150831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Key components of accelerator complex</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10</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ffectLst/>
                <a:ea typeface="微软雅黑" panose="020B0503020204020204" pitchFamily="34" charset="-122"/>
                <a:cs typeface="Times New Roman" panose="02020603050405020304" pitchFamily="18" charset="0"/>
              </a:rPr>
              <a:t>Superconducting ECR ion source</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BC966B54-76B4-9DB6-5799-A80BD39B890B}"/>
              </a:ext>
            </a:extLst>
          </p:cNvPr>
          <p:cNvSpPr txBox="1"/>
          <p:nvPr/>
        </p:nvSpPr>
        <p:spPr>
          <a:xfrm>
            <a:off x="933667" y="1576094"/>
            <a:ext cx="10324666" cy="400110"/>
          </a:xfrm>
          <a:prstGeom prst="rect">
            <a:avLst/>
          </a:prstGeom>
          <a:noFill/>
        </p:spPr>
        <p:txBody>
          <a:bodyPr wrap="square">
            <a:spAutoFit/>
          </a:bodyPr>
          <a:lstStyle/>
          <a:p>
            <a:pPr marR="0" lvl="0" algn="ctr" defTabSz="803293" rtl="0" eaLnBrk="1" fontAlgn="base" latinLnBrk="0" hangingPunct="1">
              <a:lnSpc>
                <a:spcPct val="100000"/>
              </a:lnSpc>
              <a:spcBef>
                <a:spcPts val="1200"/>
              </a:spcBef>
              <a:spcAft>
                <a:spcPct val="0"/>
              </a:spcAft>
              <a:buClrTx/>
              <a:buSzPct val="100000"/>
              <a:tabLst/>
              <a:defRPr/>
            </a:pPr>
            <a:r>
              <a:rPr kumimoji="0" lang="en-US" altLang="zh-CN" sz="2000" b="0" i="0" u="none" strike="noStrike" kern="0" cap="none" spc="0" normalizeH="0" baseline="0" noProof="0" dirty="0">
                <a:ln>
                  <a:noFill/>
                </a:ln>
                <a:effectLst/>
                <a:uLnTx/>
                <a:uFillTx/>
                <a:latin typeface="Arial" pitchFamily="34" charset="0"/>
                <a:ea typeface="ＭＳ Ｐゴシック"/>
                <a:cs typeface="ＭＳ Ｐゴシック"/>
                <a:sym typeface="Symbol" panose="05050102010706020507" pitchFamily="18" charset="2"/>
              </a:rPr>
              <a:t>The </a:t>
            </a:r>
            <a:r>
              <a:rPr kumimoji="0" lang="en-US" altLang="zh-CN" sz="2000" b="1" i="0" u="none" strike="noStrike" kern="0" cap="none" spc="0" normalizeH="0" baseline="0" noProof="0" dirty="0">
                <a:ln>
                  <a:noFill/>
                </a:ln>
                <a:solidFill>
                  <a:srgbClr val="C00000"/>
                </a:solidFill>
                <a:effectLst/>
                <a:uLnTx/>
                <a:uFillTx/>
                <a:latin typeface="Arial" pitchFamily="34" charset="0"/>
                <a:ea typeface="ＭＳ Ｐゴシック"/>
                <a:cs typeface="ＭＳ Ｐゴシック"/>
                <a:sym typeface="Symbol" panose="05050102010706020507" pitchFamily="18" charset="2"/>
              </a:rPr>
              <a:t>4</a:t>
            </a:r>
            <a:r>
              <a:rPr kumimoji="0" lang="en-US" altLang="zh-CN" sz="2000" b="1" i="0" u="none" strike="noStrike" kern="0" cap="none" spc="0" normalizeH="0" baseline="30000" noProof="0" dirty="0">
                <a:ln>
                  <a:noFill/>
                </a:ln>
                <a:solidFill>
                  <a:srgbClr val="C00000"/>
                </a:solidFill>
                <a:effectLst/>
                <a:uLnTx/>
                <a:uFillTx/>
                <a:latin typeface="Arial" pitchFamily="34" charset="0"/>
                <a:ea typeface="ＭＳ Ｐゴシック"/>
                <a:cs typeface="ＭＳ Ｐゴシック"/>
                <a:sym typeface="Symbol" panose="05050102010706020507" pitchFamily="18" charset="2"/>
              </a:rPr>
              <a:t>th</a:t>
            </a:r>
            <a:r>
              <a:rPr kumimoji="0" lang="en-US" altLang="zh-CN" sz="2000" b="1" i="0" u="none" strike="noStrike" kern="0" cap="none" spc="0" normalizeH="0" baseline="0" noProof="0" dirty="0">
                <a:ln>
                  <a:noFill/>
                </a:ln>
                <a:solidFill>
                  <a:srgbClr val="C00000"/>
                </a:solidFill>
                <a:effectLst/>
                <a:uLnTx/>
                <a:uFillTx/>
                <a:latin typeface="Arial" pitchFamily="34" charset="0"/>
                <a:ea typeface="ＭＳ Ｐゴシック"/>
                <a:cs typeface="ＭＳ Ｐゴシック"/>
                <a:sym typeface="Symbol" panose="05050102010706020507" pitchFamily="18" charset="2"/>
              </a:rPr>
              <a:t> generation of ECR </a:t>
            </a:r>
            <a:r>
              <a:rPr kumimoji="0" lang="en-US" altLang="zh-CN" sz="2000" b="0" i="0" u="none" strike="noStrike" kern="0" cap="none" spc="0" normalizeH="0" baseline="0" noProof="0" dirty="0">
                <a:ln>
                  <a:noFill/>
                </a:ln>
                <a:effectLst/>
                <a:uLnTx/>
                <a:uFillTx/>
                <a:latin typeface="Arial" pitchFamily="34" charset="0"/>
                <a:ea typeface="ＭＳ Ｐゴシック"/>
                <a:cs typeface="ＭＳ Ｐゴシック"/>
                <a:sym typeface="Symbol" panose="05050102010706020507" pitchFamily="18" charset="2"/>
              </a:rPr>
              <a:t>ion source is necessary, provide heavy ion beams </a:t>
            </a:r>
            <a:r>
              <a:rPr kumimoji="0" lang="en-US" altLang="zh-CN" sz="2000" b="1" i="0" u="none" strike="noStrike" kern="0" cap="none" spc="0" normalizeH="0" baseline="0" noProof="0" dirty="0">
                <a:ln>
                  <a:noFill/>
                </a:ln>
                <a:solidFill>
                  <a:srgbClr val="C00000"/>
                </a:solidFill>
                <a:effectLst/>
                <a:uLnTx/>
                <a:uFillTx/>
                <a:latin typeface="Arial" pitchFamily="34" charset="0"/>
                <a:ea typeface="ＭＳ Ｐゴシック"/>
                <a:cs typeface="ＭＳ Ｐゴシック"/>
                <a:sym typeface="Symbol" panose="05050102010706020507" pitchFamily="18" charset="2"/>
              </a:rPr>
              <a:t>up to mA</a:t>
            </a:r>
          </a:p>
        </p:txBody>
      </p:sp>
      <p:pic>
        <p:nvPicPr>
          <p:cNvPr id="4" name="图片 3">
            <a:extLst>
              <a:ext uri="{FF2B5EF4-FFF2-40B4-BE49-F238E27FC236}">
                <a16:creationId xmlns:a16="http://schemas.microsoft.com/office/drawing/2014/main" id="{83F1D69A-6C51-2D4E-2E06-92605A54BA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0127" y="2493747"/>
            <a:ext cx="5239361" cy="3763254"/>
          </a:xfrm>
          <a:prstGeom prst="rect">
            <a:avLst/>
          </a:prstGeom>
        </p:spPr>
      </p:pic>
      <p:sp>
        <p:nvSpPr>
          <p:cNvPr id="5" name="箭头: 下 4">
            <a:extLst>
              <a:ext uri="{FF2B5EF4-FFF2-40B4-BE49-F238E27FC236}">
                <a16:creationId xmlns:a16="http://schemas.microsoft.com/office/drawing/2014/main" id="{7387247C-9087-12CB-D61B-6288C7CD61A4}"/>
              </a:ext>
            </a:extLst>
          </p:cNvPr>
          <p:cNvSpPr/>
          <p:nvPr/>
        </p:nvSpPr>
        <p:spPr>
          <a:xfrm rot="2208995">
            <a:off x="2189675" y="2505125"/>
            <a:ext cx="229607" cy="575792"/>
          </a:xfrm>
          <a:prstGeom prst="downArrow">
            <a:avLst>
              <a:gd name="adj1" fmla="val 50000"/>
              <a:gd name="adj2" fmla="val 7973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CDFAAC58-F413-2A78-A8A5-D1CB6490ABC5}"/>
              </a:ext>
            </a:extLst>
          </p:cNvPr>
          <p:cNvSpPr txBox="1"/>
          <p:nvPr/>
        </p:nvSpPr>
        <p:spPr>
          <a:xfrm>
            <a:off x="2098646" y="2193196"/>
            <a:ext cx="1280160" cy="369332"/>
          </a:xfrm>
          <a:prstGeom prst="rect">
            <a:avLst/>
          </a:prstGeom>
          <a:noFill/>
        </p:spPr>
        <p:txBody>
          <a:bodyPr wrap="square">
            <a:spAutoFit/>
          </a:bodyPr>
          <a:lstStyle/>
          <a:p>
            <a:r>
              <a:rPr kumimoji="0" lang="en-US" altLang="zh-CN" sz="1800" b="1" i="0" u="none" strike="noStrike" kern="0" cap="none" spc="0" normalizeH="0" baseline="0" noProof="0" dirty="0">
                <a:ln>
                  <a:noFill/>
                </a:ln>
                <a:solidFill>
                  <a:srgbClr val="CC0000"/>
                </a:solidFill>
                <a:effectLst/>
                <a:uLnTx/>
                <a:uFillTx/>
                <a:latin typeface="+mj-lt"/>
                <a:ea typeface="ＭＳ Ｐゴシック"/>
                <a:cs typeface="ＭＳ Ｐゴシック"/>
                <a:sym typeface="Symbol" panose="05050102010706020507" pitchFamily="18" charset="2"/>
              </a:rPr>
              <a:t>HIAF goal</a:t>
            </a:r>
            <a:endParaRPr lang="zh-CN" altLang="en-US" b="1" dirty="0">
              <a:solidFill>
                <a:srgbClr val="CC0000"/>
              </a:solidFill>
              <a:latin typeface="+mj-lt"/>
            </a:endParaRPr>
          </a:p>
        </p:txBody>
      </p:sp>
      <p:pic>
        <p:nvPicPr>
          <p:cNvPr id="13" name="图片 12">
            <a:extLst>
              <a:ext uri="{FF2B5EF4-FFF2-40B4-BE49-F238E27FC236}">
                <a16:creationId xmlns:a16="http://schemas.microsoft.com/office/drawing/2014/main" id="{0E7294B0-40EA-B920-64BC-3247AF9B3E6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40496" r="21871"/>
          <a:stretch/>
        </p:blipFill>
        <p:spPr>
          <a:xfrm>
            <a:off x="6169989" y="4265383"/>
            <a:ext cx="2683772" cy="2033046"/>
          </a:xfrm>
          <a:prstGeom prst="rect">
            <a:avLst/>
          </a:prstGeom>
        </p:spPr>
      </p:pic>
      <p:pic>
        <p:nvPicPr>
          <p:cNvPr id="14" name="图片 13">
            <a:extLst>
              <a:ext uri="{FF2B5EF4-FFF2-40B4-BE49-F238E27FC236}">
                <a16:creationId xmlns:a16="http://schemas.microsoft.com/office/drawing/2014/main" id="{4BD88570-D6B5-D21D-0477-9A208CDCAD17}"/>
              </a:ext>
            </a:extLst>
          </p:cNvPr>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669442" y="4265383"/>
            <a:ext cx="3338087" cy="2077658"/>
          </a:xfrm>
          <a:prstGeom prst="rect">
            <a:avLst/>
          </a:prstGeom>
          <a:noFill/>
          <a:ln>
            <a:noFill/>
          </a:ln>
        </p:spPr>
      </p:pic>
      <p:sp>
        <p:nvSpPr>
          <p:cNvPr id="15" name="文本框 14">
            <a:extLst>
              <a:ext uri="{FF2B5EF4-FFF2-40B4-BE49-F238E27FC236}">
                <a16:creationId xmlns:a16="http://schemas.microsoft.com/office/drawing/2014/main" id="{B948DC09-56B5-B9C8-F0BC-F338EF0E99CC}"/>
              </a:ext>
            </a:extLst>
          </p:cNvPr>
          <p:cNvSpPr txBox="1"/>
          <p:nvPr/>
        </p:nvSpPr>
        <p:spPr bwMode="auto">
          <a:xfrm>
            <a:off x="9562429" y="4623940"/>
            <a:ext cx="24451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b="1" dirty="0">
                <a:solidFill>
                  <a:srgbClr val="C00000"/>
                </a:solidFill>
                <a:latin typeface="Arial Black" panose="020B0A04020102020204" pitchFamily="34" charset="0"/>
                <a:ea typeface="宋体" panose="02010600030101010101" pitchFamily="2" charset="-122"/>
              </a:rPr>
              <a:t>1.016</a:t>
            </a:r>
            <a:r>
              <a:rPr kumimoji="0" lang="en-US" altLang="zh-CN" b="1" i="0" u="none" strike="noStrike" kern="1200" cap="none" spc="0" normalizeH="0" baseline="0" noProof="0" dirty="0" err="1">
                <a:ln>
                  <a:noFill/>
                </a:ln>
                <a:solidFill>
                  <a:srgbClr val="C00000"/>
                </a:solidFill>
                <a:effectLst/>
                <a:uLnTx/>
                <a:uFillTx/>
                <a:latin typeface="Arial Black" panose="020B0A04020102020204" pitchFamily="34" charset="0"/>
                <a:ea typeface="宋体" panose="02010600030101010101" pitchFamily="2" charset="-122"/>
                <a:cs typeface="+mn-cs"/>
              </a:rPr>
              <a:t>emA</a:t>
            </a:r>
            <a:r>
              <a:rPr kumimoji="0" lang="en-US" altLang="zh-CN" b="1" i="0" u="none" strike="noStrike" kern="1200" cap="none" spc="0" normalizeH="0" baseline="0" noProof="0" dirty="0">
                <a:ln>
                  <a:noFill/>
                </a:ln>
                <a:solidFill>
                  <a:srgbClr val="C00000"/>
                </a:solidFill>
                <a:effectLst/>
                <a:uLnTx/>
                <a:uFillTx/>
                <a:latin typeface="Arial Black" panose="020B0A04020102020204" pitchFamily="34" charset="0"/>
                <a:ea typeface="宋体" panose="02010600030101010101" pitchFamily="2" charset="-122"/>
                <a:cs typeface="+mn-cs"/>
              </a:rPr>
              <a:t> O</a:t>
            </a:r>
            <a:r>
              <a:rPr kumimoji="0" lang="en-US" altLang="zh-CN" b="1" i="0" u="none" strike="noStrike" kern="1200" cap="none" spc="0" normalizeH="0" baseline="30000" noProof="0" dirty="0">
                <a:ln>
                  <a:noFill/>
                </a:ln>
                <a:solidFill>
                  <a:srgbClr val="C00000"/>
                </a:solidFill>
                <a:effectLst/>
                <a:uLnTx/>
                <a:uFillTx/>
                <a:latin typeface="Arial Black" panose="020B0A04020102020204" pitchFamily="34" charset="0"/>
                <a:ea typeface="宋体" panose="02010600030101010101" pitchFamily="2" charset="-122"/>
                <a:cs typeface="+mn-cs"/>
              </a:rPr>
              <a:t>6+</a:t>
            </a:r>
            <a:endParaRPr kumimoji="0" lang="zh-CN" altLang="en-US" b="1" i="0" u="none" strike="noStrike" kern="1200" cap="none" spc="0" normalizeH="0" baseline="30000" noProof="0" dirty="0">
              <a:ln>
                <a:noFill/>
              </a:ln>
              <a:solidFill>
                <a:srgbClr val="1F497D"/>
              </a:solidFill>
              <a:effectLst/>
              <a:uLnTx/>
              <a:uFillTx/>
              <a:latin typeface="Arial Black" panose="020B0A04020102020204" pitchFamily="34" charset="0"/>
              <a:ea typeface="宋体" panose="02010600030101010101" pitchFamily="2" charset="-122"/>
              <a:cs typeface="+mn-cs"/>
            </a:endParaRPr>
          </a:p>
        </p:txBody>
      </p:sp>
      <p:graphicFrame>
        <p:nvGraphicFramePr>
          <p:cNvPr id="18" name="表格 17">
            <a:extLst>
              <a:ext uri="{FF2B5EF4-FFF2-40B4-BE49-F238E27FC236}">
                <a16:creationId xmlns:a16="http://schemas.microsoft.com/office/drawing/2014/main" id="{E9025285-5D34-2B22-35E5-BE18202BD813}"/>
              </a:ext>
            </a:extLst>
          </p:cNvPr>
          <p:cNvGraphicFramePr>
            <a:graphicFrameLocks noGrp="1"/>
          </p:cNvGraphicFramePr>
          <p:nvPr>
            <p:extLst>
              <p:ext uri="{D42A27DB-BD31-4B8C-83A1-F6EECF244321}">
                <p14:modId xmlns:p14="http://schemas.microsoft.com/office/powerpoint/2010/main" val="317671321"/>
              </p:ext>
            </p:extLst>
          </p:nvPr>
        </p:nvGraphicFramePr>
        <p:xfrm>
          <a:off x="6263642" y="2106943"/>
          <a:ext cx="5559418" cy="1854200"/>
        </p:xfrm>
        <a:graphic>
          <a:graphicData uri="http://schemas.openxmlformats.org/drawingml/2006/table">
            <a:tbl>
              <a:tblPr firstRow="1" bandRow="1">
                <a:tableStyleId>{5C22544A-7EE6-4342-B048-85BDC9FD1C3A}</a:tableStyleId>
              </a:tblPr>
              <a:tblGrid>
                <a:gridCol w="2899952">
                  <a:extLst>
                    <a:ext uri="{9D8B030D-6E8A-4147-A177-3AD203B41FA5}">
                      <a16:colId xmlns:a16="http://schemas.microsoft.com/office/drawing/2014/main" val="3769933006"/>
                    </a:ext>
                  </a:extLst>
                </a:gridCol>
                <a:gridCol w="1329733">
                  <a:extLst>
                    <a:ext uri="{9D8B030D-6E8A-4147-A177-3AD203B41FA5}">
                      <a16:colId xmlns:a16="http://schemas.microsoft.com/office/drawing/2014/main" val="3841971219"/>
                    </a:ext>
                  </a:extLst>
                </a:gridCol>
                <a:gridCol w="1329733">
                  <a:extLst>
                    <a:ext uri="{9D8B030D-6E8A-4147-A177-3AD203B41FA5}">
                      <a16:colId xmlns:a16="http://schemas.microsoft.com/office/drawing/2014/main" val="459034526"/>
                    </a:ext>
                  </a:extLst>
                </a:gridCol>
              </a:tblGrid>
              <a:tr h="370840">
                <a:tc>
                  <a:txBody>
                    <a:bodyPr/>
                    <a:lstStyle/>
                    <a:p>
                      <a:pPr algn="ctr"/>
                      <a:endParaRPr lang="zh-CN" altLang="en-US"/>
                    </a:p>
                  </a:txBody>
                  <a:tcPr/>
                </a:tc>
                <a:tc>
                  <a:txBody>
                    <a:bodyPr/>
                    <a:lstStyle/>
                    <a:p>
                      <a:pPr algn="ctr"/>
                      <a:r>
                        <a:rPr lang="en-US" altLang="zh-CN" dirty="0"/>
                        <a:t>3</a:t>
                      </a:r>
                      <a:r>
                        <a:rPr lang="en-US" altLang="zh-CN" baseline="30000" dirty="0"/>
                        <a:t>rd</a:t>
                      </a:r>
                      <a:r>
                        <a:rPr lang="en-US" altLang="zh-CN" dirty="0"/>
                        <a:t> ECRIS</a:t>
                      </a:r>
                      <a:endParaRPr lang="zh-CN" altLang="en-US" dirty="0"/>
                    </a:p>
                  </a:txBody>
                  <a:tcPr/>
                </a:tc>
                <a:tc>
                  <a:txBody>
                    <a:bodyPr/>
                    <a:lstStyle/>
                    <a:p>
                      <a:pPr algn="ctr"/>
                      <a:r>
                        <a:rPr lang="en-US" altLang="zh-CN" dirty="0"/>
                        <a:t>FECR</a:t>
                      </a:r>
                      <a:endParaRPr lang="zh-CN" altLang="en-US" dirty="0"/>
                    </a:p>
                  </a:txBody>
                  <a:tcPr/>
                </a:tc>
                <a:extLst>
                  <a:ext uri="{0D108BD9-81ED-4DB2-BD59-A6C34878D82A}">
                    <a16:rowId xmlns:a16="http://schemas.microsoft.com/office/drawing/2014/main" val="1592609010"/>
                  </a:ext>
                </a:extLst>
              </a:tr>
              <a:tr h="370840">
                <a:tc>
                  <a:txBody>
                    <a:bodyPr/>
                    <a:lstStyle/>
                    <a:p>
                      <a:pPr algn="ctr"/>
                      <a:r>
                        <a:rPr lang="en-US" altLang="zh-CN" dirty="0"/>
                        <a:t>Frequency (GHz)</a:t>
                      </a:r>
                      <a:endParaRPr lang="zh-CN" altLang="en-US" dirty="0"/>
                    </a:p>
                  </a:txBody>
                  <a:tcPr/>
                </a:tc>
                <a:tc>
                  <a:txBody>
                    <a:bodyPr/>
                    <a:lstStyle/>
                    <a:p>
                      <a:pPr algn="ctr"/>
                      <a:r>
                        <a:rPr lang="en-US" altLang="zh-CN" dirty="0"/>
                        <a:t>24-28</a:t>
                      </a:r>
                      <a:endParaRPr lang="zh-CN" altLang="en-US" dirty="0"/>
                    </a:p>
                  </a:txBody>
                  <a:tcPr/>
                </a:tc>
                <a:tc>
                  <a:txBody>
                    <a:bodyPr/>
                    <a:lstStyle/>
                    <a:p>
                      <a:pPr algn="ctr"/>
                      <a:r>
                        <a:rPr lang="en-US" altLang="zh-CN" dirty="0"/>
                        <a:t>45</a:t>
                      </a:r>
                      <a:endParaRPr lang="zh-CN" altLang="en-US" dirty="0"/>
                    </a:p>
                  </a:txBody>
                  <a:tcPr/>
                </a:tc>
                <a:extLst>
                  <a:ext uri="{0D108BD9-81ED-4DB2-BD59-A6C34878D82A}">
                    <a16:rowId xmlns:a16="http://schemas.microsoft.com/office/drawing/2014/main" val="3313825002"/>
                  </a:ext>
                </a:extLst>
              </a:tr>
              <a:tr h="370840">
                <a:tc>
                  <a:txBody>
                    <a:bodyPr/>
                    <a:lstStyle/>
                    <a:p>
                      <a:pPr algn="ctr"/>
                      <a:r>
                        <a:rPr lang="en-US" altLang="zh-CN" dirty="0"/>
                        <a:t>RF power (kW)</a:t>
                      </a:r>
                      <a:endParaRPr lang="zh-CN" altLang="en-US" dirty="0"/>
                    </a:p>
                  </a:txBody>
                  <a:tcPr/>
                </a:tc>
                <a:tc>
                  <a:txBody>
                    <a:bodyPr/>
                    <a:lstStyle/>
                    <a:p>
                      <a:pPr algn="ctr"/>
                      <a:r>
                        <a:rPr lang="en-US" altLang="zh-CN" dirty="0"/>
                        <a:t>4-10 </a:t>
                      </a:r>
                      <a:endParaRPr lang="zh-CN" altLang="en-US" dirty="0"/>
                    </a:p>
                  </a:txBody>
                  <a:tcPr/>
                </a:tc>
                <a:tc>
                  <a:txBody>
                    <a:bodyPr/>
                    <a:lstStyle/>
                    <a:p>
                      <a:pPr algn="ctr"/>
                      <a:r>
                        <a:rPr lang="en-US" altLang="zh-CN" dirty="0"/>
                        <a:t>20</a:t>
                      </a:r>
                      <a:endParaRPr lang="zh-CN" altLang="en-US" dirty="0"/>
                    </a:p>
                  </a:txBody>
                  <a:tcPr/>
                </a:tc>
                <a:extLst>
                  <a:ext uri="{0D108BD9-81ED-4DB2-BD59-A6C34878D82A}">
                    <a16:rowId xmlns:a16="http://schemas.microsoft.com/office/drawing/2014/main" val="982406285"/>
                  </a:ext>
                </a:extLst>
              </a:tr>
              <a:tr h="370840">
                <a:tc>
                  <a:txBody>
                    <a:bodyPr/>
                    <a:lstStyle/>
                    <a:p>
                      <a:pPr algn="ctr"/>
                      <a:r>
                        <a:rPr lang="en-US" altLang="zh-CN" dirty="0" err="1"/>
                        <a:t>B</a:t>
                      </a:r>
                      <a:r>
                        <a:rPr lang="en-US" altLang="zh-CN" baseline="-25000" dirty="0" err="1"/>
                        <a:t>max</a:t>
                      </a:r>
                      <a:r>
                        <a:rPr lang="en-US" altLang="zh-CN" dirty="0"/>
                        <a:t> in conductor (T)</a:t>
                      </a:r>
                      <a:endParaRPr lang="zh-CN" altLang="en-US" dirty="0"/>
                    </a:p>
                  </a:txBody>
                  <a:tcPr/>
                </a:tc>
                <a:tc>
                  <a:txBody>
                    <a:bodyPr/>
                    <a:lstStyle/>
                    <a:p>
                      <a:pPr algn="ctr"/>
                      <a:r>
                        <a:rPr lang="en-US" altLang="zh-CN" dirty="0"/>
                        <a:t>~7.0</a:t>
                      </a:r>
                      <a:endParaRPr lang="zh-CN" altLang="en-US" dirty="0"/>
                    </a:p>
                  </a:txBody>
                  <a:tcPr/>
                </a:tc>
                <a:tc>
                  <a:txBody>
                    <a:bodyPr/>
                    <a:lstStyle/>
                    <a:p>
                      <a:pPr algn="ctr"/>
                      <a:r>
                        <a:rPr lang="en-US" altLang="zh-CN" dirty="0"/>
                        <a:t>11.8</a:t>
                      </a:r>
                      <a:endParaRPr lang="zh-CN" altLang="en-US" dirty="0"/>
                    </a:p>
                  </a:txBody>
                  <a:tcPr/>
                </a:tc>
                <a:extLst>
                  <a:ext uri="{0D108BD9-81ED-4DB2-BD59-A6C34878D82A}">
                    <a16:rowId xmlns:a16="http://schemas.microsoft.com/office/drawing/2014/main" val="1967525438"/>
                  </a:ext>
                </a:extLst>
              </a:tr>
              <a:tr h="370840">
                <a:tc>
                  <a:txBody>
                    <a:bodyPr/>
                    <a:lstStyle/>
                    <a:p>
                      <a:pPr algn="ctr"/>
                      <a:r>
                        <a:rPr lang="en-US" altLang="zh-CN" dirty="0"/>
                        <a:t>Cooling capacity @4.2K (W)</a:t>
                      </a:r>
                      <a:endParaRPr lang="zh-CN" altLang="en-US" dirty="0"/>
                    </a:p>
                  </a:txBody>
                  <a:tcPr/>
                </a:tc>
                <a:tc>
                  <a:txBody>
                    <a:bodyPr/>
                    <a:lstStyle/>
                    <a:p>
                      <a:pPr algn="ctr"/>
                      <a:r>
                        <a:rPr lang="en-US" altLang="zh-CN" dirty="0"/>
                        <a:t>~6.0</a:t>
                      </a:r>
                      <a:endParaRPr lang="zh-CN" altLang="en-US" dirty="0"/>
                    </a:p>
                  </a:txBody>
                  <a:tcPr/>
                </a:tc>
                <a:tc>
                  <a:txBody>
                    <a:bodyPr/>
                    <a:lstStyle/>
                    <a:p>
                      <a:pPr algn="ctr"/>
                      <a:r>
                        <a:rPr lang="en-US" altLang="zh-CN" dirty="0"/>
                        <a:t>&gt;10.0</a:t>
                      </a:r>
                      <a:endParaRPr lang="zh-CN" altLang="en-US" dirty="0"/>
                    </a:p>
                  </a:txBody>
                  <a:tcPr/>
                </a:tc>
                <a:extLst>
                  <a:ext uri="{0D108BD9-81ED-4DB2-BD59-A6C34878D82A}">
                    <a16:rowId xmlns:a16="http://schemas.microsoft.com/office/drawing/2014/main" val="2731135272"/>
                  </a:ext>
                </a:extLst>
              </a:tr>
            </a:tbl>
          </a:graphicData>
        </a:graphic>
      </p:graphicFrame>
    </p:spTree>
    <p:extLst>
      <p:ext uri="{BB962C8B-B14F-4D97-AF65-F5344CB8AC3E}">
        <p14:creationId xmlns:p14="http://schemas.microsoft.com/office/powerpoint/2010/main" val="313723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Key components of accelerator complex</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671663" y="6492875"/>
            <a:ext cx="520337" cy="365125"/>
          </a:xfrm>
        </p:spPr>
        <p:txBody>
          <a:bodyPr/>
          <a:lstStyle/>
          <a:p>
            <a:fld id="{545CBE06-6006-43AD-A26A-192634409295}" type="slidenum">
              <a:rPr lang="zh-CN" altLang="en-US" smtClean="0"/>
              <a:t>11</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53048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Superconducting </a:t>
            </a:r>
            <a:r>
              <a:rPr lang="en-US" altLang="zh-CN" sz="2400" b="1" dirty="0" err="1">
                <a:solidFill>
                  <a:srgbClr val="0000FF"/>
                </a:solidFill>
                <a:ea typeface="微软雅黑" panose="020B0503020204020204" pitchFamily="34" charset="-122"/>
                <a:cs typeface="Times New Roman" panose="02020603050405020304" pitchFamily="18" charset="0"/>
              </a:rPr>
              <a:t>Linac</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461ADA43-CAE3-33D9-3F93-3B88F50BB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468" y="1859239"/>
            <a:ext cx="7014548" cy="1231106"/>
          </a:xfrm>
          <a:prstGeom prst="rect">
            <a:avLst/>
          </a:prstGeom>
        </p:spPr>
      </p:pic>
      <p:pic>
        <p:nvPicPr>
          <p:cNvPr id="3" name="图片 2">
            <a:extLst>
              <a:ext uri="{FF2B5EF4-FFF2-40B4-BE49-F238E27FC236}">
                <a16:creationId xmlns:a16="http://schemas.microsoft.com/office/drawing/2014/main" id="{7F0F99A4-AD8A-DF35-B250-5288A522B0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4553" y="4043713"/>
            <a:ext cx="4534173" cy="2436683"/>
          </a:xfrm>
          <a:prstGeom prst="rect">
            <a:avLst/>
          </a:prstGeom>
        </p:spPr>
      </p:pic>
      <p:sp>
        <p:nvSpPr>
          <p:cNvPr id="5" name="文本框 4">
            <a:extLst>
              <a:ext uri="{FF2B5EF4-FFF2-40B4-BE49-F238E27FC236}">
                <a16:creationId xmlns:a16="http://schemas.microsoft.com/office/drawing/2014/main" id="{13CA821F-C1D2-5C80-4D0E-13F486E840E3}"/>
              </a:ext>
            </a:extLst>
          </p:cNvPr>
          <p:cNvSpPr txBox="1"/>
          <p:nvPr/>
        </p:nvSpPr>
        <p:spPr>
          <a:xfrm>
            <a:off x="465468" y="3510794"/>
            <a:ext cx="4872343" cy="369332"/>
          </a:xfrm>
          <a:prstGeom prst="rect">
            <a:avLst/>
          </a:prstGeom>
          <a:noFill/>
        </p:spPr>
        <p:txBody>
          <a:bodyPr wrap="square">
            <a:spAutoFit/>
          </a:bodyPr>
          <a:lstStyle>
            <a:defPPr>
              <a:defRPr lang="zh-CN"/>
            </a:defPPr>
            <a:lvl1pPr marR="0" lvl="0" algn="ctr" defTabSz="803293" fontAlgn="base">
              <a:lnSpc>
                <a:spcPct val="100000"/>
              </a:lnSpc>
              <a:spcBef>
                <a:spcPts val="1200"/>
              </a:spcBef>
              <a:spcAft>
                <a:spcPct val="0"/>
              </a:spcAft>
              <a:buClrTx/>
              <a:buSzPct val="100000"/>
              <a:tabLst/>
              <a:defRPr kumimoji="0" sz="2000" b="0" i="0" u="none" strike="noStrike" kern="0" cap="none" spc="0" normalizeH="0" baseline="0">
                <a:ln>
                  <a:noFill/>
                </a:ln>
                <a:effectLst/>
                <a:uLnTx/>
                <a:uFillTx/>
                <a:latin typeface="Arial" pitchFamily="34" charset="0"/>
                <a:ea typeface="ＭＳ Ｐゴシック"/>
                <a:cs typeface="ＭＳ Ｐゴシック"/>
              </a:defRPr>
            </a:lvl1pPr>
          </a:lstStyle>
          <a:p>
            <a:r>
              <a:rPr lang="en-US" altLang="zh-CN" sz="1800" b="1" dirty="0"/>
              <a:t>2 types of cavities: </a:t>
            </a:r>
            <a:r>
              <a:rPr lang="en-US" altLang="zh-CN" sz="1800" b="1" dirty="0">
                <a:solidFill>
                  <a:srgbClr val="C00000"/>
                </a:solidFill>
              </a:rPr>
              <a:t>QWR 007 </a:t>
            </a:r>
            <a:r>
              <a:rPr lang="en-US" altLang="zh-CN" sz="1800" b="1" dirty="0"/>
              <a:t>and </a:t>
            </a:r>
            <a:r>
              <a:rPr lang="en-US" altLang="zh-CN" sz="1800" b="1" dirty="0">
                <a:solidFill>
                  <a:srgbClr val="C00000"/>
                </a:solidFill>
              </a:rPr>
              <a:t>HWR 015</a:t>
            </a:r>
            <a:endParaRPr lang="zh-CN" altLang="en-US" sz="1800" b="1" dirty="0">
              <a:solidFill>
                <a:srgbClr val="C00000"/>
              </a:solidFill>
            </a:endParaRPr>
          </a:p>
        </p:txBody>
      </p:sp>
      <p:pic>
        <p:nvPicPr>
          <p:cNvPr id="6" name="图片 5">
            <a:extLst>
              <a:ext uri="{FF2B5EF4-FFF2-40B4-BE49-F238E27FC236}">
                <a16:creationId xmlns:a16="http://schemas.microsoft.com/office/drawing/2014/main" id="{FC8FCD8A-7F31-35B8-C8E0-12C4AF4E5C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3246" y="4082729"/>
            <a:ext cx="5737006" cy="2426618"/>
          </a:xfrm>
          <a:prstGeom prst="rect">
            <a:avLst/>
          </a:prstGeom>
        </p:spPr>
      </p:pic>
      <p:sp>
        <p:nvSpPr>
          <p:cNvPr id="7" name="矩形: 圆角 6">
            <a:extLst>
              <a:ext uri="{FF2B5EF4-FFF2-40B4-BE49-F238E27FC236}">
                <a16:creationId xmlns:a16="http://schemas.microsoft.com/office/drawing/2014/main" id="{82DF0EE9-B5A5-D669-2543-6E3E900BA1F0}"/>
              </a:ext>
            </a:extLst>
          </p:cNvPr>
          <p:cNvSpPr/>
          <p:nvPr/>
        </p:nvSpPr>
        <p:spPr>
          <a:xfrm>
            <a:off x="336472" y="3429000"/>
            <a:ext cx="5130334" cy="3282950"/>
          </a:xfrm>
          <a:prstGeom prst="roundRect">
            <a:avLst>
              <a:gd name="adj" fmla="val 7316"/>
            </a:avLst>
          </a:prstGeom>
          <a:noFill/>
          <a:ln w="6350">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8E0FC788-9953-148D-31B6-5B25BDDE09B4}"/>
              </a:ext>
            </a:extLst>
          </p:cNvPr>
          <p:cNvSpPr/>
          <p:nvPr/>
        </p:nvSpPr>
        <p:spPr>
          <a:xfrm>
            <a:off x="5821529" y="3429000"/>
            <a:ext cx="6000441" cy="3282950"/>
          </a:xfrm>
          <a:prstGeom prst="roundRect">
            <a:avLst>
              <a:gd name="adj" fmla="val 7316"/>
            </a:avLst>
          </a:prstGeom>
          <a:noFill/>
          <a:ln w="6350">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8A6095ED-0396-5020-498D-D5503F31BCAE}"/>
              </a:ext>
            </a:extLst>
          </p:cNvPr>
          <p:cNvSpPr txBox="1"/>
          <p:nvPr/>
        </p:nvSpPr>
        <p:spPr>
          <a:xfrm>
            <a:off x="6385578" y="3510794"/>
            <a:ext cx="4872343" cy="369332"/>
          </a:xfrm>
          <a:prstGeom prst="rect">
            <a:avLst/>
          </a:prstGeom>
          <a:noFill/>
        </p:spPr>
        <p:txBody>
          <a:bodyPr wrap="square">
            <a:spAutoFit/>
          </a:bodyPr>
          <a:lstStyle>
            <a:defPPr>
              <a:defRPr lang="zh-CN"/>
            </a:defPPr>
            <a:lvl1pPr marR="0" lvl="0" algn="ctr" defTabSz="803293" fontAlgn="base">
              <a:lnSpc>
                <a:spcPct val="100000"/>
              </a:lnSpc>
              <a:spcBef>
                <a:spcPts val="1200"/>
              </a:spcBef>
              <a:spcAft>
                <a:spcPct val="0"/>
              </a:spcAft>
              <a:buClrTx/>
              <a:buSzPct val="100000"/>
              <a:tabLst/>
              <a:defRPr kumimoji="0" sz="2000" b="0" i="0" u="none" strike="noStrike" kern="0" cap="none" spc="0" normalizeH="0" baseline="0">
                <a:ln>
                  <a:noFill/>
                </a:ln>
                <a:effectLst/>
                <a:uLnTx/>
                <a:uFillTx/>
                <a:latin typeface="Arial" pitchFamily="34" charset="0"/>
                <a:ea typeface="ＭＳ Ｐゴシック"/>
                <a:cs typeface="ＭＳ Ｐゴシック"/>
              </a:defRPr>
            </a:lvl1pPr>
          </a:lstStyle>
          <a:p>
            <a:r>
              <a:rPr lang="en-US" altLang="zh-CN" sz="1800" b="1" dirty="0"/>
              <a:t>LEBT and RFQ have been tested </a:t>
            </a:r>
            <a:endParaRPr lang="zh-CN" altLang="en-US" sz="1800" b="1" dirty="0"/>
          </a:p>
        </p:txBody>
      </p:sp>
      <p:sp>
        <p:nvSpPr>
          <p:cNvPr id="12" name="矩形 11">
            <a:extLst>
              <a:ext uri="{FF2B5EF4-FFF2-40B4-BE49-F238E27FC236}">
                <a16:creationId xmlns:a16="http://schemas.microsoft.com/office/drawing/2014/main" id="{F3646036-08B2-F841-9027-EF77113E25FA}"/>
              </a:ext>
            </a:extLst>
          </p:cNvPr>
          <p:cNvSpPr/>
          <p:nvPr/>
        </p:nvSpPr>
        <p:spPr>
          <a:xfrm>
            <a:off x="7334795" y="2282676"/>
            <a:ext cx="4774474" cy="1000274"/>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b="1" dirty="0">
                <a:latin typeface="Arial" pitchFamily="34" charset="0"/>
                <a:ea typeface="宋体" pitchFamily="2" charset="-122"/>
              </a:rPr>
              <a:t>RFQ has</a:t>
            </a:r>
            <a:r>
              <a:rPr lang="zh-CN" altLang="en-US" b="1" dirty="0">
                <a:latin typeface="Arial" pitchFamily="34" charset="0"/>
                <a:ea typeface="宋体" pitchFamily="2" charset="-122"/>
              </a:rPr>
              <a:t> </a:t>
            </a:r>
            <a:r>
              <a:rPr lang="en-US" altLang="zh-CN" b="1" dirty="0">
                <a:latin typeface="Arial" pitchFamily="34" charset="0"/>
                <a:ea typeface="宋体" pitchFamily="2" charset="-122"/>
              </a:rPr>
              <a:t>been tested with O</a:t>
            </a:r>
            <a:r>
              <a:rPr lang="en-US" altLang="zh-CN" b="1" baseline="30000" dirty="0">
                <a:latin typeface="Arial" pitchFamily="34" charset="0"/>
                <a:ea typeface="宋体" pitchFamily="2" charset="-122"/>
              </a:rPr>
              <a:t>6+</a:t>
            </a:r>
            <a:r>
              <a:rPr lang="en-US" altLang="zh-CN" b="1" dirty="0">
                <a:latin typeface="Arial" pitchFamily="34" charset="0"/>
                <a:ea typeface="宋体" pitchFamily="2" charset="-122"/>
              </a:rPr>
              <a:t>(1emA), Kr</a:t>
            </a:r>
            <a:r>
              <a:rPr lang="en-US" altLang="zh-CN" b="1" baseline="30000" dirty="0">
                <a:latin typeface="Arial" pitchFamily="34" charset="0"/>
                <a:ea typeface="宋体" pitchFamily="2" charset="-122"/>
              </a:rPr>
              <a:t>19+</a:t>
            </a:r>
            <a:r>
              <a:rPr lang="en-US" altLang="zh-CN" b="1" dirty="0">
                <a:latin typeface="Arial" pitchFamily="34" charset="0"/>
                <a:ea typeface="宋体" pitchFamily="2" charset="-122"/>
              </a:rPr>
              <a:t> and Bi</a:t>
            </a:r>
            <a:r>
              <a:rPr lang="en-US" altLang="zh-CN" b="1" baseline="30000" dirty="0">
                <a:latin typeface="Arial" pitchFamily="34" charset="0"/>
                <a:ea typeface="宋体" pitchFamily="2" charset="-122"/>
              </a:rPr>
              <a:t>31+</a:t>
            </a:r>
            <a:r>
              <a:rPr lang="en-US" altLang="zh-CN" b="1" dirty="0">
                <a:latin typeface="Arial" pitchFamily="34" charset="0"/>
                <a:ea typeface="宋体" pitchFamily="2" charset="-122"/>
              </a:rPr>
              <a:t> </a:t>
            </a:r>
          </a:p>
          <a:p>
            <a:pPr marL="285750" indent="-285750">
              <a:spcBef>
                <a:spcPts val="600"/>
              </a:spcBef>
              <a:buFont typeface="Arial" panose="020B0604020202020204" pitchFamily="34" charset="0"/>
              <a:buChar char="•"/>
            </a:pPr>
            <a:r>
              <a:rPr lang="en-US" altLang="zh-CN" b="1" dirty="0">
                <a:latin typeface="Arial" pitchFamily="34" charset="0"/>
                <a:ea typeface="宋体" pitchFamily="2" charset="-122"/>
              </a:rPr>
              <a:t>Other SC cavities are under installation</a:t>
            </a:r>
          </a:p>
        </p:txBody>
      </p:sp>
      <p:sp>
        <p:nvSpPr>
          <p:cNvPr id="13" name="文本框 12">
            <a:extLst>
              <a:ext uri="{FF2B5EF4-FFF2-40B4-BE49-F238E27FC236}">
                <a16:creationId xmlns:a16="http://schemas.microsoft.com/office/drawing/2014/main" id="{022E71FA-05BA-D23B-E5DD-68067A2A854C}"/>
              </a:ext>
            </a:extLst>
          </p:cNvPr>
          <p:cNvSpPr txBox="1"/>
          <p:nvPr/>
        </p:nvSpPr>
        <p:spPr bwMode="auto">
          <a:xfrm>
            <a:off x="8803160" y="1142219"/>
            <a:ext cx="2676128" cy="784830"/>
          </a:xfrm>
          <a:prstGeom prst="rect">
            <a:avLst/>
          </a:prstGeom>
          <a:solidFill>
            <a:srgbClr val="F79646">
              <a:lumMod val="20000"/>
              <a:lumOff val="80000"/>
            </a:srgb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marL="185738" marR="0" lvl="0" indent="-185738"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altLang="zh-CN" sz="2000" b="1" i="0" u="none" strike="noStrike" kern="0" cap="none" spc="0" normalizeH="0" baseline="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Pulsed</a:t>
            </a:r>
            <a:r>
              <a:rPr lang="en-US" altLang="zh-CN" sz="2000" b="1" kern="0" noProof="0" dirty="0">
                <a:solidFill>
                  <a:srgbClr val="000099"/>
                </a:solidFill>
                <a:latin typeface="Times New Roman" panose="02020603050405020304" pitchFamily="18" charset="0"/>
                <a:ea typeface="宋体" pitchFamily="2" charset="-122"/>
                <a:cs typeface="Times New Roman" panose="02020603050405020304" pitchFamily="18" charset="0"/>
              </a:rPr>
              <a:t>, </a:t>
            </a:r>
            <a:r>
              <a:rPr kumimoji="0" lang="en-US" altLang="zh-CN" sz="2000" b="1" i="0" u="none" strike="noStrike" kern="0" cap="none" spc="0" normalizeH="0" baseline="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28 </a:t>
            </a:r>
            <a:r>
              <a:rPr kumimoji="0" lang="en-US" altLang="zh-CN" sz="2000" b="1" i="0" u="none" strike="noStrike" kern="0" cap="none" spc="0" normalizeH="0" baseline="0" noProof="0" dirty="0" err="1">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pμA</a:t>
            </a:r>
            <a:r>
              <a:rPr kumimoji="0" lang="en-US" altLang="zh-CN" sz="2000" b="1" i="0" u="none" strike="noStrike" kern="0" cap="none" spc="0" normalizeH="0" baseline="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 U</a:t>
            </a:r>
            <a:r>
              <a:rPr kumimoji="0" lang="en-US" altLang="zh-CN" sz="2000" b="1" i="0" u="none" strike="noStrike" kern="0" cap="none" spc="0" normalizeH="0" baseline="3000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35+</a:t>
            </a:r>
            <a:r>
              <a:rPr kumimoji="0" lang="en-US" altLang="zh-CN" sz="2000" b="1" i="0" u="none" strike="noStrike" kern="0" cap="none" spc="0" normalizeH="0" baseline="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rPr>
              <a:t> </a:t>
            </a:r>
            <a:endParaRPr kumimoji="0" lang="en-US" altLang="zh-CN" sz="2000" b="1" i="0" u="none" strike="noStrike" kern="0" cap="none" spc="0" normalizeH="0" baseline="30000" noProof="0" dirty="0">
              <a:ln>
                <a:noFill/>
              </a:ln>
              <a:solidFill>
                <a:srgbClr val="FF0000"/>
              </a:solidFill>
              <a:effectLst/>
              <a:uLnTx/>
              <a:uFillTx/>
              <a:latin typeface="Times New Roman" panose="02020603050405020304" pitchFamily="18" charset="0"/>
              <a:ea typeface="宋体" pitchFamily="2" charset="-122"/>
              <a:cs typeface="Times New Roman" panose="02020603050405020304" pitchFamily="18" charset="0"/>
            </a:endParaRPr>
          </a:p>
          <a:p>
            <a:pPr marL="185738" marR="0" lvl="0" indent="-185738"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1" i="0" u="none" strike="noStrike" kern="0" cap="none" spc="0" normalizeH="0" baseline="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CW,</a:t>
            </a:r>
            <a:r>
              <a:rPr kumimoji="0" lang="en-US" altLang="zh-CN" sz="2000" b="1" i="0" u="none" strike="noStrike" kern="0" cap="none" spc="0" normalizeH="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altLang="zh-CN" sz="2000" b="1" i="0" u="none" strike="noStrike" kern="0" cap="none" spc="0" normalizeH="0" baseline="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15 </a:t>
            </a:r>
            <a:r>
              <a:rPr kumimoji="0" lang="en-US" altLang="zh-CN" sz="2000" b="1" i="0" u="none" strike="noStrike" kern="0" cap="none" spc="0" normalizeH="0" baseline="0" noProof="0" dirty="0" err="1">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pμA</a:t>
            </a:r>
            <a:r>
              <a:rPr kumimoji="0" lang="en-US" altLang="zh-CN" sz="2000" b="1" i="0" u="none" strike="noStrike" kern="0" cap="none" spc="0" normalizeH="0" baseline="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 U</a:t>
            </a:r>
            <a:r>
              <a:rPr kumimoji="0" lang="en-US" altLang="zh-CN" sz="2000" b="1" i="0" u="none" strike="noStrike" kern="0" cap="none" spc="0" normalizeH="0" baseline="30000" noProof="0" dirty="0">
                <a:ln>
                  <a:noFill/>
                </a:ln>
                <a:solidFill>
                  <a:srgbClr val="000099"/>
                </a:solidFill>
                <a:effectLst/>
                <a:uLnTx/>
                <a:uFillTx/>
                <a:latin typeface="Times New Roman" panose="02020603050405020304" pitchFamily="18" charset="0"/>
                <a:ea typeface="宋体" pitchFamily="2" charset="-122"/>
                <a:cs typeface="Times New Roman" panose="02020603050405020304" pitchFamily="18" charset="0"/>
              </a:rPr>
              <a:t>35+</a:t>
            </a:r>
          </a:p>
        </p:txBody>
      </p:sp>
      <p:sp>
        <p:nvSpPr>
          <p:cNvPr id="15" name="文本框 14">
            <a:extLst>
              <a:ext uri="{FF2B5EF4-FFF2-40B4-BE49-F238E27FC236}">
                <a16:creationId xmlns:a16="http://schemas.microsoft.com/office/drawing/2014/main" id="{64D3729B-25E2-71DC-9CBC-330EDF7F7B17}"/>
              </a:ext>
            </a:extLst>
          </p:cNvPr>
          <p:cNvSpPr txBox="1"/>
          <p:nvPr/>
        </p:nvSpPr>
        <p:spPr>
          <a:xfrm>
            <a:off x="7572324" y="1092083"/>
            <a:ext cx="1138528" cy="461665"/>
          </a:xfrm>
          <a:prstGeom prst="rect">
            <a:avLst/>
          </a:prstGeom>
          <a:noFill/>
        </p:spPr>
        <p:txBody>
          <a:bodyPr wrap="square">
            <a:spAutoFit/>
          </a:bodyPr>
          <a:lstStyle/>
          <a:p>
            <a:r>
              <a:rPr lang="en-US" altLang="zh-CN" sz="2400" b="1" dirty="0">
                <a:solidFill>
                  <a:srgbClr val="0000FF"/>
                </a:solidFill>
                <a:ea typeface="微软雅黑" panose="020B0503020204020204" pitchFamily="34" charset="-122"/>
                <a:cs typeface="Times New Roman" panose="02020603050405020304" pitchFamily="18" charset="0"/>
              </a:rPr>
              <a:t>Goal</a:t>
            </a:r>
            <a:r>
              <a:rPr lang="zh-CN" altLang="en-US" sz="2400" b="1" dirty="0">
                <a:solidFill>
                  <a:srgbClr val="0000FF"/>
                </a:solidFill>
                <a:ea typeface="微软雅黑" panose="020B0503020204020204" pitchFamily="34" charset="-122"/>
                <a:cs typeface="Times New Roman" panose="02020603050405020304" pitchFamily="18" charset="0"/>
              </a:rPr>
              <a:t>：</a:t>
            </a:r>
            <a:endParaRPr lang="zh-CN" altLang="en-US" sz="2400" dirty="0"/>
          </a:p>
        </p:txBody>
      </p:sp>
    </p:spTree>
    <p:extLst>
      <p:ext uri="{BB962C8B-B14F-4D97-AF65-F5344CB8AC3E}">
        <p14:creationId xmlns:p14="http://schemas.microsoft.com/office/powerpoint/2010/main" val="3503680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Key components of accelerator complex</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671663" y="6492875"/>
            <a:ext cx="520337" cy="365125"/>
          </a:xfrm>
        </p:spPr>
        <p:txBody>
          <a:bodyPr/>
          <a:lstStyle/>
          <a:p>
            <a:fld id="{545CBE06-6006-43AD-A26A-192634409295}" type="slidenum">
              <a:rPr lang="zh-CN" altLang="en-US" smtClean="0"/>
              <a:t>12</a:t>
            </a:fld>
            <a:endParaRPr lang="zh-CN" altLang="en-US" dirty="0"/>
          </a:p>
        </p:txBody>
      </p:sp>
      <p:sp>
        <p:nvSpPr>
          <p:cNvPr id="32" name="矩形 48">
            <a:extLst>
              <a:ext uri="{FF2B5EF4-FFF2-40B4-BE49-F238E27FC236}">
                <a16:creationId xmlns:a16="http://schemas.microsoft.com/office/drawing/2014/main" id="{59F2DD7C-53B1-485C-A815-DD20DEAC7DC6}"/>
              </a:ext>
            </a:extLst>
          </p:cNvPr>
          <p:cNvSpPr/>
          <p:nvPr/>
        </p:nvSpPr>
        <p:spPr>
          <a:xfrm>
            <a:off x="8395525" y="2636912"/>
            <a:ext cx="1712328" cy="329321"/>
          </a:xfrm>
          <a:prstGeom prst="rect">
            <a:avLst/>
          </a:prstGeom>
        </p:spPr>
        <p:txBody>
          <a:bodyPr wrap="none">
            <a:spAutoFit/>
          </a:bodyPr>
          <a:lstStyle/>
          <a:p>
            <a:pPr eaLnBrk="0" hangingPunct="0">
              <a:lnSpc>
                <a:spcPct val="110000"/>
              </a:lnSpc>
            </a:pPr>
            <a:r>
              <a:rPr lang="en-US" altLang="zh-CN" sz="1400" b="1" dirty="0">
                <a:solidFill>
                  <a:srgbClr val="000066"/>
                </a:solidFill>
                <a:latin typeface="Calibri" panose="020F0502020204030204" pitchFamily="34" charset="0"/>
                <a:ea typeface="黑体" pitchFamily="49" charset="-122"/>
                <a:cs typeface="Times New Roman" panose="02020603050405020304" pitchFamily="18" charset="0"/>
              </a:rPr>
              <a:t>HWR015</a:t>
            </a:r>
            <a:r>
              <a:rPr lang="zh-CN" altLang="en-US" sz="1400" b="1" dirty="0">
                <a:solidFill>
                  <a:srgbClr val="000066"/>
                </a:solidFill>
                <a:latin typeface="Calibri" panose="020F0502020204030204" pitchFamily="34" charset="0"/>
                <a:ea typeface="黑体" pitchFamily="49" charset="-122"/>
                <a:cs typeface="Times New Roman" panose="02020603050405020304" pitchFamily="18" charset="0"/>
              </a:rPr>
              <a:t> </a:t>
            </a:r>
            <a:r>
              <a:rPr lang="en-US" altLang="zh-CN" sz="1400" b="1" dirty="0">
                <a:solidFill>
                  <a:srgbClr val="000066"/>
                </a:solidFill>
                <a:latin typeface="Calibri" panose="020F0502020204030204" pitchFamily="34" charset="0"/>
                <a:ea typeface="黑体" pitchFamily="49" charset="-122"/>
                <a:cs typeface="Times New Roman" panose="02020603050405020304" pitchFamily="18" charset="0"/>
              </a:rPr>
              <a:t>type cavity</a:t>
            </a:r>
            <a:endParaRPr lang="zh-CN" altLang="en-US" sz="1400" b="1" dirty="0">
              <a:solidFill>
                <a:srgbClr val="000066"/>
              </a:solidFill>
              <a:latin typeface="Calibri" panose="020F0502020204030204" pitchFamily="34" charset="0"/>
              <a:ea typeface="黑体" pitchFamily="49" charset="-122"/>
              <a:cs typeface="Times New Roman" panose="02020603050405020304" pitchFamily="18" charset="0"/>
            </a:endParaRPr>
          </a:p>
        </p:txBody>
      </p:sp>
      <p:sp>
        <p:nvSpPr>
          <p:cNvPr id="33" name="矩形 50">
            <a:extLst>
              <a:ext uri="{FF2B5EF4-FFF2-40B4-BE49-F238E27FC236}">
                <a16:creationId xmlns:a16="http://schemas.microsoft.com/office/drawing/2014/main" id="{B597DA29-E9FD-4F2B-B3D8-840AE6EC153B}"/>
              </a:ext>
            </a:extLst>
          </p:cNvPr>
          <p:cNvSpPr/>
          <p:nvPr/>
        </p:nvSpPr>
        <p:spPr>
          <a:xfrm>
            <a:off x="2783632" y="2726301"/>
            <a:ext cx="966803" cy="329321"/>
          </a:xfrm>
          <a:prstGeom prst="rect">
            <a:avLst/>
          </a:prstGeom>
        </p:spPr>
        <p:txBody>
          <a:bodyPr wrap="none">
            <a:spAutoFit/>
          </a:bodyPr>
          <a:lstStyle/>
          <a:p>
            <a:pPr eaLnBrk="0" hangingPunct="0">
              <a:lnSpc>
                <a:spcPct val="110000"/>
              </a:lnSpc>
            </a:pPr>
            <a:r>
              <a:rPr lang="en-US" altLang="zh-CN" sz="1400" b="1" dirty="0">
                <a:solidFill>
                  <a:srgbClr val="000066"/>
                </a:solidFill>
                <a:latin typeface="Calibri" panose="020F0502020204030204" pitchFamily="34" charset="0"/>
                <a:ea typeface="黑体" pitchFamily="49" charset="-122"/>
                <a:cs typeface="Times New Roman" panose="02020603050405020304" pitchFamily="18" charset="0"/>
              </a:rPr>
              <a:t>RFQ cavity</a:t>
            </a:r>
            <a:endParaRPr lang="zh-CN" altLang="en-US" sz="1400" b="1" dirty="0">
              <a:solidFill>
                <a:srgbClr val="000066"/>
              </a:solidFill>
              <a:latin typeface="Calibri" panose="020F0502020204030204" pitchFamily="34" charset="0"/>
              <a:ea typeface="黑体" pitchFamily="49" charset="-122"/>
              <a:cs typeface="Times New Roman" panose="02020603050405020304" pitchFamily="18" charset="0"/>
            </a:endParaRPr>
          </a:p>
        </p:txBody>
      </p:sp>
      <p:pic>
        <p:nvPicPr>
          <p:cNvPr id="34" name="图片 51">
            <a:extLst>
              <a:ext uri="{FF2B5EF4-FFF2-40B4-BE49-F238E27FC236}">
                <a16:creationId xmlns:a16="http://schemas.microsoft.com/office/drawing/2014/main" id="{9A54F2CD-2AB5-4A0B-96D6-872A01BEA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773" y="1242086"/>
            <a:ext cx="1667080" cy="1461438"/>
          </a:xfrm>
          <a:prstGeom prst="rect">
            <a:avLst/>
          </a:prstGeom>
        </p:spPr>
      </p:pic>
      <p:sp>
        <p:nvSpPr>
          <p:cNvPr id="35" name="矩形 53">
            <a:extLst>
              <a:ext uri="{FF2B5EF4-FFF2-40B4-BE49-F238E27FC236}">
                <a16:creationId xmlns:a16="http://schemas.microsoft.com/office/drawing/2014/main" id="{E513CC4F-555E-4C68-890D-7412115339E7}"/>
              </a:ext>
            </a:extLst>
          </p:cNvPr>
          <p:cNvSpPr/>
          <p:nvPr/>
        </p:nvSpPr>
        <p:spPr>
          <a:xfrm>
            <a:off x="7534186" y="4811310"/>
            <a:ext cx="1531510" cy="329321"/>
          </a:xfrm>
          <a:prstGeom prst="rect">
            <a:avLst/>
          </a:prstGeom>
        </p:spPr>
        <p:txBody>
          <a:bodyPr wrap="none">
            <a:spAutoFit/>
          </a:bodyPr>
          <a:lstStyle/>
          <a:p>
            <a:pPr eaLnBrk="0" hangingPunct="0">
              <a:lnSpc>
                <a:spcPct val="110000"/>
              </a:lnSpc>
            </a:pPr>
            <a:r>
              <a:rPr lang="en-US" altLang="zh-CN" sz="1400" b="1" dirty="0">
                <a:solidFill>
                  <a:srgbClr val="000066"/>
                </a:solidFill>
                <a:latin typeface="Calibri" panose="020F0502020204030204" pitchFamily="34" charset="0"/>
                <a:ea typeface="黑体" pitchFamily="49" charset="-122"/>
                <a:cs typeface="Times New Roman" panose="02020603050405020304" pitchFamily="18" charset="0"/>
              </a:rPr>
              <a:t>SFR cavity coupler</a:t>
            </a:r>
            <a:endParaRPr lang="zh-CN" altLang="en-US" sz="1400" b="1" dirty="0">
              <a:solidFill>
                <a:srgbClr val="000066"/>
              </a:solidFill>
              <a:latin typeface="Calibri" panose="020F0502020204030204" pitchFamily="34" charset="0"/>
              <a:ea typeface="黑体" pitchFamily="49" charset="-122"/>
              <a:cs typeface="Times New Roman" panose="02020603050405020304" pitchFamily="18" charset="0"/>
            </a:endParaRPr>
          </a:p>
        </p:txBody>
      </p:sp>
      <p:pic>
        <p:nvPicPr>
          <p:cNvPr id="36" name="图片 63">
            <a:extLst>
              <a:ext uri="{FF2B5EF4-FFF2-40B4-BE49-F238E27FC236}">
                <a16:creationId xmlns:a16="http://schemas.microsoft.com/office/drawing/2014/main" id="{A4DA1D5D-0A3B-4910-AD3E-2E34FEF578E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29217" y="1227539"/>
            <a:ext cx="1133999" cy="1512000"/>
          </a:xfrm>
          <a:prstGeom prst="rect">
            <a:avLst/>
          </a:prstGeom>
        </p:spPr>
      </p:pic>
      <p:pic>
        <p:nvPicPr>
          <p:cNvPr id="37" name="图片 64">
            <a:extLst>
              <a:ext uri="{FF2B5EF4-FFF2-40B4-BE49-F238E27FC236}">
                <a16:creationId xmlns:a16="http://schemas.microsoft.com/office/drawing/2014/main" id="{383AF861-5576-4693-8BCD-CAB0F09F5E2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8909" y="1227540"/>
            <a:ext cx="1512000" cy="1512000"/>
          </a:xfrm>
          <a:prstGeom prst="rect">
            <a:avLst/>
          </a:prstGeom>
        </p:spPr>
      </p:pic>
      <p:pic>
        <p:nvPicPr>
          <p:cNvPr id="38" name="图片 69">
            <a:extLst>
              <a:ext uri="{FF2B5EF4-FFF2-40B4-BE49-F238E27FC236}">
                <a16:creationId xmlns:a16="http://schemas.microsoft.com/office/drawing/2014/main" id="{B6BF956E-C305-4ED1-9B94-115611130A8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117958" y="1228412"/>
            <a:ext cx="2551800" cy="1512000"/>
          </a:xfrm>
          <a:prstGeom prst="rect">
            <a:avLst/>
          </a:prstGeom>
        </p:spPr>
      </p:pic>
      <p:pic>
        <p:nvPicPr>
          <p:cNvPr id="39" name="图片 70">
            <a:extLst>
              <a:ext uri="{FF2B5EF4-FFF2-40B4-BE49-F238E27FC236}">
                <a16:creationId xmlns:a16="http://schemas.microsoft.com/office/drawing/2014/main" id="{4135D317-AD0E-4FCF-ABD9-B35D14FAD95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905293" y="1246401"/>
            <a:ext cx="2476513" cy="1430503"/>
          </a:xfrm>
          <a:prstGeom prst="rect">
            <a:avLst/>
          </a:prstGeom>
        </p:spPr>
      </p:pic>
      <p:pic>
        <p:nvPicPr>
          <p:cNvPr id="40" name="图片 71">
            <a:extLst>
              <a:ext uri="{FF2B5EF4-FFF2-40B4-BE49-F238E27FC236}">
                <a16:creationId xmlns:a16="http://schemas.microsoft.com/office/drawing/2014/main" id="{74254D52-28E1-4216-869A-0BC003A9AD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26331" y="3044533"/>
            <a:ext cx="3147685" cy="1771873"/>
          </a:xfrm>
          <a:prstGeom prst="rect">
            <a:avLst/>
          </a:prstGeom>
        </p:spPr>
      </p:pic>
      <p:pic>
        <p:nvPicPr>
          <p:cNvPr id="41" name="图片 72">
            <a:extLst>
              <a:ext uri="{FF2B5EF4-FFF2-40B4-BE49-F238E27FC236}">
                <a16:creationId xmlns:a16="http://schemas.microsoft.com/office/drawing/2014/main" id="{EEC4ED1E-B245-47DD-9712-BE8FFD82AEC3}"/>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rot="5400000">
            <a:off x="9141583" y="2317253"/>
            <a:ext cx="1829714" cy="3284274"/>
          </a:xfrm>
          <a:prstGeom prst="rect">
            <a:avLst/>
          </a:prstGeom>
        </p:spPr>
      </p:pic>
      <p:pic>
        <p:nvPicPr>
          <p:cNvPr id="42" name="图片 73">
            <a:extLst>
              <a:ext uri="{FF2B5EF4-FFF2-40B4-BE49-F238E27FC236}">
                <a16:creationId xmlns:a16="http://schemas.microsoft.com/office/drawing/2014/main" id="{9D2D4EE6-A2BE-4125-9162-BD6A22114C68}"/>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3750435" y="3014169"/>
            <a:ext cx="4249243" cy="1890441"/>
          </a:xfrm>
          <a:prstGeom prst="rect">
            <a:avLst/>
          </a:prstGeom>
        </p:spPr>
      </p:pic>
      <p:sp>
        <p:nvSpPr>
          <p:cNvPr id="43" name="矩形 78">
            <a:extLst>
              <a:ext uri="{FF2B5EF4-FFF2-40B4-BE49-F238E27FC236}">
                <a16:creationId xmlns:a16="http://schemas.microsoft.com/office/drawing/2014/main" id="{287BD0F7-4977-400E-8A39-7D0FB3DAA677}"/>
              </a:ext>
            </a:extLst>
          </p:cNvPr>
          <p:cNvSpPr/>
          <p:nvPr/>
        </p:nvSpPr>
        <p:spPr>
          <a:xfrm>
            <a:off x="1171509" y="4794217"/>
            <a:ext cx="1696170" cy="329321"/>
          </a:xfrm>
          <a:prstGeom prst="rect">
            <a:avLst/>
          </a:prstGeom>
        </p:spPr>
        <p:txBody>
          <a:bodyPr wrap="none">
            <a:spAutoFit/>
          </a:bodyPr>
          <a:lstStyle/>
          <a:p>
            <a:pPr eaLnBrk="0" hangingPunct="0">
              <a:lnSpc>
                <a:spcPct val="110000"/>
              </a:lnSpc>
            </a:pPr>
            <a:r>
              <a:rPr lang="en-US" altLang="zh-CN" sz="1400" b="1" dirty="0">
                <a:solidFill>
                  <a:srgbClr val="000066"/>
                </a:solidFill>
                <a:latin typeface="Calibri" panose="020F0502020204030204" pitchFamily="34" charset="0"/>
                <a:ea typeface="黑体" pitchFamily="49" charset="-122"/>
                <a:cs typeface="Times New Roman" panose="02020603050405020304" pitchFamily="18" charset="0"/>
              </a:rPr>
              <a:t>QWR007</a:t>
            </a:r>
            <a:r>
              <a:rPr lang="zh-CN" altLang="en-US" sz="1400" b="1" dirty="0">
                <a:solidFill>
                  <a:srgbClr val="000066"/>
                </a:solidFill>
                <a:latin typeface="Calibri" panose="020F0502020204030204" pitchFamily="34" charset="0"/>
                <a:ea typeface="黑体" pitchFamily="49" charset="-122"/>
                <a:cs typeface="Times New Roman" panose="02020603050405020304" pitchFamily="18" charset="0"/>
              </a:rPr>
              <a:t> </a:t>
            </a:r>
            <a:r>
              <a:rPr lang="en-US" altLang="zh-CN" sz="1400" b="1" dirty="0">
                <a:solidFill>
                  <a:srgbClr val="000066"/>
                </a:solidFill>
                <a:latin typeface="Calibri" panose="020F0502020204030204" pitchFamily="34" charset="0"/>
                <a:ea typeface="黑体" pitchFamily="49" charset="-122"/>
                <a:cs typeface="Times New Roman" panose="02020603050405020304" pitchFamily="18" charset="0"/>
              </a:rPr>
              <a:t>type cavity</a:t>
            </a:r>
            <a:endParaRPr lang="zh-CN" altLang="en-US" sz="1400" b="1" dirty="0">
              <a:solidFill>
                <a:srgbClr val="000066"/>
              </a:solidFill>
              <a:latin typeface="Calibri" panose="020F0502020204030204" pitchFamily="34" charset="0"/>
              <a:ea typeface="黑体" pitchFamily="49" charset="-122"/>
              <a:cs typeface="Times New Roman" panose="02020603050405020304" pitchFamily="18" charset="0"/>
            </a:endParaRPr>
          </a:p>
        </p:txBody>
      </p:sp>
      <p:pic>
        <p:nvPicPr>
          <p:cNvPr id="44" name="图片 1">
            <a:extLst>
              <a:ext uri="{FF2B5EF4-FFF2-40B4-BE49-F238E27FC236}">
                <a16:creationId xmlns:a16="http://schemas.microsoft.com/office/drawing/2014/main" id="{785C67E7-AC44-453F-974C-319CC9C38A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54592" y="1265015"/>
            <a:ext cx="1861499" cy="1396123"/>
          </a:xfrm>
          <a:prstGeom prst="rect">
            <a:avLst/>
          </a:prstGeom>
        </p:spPr>
      </p:pic>
      <p:pic>
        <p:nvPicPr>
          <p:cNvPr id="46" name="图片 32">
            <a:extLst>
              <a:ext uri="{FF2B5EF4-FFF2-40B4-BE49-F238E27FC236}">
                <a16:creationId xmlns:a16="http://schemas.microsoft.com/office/drawing/2014/main" id="{83ADAB14-015E-4463-B7C2-CDFC3F772BDB}"/>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bwMode="auto">
          <a:xfrm>
            <a:off x="604769" y="5056740"/>
            <a:ext cx="7111025" cy="1640004"/>
          </a:xfrm>
          <a:prstGeom prst="rect">
            <a:avLst/>
          </a:prstGeom>
          <a:noFill/>
          <a:ln>
            <a:noFill/>
          </a:ln>
        </p:spPr>
      </p:pic>
      <p:pic>
        <p:nvPicPr>
          <p:cNvPr id="47" name="图片 20" descr="图片3">
            <a:extLst>
              <a:ext uri="{FF2B5EF4-FFF2-40B4-BE49-F238E27FC236}">
                <a16:creationId xmlns:a16="http://schemas.microsoft.com/office/drawing/2014/main" id="{A5254F07-3BCB-4E47-B207-1BB9228035DD}"/>
              </a:ext>
            </a:extLst>
          </p:cNvPr>
          <p:cNvPicPr/>
          <p:nvPr/>
        </p:nvPicPr>
        <p:blipFill>
          <a:blip r:embed="rId14"/>
          <a:stretch>
            <a:fillRect/>
          </a:stretch>
        </p:blipFill>
        <p:spPr>
          <a:xfrm>
            <a:off x="7999678" y="5056740"/>
            <a:ext cx="3671985" cy="1584284"/>
          </a:xfrm>
          <a:prstGeom prst="rect">
            <a:avLst/>
          </a:prstGeom>
        </p:spPr>
      </p:pic>
    </p:spTree>
    <p:extLst>
      <p:ext uri="{BB962C8B-B14F-4D97-AF65-F5344CB8AC3E}">
        <p14:creationId xmlns:p14="http://schemas.microsoft.com/office/powerpoint/2010/main" val="2121544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Key components of accelerator complex</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786956" y="6475383"/>
            <a:ext cx="441147" cy="400110"/>
          </a:xfrm>
        </p:spPr>
        <p:txBody>
          <a:bodyPr wrap="none"/>
          <a:lstStyle/>
          <a:p>
            <a:fld id="{545CBE06-6006-43AD-A26A-192634409295}" type="slidenum">
              <a:rPr lang="zh-CN" altLang="en-US" smtClean="0"/>
              <a:t>13</a:t>
            </a:fld>
            <a:endParaRPr lang="zh-CN" altLang="en-US" dirty="0"/>
          </a:p>
        </p:txBody>
      </p:sp>
      <p:sp>
        <p:nvSpPr>
          <p:cNvPr id="2" name="文本框 1">
            <a:extLst>
              <a:ext uri="{FF2B5EF4-FFF2-40B4-BE49-F238E27FC236}">
                <a16:creationId xmlns:a16="http://schemas.microsoft.com/office/drawing/2014/main" id="{B4B847EE-FC2E-8661-FC89-1753CDD64F06}"/>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Fast ramping rate synchrotron</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sp>
        <p:nvSpPr>
          <p:cNvPr id="3" name="TextBox 19">
            <a:extLst>
              <a:ext uri="{FF2B5EF4-FFF2-40B4-BE49-F238E27FC236}">
                <a16:creationId xmlns:a16="http://schemas.microsoft.com/office/drawing/2014/main" id="{BE6C58AC-2B11-ADF7-91B9-D2A2FB97C881}"/>
              </a:ext>
            </a:extLst>
          </p:cNvPr>
          <p:cNvSpPr txBox="1"/>
          <p:nvPr/>
        </p:nvSpPr>
        <p:spPr>
          <a:xfrm>
            <a:off x="505104" y="1833893"/>
            <a:ext cx="3400157" cy="1595107"/>
          </a:xfrm>
          <a:prstGeom prst="rect">
            <a:avLst/>
          </a:prstGeom>
          <a:noFill/>
        </p:spPr>
        <p:txBody>
          <a:bodyPr wrap="square" lIns="91430" tIns="45715" rIns="91430" bIns="45715" rtlCol="0">
            <a:spAutoFit/>
          </a:bodyPr>
          <a:lstStyle/>
          <a:p>
            <a:pPr>
              <a:lnSpc>
                <a:spcPct val="125000"/>
              </a:lnSpc>
              <a:spcBef>
                <a:spcPts val="600"/>
              </a:spcBef>
            </a:pPr>
            <a:r>
              <a:rPr lang="en-US" altLang="zh-CN" sz="2000" dirty="0">
                <a:solidFill>
                  <a:srgbClr val="000099"/>
                </a:solidFill>
                <a:ea typeface="等线" panose="02010600030101010101" pitchFamily="2" charset="-122"/>
                <a:cs typeface="Times New Roman" panose="02020603050405020304" pitchFamily="18" charset="0"/>
              </a:rPr>
              <a:t>Due to </a:t>
            </a:r>
            <a:r>
              <a:rPr lang="en-US" altLang="zh-CN" sz="2000" b="1" dirty="0">
                <a:solidFill>
                  <a:srgbClr val="C00000"/>
                </a:solidFill>
                <a:ea typeface="等线" panose="02010600030101010101" pitchFamily="2" charset="-122"/>
                <a:cs typeface="Times New Roman" panose="02020603050405020304" pitchFamily="18" charset="0"/>
              </a:rPr>
              <a:t>space charge </a:t>
            </a:r>
            <a:r>
              <a:rPr lang="en-US" altLang="zh-CN" sz="2000" dirty="0">
                <a:solidFill>
                  <a:srgbClr val="000099"/>
                </a:solidFill>
                <a:ea typeface="等线" panose="02010600030101010101" pitchFamily="2" charset="-122"/>
                <a:cs typeface="Times New Roman" panose="02020603050405020304" pitchFamily="18" charset="0"/>
              </a:rPr>
              <a:t>and </a:t>
            </a:r>
            <a:r>
              <a:rPr lang="en-US" altLang="zh-CN" sz="2000" b="1" dirty="0">
                <a:solidFill>
                  <a:srgbClr val="C00000"/>
                </a:solidFill>
                <a:ea typeface="等线" panose="02010600030101010101" pitchFamily="2" charset="-122"/>
                <a:cs typeface="Times New Roman" panose="02020603050405020304" pitchFamily="18" charset="0"/>
              </a:rPr>
              <a:t>dynamic vacuum </a:t>
            </a:r>
            <a:r>
              <a:rPr lang="en-US" altLang="zh-CN" sz="2000" dirty="0">
                <a:solidFill>
                  <a:srgbClr val="000099"/>
                </a:solidFill>
                <a:ea typeface="等线" panose="02010600030101010101" pitchFamily="2" charset="-122"/>
                <a:cs typeface="Times New Roman" panose="02020603050405020304" pitchFamily="18" charset="0"/>
              </a:rPr>
              <a:t>effect, beam should be launched to the high energy as soon as possible.  </a:t>
            </a:r>
            <a:endParaRPr lang="en-US" sz="2000" b="1" dirty="0">
              <a:solidFill>
                <a:srgbClr val="000099"/>
              </a:solidFill>
              <a:cs typeface="Times New Roman" panose="02020603050405020304" pitchFamily="18" charset="0"/>
            </a:endParaRPr>
          </a:p>
        </p:txBody>
      </p:sp>
      <p:pic>
        <p:nvPicPr>
          <p:cNvPr id="4" name="图片 3">
            <a:extLst>
              <a:ext uri="{FF2B5EF4-FFF2-40B4-BE49-F238E27FC236}">
                <a16:creationId xmlns:a16="http://schemas.microsoft.com/office/drawing/2014/main" id="{943DA43C-C195-565A-F04D-93250FF258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568"/>
          <a:stretch/>
        </p:blipFill>
        <p:spPr>
          <a:xfrm>
            <a:off x="4038155" y="1674104"/>
            <a:ext cx="3655843" cy="2052000"/>
          </a:xfrm>
          <a:prstGeom prst="rect">
            <a:avLst/>
          </a:prstGeom>
        </p:spPr>
      </p:pic>
      <p:sp>
        <p:nvSpPr>
          <p:cNvPr id="5" name="TextBox 5">
            <a:extLst>
              <a:ext uri="{FF2B5EF4-FFF2-40B4-BE49-F238E27FC236}">
                <a16:creationId xmlns:a16="http://schemas.microsoft.com/office/drawing/2014/main" id="{331763AA-FF3F-E34A-EF1E-EB14C18318FB}"/>
              </a:ext>
            </a:extLst>
          </p:cNvPr>
          <p:cNvSpPr txBox="1"/>
          <p:nvPr/>
        </p:nvSpPr>
        <p:spPr>
          <a:xfrm>
            <a:off x="4327371" y="3824260"/>
            <a:ext cx="3366627" cy="369332"/>
          </a:xfrm>
          <a:prstGeom prst="rect">
            <a:avLst/>
          </a:prstGeom>
          <a:noFill/>
        </p:spPr>
        <p:txBody>
          <a:bodyPr wrap="none" rtlCol="0">
            <a:spAutoFit/>
          </a:bodyPr>
          <a:lstStyle/>
          <a:p>
            <a:r>
              <a:rPr lang="en-US" altLang="zh-CN" b="1" dirty="0">
                <a:solidFill>
                  <a:srgbClr val="0000CC"/>
                </a:solidFill>
                <a:latin typeface="Times New Roman" panose="02020603050405020304" pitchFamily="18" charset="0"/>
                <a:cs typeface="Times New Roman" panose="02020603050405020304" pitchFamily="18" charset="0"/>
              </a:rPr>
              <a:t>Repetition rate</a:t>
            </a:r>
            <a:r>
              <a:rPr lang="zh-CN" altLang="en-US" b="1" dirty="0">
                <a:solidFill>
                  <a:srgbClr val="0000CC"/>
                </a:solidFill>
                <a:latin typeface="Times New Roman" panose="02020603050405020304" pitchFamily="18" charset="0"/>
                <a:cs typeface="Times New Roman" panose="02020603050405020304" pitchFamily="18" charset="0"/>
              </a:rPr>
              <a:t>：</a:t>
            </a:r>
            <a:r>
              <a:rPr lang="en-US" altLang="zh-CN" b="1" dirty="0">
                <a:solidFill>
                  <a:srgbClr val="0000CC"/>
                </a:solidFill>
                <a:latin typeface="Times New Roman" panose="02020603050405020304" pitchFamily="18" charset="0"/>
                <a:cs typeface="Times New Roman" panose="02020603050405020304" pitchFamily="18" charset="0"/>
              </a:rPr>
              <a:t>3-5 Hz, </a:t>
            </a:r>
            <a:r>
              <a:rPr lang="en-US" altLang="zh-CN" b="1" dirty="0">
                <a:solidFill>
                  <a:srgbClr val="C00000"/>
                </a:solidFill>
                <a:latin typeface="Times New Roman" panose="02020603050405020304" pitchFamily="18" charset="0"/>
                <a:cs typeface="Times New Roman" panose="02020603050405020304" pitchFamily="18" charset="0"/>
              </a:rPr>
              <a:t>5-10Hz</a:t>
            </a:r>
            <a:endParaRPr lang="zh-CN" altLang="en-US" b="1" dirty="0">
              <a:solidFill>
                <a:srgbClr val="C00000"/>
              </a:solidFill>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C720AAC8-8631-F142-60E1-00689E00CE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3998" y="1657129"/>
            <a:ext cx="3706868" cy="2167131"/>
          </a:xfrm>
          <a:prstGeom prst="rect">
            <a:avLst/>
          </a:prstGeom>
        </p:spPr>
      </p:pic>
      <p:cxnSp>
        <p:nvCxnSpPr>
          <p:cNvPr id="7" name="直接箭头连接符 6">
            <a:extLst>
              <a:ext uri="{FF2B5EF4-FFF2-40B4-BE49-F238E27FC236}">
                <a16:creationId xmlns:a16="http://schemas.microsoft.com/office/drawing/2014/main" id="{9A6A99C6-8B33-DD5C-5AA0-D29A63741A2F}"/>
              </a:ext>
            </a:extLst>
          </p:cNvPr>
          <p:cNvCxnSpPr>
            <a:cxnSpLocks/>
          </p:cNvCxnSpPr>
          <p:nvPr/>
        </p:nvCxnSpPr>
        <p:spPr>
          <a:xfrm flipH="1">
            <a:off x="11224458" y="1657129"/>
            <a:ext cx="176408" cy="817233"/>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D9DBA776-5579-1E49-C5B6-0C13965100C2}"/>
              </a:ext>
            </a:extLst>
          </p:cNvPr>
          <p:cNvSpPr txBox="1"/>
          <p:nvPr/>
        </p:nvSpPr>
        <p:spPr>
          <a:xfrm>
            <a:off x="10537958" y="964631"/>
            <a:ext cx="1631684" cy="646331"/>
          </a:xfrm>
          <a:prstGeom prst="rect">
            <a:avLst/>
          </a:prstGeom>
          <a:noFill/>
          <a:ln>
            <a:noFill/>
          </a:ln>
        </p:spPr>
        <p:txBody>
          <a:bodyPr wrap="square">
            <a:spAutoFit/>
          </a:bodyPr>
          <a:lstStyle/>
          <a:p>
            <a:r>
              <a:rPr lang="en-US" altLang="zh-CN" sz="1800" dirty="0">
                <a:solidFill>
                  <a:srgbClr val="0000FF"/>
                </a:solidFill>
                <a:latin typeface="Times New Roman"/>
              </a:rPr>
              <a:t>Beam loss at high ramp rates </a:t>
            </a:r>
            <a:endParaRPr lang="zh-CN" altLang="en-US" dirty="0">
              <a:solidFill>
                <a:srgbClr val="0000FF"/>
              </a:solidFill>
            </a:endParaRPr>
          </a:p>
        </p:txBody>
      </p:sp>
      <p:sp>
        <p:nvSpPr>
          <p:cNvPr id="9" name="文本框 8">
            <a:extLst>
              <a:ext uri="{FF2B5EF4-FFF2-40B4-BE49-F238E27FC236}">
                <a16:creationId xmlns:a16="http://schemas.microsoft.com/office/drawing/2014/main" id="{9236C037-6B66-7EC5-EF00-3EE1F7A5E4FB}"/>
              </a:ext>
            </a:extLst>
          </p:cNvPr>
          <p:cNvSpPr txBox="1"/>
          <p:nvPr/>
        </p:nvSpPr>
        <p:spPr>
          <a:xfrm>
            <a:off x="9022214" y="3743787"/>
            <a:ext cx="2378652" cy="369332"/>
          </a:xfrm>
          <a:prstGeom prst="rect">
            <a:avLst/>
          </a:prstGeom>
          <a:noFill/>
        </p:spPr>
        <p:txBody>
          <a:bodyPr wrap="square">
            <a:spAutoFit/>
          </a:bodyPr>
          <a:lstStyle/>
          <a:p>
            <a:r>
              <a:rPr lang="en-US" altLang="zh-CN" sz="1800" dirty="0">
                <a:latin typeface="Times New Roman"/>
              </a:rPr>
              <a:t>---courtesy of </a:t>
            </a:r>
            <a:r>
              <a:rPr lang="en-US" altLang="zh-CN" sz="1800" dirty="0" err="1">
                <a:latin typeface="Times New Roman"/>
              </a:rPr>
              <a:t>P.Spiller</a:t>
            </a:r>
            <a:r>
              <a:rPr lang="en-US" altLang="zh-CN" sz="1800" dirty="0">
                <a:latin typeface="Times New Roman"/>
              </a:rPr>
              <a:t> </a:t>
            </a:r>
            <a:endParaRPr lang="zh-CN" altLang="en-US" dirty="0"/>
          </a:p>
        </p:txBody>
      </p:sp>
      <p:sp>
        <p:nvSpPr>
          <p:cNvPr id="10" name="Text Box 56">
            <a:extLst>
              <a:ext uri="{FF2B5EF4-FFF2-40B4-BE49-F238E27FC236}">
                <a16:creationId xmlns:a16="http://schemas.microsoft.com/office/drawing/2014/main" id="{BEBB4DD2-2F41-BD64-0FFA-8593EE5B9172}"/>
              </a:ext>
            </a:extLst>
          </p:cNvPr>
          <p:cNvSpPr txBox="1">
            <a:spLocks noChangeArrowheads="1"/>
          </p:cNvSpPr>
          <p:nvPr/>
        </p:nvSpPr>
        <p:spPr bwMode="auto">
          <a:xfrm>
            <a:off x="1030287" y="4364274"/>
            <a:ext cx="10058400" cy="830997"/>
          </a:xfrm>
          <a:prstGeom prst="rect">
            <a:avLst/>
          </a:prstGeom>
          <a:solidFill>
            <a:schemeClr val="accent1"/>
          </a:solidFill>
          <a:ln w="9525">
            <a:noFill/>
            <a:miter lim="800000"/>
            <a:headEnd/>
            <a:tailEnd/>
          </a:ln>
        </p:spPr>
        <p:txBody>
          <a:bodyPr wrap="square">
            <a:spAutoFit/>
          </a:bodyPr>
          <a:lstStyle/>
          <a:p>
            <a:pPr algn="just"/>
            <a:r>
              <a:rPr lang="en-US" altLang="zh-CN" sz="2400" b="1" dirty="0">
                <a:solidFill>
                  <a:schemeClr val="bg1"/>
                </a:solidFill>
                <a:latin typeface="Times New Roman" panose="02020603050405020304" pitchFamily="18" charset="0"/>
                <a:cs typeface="Times New Roman" panose="02020603050405020304" pitchFamily="18" charset="0"/>
              </a:rPr>
              <a:t>The highest ramping rate for heavy ion synchrotron, challenges for </a:t>
            </a:r>
            <a:r>
              <a:rPr lang="en-US" altLang="zh-CN" sz="2400" b="1" dirty="0">
                <a:solidFill>
                  <a:srgbClr val="FFFF00"/>
                </a:solidFill>
                <a:latin typeface="Times New Roman" panose="02020603050405020304" pitchFamily="18" charset="0"/>
                <a:cs typeface="Times New Roman" panose="02020603050405020304" pitchFamily="18" charset="0"/>
              </a:rPr>
              <a:t>power supply</a:t>
            </a:r>
            <a:r>
              <a:rPr lang="zh-CN" altLang="en-US" sz="2400" b="1" dirty="0">
                <a:solidFill>
                  <a:schemeClr val="bg1"/>
                </a:solidFill>
                <a:latin typeface="Times New Roman" panose="02020603050405020304" pitchFamily="18" charset="0"/>
                <a:cs typeface="Times New Roman" panose="02020603050405020304" pitchFamily="18" charset="0"/>
              </a:rPr>
              <a:t>、</a:t>
            </a:r>
            <a:r>
              <a:rPr lang="en-US" altLang="zh-CN" sz="2400" b="1" dirty="0">
                <a:solidFill>
                  <a:srgbClr val="FFFF00"/>
                </a:solidFill>
                <a:latin typeface="Times New Roman" panose="02020603050405020304" pitchFamily="18" charset="0"/>
                <a:cs typeface="Times New Roman" panose="02020603050405020304" pitchFamily="18" charset="0"/>
              </a:rPr>
              <a:t>RF cavities </a:t>
            </a:r>
            <a:r>
              <a:rPr lang="en-US" altLang="zh-CN" sz="2400" b="1" dirty="0">
                <a:solidFill>
                  <a:schemeClr val="bg1"/>
                </a:solidFill>
                <a:latin typeface="Times New Roman" panose="02020603050405020304" pitchFamily="18" charset="0"/>
                <a:cs typeface="Times New Roman" panose="02020603050405020304" pitchFamily="18" charset="0"/>
              </a:rPr>
              <a:t>and </a:t>
            </a:r>
            <a:r>
              <a:rPr lang="en-US" altLang="zh-CN" sz="2400" b="1" dirty="0">
                <a:solidFill>
                  <a:srgbClr val="FFFF00"/>
                </a:solidFill>
                <a:latin typeface="Times New Roman" pitchFamily="18" charset="0"/>
                <a:cs typeface="Times New Roman" pitchFamily="18" charset="0"/>
              </a:rPr>
              <a:t>vacuum chamber </a:t>
            </a:r>
          </a:p>
        </p:txBody>
      </p:sp>
      <p:sp>
        <p:nvSpPr>
          <p:cNvPr id="12" name="文本框 11">
            <a:extLst>
              <a:ext uri="{FF2B5EF4-FFF2-40B4-BE49-F238E27FC236}">
                <a16:creationId xmlns:a16="http://schemas.microsoft.com/office/drawing/2014/main" id="{F14D1EBA-F39B-DC28-2991-1D18B6D06BBB}"/>
              </a:ext>
            </a:extLst>
          </p:cNvPr>
          <p:cNvSpPr txBox="1"/>
          <p:nvPr/>
        </p:nvSpPr>
        <p:spPr>
          <a:xfrm>
            <a:off x="4622001" y="5337415"/>
            <a:ext cx="2874973" cy="1200329"/>
          </a:xfrm>
          <a:prstGeom prst="rect">
            <a:avLst/>
          </a:prstGeom>
          <a:solidFill>
            <a:schemeClr val="accent6">
              <a:lumMod val="20000"/>
              <a:lumOff val="80000"/>
            </a:schemeClr>
          </a:solidFill>
        </p:spPr>
        <p:txBody>
          <a:bodyPr wrap="square" rtlCol="0">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2. Magnetic alloy core loaded RF system</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2E854EBF-1265-1310-3524-D02ABEF7DE0C}"/>
              </a:ext>
            </a:extLst>
          </p:cNvPr>
          <p:cNvSpPr txBox="1"/>
          <p:nvPr/>
        </p:nvSpPr>
        <p:spPr>
          <a:xfrm>
            <a:off x="1030287" y="5337415"/>
            <a:ext cx="2874974" cy="1200329"/>
          </a:xfrm>
          <a:prstGeom prst="rect">
            <a:avLst/>
          </a:prstGeom>
          <a:solidFill>
            <a:schemeClr val="accent6">
              <a:lumMod val="20000"/>
              <a:lumOff val="80000"/>
            </a:schemeClr>
          </a:solidFill>
        </p:spPr>
        <p:txBody>
          <a:bodyPr wrap="square" rtlCol="0">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1. Fast ramping rate full energy storage power supply </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9094BC82-4C76-8363-386D-D57EFC48D2D9}"/>
              </a:ext>
            </a:extLst>
          </p:cNvPr>
          <p:cNvSpPr/>
          <p:nvPr/>
        </p:nvSpPr>
        <p:spPr>
          <a:xfrm>
            <a:off x="8213715" y="5337415"/>
            <a:ext cx="2874972" cy="1200329"/>
          </a:xfrm>
          <a:prstGeom prst="rect">
            <a:avLst/>
          </a:prstGeom>
          <a:solidFill>
            <a:schemeClr val="accent6">
              <a:lumMod val="20000"/>
              <a:lumOff val="80000"/>
            </a:schemeClr>
          </a:solidFill>
        </p:spPr>
        <p:txBody>
          <a:bodyPr wrap="square">
            <a:spAutoFit/>
          </a:bodyPr>
          <a:lstStyle/>
          <a:p>
            <a:pPr>
              <a:lnSpc>
                <a:spcPct val="100000"/>
              </a:lnSpc>
            </a:pPr>
            <a:r>
              <a:rPr lang="en-US" altLang="zh-CN" sz="2400" b="1" dirty="0">
                <a:solidFill>
                  <a:srgbClr val="0000FF"/>
                </a:solidFill>
                <a:latin typeface="Times New Roman" panose="02020603050405020304" pitchFamily="18" charset="0"/>
                <a:cs typeface="Times New Roman" panose="02020603050405020304" pitchFamily="18" charset="0"/>
              </a:rPr>
              <a:t>3. Ceramic-lined thin wall vacuum chamber</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6363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Key components of accelerator complex</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14</a:t>
            </a:fld>
            <a:endParaRPr lang="zh-CN" altLang="en-US" dirty="0"/>
          </a:p>
        </p:txBody>
      </p:sp>
      <p:pic>
        <p:nvPicPr>
          <p:cNvPr id="5" name="Picture 3">
            <a:extLst>
              <a:ext uri="{FF2B5EF4-FFF2-40B4-BE49-F238E27FC236}">
                <a16:creationId xmlns:a16="http://schemas.microsoft.com/office/drawing/2014/main" id="{D711A7A4-8E28-47D6-8EA1-85C70B9B4C3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71364" y="4007764"/>
            <a:ext cx="5546853" cy="2713711"/>
          </a:xfrm>
          <a:prstGeom prst="rect">
            <a:avLst/>
          </a:prstGeom>
          <a:noFill/>
          <a:ln>
            <a:noFill/>
          </a:ln>
          <a:effectLst/>
        </p:spPr>
      </p:pic>
      <p:pic>
        <p:nvPicPr>
          <p:cNvPr id="6" name="图片 5">
            <a:extLst>
              <a:ext uri="{FF2B5EF4-FFF2-40B4-BE49-F238E27FC236}">
                <a16:creationId xmlns:a16="http://schemas.microsoft.com/office/drawing/2014/main" id="{6ABFA12C-8731-45D0-853A-2ABA3102C61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65611" y="2456707"/>
            <a:ext cx="5134345" cy="1418045"/>
          </a:xfrm>
          <a:prstGeom prst="rect">
            <a:avLst/>
          </a:prstGeom>
        </p:spPr>
      </p:pic>
      <p:sp>
        <p:nvSpPr>
          <p:cNvPr id="7" name="TextBox 10">
            <a:extLst>
              <a:ext uri="{FF2B5EF4-FFF2-40B4-BE49-F238E27FC236}">
                <a16:creationId xmlns:a16="http://schemas.microsoft.com/office/drawing/2014/main" id="{959E58B1-E722-45A1-950B-7C5FAD9C345A}"/>
              </a:ext>
            </a:extLst>
          </p:cNvPr>
          <p:cNvSpPr txBox="1"/>
          <p:nvPr/>
        </p:nvSpPr>
        <p:spPr>
          <a:xfrm>
            <a:off x="565611" y="1504573"/>
            <a:ext cx="11097860" cy="769441"/>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altLang="zh-CN" sz="2200" dirty="0">
                <a:solidFill>
                  <a:prstClr val="black"/>
                </a:solidFill>
                <a:latin typeface="Times New Roman" panose="02020603050405020304" pitchFamily="18" charset="0"/>
                <a:ea typeface="楷体" pitchFamily="49" charset="-122"/>
                <a:cs typeface="Times New Roman" panose="02020603050405020304" pitchFamily="18" charset="0"/>
              </a:rPr>
              <a:t>R</a:t>
            </a:r>
            <a:r>
              <a:rPr lang="en-US" altLang="zh-CN" sz="2200" dirty="0">
                <a:solidFill>
                  <a:prstClr val="black"/>
                </a:solidFill>
                <a:latin typeface="Times New Roman" panose="02020603050405020304" pitchFamily="18" charset="0"/>
                <a:ea typeface="宋体" pitchFamily="2" charset="-122"/>
                <a:cs typeface="Times New Roman" panose="02020603050405020304" pitchFamily="18" charset="0"/>
              </a:rPr>
              <a:t>equirement of </a:t>
            </a:r>
            <a:r>
              <a:rPr lang="en-US" altLang="zh-CN" sz="2200" kern="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magnet power converters </a:t>
            </a:r>
            <a:r>
              <a:rPr lang="en-US" altLang="zh-CN" sz="2200" dirty="0">
                <a:solidFill>
                  <a:prstClr val="black"/>
                </a:solidFill>
                <a:latin typeface="Times New Roman" panose="02020603050405020304" pitchFamily="18" charset="0"/>
                <a:ea typeface="宋体" pitchFamily="2" charset="-122"/>
                <a:cs typeface="Times New Roman" panose="02020603050405020304" pitchFamily="18" charset="0"/>
              </a:rPr>
              <a:t>featured by fast ramping rate</a:t>
            </a:r>
            <a:r>
              <a:rPr lang="zh-CN" altLang="en-US" sz="2200" dirty="0">
                <a:solidFill>
                  <a:prstClr val="black"/>
                </a:solidFill>
                <a:latin typeface="Times New Roman" panose="02020603050405020304" pitchFamily="18" charset="0"/>
                <a:ea typeface="宋体" pitchFamily="2" charset="-122"/>
                <a:cs typeface="Times New Roman" panose="02020603050405020304" pitchFamily="18" charset="0"/>
              </a:rPr>
              <a:t>：</a:t>
            </a:r>
            <a:r>
              <a:rPr lang="en-US" altLang="zh-CN" sz="2200" b="1" dirty="0">
                <a:solidFill>
                  <a:srgbClr val="C00000"/>
                </a:solidFill>
                <a:latin typeface="Times New Roman" panose="02020603050405020304" pitchFamily="18" charset="0"/>
                <a:ea typeface="宋体" pitchFamily="2" charset="-122"/>
                <a:cs typeface="Times New Roman" panose="02020603050405020304" pitchFamily="18" charset="0"/>
              </a:rPr>
              <a:t>12T/s, ±38000A/s, </a:t>
            </a:r>
          </a:p>
          <a:p>
            <a:pPr fontAlgn="auto">
              <a:spcBef>
                <a:spcPts val="0"/>
              </a:spcBef>
              <a:spcAft>
                <a:spcPts val="0"/>
              </a:spcAft>
            </a:pPr>
            <a:r>
              <a:rPr lang="en-US" altLang="zh-CN" sz="2200" dirty="0">
                <a:solidFill>
                  <a:srgbClr val="0000FF"/>
                </a:solidFill>
                <a:latin typeface="Times New Roman" panose="02020603050405020304" pitchFamily="18" charset="0"/>
                <a:ea typeface="宋体" pitchFamily="2" charset="-122"/>
                <a:cs typeface="Times New Roman" panose="02020603050405020304" pitchFamily="18" charset="0"/>
              </a:rPr>
              <a:t>the p</a:t>
            </a:r>
            <a:r>
              <a:rPr lang="en-US" altLang="zh-CN" sz="2200" kern="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eak power reaches </a:t>
            </a:r>
            <a:r>
              <a:rPr lang="en-US" altLang="zh-CN" sz="2200" b="1" kern="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230MW</a:t>
            </a:r>
            <a:r>
              <a:rPr lang="en-US" altLang="zh-CN" sz="2200"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kern="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totally at full load </a:t>
            </a:r>
            <a:endParaRPr lang="en-US" altLang="zh-CN" sz="2200" kern="0" dirty="0">
              <a:solidFill>
                <a:srgbClr val="0000FF"/>
              </a:solidFill>
              <a:latin typeface="Times New Roman" panose="02020603050405020304" pitchFamily="18" charset="0"/>
              <a:ea typeface="黑体"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237B5ADF-07B4-4401-8C3B-E0AC9E269F92}"/>
              </a:ext>
            </a:extLst>
          </p:cNvPr>
          <p:cNvSpPr/>
          <p:nvPr/>
        </p:nvSpPr>
        <p:spPr>
          <a:xfrm>
            <a:off x="6445764" y="4318864"/>
            <a:ext cx="5374872" cy="923330"/>
          </a:xfrm>
          <a:prstGeom prst="rect">
            <a:avLst/>
          </a:prstGeom>
          <a:solidFill>
            <a:schemeClr val="accent6">
              <a:lumMod val="20000"/>
              <a:lumOff val="80000"/>
            </a:schemeClr>
          </a:solidFill>
        </p:spPr>
        <p:txBody>
          <a:bodyPr wrap="square">
            <a:spAutoFit/>
          </a:bodyPr>
          <a:lstStyle/>
          <a:p>
            <a:pPr marL="285750" marR="0" lvl="0" indent="-285750" defTabSz="914400" eaLnBrk="1" fontAlgn="auto" latinLnBrk="0" hangingPunct="1">
              <a:lnSpc>
                <a:spcPct val="100000"/>
              </a:lnSpc>
              <a:spcBef>
                <a:spcPts val="600"/>
              </a:spcBef>
              <a:spcAft>
                <a:spcPts val="0"/>
              </a:spcAft>
              <a:buClrTx/>
              <a:buSzTx/>
              <a:buFont typeface="Wingdings" pitchFamily="2" charset="2"/>
              <a:buChar char="Ø"/>
              <a:tabLst/>
              <a:defRPr/>
            </a:pPr>
            <a:r>
              <a:rPr kumimoji="0" lang="en-US" altLang="zh-CN" sz="1800" b="0" i="0" u="none" strike="noStrike" kern="0" cap="none" spc="0" normalizeH="0" baseline="0" noProof="0" dirty="0">
                <a:ln>
                  <a:noFill/>
                </a:ln>
                <a:effectLst/>
                <a:uLnTx/>
                <a:uFillTx/>
                <a:latin typeface="Arial" panose="020B0604020202020204" pitchFamily="34" charset="0"/>
                <a:ea typeface="楷体" pitchFamily="49" charset="-122"/>
                <a:cs typeface="Arial" panose="020B0604020202020204" pitchFamily="34" charset="0"/>
              </a:rPr>
              <a:t>Energy </a:t>
            </a:r>
            <a:r>
              <a:rPr kumimoji="0" lang="en-US" altLang="zh-CN" sz="1800" b="1" i="0" u="none" strike="noStrike" kern="0" cap="none" spc="0" normalizeH="0" baseline="0" noProof="0" dirty="0">
                <a:ln>
                  <a:noFill/>
                </a:ln>
                <a:solidFill>
                  <a:srgbClr val="FF0000"/>
                </a:solidFill>
                <a:effectLst/>
                <a:uLnTx/>
                <a:uFillTx/>
                <a:latin typeface="Arial" panose="020B0604020202020204" pitchFamily="34" charset="0"/>
                <a:ea typeface="楷体" pitchFamily="49" charset="-122"/>
                <a:cs typeface="Arial" panose="020B0604020202020204" pitchFamily="34" charset="0"/>
              </a:rPr>
              <a:t>capacitor</a:t>
            </a:r>
            <a:r>
              <a:rPr kumimoji="0" lang="en-US" altLang="zh-CN" sz="1800" b="0" i="0" u="none" strike="noStrike" kern="0" cap="none" spc="0" normalizeH="0" baseline="0" noProof="0" dirty="0">
                <a:ln>
                  <a:noFill/>
                </a:ln>
                <a:effectLst/>
                <a:uLnTx/>
                <a:uFillTx/>
                <a:latin typeface="Arial" panose="020B0604020202020204" pitchFamily="34" charset="0"/>
                <a:ea typeface="楷体" pitchFamily="49" charset="-122"/>
                <a:cs typeface="Arial" panose="020B0604020202020204" pitchFamily="34" charset="0"/>
              </a:rPr>
              <a:t> will be used to </a:t>
            </a:r>
            <a:r>
              <a:rPr kumimoji="0" lang="en-US" altLang="zh-CN" sz="1800" b="1" i="0" u="none" strike="noStrike" kern="0" cap="none" spc="0" normalizeH="0" baseline="0" noProof="0" dirty="0">
                <a:ln>
                  <a:noFill/>
                </a:ln>
                <a:solidFill>
                  <a:srgbClr val="FF0000"/>
                </a:solidFill>
                <a:effectLst/>
                <a:uLnTx/>
                <a:uFillTx/>
                <a:latin typeface="Arial" panose="020B0604020202020204" pitchFamily="34" charset="0"/>
                <a:ea typeface="楷体" pitchFamily="49" charset="-122"/>
                <a:cs typeface="Arial" panose="020B0604020202020204" pitchFamily="34" charset="0"/>
              </a:rPr>
              <a:t>store energy </a:t>
            </a:r>
            <a:r>
              <a:rPr kumimoji="0" lang="en-US" altLang="zh-CN" sz="1800" b="0" i="0" u="none" strike="noStrike" kern="0" cap="none" spc="0" normalizeH="0" baseline="0" noProof="0" dirty="0">
                <a:ln>
                  <a:noFill/>
                </a:ln>
                <a:effectLst/>
                <a:uLnTx/>
                <a:uFillTx/>
                <a:latin typeface="Arial" panose="020B0604020202020204" pitchFamily="34" charset="0"/>
                <a:ea typeface="楷体" pitchFamily="49" charset="-122"/>
                <a:cs typeface="Arial" panose="020B0604020202020204" pitchFamily="34" charset="0"/>
              </a:rPr>
              <a:t>during the falling, and provide the energy for next fast ramping</a:t>
            </a:r>
          </a:p>
        </p:txBody>
      </p:sp>
      <p:sp>
        <p:nvSpPr>
          <p:cNvPr id="9" name="TextBox 42">
            <a:extLst>
              <a:ext uri="{FF2B5EF4-FFF2-40B4-BE49-F238E27FC236}">
                <a16:creationId xmlns:a16="http://schemas.microsoft.com/office/drawing/2014/main" id="{BFA52992-7324-47AA-90EF-ED46745E89A3}"/>
              </a:ext>
            </a:extLst>
          </p:cNvPr>
          <p:cNvSpPr txBox="1"/>
          <p:nvPr/>
        </p:nvSpPr>
        <p:spPr>
          <a:xfrm>
            <a:off x="6451484" y="5433020"/>
            <a:ext cx="5369151" cy="923330"/>
          </a:xfrm>
          <a:prstGeom prst="rect">
            <a:avLst/>
          </a:prstGeom>
          <a:solidFill>
            <a:schemeClr val="accent6">
              <a:lumMod val="20000"/>
              <a:lumOff val="80000"/>
            </a:scheme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altLang="zh-CN" sz="1800" b="0" i="0" u="none" strike="noStrike" kern="0" cap="none" spc="0" normalizeH="0" baseline="0" noProof="0" dirty="0">
                <a:ln>
                  <a:noFill/>
                </a:ln>
                <a:effectLst/>
                <a:uLnTx/>
                <a:uFillTx/>
                <a:latin typeface="Arial" panose="020B0604020202020204" pitchFamily="34" charset="0"/>
                <a:ea typeface="楷体" pitchFamily="49" charset="-122"/>
                <a:cs typeface="Arial" panose="020B0604020202020204" pitchFamily="34" charset="0"/>
              </a:rPr>
              <a:t>The energy can be </a:t>
            </a:r>
            <a:r>
              <a:rPr kumimoji="0" lang="en-US" altLang="zh-CN" sz="1800" b="1" i="0" u="none" strike="noStrike" kern="0" cap="none" spc="0" normalizeH="0" baseline="0" noProof="0" dirty="0">
                <a:ln>
                  <a:noFill/>
                </a:ln>
                <a:solidFill>
                  <a:srgbClr val="FF0000"/>
                </a:solidFill>
                <a:effectLst/>
                <a:uLnTx/>
                <a:uFillTx/>
                <a:latin typeface="Arial" panose="020B0604020202020204" pitchFamily="34" charset="0"/>
                <a:ea typeface="楷体" pitchFamily="49" charset="-122"/>
                <a:cs typeface="Arial" panose="020B0604020202020204" pitchFamily="34" charset="0"/>
              </a:rPr>
              <a:t>controlled by PWM </a:t>
            </a:r>
            <a:r>
              <a:rPr kumimoji="0" lang="en-US" altLang="zh-CN" sz="1800" b="0" i="0" u="none" strike="noStrike" kern="0" cap="none" spc="0" normalizeH="0" baseline="0" noProof="0" dirty="0">
                <a:ln>
                  <a:noFill/>
                </a:ln>
                <a:effectLst/>
                <a:uLnTx/>
                <a:uFillTx/>
                <a:latin typeface="Arial" panose="020B0604020202020204" pitchFamily="34" charset="0"/>
                <a:ea typeface="楷体" pitchFamily="49" charset="-122"/>
                <a:cs typeface="Arial" panose="020B0604020202020204" pitchFamily="34" charset="0"/>
              </a:rPr>
              <a:t>rectification technology, only active power will be taken from the grid</a:t>
            </a:r>
            <a:r>
              <a:rPr kumimoji="0" lang="en-US" altLang="zh-CN" sz="1800" b="0" i="0" u="none" strike="noStrike" kern="0" cap="none" spc="0" normalizeH="0" baseline="0" noProof="0" dirty="0">
                <a:ln>
                  <a:noFill/>
                </a:ln>
                <a:effectLst/>
                <a:uLnTx/>
                <a:uFillTx/>
                <a:latin typeface="Times New Roman" panose="02020603050405020304" pitchFamily="18" charset="0"/>
                <a:ea typeface="楷体" pitchFamily="49" charset="-122"/>
                <a:cs typeface="Times New Roman" panose="02020603050405020304" pitchFamily="18" charset="0"/>
              </a:rPr>
              <a:t>!</a:t>
            </a:r>
            <a:endParaRPr kumimoji="0" lang="zh-CN" altLang="en-US" sz="1800" b="0" i="0" u="none" strike="noStrike" kern="0" cap="none" spc="0" normalizeH="0" baseline="0" noProof="0" dirty="0">
              <a:ln>
                <a:noFill/>
              </a:ln>
              <a:effectLst/>
              <a:uLnTx/>
              <a:uFillTx/>
              <a:latin typeface="Times New Roman" panose="02020603050405020304" pitchFamily="18" charset="0"/>
              <a:ea typeface="楷体" pitchFamily="49" charset="-122"/>
              <a:cs typeface="Times New Roman" panose="02020603050405020304" pitchFamily="18" charset="0"/>
            </a:endParaRPr>
          </a:p>
        </p:txBody>
      </p:sp>
      <p:pic>
        <p:nvPicPr>
          <p:cNvPr id="10" name="Picture 1" descr="单功率单元二象限-图7">
            <a:extLst>
              <a:ext uri="{FF2B5EF4-FFF2-40B4-BE49-F238E27FC236}">
                <a16:creationId xmlns:a16="http://schemas.microsoft.com/office/drawing/2014/main" id="{A3CE10E0-8D04-4C13-98AE-BACE5E39628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03685" y="2221676"/>
            <a:ext cx="1630268" cy="1631990"/>
          </a:xfrm>
          <a:prstGeom prst="rect">
            <a:avLst/>
          </a:prstGeom>
          <a:noFill/>
        </p:spPr>
      </p:pic>
      <p:pic>
        <p:nvPicPr>
          <p:cNvPr id="12" name="Picture 1" descr="单功率单元二象限-图7">
            <a:extLst>
              <a:ext uri="{FF2B5EF4-FFF2-40B4-BE49-F238E27FC236}">
                <a16:creationId xmlns:a16="http://schemas.microsoft.com/office/drawing/2014/main" id="{4087532C-6643-46B3-A725-EE6AC3AC077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044156" y="2239171"/>
            <a:ext cx="1648061" cy="1631990"/>
          </a:xfrm>
          <a:prstGeom prst="rect">
            <a:avLst/>
          </a:prstGeom>
          <a:noFill/>
        </p:spPr>
      </p:pic>
      <p:sp>
        <p:nvSpPr>
          <p:cNvPr id="13" name="TextBox 10">
            <a:extLst>
              <a:ext uri="{FF2B5EF4-FFF2-40B4-BE49-F238E27FC236}">
                <a16:creationId xmlns:a16="http://schemas.microsoft.com/office/drawing/2014/main" id="{1548A512-CDE7-49B7-BED8-53386283F1BB}"/>
              </a:ext>
            </a:extLst>
          </p:cNvPr>
          <p:cNvSpPr txBox="1"/>
          <p:nvPr/>
        </p:nvSpPr>
        <p:spPr>
          <a:xfrm>
            <a:off x="7627152" y="2661840"/>
            <a:ext cx="1372877" cy="692497"/>
          </a:xfrm>
          <a:prstGeom prst="rect">
            <a:avLst/>
          </a:prstGeom>
          <a:noFill/>
        </p:spPr>
        <p:txBody>
          <a:bodyPr wrap="square" rtlCol="0">
            <a:spAutoFit/>
          </a:bodyPr>
          <a:lstStyle/>
          <a:p>
            <a:pPr algn="ctr" fontAlgn="auto">
              <a:spcBef>
                <a:spcPts val="0"/>
              </a:spcBef>
              <a:spcAft>
                <a:spcPts val="0"/>
              </a:spcAft>
            </a:pPr>
            <a:r>
              <a:rPr lang="en-US" altLang="zh-CN" sz="1300" b="1" dirty="0">
                <a:solidFill>
                  <a:srgbClr val="C00000"/>
                </a:solidFill>
                <a:latin typeface="Arial" panose="020B0604020202020204" pitchFamily="34" charset="0"/>
                <a:ea typeface="宋体" pitchFamily="2" charset="-122"/>
                <a:cs typeface="Arial" panose="020B0604020202020204" pitchFamily="34" charset="0"/>
              </a:rPr>
              <a:t>Energy from capacitor tank to magnet load </a:t>
            </a:r>
          </a:p>
        </p:txBody>
      </p:sp>
      <p:sp>
        <p:nvSpPr>
          <p:cNvPr id="14" name="TextBox 10">
            <a:extLst>
              <a:ext uri="{FF2B5EF4-FFF2-40B4-BE49-F238E27FC236}">
                <a16:creationId xmlns:a16="http://schemas.microsoft.com/office/drawing/2014/main" id="{6A18BAA7-CD2E-412C-B340-41A776EDCEEB}"/>
              </a:ext>
            </a:extLst>
          </p:cNvPr>
          <p:cNvSpPr txBox="1"/>
          <p:nvPr/>
        </p:nvSpPr>
        <p:spPr>
          <a:xfrm>
            <a:off x="10684954" y="2602368"/>
            <a:ext cx="1375415" cy="692497"/>
          </a:xfrm>
          <a:prstGeom prst="rect">
            <a:avLst/>
          </a:prstGeom>
          <a:noFill/>
        </p:spPr>
        <p:txBody>
          <a:bodyPr wrap="square" rtlCol="0">
            <a:spAutoFit/>
          </a:bodyPr>
          <a:lstStyle/>
          <a:p>
            <a:pPr algn="ctr" fontAlgn="auto">
              <a:spcBef>
                <a:spcPts val="0"/>
              </a:spcBef>
              <a:spcAft>
                <a:spcPts val="0"/>
              </a:spcAft>
            </a:pPr>
            <a:r>
              <a:rPr lang="en-US" altLang="zh-CN" sz="1300" b="1" dirty="0">
                <a:solidFill>
                  <a:srgbClr val="C00000"/>
                </a:solidFill>
                <a:latin typeface="Arial" panose="020B0604020202020204" pitchFamily="34" charset="0"/>
                <a:ea typeface="宋体" pitchFamily="2" charset="-122"/>
                <a:cs typeface="Arial" panose="020B0604020202020204" pitchFamily="34" charset="0"/>
              </a:rPr>
              <a:t>Energy from magnet load to capacitor tank </a:t>
            </a:r>
          </a:p>
        </p:txBody>
      </p:sp>
      <p:sp>
        <p:nvSpPr>
          <p:cNvPr id="15" name="矩形 14">
            <a:extLst>
              <a:ext uri="{FF2B5EF4-FFF2-40B4-BE49-F238E27FC236}">
                <a16:creationId xmlns:a16="http://schemas.microsoft.com/office/drawing/2014/main" id="{FC33F4D3-C712-490C-8ABD-6F381189B06C}"/>
              </a:ext>
            </a:extLst>
          </p:cNvPr>
          <p:cNvSpPr/>
          <p:nvPr/>
        </p:nvSpPr>
        <p:spPr>
          <a:xfrm>
            <a:off x="6519757" y="3923461"/>
            <a:ext cx="4136456" cy="307777"/>
          </a:xfrm>
          <a:prstGeom prst="rect">
            <a:avLst/>
          </a:prstGeom>
        </p:spPr>
        <p:txBody>
          <a:bodyPr wrap="square">
            <a:spAutoFit/>
          </a:bodyPr>
          <a:lstStyle/>
          <a:p>
            <a:r>
              <a:rPr lang="en-US" altLang="zh-CN" sz="1400" dirty="0">
                <a:latin typeface="Arial" panose="020B0604020202020204" pitchFamily="34" charset="0"/>
                <a:ea typeface="宋体" pitchFamily="2" charset="-122"/>
                <a:cs typeface="Arial" panose="020B0604020202020204" pitchFamily="34" charset="0"/>
              </a:rPr>
              <a:t>Circuit diagram of bending magnet power supply</a:t>
            </a:r>
            <a:endParaRPr lang="zh-CN" altLang="en-US" sz="1400" dirty="0">
              <a:latin typeface="Arial" panose="020B0604020202020204" pitchFamily="34" charset="0"/>
              <a:ea typeface="宋体" pitchFamily="2" charset="-122"/>
              <a:cs typeface="Arial" panose="020B0604020202020204" pitchFamily="34" charset="0"/>
            </a:endParaRPr>
          </a:p>
        </p:txBody>
      </p:sp>
      <p:cxnSp>
        <p:nvCxnSpPr>
          <p:cNvPr id="16" name="直接箭头连接符 15">
            <a:extLst>
              <a:ext uri="{FF2B5EF4-FFF2-40B4-BE49-F238E27FC236}">
                <a16:creationId xmlns:a16="http://schemas.microsoft.com/office/drawing/2014/main" id="{97D1B690-251C-49FD-A1AA-37E2DCAD2D7B}"/>
              </a:ext>
            </a:extLst>
          </p:cNvPr>
          <p:cNvCxnSpPr>
            <a:cxnSpLocks/>
            <a:stCxn id="19" idx="6"/>
          </p:cNvCxnSpPr>
          <p:nvPr/>
        </p:nvCxnSpPr>
        <p:spPr>
          <a:xfrm flipV="1">
            <a:off x="2713119" y="3494920"/>
            <a:ext cx="3382881" cy="160292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DC7ED76C-6BE0-4CBB-B5DA-8D19F60C6E88}"/>
              </a:ext>
            </a:extLst>
          </p:cNvPr>
          <p:cNvCxnSpPr>
            <a:cxnSpLocks/>
          </p:cNvCxnSpPr>
          <p:nvPr/>
        </p:nvCxnSpPr>
        <p:spPr>
          <a:xfrm flipV="1">
            <a:off x="3881693" y="3483862"/>
            <a:ext cx="5634687" cy="175833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1EDF04AD-32DE-4581-AC71-9E5632CA8C72}"/>
              </a:ext>
            </a:extLst>
          </p:cNvPr>
          <p:cNvSpPr/>
          <p:nvPr/>
        </p:nvSpPr>
        <p:spPr>
          <a:xfrm rot="1434237">
            <a:off x="2465398" y="4462983"/>
            <a:ext cx="258821" cy="116484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C6484EE4-2577-4083-8B65-A8BF856E3AD5}"/>
              </a:ext>
            </a:extLst>
          </p:cNvPr>
          <p:cNvSpPr/>
          <p:nvPr/>
        </p:nvSpPr>
        <p:spPr>
          <a:xfrm rot="20148621">
            <a:off x="3546188" y="4782197"/>
            <a:ext cx="258821" cy="116484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CD98580E-DAE1-4FC8-81F5-FEC4B26247FC}"/>
              </a:ext>
            </a:extLst>
          </p:cNvPr>
          <p:cNvSpPr/>
          <p:nvPr/>
        </p:nvSpPr>
        <p:spPr>
          <a:xfrm>
            <a:off x="164373" y="934680"/>
            <a:ext cx="11478624" cy="461665"/>
          </a:xfrm>
          <a:prstGeom prst="rect">
            <a:avLst/>
          </a:prstGeom>
          <a:noFill/>
        </p:spPr>
        <p:txBody>
          <a:bodyPr wrap="square">
            <a:spAutoFit/>
          </a:bodyPr>
          <a:lstStyle/>
          <a:p>
            <a:pPr marL="457200" indent="-457200">
              <a:spcBef>
                <a:spcPts val="0"/>
              </a:spcBef>
              <a:buSzPct val="100000"/>
              <a:buFont typeface="Wingdings" panose="05000000000000000000" pitchFamily="2" charset="2"/>
              <a:buChar char="p"/>
            </a:pPr>
            <a:r>
              <a:rPr lang="en-US" altLang="zh-CN" sz="2400" b="1" dirty="0">
                <a:solidFill>
                  <a:srgbClr val="0000FF"/>
                </a:solidFill>
                <a:latin typeface="Times New Roman"/>
              </a:rPr>
              <a:t>Fast ramping rate full energy storage power supply for dipoles and quadrupoles</a:t>
            </a:r>
          </a:p>
        </p:txBody>
      </p:sp>
    </p:spTree>
    <p:extLst>
      <p:ext uri="{BB962C8B-B14F-4D97-AF65-F5344CB8AC3E}">
        <p14:creationId xmlns:p14="http://schemas.microsoft.com/office/powerpoint/2010/main" val="3941587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Key components of accelerator complex</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15</a:t>
            </a:fld>
            <a:endParaRPr lang="zh-CN" altLang="en-US" dirty="0"/>
          </a:p>
        </p:txBody>
      </p:sp>
      <p:graphicFrame>
        <p:nvGraphicFramePr>
          <p:cNvPr id="5" name="表格 4">
            <a:extLst>
              <a:ext uri="{FF2B5EF4-FFF2-40B4-BE49-F238E27FC236}">
                <a16:creationId xmlns:a16="http://schemas.microsoft.com/office/drawing/2014/main" id="{9E7F8928-C557-45C3-A781-312E7E44378C}"/>
              </a:ext>
            </a:extLst>
          </p:cNvPr>
          <p:cNvGraphicFramePr>
            <a:graphicFrameLocks noGrp="1"/>
          </p:cNvGraphicFramePr>
          <p:nvPr>
            <p:extLst>
              <p:ext uri="{D42A27DB-BD31-4B8C-83A1-F6EECF244321}">
                <p14:modId xmlns:p14="http://schemas.microsoft.com/office/powerpoint/2010/main" val="3848906051"/>
              </p:ext>
            </p:extLst>
          </p:nvPr>
        </p:nvGraphicFramePr>
        <p:xfrm>
          <a:off x="731403" y="2115629"/>
          <a:ext cx="4716524" cy="2171078"/>
        </p:xfrm>
        <a:graphic>
          <a:graphicData uri="http://schemas.openxmlformats.org/drawingml/2006/table">
            <a:tbl>
              <a:tblPr firstRow="1" firstCol="1" bandRow="1">
                <a:tableStyleId>{5C22544A-7EE6-4342-B048-85BDC9FD1C3A}</a:tableStyleId>
              </a:tblPr>
              <a:tblGrid>
                <a:gridCol w="3095959">
                  <a:extLst>
                    <a:ext uri="{9D8B030D-6E8A-4147-A177-3AD203B41FA5}">
                      <a16:colId xmlns:a16="http://schemas.microsoft.com/office/drawing/2014/main" val="20000"/>
                    </a:ext>
                  </a:extLst>
                </a:gridCol>
                <a:gridCol w="1620565">
                  <a:extLst>
                    <a:ext uri="{9D8B030D-6E8A-4147-A177-3AD203B41FA5}">
                      <a16:colId xmlns:a16="http://schemas.microsoft.com/office/drawing/2014/main" val="20001"/>
                    </a:ext>
                  </a:extLst>
                </a:gridCol>
              </a:tblGrid>
              <a:tr h="388968">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just">
                        <a:spcAft>
                          <a:spcPts val="0"/>
                        </a:spcAft>
                      </a:pPr>
                      <a:r>
                        <a:rPr lang="en-US" altLang="zh-CN" sz="1600" kern="100" dirty="0">
                          <a:effectLst/>
                        </a:rPr>
                        <a:t>Items</a:t>
                      </a:r>
                      <a:endParaRPr lang="zh-CN" sz="1600" kern="100" dirty="0">
                        <a:effectLst/>
                        <a:latin typeface="Arial" panose="020B0604020202020204" pitchFamily="34" charset="0"/>
                        <a:ea typeface="等线"/>
                        <a:cs typeface="Arial" panose="020B0604020202020204" pitchFamily="34" charset="0"/>
                      </a:endParaRPr>
                    </a:p>
                  </a:txBody>
                  <a:tcPr marL="68400" marR="68580" marT="0" marB="0" anchor="ctr" anchorCtr="1"/>
                </a:tc>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nchorCtr="1"/>
                </a:tc>
                <a:extLst>
                  <a:ext uri="{0D108BD9-81ED-4DB2-BD59-A6C34878D82A}">
                    <a16:rowId xmlns:a16="http://schemas.microsoft.com/office/drawing/2014/main" val="10000"/>
                  </a:ext>
                </a:extLst>
              </a:tr>
              <a:tr h="356422">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altLang="zh-CN" sz="1600" kern="100" dirty="0">
                          <a:effectLst/>
                        </a:rPr>
                        <a:t>Excitation</a:t>
                      </a:r>
                      <a:r>
                        <a:rPr lang="en-US" altLang="zh-CN" sz="1600" kern="100" baseline="0" dirty="0">
                          <a:effectLst/>
                        </a:rPr>
                        <a:t> current/voltage</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en-US" altLang="zh-CN" sz="1600" kern="100" dirty="0">
                          <a:effectLst/>
                        </a:rPr>
                        <a:t>3900A/4300V</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356422">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600" kern="100" dirty="0">
                          <a:effectLst/>
                        </a:rPr>
                        <a:t>load inductance</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en-US" sz="1600" kern="100" dirty="0">
                          <a:effectLst/>
                        </a:rPr>
                        <a:t>116mH</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356422">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600" kern="100" dirty="0">
                          <a:effectLst/>
                        </a:rPr>
                        <a:t>Load Resistance</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en-US" sz="1600" kern="100" dirty="0">
                          <a:effectLst/>
                        </a:rPr>
                        <a:t>36.4m</a:t>
                      </a:r>
                      <a:r>
                        <a:rPr lang="zh-CN" sz="1600" kern="100" dirty="0">
                          <a:effectLst/>
                        </a:rPr>
                        <a:t>Ω</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356422">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600" kern="100" dirty="0">
                          <a:effectLst/>
                        </a:rPr>
                        <a:t>Current changing</a:t>
                      </a:r>
                      <a:r>
                        <a:rPr lang="en-US" sz="1600" kern="100" baseline="0" dirty="0">
                          <a:effectLst/>
                        </a:rPr>
                        <a:t> </a:t>
                      </a:r>
                      <a:r>
                        <a:rPr lang="en-US" sz="1600" kern="100" dirty="0">
                          <a:effectLst/>
                        </a:rPr>
                        <a:t>rate </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zh-CN" sz="1600" kern="100" dirty="0">
                          <a:effectLst/>
                        </a:rPr>
                        <a:t>≤±</a:t>
                      </a:r>
                      <a:r>
                        <a:rPr lang="en-US" sz="1600" kern="100" dirty="0">
                          <a:effectLst/>
                        </a:rPr>
                        <a:t>38000A/s</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356422">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l">
                        <a:spcAft>
                          <a:spcPts val="0"/>
                        </a:spcAft>
                      </a:pPr>
                      <a:r>
                        <a:rPr lang="en-US" sz="1600" kern="100" dirty="0">
                          <a:effectLst/>
                        </a:rPr>
                        <a:t>tracking error</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l">
                        <a:spcAft>
                          <a:spcPts val="0"/>
                        </a:spcAft>
                      </a:pPr>
                      <a:r>
                        <a:rPr lang="zh-CN" sz="1600" kern="100" dirty="0">
                          <a:effectLst/>
                        </a:rPr>
                        <a:t>≤±</a:t>
                      </a:r>
                      <a:r>
                        <a:rPr lang="en-US" sz="1600" kern="100" dirty="0">
                          <a:effectLst/>
                        </a:rPr>
                        <a:t>0.2A</a:t>
                      </a:r>
                      <a:endParaRPr lang="zh-CN" sz="1600" kern="100" dirty="0">
                        <a:effectLst/>
                        <a:latin typeface="Arial" panose="020B0604020202020204" pitchFamily="34" charset="0"/>
                        <a:ea typeface="等线"/>
                        <a:cs typeface="Arial" panose="020B0604020202020204" pitchFamily="34" charset="0"/>
                      </a:endParaRPr>
                    </a:p>
                  </a:txBody>
                  <a:tcPr marL="68580" marR="68580" marT="0" marB="0" anchor="ct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2CF241FE-87AB-48EB-9DDF-6550AF42A5DE}"/>
              </a:ext>
            </a:extLst>
          </p:cNvPr>
          <p:cNvGraphicFramePr/>
          <p:nvPr>
            <p:custDataLst>
              <p:tags r:id="rId1"/>
            </p:custDataLst>
            <p:extLst>
              <p:ext uri="{D42A27DB-BD31-4B8C-83A1-F6EECF244321}">
                <p14:modId xmlns:p14="http://schemas.microsoft.com/office/powerpoint/2010/main" val="2092246471"/>
              </p:ext>
            </p:extLst>
          </p:nvPr>
        </p:nvGraphicFramePr>
        <p:xfrm>
          <a:off x="731403" y="4545124"/>
          <a:ext cx="4716525" cy="2196244"/>
        </p:xfrm>
        <a:graphic>
          <a:graphicData uri="http://schemas.openxmlformats.org/drawingml/2006/table">
            <a:tbl>
              <a:tblPr firstRow="1" bandRow="1"/>
              <a:tblGrid>
                <a:gridCol w="2513683">
                  <a:extLst>
                    <a:ext uri="{9D8B030D-6E8A-4147-A177-3AD203B41FA5}">
                      <a16:colId xmlns:a16="http://schemas.microsoft.com/office/drawing/2014/main" val="20000"/>
                    </a:ext>
                  </a:extLst>
                </a:gridCol>
                <a:gridCol w="1091604">
                  <a:extLst>
                    <a:ext uri="{9D8B030D-6E8A-4147-A177-3AD203B41FA5}">
                      <a16:colId xmlns:a16="http://schemas.microsoft.com/office/drawing/2014/main" val="20001"/>
                    </a:ext>
                  </a:extLst>
                </a:gridCol>
                <a:gridCol w="1111238">
                  <a:extLst>
                    <a:ext uri="{9D8B030D-6E8A-4147-A177-3AD203B41FA5}">
                      <a16:colId xmlns:a16="http://schemas.microsoft.com/office/drawing/2014/main" val="20002"/>
                    </a:ext>
                  </a:extLst>
                </a:gridCol>
              </a:tblGrid>
              <a:tr h="709556">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Power</a:t>
                      </a:r>
                      <a:r>
                        <a:rPr lang="en-US" altLang="zh-CN" sz="1800" baseline="0" dirty="0">
                          <a:latin typeface="Times New Roman" panose="02020603050405020304" pitchFamily="18" charset="0"/>
                          <a:ea typeface="黑体" panose="02010609060101010101" pitchFamily="49" charset="-122"/>
                          <a:cs typeface="Times New Roman" panose="02020603050405020304" pitchFamily="18" charset="0"/>
                        </a:rPr>
                        <a:t> requirement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(MVA)</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ctr">
                        <a:buNone/>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Conventional</a:t>
                      </a:r>
                      <a:r>
                        <a:rPr lang="en-US" altLang="zh-CN" sz="1800" baseline="0" dirty="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18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ctr">
                        <a:buNone/>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Energy</a:t>
                      </a:r>
                      <a:r>
                        <a:rPr lang="en-US" altLang="zh-CN" sz="1800" baseline="0" dirty="0">
                          <a:latin typeface="Times New Roman" panose="02020603050405020304" pitchFamily="18" charset="0"/>
                          <a:ea typeface="黑体" panose="02010609060101010101" pitchFamily="49" charset="-122"/>
                          <a:cs typeface="Times New Roman" panose="02020603050405020304" pitchFamily="18" charset="0"/>
                        </a:rPr>
                        <a:t> storage</a:t>
                      </a:r>
                      <a:endParaRPr lang="zh-CN" altLang="en-US" sz="18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71672">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b="1" dirty="0" err="1">
                          <a:solidFill>
                            <a:srgbClr val="000099"/>
                          </a:solidFill>
                          <a:latin typeface="Times New Roman" panose="02020603050405020304" pitchFamily="18" charset="0"/>
                          <a:ea typeface="黑体" panose="02010609060101010101" pitchFamily="49" charset="-122"/>
                          <a:cs typeface="Times New Roman" panose="02020603050405020304" pitchFamily="18" charset="0"/>
                        </a:rPr>
                        <a:t>BRing</a:t>
                      </a:r>
                      <a:r>
                        <a:rPr lang="en-US" altLang="zh-CN" sz="1600" b="1" baseline="0"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600" b="1" baseline="0" dirty="0" err="1">
                          <a:solidFill>
                            <a:srgbClr val="000099"/>
                          </a:solidFill>
                          <a:latin typeface="Times New Roman" panose="02020603050405020304" pitchFamily="18" charset="0"/>
                          <a:ea typeface="黑体" panose="02010609060101010101" pitchFamily="49" charset="-122"/>
                          <a:cs typeface="Times New Roman" panose="02020603050405020304" pitchFamily="18" charset="0"/>
                        </a:rPr>
                        <a:t>bendng</a:t>
                      </a:r>
                      <a:r>
                        <a:rPr lang="en-US" altLang="zh-CN" sz="1600" b="1" baseline="0"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 magnet</a:t>
                      </a:r>
                      <a:endParaRPr lang="en-US" altLang="zh-CN" sz="16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180</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15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71672">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b="1" dirty="0" err="1">
                          <a:solidFill>
                            <a:srgbClr val="000099"/>
                          </a:solidFill>
                          <a:latin typeface="Times New Roman" panose="02020603050405020304" pitchFamily="18" charset="0"/>
                          <a:ea typeface="黑体" panose="02010609060101010101" pitchFamily="49" charset="-122"/>
                          <a:cs typeface="Times New Roman" panose="02020603050405020304" pitchFamily="18" charset="0"/>
                        </a:rPr>
                        <a:t>BRing</a:t>
                      </a:r>
                      <a:r>
                        <a:rPr lang="en-US" altLang="zh-CN" sz="1600" b="1" baseline="0"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 quadruple magnet</a:t>
                      </a:r>
                      <a:endParaRPr lang="en-US" altLang="zh-CN" sz="16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50</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71672">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 Total</a:t>
                      </a:r>
                      <a:r>
                        <a:rPr lang="en-US" altLang="zh-CN" sz="1600" baseline="0" dirty="0">
                          <a:latin typeface="Times New Roman" panose="02020603050405020304" pitchFamily="18" charset="0"/>
                          <a:ea typeface="黑体" panose="02010609060101010101" pitchFamily="49" charset="-122"/>
                          <a:cs typeface="Times New Roman" panose="02020603050405020304" pitchFamily="18" charset="0"/>
                        </a:rPr>
                        <a:t> of </a:t>
                      </a:r>
                      <a:r>
                        <a:rPr lang="en-US" altLang="zh-CN" sz="1600" dirty="0" err="1">
                          <a:latin typeface="Times New Roman" panose="02020603050405020304" pitchFamily="18" charset="0"/>
                          <a:ea typeface="黑体" panose="02010609060101010101" pitchFamily="49" charset="-122"/>
                          <a:cs typeface="Times New Roman" panose="02020603050405020304" pitchFamily="18" charset="0"/>
                        </a:rPr>
                        <a:t>BRing</a:t>
                      </a:r>
                      <a:endParaRPr lang="en-US" altLang="zh-CN" sz="16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250</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41</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71672">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Total of HIAF</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297</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buNone/>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88</a:t>
                      </a:r>
                      <a:endParaRPr lang="en-US" altLang="zh-CN" sz="1600" b="1" dirty="0">
                        <a:latin typeface="Times New Roman" panose="02020603050405020304" pitchFamily="18" charset="0"/>
                        <a:ea typeface="黑体" panose="02010609060101010101" pitchFamily="49" charset="-122"/>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bl>
          </a:graphicData>
        </a:graphic>
      </p:graphicFrame>
      <p:sp>
        <p:nvSpPr>
          <p:cNvPr id="7" name="矩形 6">
            <a:extLst>
              <a:ext uri="{FF2B5EF4-FFF2-40B4-BE49-F238E27FC236}">
                <a16:creationId xmlns:a16="http://schemas.microsoft.com/office/drawing/2014/main" id="{0F01233B-5A91-462C-A92E-FEECFEDF43B6}"/>
              </a:ext>
            </a:extLst>
          </p:cNvPr>
          <p:cNvSpPr/>
          <p:nvPr/>
        </p:nvSpPr>
        <p:spPr>
          <a:xfrm>
            <a:off x="3246830" y="5224176"/>
            <a:ext cx="2201097" cy="761107"/>
          </a:xfrm>
          <a:prstGeom prst="rect">
            <a:avLst/>
          </a:prstGeom>
          <a:noFill/>
          <a:ln w="38100" cap="flat" cmpd="sng" algn="ctr">
            <a:solidFill>
              <a:srgbClr val="FF0000"/>
            </a:solidFill>
            <a:prstDash val="solid"/>
          </a:ln>
          <a:effectLst/>
          <a:extLst>
            <a:ext uri="{909E8E84-426E-40DD-AFC4-6F175D3DCCD1}">
              <a14:hiddenFill xmlns:a14="http://schemas.microsoft.com/office/drawing/2010/main">
                <a:solidFill>
                  <a:schemeClr val="accent1"/>
                </a:solidFill>
              </a14:hiddenFill>
            </a:ext>
          </a:extLst>
        </p:spPr>
        <p:txBody>
          <a:bodyPr rtlCol="0" anchor="ctr"/>
          <a:lstStyle/>
          <a:p>
            <a:pPr eaLnBrk="0" fontAlgn="auto" hangingPunct="0">
              <a:lnSpc>
                <a:spcPct val="110000"/>
              </a:lnSpc>
              <a:spcBef>
                <a:spcPts val="0"/>
              </a:spcBef>
              <a:spcAft>
                <a:spcPts val="0"/>
              </a:spcAft>
              <a:defRPr/>
            </a:pPr>
            <a:endParaRPr lang="zh-CN" altLang="en-US" sz="2000" kern="0" dirty="0">
              <a:solidFill>
                <a:prstClr val="white"/>
              </a:solidFill>
              <a:latin typeface="Times New Roman" panose="02020603050405020304" charset="0"/>
              <a:ea typeface="黑体" panose="02010609060101010101" charset="-122"/>
              <a:cs typeface="Times New Roman" panose="02020603050405020304" charset="0"/>
            </a:endParaRPr>
          </a:p>
        </p:txBody>
      </p:sp>
      <p:sp>
        <p:nvSpPr>
          <p:cNvPr id="8" name="TextBox 10">
            <a:extLst>
              <a:ext uri="{FF2B5EF4-FFF2-40B4-BE49-F238E27FC236}">
                <a16:creationId xmlns:a16="http://schemas.microsoft.com/office/drawing/2014/main" id="{ECA64156-54DA-42E4-AB09-0AFC53EBC0B9}"/>
              </a:ext>
            </a:extLst>
          </p:cNvPr>
          <p:cNvSpPr txBox="1"/>
          <p:nvPr/>
        </p:nvSpPr>
        <p:spPr>
          <a:xfrm>
            <a:off x="728616" y="1576048"/>
            <a:ext cx="4716524" cy="400110"/>
          </a:xfrm>
          <a:prstGeom prst="rect">
            <a:avLst/>
          </a:prstGeom>
          <a:noFill/>
        </p:spPr>
        <p:txBody>
          <a:bodyPr wrap="square" rtlCol="0">
            <a:spAutoFit/>
          </a:bodyPr>
          <a:lstStyle/>
          <a:p>
            <a:pPr algn="ctr" fontAlgn="auto">
              <a:spcBef>
                <a:spcPts val="0"/>
              </a:spcBef>
              <a:spcAft>
                <a:spcPts val="0"/>
              </a:spcAft>
            </a:pPr>
            <a:r>
              <a:rPr lang="en-US" altLang="zh-CN" sz="2000" b="1" dirty="0">
                <a:solidFill>
                  <a:prstClr val="black"/>
                </a:solidFill>
                <a:latin typeface="Times New Roman" panose="02020603050405020304" pitchFamily="18" charset="0"/>
                <a:ea typeface="楷体" pitchFamily="49" charset="-122"/>
                <a:cs typeface="Times New Roman" panose="02020603050405020304" pitchFamily="18" charset="0"/>
              </a:rPr>
              <a:t>Reduce the power consumption</a:t>
            </a:r>
            <a:endParaRPr lang="en-US" altLang="zh-CN" sz="2000" b="1" kern="0" dirty="0">
              <a:solidFill>
                <a:srgbClr val="0000FF"/>
              </a:solidFill>
              <a:latin typeface="Times New Roman" panose="02020603050405020304" pitchFamily="18" charset="0"/>
              <a:ea typeface="黑体" pitchFamily="2" charset="-122"/>
              <a:cs typeface="Times New Roman" panose="02020603050405020304" pitchFamily="18" charset="0"/>
            </a:endParaRPr>
          </a:p>
        </p:txBody>
      </p:sp>
      <p:sp>
        <p:nvSpPr>
          <p:cNvPr id="9" name="椭圆 8">
            <a:extLst>
              <a:ext uri="{FF2B5EF4-FFF2-40B4-BE49-F238E27FC236}">
                <a16:creationId xmlns:a16="http://schemas.microsoft.com/office/drawing/2014/main" id="{8BC2AF3F-4C38-440F-8D63-2A94B3EC6546}"/>
              </a:ext>
            </a:extLst>
          </p:cNvPr>
          <p:cNvSpPr/>
          <p:nvPr/>
        </p:nvSpPr>
        <p:spPr>
          <a:xfrm>
            <a:off x="3719736" y="2456892"/>
            <a:ext cx="1725404"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连接符: 曲线 9">
            <a:extLst>
              <a:ext uri="{FF2B5EF4-FFF2-40B4-BE49-F238E27FC236}">
                <a16:creationId xmlns:a16="http://schemas.microsoft.com/office/drawing/2014/main" id="{C068B6D1-2EC9-4029-BB4B-A41CCBCDDFB7}"/>
              </a:ext>
            </a:extLst>
          </p:cNvPr>
          <p:cNvCxnSpPr>
            <a:cxnSpLocks/>
          </p:cNvCxnSpPr>
          <p:nvPr/>
        </p:nvCxnSpPr>
        <p:spPr>
          <a:xfrm rot="5400000">
            <a:off x="2918612" y="3758077"/>
            <a:ext cx="2572963" cy="754690"/>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C9E4AF37-B53D-4763-A8D7-6CA85EEF0202}"/>
              </a:ext>
            </a:extLst>
          </p:cNvPr>
          <p:cNvPicPr>
            <a:picLocks/>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5837753" y="1629902"/>
            <a:ext cx="2994551" cy="2080912"/>
          </a:xfrm>
          <a:prstGeom prst="rect">
            <a:avLst/>
          </a:prstGeom>
        </p:spPr>
      </p:pic>
      <p:pic>
        <p:nvPicPr>
          <p:cNvPr id="13" name="图片 12">
            <a:extLst>
              <a:ext uri="{FF2B5EF4-FFF2-40B4-BE49-F238E27FC236}">
                <a16:creationId xmlns:a16="http://schemas.microsoft.com/office/drawing/2014/main" id="{48B1A002-A8DF-4E3C-AF5E-154ABEC96687}"/>
              </a:ext>
            </a:extLst>
          </p:cNvPr>
          <p:cNvPicPr preferRelativeResize="0">
            <a:picLocks/>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8948188" y="1629901"/>
            <a:ext cx="2994551" cy="2080912"/>
          </a:xfrm>
          <a:prstGeom prst="rect">
            <a:avLst/>
          </a:prstGeom>
        </p:spPr>
      </p:pic>
      <p:sp>
        <p:nvSpPr>
          <p:cNvPr id="14" name="TextBox 10">
            <a:extLst>
              <a:ext uri="{FF2B5EF4-FFF2-40B4-BE49-F238E27FC236}">
                <a16:creationId xmlns:a16="http://schemas.microsoft.com/office/drawing/2014/main" id="{47111DFD-20B7-4315-81CE-82BFFDB41AEF}"/>
              </a:ext>
            </a:extLst>
          </p:cNvPr>
          <p:cNvSpPr txBox="1"/>
          <p:nvPr/>
        </p:nvSpPr>
        <p:spPr>
          <a:xfrm>
            <a:off x="6474042" y="3741875"/>
            <a:ext cx="4716524" cy="400110"/>
          </a:xfrm>
          <a:prstGeom prst="rect">
            <a:avLst/>
          </a:prstGeom>
          <a:noFill/>
        </p:spPr>
        <p:txBody>
          <a:bodyPr wrap="square" rtlCol="0">
            <a:spAutoFit/>
          </a:bodyPr>
          <a:lstStyle/>
          <a:p>
            <a:pPr algn="ctr" fontAlgn="auto">
              <a:spcBef>
                <a:spcPts val="0"/>
              </a:spcBef>
              <a:spcAft>
                <a:spcPts val="0"/>
              </a:spcAft>
            </a:pPr>
            <a:r>
              <a:rPr lang="en-US" altLang="zh-CN" sz="2000" dirty="0">
                <a:solidFill>
                  <a:schemeClr val="accent2"/>
                </a:solidFill>
                <a:latin typeface="Times New Roman" panose="02020603050405020304" pitchFamily="18" charset="0"/>
                <a:ea typeface="楷体" pitchFamily="49" charset="-122"/>
                <a:cs typeface="Times New Roman" panose="02020603050405020304" pitchFamily="18" charset="0"/>
              </a:rPr>
              <a:t>PS of dipoles and quadrupoles in the hall</a:t>
            </a:r>
            <a:endParaRPr lang="en-US" altLang="zh-CN" sz="2000" kern="0" dirty="0">
              <a:solidFill>
                <a:schemeClr val="accent2"/>
              </a:solidFill>
              <a:latin typeface="Times New Roman" panose="02020603050405020304" pitchFamily="18" charset="0"/>
              <a:ea typeface="黑体"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6521E36-F988-4760-B982-50F8F8B30591}"/>
              </a:ext>
            </a:extLst>
          </p:cNvPr>
          <p:cNvPicPr>
            <a:picLocks noChangeAspect="1"/>
          </p:cNvPicPr>
          <p:nvPr/>
        </p:nvPicPr>
        <p:blipFill>
          <a:blip r:embed="rId8" cstate="screen">
            <a:extLst>
              <a:ext uri="{28A0092B-C50C-407E-A947-70E740481C1C}">
                <a14:useLocalDpi xmlns:a14="http://schemas.microsoft.com/office/drawing/2010/main"/>
              </a:ext>
            </a:extLst>
          </a:blip>
          <a:srcRect l="7867" t="10101" r="12199" b="5901"/>
          <a:stretch/>
        </p:blipFill>
        <p:spPr>
          <a:xfrm>
            <a:off x="5558157" y="4198937"/>
            <a:ext cx="2890083" cy="2196233"/>
          </a:xfrm>
          <a:prstGeom prst="rect">
            <a:avLst/>
          </a:prstGeom>
        </p:spPr>
      </p:pic>
      <p:sp>
        <p:nvSpPr>
          <p:cNvPr id="16" name="TextBox 10">
            <a:extLst>
              <a:ext uri="{FF2B5EF4-FFF2-40B4-BE49-F238E27FC236}">
                <a16:creationId xmlns:a16="http://schemas.microsoft.com/office/drawing/2014/main" id="{7AA65218-1244-4A6E-A55E-AD86B027DD7E}"/>
              </a:ext>
            </a:extLst>
          </p:cNvPr>
          <p:cNvSpPr txBox="1"/>
          <p:nvPr/>
        </p:nvSpPr>
        <p:spPr>
          <a:xfrm>
            <a:off x="5627948" y="6319072"/>
            <a:ext cx="2820292" cy="400110"/>
          </a:xfrm>
          <a:prstGeom prst="rect">
            <a:avLst/>
          </a:prstGeom>
          <a:noFill/>
        </p:spPr>
        <p:txBody>
          <a:bodyPr wrap="square" rtlCol="0">
            <a:spAutoFit/>
          </a:bodyPr>
          <a:lstStyle/>
          <a:p>
            <a:pPr algn="ctr" fontAlgn="auto">
              <a:spcBef>
                <a:spcPts val="0"/>
              </a:spcBef>
              <a:spcAft>
                <a:spcPts val="0"/>
              </a:spcAft>
            </a:pPr>
            <a:r>
              <a:rPr lang="en-US" altLang="zh-CN" sz="2000" dirty="0">
                <a:solidFill>
                  <a:schemeClr val="accent2"/>
                </a:solidFill>
                <a:latin typeface="Times New Roman" panose="02020603050405020304" pitchFamily="18" charset="0"/>
                <a:ea typeface="楷体" pitchFamily="49" charset="-122"/>
                <a:cs typeface="Times New Roman" panose="02020603050405020304" pitchFamily="18" charset="0"/>
              </a:rPr>
              <a:t>Operation in 3 Hz</a:t>
            </a:r>
            <a:endParaRPr lang="en-US" altLang="zh-CN" sz="2000" kern="0" dirty="0">
              <a:solidFill>
                <a:schemeClr val="accent2"/>
              </a:solidFill>
              <a:latin typeface="Times New Roman" panose="02020603050405020304" pitchFamily="18" charset="0"/>
              <a:ea typeface="黑体"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62033DE8-7083-409A-B237-0896982BB048}"/>
              </a:ext>
            </a:extLst>
          </p:cNvPr>
          <p:cNvPicPr>
            <a:picLocks noChangeAspect="1"/>
          </p:cNvPicPr>
          <p:nvPr/>
        </p:nvPicPr>
        <p:blipFill>
          <a:blip r:embed="rId9" cstate="screen">
            <a:extLst>
              <a:ext uri="{28A0092B-C50C-407E-A947-70E740481C1C}">
                <a14:useLocalDpi xmlns:a14="http://schemas.microsoft.com/office/drawing/2010/main"/>
              </a:ext>
            </a:extLst>
          </a:blip>
          <a:srcRect l="7639" t="5900" r="7476" b="501"/>
          <a:stretch/>
        </p:blipFill>
        <p:spPr>
          <a:xfrm>
            <a:off x="8711830" y="4208319"/>
            <a:ext cx="3230909" cy="2044419"/>
          </a:xfrm>
          <a:prstGeom prst="rect">
            <a:avLst/>
          </a:prstGeom>
        </p:spPr>
      </p:pic>
      <p:sp>
        <p:nvSpPr>
          <p:cNvPr id="19" name="文本框 18">
            <a:extLst>
              <a:ext uri="{FF2B5EF4-FFF2-40B4-BE49-F238E27FC236}">
                <a16:creationId xmlns:a16="http://schemas.microsoft.com/office/drawing/2014/main" id="{BA4AAD8B-644C-4E99-BCD4-EA518DD39EF6}"/>
              </a:ext>
            </a:extLst>
          </p:cNvPr>
          <p:cNvSpPr txBox="1"/>
          <p:nvPr/>
        </p:nvSpPr>
        <p:spPr>
          <a:xfrm>
            <a:off x="10064193" y="4418508"/>
            <a:ext cx="1878546" cy="738664"/>
          </a:xfrm>
          <a:prstGeom prst="rect">
            <a:avLst/>
          </a:prstGeom>
          <a:noFill/>
        </p:spPr>
        <p:txBody>
          <a:bodyPr wrap="square" rtlCol="0">
            <a:spAutoFit/>
          </a:bodyPr>
          <a:lstStyle/>
          <a:p>
            <a:pPr algn="ctr"/>
            <a:r>
              <a:rPr lang="en-US" altLang="zh-CN" sz="1400" b="1" dirty="0">
                <a:solidFill>
                  <a:srgbClr val="0000FF"/>
                </a:solidFill>
                <a:latin typeface="微软雅黑" panose="020B0503020204020204" pitchFamily="34" charset="-122"/>
                <a:ea typeface="微软雅黑" panose="020B0503020204020204" pitchFamily="34" charset="-122"/>
              </a:rPr>
              <a:t>153 PS</a:t>
            </a:r>
          </a:p>
          <a:p>
            <a:pPr algn="ctr"/>
            <a:r>
              <a:rPr lang="en-US" altLang="zh-CN" sz="1400" b="1" dirty="0">
                <a:solidFill>
                  <a:srgbClr val="0000FF"/>
                </a:solidFill>
                <a:latin typeface="微软雅黑" panose="020B0503020204020204" pitchFamily="34" charset="-122"/>
                <a:ea typeface="微软雅黑" panose="020B0503020204020204" pitchFamily="34" charset="-122"/>
              </a:rPr>
              <a:t>Synchronization:</a:t>
            </a:r>
          </a:p>
          <a:p>
            <a:pPr algn="ctr"/>
            <a:r>
              <a:rPr lang="en-US" altLang="zh-CN" sz="1400" b="1" dirty="0">
                <a:solidFill>
                  <a:srgbClr val="C00000"/>
                </a:solidFill>
                <a:latin typeface="微软雅黑" panose="020B0503020204020204" pitchFamily="34" charset="-122"/>
                <a:ea typeface="微软雅黑" panose="020B0503020204020204" pitchFamily="34" charset="-122"/>
              </a:rPr>
              <a:t>&lt;40ns</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82E539C4-291E-4BE7-B3F6-B73480CC9DE2}"/>
              </a:ext>
            </a:extLst>
          </p:cNvPr>
          <p:cNvSpPr/>
          <p:nvPr/>
        </p:nvSpPr>
        <p:spPr>
          <a:xfrm>
            <a:off x="164373" y="934680"/>
            <a:ext cx="11478624" cy="461665"/>
          </a:xfrm>
          <a:prstGeom prst="rect">
            <a:avLst/>
          </a:prstGeom>
          <a:noFill/>
        </p:spPr>
        <p:txBody>
          <a:bodyPr wrap="square">
            <a:spAutoFit/>
          </a:bodyPr>
          <a:lstStyle/>
          <a:p>
            <a:pPr marL="457200" indent="-457200">
              <a:spcBef>
                <a:spcPts val="0"/>
              </a:spcBef>
              <a:buSzPct val="100000"/>
              <a:buFont typeface="Wingdings" panose="05000000000000000000" pitchFamily="2" charset="2"/>
              <a:buChar char="p"/>
            </a:pPr>
            <a:r>
              <a:rPr lang="en-US" altLang="zh-CN" sz="2400" b="1" dirty="0">
                <a:solidFill>
                  <a:srgbClr val="0000FF"/>
                </a:solidFill>
                <a:latin typeface="Times New Roman"/>
              </a:rPr>
              <a:t>Fast ramping rate full energy storage power supply for dipoles and quadrupoles</a:t>
            </a:r>
          </a:p>
        </p:txBody>
      </p:sp>
    </p:spTree>
    <p:extLst>
      <p:ext uri="{BB962C8B-B14F-4D97-AF65-F5344CB8AC3E}">
        <p14:creationId xmlns:p14="http://schemas.microsoft.com/office/powerpoint/2010/main" val="90419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16</a:t>
            </a:fld>
            <a:endParaRPr lang="zh-CN" altLang="en-US" dirty="0"/>
          </a:p>
        </p:txBody>
      </p:sp>
      <p:pic>
        <p:nvPicPr>
          <p:cNvPr id="4" name="图片 3">
            <a:extLst>
              <a:ext uri="{FF2B5EF4-FFF2-40B4-BE49-F238E27FC236}">
                <a16:creationId xmlns:a16="http://schemas.microsoft.com/office/drawing/2014/main" id="{D7CC54F5-486A-4D4B-9F38-0C81F8460C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352" y="2672916"/>
            <a:ext cx="4961976" cy="2844316"/>
          </a:xfrm>
          <a:prstGeom prst="rect">
            <a:avLst/>
          </a:prstGeom>
        </p:spPr>
      </p:pic>
      <p:sp>
        <p:nvSpPr>
          <p:cNvPr id="5" name="矩形 4">
            <a:extLst>
              <a:ext uri="{FF2B5EF4-FFF2-40B4-BE49-F238E27FC236}">
                <a16:creationId xmlns:a16="http://schemas.microsoft.com/office/drawing/2014/main" id="{C7027194-5F3A-4A38-8F7A-58BA814C01CF}"/>
              </a:ext>
            </a:extLst>
          </p:cNvPr>
          <p:cNvSpPr/>
          <p:nvPr/>
        </p:nvSpPr>
        <p:spPr>
          <a:xfrm>
            <a:off x="164373" y="934680"/>
            <a:ext cx="5634732" cy="461665"/>
          </a:xfrm>
          <a:prstGeom prst="rect">
            <a:avLst/>
          </a:prstGeom>
          <a:noFill/>
        </p:spPr>
        <p:txBody>
          <a:bodyPr wrap="square">
            <a:spAutoFit/>
          </a:bodyPr>
          <a:lstStyle/>
          <a:p>
            <a:pPr marL="457200" indent="-457200">
              <a:spcBef>
                <a:spcPts val="0"/>
              </a:spcBef>
              <a:buSzPct val="100000"/>
              <a:buFont typeface="Wingdings" panose="05000000000000000000" pitchFamily="2" charset="2"/>
              <a:buChar char="p"/>
            </a:pPr>
            <a:r>
              <a:rPr lang="en-US" altLang="zh-CN" sz="2400" b="1" dirty="0">
                <a:solidFill>
                  <a:srgbClr val="0000FF"/>
                </a:solidFill>
                <a:latin typeface="Times New Roman"/>
              </a:rPr>
              <a:t>Magnetic ally core loaded RF system</a:t>
            </a:r>
          </a:p>
        </p:txBody>
      </p:sp>
      <p:sp>
        <p:nvSpPr>
          <p:cNvPr id="6" name="TextBox 10">
            <a:extLst>
              <a:ext uri="{FF2B5EF4-FFF2-40B4-BE49-F238E27FC236}">
                <a16:creationId xmlns:a16="http://schemas.microsoft.com/office/drawing/2014/main" id="{E5425935-CFC9-40CC-B36C-9FDF38E2C435}"/>
              </a:ext>
            </a:extLst>
          </p:cNvPr>
          <p:cNvSpPr txBox="1"/>
          <p:nvPr/>
        </p:nvSpPr>
        <p:spPr>
          <a:xfrm>
            <a:off x="263352" y="1628989"/>
            <a:ext cx="4990329" cy="769441"/>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altLang="zh-CN" sz="2200" dirty="0">
                <a:solidFill>
                  <a:prstClr val="black"/>
                </a:solidFill>
                <a:latin typeface="Times New Roman" panose="02020603050405020304" pitchFamily="18" charset="0"/>
                <a:ea typeface="楷体" pitchFamily="49" charset="-122"/>
                <a:cs typeface="Times New Roman" panose="02020603050405020304" pitchFamily="18" charset="0"/>
              </a:rPr>
              <a:t>To satisfy fast acceleration, the voltage for total RF system should be </a:t>
            </a:r>
            <a:r>
              <a:rPr lang="en-US" altLang="zh-CN" sz="2200" b="1" dirty="0">
                <a:solidFill>
                  <a:srgbClr val="FF0000"/>
                </a:solidFill>
                <a:latin typeface="Times New Roman" panose="02020603050405020304" pitchFamily="18" charset="0"/>
                <a:ea typeface="楷体" pitchFamily="49" charset="-122"/>
                <a:cs typeface="Times New Roman" panose="02020603050405020304" pitchFamily="18" charset="0"/>
              </a:rPr>
              <a:t>240 kV</a:t>
            </a:r>
            <a:endParaRPr lang="en-US" altLang="zh-CN" sz="2200" b="1" kern="0"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7" name="TextBox 10">
            <a:extLst>
              <a:ext uri="{FF2B5EF4-FFF2-40B4-BE49-F238E27FC236}">
                <a16:creationId xmlns:a16="http://schemas.microsoft.com/office/drawing/2014/main" id="{CC7345BD-8F26-4F70-81B8-6D8938352E3F}"/>
              </a:ext>
            </a:extLst>
          </p:cNvPr>
          <p:cNvSpPr txBox="1"/>
          <p:nvPr/>
        </p:nvSpPr>
        <p:spPr>
          <a:xfrm rot="17684282">
            <a:off x="944792" y="3514789"/>
            <a:ext cx="1872208" cy="400110"/>
          </a:xfrm>
          <a:prstGeom prst="rect">
            <a:avLst/>
          </a:prstGeom>
          <a:noFill/>
        </p:spPr>
        <p:txBody>
          <a:bodyPr wrap="square" rtlCol="0">
            <a:spAutoFit/>
          </a:bodyPr>
          <a:lstStyle/>
          <a:p>
            <a:pPr algn="ctr" fontAlgn="auto">
              <a:spcBef>
                <a:spcPts val="0"/>
              </a:spcBef>
              <a:spcAft>
                <a:spcPts val="0"/>
              </a:spcAft>
            </a:pPr>
            <a:r>
              <a:rPr lang="en-US" altLang="zh-CN" sz="2000" b="1" dirty="0">
                <a:highlight>
                  <a:srgbClr val="FFFF00"/>
                </a:highlight>
                <a:latin typeface="Times New Roman" panose="02020603050405020304" pitchFamily="18" charset="0"/>
                <a:ea typeface="楷体" pitchFamily="49" charset="-122"/>
                <a:cs typeface="Times New Roman" panose="02020603050405020304" pitchFamily="18" charset="0"/>
              </a:rPr>
              <a:t>acceleration</a:t>
            </a:r>
            <a:endParaRPr lang="en-US" altLang="zh-CN" sz="2000" b="1" kern="0" dirty="0">
              <a:highlight>
                <a:srgbClr val="FFFF00"/>
              </a:highlight>
              <a:latin typeface="Times New Roman" panose="02020603050405020304" pitchFamily="18" charset="0"/>
              <a:ea typeface="黑体" pitchFamily="2" charset="-122"/>
              <a:cs typeface="Times New Roman" panose="02020603050405020304" pitchFamily="18" charset="0"/>
            </a:endParaRPr>
          </a:p>
        </p:txBody>
      </p:sp>
      <p:sp>
        <p:nvSpPr>
          <p:cNvPr id="8" name="TextBox 10">
            <a:extLst>
              <a:ext uri="{FF2B5EF4-FFF2-40B4-BE49-F238E27FC236}">
                <a16:creationId xmlns:a16="http://schemas.microsoft.com/office/drawing/2014/main" id="{5402BBC1-9171-4BA8-A1DA-7DFDEB12C0E9}"/>
              </a:ext>
            </a:extLst>
          </p:cNvPr>
          <p:cNvSpPr txBox="1"/>
          <p:nvPr/>
        </p:nvSpPr>
        <p:spPr>
          <a:xfrm>
            <a:off x="326169" y="5550559"/>
            <a:ext cx="5066931" cy="1107996"/>
          </a:xfrm>
          <a:prstGeom prst="rect">
            <a:avLst/>
          </a:prstGeom>
          <a:noFill/>
        </p:spPr>
        <p:txBody>
          <a:bodyPr wrap="square" rtlCol="0">
            <a:spAutoFit/>
          </a:bodyPr>
          <a:lstStyle/>
          <a:p>
            <a:pPr fontAlgn="auto">
              <a:spcBef>
                <a:spcPts val="0"/>
              </a:spcBef>
              <a:spcAft>
                <a:spcPts val="0"/>
              </a:spcAft>
            </a:pPr>
            <a:r>
              <a:rPr lang="en-US" altLang="zh-CN" sz="2200" dirty="0">
                <a:latin typeface="Times New Roman" panose="02020603050405020304" pitchFamily="18" charset="0"/>
                <a:ea typeface="楷体" pitchFamily="49" charset="-122"/>
                <a:cs typeface="Times New Roman" panose="02020603050405020304" pitchFamily="18" charset="0"/>
              </a:rPr>
              <a:t>Gradient of traditional ferrite is only </a:t>
            </a:r>
            <a:r>
              <a:rPr lang="en-US" altLang="zh-CN" sz="2200" b="1" dirty="0">
                <a:solidFill>
                  <a:srgbClr val="FF0000"/>
                </a:solidFill>
                <a:latin typeface="Times New Roman" panose="02020603050405020304" pitchFamily="18" charset="0"/>
                <a:ea typeface="楷体" pitchFamily="49" charset="-122"/>
                <a:cs typeface="Times New Roman" panose="02020603050405020304" pitchFamily="18" charset="0"/>
              </a:rPr>
              <a:t>~10kV/m</a:t>
            </a:r>
            <a:r>
              <a:rPr lang="en-US" altLang="zh-CN" sz="2200" dirty="0">
                <a:latin typeface="Times New Roman" panose="02020603050405020304" pitchFamily="18" charset="0"/>
                <a:ea typeface="楷体" pitchFamily="49" charset="-122"/>
                <a:cs typeface="Times New Roman" panose="02020603050405020304" pitchFamily="18" charset="0"/>
              </a:rPr>
              <a:t>,</a:t>
            </a:r>
            <a:r>
              <a:rPr lang="zh-CN" altLang="en-US" sz="2200" dirty="0">
                <a:latin typeface="Times New Roman" panose="02020603050405020304" pitchFamily="18" charset="0"/>
                <a:ea typeface="楷体" pitchFamily="49" charset="-122"/>
                <a:cs typeface="Times New Roman" panose="02020603050405020304" pitchFamily="18" charset="0"/>
              </a:rPr>
              <a:t> </a:t>
            </a:r>
            <a:r>
              <a:rPr lang="en-US" altLang="zh-CN" sz="2200" dirty="0">
                <a:latin typeface="Times New Roman" panose="02020603050405020304" pitchFamily="18" charset="0"/>
                <a:ea typeface="楷体" pitchFamily="49" charset="-122"/>
                <a:cs typeface="Times New Roman" panose="02020603050405020304" pitchFamily="18" charset="0"/>
              </a:rPr>
              <a:t>long</a:t>
            </a:r>
            <a:r>
              <a:rPr lang="zh-CN" altLang="en-US" sz="2200" dirty="0">
                <a:latin typeface="Times New Roman" panose="02020603050405020304" pitchFamily="18" charset="0"/>
                <a:ea typeface="楷体" pitchFamily="49" charset="-122"/>
                <a:cs typeface="Times New Roman" panose="02020603050405020304" pitchFamily="18" charset="0"/>
              </a:rPr>
              <a:t> </a:t>
            </a:r>
            <a:r>
              <a:rPr lang="en-US" altLang="zh-CN" sz="2200" dirty="0">
                <a:latin typeface="Times New Roman" panose="02020603050405020304" pitchFamily="18" charset="0"/>
                <a:ea typeface="楷体" pitchFamily="49" charset="-122"/>
                <a:cs typeface="Times New Roman" panose="02020603050405020304" pitchFamily="18" charset="0"/>
              </a:rPr>
              <a:t>dispersion-free space is needed, </a:t>
            </a:r>
            <a:r>
              <a:rPr lang="en-US" altLang="zh-CN" sz="2200" dirty="0">
                <a:solidFill>
                  <a:srgbClr val="0000FF"/>
                </a:solidFill>
                <a:latin typeface="Times New Roman" panose="02020603050405020304" pitchFamily="18" charset="0"/>
                <a:ea typeface="楷体" pitchFamily="49" charset="-122"/>
                <a:cs typeface="Times New Roman" panose="02020603050405020304" pitchFamily="18" charset="0"/>
              </a:rPr>
              <a:t>challenges for beam optical design</a:t>
            </a:r>
            <a:endParaRPr lang="en-US" altLang="zh-CN" sz="2200" b="1" kern="0" dirty="0">
              <a:solidFill>
                <a:srgbClr val="0000FF"/>
              </a:solidFill>
              <a:latin typeface="Times New Roman" panose="02020603050405020304" pitchFamily="18" charset="0"/>
              <a:ea typeface="黑体" pitchFamily="2" charset="-122"/>
              <a:cs typeface="Times New Roman" panose="02020603050405020304" pitchFamily="18" charset="0"/>
            </a:endParaRPr>
          </a:p>
        </p:txBody>
      </p:sp>
      <p:graphicFrame>
        <p:nvGraphicFramePr>
          <p:cNvPr id="9" name="表格 8">
            <a:extLst>
              <a:ext uri="{FF2B5EF4-FFF2-40B4-BE49-F238E27FC236}">
                <a16:creationId xmlns:a16="http://schemas.microsoft.com/office/drawing/2014/main" id="{39883B99-2CFB-487C-AE07-CC8B8C75B912}"/>
              </a:ext>
            </a:extLst>
          </p:cNvPr>
          <p:cNvGraphicFramePr>
            <a:graphicFrameLocks noGrp="1"/>
          </p:cNvGraphicFramePr>
          <p:nvPr>
            <p:extLst>
              <p:ext uri="{D42A27DB-BD31-4B8C-83A1-F6EECF244321}">
                <p14:modId xmlns:p14="http://schemas.microsoft.com/office/powerpoint/2010/main" val="1633963948"/>
              </p:ext>
            </p:extLst>
          </p:nvPr>
        </p:nvGraphicFramePr>
        <p:xfrm>
          <a:off x="5447929" y="4321828"/>
          <a:ext cx="6480718" cy="2089200"/>
        </p:xfrm>
        <a:graphic>
          <a:graphicData uri="http://schemas.openxmlformats.org/drawingml/2006/table">
            <a:tbl>
              <a:tblPr firstRow="1" bandRow="1">
                <a:tableStyleId>{69012ECD-51FC-41F1-AA8D-1B2483CD663E}</a:tableStyleId>
              </a:tblPr>
              <a:tblGrid>
                <a:gridCol w="1476163">
                  <a:extLst>
                    <a:ext uri="{9D8B030D-6E8A-4147-A177-3AD203B41FA5}">
                      <a16:colId xmlns:a16="http://schemas.microsoft.com/office/drawing/2014/main" val="4079811008"/>
                    </a:ext>
                  </a:extLst>
                </a:gridCol>
                <a:gridCol w="1668185">
                  <a:extLst>
                    <a:ext uri="{9D8B030D-6E8A-4147-A177-3AD203B41FA5}">
                      <a16:colId xmlns:a16="http://schemas.microsoft.com/office/drawing/2014/main" val="2852626791"/>
                    </a:ext>
                  </a:extLst>
                </a:gridCol>
                <a:gridCol w="1668185">
                  <a:extLst>
                    <a:ext uri="{9D8B030D-6E8A-4147-A177-3AD203B41FA5}">
                      <a16:colId xmlns:a16="http://schemas.microsoft.com/office/drawing/2014/main" val="1837682184"/>
                    </a:ext>
                  </a:extLst>
                </a:gridCol>
                <a:gridCol w="1668185">
                  <a:extLst>
                    <a:ext uri="{9D8B030D-6E8A-4147-A177-3AD203B41FA5}">
                      <a16:colId xmlns:a16="http://schemas.microsoft.com/office/drawing/2014/main" val="1778473810"/>
                    </a:ext>
                  </a:extLst>
                </a:gridCol>
              </a:tblGrid>
              <a:tr h="511328">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fontAlgn="ctr"/>
                      <a:r>
                        <a:rPr lang="en-US" altLang="zh-CN" sz="1800" b="1" u="none" strike="noStrike" dirty="0">
                          <a:solidFill>
                            <a:schemeClr val="bg1"/>
                          </a:solidFill>
                          <a:effectLst/>
                        </a:rPr>
                        <a:t>Facilities</a:t>
                      </a:r>
                      <a:endParaRPr 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fontAlgn="ctr"/>
                      <a:r>
                        <a:rPr lang="en-US" altLang="zh-CN" sz="1800" b="1" u="none" strike="noStrike" dirty="0">
                          <a:solidFill>
                            <a:schemeClr val="bg1"/>
                          </a:solidFill>
                          <a:effectLst/>
                        </a:rPr>
                        <a:t>Voltage (kV)</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fontAlgn="ctr"/>
                      <a:r>
                        <a:rPr lang="en-US" altLang="zh-CN" sz="1800" b="1" u="none" strike="noStrike" dirty="0">
                          <a:effectLst/>
                        </a:rPr>
                        <a:t>Length (m)</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fontAlgn="ctr"/>
                      <a:r>
                        <a:rPr lang="en-US" altLang="zh-CN" sz="1800" b="1" u="none" strike="noStrike" dirty="0">
                          <a:effectLst/>
                        </a:rPr>
                        <a:t>Gradient (kV/m)</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extLst>
                  <a:ext uri="{0D108BD9-81ED-4DB2-BD59-A6C34878D82A}">
                    <a16:rowId xmlns:a16="http://schemas.microsoft.com/office/drawing/2014/main" val="1074083494"/>
                  </a:ext>
                </a:extLst>
              </a:tr>
              <a:tr h="394468">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1" u="none" strike="noStrike" dirty="0">
                          <a:effectLst/>
                        </a:rPr>
                        <a:t>JPARC-RCS</a:t>
                      </a:r>
                      <a:endParaRPr 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0" u="none" strike="noStrike" dirty="0">
                          <a:effectLst/>
                        </a:rPr>
                        <a:t>41</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0" u="none" strike="noStrike" dirty="0">
                          <a:effectLst/>
                        </a:rPr>
                        <a:t>1.78</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0" u="none" strike="noStrike">
                          <a:effectLst/>
                        </a:rPr>
                        <a:t>23</a:t>
                      </a:r>
                      <a:endParaRPr 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extLst>
                  <a:ext uri="{0D108BD9-81ED-4DB2-BD59-A6C34878D82A}">
                    <a16:rowId xmlns:a16="http://schemas.microsoft.com/office/drawing/2014/main" val="2899003918"/>
                  </a:ext>
                </a:extLst>
              </a:tr>
              <a:tr h="394468">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1" u="none" strike="noStrike" dirty="0">
                          <a:effectLst/>
                        </a:rPr>
                        <a:t>JPARC-MR</a:t>
                      </a:r>
                      <a:endParaRPr 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0" u="none" strike="noStrike" dirty="0">
                          <a:effectLst/>
                        </a:rPr>
                        <a:t>46.7</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0" u="none" strike="noStrike" dirty="0">
                          <a:effectLst/>
                        </a:rPr>
                        <a:t>1.78</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0" u="none" strike="noStrike" dirty="0">
                          <a:effectLst/>
                        </a:rPr>
                        <a:t>26.2</a:t>
                      </a:r>
                      <a:endParaRPr 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extLst>
                  <a:ext uri="{0D108BD9-81ED-4DB2-BD59-A6C34878D82A}">
                    <a16:rowId xmlns:a16="http://schemas.microsoft.com/office/drawing/2014/main" val="3453462588"/>
                  </a:ext>
                </a:extLst>
              </a:tr>
              <a:tr h="394468">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1" u="none" strike="noStrike" dirty="0">
                          <a:effectLst/>
                        </a:rPr>
                        <a:t>SIS18</a:t>
                      </a:r>
                      <a:endParaRPr 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altLang="zh-CN" sz="1600" b="0" u="none" strike="noStrike" dirty="0">
                          <a:solidFill>
                            <a:srgbClr val="000000"/>
                          </a:solidFill>
                          <a:effectLst/>
                        </a:rPr>
                        <a:t>50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altLang="zh-CN" sz="1600" b="0" u="none" strike="noStrike" dirty="0">
                          <a:solidFill>
                            <a:srgbClr val="000000"/>
                          </a:solidFill>
                          <a:effectLst/>
                        </a:rPr>
                        <a:t>2</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altLang="zh-CN" sz="1600" b="0" u="none" strike="noStrike" dirty="0">
                          <a:effectLst/>
                        </a:rPr>
                        <a:t>25</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extLst>
                  <a:ext uri="{0D108BD9-81ED-4DB2-BD59-A6C34878D82A}">
                    <a16:rowId xmlns:a16="http://schemas.microsoft.com/office/drawing/2014/main" val="2933266270"/>
                  </a:ext>
                </a:extLst>
              </a:tr>
              <a:tr h="394468">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600" b="1" u="none" strike="noStrike" dirty="0">
                          <a:effectLst/>
                        </a:rPr>
                        <a:t>HIAF-BRing</a:t>
                      </a:r>
                      <a:endParaRPr 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fontAlgn="ctr"/>
                      <a:r>
                        <a:rPr lang="en-US" sz="1800" b="1" u="none" strike="noStrike" dirty="0">
                          <a:solidFill>
                            <a:srgbClr val="FF0000"/>
                          </a:solidFill>
                          <a:effectLst/>
                        </a:rPr>
                        <a:t>70</a:t>
                      </a:r>
                      <a:endParaRPr lang="en-US" sz="1800" b="1" i="0" u="none" strike="noStrike" dirty="0">
                        <a:solidFill>
                          <a:srgbClr val="FF0000"/>
                        </a:solidFill>
                        <a:effectLst/>
                        <a:latin typeface="微软雅黑" panose="020B0503020204020204" pitchFamily="34" charset="-122"/>
                        <a:ea typeface="微软雅黑" panose="020B0503020204020204" pitchFamily="34" charset="-122"/>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fontAlgn="ctr" latinLnBrk="0" hangingPunct="1"/>
                      <a:r>
                        <a:rPr lang="en-US" sz="1800" b="1" u="none" strike="noStrike" kern="1200" dirty="0">
                          <a:solidFill>
                            <a:srgbClr val="FF0000"/>
                          </a:solidFill>
                          <a:effectLst/>
                        </a:rPr>
                        <a:t>2</a:t>
                      </a:r>
                      <a:endParaRPr lang="en-US" sz="1800" b="1" u="none" strike="noStrike" kern="1200" dirty="0">
                        <a:solidFill>
                          <a:srgbClr val="FF0000"/>
                        </a:solidFill>
                        <a:effectLst/>
                        <a:latin typeface="微软雅黑" panose="020B0503020204020204" pitchFamily="34" charset="-122"/>
                        <a:ea typeface="微软雅黑" panose="020B0503020204020204" pitchFamily="34" charset="-122"/>
                        <a:cs typeface="+mn-cs"/>
                      </a:endParaRPr>
                    </a:p>
                  </a:txBody>
                  <a:tcPr marL="4763" marR="4763" marT="4763" marB="0" anchor="ct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marL="0" algn="ctr" defTabSz="914400" rtl="0" eaLnBrk="1" fontAlgn="ctr" latinLnBrk="0" hangingPunct="1"/>
                      <a:r>
                        <a:rPr lang="en-US" sz="1800" b="1" u="none" strike="noStrike" kern="1200" dirty="0">
                          <a:solidFill>
                            <a:srgbClr val="FF0000"/>
                          </a:solidFill>
                          <a:effectLst/>
                        </a:rPr>
                        <a:t>35</a:t>
                      </a:r>
                      <a:endParaRPr lang="en-US" sz="1800" b="1" u="none" strike="noStrike" kern="1200" dirty="0">
                        <a:solidFill>
                          <a:srgbClr val="FF0000"/>
                        </a:solidFill>
                        <a:effectLst/>
                        <a:latin typeface="微软雅黑" panose="020B0503020204020204" pitchFamily="34" charset="-122"/>
                        <a:ea typeface="微软雅黑" panose="020B0503020204020204" pitchFamily="34" charset="-122"/>
                        <a:cs typeface="+mn-cs"/>
                      </a:endParaRPr>
                    </a:p>
                  </a:txBody>
                  <a:tcPr marL="4763" marR="4763" marT="4763" marB="0" anchor="ctr"/>
                </a:tc>
                <a:extLst>
                  <a:ext uri="{0D108BD9-81ED-4DB2-BD59-A6C34878D82A}">
                    <a16:rowId xmlns:a16="http://schemas.microsoft.com/office/drawing/2014/main" val="3074660232"/>
                  </a:ext>
                </a:extLst>
              </a:tr>
            </a:tbl>
          </a:graphicData>
        </a:graphic>
      </p:graphicFrame>
      <p:pic>
        <p:nvPicPr>
          <p:cNvPr id="10" name="图片 9">
            <a:extLst>
              <a:ext uri="{FF2B5EF4-FFF2-40B4-BE49-F238E27FC236}">
                <a16:creationId xmlns:a16="http://schemas.microsoft.com/office/drawing/2014/main" id="{05EE7B04-8FBE-4D5C-82DF-68490CADF4CA}"/>
              </a:ext>
            </a:extLst>
          </p:cNvPr>
          <p:cNvPicPr>
            <a:picLocks/>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5393100" y="1484784"/>
            <a:ext cx="3600399" cy="2329491"/>
          </a:xfrm>
          <a:prstGeom prst="rect">
            <a:avLst/>
          </a:prstGeom>
        </p:spPr>
      </p:pic>
      <p:pic>
        <p:nvPicPr>
          <p:cNvPr id="11" name="图片 10">
            <a:extLst>
              <a:ext uri="{FF2B5EF4-FFF2-40B4-BE49-F238E27FC236}">
                <a16:creationId xmlns:a16="http://schemas.microsoft.com/office/drawing/2014/main" id="{FB89BA65-66D4-41ED-90BD-24B9F28A4F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2991" y="946442"/>
            <a:ext cx="2441621" cy="1524194"/>
          </a:xfrm>
          <a:prstGeom prst="rect">
            <a:avLst/>
          </a:prstGeom>
        </p:spPr>
      </p:pic>
      <p:pic>
        <p:nvPicPr>
          <p:cNvPr id="12" name="图片 11">
            <a:extLst>
              <a:ext uri="{FF2B5EF4-FFF2-40B4-BE49-F238E27FC236}">
                <a16:creationId xmlns:a16="http://schemas.microsoft.com/office/drawing/2014/main" id="{F6BDDDE5-37A1-49AE-A79E-F8E63FEA81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24292" y="2194214"/>
            <a:ext cx="3365203" cy="2100744"/>
          </a:xfrm>
          <a:prstGeom prst="rect">
            <a:avLst/>
          </a:prstGeom>
          <a:ln>
            <a:solidFill>
              <a:srgbClr val="4472C4"/>
            </a:solidFill>
          </a:ln>
        </p:spPr>
      </p:pic>
      <p:sp>
        <p:nvSpPr>
          <p:cNvPr id="13" name="矩形 12">
            <a:extLst>
              <a:ext uri="{FF2B5EF4-FFF2-40B4-BE49-F238E27FC236}">
                <a16:creationId xmlns:a16="http://schemas.microsoft.com/office/drawing/2014/main" id="{E49F3923-FFB5-4FAB-B5D0-812F65C44CA2}"/>
              </a:ext>
            </a:extLst>
          </p:cNvPr>
          <p:cNvSpPr/>
          <p:nvPr/>
        </p:nvSpPr>
        <p:spPr>
          <a:xfrm>
            <a:off x="9713157" y="3668384"/>
            <a:ext cx="2057551" cy="338554"/>
          </a:xfrm>
          <a:prstGeom prst="rect">
            <a:avLst/>
          </a:prstGeom>
        </p:spPr>
        <p:txBody>
          <a:bodyPr wrap="none">
            <a:spAutoFit/>
          </a:bodyPr>
          <a:lstStyle/>
          <a:p>
            <a:pPr fontAlgn="base">
              <a:spcBef>
                <a:spcPct val="0"/>
              </a:spcBef>
              <a:spcAft>
                <a:spcPct val="0"/>
              </a:spcAft>
            </a:pPr>
            <a:r>
              <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Amp. Error &lt;</a:t>
            </a:r>
            <a:r>
              <a:rPr kumimoji="0" lang="en-US" altLang="zh-CN"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±1%</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4" name="TextBox 10">
            <a:extLst>
              <a:ext uri="{FF2B5EF4-FFF2-40B4-BE49-F238E27FC236}">
                <a16:creationId xmlns:a16="http://schemas.microsoft.com/office/drawing/2014/main" id="{02508969-0CD7-4725-8E9F-51B17EEB2EA5}"/>
              </a:ext>
            </a:extLst>
          </p:cNvPr>
          <p:cNvSpPr txBox="1"/>
          <p:nvPr/>
        </p:nvSpPr>
        <p:spPr>
          <a:xfrm>
            <a:off x="5619224" y="3837661"/>
            <a:ext cx="2820292" cy="400110"/>
          </a:xfrm>
          <a:prstGeom prst="rect">
            <a:avLst/>
          </a:prstGeom>
          <a:noFill/>
        </p:spPr>
        <p:txBody>
          <a:bodyPr wrap="square" rtlCol="0">
            <a:spAutoFit/>
          </a:bodyPr>
          <a:lstStyle/>
          <a:p>
            <a:pPr algn="ctr" fontAlgn="auto">
              <a:spcBef>
                <a:spcPts val="0"/>
              </a:spcBef>
              <a:spcAft>
                <a:spcPts val="0"/>
              </a:spcAft>
            </a:pPr>
            <a:r>
              <a:rPr lang="en-US" altLang="zh-CN" sz="2000" dirty="0">
                <a:solidFill>
                  <a:schemeClr val="accent2"/>
                </a:solidFill>
                <a:latin typeface="Times New Roman" panose="02020603050405020304" pitchFamily="18" charset="0"/>
                <a:ea typeface="楷体" pitchFamily="49" charset="-122"/>
                <a:cs typeface="Times New Roman" panose="02020603050405020304" pitchFamily="18" charset="0"/>
              </a:rPr>
              <a:t>Cavities in tunnel</a:t>
            </a:r>
            <a:endParaRPr lang="en-US" altLang="zh-CN" sz="2000" kern="0" dirty="0">
              <a:solidFill>
                <a:schemeClr val="accent2"/>
              </a:solidFill>
              <a:latin typeface="Times New Roman" panose="02020603050405020304" pitchFamily="18" charset="0"/>
              <a:ea typeface="黑体" pitchFamily="2" charset="-122"/>
              <a:cs typeface="Times New Roman" panose="02020603050405020304" pitchFamily="18" charset="0"/>
            </a:endParaRPr>
          </a:p>
        </p:txBody>
      </p:sp>
      <p:sp>
        <p:nvSpPr>
          <p:cNvPr id="18" name="标题 1">
            <a:extLst>
              <a:ext uri="{FF2B5EF4-FFF2-40B4-BE49-F238E27FC236}">
                <a16:creationId xmlns:a16="http://schemas.microsoft.com/office/drawing/2014/main" id="{7C8F9B46-F5B8-4F27-B3EE-4B55DDAA0AD6}"/>
              </a:ext>
            </a:extLst>
          </p:cNvPr>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Key components of accelerator complex</a:t>
            </a:r>
            <a:endParaRPr lang="zh-CN" altLang="en-US" sz="3200" dirty="0">
              <a:solidFill>
                <a:schemeClr val="accent1">
                  <a:lumMod val="75000"/>
                </a:schemeClr>
              </a:solidFill>
              <a:latin typeface="+mn-lt"/>
              <a:sym typeface="+mn-ea"/>
            </a:endParaRPr>
          </a:p>
        </p:txBody>
      </p:sp>
    </p:spTree>
    <p:extLst>
      <p:ext uri="{BB962C8B-B14F-4D97-AF65-F5344CB8AC3E}">
        <p14:creationId xmlns:p14="http://schemas.microsoft.com/office/powerpoint/2010/main" val="1029200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17</a:t>
            </a:fld>
            <a:endParaRPr lang="zh-CN" altLang="en-US" dirty="0"/>
          </a:p>
        </p:txBody>
      </p:sp>
      <p:pic>
        <p:nvPicPr>
          <p:cNvPr id="5" name="图片 4">
            <a:extLst>
              <a:ext uri="{FF2B5EF4-FFF2-40B4-BE49-F238E27FC236}">
                <a16:creationId xmlns:a16="http://schemas.microsoft.com/office/drawing/2014/main" id="{3421DACA-5FA9-4C75-AEB2-B5689F2F25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87988" y="3942446"/>
            <a:ext cx="5750056" cy="2680436"/>
          </a:xfrm>
          <a:prstGeom prst="rect">
            <a:avLst/>
          </a:prstGeom>
        </p:spPr>
      </p:pic>
      <p:pic>
        <p:nvPicPr>
          <p:cNvPr id="6" name="图片 5">
            <a:extLst>
              <a:ext uri="{FF2B5EF4-FFF2-40B4-BE49-F238E27FC236}">
                <a16:creationId xmlns:a16="http://schemas.microsoft.com/office/drawing/2014/main" id="{FC450CB8-5074-43CB-91F3-F0F1E54F63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36061" y="1200402"/>
            <a:ext cx="5429952" cy="2680437"/>
          </a:xfrm>
          <a:prstGeom prst="rect">
            <a:avLst/>
          </a:prstGeom>
        </p:spPr>
      </p:pic>
      <p:pic>
        <p:nvPicPr>
          <p:cNvPr id="7" name="图片 6">
            <a:extLst>
              <a:ext uri="{FF2B5EF4-FFF2-40B4-BE49-F238E27FC236}">
                <a16:creationId xmlns:a16="http://schemas.microsoft.com/office/drawing/2014/main" id="{1A0974A6-042F-4B3B-87B8-1EFF317BA3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868" y="2658293"/>
            <a:ext cx="4197529" cy="2087372"/>
          </a:xfrm>
          <a:prstGeom prst="rect">
            <a:avLst/>
          </a:prstGeom>
        </p:spPr>
      </p:pic>
      <p:sp>
        <p:nvSpPr>
          <p:cNvPr id="8" name="TextBox 10">
            <a:extLst>
              <a:ext uri="{FF2B5EF4-FFF2-40B4-BE49-F238E27FC236}">
                <a16:creationId xmlns:a16="http://schemas.microsoft.com/office/drawing/2014/main" id="{5FF16BA8-7095-4190-8E5C-815D04CDF154}"/>
              </a:ext>
            </a:extLst>
          </p:cNvPr>
          <p:cNvSpPr txBox="1"/>
          <p:nvPr/>
        </p:nvSpPr>
        <p:spPr>
          <a:xfrm>
            <a:off x="330503" y="3557674"/>
            <a:ext cx="2055484" cy="646331"/>
          </a:xfrm>
          <a:prstGeom prst="rect">
            <a:avLst/>
          </a:prstGeom>
          <a:noFill/>
        </p:spPr>
        <p:txBody>
          <a:bodyPr wrap="square" rtlCol="0">
            <a:spAutoFit/>
          </a:bodyPr>
          <a:lstStyle/>
          <a:p>
            <a:pPr algn="ctr" fontAlgn="auto">
              <a:spcBef>
                <a:spcPts val="0"/>
              </a:spcBef>
              <a:spcAft>
                <a:spcPts val="0"/>
              </a:spcAft>
            </a:pPr>
            <a:r>
              <a:rPr lang="en-US" altLang="zh-CN" dirty="0">
                <a:solidFill>
                  <a:srgbClr val="C00000"/>
                </a:solidFill>
                <a:latin typeface="Times New Roman" panose="02020603050405020304" pitchFamily="18" charset="0"/>
                <a:ea typeface="楷体" pitchFamily="49" charset="-122"/>
                <a:cs typeface="Times New Roman" panose="02020603050405020304" pitchFamily="18" charset="0"/>
              </a:rPr>
              <a:t>Vacuum system for HIMAC in 1993</a:t>
            </a:r>
            <a:endParaRPr lang="en-US" altLang="zh-CN" kern="0" dirty="0">
              <a:solidFill>
                <a:srgbClr val="C00000"/>
              </a:solidFill>
              <a:latin typeface="Times New Roman" panose="02020603050405020304" pitchFamily="18" charset="0"/>
              <a:ea typeface="黑体" pitchFamily="2" charset="-122"/>
              <a:cs typeface="Times New Roman" panose="02020603050405020304" pitchFamily="18" charset="0"/>
            </a:endParaRPr>
          </a:p>
        </p:txBody>
      </p:sp>
      <p:pic>
        <p:nvPicPr>
          <p:cNvPr id="9" name="图片 1">
            <a:extLst>
              <a:ext uri="{FF2B5EF4-FFF2-40B4-BE49-F238E27FC236}">
                <a16:creationId xmlns:a16="http://schemas.microsoft.com/office/drawing/2014/main" id="{267815C3-7F15-4BB3-B1EA-688808CE78D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3956" y="4713489"/>
            <a:ext cx="3192110" cy="198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8">
            <a:extLst>
              <a:ext uri="{FF2B5EF4-FFF2-40B4-BE49-F238E27FC236}">
                <a16:creationId xmlns:a16="http://schemas.microsoft.com/office/drawing/2014/main" id="{29923254-579D-4AED-90DC-B2D208B154F2}"/>
              </a:ext>
            </a:extLst>
          </p:cNvPr>
          <p:cNvSpPr>
            <a:spLocks noChangeArrowheads="1"/>
          </p:cNvSpPr>
          <p:nvPr/>
        </p:nvSpPr>
        <p:spPr bwMode="auto">
          <a:xfrm>
            <a:off x="1126556" y="6152913"/>
            <a:ext cx="2809204" cy="584775"/>
          </a:xfrm>
          <a:prstGeom prst="rect">
            <a:avLst/>
          </a:prstGeom>
          <a:noFill/>
          <a:ln w="9525">
            <a:noFill/>
            <a:miter lim="800000"/>
            <a:headEnd/>
            <a:tailEnd/>
          </a:ln>
        </p:spPr>
        <p:txBody>
          <a:bodyPr wrap="square">
            <a:spAutoFit/>
          </a:bodyPr>
          <a:lstStyle/>
          <a:p>
            <a:pPr algn="ctr">
              <a:spcBef>
                <a:spcPts val="0"/>
              </a:spcBef>
              <a:defRPr/>
            </a:pPr>
            <a:r>
              <a:rPr lang="en-US" altLang="zh-CN" sz="1600" dirty="0">
                <a:solidFill>
                  <a:prstClr val="black"/>
                </a:solidFill>
                <a:latin typeface="Times New Roman" panose="02020603050405020304" pitchFamily="18" charset="0"/>
                <a:ea typeface="黑体" pitchFamily="49" charset="-122"/>
                <a:cs typeface="Times New Roman" panose="02020603050405020304" pitchFamily="18" charset="0"/>
              </a:rPr>
              <a:t>Stainless</a:t>
            </a:r>
            <a:r>
              <a:rPr lang="en-US" altLang="zh-CN" sz="1600" dirty="0">
                <a:solidFill>
                  <a:srgbClr val="0000FF"/>
                </a:solidFill>
                <a:latin typeface="Times New Roman" panose="02020603050405020304" pitchFamily="18" charset="0"/>
                <a:ea typeface="黑体" pitchFamily="49" charset="-122"/>
                <a:cs typeface="Times New Roman" panose="02020603050405020304" pitchFamily="18" charset="0"/>
              </a:rPr>
              <a:t> </a:t>
            </a:r>
            <a:r>
              <a:rPr lang="en-US" altLang="zh-CN" sz="1600" dirty="0">
                <a:solidFill>
                  <a:prstClr val="black"/>
                </a:solidFill>
                <a:latin typeface="Times New Roman" panose="02020603050405020304" pitchFamily="18" charset="0"/>
                <a:ea typeface="黑体" pitchFamily="49" charset="-122"/>
                <a:cs typeface="Times New Roman" panose="02020603050405020304" pitchFamily="18" charset="0"/>
              </a:rPr>
              <a:t>steel-</a:t>
            </a:r>
            <a:r>
              <a:rPr lang="en-US" altLang="zh-CN" sz="1600" b="1" dirty="0">
                <a:solidFill>
                  <a:srgbClr val="C00000"/>
                </a:solidFill>
                <a:latin typeface="Times New Roman" pitchFamily="18" charset="0"/>
                <a:ea typeface="黑体" pitchFamily="49" charset="-122"/>
                <a:cs typeface="Times New Roman" panose="02020603050405020304" pitchFamily="18" charset="0"/>
              </a:rPr>
              <a:t>0.3mm</a:t>
            </a:r>
          </a:p>
          <a:p>
            <a:pPr algn="ctr">
              <a:spcBef>
                <a:spcPts val="0"/>
              </a:spcBef>
              <a:defRPr/>
            </a:pPr>
            <a:r>
              <a:rPr lang="en-US" altLang="zh-CN" sz="1600" dirty="0">
                <a:solidFill>
                  <a:prstClr val="black"/>
                </a:solidFill>
                <a:latin typeface="Times New Roman" pitchFamily="18" charset="0"/>
                <a:ea typeface="黑体" pitchFamily="49" charset="-122"/>
                <a:cs typeface="Times New Roman" panose="02020603050405020304" pitchFamily="18" charset="0"/>
              </a:rPr>
              <a:t>Rib-</a:t>
            </a:r>
            <a:r>
              <a:rPr lang="en-US" altLang="zh-CN" sz="1600" dirty="0">
                <a:solidFill>
                  <a:srgbClr val="C00000"/>
                </a:solidFill>
                <a:latin typeface="Times New Roman" pitchFamily="18" charset="0"/>
                <a:ea typeface="黑体" pitchFamily="49" charset="-122"/>
                <a:cs typeface="Times New Roman" panose="02020603050405020304" pitchFamily="18" charset="0"/>
              </a:rPr>
              <a:t>15mm,one side</a:t>
            </a:r>
          </a:p>
        </p:txBody>
      </p:sp>
      <p:sp>
        <p:nvSpPr>
          <p:cNvPr id="12" name="TextBox 10">
            <a:extLst>
              <a:ext uri="{FF2B5EF4-FFF2-40B4-BE49-F238E27FC236}">
                <a16:creationId xmlns:a16="http://schemas.microsoft.com/office/drawing/2014/main" id="{FB4707FA-E433-4446-B1CB-C18FB4CBC48C}"/>
              </a:ext>
            </a:extLst>
          </p:cNvPr>
          <p:cNvSpPr txBox="1"/>
          <p:nvPr/>
        </p:nvSpPr>
        <p:spPr>
          <a:xfrm>
            <a:off x="335773" y="1550297"/>
            <a:ext cx="7297832" cy="1107996"/>
          </a:xfrm>
          <a:prstGeom prst="rect">
            <a:avLst/>
          </a:prstGeom>
          <a:noFill/>
        </p:spPr>
        <p:txBody>
          <a:bodyPr wrap="square" rtlCol="0">
            <a:spAutoFit/>
          </a:bodyPr>
          <a:lstStyle/>
          <a:p>
            <a:pPr fontAlgn="auto">
              <a:spcBef>
                <a:spcPts val="0"/>
              </a:spcBef>
              <a:spcAft>
                <a:spcPts val="0"/>
              </a:spcAft>
            </a:pPr>
            <a:r>
              <a:rPr lang="en-US" altLang="zh-CN" sz="2200" b="1" dirty="0">
                <a:solidFill>
                  <a:srgbClr val="FF0000"/>
                </a:solidFill>
                <a:latin typeface="Times New Roman" panose="02020603050405020304" pitchFamily="18" charset="0"/>
                <a:ea typeface="楷体" pitchFamily="49" charset="-122"/>
                <a:cs typeface="Times New Roman" panose="02020603050405020304" pitchFamily="18" charset="0"/>
              </a:rPr>
              <a:t>Problem: </a:t>
            </a:r>
            <a:r>
              <a:rPr lang="en-US" altLang="zh-CN" sz="2200" dirty="0">
                <a:solidFill>
                  <a:prstClr val="black"/>
                </a:solidFill>
                <a:latin typeface="Times New Roman" panose="02020603050405020304" pitchFamily="18" charset="0"/>
                <a:ea typeface="楷体" pitchFamily="49" charset="-122"/>
                <a:cs typeface="Times New Roman" panose="02020603050405020304" pitchFamily="18" charset="0"/>
              </a:rPr>
              <a:t>fast ramping of the magnets induces eddy currents:</a:t>
            </a:r>
          </a:p>
          <a:p>
            <a:pPr marL="342900" indent="-342900" fontAlgn="auto">
              <a:spcBef>
                <a:spcPts val="0"/>
              </a:spcBef>
              <a:spcAft>
                <a:spcPts val="0"/>
              </a:spcAft>
              <a:buFont typeface="Wingdings" panose="05000000000000000000" pitchFamily="2" charset="2"/>
              <a:buChar char="n"/>
            </a:pPr>
            <a:r>
              <a:rPr lang="en-US" altLang="zh-CN" sz="2200" kern="0" dirty="0">
                <a:solidFill>
                  <a:srgbClr val="0000FF"/>
                </a:solidFill>
                <a:latin typeface="Times New Roman" panose="02020603050405020304" pitchFamily="18" charset="0"/>
                <a:ea typeface="黑体" pitchFamily="2" charset="-122"/>
                <a:cs typeface="Times New Roman" panose="02020603050405020304" pitchFamily="18" charset="0"/>
              </a:rPr>
              <a:t>The chamber walls are heated</a:t>
            </a:r>
          </a:p>
          <a:p>
            <a:pPr marL="342900" indent="-342900" fontAlgn="auto">
              <a:spcBef>
                <a:spcPts val="0"/>
              </a:spcBef>
              <a:spcAft>
                <a:spcPts val="0"/>
              </a:spcAft>
              <a:buFont typeface="Wingdings" panose="05000000000000000000" pitchFamily="2" charset="2"/>
              <a:buChar char="n"/>
            </a:pPr>
            <a:r>
              <a:rPr lang="en-US" altLang="zh-CN" sz="2200" kern="0" dirty="0">
                <a:solidFill>
                  <a:srgbClr val="0000FF"/>
                </a:solidFill>
                <a:latin typeface="Times New Roman" panose="02020603050405020304" pitchFamily="18" charset="0"/>
                <a:ea typeface="黑体" pitchFamily="2" charset="-122"/>
                <a:cs typeface="Times New Roman" panose="02020603050405020304" pitchFamily="18" charset="0"/>
              </a:rPr>
              <a:t>Generation of additional harmonics in field</a:t>
            </a:r>
          </a:p>
        </p:txBody>
      </p:sp>
      <p:pic>
        <p:nvPicPr>
          <p:cNvPr id="13" name="图片 12">
            <a:extLst>
              <a:ext uri="{FF2B5EF4-FFF2-40B4-BE49-F238E27FC236}">
                <a16:creationId xmlns:a16="http://schemas.microsoft.com/office/drawing/2014/main" id="{5CC531D4-DF0E-4DE7-9088-6BD9F0559B2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39155" y="4754526"/>
            <a:ext cx="1338926" cy="1983161"/>
          </a:xfrm>
          <a:prstGeom prst="rect">
            <a:avLst/>
          </a:prstGeom>
        </p:spPr>
      </p:pic>
      <p:sp>
        <p:nvSpPr>
          <p:cNvPr id="14" name="TextBox 10">
            <a:extLst>
              <a:ext uri="{FF2B5EF4-FFF2-40B4-BE49-F238E27FC236}">
                <a16:creationId xmlns:a16="http://schemas.microsoft.com/office/drawing/2014/main" id="{62AB3A95-7CE1-403C-A7B4-A4D804B5DDDA}"/>
              </a:ext>
            </a:extLst>
          </p:cNvPr>
          <p:cNvSpPr txBox="1"/>
          <p:nvPr/>
        </p:nvSpPr>
        <p:spPr>
          <a:xfrm>
            <a:off x="330503" y="4916603"/>
            <a:ext cx="2055484" cy="369332"/>
          </a:xfrm>
          <a:prstGeom prst="rect">
            <a:avLst/>
          </a:prstGeom>
          <a:noFill/>
        </p:spPr>
        <p:txBody>
          <a:bodyPr wrap="square" rtlCol="0">
            <a:spAutoFit/>
          </a:bodyPr>
          <a:lstStyle/>
          <a:p>
            <a:pPr algn="ctr" fontAlgn="auto">
              <a:spcBef>
                <a:spcPts val="0"/>
              </a:spcBef>
              <a:spcAft>
                <a:spcPts val="0"/>
              </a:spcAft>
            </a:pPr>
            <a:r>
              <a:rPr lang="en-US" altLang="zh-CN" dirty="0">
                <a:solidFill>
                  <a:srgbClr val="C00000"/>
                </a:solidFill>
                <a:latin typeface="Times New Roman" panose="02020603050405020304" pitchFamily="18" charset="0"/>
                <a:ea typeface="楷体" pitchFamily="49" charset="-122"/>
                <a:cs typeface="Times New Roman" panose="02020603050405020304" pitchFamily="18" charset="0"/>
              </a:rPr>
              <a:t>Solution from GSI</a:t>
            </a:r>
            <a:endParaRPr lang="en-US" altLang="zh-CN" kern="0" dirty="0">
              <a:solidFill>
                <a:srgbClr val="C00000"/>
              </a:solidFill>
              <a:latin typeface="Times New Roman" panose="02020603050405020304" pitchFamily="18" charset="0"/>
              <a:ea typeface="黑体" pitchFamily="2" charset="-122"/>
              <a:cs typeface="Times New Roman" panose="02020603050405020304" pitchFamily="18" charset="0"/>
            </a:endParaRPr>
          </a:p>
        </p:txBody>
      </p:sp>
      <p:sp>
        <p:nvSpPr>
          <p:cNvPr id="15" name="矩形 14">
            <a:extLst>
              <a:ext uri="{FF2B5EF4-FFF2-40B4-BE49-F238E27FC236}">
                <a16:creationId xmlns:a16="http://schemas.microsoft.com/office/drawing/2014/main" id="{CBB96018-D80E-425E-83F3-3D03D4878CF5}"/>
              </a:ext>
            </a:extLst>
          </p:cNvPr>
          <p:cNvSpPr/>
          <p:nvPr/>
        </p:nvSpPr>
        <p:spPr>
          <a:xfrm>
            <a:off x="6420036" y="4143628"/>
            <a:ext cx="3524042" cy="369332"/>
          </a:xfrm>
          <a:prstGeom prst="rect">
            <a:avLst/>
          </a:prstGeom>
        </p:spPr>
        <p:txBody>
          <a:bodyPr wrap="none" anchor="b">
            <a:spAutoFit/>
          </a:bodyPr>
          <a:lstStyle/>
          <a:p>
            <a:r>
              <a:rPr lang="en-US" altLang="zh-CN" b="1" dirty="0">
                <a:solidFill>
                  <a:srgbClr val="0000FF"/>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Vacuum better than 7</a:t>
            </a:r>
            <a:r>
              <a:rPr lang="en-US" altLang="zh-CN" b="1" dirty="0">
                <a:solidFill>
                  <a:srgbClr val="0000FF"/>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10</a:t>
            </a:r>
            <a:r>
              <a:rPr lang="en-US" altLang="zh-CN" b="1" baseline="30000" dirty="0">
                <a:solidFill>
                  <a:srgbClr val="0000FF"/>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-12</a:t>
            </a:r>
            <a:r>
              <a:rPr lang="en-US" altLang="zh-CN" b="1" dirty="0">
                <a:solidFill>
                  <a:srgbClr val="0000FF"/>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mbar</a:t>
            </a:r>
            <a:endParaRPr lang="zh-CN" altLang="en-US" dirty="0">
              <a:solidFill>
                <a:srgbClr val="0000FF"/>
              </a:solidFill>
              <a:highlight>
                <a:srgbClr val="FFFF00"/>
              </a:highlight>
              <a:latin typeface="微软雅黑" panose="020B0503020204020204" pitchFamily="34" charset="-122"/>
              <a:ea typeface="微软雅黑" panose="020B0503020204020204" pitchFamily="34" charset="-122"/>
            </a:endParaRPr>
          </a:p>
        </p:txBody>
      </p:sp>
      <p:pic>
        <p:nvPicPr>
          <p:cNvPr id="16" name="Picture 2">
            <a:extLst>
              <a:ext uri="{FF2B5EF4-FFF2-40B4-BE49-F238E27FC236}">
                <a16:creationId xmlns:a16="http://schemas.microsoft.com/office/drawing/2014/main" id="{8B0E6886-08B6-4A15-8039-A695F40FBED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5400000">
            <a:off x="4851670" y="2489681"/>
            <a:ext cx="1408539" cy="1728192"/>
          </a:xfrm>
          <a:prstGeom prst="rect">
            <a:avLst/>
          </a:prstGeom>
          <a:noFill/>
          <a:ln w="9525">
            <a:noFill/>
            <a:miter lim="800000"/>
            <a:headEnd/>
            <a:tailEnd/>
          </a:ln>
        </p:spPr>
      </p:pic>
      <p:sp>
        <p:nvSpPr>
          <p:cNvPr id="18" name="TextBox 10">
            <a:extLst>
              <a:ext uri="{FF2B5EF4-FFF2-40B4-BE49-F238E27FC236}">
                <a16:creationId xmlns:a16="http://schemas.microsoft.com/office/drawing/2014/main" id="{C1109BBF-AB1A-492E-A883-A24AC93B4C30}"/>
              </a:ext>
            </a:extLst>
          </p:cNvPr>
          <p:cNvSpPr txBox="1"/>
          <p:nvPr/>
        </p:nvSpPr>
        <p:spPr>
          <a:xfrm>
            <a:off x="4312174" y="4068842"/>
            <a:ext cx="2055484" cy="369332"/>
          </a:xfrm>
          <a:prstGeom prst="rect">
            <a:avLst/>
          </a:prstGeom>
          <a:noFill/>
        </p:spPr>
        <p:txBody>
          <a:bodyPr wrap="square" rtlCol="0">
            <a:spAutoFit/>
          </a:bodyPr>
          <a:lstStyle/>
          <a:p>
            <a:pPr algn="ctr" fontAlgn="auto">
              <a:spcBef>
                <a:spcPts val="0"/>
              </a:spcBef>
              <a:spcAft>
                <a:spcPts val="0"/>
              </a:spcAft>
            </a:pPr>
            <a:r>
              <a:rPr lang="en-US" altLang="zh-CN" dirty="0">
                <a:solidFill>
                  <a:srgbClr val="C00000"/>
                </a:solidFill>
                <a:latin typeface="Times New Roman" panose="02020603050405020304" pitchFamily="18" charset="0"/>
                <a:ea typeface="楷体" pitchFamily="49" charset="-122"/>
                <a:cs typeface="Times New Roman" panose="02020603050405020304" pitchFamily="18" charset="0"/>
              </a:rPr>
              <a:t>Rings inside @ IMP</a:t>
            </a:r>
            <a:endParaRPr lang="en-US" altLang="zh-CN" kern="0" dirty="0">
              <a:solidFill>
                <a:srgbClr val="C00000"/>
              </a:solidFill>
              <a:latin typeface="Times New Roman" panose="02020603050405020304" pitchFamily="18" charset="0"/>
              <a:ea typeface="黑体" pitchFamily="2" charset="-122"/>
              <a:cs typeface="Times New Roman" panose="02020603050405020304" pitchFamily="18" charset="0"/>
            </a:endParaRPr>
          </a:p>
        </p:txBody>
      </p:sp>
      <p:sp>
        <p:nvSpPr>
          <p:cNvPr id="19" name="矩形 18">
            <a:extLst>
              <a:ext uri="{FF2B5EF4-FFF2-40B4-BE49-F238E27FC236}">
                <a16:creationId xmlns:a16="http://schemas.microsoft.com/office/drawing/2014/main" id="{82C7C908-2419-4617-95D5-D1F90A47844D}"/>
              </a:ext>
            </a:extLst>
          </p:cNvPr>
          <p:cNvSpPr/>
          <p:nvPr/>
        </p:nvSpPr>
        <p:spPr>
          <a:xfrm>
            <a:off x="156468" y="934680"/>
            <a:ext cx="7297832" cy="461665"/>
          </a:xfrm>
          <a:prstGeom prst="rect">
            <a:avLst/>
          </a:prstGeom>
          <a:noFill/>
        </p:spPr>
        <p:txBody>
          <a:bodyPr wrap="square">
            <a:spAutoFit/>
          </a:bodyPr>
          <a:lstStyle/>
          <a:p>
            <a:pPr marL="457200" indent="-457200">
              <a:spcBef>
                <a:spcPts val="0"/>
              </a:spcBef>
              <a:buSzPct val="100000"/>
              <a:buFont typeface="Wingdings" panose="05000000000000000000" pitchFamily="2" charset="2"/>
              <a:buChar char="p"/>
            </a:pPr>
            <a:r>
              <a:rPr lang="en-US" altLang="zh-CN" sz="2400" b="1" dirty="0">
                <a:solidFill>
                  <a:srgbClr val="0000FF"/>
                </a:solidFill>
                <a:latin typeface="Times New Roman"/>
              </a:rPr>
              <a:t>Titanium alloy-lined thin-walled vacuum chamber</a:t>
            </a:r>
          </a:p>
        </p:txBody>
      </p:sp>
      <p:sp>
        <p:nvSpPr>
          <p:cNvPr id="20" name="标题 1">
            <a:extLst>
              <a:ext uri="{FF2B5EF4-FFF2-40B4-BE49-F238E27FC236}">
                <a16:creationId xmlns:a16="http://schemas.microsoft.com/office/drawing/2014/main" id="{6EFABB31-D302-4F0A-9F8E-0443A55FC41F}"/>
              </a:ext>
            </a:extLst>
          </p:cNvPr>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Key components of accelerator complex</a:t>
            </a:r>
            <a:endParaRPr lang="zh-CN" altLang="en-US" sz="3200" dirty="0">
              <a:solidFill>
                <a:schemeClr val="accent1">
                  <a:lumMod val="75000"/>
                </a:schemeClr>
              </a:solidFill>
              <a:latin typeface="+mn-lt"/>
              <a:sym typeface="+mn-ea"/>
            </a:endParaRPr>
          </a:p>
        </p:txBody>
      </p:sp>
    </p:spTree>
    <p:extLst>
      <p:ext uri="{BB962C8B-B14F-4D97-AF65-F5344CB8AC3E}">
        <p14:creationId xmlns:p14="http://schemas.microsoft.com/office/powerpoint/2010/main" val="1345482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18</a:t>
            </a:fld>
            <a:endParaRPr lang="zh-CN" altLang="en-US" dirty="0"/>
          </a:p>
        </p:txBody>
      </p:sp>
      <p:sp>
        <p:nvSpPr>
          <p:cNvPr id="5" name="矩形 4">
            <a:extLst>
              <a:ext uri="{FF2B5EF4-FFF2-40B4-BE49-F238E27FC236}">
                <a16:creationId xmlns:a16="http://schemas.microsoft.com/office/drawing/2014/main" id="{01288983-61EA-424E-9EFD-2BC5E7E60013}"/>
              </a:ext>
            </a:extLst>
          </p:cNvPr>
          <p:cNvSpPr/>
          <p:nvPr/>
        </p:nvSpPr>
        <p:spPr>
          <a:xfrm>
            <a:off x="125988" y="1027025"/>
            <a:ext cx="5421972" cy="461665"/>
          </a:xfrm>
          <a:prstGeom prst="rect">
            <a:avLst/>
          </a:prstGeom>
          <a:noFill/>
        </p:spPr>
        <p:txBody>
          <a:bodyPr wrap="square">
            <a:spAutoFit/>
          </a:bodyPr>
          <a:lstStyle/>
          <a:p>
            <a:pPr marL="457200" indent="-457200">
              <a:buSzPct val="100000"/>
              <a:buFont typeface="Wingdings" panose="05000000000000000000" pitchFamily="2" charset="2"/>
              <a:buChar char="p"/>
            </a:pPr>
            <a:r>
              <a:rPr lang="en-US" altLang="zh-CN" sz="2400" b="1" dirty="0">
                <a:solidFill>
                  <a:srgbClr val="0000FF"/>
                </a:solidFill>
                <a:latin typeface="Times New Roman"/>
              </a:rPr>
              <a:t>Some photos in the HIAF campus</a:t>
            </a:r>
          </a:p>
        </p:txBody>
      </p:sp>
      <p:pic>
        <p:nvPicPr>
          <p:cNvPr id="6" name="图片 5">
            <a:extLst>
              <a:ext uri="{FF2B5EF4-FFF2-40B4-BE49-F238E27FC236}">
                <a16:creationId xmlns:a16="http://schemas.microsoft.com/office/drawing/2014/main" id="{B425337F-2203-43A5-87F6-50C0966253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8388" y="4406385"/>
            <a:ext cx="3331829" cy="2363688"/>
          </a:xfrm>
          <a:prstGeom prst="rect">
            <a:avLst/>
          </a:prstGeom>
        </p:spPr>
      </p:pic>
      <p:pic>
        <p:nvPicPr>
          <p:cNvPr id="7" name="图片 6">
            <a:extLst>
              <a:ext uri="{FF2B5EF4-FFF2-40B4-BE49-F238E27FC236}">
                <a16:creationId xmlns:a16="http://schemas.microsoft.com/office/drawing/2014/main" id="{4B6563D8-2249-427A-A564-FCE6F1136E21}"/>
              </a:ext>
            </a:extLst>
          </p:cNvPr>
          <p:cNvPicPr>
            <a:picLocks/>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248285" y="4406385"/>
            <a:ext cx="3331829" cy="2363688"/>
          </a:xfrm>
          <a:prstGeom prst="rect">
            <a:avLst/>
          </a:prstGeom>
        </p:spPr>
      </p:pic>
      <p:pic>
        <p:nvPicPr>
          <p:cNvPr id="8" name="图片 7">
            <a:extLst>
              <a:ext uri="{FF2B5EF4-FFF2-40B4-BE49-F238E27FC236}">
                <a16:creationId xmlns:a16="http://schemas.microsoft.com/office/drawing/2014/main" id="{EE36EEF6-7FBF-4669-8B9F-E89E2A6649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62000" y="1638874"/>
            <a:ext cx="4088462" cy="2617327"/>
          </a:xfrm>
          <a:prstGeom prst="rect">
            <a:avLst/>
          </a:prstGeom>
        </p:spPr>
      </p:pic>
      <p:pic>
        <p:nvPicPr>
          <p:cNvPr id="9" name="图片 8">
            <a:extLst>
              <a:ext uri="{FF2B5EF4-FFF2-40B4-BE49-F238E27FC236}">
                <a16:creationId xmlns:a16="http://schemas.microsoft.com/office/drawing/2014/main" id="{07C4A4D9-A6C0-412E-830D-AD8C1FC7067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68208" y="1638874"/>
            <a:ext cx="4177219" cy="2617327"/>
          </a:xfrm>
          <a:prstGeom prst="rect">
            <a:avLst/>
          </a:prstGeom>
        </p:spPr>
      </p:pic>
      <p:pic>
        <p:nvPicPr>
          <p:cNvPr id="10" name="图片 9">
            <a:extLst>
              <a:ext uri="{FF2B5EF4-FFF2-40B4-BE49-F238E27FC236}">
                <a16:creationId xmlns:a16="http://schemas.microsoft.com/office/drawing/2014/main" id="{DD8F62EA-34C4-4649-8CD3-512C111F0C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3075" y="1638874"/>
            <a:ext cx="3530052" cy="2646504"/>
          </a:xfrm>
          <a:prstGeom prst="rect">
            <a:avLst/>
          </a:prstGeom>
        </p:spPr>
      </p:pic>
      <p:sp>
        <p:nvSpPr>
          <p:cNvPr id="12" name="矩形 11">
            <a:extLst>
              <a:ext uri="{FF2B5EF4-FFF2-40B4-BE49-F238E27FC236}">
                <a16:creationId xmlns:a16="http://schemas.microsoft.com/office/drawing/2014/main" id="{87DEDD15-F52B-4744-AB24-6FCC4391C914}"/>
              </a:ext>
            </a:extLst>
          </p:cNvPr>
          <p:cNvSpPr/>
          <p:nvPr/>
        </p:nvSpPr>
        <p:spPr>
          <a:xfrm>
            <a:off x="173075" y="4406385"/>
            <a:ext cx="2387245" cy="1323439"/>
          </a:xfrm>
          <a:prstGeom prst="rect">
            <a:avLst/>
          </a:prstGeom>
          <a:solidFill>
            <a:schemeClr val="accent1"/>
          </a:solidFill>
        </p:spPr>
        <p:txBody>
          <a:bodyPr wrap="square" anchor="b">
            <a:spAutoFit/>
          </a:bodyPr>
          <a:lstStyle/>
          <a:p>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The first dipole was moved into the tunnel in 27</a:t>
            </a:r>
            <a:r>
              <a:rPr lang="en-US" altLang="zh-CN" sz="2000" b="1"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March, 2024</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372F7DA0-4C85-4182-BF1F-C81141F9F8E0}"/>
              </a:ext>
            </a:extLst>
          </p:cNvPr>
          <p:cNvSpPr/>
          <p:nvPr/>
        </p:nvSpPr>
        <p:spPr>
          <a:xfrm>
            <a:off x="9758182" y="4406385"/>
            <a:ext cx="2387245" cy="1015663"/>
          </a:xfrm>
          <a:prstGeom prst="rect">
            <a:avLst/>
          </a:prstGeom>
          <a:solidFill>
            <a:schemeClr val="accent1"/>
          </a:solidFill>
        </p:spPr>
        <p:txBody>
          <a:bodyPr wrap="square" anchor="b">
            <a:spAutoFit/>
          </a:bodyPr>
          <a:lstStyle/>
          <a:p>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The installation has been finished in June, 2025</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5" name="标题 1">
            <a:extLst>
              <a:ext uri="{FF2B5EF4-FFF2-40B4-BE49-F238E27FC236}">
                <a16:creationId xmlns:a16="http://schemas.microsoft.com/office/drawing/2014/main" id="{764CA224-3A11-4ABF-A05D-4206BB40209D}"/>
              </a:ext>
            </a:extLst>
          </p:cNvPr>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Key components of accelerator complex</a:t>
            </a:r>
            <a:endParaRPr lang="zh-CN" altLang="en-US" sz="3200" dirty="0">
              <a:solidFill>
                <a:schemeClr val="accent1">
                  <a:lumMod val="75000"/>
                </a:schemeClr>
              </a:solidFill>
              <a:latin typeface="+mn-lt"/>
              <a:sym typeface="+mn-ea"/>
            </a:endParaRPr>
          </a:p>
        </p:txBody>
      </p:sp>
    </p:spTree>
    <p:extLst>
      <p:ext uri="{BB962C8B-B14F-4D97-AF65-F5344CB8AC3E}">
        <p14:creationId xmlns:p14="http://schemas.microsoft.com/office/powerpoint/2010/main" val="3645935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19</a:t>
            </a:fld>
            <a:endParaRPr lang="zh-CN" altLang="en-US" dirty="0"/>
          </a:p>
        </p:txBody>
      </p:sp>
      <p:sp>
        <p:nvSpPr>
          <p:cNvPr id="15" name="标题 1">
            <a:extLst>
              <a:ext uri="{FF2B5EF4-FFF2-40B4-BE49-F238E27FC236}">
                <a16:creationId xmlns:a16="http://schemas.microsoft.com/office/drawing/2014/main" id="{764CA224-3A11-4ABF-A05D-4206BB40209D}"/>
              </a:ext>
            </a:extLst>
          </p:cNvPr>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High intensity beam dynamics</a:t>
            </a:r>
            <a:endParaRPr lang="zh-CN" altLang="en-US" sz="3200" dirty="0">
              <a:solidFill>
                <a:schemeClr val="accent1">
                  <a:lumMod val="75000"/>
                </a:schemeClr>
              </a:solidFill>
              <a:latin typeface="+mn-lt"/>
              <a:sym typeface="+mn-ea"/>
            </a:endParaRPr>
          </a:p>
        </p:txBody>
      </p:sp>
      <p:pic>
        <p:nvPicPr>
          <p:cNvPr id="4" name="图片 61">
            <a:extLst>
              <a:ext uri="{FF2B5EF4-FFF2-40B4-BE49-F238E27FC236}">
                <a16:creationId xmlns:a16="http://schemas.microsoft.com/office/drawing/2014/main" id="{CAD1A530-8BD0-4089-A1AF-83C6FF19A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5" y="1582363"/>
            <a:ext cx="7299302" cy="4884494"/>
          </a:xfrm>
          <a:prstGeom prst="rect">
            <a:avLst/>
          </a:prstGeom>
          <a:solidFill>
            <a:schemeClr val="bg1"/>
          </a:solidFill>
        </p:spPr>
      </p:pic>
      <p:sp>
        <p:nvSpPr>
          <p:cNvPr id="5" name="矩形 8">
            <a:extLst>
              <a:ext uri="{FF2B5EF4-FFF2-40B4-BE49-F238E27FC236}">
                <a16:creationId xmlns:a16="http://schemas.microsoft.com/office/drawing/2014/main" id="{4DB1320F-06D9-44B2-B9F1-EA60C035DF3A}"/>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
        <p:nvSpPr>
          <p:cNvPr id="6" name="矩形 46">
            <a:extLst>
              <a:ext uri="{FF2B5EF4-FFF2-40B4-BE49-F238E27FC236}">
                <a16:creationId xmlns:a16="http://schemas.microsoft.com/office/drawing/2014/main" id="{84E3F53B-EE55-498B-86D1-908546B6AB38}"/>
              </a:ext>
            </a:extLst>
          </p:cNvPr>
          <p:cNvSpPr/>
          <p:nvPr/>
        </p:nvSpPr>
        <p:spPr>
          <a:xfrm>
            <a:off x="1149571" y="3910879"/>
            <a:ext cx="947695" cy="400110"/>
          </a:xfrm>
          <a:prstGeom prst="rect">
            <a:avLst/>
          </a:prstGeom>
          <a:noFill/>
        </p:spPr>
        <p:txBody>
          <a:bodyPr wrap="none">
            <a:spAutoFit/>
          </a:bodyPr>
          <a:lstStyle/>
          <a:p>
            <a:pPr fontAlgn="auto">
              <a:spcBef>
                <a:spcPts val="0"/>
              </a:spcBef>
              <a:spcAft>
                <a:spcPts val="0"/>
              </a:spcAft>
              <a:defRPr/>
            </a:pPr>
            <a:r>
              <a:rPr lang="en-US" altLang="zh-CN" sz="2000" b="1" dirty="0" err="1">
                <a:solidFill>
                  <a:srgbClr val="0000FF"/>
                </a:solidFill>
                <a:latin typeface="Times New Roman" panose="02020603050405020304" pitchFamily="18" charset="0"/>
                <a:ea typeface="MS PGothic" pitchFamily="34" charset="-128"/>
                <a:cs typeface="Times New Roman" panose="02020603050405020304" pitchFamily="18" charset="0"/>
              </a:rPr>
              <a:t>BRing</a:t>
            </a:r>
            <a:r>
              <a:rPr lang="en-US" altLang="zh-CN" sz="2000" b="1" dirty="0">
                <a:solidFill>
                  <a:srgbClr val="0000FF"/>
                </a:solidFill>
                <a:latin typeface="Times New Roman" panose="02020603050405020304" pitchFamily="18" charset="0"/>
                <a:ea typeface="MS PGothic" pitchFamily="34" charset="-128"/>
                <a:cs typeface="Times New Roman" panose="02020603050405020304" pitchFamily="18" charset="0"/>
              </a:rPr>
              <a:t> </a:t>
            </a:r>
            <a:endParaRPr lang="zh-CN" altLang="en-US" sz="2000" b="1" dirty="0">
              <a:solidFill>
                <a:srgbClr val="0000FF"/>
              </a:solidFill>
              <a:latin typeface="Times New Roman" panose="02020603050405020304" pitchFamily="18" charset="0"/>
              <a:cs typeface="Times New Roman" panose="02020603050405020304" pitchFamily="18" charset="0"/>
            </a:endParaRPr>
          </a:p>
        </p:txBody>
      </p:sp>
      <p:sp>
        <p:nvSpPr>
          <p:cNvPr id="7" name="矩形 47">
            <a:extLst>
              <a:ext uri="{FF2B5EF4-FFF2-40B4-BE49-F238E27FC236}">
                <a16:creationId xmlns:a16="http://schemas.microsoft.com/office/drawing/2014/main" id="{2CCCFEDD-9E6F-4964-A47B-337C0A0FB824}"/>
              </a:ext>
            </a:extLst>
          </p:cNvPr>
          <p:cNvSpPr/>
          <p:nvPr/>
        </p:nvSpPr>
        <p:spPr>
          <a:xfrm>
            <a:off x="6547647" y="5467258"/>
            <a:ext cx="780983" cy="338554"/>
          </a:xfrm>
          <a:prstGeom prst="rect">
            <a:avLst/>
          </a:prstGeom>
          <a:noFill/>
        </p:spPr>
        <p:txBody>
          <a:bodyPr wrap="none">
            <a:spAutoFit/>
          </a:bodyPr>
          <a:lstStyle/>
          <a:p>
            <a:pPr fontAlgn="auto">
              <a:spcBef>
                <a:spcPts val="0"/>
              </a:spcBef>
              <a:spcAft>
                <a:spcPts val="0"/>
              </a:spcAft>
              <a:defRPr/>
            </a:pPr>
            <a:r>
              <a:rPr lang="en-US" altLang="zh-CN" sz="1600" b="1" dirty="0">
                <a:solidFill>
                  <a:srgbClr val="0000FF"/>
                </a:solidFill>
                <a:latin typeface="Times New Roman" pitchFamily="18" charset="0"/>
                <a:ea typeface="MS PGothic" pitchFamily="34" charset="-128"/>
                <a:cs typeface="Times New Roman" pitchFamily="18" charset="0"/>
              </a:rPr>
              <a:t>SECR</a:t>
            </a:r>
            <a:r>
              <a:rPr lang="en-US" altLang="zh-CN" sz="1600" dirty="0">
                <a:solidFill>
                  <a:srgbClr val="0000FF"/>
                </a:solidFill>
                <a:latin typeface="Times New Roman" pitchFamily="18" charset="0"/>
                <a:ea typeface="MS PGothic" pitchFamily="34" charset="-128"/>
                <a:cs typeface="Times New Roman" pitchFamily="18" charset="0"/>
              </a:rPr>
              <a:t> </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8" name="矩形 48">
            <a:extLst>
              <a:ext uri="{FF2B5EF4-FFF2-40B4-BE49-F238E27FC236}">
                <a16:creationId xmlns:a16="http://schemas.microsoft.com/office/drawing/2014/main" id="{F4B5AEA5-EF93-4440-B507-D62B28F162F9}"/>
              </a:ext>
            </a:extLst>
          </p:cNvPr>
          <p:cNvSpPr/>
          <p:nvPr/>
        </p:nvSpPr>
        <p:spPr>
          <a:xfrm>
            <a:off x="4009407" y="5536372"/>
            <a:ext cx="795411" cy="338554"/>
          </a:xfrm>
          <a:prstGeom prst="rect">
            <a:avLst/>
          </a:prstGeom>
          <a:noFill/>
        </p:spPr>
        <p:txBody>
          <a:bodyPr wrap="none">
            <a:spAutoFit/>
          </a:bodyPr>
          <a:lstStyle/>
          <a:p>
            <a:pPr fontAlgn="auto">
              <a:spcBef>
                <a:spcPts val="0"/>
              </a:spcBef>
              <a:spcAft>
                <a:spcPts val="0"/>
              </a:spcAft>
              <a:defRPr/>
            </a:pPr>
            <a:r>
              <a:rPr lang="en-US" altLang="zh-CN" sz="1600" b="1" dirty="0" err="1">
                <a:solidFill>
                  <a:srgbClr val="0000FF"/>
                </a:solidFill>
                <a:latin typeface="Times New Roman" pitchFamily="18" charset="0"/>
                <a:ea typeface="MS PGothic" pitchFamily="34" charset="-128"/>
                <a:cs typeface="Times New Roman" pitchFamily="18" charset="0"/>
              </a:rPr>
              <a:t>iLinac</a:t>
            </a:r>
            <a:r>
              <a:rPr lang="en-US" altLang="zh-CN" sz="1600" dirty="0">
                <a:solidFill>
                  <a:srgbClr val="0000FF"/>
                </a:solidFill>
                <a:latin typeface="Times New Roman" pitchFamily="18" charset="0"/>
                <a:ea typeface="MS PGothic" pitchFamily="34" charset="-128"/>
                <a:cs typeface="Times New Roman" pitchFamily="18" charset="0"/>
              </a:rPr>
              <a:t> </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9" name="矩形 49">
            <a:extLst>
              <a:ext uri="{FF2B5EF4-FFF2-40B4-BE49-F238E27FC236}">
                <a16:creationId xmlns:a16="http://schemas.microsoft.com/office/drawing/2014/main" id="{18F5F4D6-6160-436F-8DB2-81C5AB510EA9}"/>
              </a:ext>
            </a:extLst>
          </p:cNvPr>
          <p:cNvSpPr/>
          <p:nvPr/>
        </p:nvSpPr>
        <p:spPr>
          <a:xfrm>
            <a:off x="2912452" y="2506953"/>
            <a:ext cx="782587" cy="338554"/>
          </a:xfrm>
          <a:prstGeom prst="rect">
            <a:avLst/>
          </a:prstGeom>
          <a:noFill/>
        </p:spPr>
        <p:txBody>
          <a:bodyPr wrap="none">
            <a:spAutoFit/>
          </a:bodyPr>
          <a:lstStyle/>
          <a:p>
            <a:pPr fontAlgn="auto">
              <a:spcBef>
                <a:spcPts val="0"/>
              </a:spcBef>
              <a:spcAft>
                <a:spcPts val="0"/>
              </a:spcAft>
              <a:defRPr/>
            </a:pPr>
            <a:r>
              <a:rPr lang="en-US" altLang="zh-CN" sz="1600" b="1" dirty="0">
                <a:solidFill>
                  <a:srgbClr val="0000FF"/>
                </a:solidFill>
                <a:latin typeface="Times New Roman" pitchFamily="18" charset="0"/>
                <a:ea typeface="MS PGothic" pitchFamily="34" charset="-128"/>
                <a:cs typeface="Times New Roman" pitchFamily="18" charset="0"/>
              </a:rPr>
              <a:t>HFRS</a:t>
            </a:r>
            <a:r>
              <a:rPr lang="en-US" altLang="zh-CN" sz="1600" dirty="0">
                <a:solidFill>
                  <a:srgbClr val="0000FF"/>
                </a:solidFill>
                <a:latin typeface="Times New Roman" pitchFamily="18" charset="0"/>
                <a:ea typeface="MS PGothic" pitchFamily="34" charset="-128"/>
                <a:cs typeface="Times New Roman" pitchFamily="18" charset="0"/>
              </a:rPr>
              <a:t> </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10" name="矩形 50">
            <a:extLst>
              <a:ext uri="{FF2B5EF4-FFF2-40B4-BE49-F238E27FC236}">
                <a16:creationId xmlns:a16="http://schemas.microsoft.com/office/drawing/2014/main" id="{7B78751F-5E98-4E28-B401-AA7EB674DC4D}"/>
              </a:ext>
            </a:extLst>
          </p:cNvPr>
          <p:cNvSpPr/>
          <p:nvPr/>
        </p:nvSpPr>
        <p:spPr>
          <a:xfrm>
            <a:off x="4614980" y="2598537"/>
            <a:ext cx="771365" cy="338554"/>
          </a:xfrm>
          <a:prstGeom prst="rect">
            <a:avLst/>
          </a:prstGeom>
          <a:solidFill>
            <a:schemeClr val="bg1">
              <a:alpha val="73000"/>
            </a:schemeClr>
          </a:solidFill>
        </p:spPr>
        <p:txBody>
          <a:bodyPr wrap="none">
            <a:spAutoFit/>
          </a:bodyPr>
          <a:lstStyle/>
          <a:p>
            <a:pPr fontAlgn="auto">
              <a:spcBef>
                <a:spcPts val="0"/>
              </a:spcBef>
              <a:spcAft>
                <a:spcPts val="0"/>
              </a:spcAft>
              <a:defRPr/>
            </a:pPr>
            <a:r>
              <a:rPr lang="en-US" altLang="zh-CN" sz="1600" b="1" dirty="0" err="1">
                <a:solidFill>
                  <a:srgbClr val="0000FF"/>
                </a:solidFill>
                <a:latin typeface="Times New Roman" pitchFamily="18" charset="0"/>
                <a:ea typeface="MS PGothic" pitchFamily="34" charset="-128"/>
                <a:cs typeface="Times New Roman" pitchFamily="18" charset="0"/>
              </a:rPr>
              <a:t>SRing</a:t>
            </a:r>
            <a:r>
              <a:rPr lang="en-US" altLang="zh-CN" sz="1600" dirty="0">
                <a:solidFill>
                  <a:srgbClr val="0000FF"/>
                </a:solidFill>
                <a:latin typeface="Times New Roman" pitchFamily="18" charset="0"/>
                <a:ea typeface="MS PGothic" pitchFamily="34" charset="-128"/>
                <a:cs typeface="Times New Roman" pitchFamily="18" charset="0"/>
              </a:rPr>
              <a:t> </a:t>
            </a:r>
            <a:endParaRPr lang="zh-CN" altLang="en-US" sz="1600" dirty="0">
              <a:solidFill>
                <a:srgbClr val="0000FF"/>
              </a:solidFill>
              <a:latin typeface="Times New Roman" panose="02020603050405020304" pitchFamily="18" charset="0"/>
              <a:cs typeface="Times New Roman" panose="02020603050405020304" pitchFamily="18" charset="0"/>
            </a:endParaRPr>
          </a:p>
        </p:txBody>
      </p:sp>
      <p:sp>
        <p:nvSpPr>
          <p:cNvPr id="11" name="Text Box 197">
            <a:extLst>
              <a:ext uri="{FF2B5EF4-FFF2-40B4-BE49-F238E27FC236}">
                <a16:creationId xmlns:a16="http://schemas.microsoft.com/office/drawing/2014/main" id="{0B6AD92D-6253-4AEB-9624-4EBD62C26132}"/>
              </a:ext>
            </a:extLst>
          </p:cNvPr>
          <p:cNvSpPr txBox="1">
            <a:spLocks noChangeArrowheads="1"/>
          </p:cNvSpPr>
          <p:nvPr/>
        </p:nvSpPr>
        <p:spPr bwMode="auto">
          <a:xfrm>
            <a:off x="2970965" y="3626611"/>
            <a:ext cx="4941693" cy="1708160"/>
          </a:xfrm>
          <a:prstGeom prst="rect">
            <a:avLst/>
          </a:prstGeom>
          <a:noFill/>
          <a:ln w="9525">
            <a:noFill/>
            <a:miter lim="800000"/>
            <a:headEnd/>
            <a:tailEnd/>
          </a:ln>
        </p:spPr>
        <p:txBody>
          <a:bodyPr wrap="square">
            <a:spAutoFit/>
          </a:bodyPr>
          <a:lstStyle/>
          <a:p>
            <a:pPr marL="285750" indent="-285750" eaLnBrk="0" fontAlgn="auto" hangingPunct="0">
              <a:spcBef>
                <a:spcPts val="600"/>
              </a:spcBef>
              <a:spcAft>
                <a:spcPts val="0"/>
              </a:spcAft>
              <a:buFont typeface="Arial" panose="020B0604020202020204" pitchFamily="34" charset="0"/>
              <a:buChar char="•"/>
              <a:defRPr/>
            </a:pPr>
            <a:r>
              <a:rPr lang="en-US" altLang="zh-CN" b="1" kern="0" dirty="0">
                <a:latin typeface="Times New Roman" panose="02020603050405020304" pitchFamily="18" charset="0"/>
                <a:ea typeface="MS PGothic" pitchFamily="34" charset="-128"/>
                <a:cs typeface="Times New Roman" panose="02020603050405020304" pitchFamily="18" charset="0"/>
              </a:rPr>
              <a:t>Novel two planes painting injection scheme - </a:t>
            </a:r>
            <a:r>
              <a:rPr lang="en-US" altLang="zh-CN" b="1" kern="0" dirty="0">
                <a:latin typeface="Times New Roman" panose="02020603050405020304" pitchFamily="18" charset="0"/>
                <a:ea typeface="宋体" pitchFamily="2" charset="-122"/>
                <a:cs typeface="Times New Roman" panose="02020603050405020304" pitchFamily="18" charset="0"/>
              </a:rPr>
              <a:t>2.0</a:t>
            </a:r>
            <a:r>
              <a:rPr lang="en-US" altLang="zh-CN" b="1" kern="0" dirty="0">
                <a:latin typeface="Times New Roman" panose="02020603050405020304" pitchFamily="18" charset="0"/>
                <a:ea typeface="宋体" pitchFamily="2" charset="-122"/>
                <a:cs typeface="Times New Roman" panose="02020603050405020304" pitchFamily="18" charset="0"/>
                <a:sym typeface="Symbol" pitchFamily="18" charset="2"/>
              </a:rPr>
              <a:t></a:t>
            </a:r>
            <a:r>
              <a:rPr lang="en-US" altLang="zh-CN" b="1" kern="0" dirty="0">
                <a:latin typeface="Times New Roman" panose="02020603050405020304" pitchFamily="18" charset="0"/>
                <a:ea typeface="宋体" pitchFamily="2" charset="-122"/>
                <a:cs typeface="Times New Roman" panose="02020603050405020304" pitchFamily="18" charset="0"/>
              </a:rPr>
              <a:t>10</a:t>
            </a:r>
            <a:r>
              <a:rPr lang="en-US" altLang="zh-CN" b="1" kern="0" baseline="30000" dirty="0">
                <a:latin typeface="Times New Roman" panose="02020603050405020304" pitchFamily="18" charset="0"/>
                <a:ea typeface="宋体" pitchFamily="2" charset="-122"/>
                <a:cs typeface="Times New Roman" panose="02020603050405020304" pitchFamily="18" charset="0"/>
                <a:sym typeface="Symbol" pitchFamily="18" charset="2"/>
              </a:rPr>
              <a:t>11 </a:t>
            </a:r>
            <a:r>
              <a:rPr lang="en-US" altLang="zh-CN" b="1" kern="0" dirty="0" err="1">
                <a:latin typeface="Times New Roman" panose="02020603050405020304" pitchFamily="18" charset="0"/>
                <a:ea typeface="宋体" pitchFamily="2" charset="-122"/>
                <a:cs typeface="Times New Roman" panose="02020603050405020304" pitchFamily="18" charset="0"/>
                <a:sym typeface="Symbol" pitchFamily="18" charset="2"/>
              </a:rPr>
              <a:t>ppp</a:t>
            </a:r>
            <a:r>
              <a:rPr lang="en-US" altLang="zh-CN" b="1" kern="0" dirty="0">
                <a:latin typeface="Times New Roman" panose="02020603050405020304" pitchFamily="18" charset="0"/>
                <a:ea typeface="宋体" pitchFamily="2" charset="-122"/>
                <a:cs typeface="Times New Roman" panose="02020603050405020304" pitchFamily="18" charset="0"/>
                <a:sym typeface="Symbol" pitchFamily="18" charset="2"/>
              </a:rPr>
              <a:t> (</a:t>
            </a:r>
            <a:r>
              <a:rPr lang="en-GB" altLang="zh-CN" b="1" kern="800" dirty="0">
                <a:latin typeface="Times New Roman" panose="02020603050405020304" pitchFamily="18" charset="0"/>
                <a:ea typeface="宋体" pitchFamily="2" charset="-122"/>
                <a:sym typeface="Symbol" panose="05050102010706020507" pitchFamily="18" charset="2"/>
              </a:rPr>
              <a:t>6</a:t>
            </a:r>
            <a:r>
              <a:rPr lang="en-GB" altLang="zh-CN" b="1" kern="800" dirty="0">
                <a:latin typeface="Times New Roman" panose="02020603050405020304" pitchFamily="18" charset="0"/>
                <a:ea typeface="宋体" pitchFamily="2" charset="-122"/>
              </a:rPr>
              <a:t>10</a:t>
            </a:r>
            <a:r>
              <a:rPr lang="en-GB" altLang="zh-CN" b="1" kern="800" baseline="30000" dirty="0">
                <a:latin typeface="Times New Roman" panose="02020603050405020304" pitchFamily="18" charset="0"/>
                <a:ea typeface="宋体" pitchFamily="2" charset="-122"/>
              </a:rPr>
              <a:t>11</a:t>
            </a:r>
            <a:r>
              <a:rPr lang="en-GB" altLang="zh-CN" b="1" kern="800" dirty="0">
                <a:latin typeface="Times New Roman" panose="02020603050405020304" pitchFamily="18" charset="0"/>
                <a:ea typeface="宋体" pitchFamily="2" charset="-122"/>
              </a:rPr>
              <a:t>pps)</a:t>
            </a:r>
            <a:endParaRPr lang="en-US" altLang="zh-CN" b="1" kern="0" dirty="0">
              <a:latin typeface="Times New Roman" panose="02020603050405020304" pitchFamily="18" charset="0"/>
              <a:ea typeface="MS PGothic" pitchFamily="34" charset="-128"/>
              <a:cs typeface="Times New Roman" panose="02020603050405020304" pitchFamily="18" charset="0"/>
            </a:endParaRPr>
          </a:p>
          <a:p>
            <a:pPr marL="285750" indent="-285750" eaLnBrk="0" fontAlgn="auto" hangingPunct="0">
              <a:spcBef>
                <a:spcPts val="600"/>
              </a:spcBef>
              <a:spcAft>
                <a:spcPts val="0"/>
              </a:spcAft>
              <a:buFont typeface="Arial" panose="020B0604020202020204" pitchFamily="34" charset="0"/>
              <a:buChar char="•"/>
              <a:defRPr/>
            </a:pPr>
            <a:r>
              <a:rPr lang="en-US" altLang="zh-CN" b="1" kern="0" dirty="0">
                <a:latin typeface="Times New Roman" panose="02020603050405020304" pitchFamily="18" charset="0"/>
                <a:ea typeface="MS PGothic" pitchFamily="34" charset="-128"/>
                <a:cs typeface="Times New Roman" panose="02020603050405020304" pitchFamily="18" charset="0"/>
              </a:rPr>
              <a:t>Fast ramping rate - 12T/s</a:t>
            </a:r>
          </a:p>
          <a:p>
            <a:pPr marL="285750" indent="-285750" eaLnBrk="0" fontAlgn="auto" hangingPunct="0">
              <a:spcBef>
                <a:spcPts val="600"/>
              </a:spcBef>
              <a:spcAft>
                <a:spcPts val="0"/>
              </a:spcAft>
              <a:buFont typeface="Arial" panose="020B0604020202020204" pitchFamily="34" charset="0"/>
              <a:buChar char="•"/>
              <a:defRPr/>
            </a:pPr>
            <a:r>
              <a:rPr lang="en-US" altLang="zh-CN" b="1" kern="0" dirty="0">
                <a:latin typeface="Times New Roman" panose="02020603050405020304" pitchFamily="18" charset="0"/>
                <a:ea typeface="MS PGothic" pitchFamily="34" charset="-128"/>
                <a:cs typeface="Times New Roman" panose="02020603050405020304" pitchFamily="18" charset="0"/>
              </a:rPr>
              <a:t>High repetition frequency - 3-5Hz</a:t>
            </a:r>
          </a:p>
          <a:p>
            <a:pPr marL="285750" indent="-285750" eaLnBrk="0" fontAlgn="auto" hangingPunct="0">
              <a:spcBef>
                <a:spcPts val="600"/>
              </a:spcBef>
              <a:spcAft>
                <a:spcPts val="0"/>
              </a:spcAft>
              <a:buFont typeface="Arial" panose="020B0604020202020204" pitchFamily="34" charset="0"/>
              <a:buChar char="•"/>
              <a:defRPr/>
            </a:pPr>
            <a:r>
              <a:rPr lang="en-US" altLang="zh-CN" b="1" kern="0" dirty="0">
                <a:latin typeface="Times New Roman" panose="02020603050405020304" pitchFamily="18" charset="0"/>
                <a:ea typeface="MS PGothic" pitchFamily="34" charset="-128"/>
                <a:cs typeface="Times New Roman" panose="02020603050405020304" pitchFamily="18" charset="0"/>
              </a:rPr>
              <a:t>Stacking longitudinally from </a:t>
            </a:r>
            <a:r>
              <a:rPr lang="en-US" altLang="zh-CN" b="1" kern="0" dirty="0" err="1">
                <a:latin typeface="Times New Roman" panose="02020603050405020304" pitchFamily="18" charset="0"/>
                <a:ea typeface="MS PGothic" pitchFamily="34" charset="-128"/>
                <a:cs typeface="Times New Roman" panose="02020603050405020304" pitchFamily="18" charset="0"/>
              </a:rPr>
              <a:t>BRing</a:t>
            </a:r>
            <a:r>
              <a:rPr lang="en-US" altLang="zh-CN" b="1" kern="0" dirty="0">
                <a:latin typeface="Times New Roman" panose="02020603050405020304" pitchFamily="18" charset="0"/>
                <a:ea typeface="MS PGothic" pitchFamily="34" charset="-128"/>
                <a:cs typeface="Times New Roman" panose="02020603050405020304" pitchFamily="18" charset="0"/>
              </a:rPr>
              <a:t> to </a:t>
            </a:r>
            <a:r>
              <a:rPr lang="en-US" altLang="zh-CN" b="1" kern="0" dirty="0" err="1">
                <a:latin typeface="Times New Roman" panose="02020603050405020304" pitchFamily="18" charset="0"/>
                <a:ea typeface="MS PGothic" pitchFamily="34" charset="-128"/>
                <a:cs typeface="Times New Roman" panose="02020603050405020304" pitchFamily="18" charset="0"/>
              </a:rPr>
              <a:t>SRing</a:t>
            </a:r>
            <a:r>
              <a:rPr lang="en-US" altLang="zh-CN" b="1" kern="0" dirty="0">
                <a:latin typeface="Times New Roman" panose="02020603050405020304" pitchFamily="18" charset="0"/>
                <a:ea typeface="MS PGothic" pitchFamily="34" charset="-128"/>
                <a:cs typeface="Times New Roman" panose="02020603050405020304" pitchFamily="18" charset="0"/>
              </a:rPr>
              <a:t> </a:t>
            </a:r>
            <a:endParaRPr lang="zh-CN" altLang="en-US" dirty="0"/>
          </a:p>
        </p:txBody>
      </p:sp>
      <p:sp>
        <p:nvSpPr>
          <p:cNvPr id="12" name="TextBox 13">
            <a:extLst>
              <a:ext uri="{FF2B5EF4-FFF2-40B4-BE49-F238E27FC236}">
                <a16:creationId xmlns:a16="http://schemas.microsoft.com/office/drawing/2014/main" id="{75235523-9AA6-4149-A440-804D9A958B86}"/>
              </a:ext>
            </a:extLst>
          </p:cNvPr>
          <p:cNvSpPr txBox="1"/>
          <p:nvPr/>
        </p:nvSpPr>
        <p:spPr bwMode="auto">
          <a:xfrm>
            <a:off x="315310" y="4335786"/>
            <a:ext cx="2348196" cy="646331"/>
          </a:xfrm>
          <a:prstGeom prst="rect">
            <a:avLst/>
          </a:prstGeom>
          <a:noFill/>
        </p:spPr>
        <p:txBody>
          <a:bodyPr wrap="square">
            <a:spAutoFit/>
          </a:bodyPr>
          <a:lstStyle/>
          <a:p>
            <a:pPr algn="ctr" fontAlgn="auto">
              <a:spcBef>
                <a:spcPts val="0"/>
              </a:spcBef>
              <a:spcAft>
                <a:spcPts val="0"/>
              </a:spcAft>
              <a:defRPr/>
            </a:pPr>
            <a:r>
              <a:rPr lang="en-US" altLang="zh-CN" b="1" kern="0" dirty="0">
                <a:solidFill>
                  <a:srgbClr val="000099"/>
                </a:solidFill>
                <a:latin typeface="Calibri" panose="020F0502020204030204" pitchFamily="34" charset="0"/>
                <a:ea typeface="宋体" pitchFamily="2" charset="-122"/>
                <a:cs typeface="Arial" panose="020B0604020202020204" pitchFamily="34" charset="0"/>
              </a:rPr>
              <a:t>34 Tm</a:t>
            </a:r>
            <a:r>
              <a:rPr lang="en-US" altLang="zh-CN" b="1" kern="0" baseline="30000" dirty="0">
                <a:solidFill>
                  <a:srgbClr val="000099"/>
                </a:solidFill>
                <a:latin typeface="Calibri" panose="020F0502020204030204" pitchFamily="34" charset="0"/>
                <a:ea typeface="宋体" pitchFamily="2" charset="-122"/>
                <a:cs typeface="Arial" panose="020B0604020202020204" pitchFamily="34" charset="0"/>
              </a:rPr>
              <a:t> </a:t>
            </a:r>
            <a:endParaRPr lang="en-US" b="1" kern="0" dirty="0">
              <a:solidFill>
                <a:srgbClr val="000099"/>
              </a:solidFill>
              <a:latin typeface="Calibri" panose="020F0502020204030204" pitchFamily="34" charset="0"/>
              <a:ea typeface="ＭＳ Ｐゴシック" charset="0"/>
              <a:cs typeface="Arial" panose="020B0604020202020204" pitchFamily="34" charset="0"/>
            </a:endParaRPr>
          </a:p>
          <a:p>
            <a:pPr algn="ctr" fontAlgn="auto">
              <a:spcBef>
                <a:spcPts val="0"/>
              </a:spcBef>
              <a:spcAft>
                <a:spcPts val="0"/>
              </a:spcAft>
              <a:defRPr/>
            </a:pPr>
            <a:r>
              <a:rPr lang="en-US" b="1" kern="0" dirty="0">
                <a:solidFill>
                  <a:srgbClr val="000099"/>
                </a:solidFill>
                <a:latin typeface="Calibri" panose="020F0502020204030204" pitchFamily="34" charset="0"/>
                <a:ea typeface="ＭＳ Ｐゴシック" charset="0"/>
                <a:cs typeface="Arial" panose="020B0604020202020204" pitchFamily="34" charset="0"/>
              </a:rPr>
              <a:t>0.8 GeV/u </a:t>
            </a:r>
            <a:r>
              <a:rPr lang="en-US" altLang="zh-CN" b="1" kern="0" dirty="0">
                <a:solidFill>
                  <a:srgbClr val="000099"/>
                </a:solidFill>
                <a:latin typeface="Calibri" panose="020F0502020204030204" pitchFamily="34" charset="0"/>
                <a:ea typeface="ＭＳ Ｐゴシック" charset="0"/>
                <a:cs typeface="Arial" panose="020B0604020202020204" pitchFamily="34" charset="0"/>
              </a:rPr>
              <a:t>(</a:t>
            </a:r>
            <a:r>
              <a:rPr lang="en-US" altLang="zh-CN" b="1" kern="0" baseline="30000" dirty="0">
                <a:solidFill>
                  <a:srgbClr val="000099"/>
                </a:solidFill>
                <a:latin typeface="Calibri" panose="020F0502020204030204" pitchFamily="34" charset="0"/>
                <a:ea typeface="ＭＳ Ｐゴシック" charset="0"/>
                <a:cs typeface="Arial" panose="020B0604020202020204" pitchFamily="34" charset="0"/>
              </a:rPr>
              <a:t>238</a:t>
            </a:r>
            <a:r>
              <a:rPr lang="en-US" altLang="zh-CN" b="1" kern="0" dirty="0">
                <a:solidFill>
                  <a:srgbClr val="000099"/>
                </a:solidFill>
                <a:latin typeface="Calibri" panose="020F0502020204030204" pitchFamily="34" charset="0"/>
                <a:ea typeface="ＭＳ Ｐゴシック" charset="0"/>
                <a:cs typeface="Arial" panose="020B0604020202020204" pitchFamily="34" charset="0"/>
              </a:rPr>
              <a:t>U</a:t>
            </a:r>
            <a:r>
              <a:rPr lang="en-US" altLang="zh-CN" b="1" kern="0" baseline="30000" dirty="0">
                <a:solidFill>
                  <a:srgbClr val="000099"/>
                </a:solidFill>
                <a:latin typeface="Calibri" panose="020F0502020204030204" pitchFamily="34" charset="0"/>
                <a:ea typeface="ＭＳ Ｐゴシック" charset="0"/>
                <a:cs typeface="Arial" panose="020B0604020202020204" pitchFamily="34" charset="0"/>
              </a:rPr>
              <a:t>35+</a:t>
            </a:r>
            <a:r>
              <a:rPr lang="en-US" altLang="zh-CN" b="1" kern="0" dirty="0">
                <a:solidFill>
                  <a:srgbClr val="000099"/>
                </a:solidFill>
                <a:latin typeface="Calibri" panose="020F0502020204030204" pitchFamily="34" charset="0"/>
                <a:ea typeface="ＭＳ Ｐゴシック" charset="0"/>
                <a:cs typeface="Arial" panose="020B0604020202020204" pitchFamily="34" charset="0"/>
              </a:rPr>
              <a:t>) </a:t>
            </a:r>
            <a:endParaRPr lang="en-US" b="1" kern="0" dirty="0">
              <a:solidFill>
                <a:srgbClr val="000099"/>
              </a:solidFill>
              <a:latin typeface="Calibri" panose="020F0502020204030204" pitchFamily="34" charset="0"/>
              <a:ea typeface="ＭＳ Ｐゴシック" charset="0"/>
              <a:cs typeface="Arial" panose="020B0604020202020204" pitchFamily="34" charset="0"/>
            </a:endParaRPr>
          </a:p>
        </p:txBody>
      </p:sp>
      <p:cxnSp>
        <p:nvCxnSpPr>
          <p:cNvPr id="13" name="直接连接符 55">
            <a:extLst>
              <a:ext uri="{FF2B5EF4-FFF2-40B4-BE49-F238E27FC236}">
                <a16:creationId xmlns:a16="http://schemas.microsoft.com/office/drawing/2014/main" id="{2828554E-36DA-4D3A-8CC5-7B45D4BA7534}"/>
              </a:ext>
            </a:extLst>
          </p:cNvPr>
          <p:cNvCxnSpPr/>
          <p:nvPr/>
        </p:nvCxnSpPr>
        <p:spPr>
          <a:xfrm>
            <a:off x="1813869" y="1898931"/>
            <a:ext cx="0" cy="884272"/>
          </a:xfrm>
          <a:prstGeom prst="line">
            <a:avLst/>
          </a:prstGeom>
          <a:noFill/>
          <a:ln w="60325" cap="flat" cmpd="sng" algn="ctr">
            <a:solidFill>
              <a:srgbClr val="00B050"/>
            </a:solidFill>
            <a:prstDash val="solid"/>
          </a:ln>
          <a:effectLst/>
        </p:spPr>
      </p:cxnSp>
      <p:sp>
        <p:nvSpPr>
          <p:cNvPr id="14" name="矩形 56">
            <a:extLst>
              <a:ext uri="{FF2B5EF4-FFF2-40B4-BE49-F238E27FC236}">
                <a16:creationId xmlns:a16="http://schemas.microsoft.com/office/drawing/2014/main" id="{C563995D-62BE-4C6D-B833-9BCA6A8A61E5}"/>
              </a:ext>
            </a:extLst>
          </p:cNvPr>
          <p:cNvSpPr/>
          <p:nvPr/>
        </p:nvSpPr>
        <p:spPr>
          <a:xfrm>
            <a:off x="2061434" y="2332358"/>
            <a:ext cx="824265" cy="369332"/>
          </a:xfrm>
          <a:prstGeom prst="rect">
            <a:avLst/>
          </a:prstGeom>
        </p:spPr>
        <p:txBody>
          <a:bodyPr wrap="none">
            <a:spAutoFit/>
          </a:bodyPr>
          <a:lstStyle/>
          <a:p>
            <a:pPr fontAlgn="auto">
              <a:spcBef>
                <a:spcPts val="0"/>
              </a:spcBef>
              <a:spcAft>
                <a:spcPts val="0"/>
              </a:spcAft>
              <a:defRPr/>
            </a:pPr>
            <a:r>
              <a:rPr lang="en-US" altLang="zh-CN" kern="0" baseline="30000" dirty="0">
                <a:solidFill>
                  <a:srgbClr val="00B050"/>
                </a:solidFill>
                <a:latin typeface="Times New Roman" panose="02020603050405020304" pitchFamily="18" charset="0"/>
                <a:ea typeface="ＭＳ Ｐゴシック" charset="0"/>
                <a:cs typeface="Times New Roman" panose="02020603050405020304" pitchFamily="18" charset="0"/>
              </a:rPr>
              <a:t>238</a:t>
            </a:r>
            <a:r>
              <a:rPr lang="en-US" altLang="zh-CN" kern="0" dirty="0">
                <a:solidFill>
                  <a:srgbClr val="00B050"/>
                </a:solidFill>
                <a:latin typeface="Times New Roman" panose="02020603050405020304" pitchFamily="18" charset="0"/>
                <a:ea typeface="ＭＳ Ｐゴシック" charset="0"/>
                <a:cs typeface="Times New Roman" panose="02020603050405020304" pitchFamily="18" charset="0"/>
              </a:rPr>
              <a:t>U</a:t>
            </a:r>
            <a:r>
              <a:rPr lang="en-US" altLang="zh-CN" kern="0" baseline="30000" dirty="0">
                <a:solidFill>
                  <a:srgbClr val="00B050"/>
                </a:solidFill>
                <a:latin typeface="Times New Roman" panose="02020603050405020304" pitchFamily="18" charset="0"/>
                <a:ea typeface="ＭＳ Ｐゴシック" charset="0"/>
                <a:cs typeface="Times New Roman" panose="02020603050405020304" pitchFamily="18" charset="0"/>
              </a:rPr>
              <a:t>92+</a:t>
            </a:r>
            <a:endParaRPr lang="zh-CN" altLang="en-US" kern="0" dirty="0">
              <a:solidFill>
                <a:srgbClr val="00B050"/>
              </a:solidFill>
              <a:latin typeface="Times New Roman" panose="02020603050405020304" pitchFamily="18" charset="0"/>
              <a:ea typeface="宋体" pitchFamily="2" charset="-122"/>
              <a:cs typeface="Times New Roman" panose="02020603050405020304" pitchFamily="18" charset="0"/>
            </a:endParaRPr>
          </a:p>
        </p:txBody>
      </p:sp>
      <p:sp>
        <p:nvSpPr>
          <p:cNvPr id="16" name="TextBox 20">
            <a:extLst>
              <a:ext uri="{FF2B5EF4-FFF2-40B4-BE49-F238E27FC236}">
                <a16:creationId xmlns:a16="http://schemas.microsoft.com/office/drawing/2014/main" id="{358D1BE9-8CBC-4390-A82E-D9D3A3B054E3}"/>
              </a:ext>
            </a:extLst>
          </p:cNvPr>
          <p:cNvSpPr txBox="1">
            <a:spLocks noChangeArrowheads="1"/>
          </p:cNvSpPr>
          <p:nvPr/>
        </p:nvSpPr>
        <p:spPr bwMode="auto">
          <a:xfrm>
            <a:off x="1862575" y="1849053"/>
            <a:ext cx="1123241" cy="369332"/>
          </a:xfrm>
          <a:prstGeom prst="rect">
            <a:avLst/>
          </a:prstGeom>
          <a:solidFill>
            <a:schemeClr val="bg1">
              <a:alpha val="85000"/>
            </a:schemeClr>
          </a:solidFill>
          <a:ln w="9525">
            <a:noFill/>
            <a:miter lim="800000"/>
            <a:headEnd/>
            <a:tailEnd/>
          </a:ln>
        </p:spPr>
        <p:txBody>
          <a:bodyPr wrap="square">
            <a:spAutoFit/>
          </a:bodyPr>
          <a:lstStyle/>
          <a:p>
            <a:pPr fontAlgn="auto">
              <a:spcBef>
                <a:spcPts val="0"/>
              </a:spcBef>
              <a:spcAft>
                <a:spcPts val="0"/>
              </a:spcAft>
              <a:defRPr/>
            </a:pPr>
            <a:r>
              <a:rPr kumimoji="1" lang="en-US" altLang="en-US" kern="0" dirty="0">
                <a:solidFill>
                  <a:srgbClr val="00B050"/>
                </a:solidFill>
                <a:latin typeface="Times New Roman" panose="02020603050405020304" pitchFamily="18" charset="0"/>
                <a:ea typeface="ＭＳ Ｐゴシック" pitchFamily="34" charset="-128"/>
                <a:cs typeface="Times New Roman" panose="02020603050405020304" pitchFamily="18" charset="0"/>
              </a:rPr>
              <a:t>Stripper</a:t>
            </a:r>
          </a:p>
        </p:txBody>
      </p:sp>
      <p:sp>
        <p:nvSpPr>
          <p:cNvPr id="17" name="TextBox 50">
            <a:extLst>
              <a:ext uri="{FF2B5EF4-FFF2-40B4-BE49-F238E27FC236}">
                <a16:creationId xmlns:a16="http://schemas.microsoft.com/office/drawing/2014/main" id="{A22EAB30-1B16-4EFB-9D6A-55EFD15288C9}"/>
              </a:ext>
            </a:extLst>
          </p:cNvPr>
          <p:cNvSpPr txBox="1">
            <a:spLocks noChangeArrowheads="1"/>
          </p:cNvSpPr>
          <p:nvPr/>
        </p:nvSpPr>
        <p:spPr bwMode="auto">
          <a:xfrm>
            <a:off x="4260046" y="1886719"/>
            <a:ext cx="1738292" cy="535531"/>
          </a:xfrm>
          <a:prstGeom prst="rect">
            <a:avLst/>
          </a:prstGeom>
          <a:solidFill>
            <a:schemeClr val="bg1">
              <a:alpha val="89000"/>
            </a:schemeClr>
          </a:solidFill>
          <a:ln w="9525">
            <a:noFill/>
            <a:miter lim="800000"/>
            <a:headEnd/>
            <a:tailEnd/>
          </a:ln>
        </p:spPr>
        <p:txBody>
          <a:bodyPr wrap="square">
            <a:spAutoFit/>
          </a:bodyPr>
          <a:lstStyle/>
          <a:p>
            <a:pPr algn="ctr" fontAlgn="auto">
              <a:lnSpc>
                <a:spcPct val="80000"/>
              </a:lnSpc>
              <a:spcBef>
                <a:spcPts val="0"/>
              </a:spcBef>
              <a:spcAft>
                <a:spcPts val="0"/>
              </a:spcAft>
              <a:defRPr/>
            </a:pPr>
            <a:r>
              <a:rPr lang="en-US" altLang="en-US" kern="0" dirty="0">
                <a:solidFill>
                  <a:srgbClr val="00B050"/>
                </a:solidFill>
                <a:latin typeface="Times New Roman" panose="02020603050405020304" pitchFamily="18" charset="0"/>
                <a:ea typeface="ＭＳ Ｐゴシック" pitchFamily="34" charset="-128"/>
                <a:cs typeface="Times New Roman" panose="02020603050405020304" pitchFamily="18" charset="0"/>
              </a:rPr>
              <a:t>3-5 times Barrier bucket</a:t>
            </a:r>
          </a:p>
        </p:txBody>
      </p:sp>
      <p:cxnSp>
        <p:nvCxnSpPr>
          <p:cNvPr id="18" name="直接箭头连接符 60">
            <a:extLst>
              <a:ext uri="{FF2B5EF4-FFF2-40B4-BE49-F238E27FC236}">
                <a16:creationId xmlns:a16="http://schemas.microsoft.com/office/drawing/2014/main" id="{53ABD48E-F28F-4B8F-A237-1CF151D40CC1}"/>
              </a:ext>
            </a:extLst>
          </p:cNvPr>
          <p:cNvCxnSpPr/>
          <p:nvPr/>
        </p:nvCxnSpPr>
        <p:spPr bwMode="auto">
          <a:xfrm>
            <a:off x="1907771" y="2229503"/>
            <a:ext cx="2376000" cy="8673"/>
          </a:xfrm>
          <a:prstGeom prst="straightConnector1">
            <a:avLst/>
          </a:prstGeom>
          <a:noFill/>
          <a:ln w="41275" cap="flat" cmpd="sng" algn="ctr">
            <a:solidFill>
              <a:srgbClr val="00B050"/>
            </a:solidFill>
            <a:prstDash val="sysDash"/>
            <a:tailEnd type="triangle"/>
          </a:ln>
          <a:effectLst/>
        </p:spPr>
      </p:cxnSp>
      <p:sp>
        <p:nvSpPr>
          <p:cNvPr id="19" name="矩形 62">
            <a:extLst>
              <a:ext uri="{FF2B5EF4-FFF2-40B4-BE49-F238E27FC236}">
                <a16:creationId xmlns:a16="http://schemas.microsoft.com/office/drawing/2014/main" id="{E8C66BBA-5189-48C7-98E3-BA3F526D97D1}"/>
              </a:ext>
            </a:extLst>
          </p:cNvPr>
          <p:cNvSpPr/>
          <p:nvPr/>
        </p:nvSpPr>
        <p:spPr>
          <a:xfrm>
            <a:off x="962495" y="2311446"/>
            <a:ext cx="824265" cy="369332"/>
          </a:xfrm>
          <a:prstGeom prst="rect">
            <a:avLst/>
          </a:prstGeom>
          <a:solidFill>
            <a:schemeClr val="bg1">
              <a:alpha val="80000"/>
            </a:schemeClr>
          </a:solidFill>
        </p:spPr>
        <p:txBody>
          <a:bodyPr wrap="none">
            <a:spAutoFit/>
          </a:bodyPr>
          <a:lstStyle/>
          <a:p>
            <a:pPr fontAlgn="auto">
              <a:spcBef>
                <a:spcPts val="0"/>
              </a:spcBef>
              <a:spcAft>
                <a:spcPts val="0"/>
              </a:spcAft>
              <a:defRPr/>
            </a:pPr>
            <a:r>
              <a:rPr lang="en-US" altLang="zh-CN" b="1" kern="0" baseline="30000" dirty="0">
                <a:solidFill>
                  <a:srgbClr val="000099"/>
                </a:solidFill>
                <a:latin typeface="Times New Roman" panose="02020603050405020304" pitchFamily="18" charset="0"/>
                <a:ea typeface="ＭＳ Ｐゴシック" charset="0"/>
                <a:cs typeface="Times New Roman" panose="02020603050405020304" pitchFamily="18" charset="0"/>
              </a:rPr>
              <a:t>238</a:t>
            </a:r>
            <a:r>
              <a:rPr lang="en-US" altLang="zh-CN" b="1" kern="0" dirty="0">
                <a:solidFill>
                  <a:srgbClr val="000099"/>
                </a:solidFill>
                <a:latin typeface="Times New Roman" panose="02020603050405020304" pitchFamily="18" charset="0"/>
                <a:ea typeface="ＭＳ Ｐゴシック" charset="0"/>
                <a:cs typeface="Times New Roman" panose="02020603050405020304" pitchFamily="18" charset="0"/>
              </a:rPr>
              <a:t>U</a:t>
            </a:r>
            <a:r>
              <a:rPr lang="en-US" altLang="zh-CN" b="1" kern="0" baseline="30000" dirty="0">
                <a:solidFill>
                  <a:srgbClr val="000099"/>
                </a:solidFill>
                <a:latin typeface="Times New Roman" panose="02020603050405020304" pitchFamily="18" charset="0"/>
                <a:ea typeface="ＭＳ Ｐゴシック" charset="0"/>
                <a:cs typeface="Times New Roman" panose="02020603050405020304" pitchFamily="18" charset="0"/>
              </a:rPr>
              <a:t>35+</a:t>
            </a:r>
            <a:endParaRPr lang="zh-CN" altLang="en-US" b="1" kern="0" dirty="0">
              <a:solidFill>
                <a:srgbClr val="000099"/>
              </a:solidFill>
              <a:latin typeface="Times New Roman" panose="02020603050405020304" pitchFamily="18" charset="0"/>
              <a:ea typeface="宋体" pitchFamily="2" charset="-122"/>
              <a:cs typeface="Times New Roman" panose="02020603050405020304" pitchFamily="18" charset="0"/>
            </a:endParaRPr>
          </a:p>
        </p:txBody>
      </p:sp>
      <p:pic>
        <p:nvPicPr>
          <p:cNvPr id="20" name="图片 67" descr="E:\AcceleratorPhysics\HIAF\BRing\倾斜静电偏转板样机研制\TiltedES.wmf">
            <a:extLst>
              <a:ext uri="{FF2B5EF4-FFF2-40B4-BE49-F238E27FC236}">
                <a16:creationId xmlns:a16="http://schemas.microsoft.com/office/drawing/2014/main" id="{481E12EB-4E46-4A4C-922F-9D88881648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663" t="24700" r="42034" b="16323"/>
          <a:stretch/>
        </p:blipFill>
        <p:spPr bwMode="auto">
          <a:xfrm>
            <a:off x="7960569" y="3033837"/>
            <a:ext cx="1712706" cy="1537478"/>
          </a:xfrm>
          <a:prstGeom prst="rect">
            <a:avLst/>
          </a:prstGeom>
          <a:noFill/>
          <a:ln>
            <a:noFill/>
          </a:ln>
          <a:extLst>
            <a:ext uri="{53640926-AAD7-44D8-BBD7-CCE9431645EC}">
              <a14:shadowObscured xmlns:a14="http://schemas.microsoft.com/office/drawing/2010/main"/>
            </a:ext>
          </a:extLst>
        </p:spPr>
      </p:pic>
      <p:pic>
        <p:nvPicPr>
          <p:cNvPr id="21" name="图片 69">
            <a:extLst>
              <a:ext uri="{FF2B5EF4-FFF2-40B4-BE49-F238E27FC236}">
                <a16:creationId xmlns:a16="http://schemas.microsoft.com/office/drawing/2014/main" id="{F293F73D-1F6D-44FA-B089-2B1FF9FC46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305" y="3033837"/>
            <a:ext cx="2085230" cy="1597094"/>
          </a:xfrm>
          <a:prstGeom prst="rect">
            <a:avLst/>
          </a:prstGeom>
        </p:spPr>
      </p:pic>
      <p:graphicFrame>
        <p:nvGraphicFramePr>
          <p:cNvPr id="22" name="Group 188">
            <a:extLst>
              <a:ext uri="{FF2B5EF4-FFF2-40B4-BE49-F238E27FC236}">
                <a16:creationId xmlns:a16="http://schemas.microsoft.com/office/drawing/2014/main" id="{9013C637-E3D7-4CD2-9D63-3154E56E9594}"/>
              </a:ext>
            </a:extLst>
          </p:cNvPr>
          <p:cNvGraphicFramePr>
            <a:graphicFrameLocks noGrp="1"/>
          </p:cNvGraphicFramePr>
          <p:nvPr>
            <p:extLst>
              <p:ext uri="{D42A27DB-BD31-4B8C-83A1-F6EECF244321}">
                <p14:modId xmlns:p14="http://schemas.microsoft.com/office/powerpoint/2010/main" val="2506732710"/>
              </p:ext>
            </p:extLst>
          </p:nvPr>
        </p:nvGraphicFramePr>
        <p:xfrm>
          <a:off x="8107499" y="4683847"/>
          <a:ext cx="3538453" cy="1587120"/>
        </p:xfrm>
        <a:graphic>
          <a:graphicData uri="http://schemas.openxmlformats.org/drawingml/2006/table">
            <a:tbl>
              <a:tblPr/>
              <a:tblGrid>
                <a:gridCol w="756084">
                  <a:extLst>
                    <a:ext uri="{9D8B030D-6E8A-4147-A177-3AD203B41FA5}">
                      <a16:colId xmlns:a16="http://schemas.microsoft.com/office/drawing/2014/main" val="20000"/>
                    </a:ext>
                  </a:extLst>
                </a:gridCol>
                <a:gridCol w="864096">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910161">
                  <a:extLst>
                    <a:ext uri="{9D8B030D-6E8A-4147-A177-3AD203B41FA5}">
                      <a16:colId xmlns:a16="http://schemas.microsoft.com/office/drawing/2014/main" val="20005"/>
                    </a:ext>
                  </a:extLst>
                </a:gridCol>
              </a:tblGrid>
              <a:tr h="566840">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Ions</a:t>
                      </a:r>
                      <a:endParaRPr kumimoji="0" lang="zh-CN" altLang="en-US"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marL="90000" marR="90000" marT="46800" marB="468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Plane</a:t>
                      </a:r>
                      <a:endParaRPr kumimoji="0" lang="zh-CN" altLang="en-US"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marL="90000" marR="90000" marT="46800" marB="468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Injection</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Turns</a:t>
                      </a:r>
                      <a:endParaRPr kumimoji="0" lang="zh-CN" altLang="en-US"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marL="90000" marR="90000" marT="46800" marB="468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Single</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injection </a:t>
                      </a:r>
                      <a:endParaRPr kumimoji="0" lang="zh-CN" altLang="en-US"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marL="90000" marR="90000" marT="46800" marB="4680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0"/>
                  </a:ext>
                </a:extLst>
              </a:tr>
              <a:tr h="326951">
                <a:tc rowSpan="3">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30000" dirty="0">
                          <a:ln>
                            <a:noFill/>
                          </a:ln>
                          <a:solidFill>
                            <a:srgbClr val="000099"/>
                          </a:solidFill>
                          <a:effectLst/>
                          <a:latin typeface="Calibri" panose="020F0502020204030204" pitchFamily="34" charset="0"/>
                          <a:cs typeface="Times New Roman" panose="02020603050405020304" pitchFamily="18" charset="0"/>
                        </a:rPr>
                        <a:t>238</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U</a:t>
                      </a:r>
                      <a:r>
                        <a:rPr kumimoji="0" lang="en-US" altLang="zh-CN" sz="1600" u="none" strike="noStrike" cap="none" normalizeH="0" baseline="30000" dirty="0">
                          <a:ln>
                            <a:noFill/>
                          </a:ln>
                          <a:solidFill>
                            <a:srgbClr val="000099"/>
                          </a:solidFill>
                          <a:effectLst/>
                          <a:latin typeface="Calibri" panose="020F0502020204030204" pitchFamily="34" charset="0"/>
                          <a:cs typeface="Times New Roman" panose="02020603050405020304" pitchFamily="18" charset="0"/>
                        </a:rPr>
                        <a:t>35+</a:t>
                      </a:r>
                      <a:endParaRPr kumimoji="0" lang="en-US" altLang="zh-CN" sz="1600" b="1" i="0" u="none" strike="noStrike" cap="none" normalizeH="0" baseline="0" dirty="0">
                        <a:ln>
                          <a:noFill/>
                        </a:ln>
                        <a:solidFill>
                          <a:srgbClr val="000099"/>
                        </a:solidFill>
                        <a:effectLst/>
                        <a:latin typeface="Calibri" panose="020F0502020204030204" pitchFamily="34" charset="0"/>
                        <a:ea typeface="宋体" pitchFamily="2" charset="-122"/>
                        <a:cs typeface="Times New Roman" panose="02020603050405020304" pitchFamily="18" charset="0"/>
                      </a:endParaRPr>
                    </a:p>
                  </a:txBody>
                  <a:tcPr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H</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33</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3.3</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10</a:t>
                      </a:r>
                      <a:r>
                        <a:rPr kumimoji="0" lang="en-US" altLang="zh-CN" sz="1600" u="none" strike="noStrike" cap="none" normalizeH="0" baseline="30000" dirty="0">
                          <a:ln>
                            <a:noFill/>
                          </a:ln>
                          <a:solidFill>
                            <a:srgbClr val="000099"/>
                          </a:solidFill>
                          <a:effectLst/>
                          <a:latin typeface="Calibri" panose="020F0502020204030204" pitchFamily="34" charset="0"/>
                          <a:cs typeface="Times New Roman" panose="02020603050405020304" pitchFamily="18" charset="0"/>
                        </a:rPr>
                        <a:t>10</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 </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1"/>
                  </a:ext>
                </a:extLst>
              </a:tr>
              <a:tr h="326951">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horzOverflow="overflow"/>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V</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16</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sym typeface="Symbol" pitchFamily="18" charset="2"/>
                        </a:rPr>
                        <a:t>1.6</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10</a:t>
                      </a:r>
                      <a:r>
                        <a:rPr kumimoji="0" lang="en-US" altLang="zh-CN" sz="1600" u="none" strike="noStrike" cap="none" normalizeH="0" baseline="30000" dirty="0">
                          <a:ln>
                            <a:noFill/>
                          </a:ln>
                          <a:solidFill>
                            <a:srgbClr val="000099"/>
                          </a:solidFill>
                          <a:effectLst/>
                          <a:latin typeface="Calibri" panose="020F0502020204030204" pitchFamily="34" charset="0"/>
                          <a:cs typeface="Times New Roman" panose="02020603050405020304" pitchFamily="18" charset="0"/>
                        </a:rPr>
                        <a:t>10</a:t>
                      </a:r>
                      <a:r>
                        <a:rPr kumimoji="0" lang="en-US" altLang="zh-CN" sz="1600" u="none" strike="noStrike" cap="none" normalizeH="0" baseline="0" dirty="0">
                          <a:ln>
                            <a:noFill/>
                          </a:ln>
                          <a:solidFill>
                            <a:srgbClr val="000099"/>
                          </a:solidFill>
                          <a:effectLst/>
                          <a:latin typeface="Calibri" panose="020F0502020204030204" pitchFamily="34" charset="0"/>
                          <a:cs typeface="Times New Roman" panose="02020603050405020304" pitchFamily="18" charset="0"/>
                        </a:rPr>
                        <a:t> </a:t>
                      </a:r>
                      <a:endParaRPr kumimoji="0" lang="en-US" altLang="zh-CN" sz="1600" b="1" i="0" u="none" strike="noStrike" cap="none" normalizeH="0" baseline="0" dirty="0">
                        <a:ln>
                          <a:noFill/>
                        </a:ln>
                        <a:solidFill>
                          <a:srgbClr val="000099"/>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2"/>
                  </a:ext>
                </a:extLst>
              </a:tr>
              <a:tr h="326951">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a:ln>
                          <a:noFill/>
                        </a:ln>
                        <a:solidFill>
                          <a:schemeClr val="tx1"/>
                        </a:solidFill>
                        <a:effectLst/>
                        <a:latin typeface="Arial" charset="0"/>
                        <a:ea typeface="宋体" pitchFamily="2" charset="-122"/>
                      </a:endParaRPr>
                    </a:p>
                  </a:txBody>
                  <a:tcPr anchor="ctr" horzOverflow="overflow"/>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b="1" u="none" strike="noStrike" cap="none" normalizeH="0" baseline="0" dirty="0">
                          <a:ln>
                            <a:noFill/>
                          </a:ln>
                          <a:solidFill>
                            <a:srgbClr val="FF0000"/>
                          </a:solidFill>
                          <a:effectLst/>
                          <a:latin typeface="Calibri" panose="020F0502020204030204" pitchFamily="34" charset="0"/>
                          <a:cs typeface="Times New Roman" panose="02020603050405020304" pitchFamily="18" charset="0"/>
                        </a:rPr>
                        <a:t>H+V</a:t>
                      </a:r>
                      <a:endParaRPr kumimoji="0" lang="en-US" altLang="zh-CN" sz="1600" b="1" i="0" u="none" strike="noStrike" cap="none" normalizeH="0" baseline="0" dirty="0">
                        <a:ln>
                          <a:noFill/>
                        </a:ln>
                        <a:solidFill>
                          <a:srgbClr val="FF0000"/>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600" b="1" u="none" strike="noStrike" cap="none" normalizeH="0" baseline="0" dirty="0">
                          <a:ln>
                            <a:noFill/>
                          </a:ln>
                          <a:solidFill>
                            <a:srgbClr val="FF0000"/>
                          </a:solidFill>
                          <a:effectLst/>
                          <a:latin typeface="Calibri" panose="020F0502020204030204" pitchFamily="34" charset="0"/>
                          <a:cs typeface="Times New Roman" panose="02020603050405020304" pitchFamily="18" charset="0"/>
                        </a:rPr>
                        <a:t>150</a:t>
                      </a:r>
                      <a:endParaRPr kumimoji="0" lang="en-US" altLang="zh-CN" sz="1600" b="1" i="0" u="none" strike="noStrike" cap="none" normalizeH="0" baseline="0" dirty="0">
                        <a:ln>
                          <a:noFill/>
                        </a:ln>
                        <a:solidFill>
                          <a:srgbClr val="FF0000"/>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457200" rtl="0" eaLnBrk="1" latinLnBrk="0" hangingPunct="1">
                        <a:defRPr sz="1800" kern="1200">
                          <a:solidFill>
                            <a:schemeClr val="dk1"/>
                          </a:solidFill>
                          <a:latin typeface="Calibri"/>
                          <a:ea typeface="宋体"/>
                        </a:defRPr>
                      </a:lvl1pPr>
                      <a:lvl2pPr marL="457200" algn="l" defTabSz="457200" rtl="0" eaLnBrk="1" latinLnBrk="0" hangingPunct="1">
                        <a:defRPr sz="1800" kern="1200">
                          <a:solidFill>
                            <a:schemeClr val="dk1"/>
                          </a:solidFill>
                          <a:latin typeface="Calibri"/>
                          <a:ea typeface="宋体"/>
                        </a:defRPr>
                      </a:lvl2pPr>
                      <a:lvl3pPr marL="914400" algn="l" defTabSz="457200" rtl="0" eaLnBrk="1" latinLnBrk="0" hangingPunct="1">
                        <a:defRPr sz="1800" kern="1200">
                          <a:solidFill>
                            <a:schemeClr val="dk1"/>
                          </a:solidFill>
                          <a:latin typeface="Calibri"/>
                          <a:ea typeface="宋体"/>
                        </a:defRPr>
                      </a:lvl3pPr>
                      <a:lvl4pPr marL="1371600" algn="l" defTabSz="457200" rtl="0" eaLnBrk="1" latinLnBrk="0" hangingPunct="1">
                        <a:defRPr sz="1800" kern="1200">
                          <a:solidFill>
                            <a:schemeClr val="dk1"/>
                          </a:solidFill>
                          <a:latin typeface="Calibri"/>
                          <a:ea typeface="宋体"/>
                        </a:defRPr>
                      </a:lvl4pPr>
                      <a:lvl5pPr marL="1828800" algn="l" defTabSz="457200" rtl="0" eaLnBrk="1" latinLnBrk="0" hangingPunct="1">
                        <a:defRPr sz="1800" kern="1200">
                          <a:solidFill>
                            <a:schemeClr val="dk1"/>
                          </a:solidFill>
                          <a:latin typeface="Calibri"/>
                          <a:ea typeface="宋体"/>
                        </a:defRPr>
                      </a:lvl5pPr>
                      <a:lvl6pPr marL="2286000" algn="l" defTabSz="457200" rtl="0" eaLnBrk="1" latinLnBrk="0" hangingPunct="1">
                        <a:defRPr sz="1800" kern="1200">
                          <a:solidFill>
                            <a:schemeClr val="dk1"/>
                          </a:solidFill>
                          <a:latin typeface="Calibri"/>
                          <a:ea typeface="宋体"/>
                        </a:defRPr>
                      </a:lvl6pPr>
                      <a:lvl7pPr marL="2743200" algn="l" defTabSz="457200" rtl="0" eaLnBrk="1" latinLnBrk="0" hangingPunct="1">
                        <a:defRPr sz="1800" kern="1200">
                          <a:solidFill>
                            <a:schemeClr val="dk1"/>
                          </a:solidFill>
                          <a:latin typeface="Calibri"/>
                          <a:ea typeface="宋体"/>
                        </a:defRPr>
                      </a:lvl7pPr>
                      <a:lvl8pPr marL="3200400" algn="l" defTabSz="457200" rtl="0" eaLnBrk="1" latinLnBrk="0" hangingPunct="1">
                        <a:defRPr sz="1800" kern="1200">
                          <a:solidFill>
                            <a:schemeClr val="dk1"/>
                          </a:solidFill>
                          <a:latin typeface="Calibri"/>
                          <a:ea typeface="宋体"/>
                        </a:defRPr>
                      </a:lvl8pPr>
                      <a:lvl9pPr marL="3657600" algn="l" defTabSz="457200" rtl="0" eaLnBrk="1" latinLnBrk="0" hangingPunct="1">
                        <a:defRPr sz="1800" kern="1200">
                          <a:solidFill>
                            <a:schemeClr val="dk1"/>
                          </a:solidFill>
                          <a:latin typeface="Calibri"/>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1600" b="1" u="none" strike="noStrike" cap="none" normalizeH="0" baseline="0" dirty="0">
                          <a:ln>
                            <a:noFill/>
                          </a:ln>
                          <a:solidFill>
                            <a:srgbClr val="FF0000"/>
                          </a:solidFill>
                          <a:effectLst/>
                          <a:latin typeface="Calibri" panose="020F0502020204030204" pitchFamily="34" charset="0"/>
                          <a:cs typeface="Times New Roman" panose="02020603050405020304" pitchFamily="18" charset="0"/>
                          <a:sym typeface="Symbol" pitchFamily="18" charset="2"/>
                        </a:rPr>
                        <a:t>2.0</a:t>
                      </a:r>
                      <a:r>
                        <a:rPr kumimoji="0" lang="en-US" altLang="zh-CN" sz="1600" b="1" u="none" strike="noStrike" cap="none" normalizeH="0" baseline="0" dirty="0">
                          <a:ln>
                            <a:noFill/>
                          </a:ln>
                          <a:solidFill>
                            <a:srgbClr val="FF0000"/>
                          </a:solidFill>
                          <a:effectLst/>
                          <a:latin typeface="Calibri" panose="020F0502020204030204" pitchFamily="34" charset="0"/>
                          <a:cs typeface="Times New Roman" panose="02020603050405020304" pitchFamily="18" charset="0"/>
                        </a:rPr>
                        <a:t>10</a:t>
                      </a:r>
                      <a:r>
                        <a:rPr kumimoji="0" lang="en-US" altLang="zh-CN" sz="1600" b="1" u="none" strike="noStrike" cap="none" normalizeH="0" baseline="30000" dirty="0">
                          <a:ln>
                            <a:noFill/>
                          </a:ln>
                          <a:solidFill>
                            <a:srgbClr val="FF0000"/>
                          </a:solidFill>
                          <a:effectLst/>
                          <a:latin typeface="Calibri" panose="020F0502020204030204" pitchFamily="34" charset="0"/>
                          <a:cs typeface="Times New Roman" panose="02020603050405020304" pitchFamily="18" charset="0"/>
                        </a:rPr>
                        <a:t>11</a:t>
                      </a:r>
                      <a:endParaRPr kumimoji="0" lang="en-US" altLang="zh-CN" sz="1600" b="1" i="0" u="none" strike="noStrike" cap="none" normalizeH="0" baseline="0" dirty="0">
                        <a:ln>
                          <a:noFill/>
                        </a:ln>
                        <a:solidFill>
                          <a:srgbClr val="FF0000"/>
                        </a:solidFill>
                        <a:effectLst/>
                        <a:latin typeface="Calibri" panose="020F0502020204030204" pitchFamily="34" charset="0"/>
                        <a:ea typeface="黑体" pitchFamily="2" charset="-122"/>
                        <a:cs typeface="Times New Roman" panose="02020603050405020304" pitchFamily="18" charset="0"/>
                      </a:endParaRPr>
                    </a:p>
                  </a:txBody>
                  <a:tcP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extLst>
                  <a:ext uri="{0D108BD9-81ED-4DB2-BD59-A6C34878D82A}">
                    <a16:rowId xmlns:a16="http://schemas.microsoft.com/office/drawing/2014/main" val="10003"/>
                  </a:ext>
                </a:extLst>
              </a:tr>
            </a:tbl>
          </a:graphicData>
        </a:graphic>
      </p:graphicFrame>
      <p:sp>
        <p:nvSpPr>
          <p:cNvPr id="23" name="Text Box 56">
            <a:extLst>
              <a:ext uri="{FF2B5EF4-FFF2-40B4-BE49-F238E27FC236}">
                <a16:creationId xmlns:a16="http://schemas.microsoft.com/office/drawing/2014/main" id="{C96DB22E-C87B-4A3B-B7DD-382B0373464A}"/>
              </a:ext>
            </a:extLst>
          </p:cNvPr>
          <p:cNvSpPr txBox="1">
            <a:spLocks noChangeArrowheads="1"/>
          </p:cNvSpPr>
          <p:nvPr/>
        </p:nvSpPr>
        <p:spPr bwMode="auto">
          <a:xfrm>
            <a:off x="2285922" y="955681"/>
            <a:ext cx="10085416" cy="400110"/>
          </a:xfrm>
          <a:prstGeom prst="rect">
            <a:avLst/>
          </a:prstGeom>
          <a:noFill/>
          <a:ln w="9525">
            <a:noFill/>
            <a:miter lim="800000"/>
            <a:headEnd/>
            <a:tailEnd/>
          </a:ln>
        </p:spPr>
        <p:txBody>
          <a:bodyPr wrap="square">
            <a:spAutoFit/>
          </a:bodyPr>
          <a:lstStyle/>
          <a:p>
            <a:pPr algn="ctr"/>
            <a:r>
              <a:rPr lang="en-US" altLang="zh-CN" sz="2000" dirty="0">
                <a:solidFill>
                  <a:srgbClr val="000099"/>
                </a:solidFill>
                <a:latin typeface="Times New Roman" pitchFamily="18" charset="0"/>
                <a:cs typeface="Times New Roman" pitchFamily="18" charset="0"/>
              </a:rPr>
              <a:t>2.0</a:t>
            </a:r>
            <a:r>
              <a:rPr lang="en-US" altLang="zh-CN" sz="2000" b="1" dirty="0">
                <a:solidFill>
                  <a:srgbClr val="FF0000"/>
                </a:solidFill>
                <a:latin typeface="Times New Roman" pitchFamily="18" charset="0"/>
                <a:cs typeface="Times New Roman" pitchFamily="18" charset="0"/>
                <a:sym typeface="Symbol" pitchFamily="18" charset="2"/>
              </a:rPr>
              <a:t> </a:t>
            </a:r>
            <a:r>
              <a:rPr lang="en-US" altLang="zh-CN" sz="2000" b="1" dirty="0">
                <a:solidFill>
                  <a:srgbClr val="000099"/>
                </a:solidFill>
                <a:latin typeface="Times New Roman" pitchFamily="18" charset="0"/>
                <a:cs typeface="Times New Roman" pitchFamily="18" charset="0"/>
                <a:sym typeface="Symbol" pitchFamily="18" charset="2"/>
              </a:rPr>
              <a:t></a:t>
            </a:r>
            <a:r>
              <a:rPr lang="en-US" altLang="zh-CN" sz="2000" dirty="0">
                <a:solidFill>
                  <a:srgbClr val="000099"/>
                </a:solidFill>
                <a:latin typeface="Times New Roman" pitchFamily="18" charset="0"/>
                <a:cs typeface="Times New Roman" pitchFamily="18" charset="0"/>
                <a:sym typeface="Symbol" pitchFamily="18" charset="2"/>
              </a:rPr>
              <a:t>10</a:t>
            </a:r>
            <a:r>
              <a:rPr lang="en-US" altLang="zh-CN" sz="2000" baseline="30000" dirty="0">
                <a:solidFill>
                  <a:srgbClr val="000099"/>
                </a:solidFill>
                <a:latin typeface="Times New Roman" pitchFamily="18" charset="0"/>
                <a:cs typeface="Times New Roman" pitchFamily="18" charset="0"/>
                <a:sym typeface="Symbol" pitchFamily="18" charset="2"/>
              </a:rPr>
              <a:t>11</a:t>
            </a:r>
            <a:r>
              <a:rPr lang="en-US" altLang="zh-CN" sz="2000" dirty="0">
                <a:solidFill>
                  <a:srgbClr val="000099"/>
                </a:solidFill>
                <a:latin typeface="Times New Roman" pitchFamily="18" charset="0"/>
                <a:cs typeface="Times New Roman" pitchFamily="18" charset="0"/>
                <a:sym typeface="Symbol" pitchFamily="18" charset="2"/>
              </a:rPr>
              <a:t> U</a:t>
            </a:r>
            <a:r>
              <a:rPr lang="en-US" altLang="zh-CN" sz="2000" baseline="30000" dirty="0">
                <a:solidFill>
                  <a:srgbClr val="000099"/>
                </a:solidFill>
                <a:latin typeface="Times New Roman" pitchFamily="18" charset="0"/>
                <a:cs typeface="Times New Roman" pitchFamily="18" charset="0"/>
                <a:sym typeface="Symbol" pitchFamily="18" charset="2"/>
              </a:rPr>
              <a:t>35+</a:t>
            </a:r>
            <a:r>
              <a:rPr lang="en-US" altLang="zh-CN" sz="2000" dirty="0">
                <a:solidFill>
                  <a:srgbClr val="000099"/>
                </a:solidFill>
                <a:latin typeface="Times New Roman" pitchFamily="18" charset="0"/>
                <a:cs typeface="Times New Roman" pitchFamily="18" charset="0"/>
                <a:sym typeface="Symbol" pitchFamily="18" charset="2"/>
              </a:rPr>
              <a:t>, </a:t>
            </a:r>
            <a:r>
              <a:rPr lang="en-US" altLang="zh-CN" sz="2000" b="1" dirty="0">
                <a:solidFill>
                  <a:srgbClr val="FF0000"/>
                </a:solidFill>
                <a:latin typeface="Times New Roman" pitchFamily="18" charset="0"/>
                <a:cs typeface="Times New Roman" pitchFamily="18" charset="0"/>
                <a:sym typeface="Symbol" pitchFamily="18" charset="2"/>
              </a:rPr>
              <a:t>nearly 10 times over the conventional single-plane injection.</a:t>
            </a:r>
            <a:endParaRPr lang="en-US" altLang="zh-CN" sz="2000" b="1" dirty="0">
              <a:solidFill>
                <a:srgbClr val="FF0000"/>
              </a:solidFill>
              <a:latin typeface="Times New Roman" pitchFamily="18" charset="0"/>
              <a:cs typeface="Times New Roman" pitchFamily="18" charset="0"/>
            </a:endParaRPr>
          </a:p>
        </p:txBody>
      </p:sp>
      <p:sp>
        <p:nvSpPr>
          <p:cNvPr id="24" name="矩形 74">
            <a:extLst>
              <a:ext uri="{FF2B5EF4-FFF2-40B4-BE49-F238E27FC236}">
                <a16:creationId xmlns:a16="http://schemas.microsoft.com/office/drawing/2014/main" id="{1794A367-3B71-4C45-B24A-D8A6139BAC1C}"/>
              </a:ext>
            </a:extLst>
          </p:cNvPr>
          <p:cNvSpPr/>
          <p:nvPr/>
        </p:nvSpPr>
        <p:spPr>
          <a:xfrm>
            <a:off x="5797474" y="2583148"/>
            <a:ext cx="1157689" cy="646331"/>
          </a:xfrm>
          <a:prstGeom prst="rect">
            <a:avLst/>
          </a:prstGeom>
        </p:spPr>
        <p:txBody>
          <a:bodyPr wrap="none">
            <a:spAutoFit/>
          </a:bodyPr>
          <a:lstStyle/>
          <a:p>
            <a:pPr algn="ctr"/>
            <a:r>
              <a:rPr lang="en-GB" altLang="zh-CN" kern="800" dirty="0">
                <a:solidFill>
                  <a:srgbClr val="00B050"/>
                </a:solidFill>
                <a:latin typeface="Times New Roman" panose="02020603050405020304" pitchFamily="18" charset="0"/>
                <a:ea typeface="宋体" pitchFamily="2" charset="-122"/>
                <a:sym typeface="Symbol" panose="05050102010706020507" pitchFamily="18" charset="2"/>
              </a:rPr>
              <a:t>1</a:t>
            </a:r>
            <a:r>
              <a:rPr lang="en-GB" altLang="zh-CN" kern="800" dirty="0">
                <a:solidFill>
                  <a:srgbClr val="00B050"/>
                </a:solidFill>
                <a:latin typeface="Times New Roman" panose="02020603050405020304" pitchFamily="18" charset="0"/>
                <a:ea typeface="宋体" pitchFamily="2" charset="-122"/>
              </a:rPr>
              <a:t>10</a:t>
            </a:r>
            <a:r>
              <a:rPr lang="en-GB" altLang="zh-CN" kern="800" baseline="30000" dirty="0">
                <a:solidFill>
                  <a:srgbClr val="00B050"/>
                </a:solidFill>
                <a:latin typeface="Times New Roman" panose="02020603050405020304" pitchFamily="18" charset="0"/>
                <a:ea typeface="宋体" pitchFamily="2" charset="-122"/>
              </a:rPr>
              <a:t>12</a:t>
            </a:r>
            <a:r>
              <a:rPr lang="en-GB" altLang="zh-CN" kern="800" dirty="0">
                <a:solidFill>
                  <a:srgbClr val="00B050"/>
                </a:solidFill>
                <a:latin typeface="Times New Roman" panose="02020603050405020304" pitchFamily="18" charset="0"/>
                <a:ea typeface="宋体" pitchFamily="2" charset="-122"/>
              </a:rPr>
              <a:t>ppp</a:t>
            </a:r>
          </a:p>
          <a:p>
            <a:pPr algn="ctr"/>
            <a:r>
              <a:rPr lang="en-US" altLang="zh-CN" kern="0" baseline="30000" dirty="0">
                <a:solidFill>
                  <a:srgbClr val="00B050"/>
                </a:solidFill>
                <a:latin typeface="Times New Roman" panose="02020603050405020304" pitchFamily="18" charset="0"/>
                <a:ea typeface="ＭＳ Ｐゴシック" charset="0"/>
                <a:cs typeface="Times New Roman" panose="02020603050405020304" pitchFamily="18" charset="0"/>
              </a:rPr>
              <a:t>238</a:t>
            </a:r>
            <a:r>
              <a:rPr lang="en-US" altLang="zh-CN" kern="0" dirty="0">
                <a:solidFill>
                  <a:srgbClr val="00B050"/>
                </a:solidFill>
                <a:latin typeface="Times New Roman" panose="02020603050405020304" pitchFamily="18" charset="0"/>
                <a:ea typeface="ＭＳ Ｐゴシック" charset="0"/>
                <a:cs typeface="Times New Roman" panose="02020603050405020304" pitchFamily="18" charset="0"/>
              </a:rPr>
              <a:t>U</a:t>
            </a:r>
            <a:r>
              <a:rPr lang="en-US" altLang="zh-CN" kern="0" baseline="30000" dirty="0">
                <a:solidFill>
                  <a:srgbClr val="00B050"/>
                </a:solidFill>
                <a:latin typeface="Times New Roman" panose="02020603050405020304" pitchFamily="18" charset="0"/>
                <a:ea typeface="ＭＳ Ｐゴシック" charset="0"/>
                <a:cs typeface="Times New Roman" panose="02020603050405020304" pitchFamily="18" charset="0"/>
              </a:rPr>
              <a:t>92+</a:t>
            </a:r>
            <a:endParaRPr lang="en-GB" altLang="zh-CN" kern="800" dirty="0">
              <a:solidFill>
                <a:srgbClr val="00B050"/>
              </a:solidFill>
              <a:latin typeface="Times New Roman" panose="02020603050405020304" pitchFamily="18" charset="0"/>
              <a:ea typeface="宋体" pitchFamily="2" charset="-122"/>
            </a:endParaRPr>
          </a:p>
        </p:txBody>
      </p:sp>
      <p:pic>
        <p:nvPicPr>
          <p:cNvPr id="25" name="图片 31">
            <a:extLst>
              <a:ext uri="{FF2B5EF4-FFF2-40B4-BE49-F238E27FC236}">
                <a16:creationId xmlns:a16="http://schemas.microsoft.com/office/drawing/2014/main" id="{30A5369B-DFB9-47C3-A191-C6139B8AC6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22722" y="1522496"/>
            <a:ext cx="4523282" cy="1344636"/>
          </a:xfrm>
          <a:prstGeom prst="rect">
            <a:avLst/>
          </a:prstGeom>
        </p:spPr>
      </p:pic>
      <p:sp>
        <p:nvSpPr>
          <p:cNvPr id="26" name="矩形 29">
            <a:extLst>
              <a:ext uri="{FF2B5EF4-FFF2-40B4-BE49-F238E27FC236}">
                <a16:creationId xmlns:a16="http://schemas.microsoft.com/office/drawing/2014/main" id="{6B7632A7-0A30-4914-8EC3-EB95A71E352A}"/>
              </a:ext>
            </a:extLst>
          </p:cNvPr>
          <p:cNvSpPr/>
          <p:nvPr/>
        </p:nvSpPr>
        <p:spPr>
          <a:xfrm>
            <a:off x="382250" y="981697"/>
            <a:ext cx="11232175" cy="461665"/>
          </a:xfrm>
          <a:prstGeom prst="rect">
            <a:avLst/>
          </a:prstGeom>
          <a:noFill/>
        </p:spPr>
        <p:txBody>
          <a:bodyPr wrap="square">
            <a:spAutoFit/>
          </a:bodyPr>
          <a:lstStyle/>
          <a:p>
            <a:pPr marL="342900" indent="-342900" fontAlgn="auto">
              <a:spcBef>
                <a:spcPts val="0"/>
              </a:spcBef>
              <a:spcAft>
                <a:spcPts val="0"/>
              </a:spcAft>
              <a:buFont typeface="Wingdings" panose="05000000000000000000" pitchFamily="2" charset="2"/>
              <a:buChar char="q"/>
              <a:defRPr/>
            </a:pPr>
            <a:r>
              <a:rPr lang="en-US" altLang="zh-CN" sz="2400" b="1" dirty="0">
                <a:solidFill>
                  <a:srgbClr val="0000FF"/>
                </a:solidFill>
                <a:latin typeface="Times New Roman" panose="02020603050405020304" pitchFamily="18" charset="0"/>
                <a:ea typeface="等线" panose="02010600030101010101" charset="-122"/>
                <a:cs typeface="Times New Roman" panose="02020603050405020304" pitchFamily="18" charset="0"/>
              </a:rPr>
              <a:t>2D painting</a:t>
            </a:r>
          </a:p>
        </p:txBody>
      </p:sp>
    </p:spTree>
    <p:extLst>
      <p:ext uri="{BB962C8B-B14F-4D97-AF65-F5344CB8AC3E}">
        <p14:creationId xmlns:p14="http://schemas.microsoft.com/office/powerpoint/2010/main" val="420915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2371" y="714012"/>
            <a:ext cx="3253803" cy="1141082"/>
          </a:xfrm>
          <a:prstGeom prst="rect">
            <a:avLst/>
          </a:prstGeom>
          <a:noFill/>
        </p:spPr>
        <p:txBody>
          <a:bodyPr wrap="square" rtlCol="0">
            <a:spAutoFit/>
          </a:bodyPr>
          <a:lstStyle/>
          <a:p>
            <a:pPr>
              <a:lnSpc>
                <a:spcPct val="125000"/>
              </a:lnSpc>
            </a:pPr>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outline</a:t>
            </a:r>
          </a:p>
        </p:txBody>
      </p:sp>
      <p:sp>
        <p:nvSpPr>
          <p:cNvPr id="6" name="Text Box 4">
            <a:extLst>
              <a:ext uri="{FF2B5EF4-FFF2-40B4-BE49-F238E27FC236}">
                <a16:creationId xmlns:a16="http://schemas.microsoft.com/office/drawing/2014/main" id="{97A1127C-D270-4A4F-A7DB-A6D34B2C3396}"/>
              </a:ext>
            </a:extLst>
          </p:cNvPr>
          <p:cNvSpPr txBox="1">
            <a:spLocks noChangeArrowheads="1"/>
          </p:cNvSpPr>
          <p:nvPr/>
        </p:nvSpPr>
        <p:spPr bwMode="auto">
          <a:xfrm>
            <a:off x="3686174" y="2044405"/>
            <a:ext cx="8105775" cy="3697166"/>
          </a:xfrm>
          <a:prstGeom prst="rect">
            <a:avLst/>
          </a:prstGeom>
          <a:noFill/>
          <a:ln>
            <a:noFill/>
          </a:ln>
          <a:effectLst/>
        </p:spPr>
        <p:style>
          <a:lnRef idx="2">
            <a:schemeClr val="accent5"/>
          </a:lnRef>
          <a:fillRef idx="1">
            <a:schemeClr val="lt1"/>
          </a:fillRef>
          <a:effectRef idx="0">
            <a:schemeClr val="accent5"/>
          </a:effectRef>
          <a:fontRef idx="minor">
            <a:schemeClr val="dk1"/>
          </a:fontRef>
        </p:style>
        <p:txBody>
          <a:bodyPr wrap="square">
            <a:spAutoFit/>
          </a:bodyPr>
          <a:lstStyle>
            <a:defPPr>
              <a:defRPr lang="zh-CN"/>
            </a:defPPr>
            <a:lvl1pPr algn="ctr" eaLnBrk="1" hangingPunct="1">
              <a:lnSpc>
                <a:spcPct val="150000"/>
              </a:lnSpc>
              <a:spcBef>
                <a:spcPts val="1200"/>
              </a:spcBef>
              <a:spcAft>
                <a:spcPts val="600"/>
              </a:spcAft>
              <a:defRPr sz="3200" b="1">
                <a:solidFill>
                  <a:srgbClr val="003BB0"/>
                </a:solidFill>
                <a:latin typeface="+mn-lt"/>
                <a:ea typeface="华文中宋" panose="02010600040101010101" pitchFamily="2" charset="-122"/>
              </a:defRPr>
            </a:lvl1pPr>
          </a:lstStyle>
          <a:p>
            <a:pPr marL="742950" indent="-742950" algn="l">
              <a:spcBef>
                <a:spcPts val="0"/>
              </a:spcBef>
              <a:spcAft>
                <a:spcPts val="0"/>
              </a:spcAft>
              <a:buFont typeface="+mj-lt"/>
              <a:buAutoNum type="arabicPeriod"/>
            </a:pPr>
            <a:r>
              <a:rPr lang="en-US" altLang="zh-CN" dirty="0">
                <a:solidFill>
                  <a:schemeClr val="accent1">
                    <a:lumMod val="75000"/>
                  </a:schemeClr>
                </a:solidFill>
                <a:latin typeface="+mj-lt"/>
                <a:ea typeface="微软雅黑" panose="020B0503020204020204" pitchFamily="34" charset="-122"/>
              </a:rPr>
              <a:t>Introduction</a:t>
            </a:r>
          </a:p>
          <a:p>
            <a:pPr marL="742950" indent="-742950" algn="l">
              <a:spcBef>
                <a:spcPts val="0"/>
              </a:spcBef>
              <a:spcAft>
                <a:spcPts val="0"/>
              </a:spcAft>
              <a:buFont typeface="+mj-lt"/>
              <a:buAutoNum type="arabicPeriod"/>
            </a:pPr>
            <a:r>
              <a:rPr lang="en-US" altLang="zh-CN" dirty="0">
                <a:solidFill>
                  <a:schemeClr val="accent1">
                    <a:lumMod val="75000"/>
                  </a:schemeClr>
                </a:solidFill>
                <a:latin typeface="+mj-lt"/>
                <a:ea typeface="微软雅黑" panose="020B0503020204020204" pitchFamily="34" charset="-122"/>
              </a:rPr>
              <a:t>Key components of accelerator complex</a:t>
            </a:r>
          </a:p>
          <a:p>
            <a:pPr marL="742950" indent="-742950" algn="l">
              <a:spcBef>
                <a:spcPts val="0"/>
              </a:spcBef>
              <a:spcAft>
                <a:spcPts val="0"/>
              </a:spcAft>
              <a:buFont typeface="+mj-lt"/>
              <a:buAutoNum type="arabicPeriod"/>
            </a:pPr>
            <a:r>
              <a:rPr lang="en-US" altLang="zh-CN" dirty="0">
                <a:solidFill>
                  <a:schemeClr val="accent1">
                    <a:lumMod val="75000"/>
                  </a:schemeClr>
                </a:solidFill>
                <a:latin typeface="+mj-lt"/>
                <a:ea typeface="微软雅黑" panose="020B0503020204020204" pitchFamily="34" charset="-122"/>
              </a:rPr>
              <a:t>Experimental terminals</a:t>
            </a:r>
          </a:p>
          <a:p>
            <a:pPr marL="742950" indent="-742950" algn="l">
              <a:spcBef>
                <a:spcPts val="0"/>
              </a:spcBef>
              <a:spcAft>
                <a:spcPts val="0"/>
              </a:spcAft>
              <a:buFont typeface="+mj-lt"/>
              <a:buAutoNum type="arabicPeriod"/>
            </a:pPr>
            <a:r>
              <a:rPr lang="en-US" altLang="zh-CN" dirty="0">
                <a:solidFill>
                  <a:schemeClr val="accent1">
                    <a:lumMod val="75000"/>
                  </a:schemeClr>
                </a:solidFill>
                <a:latin typeface="+mj-lt"/>
                <a:ea typeface="微软雅黑" panose="020B0503020204020204" pitchFamily="34" charset="-122"/>
              </a:rPr>
              <a:t>Construction status</a:t>
            </a:r>
          </a:p>
          <a:p>
            <a:pPr marL="742950" indent="-742950" algn="l">
              <a:spcBef>
                <a:spcPts val="0"/>
              </a:spcBef>
              <a:spcAft>
                <a:spcPts val="0"/>
              </a:spcAft>
              <a:buFont typeface="+mj-lt"/>
              <a:buAutoNum type="arabicPeriod"/>
            </a:pPr>
            <a:r>
              <a:rPr lang="en-US" altLang="zh-CN" dirty="0">
                <a:solidFill>
                  <a:schemeClr val="accent1">
                    <a:lumMod val="75000"/>
                  </a:schemeClr>
                </a:solidFill>
                <a:latin typeface="+mj-lt"/>
                <a:ea typeface="微软雅黑" panose="020B0503020204020204" pitchFamily="34" charset="-122"/>
              </a:rPr>
              <a:t>Summary  </a:t>
            </a:r>
            <a:endParaRPr lang="zh-CN" altLang="en-US" dirty="0">
              <a:solidFill>
                <a:schemeClr val="accent1">
                  <a:lumMod val="75000"/>
                </a:schemeClr>
              </a:solidFill>
              <a:latin typeface="+mj-lt"/>
              <a:ea typeface="微软雅黑" panose="020B0503020204020204" pitchFamily="34"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20</a:t>
            </a:fld>
            <a:endParaRPr lang="zh-CN" altLang="en-US" dirty="0"/>
          </a:p>
        </p:txBody>
      </p:sp>
      <p:sp>
        <p:nvSpPr>
          <p:cNvPr id="15" name="标题 1">
            <a:extLst>
              <a:ext uri="{FF2B5EF4-FFF2-40B4-BE49-F238E27FC236}">
                <a16:creationId xmlns:a16="http://schemas.microsoft.com/office/drawing/2014/main" id="{764CA224-3A11-4ABF-A05D-4206BB40209D}"/>
              </a:ext>
            </a:extLst>
          </p:cNvPr>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High intensity beam dynamics</a:t>
            </a:r>
            <a:endParaRPr lang="zh-CN" altLang="en-US" sz="3200" dirty="0">
              <a:solidFill>
                <a:schemeClr val="accent1">
                  <a:lumMod val="75000"/>
                </a:schemeClr>
              </a:solidFill>
              <a:latin typeface="+mn-lt"/>
              <a:sym typeface="+mn-ea"/>
            </a:endParaRPr>
          </a:p>
        </p:txBody>
      </p:sp>
      <p:sp>
        <p:nvSpPr>
          <p:cNvPr id="21" name="文本框 23">
            <a:extLst>
              <a:ext uri="{FF2B5EF4-FFF2-40B4-BE49-F238E27FC236}">
                <a16:creationId xmlns:a16="http://schemas.microsoft.com/office/drawing/2014/main" id="{A31390C8-7D97-43E8-B2F3-B39EC024495D}"/>
              </a:ext>
            </a:extLst>
          </p:cNvPr>
          <p:cNvSpPr txBox="1"/>
          <p:nvPr/>
        </p:nvSpPr>
        <p:spPr>
          <a:xfrm>
            <a:off x="905871" y="1491484"/>
            <a:ext cx="10794939" cy="803618"/>
          </a:xfrm>
          <a:prstGeom prst="rect">
            <a:avLst/>
          </a:prstGeom>
          <a:noFill/>
        </p:spPr>
        <p:txBody>
          <a:bodyPr wrap="square" rtlCol="0">
            <a:spAutoFit/>
          </a:bodyPr>
          <a:lstStyle/>
          <a:p>
            <a:pPr marL="342900" indent="-342900" defTabSz="944895" fontAlgn="auto">
              <a:lnSpc>
                <a:spcPct val="120000"/>
              </a:lnSpc>
              <a:spcBef>
                <a:spcPts val="600"/>
              </a:spcBef>
              <a:spcAft>
                <a:spcPts val="0"/>
              </a:spcAft>
              <a:buFont typeface="Wingdings" panose="05000000000000000000" pitchFamily="2" charset="2"/>
              <a:buChar char="Ø"/>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Large magnet apertures and large beam sizes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b="1" dirty="0">
                <a:solidFill>
                  <a:srgbClr val="0000FF"/>
                </a:solidFill>
                <a:latin typeface="Arial" panose="020B0604020202020204" pitchFamily="34" charset="0"/>
                <a:ea typeface="黑体" panose="02010609060101010101" pitchFamily="49" charset="-122"/>
                <a:cs typeface="Arial" panose="020B0604020202020204" pitchFamily="34" charset="0"/>
              </a:rPr>
              <a:t>Strong nonlinear magnetic errors</a:t>
            </a:r>
          </a:p>
          <a:p>
            <a:pPr marL="342900" indent="-342900" defTabSz="944895" fontAlgn="auto">
              <a:lnSpc>
                <a:spcPct val="120000"/>
              </a:lnSpc>
              <a:spcBef>
                <a:spcPts val="600"/>
              </a:spcBef>
              <a:spcAft>
                <a:spcPts val="0"/>
              </a:spcAft>
              <a:buFont typeface="Wingdings" panose="05000000000000000000" pitchFamily="2" charset="2"/>
              <a:buChar char="Ø"/>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Low and medium energy ion beams in all beam manipulations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b="1" dirty="0">
                <a:solidFill>
                  <a:srgbClr val="0000FF"/>
                </a:solidFill>
                <a:latin typeface="Arial" panose="020B0604020202020204" pitchFamily="34" charset="0"/>
                <a:ea typeface="黑体" panose="02010609060101010101" pitchFamily="49" charset="-122"/>
                <a:cs typeface="Arial" panose="020B0604020202020204" pitchFamily="34" charset="0"/>
              </a:rPr>
              <a:t>Strong space charge effects</a:t>
            </a:r>
          </a:p>
        </p:txBody>
      </p:sp>
      <p:pic>
        <p:nvPicPr>
          <p:cNvPr id="22" name="图片 25">
            <a:extLst>
              <a:ext uri="{FF2B5EF4-FFF2-40B4-BE49-F238E27FC236}">
                <a16:creationId xmlns:a16="http://schemas.microsoft.com/office/drawing/2014/main" id="{E335BF60-B8B8-4793-8EF7-B97404627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278" y="2520951"/>
            <a:ext cx="2403068" cy="2278577"/>
          </a:xfrm>
          <a:prstGeom prst="rect">
            <a:avLst/>
          </a:prstGeom>
        </p:spPr>
      </p:pic>
      <p:pic>
        <p:nvPicPr>
          <p:cNvPr id="23" name="图片 26">
            <a:extLst>
              <a:ext uri="{FF2B5EF4-FFF2-40B4-BE49-F238E27FC236}">
                <a16:creationId xmlns:a16="http://schemas.microsoft.com/office/drawing/2014/main" id="{968E26D1-57E0-4C90-90BE-E655207C3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552" y="2520951"/>
            <a:ext cx="2403068" cy="2274196"/>
          </a:xfrm>
          <a:prstGeom prst="rect">
            <a:avLst/>
          </a:prstGeom>
        </p:spPr>
      </p:pic>
      <p:sp>
        <p:nvSpPr>
          <p:cNvPr id="24" name="箭头: 右 19">
            <a:extLst>
              <a:ext uri="{FF2B5EF4-FFF2-40B4-BE49-F238E27FC236}">
                <a16:creationId xmlns:a16="http://schemas.microsoft.com/office/drawing/2014/main" id="{19AB86D8-14C4-43EB-8016-39687BA16776}"/>
              </a:ext>
            </a:extLst>
          </p:cNvPr>
          <p:cNvSpPr/>
          <p:nvPr/>
        </p:nvSpPr>
        <p:spPr bwMode="auto">
          <a:xfrm>
            <a:off x="3432004" y="3480644"/>
            <a:ext cx="174488" cy="436627"/>
          </a:xfrm>
          <a:prstGeom prst="rightArrow">
            <a:avLst/>
          </a:prstGeom>
          <a:solidFill>
            <a:srgbClr val="5B9BD5"/>
          </a:solidFill>
          <a:ln>
            <a:noFill/>
          </a:ln>
        </p:spPr>
        <p:txBody>
          <a:bodyPr vert="horz" wrap="square" lIns="91440" tIns="45720" rIns="91440" bIns="45720" numCol="1" rtlCol="0" anchor="t" anchorCtr="0" compatLnSpc="1"/>
          <a:lstStyle/>
          <a:p>
            <a:pPr eaLnBrk="0" hangingPunct="0">
              <a:lnSpc>
                <a:spcPct val="180000"/>
              </a:lnSpc>
              <a:buClr>
                <a:prstClr val="black"/>
              </a:buClr>
            </a:pPr>
            <a:endParaRPr lang="zh-CN" altLang="en-US" sz="2000" b="1" dirty="0">
              <a:solidFill>
                <a:srgbClr val="000000"/>
              </a:solidFill>
              <a:latin typeface="Arial" panose="020B0604020202020204" pitchFamily="34" charset="0"/>
              <a:ea typeface="楷体" panose="02010609060101010101" pitchFamily="49" charset="-122"/>
              <a:cs typeface="Arial" panose="020B0604020202020204" pitchFamily="34" charset="0"/>
            </a:endParaRPr>
          </a:p>
        </p:txBody>
      </p:sp>
      <p:pic>
        <p:nvPicPr>
          <p:cNvPr id="25" name="图片 28">
            <a:extLst>
              <a:ext uri="{FF2B5EF4-FFF2-40B4-BE49-F238E27FC236}">
                <a16:creationId xmlns:a16="http://schemas.microsoft.com/office/drawing/2014/main" id="{EEFBA93F-C60B-4734-97DC-888CAF3CE34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8088" y="2249107"/>
            <a:ext cx="4455897" cy="2768653"/>
          </a:xfrm>
          <a:prstGeom prst="rect">
            <a:avLst/>
          </a:prstGeom>
        </p:spPr>
      </p:pic>
      <p:sp>
        <p:nvSpPr>
          <p:cNvPr id="26" name="箭头: 右 23">
            <a:extLst>
              <a:ext uri="{FF2B5EF4-FFF2-40B4-BE49-F238E27FC236}">
                <a16:creationId xmlns:a16="http://schemas.microsoft.com/office/drawing/2014/main" id="{653B0F25-30F5-4F3B-8BE5-6A4E116F1967}"/>
              </a:ext>
            </a:extLst>
          </p:cNvPr>
          <p:cNvSpPr/>
          <p:nvPr/>
        </p:nvSpPr>
        <p:spPr bwMode="auto">
          <a:xfrm>
            <a:off x="6461572" y="3480643"/>
            <a:ext cx="174488" cy="436627"/>
          </a:xfrm>
          <a:prstGeom prst="rightArrow">
            <a:avLst/>
          </a:prstGeom>
          <a:solidFill>
            <a:srgbClr val="5B9BD5"/>
          </a:solidFill>
          <a:ln>
            <a:noFill/>
          </a:ln>
        </p:spPr>
        <p:txBody>
          <a:bodyPr vert="horz" wrap="square" lIns="91440" tIns="45720" rIns="91440" bIns="45720" numCol="1" rtlCol="0" anchor="t" anchorCtr="0" compatLnSpc="1"/>
          <a:lstStyle/>
          <a:p>
            <a:pPr eaLnBrk="0" hangingPunct="0">
              <a:lnSpc>
                <a:spcPct val="180000"/>
              </a:lnSpc>
              <a:buClr>
                <a:prstClr val="black"/>
              </a:buClr>
            </a:pPr>
            <a:endParaRPr lang="zh-CN" altLang="en-US" sz="2000" b="1" dirty="0">
              <a:solidFill>
                <a:srgbClr val="000000"/>
              </a:solidFill>
              <a:latin typeface="Arial" panose="020B0604020202020204" pitchFamily="34" charset="0"/>
              <a:ea typeface="楷体" panose="02010609060101010101" pitchFamily="49" charset="-122"/>
              <a:cs typeface="Arial" panose="020B0604020202020204" pitchFamily="34" charset="0"/>
            </a:endParaRPr>
          </a:p>
        </p:txBody>
      </p:sp>
      <p:sp>
        <p:nvSpPr>
          <p:cNvPr id="27" name="文本框 30">
            <a:extLst>
              <a:ext uri="{FF2B5EF4-FFF2-40B4-BE49-F238E27FC236}">
                <a16:creationId xmlns:a16="http://schemas.microsoft.com/office/drawing/2014/main" id="{E81B1773-129A-4819-9809-67A249585A48}"/>
              </a:ext>
            </a:extLst>
          </p:cNvPr>
          <p:cNvSpPr txBox="1"/>
          <p:nvPr/>
        </p:nvSpPr>
        <p:spPr>
          <a:xfrm>
            <a:off x="317725" y="5403960"/>
            <a:ext cx="11520000" cy="1059777"/>
          </a:xfrm>
          <a:prstGeom prst="rect">
            <a:avLst/>
          </a:prstGeom>
          <a:noFill/>
        </p:spPr>
        <p:txBody>
          <a:bodyPr wrap="square" rtlCol="0">
            <a:spAutoFit/>
          </a:bodyPr>
          <a:lstStyle/>
          <a:p>
            <a:pPr marL="285750" indent="-285750" defTabSz="944895" fontAlgn="auto">
              <a:lnSpc>
                <a:spcPct val="110000"/>
              </a:lnSpc>
              <a:spcBef>
                <a:spcPts val="600"/>
              </a:spcBef>
              <a:spcAft>
                <a:spcPts val="0"/>
              </a:spcAft>
              <a:buClr>
                <a:srgbClr val="C00000"/>
              </a:buClr>
              <a:buFont typeface="Arial" panose="020B0604020202020204" pitchFamily="34" charset="0"/>
              <a:buChar char="•"/>
            </a:pPr>
            <a:r>
              <a:rPr lang="en-US" altLang="zh-CN" b="1" dirty="0">
                <a:solidFill>
                  <a:srgbClr val="C00000"/>
                </a:solidFill>
                <a:latin typeface="Arial" panose="020B0604020202020204" pitchFamily="34" charset="0"/>
                <a:ea typeface="黑体" panose="02010609060101010101" pitchFamily="49" charset="-122"/>
                <a:cs typeface="Arial" panose="020B0604020202020204" pitchFamily="34" charset="0"/>
              </a:rPr>
              <a:t>All 3</a:t>
            </a:r>
            <a:r>
              <a:rPr lang="en-US" altLang="zh-CN" b="1" baseline="30000" dirty="0">
                <a:solidFill>
                  <a:srgbClr val="C00000"/>
                </a:solidFill>
                <a:latin typeface="Arial" panose="020B0604020202020204" pitchFamily="34" charset="0"/>
                <a:ea typeface="黑体" panose="02010609060101010101" pitchFamily="49" charset="-122"/>
                <a:cs typeface="Arial" panose="020B0604020202020204" pitchFamily="34" charset="0"/>
              </a:rPr>
              <a:t>rd</a:t>
            </a:r>
            <a:r>
              <a:rPr lang="en-US" altLang="zh-CN" b="1" dirty="0">
                <a:solidFill>
                  <a:srgbClr val="C00000"/>
                </a:solidFill>
                <a:latin typeface="Arial" panose="020B0604020202020204" pitchFamily="34" charset="0"/>
                <a:ea typeface="黑体" panose="02010609060101010101" pitchFamily="49" charset="-122"/>
                <a:cs typeface="Arial" panose="020B0604020202020204" pitchFamily="34" charset="0"/>
              </a:rPr>
              <a:t> order resonances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driven by field errors with space charge could be </a:t>
            </a:r>
            <a:r>
              <a:rPr lang="en-US" altLang="zh-CN" b="1" dirty="0">
                <a:solidFill>
                  <a:srgbClr val="C00000"/>
                </a:solidFill>
                <a:latin typeface="Arial" panose="020B0604020202020204" pitchFamily="34" charset="0"/>
                <a:ea typeface="黑体" panose="02010609060101010101" pitchFamily="49" charset="-122"/>
                <a:cs typeface="Arial" panose="020B0604020202020204" pitchFamily="34" charset="0"/>
              </a:rPr>
              <a:t>compensated by correctors!</a:t>
            </a:r>
          </a:p>
          <a:p>
            <a:pPr marL="285750" indent="-285750" defTabSz="944895" fontAlgn="auto">
              <a:lnSpc>
                <a:spcPct val="110000"/>
              </a:lnSpc>
              <a:spcBef>
                <a:spcPts val="600"/>
              </a:spcBef>
              <a:spcAft>
                <a:spcPts val="0"/>
              </a:spcAft>
              <a:buClr>
                <a:srgbClr val="C00000"/>
              </a:buClr>
              <a:buFont typeface="Arial" panose="020B0604020202020204" pitchFamily="34" charset="0"/>
              <a:buChar char="•"/>
            </a:pPr>
            <a:r>
              <a:rPr lang="en-US" altLang="zh-CN"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Structural resonances </a:t>
            </a:r>
            <a:r>
              <a:rPr lang="en-US" altLang="zh-CN" b="1" kern="0" dirty="0" err="1">
                <a:solidFill>
                  <a:srgbClr val="C00000"/>
                </a:solidFill>
                <a:latin typeface="Arial" panose="020B0604020202020204" pitchFamily="34" charset="0"/>
                <a:ea typeface="微软雅黑" panose="020B0503020204020204" pitchFamily="34" charset="-122"/>
                <a:cs typeface="Arial" panose="020B0604020202020204" pitchFamily="34" charset="0"/>
              </a:rPr>
              <a:t>mQ</a:t>
            </a:r>
            <a:r>
              <a:rPr lang="en-US" altLang="zh-CN" b="1" kern="0" baseline="-25000" dirty="0" err="1">
                <a:solidFill>
                  <a:srgbClr val="C00000"/>
                </a:solidFill>
                <a:latin typeface="Arial" panose="020B0604020202020204" pitchFamily="34" charset="0"/>
                <a:ea typeface="微软雅黑" panose="020B0503020204020204" pitchFamily="34" charset="-122"/>
                <a:cs typeface="Arial" panose="020B0604020202020204" pitchFamily="34" charset="0"/>
              </a:rPr>
              <a:t>x</a:t>
            </a:r>
            <a:r>
              <a:rPr lang="en-US" altLang="zh-CN" b="1" kern="0" dirty="0" err="1">
                <a:solidFill>
                  <a:srgbClr val="C00000"/>
                </a:solidFill>
                <a:latin typeface="Arial" panose="020B0604020202020204" pitchFamily="34" charset="0"/>
                <a:ea typeface="微软雅黑" panose="020B0503020204020204" pitchFamily="34" charset="-122"/>
                <a:cs typeface="Arial" panose="020B0604020202020204" pitchFamily="34" charset="0"/>
              </a:rPr>
              <a:t>+nQ</a:t>
            </a:r>
            <a:r>
              <a:rPr lang="en-US" altLang="zh-CN" b="1" kern="0" baseline="-25000" dirty="0" err="1">
                <a:solidFill>
                  <a:srgbClr val="C00000"/>
                </a:solidFill>
                <a:latin typeface="Arial" panose="020B0604020202020204" pitchFamily="34" charset="0"/>
                <a:ea typeface="微软雅黑" panose="020B0503020204020204" pitchFamily="34" charset="-122"/>
                <a:cs typeface="Arial" panose="020B0604020202020204" pitchFamily="34" charset="0"/>
              </a:rPr>
              <a:t>y</a:t>
            </a:r>
            <a:r>
              <a:rPr lang="en-US" altLang="zh-CN"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 36 or 39 </a:t>
            </a:r>
            <a:r>
              <a:rPr lang="en-US" altLang="zh-CN" kern="0" dirty="0">
                <a:solidFill>
                  <a:prstClr val="black"/>
                </a:solidFill>
                <a:latin typeface="Arial" panose="020B0604020202020204" pitchFamily="34" charset="0"/>
                <a:ea typeface="微软雅黑" panose="020B0503020204020204" pitchFamily="34" charset="-122"/>
                <a:cs typeface="Arial" panose="020B0604020202020204" pitchFamily="34" charset="0"/>
              </a:rPr>
              <a:t>could be driven by space charge fields in the HIAF given by the theory, which is completely verified by the CISP-GPU simulations.</a:t>
            </a:r>
          </a:p>
        </p:txBody>
      </p:sp>
      <p:sp>
        <p:nvSpPr>
          <p:cNvPr id="28" name="内容占位符 6">
            <a:extLst>
              <a:ext uri="{FF2B5EF4-FFF2-40B4-BE49-F238E27FC236}">
                <a16:creationId xmlns:a16="http://schemas.microsoft.com/office/drawing/2014/main" id="{88D5FAFE-F40A-4604-9294-A7C651CA0E62}"/>
              </a:ext>
            </a:extLst>
          </p:cNvPr>
          <p:cNvSpPr>
            <a:spLocks noGrp="1" noChangeArrowheads="1"/>
          </p:cNvSpPr>
          <p:nvPr/>
        </p:nvSpPr>
        <p:spPr bwMode="auto">
          <a:xfrm>
            <a:off x="2603613" y="2077624"/>
            <a:ext cx="9066138" cy="133449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a:lstStyle/>
          <a:p>
            <a:pPr marL="285750" indent="-285750" defTabSz="457200">
              <a:lnSpc>
                <a:spcPct val="125000"/>
              </a:lnSpc>
              <a:spcBef>
                <a:spcPts val="600"/>
              </a:spcBef>
              <a:buFont typeface="Arial" panose="020B0604020202020204" pitchFamily="34" charset="0"/>
              <a:buChar char="•"/>
              <a:defRPr/>
            </a:pPr>
            <a:endParaRPr lang="en-US" altLang="zh-CN" sz="1600" kern="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矩形 29">
            <a:extLst>
              <a:ext uri="{FF2B5EF4-FFF2-40B4-BE49-F238E27FC236}">
                <a16:creationId xmlns:a16="http://schemas.microsoft.com/office/drawing/2014/main" id="{6DC2A731-C34E-45FB-AB59-4A2DD5B749A0}"/>
              </a:ext>
            </a:extLst>
          </p:cNvPr>
          <p:cNvSpPr/>
          <p:nvPr/>
        </p:nvSpPr>
        <p:spPr>
          <a:xfrm>
            <a:off x="317725" y="951338"/>
            <a:ext cx="11232175" cy="461665"/>
          </a:xfrm>
          <a:prstGeom prst="rect">
            <a:avLst/>
          </a:prstGeom>
          <a:noFill/>
        </p:spPr>
        <p:txBody>
          <a:bodyPr wrap="square">
            <a:spAutoFit/>
          </a:bodyPr>
          <a:lstStyle/>
          <a:p>
            <a:pPr marL="342900" indent="-342900" fontAlgn="auto">
              <a:spcBef>
                <a:spcPts val="0"/>
              </a:spcBef>
              <a:spcAft>
                <a:spcPts val="0"/>
              </a:spcAft>
              <a:buFont typeface="Wingdings" panose="05000000000000000000" pitchFamily="2" charset="2"/>
              <a:buChar char="q"/>
              <a:defRPr/>
            </a:pPr>
            <a:r>
              <a:rPr lang="en-US" altLang="zh-CN" sz="2400" b="1" dirty="0">
                <a:solidFill>
                  <a:srgbClr val="0000FF"/>
                </a:solidFill>
                <a:latin typeface="Times New Roman" panose="02020603050405020304" pitchFamily="18" charset="0"/>
                <a:ea typeface="等线" panose="02010600030101010101" charset="-122"/>
                <a:cs typeface="Times New Roman" panose="02020603050405020304" pitchFamily="18" charset="0"/>
              </a:rPr>
              <a:t>Nonlinearity and Space Charge </a:t>
            </a:r>
          </a:p>
        </p:txBody>
      </p:sp>
    </p:spTree>
    <p:extLst>
      <p:ext uri="{BB962C8B-B14F-4D97-AF65-F5344CB8AC3E}">
        <p14:creationId xmlns:p14="http://schemas.microsoft.com/office/powerpoint/2010/main" val="2285646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21</a:t>
            </a:fld>
            <a:endParaRPr lang="zh-CN" altLang="en-US" dirty="0"/>
          </a:p>
        </p:txBody>
      </p:sp>
      <p:sp>
        <p:nvSpPr>
          <p:cNvPr id="15" name="标题 1">
            <a:extLst>
              <a:ext uri="{FF2B5EF4-FFF2-40B4-BE49-F238E27FC236}">
                <a16:creationId xmlns:a16="http://schemas.microsoft.com/office/drawing/2014/main" id="{764CA224-3A11-4ABF-A05D-4206BB40209D}"/>
              </a:ext>
            </a:extLst>
          </p:cNvPr>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High intensity beam dynamics</a:t>
            </a:r>
            <a:endParaRPr lang="zh-CN" altLang="en-US" sz="3200" dirty="0">
              <a:solidFill>
                <a:schemeClr val="accent1">
                  <a:lumMod val="75000"/>
                </a:schemeClr>
              </a:solidFill>
              <a:latin typeface="+mn-lt"/>
              <a:sym typeface="+mn-ea"/>
            </a:endParaRPr>
          </a:p>
        </p:txBody>
      </p:sp>
      <p:pic>
        <p:nvPicPr>
          <p:cNvPr id="4" name="图片 24">
            <a:extLst>
              <a:ext uri="{FF2B5EF4-FFF2-40B4-BE49-F238E27FC236}">
                <a16:creationId xmlns:a16="http://schemas.microsoft.com/office/drawing/2014/main" id="{6D2E2E7C-4F30-4B56-852E-4C6D3235D0F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203" y="1445982"/>
            <a:ext cx="2514106" cy="1356435"/>
          </a:xfrm>
          <a:prstGeom prst="rect">
            <a:avLst/>
          </a:prstGeom>
        </p:spPr>
      </p:pic>
      <p:pic>
        <p:nvPicPr>
          <p:cNvPr id="5" name="图片 25">
            <a:extLst>
              <a:ext uri="{FF2B5EF4-FFF2-40B4-BE49-F238E27FC236}">
                <a16:creationId xmlns:a16="http://schemas.microsoft.com/office/drawing/2014/main" id="{3AC24595-7158-4507-9A45-7B533F9EF81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786" y="2671604"/>
            <a:ext cx="1381286" cy="1192069"/>
          </a:xfrm>
          <a:prstGeom prst="rect">
            <a:avLst/>
          </a:prstGeom>
        </p:spPr>
      </p:pic>
      <p:cxnSp>
        <p:nvCxnSpPr>
          <p:cNvPr id="6" name="直接箭头连接符 26">
            <a:extLst>
              <a:ext uri="{FF2B5EF4-FFF2-40B4-BE49-F238E27FC236}">
                <a16:creationId xmlns:a16="http://schemas.microsoft.com/office/drawing/2014/main" id="{FA66E218-5620-44DB-90C9-19B7E50E7F9B}"/>
              </a:ext>
            </a:extLst>
          </p:cNvPr>
          <p:cNvCxnSpPr>
            <a:cxnSpLocks/>
          </p:cNvCxnSpPr>
          <p:nvPr/>
        </p:nvCxnSpPr>
        <p:spPr bwMode="auto">
          <a:xfrm flipH="1">
            <a:off x="1950877" y="2041778"/>
            <a:ext cx="397042" cy="629826"/>
          </a:xfrm>
          <a:prstGeom prst="straightConnector1">
            <a:avLst/>
          </a:prstGeom>
          <a:noFill/>
          <a:ln w="38100">
            <a:solidFill>
              <a:srgbClr val="C00000"/>
            </a:solidFill>
            <a:tailEnd type="triangle"/>
          </a:ln>
        </p:spPr>
      </p:cxnSp>
      <p:pic>
        <p:nvPicPr>
          <p:cNvPr id="7" name="图片 27">
            <a:extLst>
              <a:ext uri="{FF2B5EF4-FFF2-40B4-BE49-F238E27FC236}">
                <a16:creationId xmlns:a16="http://schemas.microsoft.com/office/drawing/2014/main" id="{3FF811AD-1D69-43AD-9994-5023BC22DFB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41353" y="1548898"/>
            <a:ext cx="3183878" cy="2407601"/>
          </a:xfrm>
          <a:prstGeom prst="rect">
            <a:avLst/>
          </a:prstGeom>
        </p:spPr>
      </p:pic>
      <p:sp>
        <p:nvSpPr>
          <p:cNvPr id="8" name="文本框 28">
            <a:extLst>
              <a:ext uri="{FF2B5EF4-FFF2-40B4-BE49-F238E27FC236}">
                <a16:creationId xmlns:a16="http://schemas.microsoft.com/office/drawing/2014/main" id="{F01CC1F2-316D-4DA0-9580-3C75E1896C21}"/>
              </a:ext>
            </a:extLst>
          </p:cNvPr>
          <p:cNvSpPr txBox="1"/>
          <p:nvPr/>
        </p:nvSpPr>
        <p:spPr>
          <a:xfrm>
            <a:off x="3486425" y="1779878"/>
            <a:ext cx="2292507" cy="482889"/>
          </a:xfrm>
          <a:prstGeom prst="rect">
            <a:avLst/>
          </a:prstGeom>
          <a:noFill/>
        </p:spPr>
        <p:txBody>
          <a:bodyPr wrap="square" rtlCol="0">
            <a:spAutoFit/>
          </a:bodyPr>
          <a:lstStyle/>
          <a:p>
            <a:pPr algn="ctr" defTabSz="944895" fontAlgn="auto">
              <a:lnSpc>
                <a:spcPct val="110000"/>
              </a:lnSpc>
              <a:spcBef>
                <a:spcPts val="600"/>
              </a:spcBef>
              <a:spcAft>
                <a:spcPts val="0"/>
              </a:spcAft>
              <a:buClr>
                <a:srgbClr val="E7E6E6"/>
              </a:buClr>
            </a:pPr>
            <a:r>
              <a:rPr lang="en-US" altLang="zh-CN" sz="1200" b="1" dirty="0">
                <a:solidFill>
                  <a:srgbClr val="C00000"/>
                </a:solidFill>
                <a:latin typeface="Arial" panose="020B0604020202020204" pitchFamily="34" charset="0"/>
                <a:ea typeface="黑体" panose="02010609060101010101" pitchFamily="49" charset="-122"/>
                <a:cs typeface="Arial" panose="020B0604020202020204" pitchFamily="34" charset="0"/>
              </a:rPr>
              <a:t>Cover panels are employed to reduce the impedance</a:t>
            </a:r>
          </a:p>
        </p:txBody>
      </p:sp>
      <p:pic>
        <p:nvPicPr>
          <p:cNvPr id="9" name="图片 29">
            <a:extLst>
              <a:ext uri="{FF2B5EF4-FFF2-40B4-BE49-F238E27FC236}">
                <a16:creationId xmlns:a16="http://schemas.microsoft.com/office/drawing/2014/main" id="{1C600DD8-23EE-4C3C-9757-FAB500DCC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698" y="1415971"/>
            <a:ext cx="2953533" cy="2218346"/>
          </a:xfrm>
          <a:prstGeom prst="rect">
            <a:avLst/>
          </a:prstGeom>
        </p:spPr>
      </p:pic>
      <p:sp>
        <p:nvSpPr>
          <p:cNvPr id="10" name="箭头: 右 21">
            <a:extLst>
              <a:ext uri="{FF2B5EF4-FFF2-40B4-BE49-F238E27FC236}">
                <a16:creationId xmlns:a16="http://schemas.microsoft.com/office/drawing/2014/main" id="{8EA327A8-4876-4963-8E53-514475C1BFD7}"/>
              </a:ext>
            </a:extLst>
          </p:cNvPr>
          <p:cNvSpPr/>
          <p:nvPr/>
        </p:nvSpPr>
        <p:spPr bwMode="auto">
          <a:xfrm>
            <a:off x="5981320" y="2321705"/>
            <a:ext cx="105305" cy="436627"/>
          </a:xfrm>
          <a:prstGeom prst="rightArrow">
            <a:avLst/>
          </a:prstGeom>
          <a:solidFill>
            <a:srgbClr val="002060"/>
          </a:solidFill>
          <a:ln>
            <a:noFill/>
          </a:ln>
        </p:spPr>
        <p:txBody>
          <a:bodyPr vert="horz" wrap="square" lIns="91440" tIns="45720" rIns="91440" bIns="45720" numCol="1" rtlCol="0" anchor="t" anchorCtr="0" compatLnSpc="1"/>
          <a:lstStyle/>
          <a:p>
            <a:pPr eaLnBrk="0" hangingPunct="0">
              <a:lnSpc>
                <a:spcPct val="180000"/>
              </a:lnSpc>
              <a:buClr>
                <a:prstClr val="black"/>
              </a:buClr>
            </a:pPr>
            <a:endParaRPr lang="zh-CN" altLang="en-US" sz="2000" b="1" dirty="0">
              <a:solidFill>
                <a:srgbClr val="000000"/>
              </a:solidFill>
              <a:latin typeface="Arial" panose="020B0604020202020204" pitchFamily="34" charset="0"/>
              <a:ea typeface="楷体" panose="02010609060101010101" pitchFamily="49" charset="-122"/>
              <a:cs typeface="Arial" panose="020B0604020202020204" pitchFamily="34" charset="0"/>
            </a:endParaRPr>
          </a:p>
        </p:txBody>
      </p:sp>
      <p:pic>
        <p:nvPicPr>
          <p:cNvPr id="11" name="图片 31">
            <a:extLst>
              <a:ext uri="{FF2B5EF4-FFF2-40B4-BE49-F238E27FC236}">
                <a16:creationId xmlns:a16="http://schemas.microsoft.com/office/drawing/2014/main" id="{31638A0B-9352-4783-930B-C936077A3D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9352" y="1413000"/>
            <a:ext cx="2953533" cy="2218346"/>
          </a:xfrm>
          <a:prstGeom prst="rect">
            <a:avLst/>
          </a:prstGeom>
        </p:spPr>
      </p:pic>
      <p:pic>
        <p:nvPicPr>
          <p:cNvPr id="12" name="图片 32">
            <a:extLst>
              <a:ext uri="{FF2B5EF4-FFF2-40B4-BE49-F238E27FC236}">
                <a16:creationId xmlns:a16="http://schemas.microsoft.com/office/drawing/2014/main" id="{DA831EFC-926F-47FB-8FA7-A84185492A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9696" y="4014105"/>
            <a:ext cx="4301312" cy="2574118"/>
          </a:xfrm>
          <a:prstGeom prst="rect">
            <a:avLst/>
          </a:prstGeom>
        </p:spPr>
      </p:pic>
      <p:pic>
        <p:nvPicPr>
          <p:cNvPr id="13" name="图片 33">
            <a:extLst>
              <a:ext uri="{FF2B5EF4-FFF2-40B4-BE49-F238E27FC236}">
                <a16:creationId xmlns:a16="http://schemas.microsoft.com/office/drawing/2014/main" id="{A2E044E0-0F44-4C6E-9FD9-54D8D245041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5687" y="4257092"/>
            <a:ext cx="3570860" cy="2232570"/>
          </a:xfrm>
          <a:prstGeom prst="rect">
            <a:avLst/>
          </a:prstGeom>
        </p:spPr>
      </p:pic>
      <p:sp>
        <p:nvSpPr>
          <p:cNvPr id="14" name="箭头: 右 36">
            <a:extLst>
              <a:ext uri="{FF2B5EF4-FFF2-40B4-BE49-F238E27FC236}">
                <a16:creationId xmlns:a16="http://schemas.microsoft.com/office/drawing/2014/main" id="{C7F030E6-5540-4D11-9F0A-FE172CE2EF81}"/>
              </a:ext>
            </a:extLst>
          </p:cNvPr>
          <p:cNvSpPr/>
          <p:nvPr/>
        </p:nvSpPr>
        <p:spPr bwMode="auto">
          <a:xfrm rot="5400000">
            <a:off x="5919365" y="3627928"/>
            <a:ext cx="105305" cy="436627"/>
          </a:xfrm>
          <a:prstGeom prst="rightArrow">
            <a:avLst/>
          </a:prstGeom>
          <a:solidFill>
            <a:srgbClr val="002060"/>
          </a:solidFill>
          <a:ln>
            <a:noFill/>
          </a:ln>
        </p:spPr>
        <p:txBody>
          <a:bodyPr vert="horz" wrap="square" lIns="91440" tIns="45720" rIns="91440" bIns="45720" numCol="1" rtlCol="0" anchor="t" anchorCtr="0" compatLnSpc="1"/>
          <a:lstStyle/>
          <a:p>
            <a:pPr eaLnBrk="0" hangingPunct="0">
              <a:lnSpc>
                <a:spcPct val="180000"/>
              </a:lnSpc>
              <a:buClr>
                <a:prstClr val="black"/>
              </a:buClr>
            </a:pPr>
            <a:endParaRPr lang="zh-CN" altLang="en-US" sz="2000" b="1" dirty="0">
              <a:solidFill>
                <a:srgbClr val="000000"/>
              </a:solidFill>
              <a:latin typeface="Arial" panose="020B0604020202020204" pitchFamily="34" charset="0"/>
              <a:ea typeface="楷体" panose="02010609060101010101" pitchFamily="49" charset="-122"/>
              <a:cs typeface="Arial" panose="020B0604020202020204" pitchFamily="34" charset="0"/>
            </a:endParaRPr>
          </a:p>
        </p:txBody>
      </p:sp>
      <p:sp>
        <p:nvSpPr>
          <p:cNvPr id="16" name="文本框 35">
            <a:extLst>
              <a:ext uri="{FF2B5EF4-FFF2-40B4-BE49-F238E27FC236}">
                <a16:creationId xmlns:a16="http://schemas.microsoft.com/office/drawing/2014/main" id="{B9613B85-32A7-4A9D-AFAD-571210FD5E04}"/>
              </a:ext>
            </a:extLst>
          </p:cNvPr>
          <p:cNvSpPr txBox="1"/>
          <p:nvPr/>
        </p:nvSpPr>
        <p:spPr>
          <a:xfrm>
            <a:off x="271088" y="4113772"/>
            <a:ext cx="3088608" cy="2287293"/>
          </a:xfrm>
          <a:prstGeom prst="rect">
            <a:avLst/>
          </a:prstGeom>
          <a:noFill/>
        </p:spPr>
        <p:txBody>
          <a:bodyPr wrap="square">
            <a:spAutoFit/>
          </a:bodyPr>
          <a:lstStyle/>
          <a:p>
            <a:pPr marL="171450" indent="-171450" fontAlgn="auto">
              <a:lnSpc>
                <a:spcPct val="120000"/>
              </a:lnSpc>
              <a:spcBef>
                <a:spcPts val="600"/>
              </a:spcBef>
              <a:spcAft>
                <a:spcPts val="0"/>
              </a:spcAft>
              <a:buFont typeface="Arial" panose="020B0604020202020204" pitchFamily="34" charset="0"/>
              <a:buChar char="•"/>
              <a:defRPr/>
            </a:pPr>
            <a:r>
              <a:rPr lang="en-US" altLang="zh-CN" sz="1600" dirty="0">
                <a:solidFill>
                  <a:prstClr val="black"/>
                </a:solidFill>
                <a:latin typeface="Arial" panose="020B0604020202020204" pitchFamily="34" charset="0"/>
                <a:ea typeface="等线" panose="02010600030101010101" charset="-122"/>
                <a:cs typeface="Arial" panose="020B0604020202020204" pitchFamily="34" charset="0"/>
              </a:rPr>
              <a:t>Instability stimulated by the broadband impedances from rings is stabilized by:</a:t>
            </a:r>
          </a:p>
          <a:p>
            <a:pPr marL="228600" indent="-228600" fontAlgn="auto">
              <a:lnSpc>
                <a:spcPct val="120000"/>
              </a:lnSpc>
              <a:spcBef>
                <a:spcPts val="600"/>
              </a:spcBef>
              <a:spcAft>
                <a:spcPts val="0"/>
              </a:spcAft>
              <a:buFontTx/>
              <a:buAutoNum type="arabicPeriod"/>
              <a:defRPr/>
            </a:pPr>
            <a:r>
              <a:rPr lang="en-US" altLang="zh-CN" sz="1600" b="1" dirty="0">
                <a:solidFill>
                  <a:srgbClr val="C00000"/>
                </a:solidFill>
                <a:latin typeface="Arial" panose="020B0604020202020204" pitchFamily="34" charset="0"/>
                <a:ea typeface="等线" panose="02010600030101010101" charset="-122"/>
                <a:cs typeface="Arial" panose="020B0604020202020204" pitchFamily="34" charset="0"/>
              </a:rPr>
              <a:t>Chromaticity </a:t>
            </a:r>
            <a:r>
              <a:rPr lang="en-US" altLang="zh-CN" sz="1600" dirty="0">
                <a:solidFill>
                  <a:prstClr val="black"/>
                </a:solidFill>
                <a:latin typeface="Arial" panose="020B0604020202020204" pitchFamily="34" charset="0"/>
                <a:ea typeface="等线" panose="02010600030101010101" charset="-122"/>
                <a:cs typeface="Arial" panose="020B0604020202020204" pitchFamily="34" charset="0"/>
              </a:rPr>
              <a:t>of a relatively large value ~ -5</a:t>
            </a:r>
          </a:p>
          <a:p>
            <a:pPr marL="228600" indent="-228600" fontAlgn="auto">
              <a:lnSpc>
                <a:spcPct val="120000"/>
              </a:lnSpc>
              <a:spcBef>
                <a:spcPts val="600"/>
              </a:spcBef>
              <a:spcAft>
                <a:spcPts val="0"/>
              </a:spcAft>
              <a:buFontTx/>
              <a:buAutoNum type="arabicPeriod"/>
              <a:defRPr/>
            </a:pPr>
            <a:r>
              <a:rPr lang="en-US" altLang="zh-CN" sz="1600" b="1" dirty="0">
                <a:solidFill>
                  <a:srgbClr val="C00000"/>
                </a:solidFill>
                <a:latin typeface="Arial" panose="020B0604020202020204" pitchFamily="34" charset="0"/>
                <a:ea typeface="等线" panose="02010600030101010101" charset="-122"/>
                <a:cs typeface="Arial" panose="020B0604020202020204" pitchFamily="34" charset="0"/>
              </a:rPr>
              <a:t>Wideband feedback system</a:t>
            </a:r>
            <a:r>
              <a:rPr lang="en-US" altLang="zh-CN" sz="1600" dirty="0">
                <a:solidFill>
                  <a:prstClr val="black"/>
                </a:solidFill>
                <a:latin typeface="Arial" panose="020B0604020202020204" pitchFamily="34" charset="0"/>
                <a:ea typeface="等线" panose="02010600030101010101" charset="-122"/>
                <a:cs typeface="Arial" panose="020B0604020202020204" pitchFamily="34" charset="0"/>
              </a:rPr>
              <a:t> with a band-width &gt; 500 MHz</a:t>
            </a:r>
          </a:p>
        </p:txBody>
      </p:sp>
      <mc:AlternateContent xmlns:mc="http://schemas.openxmlformats.org/markup-compatibility/2006">
        <mc:Choice xmlns:a14="http://schemas.microsoft.com/office/drawing/2010/main" Requires="a14">
          <p:sp>
            <p:nvSpPr>
              <p:cNvPr id="17" name="文本框 36">
                <a:extLst>
                  <a:ext uri="{FF2B5EF4-FFF2-40B4-BE49-F238E27FC236}">
                    <a16:creationId xmlns:a16="http://schemas.microsoft.com/office/drawing/2014/main" id="{0C9CB1DA-A12D-4DA7-8833-C221CCA0AB9B}"/>
                  </a:ext>
                </a:extLst>
              </p:cNvPr>
              <p:cNvSpPr txBox="1"/>
              <p:nvPr/>
            </p:nvSpPr>
            <p:spPr>
              <a:xfrm>
                <a:off x="6562997" y="3588638"/>
                <a:ext cx="5439888" cy="515206"/>
              </a:xfrm>
              <a:prstGeom prst="rect">
                <a:avLst/>
              </a:prstGeom>
              <a:noFill/>
            </p:spPr>
            <p:txBody>
              <a:bodyPr wrap="square">
                <a:spAutoFit/>
              </a:bodyPr>
              <a:lstStyle/>
              <a:p>
                <a:pPr fontAlgn="auto">
                  <a:lnSpc>
                    <a:spcPct val="120000"/>
                  </a:lnSpc>
                  <a:spcBef>
                    <a:spcPts val="0"/>
                  </a:spcBef>
                  <a:spcAft>
                    <a:spcPts val="0"/>
                  </a:spcAft>
                  <a:defRPr/>
                </a:pPr>
                <a:r>
                  <a:rPr lang="en-US" altLang="zh-CN" sz="1200" b="1" dirty="0">
                    <a:solidFill>
                      <a:srgbClr val="C00000"/>
                    </a:solidFill>
                    <a:latin typeface="Arial" panose="020B0604020202020204" pitchFamily="34" charset="0"/>
                    <a:cs typeface="Arial" panose="020B0604020202020204" pitchFamily="34" charset="0"/>
                  </a:rPr>
                  <a:t>In the proton beams, high order transverse mode coupling instability is stimulated</a:t>
                </a:r>
                <a:r>
                  <a:rPr lang="en-US" altLang="zh-CN" sz="1200" dirty="0">
                    <a:solidFill>
                      <a:srgbClr val="E7E6E6"/>
                    </a:solidFill>
                    <a:latin typeface="Arial" panose="020B0604020202020204" pitchFamily="34" charset="0"/>
                    <a:cs typeface="Arial" panose="020B0604020202020204" pitchFamily="34" charset="0"/>
                  </a:rPr>
                  <a:t>, </a:t>
                </a:r>
                <a:r>
                  <a:rPr lang="en-US" altLang="zh-CN" sz="1200" dirty="0">
                    <a:solidFill>
                      <a:prstClr val="black"/>
                    </a:solidFill>
                    <a:latin typeface="Arial" panose="020B0604020202020204" pitchFamily="34" charset="0"/>
                    <a:cs typeface="Arial" panose="020B0604020202020204" pitchFamily="34" charset="0"/>
                  </a:rPr>
                  <a:t>as the bunch </a:t>
                </a:r>
                <a14:m>
                  <m:oMath xmlns:m="http://schemas.openxmlformats.org/officeDocument/2006/math">
                    <m:sSub>
                      <m:sSubPr>
                        <m:ctrlPr>
                          <a:rPr lang="en-US" altLang="zh-CN" sz="1200" i="1">
                            <a:solidFill>
                              <a:prstClr val="black"/>
                            </a:solidFill>
                            <a:latin typeface="Cambria Math" panose="02040503050406030204" pitchFamily="18" charset="0"/>
                          </a:rPr>
                        </m:ctrlPr>
                      </m:sSubPr>
                      <m:e>
                        <m:r>
                          <a:rPr lang="en-US" altLang="zh-CN" sz="1200" i="1">
                            <a:solidFill>
                              <a:prstClr val="black"/>
                            </a:solidFill>
                            <a:latin typeface="Cambria Math" panose="02040503050406030204" pitchFamily="18" charset="0"/>
                          </a:rPr>
                          <m:t>𝜎</m:t>
                        </m:r>
                      </m:e>
                      <m:sub>
                        <m:r>
                          <a:rPr lang="en-US" altLang="zh-CN" sz="1200" i="1">
                            <a:solidFill>
                              <a:prstClr val="black"/>
                            </a:solidFill>
                            <a:latin typeface="Cambria Math" panose="02040503050406030204" pitchFamily="18" charset="0"/>
                          </a:rPr>
                          <m:t>𝑧</m:t>
                        </m:r>
                      </m:sub>
                    </m:sSub>
                  </m:oMath>
                </a14:m>
                <a:r>
                  <a:rPr lang="en-US" altLang="zh-CN" sz="1200" dirty="0">
                    <a:solidFill>
                      <a:prstClr val="black"/>
                    </a:solidFill>
                    <a:latin typeface="Arial" panose="020B0604020202020204" pitchFamily="34" charset="0"/>
                    <a:cs typeface="Arial" panose="020B0604020202020204" pitchFamily="34" charset="0"/>
                  </a:rPr>
                  <a:t> is about 5 m while the peak of wake is at 0.1 m.</a:t>
                </a:r>
              </a:p>
            </p:txBody>
          </p:sp>
        </mc:Choice>
        <mc:Fallback>
          <p:sp>
            <p:nvSpPr>
              <p:cNvPr id="17" name="文本框 36">
                <a:extLst>
                  <a:ext uri="{FF2B5EF4-FFF2-40B4-BE49-F238E27FC236}">
                    <a16:creationId xmlns:a16="http://schemas.microsoft.com/office/drawing/2014/main" id="{0C9CB1DA-A12D-4DA7-8833-C221CCA0AB9B}"/>
                  </a:ext>
                </a:extLst>
              </p:cNvPr>
              <p:cNvSpPr txBox="1">
                <a:spLocks noRot="1" noChangeAspect="1" noMove="1" noResize="1" noEditPoints="1" noAdjustHandles="1" noChangeArrowheads="1" noChangeShapeType="1" noTextEdit="1"/>
              </p:cNvSpPr>
              <p:nvPr/>
            </p:nvSpPr>
            <p:spPr>
              <a:xfrm>
                <a:off x="6562997" y="3588638"/>
                <a:ext cx="5439888" cy="515206"/>
              </a:xfrm>
              <a:prstGeom prst="rect">
                <a:avLst/>
              </a:prstGeom>
              <a:blipFill>
                <a:blip r:embed="rId10"/>
                <a:stretch>
                  <a:fillRect l="-112" b="-8333"/>
                </a:stretch>
              </a:blipFill>
            </p:spPr>
            <p:txBody>
              <a:bodyPr/>
              <a:lstStyle/>
              <a:p>
                <a:r>
                  <a:rPr lang="en-US">
                    <a:noFill/>
                  </a:rPr>
                  <a:t> </a:t>
                </a:r>
              </a:p>
            </p:txBody>
          </p:sp>
        </mc:Fallback>
      </mc:AlternateContent>
      <p:sp>
        <p:nvSpPr>
          <p:cNvPr id="18" name="矩形 29">
            <a:extLst>
              <a:ext uri="{FF2B5EF4-FFF2-40B4-BE49-F238E27FC236}">
                <a16:creationId xmlns:a16="http://schemas.microsoft.com/office/drawing/2014/main" id="{FF1AB2A7-E321-4BFA-B5DC-888E0A7AE215}"/>
              </a:ext>
            </a:extLst>
          </p:cNvPr>
          <p:cNvSpPr/>
          <p:nvPr/>
        </p:nvSpPr>
        <p:spPr>
          <a:xfrm>
            <a:off x="417884" y="932068"/>
            <a:ext cx="11232175" cy="461665"/>
          </a:xfrm>
          <a:prstGeom prst="rect">
            <a:avLst/>
          </a:prstGeom>
          <a:noFill/>
        </p:spPr>
        <p:txBody>
          <a:bodyPr wrap="square">
            <a:spAutoFit/>
          </a:bodyPr>
          <a:lstStyle/>
          <a:p>
            <a:pPr marL="342900" indent="-342900" fontAlgn="auto">
              <a:spcBef>
                <a:spcPts val="0"/>
              </a:spcBef>
              <a:spcAft>
                <a:spcPts val="0"/>
              </a:spcAft>
              <a:buFont typeface="Wingdings" panose="05000000000000000000" pitchFamily="2" charset="2"/>
              <a:buChar char="q"/>
              <a:defRPr/>
            </a:pPr>
            <a:r>
              <a:rPr lang="en-US" altLang="zh-CN" sz="2400" b="1" dirty="0">
                <a:solidFill>
                  <a:srgbClr val="0000FF"/>
                </a:solidFill>
                <a:latin typeface="Times New Roman" panose="02020603050405020304" pitchFamily="18" charset="0"/>
                <a:ea typeface="等线" panose="02010600030101010101" charset="-122"/>
                <a:cs typeface="Times New Roman" panose="02020603050405020304" pitchFamily="18" charset="0"/>
              </a:rPr>
              <a:t>Collective Instabilities </a:t>
            </a:r>
          </a:p>
        </p:txBody>
      </p:sp>
    </p:spTree>
    <p:extLst>
      <p:ext uri="{BB962C8B-B14F-4D97-AF65-F5344CB8AC3E}">
        <p14:creationId xmlns:p14="http://schemas.microsoft.com/office/powerpoint/2010/main" val="294003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zhengyj\Desktop\2021-02-07_150731.jpg">
            <a:extLst>
              <a:ext uri="{FF2B5EF4-FFF2-40B4-BE49-F238E27FC236}">
                <a16:creationId xmlns:a16="http://schemas.microsoft.com/office/drawing/2014/main" id="{8750D9CE-DAC9-4965-9774-29E5BEC054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55528" y="1190267"/>
            <a:ext cx="9973108" cy="55689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37CDA917-4AE5-4B92-A3FE-D9BDF8B0C7F7}"/>
              </a:ext>
            </a:extLst>
          </p:cNvPr>
          <p:cNvSpPr/>
          <p:nvPr/>
        </p:nvSpPr>
        <p:spPr>
          <a:xfrm>
            <a:off x="3130690" y="4114001"/>
            <a:ext cx="946093" cy="400110"/>
          </a:xfrm>
          <a:prstGeom prst="rect">
            <a:avLst/>
          </a:prstGeom>
          <a:noFill/>
        </p:spPr>
        <p:txBody>
          <a:bodyPr wrap="none">
            <a:spAutoFit/>
          </a:bodyPr>
          <a:lstStyle/>
          <a:p>
            <a:pPr fontAlgn="auto">
              <a:spcBef>
                <a:spcPts val="0"/>
              </a:spcBef>
              <a:spcAft>
                <a:spcPts val="0"/>
              </a:spcAft>
              <a:defRPr/>
            </a:pPr>
            <a:r>
              <a:rPr lang="en-US" altLang="zh-CN" sz="2000" b="1" dirty="0" err="1">
                <a:solidFill>
                  <a:srgbClr val="0000FF"/>
                </a:solidFill>
                <a:latin typeface="Times New Roman" pitchFamily="18" charset="0"/>
                <a:ea typeface="MS PGothic" pitchFamily="34" charset="-128"/>
                <a:cs typeface="Times New Roman" pitchFamily="18" charset="0"/>
              </a:rPr>
              <a:t>BRing</a:t>
            </a:r>
            <a:r>
              <a:rPr lang="en-US" altLang="zh-CN" sz="1950" dirty="0">
                <a:solidFill>
                  <a:srgbClr val="FF3300"/>
                </a:solidFill>
                <a:latin typeface="Times New Roman" pitchFamily="18" charset="0"/>
                <a:ea typeface="MS PGothic" pitchFamily="34" charset="-128"/>
                <a:cs typeface="Times New Roman" pitchFamily="18" charset="0"/>
              </a:rPr>
              <a:t> </a:t>
            </a:r>
            <a:endParaRPr lang="zh-CN" altLang="en-US" sz="1950" dirty="0">
              <a:solidFill>
                <a:srgbClr val="FF3300"/>
              </a:solidFill>
              <a:latin typeface="Calibri" panose="020F0502020204030204"/>
            </a:endParaRPr>
          </a:p>
        </p:txBody>
      </p:sp>
      <p:sp>
        <p:nvSpPr>
          <p:cNvPr id="7" name="Text Box 211">
            <a:extLst>
              <a:ext uri="{FF2B5EF4-FFF2-40B4-BE49-F238E27FC236}">
                <a16:creationId xmlns:a16="http://schemas.microsoft.com/office/drawing/2014/main" id="{EA40D39A-4B6F-4E09-BC28-3B68DE7903ED}"/>
              </a:ext>
            </a:extLst>
          </p:cNvPr>
          <p:cNvSpPr txBox="1">
            <a:spLocks noChangeArrowheads="1"/>
          </p:cNvSpPr>
          <p:nvPr/>
        </p:nvSpPr>
        <p:spPr bwMode="auto">
          <a:xfrm>
            <a:off x="8431227" y="5589625"/>
            <a:ext cx="1900023" cy="584775"/>
          </a:xfrm>
          <a:prstGeom prst="rect">
            <a:avLst/>
          </a:prstGeom>
          <a:noFill/>
          <a:ln w="3175" cap="flat" cmpd="sng" algn="ctr">
            <a:noFill/>
            <a:prstDash val="solid"/>
            <a:headEnd/>
            <a:tailEnd/>
          </a:ln>
          <a:effectLst/>
        </p:spPr>
        <p:txBody>
          <a:bodyPr wrap="square" anchor="ctr">
            <a:spAutoFit/>
          </a:bodyPr>
          <a:lstStyle/>
          <a:p>
            <a:pPr>
              <a:defRPr/>
            </a:pPr>
            <a:r>
              <a:rPr lang="en-US" altLang="zh-CN" b="1" kern="0" dirty="0" err="1">
                <a:solidFill>
                  <a:srgbClr val="0000FF"/>
                </a:solidFill>
                <a:latin typeface="Times New Roman" panose="02020603050405020304" pitchFamily="18" charset="0"/>
                <a:ea typeface="黑体" pitchFamily="49" charset="-122"/>
                <a:cs typeface="Times New Roman" pitchFamily="18" charset="0"/>
              </a:rPr>
              <a:t>iLinac</a:t>
            </a:r>
            <a:r>
              <a:rPr lang="en-US" altLang="zh-CN" b="1" kern="0" dirty="0">
                <a:solidFill>
                  <a:srgbClr val="0000FF"/>
                </a:solidFill>
                <a:latin typeface="Times New Roman" pitchFamily="18" charset="0"/>
                <a:ea typeface="黑体" pitchFamily="49" charset="-122"/>
                <a:cs typeface="Times New Roman" pitchFamily="18" charset="0"/>
              </a:rPr>
              <a:t>:</a:t>
            </a:r>
            <a:r>
              <a:rPr lang="en-US" altLang="zh-CN"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p>
          <a:p>
            <a:pPr>
              <a:defRPr/>
            </a:pPr>
            <a:r>
              <a:rPr lang="en-US" altLang="zh-CN" sz="1400" b="1" kern="0" dirty="0">
                <a:solidFill>
                  <a:srgbClr val="003366"/>
                </a:solidFill>
                <a:latin typeface="Times New Roman" panose="02020603050405020304" pitchFamily="18" charset="0"/>
                <a:ea typeface="宋体" panose="02010600030101010101" pitchFamily="2" charset="-122"/>
                <a:cs typeface="Times New Roman" panose="02020603050405020304" pitchFamily="18" charset="0"/>
              </a:rPr>
              <a:t>Superconducting </a:t>
            </a:r>
            <a:r>
              <a:rPr lang="en-US" altLang="zh-CN" sz="1400" b="1" kern="0" dirty="0" err="1">
                <a:solidFill>
                  <a:srgbClr val="003366"/>
                </a:solidFill>
                <a:latin typeface="Times New Roman" panose="02020603050405020304" pitchFamily="18" charset="0"/>
                <a:ea typeface="宋体" panose="02010600030101010101" pitchFamily="2" charset="-122"/>
                <a:cs typeface="Times New Roman" panose="02020603050405020304" pitchFamily="18" charset="0"/>
              </a:rPr>
              <a:t>linac</a:t>
            </a:r>
            <a:endParaRPr lang="en-US" altLang="zh-CN" sz="1400" b="1" kern="0" dirty="0">
              <a:solidFill>
                <a:srgbClr val="003366"/>
              </a:solidFill>
              <a:latin typeface="Times New Roman" pitchFamily="18" charset="0"/>
              <a:ea typeface="黑体" pitchFamily="49" charset="-122"/>
              <a:cs typeface="Times New Roman" pitchFamily="18" charset="0"/>
            </a:endParaRPr>
          </a:p>
        </p:txBody>
      </p:sp>
      <p:sp>
        <p:nvSpPr>
          <p:cNvPr id="8" name="Text Box 211">
            <a:extLst>
              <a:ext uri="{FF2B5EF4-FFF2-40B4-BE49-F238E27FC236}">
                <a16:creationId xmlns:a16="http://schemas.microsoft.com/office/drawing/2014/main" id="{A69D97E3-D67C-4562-8F7A-B81FCE9A57CD}"/>
              </a:ext>
            </a:extLst>
          </p:cNvPr>
          <p:cNvSpPr txBox="1">
            <a:spLocks noChangeArrowheads="1"/>
          </p:cNvSpPr>
          <p:nvPr/>
        </p:nvSpPr>
        <p:spPr bwMode="auto">
          <a:xfrm>
            <a:off x="7055080" y="3227847"/>
            <a:ext cx="2170393" cy="1046440"/>
          </a:xfrm>
          <a:prstGeom prst="rect">
            <a:avLst/>
          </a:prstGeom>
          <a:noFill/>
          <a:ln w="3175" cap="flat" cmpd="sng" algn="ctr">
            <a:noFill/>
            <a:prstDash val="solid"/>
            <a:headEnd/>
            <a:tailEnd/>
          </a:ln>
          <a:effectLst/>
        </p:spPr>
        <p:txBody>
          <a:bodyPr wrap="square" anchor="ctr">
            <a:spAutoFit/>
          </a:bodyPr>
          <a:lstStyle/>
          <a:p>
            <a:pPr>
              <a:defRPr/>
            </a:pPr>
            <a:r>
              <a:rPr lang="en-US" altLang="zh-CN" b="1" kern="0"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SRing</a:t>
            </a:r>
            <a:r>
              <a:rPr lang="en-US" altLang="zh-CN"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p>
          <a:p>
            <a:pPr>
              <a:defRPr/>
            </a:pPr>
            <a:r>
              <a:rPr lang="en-US" altLang="zh-CN" sz="1600" b="1" kern="0" dirty="0">
                <a:solidFill>
                  <a:srgbClr val="003366"/>
                </a:solidFill>
                <a:latin typeface="Times New Roman" panose="02020603050405020304" pitchFamily="18" charset="0"/>
                <a:ea typeface="宋体" panose="02010600030101010101" pitchFamily="2" charset="-122"/>
                <a:cs typeface="Times New Roman" panose="02020603050405020304" pitchFamily="18" charset="0"/>
              </a:rPr>
              <a:t>Spectrometer ring</a:t>
            </a:r>
          </a:p>
          <a:p>
            <a:pPr>
              <a:defRPr/>
            </a:pPr>
            <a:r>
              <a:rPr lang="en-US" altLang="zh-CN" sz="1400" b="1" kern="0" dirty="0">
                <a:solidFill>
                  <a:srgbClr val="0000FF"/>
                </a:solidFill>
                <a:latin typeface="Times New Roman" panose="02020603050405020304" pitchFamily="18" charset="0"/>
                <a:ea typeface="宋体" pitchFamily="2" charset="-122"/>
                <a:cs typeface="Times New Roman" panose="02020603050405020304" pitchFamily="18" charset="0"/>
              </a:rPr>
              <a:t>Circumference: 273m</a:t>
            </a:r>
          </a:p>
          <a:p>
            <a:pPr>
              <a:defRPr/>
            </a:pPr>
            <a:r>
              <a:rPr lang="en-US" altLang="zh-CN" sz="1400" b="1" kern="0" dirty="0">
                <a:solidFill>
                  <a:srgbClr val="0000FF"/>
                </a:solidFill>
                <a:latin typeface="Times New Roman" panose="02020603050405020304" pitchFamily="18" charset="0"/>
                <a:ea typeface="宋体" pitchFamily="2" charset="-122"/>
                <a:cs typeface="Times New Roman" panose="02020603050405020304" pitchFamily="18" charset="0"/>
              </a:rPr>
              <a:t>Rigidity: 13-15 Tm</a:t>
            </a:r>
          </a:p>
        </p:txBody>
      </p:sp>
      <p:sp>
        <p:nvSpPr>
          <p:cNvPr id="9" name="Text Box 211">
            <a:extLst>
              <a:ext uri="{FF2B5EF4-FFF2-40B4-BE49-F238E27FC236}">
                <a16:creationId xmlns:a16="http://schemas.microsoft.com/office/drawing/2014/main" id="{16BB6F45-BEF9-4027-98AC-E7303F966E90}"/>
              </a:ext>
            </a:extLst>
          </p:cNvPr>
          <p:cNvSpPr txBox="1">
            <a:spLocks noChangeArrowheads="1"/>
          </p:cNvSpPr>
          <p:nvPr/>
        </p:nvSpPr>
        <p:spPr bwMode="auto">
          <a:xfrm>
            <a:off x="2667944" y="4514111"/>
            <a:ext cx="2599839" cy="769441"/>
          </a:xfrm>
          <a:prstGeom prst="rect">
            <a:avLst/>
          </a:prstGeom>
          <a:noFill/>
          <a:ln w="3175" cap="flat" cmpd="sng" algn="ctr">
            <a:noFill/>
            <a:prstDash val="solid"/>
            <a:headEnd/>
            <a:tailEnd/>
          </a:ln>
          <a:effectLst/>
        </p:spPr>
        <p:txBody>
          <a:bodyPr wrap="square" anchor="ctr">
            <a:spAutoFit/>
          </a:bodyPr>
          <a:lstStyle/>
          <a:p>
            <a:pPr indent="179388">
              <a:defRPr/>
            </a:pPr>
            <a:r>
              <a:rPr lang="en-US" altLang="zh-CN" sz="1600" b="1"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Fast cycle ring</a:t>
            </a:r>
            <a:endParaRPr lang="zh-CN" altLang="en-US" sz="1600" b="1"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a:p>
            <a:pPr indent="179388">
              <a:defRPr/>
            </a:pPr>
            <a:r>
              <a:rPr lang="en-US" altLang="zh-CN" sz="1400" b="1" kern="0" dirty="0">
                <a:solidFill>
                  <a:srgbClr val="0000FF"/>
                </a:solidFill>
                <a:latin typeface="Times New Roman" panose="02020603050405020304" pitchFamily="18" charset="0"/>
                <a:ea typeface="宋体" charset="-122"/>
                <a:cs typeface="Times New Roman" panose="02020603050405020304" pitchFamily="18" charset="0"/>
              </a:rPr>
              <a:t>Circumference: 569 m</a:t>
            </a:r>
          </a:p>
          <a:p>
            <a:pPr indent="179388">
              <a:defRPr/>
            </a:pPr>
            <a:r>
              <a:rPr lang="en-US" altLang="zh-CN" sz="1400" b="1" kern="0" dirty="0">
                <a:solidFill>
                  <a:srgbClr val="0000FF"/>
                </a:solidFill>
                <a:latin typeface="Times New Roman" panose="02020603050405020304" pitchFamily="18" charset="0"/>
                <a:ea typeface="宋体" charset="-122"/>
                <a:cs typeface="Times New Roman" panose="02020603050405020304" pitchFamily="18" charset="0"/>
              </a:rPr>
              <a:t>Rigidity: 34 Tm</a:t>
            </a:r>
          </a:p>
        </p:txBody>
      </p:sp>
      <p:sp>
        <p:nvSpPr>
          <p:cNvPr id="10" name="矩形 9">
            <a:extLst>
              <a:ext uri="{FF2B5EF4-FFF2-40B4-BE49-F238E27FC236}">
                <a16:creationId xmlns:a16="http://schemas.microsoft.com/office/drawing/2014/main" id="{E678AD19-1654-41B7-BEA7-C761A8FC743B}"/>
              </a:ext>
            </a:extLst>
          </p:cNvPr>
          <p:cNvSpPr/>
          <p:nvPr/>
        </p:nvSpPr>
        <p:spPr>
          <a:xfrm>
            <a:off x="3400248" y="1817605"/>
            <a:ext cx="2792752" cy="338554"/>
          </a:xfrm>
          <a:prstGeom prst="rect">
            <a:avLst/>
          </a:prstGeom>
        </p:spPr>
        <p:txBody>
          <a:bodyPr wrap="none">
            <a:spAutoFit/>
          </a:bodyPr>
          <a:lstStyle/>
          <a:p>
            <a:pPr>
              <a:defRPr/>
            </a:pPr>
            <a:r>
              <a:rPr lang="en-US" altLang="zh-CN" sz="1600" b="1" kern="0" dirty="0">
                <a:solidFill>
                  <a:srgbClr val="0000FF"/>
                </a:solidFill>
                <a:latin typeface="Times New Roman" panose="02020603050405020304" pitchFamily="18" charset="0"/>
                <a:ea typeface="黑体" pitchFamily="49" charset="-122"/>
                <a:cs typeface="Times New Roman" pitchFamily="18" charset="0"/>
              </a:rPr>
              <a:t>HFRS:</a:t>
            </a:r>
            <a:r>
              <a:rPr lang="en-US" altLang="zh-CN" sz="16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Radioactive beam line</a:t>
            </a:r>
            <a:endParaRPr lang="en-US" altLang="zh-CN" sz="1600" b="1" kern="0" dirty="0">
              <a:solidFill>
                <a:srgbClr val="C00000"/>
              </a:solidFill>
              <a:latin typeface="Times New Roman" pitchFamily="18" charset="0"/>
              <a:ea typeface="黑体" pitchFamily="49" charset="-122"/>
              <a:cs typeface="Times New Roman" pitchFamily="18" charset="0"/>
            </a:endParaRPr>
          </a:p>
        </p:txBody>
      </p:sp>
      <p:sp>
        <p:nvSpPr>
          <p:cNvPr id="12" name="矩形 11">
            <a:extLst>
              <a:ext uri="{FF2B5EF4-FFF2-40B4-BE49-F238E27FC236}">
                <a16:creationId xmlns:a16="http://schemas.microsoft.com/office/drawing/2014/main" id="{FF06EF7B-FB53-422D-B7B2-93E9E1DDA612}"/>
              </a:ext>
            </a:extLst>
          </p:cNvPr>
          <p:cNvSpPr/>
          <p:nvPr/>
        </p:nvSpPr>
        <p:spPr>
          <a:xfrm>
            <a:off x="7251521" y="6307170"/>
            <a:ext cx="3781392" cy="338554"/>
          </a:xfrm>
          <a:prstGeom prst="rect">
            <a:avLst/>
          </a:prstGeom>
          <a:noFill/>
        </p:spPr>
        <p:txBody>
          <a:bodyPr wrap="square">
            <a:spAutoFit/>
          </a:bodyPr>
          <a:lstStyle/>
          <a:p>
            <a:pPr algn="ctr">
              <a:spcAft>
                <a:spcPts val="0"/>
              </a:spcAft>
            </a:pPr>
            <a:r>
              <a:rPr lang="en-US" altLang="zh-CN" sz="1600" b="1" dirty="0">
                <a:solidFill>
                  <a:srgbClr val="C00000"/>
                </a:solidFill>
                <a:latin typeface="Times New Roman" pitchFamily="18" charset="0"/>
                <a:ea typeface="宋体" panose="02010600030101010101" pitchFamily="2" charset="-122"/>
                <a:cs typeface="Times New Roman" pitchFamily="18" charset="0"/>
              </a:rPr>
              <a:t>Low energy nuclear structure terminal </a:t>
            </a:r>
            <a:endParaRPr lang="zh-CN" altLang="en-US" sz="1600" b="1" dirty="0">
              <a:solidFill>
                <a:srgbClr val="C00000"/>
              </a:solidFill>
              <a:latin typeface="Times New Roman" pitchFamily="18" charset="0"/>
              <a:ea typeface="宋体" panose="02010600030101010101" pitchFamily="2" charset="-122"/>
              <a:cs typeface="Times New Roman" pitchFamily="18" charset="0"/>
            </a:endParaRPr>
          </a:p>
        </p:txBody>
      </p:sp>
      <p:sp>
        <p:nvSpPr>
          <p:cNvPr id="13" name="矩形 24">
            <a:extLst>
              <a:ext uri="{FF2B5EF4-FFF2-40B4-BE49-F238E27FC236}">
                <a16:creationId xmlns:a16="http://schemas.microsoft.com/office/drawing/2014/main" id="{F56590D0-6F8C-4174-83FB-6BAA4A0757EF}"/>
              </a:ext>
            </a:extLst>
          </p:cNvPr>
          <p:cNvSpPr>
            <a:spLocks noChangeArrowheads="1"/>
          </p:cNvSpPr>
          <p:nvPr/>
        </p:nvSpPr>
        <p:spPr bwMode="auto">
          <a:xfrm>
            <a:off x="268962" y="1464991"/>
            <a:ext cx="2552852" cy="646331"/>
          </a:xfrm>
          <a:prstGeom prst="rect">
            <a:avLst/>
          </a:prstGeom>
          <a:noFill/>
          <a:ln w="9525">
            <a:noFill/>
            <a:miter lim="800000"/>
            <a:headEnd/>
            <a:tailEnd/>
          </a:ln>
        </p:spPr>
        <p:txBody>
          <a:bodyPr wrap="square">
            <a:spAutoFit/>
          </a:bodyPr>
          <a:lstStyle/>
          <a:p>
            <a:pPr algn="ctr">
              <a:spcAft>
                <a:spcPts val="600"/>
              </a:spcAft>
            </a:pPr>
            <a:r>
              <a:rPr lang="en-US" altLang="zh-CN" b="1" dirty="0">
                <a:solidFill>
                  <a:srgbClr val="C00000"/>
                </a:solidFill>
                <a:latin typeface="Times New Roman" pitchFamily="18" charset="0"/>
                <a:ea typeface="宋体" panose="02010600030101010101" pitchFamily="2" charset="-122"/>
                <a:cs typeface="Times New Roman" pitchFamily="18" charset="0"/>
              </a:rPr>
              <a:t>High energy experiment station</a:t>
            </a:r>
          </a:p>
        </p:txBody>
      </p:sp>
      <p:sp>
        <p:nvSpPr>
          <p:cNvPr id="14" name="矩形 13">
            <a:extLst>
              <a:ext uri="{FF2B5EF4-FFF2-40B4-BE49-F238E27FC236}">
                <a16:creationId xmlns:a16="http://schemas.microsoft.com/office/drawing/2014/main" id="{5AA223E1-54E4-48D6-80E2-0DAB167D8370}"/>
              </a:ext>
            </a:extLst>
          </p:cNvPr>
          <p:cNvSpPr/>
          <p:nvPr/>
        </p:nvSpPr>
        <p:spPr>
          <a:xfrm>
            <a:off x="6918807" y="1363131"/>
            <a:ext cx="1885377" cy="584775"/>
          </a:xfrm>
          <a:prstGeom prst="rect">
            <a:avLst/>
          </a:prstGeom>
        </p:spPr>
        <p:txBody>
          <a:bodyPr wrap="square">
            <a:spAutoFit/>
          </a:bodyPr>
          <a:lstStyle/>
          <a:p>
            <a:pPr algn="ctr">
              <a:spcAft>
                <a:spcPts val="0"/>
              </a:spcAft>
            </a:pPr>
            <a:r>
              <a:rPr lang="en-US" altLang="zh-CN" sz="1600" b="1" dirty="0">
                <a:solidFill>
                  <a:srgbClr val="C00000"/>
                </a:solidFill>
                <a:latin typeface="Times New Roman" pitchFamily="18" charset="0"/>
                <a:ea typeface="宋体" panose="02010600030101010101" pitchFamily="2" charset="-122"/>
                <a:cs typeface="Times New Roman" pitchFamily="18" charset="0"/>
              </a:rPr>
              <a:t>Radioactive beams  physics station</a:t>
            </a:r>
            <a:endParaRPr lang="zh-CN" altLang="en-US" sz="1600" b="1" dirty="0">
              <a:solidFill>
                <a:srgbClr val="C00000"/>
              </a:solidFill>
              <a:latin typeface="Times New Roman" pitchFamily="18" charset="0"/>
              <a:ea typeface="宋体" panose="02010600030101010101" pitchFamily="2" charset="-122"/>
              <a:cs typeface="Times New Roman" pitchFamily="18" charset="0"/>
            </a:endParaRPr>
          </a:p>
        </p:txBody>
      </p:sp>
      <p:sp>
        <p:nvSpPr>
          <p:cNvPr id="15" name="矩形 14">
            <a:extLst>
              <a:ext uri="{FF2B5EF4-FFF2-40B4-BE49-F238E27FC236}">
                <a16:creationId xmlns:a16="http://schemas.microsoft.com/office/drawing/2014/main" id="{4148EFE8-93F2-439B-BFE7-8213F589A52C}"/>
              </a:ext>
            </a:extLst>
          </p:cNvPr>
          <p:cNvSpPr/>
          <p:nvPr/>
        </p:nvSpPr>
        <p:spPr>
          <a:xfrm>
            <a:off x="9023225" y="1894648"/>
            <a:ext cx="1579604" cy="523220"/>
          </a:xfrm>
          <a:prstGeom prst="rect">
            <a:avLst/>
          </a:prstGeom>
          <a:noFill/>
        </p:spPr>
        <p:txBody>
          <a:bodyPr wrap="square">
            <a:spAutoFit/>
          </a:bodyPr>
          <a:lstStyle/>
          <a:p>
            <a:pPr algn="ctr">
              <a:spcAft>
                <a:spcPts val="0"/>
              </a:spcAft>
            </a:pPr>
            <a:r>
              <a:rPr lang="en-US" altLang="zh-CN" sz="1400" b="1" dirty="0">
                <a:solidFill>
                  <a:srgbClr val="C00000"/>
                </a:solidFill>
                <a:latin typeface="Times New Roman" pitchFamily="18" charset="0"/>
                <a:ea typeface="宋体" panose="02010600030101010101" pitchFamily="2" charset="-122"/>
                <a:cs typeface="Times New Roman" pitchFamily="18" charset="0"/>
              </a:rPr>
              <a:t>High precision </a:t>
            </a:r>
          </a:p>
          <a:p>
            <a:pPr algn="ctr">
              <a:spcAft>
                <a:spcPts val="0"/>
              </a:spcAft>
            </a:pPr>
            <a:r>
              <a:rPr lang="en-US" altLang="zh-CN" sz="1400" b="1" dirty="0">
                <a:solidFill>
                  <a:srgbClr val="C00000"/>
                </a:solidFill>
                <a:latin typeface="Times New Roman" pitchFamily="18" charset="0"/>
                <a:ea typeface="宋体" panose="02010600030101010101" pitchFamily="2" charset="-122"/>
                <a:cs typeface="Times New Roman" pitchFamily="18" charset="0"/>
              </a:rPr>
              <a:t>spectrometer ring</a:t>
            </a:r>
          </a:p>
        </p:txBody>
      </p:sp>
      <p:sp>
        <p:nvSpPr>
          <p:cNvPr id="16" name="矩形 15">
            <a:extLst>
              <a:ext uri="{FF2B5EF4-FFF2-40B4-BE49-F238E27FC236}">
                <a16:creationId xmlns:a16="http://schemas.microsoft.com/office/drawing/2014/main" id="{E0EDE479-9D6F-4854-B943-8BAC1CAB5BD9}"/>
              </a:ext>
            </a:extLst>
          </p:cNvPr>
          <p:cNvSpPr/>
          <p:nvPr/>
        </p:nvSpPr>
        <p:spPr>
          <a:xfrm>
            <a:off x="8431227" y="2954913"/>
            <a:ext cx="1825346" cy="523220"/>
          </a:xfrm>
          <a:prstGeom prst="rect">
            <a:avLst/>
          </a:prstGeom>
          <a:noFill/>
        </p:spPr>
        <p:txBody>
          <a:bodyPr wrap="square">
            <a:spAutoFit/>
          </a:bodyPr>
          <a:lstStyle/>
          <a:p>
            <a:pPr algn="ctr">
              <a:spcAft>
                <a:spcPts val="0"/>
              </a:spcAft>
            </a:pPr>
            <a:r>
              <a:rPr lang="en-US" altLang="zh-CN" sz="1400" b="1" dirty="0">
                <a:solidFill>
                  <a:srgbClr val="C00000"/>
                </a:solidFill>
                <a:latin typeface="Times New Roman" pitchFamily="18" charset="0"/>
                <a:ea typeface="宋体" panose="02010600030101010101" pitchFamily="2" charset="-122"/>
                <a:cs typeface="Times New Roman" pitchFamily="18" charset="0"/>
              </a:rPr>
              <a:t>e-ion recombination</a:t>
            </a:r>
          </a:p>
          <a:p>
            <a:pPr algn="ctr">
              <a:spcAft>
                <a:spcPts val="0"/>
              </a:spcAft>
            </a:pPr>
            <a:r>
              <a:rPr lang="en-US" altLang="zh-CN" sz="1400" b="1" dirty="0">
                <a:solidFill>
                  <a:srgbClr val="C00000"/>
                </a:solidFill>
                <a:latin typeface="Times New Roman" pitchFamily="18" charset="0"/>
                <a:ea typeface="宋体" panose="02010600030101010101" pitchFamily="2" charset="-122"/>
                <a:cs typeface="Times New Roman" pitchFamily="18" charset="0"/>
              </a:rPr>
              <a:t> spectroscopy</a:t>
            </a:r>
          </a:p>
        </p:txBody>
      </p:sp>
      <p:sp>
        <p:nvSpPr>
          <p:cNvPr id="18" name="Oval 206">
            <a:extLst>
              <a:ext uri="{FF2B5EF4-FFF2-40B4-BE49-F238E27FC236}">
                <a16:creationId xmlns:a16="http://schemas.microsoft.com/office/drawing/2014/main" id="{F1F482F6-FE98-4370-98E5-DD7E7436DC98}"/>
              </a:ext>
            </a:extLst>
          </p:cNvPr>
          <p:cNvSpPr/>
          <p:nvPr/>
        </p:nvSpPr>
        <p:spPr>
          <a:xfrm>
            <a:off x="2718513" y="2084296"/>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dirty="0">
                <a:solidFill>
                  <a:prstClr val="white"/>
                </a:solidFill>
                <a:latin typeface="Times New Roman" panose="02020603050405020304" pitchFamily="18" charset="0"/>
                <a:ea typeface="宋体" panose="02010600030101010101" pitchFamily="2" charset="-122"/>
              </a:rPr>
              <a:t>2</a:t>
            </a:r>
          </a:p>
        </p:txBody>
      </p:sp>
      <p:sp>
        <p:nvSpPr>
          <p:cNvPr id="19" name="Oval 206">
            <a:extLst>
              <a:ext uri="{FF2B5EF4-FFF2-40B4-BE49-F238E27FC236}">
                <a16:creationId xmlns:a16="http://schemas.microsoft.com/office/drawing/2014/main" id="{0CEBF90B-8B15-4D8A-ABC3-EB57AC381E39}"/>
              </a:ext>
            </a:extLst>
          </p:cNvPr>
          <p:cNvSpPr/>
          <p:nvPr/>
        </p:nvSpPr>
        <p:spPr>
          <a:xfrm>
            <a:off x="4429742" y="2166332"/>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a:solidFill>
                  <a:prstClr val="white"/>
                </a:solidFill>
                <a:latin typeface="Times New Roman" panose="02020603050405020304" pitchFamily="18" charset="0"/>
                <a:ea typeface="宋体" panose="02010600030101010101" pitchFamily="2" charset="-122"/>
              </a:rPr>
              <a:t>3</a:t>
            </a:r>
          </a:p>
        </p:txBody>
      </p:sp>
      <p:sp>
        <p:nvSpPr>
          <p:cNvPr id="20" name="Oval 206">
            <a:extLst>
              <a:ext uri="{FF2B5EF4-FFF2-40B4-BE49-F238E27FC236}">
                <a16:creationId xmlns:a16="http://schemas.microsoft.com/office/drawing/2014/main" id="{80858C7F-84E3-4A31-AB72-72F6743CD9E2}"/>
              </a:ext>
            </a:extLst>
          </p:cNvPr>
          <p:cNvSpPr/>
          <p:nvPr/>
        </p:nvSpPr>
        <p:spPr>
          <a:xfrm>
            <a:off x="6667982" y="1405914"/>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dirty="0">
                <a:solidFill>
                  <a:prstClr val="white"/>
                </a:solidFill>
                <a:latin typeface="Times New Roman" panose="02020603050405020304" pitchFamily="18" charset="0"/>
                <a:ea typeface="宋体" panose="02010600030101010101" pitchFamily="2" charset="-122"/>
              </a:rPr>
              <a:t>4</a:t>
            </a:r>
          </a:p>
        </p:txBody>
      </p:sp>
      <p:sp>
        <p:nvSpPr>
          <p:cNvPr id="21" name="Oval 206">
            <a:extLst>
              <a:ext uri="{FF2B5EF4-FFF2-40B4-BE49-F238E27FC236}">
                <a16:creationId xmlns:a16="http://schemas.microsoft.com/office/drawing/2014/main" id="{F0D51E55-8397-41F3-B463-FD7CE7E7B17B}"/>
              </a:ext>
            </a:extLst>
          </p:cNvPr>
          <p:cNvSpPr/>
          <p:nvPr/>
        </p:nvSpPr>
        <p:spPr>
          <a:xfrm>
            <a:off x="8793250" y="1950371"/>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a:solidFill>
                  <a:prstClr val="white"/>
                </a:solidFill>
                <a:latin typeface="Times New Roman" panose="02020603050405020304" pitchFamily="18" charset="0"/>
                <a:ea typeface="宋体" panose="02010600030101010101" pitchFamily="2" charset="-122"/>
              </a:rPr>
              <a:t>5</a:t>
            </a:r>
          </a:p>
        </p:txBody>
      </p:sp>
      <p:sp>
        <p:nvSpPr>
          <p:cNvPr id="22" name="Oval 206">
            <a:extLst>
              <a:ext uri="{FF2B5EF4-FFF2-40B4-BE49-F238E27FC236}">
                <a16:creationId xmlns:a16="http://schemas.microsoft.com/office/drawing/2014/main" id="{EA57E1A5-2A89-4746-A97C-43FE9CC75D1A}"/>
              </a:ext>
            </a:extLst>
          </p:cNvPr>
          <p:cNvSpPr/>
          <p:nvPr/>
        </p:nvSpPr>
        <p:spPr>
          <a:xfrm>
            <a:off x="8276138" y="3014672"/>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a:solidFill>
                  <a:prstClr val="white"/>
                </a:solidFill>
                <a:latin typeface="Times New Roman" panose="02020603050405020304" pitchFamily="18" charset="0"/>
                <a:ea typeface="宋体" panose="02010600030101010101" pitchFamily="2" charset="-122"/>
              </a:rPr>
              <a:t>6</a:t>
            </a:r>
          </a:p>
        </p:txBody>
      </p:sp>
      <p:sp>
        <p:nvSpPr>
          <p:cNvPr id="23" name="Oval 206">
            <a:extLst>
              <a:ext uri="{FF2B5EF4-FFF2-40B4-BE49-F238E27FC236}">
                <a16:creationId xmlns:a16="http://schemas.microsoft.com/office/drawing/2014/main" id="{23CDC67B-FF82-49F7-BE96-248AEE200211}"/>
              </a:ext>
            </a:extLst>
          </p:cNvPr>
          <p:cNvSpPr/>
          <p:nvPr/>
        </p:nvSpPr>
        <p:spPr>
          <a:xfrm>
            <a:off x="7000696" y="6203647"/>
            <a:ext cx="250825" cy="252412"/>
          </a:xfrm>
          <a:prstGeom prst="ellipse">
            <a:avLst/>
          </a:prstGeom>
          <a:solidFill>
            <a:srgbClr val="C00000"/>
          </a:solidFill>
          <a:ln w="9525" cap="flat" cmpd="sng">
            <a:solidFill>
              <a:srgbClr val="00B0F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lang="zh-CN" altLang="en-US" sz="22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1pPr>
            <a:lvl2pPr marL="742950" indent="-285750" algn="l" rtl="0" eaLnBrk="0" fontAlgn="base" hangingPunct="0">
              <a:spcBef>
                <a:spcPct val="20000"/>
              </a:spcBef>
              <a:spcAft>
                <a:spcPct val="0"/>
              </a:spcAft>
              <a:buFont typeface="Arial" panose="020B0604020202020204" pitchFamily="34" charset="0"/>
              <a:buChar char="–"/>
              <a:defRPr lang="zh-CN" altLang="en-US" sz="24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2pPr>
            <a:lvl3pPr marL="11430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3pPr>
            <a:lvl4pPr marL="16002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4pPr>
            <a:lvl5pPr marL="2057400" indent="-228600" algn="l" rtl="0" eaLnBrk="0" fontAlgn="base" hangingPunct="0">
              <a:spcBef>
                <a:spcPct val="20000"/>
              </a:spcBef>
              <a:spcAft>
                <a:spcPct val="0"/>
              </a:spcAft>
              <a:buFont typeface="Arial" panose="020B0604020202020204" pitchFamily="34" charset="0"/>
              <a:buChar char="»"/>
              <a:defRPr lang="zh-CN" altLang="en-US" sz="2000" kern="1200" dirty="0">
                <a:solidFill>
                  <a:srgbClr val="376092"/>
                </a:solidFill>
                <a:latin typeface="Arial" panose="020B0604020202020204" pitchFamily="34" charset="0"/>
                <a:ea typeface="黑体" panose="02010609060101010101" pitchFamily="49" charset="-122"/>
                <a:cs typeface="Times New Roman" panose="02020603050405020304" pitchFamily="18" charset="0"/>
              </a:defRPr>
            </a:lvl5pPr>
          </a:lstStyle>
          <a:p>
            <a:pPr marL="0" indent="0" algn="ctr">
              <a:spcBef>
                <a:spcPct val="0"/>
              </a:spcBef>
              <a:buFontTx/>
              <a:buNone/>
            </a:pPr>
            <a:r>
              <a:rPr lang="en-US" altLang="zh-CN" sz="1600">
                <a:solidFill>
                  <a:prstClr val="white"/>
                </a:solidFill>
                <a:latin typeface="Times New Roman" panose="02020603050405020304" pitchFamily="18" charset="0"/>
                <a:ea typeface="宋体" panose="02010600030101010101" pitchFamily="2" charset="-122"/>
              </a:rPr>
              <a:t>1</a:t>
            </a:r>
          </a:p>
        </p:txBody>
      </p:sp>
      <p:sp>
        <p:nvSpPr>
          <p:cNvPr id="24" name="矩形 23">
            <a:extLst>
              <a:ext uri="{FF2B5EF4-FFF2-40B4-BE49-F238E27FC236}">
                <a16:creationId xmlns:a16="http://schemas.microsoft.com/office/drawing/2014/main" id="{A902C02A-1D6F-4556-AA34-FBCE743D1270}"/>
              </a:ext>
            </a:extLst>
          </p:cNvPr>
          <p:cNvSpPr/>
          <p:nvPr/>
        </p:nvSpPr>
        <p:spPr>
          <a:xfrm>
            <a:off x="10442325" y="5204904"/>
            <a:ext cx="1534394" cy="769441"/>
          </a:xfrm>
          <a:prstGeom prst="rect">
            <a:avLst/>
          </a:prstGeom>
        </p:spPr>
        <p:txBody>
          <a:bodyPr wrap="none">
            <a:spAutoFit/>
          </a:bodyPr>
          <a:lstStyle/>
          <a:p>
            <a:pPr>
              <a:defRPr/>
            </a:pPr>
            <a:r>
              <a:rPr lang="en-US" altLang="zh-CN" sz="1600" b="1" kern="0" dirty="0">
                <a:solidFill>
                  <a:srgbClr val="0000FF"/>
                </a:solidFill>
                <a:latin typeface="Times New Roman" panose="02020603050405020304" pitchFamily="18" charset="0"/>
                <a:ea typeface="黑体" pitchFamily="49" charset="-122"/>
                <a:cs typeface="Times New Roman" pitchFamily="18" charset="0"/>
              </a:rPr>
              <a:t>SECR:</a:t>
            </a:r>
            <a:r>
              <a:rPr lang="en-US" altLang="zh-CN" sz="1600" b="1" kern="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p>
          <a:p>
            <a:pPr>
              <a:defRPr/>
            </a:pPr>
            <a:r>
              <a:rPr lang="en-US" altLang="zh-CN" sz="1400" b="1" kern="0" dirty="0">
                <a:solidFill>
                  <a:srgbClr val="003366"/>
                </a:solidFill>
                <a:latin typeface="Times New Roman" panose="02020603050405020304" pitchFamily="18" charset="0"/>
                <a:ea typeface="宋体" panose="02010600030101010101" pitchFamily="2" charset="-122"/>
                <a:cs typeface="Times New Roman" panose="02020603050405020304" pitchFamily="18" charset="0"/>
              </a:rPr>
              <a:t>Superconducting </a:t>
            </a:r>
          </a:p>
          <a:p>
            <a:pPr>
              <a:defRPr/>
            </a:pPr>
            <a:r>
              <a:rPr lang="en-US" altLang="zh-CN" sz="1400" b="1" kern="0" dirty="0">
                <a:solidFill>
                  <a:srgbClr val="003366"/>
                </a:solidFill>
                <a:latin typeface="Times New Roman" panose="02020603050405020304" pitchFamily="18" charset="0"/>
                <a:ea typeface="宋体" panose="02010600030101010101" pitchFamily="2" charset="-122"/>
                <a:cs typeface="Times New Roman" panose="02020603050405020304" pitchFamily="18" charset="0"/>
              </a:rPr>
              <a:t>ECR source</a:t>
            </a:r>
          </a:p>
        </p:txBody>
      </p:sp>
      <p:sp>
        <p:nvSpPr>
          <p:cNvPr id="25" name="矩形 24">
            <a:extLst>
              <a:ext uri="{FF2B5EF4-FFF2-40B4-BE49-F238E27FC236}">
                <a16:creationId xmlns:a16="http://schemas.microsoft.com/office/drawing/2014/main" id="{1289CB6D-8880-45E3-9FF3-FF573428F00F}"/>
              </a:ext>
            </a:extLst>
          </p:cNvPr>
          <p:cNvSpPr/>
          <p:nvPr/>
        </p:nvSpPr>
        <p:spPr>
          <a:xfrm>
            <a:off x="371182" y="2059824"/>
            <a:ext cx="2293208" cy="1400383"/>
          </a:xfrm>
          <a:prstGeom prst="rect">
            <a:avLst/>
          </a:prstGeom>
        </p:spPr>
        <p:txBody>
          <a:bodyPr wrap="square">
            <a:spAutoFit/>
          </a:bodyPr>
          <a:lstStyle/>
          <a:p>
            <a:pPr marL="174625" indent="-174625">
              <a:spcBef>
                <a:spcPts val="300"/>
              </a:spcBef>
              <a:buFont typeface="Arial" panose="020B0604020202020204" pitchFamily="34" charset="0"/>
              <a:buChar char="•"/>
            </a:pPr>
            <a:r>
              <a:rPr lang="en-US" altLang="zh-CN" sz="1600" dirty="0">
                <a:solidFill>
                  <a:srgbClr val="1F497D"/>
                </a:solidFill>
                <a:latin typeface="Times New Roman" panose="02020603050405020304" pitchFamily="18" charset="0"/>
                <a:ea typeface="宋体" pitchFamily="2" charset="-122"/>
              </a:rPr>
              <a:t>Hyper nuclear physics</a:t>
            </a:r>
          </a:p>
          <a:p>
            <a:pPr marL="174625" indent="-174625">
              <a:spcBef>
                <a:spcPts val="300"/>
              </a:spcBef>
              <a:buFont typeface="Arial" panose="020B0604020202020204" pitchFamily="34" charset="0"/>
              <a:buChar char="•"/>
            </a:pPr>
            <a:r>
              <a:rPr lang="en-US" altLang="zh-CN" sz="1600" dirty="0">
                <a:solidFill>
                  <a:srgbClr val="1F497D"/>
                </a:solidFill>
                <a:latin typeface="Times New Roman" panose="02020603050405020304" pitchFamily="18" charset="0"/>
                <a:ea typeface="宋体" pitchFamily="2" charset="-122"/>
              </a:rPr>
              <a:t>Phase diagram of strongly </a:t>
            </a:r>
            <a:r>
              <a:rPr lang="en-US" altLang="zh-CN" sz="1600">
                <a:solidFill>
                  <a:srgbClr val="1F497D"/>
                </a:solidFill>
                <a:latin typeface="Times New Roman" panose="02020603050405020304" pitchFamily="18" charset="0"/>
                <a:ea typeface="宋体" pitchFamily="2" charset="-122"/>
              </a:rPr>
              <a:t>interacting matter</a:t>
            </a:r>
          </a:p>
          <a:p>
            <a:pPr marL="174625" indent="-174625">
              <a:spcBef>
                <a:spcPts val="300"/>
              </a:spcBef>
              <a:buFont typeface="Arial" panose="020B0604020202020204" pitchFamily="34" charset="0"/>
              <a:buChar char="•"/>
            </a:pPr>
            <a:endParaRPr lang="zh-CN" altLang="en-US" sz="1600" dirty="0">
              <a:solidFill>
                <a:srgbClr val="1F497D"/>
              </a:solidFill>
              <a:latin typeface="Times New Roman" panose="02020603050405020304" pitchFamily="18" charset="0"/>
              <a:ea typeface="宋体" pitchFamily="2" charset="-122"/>
            </a:endParaRPr>
          </a:p>
        </p:txBody>
      </p:sp>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Experimental terminals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22</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861105" y="857442"/>
            <a:ext cx="5198383"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Overview </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23353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Experimental terminals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23</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Low energy nuclear structure terminal</a:t>
            </a:r>
          </a:p>
        </p:txBody>
      </p:sp>
      <p:sp>
        <p:nvSpPr>
          <p:cNvPr id="5" name="TextBox 56">
            <a:extLst>
              <a:ext uri="{FF2B5EF4-FFF2-40B4-BE49-F238E27FC236}">
                <a16:creationId xmlns:a16="http://schemas.microsoft.com/office/drawing/2014/main" id="{F02ED11A-0334-4FE4-BD8D-CE4C7CB941C8}"/>
              </a:ext>
            </a:extLst>
          </p:cNvPr>
          <p:cNvSpPr txBox="1"/>
          <p:nvPr/>
        </p:nvSpPr>
        <p:spPr>
          <a:xfrm>
            <a:off x="5811190" y="2853735"/>
            <a:ext cx="2507418" cy="413896"/>
          </a:xfrm>
          <a:prstGeom prst="rect">
            <a:avLst/>
          </a:prstGeom>
          <a:noFill/>
        </p:spPr>
        <p:txBody>
          <a:bodyPr wrap="none" rtlCol="0">
            <a:spAutoFit/>
          </a:bodyPr>
          <a:lstStyle/>
          <a:p>
            <a:pPr marL="0" marR="0" lvl="0" indent="0" algn="l" defTabSz="914400" rtl="0" eaLnBrk="0" fontAlgn="auto" latinLnBrk="0" hangingPunct="0">
              <a:lnSpc>
                <a:spcPct val="114000"/>
              </a:lnSpc>
              <a:spcBef>
                <a:spcPts val="0"/>
              </a:spcBef>
              <a:spcAft>
                <a:spcPts val="0"/>
              </a:spcAft>
              <a:buClr>
                <a:prstClr val="white"/>
              </a:buClr>
              <a:buSzTx/>
              <a:buFont typeface="Wingdings" panose="05000000000000000000" pitchFamily="2" charset="2"/>
              <a:buNone/>
              <a:defRPr/>
            </a:pPr>
            <a:r>
              <a:rPr kumimoji="0" lang="en-US" altLang="zh-CN" sz="2000" b="1" i="0" u="none" strike="noStrike" kern="0" cap="none" spc="0" normalizeH="0" baseline="0" noProof="0" dirty="0">
                <a:ln>
                  <a:noFill/>
                </a:ln>
                <a:solidFill>
                  <a:srgbClr val="FF0000"/>
                </a:solidFill>
                <a:effectLst/>
                <a:uLnTx/>
                <a:uFillTx/>
                <a:latin typeface="Arial" panose="020B0604020202020204" pitchFamily="34" charset="0"/>
                <a:ea typeface="楷体" panose="02010609060101010101" pitchFamily="49" charset="-122"/>
                <a:cs typeface="Arial" panose="020B0604020202020204" pitchFamily="34" charset="0"/>
              </a:rPr>
              <a:t>Energy  Adjustable</a:t>
            </a:r>
            <a:endParaRPr kumimoji="0" lang="zh-CN" altLang="en-US" sz="2000" b="1" i="0" u="none" strike="noStrike" kern="0" cap="none" spc="0" normalizeH="0" baseline="0" noProof="0" dirty="0">
              <a:ln>
                <a:noFill/>
              </a:ln>
              <a:solidFill>
                <a:srgbClr val="FF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cxnSp>
        <p:nvCxnSpPr>
          <p:cNvPr id="6" name="直接箭头连接符 47">
            <a:extLst>
              <a:ext uri="{FF2B5EF4-FFF2-40B4-BE49-F238E27FC236}">
                <a16:creationId xmlns:a16="http://schemas.microsoft.com/office/drawing/2014/main" id="{F0301823-079E-4540-914C-E4CA4FC095BA}"/>
              </a:ext>
            </a:extLst>
          </p:cNvPr>
          <p:cNvCxnSpPr>
            <a:stCxn id="19" idx="1"/>
          </p:cNvCxnSpPr>
          <p:nvPr/>
        </p:nvCxnSpPr>
        <p:spPr>
          <a:xfrm flipV="1">
            <a:off x="2601426" y="2536406"/>
            <a:ext cx="4735684" cy="52681"/>
          </a:xfrm>
          <a:prstGeom prst="straightConnector1">
            <a:avLst/>
          </a:prstGeom>
          <a:noFill/>
          <a:ln w="28575" cap="flat" cmpd="sng" algn="ctr">
            <a:solidFill>
              <a:srgbClr val="7030A0"/>
            </a:solidFill>
            <a:prstDash val="solid"/>
            <a:headEnd type="none" w="med" len="med"/>
            <a:tailEnd type="triangle" w="med" len="med"/>
          </a:ln>
          <a:effectLst/>
        </p:spPr>
      </p:cxnSp>
      <p:grpSp>
        <p:nvGrpSpPr>
          <p:cNvPr id="7" name="组合 56">
            <a:extLst>
              <a:ext uri="{FF2B5EF4-FFF2-40B4-BE49-F238E27FC236}">
                <a16:creationId xmlns:a16="http://schemas.microsoft.com/office/drawing/2014/main" id="{AB24A66D-1E6F-4EDF-8727-5AC41E87FFC2}"/>
              </a:ext>
            </a:extLst>
          </p:cNvPr>
          <p:cNvGrpSpPr/>
          <p:nvPr/>
        </p:nvGrpSpPr>
        <p:grpSpPr>
          <a:xfrm>
            <a:off x="1000006" y="2588932"/>
            <a:ext cx="947635" cy="5601"/>
            <a:chOff x="1592282" y="2305325"/>
            <a:chExt cx="944084" cy="5112"/>
          </a:xfrm>
        </p:grpSpPr>
        <p:cxnSp>
          <p:nvCxnSpPr>
            <p:cNvPr id="8" name="直接连接符 49">
              <a:extLst>
                <a:ext uri="{FF2B5EF4-FFF2-40B4-BE49-F238E27FC236}">
                  <a16:creationId xmlns:a16="http://schemas.microsoft.com/office/drawing/2014/main" id="{26DEFE55-43B2-4820-9528-B1EEB47A4344}"/>
                </a:ext>
              </a:extLst>
            </p:cNvPr>
            <p:cNvCxnSpPr>
              <a:stCxn id="12" idx="1"/>
              <a:endCxn id="15" idx="3"/>
            </p:cNvCxnSpPr>
            <p:nvPr/>
          </p:nvCxnSpPr>
          <p:spPr>
            <a:xfrm>
              <a:off x="1592282" y="2310437"/>
              <a:ext cx="124934" cy="0"/>
            </a:xfrm>
            <a:prstGeom prst="line">
              <a:avLst/>
            </a:prstGeom>
            <a:noFill/>
            <a:ln w="38100" cap="flat" cmpd="sng" algn="ctr">
              <a:solidFill>
                <a:srgbClr val="7030A0"/>
              </a:solidFill>
              <a:prstDash val="solid"/>
            </a:ln>
            <a:effectLst/>
          </p:spPr>
        </p:cxnSp>
        <p:cxnSp>
          <p:nvCxnSpPr>
            <p:cNvPr id="9" name="直接连接符 50">
              <a:extLst>
                <a:ext uri="{FF2B5EF4-FFF2-40B4-BE49-F238E27FC236}">
                  <a16:creationId xmlns:a16="http://schemas.microsoft.com/office/drawing/2014/main" id="{02457CC9-03C6-4625-BF15-0548E6594C80}"/>
                </a:ext>
              </a:extLst>
            </p:cNvPr>
            <p:cNvCxnSpPr>
              <a:stCxn id="15" idx="1"/>
              <a:endCxn id="19" idx="3"/>
            </p:cNvCxnSpPr>
            <p:nvPr/>
          </p:nvCxnSpPr>
          <p:spPr>
            <a:xfrm flipV="1">
              <a:off x="2368551" y="2305325"/>
              <a:ext cx="167815" cy="4902"/>
            </a:xfrm>
            <a:prstGeom prst="line">
              <a:avLst/>
            </a:prstGeom>
            <a:noFill/>
            <a:ln w="38100" cap="flat" cmpd="sng" algn="ctr">
              <a:solidFill>
                <a:srgbClr val="7030A0"/>
              </a:solidFill>
              <a:prstDash val="solid"/>
            </a:ln>
            <a:effectLst/>
          </p:spPr>
        </p:cxnSp>
      </p:grpSp>
      <p:grpSp>
        <p:nvGrpSpPr>
          <p:cNvPr id="10" name="组合 39">
            <a:extLst>
              <a:ext uri="{FF2B5EF4-FFF2-40B4-BE49-F238E27FC236}">
                <a16:creationId xmlns:a16="http://schemas.microsoft.com/office/drawing/2014/main" id="{C2066D50-D345-40D2-8396-1C6004AA0E40}"/>
              </a:ext>
            </a:extLst>
          </p:cNvPr>
          <p:cNvGrpSpPr/>
          <p:nvPr/>
        </p:nvGrpSpPr>
        <p:grpSpPr>
          <a:xfrm>
            <a:off x="277435" y="2336543"/>
            <a:ext cx="722570" cy="438635"/>
            <a:chOff x="802568" y="2075820"/>
            <a:chExt cx="719863" cy="400491"/>
          </a:xfrm>
        </p:grpSpPr>
        <p:sp>
          <p:nvSpPr>
            <p:cNvPr id="12" name="圆柱形 61">
              <a:extLst>
                <a:ext uri="{FF2B5EF4-FFF2-40B4-BE49-F238E27FC236}">
                  <a16:creationId xmlns:a16="http://schemas.microsoft.com/office/drawing/2014/main" id="{62EFC498-A83A-460E-89D1-C1C46B8FE11D}"/>
                </a:ext>
              </a:extLst>
            </p:cNvPr>
            <p:cNvSpPr/>
            <p:nvPr/>
          </p:nvSpPr>
          <p:spPr bwMode="auto">
            <a:xfrm rot="5400000">
              <a:off x="1031760" y="1985639"/>
              <a:ext cx="330008" cy="651335"/>
            </a:xfrm>
            <a:prstGeom prst="can">
              <a:avLst/>
            </a:prstGeom>
            <a:gradFill flip="none" rotWithShape="1">
              <a:gsLst>
                <a:gs pos="100000">
                  <a:srgbClr val="3399FF"/>
                </a:gs>
                <a:gs pos="0">
                  <a:srgbClr val="1F497D">
                    <a:lumMod val="40000"/>
                    <a:lumOff val="60000"/>
                  </a:srgbClr>
                </a:gs>
              </a:gsLst>
              <a:path path="circle">
                <a:fillToRect t="100000" r="100000"/>
              </a:path>
              <a:tileRect l="-100000" b="-100000"/>
            </a:gradFill>
            <a:ln w="6350">
              <a:solidFill>
                <a:srgbClr val="3399FF"/>
              </a:solid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0" i="0" u="none" strike="noStrike" kern="0" cap="none" spc="0" normalizeH="0" baseline="0" noProof="0" dirty="0">
                <a:ln>
                  <a:noFill/>
                </a:ln>
                <a:solidFill>
                  <a:srgbClr val="000000"/>
                </a:solidFill>
                <a:effectLst/>
                <a:uLnTx/>
                <a:uFillTx/>
                <a:latin typeface="Times New Roman" panose="02020603050405020304"/>
                <a:ea typeface="楷体" panose="02010609060101010101" pitchFamily="49" charset="-122"/>
                <a:cs typeface="Times New Roman" panose="02020603050405020304" pitchFamily="18" charset="0"/>
              </a:endParaRPr>
            </a:p>
          </p:txBody>
        </p:sp>
        <p:sp>
          <p:nvSpPr>
            <p:cNvPr id="13" name="TextBox 50">
              <a:extLst>
                <a:ext uri="{FF2B5EF4-FFF2-40B4-BE49-F238E27FC236}">
                  <a16:creationId xmlns:a16="http://schemas.microsoft.com/office/drawing/2014/main" id="{9538A660-AD5B-4AD8-8387-9A2FFC57E465}"/>
                </a:ext>
              </a:extLst>
            </p:cNvPr>
            <p:cNvSpPr txBox="1"/>
            <p:nvPr/>
          </p:nvSpPr>
          <p:spPr>
            <a:xfrm>
              <a:off x="802568" y="2075820"/>
              <a:ext cx="682237" cy="387153"/>
            </a:xfrm>
            <a:prstGeom prst="rect">
              <a:avLst/>
            </a:prstGeom>
            <a:noFill/>
          </p:spPr>
          <p:txBody>
            <a:bodyPr wrap="none" rtlCol="0">
              <a:spAutoFit/>
            </a:bodyPr>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pitchFamily="2" charset="2"/>
                <a:buNone/>
                <a:defRPr/>
              </a:pPr>
              <a:r>
                <a:rPr kumimoji="0" lang="en-US" altLang="zh-CN" sz="1400" b="1" i="0" u="none" strike="noStrike" kern="0" cap="none" spc="0" normalizeH="0" baseline="0" noProof="0" dirty="0">
                  <a:ln>
                    <a:noFill/>
                  </a:ln>
                  <a:solidFill>
                    <a:srgbClr val="FFFF00"/>
                  </a:solidFill>
                  <a:effectLst/>
                  <a:uLnTx/>
                  <a:uFillTx/>
                  <a:latin typeface="Arial" panose="020B0604020202020204" pitchFamily="34" charset="0"/>
                  <a:ea typeface="楷体" panose="02010609060101010101" pitchFamily="49" charset="-122"/>
                  <a:cs typeface="Arial" panose="020B0604020202020204" pitchFamily="34" charset="0"/>
                </a:rPr>
                <a:t>SECR</a:t>
              </a:r>
              <a:endParaRPr kumimoji="0" lang="zh-CN" altLang="en-US" sz="1400" b="1" i="0" u="none" strike="noStrike" kern="0" cap="none" spc="0" normalizeH="0" baseline="0" noProof="0" dirty="0">
                <a:ln>
                  <a:noFill/>
                </a:ln>
                <a:solidFill>
                  <a:srgbClr val="FFFF00"/>
                </a:solidFill>
                <a:effectLst/>
                <a:uLnTx/>
                <a:uFillTx/>
                <a:latin typeface="Arial" panose="020B0604020202020204" pitchFamily="34" charset="0"/>
                <a:ea typeface="楷体" panose="02010609060101010101" pitchFamily="49" charset="-122"/>
                <a:cs typeface="Arial" panose="020B0604020202020204" pitchFamily="34" charset="0"/>
              </a:endParaRPr>
            </a:p>
          </p:txBody>
        </p:sp>
      </p:grpSp>
      <p:grpSp>
        <p:nvGrpSpPr>
          <p:cNvPr id="14" name="组合 40">
            <a:extLst>
              <a:ext uri="{FF2B5EF4-FFF2-40B4-BE49-F238E27FC236}">
                <a16:creationId xmlns:a16="http://schemas.microsoft.com/office/drawing/2014/main" id="{8B93012D-1D30-47AE-A9F3-E57264F3235E}"/>
              </a:ext>
            </a:extLst>
          </p:cNvPr>
          <p:cNvGrpSpPr/>
          <p:nvPr/>
        </p:nvGrpSpPr>
        <p:grpSpPr>
          <a:xfrm>
            <a:off x="1102659" y="2337181"/>
            <a:ext cx="676536" cy="437998"/>
            <a:chOff x="1777099" y="2076402"/>
            <a:chExt cx="674001" cy="399909"/>
          </a:xfrm>
        </p:grpSpPr>
        <p:sp>
          <p:nvSpPr>
            <p:cNvPr id="15" name="圆柱形 59">
              <a:extLst>
                <a:ext uri="{FF2B5EF4-FFF2-40B4-BE49-F238E27FC236}">
                  <a16:creationId xmlns:a16="http://schemas.microsoft.com/office/drawing/2014/main" id="{FBEA48A3-2B60-4CB4-BF8F-9CF2839440A1}"/>
                </a:ext>
              </a:extLst>
            </p:cNvPr>
            <p:cNvSpPr/>
            <p:nvPr/>
          </p:nvSpPr>
          <p:spPr bwMode="auto">
            <a:xfrm rot="5400000">
              <a:off x="1960429" y="1985639"/>
              <a:ext cx="330008" cy="651335"/>
            </a:xfrm>
            <a:prstGeom prst="can">
              <a:avLst/>
            </a:prstGeom>
            <a:gradFill>
              <a:gsLst>
                <a:gs pos="0">
                  <a:srgbClr val="FFC000">
                    <a:alpha val="38000"/>
                  </a:srgbClr>
                </a:gs>
                <a:gs pos="37900">
                  <a:srgbClr val="FFC000">
                    <a:alpha val="54000"/>
                  </a:srgbClr>
                </a:gs>
                <a:gs pos="100000">
                  <a:srgbClr val="FFC000">
                    <a:alpha val="72000"/>
                  </a:srgbClr>
                </a:gs>
              </a:gsLst>
              <a:path path="circle">
                <a:fillToRect t="100000" r="100000"/>
              </a:path>
            </a:gradFill>
            <a:ln w="6350">
              <a:solidFill>
                <a:srgbClr val="FFC000"/>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a:ea typeface="楷体" panose="02010609060101010101" pitchFamily="49" charset="-122"/>
                <a:cs typeface="Times New Roman" panose="02020603050405020304" pitchFamily="18" charset="0"/>
              </a:endParaRPr>
            </a:p>
          </p:txBody>
        </p:sp>
        <p:sp>
          <p:nvSpPr>
            <p:cNvPr id="16" name="TextBox 48">
              <a:extLst>
                <a:ext uri="{FF2B5EF4-FFF2-40B4-BE49-F238E27FC236}">
                  <a16:creationId xmlns:a16="http://schemas.microsoft.com/office/drawing/2014/main" id="{481E9C20-6222-4B27-81F6-999654503303}"/>
                </a:ext>
              </a:extLst>
            </p:cNvPr>
            <p:cNvSpPr txBox="1"/>
            <p:nvPr/>
          </p:nvSpPr>
          <p:spPr>
            <a:xfrm>
              <a:off x="1777099" y="2076402"/>
              <a:ext cx="650298" cy="387153"/>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00B050"/>
                  </a:solidFill>
                  <a:effectLst/>
                  <a:uLnTx/>
                  <a:uFillTx/>
                  <a:latin typeface="Arial" panose="020B0604020202020204" pitchFamily="34" charset="0"/>
                  <a:ea typeface="楷体" panose="02010609060101010101" pitchFamily="49" charset="-122"/>
                  <a:cs typeface="Arial" panose="020B0604020202020204" pitchFamily="34" charset="0"/>
                </a:rPr>
                <a:t>LEBT</a:t>
              </a:r>
              <a:endParaRPr kumimoji="0" lang="zh-CN" altLang="en-US" sz="1400" b="1" i="0" u="none" strike="noStrike" kern="1200" cap="none" spc="0" normalizeH="0" baseline="0" noProof="0" dirty="0">
                <a:ln>
                  <a:noFill/>
                </a:ln>
                <a:solidFill>
                  <a:srgbClr val="00B050"/>
                </a:solidFill>
                <a:effectLst/>
                <a:uLnTx/>
                <a:uFillTx/>
                <a:latin typeface="Arial" panose="020B0604020202020204" pitchFamily="34" charset="0"/>
                <a:ea typeface="楷体" panose="02010609060101010101" pitchFamily="49" charset="-122"/>
                <a:cs typeface="Arial" panose="020B0604020202020204" pitchFamily="34" charset="0"/>
              </a:endParaRPr>
            </a:p>
          </p:txBody>
        </p:sp>
      </p:grpSp>
      <p:grpSp>
        <p:nvGrpSpPr>
          <p:cNvPr id="18" name="组合 41">
            <a:extLst>
              <a:ext uri="{FF2B5EF4-FFF2-40B4-BE49-F238E27FC236}">
                <a16:creationId xmlns:a16="http://schemas.microsoft.com/office/drawing/2014/main" id="{4393A1E7-5384-40BB-9378-B307962479A8}"/>
              </a:ext>
            </a:extLst>
          </p:cNvPr>
          <p:cNvGrpSpPr/>
          <p:nvPr/>
        </p:nvGrpSpPr>
        <p:grpSpPr>
          <a:xfrm>
            <a:off x="1947640" y="2344293"/>
            <a:ext cx="653785" cy="425515"/>
            <a:chOff x="2828465" y="2082894"/>
            <a:chExt cx="651335" cy="388512"/>
          </a:xfrm>
        </p:grpSpPr>
        <p:sp>
          <p:nvSpPr>
            <p:cNvPr id="19" name="圆柱形 57">
              <a:extLst>
                <a:ext uri="{FF2B5EF4-FFF2-40B4-BE49-F238E27FC236}">
                  <a16:creationId xmlns:a16="http://schemas.microsoft.com/office/drawing/2014/main" id="{784F9617-B6E5-4643-B215-EF295B1A9394}"/>
                </a:ext>
              </a:extLst>
            </p:cNvPr>
            <p:cNvSpPr/>
            <p:nvPr/>
          </p:nvSpPr>
          <p:spPr bwMode="auto">
            <a:xfrm rot="5400000">
              <a:off x="2989129" y="1980734"/>
              <a:ext cx="330008" cy="651335"/>
            </a:xfrm>
            <a:prstGeom prst="can">
              <a:avLst/>
            </a:prstGeom>
            <a:gradFill>
              <a:gsLst>
                <a:gs pos="0">
                  <a:srgbClr val="FF0000">
                    <a:alpha val="19000"/>
                  </a:srgbClr>
                </a:gs>
                <a:gs pos="37900">
                  <a:srgbClr val="FF0000">
                    <a:alpha val="35000"/>
                  </a:srgbClr>
                </a:gs>
                <a:gs pos="100000">
                  <a:srgbClr val="FF0000">
                    <a:alpha val="71000"/>
                  </a:srgbClr>
                </a:gs>
              </a:gsLst>
              <a:path path="circle">
                <a:fillToRect t="100000" r="100000"/>
              </a:path>
            </a:gradFill>
            <a:ln w="6350">
              <a:solidFill>
                <a:srgbClr val="FF0000"/>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a:ea typeface="楷体" panose="02010609060101010101" pitchFamily="49" charset="-122"/>
                <a:cs typeface="Times New Roman" panose="02020603050405020304" pitchFamily="18" charset="0"/>
              </a:endParaRPr>
            </a:p>
          </p:txBody>
        </p:sp>
        <p:sp>
          <p:nvSpPr>
            <p:cNvPr id="20" name="TextBox 46">
              <a:extLst>
                <a:ext uri="{FF2B5EF4-FFF2-40B4-BE49-F238E27FC236}">
                  <a16:creationId xmlns:a16="http://schemas.microsoft.com/office/drawing/2014/main" id="{0D65FB8C-6DF0-4F52-B898-FBF8AC40BB31}"/>
                </a:ext>
              </a:extLst>
            </p:cNvPr>
            <p:cNvSpPr txBox="1"/>
            <p:nvPr/>
          </p:nvSpPr>
          <p:spPr>
            <a:xfrm>
              <a:off x="2869262" y="2082894"/>
              <a:ext cx="560865" cy="387154"/>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楷体" panose="02010609060101010101" pitchFamily="49" charset="-122"/>
                  <a:cs typeface="Arial" panose="020B0604020202020204" pitchFamily="34" charset="0"/>
                </a:rPr>
                <a:t>RFQ</a:t>
              </a:r>
              <a:endParaRPr kumimoji="0" lang="zh-CN" altLang="en-US" sz="1400" b="1" i="0" u="none" strike="noStrike" kern="1200" cap="none" spc="0" normalizeH="0" baseline="0" noProof="0" dirty="0">
                <a:ln>
                  <a:noFill/>
                </a:ln>
                <a:solidFill>
                  <a:srgbClr val="1F497D"/>
                </a:solidFill>
                <a:effectLst/>
                <a:uLnTx/>
                <a:uFillTx/>
                <a:latin typeface="Arial" panose="020B0604020202020204" pitchFamily="34" charset="0"/>
                <a:ea typeface="楷体" panose="02010609060101010101" pitchFamily="49" charset="-122"/>
                <a:cs typeface="Arial" panose="020B0604020202020204" pitchFamily="34" charset="0"/>
              </a:endParaRPr>
            </a:p>
          </p:txBody>
        </p:sp>
      </p:grpSp>
      <p:sp>
        <p:nvSpPr>
          <p:cNvPr id="21" name="圆角矩形 34">
            <a:extLst>
              <a:ext uri="{FF2B5EF4-FFF2-40B4-BE49-F238E27FC236}">
                <a16:creationId xmlns:a16="http://schemas.microsoft.com/office/drawing/2014/main" id="{30491F92-971C-4D9C-B84B-B1F4FB8B9B41}"/>
              </a:ext>
            </a:extLst>
          </p:cNvPr>
          <p:cNvSpPr/>
          <p:nvPr/>
        </p:nvSpPr>
        <p:spPr bwMode="auto">
          <a:xfrm>
            <a:off x="2772913" y="2359693"/>
            <a:ext cx="1230766" cy="490339"/>
          </a:xfrm>
          <a:prstGeom prst="roundRect">
            <a:avLst>
              <a:gd name="adj" fmla="val 50000"/>
            </a:avLst>
          </a:prstGeom>
          <a:solidFill>
            <a:srgbClr val="92D050"/>
          </a:solidFill>
          <a:ln>
            <a:no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22" name="椭圆 61">
            <a:extLst>
              <a:ext uri="{FF2B5EF4-FFF2-40B4-BE49-F238E27FC236}">
                <a16:creationId xmlns:a16="http://schemas.microsoft.com/office/drawing/2014/main" id="{CBB1A408-0208-45EB-A1EA-2CB93CB0E9BD}"/>
              </a:ext>
            </a:extLst>
          </p:cNvPr>
          <p:cNvSpPr/>
          <p:nvPr/>
        </p:nvSpPr>
        <p:spPr bwMode="auto">
          <a:xfrm>
            <a:off x="3602124" y="2360031"/>
            <a:ext cx="401555" cy="477767"/>
          </a:xfrm>
          <a:prstGeom prst="ellipse">
            <a:avLst/>
          </a:prstGeom>
          <a:solidFill>
            <a:srgbClr val="B4DE86"/>
          </a:solidFill>
          <a:ln>
            <a:solidFill>
              <a:srgbClr val="92D050"/>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23" name="圆角矩形 48">
            <a:extLst>
              <a:ext uri="{FF2B5EF4-FFF2-40B4-BE49-F238E27FC236}">
                <a16:creationId xmlns:a16="http://schemas.microsoft.com/office/drawing/2014/main" id="{694DA382-A98F-43D0-AD2D-4197FFCC3F17}"/>
              </a:ext>
            </a:extLst>
          </p:cNvPr>
          <p:cNvSpPr/>
          <p:nvPr/>
        </p:nvSpPr>
        <p:spPr bwMode="auto">
          <a:xfrm>
            <a:off x="4185610" y="2373276"/>
            <a:ext cx="1230765" cy="490341"/>
          </a:xfrm>
          <a:prstGeom prst="roundRect">
            <a:avLst>
              <a:gd name="adj" fmla="val 50000"/>
            </a:avLst>
          </a:prstGeom>
          <a:solidFill>
            <a:srgbClr val="C0504D">
              <a:lumMod val="60000"/>
              <a:lumOff val="40000"/>
            </a:srgbClr>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24" name="椭圆 63">
            <a:extLst>
              <a:ext uri="{FF2B5EF4-FFF2-40B4-BE49-F238E27FC236}">
                <a16:creationId xmlns:a16="http://schemas.microsoft.com/office/drawing/2014/main" id="{7049DC37-8589-48C2-87BD-DABBA7DB08D5}"/>
              </a:ext>
            </a:extLst>
          </p:cNvPr>
          <p:cNvSpPr/>
          <p:nvPr/>
        </p:nvSpPr>
        <p:spPr bwMode="auto">
          <a:xfrm>
            <a:off x="5024788" y="2387355"/>
            <a:ext cx="397961" cy="464028"/>
          </a:xfrm>
          <a:prstGeom prst="ellipse">
            <a:avLst/>
          </a:prstGeom>
          <a:solidFill>
            <a:srgbClr val="E5B6B5"/>
          </a:solidFill>
          <a:ln>
            <a:solidFill>
              <a:srgbClr val="C0504D">
                <a:lumMod val="60000"/>
                <a:lumOff val="40000"/>
              </a:srgbClr>
            </a:solid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25" name="TextBox 41">
            <a:extLst>
              <a:ext uri="{FF2B5EF4-FFF2-40B4-BE49-F238E27FC236}">
                <a16:creationId xmlns:a16="http://schemas.microsoft.com/office/drawing/2014/main" id="{FE17FEEB-D000-4BD6-97C6-5B4E264608FF}"/>
              </a:ext>
            </a:extLst>
          </p:cNvPr>
          <p:cNvSpPr txBox="1"/>
          <p:nvPr/>
        </p:nvSpPr>
        <p:spPr>
          <a:xfrm>
            <a:off x="4183656" y="2347022"/>
            <a:ext cx="912429" cy="424027"/>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楷体" panose="02010609060101010101" pitchFamily="49" charset="-122"/>
                <a:cs typeface="Arial" panose="020B0604020202020204" pitchFamily="34" charset="0"/>
              </a:rPr>
              <a:t>HWR010</a:t>
            </a:r>
          </a:p>
        </p:txBody>
      </p:sp>
      <p:sp>
        <p:nvSpPr>
          <p:cNvPr id="26" name="圆角矩形 38">
            <a:extLst>
              <a:ext uri="{FF2B5EF4-FFF2-40B4-BE49-F238E27FC236}">
                <a16:creationId xmlns:a16="http://schemas.microsoft.com/office/drawing/2014/main" id="{219B3CE4-5DA9-4ED3-AE58-321BF3C2CAAF}"/>
              </a:ext>
            </a:extLst>
          </p:cNvPr>
          <p:cNvSpPr/>
          <p:nvPr/>
        </p:nvSpPr>
        <p:spPr bwMode="auto">
          <a:xfrm>
            <a:off x="5641739" y="2339165"/>
            <a:ext cx="1230766" cy="490339"/>
          </a:xfrm>
          <a:prstGeom prst="roundRect">
            <a:avLst>
              <a:gd name="adj" fmla="val 50000"/>
            </a:avLst>
          </a:prstGeom>
          <a:solidFill>
            <a:srgbClr val="FF9966"/>
          </a:solidFill>
          <a:ln>
            <a:no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27" name="椭圆 66">
            <a:extLst>
              <a:ext uri="{FF2B5EF4-FFF2-40B4-BE49-F238E27FC236}">
                <a16:creationId xmlns:a16="http://schemas.microsoft.com/office/drawing/2014/main" id="{92A1C46A-CC7B-48C9-8DD6-08C99552458D}"/>
              </a:ext>
            </a:extLst>
          </p:cNvPr>
          <p:cNvSpPr/>
          <p:nvPr/>
        </p:nvSpPr>
        <p:spPr bwMode="auto">
          <a:xfrm>
            <a:off x="6490072" y="2335611"/>
            <a:ext cx="388807" cy="478104"/>
          </a:xfrm>
          <a:prstGeom prst="ellipse">
            <a:avLst/>
          </a:prstGeom>
          <a:solidFill>
            <a:srgbClr val="FFCCB3"/>
          </a:solidFill>
          <a:ln>
            <a:solidFill>
              <a:srgbClr val="FF9966"/>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28" name="TextBox 36">
            <a:extLst>
              <a:ext uri="{FF2B5EF4-FFF2-40B4-BE49-F238E27FC236}">
                <a16:creationId xmlns:a16="http://schemas.microsoft.com/office/drawing/2014/main" id="{FF1E088E-3B2A-4D95-BA98-FF7311DD6BC4}"/>
              </a:ext>
            </a:extLst>
          </p:cNvPr>
          <p:cNvSpPr txBox="1"/>
          <p:nvPr/>
        </p:nvSpPr>
        <p:spPr>
          <a:xfrm>
            <a:off x="5639785" y="2334043"/>
            <a:ext cx="912429" cy="424027"/>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楷体" panose="02010609060101010101" pitchFamily="49" charset="-122"/>
                <a:cs typeface="Arial" panose="020B0604020202020204" pitchFamily="34" charset="0"/>
              </a:rPr>
              <a:t>HWR015</a:t>
            </a:r>
          </a:p>
        </p:txBody>
      </p:sp>
      <p:grpSp>
        <p:nvGrpSpPr>
          <p:cNvPr id="29" name="组合 5">
            <a:extLst>
              <a:ext uri="{FF2B5EF4-FFF2-40B4-BE49-F238E27FC236}">
                <a16:creationId xmlns:a16="http://schemas.microsoft.com/office/drawing/2014/main" id="{A698831E-2FF9-46EA-9282-F3BA03ABC948}"/>
              </a:ext>
            </a:extLst>
          </p:cNvPr>
          <p:cNvGrpSpPr/>
          <p:nvPr/>
        </p:nvGrpSpPr>
        <p:grpSpPr>
          <a:xfrm>
            <a:off x="7275131" y="2293690"/>
            <a:ext cx="887074" cy="441722"/>
            <a:chOff x="7637524" y="2366891"/>
            <a:chExt cx="698921" cy="403309"/>
          </a:xfrm>
        </p:grpSpPr>
        <p:sp>
          <p:nvSpPr>
            <p:cNvPr id="30" name="圆柱形 46">
              <a:extLst>
                <a:ext uri="{FF2B5EF4-FFF2-40B4-BE49-F238E27FC236}">
                  <a16:creationId xmlns:a16="http://schemas.microsoft.com/office/drawing/2014/main" id="{524FD79A-F2BD-4573-B300-E0FACB0CD806}"/>
                </a:ext>
              </a:extLst>
            </p:cNvPr>
            <p:cNvSpPr/>
            <p:nvPr/>
          </p:nvSpPr>
          <p:spPr bwMode="auto">
            <a:xfrm rot="5400000">
              <a:off x="7845774" y="2279528"/>
              <a:ext cx="330008" cy="651335"/>
            </a:xfrm>
            <a:prstGeom prst="can">
              <a:avLst/>
            </a:prstGeom>
            <a:gradFill flip="none" rotWithShape="1">
              <a:gsLst>
                <a:gs pos="0">
                  <a:srgbClr val="66CCFF"/>
                </a:gs>
                <a:gs pos="50000">
                  <a:srgbClr val="66CCFF">
                    <a:alpha val="45000"/>
                  </a:srgbClr>
                </a:gs>
                <a:gs pos="100000">
                  <a:srgbClr val="66CCFF"/>
                </a:gs>
              </a:gsLst>
              <a:path path="circle">
                <a:fillToRect l="50000" t="50000" r="50000" b="50000"/>
              </a:path>
              <a:tileRect/>
            </a:gradFill>
            <a:ln w="6350">
              <a:solidFill>
                <a:srgbClr val="66CCFF"/>
              </a:solid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defRPr/>
              </a:pP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a:ea typeface="楷体" panose="02010609060101010101" pitchFamily="49" charset="-122"/>
                <a:cs typeface="Times New Roman" panose="02020603050405020304" pitchFamily="18" charset="0"/>
              </a:endParaRPr>
            </a:p>
          </p:txBody>
        </p:sp>
        <p:sp>
          <p:nvSpPr>
            <p:cNvPr id="31" name="TextBox 35">
              <a:extLst>
                <a:ext uri="{FF2B5EF4-FFF2-40B4-BE49-F238E27FC236}">
                  <a16:creationId xmlns:a16="http://schemas.microsoft.com/office/drawing/2014/main" id="{3A097187-FEB8-4980-B27D-D5658DBEF298}"/>
                </a:ext>
              </a:extLst>
            </p:cNvPr>
            <p:cNvSpPr txBox="1"/>
            <p:nvPr/>
          </p:nvSpPr>
          <p:spPr>
            <a:xfrm>
              <a:off x="7637524" y="2366891"/>
              <a:ext cx="678482" cy="387153"/>
            </a:xfrm>
            <a:prstGeom prst="rect">
              <a:avLst/>
            </a:prstGeom>
            <a:noFill/>
          </p:spPr>
          <p:txBody>
            <a:bodyPr wrap="none" rtlCol="0">
              <a:spAutoFit/>
            </a:bodyPr>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pitchFamily="2" charset="2"/>
                <a:buNone/>
                <a:defRPr/>
              </a:pPr>
              <a:r>
                <a:rPr kumimoji="0" lang="en-US" altLang="zh-CN" sz="1400" b="1" i="0" u="none" strike="noStrike" kern="1200" cap="none" spc="0" normalizeH="0" baseline="0" noProof="0" dirty="0">
                  <a:ln>
                    <a:noFill/>
                  </a:ln>
                  <a:solidFill>
                    <a:srgbClr val="FFFF00"/>
                  </a:solidFill>
                  <a:effectLst/>
                  <a:uLnTx/>
                  <a:uFillTx/>
                  <a:latin typeface="Arial" panose="020B0604020202020204" pitchFamily="34" charset="0"/>
                  <a:ea typeface="楷体" panose="02010609060101010101" pitchFamily="49" charset="-122"/>
                  <a:cs typeface="Arial" panose="020B0604020202020204" pitchFamily="34" charset="0"/>
                </a:rPr>
                <a:t>Booster</a:t>
              </a:r>
              <a:endParaRPr kumimoji="0" lang="zh-CN" altLang="en-US" sz="1400" b="1" i="0" u="none" strike="noStrike" kern="1200" cap="none" spc="0" normalizeH="0" baseline="0" noProof="0" dirty="0">
                <a:ln>
                  <a:noFill/>
                </a:ln>
                <a:solidFill>
                  <a:srgbClr val="FFFF00"/>
                </a:solidFill>
                <a:effectLst/>
                <a:uLnTx/>
                <a:uFillTx/>
                <a:latin typeface="Arial" panose="020B0604020202020204" pitchFamily="34" charset="0"/>
                <a:ea typeface="楷体" panose="02010609060101010101" pitchFamily="49" charset="-122"/>
                <a:cs typeface="Arial" panose="020B0604020202020204" pitchFamily="34" charset="0"/>
              </a:endParaRPr>
            </a:p>
          </p:txBody>
        </p:sp>
      </p:grpSp>
      <p:sp>
        <p:nvSpPr>
          <p:cNvPr id="32" name="矩形 71">
            <a:extLst>
              <a:ext uri="{FF2B5EF4-FFF2-40B4-BE49-F238E27FC236}">
                <a16:creationId xmlns:a16="http://schemas.microsoft.com/office/drawing/2014/main" id="{1EB8AF6D-1705-42FC-A04F-FE0DC1308CA9}"/>
              </a:ext>
            </a:extLst>
          </p:cNvPr>
          <p:cNvSpPr/>
          <p:nvPr/>
        </p:nvSpPr>
        <p:spPr>
          <a:xfrm>
            <a:off x="2741856" y="2323866"/>
            <a:ext cx="922047" cy="424027"/>
          </a:xfrm>
          <a:prstGeom prst="rect">
            <a:avLst/>
          </a:prstGeom>
        </p:spPr>
        <p:txBody>
          <a:bodyPr wrap="none">
            <a:spAutoFit/>
          </a:bodyPr>
          <a:lstStyle/>
          <a:p>
            <a:pPr marL="0" marR="0" lvl="0" indent="0" algn="l" defTabSz="914400" rtl="0" eaLnBrk="0" fontAlgn="base" latinLnBrk="0" hangingPunct="0">
              <a:lnSpc>
                <a:spcPct val="180000"/>
              </a:lnSpc>
              <a:spcBef>
                <a:spcPct val="0"/>
              </a:spcBef>
              <a:spcAft>
                <a:spcPct val="0"/>
              </a:spcAft>
              <a:buClr>
                <a:prstClr val="white"/>
              </a:buClr>
              <a:buSzTx/>
              <a:buFontTx/>
              <a:buNone/>
              <a:defRPr/>
            </a:pPr>
            <a:r>
              <a:rPr kumimoji="0" lang="en-US" altLang="zh-CN" sz="1400" b="1" i="0" u="none" strike="noStrike" kern="1200" cap="none" spc="0" normalizeH="0" baseline="0" noProof="0" dirty="0">
                <a:ln>
                  <a:noFill/>
                </a:ln>
                <a:solidFill>
                  <a:srgbClr val="1F497D"/>
                </a:solidFill>
                <a:effectLst/>
                <a:uLnTx/>
                <a:uFillTx/>
                <a:latin typeface="Arial" panose="020B0604020202020204" pitchFamily="34" charset="0"/>
                <a:ea typeface="楷体" panose="02010609060101010101" pitchFamily="49" charset="-122"/>
                <a:cs typeface="Arial" panose="020B0604020202020204" pitchFamily="34" charset="0"/>
              </a:rPr>
              <a:t>QWR005</a:t>
            </a:r>
          </a:p>
        </p:txBody>
      </p:sp>
      <p:sp>
        <p:nvSpPr>
          <p:cNvPr id="33" name="椭圆 73">
            <a:extLst>
              <a:ext uri="{FF2B5EF4-FFF2-40B4-BE49-F238E27FC236}">
                <a16:creationId xmlns:a16="http://schemas.microsoft.com/office/drawing/2014/main" id="{EC0211E4-34AB-4033-A56E-3039E231BAA5}"/>
              </a:ext>
            </a:extLst>
          </p:cNvPr>
          <p:cNvSpPr/>
          <p:nvPr/>
        </p:nvSpPr>
        <p:spPr>
          <a:xfrm>
            <a:off x="6908053" y="2438858"/>
            <a:ext cx="216000" cy="216000"/>
          </a:xfrm>
          <a:prstGeom prst="ellipse">
            <a:avLst/>
          </a:prstGeom>
          <a:solidFill>
            <a:srgbClr val="FF0000">
              <a:alpha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34" name="直接箭头连接符 77">
            <a:extLst>
              <a:ext uri="{FF2B5EF4-FFF2-40B4-BE49-F238E27FC236}">
                <a16:creationId xmlns:a16="http://schemas.microsoft.com/office/drawing/2014/main" id="{4A3CDAFE-860D-4B12-844E-4B2429695D85}"/>
              </a:ext>
            </a:extLst>
          </p:cNvPr>
          <p:cNvCxnSpPr/>
          <p:nvPr/>
        </p:nvCxnSpPr>
        <p:spPr>
          <a:xfrm>
            <a:off x="7016549" y="2548182"/>
            <a:ext cx="0" cy="367282"/>
          </a:xfrm>
          <a:prstGeom prst="straightConnector1">
            <a:avLst/>
          </a:prstGeom>
          <a:noFill/>
          <a:ln w="44450" cap="flat" cmpd="sng" algn="ctr">
            <a:solidFill>
              <a:srgbClr val="FF0000"/>
            </a:solidFill>
            <a:prstDash val="solid"/>
            <a:headEnd type="none" w="med" len="med"/>
            <a:tailEnd type="triangle" w="med" len="med"/>
          </a:ln>
          <a:effectLst/>
        </p:spPr>
      </p:cxnSp>
      <p:sp>
        <p:nvSpPr>
          <p:cNvPr id="36" name="TextBox 7">
            <a:extLst>
              <a:ext uri="{FF2B5EF4-FFF2-40B4-BE49-F238E27FC236}">
                <a16:creationId xmlns:a16="http://schemas.microsoft.com/office/drawing/2014/main" id="{FD77E67A-101D-43C4-8765-F6348A8561DF}"/>
              </a:ext>
            </a:extLst>
          </p:cNvPr>
          <p:cNvSpPr txBox="1"/>
          <p:nvPr/>
        </p:nvSpPr>
        <p:spPr>
          <a:xfrm>
            <a:off x="1082224" y="1632702"/>
            <a:ext cx="4722447" cy="439287"/>
          </a:xfrm>
          <a:prstGeom prst="rect">
            <a:avLst/>
          </a:prstGeom>
          <a:noFill/>
        </p:spPr>
        <p:txBody>
          <a:bodyPr wrap="none" rtlCol="0">
            <a:spAutoFit/>
          </a:bodyPr>
          <a:lstStyle/>
          <a:p>
            <a:pPr marL="36195" marR="0" lvl="0" indent="0" algn="l" defTabSz="914400" rtl="0" eaLnBrk="1" fontAlgn="auto" latinLnBrk="0" hangingPunct="1">
              <a:lnSpc>
                <a:spcPct val="125000"/>
              </a:lnSpc>
              <a:spcBef>
                <a:spcPts val="0"/>
              </a:spcBef>
              <a:spcAft>
                <a:spcPts val="0"/>
              </a:spcAft>
              <a:buClr>
                <a:srgbClr val="70AD47"/>
              </a:buClr>
              <a:buSzTx/>
              <a:buFontTx/>
              <a:buNone/>
              <a:defRPr/>
            </a:pPr>
            <a:r>
              <a:rPr kumimoji="0" lang="en-US" altLang="zh-CN" sz="2000" b="1" i="0" u="none" strike="noStrike" kern="1200" cap="none" spc="0" normalizeH="0" baseline="0" noProof="0" dirty="0">
                <a:ln>
                  <a:noFill/>
                </a:ln>
                <a:uLnTx/>
                <a:uFillTx/>
                <a:latin typeface="Arial" panose="020B0604020202020204" pitchFamily="34" charset="0"/>
                <a:ea typeface="黑体" panose="02010609060101010101" charset="-122"/>
                <a:cs typeface="Arial" panose="020B0604020202020204" pitchFamily="34" charset="0"/>
              </a:rPr>
              <a:t>Use the CW beam provided by iLinac</a:t>
            </a:r>
            <a:endParaRPr kumimoji="0" lang="zh-CN" altLang="en-US" sz="2000" b="0" i="0" u="none" strike="noStrike" kern="1200" cap="none" spc="0" normalizeH="0" baseline="0" noProof="0" dirty="0">
              <a:ln>
                <a:noFill/>
              </a:ln>
              <a:uLnTx/>
              <a:uFillTx/>
              <a:latin typeface="Arial" panose="020B0604020202020204" pitchFamily="34" charset="0"/>
              <a:ea typeface="黑体" panose="02010609060101010101" charset="-122"/>
              <a:cs typeface="Arial" panose="020B0604020202020204" pitchFamily="34" charset="0"/>
            </a:endParaRPr>
          </a:p>
        </p:txBody>
      </p:sp>
      <p:sp>
        <p:nvSpPr>
          <p:cNvPr id="37" name="文本框 3">
            <a:extLst>
              <a:ext uri="{FF2B5EF4-FFF2-40B4-BE49-F238E27FC236}">
                <a16:creationId xmlns:a16="http://schemas.microsoft.com/office/drawing/2014/main" id="{70173AA9-7C2C-4FF7-AA9E-E1220A595E0B}"/>
              </a:ext>
            </a:extLst>
          </p:cNvPr>
          <p:cNvSpPr txBox="1"/>
          <p:nvPr/>
        </p:nvSpPr>
        <p:spPr>
          <a:xfrm>
            <a:off x="8360189" y="2184106"/>
            <a:ext cx="3698971" cy="823431"/>
          </a:xfrm>
          <a:prstGeom prst="rect">
            <a:avLst/>
          </a:prstGeom>
          <a:noFill/>
        </p:spPr>
        <p:txBody>
          <a:bodyPr wrap="square">
            <a:spAutoFit/>
          </a:bodyPr>
          <a:lstStyle/>
          <a:p>
            <a:pPr marL="0" marR="0" lvl="0" indent="0" algn="l" defTabSz="914400" rtl="0" eaLnBrk="1" fontAlgn="auto" latinLnBrk="0" hangingPunct="1">
              <a:lnSpc>
                <a:spcPct val="125000"/>
              </a:lnSpc>
              <a:spcBef>
                <a:spcPts val="600"/>
              </a:spcBef>
              <a:spcAft>
                <a:spcPts val="0"/>
              </a:spcAft>
              <a:buClrTx/>
              <a:buSzTx/>
              <a:buFontTx/>
              <a:buNone/>
              <a:defRPr/>
            </a:pPr>
            <a:r>
              <a:rPr kumimoji="0" lang="en-US" altLang="zh-CN" sz="2000" b="1" i="0" u="none" strike="noStrike" kern="1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CW mode</a:t>
            </a:r>
            <a:r>
              <a:rPr kumimoji="0" lang="en-US" altLang="zh-CN" sz="2000" b="0" i="0" u="none" strike="noStrike" kern="1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a:t>
            </a:r>
          </a:p>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10 p</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等线" panose="02010600030101010101" charset="-122"/>
                <a:cs typeface="Arial" panose="020B0604020202020204" pitchFamily="34" charset="0"/>
              </a:rPr>
              <a:t>μ</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A beams with A/Q</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a:t>
            </a:r>
            <a:r>
              <a:rPr kumimoji="0" lang="en-US" altLang="zh-CN" sz="2000" b="0" i="0" u="none" strike="noStrike" kern="1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2~5</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38" name="图片 37">
            <a:extLst>
              <a:ext uri="{FF2B5EF4-FFF2-40B4-BE49-F238E27FC236}">
                <a16:creationId xmlns:a16="http://schemas.microsoft.com/office/drawing/2014/main" id="{B1C74D0A-50D2-4C2B-8230-0EC32FDF5C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486" y="3561351"/>
            <a:ext cx="4979299" cy="2464283"/>
          </a:xfrm>
          <a:prstGeom prst="rect">
            <a:avLst/>
          </a:prstGeom>
        </p:spPr>
      </p:pic>
      <p:pic>
        <p:nvPicPr>
          <p:cNvPr id="39" name="图片 38">
            <a:extLst>
              <a:ext uri="{FF2B5EF4-FFF2-40B4-BE49-F238E27FC236}">
                <a16:creationId xmlns:a16="http://schemas.microsoft.com/office/drawing/2014/main" id="{D3E29950-D906-4643-9ECE-9D64EF13D8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6828" y="3588799"/>
            <a:ext cx="5174249" cy="2464283"/>
          </a:xfrm>
          <a:prstGeom prst="rect">
            <a:avLst/>
          </a:prstGeom>
        </p:spPr>
      </p:pic>
      <p:sp>
        <p:nvSpPr>
          <p:cNvPr id="40" name="TextBox 7">
            <a:extLst>
              <a:ext uri="{FF2B5EF4-FFF2-40B4-BE49-F238E27FC236}">
                <a16:creationId xmlns:a16="http://schemas.microsoft.com/office/drawing/2014/main" id="{1B0C6BE1-B4EF-4ED6-9486-5167DE4BA385}"/>
              </a:ext>
            </a:extLst>
          </p:cNvPr>
          <p:cNvSpPr txBox="1"/>
          <p:nvPr/>
        </p:nvSpPr>
        <p:spPr>
          <a:xfrm>
            <a:off x="963437" y="6139388"/>
            <a:ext cx="2850139" cy="404598"/>
          </a:xfrm>
          <a:prstGeom prst="rect">
            <a:avLst/>
          </a:prstGeom>
          <a:noFill/>
        </p:spPr>
        <p:txBody>
          <a:bodyPr wrap="none" rtlCol="0">
            <a:spAutoFit/>
          </a:bodyPr>
          <a:lstStyle/>
          <a:p>
            <a:pPr marL="36195" marR="0" lvl="0" indent="0" algn="l" defTabSz="914400" rtl="0" eaLnBrk="1" fontAlgn="auto" latinLnBrk="0" hangingPunct="1">
              <a:lnSpc>
                <a:spcPct val="125000"/>
              </a:lnSpc>
              <a:spcBef>
                <a:spcPts val="0"/>
              </a:spcBef>
              <a:spcAft>
                <a:spcPts val="0"/>
              </a:spcAft>
              <a:buClr>
                <a:srgbClr val="70AD47"/>
              </a:buClr>
              <a:buSzTx/>
              <a:buFontTx/>
              <a:buNone/>
              <a:defRPr/>
            </a:pPr>
            <a:r>
              <a:rPr kumimoji="0" lang="en-US" altLang="zh-CN" i="0" u="none" strike="noStrike" kern="1200" cap="none" spc="0" normalizeH="0" baseline="0" noProof="0" dirty="0">
                <a:ln>
                  <a:noFill/>
                </a:ln>
                <a:uLnTx/>
                <a:uFillTx/>
                <a:latin typeface="Arial" panose="020B0604020202020204" pitchFamily="34" charset="0"/>
                <a:ea typeface="黑体" panose="02010609060101010101" charset="-122"/>
                <a:cs typeface="Arial" panose="020B0604020202020204" pitchFamily="34" charset="0"/>
              </a:rPr>
              <a:t>Gas-filled recoil separator</a:t>
            </a:r>
            <a:endParaRPr kumimoji="0" lang="zh-CN" altLang="en-US" i="0" u="none" strike="noStrike" kern="1200" cap="none" spc="0" normalizeH="0" baseline="0" noProof="0" dirty="0">
              <a:ln>
                <a:noFill/>
              </a:ln>
              <a:uLnTx/>
              <a:uFillTx/>
              <a:latin typeface="Arial" panose="020B0604020202020204" pitchFamily="34" charset="0"/>
              <a:ea typeface="黑体" panose="02010609060101010101" charset="-122"/>
              <a:cs typeface="Arial" panose="020B0604020202020204" pitchFamily="34" charset="0"/>
            </a:endParaRPr>
          </a:p>
        </p:txBody>
      </p:sp>
    </p:spTree>
    <p:extLst>
      <p:ext uri="{BB962C8B-B14F-4D97-AF65-F5344CB8AC3E}">
        <p14:creationId xmlns:p14="http://schemas.microsoft.com/office/powerpoint/2010/main" val="419090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Experimental terminals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24</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High energy experimental station</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6A65937B-344B-4DAA-BD44-AFF6056B6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5508" y="1581374"/>
            <a:ext cx="4910166" cy="2310251"/>
          </a:xfrm>
          <a:prstGeom prst="rect">
            <a:avLst/>
          </a:prstGeom>
        </p:spPr>
      </p:pic>
      <p:cxnSp>
        <p:nvCxnSpPr>
          <p:cNvPr id="3" name="直接箭头连接符 2">
            <a:extLst>
              <a:ext uri="{FF2B5EF4-FFF2-40B4-BE49-F238E27FC236}">
                <a16:creationId xmlns:a16="http://schemas.microsoft.com/office/drawing/2014/main" id="{08DDC9EA-B9FF-4DD5-AD7D-D926D51E02ED}"/>
              </a:ext>
            </a:extLst>
          </p:cNvPr>
          <p:cNvCxnSpPr/>
          <p:nvPr/>
        </p:nvCxnSpPr>
        <p:spPr>
          <a:xfrm flipV="1">
            <a:off x="596956" y="3614039"/>
            <a:ext cx="507065" cy="5551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6A18723-B59E-4AE0-82C3-9DC7C089084C}"/>
              </a:ext>
            </a:extLst>
          </p:cNvPr>
          <p:cNvSpPr txBox="1"/>
          <p:nvPr/>
        </p:nvSpPr>
        <p:spPr>
          <a:xfrm>
            <a:off x="1245192" y="3671980"/>
            <a:ext cx="3270126" cy="439287"/>
          </a:xfrm>
          <a:prstGeom prst="rect">
            <a:avLst/>
          </a:prstGeom>
          <a:noFill/>
        </p:spPr>
        <p:txBody>
          <a:bodyPr wrap="none" rtlCol="0">
            <a:spAutoFit/>
          </a:bodyPr>
          <a:lstStyle/>
          <a:p>
            <a:pPr marL="36195" marR="0" lvl="0" indent="0" algn="l" defTabSz="914400" rtl="0" eaLnBrk="1" fontAlgn="auto" latinLnBrk="0" hangingPunct="1">
              <a:lnSpc>
                <a:spcPct val="125000"/>
              </a:lnSpc>
              <a:spcBef>
                <a:spcPts val="0"/>
              </a:spcBef>
              <a:spcAft>
                <a:spcPts val="0"/>
              </a:spcAft>
              <a:buClr>
                <a:srgbClr val="70AD47"/>
              </a:buClr>
              <a:buSzTx/>
              <a:buFontTx/>
              <a:buNone/>
              <a:defRPr/>
            </a:pPr>
            <a:r>
              <a:rPr kumimoji="0" lang="en-US" altLang="zh-CN" sz="2000" b="1" i="0" u="none" strike="noStrike" kern="1200" cap="none" spc="0" normalizeH="0" baseline="0" noProof="0" dirty="0">
                <a:ln>
                  <a:noFill/>
                </a:ln>
                <a:uLnTx/>
                <a:uFillTx/>
                <a:latin typeface="Arial" panose="020B0604020202020204" pitchFamily="34" charset="0"/>
                <a:ea typeface="黑体" panose="02010609060101010101" charset="-122"/>
                <a:cs typeface="Arial" panose="020B0604020202020204" pitchFamily="34" charset="0"/>
              </a:rPr>
              <a:t>Pulsed beam from BRing</a:t>
            </a:r>
            <a:endParaRPr kumimoji="0" lang="zh-CN" altLang="en-US" sz="2000" b="0" i="0" u="none" strike="noStrike" kern="1200" cap="none" spc="0" normalizeH="0" baseline="0" noProof="0" dirty="0">
              <a:ln>
                <a:noFill/>
              </a:ln>
              <a:uLnTx/>
              <a:uFillTx/>
              <a:latin typeface="Arial" panose="020B0604020202020204" pitchFamily="34" charset="0"/>
              <a:ea typeface="黑体" panose="02010609060101010101" charset="-122"/>
              <a:cs typeface="Arial" panose="020B0604020202020204" pitchFamily="34" charset="0"/>
            </a:endParaRPr>
          </a:p>
        </p:txBody>
      </p:sp>
      <p:pic>
        <p:nvPicPr>
          <p:cNvPr id="9" name="图片 3">
            <a:extLst>
              <a:ext uri="{FF2B5EF4-FFF2-40B4-BE49-F238E27FC236}">
                <a16:creationId xmlns:a16="http://schemas.microsoft.com/office/drawing/2014/main" id="{AB4D2189-EFD3-4F12-A3D3-64857860D874}"/>
              </a:ext>
            </a:extLst>
          </p:cNvPr>
          <p:cNvPicPr>
            <a:picLocks noChangeAspect="1"/>
          </p:cNvPicPr>
          <p:nvPr/>
        </p:nvPicPr>
        <p:blipFill rotWithShape="1">
          <a:blip r:embed="rId4"/>
          <a:srcRect l="59610" t="55194" r="9610" b="7243"/>
          <a:stretch>
            <a:fillRect/>
          </a:stretch>
        </p:blipFill>
        <p:spPr>
          <a:xfrm>
            <a:off x="5905674" y="1797217"/>
            <a:ext cx="6101855" cy="2094408"/>
          </a:xfrm>
          <a:prstGeom prst="rect">
            <a:avLst/>
          </a:prstGeom>
        </p:spPr>
      </p:pic>
      <p:sp>
        <p:nvSpPr>
          <p:cNvPr id="10" name="Rectangle 4">
            <a:extLst>
              <a:ext uri="{FF2B5EF4-FFF2-40B4-BE49-F238E27FC236}">
                <a16:creationId xmlns:a16="http://schemas.microsoft.com/office/drawing/2014/main" id="{CF252C5C-8EF1-43C5-BFE6-55C130DCBFFA}"/>
              </a:ext>
            </a:extLst>
          </p:cNvPr>
          <p:cNvSpPr>
            <a:spLocks noChangeArrowheads="1"/>
          </p:cNvSpPr>
          <p:nvPr/>
        </p:nvSpPr>
        <p:spPr bwMode="gray">
          <a:xfrm>
            <a:off x="5977335" y="1270668"/>
            <a:ext cx="6357300" cy="56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marL="449580" marR="0" lvl="0" indent="-449580" algn="l" defTabSz="914400" rtl="0" eaLnBrk="1" fontAlgn="auto" latinLnBrk="0" hangingPunct="1">
              <a:lnSpc>
                <a:spcPct val="110000"/>
              </a:lnSpc>
              <a:spcBef>
                <a:spcPts val="0"/>
              </a:spcBef>
              <a:spcAft>
                <a:spcPts val="0"/>
              </a:spcAft>
              <a:buClrTx/>
              <a:buSzTx/>
              <a:buFont typeface="Wingdings" panose="05000000000000000000" pitchFamily="2" charset="2"/>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Typical beam parameters from the Booster Ring</a:t>
            </a:r>
            <a:endParaRPr kumimoji="0" lang="fi-FI"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12" name="矩形 11">
            <a:extLst>
              <a:ext uri="{FF2B5EF4-FFF2-40B4-BE49-F238E27FC236}">
                <a16:creationId xmlns:a16="http://schemas.microsoft.com/office/drawing/2014/main" id="{EDAF4B7E-E5B9-44CB-BD73-88BA710F7929}"/>
              </a:ext>
            </a:extLst>
          </p:cNvPr>
          <p:cNvSpPr/>
          <p:nvPr/>
        </p:nvSpPr>
        <p:spPr>
          <a:xfrm>
            <a:off x="6059487" y="4121835"/>
            <a:ext cx="5948041"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1"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Study of the QCD Phase Structure</a:t>
            </a:r>
            <a:endParaRPr kumimoji="0" lang="zh-CN" altLang="en-US" sz="2400" b="1" i="1"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3" name="图片 12">
            <a:extLst>
              <a:ext uri="{FF2B5EF4-FFF2-40B4-BE49-F238E27FC236}">
                <a16:creationId xmlns:a16="http://schemas.microsoft.com/office/drawing/2014/main" id="{380209FB-3E1C-4AE3-88B6-18B686C7D6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11" r="22442" b="10425"/>
          <a:stretch>
            <a:fillRect/>
          </a:stretch>
        </p:blipFill>
        <p:spPr>
          <a:xfrm>
            <a:off x="995508" y="4169210"/>
            <a:ext cx="2910009" cy="2474787"/>
          </a:xfrm>
          <a:prstGeom prst="rect">
            <a:avLst/>
          </a:prstGeom>
        </p:spPr>
      </p:pic>
      <p:sp>
        <p:nvSpPr>
          <p:cNvPr id="14" name="文本框 13">
            <a:extLst>
              <a:ext uri="{FF2B5EF4-FFF2-40B4-BE49-F238E27FC236}">
                <a16:creationId xmlns:a16="http://schemas.microsoft.com/office/drawing/2014/main" id="{7CE62203-5D01-4B9A-A151-4E29EEC60375}"/>
              </a:ext>
            </a:extLst>
          </p:cNvPr>
          <p:cNvSpPr txBox="1"/>
          <p:nvPr/>
        </p:nvSpPr>
        <p:spPr>
          <a:xfrm>
            <a:off x="791134" y="6400157"/>
            <a:ext cx="36940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The External Target Experiment Setup</a:t>
            </a:r>
            <a:endParaRPr kumimoji="0" lang="zh-CN" altLang="en-US" sz="1600" b="0" i="0" u="none" strike="noStrike" kern="1200" cap="none" spc="0" normalizeH="0" baseline="0" noProof="0" dirty="0">
              <a:ln>
                <a:noFill/>
              </a:ln>
              <a:effectLst/>
              <a:uLnTx/>
              <a:uFillTx/>
              <a:latin typeface="Arial" panose="020B0604020202020204" pitchFamily="34" charset="0"/>
              <a:ea typeface="黑体" panose="02010609060101010101" charset="-122"/>
              <a:cs typeface="Arial" panose="020B0604020202020204" pitchFamily="34" charset="0"/>
            </a:endParaRPr>
          </a:p>
        </p:txBody>
      </p:sp>
      <p:pic>
        <p:nvPicPr>
          <p:cNvPr id="15" name="Picture 9">
            <a:extLst>
              <a:ext uri="{FF2B5EF4-FFF2-40B4-BE49-F238E27FC236}">
                <a16:creationId xmlns:a16="http://schemas.microsoft.com/office/drawing/2014/main" id="{4544C265-4E1F-48E1-BB32-F8F0BD53F292}"/>
              </a:ext>
            </a:extLst>
          </p:cNvPr>
          <p:cNvPicPr>
            <a:picLocks noChangeAspect="1"/>
          </p:cNvPicPr>
          <p:nvPr/>
        </p:nvPicPr>
        <p:blipFill rotWithShape="1">
          <a:blip r:embed="rId6">
            <a:extLst>
              <a:ext uri="{28A0092B-C50C-407E-A947-70E740481C1C}">
                <a14:useLocalDpi xmlns:a14="http://schemas.microsoft.com/office/drawing/2010/main" val="0"/>
              </a:ext>
            </a:extLst>
          </a:blip>
          <a:srcRect l="1053" t="10693" r="894" b="3640"/>
          <a:stretch>
            <a:fillRect/>
          </a:stretch>
        </p:blipFill>
        <p:spPr>
          <a:xfrm>
            <a:off x="8335933" y="4594929"/>
            <a:ext cx="3064933" cy="2151722"/>
          </a:xfrm>
          <a:prstGeom prst="rect">
            <a:avLst/>
          </a:prstGeom>
        </p:spPr>
      </p:pic>
      <p:sp>
        <p:nvSpPr>
          <p:cNvPr id="16" name="矩形 15">
            <a:extLst>
              <a:ext uri="{FF2B5EF4-FFF2-40B4-BE49-F238E27FC236}">
                <a16:creationId xmlns:a16="http://schemas.microsoft.com/office/drawing/2014/main" id="{BC63D250-BF05-427F-A886-ADB92AC173D4}"/>
              </a:ext>
            </a:extLst>
          </p:cNvPr>
          <p:cNvSpPr/>
          <p:nvPr/>
        </p:nvSpPr>
        <p:spPr>
          <a:xfrm>
            <a:off x="8840650" y="4658852"/>
            <a:ext cx="504056" cy="127357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18" name="文本框 17">
            <a:extLst>
              <a:ext uri="{FF2B5EF4-FFF2-40B4-BE49-F238E27FC236}">
                <a16:creationId xmlns:a16="http://schemas.microsoft.com/office/drawing/2014/main" id="{BD4822D4-E02A-470A-95DC-361ADA16EB09}"/>
              </a:ext>
            </a:extLst>
          </p:cNvPr>
          <p:cNvSpPr txBox="1"/>
          <p:nvPr/>
        </p:nvSpPr>
        <p:spPr>
          <a:xfrm>
            <a:off x="8868257" y="5031000"/>
            <a:ext cx="44884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HIAF</a:t>
            </a:r>
            <a:endParaRPr kumimoji="0" lang="zh-CN" alt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9" name="图片 18">
            <a:extLst>
              <a:ext uri="{FF2B5EF4-FFF2-40B4-BE49-F238E27FC236}">
                <a16:creationId xmlns:a16="http://schemas.microsoft.com/office/drawing/2014/main" id="{2254AD56-B661-454B-B298-69F1B27736D8}"/>
              </a:ext>
            </a:extLst>
          </p:cNvPr>
          <p:cNvPicPr>
            <a:picLocks noChangeAspect="1"/>
          </p:cNvPicPr>
          <p:nvPr/>
        </p:nvPicPr>
        <p:blipFill rotWithShape="1">
          <a:blip r:embed="rId7"/>
          <a:srcRect l="21453" t="25501" r="25391" b="14441"/>
          <a:stretch>
            <a:fillRect/>
          </a:stretch>
        </p:blipFill>
        <p:spPr>
          <a:xfrm>
            <a:off x="4823202" y="4638540"/>
            <a:ext cx="3354820" cy="1948083"/>
          </a:xfrm>
          <a:prstGeom prst="rect">
            <a:avLst/>
          </a:prstGeom>
        </p:spPr>
      </p:pic>
    </p:spTree>
    <p:extLst>
      <p:ext uri="{BB962C8B-B14F-4D97-AF65-F5344CB8AC3E}">
        <p14:creationId xmlns:p14="http://schemas.microsoft.com/office/powerpoint/2010/main" val="3929966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Experimental terminals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25</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High Energy Fragment Separator (HFRS)</a:t>
            </a:r>
          </a:p>
        </p:txBody>
      </p:sp>
      <p:pic>
        <p:nvPicPr>
          <p:cNvPr id="5" name="Picture 2" descr="C:\Users\hp\Desktop\2019-07-22_155819.jpg">
            <a:extLst>
              <a:ext uri="{FF2B5EF4-FFF2-40B4-BE49-F238E27FC236}">
                <a16:creationId xmlns:a16="http://schemas.microsoft.com/office/drawing/2014/main" id="{2876E84A-20CE-433B-9FF1-953A8AE7A9F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4833" y="1858211"/>
            <a:ext cx="4855123" cy="2689638"/>
          </a:xfrm>
          <a:prstGeom prst="rect">
            <a:avLst/>
          </a:prstGeom>
          <a:noFill/>
        </p:spPr>
      </p:pic>
      <p:sp>
        <p:nvSpPr>
          <p:cNvPr id="7" name="Rectangle 8">
            <a:extLst>
              <a:ext uri="{FF2B5EF4-FFF2-40B4-BE49-F238E27FC236}">
                <a16:creationId xmlns:a16="http://schemas.microsoft.com/office/drawing/2014/main" id="{3A17D271-405E-4C8C-9919-E0EC5E7D92AE}"/>
              </a:ext>
            </a:extLst>
          </p:cNvPr>
          <p:cNvSpPr>
            <a:spLocks noChangeArrowheads="1"/>
          </p:cNvSpPr>
          <p:nvPr/>
        </p:nvSpPr>
        <p:spPr bwMode="auto">
          <a:xfrm>
            <a:off x="6095999" y="1515891"/>
            <a:ext cx="5727059" cy="523220"/>
          </a:xfrm>
          <a:prstGeom prst="rect">
            <a:avLst/>
          </a:prstGeom>
          <a:noFill/>
          <a:ln w="3810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00B050"/>
                </a:solidFill>
                <a:effectLst/>
                <a:uLnTx/>
                <a:uFillTx/>
                <a:latin typeface="Arial" panose="020B0604020202020204"/>
                <a:ea typeface="楷体" panose="02010609060101010101" pitchFamily="49" charset="-122"/>
                <a:cs typeface="Times New Roman" panose="02020603050405020304" pitchFamily="18" charset="0"/>
              </a:rPr>
              <a:t>Physics Cases @HFRS</a:t>
            </a:r>
            <a:endParaRPr kumimoji="0" lang="en-US" altLang="zh-CN" sz="2800" b="1" i="0" u="none" strike="noStrike" kern="0" cap="none" spc="0" normalizeH="0" baseline="0" noProof="0" dirty="0">
              <a:ln>
                <a:noFill/>
              </a:ln>
              <a:solidFill>
                <a:srgbClr val="00B050"/>
              </a:solidFill>
              <a:effectLst/>
              <a:uLnTx/>
              <a:uFillTx/>
              <a:latin typeface="Arial" panose="020B0604020202020204"/>
              <a:ea typeface="宋体" panose="02010600030101010101" pitchFamily="2" charset="-122"/>
              <a:cs typeface="+mn-cs"/>
            </a:endParaRPr>
          </a:p>
        </p:txBody>
      </p:sp>
      <p:sp>
        <p:nvSpPr>
          <p:cNvPr id="8" name="Shape 123">
            <a:extLst>
              <a:ext uri="{FF2B5EF4-FFF2-40B4-BE49-F238E27FC236}">
                <a16:creationId xmlns:a16="http://schemas.microsoft.com/office/drawing/2014/main" id="{28260E08-FC33-43D9-9D40-5F76F067DEAD}"/>
              </a:ext>
            </a:extLst>
          </p:cNvPr>
          <p:cNvSpPr txBox="1"/>
          <p:nvPr/>
        </p:nvSpPr>
        <p:spPr>
          <a:xfrm>
            <a:off x="5857097" y="1524895"/>
            <a:ext cx="6334903" cy="5310708"/>
          </a:xfrm>
          <a:prstGeom prst="rect">
            <a:avLst/>
          </a:prstGeom>
          <a:ln w="12700">
            <a:miter lim="400000"/>
          </a:ln>
        </p:spPr>
        <p:txBody>
          <a:bodyPr lIns="50800" tIns="50800" rIns="50800" bIns="50800" anchor="ctr">
            <a:normAutofit/>
          </a:bodyPr>
          <a:lstStyle>
            <a:lvl1pPr marL="312420" marR="0" indent="-312420" algn="l" defTabSz="410845" rtl="0" latinLnBrk="0">
              <a:lnSpc>
                <a:spcPct val="100000"/>
              </a:lnSpc>
              <a:spcBef>
                <a:spcPts val="845"/>
              </a:spcBef>
              <a:spcAft>
                <a:spcPts val="0"/>
              </a:spcAft>
              <a:buClrTx/>
              <a:buSzPct val="75000"/>
              <a:buFontTx/>
              <a:buChar char="•"/>
              <a:defRPr sz="2250" b="1" i="0" u="none" strike="noStrike" cap="none" spc="0" baseline="0">
                <a:ln>
                  <a:noFill/>
                </a:ln>
                <a:solidFill>
                  <a:srgbClr val="000000"/>
                </a:solidFill>
                <a:uFillTx/>
                <a:latin typeface="Times"/>
                <a:ea typeface="Times"/>
                <a:cs typeface="Times"/>
                <a:sym typeface="Times"/>
              </a:defRPr>
            </a:lvl1pPr>
            <a:lvl2pPr marL="624840" marR="0" indent="-312420" algn="l" defTabSz="410845" rtl="0" latinLnBrk="0">
              <a:lnSpc>
                <a:spcPct val="100000"/>
              </a:lnSpc>
              <a:spcBef>
                <a:spcPts val="560"/>
              </a:spcBef>
              <a:spcAft>
                <a:spcPts val="0"/>
              </a:spcAft>
              <a:buClrTx/>
              <a:buSzPct val="75000"/>
              <a:buFontTx/>
              <a:buChar char="•"/>
              <a:defRPr sz="1970" b="1" i="1" u="none" strike="noStrike" cap="none" spc="0" baseline="0">
                <a:ln>
                  <a:noFill/>
                </a:ln>
                <a:solidFill>
                  <a:srgbClr val="000000"/>
                </a:solidFill>
                <a:uFillTx/>
                <a:latin typeface="Times"/>
                <a:ea typeface="Times"/>
                <a:cs typeface="Times"/>
                <a:sym typeface="Times"/>
              </a:defRPr>
            </a:lvl2pPr>
            <a:lvl3pPr marL="937895" marR="0" indent="-312420" algn="l" defTabSz="410845" rtl="0" latinLnBrk="0">
              <a:lnSpc>
                <a:spcPct val="100000"/>
              </a:lnSpc>
              <a:spcBef>
                <a:spcPts val="280"/>
              </a:spcBef>
              <a:spcAft>
                <a:spcPts val="0"/>
              </a:spcAft>
              <a:buClrTx/>
              <a:buSzPct val="75000"/>
              <a:buFontTx/>
              <a:buChar char="•"/>
              <a:defRPr sz="1685" b="0" i="0" u="none" strike="noStrike" cap="none" spc="0" baseline="0">
                <a:ln>
                  <a:noFill/>
                </a:ln>
                <a:solidFill>
                  <a:srgbClr val="000000"/>
                </a:solidFill>
                <a:uFillTx/>
                <a:latin typeface="Times"/>
                <a:ea typeface="Times"/>
                <a:cs typeface="Times"/>
                <a:sym typeface="Times"/>
              </a:defRPr>
            </a:lvl3pPr>
            <a:lvl4pPr marL="1250315" marR="0" indent="-312420" algn="l" defTabSz="410845" rtl="0" latinLnBrk="0">
              <a:lnSpc>
                <a:spcPct val="100000"/>
              </a:lnSpc>
              <a:spcBef>
                <a:spcPts val="0"/>
              </a:spcBef>
              <a:spcAft>
                <a:spcPts val="0"/>
              </a:spcAft>
              <a:buClrTx/>
              <a:buSzPct val="75000"/>
              <a:buFontTx/>
              <a:buChar char="•"/>
              <a:defRPr sz="1265" b="0" i="0" u="none" strike="noStrike" cap="none" spc="0" baseline="0">
                <a:ln>
                  <a:noFill/>
                </a:ln>
                <a:solidFill>
                  <a:srgbClr val="000000"/>
                </a:solidFill>
                <a:uFillTx/>
                <a:latin typeface="Times"/>
                <a:ea typeface="Times"/>
                <a:cs typeface="Times"/>
                <a:sym typeface="Times"/>
              </a:defRPr>
            </a:lvl4pPr>
            <a:lvl5pPr marL="1562735"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Times"/>
                <a:ea typeface="Times"/>
                <a:cs typeface="Times"/>
                <a:sym typeface="Times"/>
              </a:defRPr>
            </a:lvl5pPr>
            <a:lvl6pPr marL="1875155"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mn-lt"/>
                <a:ea typeface="+mn-ea"/>
                <a:cs typeface="+mn-cs"/>
                <a:sym typeface="ヒラギノ角ゴ ProN W3"/>
              </a:defRPr>
            </a:lvl6pPr>
            <a:lvl7pPr marL="2187575"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mn-lt"/>
                <a:ea typeface="+mn-ea"/>
                <a:cs typeface="+mn-cs"/>
                <a:sym typeface="ヒラギノ角ゴ ProN W3"/>
              </a:defRPr>
            </a:lvl7pPr>
            <a:lvl8pPr marL="2499995"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mn-lt"/>
                <a:ea typeface="+mn-ea"/>
                <a:cs typeface="+mn-cs"/>
                <a:sym typeface="ヒラギノ角ゴ ProN W3"/>
              </a:defRPr>
            </a:lvl8pPr>
            <a:lvl9pPr marL="2813050" marR="0" indent="-312420" algn="l" defTabSz="410845" rtl="0" latinLnBrk="0">
              <a:lnSpc>
                <a:spcPct val="100000"/>
              </a:lnSpc>
              <a:spcBef>
                <a:spcPts val="2955"/>
              </a:spcBef>
              <a:spcAft>
                <a:spcPts val="0"/>
              </a:spcAft>
              <a:buClrTx/>
              <a:buSzPct val="75000"/>
              <a:buFontTx/>
              <a:buChar char="•"/>
              <a:defRPr sz="2530" b="0" i="0" u="none" strike="noStrike" cap="none" spc="0" baseline="0">
                <a:ln>
                  <a:noFill/>
                </a:ln>
                <a:solidFill>
                  <a:srgbClr val="000000"/>
                </a:solidFill>
                <a:uFillTx/>
                <a:latin typeface="+mn-lt"/>
                <a:ea typeface="+mn-ea"/>
                <a:cs typeface="+mn-cs"/>
                <a:sym typeface="ヒラギノ角ゴ ProN W3"/>
              </a:defRPr>
            </a:lvl9pPr>
          </a:lstStyle>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New isotopes in the south east of </a:t>
            </a:r>
            <a:r>
              <a:rPr kumimoji="0" lang="en-US" sz="1600" b="0" i="0" u="none" strike="noStrike" kern="0" cap="none" spc="0" normalizeH="0" baseline="32000" noProof="0" dirty="0">
                <a:ln>
                  <a:noFill/>
                </a:ln>
                <a:solidFill>
                  <a:srgbClr val="003366"/>
                </a:solidFill>
                <a:effectLst/>
                <a:uLnTx/>
                <a:uFillTx/>
                <a:latin typeface="Arial" panose="020B0604020202020204" pitchFamily="34" charset="0"/>
                <a:cs typeface="Arial" panose="020B0604020202020204" pitchFamily="34" charset="0"/>
                <a:sym typeface="Times"/>
              </a:rPr>
              <a:t>208</a:t>
            </a: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Pb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(PF of </a:t>
            </a:r>
            <a:r>
              <a:rPr kumimoji="0" lang="en-US" sz="1600" b="0" i="0" u="none" strike="noStrike" kern="0" cap="none" spc="0" normalizeH="0" baseline="3200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208</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Pb and </a:t>
            </a:r>
            <a:r>
              <a:rPr kumimoji="0" lang="en-US" sz="1600" b="0" i="0" u="none" strike="noStrike" kern="0" cap="none" spc="0" normalizeH="0" baseline="3200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238</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U)</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Neutron dripline up to Ni isotopes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(PF of Kr and Xe)</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New isotopes by </a:t>
            </a:r>
            <a:r>
              <a:rPr kumimoji="0" lang="en-US" sz="1600" b="0" i="0" u="none" strike="noStrike" kern="0" cap="none" spc="0" normalizeH="0" baseline="30000" noProof="0" dirty="0">
                <a:ln>
                  <a:noFill/>
                </a:ln>
                <a:solidFill>
                  <a:srgbClr val="003366"/>
                </a:solidFill>
                <a:effectLst/>
                <a:uLnTx/>
                <a:uFillTx/>
                <a:latin typeface="Arial" panose="020B0604020202020204" pitchFamily="34" charset="0"/>
                <a:cs typeface="Arial" panose="020B0604020202020204" pitchFamily="34" charset="0"/>
                <a:sym typeface="Times"/>
              </a:rPr>
              <a:t>238</a:t>
            </a: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U fission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(In-flight fission of </a:t>
            </a:r>
            <a:r>
              <a:rPr kumimoji="0" lang="en-US" sz="1600" b="0" i="0" u="none" strike="noStrike" kern="0" cap="none" spc="0" normalizeH="0" baseline="3000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238</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U)</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New isotopes using two step projectile fragmentations</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Synthesis of neutron rich hypernuclei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Study of tensor interactions: a basic change in structure model</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Particle decay in flight of unbound 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Nuclear matter radii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(Interaction cross sections)</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Nuclear proton radii </a:t>
            </a:r>
            <a:r>
              <a:rPr kumimoji="0" lang="en-US" sz="16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Times"/>
              </a:rPr>
              <a:t>(Charge changing cross sections)</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Charge exchange reactions and </a:t>
            </a:r>
            <a:r>
              <a:rPr kumimoji="0" lang="el-GR"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β</a:t>
            </a: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 decay of r-process 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Nucleon excitations in 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Giant resonance of neutron rich nuclei</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Elastic scattering and transfer reactions</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altLang="zh-CN" sz="1600" b="0" i="0"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Spectroscopy of meson-nucleus bound system </a:t>
            </a:r>
          </a:p>
          <a:p>
            <a:pPr marL="312420" marR="0" lvl="0" indent="-312420" algn="l" defTabSz="332740" rtl="0" eaLnBrk="1" fontAlgn="auto" latinLnBrk="0" hangingPunct="1">
              <a:lnSpc>
                <a:spcPct val="114000"/>
              </a:lnSpc>
              <a:spcBef>
                <a:spcPts val="0"/>
              </a:spcBef>
              <a:spcAft>
                <a:spcPts val="0"/>
              </a:spcAft>
              <a:buClr>
                <a:srgbClr val="003366"/>
              </a:buClr>
              <a:buSzPct val="100000"/>
              <a:buFont typeface="Wingdings" panose="05000000000000000000" pitchFamily="2" charset="2"/>
              <a:buChar char="ü"/>
              <a:defRPr sz="2590"/>
            </a:pPr>
            <a:r>
              <a:rPr kumimoji="0" lang="en-US" sz="1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Times"/>
              </a:rPr>
              <a:t>…</a:t>
            </a:r>
          </a:p>
        </p:txBody>
      </p:sp>
      <p:sp>
        <p:nvSpPr>
          <p:cNvPr id="9" name="Rectangle 8">
            <a:extLst>
              <a:ext uri="{FF2B5EF4-FFF2-40B4-BE49-F238E27FC236}">
                <a16:creationId xmlns:a16="http://schemas.microsoft.com/office/drawing/2014/main" id="{B22D47AC-E80A-42B7-AB87-BD45BFB1378F}"/>
              </a:ext>
            </a:extLst>
          </p:cNvPr>
          <p:cNvSpPr>
            <a:spLocks noChangeArrowheads="1"/>
          </p:cNvSpPr>
          <p:nvPr/>
        </p:nvSpPr>
        <p:spPr bwMode="auto">
          <a:xfrm>
            <a:off x="5680710" y="6190218"/>
            <a:ext cx="6157955" cy="496996"/>
          </a:xfrm>
          <a:prstGeom prst="rect">
            <a:avLst/>
          </a:prstGeom>
          <a:noFill/>
          <a:ln w="38100">
            <a:noFill/>
            <a:miter lim="800000"/>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0" cap="none" spc="0" normalizeH="0" baseline="0" noProof="0" dirty="0">
                <a:ln>
                  <a:noFill/>
                </a:ln>
                <a:solidFill>
                  <a:srgbClr val="003366"/>
                </a:solidFill>
                <a:effectLst/>
                <a:uLnTx/>
                <a:uFillTx/>
                <a:latin typeface="Arial" panose="020B0604020202020204"/>
                <a:ea typeface="楷体" panose="02010609060101010101" pitchFamily="49" charset="-122"/>
                <a:cs typeface="Times New Roman" panose="02020603050405020304" pitchFamily="18" charset="0"/>
              </a:rPr>
              <a:t>Various experiments can be done at HFRS</a:t>
            </a:r>
            <a:endParaRPr kumimoji="0" lang="en-US" altLang="zh-CN" sz="2000" b="0" i="0" u="none" strike="noStrike" kern="0" cap="none" spc="0" normalizeH="0" baseline="0" noProof="0" dirty="0">
              <a:ln>
                <a:noFill/>
              </a:ln>
              <a:solidFill>
                <a:srgbClr val="003366"/>
              </a:solidFill>
              <a:effectLst/>
              <a:uLnTx/>
              <a:uFillTx/>
              <a:latin typeface="Arial" panose="020B0604020202020204"/>
              <a:ea typeface="宋体" panose="02010600030101010101" pitchFamily="2" charset="-122"/>
              <a:cs typeface="+mn-cs"/>
            </a:endParaRPr>
          </a:p>
        </p:txBody>
      </p:sp>
      <p:pic>
        <p:nvPicPr>
          <p:cNvPr id="10" name="图片 15">
            <a:extLst>
              <a:ext uri="{FF2B5EF4-FFF2-40B4-BE49-F238E27FC236}">
                <a16:creationId xmlns:a16="http://schemas.microsoft.com/office/drawing/2014/main" id="{D871762E-EB73-4E59-9BD5-D02A0C13E999}"/>
              </a:ext>
            </a:extLst>
          </p:cNvPr>
          <p:cNvPicPr>
            <a:picLocks noChangeAspect="1"/>
          </p:cNvPicPr>
          <p:nvPr/>
        </p:nvPicPr>
        <p:blipFill rotWithShape="1">
          <a:blip r:embed="rId4"/>
          <a:srcRect l="14564" t="23750" r="19444" b="29000"/>
          <a:stretch>
            <a:fillRect/>
          </a:stretch>
        </p:blipFill>
        <p:spPr>
          <a:xfrm>
            <a:off x="125523" y="4889862"/>
            <a:ext cx="3440774" cy="1385764"/>
          </a:xfrm>
          <a:prstGeom prst="rect">
            <a:avLst/>
          </a:prstGeom>
        </p:spPr>
      </p:pic>
      <p:pic>
        <p:nvPicPr>
          <p:cNvPr id="12" name="图片 16">
            <a:extLst>
              <a:ext uri="{FF2B5EF4-FFF2-40B4-BE49-F238E27FC236}">
                <a16:creationId xmlns:a16="http://schemas.microsoft.com/office/drawing/2014/main" id="{D3F2F472-4FED-4D7F-AC0A-1CC807439938}"/>
              </a:ext>
            </a:extLst>
          </p:cNvPr>
          <p:cNvPicPr>
            <a:picLocks noChangeAspect="1"/>
          </p:cNvPicPr>
          <p:nvPr/>
        </p:nvPicPr>
        <p:blipFill rotWithShape="1">
          <a:blip r:embed="rId5"/>
          <a:srcRect l="29328" t="30750" r="38187" b="22000"/>
          <a:stretch>
            <a:fillRect/>
          </a:stretch>
        </p:blipFill>
        <p:spPr>
          <a:xfrm>
            <a:off x="3706778" y="4832696"/>
            <a:ext cx="1833450" cy="1500095"/>
          </a:xfrm>
          <a:prstGeom prst="rect">
            <a:avLst/>
          </a:prstGeom>
        </p:spPr>
      </p:pic>
      <p:sp>
        <p:nvSpPr>
          <p:cNvPr id="13" name="Rectangle 8">
            <a:extLst>
              <a:ext uri="{FF2B5EF4-FFF2-40B4-BE49-F238E27FC236}">
                <a16:creationId xmlns:a16="http://schemas.microsoft.com/office/drawing/2014/main" id="{8352EF31-6C6A-4045-8414-8B540A3E93FC}"/>
              </a:ext>
            </a:extLst>
          </p:cNvPr>
          <p:cNvSpPr>
            <a:spLocks noChangeArrowheads="1"/>
          </p:cNvSpPr>
          <p:nvPr/>
        </p:nvSpPr>
        <p:spPr bwMode="auto">
          <a:xfrm>
            <a:off x="0" y="4472826"/>
            <a:ext cx="5674185" cy="456535"/>
          </a:xfrm>
          <a:prstGeom prst="rect">
            <a:avLst/>
          </a:prstGeom>
          <a:noFill/>
          <a:ln w="38100">
            <a:noFill/>
            <a:miter lim="800000"/>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b="0" i="0" u="none" strike="noStrike" kern="0" cap="none" spc="0" normalizeH="0" baseline="0" noProof="0" dirty="0">
                <a:ln>
                  <a:noFill/>
                </a:ln>
                <a:solidFill>
                  <a:srgbClr val="003366"/>
                </a:solidFill>
                <a:effectLst/>
                <a:uLnTx/>
                <a:uFillTx/>
                <a:latin typeface="Arial" panose="020B0604020202020204"/>
                <a:ea typeface="楷体" panose="02010609060101010101" pitchFamily="49" charset="-122"/>
                <a:cs typeface="Times New Roman" panose="02020603050405020304" pitchFamily="18" charset="0"/>
              </a:rPr>
              <a:t>Requirements from Physics</a:t>
            </a:r>
            <a:endParaRPr kumimoji="0" lang="en-US" altLang="zh-CN" b="0" i="0" u="none" strike="noStrike" kern="0" cap="none" spc="0" normalizeH="0" baseline="0" noProof="0" dirty="0">
              <a:ln>
                <a:noFill/>
              </a:ln>
              <a:solidFill>
                <a:srgbClr val="003366"/>
              </a:solidFill>
              <a:effectLst/>
              <a:uLnTx/>
              <a:uFillTx/>
              <a:latin typeface="Arial" panose="020B0604020202020204"/>
              <a:ea typeface="宋体" panose="02010600030101010101" pitchFamily="2" charset="-122"/>
              <a:cs typeface="+mn-cs"/>
            </a:endParaRPr>
          </a:p>
        </p:txBody>
      </p:sp>
      <p:sp>
        <p:nvSpPr>
          <p:cNvPr id="14" name="文本框 20">
            <a:extLst>
              <a:ext uri="{FF2B5EF4-FFF2-40B4-BE49-F238E27FC236}">
                <a16:creationId xmlns:a16="http://schemas.microsoft.com/office/drawing/2014/main" id="{2ED68987-91B6-46C8-B20B-7C59A84ECFB7}"/>
              </a:ext>
            </a:extLst>
          </p:cNvPr>
          <p:cNvSpPr txBox="1"/>
          <p:nvPr/>
        </p:nvSpPr>
        <p:spPr>
          <a:xfrm>
            <a:off x="561747" y="6203728"/>
            <a:ext cx="5139611" cy="404598"/>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Acceptance, and Momentum Resolution</a:t>
            </a:r>
            <a:endParaRPr kumimoji="0" lang="zh-CN" altLang="en-US"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15" name="Picture 24">
            <a:extLst>
              <a:ext uri="{FF2B5EF4-FFF2-40B4-BE49-F238E27FC236}">
                <a16:creationId xmlns:a16="http://schemas.microsoft.com/office/drawing/2014/main" id="{E1D75225-8401-4BAD-B7C2-6AD98F1CC31D}"/>
              </a:ext>
            </a:extLst>
          </p:cNvPr>
          <p:cNvPicPr>
            <a:picLocks noChangeAspect="1"/>
          </p:cNvPicPr>
          <p:nvPr/>
        </p:nvPicPr>
        <p:blipFill>
          <a:blip r:embed="rId6"/>
          <a:stretch>
            <a:fillRect/>
          </a:stretch>
        </p:blipFill>
        <p:spPr>
          <a:xfrm>
            <a:off x="148612" y="3126561"/>
            <a:ext cx="2346988" cy="1231318"/>
          </a:xfrm>
          <a:prstGeom prst="rect">
            <a:avLst/>
          </a:prstGeom>
        </p:spPr>
      </p:pic>
    </p:spTree>
    <p:extLst>
      <p:ext uri="{BB962C8B-B14F-4D97-AF65-F5344CB8AC3E}">
        <p14:creationId xmlns:p14="http://schemas.microsoft.com/office/powerpoint/2010/main" val="451285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Experimental terminals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26</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Spectrometer Ring: Multi Working Modes of Storage Ring</a:t>
            </a:r>
          </a:p>
        </p:txBody>
      </p:sp>
      <p:sp>
        <p:nvSpPr>
          <p:cNvPr id="5" name="TextBox 13">
            <a:extLst>
              <a:ext uri="{FF2B5EF4-FFF2-40B4-BE49-F238E27FC236}">
                <a16:creationId xmlns:a16="http://schemas.microsoft.com/office/drawing/2014/main" id="{9FA1BB6C-FF03-494F-97BC-EE697C525045}"/>
              </a:ext>
            </a:extLst>
          </p:cNvPr>
          <p:cNvSpPr txBox="1"/>
          <p:nvPr/>
        </p:nvSpPr>
        <p:spPr>
          <a:xfrm>
            <a:off x="5618979" y="1498522"/>
            <a:ext cx="5781615" cy="1208729"/>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With fast extracted projectiles from the Booster, HFRS produces, separates and injects the isotopes of interests into the Spectrometer Ring</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6" name="图片 25">
            <a:extLst>
              <a:ext uri="{FF2B5EF4-FFF2-40B4-BE49-F238E27FC236}">
                <a16:creationId xmlns:a16="http://schemas.microsoft.com/office/drawing/2014/main" id="{9645B171-66E2-4565-8AEE-73E70C922696}"/>
              </a:ext>
            </a:extLst>
          </p:cNvPr>
          <p:cNvPicPr>
            <a:picLocks noChangeAspect="1"/>
          </p:cNvPicPr>
          <p:nvPr/>
        </p:nvPicPr>
        <p:blipFill rotWithShape="1">
          <a:blip r:embed="rId3" cstate="print"/>
          <a:srcRect l="14562" t="11500" r="32786"/>
          <a:stretch>
            <a:fillRect/>
          </a:stretch>
        </p:blipFill>
        <p:spPr>
          <a:xfrm>
            <a:off x="7813964" y="3118773"/>
            <a:ext cx="3407926" cy="3222151"/>
          </a:xfrm>
          <a:prstGeom prst="rect">
            <a:avLst/>
          </a:prstGeom>
        </p:spPr>
      </p:pic>
      <p:sp>
        <p:nvSpPr>
          <p:cNvPr id="7" name="矩形 26">
            <a:extLst>
              <a:ext uri="{FF2B5EF4-FFF2-40B4-BE49-F238E27FC236}">
                <a16:creationId xmlns:a16="http://schemas.microsoft.com/office/drawing/2014/main" id="{B2EF0DA6-EDF8-4D19-B575-EDA3F9C1F777}"/>
              </a:ext>
            </a:extLst>
          </p:cNvPr>
          <p:cNvSpPr/>
          <p:nvPr/>
        </p:nvSpPr>
        <p:spPr>
          <a:xfrm>
            <a:off x="7641080" y="6284714"/>
            <a:ext cx="44165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Carbon target sustainable to beam power</a:t>
            </a:r>
            <a:endParaRPr kumimoji="0" lang="zh-CN" altLang="en-US"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8" name="TextBox 7">
            <a:extLst>
              <a:ext uri="{FF2B5EF4-FFF2-40B4-BE49-F238E27FC236}">
                <a16:creationId xmlns:a16="http://schemas.microsoft.com/office/drawing/2014/main" id="{3A75426D-2139-405C-8530-FBE93C66C9C0}"/>
              </a:ext>
            </a:extLst>
          </p:cNvPr>
          <p:cNvSpPr txBox="1"/>
          <p:nvPr/>
        </p:nvSpPr>
        <p:spPr>
          <a:xfrm>
            <a:off x="297765" y="5057431"/>
            <a:ext cx="4161717" cy="1593450"/>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
                <a:srgbClr val="70AD47"/>
              </a:buClr>
              <a:buSzPct val="100000"/>
              <a:buFont typeface="Wingdings" panose="05000000000000000000" pitchFamily="2" charset="2"/>
              <a:buChar char="Ø"/>
              <a:defRPr/>
            </a:pPr>
            <a:r>
              <a:rPr kumimoji="0" lang="en-US" altLang="zh-CN" sz="2000" b="1"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Isochronous Mass Spectroscopy</a:t>
            </a:r>
          </a:p>
          <a:p>
            <a:pPr marL="0" marR="0" lvl="0" indent="0" algn="l" defTabSz="914400" rtl="0" eaLnBrk="1" fontAlgn="auto" latinLnBrk="0" hangingPunct="1">
              <a:lnSpc>
                <a:spcPct val="125000"/>
              </a:lnSpc>
              <a:spcBef>
                <a:spcPts val="0"/>
              </a:spcBef>
              <a:spcAft>
                <a:spcPts val="0"/>
              </a:spcAft>
              <a:buClr>
                <a:srgbClr val="70AD47"/>
              </a:buClr>
              <a:buSzPct val="100000"/>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Schottky Spectroscopy </a:t>
            </a:r>
          </a:p>
          <a:p>
            <a:pPr marL="0" marR="0" lvl="0" indent="0" algn="l" defTabSz="914400" rtl="0" eaLnBrk="1" fontAlgn="auto" latinLnBrk="0" hangingPunct="1">
              <a:lnSpc>
                <a:spcPct val="125000"/>
              </a:lnSpc>
              <a:spcBef>
                <a:spcPts val="0"/>
              </a:spcBef>
              <a:spcAft>
                <a:spcPts val="0"/>
              </a:spcAft>
              <a:buClr>
                <a:srgbClr val="70AD47"/>
              </a:buClr>
              <a:buSzPct val="100000"/>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DR Spectroscopy</a:t>
            </a:r>
          </a:p>
          <a:p>
            <a:pPr marL="0" marR="0" lvl="0" indent="0" algn="l" defTabSz="914400" rtl="0" eaLnBrk="1" fontAlgn="auto" latinLnBrk="0" hangingPunct="1">
              <a:lnSpc>
                <a:spcPct val="125000"/>
              </a:lnSpc>
              <a:spcBef>
                <a:spcPts val="0"/>
              </a:spcBef>
              <a:spcAft>
                <a:spcPts val="0"/>
              </a:spcAft>
              <a:buClr>
                <a:srgbClr val="70AD47"/>
              </a:buClr>
              <a:buSzPct val="100000"/>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In-ring Nuclear Reactions </a:t>
            </a:r>
          </a:p>
        </p:txBody>
      </p:sp>
      <p:sp>
        <p:nvSpPr>
          <p:cNvPr id="9" name="Text Box 211">
            <a:extLst>
              <a:ext uri="{FF2B5EF4-FFF2-40B4-BE49-F238E27FC236}">
                <a16:creationId xmlns:a16="http://schemas.microsoft.com/office/drawing/2014/main" id="{DE415EDE-5EC5-4A57-97CF-8C6FF740476D}"/>
              </a:ext>
            </a:extLst>
          </p:cNvPr>
          <p:cNvSpPr txBox="1">
            <a:spLocks noChangeArrowheads="1"/>
          </p:cNvSpPr>
          <p:nvPr/>
        </p:nvSpPr>
        <p:spPr bwMode="auto">
          <a:xfrm>
            <a:off x="297765" y="4613951"/>
            <a:ext cx="3800496" cy="478144"/>
          </a:xfrm>
          <a:prstGeom prst="rect">
            <a:avLst/>
          </a:prstGeom>
          <a:solidFill>
            <a:schemeClr val="lt1">
              <a:alpha val="50000"/>
            </a:schemeClr>
          </a:solidFill>
          <a:ln w="3175">
            <a:noFill/>
          </a:ln>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base" latinLnBrk="0" hangingPunct="1">
              <a:lnSpc>
                <a:spcPct val="114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Experiments:</a:t>
            </a:r>
          </a:p>
        </p:txBody>
      </p:sp>
      <p:sp>
        <p:nvSpPr>
          <p:cNvPr id="10" name="Text Box 211">
            <a:extLst>
              <a:ext uri="{FF2B5EF4-FFF2-40B4-BE49-F238E27FC236}">
                <a16:creationId xmlns:a16="http://schemas.microsoft.com/office/drawing/2014/main" id="{2A51621A-1F6D-43EF-88B8-AE35E87FA8BF}"/>
              </a:ext>
            </a:extLst>
          </p:cNvPr>
          <p:cNvSpPr txBox="1">
            <a:spLocks noChangeArrowheads="1"/>
          </p:cNvSpPr>
          <p:nvPr/>
        </p:nvSpPr>
        <p:spPr bwMode="auto">
          <a:xfrm>
            <a:off x="4455597" y="4665943"/>
            <a:ext cx="3195643" cy="2014462"/>
          </a:xfrm>
          <a:prstGeom prst="rect">
            <a:avLst/>
          </a:prstGeom>
          <a:solidFill>
            <a:schemeClr val="lt1">
              <a:alpha val="50000"/>
            </a:schemeClr>
          </a:solidFill>
          <a:ln w="3175">
            <a:noFill/>
          </a:ln>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base" latinLnBrk="0" hangingPunct="1">
              <a:lnSpc>
                <a:spcPct val="114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Spectrometer Ring:</a:t>
            </a:r>
          </a:p>
          <a:p>
            <a:pPr marL="0" marR="0" lvl="0" indent="0" algn="l" defTabSz="914400" rtl="0" eaLnBrk="1" fontAlgn="base" latinLnBrk="0" hangingPunct="1">
              <a:lnSpc>
                <a:spcPct val="125000"/>
              </a:lnSpc>
              <a:spcBef>
                <a:spcPct val="0"/>
              </a:spcBef>
              <a:spcAft>
                <a:spcPct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Circumference:273 m</a:t>
            </a:r>
          </a:p>
          <a:p>
            <a:pPr marL="0" marR="0" lvl="0" indent="0" algn="l" defTabSz="914400" rtl="0" eaLnBrk="1" fontAlgn="base" latinLnBrk="0" hangingPunct="1">
              <a:lnSpc>
                <a:spcPct val="125000"/>
              </a:lnSpc>
              <a:spcBef>
                <a:spcPct val="0"/>
              </a:spcBef>
              <a:spcAft>
                <a:spcPct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Rigidity: 15 Tm</a:t>
            </a:r>
          </a:p>
          <a:p>
            <a:pPr marL="0" marR="0" lvl="0" indent="0" algn="l" defTabSz="914400" rtl="0" eaLnBrk="1" fontAlgn="base" latinLnBrk="0" hangingPunct="1">
              <a:lnSpc>
                <a:spcPct val="125000"/>
              </a:lnSpc>
              <a:spcBef>
                <a:spcPct val="0"/>
              </a:spcBef>
              <a:spcAft>
                <a:spcPct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Electron cooler</a:t>
            </a:r>
          </a:p>
          <a:p>
            <a:pPr marL="0" marR="0" lvl="0" indent="0" algn="l" defTabSz="914400" rtl="0" eaLnBrk="1" fontAlgn="base" latinLnBrk="0" hangingPunct="1">
              <a:lnSpc>
                <a:spcPct val="125000"/>
              </a:lnSpc>
              <a:spcBef>
                <a:spcPct val="0"/>
              </a:spcBef>
              <a:spcAft>
                <a:spcPct val="0"/>
              </a:spcAft>
              <a:buClr>
                <a:srgbClr val="70AD47"/>
              </a:buClr>
              <a:buSzTx/>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Stochastic cooler</a:t>
            </a:r>
          </a:p>
        </p:txBody>
      </p:sp>
      <p:pic>
        <p:nvPicPr>
          <p:cNvPr id="12" name="Picture 2" descr="I:\2019-04-21_172005.jpg">
            <a:extLst>
              <a:ext uri="{FF2B5EF4-FFF2-40B4-BE49-F238E27FC236}">
                <a16:creationId xmlns:a16="http://schemas.microsoft.com/office/drawing/2014/main" id="{BD4D3C8A-17F5-4AB0-9484-71A99A7CEA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8181" y="3654184"/>
            <a:ext cx="2703855" cy="99313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8">
            <a:extLst>
              <a:ext uri="{FF2B5EF4-FFF2-40B4-BE49-F238E27FC236}">
                <a16:creationId xmlns:a16="http://schemas.microsoft.com/office/drawing/2014/main" id="{74EC78F3-1FBF-4A0F-803A-75BF5155AE95}"/>
              </a:ext>
            </a:extLst>
          </p:cNvPr>
          <p:cNvPicPr>
            <a:picLocks noChangeAspect="1"/>
          </p:cNvPicPr>
          <p:nvPr/>
        </p:nvPicPr>
        <p:blipFill>
          <a:blip r:embed="rId5"/>
          <a:stretch>
            <a:fillRect/>
          </a:stretch>
        </p:blipFill>
        <p:spPr>
          <a:xfrm>
            <a:off x="237944" y="1658086"/>
            <a:ext cx="4545251" cy="2912490"/>
          </a:xfrm>
          <a:prstGeom prst="rect">
            <a:avLst/>
          </a:prstGeom>
        </p:spPr>
      </p:pic>
    </p:spTree>
    <p:extLst>
      <p:ext uri="{BB962C8B-B14F-4D97-AF65-F5344CB8AC3E}">
        <p14:creationId xmlns:p14="http://schemas.microsoft.com/office/powerpoint/2010/main" val="4264970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Experimental terminals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27</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B</a:t>
            </a:r>
            <a:r>
              <a:rPr lang="en-US" altLang="zh-CN" sz="2400" b="1" dirty="0">
                <a:solidFill>
                  <a:srgbClr val="0000FF"/>
                </a:solidFill>
                <a:ea typeface="微软雅黑" panose="020B0503020204020204" pitchFamily="34" charset="-122"/>
                <a:cs typeface="Times New Roman" panose="02020603050405020304" pitchFamily="18" charset="0"/>
                <a:sym typeface="Symbol" panose="05050102010706020507" pitchFamily="18" charset="2"/>
              </a:rPr>
              <a:t></a:t>
            </a:r>
            <a:r>
              <a:rPr lang="en-US" altLang="zh-CN" sz="2400" b="1" dirty="0">
                <a:solidFill>
                  <a:srgbClr val="0000FF"/>
                </a:solidFill>
                <a:ea typeface="微软雅黑" panose="020B0503020204020204" pitchFamily="34" charset="-122"/>
                <a:cs typeface="Times New Roman" panose="02020603050405020304" pitchFamily="18" charset="0"/>
              </a:rPr>
              <a:t> - recognized Isochronous Mass Spectrometry</a:t>
            </a: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F7244E6C-3B70-441E-8257-190256A95E74}"/>
                  </a:ext>
                </a:extLst>
              </p:cNvPr>
              <p:cNvSpPr/>
              <p:nvPr/>
            </p:nvSpPr>
            <p:spPr>
              <a:xfrm>
                <a:off x="4578048" y="1511246"/>
                <a:ext cx="7613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The revolution time </a:t>
                </a:r>
                <a:r>
                  <a:rPr kumimoji="0" lang="en-US" altLang="zh-CN" sz="2400" b="1" i="1" u="none" strike="noStrike" kern="1200" cap="none" spc="0" normalizeH="0" baseline="0" noProof="0" dirty="0">
                    <a:ln>
                      <a:noFill/>
                    </a:ln>
                    <a:solidFill>
                      <a:srgbClr val="00B050"/>
                    </a:solidFill>
                    <a:effectLst/>
                    <a:uLnTx/>
                    <a:uFillTx/>
                    <a:latin typeface="Arial" panose="020B0604020202020204" pitchFamily="34" charset="0"/>
                    <a:ea typeface="黑体" panose="02010609060101010101" charset="-122"/>
                    <a:cs typeface="Arial" panose="020B0604020202020204" pitchFamily="34" charset="0"/>
                  </a:rPr>
                  <a:t>T</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and velocity</a:t>
                </a:r>
                <a14:m>
                  <m:oMath xmlns:m="http://schemas.openxmlformats.org/officeDocument/2006/math">
                    <m:r>
                      <a:rPr kumimoji="0" lang="en-US" altLang="zh-CN" sz="2400" b="0" i="0" u="none" strike="noStrike" kern="1200" cap="none" spc="0" normalizeH="0" baseline="0" noProof="0" smtClean="0">
                        <a:ln>
                          <a:noFill/>
                        </a:ln>
                        <a:solidFill>
                          <a:srgbClr val="00B050"/>
                        </a:solidFill>
                        <a:effectLst/>
                        <a:uLnTx/>
                        <a:uFillTx/>
                        <a:latin typeface="Cambria Math" panose="02040503050406030204" pitchFamily="18" charset="0"/>
                        <a:ea typeface="Cambria Math" panose="02040503050406030204" pitchFamily="18" charset="0"/>
                        <a:cs typeface="+mn-cs"/>
                      </a:rPr>
                      <m:t> </m:t>
                    </m:r>
                    <m:r>
                      <a:rPr kumimoji="0" lang="zh-CN" alt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Cambria Math" panose="02040503050406030204" pitchFamily="18" charset="0"/>
                        <a:cs typeface="+mn-cs"/>
                      </a:rPr>
                      <m:t>𝝂</m:t>
                    </m:r>
                  </m:oMath>
                </a14:m>
                <a:r>
                  <a:rPr kumimoji="0" lang="en-US" altLang="zh-CN" sz="2400" b="0" i="0" u="none" strike="noStrike" kern="1200" cap="none" spc="0" normalizeH="0" baseline="-2500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sym typeface="Symbol" panose="05050102010706020507"/>
                  </a:rPr>
                  <a:t> </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of the ion are measured simultaneously. The circulating length of the ion</a:t>
                </a:r>
                <a14:m>
                  <m:oMath xmlns:m="http://schemas.openxmlformats.org/officeDocument/2006/math">
                    <m:r>
                      <a:rPr kumimoji="0" lang="en-US" altLang="zh-CN" sz="2400" b="0" i="0" u="none" strike="noStrike" kern="1200" cap="none" spc="0" normalizeH="0" baseline="0" noProof="0">
                        <a:ln>
                          <a:noFill/>
                        </a:ln>
                        <a:solidFill>
                          <a:srgbClr val="003366"/>
                        </a:solidFill>
                        <a:effectLst/>
                        <a:uLnTx/>
                        <a:uFillTx/>
                        <a:latin typeface="Cambria Math" panose="02040503050406030204" pitchFamily="18" charset="0"/>
                        <a:cs typeface="Arial" panose="020B0604020202020204" pitchFamily="34" charset="0"/>
                      </a:rPr>
                      <m:t> </m:t>
                    </m:r>
                    <m:r>
                      <a:rPr kumimoji="0" lang="en-US" altLang="zh-CN" sz="2400" b="1" i="1" u="none" strike="noStrike" kern="1200" cap="none" spc="0" normalizeH="0" baseline="0" noProof="0" smtClean="0">
                        <a:ln>
                          <a:noFill/>
                        </a:ln>
                        <a:solidFill>
                          <a:srgbClr val="00B050"/>
                        </a:solidFill>
                        <a:effectLst/>
                        <a:uLnTx/>
                        <a:uFillTx/>
                        <a:latin typeface="Cambria Math" panose="02040503050406030204" pitchFamily="18" charset="0"/>
                        <a:cs typeface="Arial" panose="020B0604020202020204" pitchFamily="34" charset="0"/>
                      </a:rPr>
                      <m:t>𝑪</m:t>
                    </m:r>
                    <m:r>
                      <a:rPr kumimoji="0" lang="en-US" altLang="zh-CN" sz="2400" b="1" i="1" u="none" strike="noStrike" kern="1200" cap="none" spc="0" normalizeH="0" baseline="0" noProof="0" smtClean="0">
                        <a:ln>
                          <a:noFill/>
                        </a:ln>
                        <a:solidFill>
                          <a:srgbClr val="00B050"/>
                        </a:solidFill>
                        <a:effectLst/>
                        <a:uLnTx/>
                        <a:uFillTx/>
                        <a:latin typeface="Cambria Math" panose="02040503050406030204" pitchFamily="18" charset="0"/>
                        <a:cs typeface="Arial" panose="020B0604020202020204" pitchFamily="34" charset="0"/>
                      </a:rPr>
                      <m:t>=</m:t>
                    </m:r>
                    <m:r>
                      <a:rPr kumimoji="0" lang="en-US" altLang="zh-CN" sz="2400" b="1" i="1" u="none" strike="noStrike" kern="1200" cap="none" spc="0" normalizeH="0" baseline="0" noProof="0" smtClean="0">
                        <a:ln>
                          <a:noFill/>
                        </a:ln>
                        <a:solidFill>
                          <a:srgbClr val="00B050"/>
                        </a:solidFill>
                        <a:effectLst/>
                        <a:uLnTx/>
                        <a:uFillTx/>
                        <a:latin typeface="Cambria Math" panose="02040503050406030204" pitchFamily="18" charset="0"/>
                        <a:cs typeface="Arial" panose="020B0604020202020204" pitchFamily="34" charset="0"/>
                      </a:rPr>
                      <m:t>𝑻</m:t>
                    </m:r>
                    <m:r>
                      <a:rPr kumimoji="0" lang="en-US" altLang="zh-CN" sz="2400" b="1" i="1" u="none" strike="noStrike" kern="1200" cap="none" spc="0" normalizeH="0" baseline="0" noProof="0" smtClean="0">
                        <a:ln>
                          <a:noFill/>
                        </a:ln>
                        <a:solidFill>
                          <a:srgbClr val="00B050"/>
                        </a:solidFill>
                        <a:effectLst/>
                        <a:uLnTx/>
                        <a:uFillTx/>
                        <a:latin typeface="Cambria Math" panose="02040503050406030204" pitchFamily="18" charset="0"/>
                        <a:cs typeface="Arial" panose="020B0604020202020204" pitchFamily="34" charset="0"/>
                      </a:rPr>
                      <m:t>∙</m:t>
                    </m:r>
                    <m:r>
                      <a:rPr kumimoji="0" lang="zh-CN" altLang="en-US" sz="2400" b="1" i="1" u="none" strike="noStrike" kern="1200" cap="none" spc="0" normalizeH="0" baseline="0" noProof="0">
                        <a:ln>
                          <a:noFill/>
                        </a:ln>
                        <a:solidFill>
                          <a:srgbClr val="00B050"/>
                        </a:solidFill>
                        <a:effectLst/>
                        <a:uLnTx/>
                        <a:uFillTx/>
                        <a:latin typeface="Cambria Math" panose="02040503050406030204" pitchFamily="18" charset="0"/>
                        <a:cs typeface="Arial" panose="020B0604020202020204" pitchFamily="34" charset="0"/>
                      </a:rPr>
                      <m:t>𝝂</m:t>
                    </m:r>
                  </m:oMath>
                </a14:m>
                <a:endParaRPr kumimoji="0" lang="en-US" altLang="zh-CN" sz="2400" b="1" i="1" u="none" strike="noStrike" kern="1200" cap="none" spc="0" normalizeH="0" baseline="0" noProof="0" dirty="0">
                  <a:ln>
                    <a:noFill/>
                  </a:ln>
                  <a:solidFill>
                    <a:srgbClr val="00B050"/>
                  </a:solidFill>
                  <a:effectLst/>
                  <a:uLnTx/>
                  <a:uFillTx/>
                  <a:latin typeface="Arial" panose="020B0604020202020204" pitchFamily="34" charset="0"/>
                  <a:ea typeface="黑体" panose="02010609060101010101"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With known masses, determine the best </a:t>
                </a:r>
                <a14:m>
                  <m:oMath xmlns:m="http://schemas.openxmlformats.org/officeDocument/2006/math">
                    <m:r>
                      <a:rPr kumimoji="0" lang="en-US" altLang="zh-CN" sz="2400" b="1" i="1" u="none" strike="noStrike" kern="1200" cap="none" spc="0" normalizeH="0" baseline="0" noProof="0" smtClean="0">
                        <a:ln>
                          <a:noFill/>
                        </a:ln>
                        <a:solidFill>
                          <a:srgbClr val="00B050"/>
                        </a:solidFill>
                        <a:effectLst/>
                        <a:uLnTx/>
                        <a:uFillTx/>
                        <a:latin typeface="Cambria Math" panose="02040503050406030204" pitchFamily="18" charset="0"/>
                        <a:cs typeface="+mn-cs"/>
                      </a:rPr>
                      <m:t>𝑩</m:t>
                    </m:r>
                    <m:r>
                      <a:rPr kumimoji="0" lang="zh-CN" altLang="en-US" sz="2400" b="1" i="1" u="none" strike="noStrike" kern="1200" cap="none" spc="0" normalizeH="0" baseline="0" noProof="0">
                        <a:ln>
                          <a:noFill/>
                        </a:ln>
                        <a:solidFill>
                          <a:srgbClr val="00B050"/>
                        </a:solidFill>
                        <a:effectLst/>
                        <a:uLnTx/>
                        <a:uFillTx/>
                        <a:latin typeface="Cambria Math" panose="02040503050406030204" pitchFamily="18" charset="0"/>
                        <a:cs typeface="+mn-cs"/>
                      </a:rPr>
                      <m:t>𝝆</m:t>
                    </m:r>
                    <m:r>
                      <a:rPr kumimoji="0" lang="en-US" altLang="zh-CN" sz="2400" b="1" i="1" u="none" strike="noStrike" kern="1200" cap="none" spc="0" normalizeH="0" baseline="0" noProof="0">
                        <a:ln>
                          <a:noFill/>
                        </a:ln>
                        <a:solidFill>
                          <a:srgbClr val="00B050"/>
                        </a:solidFill>
                        <a:effectLst/>
                        <a:uLnTx/>
                        <a:uFillTx/>
                        <a:latin typeface="Cambria Math" panose="02040503050406030204" pitchFamily="18" charset="0"/>
                        <a:cs typeface="+mn-cs"/>
                      </a:rPr>
                      <m:t>=</m:t>
                    </m:r>
                    <m:r>
                      <a:rPr kumimoji="0" lang="en-US" altLang="zh-CN" sz="2400" b="1" i="1" u="none" strike="noStrike" kern="1200" cap="none" spc="0" normalizeH="0" baseline="0" noProof="0">
                        <a:ln>
                          <a:noFill/>
                        </a:ln>
                        <a:solidFill>
                          <a:srgbClr val="00B050"/>
                        </a:solidFill>
                        <a:effectLst/>
                        <a:uLnTx/>
                        <a:uFillTx/>
                        <a:latin typeface="Cambria Math" panose="02040503050406030204" pitchFamily="18" charset="0"/>
                        <a:cs typeface="+mn-cs"/>
                      </a:rPr>
                      <m:t>𝒇</m:t>
                    </m:r>
                    <m:d>
                      <m:dPr>
                        <m:ctrlPr>
                          <a:rPr kumimoji="0" lang="en-US" altLang="zh-CN" sz="2400" b="1" i="1" u="none" strike="noStrike" kern="1200" cap="none" spc="0" normalizeH="0" baseline="0" noProof="0">
                            <a:ln>
                              <a:noFill/>
                            </a:ln>
                            <a:solidFill>
                              <a:srgbClr val="00B050"/>
                            </a:solidFill>
                            <a:effectLst/>
                            <a:uLnTx/>
                            <a:uFillTx/>
                            <a:latin typeface="Cambria Math" panose="02040503050406030204" pitchFamily="18" charset="0"/>
                            <a:cs typeface="+mn-cs"/>
                          </a:rPr>
                        </m:ctrlPr>
                      </m:dPr>
                      <m:e>
                        <m:r>
                          <a:rPr kumimoji="0" lang="en-US" altLang="zh-CN" sz="2400" b="1" i="1" u="none" strike="noStrike" kern="1200" cap="none" spc="0" normalizeH="0" baseline="0" noProof="0">
                            <a:ln>
                              <a:noFill/>
                            </a:ln>
                            <a:solidFill>
                              <a:srgbClr val="00B050"/>
                            </a:solidFill>
                            <a:effectLst/>
                            <a:uLnTx/>
                            <a:uFillTx/>
                            <a:latin typeface="Cambria Math" panose="02040503050406030204" pitchFamily="18" charset="0"/>
                            <a:cs typeface="+mn-cs"/>
                          </a:rPr>
                          <m:t>𝑪</m:t>
                        </m:r>
                      </m:e>
                    </m:d>
                  </m:oMath>
                </a14:m>
                <a:endParaRPr kumimoji="0" lang="en-US" altLang="zh-CN" sz="2000" b="1"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mc:Choice>
        <mc:Fallback xmlns="">
          <p:sp>
            <p:nvSpPr>
              <p:cNvPr id="5" name="矩形 4">
                <a:extLst>
                  <a:ext uri="{FF2B5EF4-FFF2-40B4-BE49-F238E27FC236}">
                    <a16:creationId xmlns:a16="http://schemas.microsoft.com/office/drawing/2014/main" id="{F7244E6C-3B70-441E-8257-190256A95E74}"/>
                  </a:ext>
                </a:extLst>
              </p:cNvPr>
              <p:cNvSpPr>
                <a:spLocks noRot="1" noChangeAspect="1" noMove="1" noResize="1" noEditPoints="1" noAdjustHandles="1" noChangeArrowheads="1" noChangeShapeType="1" noTextEdit="1"/>
              </p:cNvSpPr>
              <p:nvPr/>
            </p:nvSpPr>
            <p:spPr>
              <a:xfrm>
                <a:off x="4578048" y="1511246"/>
                <a:ext cx="7613951" cy="1200329"/>
              </a:xfrm>
              <a:prstGeom prst="rect">
                <a:avLst/>
              </a:prstGeom>
              <a:blipFill>
                <a:blip r:embed="rId3"/>
                <a:stretch>
                  <a:fillRect l="-881" t="-3553" b="-7614"/>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05D4A29E-F019-495F-9A61-4F3FB9C57C87}"/>
              </a:ext>
            </a:extLst>
          </p:cNvPr>
          <p:cNvPicPr>
            <a:picLocks noChangeAspect="1"/>
          </p:cNvPicPr>
          <p:nvPr/>
        </p:nvPicPr>
        <p:blipFill rotWithShape="1">
          <a:blip r:embed="rId4"/>
          <a:srcRect l="58929" t="67056" r="32446" b="15974"/>
          <a:stretch>
            <a:fillRect/>
          </a:stretch>
        </p:blipFill>
        <p:spPr>
          <a:xfrm>
            <a:off x="902521" y="1619600"/>
            <a:ext cx="2897581" cy="1603178"/>
          </a:xfrm>
          <a:prstGeom prst="rect">
            <a:avLst/>
          </a:prstGeom>
        </p:spPr>
      </p:pic>
      <p:sp>
        <p:nvSpPr>
          <p:cNvPr id="7" name="TextBox 57">
            <a:extLst>
              <a:ext uri="{FF2B5EF4-FFF2-40B4-BE49-F238E27FC236}">
                <a16:creationId xmlns:a16="http://schemas.microsoft.com/office/drawing/2014/main" id="{40F04F0F-CEC4-4B9F-A6D1-EE7CEC27B4AB}"/>
              </a:ext>
            </a:extLst>
          </p:cNvPr>
          <p:cNvSpPr txBox="1"/>
          <p:nvPr/>
        </p:nvSpPr>
        <p:spPr>
          <a:xfrm>
            <a:off x="364866" y="1574485"/>
            <a:ext cx="19644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ToF detector #1</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8" name="TextBox 57">
            <a:extLst>
              <a:ext uri="{FF2B5EF4-FFF2-40B4-BE49-F238E27FC236}">
                <a16:creationId xmlns:a16="http://schemas.microsoft.com/office/drawing/2014/main" id="{7AD9CBEC-5088-42E0-B4ED-6108ABA3656A}"/>
              </a:ext>
            </a:extLst>
          </p:cNvPr>
          <p:cNvSpPr txBox="1"/>
          <p:nvPr/>
        </p:nvSpPr>
        <p:spPr>
          <a:xfrm>
            <a:off x="2393477" y="1574485"/>
            <a:ext cx="19644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ToF detector #2</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9" name="文本框 8">
            <a:extLst>
              <a:ext uri="{FF2B5EF4-FFF2-40B4-BE49-F238E27FC236}">
                <a16:creationId xmlns:a16="http://schemas.microsoft.com/office/drawing/2014/main" id="{C2B3C6F0-CC95-4EEE-A05E-6CE40235674C}"/>
              </a:ext>
            </a:extLst>
          </p:cNvPr>
          <p:cNvSpPr txBox="1"/>
          <p:nvPr/>
        </p:nvSpPr>
        <p:spPr>
          <a:xfrm>
            <a:off x="569624" y="2739092"/>
            <a:ext cx="36583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Straight section of storage ring</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10" name="图片 9">
            <a:extLst>
              <a:ext uri="{FF2B5EF4-FFF2-40B4-BE49-F238E27FC236}">
                <a16:creationId xmlns:a16="http://schemas.microsoft.com/office/drawing/2014/main" id="{B22AAB95-3242-43EE-A1D2-6E2228C7551D}"/>
              </a:ext>
            </a:extLst>
          </p:cNvPr>
          <p:cNvPicPr/>
          <p:nvPr/>
        </p:nvPicPr>
        <p:blipFill rotWithShape="1">
          <a:blip r:embed="rId5" cstate="print">
            <a:extLst>
              <a:ext uri="{28A0092B-C50C-407E-A947-70E740481C1C}">
                <a14:useLocalDpi xmlns:a14="http://schemas.microsoft.com/office/drawing/2010/main" val="0"/>
              </a:ext>
            </a:extLst>
          </a:blip>
          <a:srcRect l="3846" t="10912" r="13094" b="4082"/>
          <a:stretch>
            <a:fillRect/>
          </a:stretch>
        </p:blipFill>
        <p:spPr bwMode="auto">
          <a:xfrm>
            <a:off x="7923483" y="2701263"/>
            <a:ext cx="3509760" cy="2540915"/>
          </a:xfrm>
          <a:prstGeom prst="rect">
            <a:avLst/>
          </a:prstGeom>
          <a:ln>
            <a:noFill/>
          </a:ln>
        </p:spPr>
      </p:pic>
      <mc:AlternateContent xmlns:mc="http://schemas.openxmlformats.org/markup-compatibility/2006" xmlns:a14="http://schemas.microsoft.com/office/drawing/2010/main">
        <mc:Choice Requires="a14">
          <p:sp>
            <p:nvSpPr>
              <p:cNvPr id="12" name="文本框 7">
                <a:extLst>
                  <a:ext uri="{FF2B5EF4-FFF2-40B4-BE49-F238E27FC236}">
                    <a16:creationId xmlns:a16="http://schemas.microsoft.com/office/drawing/2014/main" id="{F81C65D6-17FF-479D-BF89-F9BD88360A33}"/>
                  </a:ext>
                </a:extLst>
              </p:cNvPr>
              <p:cNvSpPr txBox="1"/>
              <p:nvPr/>
            </p:nvSpPr>
            <p:spPr>
              <a:xfrm rot="20008403">
                <a:off x="8817438" y="3978535"/>
                <a:ext cx="29798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cs typeface="+mn-cs"/>
                        </a:rPr>
                        <m:t>𝒃𝒆𝒔𝒕</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cs typeface="+mn-cs"/>
                        </a:rPr>
                        <m:t> </m:t>
                      </m:r>
                      <m:r>
                        <a:rPr kumimoji="0" lang="en-US" altLang="zh-CN" sz="2400" b="0" i="1" u="none" strike="noStrike" kern="0" cap="none" spc="0" normalizeH="0" baseline="0" noProof="0" smtClean="0">
                          <a:ln>
                            <a:noFill/>
                          </a:ln>
                          <a:solidFill>
                            <a:srgbClr val="FF0000"/>
                          </a:solidFill>
                          <a:effectLst/>
                          <a:uLnTx/>
                          <a:uFillTx/>
                          <a:latin typeface="Cambria Math" panose="02040503050406030204"/>
                          <a:cs typeface="+mn-cs"/>
                        </a:rPr>
                        <m:t>𝑩</m:t>
                      </m:r>
                      <m:r>
                        <a:rPr kumimoji="0" lang="en-US" altLang="zh-CN" sz="2400" b="0" i="1" u="none" strike="noStrike" kern="0" cap="none" spc="0" normalizeH="0" baseline="0" noProof="0" smtClean="0">
                          <a:ln>
                            <a:noFill/>
                          </a:ln>
                          <a:solidFill>
                            <a:srgbClr val="FF0000"/>
                          </a:solidFill>
                          <a:effectLst/>
                          <a:uLnTx/>
                          <a:uFillTx/>
                          <a:latin typeface="Cambria Math" panose="02040503050406030204"/>
                          <a:cs typeface="+mn-cs"/>
                        </a:rPr>
                        <m:t>𝝆</m:t>
                      </m:r>
                      <m:r>
                        <a:rPr kumimoji="0" lang="en-US" altLang="zh-CN" sz="2400" b="0" i="1" u="none" strike="noStrike" kern="0" cap="none" spc="0" normalizeH="0" baseline="0" noProof="0" smtClean="0">
                          <a:ln>
                            <a:noFill/>
                          </a:ln>
                          <a:solidFill>
                            <a:srgbClr val="FF0000"/>
                          </a:solidFill>
                          <a:effectLst/>
                          <a:uLnTx/>
                          <a:uFillTx/>
                          <a:latin typeface="Cambria Math" panose="02040503050406030204"/>
                          <a:cs typeface="+mn-cs"/>
                        </a:rPr>
                        <m:t>=</m:t>
                      </m:r>
                      <m:r>
                        <a:rPr kumimoji="0" lang="en-US" altLang="zh-CN" sz="2400" b="0" i="1" u="none" strike="noStrike" kern="0" cap="none" spc="0" normalizeH="0" baseline="0" noProof="0" smtClean="0">
                          <a:ln>
                            <a:noFill/>
                          </a:ln>
                          <a:solidFill>
                            <a:srgbClr val="FF0000"/>
                          </a:solidFill>
                          <a:effectLst/>
                          <a:uLnTx/>
                          <a:uFillTx/>
                          <a:latin typeface="Cambria Math" panose="02040503050406030204"/>
                          <a:cs typeface="+mn-cs"/>
                        </a:rPr>
                        <m:t>𝒇</m:t>
                      </m:r>
                      <m:r>
                        <a:rPr kumimoji="0" lang="en-US" altLang="zh-CN" sz="2400" b="0" i="1" u="none" strike="noStrike" kern="0" cap="none" spc="0" normalizeH="0" baseline="0" noProof="0" smtClean="0">
                          <a:ln>
                            <a:noFill/>
                          </a:ln>
                          <a:solidFill>
                            <a:srgbClr val="FF0000"/>
                          </a:solidFill>
                          <a:effectLst/>
                          <a:uLnTx/>
                          <a:uFillTx/>
                          <a:latin typeface="Cambria Math" panose="02040503050406030204"/>
                          <a:cs typeface="+mn-cs"/>
                        </a:rPr>
                        <m:t>(</m:t>
                      </m:r>
                      <m:r>
                        <a:rPr kumimoji="0" lang="en-US" altLang="zh-CN" sz="2400" b="0" i="1" u="none" strike="noStrike" kern="0" cap="none" spc="0" normalizeH="0" baseline="0" noProof="0" smtClean="0">
                          <a:ln>
                            <a:noFill/>
                          </a:ln>
                          <a:solidFill>
                            <a:srgbClr val="FF0000"/>
                          </a:solidFill>
                          <a:effectLst/>
                          <a:uLnTx/>
                          <a:uFillTx/>
                          <a:latin typeface="Cambria Math" panose="02040503050406030204"/>
                          <a:cs typeface="+mn-cs"/>
                        </a:rPr>
                        <m:t>𝑪</m:t>
                      </m:r>
                      <m:r>
                        <a:rPr kumimoji="0" lang="en-US" altLang="zh-CN" sz="2400" b="0" i="1" u="none" strike="noStrike" kern="0" cap="none" spc="0" normalizeH="0" baseline="0" noProof="0" smtClean="0">
                          <a:ln>
                            <a:noFill/>
                          </a:ln>
                          <a:solidFill>
                            <a:srgbClr val="FF0000"/>
                          </a:solidFill>
                          <a:effectLst/>
                          <a:uLnTx/>
                          <a:uFillTx/>
                          <a:latin typeface="Cambria Math" panose="02040503050406030204"/>
                          <a:cs typeface="+mn-cs"/>
                        </a:rPr>
                        <m:t>)</m:t>
                      </m:r>
                    </m:oMath>
                  </m:oMathPara>
                </a14:m>
                <a:endPar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mn-cs"/>
                </a:endParaRPr>
              </a:p>
            </p:txBody>
          </p:sp>
        </mc:Choice>
        <mc:Fallback xmlns="">
          <p:sp>
            <p:nvSpPr>
              <p:cNvPr id="12" name="文本框 7">
                <a:extLst>
                  <a:ext uri="{FF2B5EF4-FFF2-40B4-BE49-F238E27FC236}">
                    <a16:creationId xmlns:a16="http://schemas.microsoft.com/office/drawing/2014/main" id="{F81C65D6-17FF-479D-BF89-F9BD88360A33}"/>
                  </a:ext>
                </a:extLst>
              </p:cNvPr>
              <p:cNvSpPr txBox="1">
                <a:spLocks noRot="1" noChangeAspect="1" noMove="1" noResize="1" noEditPoints="1" noAdjustHandles="1" noChangeArrowheads="1" noChangeShapeType="1" noTextEdit="1"/>
              </p:cNvSpPr>
              <p:nvPr/>
            </p:nvSpPr>
            <p:spPr>
              <a:xfrm rot="20008403">
                <a:off x="8817438" y="3978535"/>
                <a:ext cx="2979817" cy="46166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F5462AA3-F081-41F4-91DF-667D5B00533A}"/>
                  </a:ext>
                </a:extLst>
              </p:cNvPr>
              <p:cNvSpPr/>
              <p:nvPr/>
            </p:nvSpPr>
            <p:spPr>
              <a:xfrm>
                <a:off x="3818027" y="3162675"/>
                <a:ext cx="3257683" cy="841449"/>
              </a:xfrm>
              <a:prstGeom prst="rect">
                <a:avLst/>
              </a:prstGeom>
              <a:solidFill>
                <a:srgbClr val="9BBB59">
                  <a:lumMod val="60000"/>
                  <a:lumOff val="4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Sup>
                        <m:sSubSupPr>
                          <m:ctrlPr>
                            <a:rPr kumimoji="0" lang="en-US" altLang="zh-CN" sz="2000" b="0" i="1" u="none" strike="noStrike" kern="0" cap="none" spc="0" normalizeH="0" baseline="0" noProof="0" dirty="0" smtClean="0">
                              <a:ln>
                                <a:noFill/>
                              </a:ln>
                              <a:solidFill>
                                <a:srgbClr val="FF0000"/>
                              </a:solidFill>
                              <a:effectLst/>
                              <a:uLnTx/>
                              <a:uFillTx/>
                              <a:latin typeface="Cambria Math" panose="02040503050406030204" pitchFamily="18" charset="0"/>
                              <a:cs typeface="+mn-cs"/>
                            </a:rPr>
                          </m:ctrlPr>
                        </m:sSubSupPr>
                        <m:e>
                          <m:d>
                            <m:dPr>
                              <m:ctrlPr>
                                <a:rPr kumimoji="0" lang="en-US" altLang="zh-CN" sz="2000" b="0" i="1" u="none" strike="noStrike" kern="0" cap="none" spc="0" normalizeH="0" baseline="0" noProof="0" dirty="0" smtClean="0">
                                  <a:ln>
                                    <a:noFill/>
                                  </a:ln>
                                  <a:solidFill>
                                    <a:srgbClr val="FF0000"/>
                                  </a:solidFill>
                                  <a:effectLst/>
                                  <a:uLnTx/>
                                  <a:uFillTx/>
                                  <a:latin typeface="Cambria Math" panose="02040503050406030204" pitchFamily="18" charset="0"/>
                                  <a:cs typeface="+mn-cs"/>
                                </a:rPr>
                              </m:ctrlPr>
                            </m:dPr>
                            <m:e>
                              <m:r>
                                <a:rPr kumimoji="0" lang="en-US" altLang="zh-CN" sz="2000" b="1" i="1" u="none" strike="noStrike" kern="0" cap="none" spc="0" normalizeH="0" baseline="0" noProof="0" dirty="0" smtClean="0">
                                  <a:ln>
                                    <a:noFill/>
                                  </a:ln>
                                  <a:solidFill>
                                    <a:srgbClr val="FF0000"/>
                                  </a:solidFill>
                                  <a:effectLst/>
                                  <a:uLnTx/>
                                  <a:uFillTx/>
                                  <a:latin typeface="Cambria Math" panose="02040503050406030204" pitchFamily="18" charset="0"/>
                                  <a:cs typeface="+mn-cs"/>
                                </a:rPr>
                                <m:t>𝒎</m:t>
                              </m:r>
                              <m:r>
                                <a:rPr kumimoji="0" lang="en-US" altLang="zh-CN" sz="2000" b="1" i="1" u="none" strike="noStrike" kern="0" cap="none" spc="0" normalizeH="0" baseline="0" noProof="0" dirty="0" smtClean="0">
                                  <a:ln>
                                    <a:noFill/>
                                  </a:ln>
                                  <a:solidFill>
                                    <a:srgbClr val="FF0000"/>
                                  </a:solidFill>
                                  <a:effectLst/>
                                  <a:uLnTx/>
                                  <a:uFillTx/>
                                  <a:latin typeface="Cambria Math" panose="02040503050406030204" pitchFamily="18" charset="0"/>
                                  <a:cs typeface="+mn-cs"/>
                                </a:rPr>
                                <m:t>/</m:t>
                              </m:r>
                              <m:r>
                                <a:rPr kumimoji="0" lang="en-US" altLang="zh-CN" sz="2000" b="1" i="1" u="none" strike="noStrike" kern="0" cap="none" spc="0" normalizeH="0" baseline="0" noProof="0" dirty="0" smtClean="0">
                                  <a:ln>
                                    <a:noFill/>
                                  </a:ln>
                                  <a:solidFill>
                                    <a:srgbClr val="FF0000"/>
                                  </a:solidFill>
                                  <a:effectLst/>
                                  <a:uLnTx/>
                                  <a:uFillTx/>
                                  <a:latin typeface="Cambria Math" panose="02040503050406030204" pitchFamily="18" charset="0"/>
                                  <a:cs typeface="+mn-cs"/>
                                </a:rPr>
                                <m:t>𝒒</m:t>
                              </m:r>
                            </m:e>
                          </m:d>
                        </m:e>
                        <m:sub>
                          <m:r>
                            <a:rPr kumimoji="0" lang="en-US" altLang="zh-CN" sz="2000" b="1" i="1" u="none" strike="noStrike" kern="0" cap="none" spc="0" normalizeH="0" baseline="0" noProof="0" dirty="0">
                              <a:ln>
                                <a:noFill/>
                              </a:ln>
                              <a:solidFill>
                                <a:srgbClr val="FF0000"/>
                              </a:solidFill>
                              <a:effectLst/>
                              <a:uLnTx/>
                              <a:uFillTx/>
                              <a:latin typeface="Cambria Math" panose="02040503050406030204" pitchFamily="18" charset="0"/>
                              <a:cs typeface="+mn-cs"/>
                            </a:rPr>
                            <m:t>𝒆𝒙𝒑</m:t>
                          </m:r>
                        </m:sub>
                        <m:sup>
                          <m:r>
                            <a:rPr kumimoji="0" lang="en-US" altLang="zh-CN" sz="2000" b="1" i="1" u="none" strike="noStrike" kern="0" cap="none" spc="0" normalizeH="0" baseline="0" noProof="0" dirty="0">
                              <a:ln>
                                <a:noFill/>
                              </a:ln>
                              <a:solidFill>
                                <a:srgbClr val="FF0000"/>
                              </a:solidFill>
                              <a:effectLst/>
                              <a:uLnTx/>
                              <a:uFillTx/>
                              <a:latin typeface="Cambria Math" panose="02040503050406030204" pitchFamily="18" charset="0"/>
                              <a:cs typeface="+mn-cs"/>
                            </a:rPr>
                            <m:t>𝒊</m:t>
                          </m:r>
                        </m:sup>
                      </m:sSubSup>
                      <m:r>
                        <a:rPr kumimoji="0" lang="en-US" altLang="zh-CN" sz="2000" b="1" i="1" u="none" strike="noStrike" kern="0" cap="none" spc="0" normalizeH="0" baseline="0" noProof="0" smtClean="0">
                          <a:ln>
                            <a:noFill/>
                          </a:ln>
                          <a:solidFill>
                            <a:prstClr val="black"/>
                          </a:solidFill>
                          <a:effectLst/>
                          <a:uLnTx/>
                          <a:uFillTx/>
                          <a:latin typeface="Cambria Math" panose="02040503050406030204"/>
                          <a:cs typeface="+mn-cs"/>
                        </a:rPr>
                        <m:t>=</m:t>
                      </m:r>
                      <m:f>
                        <m:fPr>
                          <m:ctrlPr>
                            <a:rPr kumimoji="0" lang="en-US" altLang="zh-CN" sz="2000" b="0" i="1" u="none" strike="noStrike" kern="0" cap="none" spc="0" normalizeH="0" baseline="0" noProof="0" smtClean="0">
                              <a:ln>
                                <a:noFill/>
                              </a:ln>
                              <a:solidFill>
                                <a:srgbClr val="3333FF"/>
                              </a:solidFill>
                              <a:effectLst/>
                              <a:uLnTx/>
                              <a:uFillTx/>
                              <a:latin typeface="Cambria Math" panose="02040503050406030204" pitchFamily="18" charset="0"/>
                              <a:cs typeface="+mn-cs"/>
                            </a:rPr>
                          </m:ctrlPr>
                        </m:fPr>
                        <m:num>
                          <m:r>
                            <a:rPr kumimoji="0" lang="en-US" altLang="zh-CN" sz="2000" b="1" i="1" u="none" strike="noStrike" kern="0" cap="none" spc="0" normalizeH="0" baseline="0" noProof="0" dirty="0" smtClean="0">
                              <a:ln>
                                <a:noFill/>
                              </a:ln>
                              <a:solidFill>
                                <a:srgbClr val="FF0000"/>
                              </a:solidFill>
                              <a:effectLst/>
                              <a:uLnTx/>
                              <a:uFillTx/>
                              <a:latin typeface="Cambria Math" panose="02040503050406030204" pitchFamily="18" charset="0"/>
                              <a:cs typeface="+mn-cs"/>
                            </a:rPr>
                            <m:t>𝒇</m:t>
                          </m:r>
                          <m:r>
                            <a:rPr kumimoji="0" lang="en-US" altLang="zh-CN" sz="2000" b="1" i="1" u="none" strike="noStrike" kern="0" cap="none" spc="0" normalizeH="0" baseline="0" noProof="0" dirty="0" smtClean="0">
                              <a:ln>
                                <a:noFill/>
                              </a:ln>
                              <a:solidFill>
                                <a:srgbClr val="FF0000"/>
                              </a:solidFill>
                              <a:effectLst/>
                              <a:uLnTx/>
                              <a:uFillTx/>
                              <a:latin typeface="Cambria Math" panose="02040503050406030204" pitchFamily="18" charset="0"/>
                              <a:cs typeface="+mn-cs"/>
                            </a:rPr>
                            <m:t>(</m:t>
                          </m:r>
                          <m:sSubSup>
                            <m:sSubSupPr>
                              <m:ctrlPr>
                                <a:rPr kumimoji="0" lang="en-US" altLang="zh-CN" sz="2000" b="0" i="1" u="none" strike="noStrike" kern="0" cap="none" spc="0" normalizeH="0" baseline="0" noProof="0" dirty="0">
                                  <a:ln>
                                    <a:noFill/>
                                  </a:ln>
                                  <a:solidFill>
                                    <a:srgbClr val="FF0000"/>
                                  </a:solidFill>
                                  <a:effectLst/>
                                  <a:uLnTx/>
                                  <a:uFillTx/>
                                  <a:latin typeface="Cambria Math" panose="02040503050406030204" pitchFamily="18" charset="0"/>
                                  <a:cs typeface="+mn-cs"/>
                                </a:rPr>
                              </m:ctrlPr>
                            </m:sSubSupPr>
                            <m:e>
                              <m:r>
                                <a:rPr kumimoji="0" lang="en-US" altLang="zh-CN" sz="2000" b="1" i="1" u="none" strike="noStrike" kern="0" cap="none" spc="0" normalizeH="0" baseline="0" noProof="0" dirty="0">
                                  <a:ln>
                                    <a:noFill/>
                                  </a:ln>
                                  <a:solidFill>
                                    <a:srgbClr val="FF0000"/>
                                  </a:solidFill>
                                  <a:effectLst/>
                                  <a:uLnTx/>
                                  <a:uFillTx/>
                                  <a:latin typeface="Cambria Math" panose="02040503050406030204" pitchFamily="18" charset="0"/>
                                  <a:cs typeface="+mn-cs"/>
                                </a:rPr>
                                <m:t>𝑪</m:t>
                              </m:r>
                            </m:e>
                            <m:sub>
                              <m:r>
                                <a:rPr kumimoji="0" lang="en-US" altLang="zh-CN" sz="2000" b="1" i="1" u="none" strike="noStrike" kern="0" cap="none" spc="0" normalizeH="0" baseline="0" noProof="0" dirty="0">
                                  <a:ln>
                                    <a:noFill/>
                                  </a:ln>
                                  <a:solidFill>
                                    <a:srgbClr val="FF0000"/>
                                  </a:solidFill>
                                  <a:effectLst/>
                                  <a:uLnTx/>
                                  <a:uFillTx/>
                                  <a:latin typeface="Cambria Math" panose="02040503050406030204" pitchFamily="18" charset="0"/>
                                  <a:cs typeface="+mn-cs"/>
                                </a:rPr>
                                <m:t>𝒆𝒙𝒑</m:t>
                              </m:r>
                            </m:sub>
                            <m:sup>
                              <m:r>
                                <a:rPr kumimoji="0" lang="en-US" altLang="zh-CN" sz="2000" b="1" i="1" u="none" strike="noStrike" kern="0" cap="none" spc="0" normalizeH="0" baseline="0" noProof="0" dirty="0">
                                  <a:ln>
                                    <a:noFill/>
                                  </a:ln>
                                  <a:solidFill>
                                    <a:srgbClr val="FF0000"/>
                                  </a:solidFill>
                                  <a:effectLst/>
                                  <a:uLnTx/>
                                  <a:uFillTx/>
                                  <a:latin typeface="Cambria Math" panose="02040503050406030204" pitchFamily="18" charset="0"/>
                                  <a:cs typeface="+mn-cs"/>
                                </a:rPr>
                                <m:t>𝒊</m:t>
                              </m:r>
                            </m:sup>
                          </m:sSubSup>
                          <m:r>
                            <a:rPr kumimoji="0" lang="en-US" altLang="zh-CN" sz="2000" b="1" i="1" u="none" strike="noStrike" kern="0" cap="none" spc="0" normalizeH="0" baseline="0" noProof="0" dirty="0">
                              <a:ln>
                                <a:noFill/>
                              </a:ln>
                              <a:solidFill>
                                <a:srgbClr val="FF0000"/>
                              </a:solidFill>
                              <a:effectLst/>
                              <a:uLnTx/>
                              <a:uFillTx/>
                              <a:latin typeface="Cambria Math" panose="02040503050406030204" pitchFamily="18" charset="0"/>
                              <a:cs typeface="+mn-cs"/>
                            </a:rPr>
                            <m:t>)</m:t>
                          </m:r>
                        </m:num>
                        <m:den>
                          <m:sSubSup>
                            <m:sSubSupPr>
                              <m:ctrlPr>
                                <a:rPr kumimoji="0" lang="en-US" altLang="zh-CN" sz="2000" b="0" i="1" u="none" strike="noStrike" kern="0" cap="none" spc="0" normalizeH="0" baseline="0" noProof="0" dirty="0" smtClean="0">
                                  <a:ln>
                                    <a:noFill/>
                                  </a:ln>
                                  <a:solidFill>
                                    <a:srgbClr val="3333FF"/>
                                  </a:solidFill>
                                  <a:effectLst/>
                                  <a:uLnTx/>
                                  <a:uFillTx/>
                                  <a:latin typeface="Cambria Math" panose="02040503050406030204" pitchFamily="18" charset="0"/>
                                  <a:cs typeface="+mn-cs"/>
                                </a:rPr>
                              </m:ctrlPr>
                            </m:sSubSupPr>
                            <m:e>
                              <m:r>
                                <a:rPr kumimoji="0" lang="en-US" altLang="zh-CN" sz="2000" b="1" i="1" u="none" strike="noStrike" kern="0" cap="none" spc="0" normalizeH="0" baseline="0" noProof="0" dirty="0" smtClean="0">
                                  <a:ln>
                                    <a:noFill/>
                                  </a:ln>
                                  <a:solidFill>
                                    <a:srgbClr val="3333FF"/>
                                  </a:solidFill>
                                  <a:effectLst/>
                                  <a:uLnTx/>
                                  <a:uFillTx/>
                                  <a:latin typeface="Cambria Math" panose="02040503050406030204" pitchFamily="18" charset="0"/>
                                  <a:cs typeface="+mn-cs"/>
                                </a:rPr>
                                <m:t>(</m:t>
                              </m:r>
                              <m:r>
                                <a:rPr kumimoji="0" lang="zh-CN" altLang="en-US" sz="2000" b="1" i="1" u="none" strike="noStrike" kern="0" cap="none" spc="0" normalizeH="0" baseline="0" noProof="0" dirty="0" smtClean="0">
                                  <a:ln>
                                    <a:noFill/>
                                  </a:ln>
                                  <a:solidFill>
                                    <a:srgbClr val="3333FF"/>
                                  </a:solidFill>
                                  <a:effectLst/>
                                  <a:uLnTx/>
                                  <a:uFillTx/>
                                  <a:latin typeface="Cambria Math" panose="02040503050406030204" pitchFamily="18" charset="0"/>
                                  <a:cs typeface="+mn-cs"/>
                                </a:rPr>
                                <m:t>𝜸</m:t>
                              </m:r>
                              <m:r>
                                <a:rPr kumimoji="0" lang="en-US" altLang="zh-CN" sz="2000" b="1" i="1" u="none" strike="noStrike" kern="0" cap="none" spc="0" normalizeH="0" baseline="0" noProof="0" dirty="0" smtClean="0">
                                  <a:ln>
                                    <a:noFill/>
                                  </a:ln>
                                  <a:solidFill>
                                    <a:srgbClr val="3333FF"/>
                                  </a:solidFill>
                                  <a:effectLst/>
                                  <a:uLnTx/>
                                  <a:uFillTx/>
                                  <a:latin typeface="Cambria Math" panose="02040503050406030204" pitchFamily="18" charset="0"/>
                                  <a:cs typeface="+mn-cs"/>
                                </a:rPr>
                                <m:t>𝒗</m:t>
                              </m:r>
                              <m:r>
                                <a:rPr kumimoji="0" lang="en-US" altLang="zh-CN" sz="2000" b="1" i="1" u="none" strike="noStrike" kern="0" cap="none" spc="0" normalizeH="0" baseline="0" noProof="0" dirty="0" smtClean="0">
                                  <a:ln>
                                    <a:noFill/>
                                  </a:ln>
                                  <a:solidFill>
                                    <a:srgbClr val="3333FF"/>
                                  </a:solidFill>
                                  <a:effectLst/>
                                  <a:uLnTx/>
                                  <a:uFillTx/>
                                  <a:latin typeface="Cambria Math" panose="02040503050406030204" pitchFamily="18" charset="0"/>
                                  <a:cs typeface="+mn-cs"/>
                                </a:rPr>
                                <m:t>)</m:t>
                              </m:r>
                            </m:e>
                            <m:sub>
                              <m:r>
                                <a:rPr kumimoji="0" lang="en-US" altLang="zh-CN" sz="2000" b="1" i="1" u="none" strike="noStrike" kern="0" cap="none" spc="0" normalizeH="0" baseline="0" noProof="0" dirty="0">
                                  <a:ln>
                                    <a:noFill/>
                                  </a:ln>
                                  <a:solidFill>
                                    <a:srgbClr val="3333FF"/>
                                  </a:solidFill>
                                  <a:effectLst/>
                                  <a:uLnTx/>
                                  <a:uFillTx/>
                                  <a:latin typeface="Cambria Math" panose="02040503050406030204" pitchFamily="18" charset="0"/>
                                  <a:cs typeface="+mn-cs"/>
                                </a:rPr>
                                <m:t>𝒆𝒙𝒑</m:t>
                              </m:r>
                            </m:sub>
                            <m:sup>
                              <m:r>
                                <a:rPr kumimoji="0" lang="en-US" altLang="zh-CN" sz="2000" b="1" i="1" u="none" strike="noStrike" kern="0" cap="none" spc="0" normalizeH="0" baseline="0" noProof="0" dirty="0" smtClean="0">
                                  <a:ln>
                                    <a:noFill/>
                                  </a:ln>
                                  <a:solidFill>
                                    <a:srgbClr val="3333FF"/>
                                  </a:solidFill>
                                  <a:effectLst/>
                                  <a:uLnTx/>
                                  <a:uFillTx/>
                                  <a:latin typeface="Cambria Math" panose="02040503050406030204" pitchFamily="18" charset="0"/>
                                  <a:cs typeface="+mn-cs"/>
                                </a:rPr>
                                <m:t>𝒊</m:t>
                              </m:r>
                            </m:sup>
                          </m:sSubSup>
                        </m:den>
                      </m:f>
                    </m:oMath>
                  </m:oMathPara>
                </a14:m>
                <a:endParaRPr kumimoji="0" lang="en-US" altLang="zh-CN" sz="2000" b="0" i="1" u="none" strike="noStrike" kern="0" cap="none" spc="0" normalizeH="0" baseline="0" noProof="0" dirty="0">
                  <a:ln>
                    <a:noFill/>
                  </a:ln>
                  <a:solidFill>
                    <a:srgbClr val="3333FF"/>
                  </a:solidFill>
                  <a:effectLst/>
                  <a:uLnTx/>
                  <a:uFillTx/>
                  <a:latin typeface="Cambria Math" panose="02040503050406030204" pitchFamily="18" charset="0"/>
                  <a:ea typeface="黑体" panose="02010609060101010101" charset="-122"/>
                  <a:cs typeface="+mn-cs"/>
                </a:endParaRPr>
              </a:p>
            </p:txBody>
          </p:sp>
        </mc:Choice>
        <mc:Fallback xmlns="">
          <p:sp>
            <p:nvSpPr>
              <p:cNvPr id="13" name="矩形 12">
                <a:extLst>
                  <a:ext uri="{FF2B5EF4-FFF2-40B4-BE49-F238E27FC236}">
                    <a16:creationId xmlns:a16="http://schemas.microsoft.com/office/drawing/2014/main" id="{F5462AA3-F081-41F4-91DF-667D5B00533A}"/>
                  </a:ext>
                </a:extLst>
              </p:cNvPr>
              <p:cNvSpPr>
                <a:spLocks noRot="1" noChangeAspect="1" noMove="1" noResize="1" noEditPoints="1" noAdjustHandles="1" noChangeArrowheads="1" noChangeShapeType="1" noTextEdit="1"/>
              </p:cNvSpPr>
              <p:nvPr/>
            </p:nvSpPr>
            <p:spPr>
              <a:xfrm>
                <a:off x="3818027" y="3162675"/>
                <a:ext cx="3257683" cy="841449"/>
              </a:xfrm>
              <a:prstGeom prst="rect">
                <a:avLst/>
              </a:prstGeom>
              <a:blipFill>
                <a:blip r:embed="rId7"/>
                <a:stretch>
                  <a:fillRect/>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E6419160-8D79-440C-9D76-4DED646EBBCF}"/>
              </a:ext>
            </a:extLst>
          </p:cNvPr>
          <p:cNvSpPr txBox="1"/>
          <p:nvPr/>
        </p:nvSpPr>
        <p:spPr>
          <a:xfrm>
            <a:off x="198434" y="3366232"/>
            <a:ext cx="3771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3366"/>
                </a:solidFill>
                <a:effectLst/>
                <a:uLnTx/>
                <a:uFillTx/>
                <a:latin typeface="Times New Roman" panose="02020603050405020304"/>
                <a:ea typeface="黑体" panose="02010609060101010101" charset="-122"/>
                <a:cs typeface="+mn-cs"/>
              </a:rPr>
              <a:t>New masses obtained from </a:t>
            </a:r>
            <a:endParaRPr kumimoji="0" lang="zh-CN" altLang="en-US" sz="2400" b="1" i="0" u="none" strike="noStrike" kern="1200" cap="none" spc="0" normalizeH="0" baseline="0" noProof="0" dirty="0">
              <a:ln>
                <a:noFill/>
              </a:ln>
              <a:solidFill>
                <a:srgbClr val="003366"/>
              </a:solidFill>
              <a:effectLst/>
              <a:uLnTx/>
              <a:uFillTx/>
              <a:latin typeface="Times New Roman" panose="02020603050405020304"/>
              <a:ea typeface="黑体" panose="02010609060101010101" charset="-122"/>
              <a:cs typeface="+mn-cs"/>
            </a:endParaRPr>
          </a:p>
        </p:txBody>
      </p:sp>
      <p:pic>
        <p:nvPicPr>
          <p:cNvPr id="15" name="图片 14">
            <a:extLst>
              <a:ext uri="{FF2B5EF4-FFF2-40B4-BE49-F238E27FC236}">
                <a16:creationId xmlns:a16="http://schemas.microsoft.com/office/drawing/2014/main" id="{BBA5AFE5-624F-4EF6-9BDE-113A2981D38C}"/>
              </a:ext>
            </a:extLst>
          </p:cNvPr>
          <p:cNvPicPr preferRelativeResize="0"/>
          <p:nvPr/>
        </p:nvPicPr>
        <p:blipFill>
          <a:blip r:embed="rId8">
            <a:extLst>
              <a:ext uri="{28A0092B-C50C-407E-A947-70E740481C1C}">
                <a14:useLocalDpi xmlns:a14="http://schemas.microsoft.com/office/drawing/2010/main" val="0"/>
              </a:ext>
            </a:extLst>
          </a:blip>
          <a:stretch>
            <a:fillRect/>
          </a:stretch>
        </p:blipFill>
        <p:spPr>
          <a:xfrm>
            <a:off x="158770" y="4292303"/>
            <a:ext cx="3600000" cy="2448000"/>
          </a:xfrm>
          <a:prstGeom prst="rect">
            <a:avLst/>
          </a:prstGeom>
        </p:spPr>
      </p:pic>
      <p:pic>
        <p:nvPicPr>
          <p:cNvPr id="16" name="图片 15">
            <a:extLst>
              <a:ext uri="{FF2B5EF4-FFF2-40B4-BE49-F238E27FC236}">
                <a16:creationId xmlns:a16="http://schemas.microsoft.com/office/drawing/2014/main" id="{C42F7248-0A7F-4929-8D95-65FA45EFB712}"/>
              </a:ext>
            </a:extLst>
          </p:cNvPr>
          <p:cNvPicPr preferRelativeResize="0"/>
          <p:nvPr/>
        </p:nvPicPr>
        <p:blipFill>
          <a:blip r:embed="rId9">
            <a:extLst>
              <a:ext uri="{28A0092B-C50C-407E-A947-70E740481C1C}">
                <a14:useLocalDpi xmlns:a14="http://schemas.microsoft.com/office/drawing/2010/main" val="0"/>
              </a:ext>
            </a:extLst>
          </a:blip>
          <a:stretch>
            <a:fillRect/>
          </a:stretch>
        </p:blipFill>
        <p:spPr>
          <a:xfrm>
            <a:off x="3953339" y="4292303"/>
            <a:ext cx="3600000" cy="2448000"/>
          </a:xfrm>
          <a:prstGeom prst="rect">
            <a:avLst/>
          </a:prstGeom>
        </p:spPr>
      </p:pic>
      <p:pic>
        <p:nvPicPr>
          <p:cNvPr id="18" name="图片 17">
            <a:extLst>
              <a:ext uri="{FF2B5EF4-FFF2-40B4-BE49-F238E27FC236}">
                <a16:creationId xmlns:a16="http://schemas.microsoft.com/office/drawing/2014/main" id="{B14B13C0-D643-4992-825F-ACFA1EFC90CA}"/>
              </a:ext>
            </a:extLst>
          </p:cNvPr>
          <p:cNvPicPr>
            <a:picLocks noChangeAspect="1"/>
          </p:cNvPicPr>
          <p:nvPr/>
        </p:nvPicPr>
        <p:blipFill rotWithShape="1">
          <a:blip r:embed="rId10"/>
          <a:srcRect l="31917" t="71473" r="55000" b="18140"/>
          <a:stretch>
            <a:fillRect/>
          </a:stretch>
        </p:blipFill>
        <p:spPr>
          <a:xfrm>
            <a:off x="1581559" y="5814954"/>
            <a:ext cx="1147804" cy="512634"/>
          </a:xfrm>
          <a:prstGeom prst="rect">
            <a:avLst/>
          </a:prstGeom>
        </p:spPr>
      </p:pic>
      <p:pic>
        <p:nvPicPr>
          <p:cNvPr id="19" name="图片 18">
            <a:extLst>
              <a:ext uri="{FF2B5EF4-FFF2-40B4-BE49-F238E27FC236}">
                <a16:creationId xmlns:a16="http://schemas.microsoft.com/office/drawing/2014/main" id="{AF7038BE-86F1-4309-AA2B-C3A108ACBC8B}"/>
              </a:ext>
            </a:extLst>
          </p:cNvPr>
          <p:cNvPicPr>
            <a:picLocks noChangeAspect="1"/>
          </p:cNvPicPr>
          <p:nvPr/>
        </p:nvPicPr>
        <p:blipFill rotWithShape="1">
          <a:blip r:embed="rId10"/>
          <a:srcRect l="31917" t="71473" r="55000" b="18140"/>
          <a:stretch>
            <a:fillRect/>
          </a:stretch>
        </p:blipFill>
        <p:spPr>
          <a:xfrm>
            <a:off x="6072787" y="5850391"/>
            <a:ext cx="1147804" cy="512634"/>
          </a:xfrm>
          <a:prstGeom prst="rect">
            <a:avLst/>
          </a:prstGeom>
        </p:spPr>
      </p:pic>
      <p:sp>
        <p:nvSpPr>
          <p:cNvPr id="20" name="矩形 19">
            <a:extLst>
              <a:ext uri="{FF2B5EF4-FFF2-40B4-BE49-F238E27FC236}">
                <a16:creationId xmlns:a16="http://schemas.microsoft.com/office/drawing/2014/main" id="{D861B30D-F32A-4434-9338-F5738A98B482}"/>
              </a:ext>
            </a:extLst>
          </p:cNvPr>
          <p:cNvSpPr/>
          <p:nvPr/>
        </p:nvSpPr>
        <p:spPr>
          <a:xfrm>
            <a:off x="4563099" y="4679508"/>
            <a:ext cx="241123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~10 keV uncertainty</a:t>
            </a:r>
            <a:endParaRPr kumimoji="0" lang="zh-CN" altLang="en-US" sz="20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cxnSp>
        <p:nvCxnSpPr>
          <p:cNvPr id="21" name="直接箭头连接符 20">
            <a:extLst>
              <a:ext uri="{FF2B5EF4-FFF2-40B4-BE49-F238E27FC236}">
                <a16:creationId xmlns:a16="http://schemas.microsoft.com/office/drawing/2014/main" id="{4BEA1F9B-CF5E-4DF5-A2A2-AE906E4A3139}"/>
              </a:ext>
            </a:extLst>
          </p:cNvPr>
          <p:cNvCxnSpPr/>
          <p:nvPr/>
        </p:nvCxnSpPr>
        <p:spPr>
          <a:xfrm>
            <a:off x="3606800" y="5433659"/>
            <a:ext cx="410633" cy="0"/>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33D96841-5C2B-43E9-BB4A-A7FD6B801BAB}"/>
              </a:ext>
            </a:extLst>
          </p:cNvPr>
          <p:cNvSpPr/>
          <p:nvPr/>
        </p:nvSpPr>
        <p:spPr>
          <a:xfrm>
            <a:off x="741888" y="4679508"/>
            <a:ext cx="253947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rgbClr val="003366"/>
                </a:solidFill>
                <a:effectLst/>
                <a:uLnTx/>
                <a:uFillTx/>
                <a:latin typeface="Times New Roman" panose="02020603050405020304"/>
                <a:ea typeface="宋体" panose="02010600030101010101" pitchFamily="2" charset="-122"/>
                <a:cs typeface="+mn-cs"/>
              </a:rPr>
              <a:t>~100 keV uncertainty</a:t>
            </a:r>
            <a:endParaRPr kumimoji="0" lang="zh-CN" altLang="en-US" sz="2000" b="1" i="0" u="none" strike="noStrike" kern="0" cap="none" spc="0" normalizeH="0" baseline="0" noProof="0" dirty="0">
              <a:ln>
                <a:noFill/>
              </a:ln>
              <a:solidFill>
                <a:srgbClr val="003366"/>
              </a:solidFill>
              <a:effectLst/>
              <a:uLnTx/>
              <a:uFillTx/>
              <a:latin typeface="Times New Roman" panose="02020603050405020304"/>
              <a:ea typeface="宋体" panose="02010600030101010101" pitchFamily="2" charset="-122"/>
              <a:cs typeface="+mn-cs"/>
            </a:endParaRPr>
          </a:p>
        </p:txBody>
      </p:sp>
      <p:sp>
        <p:nvSpPr>
          <p:cNvPr id="23" name="文本框 22">
            <a:extLst>
              <a:ext uri="{FF2B5EF4-FFF2-40B4-BE49-F238E27FC236}">
                <a16:creationId xmlns:a16="http://schemas.microsoft.com/office/drawing/2014/main" id="{08BADEFB-9A5D-4F2F-8863-2D875B0E9372}"/>
              </a:ext>
            </a:extLst>
          </p:cNvPr>
          <p:cNvSpPr txBox="1"/>
          <p:nvPr/>
        </p:nvSpPr>
        <p:spPr>
          <a:xfrm>
            <a:off x="883433" y="3989427"/>
            <a:ext cx="22092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Conventional IMS</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24" name="文本框 23">
            <a:extLst>
              <a:ext uri="{FF2B5EF4-FFF2-40B4-BE49-F238E27FC236}">
                <a16:creationId xmlns:a16="http://schemas.microsoft.com/office/drawing/2014/main" id="{209BBD74-0009-4065-8657-1601531D2D51}"/>
              </a:ext>
            </a:extLst>
          </p:cNvPr>
          <p:cNvSpPr txBox="1"/>
          <p:nvPr/>
        </p:nvSpPr>
        <p:spPr>
          <a:xfrm>
            <a:off x="4717614" y="4011202"/>
            <a:ext cx="24769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Arial" panose="020B0604020202020204" pitchFamily="34" charset="0"/>
              </a:rPr>
              <a:t>B</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Arial" panose="020B0604020202020204" pitchFamily="34" charset="0"/>
                <a:sym typeface="Symbol" panose="05050102010706020507" pitchFamily="18" charset="2"/>
              </a:rPr>
              <a:t></a:t>
            </a: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Arial" panose="020B0604020202020204" pitchFamily="34" charset="0"/>
                <a:sym typeface="Symbol" panose="05050102010706020507" pitchFamily="18" charset="2"/>
              </a:rPr>
              <a:t>-recognized </a:t>
            </a:r>
            <a:r>
              <a:rPr kumimoji="0" lang="en-US" altLang="zh-CN" sz="2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Arial" panose="020B0604020202020204" pitchFamily="34" charset="0"/>
              </a:rPr>
              <a:t>IMS</a:t>
            </a:r>
            <a:endPar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25" name="矩形 24">
            <a:extLst>
              <a:ext uri="{FF2B5EF4-FFF2-40B4-BE49-F238E27FC236}">
                <a16:creationId xmlns:a16="http://schemas.microsoft.com/office/drawing/2014/main" id="{04970E78-2D9E-4451-9A38-06EB626D92EE}"/>
              </a:ext>
            </a:extLst>
          </p:cNvPr>
          <p:cNvSpPr/>
          <p:nvPr/>
        </p:nvSpPr>
        <p:spPr>
          <a:xfrm>
            <a:off x="7514421" y="5182219"/>
            <a:ext cx="4267515" cy="1466492"/>
          </a:xfrm>
          <a:prstGeom prst="rect">
            <a:avLst/>
          </a:prstGeom>
        </p:spPr>
        <p:txBody>
          <a:bodyPr wrap="none">
            <a:spAutoFit/>
          </a:bodyPr>
          <a:lstStyle/>
          <a:p>
            <a:pPr marL="342900" marR="0" lvl="0" indent="-342900" algn="l" defTabSz="914400" rtl="0" eaLnBrk="1" fontAlgn="auto" latinLnBrk="0" hangingPunct="1">
              <a:lnSpc>
                <a:spcPct val="114000"/>
              </a:lnSpc>
              <a:spcBef>
                <a:spcPts val="0"/>
              </a:spcBef>
              <a:spcAft>
                <a:spcPts val="0"/>
              </a:spcAft>
              <a:buClr>
                <a:srgbClr val="FF0000"/>
              </a:buClr>
              <a:buSzTx/>
              <a:buFont typeface="Wingdings" panose="05000000000000000000" pitchFamily="2" charset="2"/>
              <a:buChar char="ü"/>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E</a:t>
            </a:r>
            <a:r>
              <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liminate </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the systematic errors</a:t>
            </a:r>
          </a:p>
          <a:p>
            <a:pPr marL="342900" marR="0" lvl="0" indent="-342900" algn="l" defTabSz="914400" rtl="0" eaLnBrk="1" fontAlgn="auto" latinLnBrk="0" hangingPunct="1">
              <a:lnSpc>
                <a:spcPct val="114000"/>
              </a:lnSpc>
              <a:spcBef>
                <a:spcPts val="0"/>
              </a:spcBef>
              <a:spcAft>
                <a:spcPts val="0"/>
              </a:spcAft>
              <a:buClr>
                <a:srgbClr val="FF0000"/>
              </a:buClr>
              <a:buSzTx/>
              <a:buFont typeface="Wingdings" panose="05000000000000000000" pitchFamily="2" charset="2"/>
              <a:buChar char="ü"/>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Single-ion sensitivity</a:t>
            </a:r>
          </a:p>
          <a:p>
            <a:pPr marL="342900" marR="0" lvl="0" indent="-342900" algn="l" defTabSz="914400" rtl="0" eaLnBrk="1" fontAlgn="auto" latinLnBrk="0" hangingPunct="1">
              <a:lnSpc>
                <a:spcPct val="114000"/>
              </a:lnSpc>
              <a:spcBef>
                <a:spcPts val="0"/>
              </a:spcBef>
              <a:spcAft>
                <a:spcPts val="0"/>
              </a:spcAft>
              <a:buClr>
                <a:srgbClr val="FF0000"/>
              </a:buClr>
              <a:buSzTx/>
              <a:buFont typeface="Wingdings" panose="05000000000000000000" pitchFamily="2" charset="2"/>
              <a:buChar char="ü"/>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Applicable to short-lived nuclides</a:t>
            </a:r>
          </a:p>
          <a:p>
            <a:pPr marL="342900" marR="0" lvl="0" indent="-342900" algn="l" defTabSz="914400" rtl="0" eaLnBrk="1" fontAlgn="auto" latinLnBrk="0" hangingPunct="1">
              <a:lnSpc>
                <a:spcPct val="114000"/>
              </a:lnSpc>
              <a:spcBef>
                <a:spcPts val="0"/>
              </a:spcBef>
              <a:spcAft>
                <a:spcPts val="0"/>
              </a:spcAft>
              <a:buClr>
                <a:srgbClr val="FF0000"/>
              </a:buClr>
              <a:buSzTx/>
              <a:buFont typeface="Wingdings" panose="05000000000000000000" pitchFamily="2" charset="2"/>
              <a:buChar char="ü"/>
              <a:defRPr/>
            </a:pP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26" name="矩形 25">
            <a:extLst>
              <a:ext uri="{FF2B5EF4-FFF2-40B4-BE49-F238E27FC236}">
                <a16:creationId xmlns:a16="http://schemas.microsoft.com/office/drawing/2014/main" id="{4EBDFAB5-26D4-4C8A-9D7E-EFF7F99A7383}"/>
              </a:ext>
            </a:extLst>
          </p:cNvPr>
          <p:cNvSpPr/>
          <p:nvPr/>
        </p:nvSpPr>
        <p:spPr>
          <a:xfrm>
            <a:off x="1930400" y="5795294"/>
            <a:ext cx="850600" cy="512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27" name="文本框 26">
            <a:extLst>
              <a:ext uri="{FF2B5EF4-FFF2-40B4-BE49-F238E27FC236}">
                <a16:creationId xmlns:a16="http://schemas.microsoft.com/office/drawing/2014/main" id="{1D343BA4-4F42-4755-A3DF-2F3AD1928F9E}"/>
              </a:ext>
            </a:extLst>
          </p:cNvPr>
          <p:cNvSpPr txBox="1"/>
          <p:nvPr/>
        </p:nvSpPr>
        <p:spPr>
          <a:xfrm>
            <a:off x="1811059" y="5824771"/>
            <a:ext cx="10214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Reference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New mass</a:t>
            </a:r>
            <a:endParaRPr kumimoji="0" lang="zh-CN" altLang="en-US" sz="14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28" name="矩形 27">
            <a:extLst>
              <a:ext uri="{FF2B5EF4-FFF2-40B4-BE49-F238E27FC236}">
                <a16:creationId xmlns:a16="http://schemas.microsoft.com/office/drawing/2014/main" id="{54C4B044-B310-404C-A22D-F258B7185180}"/>
              </a:ext>
            </a:extLst>
          </p:cNvPr>
          <p:cNvSpPr/>
          <p:nvPr/>
        </p:nvSpPr>
        <p:spPr>
          <a:xfrm>
            <a:off x="6390640" y="5795294"/>
            <a:ext cx="850600" cy="512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黑体" panose="02010609060101010101" charset="-122"/>
              <a:cs typeface="+mn-cs"/>
            </a:endParaRPr>
          </a:p>
        </p:txBody>
      </p:sp>
      <p:sp>
        <p:nvSpPr>
          <p:cNvPr id="29" name="文本框 28">
            <a:extLst>
              <a:ext uri="{FF2B5EF4-FFF2-40B4-BE49-F238E27FC236}">
                <a16:creationId xmlns:a16="http://schemas.microsoft.com/office/drawing/2014/main" id="{8E2A2A85-0560-406F-A4C1-819604238D83}"/>
              </a:ext>
            </a:extLst>
          </p:cNvPr>
          <p:cNvSpPr txBox="1"/>
          <p:nvPr/>
        </p:nvSpPr>
        <p:spPr>
          <a:xfrm>
            <a:off x="6291619" y="5865411"/>
            <a:ext cx="10214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Reference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New mass</a:t>
            </a:r>
            <a:endParaRPr kumimoji="0" lang="zh-CN" altLang="en-US" sz="14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Tree>
    <p:extLst>
      <p:ext uri="{BB962C8B-B14F-4D97-AF65-F5344CB8AC3E}">
        <p14:creationId xmlns:p14="http://schemas.microsoft.com/office/powerpoint/2010/main" val="470818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Experimental terminals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28</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Spectrometer for Dielectronic Recombination</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DA962F7E-AF76-4DE6-BEFA-AEE1B1DDD599}"/>
              </a:ext>
            </a:extLst>
          </p:cNvPr>
          <p:cNvPicPr>
            <a:picLocks noChangeAspect="1"/>
          </p:cNvPicPr>
          <p:nvPr/>
        </p:nvPicPr>
        <p:blipFill>
          <a:blip r:embed="rId3">
            <a:extLst>
              <a:ext uri="{28A0092B-C50C-407E-A947-70E740481C1C}">
                <a14:useLocalDpi xmlns:a14="http://schemas.microsoft.com/office/drawing/2010/main" val="0"/>
              </a:ext>
            </a:extLst>
          </a:blip>
          <a:srcRect b="7740"/>
          <a:stretch>
            <a:fillRect/>
          </a:stretch>
        </p:blipFill>
        <p:spPr>
          <a:xfrm>
            <a:off x="429923" y="1581300"/>
            <a:ext cx="6447127" cy="1603232"/>
          </a:xfrm>
          <a:prstGeom prst="rect">
            <a:avLst/>
          </a:prstGeom>
        </p:spPr>
      </p:pic>
      <p:sp>
        <p:nvSpPr>
          <p:cNvPr id="6" name="TextBox 32">
            <a:extLst>
              <a:ext uri="{FF2B5EF4-FFF2-40B4-BE49-F238E27FC236}">
                <a16:creationId xmlns:a16="http://schemas.microsoft.com/office/drawing/2014/main" id="{0EA97202-F3DD-4C92-A501-2E97957F2FE0}"/>
              </a:ext>
            </a:extLst>
          </p:cNvPr>
          <p:cNvSpPr txBox="1"/>
          <p:nvPr/>
        </p:nvSpPr>
        <p:spPr>
          <a:xfrm>
            <a:off x="344384" y="3184532"/>
            <a:ext cx="114953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Dielectronic Recombination:</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 While the ion A</a:t>
            </a:r>
            <a:r>
              <a:rPr kumimoji="0" lang="en-US" altLang="zh-CN" sz="2000" b="0" i="0" u="none" strike="noStrike" kern="1200" cap="none" spc="0" normalizeH="0" baseline="3000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q+ </a:t>
            </a:r>
            <a:r>
              <a:rPr kumimoji="0" lang="en-US" altLang="zh-CN"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captures a free electron with well defined energy provided by the electron gun, a bound electron is excited simultaneously</a:t>
            </a:r>
            <a:endParaRPr kumimoji="0" lang="zh-CN" altLang="en-US" sz="20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pic>
        <p:nvPicPr>
          <p:cNvPr id="7" name="Picture 2" descr="C:\Working Disk\MAXINWEN\conf-workshop\2012\HCI2012\RR-paper\Figure 1 colour.eps">
            <a:extLst>
              <a:ext uri="{FF2B5EF4-FFF2-40B4-BE49-F238E27FC236}">
                <a16:creationId xmlns:a16="http://schemas.microsoft.com/office/drawing/2014/main" id="{63F09838-FCFD-412E-8BE3-8AA75425CD20}"/>
              </a:ext>
            </a:extLst>
          </p:cNvPr>
          <p:cNvPicPr>
            <a:picLocks noChangeAspect="1" noChangeArrowheads="1"/>
          </p:cNvPicPr>
          <p:nvPr/>
        </p:nvPicPr>
        <p:blipFill>
          <a:blip r:embed="rId4" cstate="print"/>
          <a:srcRect/>
          <a:stretch>
            <a:fillRect/>
          </a:stretch>
        </p:blipFill>
        <p:spPr bwMode="auto">
          <a:xfrm>
            <a:off x="654824" y="3919274"/>
            <a:ext cx="5220959" cy="2252719"/>
          </a:xfrm>
          <a:prstGeom prst="rect">
            <a:avLst/>
          </a:prstGeom>
          <a:noFill/>
        </p:spPr>
      </p:pic>
      <p:sp>
        <p:nvSpPr>
          <p:cNvPr id="8" name="TextBox 33">
            <a:extLst>
              <a:ext uri="{FF2B5EF4-FFF2-40B4-BE49-F238E27FC236}">
                <a16:creationId xmlns:a16="http://schemas.microsoft.com/office/drawing/2014/main" id="{5EBFC51B-AB5F-4DBE-8300-8E5E10F04FE7}"/>
              </a:ext>
            </a:extLst>
          </p:cNvPr>
          <p:cNvSpPr txBox="1"/>
          <p:nvPr/>
        </p:nvSpPr>
        <p:spPr>
          <a:xfrm>
            <a:off x="332641" y="6041786"/>
            <a:ext cx="586532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rPr>
              <a:t>To tune precisely the electron energy and count the recombined ions, fine or hyperfine spectra are obtained</a:t>
            </a:r>
            <a:endParaRPr kumimoji="0" lang="zh-CN" altLang="en-US"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9" name="矩形 8">
            <a:extLst>
              <a:ext uri="{FF2B5EF4-FFF2-40B4-BE49-F238E27FC236}">
                <a16:creationId xmlns:a16="http://schemas.microsoft.com/office/drawing/2014/main" id="{1B654092-491F-4797-955F-2909E70E040C}"/>
              </a:ext>
            </a:extLst>
          </p:cNvPr>
          <p:cNvSpPr/>
          <p:nvPr/>
        </p:nvSpPr>
        <p:spPr>
          <a:xfrm>
            <a:off x="4363245" y="4381279"/>
            <a:ext cx="1085856" cy="271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矩形 9">
            <a:extLst>
              <a:ext uri="{FF2B5EF4-FFF2-40B4-BE49-F238E27FC236}">
                <a16:creationId xmlns:a16="http://schemas.microsoft.com/office/drawing/2014/main" id="{80642D0A-58EF-42D2-9805-2F95EF3A614A}"/>
              </a:ext>
            </a:extLst>
          </p:cNvPr>
          <p:cNvSpPr/>
          <p:nvPr/>
        </p:nvSpPr>
        <p:spPr>
          <a:xfrm>
            <a:off x="5177637" y="4703476"/>
            <a:ext cx="633416" cy="271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TextBox 38">
            <a:extLst>
              <a:ext uri="{FF2B5EF4-FFF2-40B4-BE49-F238E27FC236}">
                <a16:creationId xmlns:a16="http://schemas.microsoft.com/office/drawing/2014/main" id="{80D8CEBA-7370-4904-8066-77F6A273144E}"/>
              </a:ext>
            </a:extLst>
          </p:cNvPr>
          <p:cNvSpPr txBox="1"/>
          <p:nvPr/>
        </p:nvSpPr>
        <p:spPr>
          <a:xfrm>
            <a:off x="4639633" y="4396051"/>
            <a:ext cx="5164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4B4CFF"/>
                </a:solidFill>
                <a:effectLst/>
                <a:uLnTx/>
                <a:uFillTx/>
                <a:latin typeface="Calibri" panose="020F0502020204030204"/>
                <a:ea typeface="黑体" panose="02010609060101010101" charset="-122"/>
                <a:cs typeface="Times New Roman" panose="02020603050405020304" pitchFamily="18" charset="0"/>
              </a:rPr>
              <a:t>A</a:t>
            </a:r>
            <a:r>
              <a:rPr kumimoji="0" lang="en-US" altLang="zh-CN" sz="2000" b="1" i="0" u="none" strike="noStrike" kern="1200" cap="none" spc="0" normalizeH="0" baseline="30000" noProof="0" dirty="0">
                <a:ln>
                  <a:noFill/>
                </a:ln>
                <a:solidFill>
                  <a:srgbClr val="4B4CFF"/>
                </a:solidFill>
                <a:effectLst/>
                <a:uLnTx/>
                <a:uFillTx/>
                <a:latin typeface="Calibri" panose="020F0502020204030204"/>
                <a:ea typeface="黑体" panose="02010609060101010101" charset="-122"/>
                <a:cs typeface="Times New Roman" panose="02020603050405020304" pitchFamily="18" charset="0"/>
              </a:rPr>
              <a:t>q+</a:t>
            </a:r>
            <a:endParaRPr kumimoji="0" lang="zh-CN" altLang="en-US" sz="2000" b="1" i="0" u="none" strike="noStrike" kern="1200" cap="none" spc="0" normalizeH="0" baseline="30000" noProof="0" dirty="0">
              <a:ln>
                <a:noFill/>
              </a:ln>
              <a:solidFill>
                <a:srgbClr val="4B4CFF"/>
              </a:solidFill>
              <a:effectLst/>
              <a:uLnTx/>
              <a:uFillTx/>
              <a:latin typeface="Calibri" panose="020F0502020204030204"/>
              <a:ea typeface="黑体" panose="02010609060101010101" charset="-122"/>
              <a:cs typeface="Times New Roman" panose="02020603050405020304" pitchFamily="18" charset="0"/>
            </a:endParaRPr>
          </a:p>
        </p:txBody>
      </p:sp>
      <p:sp>
        <p:nvSpPr>
          <p:cNvPr id="13" name="TextBox 39">
            <a:extLst>
              <a:ext uri="{FF2B5EF4-FFF2-40B4-BE49-F238E27FC236}">
                <a16:creationId xmlns:a16="http://schemas.microsoft.com/office/drawing/2014/main" id="{6EF363C6-99A1-4376-B0E2-4B0AAB5427E0}"/>
              </a:ext>
            </a:extLst>
          </p:cNvPr>
          <p:cNvSpPr txBox="1"/>
          <p:nvPr/>
        </p:nvSpPr>
        <p:spPr>
          <a:xfrm>
            <a:off x="5067102" y="4574238"/>
            <a:ext cx="76174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00B050"/>
                </a:solidFill>
                <a:effectLst/>
                <a:uLnTx/>
                <a:uFillTx/>
                <a:latin typeface="Calibri" panose="020F0502020204030204"/>
                <a:ea typeface="黑体" panose="02010609060101010101" charset="-122"/>
                <a:cs typeface="Times New Roman" panose="02020603050405020304" pitchFamily="18" charset="0"/>
              </a:rPr>
              <a:t>A</a:t>
            </a:r>
            <a:r>
              <a:rPr kumimoji="0" lang="en-US" altLang="zh-CN" sz="2000" b="1" i="0" u="none" strike="noStrike" kern="1200" cap="none" spc="0" normalizeH="0" baseline="30000" noProof="0" dirty="0">
                <a:ln>
                  <a:noFill/>
                </a:ln>
                <a:solidFill>
                  <a:srgbClr val="00B050"/>
                </a:solidFill>
                <a:effectLst/>
                <a:uLnTx/>
                <a:uFillTx/>
                <a:latin typeface="Calibri" panose="020F0502020204030204"/>
                <a:ea typeface="黑体" panose="02010609060101010101" charset="-122"/>
                <a:cs typeface="Times New Roman" panose="02020603050405020304" pitchFamily="18" charset="0"/>
              </a:rPr>
              <a:t>(q-1)+</a:t>
            </a:r>
            <a:endParaRPr kumimoji="0" lang="zh-CN" altLang="en-US" sz="2000" b="1" i="0" u="none" strike="noStrike" kern="1200" cap="none" spc="0" normalizeH="0" baseline="30000" noProof="0" dirty="0">
              <a:ln>
                <a:noFill/>
              </a:ln>
              <a:solidFill>
                <a:srgbClr val="00B050"/>
              </a:solidFill>
              <a:effectLst/>
              <a:uLnTx/>
              <a:uFillTx/>
              <a:latin typeface="Calibri" panose="020F0502020204030204"/>
              <a:ea typeface="黑体" panose="02010609060101010101" charset="-122"/>
              <a:cs typeface="Times New Roman" panose="02020603050405020304" pitchFamily="18" charset="0"/>
            </a:endParaRPr>
          </a:p>
        </p:txBody>
      </p:sp>
      <p:pic>
        <p:nvPicPr>
          <p:cNvPr id="14" name="Picture 3">
            <a:extLst>
              <a:ext uri="{FF2B5EF4-FFF2-40B4-BE49-F238E27FC236}">
                <a16:creationId xmlns:a16="http://schemas.microsoft.com/office/drawing/2014/main" id="{E28C3A31-D724-4BEA-B1A7-BE7A2EC9C642}"/>
              </a:ext>
            </a:extLst>
          </p:cNvPr>
          <p:cNvPicPr>
            <a:picLocks noChangeAspect="1" noChangeArrowheads="1"/>
          </p:cNvPicPr>
          <p:nvPr/>
        </p:nvPicPr>
        <p:blipFill>
          <a:blip r:embed="rId5" cstate="print"/>
          <a:srcRect l="14492" t="13055" r="31328" b="7778"/>
          <a:stretch>
            <a:fillRect/>
          </a:stretch>
        </p:blipFill>
        <p:spPr bwMode="auto">
          <a:xfrm>
            <a:off x="8518359" y="3924554"/>
            <a:ext cx="3290222" cy="2704292"/>
          </a:xfrm>
          <a:prstGeom prst="rect">
            <a:avLst/>
          </a:prstGeom>
          <a:noFill/>
          <a:ln w="9525">
            <a:noFill/>
            <a:miter lim="800000"/>
            <a:headEnd/>
            <a:tailEnd/>
          </a:ln>
          <a:effectLst/>
        </p:spPr>
      </p:pic>
      <p:sp>
        <p:nvSpPr>
          <p:cNvPr id="15" name="矩形 14">
            <a:extLst>
              <a:ext uri="{FF2B5EF4-FFF2-40B4-BE49-F238E27FC236}">
                <a16:creationId xmlns:a16="http://schemas.microsoft.com/office/drawing/2014/main" id="{C2A50EF8-E38E-489E-B166-414397B46CE3}"/>
              </a:ext>
            </a:extLst>
          </p:cNvPr>
          <p:cNvSpPr/>
          <p:nvPr/>
        </p:nvSpPr>
        <p:spPr>
          <a:xfrm>
            <a:off x="4362403" y="4839208"/>
            <a:ext cx="5567368" cy="646331"/>
          </a:xfrm>
          <a:prstGeom prst="rect">
            <a:avLst/>
          </a:prstGeom>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1"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Recombination Rate: </a:t>
            </a:r>
          </a:p>
          <a:p>
            <a:pPr marL="0" marR="0" lvl="0" indent="0" algn="ctr" defTabSz="914400" rtl="0" eaLnBrk="1" fontAlgn="base" latinLnBrk="0" hangingPunct="1">
              <a:lnSpc>
                <a:spcPct val="100000"/>
              </a:lnSpc>
              <a:spcBef>
                <a:spcPct val="0"/>
              </a:spcBef>
              <a:spcAft>
                <a:spcPct val="0"/>
              </a:spcAft>
              <a:buClrTx/>
              <a:buSzTx/>
              <a:buFontTx/>
              <a:buNone/>
              <a:defRPr/>
            </a:pPr>
            <a:r>
              <a:rPr kumimoji="0" lang="el-GR" sz="18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α</a:t>
            </a:r>
            <a:r>
              <a:rPr kumimoji="0" lang="en-US" altLang="zh-CN" sz="18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(E</a:t>
            </a:r>
            <a:r>
              <a:rPr kumimoji="0" lang="en-US" altLang="zh-CN" sz="1800" b="1" i="0" u="none" strike="noStrike" kern="1200" cap="none" spc="0" normalizeH="0" baseline="-2500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rel</a:t>
            </a:r>
            <a:r>
              <a:rPr kumimoji="0" lang="en-US" altLang="zh-CN" sz="18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a:rPr>
              <a:t></a:t>
            </a:r>
            <a:r>
              <a:rPr kumimoji="0" lang="en-US" altLang="zh-CN" sz="18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 N(A</a:t>
            </a:r>
            <a:r>
              <a:rPr kumimoji="0" lang="en-US" altLang="zh-CN" sz="1800" b="1" i="0" u="none" strike="noStrike" kern="1200" cap="none" spc="0" normalizeH="0" baseline="3000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(q-1)+</a:t>
            </a:r>
            <a:r>
              <a:rPr kumimoji="0" lang="en-US" altLang="zh-CN" sz="18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)/N(A</a:t>
            </a:r>
            <a:r>
              <a:rPr kumimoji="0" lang="en-US" altLang="zh-CN" sz="1800" b="1" i="0" u="none" strike="noStrike" kern="1200" cap="none" spc="0" normalizeH="0" baseline="3000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q+</a:t>
            </a:r>
            <a:r>
              <a:rPr kumimoji="0" lang="en-US" altLang="zh-CN" sz="18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00B05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 name="矩形 15">
            <a:extLst>
              <a:ext uri="{FF2B5EF4-FFF2-40B4-BE49-F238E27FC236}">
                <a16:creationId xmlns:a16="http://schemas.microsoft.com/office/drawing/2014/main" id="{A22E9AA8-430E-43F8-9952-1C7FE432A544}"/>
              </a:ext>
            </a:extLst>
          </p:cNvPr>
          <p:cNvSpPr/>
          <p:nvPr/>
        </p:nvSpPr>
        <p:spPr>
          <a:xfrm>
            <a:off x="6888912" y="1616808"/>
            <a:ext cx="5131638" cy="1520288"/>
          </a:xfrm>
          <a:prstGeom prst="rect">
            <a:avLst/>
          </a:prstGeom>
        </p:spPr>
        <p:txBody>
          <a:bodyPr wrap="square">
            <a:spAutoFit/>
          </a:bodyPr>
          <a:lstStyle/>
          <a:p>
            <a:pPr marL="252095" marR="0" lvl="0" indent="-252095" algn="l" defTabSz="914400" rtl="0" eaLnBrk="1" fontAlgn="auto" latinLnBrk="0" hangingPunct="1">
              <a:lnSpc>
                <a:spcPct val="125000"/>
              </a:lnSpc>
              <a:spcBef>
                <a:spcPts val="600"/>
              </a:spcBef>
              <a:spcAft>
                <a:spcPts val="0"/>
              </a:spcAft>
              <a:buClr>
                <a:srgbClr val="00B050"/>
              </a:buClr>
              <a:buSzPct val="80000"/>
              <a:buFont typeface="Wingdings" panose="05000000000000000000" pitchFamily="2" charset="2"/>
              <a:buChar char="l"/>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In</a:t>
            </a:r>
            <a:r>
              <a:rPr kumimoji="0" lang="zh-CN" altLang="en-US" sz="18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e-gun,</a:t>
            </a:r>
            <a:r>
              <a:rPr kumimoji="0" lang="zh-CN" altLang="en-US" sz="18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the electron beam has a longitudinal temperature of less than 1.0 meV </a:t>
            </a:r>
          </a:p>
          <a:p>
            <a:pPr marL="252095" marR="0" lvl="0" indent="-252095" algn="l" defTabSz="914400" rtl="0" eaLnBrk="1" fontAlgn="auto" latinLnBrk="0" hangingPunct="1">
              <a:lnSpc>
                <a:spcPct val="125000"/>
              </a:lnSpc>
              <a:spcBef>
                <a:spcPts val="600"/>
              </a:spcBef>
              <a:spcAft>
                <a:spcPts val="0"/>
              </a:spcAft>
              <a:buClr>
                <a:srgbClr val="00B050"/>
              </a:buClr>
              <a:buSzPct val="80000"/>
              <a:buFont typeface="Wingdings" panose="05000000000000000000" pitchFamily="2" charset="2"/>
              <a:buChar char="l"/>
              <a:defRPr/>
            </a:pPr>
            <a:r>
              <a:rPr kumimoji="0" lang="en-US" altLang="zh-CN" sz="18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The cooling results in a very narrow momentum spread for the ion beam of ~10</a:t>
            </a:r>
            <a:r>
              <a:rPr kumimoji="0" lang="en-US" altLang="zh-CN" sz="1800" b="0" i="0" u="none" strike="noStrike" kern="1200" cap="none" spc="0" normalizeH="0" baseline="3000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–5</a:t>
            </a:r>
            <a:endParaRPr kumimoji="0" lang="zh-CN" altLang="en-US" sz="1800" b="0" i="0" u="none" strike="noStrike" kern="1200" cap="none" spc="0" normalizeH="0" baseline="0" noProof="0" dirty="0">
              <a:ln>
                <a:noFill/>
              </a:ln>
              <a:solidFill>
                <a:srgbClr val="003366"/>
              </a:solidFill>
              <a:effectLst/>
              <a:uLnTx/>
              <a:uFillTx/>
              <a:latin typeface="Arial" panose="020B0604020202020204" pitchFamily="34" charset="0"/>
              <a:ea typeface="黑体" panose="02010609060101010101" charset="-122"/>
              <a:cs typeface="Arial" panose="020B0604020202020204" pitchFamily="34" charset="0"/>
            </a:endParaRPr>
          </a:p>
        </p:txBody>
      </p:sp>
    </p:spTree>
    <p:extLst>
      <p:ext uri="{BB962C8B-B14F-4D97-AF65-F5344CB8AC3E}">
        <p14:creationId xmlns:p14="http://schemas.microsoft.com/office/powerpoint/2010/main" val="1204620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Construction overview</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29</a:t>
            </a:fld>
            <a:endParaRPr lang="zh-CN" altLang="en-US" dirty="0"/>
          </a:p>
        </p:txBody>
      </p:sp>
      <p:grpSp>
        <p:nvGrpSpPr>
          <p:cNvPr id="5" name="组合 5">
            <a:extLst>
              <a:ext uri="{FF2B5EF4-FFF2-40B4-BE49-F238E27FC236}">
                <a16:creationId xmlns:a16="http://schemas.microsoft.com/office/drawing/2014/main" id="{5E1E2A7C-975B-49C0-B623-0D111BA0D950}"/>
              </a:ext>
            </a:extLst>
          </p:cNvPr>
          <p:cNvGrpSpPr/>
          <p:nvPr/>
        </p:nvGrpSpPr>
        <p:grpSpPr>
          <a:xfrm>
            <a:off x="592261" y="1940804"/>
            <a:ext cx="11363014" cy="1242623"/>
            <a:chOff x="499623" y="1222112"/>
            <a:chExt cx="11363014" cy="1242623"/>
          </a:xfrm>
        </p:grpSpPr>
        <p:cxnSp>
          <p:nvCxnSpPr>
            <p:cNvPr id="9" name="Straight Connector 15">
              <a:extLst>
                <a:ext uri="{FF2B5EF4-FFF2-40B4-BE49-F238E27FC236}">
                  <a16:creationId xmlns:a16="http://schemas.microsoft.com/office/drawing/2014/main" id="{F2987C7E-CFEC-463A-894B-F6489854733B}"/>
                </a:ext>
              </a:extLst>
            </p:cNvPr>
            <p:cNvCxnSpPr>
              <a:cxnSpLocks/>
            </p:cNvCxnSpPr>
            <p:nvPr/>
          </p:nvCxnSpPr>
          <p:spPr>
            <a:xfrm>
              <a:off x="9941176" y="1872660"/>
              <a:ext cx="0" cy="360000"/>
            </a:xfrm>
            <a:prstGeom prst="line">
              <a:avLst/>
            </a:prstGeom>
            <a:noFill/>
            <a:ln w="28575" cap="flat" cmpd="sng" algn="ctr">
              <a:solidFill>
                <a:srgbClr val="70AD47">
                  <a:lumMod val="60000"/>
                  <a:lumOff val="40000"/>
                </a:srgbClr>
              </a:solidFill>
              <a:prstDash val="solid"/>
              <a:miter lim="800000"/>
              <a:headEnd type="oval"/>
            </a:ln>
            <a:effectLst/>
          </p:spPr>
        </p:cxnSp>
        <p:sp>
          <p:nvSpPr>
            <p:cNvPr id="6" name="Inhaltsplatzhalter 4">
              <a:extLst>
                <a:ext uri="{FF2B5EF4-FFF2-40B4-BE49-F238E27FC236}">
                  <a16:creationId xmlns:a16="http://schemas.microsoft.com/office/drawing/2014/main" id="{B1CC3FF6-4EFE-4BF3-A514-2FD5D093E0C0}"/>
                </a:ext>
              </a:extLst>
            </p:cNvPr>
            <p:cNvSpPr txBox="1"/>
            <p:nvPr/>
          </p:nvSpPr>
          <p:spPr>
            <a:xfrm>
              <a:off x="10335839" y="1222112"/>
              <a:ext cx="1526798" cy="585288"/>
            </a:xfrm>
            <a:prstGeom prst="rect">
              <a:avLst/>
            </a:prstGeom>
            <a:ln>
              <a:solidFill>
                <a:srgbClr val="FF0000"/>
              </a:solidFill>
            </a:ln>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lnSpc>
                  <a:spcPct val="125000"/>
                </a:lnSpc>
                <a:spcBef>
                  <a:spcPts val="0"/>
                </a:spcBef>
                <a:spcAft>
                  <a:spcPts val="0"/>
                </a:spcAft>
                <a:buFont typeface="Wingdings" panose="05000000000000000000" pitchFamily="2" charset="2"/>
                <a:buNone/>
                <a:defRPr/>
              </a:pPr>
              <a:r>
                <a:rPr lang="en-US" altLang="zh-CN" sz="1600" b="1" dirty="0">
                  <a:solidFill>
                    <a:srgbClr val="C00000"/>
                  </a:solidFill>
                  <a:latin typeface="Arial" panose="020B0604020202020204" pitchFamily="34" charset="0"/>
                  <a:ea typeface="黑体" panose="02010609060101010101" pitchFamily="49" charset="-122"/>
                </a:rPr>
                <a:t>beam commissioning</a:t>
              </a:r>
              <a:endParaRPr lang="en-US" sz="1600" b="1" dirty="0">
                <a:solidFill>
                  <a:srgbClr val="C00000"/>
                </a:solidFill>
                <a:latin typeface="Arial" panose="020B0604020202020204" pitchFamily="34" charset="0"/>
                <a:ea typeface="黑体" panose="02010609060101010101" pitchFamily="49" charset="-122"/>
              </a:endParaRPr>
            </a:p>
          </p:txBody>
        </p:sp>
        <p:grpSp>
          <p:nvGrpSpPr>
            <p:cNvPr id="7" name="组合 8">
              <a:extLst>
                <a:ext uri="{FF2B5EF4-FFF2-40B4-BE49-F238E27FC236}">
                  <a16:creationId xmlns:a16="http://schemas.microsoft.com/office/drawing/2014/main" id="{7BB2839D-FE83-4920-BAC0-433C017A64E9}"/>
                </a:ext>
              </a:extLst>
            </p:cNvPr>
            <p:cNvGrpSpPr/>
            <p:nvPr/>
          </p:nvGrpSpPr>
          <p:grpSpPr>
            <a:xfrm>
              <a:off x="499623" y="1240042"/>
              <a:ext cx="10616306" cy="1224693"/>
              <a:chOff x="652023" y="1300559"/>
              <a:chExt cx="10616306" cy="1047107"/>
            </a:xfrm>
          </p:grpSpPr>
          <p:grpSp>
            <p:nvGrpSpPr>
              <p:cNvPr id="10" name="组合 11">
                <a:extLst>
                  <a:ext uri="{FF2B5EF4-FFF2-40B4-BE49-F238E27FC236}">
                    <a16:creationId xmlns:a16="http://schemas.microsoft.com/office/drawing/2014/main" id="{B7BCD8C0-3A6F-48EA-B0E5-A1FF8C4F1D06}"/>
                  </a:ext>
                </a:extLst>
              </p:cNvPr>
              <p:cNvGrpSpPr/>
              <p:nvPr/>
            </p:nvGrpSpPr>
            <p:grpSpPr>
              <a:xfrm>
                <a:off x="784498" y="1300559"/>
                <a:ext cx="6489132" cy="848682"/>
                <a:chOff x="250192" y="1521731"/>
                <a:chExt cx="6984524" cy="848682"/>
              </a:xfrm>
            </p:grpSpPr>
            <p:grpSp>
              <p:nvGrpSpPr>
                <p:cNvPr id="12" name="组合 13">
                  <a:extLst>
                    <a:ext uri="{FF2B5EF4-FFF2-40B4-BE49-F238E27FC236}">
                      <a16:creationId xmlns:a16="http://schemas.microsoft.com/office/drawing/2014/main" id="{98AD4F64-93C7-405E-B734-A88E997EC434}"/>
                    </a:ext>
                  </a:extLst>
                </p:cNvPr>
                <p:cNvGrpSpPr/>
                <p:nvPr/>
              </p:nvGrpSpPr>
              <p:grpSpPr>
                <a:xfrm>
                  <a:off x="250192" y="1537649"/>
                  <a:ext cx="3153958" cy="832763"/>
                  <a:chOff x="461732" y="1914268"/>
                  <a:chExt cx="3153958" cy="832763"/>
                </a:xfrm>
              </p:grpSpPr>
              <p:cxnSp>
                <p:nvCxnSpPr>
                  <p:cNvPr id="27" name="Straight Connector 4">
                    <a:extLst>
                      <a:ext uri="{FF2B5EF4-FFF2-40B4-BE49-F238E27FC236}">
                        <a16:creationId xmlns:a16="http://schemas.microsoft.com/office/drawing/2014/main" id="{333A3475-D5DE-4346-BD27-82F348BE276B}"/>
                      </a:ext>
                    </a:extLst>
                  </p:cNvPr>
                  <p:cNvCxnSpPr>
                    <a:cxnSpLocks/>
                  </p:cNvCxnSpPr>
                  <p:nvPr/>
                </p:nvCxnSpPr>
                <p:spPr>
                  <a:xfrm>
                    <a:off x="683568" y="2439233"/>
                    <a:ext cx="0" cy="307798"/>
                  </a:xfrm>
                  <a:prstGeom prst="line">
                    <a:avLst/>
                  </a:prstGeom>
                  <a:noFill/>
                  <a:ln w="28575" cap="flat" cmpd="sng" algn="ctr">
                    <a:solidFill>
                      <a:srgbClr val="4472C4"/>
                    </a:solidFill>
                    <a:prstDash val="solid"/>
                    <a:miter lim="800000"/>
                    <a:headEnd type="oval"/>
                  </a:ln>
                  <a:effectLst/>
                </p:spPr>
              </p:cxnSp>
              <p:sp>
                <p:nvSpPr>
                  <p:cNvPr id="28" name="Inhaltsplatzhalter 4">
                    <a:extLst>
                      <a:ext uri="{FF2B5EF4-FFF2-40B4-BE49-F238E27FC236}">
                        <a16:creationId xmlns:a16="http://schemas.microsoft.com/office/drawing/2014/main" id="{D93F4E87-7D1E-4853-ADC4-3118245E32B8}"/>
                      </a:ext>
                    </a:extLst>
                  </p:cNvPr>
                  <p:cNvSpPr txBox="1"/>
                  <p:nvPr/>
                </p:nvSpPr>
                <p:spPr>
                  <a:xfrm>
                    <a:off x="461732" y="1914268"/>
                    <a:ext cx="3153958" cy="469170"/>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913765" fontAlgn="auto">
                      <a:lnSpc>
                        <a:spcPct val="125000"/>
                      </a:lnSpc>
                      <a:spcBef>
                        <a:spcPts val="0"/>
                      </a:spcBef>
                      <a:spcAft>
                        <a:spcPts val="0"/>
                      </a:spcAft>
                      <a:buFont typeface="Arial" panose="020B0604020202020204" pitchFamily="34" charset="0"/>
                      <a:buChar char="•"/>
                      <a:defRPr/>
                    </a:pPr>
                    <a:r>
                      <a:rPr lang="en-US" altLang="zh-CN" sz="1500" b="1" dirty="0">
                        <a:latin typeface="Arial" panose="020B0604020202020204" pitchFamily="34" charset="0"/>
                        <a:ea typeface="黑体" panose="02010609060101010101" pitchFamily="49" charset="-122"/>
                        <a:cs typeface="Arial" panose="020B0604020202020204" pitchFamily="34" charset="0"/>
                      </a:rPr>
                      <a:t>Prototype R&amp;D and testing</a:t>
                    </a:r>
                  </a:p>
                  <a:p>
                    <a:pPr marL="285750" indent="-285750" defTabSz="913765" fontAlgn="auto">
                      <a:lnSpc>
                        <a:spcPct val="125000"/>
                      </a:lnSpc>
                      <a:spcBef>
                        <a:spcPts val="0"/>
                      </a:spcBef>
                      <a:spcAft>
                        <a:spcPts val="0"/>
                      </a:spcAft>
                      <a:buFont typeface="Arial" panose="020B0604020202020204" pitchFamily="34" charset="0"/>
                      <a:buChar char="•"/>
                      <a:defRPr/>
                    </a:pPr>
                    <a:r>
                      <a:rPr lang="en-US" altLang="zh-CN" sz="1500" b="1" dirty="0">
                        <a:latin typeface="Arial" panose="020B0604020202020204" pitchFamily="34" charset="0"/>
                        <a:ea typeface="黑体" panose="02010609060101010101" pitchFamily="49" charset="-122"/>
                        <a:cs typeface="Arial" panose="020B0604020202020204" pitchFamily="34" charset="0"/>
                      </a:rPr>
                      <a:t>Civil construction start</a:t>
                    </a:r>
                  </a:p>
                </p:txBody>
              </p:sp>
            </p:grpSp>
            <p:cxnSp>
              <p:nvCxnSpPr>
                <p:cNvPr id="23" name="Straight Connector 15">
                  <a:extLst>
                    <a:ext uri="{FF2B5EF4-FFF2-40B4-BE49-F238E27FC236}">
                      <a16:creationId xmlns:a16="http://schemas.microsoft.com/office/drawing/2014/main" id="{F1956319-3051-444C-8B0F-20D38A2BD75C}"/>
                    </a:ext>
                  </a:extLst>
                </p:cNvPr>
                <p:cNvCxnSpPr>
                  <a:cxnSpLocks/>
                </p:cNvCxnSpPr>
                <p:nvPr/>
              </p:nvCxnSpPr>
              <p:spPr>
                <a:xfrm>
                  <a:off x="3818355" y="2062615"/>
                  <a:ext cx="0" cy="307798"/>
                </a:xfrm>
                <a:prstGeom prst="line">
                  <a:avLst/>
                </a:prstGeom>
                <a:noFill/>
                <a:ln w="28575" cap="flat" cmpd="sng" algn="ctr">
                  <a:solidFill>
                    <a:srgbClr val="FFC000"/>
                  </a:solidFill>
                  <a:prstDash val="solid"/>
                  <a:miter lim="800000"/>
                  <a:headEnd type="oval"/>
                </a:ln>
                <a:effectLst/>
              </p:spPr>
            </p:cxnSp>
            <p:cxnSp>
              <p:nvCxnSpPr>
                <p:cNvPr id="20" name="Straight Connector 18">
                  <a:extLst>
                    <a:ext uri="{FF2B5EF4-FFF2-40B4-BE49-F238E27FC236}">
                      <a16:creationId xmlns:a16="http://schemas.microsoft.com/office/drawing/2014/main" id="{C6155EBC-E0D0-4531-8B38-7F60EBA4D20B}"/>
                    </a:ext>
                  </a:extLst>
                </p:cNvPr>
                <p:cNvCxnSpPr>
                  <a:cxnSpLocks/>
                </p:cNvCxnSpPr>
                <p:nvPr/>
              </p:nvCxnSpPr>
              <p:spPr>
                <a:xfrm>
                  <a:off x="6950078" y="2062615"/>
                  <a:ext cx="0" cy="307798"/>
                </a:xfrm>
                <a:prstGeom prst="line">
                  <a:avLst/>
                </a:prstGeom>
                <a:noFill/>
                <a:ln w="28575" cap="flat" cmpd="sng" algn="ctr">
                  <a:solidFill>
                    <a:srgbClr val="5B9BD5"/>
                  </a:solidFill>
                  <a:prstDash val="solid"/>
                  <a:miter lim="800000"/>
                  <a:headEnd type="oval"/>
                </a:ln>
                <a:effectLst/>
              </p:spPr>
            </p:cxnSp>
            <p:sp>
              <p:nvSpPr>
                <p:cNvPr id="19" name="Inhaltsplatzhalter 4">
                  <a:extLst>
                    <a:ext uri="{FF2B5EF4-FFF2-40B4-BE49-F238E27FC236}">
                      <a16:creationId xmlns:a16="http://schemas.microsoft.com/office/drawing/2014/main" id="{581B44E8-2D48-41DC-B02F-5B452FAB1F5B}"/>
                    </a:ext>
                  </a:extLst>
                </p:cNvPr>
                <p:cNvSpPr txBox="1"/>
                <p:nvPr/>
              </p:nvSpPr>
              <p:spPr>
                <a:xfrm>
                  <a:off x="3694538" y="1521731"/>
                  <a:ext cx="3540178" cy="469170"/>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913765" fontAlgn="auto">
                    <a:lnSpc>
                      <a:spcPct val="125000"/>
                    </a:lnSpc>
                    <a:spcBef>
                      <a:spcPts val="0"/>
                    </a:spcBef>
                    <a:spcAft>
                      <a:spcPts val="0"/>
                    </a:spcAft>
                    <a:buFont typeface="Arial" panose="020B0604020202020204" pitchFamily="34" charset="0"/>
                    <a:buChar char="•"/>
                    <a:defRPr/>
                  </a:pPr>
                  <a:r>
                    <a:rPr lang="en-US" altLang="zh-CN" sz="1500" b="1" dirty="0">
                      <a:latin typeface="Arial" panose="020B0604020202020204" pitchFamily="34" charset="0"/>
                      <a:ea typeface="黑体" panose="02010609060101010101" pitchFamily="49" charset="-122"/>
                      <a:cs typeface="Arial" panose="020B0604020202020204" pitchFamily="34" charset="0"/>
                    </a:rPr>
                    <a:t>Batch</a:t>
                  </a:r>
                  <a:r>
                    <a:rPr lang="en-US" altLang="zh-CN" sz="1500" b="1" dirty="0">
                      <a:latin typeface="Arial" panose="020B0604020202020204" pitchFamily="34" charset="0"/>
                      <a:ea typeface="黑体" panose="02010609060101010101" pitchFamily="49" charset="-122"/>
                    </a:rPr>
                    <a:t> processing</a:t>
                  </a:r>
                </a:p>
                <a:p>
                  <a:pPr marL="285750" indent="-285750" defTabSz="913765" fontAlgn="auto">
                    <a:lnSpc>
                      <a:spcPct val="125000"/>
                    </a:lnSpc>
                    <a:spcBef>
                      <a:spcPts val="0"/>
                    </a:spcBef>
                    <a:spcAft>
                      <a:spcPts val="0"/>
                    </a:spcAft>
                    <a:buFont typeface="Arial" panose="020B0604020202020204" pitchFamily="34" charset="0"/>
                    <a:buChar char="•"/>
                    <a:defRPr/>
                  </a:pPr>
                  <a:r>
                    <a:rPr lang="en-US" sz="1500" b="1" dirty="0">
                      <a:latin typeface="Arial" panose="020B0604020202020204" pitchFamily="34" charset="0"/>
                      <a:ea typeface="黑体" panose="02010609060101010101" pitchFamily="49" charset="-122"/>
                      <a:cs typeface="Arial" panose="020B0604020202020204" pitchFamily="34" charset="0"/>
                    </a:rPr>
                    <a:t>Auxiliary facilities installation  </a:t>
                  </a:r>
                </a:p>
              </p:txBody>
            </p:sp>
          </p:grpSp>
          <p:graphicFrame>
            <p:nvGraphicFramePr>
              <p:cNvPr id="11" name="图示 12">
                <a:extLst>
                  <a:ext uri="{FF2B5EF4-FFF2-40B4-BE49-F238E27FC236}">
                    <a16:creationId xmlns:a16="http://schemas.microsoft.com/office/drawing/2014/main" id="{DA548211-6276-4F11-81DD-A5231DCBF091}"/>
                  </a:ext>
                </a:extLst>
              </p:cNvPr>
              <p:cNvGraphicFramePr/>
              <p:nvPr>
                <p:extLst>
                  <p:ext uri="{D42A27DB-BD31-4B8C-83A1-F6EECF244321}">
                    <p14:modId xmlns:p14="http://schemas.microsoft.com/office/powerpoint/2010/main" val="2301293908"/>
                  </p:ext>
                </p:extLst>
              </p:nvPr>
            </p:nvGraphicFramePr>
            <p:xfrm>
              <a:off x="652023" y="2063125"/>
              <a:ext cx="10616306" cy="284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sp>
        <p:nvSpPr>
          <p:cNvPr id="29" name="五角星 6">
            <a:extLst>
              <a:ext uri="{FF2B5EF4-FFF2-40B4-BE49-F238E27FC236}">
                <a16:creationId xmlns:a16="http://schemas.microsoft.com/office/drawing/2014/main" id="{301C91BB-C302-427E-87AD-C41916E7C2F2}"/>
              </a:ext>
            </a:extLst>
          </p:cNvPr>
          <p:cNvSpPr/>
          <p:nvPr/>
        </p:nvSpPr>
        <p:spPr>
          <a:xfrm>
            <a:off x="9700237" y="1931168"/>
            <a:ext cx="673733" cy="721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prstClr val="white"/>
              </a:solidFill>
            </a:endParaRPr>
          </a:p>
        </p:txBody>
      </p:sp>
      <p:pic>
        <p:nvPicPr>
          <p:cNvPr id="30" name="图片 36">
            <a:extLst>
              <a:ext uri="{FF2B5EF4-FFF2-40B4-BE49-F238E27FC236}">
                <a16:creationId xmlns:a16="http://schemas.microsoft.com/office/drawing/2014/main" id="{FAEC27C3-9656-4CF6-BFE3-6029E1E108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9996" y="5154189"/>
            <a:ext cx="2307745" cy="1298106"/>
          </a:xfrm>
          <a:prstGeom prst="rect">
            <a:avLst/>
          </a:prstGeom>
        </p:spPr>
      </p:pic>
      <p:pic>
        <p:nvPicPr>
          <p:cNvPr id="31" name="图片 37">
            <a:extLst>
              <a:ext uri="{FF2B5EF4-FFF2-40B4-BE49-F238E27FC236}">
                <a16:creationId xmlns:a16="http://schemas.microsoft.com/office/drawing/2014/main" id="{60BDB742-849E-4C45-9FC5-D88CB1FF131F}"/>
              </a:ext>
            </a:extLst>
          </p:cNvPr>
          <p:cNvPicPr>
            <a:picLocks noChangeAspect="1"/>
          </p:cNvPicPr>
          <p:nvPr/>
        </p:nvPicPr>
        <p:blipFill>
          <a:blip r:embed="rId9"/>
          <a:stretch>
            <a:fillRect/>
          </a:stretch>
        </p:blipFill>
        <p:spPr>
          <a:xfrm>
            <a:off x="495986" y="5202347"/>
            <a:ext cx="2216001" cy="1202125"/>
          </a:xfrm>
          <a:prstGeom prst="rect">
            <a:avLst/>
          </a:prstGeom>
        </p:spPr>
      </p:pic>
      <p:sp>
        <p:nvSpPr>
          <p:cNvPr id="32" name="矩形 3">
            <a:extLst>
              <a:ext uri="{FF2B5EF4-FFF2-40B4-BE49-F238E27FC236}">
                <a16:creationId xmlns:a16="http://schemas.microsoft.com/office/drawing/2014/main" id="{3AD9D982-FA84-4EEF-89D3-07F1D781EF34}"/>
              </a:ext>
            </a:extLst>
          </p:cNvPr>
          <p:cNvSpPr/>
          <p:nvPr/>
        </p:nvSpPr>
        <p:spPr>
          <a:xfrm>
            <a:off x="1589245" y="5988158"/>
            <a:ext cx="755335" cy="369332"/>
          </a:xfrm>
          <a:prstGeom prst="rect">
            <a:avLst/>
          </a:prstGeom>
        </p:spPr>
        <p:txBody>
          <a:bodyPr wrap="none">
            <a:spAutoFit/>
          </a:bodyPr>
          <a:lstStyle/>
          <a:p>
            <a:r>
              <a:rPr lang="en-US" altLang="zh-CN" b="1" dirty="0">
                <a:solidFill>
                  <a:srgbClr val="FFFF00"/>
                </a:solidFill>
                <a:latin typeface="微软雅黑" panose="020B0503020204020204" pitchFamily="34" charset="-122"/>
                <a:ea typeface="微软雅黑" panose="020B0503020204020204" pitchFamily="34" charset="-122"/>
              </a:rPr>
              <a:t>2021</a:t>
            </a:r>
            <a:endParaRPr lang="zh-CN" altLang="en-US" dirty="0">
              <a:solidFill>
                <a:srgbClr val="FFFF00"/>
              </a:solidFill>
            </a:endParaRPr>
          </a:p>
        </p:txBody>
      </p:sp>
      <p:pic>
        <p:nvPicPr>
          <p:cNvPr id="33" name="图片 40">
            <a:extLst>
              <a:ext uri="{FF2B5EF4-FFF2-40B4-BE49-F238E27FC236}">
                <a16:creationId xmlns:a16="http://schemas.microsoft.com/office/drawing/2014/main" id="{381B3D45-0E52-413D-A35F-7598C36EF0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4389" y="3478834"/>
            <a:ext cx="5048332" cy="1474003"/>
          </a:xfrm>
          <a:prstGeom prst="rect">
            <a:avLst/>
          </a:prstGeom>
        </p:spPr>
      </p:pic>
      <p:pic>
        <p:nvPicPr>
          <p:cNvPr id="34" name="图片 41">
            <a:extLst>
              <a:ext uri="{FF2B5EF4-FFF2-40B4-BE49-F238E27FC236}">
                <a16:creationId xmlns:a16="http://schemas.microsoft.com/office/drawing/2014/main" id="{655E6A6B-87FE-4D51-8BDE-8399811E8CD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1113"/>
          <a:stretch/>
        </p:blipFill>
        <p:spPr>
          <a:xfrm>
            <a:off x="5872223" y="3477183"/>
            <a:ext cx="5912409" cy="1429917"/>
          </a:xfrm>
          <a:prstGeom prst="rect">
            <a:avLst/>
          </a:prstGeom>
        </p:spPr>
      </p:pic>
      <p:pic>
        <p:nvPicPr>
          <p:cNvPr id="35" name="图片 42">
            <a:extLst>
              <a:ext uri="{FF2B5EF4-FFF2-40B4-BE49-F238E27FC236}">
                <a16:creationId xmlns:a16="http://schemas.microsoft.com/office/drawing/2014/main" id="{B4956165-297E-498B-B36E-294BFB9FF0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1834" y="5167450"/>
            <a:ext cx="2263157" cy="1273026"/>
          </a:xfrm>
          <a:prstGeom prst="rect">
            <a:avLst/>
          </a:prstGeom>
        </p:spPr>
      </p:pic>
      <p:pic>
        <p:nvPicPr>
          <p:cNvPr id="36" name="图片 43">
            <a:extLst>
              <a:ext uri="{FF2B5EF4-FFF2-40B4-BE49-F238E27FC236}">
                <a16:creationId xmlns:a16="http://schemas.microsoft.com/office/drawing/2014/main" id="{E3F4F4BD-6AE0-4C0E-99C2-0734FB106898}"/>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p:blipFill>
        <p:spPr>
          <a:xfrm>
            <a:off x="8815264" y="5154189"/>
            <a:ext cx="2924047" cy="1298106"/>
          </a:xfrm>
          <a:prstGeom prst="rect">
            <a:avLst/>
          </a:prstGeom>
        </p:spPr>
      </p:pic>
      <p:sp>
        <p:nvSpPr>
          <p:cNvPr id="37" name="矩形 44">
            <a:extLst>
              <a:ext uri="{FF2B5EF4-FFF2-40B4-BE49-F238E27FC236}">
                <a16:creationId xmlns:a16="http://schemas.microsoft.com/office/drawing/2014/main" id="{FC09951A-883E-47D1-AD76-8749B986DE73}"/>
              </a:ext>
            </a:extLst>
          </p:cNvPr>
          <p:cNvSpPr/>
          <p:nvPr/>
        </p:nvSpPr>
        <p:spPr>
          <a:xfrm>
            <a:off x="4209614" y="5981830"/>
            <a:ext cx="755335" cy="369332"/>
          </a:xfrm>
          <a:prstGeom prst="rect">
            <a:avLst/>
          </a:prstGeom>
        </p:spPr>
        <p:txBody>
          <a:bodyPr wrap="none">
            <a:spAutoFit/>
          </a:bodyPr>
          <a:lstStyle/>
          <a:p>
            <a:r>
              <a:rPr lang="en-US" altLang="zh-CN" b="1" dirty="0">
                <a:solidFill>
                  <a:srgbClr val="FFFF00"/>
                </a:solidFill>
                <a:latin typeface="微软雅黑" panose="020B0503020204020204" pitchFamily="34" charset="-122"/>
                <a:ea typeface="微软雅黑" panose="020B0503020204020204" pitchFamily="34" charset="-122"/>
              </a:rPr>
              <a:t>2022</a:t>
            </a:r>
            <a:endParaRPr lang="zh-CN" altLang="en-US" dirty="0">
              <a:solidFill>
                <a:srgbClr val="FFFF00"/>
              </a:solidFill>
            </a:endParaRPr>
          </a:p>
        </p:txBody>
      </p:sp>
      <p:sp>
        <p:nvSpPr>
          <p:cNvPr id="38" name="矩形 45">
            <a:extLst>
              <a:ext uri="{FF2B5EF4-FFF2-40B4-BE49-F238E27FC236}">
                <a16:creationId xmlns:a16="http://schemas.microsoft.com/office/drawing/2014/main" id="{9A3CD540-4165-4948-9E36-CF3789EB06E9}"/>
              </a:ext>
            </a:extLst>
          </p:cNvPr>
          <p:cNvSpPr/>
          <p:nvPr/>
        </p:nvSpPr>
        <p:spPr>
          <a:xfrm>
            <a:off x="7290826" y="5981830"/>
            <a:ext cx="755335" cy="369332"/>
          </a:xfrm>
          <a:prstGeom prst="rect">
            <a:avLst/>
          </a:prstGeom>
        </p:spPr>
        <p:txBody>
          <a:bodyPr wrap="none">
            <a:spAutoFit/>
          </a:bodyPr>
          <a:lstStyle/>
          <a:p>
            <a:r>
              <a:rPr lang="en-US" altLang="zh-CN" b="1" dirty="0">
                <a:solidFill>
                  <a:srgbClr val="FFFF00"/>
                </a:solidFill>
                <a:latin typeface="微软雅黑" panose="020B0503020204020204" pitchFamily="34" charset="-122"/>
                <a:ea typeface="微软雅黑" panose="020B0503020204020204" pitchFamily="34" charset="-122"/>
              </a:rPr>
              <a:t>2024</a:t>
            </a:r>
            <a:endParaRPr lang="zh-CN" altLang="en-US" dirty="0">
              <a:solidFill>
                <a:srgbClr val="FFFF00"/>
              </a:solidFill>
            </a:endParaRPr>
          </a:p>
        </p:txBody>
      </p:sp>
      <p:sp>
        <p:nvSpPr>
          <p:cNvPr id="39" name="矩形 46">
            <a:extLst>
              <a:ext uri="{FF2B5EF4-FFF2-40B4-BE49-F238E27FC236}">
                <a16:creationId xmlns:a16="http://schemas.microsoft.com/office/drawing/2014/main" id="{564E2F52-5A44-428E-97E6-1D6243E0C51F}"/>
              </a:ext>
            </a:extLst>
          </p:cNvPr>
          <p:cNvSpPr/>
          <p:nvPr/>
        </p:nvSpPr>
        <p:spPr>
          <a:xfrm>
            <a:off x="10715484" y="4520846"/>
            <a:ext cx="755335" cy="369332"/>
          </a:xfrm>
          <a:prstGeom prst="rect">
            <a:avLst/>
          </a:prstGeom>
        </p:spPr>
        <p:txBody>
          <a:bodyPr wrap="none">
            <a:spAutoFit/>
          </a:bodyPr>
          <a:lstStyle/>
          <a:p>
            <a:r>
              <a:rPr lang="en-US" altLang="zh-CN" b="1" dirty="0">
                <a:solidFill>
                  <a:srgbClr val="FFFF00"/>
                </a:solidFill>
                <a:latin typeface="微软雅黑" panose="020B0503020204020204" pitchFamily="34" charset="-122"/>
                <a:ea typeface="微软雅黑" panose="020B0503020204020204" pitchFamily="34" charset="-122"/>
              </a:rPr>
              <a:t>2020</a:t>
            </a:r>
            <a:endParaRPr lang="zh-CN" altLang="en-US" dirty="0">
              <a:solidFill>
                <a:srgbClr val="FFFF00"/>
              </a:solidFill>
            </a:endParaRPr>
          </a:p>
        </p:txBody>
      </p:sp>
      <p:sp>
        <p:nvSpPr>
          <p:cNvPr id="40" name="矩形 47">
            <a:extLst>
              <a:ext uri="{FF2B5EF4-FFF2-40B4-BE49-F238E27FC236}">
                <a16:creationId xmlns:a16="http://schemas.microsoft.com/office/drawing/2014/main" id="{C214702D-71F2-4A7F-A496-49B4D2FB9533}"/>
              </a:ext>
            </a:extLst>
          </p:cNvPr>
          <p:cNvSpPr/>
          <p:nvPr/>
        </p:nvSpPr>
        <p:spPr>
          <a:xfrm>
            <a:off x="4432773" y="4524026"/>
            <a:ext cx="755335" cy="369332"/>
          </a:xfrm>
          <a:prstGeom prst="rect">
            <a:avLst/>
          </a:prstGeom>
        </p:spPr>
        <p:txBody>
          <a:bodyPr wrap="none">
            <a:spAutoFit/>
          </a:bodyPr>
          <a:lstStyle/>
          <a:p>
            <a:r>
              <a:rPr lang="en-US" altLang="zh-CN" b="1" dirty="0">
                <a:solidFill>
                  <a:srgbClr val="FFFF00"/>
                </a:solidFill>
                <a:latin typeface="微软雅黑" panose="020B0503020204020204" pitchFamily="34" charset="-122"/>
                <a:ea typeface="微软雅黑" panose="020B0503020204020204" pitchFamily="34" charset="-122"/>
              </a:rPr>
              <a:t>2019</a:t>
            </a:r>
            <a:endParaRPr lang="zh-CN" altLang="en-US" dirty="0">
              <a:solidFill>
                <a:srgbClr val="FFFF00"/>
              </a:solidFill>
            </a:endParaRPr>
          </a:p>
        </p:txBody>
      </p:sp>
      <p:sp>
        <p:nvSpPr>
          <p:cNvPr id="41" name="矩形 48">
            <a:extLst>
              <a:ext uri="{FF2B5EF4-FFF2-40B4-BE49-F238E27FC236}">
                <a16:creationId xmlns:a16="http://schemas.microsoft.com/office/drawing/2014/main" id="{ABDD7557-5E30-48B8-B84D-51A1968AA75A}"/>
              </a:ext>
            </a:extLst>
          </p:cNvPr>
          <p:cNvSpPr/>
          <p:nvPr/>
        </p:nvSpPr>
        <p:spPr>
          <a:xfrm>
            <a:off x="10720233" y="6046002"/>
            <a:ext cx="755335" cy="369332"/>
          </a:xfrm>
          <a:prstGeom prst="rect">
            <a:avLst/>
          </a:prstGeom>
        </p:spPr>
        <p:txBody>
          <a:bodyPr wrap="none">
            <a:spAutoFit/>
          </a:bodyPr>
          <a:lstStyle/>
          <a:p>
            <a:r>
              <a:rPr lang="en-US" altLang="zh-CN" b="1" dirty="0">
                <a:solidFill>
                  <a:srgbClr val="FFFF00"/>
                </a:solidFill>
                <a:latin typeface="微软雅黑" panose="020B0503020204020204" pitchFamily="34" charset="-122"/>
                <a:ea typeface="微软雅黑" panose="020B0503020204020204" pitchFamily="34" charset="-122"/>
              </a:rPr>
              <a:t>2025</a:t>
            </a:r>
            <a:endParaRPr lang="zh-CN" altLang="en-US" dirty="0">
              <a:solidFill>
                <a:srgbClr val="FFFF00"/>
              </a:solidFill>
            </a:endParaRPr>
          </a:p>
        </p:txBody>
      </p:sp>
      <p:sp>
        <p:nvSpPr>
          <p:cNvPr id="43" name="Inhaltsplatzhalter 4">
            <a:extLst>
              <a:ext uri="{FF2B5EF4-FFF2-40B4-BE49-F238E27FC236}">
                <a16:creationId xmlns:a16="http://schemas.microsoft.com/office/drawing/2014/main" id="{A9BF0696-06E0-4CB6-B879-85DF34AA1D51}"/>
              </a:ext>
            </a:extLst>
          </p:cNvPr>
          <p:cNvSpPr txBox="1"/>
          <p:nvPr/>
        </p:nvSpPr>
        <p:spPr>
          <a:xfrm>
            <a:off x="7213868" y="1990240"/>
            <a:ext cx="3132789" cy="548740"/>
          </a:xfrm>
          <a:prstGeom prst="rect">
            <a:avLst/>
          </a:prstGeom>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913765" fontAlgn="auto">
              <a:lnSpc>
                <a:spcPct val="125000"/>
              </a:lnSpc>
              <a:spcBef>
                <a:spcPts val="0"/>
              </a:spcBef>
              <a:spcAft>
                <a:spcPts val="0"/>
              </a:spcAft>
              <a:buFont typeface="Arial" panose="020B0604020202020204" pitchFamily="34" charset="0"/>
              <a:buChar char="•"/>
              <a:defRPr/>
            </a:pPr>
            <a:r>
              <a:rPr lang="en-US" sz="1500" b="1" dirty="0">
                <a:latin typeface="Arial" panose="020B0604020202020204" pitchFamily="34" charset="0"/>
                <a:ea typeface="黑体" panose="02010609060101010101" pitchFamily="49" charset="-122"/>
                <a:cs typeface="Arial" panose="020B0604020202020204" pitchFamily="34" charset="0"/>
              </a:rPr>
              <a:t>Equipment installation </a:t>
            </a:r>
          </a:p>
          <a:p>
            <a:pPr marL="285750" indent="-285750" defTabSz="913765" fontAlgn="auto">
              <a:lnSpc>
                <a:spcPct val="125000"/>
              </a:lnSpc>
              <a:spcBef>
                <a:spcPts val="0"/>
              </a:spcBef>
              <a:spcAft>
                <a:spcPts val="0"/>
              </a:spcAft>
              <a:buFont typeface="Arial" panose="020B0604020202020204" pitchFamily="34" charset="0"/>
              <a:buChar char="•"/>
              <a:defRPr/>
            </a:pPr>
            <a:r>
              <a:rPr lang="en-US" sz="1500" b="1" dirty="0">
                <a:latin typeface="Arial" panose="020B0604020202020204" pitchFamily="34" charset="0"/>
                <a:ea typeface="黑体" panose="02010609060101010101" pitchFamily="49" charset="-122"/>
                <a:cs typeface="Arial" panose="020B0604020202020204" pitchFamily="34" charset="0"/>
              </a:rPr>
              <a:t>Offline commissioning</a:t>
            </a:r>
          </a:p>
        </p:txBody>
      </p:sp>
      <p:sp>
        <p:nvSpPr>
          <p:cNvPr id="2" name="Rectangle 1">
            <a:extLst>
              <a:ext uri="{FF2B5EF4-FFF2-40B4-BE49-F238E27FC236}">
                <a16:creationId xmlns:a16="http://schemas.microsoft.com/office/drawing/2014/main" id="{4F820EA4-FC24-4D68-9879-B2D4A3E9155F}"/>
              </a:ext>
            </a:extLst>
          </p:cNvPr>
          <p:cNvSpPr/>
          <p:nvPr/>
        </p:nvSpPr>
        <p:spPr>
          <a:xfrm>
            <a:off x="245114" y="1045872"/>
            <a:ext cx="10518457" cy="461665"/>
          </a:xfrm>
          <a:prstGeom prst="rect">
            <a:avLst/>
          </a:prstGeom>
        </p:spPr>
        <p:txBody>
          <a:bodyPr wrap="none">
            <a:spAutoFit/>
          </a:bodyPr>
          <a:lstStyle/>
          <a:p>
            <a:pPr marL="342900" indent="-342900">
              <a:buFont typeface="Wingdings" panose="05000000000000000000" pitchFamily="2" charset="2"/>
              <a:buChar char="q"/>
            </a:pPr>
            <a:r>
              <a:rPr lang="en-US" sz="2400" b="1" dirty="0">
                <a:solidFill>
                  <a:srgbClr val="0000FF"/>
                </a:solidFill>
                <a:ea typeface="微软雅黑" panose="020B0503020204020204" pitchFamily="34" charset="-122"/>
                <a:cs typeface="Times New Roman" panose="02020603050405020304" pitchFamily="18" charset="0"/>
              </a:rPr>
              <a:t>7-year construction period, beam commission is scheduled very soon in 2025</a:t>
            </a:r>
          </a:p>
        </p:txBody>
      </p:sp>
    </p:spTree>
    <p:extLst>
      <p:ext uri="{BB962C8B-B14F-4D97-AF65-F5344CB8AC3E}">
        <p14:creationId xmlns:p14="http://schemas.microsoft.com/office/powerpoint/2010/main" val="1679120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Introduction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3</a:t>
            </a:fld>
            <a:endParaRPr lang="zh-CN" altLang="en-US" dirty="0"/>
          </a:p>
        </p:txBody>
      </p:sp>
      <p:sp>
        <p:nvSpPr>
          <p:cNvPr id="6" name="Rounded Rectangle 1">
            <a:extLst>
              <a:ext uri="{FF2B5EF4-FFF2-40B4-BE49-F238E27FC236}">
                <a16:creationId xmlns:a16="http://schemas.microsoft.com/office/drawing/2014/main" id="{D72BF11F-847C-4E53-81BF-B6456D545C9E}"/>
              </a:ext>
            </a:extLst>
          </p:cNvPr>
          <p:cNvSpPr/>
          <p:nvPr/>
        </p:nvSpPr>
        <p:spPr>
          <a:xfrm>
            <a:off x="643373" y="1707978"/>
            <a:ext cx="10811122" cy="2163856"/>
          </a:xfrm>
          <a:prstGeom prst="roundRect">
            <a:avLst>
              <a:gd name="adj" fmla="val 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ea typeface="微软雅黑" panose="020B0503020204020204" pitchFamily="34" charset="-122"/>
            </a:endParaRPr>
          </a:p>
        </p:txBody>
      </p:sp>
      <p:pic>
        <p:nvPicPr>
          <p:cNvPr id="7" name="图片 6">
            <a:extLst>
              <a:ext uri="{FF2B5EF4-FFF2-40B4-BE49-F238E27FC236}">
                <a16:creationId xmlns:a16="http://schemas.microsoft.com/office/drawing/2014/main" id="{6CCC55EB-0AD0-40D4-9656-3EF36352518E}"/>
              </a:ext>
            </a:extLst>
          </p:cNvPr>
          <p:cNvPicPr preferRelativeResize="0"/>
          <p:nvPr/>
        </p:nvPicPr>
        <p:blipFill>
          <a:blip r:embed="rId3"/>
          <a:stretch>
            <a:fillRect/>
          </a:stretch>
        </p:blipFill>
        <p:spPr>
          <a:xfrm>
            <a:off x="4179006" y="1799906"/>
            <a:ext cx="1574073" cy="1980000"/>
          </a:xfrm>
          <a:prstGeom prst="rect">
            <a:avLst/>
          </a:prstGeom>
        </p:spPr>
      </p:pic>
      <p:pic>
        <p:nvPicPr>
          <p:cNvPr id="8" name="Picture 2">
            <a:extLst>
              <a:ext uri="{FF2B5EF4-FFF2-40B4-BE49-F238E27FC236}">
                <a16:creationId xmlns:a16="http://schemas.microsoft.com/office/drawing/2014/main" id="{49D24DCB-A48E-4DA7-95E6-4B5D6531FD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2329" y="1799906"/>
            <a:ext cx="138996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E77EF63-8602-49FB-B3DA-5651DEC3AC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613" b="16908"/>
          <a:stretch>
            <a:fillRect/>
          </a:stretch>
        </p:blipFill>
        <p:spPr bwMode="auto">
          <a:xfrm>
            <a:off x="744068" y="1799906"/>
            <a:ext cx="1791544" cy="198000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5304865"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Big questions in nuclear physics:</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sp>
        <p:nvSpPr>
          <p:cNvPr id="12" name="矩形 11">
            <a:extLst>
              <a:ext uri="{FF2B5EF4-FFF2-40B4-BE49-F238E27FC236}">
                <a16:creationId xmlns:a16="http://schemas.microsoft.com/office/drawing/2014/main" id="{A000411D-A8D9-461B-AC2C-D7F5117DBB43}"/>
              </a:ext>
            </a:extLst>
          </p:cNvPr>
          <p:cNvSpPr/>
          <p:nvPr/>
        </p:nvSpPr>
        <p:spPr>
          <a:xfrm>
            <a:off x="6012422" y="1781938"/>
            <a:ext cx="5341378" cy="2015936"/>
          </a:xfrm>
          <a:prstGeom prst="rect">
            <a:avLst/>
          </a:prstGeom>
          <a:noFill/>
        </p:spPr>
        <p:txBody>
          <a:bodyPr wrap="square">
            <a:spAutoFit/>
          </a:bodyPr>
          <a:lstStyle/>
          <a:p>
            <a:pPr marL="432000" indent="-432000">
              <a:spcBef>
                <a:spcPts val="600"/>
              </a:spcBef>
              <a:buSzPct val="130000"/>
              <a:buFont typeface="Arial" panose="020B0604020202020204" pitchFamily="34" charset="0"/>
              <a:buChar char="•"/>
            </a:pPr>
            <a:r>
              <a:rPr lang="en-US" altLang="zh-CN" sz="2200" b="1" dirty="0">
                <a:solidFill>
                  <a:schemeClr val="bg1"/>
                </a:solidFill>
                <a:latin typeface="Times New Roman"/>
              </a:rPr>
              <a:t>Explore the limit of nuclear existence</a:t>
            </a:r>
          </a:p>
          <a:p>
            <a:pPr marL="432000" indent="-432000">
              <a:spcBef>
                <a:spcPts val="600"/>
              </a:spcBef>
              <a:buSzPct val="130000"/>
              <a:buFont typeface="Arial" panose="020B0604020202020204" pitchFamily="34" charset="0"/>
              <a:buChar char="•"/>
            </a:pPr>
            <a:r>
              <a:rPr lang="en-US" altLang="zh-CN" sz="2200" b="1" dirty="0">
                <a:solidFill>
                  <a:schemeClr val="bg1"/>
                </a:solidFill>
                <a:latin typeface="Times New Roman"/>
              </a:rPr>
              <a:t>Study exotic nuclear structure</a:t>
            </a:r>
          </a:p>
          <a:p>
            <a:pPr marL="432000" indent="-432000">
              <a:spcBef>
                <a:spcPts val="600"/>
              </a:spcBef>
              <a:buSzPct val="130000"/>
              <a:buFont typeface="Arial" panose="020B0604020202020204" pitchFamily="34" charset="0"/>
              <a:buChar char="•"/>
            </a:pPr>
            <a:r>
              <a:rPr lang="en-US" altLang="zh-CN" sz="2200" b="1" dirty="0">
                <a:solidFill>
                  <a:schemeClr val="bg1"/>
                </a:solidFill>
                <a:latin typeface="Times New Roman"/>
              </a:rPr>
              <a:t>Understand the origin of the elements</a:t>
            </a:r>
          </a:p>
          <a:p>
            <a:pPr marL="432000" indent="-432000">
              <a:spcBef>
                <a:spcPts val="600"/>
              </a:spcBef>
              <a:buSzPct val="130000"/>
              <a:buFont typeface="Arial" panose="020B0604020202020204" pitchFamily="34" charset="0"/>
              <a:buChar char="•"/>
            </a:pPr>
            <a:r>
              <a:rPr lang="en-US" altLang="zh-CN" sz="2200" b="1" dirty="0">
                <a:solidFill>
                  <a:schemeClr val="bg1"/>
                </a:solidFill>
                <a:latin typeface="Times New Roman"/>
              </a:rPr>
              <a:t>Study the properties of High Energy and Density Matter</a:t>
            </a:r>
          </a:p>
        </p:txBody>
      </p:sp>
      <p:sp>
        <p:nvSpPr>
          <p:cNvPr id="13" name="文本框 12">
            <a:extLst>
              <a:ext uri="{FF2B5EF4-FFF2-40B4-BE49-F238E27FC236}">
                <a16:creationId xmlns:a16="http://schemas.microsoft.com/office/drawing/2014/main" id="{F58F1D7E-5E48-45EA-9CAE-CF821C2AB4AB}"/>
              </a:ext>
            </a:extLst>
          </p:cNvPr>
          <p:cNvSpPr txBox="1"/>
          <p:nvPr/>
        </p:nvSpPr>
        <p:spPr>
          <a:xfrm>
            <a:off x="472588" y="3963762"/>
            <a:ext cx="11246824" cy="430887"/>
          </a:xfrm>
          <a:prstGeom prst="rect">
            <a:avLst/>
          </a:prstGeom>
          <a:noFill/>
        </p:spPr>
        <p:txBody>
          <a:bodyPr wrap="square">
            <a:spAutoFit/>
          </a:bodyPr>
          <a:lstStyle/>
          <a:p>
            <a:pPr algn="ctr"/>
            <a:r>
              <a:rPr lang="en-US" altLang="zh-CN" sz="2200" b="1" dirty="0">
                <a:latin typeface="Times New Roman" panose="02020603050405020304" pitchFamily="18" charset="0"/>
                <a:cs typeface="Times New Roman" panose="02020603050405020304" pitchFamily="18" charset="0"/>
              </a:rPr>
              <a:t>Accelerators and use of </a:t>
            </a:r>
            <a:r>
              <a:rPr lang="en-US" altLang="zh-CN" sz="2200" b="1" dirty="0">
                <a:solidFill>
                  <a:srgbClr val="C00000"/>
                </a:solidFill>
                <a:latin typeface="Times New Roman" panose="02020603050405020304" pitchFamily="18" charset="0"/>
                <a:cs typeface="Times New Roman" panose="02020603050405020304" pitchFamily="18" charset="0"/>
              </a:rPr>
              <a:t>high intensity heavy-ion beams </a:t>
            </a:r>
            <a:r>
              <a:rPr lang="en-US" altLang="zh-CN" sz="2200" b="1" dirty="0">
                <a:latin typeface="Times New Roman" panose="02020603050405020304" pitchFamily="18" charset="0"/>
                <a:cs typeface="Times New Roman" panose="02020603050405020304" pitchFamily="18" charset="0"/>
              </a:rPr>
              <a:t>will be key to solving those questions </a:t>
            </a:r>
            <a:endParaRPr lang="zh-CN" altLang="en-US" sz="2200" b="1" dirty="0">
              <a:latin typeface="Times New Roman" panose="02020603050405020304" pitchFamily="18" charset="0"/>
              <a:cs typeface="Times New Roman" panose="02020603050405020304" pitchFamily="18" charset="0"/>
            </a:endParaRPr>
          </a:p>
        </p:txBody>
      </p:sp>
      <p:pic>
        <p:nvPicPr>
          <p:cNvPr id="14" name="Picture 2" descr="P-017">
            <a:extLst>
              <a:ext uri="{FF2B5EF4-FFF2-40B4-BE49-F238E27FC236}">
                <a16:creationId xmlns:a16="http://schemas.microsoft.com/office/drawing/2014/main" id="{84C584EF-606C-45D4-9079-E8E563B67B09}"/>
              </a:ext>
            </a:extLst>
          </p:cNvPr>
          <p:cNvPicPr preferRelativeResize="0">
            <a:picLocks noChangeArrowheads="1"/>
          </p:cNvPicPr>
          <p:nvPr/>
        </p:nvPicPr>
        <p:blipFill>
          <a:blip r:embed="rId6">
            <a:lum bright="-18000"/>
          </a:blip>
          <a:srcRect/>
          <a:stretch>
            <a:fillRect/>
          </a:stretch>
        </p:blipFill>
        <p:spPr bwMode="auto">
          <a:xfrm>
            <a:off x="894387" y="4661447"/>
            <a:ext cx="1892239" cy="1237327"/>
          </a:xfrm>
          <a:prstGeom prst="rect">
            <a:avLst/>
          </a:prstGeom>
          <a:noFill/>
          <a:ln w="19050">
            <a:noFill/>
            <a:miter lim="800000"/>
            <a:headEnd/>
            <a:tailEnd/>
          </a:ln>
        </p:spPr>
      </p:pic>
      <p:pic>
        <p:nvPicPr>
          <p:cNvPr id="15" name="Picture 3" descr="c11">
            <a:extLst>
              <a:ext uri="{FF2B5EF4-FFF2-40B4-BE49-F238E27FC236}">
                <a16:creationId xmlns:a16="http://schemas.microsoft.com/office/drawing/2014/main" id="{8ABB5ACA-954D-4DE6-86D0-95DFE523270E}"/>
              </a:ext>
            </a:extLst>
          </p:cNvPr>
          <p:cNvPicPr preferRelativeResize="0">
            <a:picLocks noChangeArrowheads="1"/>
          </p:cNvPicPr>
          <p:nvPr/>
        </p:nvPicPr>
        <p:blipFill>
          <a:blip r:embed="rId7">
            <a:lum bright="24000"/>
          </a:blip>
          <a:srcRect/>
          <a:stretch>
            <a:fillRect/>
          </a:stretch>
        </p:blipFill>
        <p:spPr bwMode="auto">
          <a:xfrm>
            <a:off x="3001427" y="4661447"/>
            <a:ext cx="1892239" cy="1237327"/>
          </a:xfrm>
          <a:prstGeom prst="rect">
            <a:avLst/>
          </a:prstGeom>
          <a:noFill/>
          <a:ln w="19050">
            <a:noFill/>
            <a:miter lim="800000"/>
            <a:headEnd/>
            <a:tailEnd/>
          </a:ln>
        </p:spPr>
      </p:pic>
      <p:pic>
        <p:nvPicPr>
          <p:cNvPr id="16" name="Picture 6" descr="Схема ускорительного комплекса мегапроекта NICA.png">
            <a:extLst>
              <a:ext uri="{FF2B5EF4-FFF2-40B4-BE49-F238E27FC236}">
                <a16:creationId xmlns:a16="http://schemas.microsoft.com/office/drawing/2014/main" id="{1E046518-7414-4FA8-8EA9-3AC8909F2C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467" y="4661447"/>
            <a:ext cx="1892239" cy="1237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图片5">
            <a:extLst>
              <a:ext uri="{FF2B5EF4-FFF2-40B4-BE49-F238E27FC236}">
                <a16:creationId xmlns:a16="http://schemas.microsoft.com/office/drawing/2014/main" id="{2B154A5D-9A9B-427C-903E-304754F935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5507" y="4661447"/>
            <a:ext cx="1892239" cy="123732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9" descr="RIBF鳥瞰図051116-英">
            <a:extLst>
              <a:ext uri="{FF2B5EF4-FFF2-40B4-BE49-F238E27FC236}">
                <a16:creationId xmlns:a16="http://schemas.microsoft.com/office/drawing/2014/main" id="{24609B78-16F9-4A5C-A76C-3A858B33A890}"/>
              </a:ext>
            </a:extLst>
          </p:cNvPr>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22547" y="4661447"/>
            <a:ext cx="1892239" cy="123732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0" name="Text Box 13">
            <a:extLst>
              <a:ext uri="{FF2B5EF4-FFF2-40B4-BE49-F238E27FC236}">
                <a16:creationId xmlns:a16="http://schemas.microsoft.com/office/drawing/2014/main" id="{47873041-D764-4F8F-892F-2CD5947A7E93}"/>
              </a:ext>
            </a:extLst>
          </p:cNvPr>
          <p:cNvSpPr txBox="1">
            <a:spLocks noChangeArrowheads="1"/>
          </p:cNvSpPr>
          <p:nvPr/>
        </p:nvSpPr>
        <p:spPr bwMode="auto">
          <a:xfrm>
            <a:off x="894387" y="5947534"/>
            <a:ext cx="1892238" cy="338554"/>
          </a:xfrm>
          <a:prstGeom prst="rect">
            <a:avLst/>
          </a:prstGeom>
          <a:noFill/>
          <a:ln w="9525">
            <a:noFill/>
            <a:miter lim="800000"/>
          </a:ln>
        </p:spPr>
        <p:txBody>
          <a:bodyPr wrap="square">
            <a:spAutoFit/>
          </a:bodyPr>
          <a:lstStyle>
            <a:defPPr>
              <a:defRPr lang="zh-CN"/>
            </a:defPPr>
            <a:lvl1pPr algn="ctr">
              <a:defRPr sz="1600" b="1">
                <a:solidFill>
                  <a:schemeClr val="bg1"/>
                </a:solidFill>
                <a:ea typeface="微软雅黑" panose="020B0503020204020204" pitchFamily="34" charset="-122"/>
              </a:defRPr>
            </a:lvl1pPr>
          </a:lstStyle>
          <a:p>
            <a:r>
              <a:rPr lang="en-US" altLang="zh-CN" dirty="0">
                <a:solidFill>
                  <a:schemeClr val="tx1"/>
                </a:solidFill>
              </a:rPr>
              <a:t>FRIB</a:t>
            </a:r>
          </a:p>
        </p:txBody>
      </p:sp>
      <p:sp>
        <p:nvSpPr>
          <p:cNvPr id="21" name="Text Box 27">
            <a:extLst>
              <a:ext uri="{FF2B5EF4-FFF2-40B4-BE49-F238E27FC236}">
                <a16:creationId xmlns:a16="http://schemas.microsoft.com/office/drawing/2014/main" id="{D05D651B-5290-4B64-8E84-8662EB57C8CB}"/>
              </a:ext>
            </a:extLst>
          </p:cNvPr>
          <p:cNvSpPr txBox="1">
            <a:spLocks noChangeArrowheads="1"/>
          </p:cNvSpPr>
          <p:nvPr/>
        </p:nvSpPr>
        <p:spPr bwMode="auto">
          <a:xfrm>
            <a:off x="3029521" y="5947534"/>
            <a:ext cx="1864145" cy="338554"/>
          </a:xfrm>
          <a:prstGeom prst="rect">
            <a:avLst/>
          </a:prstGeom>
          <a:noFill/>
          <a:ln w="9525">
            <a:noFill/>
            <a:miter lim="800000"/>
          </a:ln>
        </p:spPr>
        <p:txBody>
          <a:bodyPr wrap="square">
            <a:spAutoFit/>
          </a:bodyPr>
          <a:lstStyle>
            <a:defPPr>
              <a:defRPr lang="zh-CN"/>
            </a:defPPr>
            <a:lvl1pPr algn="ctr">
              <a:defRPr sz="1600" b="1">
                <a:solidFill>
                  <a:schemeClr val="bg1"/>
                </a:solidFill>
                <a:ea typeface="微软雅黑" panose="020B0503020204020204" pitchFamily="34" charset="-122"/>
              </a:defRPr>
            </a:lvl1pPr>
            <a:lvl2pPr marL="742950" indent="-285750" algn="l">
              <a:defRPr>
                <a:solidFill>
                  <a:schemeClr val="tx1"/>
                </a:solidFill>
                <a:latin typeface="Arial" panose="020B0604020202020204" pitchFamily="34" charset="0"/>
                <a:ea typeface="宋体" panose="02010600030101010101" pitchFamily="2" charset="-122"/>
              </a:defRPr>
            </a:lvl2pPr>
            <a:lvl3pPr marL="1143000" indent="-228600" algn="l">
              <a:defRPr>
                <a:solidFill>
                  <a:schemeClr val="tx1"/>
                </a:solidFill>
                <a:latin typeface="Arial" panose="020B0604020202020204" pitchFamily="34" charset="0"/>
                <a:ea typeface="宋体" panose="02010600030101010101" pitchFamily="2" charset="-122"/>
              </a:defRPr>
            </a:lvl3pPr>
            <a:lvl4pPr marL="1600200" indent="-228600" algn="l">
              <a:defRPr>
                <a:solidFill>
                  <a:schemeClr val="tx1"/>
                </a:solidFill>
                <a:latin typeface="Arial" panose="020B0604020202020204" pitchFamily="34" charset="0"/>
                <a:ea typeface="宋体" panose="02010600030101010101" pitchFamily="2" charset="-122"/>
              </a:defRPr>
            </a:lvl4pPr>
            <a:lvl5pPr marL="2057400" indent="-228600" algn="l">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chemeClr val="tx1"/>
                </a:solidFill>
              </a:rPr>
              <a:t>FAIR</a:t>
            </a:r>
          </a:p>
        </p:txBody>
      </p:sp>
      <p:sp>
        <p:nvSpPr>
          <p:cNvPr id="22" name="矩形 8">
            <a:extLst>
              <a:ext uri="{FF2B5EF4-FFF2-40B4-BE49-F238E27FC236}">
                <a16:creationId xmlns:a16="http://schemas.microsoft.com/office/drawing/2014/main" id="{3179382B-235F-40DB-92A4-0B3B93997C9F}"/>
              </a:ext>
            </a:extLst>
          </p:cNvPr>
          <p:cNvSpPr>
            <a:spLocks noChangeArrowheads="1"/>
          </p:cNvSpPr>
          <p:nvPr/>
        </p:nvSpPr>
        <p:spPr bwMode="auto">
          <a:xfrm>
            <a:off x="5136559" y="5947534"/>
            <a:ext cx="1864145" cy="338554"/>
          </a:xfrm>
          <a:prstGeom prst="rect">
            <a:avLst/>
          </a:prstGeom>
          <a:noFill/>
          <a:ln w="9525">
            <a:noFill/>
            <a:miter lim="800000"/>
          </a:ln>
        </p:spPr>
        <p:txBody>
          <a:bodyPr wrap="square">
            <a:spAutoFit/>
          </a:bodyPr>
          <a:lstStyle/>
          <a:p>
            <a:pPr algn="ctr"/>
            <a:r>
              <a:rPr lang="en-US" altLang="zh-CN" sz="1600" b="1" dirty="0">
                <a:ea typeface="微软雅黑" panose="020B0503020204020204" pitchFamily="34" charset="-122"/>
              </a:rPr>
              <a:t>NICA</a:t>
            </a:r>
          </a:p>
        </p:txBody>
      </p:sp>
      <p:sp>
        <p:nvSpPr>
          <p:cNvPr id="23" name="Rectangular Callout 33">
            <a:extLst>
              <a:ext uri="{FF2B5EF4-FFF2-40B4-BE49-F238E27FC236}">
                <a16:creationId xmlns:a16="http://schemas.microsoft.com/office/drawing/2014/main" id="{A8033DC2-7965-497C-A175-C5A2B4FDA3FC}"/>
              </a:ext>
            </a:extLst>
          </p:cNvPr>
          <p:cNvSpPr/>
          <p:nvPr/>
        </p:nvSpPr>
        <p:spPr>
          <a:xfrm>
            <a:off x="9322547" y="5947534"/>
            <a:ext cx="1892239" cy="338554"/>
          </a:xfrm>
          <a:prstGeom prst="wedgeRectCallout">
            <a:avLst>
              <a:gd name="adj1" fmla="val -22439"/>
              <a:gd name="adj2" fmla="val 48851"/>
            </a:avLst>
          </a:prstGeom>
          <a:noFill/>
          <a:ln w="9525">
            <a:noFill/>
            <a:miter lim="800000"/>
          </a:ln>
        </p:spPr>
        <p:txBody>
          <a:bodyPr wrap="square">
            <a:spAutoFit/>
          </a:bodyPr>
          <a:lstStyle/>
          <a:p>
            <a:pPr algn="ctr"/>
            <a:r>
              <a:rPr lang="en-US" altLang="zh-CN" sz="1600" b="1" dirty="0">
                <a:ea typeface="微软雅黑" panose="020B0503020204020204" pitchFamily="34" charset="-122"/>
              </a:rPr>
              <a:t>RIBF</a:t>
            </a:r>
            <a:endParaRPr lang="en-US" sz="1600" b="1" dirty="0">
              <a:ea typeface="微软雅黑" panose="020B0503020204020204" pitchFamily="34" charset="-122"/>
            </a:endParaRPr>
          </a:p>
        </p:txBody>
      </p:sp>
      <p:sp>
        <p:nvSpPr>
          <p:cNvPr id="24" name="矩形 2">
            <a:extLst>
              <a:ext uri="{FF2B5EF4-FFF2-40B4-BE49-F238E27FC236}">
                <a16:creationId xmlns:a16="http://schemas.microsoft.com/office/drawing/2014/main" id="{409D3BAB-DD5D-425A-A614-4BF56F4B0050}"/>
              </a:ext>
            </a:extLst>
          </p:cNvPr>
          <p:cNvSpPr>
            <a:spLocks noChangeArrowheads="1"/>
          </p:cNvSpPr>
          <p:nvPr/>
        </p:nvSpPr>
        <p:spPr bwMode="auto">
          <a:xfrm>
            <a:off x="7215507" y="5947534"/>
            <a:ext cx="1892238" cy="338554"/>
          </a:xfrm>
          <a:prstGeom prst="rect">
            <a:avLst/>
          </a:prstGeom>
          <a:noFill/>
          <a:ln w="9525">
            <a:noFill/>
            <a:miter lim="800000"/>
          </a:ln>
        </p:spPr>
        <p:txBody>
          <a:bodyPr wrap="square">
            <a:spAutoFit/>
          </a:bodyPr>
          <a:lstStyle/>
          <a:p>
            <a:pPr algn="ctr"/>
            <a:r>
              <a:rPr lang="en-US" altLang="zh-CN" sz="1600" b="1" dirty="0">
                <a:ea typeface="微软雅黑" panose="020B0503020204020204" pitchFamily="34" charset="-122"/>
              </a:rPr>
              <a:t>SPIRAL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Construction overview</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30</a:t>
            </a:fld>
            <a:endParaRPr lang="zh-CN" altLang="en-US" dirty="0"/>
          </a:p>
        </p:txBody>
      </p:sp>
      <p:pic>
        <p:nvPicPr>
          <p:cNvPr id="18" name="图片 5">
            <a:extLst>
              <a:ext uri="{FF2B5EF4-FFF2-40B4-BE49-F238E27FC236}">
                <a16:creationId xmlns:a16="http://schemas.microsoft.com/office/drawing/2014/main" id="{9210FDCB-7C24-40AB-B80D-6495BEA044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03356"/>
            <a:ext cx="5499945" cy="3655474"/>
          </a:xfrm>
          <a:prstGeom prst="rect">
            <a:avLst/>
          </a:prstGeom>
        </p:spPr>
      </p:pic>
      <p:pic>
        <p:nvPicPr>
          <p:cNvPr id="19" name="图片 3">
            <a:extLst>
              <a:ext uri="{FF2B5EF4-FFF2-40B4-BE49-F238E27FC236}">
                <a16:creationId xmlns:a16="http://schemas.microsoft.com/office/drawing/2014/main" id="{7A32B554-7E42-49E5-A750-55FD605CB223}"/>
              </a:ext>
            </a:extLst>
          </p:cNvPr>
          <p:cNvPicPr>
            <a:picLocks noChangeAspect="1"/>
          </p:cNvPicPr>
          <p:nvPr/>
        </p:nvPicPr>
        <p:blipFill rotWithShape="1">
          <a:blip r:embed="rId4"/>
          <a:srcRect l="11237"/>
          <a:stretch/>
        </p:blipFill>
        <p:spPr>
          <a:xfrm>
            <a:off x="5638402" y="2830920"/>
            <a:ext cx="6326205" cy="3114991"/>
          </a:xfrm>
          <a:prstGeom prst="rect">
            <a:avLst/>
          </a:prstGeom>
        </p:spPr>
      </p:pic>
      <p:sp>
        <p:nvSpPr>
          <p:cNvPr id="20" name="Rectangle 19">
            <a:extLst>
              <a:ext uri="{FF2B5EF4-FFF2-40B4-BE49-F238E27FC236}">
                <a16:creationId xmlns:a16="http://schemas.microsoft.com/office/drawing/2014/main" id="{FB07DFC4-EC3F-47E6-B46A-02595FB1ADE3}"/>
              </a:ext>
            </a:extLst>
          </p:cNvPr>
          <p:cNvSpPr/>
          <p:nvPr/>
        </p:nvSpPr>
        <p:spPr>
          <a:xfrm>
            <a:off x="511547" y="1047009"/>
            <a:ext cx="10898002" cy="1523494"/>
          </a:xfrm>
          <a:prstGeom prst="rect">
            <a:avLst/>
          </a:prstGeom>
        </p:spPr>
        <p:txBody>
          <a:bodyPr wrap="square">
            <a:spAutoFit/>
          </a:bodyPr>
          <a:lstStyle/>
          <a:p>
            <a:pPr marL="342900" indent="-342900">
              <a:spcAft>
                <a:spcPts val="600"/>
              </a:spcAft>
              <a:buFont typeface="Wingdings" panose="05000000000000000000" pitchFamily="2" charset="2"/>
              <a:buChar char="q"/>
            </a:pPr>
            <a:r>
              <a:rPr lang="en-US" sz="2200" b="1" dirty="0">
                <a:solidFill>
                  <a:srgbClr val="0000FF"/>
                </a:solidFill>
                <a:ea typeface="微软雅黑" panose="020B0503020204020204" pitchFamily="34" charset="-122"/>
                <a:cs typeface="Times New Roman" panose="02020603050405020304" pitchFamily="18" charset="0"/>
              </a:rPr>
              <a:t>The civil construction is completed, all auxiliary facilities are in operation, the installation of accelerator equipment is basically completed, and pass the real load debugging and long-term testing</a:t>
            </a:r>
          </a:p>
          <a:p>
            <a:pPr marL="342900" indent="-342900">
              <a:spcAft>
                <a:spcPts val="600"/>
              </a:spcAft>
              <a:buFont typeface="Wingdings" panose="05000000000000000000" pitchFamily="2" charset="2"/>
              <a:buChar char="q"/>
            </a:pPr>
            <a:r>
              <a:rPr lang="en-US" sz="2200" b="1" dirty="0">
                <a:solidFill>
                  <a:srgbClr val="0000FF"/>
                </a:solidFill>
                <a:ea typeface="微软雅黑" panose="020B0503020204020204" pitchFamily="34" charset="-122"/>
                <a:cs typeface="Times New Roman" panose="02020603050405020304" pitchFamily="18" charset="0"/>
              </a:rPr>
              <a:t>First beam has been extracted from the front end.</a:t>
            </a:r>
          </a:p>
        </p:txBody>
      </p:sp>
    </p:spTree>
    <p:extLst>
      <p:ext uri="{BB962C8B-B14F-4D97-AF65-F5344CB8AC3E}">
        <p14:creationId xmlns:p14="http://schemas.microsoft.com/office/powerpoint/2010/main" val="2158477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Buildings on the ground</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31</a:t>
            </a:fld>
            <a:endParaRPr lang="zh-CN" altLang="en-US" dirty="0"/>
          </a:p>
        </p:txBody>
      </p:sp>
      <p:pic>
        <p:nvPicPr>
          <p:cNvPr id="6" name="图片 18">
            <a:extLst>
              <a:ext uri="{FF2B5EF4-FFF2-40B4-BE49-F238E27FC236}">
                <a16:creationId xmlns:a16="http://schemas.microsoft.com/office/drawing/2014/main" id="{63EB5D8D-59DF-4FE6-A009-7E278A465193}"/>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tretch>
            <a:fillRect/>
          </a:stretch>
        </p:blipFill>
        <p:spPr>
          <a:xfrm>
            <a:off x="281789" y="4149699"/>
            <a:ext cx="3848635" cy="2181250"/>
          </a:xfrm>
          <a:prstGeom prst="rect">
            <a:avLst/>
          </a:prstGeom>
        </p:spPr>
      </p:pic>
      <p:pic>
        <p:nvPicPr>
          <p:cNvPr id="7" name="图片 25">
            <a:extLst>
              <a:ext uri="{FF2B5EF4-FFF2-40B4-BE49-F238E27FC236}">
                <a16:creationId xmlns:a16="http://schemas.microsoft.com/office/drawing/2014/main" id="{690588A9-CCAA-41C6-948C-E6015A2476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4114" y="4149700"/>
            <a:ext cx="3623772" cy="2181250"/>
          </a:xfrm>
          <a:prstGeom prst="rect">
            <a:avLst/>
          </a:prstGeom>
        </p:spPr>
      </p:pic>
      <p:pic>
        <p:nvPicPr>
          <p:cNvPr id="8" name="图片 27">
            <a:extLst>
              <a:ext uri="{FF2B5EF4-FFF2-40B4-BE49-F238E27FC236}">
                <a16:creationId xmlns:a16="http://schemas.microsoft.com/office/drawing/2014/main" id="{7A41CACB-6FEB-446A-9631-3E07CCC792B9}"/>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tretch>
            <a:fillRect/>
          </a:stretch>
        </p:blipFill>
        <p:spPr>
          <a:xfrm>
            <a:off x="8055174" y="4153566"/>
            <a:ext cx="3891769" cy="2177383"/>
          </a:xfrm>
          <a:prstGeom prst="rect">
            <a:avLst/>
          </a:prstGeom>
        </p:spPr>
      </p:pic>
      <p:pic>
        <p:nvPicPr>
          <p:cNvPr id="9" name="图片 24">
            <a:extLst>
              <a:ext uri="{FF2B5EF4-FFF2-40B4-BE49-F238E27FC236}">
                <a16:creationId xmlns:a16="http://schemas.microsoft.com/office/drawing/2014/main" id="{415C97F4-6890-4B98-8658-A2A41A14A173}"/>
              </a:ext>
            </a:extLst>
          </p:cNvPr>
          <p:cNvPicPr>
            <a:picLocks noChangeAspect="1"/>
          </p:cNvPicPr>
          <p:nvPr/>
        </p:nvPicPr>
        <p:blipFill>
          <a:blip r:embed="rId8" cstate="screen">
            <a:extLst>
              <a:ext uri="{BEBA8EAE-BF5A-486C-A8C5-ECC9F3942E4B}">
                <a14:imgProps xmlns:a14="http://schemas.microsoft.com/office/drawing/2010/main">
                  <a14:imgLayer r:embed="rId9">
                    <a14:imgEffect>
                      <a14:saturation sat="200000"/>
                    </a14:imgEffect>
                    <a14:imgEffect>
                      <a14:brightnessContrast bright="11000"/>
                    </a14:imgEffect>
                  </a14:imgLayer>
                </a14:imgProps>
              </a:ext>
              <a:ext uri="{28A0092B-C50C-407E-A947-70E740481C1C}">
                <a14:useLocalDpi xmlns:a14="http://schemas.microsoft.com/office/drawing/2010/main"/>
              </a:ext>
            </a:extLst>
          </a:blip>
          <a:stretch>
            <a:fillRect/>
          </a:stretch>
        </p:blipFill>
        <p:spPr>
          <a:xfrm>
            <a:off x="4263225" y="1435817"/>
            <a:ext cx="3623772" cy="2349551"/>
          </a:xfrm>
          <a:prstGeom prst="rect">
            <a:avLst/>
          </a:prstGeom>
        </p:spPr>
      </p:pic>
      <p:pic>
        <p:nvPicPr>
          <p:cNvPr id="10" name="图片 26">
            <a:extLst>
              <a:ext uri="{FF2B5EF4-FFF2-40B4-BE49-F238E27FC236}">
                <a16:creationId xmlns:a16="http://schemas.microsoft.com/office/drawing/2014/main" id="{F6A4F7A0-D943-42C7-BB5F-3962F797B6BC}"/>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a:ext>
            </a:extLst>
          </a:blip>
          <a:stretch>
            <a:fillRect/>
          </a:stretch>
        </p:blipFill>
        <p:spPr>
          <a:xfrm>
            <a:off x="8041227" y="1435817"/>
            <a:ext cx="3853758" cy="2349551"/>
          </a:xfrm>
          <a:prstGeom prst="rect">
            <a:avLst/>
          </a:prstGeom>
        </p:spPr>
      </p:pic>
      <p:pic>
        <p:nvPicPr>
          <p:cNvPr id="11" name="图片 19">
            <a:extLst>
              <a:ext uri="{FF2B5EF4-FFF2-40B4-BE49-F238E27FC236}">
                <a16:creationId xmlns:a16="http://schemas.microsoft.com/office/drawing/2014/main" id="{E2C75F4B-A82B-454B-9A3A-80F97B1AEEBC}"/>
              </a:ext>
            </a:extLst>
          </p:cNvPr>
          <p:cNvPicPr>
            <a:picLocks noChangeAspect="1"/>
          </p:cNvPicPr>
          <p:nvPr/>
        </p:nvPicPr>
        <p:blipFill>
          <a:blip r:embed="rId12" cstate="screen">
            <a:extLst>
              <a:ext uri="{BEBA8EAE-BF5A-486C-A8C5-ECC9F3942E4B}">
                <a14:imgProps xmlns:a14="http://schemas.microsoft.com/office/drawing/2010/main">
                  <a14:imgLayer r:embed="rId13">
                    <a14:imgEffect>
                      <a14:brightnessContrast bright="18000" contrast="10000"/>
                    </a14:imgEffect>
                  </a14:imgLayer>
                </a14:imgProps>
              </a:ext>
              <a:ext uri="{28A0092B-C50C-407E-A947-70E740481C1C}">
                <a14:useLocalDpi xmlns:a14="http://schemas.microsoft.com/office/drawing/2010/main"/>
              </a:ext>
            </a:extLst>
          </a:blip>
          <a:stretch>
            <a:fillRect/>
          </a:stretch>
        </p:blipFill>
        <p:spPr>
          <a:xfrm>
            <a:off x="260901" y="1440033"/>
            <a:ext cx="3855036" cy="2345336"/>
          </a:xfrm>
          <a:prstGeom prst="rect">
            <a:avLst/>
          </a:prstGeom>
        </p:spPr>
      </p:pic>
      <p:sp>
        <p:nvSpPr>
          <p:cNvPr id="12" name="文本框 13">
            <a:extLst>
              <a:ext uri="{FF2B5EF4-FFF2-40B4-BE49-F238E27FC236}">
                <a16:creationId xmlns:a16="http://schemas.microsoft.com/office/drawing/2014/main" id="{80C66C2E-3253-4F20-A691-D42EF0F9AD59}"/>
              </a:ext>
            </a:extLst>
          </p:cNvPr>
          <p:cNvSpPr txBox="1"/>
          <p:nvPr/>
        </p:nvSpPr>
        <p:spPr>
          <a:xfrm>
            <a:off x="271197" y="5992925"/>
            <a:ext cx="3424503" cy="369332"/>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Testing &amp; Assembly hall</a:t>
            </a:r>
            <a:endPar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4">
            <a:extLst>
              <a:ext uri="{FF2B5EF4-FFF2-40B4-BE49-F238E27FC236}">
                <a16:creationId xmlns:a16="http://schemas.microsoft.com/office/drawing/2014/main" id="{18F34464-53D7-48CC-9C54-CC5F88C34285}"/>
              </a:ext>
            </a:extLst>
          </p:cNvPr>
          <p:cNvSpPr txBox="1"/>
          <p:nvPr/>
        </p:nvSpPr>
        <p:spPr>
          <a:xfrm>
            <a:off x="4109536" y="3438166"/>
            <a:ext cx="225792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err="1">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SRing</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building</a:t>
            </a:r>
            <a:endPar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5">
            <a:extLst>
              <a:ext uri="{FF2B5EF4-FFF2-40B4-BE49-F238E27FC236}">
                <a16:creationId xmlns:a16="http://schemas.microsoft.com/office/drawing/2014/main" id="{2A9532B1-9736-45EB-B78F-5AE719FB9B98}"/>
              </a:ext>
            </a:extLst>
          </p:cNvPr>
          <p:cNvSpPr txBox="1"/>
          <p:nvPr/>
        </p:nvSpPr>
        <p:spPr>
          <a:xfrm>
            <a:off x="8041227" y="3414301"/>
            <a:ext cx="269821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Refrigeration center</a:t>
            </a:r>
            <a:endPar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文本框 16">
            <a:extLst>
              <a:ext uri="{FF2B5EF4-FFF2-40B4-BE49-F238E27FC236}">
                <a16:creationId xmlns:a16="http://schemas.microsoft.com/office/drawing/2014/main" id="{EBE09497-64AD-49F5-81FE-2C4B9015D075}"/>
              </a:ext>
            </a:extLst>
          </p:cNvPr>
          <p:cNvSpPr txBox="1"/>
          <p:nvPr/>
        </p:nvSpPr>
        <p:spPr>
          <a:xfrm>
            <a:off x="241931" y="3460294"/>
            <a:ext cx="239014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err="1">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BRing</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building</a:t>
            </a:r>
            <a:endPar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8">
            <a:extLst>
              <a:ext uri="{FF2B5EF4-FFF2-40B4-BE49-F238E27FC236}">
                <a16:creationId xmlns:a16="http://schemas.microsoft.com/office/drawing/2014/main" id="{BB87D3FF-DAAE-4792-8457-06E9FFF73079}"/>
              </a:ext>
            </a:extLst>
          </p:cNvPr>
          <p:cNvSpPr txBox="1"/>
          <p:nvPr/>
        </p:nvSpPr>
        <p:spPr>
          <a:xfrm>
            <a:off x="4286264" y="5992925"/>
            <a:ext cx="200547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err="1">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iLinac</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building</a:t>
            </a:r>
            <a:endPar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9">
            <a:extLst>
              <a:ext uri="{FF2B5EF4-FFF2-40B4-BE49-F238E27FC236}">
                <a16:creationId xmlns:a16="http://schemas.microsoft.com/office/drawing/2014/main" id="{F69F6507-C59F-45CF-A9FB-6954C437146C}"/>
              </a:ext>
            </a:extLst>
          </p:cNvPr>
          <p:cNvSpPr txBox="1"/>
          <p:nvPr/>
        </p:nvSpPr>
        <p:spPr>
          <a:xfrm>
            <a:off x="8041227" y="5992925"/>
            <a:ext cx="228387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Control center</a:t>
            </a:r>
            <a:endPar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40671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Auxiliary system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32</a:t>
            </a:fld>
            <a:endParaRPr lang="zh-CN" altLang="en-US" dirty="0"/>
          </a:p>
        </p:txBody>
      </p:sp>
      <p:sp>
        <p:nvSpPr>
          <p:cNvPr id="5" name="矩形 15">
            <a:extLst>
              <a:ext uri="{FF2B5EF4-FFF2-40B4-BE49-F238E27FC236}">
                <a16:creationId xmlns:a16="http://schemas.microsoft.com/office/drawing/2014/main" id="{EAB9C419-D4E9-47BC-98D6-BAB78C936D65}"/>
              </a:ext>
            </a:extLst>
          </p:cNvPr>
          <p:cNvSpPr/>
          <p:nvPr/>
        </p:nvSpPr>
        <p:spPr>
          <a:xfrm>
            <a:off x="2873464" y="1382145"/>
            <a:ext cx="5440367" cy="369332"/>
          </a:xfrm>
          <a:prstGeom prst="rect">
            <a:avLst/>
          </a:prstGeom>
          <a:noFill/>
          <a:ln w="12700">
            <a:solidFill>
              <a:schemeClr val="bg1">
                <a:lumMod val="50000"/>
              </a:schemeClr>
            </a:solidFill>
            <a:prstDash val="solid"/>
          </a:ln>
        </p:spPr>
        <p:txBody>
          <a:bodyPr wrap="square">
            <a:spAutoFit/>
          </a:bodyPr>
          <a:lstStyle/>
          <a:p>
            <a:pPr fontAlgn="auto">
              <a:spcBef>
                <a:spcPts val="0"/>
              </a:spcBef>
              <a:spcAft>
                <a:spcPts val="0"/>
              </a:spcAft>
              <a:defRPr/>
            </a:pPr>
            <a:r>
              <a:rPr lang="en-US" altLang="zh-CN" b="1"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Transformer capacity </a:t>
            </a:r>
            <a:r>
              <a:rPr lang="zh-CN" altLang="en-US" b="1"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kern="1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87450kVA</a:t>
            </a:r>
            <a:endParaRPr lang="zh-CN" altLang="en-US" b="1" kern="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矩形 16">
            <a:extLst>
              <a:ext uri="{FF2B5EF4-FFF2-40B4-BE49-F238E27FC236}">
                <a16:creationId xmlns:a16="http://schemas.microsoft.com/office/drawing/2014/main" id="{50EF74A1-2F41-4F5A-9AB8-E8DD4C0E8270}"/>
              </a:ext>
            </a:extLst>
          </p:cNvPr>
          <p:cNvSpPr/>
          <p:nvPr/>
        </p:nvSpPr>
        <p:spPr>
          <a:xfrm>
            <a:off x="2873464" y="1812474"/>
            <a:ext cx="5440367" cy="369332"/>
          </a:xfrm>
          <a:prstGeom prst="rect">
            <a:avLst/>
          </a:prstGeom>
          <a:noFill/>
          <a:ln w="12700">
            <a:solidFill>
              <a:schemeClr val="bg1">
                <a:lumMod val="50000"/>
              </a:schemeClr>
            </a:solidFill>
            <a:prstDash val="solid"/>
          </a:ln>
        </p:spPr>
        <p:txBody>
          <a:bodyPr wrap="square">
            <a:spAutoFit/>
          </a:bodyPr>
          <a:lstStyle/>
          <a:p>
            <a:pPr fontAlgn="auto">
              <a:spcBef>
                <a:spcPts val="0"/>
              </a:spcBef>
              <a:spcAft>
                <a:spcPts val="0"/>
              </a:spcAft>
              <a:defRPr/>
            </a:pPr>
            <a:r>
              <a:rPr lang="en-US" altLang="zh-CN"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Total load</a:t>
            </a:r>
            <a:r>
              <a:rPr lang="zh-CN" altLang="en-US"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kern="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5176.9 kW</a:t>
            </a:r>
            <a:endParaRPr lang="zh-CN" altLang="en-US" b="1" kern="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7" name="矩形 17">
            <a:extLst>
              <a:ext uri="{FF2B5EF4-FFF2-40B4-BE49-F238E27FC236}">
                <a16:creationId xmlns:a16="http://schemas.microsoft.com/office/drawing/2014/main" id="{B06AD44D-EAF5-4212-BE6D-E5148E72D376}"/>
              </a:ext>
            </a:extLst>
          </p:cNvPr>
          <p:cNvSpPr/>
          <p:nvPr/>
        </p:nvSpPr>
        <p:spPr>
          <a:xfrm>
            <a:off x="2878379" y="2284853"/>
            <a:ext cx="5440367" cy="369332"/>
          </a:xfrm>
          <a:prstGeom prst="rect">
            <a:avLst/>
          </a:prstGeom>
          <a:noFill/>
          <a:ln w="12700">
            <a:solidFill>
              <a:schemeClr val="bg1">
                <a:lumMod val="50000"/>
              </a:schemeClr>
            </a:solidFill>
            <a:prstDash val="solid"/>
          </a:ln>
        </p:spPr>
        <p:txBody>
          <a:bodyPr wrap="square">
            <a:spAutoFit/>
          </a:bodyPr>
          <a:lstStyle/>
          <a:p>
            <a:pPr fontAlgn="auto">
              <a:spcBef>
                <a:spcPts val="0"/>
              </a:spcBef>
              <a:spcAft>
                <a:spcPts val="0"/>
              </a:spcAft>
              <a:defRPr/>
            </a:pPr>
            <a:r>
              <a:rPr lang="en-US" altLang="zh-CN"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Total load</a:t>
            </a:r>
            <a:r>
              <a:rPr lang="zh-CN" altLang="en-US"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kern="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26540kW</a:t>
            </a:r>
            <a:r>
              <a:rPr lang="zh-CN" altLang="en-US" b="1" kern="0" dirty="0">
                <a:solidFill>
                  <a:srgbClr val="003399"/>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water volume</a:t>
            </a:r>
            <a:r>
              <a:rPr lang="zh-CN" altLang="en-US" b="1" kern="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kern="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3294.2m³/h</a:t>
            </a:r>
            <a:endParaRPr lang="zh-CN" altLang="en-US" b="1" kern="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8" name="矩形 18">
            <a:extLst>
              <a:ext uri="{FF2B5EF4-FFF2-40B4-BE49-F238E27FC236}">
                <a16:creationId xmlns:a16="http://schemas.microsoft.com/office/drawing/2014/main" id="{D46A4430-0B40-42F5-B5D4-9E853D1A2EA9}"/>
              </a:ext>
            </a:extLst>
          </p:cNvPr>
          <p:cNvSpPr/>
          <p:nvPr/>
        </p:nvSpPr>
        <p:spPr>
          <a:xfrm>
            <a:off x="2873464" y="2764683"/>
            <a:ext cx="5440367" cy="369332"/>
          </a:xfrm>
          <a:prstGeom prst="rect">
            <a:avLst/>
          </a:prstGeom>
          <a:noFill/>
          <a:ln w="12700">
            <a:solidFill>
              <a:schemeClr val="bg1">
                <a:lumMod val="50000"/>
              </a:schemeClr>
            </a:solidFill>
            <a:prstDash val="solid"/>
          </a:ln>
        </p:spPr>
        <p:txBody>
          <a:bodyPr wrap="square">
            <a:spAutoFit/>
          </a:bodyPr>
          <a:lstStyle/>
          <a:p>
            <a:pPr fontAlgn="auto">
              <a:spcBef>
                <a:spcPts val="0"/>
              </a:spcBef>
              <a:spcAft>
                <a:spcPts val="0"/>
              </a:spcAft>
              <a:defRPr/>
            </a:pPr>
            <a:r>
              <a:rPr lang="en-US" altLang="zh-CN" b="1" kern="0" dirty="0">
                <a:solidFill>
                  <a:prstClr val="black"/>
                </a:solidFill>
                <a:ea typeface="微软雅黑" panose="020B0503020204020204" pitchFamily="34" charset="-122"/>
                <a:cs typeface="Arial" panose="020B0604020202020204" pitchFamily="34" charset="0"/>
              </a:rPr>
              <a:t>500W@4.5k</a:t>
            </a:r>
            <a:r>
              <a:rPr lang="zh-CN" altLang="en-US" b="1" kern="0" dirty="0">
                <a:solidFill>
                  <a:prstClr val="black"/>
                </a:solidFill>
                <a:ea typeface="微软雅黑" panose="020B0503020204020204" pitchFamily="34" charset="-122"/>
                <a:cs typeface="Arial" panose="020B0604020202020204" pitchFamily="34" charset="0"/>
              </a:rPr>
              <a:t>、</a:t>
            </a:r>
            <a:r>
              <a:rPr lang="en-US" altLang="zh-CN" b="1" kern="0" dirty="0">
                <a:solidFill>
                  <a:prstClr val="black"/>
                </a:solidFill>
                <a:ea typeface="微软雅黑" panose="020B0503020204020204" pitchFamily="34" charset="-122"/>
                <a:cs typeface="Arial" panose="020B0604020202020204" pitchFamily="34" charset="0"/>
              </a:rPr>
              <a:t>10kW@4.5k</a:t>
            </a:r>
            <a:r>
              <a:rPr lang="zh-CN" altLang="en-US" b="1" kern="0" dirty="0">
                <a:solidFill>
                  <a:prstClr val="black"/>
                </a:solidFill>
                <a:ea typeface="微软雅黑" panose="020B0503020204020204" pitchFamily="34" charset="-122"/>
                <a:cs typeface="Arial" panose="020B0604020202020204" pitchFamily="34" charset="0"/>
              </a:rPr>
              <a:t>、</a:t>
            </a:r>
            <a:r>
              <a:rPr lang="en-US" altLang="zh-CN" b="1" kern="0" dirty="0">
                <a:solidFill>
                  <a:prstClr val="black"/>
                </a:solidFill>
                <a:ea typeface="微软雅黑" panose="020B0503020204020204" pitchFamily="34" charset="-122"/>
                <a:cs typeface="Arial" panose="020B0604020202020204" pitchFamily="34" charset="0"/>
              </a:rPr>
              <a:t>2.5kW@4.5k</a:t>
            </a:r>
            <a:endParaRPr lang="zh-CN" altLang="en-US" b="1" kern="0" dirty="0">
              <a:solidFill>
                <a:srgbClr val="0000FF"/>
              </a:solidFill>
              <a:ea typeface="微软雅黑" panose="020B0503020204020204" pitchFamily="34" charset="-122"/>
              <a:cs typeface="Arial" panose="020B0604020202020204" pitchFamily="34" charset="0"/>
              <a:sym typeface="+mn-ea"/>
            </a:endParaRPr>
          </a:p>
        </p:txBody>
      </p:sp>
      <p:graphicFrame>
        <p:nvGraphicFramePr>
          <p:cNvPr id="9" name="图示 19">
            <a:extLst>
              <a:ext uri="{FF2B5EF4-FFF2-40B4-BE49-F238E27FC236}">
                <a16:creationId xmlns:a16="http://schemas.microsoft.com/office/drawing/2014/main" id="{3424D935-0E9E-45D5-95CF-7B00C9CCFBF0}"/>
              </a:ext>
            </a:extLst>
          </p:cNvPr>
          <p:cNvGraphicFramePr/>
          <p:nvPr>
            <p:extLst>
              <p:ext uri="{D42A27DB-BD31-4B8C-83A1-F6EECF244321}">
                <p14:modId xmlns:p14="http://schemas.microsoft.com/office/powerpoint/2010/main" val="2408037395"/>
              </p:ext>
            </p:extLst>
          </p:nvPr>
        </p:nvGraphicFramePr>
        <p:xfrm>
          <a:off x="237839" y="1263126"/>
          <a:ext cx="2957050" cy="1918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组合 3">
            <a:extLst>
              <a:ext uri="{FF2B5EF4-FFF2-40B4-BE49-F238E27FC236}">
                <a16:creationId xmlns:a16="http://schemas.microsoft.com/office/drawing/2014/main" id="{64A2A17F-3734-4490-BFD5-DE5B5A66CFBB}"/>
              </a:ext>
            </a:extLst>
          </p:cNvPr>
          <p:cNvGrpSpPr/>
          <p:nvPr/>
        </p:nvGrpSpPr>
        <p:grpSpPr>
          <a:xfrm>
            <a:off x="8635184" y="1133896"/>
            <a:ext cx="3308778" cy="2047434"/>
            <a:chOff x="8277182" y="733144"/>
            <a:chExt cx="3423215" cy="2234843"/>
          </a:xfrm>
        </p:grpSpPr>
        <p:pic>
          <p:nvPicPr>
            <p:cNvPr id="11" name="图片 1">
              <a:extLst>
                <a:ext uri="{FF2B5EF4-FFF2-40B4-BE49-F238E27FC236}">
                  <a16:creationId xmlns:a16="http://schemas.microsoft.com/office/drawing/2014/main" id="{76A1DA69-B0F6-4750-93BD-EEA07B931E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77182" y="733144"/>
              <a:ext cx="3423215" cy="2234843"/>
            </a:xfrm>
            <a:prstGeom prst="rect">
              <a:avLst/>
            </a:prstGeom>
          </p:spPr>
        </p:pic>
        <p:grpSp>
          <p:nvGrpSpPr>
            <p:cNvPr id="12" name="组合 2">
              <a:extLst>
                <a:ext uri="{FF2B5EF4-FFF2-40B4-BE49-F238E27FC236}">
                  <a16:creationId xmlns:a16="http://schemas.microsoft.com/office/drawing/2014/main" id="{24677453-5292-4226-8E8D-D533A4BEE4E5}"/>
                </a:ext>
              </a:extLst>
            </p:cNvPr>
            <p:cNvGrpSpPr/>
            <p:nvPr/>
          </p:nvGrpSpPr>
          <p:grpSpPr>
            <a:xfrm>
              <a:off x="9957575" y="1700992"/>
              <a:ext cx="1728047" cy="531485"/>
              <a:chOff x="9917659" y="2066365"/>
              <a:chExt cx="1728047" cy="531485"/>
            </a:xfrm>
          </p:grpSpPr>
          <p:sp>
            <p:nvSpPr>
              <p:cNvPr id="15" name="流程图: 排序 10">
                <a:extLst>
                  <a:ext uri="{FF2B5EF4-FFF2-40B4-BE49-F238E27FC236}">
                    <a16:creationId xmlns:a16="http://schemas.microsoft.com/office/drawing/2014/main" id="{5C966B92-DA1F-4E09-AEBA-7F21638B5CE5}"/>
                  </a:ext>
                </a:extLst>
              </p:cNvPr>
              <p:cNvSpPr/>
              <p:nvPr/>
            </p:nvSpPr>
            <p:spPr>
              <a:xfrm>
                <a:off x="9933634" y="2384705"/>
                <a:ext cx="110300" cy="113608"/>
              </a:xfrm>
              <a:prstGeom prst="flowChartSor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prstClr val="white"/>
                  </a:solidFill>
                </a:endParaRPr>
              </a:p>
            </p:txBody>
          </p:sp>
          <p:sp>
            <p:nvSpPr>
              <p:cNvPr id="16" name="流程图: 合并 11">
                <a:extLst>
                  <a:ext uri="{FF2B5EF4-FFF2-40B4-BE49-F238E27FC236}">
                    <a16:creationId xmlns:a16="http://schemas.microsoft.com/office/drawing/2014/main" id="{44A22802-2FF2-4722-970A-61CFDC2CEE79}"/>
                  </a:ext>
                </a:extLst>
              </p:cNvPr>
              <p:cNvSpPr/>
              <p:nvPr/>
            </p:nvSpPr>
            <p:spPr>
              <a:xfrm>
                <a:off x="9917659" y="2170300"/>
                <a:ext cx="105269" cy="102052"/>
              </a:xfrm>
              <a:prstGeom prst="flowChartMerg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2">
                <a:extLst>
                  <a:ext uri="{FF2B5EF4-FFF2-40B4-BE49-F238E27FC236}">
                    <a16:creationId xmlns:a16="http://schemas.microsoft.com/office/drawing/2014/main" id="{9015DC1D-409D-4ABB-926E-E4F4E14AE30A}"/>
                  </a:ext>
                </a:extLst>
              </p:cNvPr>
              <p:cNvSpPr/>
              <p:nvPr/>
            </p:nvSpPr>
            <p:spPr>
              <a:xfrm>
                <a:off x="10139507" y="2295496"/>
                <a:ext cx="1249140" cy="302354"/>
              </a:xfrm>
              <a:prstGeom prst="rect">
                <a:avLst/>
              </a:prstGeom>
            </p:spPr>
            <p:txBody>
              <a:bodyPr wrap="none">
                <a:spAutoFit/>
              </a:bodyPr>
              <a:lstStyle/>
              <a:p>
                <a:pPr fontAlgn="auto">
                  <a:spcBef>
                    <a:spcPts val="0"/>
                  </a:spcBef>
                  <a:spcAft>
                    <a:spcPts val="0"/>
                  </a:spcAft>
                  <a:defRPr/>
                </a:pPr>
                <a:r>
                  <a:rPr lang="en-US" altLang="zh-CN" sz="1200" kern="0" dirty="0">
                    <a:solidFill>
                      <a:prstClr val="black"/>
                    </a:solidFill>
                    <a:latin typeface="微软雅黑" panose="020B0503020204020204" pitchFamily="34" charset="-122"/>
                    <a:ea typeface="微软雅黑" panose="020B0503020204020204" pitchFamily="34" charset="-122"/>
                    <a:cs typeface="+mn-ea"/>
                  </a:rPr>
                  <a:t>AC station: 31</a:t>
                </a:r>
                <a:endParaRPr lang="zh-CN" altLang="en-US" sz="1200" dirty="0">
                  <a:solidFill>
                    <a:prstClr val="black"/>
                  </a:solidFill>
                  <a:latin typeface="等线" panose="020F0502020204030204"/>
                </a:endParaRPr>
              </a:p>
            </p:txBody>
          </p:sp>
          <p:sp>
            <p:nvSpPr>
              <p:cNvPr id="19" name="矩形 13">
                <a:extLst>
                  <a:ext uri="{FF2B5EF4-FFF2-40B4-BE49-F238E27FC236}">
                    <a16:creationId xmlns:a16="http://schemas.microsoft.com/office/drawing/2014/main" id="{FC187724-47AE-41FD-BC31-47C6B02CD222}"/>
                  </a:ext>
                </a:extLst>
              </p:cNvPr>
              <p:cNvSpPr/>
              <p:nvPr/>
            </p:nvSpPr>
            <p:spPr>
              <a:xfrm>
                <a:off x="10139507" y="2066365"/>
                <a:ext cx="1506199" cy="302354"/>
              </a:xfrm>
              <a:prstGeom prst="rect">
                <a:avLst/>
              </a:prstGeom>
            </p:spPr>
            <p:txBody>
              <a:bodyPr wrap="none">
                <a:spAutoFit/>
              </a:bodyPr>
              <a:lstStyle/>
              <a:p>
                <a:pPr fontAlgn="auto">
                  <a:spcBef>
                    <a:spcPts val="0"/>
                  </a:spcBef>
                  <a:spcAft>
                    <a:spcPts val="0"/>
                  </a:spcAft>
                  <a:defRPr/>
                </a:pPr>
                <a:r>
                  <a:rPr lang="en-US" altLang="zh-CN" sz="1200" kern="0" dirty="0">
                    <a:solidFill>
                      <a:prstClr val="black"/>
                    </a:solidFill>
                    <a:latin typeface="微软雅黑" panose="020B0503020204020204" pitchFamily="34" charset="-122"/>
                    <a:ea typeface="微软雅黑" panose="020B0503020204020204" pitchFamily="34" charset="-122"/>
                    <a:cs typeface="+mn-ea"/>
                  </a:rPr>
                  <a:t>Power station: 13</a:t>
                </a:r>
                <a:endParaRPr lang="zh-CN" altLang="en-US" sz="1200" dirty="0">
                  <a:solidFill>
                    <a:prstClr val="black"/>
                  </a:solidFill>
                  <a:latin typeface="等线" panose="020F0502020204030204"/>
                </a:endParaRPr>
              </a:p>
            </p:txBody>
          </p:sp>
        </p:grpSp>
        <p:sp>
          <p:nvSpPr>
            <p:cNvPr id="13" name="椭圆 20">
              <a:extLst>
                <a:ext uri="{FF2B5EF4-FFF2-40B4-BE49-F238E27FC236}">
                  <a16:creationId xmlns:a16="http://schemas.microsoft.com/office/drawing/2014/main" id="{53661B60-3CEA-41DF-8C78-FC312B25F1A4}"/>
                </a:ext>
              </a:extLst>
            </p:cNvPr>
            <p:cNvSpPr/>
            <p:nvPr/>
          </p:nvSpPr>
          <p:spPr>
            <a:xfrm>
              <a:off x="9988790" y="2261263"/>
              <a:ext cx="110300" cy="10205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21">
              <a:extLst>
                <a:ext uri="{FF2B5EF4-FFF2-40B4-BE49-F238E27FC236}">
                  <a16:creationId xmlns:a16="http://schemas.microsoft.com/office/drawing/2014/main" id="{3C0C891E-0108-4D72-B3BB-5A977976EDE1}"/>
                </a:ext>
              </a:extLst>
            </p:cNvPr>
            <p:cNvSpPr/>
            <p:nvPr/>
          </p:nvSpPr>
          <p:spPr>
            <a:xfrm>
              <a:off x="10179423" y="2176627"/>
              <a:ext cx="1398400" cy="302354"/>
            </a:xfrm>
            <a:prstGeom prst="rect">
              <a:avLst/>
            </a:prstGeom>
          </p:spPr>
          <p:txBody>
            <a:bodyPr wrap="none">
              <a:spAutoFit/>
            </a:bodyPr>
            <a:lstStyle/>
            <a:p>
              <a:pPr fontAlgn="auto">
                <a:spcBef>
                  <a:spcPts val="0"/>
                </a:spcBef>
                <a:spcAft>
                  <a:spcPts val="0"/>
                </a:spcAft>
                <a:defRPr/>
              </a:pPr>
              <a:r>
                <a:rPr lang="en-US" altLang="zh-CN" sz="1200" kern="0" dirty="0">
                  <a:solidFill>
                    <a:prstClr val="black"/>
                  </a:solidFill>
                  <a:latin typeface="微软雅黑" panose="020B0503020204020204" pitchFamily="34" charset="-122"/>
                  <a:ea typeface="微软雅黑" panose="020B0503020204020204" pitchFamily="34" charset="-122"/>
                  <a:cs typeface="+mn-ea"/>
                </a:rPr>
                <a:t>Water station: 8</a:t>
              </a:r>
              <a:endParaRPr lang="zh-CN" altLang="en-US" sz="1200" dirty="0">
                <a:solidFill>
                  <a:prstClr val="black"/>
                </a:solidFill>
                <a:latin typeface="等线" panose="020F0502020204030204"/>
              </a:endParaRPr>
            </a:p>
          </p:txBody>
        </p:sp>
      </p:grpSp>
      <p:pic>
        <p:nvPicPr>
          <p:cNvPr id="21" name="图片 24">
            <a:extLst>
              <a:ext uri="{FF2B5EF4-FFF2-40B4-BE49-F238E27FC236}">
                <a16:creationId xmlns:a16="http://schemas.microsoft.com/office/drawing/2014/main" id="{3C962BCA-ADCB-4D2B-8F56-49D33C055E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93898" y="3620808"/>
            <a:ext cx="3839972" cy="1923823"/>
          </a:xfrm>
          <a:prstGeom prst="rect">
            <a:avLst/>
          </a:prstGeom>
        </p:spPr>
      </p:pic>
      <p:pic>
        <p:nvPicPr>
          <p:cNvPr id="22" name="图片 4">
            <a:extLst>
              <a:ext uri="{FF2B5EF4-FFF2-40B4-BE49-F238E27FC236}">
                <a16:creationId xmlns:a16="http://schemas.microsoft.com/office/drawing/2014/main" id="{C8CBA0FB-D8C6-448D-BB6E-9A2B41FACA8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20257" y="3657863"/>
            <a:ext cx="3498774" cy="1925343"/>
          </a:xfrm>
          <a:prstGeom prst="rect">
            <a:avLst/>
          </a:prstGeom>
        </p:spPr>
      </p:pic>
      <p:pic>
        <p:nvPicPr>
          <p:cNvPr id="23" name="图片 23">
            <a:extLst>
              <a:ext uri="{FF2B5EF4-FFF2-40B4-BE49-F238E27FC236}">
                <a16:creationId xmlns:a16="http://schemas.microsoft.com/office/drawing/2014/main" id="{952FC73A-C426-4592-986F-DB33C672B3D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4019" y="3635885"/>
            <a:ext cx="3491372" cy="1944842"/>
          </a:xfrm>
          <a:prstGeom prst="rect">
            <a:avLst/>
          </a:prstGeom>
        </p:spPr>
      </p:pic>
      <p:sp>
        <p:nvSpPr>
          <p:cNvPr id="24" name="矩形 5">
            <a:extLst>
              <a:ext uri="{FF2B5EF4-FFF2-40B4-BE49-F238E27FC236}">
                <a16:creationId xmlns:a16="http://schemas.microsoft.com/office/drawing/2014/main" id="{C9BFA5D2-C9B1-46CD-8A48-052A831FEAE7}"/>
              </a:ext>
            </a:extLst>
          </p:cNvPr>
          <p:cNvSpPr/>
          <p:nvPr/>
        </p:nvSpPr>
        <p:spPr>
          <a:xfrm>
            <a:off x="807806" y="5628042"/>
            <a:ext cx="2916324" cy="752385"/>
          </a:xfrm>
          <a:prstGeom prst="rect">
            <a:avLst/>
          </a:prstGeom>
        </p:spPr>
        <p:txBody>
          <a:bodyPr wrap="square">
            <a:spAutoFit/>
          </a:bodyPr>
          <a:lstStyle/>
          <a:p>
            <a:pPr algn="ctr">
              <a:lnSpc>
                <a:spcPct val="125000"/>
              </a:lnSpc>
            </a:pP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Stable operation in 14 months </a:t>
            </a:r>
          </a:p>
        </p:txBody>
      </p:sp>
      <p:sp>
        <p:nvSpPr>
          <p:cNvPr id="25" name="矩形 8">
            <a:extLst>
              <a:ext uri="{FF2B5EF4-FFF2-40B4-BE49-F238E27FC236}">
                <a16:creationId xmlns:a16="http://schemas.microsoft.com/office/drawing/2014/main" id="{4A722989-03D1-4CFF-9324-2E2686A94D91}"/>
              </a:ext>
            </a:extLst>
          </p:cNvPr>
          <p:cNvSpPr/>
          <p:nvPr/>
        </p:nvSpPr>
        <p:spPr>
          <a:xfrm>
            <a:off x="4687381" y="5596239"/>
            <a:ext cx="2515753" cy="753027"/>
          </a:xfrm>
          <a:prstGeom prst="rect">
            <a:avLst/>
          </a:prstGeom>
        </p:spPr>
        <p:txBody>
          <a:bodyPr wrap="none">
            <a:spAutoFit/>
          </a:bodyPr>
          <a:lstStyle/>
          <a:p>
            <a:pPr algn="ctr">
              <a:lnSpc>
                <a:spcPct val="125000"/>
              </a:lnSpc>
            </a:pP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Temperature loss: </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&lt;1℃</a:t>
            </a:r>
            <a:endPar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25000"/>
              </a:lnSpc>
            </a:pP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Accuracy:</a:t>
            </a:r>
            <a:r>
              <a:rPr lang="zh-CN" altLang="en-US"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p>
        </p:txBody>
      </p:sp>
      <p:sp>
        <p:nvSpPr>
          <p:cNvPr id="26" name="矩形 14">
            <a:extLst>
              <a:ext uri="{FF2B5EF4-FFF2-40B4-BE49-F238E27FC236}">
                <a16:creationId xmlns:a16="http://schemas.microsoft.com/office/drawing/2014/main" id="{9CFF5318-A17C-4482-B06D-A19D9032E324}"/>
              </a:ext>
            </a:extLst>
          </p:cNvPr>
          <p:cNvSpPr/>
          <p:nvPr/>
        </p:nvSpPr>
        <p:spPr>
          <a:xfrm>
            <a:off x="7936313" y="5591946"/>
            <a:ext cx="4122043" cy="753027"/>
          </a:xfrm>
          <a:prstGeom prst="rect">
            <a:avLst/>
          </a:prstGeom>
        </p:spPr>
        <p:txBody>
          <a:bodyPr wrap="square">
            <a:spAutoFit/>
          </a:bodyPr>
          <a:lstStyle/>
          <a:p>
            <a:pPr>
              <a:lnSpc>
                <a:spcPct val="125000"/>
              </a:lnSpc>
              <a:spcBef>
                <a:spcPts val="0"/>
              </a:spcBef>
              <a:spcAft>
                <a:spcPts val="600"/>
              </a:spcAft>
            </a:pP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Accuracy:</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±0.2Bar</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±0.1℃</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Resistivity:</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10MΩ·cm</a:t>
            </a:r>
            <a:endParaRPr lang="en-US" altLang="zh-CN" b="1" dirty="0">
              <a:solidFill>
                <a:srgbClr val="C00000"/>
              </a:solidFill>
              <a:latin typeface="Times New Roman" panose="02020603050405020304" pitchFamily="18" charset="0"/>
              <a:cs typeface="Times New Roman" panose="02020603050405020304" pitchFamily="18" charset="0"/>
            </a:endParaRPr>
          </a:p>
        </p:txBody>
      </p:sp>
      <p:sp>
        <p:nvSpPr>
          <p:cNvPr id="28" name="矩形 26">
            <a:extLst>
              <a:ext uri="{FF2B5EF4-FFF2-40B4-BE49-F238E27FC236}">
                <a16:creationId xmlns:a16="http://schemas.microsoft.com/office/drawing/2014/main" id="{89BA6119-F907-4E89-99C5-0EC5887BE266}"/>
              </a:ext>
            </a:extLst>
          </p:cNvPr>
          <p:cNvSpPr/>
          <p:nvPr/>
        </p:nvSpPr>
        <p:spPr>
          <a:xfrm>
            <a:off x="4395784" y="3667907"/>
            <a:ext cx="518091" cy="369332"/>
          </a:xfrm>
          <a:prstGeom prst="rect">
            <a:avLst/>
          </a:prstGeom>
        </p:spPr>
        <p:txBody>
          <a:bodyPr wrap="none">
            <a:spAutoFit/>
          </a:bodyPr>
          <a:lstStyle/>
          <a:p>
            <a:r>
              <a:rPr lang="en-US" altLang="zh-CN" b="1" dirty="0">
                <a:solidFill>
                  <a:srgbClr val="FFFF00"/>
                </a:solidFill>
                <a:latin typeface="Arial" panose="020B0604020202020204" pitchFamily="34" charset="0"/>
                <a:ea typeface="微软雅黑" panose="020B0503020204020204" pitchFamily="34" charset="-122"/>
                <a:cs typeface="Arial" panose="020B0604020202020204" pitchFamily="34" charset="0"/>
              </a:rPr>
              <a:t>AC</a:t>
            </a:r>
            <a:endParaRPr lang="zh-CN" altLang="en-US" dirty="0">
              <a:solidFill>
                <a:srgbClr val="FFFF00"/>
              </a:solidFill>
              <a:latin typeface="Arial" panose="020B0604020202020204" pitchFamily="34" charset="0"/>
              <a:cs typeface="Arial" panose="020B0604020202020204" pitchFamily="34" charset="0"/>
            </a:endParaRPr>
          </a:p>
        </p:txBody>
      </p:sp>
      <p:sp>
        <p:nvSpPr>
          <p:cNvPr id="29" name="矩形 27">
            <a:extLst>
              <a:ext uri="{FF2B5EF4-FFF2-40B4-BE49-F238E27FC236}">
                <a16:creationId xmlns:a16="http://schemas.microsoft.com/office/drawing/2014/main" id="{0FBCAF57-D79B-4807-B10C-F4E069F3A24B}"/>
              </a:ext>
            </a:extLst>
          </p:cNvPr>
          <p:cNvSpPr/>
          <p:nvPr/>
        </p:nvSpPr>
        <p:spPr>
          <a:xfrm>
            <a:off x="8055307" y="3667907"/>
            <a:ext cx="1582484" cy="369332"/>
          </a:xfrm>
          <a:prstGeom prst="rect">
            <a:avLst/>
          </a:prstGeom>
        </p:spPr>
        <p:txBody>
          <a:bodyPr wrap="none">
            <a:spAutoFit/>
          </a:bodyPr>
          <a:lstStyle/>
          <a:p>
            <a:r>
              <a:rPr lang="en-US" altLang="zh-CN" b="1" dirty="0">
                <a:solidFill>
                  <a:srgbClr val="FFFF00"/>
                </a:solidFill>
                <a:latin typeface="Arial" panose="020B0604020202020204" pitchFamily="34" charset="0"/>
                <a:ea typeface="微软雅黑" panose="020B0503020204020204" pitchFamily="34" charset="-122"/>
                <a:cs typeface="Arial" panose="020B0604020202020204" pitchFamily="34" charset="0"/>
              </a:rPr>
              <a:t>Cooling pipe</a:t>
            </a:r>
            <a:endParaRPr lang="zh-CN" altLang="en-US" dirty="0">
              <a:solidFill>
                <a:srgbClr val="FFFF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F7DB6D7-2A20-4E93-8AF5-8D293BE6CC17}"/>
              </a:ext>
            </a:extLst>
          </p:cNvPr>
          <p:cNvSpPr txBox="1"/>
          <p:nvPr/>
        </p:nvSpPr>
        <p:spPr>
          <a:xfrm rot="10800000">
            <a:off x="415109" y="1635551"/>
            <a:ext cx="492443" cy="1131079"/>
          </a:xfrm>
          <a:prstGeom prst="rect">
            <a:avLst/>
          </a:prstGeom>
          <a:noFill/>
        </p:spPr>
        <p:txBody>
          <a:bodyPr vert="eaVert" wrap="none" rtlCol="0">
            <a:spAutoFit/>
          </a:bodyPr>
          <a:lstStyle/>
          <a:p>
            <a:r>
              <a:rPr lang="en-US" altLang="zh-CN" sz="2000" b="1" dirty="0">
                <a:solidFill>
                  <a:srgbClr val="0000FF"/>
                </a:solidFill>
                <a:cs typeface="Times New Roman" panose="02020603050405020304" pitchFamily="18" charset="0"/>
                <a:sym typeface="+mn-ea"/>
              </a:rPr>
              <a:t>Auxiliary</a:t>
            </a:r>
            <a:endParaRPr lang="en-US" sz="2000" b="1" dirty="0">
              <a:solidFill>
                <a:srgbClr val="0000FF"/>
              </a:solidFill>
            </a:endParaRPr>
          </a:p>
        </p:txBody>
      </p:sp>
      <p:sp>
        <p:nvSpPr>
          <p:cNvPr id="32" name="矩形 27">
            <a:extLst>
              <a:ext uri="{FF2B5EF4-FFF2-40B4-BE49-F238E27FC236}">
                <a16:creationId xmlns:a16="http://schemas.microsoft.com/office/drawing/2014/main" id="{C7BBEF26-EF6D-4F99-9FD0-4A58A6CB2D3D}"/>
              </a:ext>
            </a:extLst>
          </p:cNvPr>
          <p:cNvSpPr/>
          <p:nvPr/>
        </p:nvSpPr>
        <p:spPr>
          <a:xfrm>
            <a:off x="507045" y="3657863"/>
            <a:ext cx="1287532" cy="369332"/>
          </a:xfrm>
          <a:prstGeom prst="rect">
            <a:avLst/>
          </a:prstGeom>
        </p:spPr>
        <p:txBody>
          <a:bodyPr wrap="none">
            <a:spAutoFit/>
          </a:bodyPr>
          <a:lstStyle/>
          <a:p>
            <a:r>
              <a:rPr lang="en-US" altLang="zh-CN" b="1" dirty="0">
                <a:solidFill>
                  <a:srgbClr val="FFFF00"/>
                </a:solidFill>
                <a:latin typeface="Arial" panose="020B0604020202020204" pitchFamily="34" charset="0"/>
                <a:ea typeface="微软雅黑" panose="020B0503020204020204" pitchFamily="34" charset="-122"/>
                <a:cs typeface="Arial" panose="020B0604020202020204" pitchFamily="34" charset="0"/>
              </a:rPr>
              <a:t>Electricity</a:t>
            </a:r>
            <a:endParaRPr lang="zh-CN"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725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Accelerator components</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33</a:t>
            </a:fld>
            <a:endParaRPr lang="zh-CN" altLang="en-US" dirty="0"/>
          </a:p>
        </p:txBody>
      </p:sp>
      <p:pic>
        <p:nvPicPr>
          <p:cNvPr id="4" name="图片 5">
            <a:extLst>
              <a:ext uri="{FF2B5EF4-FFF2-40B4-BE49-F238E27FC236}">
                <a16:creationId xmlns:a16="http://schemas.microsoft.com/office/drawing/2014/main" id="{498BBC36-9AD8-4992-87F9-87943009111C}"/>
              </a:ext>
            </a:extLst>
          </p:cNvPr>
          <p:cNvPicPr>
            <a:picLocks noChangeAspect="1"/>
          </p:cNvPicPr>
          <p:nvPr/>
        </p:nvPicPr>
        <p:blipFill>
          <a:blip r:embed="rId3"/>
          <a:stretch>
            <a:fillRect/>
          </a:stretch>
        </p:blipFill>
        <p:spPr>
          <a:xfrm>
            <a:off x="3944146" y="2622130"/>
            <a:ext cx="4356579" cy="2530467"/>
          </a:xfrm>
          <a:prstGeom prst="rect">
            <a:avLst/>
          </a:prstGeom>
        </p:spPr>
      </p:pic>
      <p:pic>
        <p:nvPicPr>
          <p:cNvPr id="5" name="图片 8">
            <a:extLst>
              <a:ext uri="{FF2B5EF4-FFF2-40B4-BE49-F238E27FC236}">
                <a16:creationId xmlns:a16="http://schemas.microsoft.com/office/drawing/2014/main" id="{D307366F-60BD-4C77-90FF-1B979EF302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5762" y="5125746"/>
            <a:ext cx="3499415" cy="1506550"/>
          </a:xfrm>
          <a:prstGeom prst="rect">
            <a:avLst/>
          </a:prstGeom>
        </p:spPr>
      </p:pic>
      <p:pic>
        <p:nvPicPr>
          <p:cNvPr id="6" name="图片 10">
            <a:extLst>
              <a:ext uri="{FF2B5EF4-FFF2-40B4-BE49-F238E27FC236}">
                <a16:creationId xmlns:a16="http://schemas.microsoft.com/office/drawing/2014/main" id="{9B5C70C7-9485-4385-B804-470C7DF190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2080" y="869172"/>
            <a:ext cx="3067153" cy="2048626"/>
          </a:xfrm>
          <a:prstGeom prst="rect">
            <a:avLst/>
          </a:prstGeom>
        </p:spPr>
      </p:pic>
      <p:pic>
        <p:nvPicPr>
          <p:cNvPr id="7" name="图片 11">
            <a:extLst>
              <a:ext uri="{FF2B5EF4-FFF2-40B4-BE49-F238E27FC236}">
                <a16:creationId xmlns:a16="http://schemas.microsoft.com/office/drawing/2014/main" id="{DC5E7F76-87E5-463D-A99B-D48ABDCA8C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93311" y="5125746"/>
            <a:ext cx="2679435" cy="1506550"/>
          </a:xfrm>
          <a:prstGeom prst="rect">
            <a:avLst/>
          </a:prstGeom>
        </p:spPr>
      </p:pic>
      <p:pic>
        <p:nvPicPr>
          <p:cNvPr id="8" name="图片 12">
            <a:extLst>
              <a:ext uri="{FF2B5EF4-FFF2-40B4-BE49-F238E27FC236}">
                <a16:creationId xmlns:a16="http://schemas.microsoft.com/office/drawing/2014/main" id="{1A5D0B56-6D5E-4870-A14A-C67FC80A0124}"/>
              </a:ext>
            </a:extLst>
          </p:cNvPr>
          <p:cNvPicPr/>
          <p:nvPr/>
        </p:nvPicPr>
        <p:blipFill rotWithShape="1">
          <a:blip r:embed="rId7" cstate="print">
            <a:extLst>
              <a:ext uri="{28A0092B-C50C-407E-A947-70E740481C1C}">
                <a14:useLocalDpi xmlns:a14="http://schemas.microsoft.com/office/drawing/2010/main"/>
              </a:ext>
            </a:extLst>
          </a:blip>
          <a:srcRect/>
          <a:stretch/>
        </p:blipFill>
        <p:spPr>
          <a:xfrm>
            <a:off x="9324380" y="3022658"/>
            <a:ext cx="2572217" cy="1506550"/>
          </a:xfrm>
          <a:prstGeom prst="rect">
            <a:avLst/>
          </a:prstGeom>
        </p:spPr>
      </p:pic>
      <p:pic>
        <p:nvPicPr>
          <p:cNvPr id="9" name="图片 13">
            <a:extLst>
              <a:ext uri="{FF2B5EF4-FFF2-40B4-BE49-F238E27FC236}">
                <a16:creationId xmlns:a16="http://schemas.microsoft.com/office/drawing/2014/main" id="{13ADBEDE-722B-4136-8328-39DB04BA05CF}"/>
              </a:ext>
            </a:extLst>
          </p:cNvPr>
          <p:cNvPicPr/>
          <p:nvPr/>
        </p:nvPicPr>
        <p:blipFill rotWithShape="1">
          <a:blip r:embed="rId8" cstate="print">
            <a:extLst>
              <a:ext uri="{28A0092B-C50C-407E-A947-70E740481C1C}">
                <a14:useLocalDpi xmlns:a14="http://schemas.microsoft.com/office/drawing/2010/main"/>
              </a:ext>
            </a:extLst>
          </a:blip>
          <a:srcRect/>
          <a:stretch/>
        </p:blipFill>
        <p:spPr>
          <a:xfrm>
            <a:off x="9344337" y="5125745"/>
            <a:ext cx="2625721" cy="1506550"/>
          </a:xfrm>
          <a:prstGeom prst="rect">
            <a:avLst/>
          </a:prstGeom>
        </p:spPr>
      </p:pic>
      <p:pic>
        <p:nvPicPr>
          <p:cNvPr id="10" name="图片 14">
            <a:extLst>
              <a:ext uri="{FF2B5EF4-FFF2-40B4-BE49-F238E27FC236}">
                <a16:creationId xmlns:a16="http://schemas.microsoft.com/office/drawing/2014/main" id="{3A397440-7594-426F-9CEB-C67AF03AF90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995470" y="866492"/>
            <a:ext cx="7901127" cy="2052845"/>
          </a:xfrm>
          <a:prstGeom prst="rect">
            <a:avLst/>
          </a:prstGeom>
        </p:spPr>
      </p:pic>
      <p:cxnSp>
        <p:nvCxnSpPr>
          <p:cNvPr id="11" name="肘形连接符 16">
            <a:extLst>
              <a:ext uri="{FF2B5EF4-FFF2-40B4-BE49-F238E27FC236}">
                <a16:creationId xmlns:a16="http://schemas.microsoft.com/office/drawing/2014/main" id="{2F341F56-7B76-4FE6-95A8-B86D59BD5D59}"/>
              </a:ext>
            </a:extLst>
          </p:cNvPr>
          <p:cNvCxnSpPr>
            <a:cxnSpLocks/>
          </p:cNvCxnSpPr>
          <p:nvPr/>
        </p:nvCxnSpPr>
        <p:spPr>
          <a:xfrm rot="5400000">
            <a:off x="3307135" y="4649718"/>
            <a:ext cx="1101249" cy="271110"/>
          </a:xfrm>
          <a:prstGeom prst="bentConnector3">
            <a:avLst>
              <a:gd name="adj1" fmla="val 50000"/>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肘形连接符 33">
            <a:extLst>
              <a:ext uri="{FF2B5EF4-FFF2-40B4-BE49-F238E27FC236}">
                <a16:creationId xmlns:a16="http://schemas.microsoft.com/office/drawing/2014/main" id="{D32C2084-8294-409B-BC7C-6CD190CA22C2}"/>
              </a:ext>
            </a:extLst>
          </p:cNvPr>
          <p:cNvCxnSpPr/>
          <p:nvPr/>
        </p:nvCxnSpPr>
        <p:spPr>
          <a:xfrm rot="10800000">
            <a:off x="3031738" y="1615496"/>
            <a:ext cx="2137201" cy="1561479"/>
          </a:xfrm>
          <a:prstGeom prst="bentConnector3">
            <a:avLst>
              <a:gd name="adj1" fmla="val 60268"/>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肘形连接符 35">
            <a:extLst>
              <a:ext uri="{FF2B5EF4-FFF2-40B4-BE49-F238E27FC236}">
                <a16:creationId xmlns:a16="http://schemas.microsoft.com/office/drawing/2014/main" id="{C44A965D-4AD1-494F-974C-D5922C26FA0E}"/>
              </a:ext>
            </a:extLst>
          </p:cNvPr>
          <p:cNvCxnSpPr>
            <a:endCxn id="10" idx="2"/>
          </p:cNvCxnSpPr>
          <p:nvPr/>
        </p:nvCxnSpPr>
        <p:spPr>
          <a:xfrm flipV="1">
            <a:off x="6984287" y="2919337"/>
            <a:ext cx="961747" cy="526735"/>
          </a:xfrm>
          <a:prstGeom prst="bentConnector2">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4" name="图片 36">
            <a:extLst>
              <a:ext uri="{FF2B5EF4-FFF2-40B4-BE49-F238E27FC236}">
                <a16:creationId xmlns:a16="http://schemas.microsoft.com/office/drawing/2014/main" id="{3084B497-EAD8-4956-9148-3A61137CD27D}"/>
              </a:ext>
            </a:extLst>
          </p:cNvPr>
          <p:cNvPicPr/>
          <p:nvPr/>
        </p:nvPicPr>
        <p:blipFill rotWithShape="1">
          <a:blip r:embed="rId10" cstate="print">
            <a:extLst>
              <a:ext uri="{28A0092B-C50C-407E-A947-70E740481C1C}">
                <a14:useLocalDpi xmlns:a14="http://schemas.microsoft.com/office/drawing/2010/main"/>
              </a:ext>
            </a:extLst>
          </a:blip>
          <a:srcRect/>
          <a:stretch/>
        </p:blipFill>
        <p:spPr>
          <a:xfrm>
            <a:off x="6765357" y="5125745"/>
            <a:ext cx="2486369" cy="1506550"/>
          </a:xfrm>
          <a:prstGeom prst="rect">
            <a:avLst/>
          </a:prstGeom>
        </p:spPr>
      </p:pic>
      <p:cxnSp>
        <p:nvCxnSpPr>
          <p:cNvPr id="15" name="肘形连接符 38">
            <a:extLst>
              <a:ext uri="{FF2B5EF4-FFF2-40B4-BE49-F238E27FC236}">
                <a16:creationId xmlns:a16="http://schemas.microsoft.com/office/drawing/2014/main" id="{87511186-1150-4DE5-99E6-8B2F747C8354}"/>
              </a:ext>
            </a:extLst>
          </p:cNvPr>
          <p:cNvCxnSpPr>
            <a:endCxn id="14" idx="0"/>
          </p:cNvCxnSpPr>
          <p:nvPr/>
        </p:nvCxnSpPr>
        <p:spPr>
          <a:xfrm rot="16200000" flipH="1">
            <a:off x="7381947" y="4499149"/>
            <a:ext cx="639747" cy="613443"/>
          </a:xfrm>
          <a:prstGeom prst="bentConnector3">
            <a:avLst>
              <a:gd name="adj1" fmla="val 65264"/>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肘形连接符 43">
            <a:extLst>
              <a:ext uri="{FF2B5EF4-FFF2-40B4-BE49-F238E27FC236}">
                <a16:creationId xmlns:a16="http://schemas.microsoft.com/office/drawing/2014/main" id="{2532D142-83A4-4988-A1C7-6124877FF3E1}"/>
              </a:ext>
            </a:extLst>
          </p:cNvPr>
          <p:cNvCxnSpPr>
            <a:cxnSpLocks/>
            <a:endCxn id="9" idx="0"/>
          </p:cNvCxnSpPr>
          <p:nvPr/>
        </p:nvCxnSpPr>
        <p:spPr>
          <a:xfrm>
            <a:off x="7773514" y="4452706"/>
            <a:ext cx="2883684" cy="673039"/>
          </a:xfrm>
          <a:prstGeom prst="bentConnector2">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肘形连接符 46">
            <a:extLst>
              <a:ext uri="{FF2B5EF4-FFF2-40B4-BE49-F238E27FC236}">
                <a16:creationId xmlns:a16="http://schemas.microsoft.com/office/drawing/2014/main" id="{A664F2F0-B76B-4CE8-BC99-75C0D6AE5576}"/>
              </a:ext>
            </a:extLst>
          </p:cNvPr>
          <p:cNvCxnSpPr>
            <a:cxnSpLocks/>
            <a:endCxn id="8" idx="1"/>
          </p:cNvCxnSpPr>
          <p:nvPr/>
        </p:nvCxnSpPr>
        <p:spPr>
          <a:xfrm flipV="1">
            <a:off x="8019494" y="3775933"/>
            <a:ext cx="1304886" cy="526843"/>
          </a:xfrm>
          <a:prstGeom prst="bentConnector3">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9" name="文本框 47">
            <a:extLst>
              <a:ext uri="{FF2B5EF4-FFF2-40B4-BE49-F238E27FC236}">
                <a16:creationId xmlns:a16="http://schemas.microsoft.com/office/drawing/2014/main" id="{99A5CFA2-BAA4-40A2-AB9F-F01F44BA4938}"/>
              </a:ext>
            </a:extLst>
          </p:cNvPr>
          <p:cNvSpPr txBox="1"/>
          <p:nvPr/>
        </p:nvSpPr>
        <p:spPr>
          <a:xfrm>
            <a:off x="6476917" y="6320433"/>
            <a:ext cx="2352486" cy="338554"/>
          </a:xfrm>
          <a:prstGeom prst="rect">
            <a:avLst/>
          </a:prstGeom>
          <a:noFill/>
        </p:spPr>
        <p:txBody>
          <a:bodyPr wrap="square" rtlCol="0">
            <a:spAutoFit/>
          </a:bodyPr>
          <a:lstStyle/>
          <a:p>
            <a:pPr algn="ctr"/>
            <a:r>
              <a:rPr lang="en-US" altLang="zh-CN" sz="1600" b="1" dirty="0" err="1">
                <a:solidFill>
                  <a:srgbClr val="FFFF00"/>
                </a:solidFill>
                <a:latin typeface="微软雅黑" panose="020B0503020204020204" pitchFamily="34" charset="-122"/>
                <a:ea typeface="微软雅黑" panose="020B0503020204020204" pitchFamily="34" charset="-122"/>
              </a:rPr>
              <a:t>iLinac</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sp>
        <p:nvSpPr>
          <p:cNvPr id="20" name="文本框 48">
            <a:extLst>
              <a:ext uri="{FF2B5EF4-FFF2-40B4-BE49-F238E27FC236}">
                <a16:creationId xmlns:a16="http://schemas.microsoft.com/office/drawing/2014/main" id="{2910239D-4DA5-471D-8822-E6FB513B2EFF}"/>
              </a:ext>
            </a:extLst>
          </p:cNvPr>
          <p:cNvSpPr txBox="1"/>
          <p:nvPr/>
        </p:nvSpPr>
        <p:spPr>
          <a:xfrm>
            <a:off x="8552300" y="6293741"/>
            <a:ext cx="2352486" cy="338554"/>
          </a:xfrm>
          <a:prstGeom prst="rect">
            <a:avLst/>
          </a:prstGeom>
          <a:noFill/>
        </p:spPr>
        <p:txBody>
          <a:bodyPr wrap="square" rtlCol="0">
            <a:spAutoFit/>
          </a:bodyPr>
          <a:lstStyle/>
          <a:p>
            <a:pPr algn="ctr"/>
            <a:r>
              <a:rPr lang="en-US" altLang="zh-CN" sz="1600" b="1" dirty="0">
                <a:solidFill>
                  <a:srgbClr val="FFFF00"/>
                </a:solidFill>
                <a:latin typeface="微软雅黑" panose="020B0503020204020204" pitchFamily="34" charset="-122"/>
                <a:ea typeface="微软雅黑" panose="020B0503020204020204" pitchFamily="34" charset="-122"/>
              </a:rPr>
              <a:t>RFQ</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sp>
        <p:nvSpPr>
          <p:cNvPr id="21" name="文本框 49">
            <a:extLst>
              <a:ext uri="{FF2B5EF4-FFF2-40B4-BE49-F238E27FC236}">
                <a16:creationId xmlns:a16="http://schemas.microsoft.com/office/drawing/2014/main" id="{B13F90B8-9BC9-4EE5-ADE4-1C5140C85321}"/>
              </a:ext>
            </a:extLst>
          </p:cNvPr>
          <p:cNvSpPr txBox="1"/>
          <p:nvPr/>
        </p:nvSpPr>
        <p:spPr>
          <a:xfrm>
            <a:off x="4657599" y="6293741"/>
            <a:ext cx="2352486" cy="338554"/>
          </a:xfrm>
          <a:prstGeom prst="rect">
            <a:avLst/>
          </a:prstGeom>
          <a:noFill/>
        </p:spPr>
        <p:txBody>
          <a:bodyPr wrap="square" rtlCol="0">
            <a:spAutoFit/>
          </a:bodyPr>
          <a:lstStyle/>
          <a:p>
            <a:pPr algn="ctr"/>
            <a:r>
              <a:rPr lang="en-US" altLang="zh-CN" sz="1600" b="1" dirty="0" err="1">
                <a:solidFill>
                  <a:srgbClr val="FFFF00"/>
                </a:solidFill>
                <a:latin typeface="微软雅黑" panose="020B0503020204020204" pitchFamily="34" charset="-122"/>
                <a:ea typeface="微软雅黑" panose="020B0503020204020204" pitchFamily="34" charset="-122"/>
              </a:rPr>
              <a:t>BRing</a:t>
            </a:r>
            <a:r>
              <a:rPr lang="zh-CN" altLang="en-US" sz="1600" b="1" dirty="0">
                <a:solidFill>
                  <a:srgbClr val="FFFF00"/>
                </a:solidFill>
                <a:latin typeface="微软雅黑" panose="020B0503020204020204" pitchFamily="34" charset="-122"/>
                <a:ea typeface="微软雅黑" panose="020B0503020204020204" pitchFamily="34" charset="-122"/>
              </a:rPr>
              <a:t> </a:t>
            </a:r>
            <a:r>
              <a:rPr lang="en-US" altLang="zh-CN" sz="1600" b="1" dirty="0">
                <a:solidFill>
                  <a:srgbClr val="FFFF00"/>
                </a:solidFill>
                <a:latin typeface="微软雅黑" panose="020B0503020204020204" pitchFamily="34" charset="-122"/>
                <a:ea typeface="微软雅黑" panose="020B0503020204020204" pitchFamily="34" charset="-122"/>
              </a:rPr>
              <a:t>injection</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sp>
        <p:nvSpPr>
          <p:cNvPr id="22" name="文本框 50">
            <a:extLst>
              <a:ext uri="{FF2B5EF4-FFF2-40B4-BE49-F238E27FC236}">
                <a16:creationId xmlns:a16="http://schemas.microsoft.com/office/drawing/2014/main" id="{34E8061E-0743-4708-BD7D-EE975F9648FB}"/>
              </a:ext>
            </a:extLst>
          </p:cNvPr>
          <p:cNvSpPr txBox="1"/>
          <p:nvPr/>
        </p:nvSpPr>
        <p:spPr>
          <a:xfrm>
            <a:off x="-466660" y="6243648"/>
            <a:ext cx="2352486" cy="338554"/>
          </a:xfrm>
          <a:prstGeom prst="rect">
            <a:avLst/>
          </a:prstGeom>
          <a:noFill/>
        </p:spPr>
        <p:txBody>
          <a:bodyPr wrap="square" rtlCol="0">
            <a:spAutoFit/>
          </a:bodyPr>
          <a:lstStyle/>
          <a:p>
            <a:pPr algn="ctr"/>
            <a:r>
              <a:rPr lang="en-US" altLang="zh-CN" sz="1600" b="1" dirty="0" err="1">
                <a:solidFill>
                  <a:srgbClr val="FFFF00"/>
                </a:solidFill>
                <a:latin typeface="微软雅黑" panose="020B0503020204020204" pitchFamily="34" charset="-122"/>
                <a:ea typeface="微软雅黑" panose="020B0503020204020204" pitchFamily="34" charset="-122"/>
              </a:rPr>
              <a:t>BRing</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cxnSp>
        <p:nvCxnSpPr>
          <p:cNvPr id="26" name="直接连接符 55">
            <a:extLst>
              <a:ext uri="{FF2B5EF4-FFF2-40B4-BE49-F238E27FC236}">
                <a16:creationId xmlns:a16="http://schemas.microsoft.com/office/drawing/2014/main" id="{31A28E50-7D67-4D0B-B64F-5781432BB545}"/>
              </a:ext>
            </a:extLst>
          </p:cNvPr>
          <p:cNvCxnSpPr>
            <a:cxnSpLocks/>
          </p:cNvCxnSpPr>
          <p:nvPr/>
        </p:nvCxnSpPr>
        <p:spPr>
          <a:xfrm>
            <a:off x="5326933" y="4953000"/>
            <a:ext cx="0" cy="172744"/>
          </a:xfrm>
          <a:prstGeom prst="line">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27" name="图片 23">
            <a:extLst>
              <a:ext uri="{FF2B5EF4-FFF2-40B4-BE49-F238E27FC236}">
                <a16:creationId xmlns:a16="http://schemas.microsoft.com/office/drawing/2014/main" id="{245085A6-71D9-4FA0-BF7B-FBB9D7B5DB9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45763" y="3012920"/>
            <a:ext cx="3073470" cy="2093332"/>
          </a:xfrm>
          <a:prstGeom prst="rect">
            <a:avLst/>
          </a:prstGeom>
        </p:spPr>
      </p:pic>
      <p:sp>
        <p:nvSpPr>
          <p:cNvPr id="31" name="文本框 48">
            <a:extLst>
              <a:ext uri="{FF2B5EF4-FFF2-40B4-BE49-F238E27FC236}">
                <a16:creationId xmlns:a16="http://schemas.microsoft.com/office/drawing/2014/main" id="{421E1E00-C2EB-4B79-8C96-D8F99C4E3C0B}"/>
              </a:ext>
            </a:extLst>
          </p:cNvPr>
          <p:cNvSpPr txBox="1"/>
          <p:nvPr/>
        </p:nvSpPr>
        <p:spPr>
          <a:xfrm>
            <a:off x="10847636" y="3012920"/>
            <a:ext cx="1518159" cy="338554"/>
          </a:xfrm>
          <a:prstGeom prst="rect">
            <a:avLst/>
          </a:prstGeom>
          <a:noFill/>
        </p:spPr>
        <p:txBody>
          <a:bodyPr wrap="square" rtlCol="0">
            <a:spAutoFit/>
          </a:bodyPr>
          <a:lstStyle/>
          <a:p>
            <a:pPr algn="ctr"/>
            <a:r>
              <a:rPr lang="en-US" altLang="zh-CN" sz="1600" b="1" dirty="0">
                <a:solidFill>
                  <a:srgbClr val="FFFF00"/>
                </a:solidFill>
                <a:latin typeface="微软雅黑" panose="020B0503020204020204" pitchFamily="34" charset="-122"/>
                <a:ea typeface="微软雅黑" panose="020B0503020204020204" pitchFamily="34" charset="-122"/>
              </a:rPr>
              <a:t>ECR</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sp>
        <p:nvSpPr>
          <p:cNvPr id="32" name="文本框 48">
            <a:extLst>
              <a:ext uri="{FF2B5EF4-FFF2-40B4-BE49-F238E27FC236}">
                <a16:creationId xmlns:a16="http://schemas.microsoft.com/office/drawing/2014/main" id="{408BA224-C86C-47F6-8075-D6A7FCFDADC2}"/>
              </a:ext>
            </a:extLst>
          </p:cNvPr>
          <p:cNvSpPr txBox="1"/>
          <p:nvPr/>
        </p:nvSpPr>
        <p:spPr>
          <a:xfrm>
            <a:off x="2011568" y="2506194"/>
            <a:ext cx="1518159" cy="338554"/>
          </a:xfrm>
          <a:prstGeom prst="rect">
            <a:avLst/>
          </a:prstGeom>
          <a:noFill/>
        </p:spPr>
        <p:txBody>
          <a:bodyPr wrap="square" rtlCol="0">
            <a:spAutoFit/>
          </a:bodyPr>
          <a:lstStyle/>
          <a:p>
            <a:pPr algn="ctr"/>
            <a:r>
              <a:rPr lang="en-US" altLang="zh-CN" sz="1600" b="1" dirty="0">
                <a:solidFill>
                  <a:srgbClr val="FFFF00"/>
                </a:solidFill>
                <a:latin typeface="微软雅黑" panose="020B0503020204020204" pitchFamily="34" charset="-122"/>
                <a:ea typeface="微软雅黑" panose="020B0503020204020204" pitchFamily="34" charset="-122"/>
              </a:rPr>
              <a:t>HFRS</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sp>
        <p:nvSpPr>
          <p:cNvPr id="33" name="文本框 48">
            <a:extLst>
              <a:ext uri="{FF2B5EF4-FFF2-40B4-BE49-F238E27FC236}">
                <a16:creationId xmlns:a16="http://schemas.microsoft.com/office/drawing/2014/main" id="{F6F74DBB-73DC-4F8E-9BF0-1B5B045FDB2C}"/>
              </a:ext>
            </a:extLst>
          </p:cNvPr>
          <p:cNvSpPr txBox="1"/>
          <p:nvPr/>
        </p:nvSpPr>
        <p:spPr>
          <a:xfrm>
            <a:off x="7248309" y="2538533"/>
            <a:ext cx="1518159" cy="338554"/>
          </a:xfrm>
          <a:prstGeom prst="rect">
            <a:avLst/>
          </a:prstGeom>
          <a:noFill/>
        </p:spPr>
        <p:txBody>
          <a:bodyPr wrap="square" rtlCol="0">
            <a:spAutoFit/>
          </a:bodyPr>
          <a:lstStyle/>
          <a:p>
            <a:pPr algn="ctr"/>
            <a:r>
              <a:rPr lang="en-US" altLang="zh-CN" sz="1600" b="1" dirty="0" err="1">
                <a:solidFill>
                  <a:srgbClr val="FFFF00"/>
                </a:solidFill>
                <a:latin typeface="微软雅黑" panose="020B0503020204020204" pitchFamily="34" charset="-122"/>
                <a:ea typeface="微软雅黑" panose="020B0503020204020204" pitchFamily="34" charset="-122"/>
              </a:rPr>
              <a:t>SRing</a:t>
            </a:r>
            <a:r>
              <a:rPr lang="en-US" altLang="zh-CN" sz="1600" b="1" dirty="0">
                <a:solidFill>
                  <a:srgbClr val="FFFF00"/>
                </a:solidFill>
                <a:latin typeface="微软雅黑" panose="020B0503020204020204" pitchFamily="34" charset="-122"/>
                <a:ea typeface="微软雅黑" panose="020B0503020204020204" pitchFamily="34" charset="-122"/>
              </a:rPr>
              <a:t> tunnel</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sp>
        <p:nvSpPr>
          <p:cNvPr id="34" name="文本框 50">
            <a:extLst>
              <a:ext uri="{FF2B5EF4-FFF2-40B4-BE49-F238E27FC236}">
                <a16:creationId xmlns:a16="http://schemas.microsoft.com/office/drawing/2014/main" id="{05AC2BD3-2CD0-4456-993C-E4200BA63F20}"/>
              </a:ext>
            </a:extLst>
          </p:cNvPr>
          <p:cNvSpPr txBox="1"/>
          <p:nvPr/>
        </p:nvSpPr>
        <p:spPr>
          <a:xfrm>
            <a:off x="-466660" y="4636593"/>
            <a:ext cx="2352486" cy="338554"/>
          </a:xfrm>
          <a:prstGeom prst="rect">
            <a:avLst/>
          </a:prstGeom>
          <a:noFill/>
        </p:spPr>
        <p:txBody>
          <a:bodyPr wrap="square" rtlCol="0">
            <a:spAutoFit/>
          </a:bodyPr>
          <a:lstStyle/>
          <a:p>
            <a:pPr algn="ctr"/>
            <a:r>
              <a:rPr lang="en-US" altLang="zh-CN" sz="1600" b="1" dirty="0" err="1">
                <a:solidFill>
                  <a:srgbClr val="FFFF00"/>
                </a:solidFill>
                <a:latin typeface="微软雅黑" panose="020B0503020204020204" pitchFamily="34" charset="-122"/>
                <a:ea typeface="微软雅黑" panose="020B0503020204020204" pitchFamily="34" charset="-122"/>
              </a:rPr>
              <a:t>BRing</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53979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Experimental equipment</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34</a:t>
            </a:fld>
            <a:endParaRPr lang="zh-CN" altLang="en-US" dirty="0"/>
          </a:p>
        </p:txBody>
      </p:sp>
      <p:sp>
        <p:nvSpPr>
          <p:cNvPr id="4" name="文本框 46">
            <a:extLst>
              <a:ext uri="{FF2B5EF4-FFF2-40B4-BE49-F238E27FC236}">
                <a16:creationId xmlns:a16="http://schemas.microsoft.com/office/drawing/2014/main" id="{08017118-B6CD-4863-9AAB-99B13FFBB788}"/>
              </a:ext>
            </a:extLst>
          </p:cNvPr>
          <p:cNvSpPr txBox="1"/>
          <p:nvPr/>
        </p:nvSpPr>
        <p:spPr>
          <a:xfrm>
            <a:off x="370416" y="942274"/>
            <a:ext cx="11821584" cy="489558"/>
          </a:xfrm>
          <a:prstGeom prst="rect">
            <a:avLst/>
          </a:prstGeom>
          <a:noFill/>
        </p:spPr>
        <p:txBody>
          <a:bodyPr wrap="square" rtlCol="0">
            <a:spAutoFit/>
          </a:bodyPr>
          <a:lstStyle/>
          <a:p>
            <a:pPr marL="342900" indent="-342900">
              <a:lnSpc>
                <a:spcPct val="130000"/>
              </a:lnSpc>
              <a:buFont typeface="Wingdings" panose="05000000000000000000" pitchFamily="2" charset="2"/>
              <a:buChar char="q"/>
              <a:defRPr/>
            </a:pPr>
            <a:r>
              <a:rPr lang="en-US" altLang="zh-CN" sz="22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The conditions for Day One experiment will be met in September 2025</a:t>
            </a:r>
            <a:endParaRPr lang="zh-CN" altLang="en-US" sz="22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9">
            <a:extLst>
              <a:ext uri="{FF2B5EF4-FFF2-40B4-BE49-F238E27FC236}">
                <a16:creationId xmlns:a16="http://schemas.microsoft.com/office/drawing/2014/main" id="{C877B7D4-32FC-4EBE-AB7F-F87752B5A7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081" y="3150061"/>
            <a:ext cx="4551859" cy="1328143"/>
          </a:xfrm>
          <a:prstGeom prst="rect">
            <a:avLst/>
          </a:prstGeom>
        </p:spPr>
      </p:pic>
      <p:pic>
        <p:nvPicPr>
          <p:cNvPr id="8" name="图片 13">
            <a:extLst>
              <a:ext uri="{FF2B5EF4-FFF2-40B4-BE49-F238E27FC236}">
                <a16:creationId xmlns:a16="http://schemas.microsoft.com/office/drawing/2014/main" id="{AAD271AF-1744-4DF1-840D-D9809511D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4323" y="1647496"/>
            <a:ext cx="1282148" cy="1174758"/>
          </a:xfrm>
          <a:prstGeom prst="rect">
            <a:avLst/>
          </a:prstGeom>
        </p:spPr>
      </p:pic>
      <p:pic>
        <p:nvPicPr>
          <p:cNvPr id="9" name="图片 4">
            <a:extLst>
              <a:ext uri="{FF2B5EF4-FFF2-40B4-BE49-F238E27FC236}">
                <a16:creationId xmlns:a16="http://schemas.microsoft.com/office/drawing/2014/main" id="{DB237EF5-E41F-4977-9990-28EE9C53AB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6776" y="1648046"/>
            <a:ext cx="1639955" cy="1195449"/>
          </a:xfrm>
          <a:prstGeom prst="rect">
            <a:avLst/>
          </a:prstGeom>
        </p:spPr>
      </p:pic>
      <p:pic>
        <p:nvPicPr>
          <p:cNvPr id="10" name="图片 6">
            <a:extLst>
              <a:ext uri="{FF2B5EF4-FFF2-40B4-BE49-F238E27FC236}">
                <a16:creationId xmlns:a16="http://schemas.microsoft.com/office/drawing/2014/main" id="{FF97F92E-DCA3-4FD4-9340-3B8C97D5B1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628"/>
          <a:stretch/>
        </p:blipFill>
        <p:spPr>
          <a:xfrm>
            <a:off x="4316044" y="1668510"/>
            <a:ext cx="1750239" cy="1175308"/>
          </a:xfrm>
          <a:prstGeom prst="rect">
            <a:avLst/>
          </a:prstGeom>
        </p:spPr>
      </p:pic>
      <p:pic>
        <p:nvPicPr>
          <p:cNvPr id="11" name="图片 36">
            <a:extLst>
              <a:ext uri="{FF2B5EF4-FFF2-40B4-BE49-F238E27FC236}">
                <a16:creationId xmlns:a16="http://schemas.microsoft.com/office/drawing/2014/main" id="{05B38269-4A6D-4A7F-8F06-6136DB7983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8273" y="3006942"/>
            <a:ext cx="2331940" cy="1588733"/>
          </a:xfrm>
          <a:prstGeom prst="rect">
            <a:avLst/>
          </a:prstGeom>
        </p:spPr>
      </p:pic>
      <p:pic>
        <p:nvPicPr>
          <p:cNvPr id="12" name="Picture 3">
            <a:extLst>
              <a:ext uri="{FF2B5EF4-FFF2-40B4-BE49-F238E27FC236}">
                <a16:creationId xmlns:a16="http://schemas.microsoft.com/office/drawing/2014/main" id="{93DBF919-41A0-4AC2-B01C-61BA6800D42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1387" r="13304"/>
          <a:stretch>
            <a:fillRect/>
          </a:stretch>
        </p:blipFill>
        <p:spPr bwMode="auto">
          <a:xfrm>
            <a:off x="298839" y="1648046"/>
            <a:ext cx="955954" cy="119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肘形连接符 16">
            <a:extLst>
              <a:ext uri="{FF2B5EF4-FFF2-40B4-BE49-F238E27FC236}">
                <a16:creationId xmlns:a16="http://schemas.microsoft.com/office/drawing/2014/main" id="{0EA37717-0E50-4AB4-A041-8CCDF6448432}"/>
              </a:ext>
            </a:extLst>
          </p:cNvPr>
          <p:cNvCxnSpPr/>
          <p:nvPr/>
        </p:nvCxnSpPr>
        <p:spPr>
          <a:xfrm rot="5400000">
            <a:off x="4410834" y="2957608"/>
            <a:ext cx="656198" cy="427976"/>
          </a:xfrm>
          <a:prstGeom prst="bentConnector3">
            <a:avLst>
              <a:gd name="adj1" fmla="val 52511"/>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肘形连接符 25">
            <a:extLst>
              <a:ext uri="{FF2B5EF4-FFF2-40B4-BE49-F238E27FC236}">
                <a16:creationId xmlns:a16="http://schemas.microsoft.com/office/drawing/2014/main" id="{C2252126-0115-488F-BF88-AA79A8AD2C37}"/>
              </a:ext>
            </a:extLst>
          </p:cNvPr>
          <p:cNvCxnSpPr/>
          <p:nvPr/>
        </p:nvCxnSpPr>
        <p:spPr>
          <a:xfrm rot="5400000">
            <a:off x="1293139" y="3065014"/>
            <a:ext cx="833593" cy="390554"/>
          </a:xfrm>
          <a:prstGeom prst="bentConnector3">
            <a:avLst>
              <a:gd name="adj1" fmla="val 50000"/>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肘形连接符 27">
            <a:extLst>
              <a:ext uri="{FF2B5EF4-FFF2-40B4-BE49-F238E27FC236}">
                <a16:creationId xmlns:a16="http://schemas.microsoft.com/office/drawing/2014/main" id="{F43CECF6-D2B1-45A3-8BE9-CFC4D7A7C704}"/>
              </a:ext>
            </a:extLst>
          </p:cNvPr>
          <p:cNvCxnSpPr/>
          <p:nvPr/>
        </p:nvCxnSpPr>
        <p:spPr>
          <a:xfrm rot="16200000" flipV="1">
            <a:off x="3577282" y="2898007"/>
            <a:ext cx="725257" cy="613123"/>
          </a:xfrm>
          <a:prstGeom prst="bentConnector3">
            <a:avLst>
              <a:gd name="adj1" fmla="val 50000"/>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肘形连接符 29">
            <a:extLst>
              <a:ext uri="{FF2B5EF4-FFF2-40B4-BE49-F238E27FC236}">
                <a16:creationId xmlns:a16="http://schemas.microsoft.com/office/drawing/2014/main" id="{215407FE-4855-4F50-8DE1-E157377E977F}"/>
              </a:ext>
            </a:extLst>
          </p:cNvPr>
          <p:cNvCxnSpPr/>
          <p:nvPr/>
        </p:nvCxnSpPr>
        <p:spPr>
          <a:xfrm rot="16200000" flipV="1">
            <a:off x="289937" y="3078411"/>
            <a:ext cx="1207004" cy="744117"/>
          </a:xfrm>
          <a:prstGeom prst="bentConnector3">
            <a:avLst>
              <a:gd name="adj1" fmla="val 1542"/>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肘形连接符 42">
            <a:extLst>
              <a:ext uri="{FF2B5EF4-FFF2-40B4-BE49-F238E27FC236}">
                <a16:creationId xmlns:a16="http://schemas.microsoft.com/office/drawing/2014/main" id="{EFB46FB9-720A-4CBF-9EB9-D61181B329BA}"/>
              </a:ext>
            </a:extLst>
          </p:cNvPr>
          <p:cNvCxnSpPr/>
          <p:nvPr/>
        </p:nvCxnSpPr>
        <p:spPr>
          <a:xfrm rot="10800000">
            <a:off x="7141323" y="2843494"/>
            <a:ext cx="1067105" cy="723704"/>
          </a:xfrm>
          <a:prstGeom prst="bentConnector3">
            <a:avLst>
              <a:gd name="adj1" fmla="val 97863"/>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9" name="图片 54">
            <a:extLst>
              <a:ext uri="{FF2B5EF4-FFF2-40B4-BE49-F238E27FC236}">
                <a16:creationId xmlns:a16="http://schemas.microsoft.com/office/drawing/2014/main" id="{10B8B4DD-ED43-48AE-B5B1-A16E33289935}"/>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298839" y="4793241"/>
            <a:ext cx="1157644" cy="1572021"/>
          </a:xfrm>
          <a:prstGeom prst="rect">
            <a:avLst/>
          </a:prstGeom>
        </p:spPr>
      </p:pic>
      <p:sp>
        <p:nvSpPr>
          <p:cNvPr id="20" name="文本框 56">
            <a:extLst>
              <a:ext uri="{FF2B5EF4-FFF2-40B4-BE49-F238E27FC236}">
                <a16:creationId xmlns:a16="http://schemas.microsoft.com/office/drawing/2014/main" id="{1D7B105E-1503-4585-8650-79EFB738D957}"/>
              </a:ext>
            </a:extLst>
          </p:cNvPr>
          <p:cNvSpPr txBox="1"/>
          <p:nvPr/>
        </p:nvSpPr>
        <p:spPr>
          <a:xfrm>
            <a:off x="3018702" y="3800109"/>
            <a:ext cx="8034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latin typeface="微软雅黑" panose="020B0503020204020204" pitchFamily="34" charset="-122"/>
                <a:ea typeface="微软雅黑" panose="020B0503020204020204" pitchFamily="34" charset="-122"/>
              </a:rPr>
              <a:t>HFRS</a:t>
            </a:r>
            <a:endParaRPr kumimoji="0" lang="zh-CN" altLang="en-US"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21" name="图片 57">
            <a:extLst>
              <a:ext uri="{FF2B5EF4-FFF2-40B4-BE49-F238E27FC236}">
                <a16:creationId xmlns:a16="http://schemas.microsoft.com/office/drawing/2014/main" id="{83A7B98A-CDF6-4774-BD26-56C54F4B161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29245" y="1678347"/>
            <a:ext cx="1979184" cy="1165471"/>
          </a:xfrm>
          <a:prstGeom prst="rect">
            <a:avLst/>
          </a:prstGeom>
        </p:spPr>
      </p:pic>
      <p:pic>
        <p:nvPicPr>
          <p:cNvPr id="22" name="图片 58">
            <a:extLst>
              <a:ext uri="{FF2B5EF4-FFF2-40B4-BE49-F238E27FC236}">
                <a16:creationId xmlns:a16="http://schemas.microsoft.com/office/drawing/2014/main" id="{7B2333F4-60F0-4E9C-99A8-FE1B7BE2D4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65265" y="1668510"/>
            <a:ext cx="1744284" cy="1158187"/>
          </a:xfrm>
          <a:prstGeom prst="rect">
            <a:avLst/>
          </a:prstGeom>
        </p:spPr>
      </p:pic>
      <p:pic>
        <p:nvPicPr>
          <p:cNvPr id="23" name="图片 59">
            <a:extLst>
              <a:ext uri="{FF2B5EF4-FFF2-40B4-BE49-F238E27FC236}">
                <a16:creationId xmlns:a16="http://schemas.microsoft.com/office/drawing/2014/main" id="{57F9CC09-2E0B-4564-B33B-96879B04F9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97085" y="4790280"/>
            <a:ext cx="1759256" cy="1574981"/>
          </a:xfrm>
          <a:prstGeom prst="rect">
            <a:avLst/>
          </a:prstGeom>
        </p:spPr>
      </p:pic>
      <p:pic>
        <p:nvPicPr>
          <p:cNvPr id="24" name="图片 60">
            <a:extLst>
              <a:ext uri="{FF2B5EF4-FFF2-40B4-BE49-F238E27FC236}">
                <a16:creationId xmlns:a16="http://schemas.microsoft.com/office/drawing/2014/main" id="{EF6F6AB5-87A5-4FBB-B01B-8CC7152AF59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31827" y="1687606"/>
            <a:ext cx="1830615" cy="1154333"/>
          </a:xfrm>
          <a:prstGeom prst="rect">
            <a:avLst/>
          </a:prstGeom>
        </p:spPr>
      </p:pic>
      <p:cxnSp>
        <p:nvCxnSpPr>
          <p:cNvPr id="25" name="肘形连接符 70">
            <a:extLst>
              <a:ext uri="{FF2B5EF4-FFF2-40B4-BE49-F238E27FC236}">
                <a16:creationId xmlns:a16="http://schemas.microsoft.com/office/drawing/2014/main" id="{98D7E444-477B-4954-9B33-A9FAD9E078C4}"/>
              </a:ext>
            </a:extLst>
          </p:cNvPr>
          <p:cNvCxnSpPr/>
          <p:nvPr/>
        </p:nvCxnSpPr>
        <p:spPr>
          <a:xfrm rot="5400000">
            <a:off x="8327843" y="3523757"/>
            <a:ext cx="1399530" cy="5411"/>
          </a:xfrm>
          <a:prstGeom prst="bentConnector3">
            <a:avLst>
              <a:gd name="adj1" fmla="val 50000"/>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6" name="肘形连接符 77">
            <a:extLst>
              <a:ext uri="{FF2B5EF4-FFF2-40B4-BE49-F238E27FC236}">
                <a16:creationId xmlns:a16="http://schemas.microsoft.com/office/drawing/2014/main" id="{31D1FB05-F51C-4AE6-BC60-B1EF8CBCC208}"/>
              </a:ext>
            </a:extLst>
          </p:cNvPr>
          <p:cNvCxnSpPr>
            <a:cxnSpLocks/>
            <a:stCxn id="24" idx="2"/>
          </p:cNvCxnSpPr>
          <p:nvPr/>
        </p:nvCxnSpPr>
        <p:spPr>
          <a:xfrm rot="5400000">
            <a:off x="10188315" y="2663173"/>
            <a:ext cx="680055" cy="1037586"/>
          </a:xfrm>
          <a:prstGeom prst="bentConnector2">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27" name="图片 12" descr="3ee3ca731b6278555940de9e144f518">
            <a:extLst>
              <a:ext uri="{FF2B5EF4-FFF2-40B4-BE49-F238E27FC236}">
                <a16:creationId xmlns:a16="http://schemas.microsoft.com/office/drawing/2014/main" id="{787D0686-E675-40B3-998F-00307F7C6DA2}"/>
              </a:ext>
            </a:extLst>
          </p:cNvPr>
          <p:cNvPicPr>
            <a:picLocks noChangeAspect="1"/>
          </p:cNvPicPr>
          <p:nvPr/>
        </p:nvPicPr>
        <p:blipFill>
          <a:blip r:embed="rId14" cstate="screen">
            <a:extLst>
              <a:ext uri="{28A0092B-C50C-407E-A947-70E740481C1C}">
                <a14:useLocalDpi xmlns:a14="http://schemas.microsoft.com/office/drawing/2010/main"/>
              </a:ext>
            </a:extLst>
          </a:blip>
          <a:srcRect t="21067" b="7443"/>
          <a:stretch>
            <a:fillRect/>
          </a:stretch>
        </p:blipFill>
        <p:spPr>
          <a:xfrm>
            <a:off x="7207477" y="4790280"/>
            <a:ext cx="1259696" cy="1574981"/>
          </a:xfrm>
          <a:prstGeom prst="rect">
            <a:avLst/>
          </a:prstGeom>
        </p:spPr>
      </p:pic>
      <p:pic>
        <p:nvPicPr>
          <p:cNvPr id="28" name="图片 84">
            <a:extLst>
              <a:ext uri="{FF2B5EF4-FFF2-40B4-BE49-F238E27FC236}">
                <a16:creationId xmlns:a16="http://schemas.microsoft.com/office/drawing/2014/main" id="{FAE05038-1BEF-4EA3-A885-82DD17F0B67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31386" y="4790280"/>
            <a:ext cx="1814563" cy="1574981"/>
          </a:xfrm>
          <a:prstGeom prst="rect">
            <a:avLst/>
          </a:prstGeom>
        </p:spPr>
      </p:pic>
      <p:pic>
        <p:nvPicPr>
          <p:cNvPr id="29" name="图片 85">
            <a:extLst>
              <a:ext uri="{FF2B5EF4-FFF2-40B4-BE49-F238E27FC236}">
                <a16:creationId xmlns:a16="http://schemas.microsoft.com/office/drawing/2014/main" id="{C7AD830E-244F-4008-93DC-2756D773D62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532616" y="4790280"/>
            <a:ext cx="1722637" cy="1574981"/>
          </a:xfrm>
          <a:prstGeom prst="rect">
            <a:avLst/>
          </a:prstGeom>
        </p:spPr>
      </p:pic>
      <p:pic>
        <p:nvPicPr>
          <p:cNvPr id="30" name="图片 86">
            <a:extLst>
              <a:ext uri="{FF2B5EF4-FFF2-40B4-BE49-F238E27FC236}">
                <a16:creationId xmlns:a16="http://schemas.microsoft.com/office/drawing/2014/main" id="{A7DB4B72-80AB-4209-8728-EE00C4250E78}"/>
              </a:ext>
            </a:extLst>
          </p:cNvPr>
          <p:cNvPicPr>
            <a:picLocks noChangeAspect="1"/>
          </p:cNvPicPr>
          <p:nvPr/>
        </p:nvPicPr>
        <p:blipFill>
          <a:blip r:embed="rId17" cstate="screen">
            <a:extLst>
              <a:ext uri="{28A0092B-C50C-407E-A947-70E740481C1C}">
                <a14:useLocalDpi xmlns:a14="http://schemas.microsoft.com/office/drawing/2010/main"/>
              </a:ext>
            </a:extLst>
          </a:blip>
          <a:srcRect l="29327" t="18582" r="11723"/>
          <a:stretch/>
        </p:blipFill>
        <p:spPr>
          <a:xfrm>
            <a:off x="8618309" y="4803909"/>
            <a:ext cx="1673661" cy="1561352"/>
          </a:xfrm>
          <a:prstGeom prst="rect">
            <a:avLst/>
          </a:prstGeom>
        </p:spPr>
      </p:pic>
      <p:pic>
        <p:nvPicPr>
          <p:cNvPr id="32" name="图片 5">
            <a:extLst>
              <a:ext uri="{FF2B5EF4-FFF2-40B4-BE49-F238E27FC236}">
                <a16:creationId xmlns:a16="http://schemas.microsoft.com/office/drawing/2014/main" id="{0338E075-DE7F-4ABD-B380-786DF73132B5}"/>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3204"/>
          <a:stretch/>
        </p:blipFill>
        <p:spPr>
          <a:xfrm>
            <a:off x="10443106" y="4790280"/>
            <a:ext cx="1519335" cy="1574981"/>
          </a:xfrm>
          <a:prstGeom prst="rect">
            <a:avLst/>
          </a:prstGeom>
        </p:spPr>
      </p:pic>
      <p:pic>
        <p:nvPicPr>
          <p:cNvPr id="33" name="图片 31">
            <a:extLst>
              <a:ext uri="{FF2B5EF4-FFF2-40B4-BE49-F238E27FC236}">
                <a16:creationId xmlns:a16="http://schemas.microsoft.com/office/drawing/2014/main" id="{DD0D7DCA-4528-457A-9004-A12165B0AF9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112376" y="3644935"/>
            <a:ext cx="2208112" cy="1044143"/>
          </a:xfrm>
          <a:prstGeom prst="rect">
            <a:avLst/>
          </a:prstGeom>
        </p:spPr>
      </p:pic>
      <p:cxnSp>
        <p:nvCxnSpPr>
          <p:cNvPr id="34" name="肘形连接符 42">
            <a:extLst>
              <a:ext uri="{FF2B5EF4-FFF2-40B4-BE49-F238E27FC236}">
                <a16:creationId xmlns:a16="http://schemas.microsoft.com/office/drawing/2014/main" id="{4FE91F52-E167-4008-8234-F01A21812D6E}"/>
              </a:ext>
            </a:extLst>
          </p:cNvPr>
          <p:cNvCxnSpPr>
            <a:cxnSpLocks/>
            <a:stCxn id="33" idx="0"/>
          </p:cNvCxnSpPr>
          <p:nvPr/>
        </p:nvCxnSpPr>
        <p:spPr>
          <a:xfrm rot="5400000" flipH="1" flipV="1">
            <a:off x="6956498" y="2431559"/>
            <a:ext cx="473311" cy="1953442"/>
          </a:xfrm>
          <a:prstGeom prst="bentConnector2">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5" name="文本框 37">
            <a:extLst>
              <a:ext uri="{FF2B5EF4-FFF2-40B4-BE49-F238E27FC236}">
                <a16:creationId xmlns:a16="http://schemas.microsoft.com/office/drawing/2014/main" id="{A6CB1FCC-1106-4125-AA02-03525718AA26}"/>
              </a:ext>
            </a:extLst>
          </p:cNvPr>
          <p:cNvSpPr txBox="1"/>
          <p:nvPr/>
        </p:nvSpPr>
        <p:spPr>
          <a:xfrm>
            <a:off x="8395528" y="3567197"/>
            <a:ext cx="13413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noProof="0" dirty="0" err="1">
                <a:latin typeface="微软雅黑" panose="020B0503020204020204" pitchFamily="34" charset="-122"/>
                <a:ea typeface="微软雅黑" panose="020B0503020204020204" pitchFamily="34" charset="-122"/>
              </a:rPr>
              <a:t>SRing</a:t>
            </a:r>
            <a:endParaRPr kumimoji="0" lang="zh-CN" altLang="en-US"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04474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656F0579-F808-4326-837E-8595180DA957}"/>
              </a:ext>
            </a:extLst>
          </p:cNvPr>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Summary </a:t>
            </a:r>
            <a:endParaRPr lang="zh-CN" altLang="en-US" sz="3200" dirty="0">
              <a:solidFill>
                <a:schemeClr val="accent1">
                  <a:lumMod val="75000"/>
                </a:schemeClr>
              </a:solidFill>
              <a:latin typeface="+mn-lt"/>
              <a:sym typeface="+mn-ea"/>
            </a:endParaRPr>
          </a:p>
        </p:txBody>
      </p:sp>
      <p:sp>
        <p:nvSpPr>
          <p:cNvPr id="5" name="矩形 41">
            <a:extLst>
              <a:ext uri="{FF2B5EF4-FFF2-40B4-BE49-F238E27FC236}">
                <a16:creationId xmlns:a16="http://schemas.microsoft.com/office/drawing/2014/main" id="{083F8098-9E91-4B60-AA3E-C05421130A37}"/>
              </a:ext>
            </a:extLst>
          </p:cNvPr>
          <p:cNvSpPr/>
          <p:nvPr/>
        </p:nvSpPr>
        <p:spPr>
          <a:xfrm>
            <a:off x="674134" y="1272287"/>
            <a:ext cx="10843729" cy="3739485"/>
          </a:xfrm>
          <a:prstGeom prst="rect">
            <a:avLst/>
          </a:prstGeom>
        </p:spPr>
        <p:txBody>
          <a:bodyPr wrap="square">
            <a:spAutoFit/>
          </a:bodyPr>
          <a:lstStyle/>
          <a:p>
            <a:pPr marL="457200" indent="-457200">
              <a:spcBef>
                <a:spcPts val="600"/>
              </a:spcBef>
              <a:spcAft>
                <a:spcPts val="1200"/>
              </a:spcAft>
              <a:buClr>
                <a:srgbClr val="0000FF"/>
              </a:buClr>
              <a:buFont typeface="Wingdings" panose="05000000000000000000" pitchFamily="2" charset="2"/>
              <a:buChar char="n"/>
            </a:pPr>
            <a:r>
              <a:rPr lang="en-US" altLang="zh-CN" sz="2400" b="1" dirty="0">
                <a:solidFill>
                  <a:srgbClr val="0000FF"/>
                </a:solidFill>
                <a:latin typeface="Arial" panose="020B0604020202020204" pitchFamily="34" charset="0"/>
                <a:ea typeface="宋体" pitchFamily="2" charset="-122"/>
                <a:cs typeface="Arial" panose="020B0604020202020204" pitchFamily="34" charset="0"/>
              </a:rPr>
              <a:t>The HIAF project can provide stable ions up to Uranium, and produce many kind of secondary isotopes</a:t>
            </a:r>
          </a:p>
          <a:p>
            <a:pPr marL="457200" indent="-457200">
              <a:spcBef>
                <a:spcPts val="600"/>
              </a:spcBef>
              <a:spcAft>
                <a:spcPts val="1200"/>
              </a:spcAft>
              <a:buClr>
                <a:srgbClr val="0000FF"/>
              </a:buClr>
              <a:buFont typeface="Wingdings" panose="05000000000000000000" pitchFamily="2" charset="2"/>
              <a:buChar char="n"/>
            </a:pPr>
            <a:r>
              <a:rPr lang="en-US" altLang="zh-CN" sz="2400" b="1" dirty="0">
                <a:solidFill>
                  <a:srgbClr val="0000FF"/>
                </a:solidFill>
                <a:latin typeface="Arial" panose="020B0604020202020204" pitchFamily="34" charset="0"/>
                <a:ea typeface="宋体" pitchFamily="2" charset="-122"/>
                <a:cs typeface="Arial" panose="020B0604020202020204" pitchFamily="34" charset="0"/>
              </a:rPr>
              <a:t>The maximum magnetic rigidity is 34Tm, which corresponds to the energy of Uranium is about 835 MeV/u and proton is 9.3 GeV</a:t>
            </a:r>
          </a:p>
          <a:p>
            <a:pPr marL="457200" indent="-457200">
              <a:spcBef>
                <a:spcPts val="600"/>
              </a:spcBef>
              <a:spcAft>
                <a:spcPts val="1200"/>
              </a:spcAft>
              <a:buClr>
                <a:srgbClr val="0000FF"/>
              </a:buClr>
              <a:buFont typeface="Wingdings" panose="05000000000000000000" pitchFamily="2" charset="2"/>
              <a:buChar char="n"/>
            </a:pPr>
            <a:r>
              <a:rPr lang="en-US" altLang="zh-CN" sz="2400" b="1" dirty="0">
                <a:solidFill>
                  <a:srgbClr val="0000FF"/>
                </a:solidFill>
                <a:latin typeface="Arial" panose="020B0604020202020204" pitchFamily="34" charset="0"/>
                <a:ea typeface="宋体" pitchFamily="2" charset="-122"/>
                <a:cs typeface="Arial" panose="020B0604020202020204" pitchFamily="34" charset="0"/>
              </a:rPr>
              <a:t>High beam intensity and fast ramping (12T/s)</a:t>
            </a:r>
            <a:r>
              <a:rPr lang="zh-CN" altLang="en-US" sz="2400" b="1" dirty="0">
                <a:solidFill>
                  <a:srgbClr val="0000FF"/>
                </a:solidFill>
                <a:latin typeface="Arial" panose="020B0604020202020204" pitchFamily="34" charset="0"/>
                <a:ea typeface="宋体" pitchFamily="2" charset="-122"/>
                <a:cs typeface="Arial" panose="020B0604020202020204" pitchFamily="34" charset="0"/>
              </a:rPr>
              <a:t> </a:t>
            </a:r>
            <a:r>
              <a:rPr lang="en-US" altLang="zh-CN" sz="2400" b="1" dirty="0">
                <a:solidFill>
                  <a:srgbClr val="0000FF"/>
                </a:solidFill>
                <a:latin typeface="Arial" panose="020B0604020202020204" pitchFamily="34" charset="0"/>
                <a:ea typeface="宋体" pitchFamily="2" charset="-122"/>
                <a:cs typeface="Arial" panose="020B0604020202020204" pitchFamily="34" charset="0"/>
              </a:rPr>
              <a:t>is the main feature of the synchrotron.</a:t>
            </a:r>
          </a:p>
          <a:p>
            <a:pPr marL="457200" indent="-457200">
              <a:spcBef>
                <a:spcPts val="600"/>
              </a:spcBef>
              <a:spcAft>
                <a:spcPts val="1200"/>
              </a:spcAft>
              <a:buClr>
                <a:srgbClr val="0000FF"/>
              </a:buClr>
              <a:buFont typeface="Wingdings" panose="05000000000000000000" pitchFamily="2" charset="2"/>
              <a:buChar char="n"/>
            </a:pPr>
            <a:r>
              <a:rPr lang="en-US" altLang="zh-CN" sz="2400" b="1" dirty="0">
                <a:solidFill>
                  <a:srgbClr val="0000FF"/>
                </a:solidFill>
                <a:latin typeface="Arial" panose="020B0604020202020204" pitchFamily="34" charset="0"/>
                <a:ea typeface="宋体" pitchFamily="2" charset="-122"/>
                <a:cs typeface="Arial" panose="020B0604020202020204" pitchFamily="34" charset="0"/>
              </a:rPr>
              <a:t>The first beam will be extracted in 2025, and HIAF will play a key role for sustainable development of heavy-ion science and technology.</a:t>
            </a:r>
          </a:p>
        </p:txBody>
      </p:sp>
      <p:sp>
        <p:nvSpPr>
          <p:cNvPr id="6" name="Rectangle 5">
            <a:extLst>
              <a:ext uri="{FF2B5EF4-FFF2-40B4-BE49-F238E27FC236}">
                <a16:creationId xmlns:a16="http://schemas.microsoft.com/office/drawing/2014/main" id="{E5B0CE28-18D3-473D-9F4F-A2A93141E999}"/>
              </a:ext>
            </a:extLst>
          </p:cNvPr>
          <p:cNvSpPr/>
          <p:nvPr/>
        </p:nvSpPr>
        <p:spPr>
          <a:xfrm>
            <a:off x="782844" y="5497467"/>
            <a:ext cx="10626310" cy="461665"/>
          </a:xfrm>
          <a:prstGeom prst="rect">
            <a:avLst/>
          </a:prstGeom>
        </p:spPr>
        <p:txBody>
          <a:bodyPr wrap="square">
            <a:spAutoFit/>
          </a:bodyPr>
          <a:lstStyle/>
          <a:p>
            <a:pPr algn="ctr"/>
            <a:r>
              <a:rPr lang="en-US" altLang="zh-CN" sz="2400" b="1" dirty="0">
                <a:solidFill>
                  <a:srgbClr val="C00000"/>
                </a:solidFill>
                <a:latin typeface="Arial" panose="020B0604020202020204" pitchFamily="34" charset="0"/>
                <a:ea typeface="宋体" pitchFamily="2" charset="-122"/>
                <a:cs typeface="Arial" panose="020B0604020202020204" pitchFamily="34" charset="0"/>
              </a:rPr>
              <a:t>International collaboration and theoretical assistance are very welcome!</a:t>
            </a:r>
            <a:endParaRPr lang="zh-CN" altLang="en-US" sz="2400" dirty="0">
              <a:solidFill>
                <a:srgbClr val="C00000"/>
              </a:solidFill>
              <a:latin typeface="Arial" panose="020B0604020202020204" pitchFamily="34" charset="0"/>
              <a:cs typeface="Arial" panose="020B0604020202020204" pitchFamily="34" charset="0"/>
            </a:endParaRPr>
          </a:p>
        </p:txBody>
      </p:sp>
      <p:sp>
        <p:nvSpPr>
          <p:cNvPr id="8" name="灯片编号占位符 4">
            <a:extLst>
              <a:ext uri="{FF2B5EF4-FFF2-40B4-BE49-F238E27FC236}">
                <a16:creationId xmlns:a16="http://schemas.microsoft.com/office/drawing/2014/main" id="{DECC8E76-4519-4784-9BCF-D911A7223DAE}"/>
              </a:ext>
            </a:extLst>
          </p:cNvPr>
          <p:cNvSpPr txBox="1">
            <a:spLocks/>
          </p:cNvSpPr>
          <p:nvPr/>
        </p:nvSpPr>
        <p:spPr>
          <a:xfrm>
            <a:off x="11823059" y="6492875"/>
            <a:ext cx="368941" cy="365125"/>
          </a:xfrm>
          <a:prstGeom prst="rect">
            <a:avLst/>
          </a:prstGeom>
        </p:spPr>
        <p:txBody>
          <a:bodyPr vert="horz" wrap="none" lIns="91440" tIns="45720" rIns="91440" bIns="45720" rtlCol="0" anchor="ctr">
            <a:spAutoFit/>
          </a:bodyPr>
          <a:lstStyle>
            <a:defPPr>
              <a:defRPr lang="zh-CN"/>
            </a:defPPr>
            <a:lvl1pPr marL="0" algn="ctr" defTabSz="914400" rtl="0" eaLnBrk="1" latinLnBrk="0" hangingPunct="1">
              <a:defRPr sz="2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CBE06-6006-43AD-A26A-192634409295}" type="slidenum">
              <a:rPr lang="zh-CN" altLang="en-US" smtClean="0"/>
              <a:pPr/>
              <a:t>35</a:t>
            </a:fld>
            <a:endParaRPr lang="zh-CN" altLang="en-US" dirty="0"/>
          </a:p>
        </p:txBody>
      </p:sp>
    </p:spTree>
    <p:extLst>
      <p:ext uri="{BB962C8B-B14F-4D97-AF65-F5344CB8AC3E}">
        <p14:creationId xmlns:p14="http://schemas.microsoft.com/office/powerpoint/2010/main" val="2275992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1029FF60-6FF4-4963-A819-8BD1013E7046}"/>
              </a:ext>
            </a:extLst>
          </p:cNvPr>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Future upgrade (HIAF-II)</a:t>
            </a:r>
          </a:p>
        </p:txBody>
      </p:sp>
      <p:grpSp>
        <p:nvGrpSpPr>
          <p:cNvPr id="37" name="Group 36">
            <a:extLst>
              <a:ext uri="{FF2B5EF4-FFF2-40B4-BE49-F238E27FC236}">
                <a16:creationId xmlns:a16="http://schemas.microsoft.com/office/drawing/2014/main" id="{5C15FC0B-CCF3-46FA-BB5F-299E6690D08B}"/>
              </a:ext>
            </a:extLst>
          </p:cNvPr>
          <p:cNvGrpSpPr/>
          <p:nvPr/>
        </p:nvGrpSpPr>
        <p:grpSpPr>
          <a:xfrm>
            <a:off x="4605813" y="1376772"/>
            <a:ext cx="7395444" cy="5124896"/>
            <a:chOff x="3821337" y="2258774"/>
            <a:chExt cx="5656161" cy="3788122"/>
          </a:xfrm>
        </p:grpSpPr>
        <p:grpSp>
          <p:nvGrpSpPr>
            <p:cNvPr id="38" name="Group 37">
              <a:extLst>
                <a:ext uri="{FF2B5EF4-FFF2-40B4-BE49-F238E27FC236}">
                  <a16:creationId xmlns:a16="http://schemas.microsoft.com/office/drawing/2014/main" id="{355A5E5D-7EBD-47D5-AF45-CB71AC343ECA}"/>
                </a:ext>
              </a:extLst>
            </p:cNvPr>
            <p:cNvGrpSpPr/>
            <p:nvPr/>
          </p:nvGrpSpPr>
          <p:grpSpPr>
            <a:xfrm>
              <a:off x="4091939" y="2258774"/>
              <a:ext cx="5385559" cy="3788122"/>
              <a:chOff x="4091939" y="2258774"/>
              <a:chExt cx="5385559" cy="3788122"/>
            </a:xfrm>
          </p:grpSpPr>
          <p:grpSp>
            <p:nvGrpSpPr>
              <p:cNvPr id="43" name="Group 42">
                <a:extLst>
                  <a:ext uri="{FF2B5EF4-FFF2-40B4-BE49-F238E27FC236}">
                    <a16:creationId xmlns:a16="http://schemas.microsoft.com/office/drawing/2014/main" id="{64F79E26-98AD-4BF7-8C8D-F2FB040152C6}"/>
                  </a:ext>
                </a:extLst>
              </p:cNvPr>
              <p:cNvGrpSpPr/>
              <p:nvPr/>
            </p:nvGrpSpPr>
            <p:grpSpPr>
              <a:xfrm>
                <a:off x="4091939" y="2258774"/>
                <a:ext cx="5385559" cy="3788122"/>
                <a:chOff x="3275735" y="3016356"/>
                <a:chExt cx="4196443" cy="2951716"/>
              </a:xfrm>
            </p:grpSpPr>
            <p:grpSp>
              <p:nvGrpSpPr>
                <p:cNvPr id="45" name="Group 44">
                  <a:extLst>
                    <a:ext uri="{FF2B5EF4-FFF2-40B4-BE49-F238E27FC236}">
                      <a16:creationId xmlns:a16="http://schemas.microsoft.com/office/drawing/2014/main" id="{D0209B65-C725-4EC8-B340-7C9FE9438BCA}"/>
                    </a:ext>
                  </a:extLst>
                </p:cNvPr>
                <p:cNvGrpSpPr/>
                <p:nvPr/>
              </p:nvGrpSpPr>
              <p:grpSpPr>
                <a:xfrm>
                  <a:off x="3275735" y="3095134"/>
                  <a:ext cx="4196443" cy="2872938"/>
                  <a:chOff x="2493085" y="2840036"/>
                  <a:chExt cx="3975951" cy="2721986"/>
                </a:xfrm>
              </p:grpSpPr>
              <p:pic>
                <p:nvPicPr>
                  <p:cNvPr id="51" name="Picture 50">
                    <a:extLst>
                      <a:ext uri="{FF2B5EF4-FFF2-40B4-BE49-F238E27FC236}">
                        <a16:creationId xmlns:a16="http://schemas.microsoft.com/office/drawing/2014/main" id="{7FEE21E7-8CDE-4439-BEDF-0D3504627773}"/>
                      </a:ext>
                    </a:extLst>
                  </p:cNvPr>
                  <p:cNvPicPr>
                    <a:picLocks noChangeAspect="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r="67486"/>
                  <a:stretch/>
                </p:blipFill>
                <p:spPr>
                  <a:xfrm>
                    <a:off x="5177945" y="3677583"/>
                    <a:ext cx="1291091" cy="1610256"/>
                  </a:xfrm>
                  <a:prstGeom prst="rect">
                    <a:avLst/>
                  </a:prstGeom>
                </p:spPr>
              </p:pic>
              <p:pic>
                <p:nvPicPr>
                  <p:cNvPr id="52" name="Picture 51">
                    <a:extLst>
                      <a:ext uri="{FF2B5EF4-FFF2-40B4-BE49-F238E27FC236}">
                        <a16:creationId xmlns:a16="http://schemas.microsoft.com/office/drawing/2014/main" id="{492E55AB-09BB-4B5C-921C-7F46B3DF40B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93085" y="2840036"/>
                    <a:ext cx="3548941" cy="2721986"/>
                  </a:xfrm>
                  <a:prstGeom prst="rect">
                    <a:avLst/>
                  </a:prstGeom>
                </p:spPr>
              </p:pic>
            </p:grpSp>
            <p:sp>
              <p:nvSpPr>
                <p:cNvPr id="46" name="TextBox 45">
                  <a:extLst>
                    <a:ext uri="{FF2B5EF4-FFF2-40B4-BE49-F238E27FC236}">
                      <a16:creationId xmlns:a16="http://schemas.microsoft.com/office/drawing/2014/main" id="{976A94B2-6B9C-44B9-80FF-5195586A3D4F}"/>
                    </a:ext>
                  </a:extLst>
                </p:cNvPr>
                <p:cNvSpPr txBox="1"/>
                <p:nvPr/>
              </p:nvSpPr>
              <p:spPr>
                <a:xfrm>
                  <a:off x="5495879" y="3910055"/>
                  <a:ext cx="528629" cy="223234"/>
                </a:xfrm>
                <a:prstGeom prst="rect">
                  <a:avLst/>
                </a:prstGeom>
                <a:noFill/>
              </p:spPr>
              <p:txBody>
                <a:bodyPr wrap="none" rtlCol="0">
                  <a:spAutoFit/>
                </a:bodyPr>
                <a:lstStyle>
                  <a:defPPr>
                    <a:defRPr lang="en-US"/>
                  </a:defPPr>
                  <a:lvl1pPr>
                    <a:defRPr sz="1500" b="1">
                      <a:solidFill>
                        <a:srgbClr val="636466"/>
                      </a:solidFill>
                      <a:latin typeface="Times New Roman" panose="02020603050405020304" pitchFamily="18" charset="0"/>
                      <a:cs typeface="Times New Roman" panose="02020603050405020304" pitchFamily="18" charset="0"/>
                    </a:defRPr>
                  </a:lvl1pPr>
                </a:lstStyle>
                <a:p>
                  <a:r>
                    <a:rPr lang="en-US" altLang="zh-CN" sz="1200" dirty="0" err="1">
                      <a:solidFill>
                        <a:srgbClr val="F26722"/>
                      </a:solidFill>
                      <a:latin typeface="Arial" panose="020B0604020202020204" pitchFamily="34" charset="0"/>
                      <a:cs typeface="Arial" panose="020B0604020202020204" pitchFamily="34" charset="0"/>
                    </a:rPr>
                    <a:t>MRing</a:t>
                  </a:r>
                  <a:endParaRPr lang="zh-CN" altLang="en-US" sz="1200" dirty="0">
                    <a:solidFill>
                      <a:srgbClr val="F26722"/>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36725961-1247-4F80-8A04-9C18492BD9F4}"/>
                    </a:ext>
                  </a:extLst>
                </p:cNvPr>
                <p:cNvSpPr txBox="1"/>
                <p:nvPr/>
              </p:nvSpPr>
              <p:spPr>
                <a:xfrm>
                  <a:off x="5500780" y="4198350"/>
                  <a:ext cx="507960" cy="223234"/>
                </a:xfrm>
                <a:prstGeom prst="rect">
                  <a:avLst/>
                </a:prstGeom>
                <a:noFill/>
              </p:spPr>
              <p:txBody>
                <a:bodyPr wrap="none" rtlCol="0">
                  <a:spAutoFit/>
                </a:bodyPr>
                <a:lstStyle>
                  <a:defPPr>
                    <a:defRPr lang="en-US"/>
                  </a:defPPr>
                  <a:lvl1pPr>
                    <a:defRPr sz="1500" b="1">
                      <a:solidFill>
                        <a:srgbClr val="636466"/>
                      </a:solidFill>
                      <a:latin typeface="Times New Roman" panose="02020603050405020304" pitchFamily="18" charset="0"/>
                      <a:cs typeface="Times New Roman" panose="02020603050405020304" pitchFamily="18" charset="0"/>
                    </a:defRPr>
                  </a:lvl1pPr>
                </a:lstStyle>
                <a:p>
                  <a:r>
                    <a:rPr lang="en-US" altLang="zh-CN" sz="1200" dirty="0" err="1">
                      <a:latin typeface="Arial" panose="020B0604020202020204" pitchFamily="34" charset="0"/>
                      <a:cs typeface="Arial" panose="020B0604020202020204" pitchFamily="34" charset="0"/>
                    </a:rPr>
                    <a:t>SRing</a:t>
                  </a:r>
                  <a:endParaRPr lang="zh-CN" altLang="en-US" sz="12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44826D5-E09A-4BF8-81FA-56DA9B858EF3}"/>
                    </a:ext>
                  </a:extLst>
                </p:cNvPr>
                <p:cNvSpPr txBox="1"/>
                <p:nvPr/>
              </p:nvSpPr>
              <p:spPr>
                <a:xfrm>
                  <a:off x="5766129" y="3016356"/>
                  <a:ext cx="977126" cy="215147"/>
                </a:xfrm>
                <a:prstGeom prst="rect">
                  <a:avLst/>
                </a:prstGeom>
                <a:noFill/>
              </p:spPr>
              <p:txBody>
                <a:bodyPr wrap="none" rtlCol="0">
                  <a:spAutoFit/>
                </a:bodyPr>
                <a:lstStyle>
                  <a:defPPr>
                    <a:defRPr lang="en-US"/>
                  </a:defPPr>
                  <a:lvl1pPr>
                    <a:defRPr sz="1500" b="1">
                      <a:solidFill>
                        <a:srgbClr val="636466"/>
                      </a:solidFill>
                      <a:latin typeface="Times New Roman" panose="02020603050405020304" pitchFamily="18" charset="0"/>
                      <a:cs typeface="Times New Roman" panose="02020603050405020304" pitchFamily="18" charset="0"/>
                    </a:defRPr>
                  </a:lvl1pPr>
                </a:lstStyle>
                <a:p>
                  <a:r>
                    <a:rPr lang="en-US" altLang="zh-CN" sz="1100" dirty="0">
                      <a:solidFill>
                        <a:srgbClr val="642165"/>
                      </a:solidFill>
                      <a:latin typeface="Arial" panose="020B0604020202020204" pitchFamily="34" charset="0"/>
                      <a:cs typeface="Arial" panose="020B0604020202020204" pitchFamily="34" charset="0"/>
                    </a:rPr>
                    <a:t>Muon research</a:t>
                  </a:r>
                  <a:endParaRPr lang="zh-CN" altLang="en-US" sz="1100" dirty="0">
                    <a:solidFill>
                      <a:srgbClr val="642165"/>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2D12DD46-0895-4912-A54B-B427756F1BC0}"/>
                    </a:ext>
                  </a:extLst>
                </p:cNvPr>
                <p:cNvSpPr/>
                <p:nvPr/>
              </p:nvSpPr>
              <p:spPr>
                <a:xfrm rot="2632007">
                  <a:off x="4792208" y="3166734"/>
                  <a:ext cx="180000" cy="180000"/>
                </a:xfrm>
                <a:prstGeom prst="rect">
                  <a:avLst/>
                </a:prstGeom>
                <a:noFill/>
                <a:ln w="38100">
                  <a:solidFill>
                    <a:srgbClr val="64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609E60F9-1008-45F9-8C1F-E7C15DAA2A17}"/>
                    </a:ext>
                  </a:extLst>
                </p:cNvPr>
                <p:cNvSpPr/>
                <p:nvPr/>
              </p:nvSpPr>
              <p:spPr>
                <a:xfrm>
                  <a:off x="5066739" y="5696658"/>
                  <a:ext cx="1432931" cy="248037"/>
                </a:xfrm>
                <a:prstGeom prst="rect">
                  <a:avLst/>
                </a:prstGeom>
              </p:spPr>
              <p:txBody>
                <a:bodyPr wrap="none">
                  <a:spAutoFit/>
                </a:bodyPr>
                <a:lstStyle/>
                <a:p>
                  <a:r>
                    <a:rPr lang="en-US" altLang="zh-CN" sz="1400" b="1" dirty="0" err="1">
                      <a:solidFill>
                        <a:srgbClr val="F26722"/>
                      </a:solidFill>
                      <a:latin typeface="Arial" panose="020B0604020202020204" pitchFamily="34" charset="0"/>
                      <a:cs typeface="Arial" panose="020B0604020202020204" pitchFamily="34" charset="0"/>
                    </a:rPr>
                    <a:t>iLinac</a:t>
                  </a:r>
                  <a:r>
                    <a:rPr lang="en-US" altLang="zh-CN" sz="1200" b="1" dirty="0">
                      <a:solidFill>
                        <a:srgbClr val="0000FF"/>
                      </a:solidFill>
                      <a:latin typeface="Arial" panose="020B0604020202020204" pitchFamily="34" charset="0"/>
                      <a:cs typeface="Arial" panose="020B0604020202020204" pitchFamily="34" charset="0"/>
                    </a:rPr>
                    <a:t> </a:t>
                  </a:r>
                  <a:r>
                    <a:rPr lang="en-US" altLang="zh-CN" sz="1100" b="1" dirty="0">
                      <a:solidFill>
                        <a:srgbClr val="636466"/>
                      </a:solidFill>
                      <a:latin typeface="Arial" panose="020B0604020202020204" pitchFamily="34" charset="0"/>
                      <a:cs typeface="Arial" panose="020B0604020202020204" pitchFamily="34" charset="0"/>
                    </a:rPr>
                    <a:t>up to 200MeV/u</a:t>
                  </a:r>
                  <a:endParaRPr lang="zh-CN" altLang="en-US" sz="1200" dirty="0">
                    <a:solidFill>
                      <a:srgbClr val="636466"/>
                    </a:solidFill>
                    <a:latin typeface="Arial" panose="020B0604020202020204" pitchFamily="34" charset="0"/>
                    <a:cs typeface="Arial" panose="020B0604020202020204" pitchFamily="34" charset="0"/>
                  </a:endParaRPr>
                </a:p>
              </p:txBody>
            </p:sp>
          </p:grpSp>
          <p:sp>
            <p:nvSpPr>
              <p:cNvPr id="44" name="Rectangle 43">
                <a:extLst>
                  <a:ext uri="{FF2B5EF4-FFF2-40B4-BE49-F238E27FC236}">
                    <a16:creationId xmlns:a16="http://schemas.microsoft.com/office/drawing/2014/main" id="{46C70FED-2386-440A-B811-4928F22BB490}"/>
                  </a:ext>
                </a:extLst>
              </p:cNvPr>
              <p:cNvSpPr/>
              <p:nvPr/>
            </p:nvSpPr>
            <p:spPr>
              <a:xfrm>
                <a:off x="8574027" y="4749967"/>
                <a:ext cx="623712" cy="318322"/>
              </a:xfrm>
              <a:prstGeom prst="rect">
                <a:avLst/>
              </a:prstGeom>
            </p:spPr>
            <p:txBody>
              <a:bodyPr wrap="none">
                <a:spAutoFit/>
              </a:bodyPr>
              <a:lstStyle/>
              <a:p>
                <a:r>
                  <a:rPr lang="en-US" altLang="zh-CN" sz="1400" b="1" dirty="0">
                    <a:solidFill>
                      <a:schemeClr val="bg1">
                        <a:lumMod val="95000"/>
                      </a:schemeClr>
                    </a:solidFill>
                    <a:latin typeface="Arial" panose="020B0604020202020204" pitchFamily="34" charset="0"/>
                    <a:cs typeface="Arial" panose="020B0604020202020204" pitchFamily="34" charset="0"/>
                  </a:rPr>
                  <a:t>ISOL</a:t>
                </a:r>
              </a:p>
            </p:txBody>
          </p:sp>
        </p:grpSp>
        <p:sp>
          <p:nvSpPr>
            <p:cNvPr id="39" name="TextBox 38">
              <a:extLst>
                <a:ext uri="{FF2B5EF4-FFF2-40B4-BE49-F238E27FC236}">
                  <a16:creationId xmlns:a16="http://schemas.microsoft.com/office/drawing/2014/main" id="{E8B34C15-6CAB-482B-9C21-71BE01D924F8}"/>
                </a:ext>
              </a:extLst>
            </p:cNvPr>
            <p:cNvSpPr txBox="1"/>
            <p:nvPr/>
          </p:nvSpPr>
          <p:spPr>
            <a:xfrm>
              <a:off x="5607674" y="3730381"/>
              <a:ext cx="1111181" cy="306011"/>
            </a:xfrm>
            <a:prstGeom prst="rect">
              <a:avLst/>
            </a:prstGeom>
            <a:noFill/>
          </p:spPr>
          <p:txBody>
            <a:bodyPr wrap="square" rtlCol="0">
              <a:spAutoFit/>
            </a:bodyPr>
            <a:lstStyle/>
            <a:p>
              <a:r>
                <a:rPr lang="en-US" altLang="zh-CN" sz="1000" b="1" dirty="0">
                  <a:solidFill>
                    <a:srgbClr val="636466"/>
                  </a:solidFill>
                  <a:latin typeface="Arial" panose="020B0604020202020204" pitchFamily="34" charset="0"/>
                  <a:cs typeface="Arial" panose="020B0604020202020204" pitchFamily="34" charset="0"/>
                </a:rPr>
                <a:t>High-energy-density physics</a:t>
              </a:r>
              <a:endParaRPr lang="en-US" altLang="zh-CN" sz="900" b="1" dirty="0">
                <a:solidFill>
                  <a:srgbClr val="636466"/>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398EAF7-E938-4AB1-B396-4C6369E71D69}"/>
                </a:ext>
              </a:extLst>
            </p:cNvPr>
            <p:cNvSpPr txBox="1"/>
            <p:nvPr/>
          </p:nvSpPr>
          <p:spPr>
            <a:xfrm>
              <a:off x="7670456" y="3422103"/>
              <a:ext cx="1517841" cy="188314"/>
            </a:xfrm>
            <a:prstGeom prst="rect">
              <a:avLst/>
            </a:prstGeom>
            <a:noFill/>
          </p:spPr>
          <p:txBody>
            <a:bodyPr wrap="square" rtlCol="0">
              <a:spAutoFit/>
            </a:bodyPr>
            <a:lstStyle/>
            <a:p>
              <a:r>
                <a:rPr lang="en-US" altLang="zh-CN" sz="1000" b="1" dirty="0">
                  <a:solidFill>
                    <a:srgbClr val="636466"/>
                  </a:solidFill>
                  <a:latin typeface="Arial" panose="020B0604020202020204" pitchFamily="34" charset="0"/>
                  <a:cs typeface="Arial" panose="020B0604020202020204" pitchFamily="34" charset="0"/>
                </a:rPr>
                <a:t>Ion-ion merging</a:t>
              </a:r>
            </a:p>
          </p:txBody>
        </p:sp>
        <p:sp>
          <p:nvSpPr>
            <p:cNvPr id="41" name="Rectangle 40">
              <a:extLst>
                <a:ext uri="{FF2B5EF4-FFF2-40B4-BE49-F238E27FC236}">
                  <a16:creationId xmlns:a16="http://schemas.microsoft.com/office/drawing/2014/main" id="{FF9B7E14-CF70-418F-B60A-524002386163}"/>
                </a:ext>
              </a:extLst>
            </p:cNvPr>
            <p:cNvSpPr/>
            <p:nvPr/>
          </p:nvSpPr>
          <p:spPr>
            <a:xfrm>
              <a:off x="4457158" y="4431645"/>
              <a:ext cx="1107825" cy="318322"/>
            </a:xfrm>
            <a:prstGeom prst="rect">
              <a:avLst/>
            </a:prstGeom>
          </p:spPr>
          <p:txBody>
            <a:bodyPr wrap="none">
              <a:spAutoFit/>
            </a:bodyPr>
            <a:lstStyle/>
            <a:p>
              <a:pPr algn="ctr">
                <a:spcAft>
                  <a:spcPts val="300"/>
                </a:spcAft>
              </a:pPr>
              <a:r>
                <a:rPr lang="en-US" altLang="zh-CN" sz="1400" b="1" dirty="0" err="1">
                  <a:solidFill>
                    <a:srgbClr val="636466"/>
                  </a:solidFill>
                  <a:latin typeface="Arial" panose="020B0604020202020204" pitchFamily="34" charset="0"/>
                  <a:cs typeface="Arial" panose="020B0604020202020204" pitchFamily="34" charset="0"/>
                </a:rPr>
                <a:t>BRing</a:t>
              </a:r>
              <a:r>
                <a:rPr lang="en-US" altLang="zh-CN" sz="1400" b="1" dirty="0">
                  <a:solidFill>
                    <a:srgbClr val="636466"/>
                  </a:solidFill>
                  <a:latin typeface="Arial" panose="020B0604020202020204" pitchFamily="34" charset="0"/>
                  <a:cs typeface="Arial" panose="020B0604020202020204" pitchFamily="34" charset="0"/>
                </a:rPr>
                <a:t>-N/</a:t>
              </a:r>
              <a:r>
                <a:rPr lang="en-US" altLang="zh-CN" sz="1400" b="1" dirty="0">
                  <a:solidFill>
                    <a:srgbClr val="F26722"/>
                  </a:solidFill>
                  <a:latin typeface="Arial" panose="020B0604020202020204" pitchFamily="34" charset="0"/>
                  <a:cs typeface="Arial" panose="020B0604020202020204" pitchFamily="34" charset="0"/>
                </a:rPr>
                <a:t>S</a:t>
              </a:r>
              <a:endParaRPr lang="en-US" sz="1400" dirty="0">
                <a:solidFill>
                  <a:srgbClr val="F26722"/>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A1ECA01-53CF-442C-A53B-34752CA3D0D7}"/>
                </a:ext>
              </a:extLst>
            </p:cNvPr>
            <p:cNvSpPr txBox="1"/>
            <p:nvPr/>
          </p:nvSpPr>
          <p:spPr>
            <a:xfrm>
              <a:off x="3821337" y="2932996"/>
              <a:ext cx="1111181" cy="423707"/>
            </a:xfrm>
            <a:prstGeom prst="rect">
              <a:avLst/>
            </a:prstGeom>
            <a:noFill/>
          </p:spPr>
          <p:txBody>
            <a:bodyPr wrap="square" rtlCol="0">
              <a:spAutoFit/>
            </a:bodyPr>
            <a:lstStyle/>
            <a:p>
              <a:pPr algn="ctr"/>
              <a:r>
                <a:rPr lang="en-US" altLang="zh-CN" sz="1000" b="1" dirty="0">
                  <a:solidFill>
                    <a:srgbClr val="636466"/>
                  </a:solidFill>
                  <a:latin typeface="Arial" panose="020B0604020202020204" pitchFamily="34" charset="0"/>
                  <a:cs typeface="Arial" panose="020B0604020202020204" pitchFamily="34" charset="0"/>
                </a:rPr>
                <a:t>Nuclear matter </a:t>
              </a:r>
              <a:r>
                <a:rPr lang="en-US" altLang="zh-CN" sz="1000" b="1" dirty="0" err="1">
                  <a:solidFill>
                    <a:srgbClr val="636466"/>
                  </a:solidFill>
                  <a:latin typeface="Arial" panose="020B0604020202020204" pitchFamily="34" charset="0"/>
                  <a:cs typeface="Arial" panose="020B0604020202020204" pitchFamily="34" charset="0"/>
                </a:rPr>
                <a:t>Hypernuclei</a:t>
              </a:r>
              <a:r>
                <a:rPr lang="en-US" altLang="zh-CN" sz="1000" b="1" dirty="0">
                  <a:solidFill>
                    <a:srgbClr val="636466"/>
                  </a:solidFill>
                  <a:latin typeface="Arial" panose="020B0604020202020204" pitchFamily="34" charset="0"/>
                  <a:cs typeface="Arial" panose="020B0604020202020204" pitchFamily="34" charset="0"/>
                </a:rPr>
                <a:t> Research</a:t>
              </a:r>
              <a:endParaRPr lang="en-US" altLang="zh-CN" sz="900" b="1" dirty="0">
                <a:solidFill>
                  <a:srgbClr val="636466"/>
                </a:solidFill>
                <a:latin typeface="Arial" panose="020B0604020202020204" pitchFamily="34" charset="0"/>
                <a:cs typeface="Arial" panose="020B0604020202020204" pitchFamily="34" charset="0"/>
              </a:endParaRPr>
            </a:p>
          </p:txBody>
        </p:sp>
      </p:grpSp>
      <p:sp>
        <p:nvSpPr>
          <p:cNvPr id="53" name="Rectangle 52">
            <a:extLst>
              <a:ext uri="{FF2B5EF4-FFF2-40B4-BE49-F238E27FC236}">
                <a16:creationId xmlns:a16="http://schemas.microsoft.com/office/drawing/2014/main" id="{773F5A9F-BBA8-4C18-B3BD-3F00074CCE98}"/>
              </a:ext>
            </a:extLst>
          </p:cNvPr>
          <p:cNvSpPr/>
          <p:nvPr/>
        </p:nvSpPr>
        <p:spPr>
          <a:xfrm>
            <a:off x="9092346" y="3847528"/>
            <a:ext cx="1252266" cy="400110"/>
          </a:xfrm>
          <a:prstGeom prst="rect">
            <a:avLst/>
          </a:prstGeom>
        </p:spPr>
        <p:txBody>
          <a:bodyPr wrap="none">
            <a:spAutoFit/>
          </a:bodyPr>
          <a:lstStyle/>
          <a:p>
            <a:pPr algn="ctr" defTabSz="457200" fontAlgn="auto">
              <a:spcBef>
                <a:spcPts val="0"/>
              </a:spcBef>
              <a:spcAft>
                <a:spcPts val="0"/>
              </a:spcAft>
            </a:pPr>
            <a:r>
              <a:rPr lang="en-US" altLang="zh-CN" sz="2000" b="1" dirty="0">
                <a:solidFill>
                  <a:prstClr val="black"/>
                </a:solidFill>
                <a:latin typeface="Arial" panose="020B0604020202020204" pitchFamily="34" charset="0"/>
                <a:cs typeface="Arial" panose="020B0604020202020204" pitchFamily="34" charset="0"/>
              </a:rPr>
              <a:t>HIAF I&amp;</a:t>
            </a:r>
            <a:r>
              <a:rPr lang="en-US" altLang="zh-CN" sz="2000" b="1" dirty="0">
                <a:solidFill>
                  <a:srgbClr val="F26722"/>
                </a:solidFill>
                <a:latin typeface="Arial" panose="020B0604020202020204" pitchFamily="34" charset="0"/>
                <a:cs typeface="Arial" panose="020B0604020202020204" pitchFamily="34" charset="0"/>
              </a:rPr>
              <a:t>II</a:t>
            </a:r>
          </a:p>
        </p:txBody>
      </p:sp>
      <p:sp>
        <p:nvSpPr>
          <p:cNvPr id="54" name="Rectangle 53">
            <a:extLst>
              <a:ext uri="{FF2B5EF4-FFF2-40B4-BE49-F238E27FC236}">
                <a16:creationId xmlns:a16="http://schemas.microsoft.com/office/drawing/2014/main" id="{273B22D3-7790-4F73-9C44-878432106EC4}"/>
              </a:ext>
            </a:extLst>
          </p:cNvPr>
          <p:cNvSpPr/>
          <p:nvPr/>
        </p:nvSpPr>
        <p:spPr>
          <a:xfrm>
            <a:off x="7964931" y="4228768"/>
            <a:ext cx="4104009" cy="1272143"/>
          </a:xfrm>
          <a:prstGeom prst="rect">
            <a:avLst/>
          </a:prstGeom>
        </p:spPr>
        <p:txBody>
          <a:bodyPr wrap="none">
            <a:spAutoFit/>
          </a:bodyPr>
          <a:lstStyle/>
          <a:p>
            <a:pPr defTabSz="457200" fontAlgn="auto">
              <a:spcBef>
                <a:spcPts val="0"/>
              </a:spcBef>
              <a:spcAft>
                <a:spcPts val="200"/>
              </a:spcAft>
            </a:pPr>
            <a:r>
              <a:rPr lang="en-US" altLang="zh-CN" sz="1400" dirty="0" err="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BRing</a:t>
            </a:r>
            <a:r>
              <a:rPr lang="en-US"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-N: 34Tm, 569m, 3Hz</a:t>
            </a:r>
          </a:p>
          <a:p>
            <a:pPr defTabSz="457200" fontAlgn="auto">
              <a:spcBef>
                <a:spcPts val="0"/>
              </a:spcBef>
              <a:spcAft>
                <a:spcPts val="200"/>
              </a:spcAft>
            </a:pPr>
            <a:r>
              <a:rPr lang="en-US" altLang="zh-CN" sz="1400" dirty="0" err="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SRing</a:t>
            </a:r>
            <a:r>
              <a:rPr lang="en-US"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17(25)Tm, 270.5m,</a:t>
            </a:r>
            <a:r>
              <a:rPr lang="zh-CN" altLang="en-US"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accumulation/compression</a:t>
            </a:r>
          </a:p>
          <a:p>
            <a:pPr defTabSz="457200" fontAlgn="auto">
              <a:spcBef>
                <a:spcPts val="0"/>
              </a:spcBef>
              <a:spcAft>
                <a:spcPts val="200"/>
              </a:spcAft>
            </a:pPr>
            <a:r>
              <a:rPr lang="en-US" altLang="zh-CN" sz="1400"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iLinac</a:t>
            </a:r>
            <a:r>
              <a:rPr lang="en-US" altLang="zh-CN" sz="14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4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200MeV/u,</a:t>
            </a:r>
            <a:r>
              <a:rPr lang="zh-CN" altLang="en-US" sz="14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superconducting</a:t>
            </a:r>
          </a:p>
          <a:p>
            <a:pPr defTabSz="457200" fontAlgn="auto">
              <a:spcBef>
                <a:spcPts val="0"/>
              </a:spcBef>
              <a:spcAft>
                <a:spcPts val="200"/>
              </a:spcAft>
            </a:pPr>
            <a:r>
              <a:rPr lang="en-US" altLang="zh-CN" sz="1400"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BRing</a:t>
            </a:r>
            <a:r>
              <a:rPr lang="en-US" altLang="zh-CN" sz="14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-S: 86Tm, 3Hz, superconducting </a:t>
            </a:r>
          </a:p>
          <a:p>
            <a:pPr defTabSz="457200" fontAlgn="auto">
              <a:spcBef>
                <a:spcPts val="0"/>
              </a:spcBef>
              <a:spcAft>
                <a:spcPts val="200"/>
              </a:spcAft>
            </a:pPr>
            <a:r>
              <a:rPr lang="en-US" altLang="zh-CN" sz="1400"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MRing</a:t>
            </a:r>
            <a:r>
              <a:rPr lang="en-US" altLang="zh-CN" sz="14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45Tm, superconducting, beam merging</a:t>
            </a:r>
          </a:p>
        </p:txBody>
      </p:sp>
      <p:sp>
        <p:nvSpPr>
          <p:cNvPr id="55" name="Rectangle 54">
            <a:extLst>
              <a:ext uri="{FF2B5EF4-FFF2-40B4-BE49-F238E27FC236}">
                <a16:creationId xmlns:a16="http://schemas.microsoft.com/office/drawing/2014/main" id="{0599D254-F887-40E6-9B67-2E883249B9B9}"/>
              </a:ext>
            </a:extLst>
          </p:cNvPr>
          <p:cNvSpPr/>
          <p:nvPr/>
        </p:nvSpPr>
        <p:spPr>
          <a:xfrm>
            <a:off x="595086" y="1139980"/>
            <a:ext cx="4651574" cy="307777"/>
          </a:xfrm>
          <a:prstGeom prst="rect">
            <a:avLst/>
          </a:prstGeom>
        </p:spPr>
        <p:txBody>
          <a:bodyPr wrap="square">
            <a:spAutoFit/>
          </a:bodyPr>
          <a:lstStyle/>
          <a:p>
            <a:pPr marL="285750" indent="-285750">
              <a:spcAft>
                <a:spcPts val="1200"/>
              </a:spcAft>
              <a:buFont typeface="Wingdings" panose="05000000000000000000" pitchFamily="2" charset="2"/>
              <a:buChar char="p"/>
            </a:pPr>
            <a:r>
              <a:rPr lang="en-US" altLang="zh-CN" sz="1400" b="1" dirty="0">
                <a:solidFill>
                  <a:srgbClr val="0000FF"/>
                </a:solidFill>
                <a:latin typeface="Arial" panose="020B0604020202020204" pitchFamily="34" charset="0"/>
                <a:cs typeface="Arial" panose="020B0604020202020204" pitchFamily="34" charset="0"/>
              </a:rPr>
              <a:t>Nuclear matter, </a:t>
            </a:r>
            <a:r>
              <a:rPr lang="en-US" altLang="zh-CN" sz="1400" b="1" dirty="0" err="1">
                <a:solidFill>
                  <a:srgbClr val="0000FF"/>
                </a:solidFill>
                <a:latin typeface="Arial" panose="020B0604020202020204" pitchFamily="34" charset="0"/>
                <a:cs typeface="Arial" panose="020B0604020202020204" pitchFamily="34" charset="0"/>
              </a:rPr>
              <a:t>hypernuclei</a:t>
            </a:r>
            <a:r>
              <a:rPr lang="en-US" altLang="zh-CN" sz="1400" b="1" dirty="0">
                <a:solidFill>
                  <a:srgbClr val="0000FF"/>
                </a:solidFill>
                <a:latin typeface="Arial" panose="020B0604020202020204" pitchFamily="34" charset="0"/>
                <a:cs typeface="Arial" panose="020B0604020202020204" pitchFamily="34" charset="0"/>
              </a:rPr>
              <a:t> and η/μ research</a:t>
            </a:r>
          </a:p>
        </p:txBody>
      </p:sp>
      <p:sp>
        <p:nvSpPr>
          <p:cNvPr id="56" name="Rectangle 55">
            <a:extLst>
              <a:ext uri="{FF2B5EF4-FFF2-40B4-BE49-F238E27FC236}">
                <a16:creationId xmlns:a16="http://schemas.microsoft.com/office/drawing/2014/main" id="{A5208147-FFDD-4513-90EA-4EBC9195E5FD}"/>
              </a:ext>
            </a:extLst>
          </p:cNvPr>
          <p:cNvSpPr/>
          <p:nvPr/>
        </p:nvSpPr>
        <p:spPr>
          <a:xfrm>
            <a:off x="713112" y="1440484"/>
            <a:ext cx="4610527" cy="1007968"/>
          </a:xfrm>
          <a:prstGeom prst="rect">
            <a:avLst/>
          </a:prstGeom>
        </p:spPr>
        <p:txBody>
          <a:bodyPr wrap="square">
            <a:spAutoFit/>
          </a:bodyPr>
          <a:lstStyle/>
          <a:p>
            <a:pPr marL="285750" indent="-285750">
              <a:spcAft>
                <a:spcPts val="300"/>
              </a:spcAft>
              <a:buFont typeface="Arial" panose="020B0604020202020204" pitchFamily="34" charset="0"/>
              <a:buChar char="•"/>
            </a:pPr>
            <a:r>
              <a:rPr lang="en-US" altLang="zh-CN" sz="1300" dirty="0">
                <a:solidFill>
                  <a:srgbClr val="0000FF"/>
                </a:solidFill>
                <a:latin typeface="Arial" panose="020B0604020202020204" pitchFamily="34" charset="0"/>
                <a:cs typeface="Arial" panose="020B0604020202020204" pitchFamily="34" charset="0"/>
              </a:rPr>
              <a:t>Mode: </a:t>
            </a:r>
            <a:r>
              <a:rPr lang="en-US" altLang="zh-CN" sz="1300" dirty="0" err="1">
                <a:solidFill>
                  <a:srgbClr val="0000FF"/>
                </a:solidFill>
                <a:latin typeface="Arial" panose="020B0604020202020204" pitchFamily="34" charset="0"/>
                <a:cs typeface="Arial" panose="020B0604020202020204" pitchFamily="34" charset="0"/>
              </a:rPr>
              <a:t>BRing</a:t>
            </a:r>
            <a:r>
              <a:rPr lang="en-US" altLang="zh-CN" sz="1300" dirty="0">
                <a:solidFill>
                  <a:srgbClr val="0000FF"/>
                </a:solidFill>
                <a:latin typeface="Arial" panose="020B0604020202020204" pitchFamily="34" charset="0"/>
                <a:cs typeface="Arial" panose="020B0604020202020204" pitchFamily="34" charset="0"/>
              </a:rPr>
              <a:t>-S (fast/slow ext. p-U) + fixed target</a:t>
            </a:r>
          </a:p>
          <a:p>
            <a:pPr marL="285750" indent="-285750">
              <a:spcAft>
                <a:spcPts val="300"/>
              </a:spcAft>
              <a:buFont typeface="Arial" panose="020B0604020202020204" pitchFamily="34" charset="0"/>
              <a:buChar char="•"/>
            </a:pPr>
            <a:r>
              <a:rPr lang="en-US" altLang="zh-CN" sz="1300" dirty="0">
                <a:latin typeface="Arial" panose="020B0604020202020204" pitchFamily="34" charset="0"/>
                <a:cs typeface="Arial" panose="020B0604020202020204" pitchFamily="34" charset="0"/>
              </a:rPr>
              <a:t>High-intensity high-power beam</a:t>
            </a:r>
          </a:p>
          <a:p>
            <a:pPr marL="285750" indent="-285750">
              <a:spcAft>
                <a:spcPts val="300"/>
              </a:spcAft>
              <a:buFont typeface="Arial" panose="020B0604020202020204" pitchFamily="34" charset="0"/>
              <a:buChar char="•"/>
            </a:pPr>
            <a:r>
              <a:rPr lang="en-US" altLang="zh-CN" sz="1300" dirty="0">
                <a:latin typeface="Arial" panose="020B0604020202020204" pitchFamily="34" charset="0"/>
                <a:cs typeface="Arial" panose="020B0604020202020204" pitchFamily="34" charset="0"/>
              </a:rPr>
              <a:t>Nuclear matter phase transition research</a:t>
            </a:r>
          </a:p>
          <a:p>
            <a:pPr marL="285750" indent="-285750">
              <a:spcAft>
                <a:spcPts val="300"/>
              </a:spcAft>
              <a:buFont typeface="Arial" panose="020B0604020202020204" pitchFamily="34" charset="0"/>
              <a:buChar char="•"/>
            </a:pPr>
            <a:r>
              <a:rPr lang="en-US" altLang="zh-CN" sz="1300" b="1" dirty="0" err="1">
                <a:solidFill>
                  <a:srgbClr val="FF0000"/>
                </a:solidFill>
                <a:latin typeface="Arial" panose="020B0604020202020204" pitchFamily="34" charset="0"/>
                <a:cs typeface="Arial" panose="020B0604020202020204" pitchFamily="34" charset="0"/>
              </a:rPr>
              <a:t>Hypernuclei</a:t>
            </a:r>
            <a:r>
              <a:rPr lang="en-US" altLang="zh-CN" sz="1300" b="1" dirty="0">
                <a:solidFill>
                  <a:srgbClr val="FF0000"/>
                </a:solidFill>
                <a:latin typeface="Arial" panose="020B0604020202020204" pitchFamily="34" charset="0"/>
                <a:cs typeface="Arial" panose="020B0604020202020204" pitchFamily="34" charset="0"/>
              </a:rPr>
              <a:t>, η/μ physics, </a:t>
            </a:r>
            <a:r>
              <a:rPr lang="el-GR" altLang="zh-CN" sz="1300" b="1" dirty="0">
                <a:solidFill>
                  <a:srgbClr val="FF0000"/>
                </a:solidFill>
                <a:latin typeface="Arial" panose="020B0604020202020204" pitchFamily="34" charset="0"/>
                <a:cs typeface="Arial" panose="020B0604020202020204" pitchFamily="34" charset="0"/>
              </a:rPr>
              <a:t>Λ</a:t>
            </a:r>
            <a:r>
              <a:rPr lang="en-US" altLang="zh-CN" sz="1300" b="1" dirty="0">
                <a:solidFill>
                  <a:srgbClr val="FF0000"/>
                </a:solidFill>
                <a:latin typeface="Arial" panose="020B0604020202020204" pitchFamily="34" charset="0"/>
                <a:cs typeface="Arial" panose="020B0604020202020204" pitchFamily="34" charset="0"/>
              </a:rPr>
              <a:t> polarization</a:t>
            </a:r>
          </a:p>
        </p:txBody>
      </p:sp>
      <p:sp>
        <p:nvSpPr>
          <p:cNvPr id="57" name="Rectangle 56">
            <a:extLst>
              <a:ext uri="{FF2B5EF4-FFF2-40B4-BE49-F238E27FC236}">
                <a16:creationId xmlns:a16="http://schemas.microsoft.com/office/drawing/2014/main" id="{ADA967A5-7BDB-4A68-B12A-22EBE1F46832}"/>
              </a:ext>
            </a:extLst>
          </p:cNvPr>
          <p:cNvSpPr/>
          <p:nvPr/>
        </p:nvSpPr>
        <p:spPr>
          <a:xfrm>
            <a:off x="221012" y="2649547"/>
            <a:ext cx="5019545" cy="307777"/>
          </a:xfrm>
          <a:prstGeom prst="rect">
            <a:avLst/>
          </a:prstGeom>
        </p:spPr>
        <p:txBody>
          <a:bodyPr wrap="square">
            <a:spAutoFit/>
          </a:bodyPr>
          <a:lstStyle/>
          <a:p>
            <a:pPr marL="285750" indent="-285750">
              <a:spcAft>
                <a:spcPts val="1200"/>
              </a:spcAft>
              <a:buFont typeface="Wingdings" panose="05000000000000000000" pitchFamily="2" charset="2"/>
              <a:buChar char="p"/>
            </a:pPr>
            <a:r>
              <a:rPr lang="en-US" altLang="zh-CN" sz="1400" b="1" dirty="0">
                <a:solidFill>
                  <a:srgbClr val="0000FF"/>
                </a:solidFill>
                <a:latin typeface="Arial" panose="020B0604020202020204" pitchFamily="34" charset="0"/>
                <a:cs typeface="Arial" panose="020B0604020202020204" pitchFamily="34" charset="0"/>
              </a:rPr>
              <a:t>Strong-field QED effect experiment</a:t>
            </a:r>
          </a:p>
        </p:txBody>
      </p:sp>
      <p:sp>
        <p:nvSpPr>
          <p:cNvPr id="58" name="Rectangle 57">
            <a:extLst>
              <a:ext uri="{FF2B5EF4-FFF2-40B4-BE49-F238E27FC236}">
                <a16:creationId xmlns:a16="http://schemas.microsoft.com/office/drawing/2014/main" id="{F953394B-B6A7-4A42-ACAE-D6932019F58C}"/>
              </a:ext>
            </a:extLst>
          </p:cNvPr>
          <p:cNvSpPr/>
          <p:nvPr/>
        </p:nvSpPr>
        <p:spPr>
          <a:xfrm>
            <a:off x="435973" y="2963929"/>
            <a:ext cx="3857227" cy="969496"/>
          </a:xfrm>
          <a:prstGeom prst="rect">
            <a:avLst/>
          </a:prstGeom>
        </p:spPr>
        <p:txBody>
          <a:bodyPr wrap="square">
            <a:spAutoFit/>
          </a:bodyPr>
          <a:lstStyle/>
          <a:p>
            <a:pPr marL="285750" indent="-285750">
              <a:spcAft>
                <a:spcPts val="300"/>
              </a:spcAft>
              <a:buFont typeface="Arial" panose="020B0604020202020204" pitchFamily="34" charset="0"/>
              <a:buChar char="•"/>
            </a:pPr>
            <a:r>
              <a:rPr lang="en-US" altLang="zh-CN" sz="1300" dirty="0">
                <a:solidFill>
                  <a:srgbClr val="0000FF"/>
                </a:solidFill>
                <a:latin typeface="Arial" panose="020B0604020202020204" pitchFamily="34" charset="0"/>
                <a:cs typeface="Arial" panose="020B0604020202020204" pitchFamily="34" charset="0"/>
              </a:rPr>
              <a:t>Mode: </a:t>
            </a:r>
            <a:r>
              <a:rPr lang="en-US" altLang="zh-CN" sz="1300" dirty="0" err="1">
                <a:solidFill>
                  <a:srgbClr val="0000FF"/>
                </a:solidFill>
                <a:latin typeface="Arial" panose="020B0604020202020204" pitchFamily="34" charset="0"/>
                <a:cs typeface="Arial" panose="020B0604020202020204" pitchFamily="34" charset="0"/>
              </a:rPr>
              <a:t>MRing&amp;SRing</a:t>
            </a:r>
            <a:r>
              <a:rPr lang="en-US" altLang="zh-CN" sz="1300" dirty="0">
                <a:solidFill>
                  <a:srgbClr val="0000FF"/>
                </a:solidFill>
                <a:latin typeface="Arial" panose="020B0604020202020204" pitchFamily="34" charset="0"/>
                <a:cs typeface="Arial" panose="020B0604020202020204" pitchFamily="34" charset="0"/>
              </a:rPr>
              <a:t> merging collision</a:t>
            </a:r>
          </a:p>
          <a:p>
            <a:pPr marL="285750" indent="-285750">
              <a:spcAft>
                <a:spcPts val="300"/>
              </a:spcAft>
              <a:buFont typeface="Arial" panose="020B0604020202020204" pitchFamily="34" charset="0"/>
              <a:buChar char="•"/>
            </a:pPr>
            <a:r>
              <a:rPr lang="en-US" altLang="zh-CN" sz="1300" dirty="0" err="1">
                <a:latin typeface="Arial" panose="020B0604020202020204" pitchFamily="34" charset="0"/>
                <a:cs typeface="Arial" panose="020B0604020202020204" pitchFamily="34" charset="0"/>
              </a:rPr>
              <a:t>E</a:t>
            </a:r>
            <a:r>
              <a:rPr lang="en-US" altLang="zh-CN" sz="1300" baseline="-25000" dirty="0" err="1">
                <a:latin typeface="Arial" panose="020B0604020202020204" pitchFamily="34" charset="0"/>
                <a:cs typeface="Arial" panose="020B0604020202020204" pitchFamily="34" charset="0"/>
              </a:rPr>
              <a:t>cm</a:t>
            </a:r>
            <a:r>
              <a:rPr lang="en-US" altLang="zh-CN" sz="1300" dirty="0">
                <a:latin typeface="Arial" panose="020B0604020202020204" pitchFamily="34" charset="0"/>
                <a:cs typeface="Arial" panose="020B0604020202020204" pitchFamily="34" charset="0"/>
              </a:rPr>
              <a:t>=4-10 MeV/u, </a:t>
            </a:r>
            <a:r>
              <a:rPr lang="en-US" altLang="zh-CN" sz="1300" dirty="0" err="1">
                <a:latin typeface="Arial" panose="020B0604020202020204" pitchFamily="34" charset="0"/>
                <a:cs typeface="Arial" panose="020B0604020202020204" pitchFamily="34" charset="0"/>
              </a:rPr>
              <a:t>Lumi</a:t>
            </a:r>
            <a:r>
              <a:rPr lang="en-US" altLang="zh-CN" sz="1300" dirty="0">
                <a:latin typeface="Arial" panose="020B0604020202020204" pitchFamily="34" charset="0"/>
                <a:cs typeface="Arial" panose="020B0604020202020204" pitchFamily="34" charset="0"/>
              </a:rPr>
              <a:t>.&gt;4</a:t>
            </a:r>
            <a:r>
              <a:rPr lang="en-US" altLang="zh-CN" sz="1300" dirty="0">
                <a:latin typeface="Times New Roman" panose="02020603050405020304" pitchFamily="18" charset="0"/>
                <a:cs typeface="Times New Roman" panose="02020603050405020304" pitchFamily="18" charset="0"/>
              </a:rPr>
              <a:t>×</a:t>
            </a:r>
            <a:r>
              <a:rPr lang="en-US" altLang="zh-CN" sz="1300" dirty="0">
                <a:latin typeface="Arial" panose="020B0604020202020204" pitchFamily="34" charset="0"/>
                <a:cs typeface="Arial" panose="020B0604020202020204" pitchFamily="34" charset="0"/>
              </a:rPr>
              <a:t>10</a:t>
            </a:r>
            <a:r>
              <a:rPr lang="en-US" altLang="zh-CN" sz="1300" baseline="30000" dirty="0">
                <a:latin typeface="Arial" panose="020B0604020202020204" pitchFamily="34" charset="0"/>
                <a:cs typeface="Arial" panose="020B0604020202020204" pitchFamily="34" charset="0"/>
              </a:rPr>
              <a:t>26</a:t>
            </a:r>
            <a:r>
              <a:rPr lang="en-US" altLang="zh-CN" sz="1300" dirty="0">
                <a:latin typeface="Arial" panose="020B0604020202020204" pitchFamily="34" charset="0"/>
                <a:cs typeface="Arial" panose="020B0604020202020204" pitchFamily="34" charset="0"/>
              </a:rPr>
              <a:t> cm</a:t>
            </a:r>
            <a:r>
              <a:rPr lang="en-US" altLang="zh-CN" sz="1300" baseline="30000" dirty="0">
                <a:latin typeface="Arial" panose="020B0604020202020204" pitchFamily="34" charset="0"/>
                <a:cs typeface="Arial" panose="020B0604020202020204" pitchFamily="34" charset="0"/>
              </a:rPr>
              <a:t>-2</a:t>
            </a:r>
            <a:r>
              <a:rPr lang="en-US" altLang="zh-CN" sz="1300" dirty="0">
                <a:latin typeface="Arial" panose="020B0604020202020204" pitchFamily="34" charset="0"/>
                <a:cs typeface="Arial" panose="020B0604020202020204" pitchFamily="34" charset="0"/>
              </a:rPr>
              <a:t>s</a:t>
            </a:r>
            <a:r>
              <a:rPr lang="en-US" altLang="zh-CN" sz="1300" baseline="30000" dirty="0">
                <a:latin typeface="Arial" panose="020B0604020202020204" pitchFamily="34" charset="0"/>
                <a:cs typeface="Arial" panose="020B0604020202020204" pitchFamily="34" charset="0"/>
              </a:rPr>
              <a:t>-1</a:t>
            </a:r>
          </a:p>
          <a:p>
            <a:pPr marL="285750" indent="-285750">
              <a:spcAft>
                <a:spcPts val="300"/>
              </a:spcAft>
              <a:buFont typeface="Arial" panose="020B0604020202020204" pitchFamily="34" charset="0"/>
              <a:buChar char="•"/>
            </a:pPr>
            <a:r>
              <a:rPr lang="en-US" altLang="zh-CN" sz="1300" dirty="0">
                <a:latin typeface="Arial" panose="020B0604020202020204" pitchFamily="34" charset="0"/>
                <a:cs typeface="Arial" panose="020B0604020202020204" pitchFamily="34" charset="0"/>
              </a:rPr>
              <a:t>Super strong e-field exceed Schwinger limit  for l</a:t>
            </a:r>
            <a:r>
              <a:rPr lang="en-US" sz="1300" dirty="0">
                <a:latin typeface="Arial" panose="020B0604020202020204" pitchFamily="34" charset="0"/>
                <a:cs typeface="Arial" panose="020B0604020202020204" pitchFamily="34" charset="0"/>
              </a:rPr>
              <a:t>ow-background e-p pairs generation</a:t>
            </a:r>
            <a:endParaRPr lang="en-US" altLang="zh-CN" sz="1300"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85BD79D5-9D5F-48CA-AEF9-2572EF9F3B65}"/>
              </a:ext>
            </a:extLst>
          </p:cNvPr>
          <p:cNvSpPr/>
          <p:nvPr/>
        </p:nvSpPr>
        <p:spPr>
          <a:xfrm>
            <a:off x="346779" y="4120355"/>
            <a:ext cx="5019545" cy="307777"/>
          </a:xfrm>
          <a:prstGeom prst="rect">
            <a:avLst/>
          </a:prstGeom>
        </p:spPr>
        <p:txBody>
          <a:bodyPr wrap="square">
            <a:spAutoFit/>
          </a:bodyPr>
          <a:lstStyle/>
          <a:p>
            <a:pPr marL="285750" indent="-285750">
              <a:spcAft>
                <a:spcPts val="1200"/>
              </a:spcAft>
              <a:buFont typeface="Wingdings" panose="05000000000000000000" pitchFamily="2" charset="2"/>
              <a:buChar char="p"/>
            </a:pPr>
            <a:r>
              <a:rPr lang="en-US" altLang="zh-CN" sz="1400" b="1" dirty="0">
                <a:solidFill>
                  <a:srgbClr val="0000FF"/>
                </a:solidFill>
                <a:latin typeface="Arial" panose="020B0604020202020204" pitchFamily="34" charset="0"/>
                <a:cs typeface="Arial" panose="020B0604020202020204" pitchFamily="34" charset="0"/>
              </a:rPr>
              <a:t>High-energy-density physics</a:t>
            </a:r>
          </a:p>
        </p:txBody>
      </p:sp>
      <p:sp>
        <p:nvSpPr>
          <p:cNvPr id="60" name="Rectangle 59">
            <a:extLst>
              <a:ext uri="{FF2B5EF4-FFF2-40B4-BE49-F238E27FC236}">
                <a16:creationId xmlns:a16="http://schemas.microsoft.com/office/drawing/2014/main" id="{91981642-0866-4459-8E75-7CC3DE00E412}"/>
              </a:ext>
            </a:extLst>
          </p:cNvPr>
          <p:cNvSpPr/>
          <p:nvPr/>
        </p:nvSpPr>
        <p:spPr>
          <a:xfrm>
            <a:off x="464805" y="4433984"/>
            <a:ext cx="4311764" cy="1208023"/>
          </a:xfrm>
          <a:prstGeom prst="rect">
            <a:avLst/>
          </a:prstGeom>
        </p:spPr>
        <p:txBody>
          <a:bodyPr wrap="square">
            <a:spAutoFit/>
          </a:bodyPr>
          <a:lstStyle/>
          <a:p>
            <a:pPr marL="285750" indent="-285750">
              <a:spcAft>
                <a:spcPts val="300"/>
              </a:spcAft>
              <a:buFont typeface="Arial" panose="020B0604020202020204" pitchFamily="34" charset="0"/>
              <a:buChar char="•"/>
            </a:pPr>
            <a:r>
              <a:rPr lang="en-US" altLang="zh-CN" sz="1300" dirty="0">
                <a:solidFill>
                  <a:srgbClr val="0000FF"/>
                </a:solidFill>
                <a:latin typeface="Arial" panose="020B0604020202020204" pitchFamily="34" charset="0"/>
                <a:cs typeface="Arial" panose="020B0604020202020204" pitchFamily="34" charset="0"/>
              </a:rPr>
              <a:t>Mode: </a:t>
            </a:r>
            <a:r>
              <a:rPr lang="en-US" altLang="zh-CN" sz="1300" dirty="0" err="1">
                <a:solidFill>
                  <a:srgbClr val="0000FF"/>
                </a:solidFill>
                <a:latin typeface="Arial" panose="020B0604020202020204" pitchFamily="34" charset="0"/>
                <a:cs typeface="Arial" panose="020B0604020202020204" pitchFamily="34" charset="0"/>
              </a:rPr>
              <a:t>BRing</a:t>
            </a:r>
            <a:r>
              <a:rPr lang="en-US" altLang="zh-CN" sz="1300" dirty="0">
                <a:solidFill>
                  <a:srgbClr val="0000FF"/>
                </a:solidFill>
                <a:latin typeface="Arial" panose="020B0604020202020204" pitchFamily="34" charset="0"/>
                <a:cs typeface="Arial" panose="020B0604020202020204" pitchFamily="34" charset="0"/>
              </a:rPr>
              <a:t>-N/</a:t>
            </a:r>
            <a:r>
              <a:rPr lang="en-US" altLang="zh-CN" sz="1300" dirty="0" err="1">
                <a:solidFill>
                  <a:srgbClr val="0000FF"/>
                </a:solidFill>
                <a:latin typeface="Arial" panose="020B0604020202020204" pitchFamily="34" charset="0"/>
                <a:cs typeface="Arial" panose="020B0604020202020204" pitchFamily="34" charset="0"/>
              </a:rPr>
              <a:t>S&amp;MRing</a:t>
            </a:r>
            <a:r>
              <a:rPr lang="en-US" altLang="zh-CN" sz="1300" dirty="0">
                <a:solidFill>
                  <a:srgbClr val="0000FF"/>
                </a:solidFill>
                <a:latin typeface="Arial" panose="020B0604020202020204" pitchFamily="34" charset="0"/>
                <a:cs typeface="Arial" panose="020B0604020202020204" pitchFamily="34" charset="0"/>
              </a:rPr>
              <a:t> + beam manipulation</a:t>
            </a:r>
          </a:p>
          <a:p>
            <a:pPr marL="285750" indent="-285750">
              <a:spcAft>
                <a:spcPts val="300"/>
              </a:spcAft>
              <a:buFont typeface="Arial" panose="020B0604020202020204" pitchFamily="34" charset="0"/>
              <a:buChar char="•"/>
            </a:pPr>
            <a:r>
              <a:rPr lang="en-US" altLang="zh-CN" sz="1300" dirty="0">
                <a:latin typeface="Arial" panose="020B0604020202020204" pitchFamily="34" charset="0"/>
                <a:cs typeface="Arial" panose="020B0604020202020204" pitchFamily="34" charset="0"/>
              </a:rPr>
              <a:t>2MJ, ns-scale short bunches</a:t>
            </a:r>
          </a:p>
          <a:p>
            <a:pPr marL="285750" indent="-285750">
              <a:spcAft>
                <a:spcPts val="300"/>
              </a:spcAft>
              <a:buFont typeface="Arial" panose="020B0604020202020204" pitchFamily="34" charset="0"/>
              <a:buChar char="•"/>
            </a:pPr>
            <a:r>
              <a:rPr lang="en-US" altLang="zh-CN" sz="1300" dirty="0">
                <a:latin typeface="Arial" panose="020B0604020202020204" pitchFamily="34" charset="0"/>
                <a:cs typeface="Arial" panose="020B0604020202020204" pitchFamily="34" charset="0"/>
              </a:rPr>
              <a:t>Multimodal fixed target experiments</a:t>
            </a:r>
          </a:p>
          <a:p>
            <a:pPr marL="285750" indent="-285750">
              <a:spcAft>
                <a:spcPts val="300"/>
              </a:spcAft>
              <a:buFont typeface="Arial" panose="020B0604020202020204" pitchFamily="34" charset="0"/>
              <a:buChar char="•"/>
            </a:pPr>
            <a:r>
              <a:rPr lang="en-US" altLang="zh-CN" sz="1300" dirty="0">
                <a:latin typeface="Arial" panose="020B0604020202020204" pitchFamily="34" charset="0"/>
                <a:cs typeface="Arial" panose="020B0604020202020204" pitchFamily="34" charset="0"/>
              </a:rPr>
              <a:t>HEDM in strong shock wave region to</a:t>
            </a:r>
            <a:r>
              <a:rPr lang="zh-CN" altLang="en-US" sz="1300" dirty="0">
                <a:latin typeface="Arial" panose="020B0604020202020204" pitchFamily="34" charset="0"/>
                <a:cs typeface="Arial" panose="020B0604020202020204" pitchFamily="34" charset="0"/>
              </a:rPr>
              <a:t> </a:t>
            </a:r>
            <a:r>
              <a:rPr lang="en-US" altLang="zh-CN" sz="1300" dirty="0">
                <a:latin typeface="Arial" panose="020B0604020202020204" pitchFamily="34" charset="0"/>
                <a:cs typeface="Arial" panose="020B0604020202020204" pitchFamily="34" charset="0"/>
              </a:rPr>
              <a:t>create extreme matter states </a:t>
            </a:r>
          </a:p>
        </p:txBody>
      </p:sp>
      <p:graphicFrame>
        <p:nvGraphicFramePr>
          <p:cNvPr id="61" name="Table 60">
            <a:extLst>
              <a:ext uri="{FF2B5EF4-FFF2-40B4-BE49-F238E27FC236}">
                <a16:creationId xmlns:a16="http://schemas.microsoft.com/office/drawing/2014/main" id="{C59D71A4-5242-44E8-BF15-95B35BAE7B8F}"/>
              </a:ext>
            </a:extLst>
          </p:cNvPr>
          <p:cNvGraphicFramePr>
            <a:graphicFrameLocks noGrp="1"/>
          </p:cNvGraphicFramePr>
          <p:nvPr>
            <p:extLst>
              <p:ext uri="{D42A27DB-BD31-4B8C-83A1-F6EECF244321}">
                <p14:modId xmlns:p14="http://schemas.microsoft.com/office/powerpoint/2010/main" val="3788613603"/>
              </p:ext>
            </p:extLst>
          </p:nvPr>
        </p:nvGraphicFramePr>
        <p:xfrm>
          <a:off x="2442437" y="5699524"/>
          <a:ext cx="3221515" cy="1005840"/>
        </p:xfrm>
        <a:graphic>
          <a:graphicData uri="http://schemas.openxmlformats.org/drawingml/2006/table">
            <a:tbl>
              <a:tblPr firstRow="1" bandRow="1">
                <a:tableStyleId>{C083E6E3-FA7D-4D7B-A595-EF9225AFEA82}</a:tableStyleId>
              </a:tblPr>
              <a:tblGrid>
                <a:gridCol w="641668">
                  <a:extLst>
                    <a:ext uri="{9D8B030D-6E8A-4147-A177-3AD203B41FA5}">
                      <a16:colId xmlns:a16="http://schemas.microsoft.com/office/drawing/2014/main" val="1032503470"/>
                    </a:ext>
                  </a:extLst>
                </a:gridCol>
                <a:gridCol w="559387">
                  <a:extLst>
                    <a:ext uri="{9D8B030D-6E8A-4147-A177-3AD203B41FA5}">
                      <a16:colId xmlns:a16="http://schemas.microsoft.com/office/drawing/2014/main" val="119509124"/>
                    </a:ext>
                  </a:extLst>
                </a:gridCol>
                <a:gridCol w="809417">
                  <a:extLst>
                    <a:ext uri="{9D8B030D-6E8A-4147-A177-3AD203B41FA5}">
                      <a16:colId xmlns:a16="http://schemas.microsoft.com/office/drawing/2014/main" val="3293312045"/>
                    </a:ext>
                  </a:extLst>
                </a:gridCol>
                <a:gridCol w="1211043">
                  <a:extLst>
                    <a:ext uri="{9D8B030D-6E8A-4147-A177-3AD203B41FA5}">
                      <a16:colId xmlns:a16="http://schemas.microsoft.com/office/drawing/2014/main" val="1211629028"/>
                    </a:ext>
                  </a:extLst>
                </a:gridCol>
              </a:tblGrid>
              <a:tr h="246000">
                <a:tc>
                  <a:txBody>
                    <a:bodyPr/>
                    <a:lstStyle/>
                    <a:p>
                      <a:pPr algn="l"/>
                      <a:r>
                        <a:rPr lang="en-US" altLang="zh-CN" sz="1050" b="1" dirty="0"/>
                        <a:t>Facility </a:t>
                      </a:r>
                      <a:endParaRPr lang="zh-CN" altLang="en-US" sz="1050" b="1" dirty="0">
                        <a:latin typeface="Arial" panose="020B0604020202020204" pitchFamily="34" charset="0"/>
                        <a:ea typeface="黑体" panose="02010609060101010101" pitchFamily="49" charset="-122"/>
                      </a:endParaRPr>
                    </a:p>
                  </a:txBody>
                  <a:tcPr anchor="ctr"/>
                </a:tc>
                <a:tc gridSpan="2">
                  <a:txBody>
                    <a:bodyPr/>
                    <a:lstStyle/>
                    <a:p>
                      <a:pPr algn="ctr"/>
                      <a:r>
                        <a:rPr lang="en-US" altLang="zh-CN" sz="1050" dirty="0"/>
                        <a:t>Beam</a:t>
                      </a:r>
                      <a:r>
                        <a:rPr lang="zh-CN" altLang="en-US" sz="1050" dirty="0"/>
                        <a:t> </a:t>
                      </a:r>
                      <a:r>
                        <a:rPr lang="en-US" altLang="zh-CN" sz="1050" dirty="0"/>
                        <a:t>(GeV/u)</a:t>
                      </a:r>
                      <a:endParaRPr lang="zh-CN" altLang="en-US" sz="1050" b="1" dirty="0">
                        <a:latin typeface="Arial" panose="020B0604020202020204" pitchFamily="34" charset="0"/>
                        <a:ea typeface="黑体" panose="02010609060101010101" pitchFamily="49" charset="-122"/>
                      </a:endParaRPr>
                    </a:p>
                  </a:txBody>
                  <a:tcPr anchor="ctr"/>
                </a:tc>
                <a:tc hMerge="1">
                  <a:txBody>
                    <a:bodyPr/>
                    <a:lstStyle/>
                    <a:p>
                      <a:pPr algn="ctr"/>
                      <a:endParaRPr lang="zh-CN" altLang="en-US" sz="1100" dirty="0">
                        <a:latin typeface="Calibri" panose="020F0502020204030204" pitchFamily="34" charset="0"/>
                        <a:ea typeface="等线" panose="02010600030101010101" pitchFamily="2" charset="-122"/>
                      </a:endParaRPr>
                    </a:p>
                  </a:txBody>
                  <a:tcPr anchor="ctr"/>
                </a:tc>
                <a:tc>
                  <a:txBody>
                    <a:bodyPr/>
                    <a:lstStyle/>
                    <a:p>
                      <a:pPr algn="ctr"/>
                      <a:r>
                        <a:rPr lang="en-US" altLang="zh-CN" sz="1050" dirty="0"/>
                        <a:t>Intensity (</a:t>
                      </a:r>
                      <a:r>
                        <a:rPr lang="en-US" altLang="zh-CN" sz="1050" dirty="0" err="1"/>
                        <a:t>ppp</a:t>
                      </a:r>
                      <a:r>
                        <a:rPr lang="en-US" altLang="zh-CN" sz="1050" dirty="0"/>
                        <a:t>)</a:t>
                      </a:r>
                      <a:endParaRPr lang="zh-CN" altLang="en-US" sz="1050" b="1" dirty="0">
                        <a:latin typeface="Arial" panose="020B0604020202020204" pitchFamily="34" charset="0"/>
                        <a:ea typeface="黑体" panose="02010609060101010101" pitchFamily="49" charset="-122"/>
                      </a:endParaRPr>
                    </a:p>
                  </a:txBody>
                  <a:tcPr anchor="ctr"/>
                </a:tc>
                <a:extLst>
                  <a:ext uri="{0D108BD9-81ED-4DB2-BD59-A6C34878D82A}">
                    <a16:rowId xmlns:a16="http://schemas.microsoft.com/office/drawing/2014/main" val="2118144531"/>
                  </a:ext>
                </a:extLst>
              </a:tr>
              <a:tr h="246000">
                <a:tc rowSpan="3">
                  <a:txBody>
                    <a:bodyPr/>
                    <a:lstStyle/>
                    <a:p>
                      <a:pPr algn="l"/>
                      <a:r>
                        <a:rPr lang="en-US" altLang="zh-CN" sz="1050" b="1" dirty="0"/>
                        <a:t>HIAF-II</a:t>
                      </a:r>
                      <a:endParaRPr lang="zh-CN" altLang="en-US" sz="1050" b="1" dirty="0">
                        <a:latin typeface="Arial" panose="020B0604020202020204" pitchFamily="34" charset="0"/>
                        <a:ea typeface="黑体" panose="02010609060101010101" pitchFamily="49" charset="-122"/>
                      </a:endParaRPr>
                    </a:p>
                  </a:txBody>
                  <a:tcPr anchor="ctr"/>
                </a:tc>
                <a:tc>
                  <a:txBody>
                    <a:bodyPr/>
                    <a:lstStyle/>
                    <a:p>
                      <a:pPr algn="ctr"/>
                      <a:r>
                        <a:rPr lang="en-US" altLang="zh-CN" sz="1050" b="1" kern="1200" dirty="0">
                          <a:solidFill>
                            <a:srgbClr val="C00000"/>
                          </a:solidFill>
                          <a:latin typeface="+mn-lt"/>
                          <a:ea typeface="+mn-ea"/>
                          <a:cs typeface="+mn-cs"/>
                        </a:rPr>
                        <a:t>3.0</a:t>
                      </a:r>
                      <a:endParaRPr lang="zh-CN" altLang="en-US" sz="1050" b="1" kern="1200" dirty="0">
                        <a:solidFill>
                          <a:srgbClr val="C00000"/>
                        </a:solidFill>
                        <a:latin typeface="+mn-lt"/>
                        <a:ea typeface="+mn-ea"/>
                        <a:cs typeface="+mn-cs"/>
                      </a:endParaRPr>
                    </a:p>
                  </a:txBody>
                  <a:tcPr anchor="ctr"/>
                </a:tc>
                <a:tc>
                  <a:txBody>
                    <a:bodyPr/>
                    <a:lstStyle/>
                    <a:p>
                      <a:pPr algn="ctr"/>
                      <a:r>
                        <a:rPr lang="en-GB" altLang="zh-CN" sz="1050" b="1" baseline="30000" dirty="0">
                          <a:solidFill>
                            <a:srgbClr val="C00000"/>
                          </a:solidFill>
                          <a:effectLst/>
                        </a:rPr>
                        <a:t>238</a:t>
                      </a:r>
                      <a:r>
                        <a:rPr lang="en-GB" altLang="zh-CN" sz="1050" b="1" dirty="0">
                          <a:solidFill>
                            <a:srgbClr val="C00000"/>
                          </a:solidFill>
                          <a:effectLst/>
                        </a:rPr>
                        <a:t>U</a:t>
                      </a:r>
                      <a:r>
                        <a:rPr lang="en-GB" altLang="zh-CN" sz="1050" b="1" baseline="30000" dirty="0">
                          <a:solidFill>
                            <a:srgbClr val="C00000"/>
                          </a:solidFill>
                          <a:effectLst/>
                        </a:rPr>
                        <a:t>35+</a:t>
                      </a:r>
                      <a:endParaRPr lang="zh-CN" altLang="en-US" sz="1050" b="1" dirty="0">
                        <a:solidFill>
                          <a:srgbClr val="C00000"/>
                        </a:solidFill>
                        <a:latin typeface="Arial" panose="020B0604020202020204" pitchFamily="34" charset="0"/>
                        <a:ea typeface="黑体" panose="02010609060101010101" pitchFamily="49"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050" b="1" dirty="0">
                          <a:solidFill>
                            <a:srgbClr val="C00000"/>
                          </a:solidFill>
                          <a:effectLst/>
                        </a:rPr>
                        <a:t>2×10</a:t>
                      </a:r>
                      <a:r>
                        <a:rPr lang="en-GB" altLang="zh-CN" sz="1050" b="1" baseline="30000" dirty="0">
                          <a:solidFill>
                            <a:srgbClr val="C00000"/>
                          </a:solidFill>
                          <a:effectLst/>
                        </a:rPr>
                        <a:t>12</a:t>
                      </a:r>
                      <a:endParaRPr lang="zh-CN" altLang="zh-CN" sz="1050" b="1" dirty="0">
                        <a:solidFill>
                          <a:srgbClr val="C00000"/>
                        </a:solidFill>
                        <a:effectLst/>
                        <a:latin typeface="Arial" panose="020B0604020202020204" pitchFamily="34" charset="0"/>
                        <a:ea typeface="黑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750050962"/>
                  </a:ext>
                </a:extLst>
              </a:tr>
              <a:tr h="246000">
                <a:tc vMerge="1">
                  <a:txBody>
                    <a:bodyPr/>
                    <a:lstStyle/>
                    <a:p>
                      <a:pPr algn="l"/>
                      <a:endParaRPr lang="zh-CN" altLang="en-US" sz="1050" b="1" dirty="0">
                        <a:latin typeface="Arial" panose="020B0604020202020204" pitchFamily="34" charset="0"/>
                        <a:ea typeface="黑体" panose="02010609060101010101" pitchFamily="49" charset="-122"/>
                      </a:endParaRPr>
                    </a:p>
                  </a:txBody>
                  <a:tcPr anchor="ctr"/>
                </a:tc>
                <a:tc>
                  <a:txBody>
                    <a:bodyPr/>
                    <a:lstStyle/>
                    <a:p>
                      <a:pPr algn="ctr"/>
                      <a:r>
                        <a:rPr lang="en-US" altLang="zh-CN" sz="1050" b="1" dirty="0">
                          <a:solidFill>
                            <a:srgbClr val="C00000"/>
                          </a:solidFill>
                        </a:rPr>
                        <a:t>9.1 </a:t>
                      </a:r>
                      <a:endParaRPr lang="zh-CN" altLang="en-US" sz="1050" b="1" dirty="0">
                        <a:solidFill>
                          <a:srgbClr val="C00000"/>
                        </a:solidFill>
                        <a:latin typeface="Arial" panose="020B0604020202020204" pitchFamily="34" charset="0"/>
                        <a:ea typeface="黑体" panose="02010609060101010101" pitchFamily="49" charset="-122"/>
                      </a:endParaRPr>
                    </a:p>
                  </a:txBody>
                  <a:tcPr anchor="ctr"/>
                </a:tc>
                <a:tc>
                  <a:txBody>
                    <a:bodyPr/>
                    <a:lstStyle/>
                    <a:p>
                      <a:pPr algn="ctr"/>
                      <a:r>
                        <a:rPr lang="en-GB" altLang="zh-CN" sz="1050" b="1" baseline="30000" dirty="0">
                          <a:solidFill>
                            <a:srgbClr val="C00000"/>
                          </a:solidFill>
                          <a:effectLst/>
                        </a:rPr>
                        <a:t>238</a:t>
                      </a:r>
                      <a:r>
                        <a:rPr lang="en-GB" altLang="zh-CN" sz="1050" b="1" dirty="0">
                          <a:solidFill>
                            <a:srgbClr val="C00000"/>
                          </a:solidFill>
                          <a:effectLst/>
                        </a:rPr>
                        <a:t>U</a:t>
                      </a:r>
                      <a:r>
                        <a:rPr lang="en-GB" altLang="zh-CN" sz="1050" b="1" baseline="30000" dirty="0">
                          <a:solidFill>
                            <a:srgbClr val="C00000"/>
                          </a:solidFill>
                          <a:effectLst/>
                        </a:rPr>
                        <a:t>92+</a:t>
                      </a:r>
                      <a:endParaRPr lang="zh-CN" altLang="en-US" sz="1050" b="1" dirty="0">
                        <a:solidFill>
                          <a:srgbClr val="C00000"/>
                        </a:solidFill>
                        <a:latin typeface="Arial" panose="020B0604020202020204" pitchFamily="34" charset="0"/>
                        <a:ea typeface="黑体" panose="02010609060101010101" pitchFamily="49"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050" b="1" dirty="0">
                          <a:solidFill>
                            <a:srgbClr val="C00000"/>
                          </a:solidFill>
                          <a:effectLst/>
                        </a:rPr>
                        <a:t>1×10</a:t>
                      </a:r>
                      <a:r>
                        <a:rPr lang="en-GB" altLang="zh-CN" sz="1050" b="1" baseline="30000" dirty="0">
                          <a:solidFill>
                            <a:srgbClr val="C00000"/>
                          </a:solidFill>
                          <a:effectLst/>
                        </a:rPr>
                        <a:t>12</a:t>
                      </a:r>
                      <a:endParaRPr lang="zh-CN" altLang="zh-CN" sz="1050" b="1" dirty="0">
                        <a:solidFill>
                          <a:srgbClr val="C00000"/>
                        </a:solidFill>
                        <a:effectLst/>
                        <a:latin typeface="Arial" panose="020B0604020202020204" pitchFamily="34" charset="0"/>
                        <a:ea typeface="黑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908717087"/>
                  </a:ext>
                </a:extLst>
              </a:tr>
              <a:tr h="246000">
                <a:tc vMerge="1">
                  <a:txBody>
                    <a:bodyPr/>
                    <a:lstStyle/>
                    <a:p>
                      <a:endParaRPr lang="zh-CN" altLang="en-US" sz="1100" dirty="0">
                        <a:latin typeface="Calibri" panose="020F0502020204030204" pitchFamily="34" charset="0"/>
                        <a:ea typeface="等线" panose="02010600030101010101" pitchFamily="2" charset="-122"/>
                      </a:endParaRPr>
                    </a:p>
                  </a:txBody>
                  <a:tcPr/>
                </a:tc>
                <a:tc>
                  <a:txBody>
                    <a:bodyPr/>
                    <a:lstStyle/>
                    <a:p>
                      <a:pPr algn="ctr"/>
                      <a:r>
                        <a:rPr lang="en-US" altLang="zh-CN" sz="1050" b="1" dirty="0">
                          <a:solidFill>
                            <a:srgbClr val="C00000"/>
                          </a:solidFill>
                        </a:rPr>
                        <a:t>25</a:t>
                      </a:r>
                      <a:endParaRPr lang="zh-CN" altLang="en-US" sz="1050" b="1" dirty="0">
                        <a:solidFill>
                          <a:srgbClr val="C00000"/>
                        </a:solidFill>
                        <a:latin typeface="Arial" panose="020B0604020202020204" pitchFamily="34" charset="0"/>
                        <a:ea typeface="黑体" panose="02010609060101010101" pitchFamily="49" charset="-122"/>
                      </a:endParaRPr>
                    </a:p>
                  </a:txBody>
                  <a:tcPr anchor="ctr"/>
                </a:tc>
                <a:tc>
                  <a:txBody>
                    <a:bodyPr/>
                    <a:lstStyle/>
                    <a:p>
                      <a:pPr algn="ctr"/>
                      <a:r>
                        <a:rPr lang="en-US" altLang="zh-CN" sz="1050" b="1" dirty="0">
                          <a:solidFill>
                            <a:srgbClr val="C00000"/>
                          </a:solidFill>
                        </a:rPr>
                        <a:t>p</a:t>
                      </a:r>
                      <a:endParaRPr lang="zh-CN" altLang="en-US" sz="1050" b="1" i="1" dirty="0">
                        <a:solidFill>
                          <a:srgbClr val="C00000"/>
                        </a:solidFill>
                        <a:latin typeface="Arial" panose="020B0604020202020204" pitchFamily="34" charset="0"/>
                        <a:ea typeface="黑体" panose="02010609060101010101" pitchFamily="49"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1050" b="1" dirty="0">
                          <a:solidFill>
                            <a:srgbClr val="C00000"/>
                          </a:solidFill>
                          <a:effectLst/>
                        </a:rPr>
                        <a:t>10</a:t>
                      </a:r>
                      <a:r>
                        <a:rPr lang="en-GB" altLang="zh-CN" sz="1050" b="1" baseline="30000" dirty="0">
                          <a:solidFill>
                            <a:srgbClr val="C00000"/>
                          </a:solidFill>
                          <a:effectLst/>
                        </a:rPr>
                        <a:t>14</a:t>
                      </a:r>
                      <a:endParaRPr lang="zh-CN" altLang="zh-CN" sz="1050" b="1" i="1" dirty="0">
                        <a:solidFill>
                          <a:srgbClr val="C00000"/>
                        </a:solidFill>
                        <a:effectLst/>
                        <a:latin typeface="Arial" panose="020B0604020202020204" pitchFamily="34" charset="0"/>
                        <a:ea typeface="黑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37117634"/>
                  </a:ext>
                </a:extLst>
              </a:tr>
            </a:tbl>
          </a:graphicData>
        </a:graphic>
      </p:graphicFrame>
      <p:sp>
        <p:nvSpPr>
          <p:cNvPr id="62" name="灯片编号占位符 4">
            <a:extLst>
              <a:ext uri="{FF2B5EF4-FFF2-40B4-BE49-F238E27FC236}">
                <a16:creationId xmlns:a16="http://schemas.microsoft.com/office/drawing/2014/main" id="{375F0C85-3F3A-4671-A4FB-7F3C153AC100}"/>
              </a:ext>
            </a:extLst>
          </p:cNvPr>
          <p:cNvSpPr txBox="1">
            <a:spLocks/>
          </p:cNvSpPr>
          <p:nvPr/>
        </p:nvSpPr>
        <p:spPr>
          <a:xfrm>
            <a:off x="11823059" y="6492875"/>
            <a:ext cx="368941" cy="365125"/>
          </a:xfrm>
          <a:prstGeom prst="rect">
            <a:avLst/>
          </a:prstGeom>
        </p:spPr>
        <p:txBody>
          <a:bodyPr vert="horz" wrap="none" lIns="91440" tIns="45720" rIns="91440" bIns="45720" rtlCol="0" anchor="ctr">
            <a:spAutoFit/>
          </a:bodyPr>
          <a:lstStyle>
            <a:defPPr>
              <a:defRPr lang="zh-CN"/>
            </a:defPPr>
            <a:lvl1pPr marL="0" algn="ctr" defTabSz="914400" rtl="0" eaLnBrk="1" latinLnBrk="0" hangingPunct="1">
              <a:defRPr sz="2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CBE06-6006-43AD-A26A-192634409295}" type="slidenum">
              <a:rPr lang="zh-CN" altLang="en-US" smtClean="0"/>
              <a:pPr/>
              <a:t>36</a:t>
            </a:fld>
            <a:endParaRPr lang="zh-CN" altLang="en-US" dirty="0"/>
          </a:p>
        </p:txBody>
      </p:sp>
    </p:spTree>
    <p:extLst>
      <p:ext uri="{BB962C8B-B14F-4D97-AF65-F5344CB8AC3E}">
        <p14:creationId xmlns:p14="http://schemas.microsoft.com/office/powerpoint/2010/main" val="68165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EB6F94-57C5-4432-838F-A2BF88F8BFF0}"/>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1243" y="1616278"/>
            <a:ext cx="12234486" cy="5251576"/>
          </a:xfrm>
          <a:prstGeom prst="rect">
            <a:avLst/>
          </a:prstGeom>
        </p:spPr>
      </p:pic>
      <p:pic>
        <p:nvPicPr>
          <p:cNvPr id="5" name="图片 4">
            <a:extLst>
              <a:ext uri="{FF2B5EF4-FFF2-40B4-BE49-F238E27FC236}">
                <a16:creationId xmlns:a16="http://schemas.microsoft.com/office/drawing/2014/main" id="{51CA8AFA-AFF2-42B5-9BF2-9E315396954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68" y="-17425"/>
            <a:ext cx="12237720" cy="1875837"/>
          </a:xfrm>
          <a:prstGeom prst="rect">
            <a:avLst/>
          </a:prstGeom>
        </p:spPr>
      </p:pic>
      <p:sp>
        <p:nvSpPr>
          <p:cNvPr id="6" name="副标题 2">
            <a:extLst>
              <a:ext uri="{FF2B5EF4-FFF2-40B4-BE49-F238E27FC236}">
                <a16:creationId xmlns:a16="http://schemas.microsoft.com/office/drawing/2014/main" id="{611B596A-A4BA-4C70-AD7D-68135DBD6350}"/>
              </a:ext>
            </a:extLst>
          </p:cNvPr>
          <p:cNvSpPr txBox="1">
            <a:spLocks/>
          </p:cNvSpPr>
          <p:nvPr/>
        </p:nvSpPr>
        <p:spPr>
          <a:xfrm>
            <a:off x="1451484" y="501374"/>
            <a:ext cx="9144000" cy="840230"/>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altLang="zh-CN" sz="5400" b="1" dirty="0">
                <a:solidFill>
                  <a:schemeClr val="bg1"/>
                </a:solidFill>
                <a:latin typeface="+mj-lt"/>
                <a:ea typeface="微软雅黑" charset="0"/>
              </a:rPr>
              <a:t>Thanks for your attention!</a:t>
            </a:r>
            <a:endParaRPr lang="zh-CN" altLang="zh-CN" sz="5400" b="1" dirty="0">
              <a:solidFill>
                <a:schemeClr val="bg1"/>
              </a:solidFill>
              <a:latin typeface="+mj-lt"/>
              <a:ea typeface="微软雅黑" charset="0"/>
            </a:endParaRPr>
          </a:p>
        </p:txBody>
      </p:sp>
      <p:pic>
        <p:nvPicPr>
          <p:cNvPr id="7" name="图片 6">
            <a:extLst>
              <a:ext uri="{FF2B5EF4-FFF2-40B4-BE49-F238E27FC236}">
                <a16:creationId xmlns:a16="http://schemas.microsoft.com/office/drawing/2014/main" id="{AFAC7454-D11B-443A-8DEB-48B07BCDA83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860" y="1699148"/>
            <a:ext cx="12237720" cy="159264"/>
          </a:xfrm>
          <a:prstGeom prst="rect">
            <a:avLst/>
          </a:prstGeom>
        </p:spPr>
      </p:pic>
    </p:spTree>
    <p:extLst>
      <p:ext uri="{BB962C8B-B14F-4D97-AF65-F5344CB8AC3E}">
        <p14:creationId xmlns:p14="http://schemas.microsoft.com/office/powerpoint/2010/main" val="2929487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B8D747B-39D5-4C44-A9CA-9216801F3D9C}"/>
              </a:ext>
            </a:extLst>
          </p:cNvPr>
          <p:cNvSpPr/>
          <p:nvPr/>
        </p:nvSpPr>
        <p:spPr>
          <a:xfrm>
            <a:off x="300660" y="656692"/>
            <a:ext cx="11520000" cy="36000"/>
          </a:xfrm>
          <a:prstGeom prst="rect">
            <a:avLst/>
          </a:prstGeom>
          <a:solidFill>
            <a:srgbClr val="4472C4">
              <a:lumMod val="75000"/>
            </a:srgbClr>
          </a:solidFill>
          <a:ln>
            <a:noFill/>
          </a:ln>
        </p:spPr>
        <p:txBody>
          <a:bodyPr lIns="269875" tIns="34925" rIns="91440" bIns="34925"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pic>
        <p:nvPicPr>
          <p:cNvPr id="10" name="Picture 6">
            <a:extLst>
              <a:ext uri="{FF2B5EF4-FFF2-40B4-BE49-F238E27FC236}">
                <a16:creationId xmlns:a16="http://schemas.microsoft.com/office/drawing/2014/main" id="{7E341CAA-4E0E-4B70-8863-B9DCD95FEB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848528" y="33471"/>
            <a:ext cx="1013782" cy="5647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a:xfrm>
            <a:off x="1501425" y="-40487"/>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a:solidFill>
                <a:srgbClr val="C00000"/>
              </a:solidFill>
              <a:effectLst>
                <a:outerShdw blurRad="38100" dist="38100" dir="2700000" algn="tl">
                  <a:srgbClr val="C0C0C0"/>
                </a:outerShdw>
              </a:effectLst>
              <a:latin typeface="Times New Roman" pitchFamily="18" charset="0"/>
              <a:ea typeface="宋体"/>
            </a:endParaRPr>
          </a:p>
        </p:txBody>
      </p:sp>
      <p:sp>
        <p:nvSpPr>
          <p:cNvPr id="49" name="文本框 48">
            <a:extLst>
              <a:ext uri="{FF2B5EF4-FFF2-40B4-BE49-F238E27FC236}">
                <a16:creationId xmlns:a16="http://schemas.microsoft.com/office/drawing/2014/main" id="{F6A45896-DC1C-4BCE-B487-534F53AB9BDD}"/>
              </a:ext>
            </a:extLst>
          </p:cNvPr>
          <p:cNvSpPr txBox="1"/>
          <p:nvPr/>
        </p:nvSpPr>
        <p:spPr>
          <a:xfrm>
            <a:off x="395536" y="796642"/>
            <a:ext cx="3613297" cy="461665"/>
          </a:xfrm>
          <a:prstGeom prst="rect">
            <a:avLst/>
          </a:prstGeom>
          <a:noFill/>
        </p:spPr>
        <p:txBody>
          <a:bodyPr wrap="none" rtlCol="0">
            <a:spAutoFit/>
          </a:bodyPr>
          <a:lstStyle/>
          <a:p>
            <a:pPr marL="342900" indent="-342900" defTabSz="457200" fontAlgn="auto">
              <a:spcBef>
                <a:spcPts val="0"/>
              </a:spcBef>
              <a:spcAft>
                <a:spcPts val="0"/>
              </a:spcAft>
              <a:buFont typeface="Wingdings" panose="05000000000000000000" pitchFamily="2" charset="2"/>
              <a:buChar char="n"/>
            </a:pPr>
            <a:r>
              <a:rPr lang="en-US" altLang="zh-CN" sz="2400" b="1"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HIAF main parameters</a:t>
            </a:r>
            <a:endParaRPr lang="zh-CN" altLang="en-US" sz="2400" b="1"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endParaRPr>
          </a:p>
        </p:txBody>
      </p:sp>
      <p:sp>
        <p:nvSpPr>
          <p:cNvPr id="50" name="文本框 49">
            <a:extLst>
              <a:ext uri="{FF2B5EF4-FFF2-40B4-BE49-F238E27FC236}">
                <a16:creationId xmlns:a16="http://schemas.microsoft.com/office/drawing/2014/main" id="{FDFD0026-D0E0-492E-879A-9BB936D24BD1}"/>
              </a:ext>
            </a:extLst>
          </p:cNvPr>
          <p:cNvSpPr txBox="1"/>
          <p:nvPr/>
        </p:nvSpPr>
        <p:spPr>
          <a:xfrm>
            <a:off x="4619836" y="1216253"/>
            <a:ext cx="2775953" cy="461665"/>
          </a:xfrm>
          <a:prstGeom prst="rect">
            <a:avLst/>
          </a:prstGeom>
          <a:solidFill>
            <a:srgbClr val="FFFF00"/>
          </a:solidFill>
        </p:spPr>
        <p:txBody>
          <a:bodyPr wrap="none" rtlCol="0">
            <a:spAutoFit/>
          </a:bodyPr>
          <a:lstStyle/>
          <a:p>
            <a:r>
              <a:rPr lang="en-US" altLang="zh-CN" sz="2400" b="1" dirty="0">
                <a:solidFill>
                  <a:srgbClr val="3333FF"/>
                </a:solidFill>
                <a:highlight>
                  <a:srgbClr val="FFFF00"/>
                </a:highlight>
                <a:latin typeface="Times New Roman" panose="02020603050405020304" pitchFamily="18" charset="0"/>
                <a:ea typeface="宋体" pitchFamily="2" charset="-122"/>
                <a:cs typeface="Times New Roman" panose="02020603050405020304" pitchFamily="18" charset="0"/>
              </a:rPr>
              <a:t>More typical beams</a:t>
            </a:r>
            <a:endParaRPr lang="zh-CN" altLang="en-US" sz="2400" b="1" dirty="0">
              <a:solidFill>
                <a:srgbClr val="3333FF"/>
              </a:solidFill>
              <a:highlight>
                <a:srgbClr val="FFFF00"/>
              </a:highlight>
              <a:latin typeface="Times New Roman" panose="02020603050405020304" pitchFamily="18" charset="0"/>
              <a:ea typeface="宋体" pitchFamily="2" charset="-122"/>
              <a:cs typeface="Times New Roman" panose="02020603050405020304" pitchFamily="18" charset="0"/>
            </a:endParaRPr>
          </a:p>
        </p:txBody>
      </p:sp>
      <p:graphicFrame>
        <p:nvGraphicFramePr>
          <p:cNvPr id="15" name="表格 12">
            <a:extLst>
              <a:ext uri="{FF2B5EF4-FFF2-40B4-BE49-F238E27FC236}">
                <a16:creationId xmlns:a16="http://schemas.microsoft.com/office/drawing/2014/main" id="{78F7F9A4-32D1-4E79-B0EB-8F7AACDB695F}"/>
              </a:ext>
            </a:extLst>
          </p:cNvPr>
          <p:cNvGraphicFramePr>
            <a:graphicFrameLocks noGrp="1"/>
          </p:cNvGraphicFramePr>
          <p:nvPr>
            <p:extLst/>
          </p:nvPr>
        </p:nvGraphicFramePr>
        <p:xfrm>
          <a:off x="731404" y="2185750"/>
          <a:ext cx="4608513" cy="4248469"/>
        </p:xfrm>
        <a:graphic>
          <a:graphicData uri="http://schemas.openxmlformats.org/drawingml/2006/table">
            <a:tbl>
              <a:tblPr firstRow="1" firstCol="1" bandRow="1" bandCol="1">
                <a:tableStyleId>{10A1B5D5-9B99-4C35-A422-299274C87663}</a:tableStyleId>
              </a:tblPr>
              <a:tblGrid>
                <a:gridCol w="1387945">
                  <a:extLst>
                    <a:ext uri="{9D8B030D-6E8A-4147-A177-3AD203B41FA5}">
                      <a16:colId xmlns:a16="http://schemas.microsoft.com/office/drawing/2014/main" val="20000"/>
                    </a:ext>
                  </a:extLst>
                </a:gridCol>
                <a:gridCol w="1697873">
                  <a:extLst>
                    <a:ext uri="{9D8B030D-6E8A-4147-A177-3AD203B41FA5}">
                      <a16:colId xmlns:a16="http://schemas.microsoft.com/office/drawing/2014/main" val="20001"/>
                    </a:ext>
                  </a:extLst>
                </a:gridCol>
                <a:gridCol w="1522695">
                  <a:extLst>
                    <a:ext uri="{9D8B030D-6E8A-4147-A177-3AD203B41FA5}">
                      <a16:colId xmlns:a16="http://schemas.microsoft.com/office/drawing/2014/main" val="20002"/>
                    </a:ext>
                  </a:extLst>
                </a:gridCol>
              </a:tblGrid>
              <a:tr h="458310">
                <a:tc>
                  <a:txBody>
                    <a:bodyPr/>
                    <a:lstStyle/>
                    <a:p>
                      <a:pPr indent="127000" algn="ctr" fontAlgn="ctr">
                        <a:lnSpc>
                          <a:spcPts val="2400"/>
                        </a:lnSpc>
                        <a:spcAft>
                          <a:spcPts val="0"/>
                        </a:spcAft>
                      </a:pP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rPr>
                        <a:t>Rigidity</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gridSpan="2">
                  <a:txBody>
                    <a:bodyPr/>
                    <a:lstStyle/>
                    <a:p>
                      <a:pPr indent="127000" algn="ctr" fontAlgn="ctr">
                        <a:lnSpc>
                          <a:spcPts val="2400"/>
                        </a:lnSpc>
                        <a:spcAft>
                          <a:spcPts val="0"/>
                        </a:spcAft>
                      </a:pPr>
                      <a:r>
                        <a:rPr lang="en-US" sz="2000" b="1" kern="100" dirty="0">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rPr>
                        <a:t>34Tm</a:t>
                      </a:r>
                      <a:r>
                        <a:rPr lang="zh-CN" altLang="en-US" sz="2000" b="1" kern="100" dirty="0">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kern="100" dirty="0" err="1">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rPr>
                        <a:t>fr</a:t>
                      </a:r>
                      <a:r>
                        <a:rPr lang="en-US" altLang="zh-CN" sz="2000" b="1" kern="100" dirty="0">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rPr>
                        <a:t>=3Hz</a:t>
                      </a:r>
                      <a:endParaRPr lang="zh-CN" altLang="en-US" sz="2000" b="1" kern="100" dirty="0">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0000"/>
                  </a:ext>
                </a:extLst>
              </a:tr>
              <a:tr h="581989">
                <a:tc>
                  <a:txBody>
                    <a:bodyPr/>
                    <a:lstStyle/>
                    <a:p>
                      <a:pPr indent="127000" algn="ctr" fontAlgn="ctr">
                        <a:lnSpc>
                          <a:spcPts val="2400"/>
                        </a:lnSpc>
                        <a:spcAft>
                          <a:spcPts val="0"/>
                        </a:spcAft>
                      </a:pPr>
                      <a:r>
                        <a:rPr lang="en-US" altLang="zh-CN" sz="2000" kern="100" dirty="0">
                          <a:effectLst/>
                        </a:rPr>
                        <a:t>Ion </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0" algn="ctr" fontAlgn="ctr">
                        <a:lnSpc>
                          <a:spcPts val="2000"/>
                        </a:lnSpc>
                        <a:spcAft>
                          <a:spcPts val="0"/>
                        </a:spcAft>
                      </a:pPr>
                      <a:r>
                        <a:rPr lang="en-US" sz="2000" kern="100" dirty="0">
                          <a:effectLst/>
                        </a:rPr>
                        <a:t>Intensity</a:t>
                      </a:r>
                    </a:p>
                    <a:p>
                      <a:pPr indent="0" algn="ctr" fontAlgn="ctr">
                        <a:lnSpc>
                          <a:spcPts val="2000"/>
                        </a:lnSpc>
                        <a:spcAft>
                          <a:spcPts val="0"/>
                        </a:spcAft>
                      </a:pPr>
                      <a:r>
                        <a:rPr lang="en-US" sz="2000" kern="100" dirty="0">
                          <a:effectLst/>
                        </a:rPr>
                        <a:t>(</a:t>
                      </a:r>
                      <a:r>
                        <a:rPr lang="en-US" sz="2000" kern="100" dirty="0" err="1">
                          <a:effectLst/>
                        </a:rPr>
                        <a:t>ppp</a:t>
                      </a:r>
                      <a:r>
                        <a:rPr lang="en-US" sz="2000" kern="100" dirty="0">
                          <a:effectLst/>
                        </a:rPr>
                        <a:t>)</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0" algn="ctr" fontAlgn="ctr">
                        <a:lnSpc>
                          <a:spcPts val="2000"/>
                        </a:lnSpc>
                        <a:spcAft>
                          <a:spcPts val="0"/>
                        </a:spcAft>
                      </a:pPr>
                      <a:r>
                        <a:rPr lang="en-US" altLang="zh-CN" sz="2000" kern="100" dirty="0">
                          <a:effectLst/>
                        </a:rPr>
                        <a:t>Energy (G</a:t>
                      </a:r>
                      <a:r>
                        <a:rPr lang="en-US" sz="2000" kern="100" dirty="0">
                          <a:effectLst/>
                        </a:rPr>
                        <a:t>eV/u)</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58310">
                <a:tc>
                  <a:txBody>
                    <a:bodyPr/>
                    <a:lstStyle/>
                    <a:p>
                      <a:pPr indent="127000" algn="ctr" fontAlgn="ctr">
                        <a:lnSpc>
                          <a:spcPts val="2400"/>
                        </a:lnSpc>
                        <a:spcAft>
                          <a:spcPts val="0"/>
                        </a:spcAft>
                      </a:pPr>
                      <a:r>
                        <a:rPr lang="en-US" sz="2000" kern="100" baseline="30000">
                          <a:effectLst/>
                        </a:rPr>
                        <a:t>238</a:t>
                      </a:r>
                      <a:r>
                        <a:rPr lang="en-US" sz="2000" kern="100">
                          <a:effectLst/>
                        </a:rPr>
                        <a:t>U</a:t>
                      </a:r>
                      <a:r>
                        <a:rPr lang="en-US" sz="2000" kern="100" baseline="30000">
                          <a:effectLst/>
                        </a:rPr>
                        <a:t>35+</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sym typeface="Symbol" panose="05050102010706020507" pitchFamily="18" charset="2"/>
                        </a:rPr>
                        <a:t>2.0</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0.84</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58310">
                <a:tc>
                  <a:txBody>
                    <a:bodyPr/>
                    <a:lstStyle/>
                    <a:p>
                      <a:pPr indent="127000" algn="ctr" fontAlgn="ctr">
                        <a:lnSpc>
                          <a:spcPts val="2400"/>
                        </a:lnSpc>
                        <a:spcAft>
                          <a:spcPts val="0"/>
                        </a:spcAft>
                      </a:pPr>
                      <a:r>
                        <a:rPr lang="en-US" sz="2000" kern="100" baseline="30000">
                          <a:effectLst/>
                        </a:rPr>
                        <a:t>238</a:t>
                      </a:r>
                      <a:r>
                        <a:rPr lang="en-US" sz="2000" kern="100">
                          <a:effectLst/>
                        </a:rPr>
                        <a:t>U</a:t>
                      </a:r>
                      <a:r>
                        <a:rPr lang="en-US" sz="2000" kern="100" baseline="30000">
                          <a:effectLst/>
                        </a:rPr>
                        <a:t>76+</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5.0</a:t>
                      </a:r>
                      <a:r>
                        <a:rPr lang="en-US" sz="2000" kern="0" dirty="0">
                          <a:effectLst/>
                          <a:sym typeface="Symbol" panose="05050102010706020507" pitchFamily="18" charset="2"/>
                        </a:rPr>
                        <a:t></a:t>
                      </a:r>
                      <a:r>
                        <a:rPr lang="en-US" sz="2000" kern="0" dirty="0">
                          <a:effectLst/>
                        </a:rPr>
                        <a:t>10</a:t>
                      </a:r>
                      <a:r>
                        <a:rPr lang="en-US" sz="2000" kern="0" baseline="30000" dirty="0">
                          <a:effectLst/>
                        </a:rPr>
                        <a:t>10</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2.5</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58310">
                <a:tc>
                  <a:txBody>
                    <a:bodyPr/>
                    <a:lstStyle/>
                    <a:p>
                      <a:pPr indent="127000" algn="ctr" fontAlgn="ctr">
                        <a:lnSpc>
                          <a:spcPts val="2400"/>
                        </a:lnSpc>
                        <a:spcAft>
                          <a:spcPts val="0"/>
                        </a:spcAft>
                      </a:pPr>
                      <a:r>
                        <a:rPr lang="en-US" sz="2000" kern="100" baseline="30000">
                          <a:effectLst/>
                        </a:rPr>
                        <a:t>129</a:t>
                      </a:r>
                      <a:r>
                        <a:rPr lang="en-US" sz="2000" kern="100">
                          <a:effectLst/>
                        </a:rPr>
                        <a:t>Xe</a:t>
                      </a:r>
                      <a:r>
                        <a:rPr lang="en-US" sz="2000" kern="100" baseline="30000">
                          <a:effectLst/>
                        </a:rPr>
                        <a:t>27+</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3.6</a:t>
                      </a:r>
                      <a:r>
                        <a:rPr lang="en-US"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1.4</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58310">
                <a:tc>
                  <a:txBody>
                    <a:bodyPr/>
                    <a:lstStyle/>
                    <a:p>
                      <a:pPr indent="127000" algn="ctr" fontAlgn="ctr">
                        <a:lnSpc>
                          <a:spcPts val="2400"/>
                        </a:lnSpc>
                        <a:spcAft>
                          <a:spcPts val="0"/>
                        </a:spcAft>
                      </a:pPr>
                      <a:r>
                        <a:rPr lang="en-US" sz="2000" kern="100" baseline="30000">
                          <a:effectLst/>
                        </a:rPr>
                        <a:t>78</a:t>
                      </a:r>
                      <a:r>
                        <a:rPr lang="en-US" sz="2000" kern="100">
                          <a:effectLst/>
                        </a:rPr>
                        <a:t>Kr</a:t>
                      </a:r>
                      <a:r>
                        <a:rPr lang="en-US" sz="2000" kern="100" baseline="30000">
                          <a:effectLst/>
                        </a:rPr>
                        <a:t>19+</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a:effectLst/>
                        </a:rPr>
                        <a:t>5.0</a:t>
                      </a:r>
                      <a:r>
                        <a:rPr lang="en-US" sz="2000" kern="0">
                          <a:effectLst/>
                          <a:sym typeface="Symbol" panose="05050102010706020507" pitchFamily="18" charset="2"/>
                        </a:rPr>
                        <a:t></a:t>
                      </a:r>
                      <a:r>
                        <a:rPr lang="en-US" sz="2000" kern="0">
                          <a:effectLst/>
                        </a:rPr>
                        <a:t>10</a:t>
                      </a:r>
                      <a:r>
                        <a:rPr lang="en-US" sz="2000" kern="0" baseline="30000">
                          <a:effectLst/>
                        </a:rPr>
                        <a:t>11</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1.7</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58310">
                <a:tc>
                  <a:txBody>
                    <a:bodyPr/>
                    <a:lstStyle/>
                    <a:p>
                      <a:pPr indent="127000" algn="ctr" fontAlgn="ctr">
                        <a:lnSpc>
                          <a:spcPts val="2400"/>
                        </a:lnSpc>
                        <a:spcAft>
                          <a:spcPts val="0"/>
                        </a:spcAft>
                      </a:pPr>
                      <a:r>
                        <a:rPr lang="en-US" sz="2000" kern="100" baseline="30000">
                          <a:effectLst/>
                        </a:rPr>
                        <a:t>40</a:t>
                      </a:r>
                      <a:r>
                        <a:rPr lang="en-US" sz="2000" kern="100">
                          <a:effectLst/>
                        </a:rPr>
                        <a:t>Ar</a:t>
                      </a:r>
                      <a:r>
                        <a:rPr lang="en-US" sz="2000" kern="100" baseline="30000">
                          <a:effectLst/>
                        </a:rPr>
                        <a:t>12+</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a:effectLst/>
                        </a:rPr>
                        <a:t>7.0</a:t>
                      </a:r>
                      <a:r>
                        <a:rPr lang="en-US" sz="2000" kern="0">
                          <a:effectLst/>
                          <a:sym typeface="Symbol" panose="05050102010706020507" pitchFamily="18" charset="2"/>
                        </a:rPr>
                        <a:t></a:t>
                      </a:r>
                      <a:r>
                        <a:rPr lang="en-US" sz="2000" kern="0">
                          <a:effectLst/>
                        </a:rPr>
                        <a:t>10</a:t>
                      </a:r>
                      <a:r>
                        <a:rPr lang="en-US" sz="2000" kern="0" baseline="30000">
                          <a:effectLst/>
                        </a:rPr>
                        <a:t>11</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2.3</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58310">
                <a:tc>
                  <a:txBody>
                    <a:bodyPr/>
                    <a:lstStyle/>
                    <a:p>
                      <a:pPr indent="127000" algn="ctr" fontAlgn="ctr">
                        <a:lnSpc>
                          <a:spcPts val="2400"/>
                        </a:lnSpc>
                        <a:spcAft>
                          <a:spcPts val="0"/>
                        </a:spcAft>
                      </a:pPr>
                      <a:r>
                        <a:rPr lang="en-US" sz="2000" kern="100" baseline="30000">
                          <a:effectLst/>
                        </a:rPr>
                        <a:t>18</a:t>
                      </a:r>
                      <a:r>
                        <a:rPr lang="en-US" sz="2000" kern="100">
                          <a:effectLst/>
                        </a:rPr>
                        <a:t>O</a:t>
                      </a:r>
                      <a:r>
                        <a:rPr lang="en-US" sz="2000" kern="100" baseline="30000">
                          <a:effectLst/>
                        </a:rPr>
                        <a:t>6+</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a:effectLst/>
                        </a:rPr>
                        <a:t>8.0</a:t>
                      </a:r>
                      <a:r>
                        <a:rPr lang="en-US" sz="2000" kern="0">
                          <a:effectLst/>
                          <a:sym typeface="Symbol" panose="05050102010706020507" pitchFamily="18" charset="2"/>
                        </a:rPr>
                        <a:t></a:t>
                      </a:r>
                      <a:r>
                        <a:rPr lang="en-US" sz="2000" kern="0">
                          <a:effectLst/>
                        </a:rPr>
                        <a:t>10</a:t>
                      </a:r>
                      <a:r>
                        <a:rPr lang="en-US" sz="2000" kern="0" baseline="30000">
                          <a:effectLst/>
                        </a:rPr>
                        <a:t>11</a:t>
                      </a:r>
                      <a:endParaRPr lang="zh-CN" sz="200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100" dirty="0">
                          <a:effectLst/>
                        </a:rPr>
                        <a:t>2.6</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58310">
                <a:tc>
                  <a:txBody>
                    <a:bodyPr/>
                    <a:lstStyle/>
                    <a:p>
                      <a:pPr indent="127000" algn="ctr" fontAlgn="ctr">
                        <a:lnSpc>
                          <a:spcPts val="24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kern="100" dirty="0">
                          <a:effectLst/>
                        </a:rPr>
                        <a:t>p</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5.0</a:t>
                      </a:r>
                      <a:r>
                        <a:rPr lang="en-US" sz="2000" kern="0" dirty="0">
                          <a:effectLst/>
                          <a:sym typeface="Symbol" panose="05050102010706020507" pitchFamily="18" charset="2"/>
                        </a:rPr>
                        <a:t></a:t>
                      </a:r>
                      <a:r>
                        <a:rPr lang="en-US" sz="2000" kern="0" dirty="0">
                          <a:effectLst/>
                        </a:rPr>
                        <a:t>10</a:t>
                      </a:r>
                      <a:r>
                        <a:rPr lang="en-US" sz="2000" kern="0" baseline="30000" dirty="0">
                          <a:effectLst/>
                        </a:rPr>
                        <a:t>13</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100" dirty="0">
                          <a:effectLst/>
                        </a:rPr>
                        <a:t>9.3</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graphicFrame>
        <p:nvGraphicFramePr>
          <p:cNvPr id="16" name="表格 14">
            <a:extLst>
              <a:ext uri="{FF2B5EF4-FFF2-40B4-BE49-F238E27FC236}">
                <a16:creationId xmlns:a16="http://schemas.microsoft.com/office/drawing/2014/main" id="{285AF2DB-744B-4662-A33C-7806827BF673}"/>
              </a:ext>
            </a:extLst>
          </p:cNvPr>
          <p:cNvGraphicFramePr>
            <a:graphicFrameLocks noGrp="1"/>
          </p:cNvGraphicFramePr>
          <p:nvPr>
            <p:extLst/>
          </p:nvPr>
        </p:nvGraphicFramePr>
        <p:xfrm>
          <a:off x="6420036" y="2183320"/>
          <a:ext cx="4716524" cy="4306020"/>
        </p:xfrm>
        <a:graphic>
          <a:graphicData uri="http://schemas.openxmlformats.org/drawingml/2006/table">
            <a:tbl>
              <a:tblPr firstRow="1" firstCol="1" bandRow="1" bandCol="1">
                <a:tableStyleId>{10A1B5D5-9B99-4C35-A422-299274C87663}</a:tableStyleId>
              </a:tblPr>
              <a:tblGrid>
                <a:gridCol w="1294886">
                  <a:extLst>
                    <a:ext uri="{9D8B030D-6E8A-4147-A177-3AD203B41FA5}">
                      <a16:colId xmlns:a16="http://schemas.microsoft.com/office/drawing/2014/main" val="20000"/>
                    </a:ext>
                  </a:extLst>
                </a:gridCol>
                <a:gridCol w="1836001">
                  <a:extLst>
                    <a:ext uri="{9D8B030D-6E8A-4147-A177-3AD203B41FA5}">
                      <a16:colId xmlns:a16="http://schemas.microsoft.com/office/drawing/2014/main" val="20001"/>
                    </a:ext>
                  </a:extLst>
                </a:gridCol>
                <a:gridCol w="1585637">
                  <a:extLst>
                    <a:ext uri="{9D8B030D-6E8A-4147-A177-3AD203B41FA5}">
                      <a16:colId xmlns:a16="http://schemas.microsoft.com/office/drawing/2014/main" val="20002"/>
                    </a:ext>
                  </a:extLst>
                </a:gridCol>
              </a:tblGrid>
              <a:tr h="444345">
                <a:tc>
                  <a:txBody>
                    <a:bodyPr/>
                    <a:lstStyle/>
                    <a:p>
                      <a:pPr marL="0" indent="127000" algn="ctr" defTabSz="914400" rtl="0" eaLnBrk="1" fontAlgn="ctr" latinLnBrk="0" hangingPunct="1">
                        <a:lnSpc>
                          <a:spcPts val="2400"/>
                        </a:lnSpc>
                        <a:spcAft>
                          <a:spcPts val="0"/>
                        </a:spcAft>
                      </a:pPr>
                      <a:r>
                        <a:rPr lang="en-US" altLang="zh-CN" sz="2000" b="1" kern="100" dirty="0">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rPr>
                        <a:t>Rigidity</a:t>
                      </a:r>
                      <a:endParaRPr lang="zh-CN" altLang="en-US" sz="2000" b="1" kern="100" dirty="0">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gridSpan="2">
                  <a:txBody>
                    <a:bodyPr/>
                    <a:lstStyle/>
                    <a:p>
                      <a:pPr marL="0" indent="127000" algn="ctr" defTabSz="914400" rtl="0" eaLnBrk="1" fontAlgn="ctr" latinLnBrk="0" hangingPunct="1">
                        <a:lnSpc>
                          <a:spcPts val="2400"/>
                        </a:lnSpc>
                        <a:spcAft>
                          <a:spcPts val="0"/>
                        </a:spcAft>
                      </a:pPr>
                      <a:r>
                        <a:rPr lang="en-US" altLang="zh-CN" sz="2000" b="1" kern="100" dirty="0">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rPr>
                        <a:t> 15 </a:t>
                      </a:r>
                      <a:r>
                        <a:rPr lang="en-US" sz="2000" b="1" kern="100" dirty="0">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rPr>
                        <a:t>Tm</a:t>
                      </a:r>
                      <a:endParaRPr lang="zh-CN" altLang="en-US" sz="2000" b="1" kern="100" dirty="0">
                        <a:solidFill>
                          <a:schemeClr val="lt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0000"/>
                  </a:ext>
                </a:extLst>
              </a:tr>
              <a:tr h="674535">
                <a:tc>
                  <a:txBody>
                    <a:bodyPr/>
                    <a:lstStyle/>
                    <a:p>
                      <a:pPr indent="127000" algn="ctr" fontAlgn="ctr">
                        <a:lnSpc>
                          <a:spcPts val="2400"/>
                        </a:lnSpc>
                        <a:spcAft>
                          <a:spcPts val="0"/>
                        </a:spcAft>
                      </a:pPr>
                      <a:r>
                        <a:rPr lang="en-US" altLang="zh-CN" sz="2000" kern="100" dirty="0">
                          <a:effectLst/>
                          <a:latin typeface="Times New Roman" panose="02020603050405020304" pitchFamily="18" charset="0"/>
                          <a:ea typeface="黑体" panose="02010609060101010101" pitchFamily="49" charset="-122"/>
                          <a:cs typeface="Times New Roman" panose="02020603050405020304" pitchFamily="18" charset="0"/>
                        </a:rPr>
                        <a:t>Ion </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0" algn="ctr" fontAlgn="ctr">
                        <a:lnSpc>
                          <a:spcPts val="2000"/>
                        </a:lnSpc>
                        <a:spcAft>
                          <a:spcPts val="0"/>
                        </a:spcAft>
                      </a:pPr>
                      <a:r>
                        <a:rPr lang="en-US" sz="2000" kern="100" dirty="0">
                          <a:effectLst/>
                        </a:rPr>
                        <a:t>Intensity</a:t>
                      </a:r>
                    </a:p>
                    <a:p>
                      <a:pPr indent="0" algn="ctr" fontAlgn="ctr">
                        <a:lnSpc>
                          <a:spcPts val="2000"/>
                        </a:lnSpc>
                        <a:spcAft>
                          <a:spcPts val="0"/>
                        </a:spcAft>
                      </a:pPr>
                      <a:r>
                        <a:rPr lang="en-US" sz="2000" kern="100" dirty="0">
                          <a:effectLst/>
                        </a:rPr>
                        <a:t>(</a:t>
                      </a:r>
                      <a:r>
                        <a:rPr lang="en-US" sz="2000" kern="100" dirty="0" err="1">
                          <a:effectLst/>
                        </a:rPr>
                        <a:t>ppp</a:t>
                      </a:r>
                      <a:r>
                        <a:rPr lang="en-US" sz="2000" kern="100" dirty="0">
                          <a:effectLst/>
                        </a:rPr>
                        <a:t>)</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0" algn="ctr" fontAlgn="ctr">
                        <a:lnSpc>
                          <a:spcPts val="2000"/>
                        </a:lnSpc>
                        <a:spcAft>
                          <a:spcPts val="0"/>
                        </a:spcAft>
                      </a:pPr>
                      <a:r>
                        <a:rPr lang="en-US" altLang="zh-CN" sz="2000" kern="100" dirty="0">
                          <a:effectLst/>
                        </a:rPr>
                        <a:t>Energy (G</a:t>
                      </a:r>
                      <a:r>
                        <a:rPr lang="en-US" sz="2000" kern="100" dirty="0">
                          <a:effectLst/>
                        </a:rPr>
                        <a:t>eV/u)</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31190">
                <a:tc>
                  <a:txBody>
                    <a:bodyPr/>
                    <a:lstStyle/>
                    <a:p>
                      <a:pPr indent="127000" algn="ctr" fontAlgn="ctr">
                        <a:lnSpc>
                          <a:spcPts val="2400"/>
                        </a:lnSpc>
                        <a:spcAft>
                          <a:spcPts val="0"/>
                        </a:spcAft>
                      </a:pPr>
                      <a:r>
                        <a:rPr lang="en-US" sz="2000" kern="100" baseline="30000" dirty="0">
                          <a:effectLst/>
                        </a:rPr>
                        <a:t>238</a:t>
                      </a:r>
                      <a:r>
                        <a:rPr lang="en-US" sz="2000" kern="100" dirty="0">
                          <a:effectLst/>
                        </a:rPr>
                        <a:t>U</a:t>
                      </a:r>
                      <a:r>
                        <a:rPr lang="en-US" sz="2000" kern="100" baseline="30000" dirty="0">
                          <a:effectLst/>
                        </a:rPr>
                        <a:t>92+</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sym typeface="Symbol" panose="05050102010706020507" pitchFamily="18" charset="2"/>
                        </a:rPr>
                        <a:t>(1-5)</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31190">
                <a:tc>
                  <a:txBody>
                    <a:bodyPr/>
                    <a:lstStyle/>
                    <a:p>
                      <a:pPr indent="127000" algn="ctr" fontAlgn="ctr">
                        <a:lnSpc>
                          <a:spcPts val="2400"/>
                        </a:lnSpc>
                        <a:spcAft>
                          <a:spcPts val="0"/>
                        </a:spcAft>
                      </a:pPr>
                      <a:r>
                        <a:rPr lang="en-US" sz="2000" kern="100" baseline="30000" dirty="0">
                          <a:effectLst/>
                        </a:rPr>
                        <a:t>129</a:t>
                      </a:r>
                      <a:r>
                        <a:rPr lang="en-US" sz="2000" kern="100" dirty="0">
                          <a:effectLst/>
                        </a:rPr>
                        <a:t>Xe</a:t>
                      </a:r>
                      <a:r>
                        <a:rPr lang="en-US" sz="2000" kern="100" baseline="30000" dirty="0">
                          <a:effectLst/>
                        </a:rPr>
                        <a:t>54+</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3.6</a:t>
                      </a:r>
                      <a:r>
                        <a:rPr lang="en-US" sz="2000" kern="0" dirty="0">
                          <a:effectLst/>
                          <a:sym typeface="Symbol" panose="05050102010706020507" pitchFamily="18" charset="2"/>
                        </a:rPr>
                        <a:t>5</a:t>
                      </a:r>
                      <a:r>
                        <a:rPr lang="en-US" altLang="zh-CN"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1.2</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31190">
                <a:tc>
                  <a:txBody>
                    <a:bodyPr/>
                    <a:lstStyle/>
                    <a:p>
                      <a:pPr indent="127000" algn="ctr" fontAlgn="ctr">
                        <a:lnSpc>
                          <a:spcPts val="2400"/>
                        </a:lnSpc>
                        <a:spcAft>
                          <a:spcPts val="0"/>
                        </a:spcAft>
                      </a:pPr>
                      <a:r>
                        <a:rPr lang="en-US" sz="2000" kern="100" baseline="30000" dirty="0">
                          <a:effectLst/>
                        </a:rPr>
                        <a:t>78</a:t>
                      </a:r>
                      <a:r>
                        <a:rPr lang="en-US" sz="2000" kern="100" dirty="0">
                          <a:effectLst/>
                        </a:rPr>
                        <a:t>Kr</a:t>
                      </a:r>
                      <a:r>
                        <a:rPr lang="en-US" sz="2000" kern="100" baseline="30000" dirty="0">
                          <a:effectLst/>
                        </a:rPr>
                        <a:t>36+</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5.0</a:t>
                      </a:r>
                      <a:r>
                        <a:rPr lang="en-US" sz="2000" kern="0" dirty="0">
                          <a:effectLst/>
                          <a:sym typeface="Symbol" panose="05050102010706020507" pitchFamily="18" charset="2"/>
                        </a:rPr>
                        <a:t>5</a:t>
                      </a:r>
                      <a:r>
                        <a:rPr lang="en-US" altLang="zh-CN"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1.3</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531190">
                <a:tc>
                  <a:txBody>
                    <a:bodyPr/>
                    <a:lstStyle/>
                    <a:p>
                      <a:pPr indent="127000" algn="ctr" fontAlgn="ctr">
                        <a:lnSpc>
                          <a:spcPts val="2400"/>
                        </a:lnSpc>
                        <a:spcAft>
                          <a:spcPts val="0"/>
                        </a:spcAft>
                      </a:pPr>
                      <a:r>
                        <a:rPr lang="en-US" sz="2000" kern="100" baseline="30000" dirty="0">
                          <a:effectLst/>
                        </a:rPr>
                        <a:t>40</a:t>
                      </a:r>
                      <a:r>
                        <a:rPr lang="en-US" sz="2000" kern="100" dirty="0">
                          <a:effectLst/>
                        </a:rPr>
                        <a:t>Ar</a:t>
                      </a:r>
                      <a:r>
                        <a:rPr lang="en-US" sz="2000" kern="100" baseline="30000" dirty="0">
                          <a:effectLst/>
                        </a:rPr>
                        <a:t>18+</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7.0</a:t>
                      </a:r>
                      <a:r>
                        <a:rPr lang="en-US" altLang="zh-CN" sz="2000" kern="0" dirty="0">
                          <a:effectLst/>
                          <a:sym typeface="Symbol" panose="05050102010706020507" pitchFamily="18" charset="2"/>
                        </a:rPr>
                        <a:t>5</a:t>
                      </a:r>
                      <a:r>
                        <a:rPr lang="en-US"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1.3</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531190">
                <a:tc>
                  <a:txBody>
                    <a:bodyPr/>
                    <a:lstStyle/>
                    <a:p>
                      <a:pPr indent="127000" algn="ctr" fontAlgn="ctr">
                        <a:lnSpc>
                          <a:spcPts val="2400"/>
                        </a:lnSpc>
                        <a:spcAft>
                          <a:spcPts val="0"/>
                        </a:spcAft>
                      </a:pPr>
                      <a:r>
                        <a:rPr lang="en-US" sz="2000" kern="100" baseline="30000" dirty="0">
                          <a:effectLst/>
                        </a:rPr>
                        <a:t>18</a:t>
                      </a:r>
                      <a:r>
                        <a:rPr lang="en-US" sz="2000" kern="100" dirty="0">
                          <a:effectLst/>
                        </a:rPr>
                        <a:t>O</a:t>
                      </a:r>
                      <a:r>
                        <a:rPr lang="en-US" sz="2000" kern="100" baseline="30000" dirty="0">
                          <a:effectLst/>
                        </a:rPr>
                        <a:t>8+</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8.0</a:t>
                      </a:r>
                      <a:r>
                        <a:rPr lang="en-US" sz="2000" kern="0" dirty="0">
                          <a:effectLst/>
                          <a:sym typeface="Symbol" panose="05050102010706020507" pitchFamily="18" charset="2"/>
                        </a:rPr>
                        <a:t>5</a:t>
                      </a:r>
                      <a:r>
                        <a:rPr lang="en-US" altLang="zh-CN" sz="2000" kern="0" dirty="0">
                          <a:effectLst/>
                          <a:sym typeface="Symbol" panose="05050102010706020507" pitchFamily="18" charset="2"/>
                        </a:rPr>
                        <a:t></a:t>
                      </a:r>
                      <a:r>
                        <a:rPr lang="en-US" sz="2000" kern="0" dirty="0">
                          <a:effectLst/>
                        </a:rPr>
                        <a:t>10</a:t>
                      </a:r>
                      <a:r>
                        <a:rPr lang="en-US" sz="2000" kern="0" baseline="30000" dirty="0">
                          <a:effectLst/>
                        </a:rPr>
                        <a:t>11</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1.3</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531190">
                <a:tc>
                  <a:txBody>
                    <a:bodyPr/>
                    <a:lstStyle/>
                    <a:p>
                      <a:pPr indent="127000" algn="ctr" fontAlgn="ctr">
                        <a:lnSpc>
                          <a:spcPts val="24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kern="100" dirty="0">
                          <a:effectLst/>
                        </a:rPr>
                        <a:t>p</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sz="2000" kern="0" dirty="0">
                          <a:effectLst/>
                        </a:rPr>
                        <a:t>2.0</a:t>
                      </a:r>
                      <a:r>
                        <a:rPr lang="en-US" sz="2000" kern="0" dirty="0">
                          <a:effectLst/>
                          <a:sym typeface="Symbol" panose="05050102010706020507" pitchFamily="18" charset="2"/>
                        </a:rPr>
                        <a:t>5</a:t>
                      </a:r>
                      <a:r>
                        <a:rPr lang="en-US" altLang="zh-CN" sz="2000" kern="0" dirty="0">
                          <a:effectLst/>
                          <a:sym typeface="Symbol" panose="05050102010706020507" pitchFamily="18" charset="2"/>
                        </a:rPr>
                        <a:t></a:t>
                      </a:r>
                      <a:r>
                        <a:rPr lang="en-US" sz="2000" kern="0" dirty="0">
                          <a:effectLst/>
                        </a:rPr>
                        <a:t>10</a:t>
                      </a:r>
                      <a:r>
                        <a:rPr lang="en-US" sz="2000" kern="0" baseline="30000" dirty="0">
                          <a:effectLst/>
                        </a:rPr>
                        <a:t>13</a:t>
                      </a:r>
                      <a:endParaRPr 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fontAlgn="ctr">
                        <a:lnSpc>
                          <a:spcPts val="2400"/>
                        </a:lnSpc>
                        <a:spcAft>
                          <a:spcPts val="0"/>
                        </a:spcAft>
                      </a:pPr>
                      <a:r>
                        <a:rPr lang="en-US" altLang="zh-CN" sz="2000" kern="0" dirty="0">
                          <a:effectLst/>
                          <a:sym typeface="Symbol" panose="05050102010706020507" pitchFamily="18" charset="2"/>
                        </a:rPr>
                        <a:t>3.5</a:t>
                      </a:r>
                      <a:endParaRPr lang="zh-CN" altLang="zh-CN" sz="200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
        <p:nvSpPr>
          <p:cNvPr id="17" name="矩形 16">
            <a:extLst>
              <a:ext uri="{FF2B5EF4-FFF2-40B4-BE49-F238E27FC236}">
                <a16:creationId xmlns:a16="http://schemas.microsoft.com/office/drawing/2014/main" id="{65A8FFFD-E522-4658-BE45-AE4CA193A6F8}"/>
              </a:ext>
            </a:extLst>
          </p:cNvPr>
          <p:cNvSpPr/>
          <p:nvPr/>
        </p:nvSpPr>
        <p:spPr>
          <a:xfrm>
            <a:off x="2603612" y="1632988"/>
            <a:ext cx="1175322" cy="461665"/>
          </a:xfrm>
          <a:prstGeom prst="rect">
            <a:avLst/>
          </a:prstGeom>
        </p:spPr>
        <p:txBody>
          <a:bodyPr wrap="none">
            <a:spAutoFit/>
          </a:bodyPr>
          <a:lstStyle/>
          <a:p>
            <a:pPr>
              <a:defRPr/>
            </a:pPr>
            <a:r>
              <a:rPr lang="en-US" altLang="zh-CN" sz="2400" b="1" kern="0" dirty="0" err="1">
                <a:solidFill>
                  <a:srgbClr val="0000FF"/>
                </a:solidFill>
                <a:latin typeface="Arial" pitchFamily="34" charset="0"/>
                <a:ea typeface="MS PGothic" panose="020B0600070205080204" pitchFamily="34" charset="-128"/>
                <a:cs typeface="Times New Roman" panose="02020603050405020304" pitchFamily="18" charset="0"/>
              </a:rPr>
              <a:t>BRing</a:t>
            </a:r>
            <a:r>
              <a:rPr lang="en-US" altLang="zh-CN" sz="2400" b="1" kern="0" dirty="0">
                <a:solidFill>
                  <a:srgbClr val="FFFF00"/>
                </a:solidFill>
                <a:latin typeface="Arial" pitchFamily="34" charset="0"/>
                <a:ea typeface="MS PGothic" panose="020B0600070205080204" pitchFamily="34" charset="-128"/>
                <a:cs typeface="Times New Roman" panose="02020603050405020304" pitchFamily="18" charset="0"/>
              </a:rPr>
              <a:t> </a:t>
            </a:r>
            <a:endParaRPr lang="zh-CN" altLang="en-US" sz="2400" b="1" kern="0" dirty="0">
              <a:solidFill>
                <a:srgbClr val="FFFF00"/>
              </a:solidFill>
              <a:latin typeface="Arial" panose="020B0604020202020204" pitchFamily="34" charset="0"/>
            </a:endParaRPr>
          </a:p>
        </p:txBody>
      </p:sp>
      <p:sp>
        <p:nvSpPr>
          <p:cNvPr id="18" name="矩形 17">
            <a:extLst>
              <a:ext uri="{FF2B5EF4-FFF2-40B4-BE49-F238E27FC236}">
                <a16:creationId xmlns:a16="http://schemas.microsoft.com/office/drawing/2014/main" id="{6FA9136C-65C0-404F-AFC4-4B4A5DF11D82}"/>
              </a:ext>
            </a:extLst>
          </p:cNvPr>
          <p:cNvSpPr/>
          <p:nvPr/>
        </p:nvSpPr>
        <p:spPr>
          <a:xfrm>
            <a:off x="7757923" y="1662530"/>
            <a:ext cx="1157689" cy="461665"/>
          </a:xfrm>
          <a:prstGeom prst="rect">
            <a:avLst/>
          </a:prstGeom>
        </p:spPr>
        <p:txBody>
          <a:bodyPr wrap="none">
            <a:spAutoFit/>
          </a:bodyPr>
          <a:lstStyle/>
          <a:p>
            <a:pPr>
              <a:defRPr/>
            </a:pPr>
            <a:r>
              <a:rPr lang="en-US" altLang="zh-CN" sz="2400" b="1" kern="0" dirty="0" err="1">
                <a:solidFill>
                  <a:srgbClr val="0000FF"/>
                </a:solidFill>
                <a:latin typeface="Arial" pitchFamily="34" charset="0"/>
                <a:ea typeface="MS PGothic" panose="020B0600070205080204" pitchFamily="34" charset="-128"/>
                <a:cs typeface="Times New Roman" panose="02020603050405020304" pitchFamily="18" charset="0"/>
              </a:rPr>
              <a:t>SRing</a:t>
            </a:r>
            <a:r>
              <a:rPr lang="en-US" altLang="zh-CN" sz="2400" b="1" kern="0" dirty="0">
                <a:solidFill>
                  <a:srgbClr val="FFFF00"/>
                </a:solidFill>
                <a:latin typeface="Arial" pitchFamily="34" charset="0"/>
                <a:ea typeface="MS PGothic" panose="020B0600070205080204" pitchFamily="34" charset="-128"/>
                <a:cs typeface="Times New Roman" panose="02020603050405020304" pitchFamily="18" charset="0"/>
              </a:rPr>
              <a:t> </a:t>
            </a:r>
            <a:endParaRPr lang="zh-CN" altLang="en-US" sz="2400" b="1" kern="0" dirty="0">
              <a:solidFill>
                <a:srgbClr val="FFFF00"/>
              </a:solidFill>
              <a:latin typeface="Arial" panose="020B0604020202020204" pitchFamily="34" charset="0"/>
            </a:endParaRPr>
          </a:p>
        </p:txBody>
      </p:sp>
      <p:pic>
        <p:nvPicPr>
          <p:cNvPr id="12" name="Picture 11">
            <a:extLst>
              <a:ext uri="{FF2B5EF4-FFF2-40B4-BE49-F238E27FC236}">
                <a16:creationId xmlns:a16="http://schemas.microsoft.com/office/drawing/2014/main" id="{3120DD84-E802-4699-84EC-466A73987E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661" y="22615"/>
            <a:ext cx="588480" cy="586430"/>
          </a:xfrm>
          <a:prstGeom prst="rect">
            <a:avLst/>
          </a:prstGeom>
        </p:spPr>
      </p:pic>
    </p:spTree>
    <p:extLst>
      <p:ext uri="{BB962C8B-B14F-4D97-AF65-F5344CB8AC3E}">
        <p14:creationId xmlns:p14="http://schemas.microsoft.com/office/powerpoint/2010/main" val="824605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Introduction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4</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C00000"/>
                </a:solidFill>
                <a:ea typeface="微软雅黑" panose="020B0503020204020204" pitchFamily="34" charset="-122"/>
                <a:cs typeface="Times New Roman" panose="02020603050405020304" pitchFamily="18" charset="0"/>
              </a:rPr>
              <a:t>H</a:t>
            </a:r>
            <a:r>
              <a:rPr lang="en-US" altLang="zh-CN" sz="2400" b="1" dirty="0">
                <a:solidFill>
                  <a:srgbClr val="0000FF"/>
                </a:solidFill>
                <a:ea typeface="微软雅黑" panose="020B0503020204020204" pitchFamily="34" charset="-122"/>
                <a:cs typeface="Times New Roman" panose="02020603050405020304" pitchFamily="18" charset="0"/>
              </a:rPr>
              <a:t>igh </a:t>
            </a:r>
            <a:r>
              <a:rPr lang="en-US" altLang="zh-CN" sz="2400" b="1" dirty="0">
                <a:solidFill>
                  <a:srgbClr val="C00000"/>
                </a:solidFill>
                <a:ea typeface="微软雅黑" panose="020B0503020204020204" pitchFamily="34" charset="-122"/>
                <a:cs typeface="Times New Roman" panose="02020603050405020304" pitchFamily="18" charset="0"/>
              </a:rPr>
              <a:t>I</a:t>
            </a:r>
            <a:r>
              <a:rPr lang="en-US" altLang="zh-CN" sz="2400" b="1" dirty="0">
                <a:solidFill>
                  <a:srgbClr val="0000FF"/>
                </a:solidFill>
                <a:ea typeface="微软雅黑" panose="020B0503020204020204" pitchFamily="34" charset="-122"/>
                <a:cs typeface="Times New Roman" panose="02020603050405020304" pitchFamily="18" charset="0"/>
              </a:rPr>
              <a:t>ntensity heavy-ion </a:t>
            </a:r>
            <a:r>
              <a:rPr lang="en-US" altLang="zh-CN" sz="2400" b="1" dirty="0">
                <a:solidFill>
                  <a:srgbClr val="C00000"/>
                </a:solidFill>
                <a:ea typeface="微软雅黑" panose="020B0503020204020204" pitchFamily="34" charset="-122"/>
                <a:cs typeface="Times New Roman" panose="02020603050405020304" pitchFamily="18" charset="0"/>
              </a:rPr>
              <a:t>A</a:t>
            </a:r>
            <a:r>
              <a:rPr lang="en-US" altLang="zh-CN" sz="2400" b="1" dirty="0">
                <a:solidFill>
                  <a:srgbClr val="0000FF"/>
                </a:solidFill>
                <a:ea typeface="微软雅黑" panose="020B0503020204020204" pitchFamily="34" charset="-122"/>
                <a:cs typeface="Times New Roman" panose="02020603050405020304" pitchFamily="18" charset="0"/>
              </a:rPr>
              <a:t>ccelerator </a:t>
            </a:r>
            <a:r>
              <a:rPr lang="en-US" altLang="zh-CN" sz="2400" b="1" dirty="0">
                <a:solidFill>
                  <a:srgbClr val="C00000"/>
                </a:solidFill>
                <a:ea typeface="微软雅黑" panose="020B0503020204020204" pitchFamily="34" charset="-122"/>
                <a:cs typeface="Times New Roman" panose="02020603050405020304" pitchFamily="18" charset="0"/>
              </a:rPr>
              <a:t>F</a:t>
            </a:r>
            <a:r>
              <a:rPr lang="en-US" altLang="zh-CN" sz="2400" b="1" dirty="0">
                <a:solidFill>
                  <a:srgbClr val="0000FF"/>
                </a:solidFill>
                <a:ea typeface="微软雅黑" panose="020B0503020204020204" pitchFamily="34" charset="-122"/>
                <a:cs typeface="Times New Roman" panose="02020603050405020304" pitchFamily="18" charset="0"/>
              </a:rPr>
              <a:t>acility (HIAF)</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E18C55A0-916C-404F-A24D-AEEF4668A4D6}"/>
              </a:ext>
            </a:extLst>
          </p:cNvPr>
          <p:cNvPicPr>
            <a:picLocks noChangeAspect="1"/>
          </p:cNvPicPr>
          <p:nvPr/>
        </p:nvPicPr>
        <p:blipFill rotWithShape="1">
          <a:blip r:embed="rId3">
            <a:extLst>
              <a:ext uri="{28A0092B-C50C-407E-A947-70E740481C1C}">
                <a14:useLocalDpi xmlns:a14="http://schemas.microsoft.com/office/drawing/2010/main"/>
              </a:ext>
            </a:extLst>
          </a:blip>
          <a:srcRect l="2794" t="20268" b="9348"/>
          <a:stretch/>
        </p:blipFill>
        <p:spPr>
          <a:xfrm>
            <a:off x="2477012" y="3113309"/>
            <a:ext cx="7237976" cy="2274734"/>
          </a:xfrm>
          <a:prstGeom prst="rect">
            <a:avLst/>
          </a:prstGeom>
        </p:spPr>
      </p:pic>
      <p:sp>
        <p:nvSpPr>
          <p:cNvPr id="25" name="矩形 24">
            <a:extLst>
              <a:ext uri="{FF2B5EF4-FFF2-40B4-BE49-F238E27FC236}">
                <a16:creationId xmlns:a16="http://schemas.microsoft.com/office/drawing/2014/main" id="{4F086392-7C90-483B-91D5-F1037DDD2A6B}"/>
              </a:ext>
            </a:extLst>
          </p:cNvPr>
          <p:cNvSpPr/>
          <p:nvPr/>
        </p:nvSpPr>
        <p:spPr>
          <a:xfrm>
            <a:off x="810238" y="1515915"/>
            <a:ext cx="7948280" cy="448008"/>
          </a:xfrm>
          <a:prstGeom prst="rect">
            <a:avLst/>
          </a:prstGeom>
        </p:spPr>
        <p:txBody>
          <a:bodyPr wrap="square">
            <a:spAutoFit/>
          </a:bodyPr>
          <a:lstStyle/>
          <a:p>
            <a:pPr indent="457200" algn="just">
              <a:lnSpc>
                <a:spcPct val="114000"/>
              </a:lnSpc>
            </a:pPr>
            <a:r>
              <a:rPr lang="en-US" altLang="zh-CN" sz="2200" b="1" dirty="0">
                <a:latin typeface="Times New Roman" panose="02020603050405020304" pitchFamily="18" charset="0"/>
                <a:cs typeface="Times New Roman" panose="02020603050405020304" pitchFamily="18" charset="0"/>
              </a:rPr>
              <a:t>One of the mega scientific infrastructures in China</a:t>
            </a:r>
          </a:p>
        </p:txBody>
      </p:sp>
      <p:sp>
        <p:nvSpPr>
          <p:cNvPr id="26" name="矩形 25">
            <a:extLst>
              <a:ext uri="{FF2B5EF4-FFF2-40B4-BE49-F238E27FC236}">
                <a16:creationId xmlns:a16="http://schemas.microsoft.com/office/drawing/2014/main" id="{9F0F5037-22F6-4FF8-8F66-8D77B5CB15A1}"/>
              </a:ext>
            </a:extLst>
          </p:cNvPr>
          <p:cNvSpPr/>
          <p:nvPr/>
        </p:nvSpPr>
        <p:spPr>
          <a:xfrm>
            <a:off x="1377275" y="1959254"/>
            <a:ext cx="8856984" cy="1117294"/>
          </a:xfrm>
          <a:prstGeom prst="rect">
            <a:avLst/>
          </a:prstGeom>
        </p:spPr>
        <p:txBody>
          <a:bodyPr wrap="square">
            <a:spAutoFit/>
          </a:bodyPr>
          <a:lstStyle/>
          <a:p>
            <a:pPr marL="342900" indent="-342900" algn="just">
              <a:lnSpc>
                <a:spcPct val="114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It is proposed by IMP and being built in Huizhou City of Guangdong Province</a:t>
            </a:r>
          </a:p>
          <a:p>
            <a:pPr marL="342900" indent="-342900" algn="just">
              <a:lnSpc>
                <a:spcPct val="114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total budget is about 3.0 billion CNY including the civil construction </a:t>
            </a:r>
          </a:p>
          <a:p>
            <a:pPr marL="342900" indent="-342900">
              <a:lnSpc>
                <a:spcPct val="114000"/>
              </a:lnSpc>
              <a:buFont typeface="Arial" panose="020B0604020202020204" pitchFamily="34" charset="0"/>
              <a:buChar char="•"/>
            </a:pPr>
            <a:r>
              <a:rPr lang="en-US" altLang="zh-CN" sz="2000" b="1" dirty="0">
                <a:solidFill>
                  <a:srgbClr val="C00000"/>
                </a:solidFill>
                <a:latin typeface="Times New Roman" panose="02020603050405020304" pitchFamily="18" charset="0"/>
                <a:cs typeface="Times New Roman" panose="02020603050405020304" pitchFamily="18" charset="0"/>
              </a:rPr>
              <a:t>The first beam will be accelerated in 2025</a:t>
            </a:r>
            <a:endParaRPr lang="zh-CN" altLang="zh-CN" sz="2000" b="1" dirty="0">
              <a:solidFill>
                <a:srgbClr val="C00000"/>
              </a:solidFill>
              <a:latin typeface="Times New Roman" panose="02020603050405020304" pitchFamily="18" charset="0"/>
              <a:cs typeface="Times New Roman" panose="02020603050405020304" pitchFamily="18" charset="0"/>
            </a:endParaRPr>
          </a:p>
        </p:txBody>
      </p:sp>
      <p:grpSp>
        <p:nvGrpSpPr>
          <p:cNvPr id="27" name="组合 26">
            <a:extLst>
              <a:ext uri="{FF2B5EF4-FFF2-40B4-BE49-F238E27FC236}">
                <a16:creationId xmlns:a16="http://schemas.microsoft.com/office/drawing/2014/main" id="{CDA3E203-11A4-48C9-9F4E-3B8664BA4649}"/>
              </a:ext>
            </a:extLst>
          </p:cNvPr>
          <p:cNvGrpSpPr/>
          <p:nvPr/>
        </p:nvGrpSpPr>
        <p:grpSpPr>
          <a:xfrm>
            <a:off x="744765" y="5528972"/>
            <a:ext cx="10702471" cy="1045626"/>
            <a:chOff x="297357" y="1124744"/>
            <a:chExt cx="11636728" cy="1045626"/>
          </a:xfrm>
        </p:grpSpPr>
        <p:sp>
          <p:nvSpPr>
            <p:cNvPr id="28" name="箭头: 右 27">
              <a:extLst>
                <a:ext uri="{FF2B5EF4-FFF2-40B4-BE49-F238E27FC236}">
                  <a16:creationId xmlns:a16="http://schemas.microsoft.com/office/drawing/2014/main" id="{EC85695D-FFBB-4F80-97E3-2D347776AA1B}"/>
                </a:ext>
              </a:extLst>
            </p:cNvPr>
            <p:cNvSpPr/>
            <p:nvPr/>
          </p:nvSpPr>
          <p:spPr>
            <a:xfrm>
              <a:off x="394735" y="1408022"/>
              <a:ext cx="11539350" cy="50854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00FF"/>
                </a:solidFill>
                <a:effectLst/>
                <a:uLnTx/>
                <a:uFillTx/>
                <a:latin typeface="Times New Roman" panose="02020603050405020304"/>
                <a:ea typeface="黑体" panose="02010609060101010101" charset="-122"/>
                <a:cs typeface="+mn-cs"/>
              </a:endParaRPr>
            </a:p>
          </p:txBody>
        </p:sp>
        <p:sp>
          <p:nvSpPr>
            <p:cNvPr id="29" name="椭圆 28">
              <a:extLst>
                <a:ext uri="{FF2B5EF4-FFF2-40B4-BE49-F238E27FC236}">
                  <a16:creationId xmlns:a16="http://schemas.microsoft.com/office/drawing/2014/main" id="{8A012C58-E5A7-4550-B2CB-2657872E0631}"/>
                </a:ext>
              </a:extLst>
            </p:cNvPr>
            <p:cNvSpPr/>
            <p:nvPr/>
          </p:nvSpPr>
          <p:spPr>
            <a:xfrm>
              <a:off x="820581" y="1577536"/>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00FF"/>
                </a:solidFill>
                <a:effectLst/>
                <a:uLnTx/>
                <a:uFillTx/>
                <a:latin typeface="Times New Roman" panose="02020603050405020304"/>
                <a:ea typeface="黑体" panose="02010609060101010101" charset="-122"/>
                <a:cs typeface="+mn-cs"/>
              </a:endParaRPr>
            </a:p>
          </p:txBody>
        </p:sp>
        <p:sp>
          <p:nvSpPr>
            <p:cNvPr id="30" name="文本框 29">
              <a:extLst>
                <a:ext uri="{FF2B5EF4-FFF2-40B4-BE49-F238E27FC236}">
                  <a16:creationId xmlns:a16="http://schemas.microsoft.com/office/drawing/2014/main" id="{9CE7D234-F647-49DE-AA35-428FA7C3837D}"/>
                </a:ext>
              </a:extLst>
            </p:cNvPr>
            <p:cNvSpPr txBox="1"/>
            <p:nvPr/>
          </p:nvSpPr>
          <p:spPr>
            <a:xfrm>
              <a:off x="297357" y="1126110"/>
              <a:ext cx="11208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Jul. 2010</a:t>
              </a:r>
              <a:endParaRPr kumimoji="0" lang="zh-CN" altLang="en-US"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31" name="椭圆 30">
              <a:extLst>
                <a:ext uri="{FF2B5EF4-FFF2-40B4-BE49-F238E27FC236}">
                  <a16:creationId xmlns:a16="http://schemas.microsoft.com/office/drawing/2014/main" id="{C1AC8329-C451-4617-BABD-18ADB03ADBE4}"/>
                </a:ext>
              </a:extLst>
            </p:cNvPr>
            <p:cNvSpPr/>
            <p:nvPr/>
          </p:nvSpPr>
          <p:spPr>
            <a:xfrm>
              <a:off x="2021269" y="1577536"/>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00FF"/>
                </a:solidFill>
                <a:effectLst/>
                <a:uLnTx/>
                <a:uFillTx/>
                <a:latin typeface="Times New Roman" panose="02020603050405020304"/>
                <a:ea typeface="黑体" panose="02010609060101010101" charset="-122"/>
                <a:cs typeface="+mn-cs"/>
              </a:endParaRPr>
            </a:p>
          </p:txBody>
        </p:sp>
        <p:sp>
          <p:nvSpPr>
            <p:cNvPr id="32" name="文本框 31">
              <a:extLst>
                <a:ext uri="{FF2B5EF4-FFF2-40B4-BE49-F238E27FC236}">
                  <a16:creationId xmlns:a16="http://schemas.microsoft.com/office/drawing/2014/main" id="{B6AE0D0F-A4AD-4F0B-A158-BFB346F2DE67}"/>
                </a:ext>
              </a:extLst>
            </p:cNvPr>
            <p:cNvSpPr txBox="1"/>
            <p:nvPr/>
          </p:nvSpPr>
          <p:spPr>
            <a:xfrm>
              <a:off x="1539473" y="1124744"/>
              <a:ext cx="1180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May 2011</a:t>
              </a:r>
              <a:endParaRPr kumimoji="0" lang="zh-CN" altLang="en-US"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33" name="文本框 32">
              <a:extLst>
                <a:ext uri="{FF2B5EF4-FFF2-40B4-BE49-F238E27FC236}">
                  <a16:creationId xmlns:a16="http://schemas.microsoft.com/office/drawing/2014/main" id="{8F02EACE-33C2-461E-A172-50324EA3984F}"/>
                </a:ext>
              </a:extLst>
            </p:cNvPr>
            <p:cNvSpPr txBox="1"/>
            <p:nvPr/>
          </p:nvSpPr>
          <p:spPr>
            <a:xfrm>
              <a:off x="3175534" y="1126110"/>
              <a:ext cx="1236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Dec. 2015</a:t>
              </a:r>
              <a:endParaRPr kumimoji="0" lang="zh-CN" altLang="en-US"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34" name="椭圆 33">
              <a:extLst>
                <a:ext uri="{FF2B5EF4-FFF2-40B4-BE49-F238E27FC236}">
                  <a16:creationId xmlns:a16="http://schemas.microsoft.com/office/drawing/2014/main" id="{0BCF0248-54DB-47CA-A668-5DB3FEB548C0}"/>
                </a:ext>
              </a:extLst>
            </p:cNvPr>
            <p:cNvSpPr/>
            <p:nvPr/>
          </p:nvSpPr>
          <p:spPr>
            <a:xfrm>
              <a:off x="3807479" y="1578736"/>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00FF"/>
                </a:solidFill>
                <a:effectLst/>
                <a:uLnTx/>
                <a:uFillTx/>
                <a:latin typeface="Times New Roman" panose="02020603050405020304"/>
                <a:ea typeface="黑体" panose="02010609060101010101" charset="-122"/>
                <a:cs typeface="+mn-cs"/>
              </a:endParaRPr>
            </a:p>
          </p:txBody>
        </p:sp>
        <p:sp>
          <p:nvSpPr>
            <p:cNvPr id="35" name="文本框 34">
              <a:extLst>
                <a:ext uri="{FF2B5EF4-FFF2-40B4-BE49-F238E27FC236}">
                  <a16:creationId xmlns:a16="http://schemas.microsoft.com/office/drawing/2014/main" id="{36A63268-4404-428B-B97C-219D0D99A636}"/>
                </a:ext>
              </a:extLst>
            </p:cNvPr>
            <p:cNvSpPr txBox="1"/>
            <p:nvPr/>
          </p:nvSpPr>
          <p:spPr>
            <a:xfrm>
              <a:off x="4553870" y="1126110"/>
              <a:ext cx="1172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Apr. 2017</a:t>
              </a:r>
              <a:endParaRPr kumimoji="0" lang="zh-CN" altLang="en-US"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36" name="椭圆 35">
              <a:extLst>
                <a:ext uri="{FF2B5EF4-FFF2-40B4-BE49-F238E27FC236}">
                  <a16:creationId xmlns:a16="http://schemas.microsoft.com/office/drawing/2014/main" id="{DE3FE16A-D572-402A-9CB7-E83EDC8FD34E}"/>
                </a:ext>
              </a:extLst>
            </p:cNvPr>
            <p:cNvSpPr/>
            <p:nvPr/>
          </p:nvSpPr>
          <p:spPr>
            <a:xfrm>
              <a:off x="4983400" y="1577536"/>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00FF"/>
                </a:solidFill>
                <a:effectLst/>
                <a:uLnTx/>
                <a:uFillTx/>
                <a:latin typeface="Times New Roman" panose="02020603050405020304"/>
                <a:ea typeface="黑体" panose="02010609060101010101" charset="-122"/>
                <a:cs typeface="+mn-cs"/>
              </a:endParaRPr>
            </a:p>
          </p:txBody>
        </p:sp>
        <p:sp>
          <p:nvSpPr>
            <p:cNvPr id="37" name="椭圆 36">
              <a:extLst>
                <a:ext uri="{FF2B5EF4-FFF2-40B4-BE49-F238E27FC236}">
                  <a16:creationId xmlns:a16="http://schemas.microsoft.com/office/drawing/2014/main" id="{0EB9BE0F-0D02-4F76-8FB4-821B70B9CC1E}"/>
                </a:ext>
              </a:extLst>
            </p:cNvPr>
            <p:cNvSpPr/>
            <p:nvPr/>
          </p:nvSpPr>
          <p:spPr>
            <a:xfrm>
              <a:off x="6347767" y="1577536"/>
              <a:ext cx="180024"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00FF"/>
                </a:solidFill>
                <a:effectLst/>
                <a:uLnTx/>
                <a:uFillTx/>
                <a:latin typeface="Times New Roman" panose="02020603050405020304"/>
                <a:ea typeface="黑体" panose="02010609060101010101" charset="-122"/>
                <a:cs typeface="+mn-cs"/>
              </a:endParaRPr>
            </a:p>
          </p:txBody>
        </p:sp>
        <p:sp>
          <p:nvSpPr>
            <p:cNvPr id="38" name="文本框 37">
              <a:extLst>
                <a:ext uri="{FF2B5EF4-FFF2-40B4-BE49-F238E27FC236}">
                  <a16:creationId xmlns:a16="http://schemas.microsoft.com/office/drawing/2014/main" id="{5EF82FBD-29FD-4140-8C0A-1E25BD0EED4E}"/>
                </a:ext>
              </a:extLst>
            </p:cNvPr>
            <p:cNvSpPr txBox="1"/>
            <p:nvPr/>
          </p:nvSpPr>
          <p:spPr>
            <a:xfrm>
              <a:off x="5875958" y="1135254"/>
              <a:ext cx="1197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Jun. 2018</a:t>
              </a:r>
              <a:endParaRPr kumimoji="0" lang="zh-CN" altLang="en-US"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39" name="椭圆 38">
              <a:extLst>
                <a:ext uri="{FF2B5EF4-FFF2-40B4-BE49-F238E27FC236}">
                  <a16:creationId xmlns:a16="http://schemas.microsoft.com/office/drawing/2014/main" id="{4E0C3159-CEFE-401B-A81E-03DB42BA3B3B}"/>
                </a:ext>
              </a:extLst>
            </p:cNvPr>
            <p:cNvSpPr/>
            <p:nvPr/>
          </p:nvSpPr>
          <p:spPr>
            <a:xfrm>
              <a:off x="10567723" y="1577536"/>
              <a:ext cx="180024"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00FF"/>
                </a:solidFill>
                <a:effectLst/>
                <a:uLnTx/>
                <a:uFillTx/>
                <a:latin typeface="Times New Roman" panose="02020603050405020304"/>
                <a:ea typeface="黑体" panose="02010609060101010101" charset="-122"/>
                <a:cs typeface="+mn-cs"/>
              </a:endParaRPr>
            </a:p>
          </p:txBody>
        </p:sp>
        <p:sp>
          <p:nvSpPr>
            <p:cNvPr id="40" name="椭圆 39">
              <a:extLst>
                <a:ext uri="{FF2B5EF4-FFF2-40B4-BE49-F238E27FC236}">
                  <a16:creationId xmlns:a16="http://schemas.microsoft.com/office/drawing/2014/main" id="{59123968-0361-447F-B1E3-B53318B8B9E5}"/>
                </a:ext>
              </a:extLst>
            </p:cNvPr>
            <p:cNvSpPr/>
            <p:nvPr/>
          </p:nvSpPr>
          <p:spPr>
            <a:xfrm>
              <a:off x="8536231" y="1573980"/>
              <a:ext cx="180024"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00FF"/>
                </a:solidFill>
                <a:effectLst/>
                <a:uLnTx/>
                <a:uFillTx/>
                <a:latin typeface="Times New Roman" panose="02020603050405020304"/>
                <a:ea typeface="黑体" panose="02010609060101010101" charset="-122"/>
                <a:cs typeface="+mn-cs"/>
              </a:endParaRPr>
            </a:p>
          </p:txBody>
        </p:sp>
        <p:sp>
          <p:nvSpPr>
            <p:cNvPr id="41" name="文本框 40">
              <a:extLst>
                <a:ext uri="{FF2B5EF4-FFF2-40B4-BE49-F238E27FC236}">
                  <a16:creationId xmlns:a16="http://schemas.microsoft.com/office/drawing/2014/main" id="{5C8B9206-7F5A-4815-A58F-AE172E7FCB09}"/>
                </a:ext>
              </a:extLst>
            </p:cNvPr>
            <p:cNvSpPr txBox="1"/>
            <p:nvPr/>
          </p:nvSpPr>
          <p:spPr>
            <a:xfrm>
              <a:off x="7941018" y="1132206"/>
              <a:ext cx="1236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Aug. 2023</a:t>
              </a:r>
              <a:endParaRPr kumimoji="0" lang="zh-CN" altLang="en-US"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42" name="文本框 41">
              <a:extLst>
                <a:ext uri="{FF2B5EF4-FFF2-40B4-BE49-F238E27FC236}">
                  <a16:creationId xmlns:a16="http://schemas.microsoft.com/office/drawing/2014/main" id="{2FB6272E-BBE8-4DB5-AF56-204630062EB8}"/>
                </a:ext>
              </a:extLst>
            </p:cNvPr>
            <p:cNvSpPr txBox="1"/>
            <p:nvPr/>
          </p:nvSpPr>
          <p:spPr>
            <a:xfrm>
              <a:off x="10014082" y="1129158"/>
              <a:ext cx="1236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Dec. 2024</a:t>
              </a:r>
              <a:endParaRPr kumimoji="0" lang="zh-CN" altLang="en-US" b="0"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43" name="矩形 42">
              <a:extLst>
                <a:ext uri="{FF2B5EF4-FFF2-40B4-BE49-F238E27FC236}">
                  <a16:creationId xmlns:a16="http://schemas.microsoft.com/office/drawing/2014/main" id="{8C898A11-6D53-4356-8737-3EFCB424FF2F}"/>
                </a:ext>
              </a:extLst>
            </p:cNvPr>
            <p:cNvSpPr/>
            <p:nvPr/>
          </p:nvSpPr>
          <p:spPr>
            <a:xfrm>
              <a:off x="394735" y="1799371"/>
              <a:ext cx="1710228" cy="370999"/>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Proposal</a:t>
              </a:r>
              <a:endParaRPr kumimoji="0" lang="zh-CN" altLang="en-US" sz="1600" b="0" i="0" u="none" strike="noStrike" kern="1200" cap="none" spc="0" normalizeH="0" baseline="0" noProof="0" dirty="0">
                <a:ln>
                  <a:noFill/>
                </a:ln>
                <a:solidFill>
                  <a:srgbClr val="0000FF"/>
                </a:solidFill>
                <a:effectLst/>
                <a:uLnTx/>
                <a:uFillTx/>
                <a:latin typeface="Times New Roman" panose="02020603050405020304"/>
                <a:ea typeface="黑体" panose="02010609060101010101" charset="-122"/>
                <a:cs typeface="+mn-cs"/>
              </a:endParaRPr>
            </a:p>
          </p:txBody>
        </p:sp>
        <p:sp>
          <p:nvSpPr>
            <p:cNvPr id="44" name="矩形 43">
              <a:extLst>
                <a:ext uri="{FF2B5EF4-FFF2-40B4-BE49-F238E27FC236}">
                  <a16:creationId xmlns:a16="http://schemas.microsoft.com/office/drawing/2014/main" id="{2F838FB2-018B-4CBC-A4CA-462142594A1A}"/>
                </a:ext>
              </a:extLst>
            </p:cNvPr>
            <p:cNvSpPr/>
            <p:nvPr/>
          </p:nvSpPr>
          <p:spPr>
            <a:xfrm>
              <a:off x="1565181" y="1798005"/>
              <a:ext cx="1949858" cy="369845"/>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600" b="0" i="0" u="none" strike="noStrike" kern="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Assessment </a:t>
              </a:r>
              <a:endParaRPr kumimoji="0" lang="en-US" altLang="zh-CN" sz="1600" b="1" i="0" u="none" strike="noStrike" kern="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endParaRPr>
            </a:p>
          </p:txBody>
        </p:sp>
        <p:sp>
          <p:nvSpPr>
            <p:cNvPr id="45" name="矩形 44">
              <a:extLst>
                <a:ext uri="{FF2B5EF4-FFF2-40B4-BE49-F238E27FC236}">
                  <a16:creationId xmlns:a16="http://schemas.microsoft.com/office/drawing/2014/main" id="{BA7018F6-8473-4C3B-99DF-47FEA9B93A79}"/>
                </a:ext>
              </a:extLst>
            </p:cNvPr>
            <p:cNvSpPr/>
            <p:nvPr/>
          </p:nvSpPr>
          <p:spPr>
            <a:xfrm>
              <a:off x="3349345" y="1790971"/>
              <a:ext cx="2918776" cy="369845"/>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600" b="0" i="0" u="none" strike="noStrike" kern="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Approval</a:t>
              </a:r>
            </a:p>
          </p:txBody>
        </p:sp>
        <p:sp>
          <p:nvSpPr>
            <p:cNvPr id="46" name="矩形 45">
              <a:extLst>
                <a:ext uri="{FF2B5EF4-FFF2-40B4-BE49-F238E27FC236}">
                  <a16:creationId xmlns:a16="http://schemas.microsoft.com/office/drawing/2014/main" id="{5A01F20B-CCF8-476A-8D52-96ABF1E418FD}"/>
                </a:ext>
              </a:extLst>
            </p:cNvPr>
            <p:cNvSpPr/>
            <p:nvPr/>
          </p:nvSpPr>
          <p:spPr>
            <a:xfrm>
              <a:off x="5544221" y="1783903"/>
              <a:ext cx="2755306" cy="369845"/>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600" b="0" i="0" u="none" strike="noStrike" kern="0" cap="none" spc="0" normalizeH="0" baseline="0" noProof="0" dirty="0">
                  <a:ln>
                    <a:noFill/>
                  </a:ln>
                  <a:solidFill>
                    <a:srgbClr val="0000FF"/>
                  </a:solidFill>
                  <a:effectLst/>
                  <a:uLnTx/>
                  <a:uFillTx/>
                  <a:latin typeface="Arial" panose="020B0604020202020204"/>
                  <a:ea typeface="黑体" panose="02010609060101010101" charset="-122"/>
                  <a:cs typeface="+mn-cs"/>
                </a:rPr>
                <a:t>Start-up of construction</a:t>
              </a:r>
              <a:endParaRPr kumimoji="0" lang="zh-CN" altLang="en-US" sz="1600" b="0" i="0" u="none" strike="noStrike" kern="0" cap="none" spc="0" normalizeH="0" baseline="0" noProof="0" dirty="0">
                <a:ln>
                  <a:noFill/>
                </a:ln>
                <a:solidFill>
                  <a:srgbClr val="0000FF"/>
                </a:solidFill>
                <a:effectLst/>
                <a:uLnTx/>
                <a:uFillTx/>
                <a:latin typeface="Arial" panose="020B0604020202020204"/>
                <a:ea typeface="黑体" panose="02010609060101010101" charset="-122"/>
                <a:cs typeface="+mn-cs"/>
              </a:endParaRPr>
            </a:p>
          </p:txBody>
        </p:sp>
        <p:sp>
          <p:nvSpPr>
            <p:cNvPr id="47" name="矩形 46">
              <a:extLst>
                <a:ext uri="{FF2B5EF4-FFF2-40B4-BE49-F238E27FC236}">
                  <a16:creationId xmlns:a16="http://schemas.microsoft.com/office/drawing/2014/main" id="{237E1FEC-976D-4513-A70E-ACF65E77B284}"/>
                </a:ext>
              </a:extLst>
            </p:cNvPr>
            <p:cNvSpPr/>
            <p:nvPr/>
          </p:nvSpPr>
          <p:spPr>
            <a:xfrm>
              <a:off x="8071521" y="1783903"/>
              <a:ext cx="1609182" cy="369845"/>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600" b="0" i="0" u="none" strike="noStrike" kern="0" cap="none" spc="0" normalizeH="0" baseline="0" noProof="0" dirty="0">
                  <a:ln>
                    <a:noFill/>
                  </a:ln>
                  <a:solidFill>
                    <a:srgbClr val="0000FF"/>
                  </a:solidFill>
                  <a:effectLst/>
                  <a:uLnTx/>
                  <a:uFillTx/>
                  <a:latin typeface="Arial" panose="020B0604020202020204"/>
                  <a:ea typeface="黑体" panose="02010609060101010101" charset="-122"/>
                  <a:cs typeface="+mn-cs"/>
                </a:rPr>
                <a:t>Installation</a:t>
              </a:r>
              <a:endParaRPr kumimoji="0" lang="zh-CN" altLang="en-US" sz="1600" b="0" i="0" u="none" strike="noStrike" kern="0" cap="none" spc="0" normalizeH="0" baseline="0" noProof="0" dirty="0">
                <a:ln>
                  <a:noFill/>
                </a:ln>
                <a:solidFill>
                  <a:srgbClr val="0000FF"/>
                </a:solidFill>
                <a:effectLst/>
                <a:uLnTx/>
                <a:uFillTx/>
                <a:latin typeface="Arial" panose="020B0604020202020204"/>
                <a:ea typeface="黑体" panose="02010609060101010101" charset="-122"/>
                <a:cs typeface="+mn-cs"/>
              </a:endParaRPr>
            </a:p>
          </p:txBody>
        </p:sp>
        <p:sp>
          <p:nvSpPr>
            <p:cNvPr id="48" name="矩形 47">
              <a:extLst>
                <a:ext uri="{FF2B5EF4-FFF2-40B4-BE49-F238E27FC236}">
                  <a16:creationId xmlns:a16="http://schemas.microsoft.com/office/drawing/2014/main" id="{85735B56-4241-4BE3-9B8F-ED720C4C0F67}"/>
                </a:ext>
              </a:extLst>
            </p:cNvPr>
            <p:cNvSpPr/>
            <p:nvPr/>
          </p:nvSpPr>
          <p:spPr>
            <a:xfrm>
              <a:off x="9786021" y="1783903"/>
              <a:ext cx="1816100" cy="369845"/>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600" b="0" i="0" u="none" strike="noStrike" kern="0" cap="none" spc="0" normalizeH="0" baseline="0" noProof="0" dirty="0">
                  <a:ln>
                    <a:noFill/>
                  </a:ln>
                  <a:solidFill>
                    <a:srgbClr val="0000FF"/>
                  </a:solidFill>
                  <a:effectLst/>
                  <a:uLnTx/>
                  <a:uFillTx/>
                  <a:latin typeface="Arial" panose="020B0604020202020204"/>
                  <a:ea typeface="黑体" panose="02010609060101010101" charset="-122"/>
                  <a:cs typeface="+mn-cs"/>
                </a:rPr>
                <a:t>Commissioning </a:t>
              </a:r>
              <a:endParaRPr kumimoji="0" lang="zh-CN" altLang="en-US" sz="1600" b="0" i="0" u="none" strike="noStrike" kern="0" cap="none" spc="0" normalizeH="0" baseline="0" noProof="0" dirty="0">
                <a:ln>
                  <a:noFill/>
                </a:ln>
                <a:solidFill>
                  <a:srgbClr val="0000FF"/>
                </a:solidFill>
                <a:effectLst/>
                <a:uLnTx/>
                <a:uFillTx/>
                <a:latin typeface="Arial" panose="020B0604020202020204"/>
                <a:ea typeface="黑体" panose="02010609060101010101" charset="-122"/>
                <a:cs typeface="+mn-cs"/>
              </a:endParaRPr>
            </a:p>
          </p:txBody>
        </p:sp>
        <p:sp>
          <p:nvSpPr>
            <p:cNvPr id="49" name="矩形 48">
              <a:extLst>
                <a:ext uri="{FF2B5EF4-FFF2-40B4-BE49-F238E27FC236}">
                  <a16:creationId xmlns:a16="http://schemas.microsoft.com/office/drawing/2014/main" id="{078E1C13-037A-4066-8570-736312BE0D30}"/>
                </a:ext>
              </a:extLst>
            </p:cNvPr>
            <p:cNvSpPr/>
            <p:nvPr/>
          </p:nvSpPr>
          <p:spPr>
            <a:xfrm>
              <a:off x="4555845" y="1790971"/>
              <a:ext cx="2918776" cy="369845"/>
            </a:xfrm>
            <a:prstGeom prst="rect">
              <a:avLst/>
            </a:prstGeom>
          </p:spPr>
          <p:txBody>
            <a:bodyPr wrap="square">
              <a:spAutoFit/>
            </a:bodyPr>
            <a:lstStyle/>
            <a:p>
              <a:pPr marL="0" marR="0" lvl="0" indent="0" algn="l" defTabSz="914400" rtl="0" eaLnBrk="1" fontAlgn="auto" latinLnBrk="0" hangingPunct="1">
                <a:lnSpc>
                  <a:spcPct val="125000"/>
                </a:lnSpc>
                <a:spcBef>
                  <a:spcPts val="1200"/>
                </a:spcBef>
                <a:spcAft>
                  <a:spcPts val="0"/>
                </a:spcAft>
                <a:buClrTx/>
                <a:buSzTx/>
                <a:buFontTx/>
                <a:buNone/>
                <a:defRPr/>
              </a:pPr>
              <a:r>
                <a:rPr kumimoji="0" lang="en-US" altLang="zh-CN" sz="1600" b="0" i="0" u="none" strike="noStrike" kern="0" cap="none" spc="0" normalizeH="0" baseline="0" noProof="0" dirty="0">
                  <a:ln>
                    <a:noFill/>
                  </a:ln>
                  <a:solidFill>
                    <a:srgbClr val="0000FF"/>
                  </a:solidFill>
                  <a:effectLst/>
                  <a:uLnTx/>
                  <a:uFillTx/>
                  <a:latin typeface="Arial" panose="020B0604020202020204" pitchFamily="34" charset="0"/>
                  <a:ea typeface="黑体" panose="02010609060101010101" charset="-122"/>
                  <a:cs typeface="Arial" panose="020B0604020202020204" pitchFamily="34" charset="0"/>
                </a:rPr>
                <a:t>Budget</a:t>
              </a:r>
            </a:p>
          </p:txBody>
        </p:sp>
      </p:grpSp>
    </p:spTree>
    <p:extLst>
      <p:ext uri="{BB962C8B-B14F-4D97-AF65-F5344CB8AC3E}">
        <p14:creationId xmlns:p14="http://schemas.microsoft.com/office/powerpoint/2010/main" val="1612185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Introduction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5</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3" y="1009868"/>
            <a:ext cx="11031925"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HIAF is aimed to provide the highest intensity heavy ion beams in the world</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grpSp>
        <p:nvGrpSpPr>
          <p:cNvPr id="6" name="组合 5">
            <a:extLst>
              <a:ext uri="{FF2B5EF4-FFF2-40B4-BE49-F238E27FC236}">
                <a16:creationId xmlns:a16="http://schemas.microsoft.com/office/drawing/2014/main" id="{F4BBA734-3EB9-44C7-BA4C-6852B72F48C0}"/>
              </a:ext>
            </a:extLst>
          </p:cNvPr>
          <p:cNvGrpSpPr/>
          <p:nvPr/>
        </p:nvGrpSpPr>
        <p:grpSpPr>
          <a:xfrm>
            <a:off x="89647" y="1743860"/>
            <a:ext cx="7468408" cy="4815923"/>
            <a:chOff x="263352" y="1268760"/>
            <a:chExt cx="8367770" cy="5599484"/>
          </a:xfrm>
        </p:grpSpPr>
        <p:pic>
          <p:nvPicPr>
            <p:cNvPr id="7" name="图片 6">
              <a:extLst>
                <a:ext uri="{FF2B5EF4-FFF2-40B4-BE49-F238E27FC236}">
                  <a16:creationId xmlns:a16="http://schemas.microsoft.com/office/drawing/2014/main" id="{A55B700B-F1A5-4749-BBB7-789F71158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352" y="1268760"/>
              <a:ext cx="8367770" cy="5599484"/>
            </a:xfrm>
            <a:prstGeom prst="rect">
              <a:avLst/>
            </a:prstGeom>
          </p:spPr>
        </p:pic>
        <p:sp>
          <p:nvSpPr>
            <p:cNvPr id="8" name="矩形 7">
              <a:extLst>
                <a:ext uri="{FF2B5EF4-FFF2-40B4-BE49-F238E27FC236}">
                  <a16:creationId xmlns:a16="http://schemas.microsoft.com/office/drawing/2014/main" id="{A6AF0E50-540E-4231-BFB4-D4E56B3338ED}"/>
                </a:ext>
              </a:extLst>
            </p:cNvPr>
            <p:cNvSpPr/>
            <p:nvPr/>
          </p:nvSpPr>
          <p:spPr>
            <a:xfrm>
              <a:off x="1679990" y="3369563"/>
              <a:ext cx="946093" cy="400110"/>
            </a:xfrm>
            <a:prstGeom prst="rect">
              <a:avLst/>
            </a:prstGeom>
            <a:noFill/>
          </p:spPr>
          <p:txBody>
            <a:bodyPr wrap="none">
              <a:spAutoFit/>
            </a:bodyPr>
            <a:lstStyle/>
            <a:p>
              <a:pPr fontAlgn="auto">
                <a:spcBef>
                  <a:spcPts val="0"/>
                </a:spcBef>
                <a:spcAft>
                  <a:spcPts val="0"/>
                </a:spcAft>
                <a:defRPr/>
              </a:pPr>
              <a:r>
                <a:rPr lang="en-US" altLang="zh-CN" sz="2000" b="1" dirty="0" err="1">
                  <a:solidFill>
                    <a:srgbClr val="FF3300"/>
                  </a:solidFill>
                  <a:latin typeface="Times New Roman" pitchFamily="18" charset="0"/>
                  <a:ea typeface="MS PGothic" pitchFamily="34" charset="-128"/>
                  <a:cs typeface="Times New Roman" pitchFamily="18" charset="0"/>
                </a:rPr>
                <a:t>BRing</a:t>
              </a:r>
              <a:r>
                <a:rPr lang="en-US" altLang="zh-CN" sz="1950" dirty="0">
                  <a:solidFill>
                    <a:srgbClr val="FF3300"/>
                  </a:solidFill>
                  <a:latin typeface="Times New Roman" pitchFamily="18" charset="0"/>
                  <a:ea typeface="MS PGothic" pitchFamily="34" charset="-128"/>
                  <a:cs typeface="Times New Roman" pitchFamily="18" charset="0"/>
                </a:rPr>
                <a:t> </a:t>
              </a:r>
              <a:endParaRPr lang="zh-CN" altLang="en-US" sz="1950" dirty="0">
                <a:solidFill>
                  <a:srgbClr val="FF3300"/>
                </a:solidFill>
                <a:latin typeface="Calibri" panose="020F0502020204030204"/>
                <a:ea typeface="等线" panose="02010600030101010101" pitchFamily="2" charset="-122"/>
              </a:endParaRPr>
            </a:p>
          </p:txBody>
        </p:sp>
        <p:sp>
          <p:nvSpPr>
            <p:cNvPr id="9" name="Text Box 211">
              <a:extLst>
                <a:ext uri="{FF2B5EF4-FFF2-40B4-BE49-F238E27FC236}">
                  <a16:creationId xmlns:a16="http://schemas.microsoft.com/office/drawing/2014/main" id="{90313DFB-A41E-4646-A5DC-FFE7C0DAC2F9}"/>
                </a:ext>
              </a:extLst>
            </p:cNvPr>
            <p:cNvSpPr txBox="1">
              <a:spLocks noChangeArrowheads="1"/>
            </p:cNvSpPr>
            <p:nvPr/>
          </p:nvSpPr>
          <p:spPr bwMode="auto">
            <a:xfrm>
              <a:off x="3677914" y="4980863"/>
              <a:ext cx="2928324" cy="1100239"/>
            </a:xfrm>
            <a:prstGeom prst="rect">
              <a:avLst/>
            </a:prstGeom>
            <a:noFill/>
            <a:ln w="3175" cap="flat" cmpd="sng" algn="ctr">
              <a:noFill/>
              <a:prstDash val="solid"/>
              <a:headEnd/>
              <a:tailEnd/>
            </a:ln>
            <a:effectLst/>
          </p:spPr>
          <p:txBody>
            <a:bodyPr wrap="square" anchor="ctr">
              <a:spAutoFit/>
            </a:bodyPr>
            <a:lstStyle/>
            <a:p>
              <a:pPr>
                <a:defRPr/>
              </a:pPr>
              <a:r>
                <a:rPr lang="en-US" altLang="zh-CN" b="1" kern="0" dirty="0" err="1">
                  <a:solidFill>
                    <a:srgbClr val="FF0000"/>
                  </a:solidFill>
                  <a:latin typeface="Times New Roman" panose="02020603050405020304" pitchFamily="18" charset="0"/>
                  <a:ea typeface="黑体" pitchFamily="49" charset="-122"/>
                  <a:cs typeface="Times New Roman" pitchFamily="18" charset="0"/>
                </a:rPr>
                <a:t>iLinac</a:t>
              </a:r>
              <a:r>
                <a:rPr lang="en-US" altLang="zh-CN" b="1" kern="0" dirty="0">
                  <a:solidFill>
                    <a:srgbClr val="FF0000"/>
                  </a:solidFill>
                  <a:latin typeface="Times New Roman" pitchFamily="18" charset="0"/>
                  <a:ea typeface="黑体" pitchFamily="49" charset="-122"/>
                  <a:cs typeface="Times New Roman" pitchFamily="18" charset="0"/>
                </a:rPr>
                <a:t>:</a:t>
              </a:r>
              <a:r>
                <a:rPr lang="en-US" altLang="zh-CN" b="1" kern="0" dirty="0">
                  <a:solidFill>
                    <a:srgbClr val="003366"/>
                  </a:solidFill>
                  <a:latin typeface="Times New Roman" panose="02020603050405020304" pitchFamily="18" charset="0"/>
                  <a:ea typeface="仿宋_GB2312" pitchFamily="49" charset="-122"/>
                  <a:cs typeface="Times New Roman" panose="02020603050405020304" pitchFamily="18" charset="0"/>
                </a:rPr>
                <a:t> </a:t>
              </a:r>
            </a:p>
            <a:p>
              <a:pPr>
                <a:defRPr/>
              </a:pPr>
              <a:r>
                <a:rPr lang="en-US" altLang="zh-CN" sz="1400" b="1" kern="0" dirty="0">
                  <a:solidFill>
                    <a:srgbClr val="003366"/>
                  </a:solidFill>
                  <a:latin typeface="Times New Roman" panose="02020603050405020304" pitchFamily="18" charset="0"/>
                  <a:ea typeface="仿宋_GB2312" pitchFamily="49" charset="-122"/>
                  <a:cs typeface="Times New Roman" panose="02020603050405020304" pitchFamily="18" charset="0"/>
                </a:rPr>
                <a:t>Superconducting </a:t>
              </a:r>
              <a:r>
                <a:rPr lang="en-US" altLang="zh-CN" sz="1400" b="1" kern="0" dirty="0" err="1">
                  <a:solidFill>
                    <a:srgbClr val="003366"/>
                  </a:solidFill>
                  <a:latin typeface="Times New Roman" panose="02020603050405020304" pitchFamily="18" charset="0"/>
                  <a:ea typeface="仿宋_GB2312" pitchFamily="49" charset="-122"/>
                  <a:cs typeface="Times New Roman" panose="02020603050405020304" pitchFamily="18" charset="0"/>
                </a:rPr>
                <a:t>linac</a:t>
              </a:r>
              <a:endParaRPr lang="en-US" altLang="zh-CN" sz="1400" b="1" kern="0" dirty="0">
                <a:solidFill>
                  <a:srgbClr val="003366"/>
                </a:solidFill>
                <a:latin typeface="Times New Roman" pitchFamily="18" charset="0"/>
                <a:ea typeface="黑体" pitchFamily="49" charset="-122"/>
                <a:cs typeface="Times New Roman" pitchFamily="18" charset="0"/>
              </a:endParaRPr>
            </a:p>
            <a:p>
              <a:pPr>
                <a:defRPr/>
              </a:pPr>
              <a:r>
                <a:rPr lang="en-US" altLang="zh-CN" sz="1400" b="1" kern="0" dirty="0">
                  <a:solidFill>
                    <a:srgbClr val="0000FF"/>
                  </a:solidFill>
                  <a:latin typeface="Times New Roman" panose="02020603050405020304" pitchFamily="18" charset="0"/>
                  <a:cs typeface="Times New Roman" panose="02020603050405020304" pitchFamily="18" charset="0"/>
                </a:rPr>
                <a:t>Length:100 m</a:t>
              </a:r>
            </a:p>
            <a:p>
              <a:pPr>
                <a:defRPr/>
              </a:pPr>
              <a:r>
                <a:rPr lang="en-US" altLang="zh-CN" sz="1400" b="1" kern="0" dirty="0">
                  <a:solidFill>
                    <a:srgbClr val="0000FF"/>
                  </a:solidFill>
                  <a:latin typeface="Times New Roman" panose="02020603050405020304" pitchFamily="18" charset="0"/>
                  <a:cs typeface="Times New Roman" panose="02020603050405020304" pitchFamily="18" charset="0"/>
                </a:rPr>
                <a:t>Energy: 17-22 MeV/u(U</a:t>
              </a:r>
              <a:r>
                <a:rPr lang="en-US" altLang="zh-CN" sz="1400" b="1" kern="0" baseline="30000" dirty="0">
                  <a:solidFill>
                    <a:srgbClr val="0000FF"/>
                  </a:solidFill>
                  <a:latin typeface="Times New Roman" panose="02020603050405020304" pitchFamily="18" charset="0"/>
                  <a:cs typeface="Times New Roman" panose="02020603050405020304" pitchFamily="18" charset="0"/>
                </a:rPr>
                <a:t>35+-45+</a:t>
              </a:r>
              <a:r>
                <a:rPr lang="en-US" altLang="zh-CN" sz="1400" b="1" kern="0" dirty="0">
                  <a:solidFill>
                    <a:srgbClr val="0000FF"/>
                  </a:solidFill>
                  <a:latin typeface="Times New Roman" panose="02020603050405020304" pitchFamily="18" charset="0"/>
                  <a:cs typeface="Times New Roman" panose="02020603050405020304" pitchFamily="18" charset="0"/>
                </a:rPr>
                <a:t>)</a:t>
              </a:r>
            </a:p>
          </p:txBody>
        </p:sp>
        <p:sp>
          <p:nvSpPr>
            <p:cNvPr id="10" name="Text Box 211">
              <a:extLst>
                <a:ext uri="{FF2B5EF4-FFF2-40B4-BE49-F238E27FC236}">
                  <a16:creationId xmlns:a16="http://schemas.microsoft.com/office/drawing/2014/main" id="{99016BD6-20C8-4C0C-9F68-E24863FA5E3B}"/>
                </a:ext>
              </a:extLst>
            </p:cNvPr>
            <p:cNvSpPr txBox="1">
              <a:spLocks noChangeArrowheads="1"/>
            </p:cNvSpPr>
            <p:nvPr/>
          </p:nvSpPr>
          <p:spPr bwMode="auto">
            <a:xfrm>
              <a:off x="5356497" y="3235180"/>
              <a:ext cx="2499483" cy="1917082"/>
            </a:xfrm>
            <a:prstGeom prst="rect">
              <a:avLst/>
            </a:prstGeom>
            <a:noFill/>
            <a:ln w="3175" cap="flat" cmpd="sng" algn="ctr">
              <a:noFill/>
              <a:prstDash val="solid"/>
              <a:headEnd/>
              <a:tailEnd/>
            </a:ln>
            <a:effectLst/>
          </p:spPr>
          <p:txBody>
            <a:bodyPr wrap="square" anchor="ctr">
              <a:spAutoFit/>
            </a:bodyPr>
            <a:lstStyle/>
            <a:p>
              <a:pPr>
                <a:defRPr/>
              </a:pPr>
              <a:r>
                <a:rPr lang="en-US" altLang="zh-CN" b="1" kern="0" dirty="0" err="1">
                  <a:solidFill>
                    <a:srgbClr val="FF0000"/>
                  </a:solidFill>
                  <a:latin typeface="Times New Roman" panose="02020603050405020304" pitchFamily="18" charset="0"/>
                  <a:ea typeface="仿宋_GB2312" pitchFamily="49" charset="-122"/>
                  <a:cs typeface="Times New Roman" panose="02020603050405020304" pitchFamily="18" charset="0"/>
                </a:rPr>
                <a:t>SRing</a:t>
              </a:r>
              <a:r>
                <a:rPr lang="en-US" altLang="zh-CN" b="1" kern="0" dirty="0">
                  <a:solidFill>
                    <a:srgbClr val="FF0000"/>
                  </a:solidFill>
                  <a:latin typeface="Times New Roman" panose="02020603050405020304" pitchFamily="18" charset="0"/>
                  <a:ea typeface="仿宋_GB2312" pitchFamily="49" charset="-122"/>
                  <a:cs typeface="Times New Roman" panose="02020603050405020304" pitchFamily="18" charset="0"/>
                </a:rPr>
                <a:t>: </a:t>
              </a:r>
            </a:p>
            <a:p>
              <a:pPr>
                <a:defRPr/>
              </a:pPr>
              <a:r>
                <a:rPr lang="en-US" altLang="zh-CN" sz="1600" b="1" kern="0" dirty="0">
                  <a:solidFill>
                    <a:srgbClr val="003366"/>
                  </a:solidFill>
                  <a:latin typeface="Times New Roman" panose="02020603050405020304" pitchFamily="18" charset="0"/>
                  <a:ea typeface="仿宋_GB2312" pitchFamily="49" charset="-122"/>
                  <a:cs typeface="Times New Roman" panose="02020603050405020304" pitchFamily="18" charset="0"/>
                </a:rPr>
                <a:t>Spectrometer ring</a:t>
              </a:r>
            </a:p>
            <a:p>
              <a:pPr>
                <a:defRPr/>
              </a:pPr>
              <a:r>
                <a:rPr lang="en-US" altLang="zh-CN" sz="1400" b="1" kern="0" dirty="0">
                  <a:solidFill>
                    <a:srgbClr val="0000FF"/>
                  </a:solidFill>
                  <a:latin typeface="Times New Roman" panose="02020603050405020304" pitchFamily="18" charset="0"/>
                  <a:cs typeface="Times New Roman" panose="02020603050405020304" pitchFamily="18" charset="0"/>
                </a:rPr>
                <a:t>Circumference: 273m</a:t>
              </a:r>
            </a:p>
            <a:p>
              <a:pPr>
                <a:defRPr/>
              </a:pPr>
              <a:r>
                <a:rPr lang="en-US" altLang="zh-CN" sz="1400" b="1" kern="0" dirty="0">
                  <a:solidFill>
                    <a:srgbClr val="0000FF"/>
                  </a:solidFill>
                  <a:latin typeface="Times New Roman" panose="02020603050405020304" pitchFamily="18" charset="0"/>
                  <a:cs typeface="Times New Roman" panose="02020603050405020304" pitchFamily="18" charset="0"/>
                </a:rPr>
                <a:t>Rigidity: 13-15 Tm</a:t>
              </a:r>
            </a:p>
            <a:p>
              <a:pPr>
                <a:spcBef>
                  <a:spcPts val="600"/>
                </a:spcBef>
                <a:defRPr/>
              </a:pPr>
              <a:r>
                <a:rPr lang="en-US" altLang="zh-CN" sz="1400" kern="0" dirty="0">
                  <a:solidFill>
                    <a:srgbClr val="00B050"/>
                  </a:solidFill>
                  <a:latin typeface="Times New Roman" panose="02020603050405020304" pitchFamily="18" charset="0"/>
                  <a:cs typeface="Times New Roman" panose="02020603050405020304" pitchFamily="18" charset="0"/>
                </a:rPr>
                <a:t>Electron/Stochastic cooling </a:t>
              </a:r>
            </a:p>
            <a:p>
              <a:pPr>
                <a:spcBef>
                  <a:spcPts val="0"/>
                </a:spcBef>
                <a:defRPr/>
              </a:pPr>
              <a:r>
                <a:rPr lang="en-US" altLang="zh-CN" sz="1400" kern="0" dirty="0">
                  <a:solidFill>
                    <a:srgbClr val="00B050"/>
                  </a:solidFill>
                  <a:latin typeface="Times New Roman" panose="02020603050405020304" pitchFamily="18" charset="0"/>
                  <a:cs typeface="Times New Roman" panose="02020603050405020304" pitchFamily="18" charset="0"/>
                </a:rPr>
                <a:t>Two TOF detectors</a:t>
              </a:r>
            </a:p>
            <a:p>
              <a:pPr>
                <a:spcBef>
                  <a:spcPts val="0"/>
                </a:spcBef>
                <a:defRPr/>
              </a:pPr>
              <a:r>
                <a:rPr lang="en-US" altLang="zh-CN" sz="1400" kern="0" dirty="0">
                  <a:solidFill>
                    <a:srgbClr val="00B050"/>
                  </a:solidFill>
                  <a:latin typeface="Times New Roman" panose="02020603050405020304" pitchFamily="18" charset="0"/>
                  <a:cs typeface="Times New Roman" panose="02020603050405020304" pitchFamily="18" charset="0"/>
                </a:rPr>
                <a:t>Four operation modes</a:t>
              </a:r>
            </a:p>
          </p:txBody>
        </p:sp>
        <p:sp>
          <p:nvSpPr>
            <p:cNvPr id="12" name="矩形 11">
              <a:extLst>
                <a:ext uri="{FF2B5EF4-FFF2-40B4-BE49-F238E27FC236}">
                  <a16:creationId xmlns:a16="http://schemas.microsoft.com/office/drawing/2014/main" id="{3E2A3D5F-89A0-452D-A3F4-6AE25F915BB7}"/>
                </a:ext>
              </a:extLst>
            </p:cNvPr>
            <p:cNvSpPr/>
            <p:nvPr/>
          </p:nvSpPr>
          <p:spPr>
            <a:xfrm>
              <a:off x="2902606" y="2424285"/>
              <a:ext cx="1903777" cy="316736"/>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defRPr/>
              </a:pPr>
              <a:r>
                <a:rPr lang="en-US" altLang="zh-CN" sz="1300" b="1" dirty="0">
                  <a:solidFill>
                    <a:srgbClr val="0000FF"/>
                  </a:solidFill>
                  <a:latin typeface="Times New Roman" panose="02020603050405020304" pitchFamily="18" charset="0"/>
                  <a:ea typeface="宋体" charset="-122"/>
                  <a:cs typeface="Times New Roman" panose="02020603050405020304" pitchFamily="18" charset="0"/>
                </a:rPr>
                <a:t>L: 180m, B</a:t>
              </a:r>
              <a:r>
                <a:rPr lang="el-GR" altLang="zh-CN" sz="1300" b="1" dirty="0">
                  <a:solidFill>
                    <a:srgbClr val="0000FF"/>
                  </a:solidFill>
                  <a:latin typeface="Times New Roman" panose="02020603050405020304" pitchFamily="18" charset="0"/>
                  <a:ea typeface="宋体" charset="-122"/>
                  <a:cs typeface="Times New Roman" panose="02020603050405020304" pitchFamily="18" charset="0"/>
                </a:rPr>
                <a:t>ρ</a:t>
              </a:r>
              <a:r>
                <a:rPr lang="en-US" altLang="zh-CN" sz="1300" b="1" dirty="0">
                  <a:solidFill>
                    <a:srgbClr val="0000FF"/>
                  </a:solidFill>
                  <a:latin typeface="Times New Roman" panose="02020603050405020304" pitchFamily="18" charset="0"/>
                  <a:ea typeface="宋体" charset="-122"/>
                  <a:cs typeface="Times New Roman" panose="02020603050405020304" pitchFamily="18" charset="0"/>
                </a:rPr>
                <a:t>: 25 Tm</a:t>
              </a:r>
              <a:endParaRPr lang="zh-CN" altLang="en-US" sz="1300" b="1" dirty="0">
                <a:solidFill>
                  <a:srgbClr val="0000FF"/>
                </a:solidFill>
                <a:latin typeface="Times New Roman" panose="02020603050405020304" pitchFamily="18" charset="0"/>
                <a:ea typeface="宋体" charset="-122"/>
                <a:cs typeface="Times New Roman" panose="02020603050405020304" pitchFamily="18" charset="0"/>
              </a:endParaRPr>
            </a:p>
          </p:txBody>
        </p:sp>
        <p:sp>
          <p:nvSpPr>
            <p:cNvPr id="13" name="Text Box 211">
              <a:extLst>
                <a:ext uri="{FF2B5EF4-FFF2-40B4-BE49-F238E27FC236}">
                  <a16:creationId xmlns:a16="http://schemas.microsoft.com/office/drawing/2014/main" id="{F42C70D9-A49F-499C-BC1C-332C8AAB8B64}"/>
                </a:ext>
              </a:extLst>
            </p:cNvPr>
            <p:cNvSpPr txBox="1">
              <a:spLocks noChangeArrowheads="1"/>
            </p:cNvSpPr>
            <p:nvPr/>
          </p:nvSpPr>
          <p:spPr bwMode="auto">
            <a:xfrm>
              <a:off x="753192" y="3900326"/>
              <a:ext cx="2599839" cy="1492715"/>
            </a:xfrm>
            <a:prstGeom prst="rect">
              <a:avLst/>
            </a:prstGeom>
            <a:noFill/>
            <a:ln w="3175" cap="flat" cmpd="sng" algn="ctr">
              <a:noFill/>
              <a:prstDash val="solid"/>
              <a:headEnd/>
              <a:tailEnd/>
            </a:ln>
            <a:effectLst/>
          </p:spPr>
          <p:txBody>
            <a:bodyPr wrap="square" anchor="ctr">
              <a:spAutoFit/>
            </a:bodyPr>
            <a:lstStyle/>
            <a:p>
              <a:pPr indent="179388">
                <a:defRPr/>
              </a:pPr>
              <a:r>
                <a:rPr lang="en-US" altLang="zh-CN" sz="1600" b="1" kern="0" dirty="0">
                  <a:solidFill>
                    <a:srgbClr val="002060"/>
                  </a:solidFill>
                  <a:latin typeface="Times New Roman" panose="02020603050405020304" pitchFamily="18" charset="0"/>
                  <a:ea typeface="仿宋_GB2312" pitchFamily="49" charset="-122"/>
                  <a:cs typeface="Times New Roman" panose="02020603050405020304" pitchFamily="18" charset="0"/>
                </a:rPr>
                <a:t>Fast cycle ring</a:t>
              </a:r>
              <a:endParaRPr lang="zh-CN" altLang="en-US" sz="1600" b="1" kern="0" dirty="0">
                <a:solidFill>
                  <a:srgbClr val="002060"/>
                </a:solidFill>
                <a:latin typeface="Times New Roman" panose="02020603050405020304" pitchFamily="18" charset="0"/>
                <a:ea typeface="仿宋_GB2312" pitchFamily="49" charset="-122"/>
                <a:cs typeface="Times New Roman" panose="02020603050405020304" pitchFamily="18" charset="0"/>
              </a:endParaRPr>
            </a:p>
            <a:p>
              <a:pPr indent="179388">
                <a:defRPr/>
              </a:pPr>
              <a:r>
                <a:rPr lang="en-US" altLang="zh-CN" sz="1400" b="1" kern="0" dirty="0">
                  <a:solidFill>
                    <a:srgbClr val="0000FF"/>
                  </a:solidFill>
                  <a:latin typeface="Times New Roman" panose="02020603050405020304" pitchFamily="18" charset="0"/>
                  <a:ea typeface="宋体" charset="-122"/>
                  <a:cs typeface="Times New Roman" panose="02020603050405020304" pitchFamily="18" charset="0"/>
                </a:rPr>
                <a:t>Circumference: 570 m</a:t>
              </a:r>
            </a:p>
            <a:p>
              <a:pPr indent="179388">
                <a:defRPr/>
              </a:pPr>
              <a:r>
                <a:rPr lang="en-US" altLang="zh-CN" sz="1400" b="1" kern="0" dirty="0">
                  <a:solidFill>
                    <a:srgbClr val="0000FF"/>
                  </a:solidFill>
                  <a:latin typeface="Times New Roman" panose="02020603050405020304" pitchFamily="18" charset="0"/>
                  <a:ea typeface="宋体" charset="-122"/>
                  <a:cs typeface="Times New Roman" panose="02020603050405020304" pitchFamily="18" charset="0"/>
                </a:rPr>
                <a:t>Rigidity: 34 Tm</a:t>
              </a:r>
            </a:p>
            <a:p>
              <a:pPr>
                <a:spcBef>
                  <a:spcPts val="600"/>
                </a:spcBef>
                <a:defRPr/>
              </a:pPr>
              <a:r>
                <a:rPr lang="en-US" altLang="zh-CN" sz="1400" kern="0" dirty="0">
                  <a:solidFill>
                    <a:srgbClr val="00B050"/>
                  </a:solidFill>
                  <a:latin typeface="Times New Roman" panose="02020603050405020304" pitchFamily="18" charset="0"/>
                  <a:ea typeface="宋体" charset="-122"/>
                  <a:cs typeface="Times New Roman" panose="02020603050405020304" pitchFamily="18" charset="0"/>
                </a:rPr>
                <a:t>Large acceptance (250/120)</a:t>
              </a:r>
            </a:p>
            <a:p>
              <a:pPr>
                <a:spcBef>
                  <a:spcPts val="0"/>
                </a:spcBef>
                <a:defRPr/>
              </a:pPr>
              <a:r>
                <a:rPr lang="en-US" altLang="zh-CN" sz="1400" kern="0" dirty="0">
                  <a:solidFill>
                    <a:srgbClr val="00B050"/>
                  </a:solidFill>
                  <a:latin typeface="Times New Roman" panose="02020603050405020304" pitchFamily="18" charset="0"/>
                  <a:ea typeface="宋体" charset="-122"/>
                  <a:cs typeface="Times New Roman" panose="02020603050405020304" pitchFamily="18" charset="0"/>
                </a:rPr>
                <a:t>Two planes painting injection</a:t>
              </a:r>
            </a:p>
            <a:p>
              <a:pPr>
                <a:defRPr/>
              </a:pPr>
              <a:r>
                <a:rPr lang="en-US" altLang="zh-CN" sz="1400" kern="0" dirty="0">
                  <a:solidFill>
                    <a:srgbClr val="00B050"/>
                  </a:solidFill>
                  <a:latin typeface="Times New Roman" panose="02020603050405020304" pitchFamily="18" charset="0"/>
                  <a:ea typeface="宋体" charset="-122"/>
                  <a:cs typeface="Times New Roman" panose="02020603050405020304" pitchFamily="18" charset="0"/>
                </a:rPr>
                <a:t>Fast ramping rate</a:t>
              </a:r>
              <a:r>
                <a:rPr lang="zh-CN" altLang="en-US" sz="1400" kern="0" dirty="0">
                  <a:solidFill>
                    <a:srgbClr val="00B050"/>
                  </a:solidFill>
                  <a:latin typeface="Times New Roman" panose="02020603050405020304" pitchFamily="18" charset="0"/>
                  <a:ea typeface="宋体" charset="-122"/>
                  <a:cs typeface="Times New Roman" panose="02020603050405020304" pitchFamily="18" charset="0"/>
                </a:rPr>
                <a:t>（</a:t>
              </a:r>
              <a:r>
                <a:rPr lang="en-US" altLang="zh-CN" sz="1400" kern="0" dirty="0">
                  <a:solidFill>
                    <a:srgbClr val="00B050"/>
                  </a:solidFill>
                  <a:latin typeface="Times New Roman" panose="02020603050405020304" pitchFamily="18" charset="0"/>
                  <a:ea typeface="宋体" charset="-122"/>
                  <a:cs typeface="Times New Roman" panose="02020603050405020304" pitchFamily="18" charset="0"/>
                </a:rPr>
                <a:t>3-10Hz</a:t>
              </a:r>
              <a:r>
                <a:rPr lang="zh-CN" altLang="en-US" sz="1400" kern="0" dirty="0">
                  <a:solidFill>
                    <a:srgbClr val="00B050"/>
                  </a:solidFill>
                  <a:latin typeface="Times New Roman" panose="02020603050405020304" pitchFamily="18" charset="0"/>
                  <a:ea typeface="宋体" charset="-122"/>
                  <a:cs typeface="Times New Roman" panose="02020603050405020304" pitchFamily="18" charset="0"/>
                </a:rPr>
                <a:t>）</a:t>
              </a:r>
              <a:endParaRPr lang="en-US" altLang="zh-CN" sz="1600" kern="0" dirty="0">
                <a:solidFill>
                  <a:srgbClr val="00B050"/>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9568799F-9A6F-4E6E-97E9-780078056E54}"/>
                </a:ext>
              </a:extLst>
            </p:cNvPr>
            <p:cNvSpPr/>
            <p:nvPr/>
          </p:nvSpPr>
          <p:spPr>
            <a:xfrm>
              <a:off x="2872071" y="1443157"/>
              <a:ext cx="3129061" cy="366746"/>
            </a:xfrm>
            <a:prstGeom prst="rect">
              <a:avLst/>
            </a:prstGeom>
          </p:spPr>
          <p:txBody>
            <a:bodyPr wrap="none">
              <a:spAutoFit/>
            </a:bodyPr>
            <a:lstStyle/>
            <a:p>
              <a:pPr>
                <a:defRPr/>
              </a:pPr>
              <a:r>
                <a:rPr lang="en-US" altLang="zh-CN" sz="1600" b="1" kern="0" dirty="0">
                  <a:solidFill>
                    <a:srgbClr val="FF0000"/>
                  </a:solidFill>
                  <a:latin typeface="Times New Roman" panose="02020603050405020304" pitchFamily="18" charset="0"/>
                  <a:ea typeface="黑体" pitchFamily="49" charset="-122"/>
                  <a:cs typeface="Times New Roman" pitchFamily="18" charset="0"/>
                </a:rPr>
                <a:t>HFRS:</a:t>
              </a:r>
              <a:r>
                <a:rPr lang="en-US" altLang="zh-CN" sz="1600" b="1" kern="0" dirty="0">
                  <a:solidFill>
                    <a:srgbClr val="003366"/>
                  </a:solidFill>
                  <a:latin typeface="Times New Roman" panose="02020603050405020304" pitchFamily="18" charset="0"/>
                  <a:ea typeface="仿宋_GB2312" pitchFamily="49" charset="-122"/>
                  <a:cs typeface="Times New Roman" panose="02020603050405020304" pitchFamily="18" charset="0"/>
                </a:rPr>
                <a:t> </a:t>
              </a:r>
              <a:r>
                <a:rPr lang="en-US" altLang="zh-CN" sz="1600" b="1" kern="0" dirty="0">
                  <a:solidFill>
                    <a:srgbClr val="0000FF"/>
                  </a:solidFill>
                  <a:latin typeface="Times New Roman" panose="02020603050405020304" pitchFamily="18" charset="0"/>
                  <a:ea typeface="仿宋_GB2312" pitchFamily="49" charset="-122"/>
                  <a:cs typeface="Times New Roman" panose="02020603050405020304" pitchFamily="18" charset="0"/>
                </a:rPr>
                <a:t>Radioactive beam line</a:t>
              </a:r>
              <a:endParaRPr lang="en-US" altLang="zh-CN" sz="1600" b="1" kern="0" dirty="0">
                <a:solidFill>
                  <a:srgbClr val="0000FF"/>
                </a:solidFill>
                <a:latin typeface="Times New Roman" pitchFamily="18" charset="0"/>
                <a:ea typeface="黑体" pitchFamily="49" charset="-122"/>
                <a:cs typeface="Times New Roman" pitchFamily="18" charset="0"/>
              </a:endParaRPr>
            </a:p>
          </p:txBody>
        </p:sp>
        <p:sp>
          <p:nvSpPr>
            <p:cNvPr id="15" name="矩形 14">
              <a:extLst>
                <a:ext uri="{FF2B5EF4-FFF2-40B4-BE49-F238E27FC236}">
                  <a16:creationId xmlns:a16="http://schemas.microsoft.com/office/drawing/2014/main" id="{C85679AB-AC95-4F0B-A7D9-E3D4A110E743}"/>
                </a:ext>
              </a:extLst>
            </p:cNvPr>
            <p:cNvSpPr/>
            <p:nvPr/>
          </p:nvSpPr>
          <p:spPr>
            <a:xfrm>
              <a:off x="6718026" y="5247589"/>
              <a:ext cx="1703498" cy="833513"/>
            </a:xfrm>
            <a:prstGeom prst="rect">
              <a:avLst/>
            </a:prstGeom>
          </p:spPr>
          <p:txBody>
            <a:bodyPr wrap="square">
              <a:spAutoFit/>
            </a:bodyPr>
            <a:lstStyle/>
            <a:p>
              <a:pPr>
                <a:defRPr/>
              </a:pPr>
              <a:r>
                <a:rPr lang="en-US" altLang="zh-CN" sz="1600" b="1" kern="0" dirty="0">
                  <a:solidFill>
                    <a:srgbClr val="FF0000"/>
                  </a:solidFill>
                  <a:latin typeface="Times New Roman" panose="02020603050405020304" pitchFamily="18" charset="0"/>
                  <a:ea typeface="黑体" pitchFamily="49" charset="-122"/>
                  <a:cs typeface="Times New Roman" pitchFamily="18" charset="0"/>
                </a:rPr>
                <a:t>SECR:</a:t>
              </a:r>
              <a:r>
                <a:rPr lang="en-US" altLang="zh-CN" sz="1600" b="1" kern="0" dirty="0">
                  <a:solidFill>
                    <a:srgbClr val="003366"/>
                  </a:solidFill>
                  <a:latin typeface="Times New Roman" panose="02020603050405020304" pitchFamily="18" charset="0"/>
                  <a:ea typeface="仿宋_GB2312" pitchFamily="49" charset="-122"/>
                  <a:cs typeface="Times New Roman" panose="02020603050405020304" pitchFamily="18" charset="0"/>
                </a:rPr>
                <a:t> </a:t>
              </a:r>
            </a:p>
            <a:p>
              <a:pPr>
                <a:defRPr/>
              </a:pPr>
              <a:r>
                <a:rPr lang="en-US" altLang="zh-CN" sz="1400" b="1" kern="0" dirty="0">
                  <a:solidFill>
                    <a:srgbClr val="003366"/>
                  </a:solidFill>
                  <a:latin typeface="Times New Roman" panose="02020603050405020304" pitchFamily="18" charset="0"/>
                  <a:ea typeface="仿宋_GB2312" pitchFamily="49" charset="-122"/>
                  <a:cs typeface="Times New Roman" panose="02020603050405020304" pitchFamily="18" charset="0"/>
                </a:rPr>
                <a:t>Superconducting </a:t>
              </a:r>
            </a:p>
            <a:p>
              <a:pPr>
                <a:defRPr/>
              </a:pPr>
              <a:r>
                <a:rPr lang="en-US" altLang="zh-CN" sz="1400" b="1" kern="0" dirty="0">
                  <a:solidFill>
                    <a:srgbClr val="003366"/>
                  </a:solidFill>
                  <a:latin typeface="Times New Roman" panose="02020603050405020304" pitchFamily="18" charset="0"/>
                  <a:ea typeface="仿宋_GB2312" pitchFamily="49" charset="-122"/>
                  <a:cs typeface="Times New Roman" panose="02020603050405020304" pitchFamily="18" charset="0"/>
                </a:rPr>
                <a:t>ECR source</a:t>
              </a:r>
            </a:p>
          </p:txBody>
        </p:sp>
        <p:sp>
          <p:nvSpPr>
            <p:cNvPr id="16" name="文本框 15">
              <a:extLst>
                <a:ext uri="{FF2B5EF4-FFF2-40B4-BE49-F238E27FC236}">
                  <a16:creationId xmlns:a16="http://schemas.microsoft.com/office/drawing/2014/main" id="{A3AD7249-8A90-4C52-B5E9-16B454BA5691}"/>
                </a:ext>
              </a:extLst>
            </p:cNvPr>
            <p:cNvSpPr txBox="1"/>
            <p:nvPr/>
          </p:nvSpPr>
          <p:spPr>
            <a:xfrm>
              <a:off x="3136314" y="6443868"/>
              <a:ext cx="312906" cy="369332"/>
            </a:xfrm>
            <a:prstGeom prst="rect">
              <a:avLst/>
            </a:prstGeom>
            <a:solidFill>
              <a:srgbClr val="0000FF"/>
            </a:solidFill>
          </p:spPr>
          <p:txBody>
            <a:bodyPr wrap="none" rtlCol="0">
              <a:spAutoFit/>
            </a:bodyPr>
            <a:lstStyle/>
            <a:p>
              <a:r>
                <a:rPr lang="en-US" altLang="zh-CN" b="1" dirty="0">
                  <a:solidFill>
                    <a:schemeClr val="bg1"/>
                  </a:solidFill>
                </a:rPr>
                <a:t>1</a:t>
              </a:r>
              <a:endParaRPr lang="zh-CN" altLang="en-US" b="1" dirty="0">
                <a:solidFill>
                  <a:schemeClr val="bg1"/>
                </a:solidFill>
              </a:endParaRPr>
            </a:p>
          </p:txBody>
        </p:sp>
        <p:sp>
          <p:nvSpPr>
            <p:cNvPr id="18" name="文本框 17">
              <a:extLst>
                <a:ext uri="{FF2B5EF4-FFF2-40B4-BE49-F238E27FC236}">
                  <a16:creationId xmlns:a16="http://schemas.microsoft.com/office/drawing/2014/main" id="{70A65203-A422-4F97-85ED-821AB6B4751E}"/>
                </a:ext>
              </a:extLst>
            </p:cNvPr>
            <p:cNvSpPr txBox="1"/>
            <p:nvPr/>
          </p:nvSpPr>
          <p:spPr>
            <a:xfrm>
              <a:off x="1215276" y="1721788"/>
              <a:ext cx="312906" cy="369332"/>
            </a:xfrm>
            <a:prstGeom prst="rect">
              <a:avLst/>
            </a:prstGeom>
            <a:solidFill>
              <a:srgbClr val="0000FF"/>
            </a:solidFill>
          </p:spPr>
          <p:txBody>
            <a:bodyPr wrap="none" rtlCol="0">
              <a:spAutoFit/>
            </a:bodyPr>
            <a:lstStyle/>
            <a:p>
              <a:r>
                <a:rPr lang="en-US" altLang="zh-CN" b="1" dirty="0">
                  <a:solidFill>
                    <a:schemeClr val="bg1"/>
                  </a:solidFill>
                </a:rPr>
                <a:t>2</a:t>
              </a:r>
              <a:endParaRPr lang="zh-CN" altLang="en-US" b="1" dirty="0">
                <a:solidFill>
                  <a:schemeClr val="bg1"/>
                </a:solidFill>
              </a:endParaRPr>
            </a:p>
          </p:txBody>
        </p:sp>
        <p:sp>
          <p:nvSpPr>
            <p:cNvPr id="19" name="文本框 18">
              <a:extLst>
                <a:ext uri="{FF2B5EF4-FFF2-40B4-BE49-F238E27FC236}">
                  <a16:creationId xmlns:a16="http://schemas.microsoft.com/office/drawing/2014/main" id="{BC363D65-BF83-4491-AEE3-3B4C3A5C3642}"/>
                </a:ext>
              </a:extLst>
            </p:cNvPr>
            <p:cNvSpPr txBox="1"/>
            <p:nvPr/>
          </p:nvSpPr>
          <p:spPr>
            <a:xfrm>
              <a:off x="3844805" y="1898868"/>
              <a:ext cx="312906" cy="369332"/>
            </a:xfrm>
            <a:prstGeom prst="rect">
              <a:avLst/>
            </a:prstGeom>
            <a:solidFill>
              <a:srgbClr val="0000FF"/>
            </a:solidFill>
          </p:spPr>
          <p:txBody>
            <a:bodyPr wrap="none" rtlCol="0">
              <a:spAutoFit/>
            </a:bodyPr>
            <a:lstStyle/>
            <a:p>
              <a:r>
                <a:rPr lang="en-US" altLang="zh-CN" b="1" dirty="0">
                  <a:solidFill>
                    <a:schemeClr val="bg1"/>
                  </a:solidFill>
                </a:rPr>
                <a:t>3</a:t>
              </a:r>
              <a:endParaRPr lang="zh-CN" altLang="en-US" b="1" dirty="0">
                <a:solidFill>
                  <a:schemeClr val="bg1"/>
                </a:solidFill>
              </a:endParaRPr>
            </a:p>
          </p:txBody>
        </p:sp>
        <p:sp>
          <p:nvSpPr>
            <p:cNvPr id="20" name="文本框 19">
              <a:extLst>
                <a:ext uri="{FF2B5EF4-FFF2-40B4-BE49-F238E27FC236}">
                  <a16:creationId xmlns:a16="http://schemas.microsoft.com/office/drawing/2014/main" id="{2F0A09F1-F3AE-4176-AED1-05D951065CFB}"/>
                </a:ext>
              </a:extLst>
            </p:cNvPr>
            <p:cNvSpPr txBox="1"/>
            <p:nvPr/>
          </p:nvSpPr>
          <p:spPr>
            <a:xfrm>
              <a:off x="5814817" y="2487855"/>
              <a:ext cx="312906" cy="369332"/>
            </a:xfrm>
            <a:prstGeom prst="rect">
              <a:avLst/>
            </a:prstGeom>
            <a:solidFill>
              <a:srgbClr val="0000FF"/>
            </a:solidFill>
          </p:spPr>
          <p:txBody>
            <a:bodyPr wrap="none" rtlCol="0">
              <a:spAutoFit/>
            </a:bodyPr>
            <a:lstStyle/>
            <a:p>
              <a:r>
                <a:rPr lang="en-US" altLang="zh-CN" b="1" dirty="0">
                  <a:solidFill>
                    <a:schemeClr val="bg1"/>
                  </a:solidFill>
                </a:rPr>
                <a:t>4</a:t>
              </a:r>
              <a:endParaRPr lang="zh-CN" altLang="en-US" b="1" dirty="0">
                <a:solidFill>
                  <a:schemeClr val="bg1"/>
                </a:solidFill>
              </a:endParaRPr>
            </a:p>
          </p:txBody>
        </p:sp>
        <p:sp>
          <p:nvSpPr>
            <p:cNvPr id="21" name="文本框 20">
              <a:extLst>
                <a:ext uri="{FF2B5EF4-FFF2-40B4-BE49-F238E27FC236}">
                  <a16:creationId xmlns:a16="http://schemas.microsoft.com/office/drawing/2014/main" id="{10AE8792-E4CD-45FE-BE2E-534C471D6DE5}"/>
                </a:ext>
              </a:extLst>
            </p:cNvPr>
            <p:cNvSpPr txBox="1"/>
            <p:nvPr/>
          </p:nvSpPr>
          <p:spPr>
            <a:xfrm>
              <a:off x="6994398" y="2455374"/>
              <a:ext cx="312906" cy="369332"/>
            </a:xfrm>
            <a:prstGeom prst="rect">
              <a:avLst/>
            </a:prstGeom>
            <a:solidFill>
              <a:srgbClr val="0000FF"/>
            </a:solidFill>
          </p:spPr>
          <p:txBody>
            <a:bodyPr wrap="none" rtlCol="0">
              <a:spAutoFit/>
            </a:bodyPr>
            <a:lstStyle/>
            <a:p>
              <a:r>
                <a:rPr lang="en-US" altLang="zh-CN" b="1" dirty="0">
                  <a:solidFill>
                    <a:schemeClr val="bg1"/>
                  </a:solidFill>
                </a:rPr>
                <a:t>5</a:t>
              </a:r>
              <a:endParaRPr lang="zh-CN" altLang="en-US" b="1" dirty="0">
                <a:solidFill>
                  <a:schemeClr val="bg1"/>
                </a:solidFill>
              </a:endParaRPr>
            </a:p>
          </p:txBody>
        </p:sp>
        <p:sp>
          <p:nvSpPr>
            <p:cNvPr id="22" name="文本框 21">
              <a:extLst>
                <a:ext uri="{FF2B5EF4-FFF2-40B4-BE49-F238E27FC236}">
                  <a16:creationId xmlns:a16="http://schemas.microsoft.com/office/drawing/2014/main" id="{E375C87C-EE4F-431C-9CCF-F66A0B49F17E}"/>
                </a:ext>
              </a:extLst>
            </p:cNvPr>
            <p:cNvSpPr txBox="1"/>
            <p:nvPr/>
          </p:nvSpPr>
          <p:spPr>
            <a:xfrm>
              <a:off x="6293332" y="1496771"/>
              <a:ext cx="312906" cy="369332"/>
            </a:xfrm>
            <a:prstGeom prst="rect">
              <a:avLst/>
            </a:prstGeom>
            <a:solidFill>
              <a:srgbClr val="0000FF"/>
            </a:solidFill>
          </p:spPr>
          <p:txBody>
            <a:bodyPr wrap="none" rtlCol="0">
              <a:spAutoFit/>
            </a:bodyPr>
            <a:lstStyle/>
            <a:p>
              <a:r>
                <a:rPr lang="en-US" altLang="zh-CN" b="1" dirty="0">
                  <a:solidFill>
                    <a:schemeClr val="bg1"/>
                  </a:solidFill>
                </a:rPr>
                <a:t>6</a:t>
              </a:r>
              <a:endParaRPr lang="zh-CN" altLang="en-US" b="1" dirty="0">
                <a:solidFill>
                  <a:schemeClr val="bg1"/>
                </a:solidFill>
              </a:endParaRPr>
            </a:p>
          </p:txBody>
        </p:sp>
      </p:grpSp>
      <p:sp>
        <p:nvSpPr>
          <p:cNvPr id="23" name="文本框 22">
            <a:extLst>
              <a:ext uri="{FF2B5EF4-FFF2-40B4-BE49-F238E27FC236}">
                <a16:creationId xmlns:a16="http://schemas.microsoft.com/office/drawing/2014/main" id="{3A4CD246-4645-4762-AE22-8753BA859055}"/>
              </a:ext>
            </a:extLst>
          </p:cNvPr>
          <p:cNvSpPr txBox="1"/>
          <p:nvPr/>
        </p:nvSpPr>
        <p:spPr>
          <a:xfrm>
            <a:off x="7373122" y="2217869"/>
            <a:ext cx="4491137" cy="1107996"/>
          </a:xfrm>
          <a:prstGeom prst="rect">
            <a:avLst/>
          </a:prstGeom>
          <a:solidFill>
            <a:schemeClr val="accent1"/>
          </a:solidFill>
        </p:spPr>
        <p:txBody>
          <a:bodyPr wrap="square">
            <a:spAutoFit/>
          </a:bodyPr>
          <a:lstStyle/>
          <a:p>
            <a:pPr marL="342900" indent="-342900">
              <a:buFont typeface="Wingdings" panose="05000000000000000000" pitchFamily="2" charset="2"/>
              <a:buChar char="Ø"/>
            </a:pPr>
            <a:r>
              <a:rPr lang="en-US" altLang="zh-CN" sz="2200" dirty="0">
                <a:solidFill>
                  <a:schemeClr val="bg1"/>
                </a:solidFill>
                <a:latin typeface="Times New Roman" panose="02020603050405020304" pitchFamily="18" charset="0"/>
                <a:cs typeface="Times New Roman" panose="02020603050405020304" pitchFamily="18" charset="0"/>
              </a:rPr>
              <a:t>4</a:t>
            </a:r>
            <a:r>
              <a:rPr lang="en-US" altLang="zh-CN" sz="2200" baseline="30000" dirty="0">
                <a:solidFill>
                  <a:schemeClr val="bg1"/>
                </a:solidFill>
                <a:latin typeface="Times New Roman" panose="02020603050405020304" pitchFamily="18" charset="0"/>
                <a:cs typeface="Times New Roman" panose="02020603050405020304" pitchFamily="18" charset="0"/>
              </a:rPr>
              <a:t>th</a:t>
            </a:r>
            <a:r>
              <a:rPr lang="en-US" altLang="zh-CN" sz="2200" dirty="0">
                <a:solidFill>
                  <a:schemeClr val="bg1"/>
                </a:solidFill>
                <a:latin typeface="Times New Roman" panose="02020603050405020304" pitchFamily="18" charset="0"/>
                <a:cs typeface="Times New Roman" panose="02020603050405020304" pitchFamily="18" charset="0"/>
              </a:rPr>
              <a:t> ECR ion source (</a:t>
            </a:r>
            <a:r>
              <a:rPr lang="en-US" altLang="zh-CN" sz="2200" b="1" dirty="0">
                <a:solidFill>
                  <a:srgbClr val="FFFF00"/>
                </a:solidFill>
                <a:latin typeface="Times New Roman" panose="02020603050405020304" pitchFamily="18" charset="0"/>
                <a:cs typeface="Times New Roman" panose="02020603050405020304" pitchFamily="18" charset="0"/>
              </a:rPr>
              <a:t>SECR</a:t>
            </a:r>
            <a:r>
              <a:rPr lang="en-US" altLang="zh-CN" sz="2200" dirty="0">
                <a:solidFill>
                  <a:schemeClr val="bg1"/>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Ø"/>
            </a:pPr>
            <a:r>
              <a:rPr lang="en-US" altLang="zh-CN" sz="2200" dirty="0">
                <a:solidFill>
                  <a:schemeClr val="bg1"/>
                </a:solidFill>
                <a:latin typeface="Times New Roman" panose="02020603050405020304" pitchFamily="18" charset="0"/>
                <a:cs typeface="Times New Roman" panose="02020603050405020304" pitchFamily="18" charset="0"/>
              </a:rPr>
              <a:t>Superconducting Linac (</a:t>
            </a:r>
            <a:r>
              <a:rPr lang="en-US" altLang="zh-CN" sz="2200" b="1" dirty="0">
                <a:solidFill>
                  <a:srgbClr val="FFFF00"/>
                </a:solidFill>
                <a:latin typeface="Times New Roman" panose="02020603050405020304" pitchFamily="18" charset="0"/>
                <a:cs typeface="Times New Roman" panose="02020603050405020304" pitchFamily="18" charset="0"/>
              </a:rPr>
              <a:t>iLinac</a:t>
            </a:r>
            <a:r>
              <a:rPr lang="en-US" altLang="zh-CN" sz="2200" dirty="0">
                <a:solidFill>
                  <a:schemeClr val="bg1"/>
                </a:solidFill>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pPr>
            <a:r>
              <a:rPr lang="en-US" altLang="zh-CN" sz="2200" dirty="0">
                <a:solidFill>
                  <a:schemeClr val="bg1"/>
                </a:solidFill>
                <a:latin typeface="Times New Roman" panose="02020603050405020304" pitchFamily="18" charset="0"/>
                <a:cs typeface="Times New Roman" panose="02020603050405020304" pitchFamily="18" charset="0"/>
              </a:rPr>
              <a:t>Fast ramping synchrotron (</a:t>
            </a:r>
            <a:r>
              <a:rPr lang="en-US" altLang="zh-CN" sz="2200" b="1" dirty="0">
                <a:solidFill>
                  <a:srgbClr val="FFFF00"/>
                </a:solidFill>
                <a:latin typeface="Times New Roman" panose="02020603050405020304" pitchFamily="18" charset="0"/>
                <a:cs typeface="Times New Roman" panose="02020603050405020304" pitchFamily="18" charset="0"/>
              </a:rPr>
              <a:t>BRing</a:t>
            </a:r>
            <a:r>
              <a:rPr lang="en-US" altLang="zh-CN" sz="2200" dirty="0">
                <a:solidFill>
                  <a:schemeClr val="bg1"/>
                </a:solidFill>
                <a:latin typeface="Times New Roman" panose="02020603050405020304" pitchFamily="18" charset="0"/>
                <a:cs typeface="Times New Roman" panose="02020603050405020304" pitchFamily="18" charset="0"/>
              </a:rPr>
              <a:t>)</a:t>
            </a:r>
          </a:p>
        </p:txBody>
      </p:sp>
      <p:sp>
        <p:nvSpPr>
          <p:cNvPr id="24" name="文本框 23">
            <a:extLst>
              <a:ext uri="{FF2B5EF4-FFF2-40B4-BE49-F238E27FC236}">
                <a16:creationId xmlns:a16="http://schemas.microsoft.com/office/drawing/2014/main" id="{973BB1CF-4327-4BE3-9CC0-391D3B88FDF1}"/>
              </a:ext>
            </a:extLst>
          </p:cNvPr>
          <p:cNvSpPr txBox="1"/>
          <p:nvPr/>
        </p:nvSpPr>
        <p:spPr>
          <a:xfrm>
            <a:off x="7310230" y="4093857"/>
            <a:ext cx="4616921" cy="2364558"/>
          </a:xfrm>
          <a:prstGeom prst="rect">
            <a:avLst/>
          </a:prstGeom>
          <a:solidFill>
            <a:schemeClr val="accent6">
              <a:lumMod val="20000"/>
              <a:lumOff val="80000"/>
              <a:alpha val="50000"/>
            </a:schemeClr>
          </a:solidFill>
        </p:spPr>
        <p:txBody>
          <a:bodyPr wrap="square" rtlCol="0">
            <a:spAutoFit/>
          </a:bodyPr>
          <a:lstStyle/>
          <a:p>
            <a:pPr marL="342900" indent="-342900">
              <a:lnSpc>
                <a:spcPct val="125000"/>
              </a:lnSpc>
              <a:buFont typeface="+mj-ea"/>
              <a:buAutoNum type="circleNumDbPlain"/>
            </a:pPr>
            <a:r>
              <a:rPr lang="en-US" altLang="zh-CN" sz="2000" dirty="0">
                <a:solidFill>
                  <a:srgbClr val="0000FF"/>
                </a:solidFill>
                <a:latin typeface="Times New Roman" panose="02020603050405020304" pitchFamily="18" charset="0"/>
                <a:cs typeface="Times New Roman" panose="02020603050405020304" pitchFamily="18" charset="0"/>
              </a:rPr>
              <a:t>Low energy nuclear structure terminal</a:t>
            </a:r>
          </a:p>
          <a:p>
            <a:pPr marL="342900" indent="-342900">
              <a:lnSpc>
                <a:spcPct val="125000"/>
              </a:lnSpc>
              <a:buFont typeface="+mj-ea"/>
              <a:buAutoNum type="circleNumDbPlain"/>
            </a:pPr>
            <a:r>
              <a:rPr lang="en-US" altLang="zh-CN" sz="2000" dirty="0">
                <a:solidFill>
                  <a:srgbClr val="0000FF"/>
                </a:solidFill>
                <a:latin typeface="Times New Roman" panose="02020603050405020304" pitchFamily="18" charset="0"/>
                <a:cs typeface="Times New Roman" panose="02020603050405020304" pitchFamily="18" charset="0"/>
              </a:rPr>
              <a:t>High energy experimental terminal</a:t>
            </a:r>
          </a:p>
          <a:p>
            <a:pPr marL="342900" indent="-342900">
              <a:lnSpc>
                <a:spcPct val="125000"/>
              </a:lnSpc>
              <a:buFont typeface="+mj-ea"/>
              <a:buAutoNum type="circleNumDbPlain"/>
            </a:pPr>
            <a:r>
              <a:rPr lang="en-US" altLang="zh-CN" sz="2000" dirty="0">
                <a:solidFill>
                  <a:srgbClr val="0000FF"/>
                </a:solidFill>
                <a:latin typeface="Times New Roman" panose="02020603050405020304" pitchFamily="18" charset="0"/>
                <a:cs typeface="Times New Roman" panose="02020603050405020304" pitchFamily="18" charset="0"/>
              </a:rPr>
              <a:t>High energy fragment separator HFRS</a:t>
            </a:r>
          </a:p>
          <a:p>
            <a:pPr marL="342900" indent="-342900">
              <a:lnSpc>
                <a:spcPct val="125000"/>
              </a:lnSpc>
              <a:buFont typeface="+mj-ea"/>
              <a:buAutoNum type="circleNumDbPlain"/>
            </a:pPr>
            <a:r>
              <a:rPr lang="en-US" altLang="zh-CN" sz="2000" dirty="0">
                <a:solidFill>
                  <a:srgbClr val="0000FF"/>
                </a:solidFill>
                <a:latin typeface="Times New Roman" panose="02020603050405020304" pitchFamily="18" charset="0"/>
                <a:cs typeface="Times New Roman" panose="02020603050405020304" pitchFamily="18" charset="0"/>
              </a:rPr>
              <a:t>High precision spectrometer ring SRing</a:t>
            </a:r>
          </a:p>
          <a:p>
            <a:pPr marL="342900" indent="-342900">
              <a:lnSpc>
                <a:spcPct val="125000"/>
              </a:lnSpc>
              <a:buFont typeface="+mj-ea"/>
              <a:buAutoNum type="circleNumDbPlain"/>
            </a:pPr>
            <a:r>
              <a:rPr lang="en-US" altLang="zh-CN" sz="2000" dirty="0">
                <a:solidFill>
                  <a:srgbClr val="0000FF"/>
                </a:solidFill>
                <a:latin typeface="Times New Roman" panose="02020603050405020304" pitchFamily="18" charset="0"/>
                <a:cs typeface="Times New Roman" panose="02020603050405020304" pitchFamily="18" charset="0"/>
              </a:rPr>
              <a:t>Electron ion recombination terminal</a:t>
            </a:r>
          </a:p>
          <a:p>
            <a:pPr marL="342900" indent="-342900">
              <a:lnSpc>
                <a:spcPct val="125000"/>
              </a:lnSpc>
              <a:buFont typeface="+mj-ea"/>
              <a:buAutoNum type="circleNumDbPlain"/>
            </a:pPr>
            <a:r>
              <a:rPr lang="en-US" altLang="zh-CN" sz="2000" dirty="0">
                <a:solidFill>
                  <a:srgbClr val="0000FF"/>
                </a:solidFill>
                <a:latin typeface="Times New Roman" panose="02020603050405020304" pitchFamily="18" charset="0"/>
                <a:cs typeface="Times New Roman" panose="02020603050405020304" pitchFamily="18" charset="0"/>
              </a:rPr>
              <a:t>Radioactive ion beam physics terminal</a:t>
            </a:r>
          </a:p>
        </p:txBody>
      </p:sp>
      <p:sp>
        <p:nvSpPr>
          <p:cNvPr id="26" name="矩形 25">
            <a:extLst>
              <a:ext uri="{FF2B5EF4-FFF2-40B4-BE49-F238E27FC236}">
                <a16:creationId xmlns:a16="http://schemas.microsoft.com/office/drawing/2014/main" id="{F2999358-81EE-4A0C-BE7F-9007B44586B6}"/>
              </a:ext>
            </a:extLst>
          </p:cNvPr>
          <p:cNvSpPr/>
          <p:nvPr/>
        </p:nvSpPr>
        <p:spPr>
          <a:xfrm>
            <a:off x="7373122" y="1677106"/>
            <a:ext cx="4491137" cy="448008"/>
          </a:xfrm>
          <a:prstGeom prst="rect">
            <a:avLst/>
          </a:prstGeom>
        </p:spPr>
        <p:txBody>
          <a:bodyPr wrap="square">
            <a:spAutoFit/>
          </a:bodyPr>
          <a:lstStyle/>
          <a:p>
            <a:pPr algn="ctr">
              <a:lnSpc>
                <a:spcPct val="114000"/>
              </a:lnSpc>
            </a:pPr>
            <a:r>
              <a:rPr lang="en-US" altLang="zh-CN" sz="2200" b="1" dirty="0">
                <a:latin typeface="Times New Roman" panose="02020603050405020304" pitchFamily="18" charset="0"/>
                <a:cs typeface="Times New Roman" panose="02020603050405020304" pitchFamily="18" charset="0"/>
              </a:rPr>
              <a:t>Accelerator components</a:t>
            </a:r>
          </a:p>
        </p:txBody>
      </p:sp>
      <p:sp>
        <p:nvSpPr>
          <p:cNvPr id="27" name="矩形 26">
            <a:extLst>
              <a:ext uri="{FF2B5EF4-FFF2-40B4-BE49-F238E27FC236}">
                <a16:creationId xmlns:a16="http://schemas.microsoft.com/office/drawing/2014/main" id="{415FD3E0-BDA0-408B-AEAB-F3A319233408}"/>
              </a:ext>
            </a:extLst>
          </p:cNvPr>
          <p:cNvSpPr/>
          <p:nvPr/>
        </p:nvSpPr>
        <p:spPr>
          <a:xfrm>
            <a:off x="7373122" y="3553095"/>
            <a:ext cx="4491137" cy="448008"/>
          </a:xfrm>
          <a:prstGeom prst="rect">
            <a:avLst/>
          </a:prstGeom>
        </p:spPr>
        <p:txBody>
          <a:bodyPr wrap="square">
            <a:spAutoFit/>
          </a:bodyPr>
          <a:lstStyle/>
          <a:p>
            <a:pPr algn="ctr">
              <a:lnSpc>
                <a:spcPct val="114000"/>
              </a:lnSpc>
            </a:pPr>
            <a:r>
              <a:rPr lang="en-US" altLang="zh-CN" sz="2200" b="1" dirty="0">
                <a:latin typeface="Times New Roman" panose="02020603050405020304" pitchFamily="18" charset="0"/>
                <a:cs typeface="Times New Roman" panose="02020603050405020304" pitchFamily="18" charset="0"/>
              </a:rPr>
              <a:t>Experimental terminals</a:t>
            </a:r>
          </a:p>
        </p:txBody>
      </p:sp>
    </p:spTree>
    <p:extLst>
      <p:ext uri="{BB962C8B-B14F-4D97-AF65-F5344CB8AC3E}">
        <p14:creationId xmlns:p14="http://schemas.microsoft.com/office/powerpoint/2010/main" val="324031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Introduction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6</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HIAF main parameters</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B5102DF6-F2F5-419D-B3D3-206E9C97B71A}"/>
              </a:ext>
            </a:extLst>
          </p:cNvPr>
          <p:cNvGraphicFramePr>
            <a:graphicFrameLocks noGrp="1"/>
          </p:cNvGraphicFramePr>
          <p:nvPr>
            <p:extLst>
              <p:ext uri="{D42A27DB-BD31-4B8C-83A1-F6EECF244321}">
                <p14:modId xmlns:p14="http://schemas.microsoft.com/office/powerpoint/2010/main" val="3819798799"/>
              </p:ext>
            </p:extLst>
          </p:nvPr>
        </p:nvGraphicFramePr>
        <p:xfrm>
          <a:off x="336000" y="1743860"/>
          <a:ext cx="11519999" cy="4591608"/>
        </p:xfrm>
        <a:graphic>
          <a:graphicData uri="http://schemas.openxmlformats.org/drawingml/2006/table">
            <a:tbl>
              <a:tblPr firstRow="1" firstCol="1" bandRow="1"/>
              <a:tblGrid>
                <a:gridCol w="2855959">
                  <a:extLst>
                    <a:ext uri="{9D8B030D-6E8A-4147-A177-3AD203B41FA5}">
                      <a16:colId xmlns:a16="http://schemas.microsoft.com/office/drawing/2014/main" val="270776942"/>
                    </a:ext>
                  </a:extLst>
                </a:gridCol>
                <a:gridCol w="1374033">
                  <a:extLst>
                    <a:ext uri="{9D8B030D-6E8A-4147-A177-3AD203B41FA5}">
                      <a16:colId xmlns:a16="http://schemas.microsoft.com/office/drawing/2014/main" val="1916857829"/>
                    </a:ext>
                  </a:extLst>
                </a:gridCol>
                <a:gridCol w="1526703">
                  <a:extLst>
                    <a:ext uri="{9D8B030D-6E8A-4147-A177-3AD203B41FA5}">
                      <a16:colId xmlns:a16="http://schemas.microsoft.com/office/drawing/2014/main" val="652317088"/>
                    </a:ext>
                  </a:extLst>
                </a:gridCol>
                <a:gridCol w="2099216">
                  <a:extLst>
                    <a:ext uri="{9D8B030D-6E8A-4147-A177-3AD203B41FA5}">
                      <a16:colId xmlns:a16="http://schemas.microsoft.com/office/drawing/2014/main" val="2255231576"/>
                    </a:ext>
                  </a:extLst>
                </a:gridCol>
                <a:gridCol w="1641206">
                  <a:extLst>
                    <a:ext uri="{9D8B030D-6E8A-4147-A177-3AD203B41FA5}">
                      <a16:colId xmlns:a16="http://schemas.microsoft.com/office/drawing/2014/main" val="3264985099"/>
                    </a:ext>
                  </a:extLst>
                </a:gridCol>
                <a:gridCol w="2022882">
                  <a:extLst>
                    <a:ext uri="{9D8B030D-6E8A-4147-A177-3AD203B41FA5}">
                      <a16:colId xmlns:a16="http://schemas.microsoft.com/office/drawing/2014/main" val="594458721"/>
                    </a:ext>
                  </a:extLst>
                </a:gridCol>
              </a:tblGrid>
              <a:tr h="474223">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just">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 </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SECR</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err="1">
                          <a:solidFill>
                            <a:srgbClr val="000099"/>
                          </a:solidFill>
                          <a:effectLst/>
                          <a:latin typeface="Times New Roman" panose="02020603050405020304" pitchFamily="18" charset="0"/>
                          <a:ea typeface="宋体" panose="02010600030101010101" pitchFamily="2" charset="-122"/>
                        </a:rPr>
                        <a:t>iLinac</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BRing</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HFRS</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err="1">
                          <a:solidFill>
                            <a:srgbClr val="000099"/>
                          </a:solidFill>
                          <a:effectLst/>
                          <a:latin typeface="Times New Roman" panose="02020603050405020304" pitchFamily="18" charset="0"/>
                          <a:ea typeface="宋体" panose="02010600030101010101" pitchFamily="2" charset="-122"/>
                        </a:rPr>
                        <a:t>SRing</a:t>
                      </a:r>
                      <a:endParaRPr lang="zh-CN" sz="1800" dirty="0">
                        <a:solidFill>
                          <a:srgbClr val="000099"/>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28575" cap="flat" cmpd="sng" algn="ctr">
                      <a:solidFill>
                        <a:sysClr val="windowText" lastClr="000000">
                          <a:lumMod val="85000"/>
                          <a:lumOff val="1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496145"/>
                  </a:ext>
                </a:extLst>
              </a:tr>
              <a:tr h="421532">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Length / circumference (m)</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US" sz="1800" kern="800">
                          <a:solidFill>
                            <a:srgbClr val="0000FF"/>
                          </a:solidFill>
                          <a:effectLst/>
                          <a:latin typeface="Times New Roman" panose="02020603050405020304" pitchFamily="18" charset="0"/>
                          <a:ea typeface="宋体" panose="02010600030101010101" pitchFamily="2" charset="-122"/>
                        </a:rPr>
                        <a:t>114</a:t>
                      </a:r>
                      <a:endParaRPr lang="zh-CN" sz="180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US" sz="1800" b="1" kern="800" dirty="0">
                          <a:solidFill>
                            <a:srgbClr val="0000FF"/>
                          </a:solidFill>
                          <a:effectLst/>
                          <a:latin typeface="Times New Roman" panose="02020603050405020304" pitchFamily="18" charset="0"/>
                          <a:ea typeface="宋体" panose="02010600030101010101" pitchFamily="2" charset="-122"/>
                        </a:rPr>
                        <a:t>569</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US" sz="1800" kern="800" dirty="0">
                          <a:solidFill>
                            <a:srgbClr val="0000FF"/>
                          </a:solidFill>
                          <a:effectLst/>
                          <a:latin typeface="Times New Roman" panose="02020603050405020304" pitchFamily="18" charset="0"/>
                          <a:ea typeface="宋体" panose="02010600030101010101" pitchFamily="2" charset="-122"/>
                        </a:rPr>
                        <a:t>192</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US" sz="1800" b="1" kern="800" dirty="0">
                          <a:solidFill>
                            <a:srgbClr val="0000FF"/>
                          </a:solidFill>
                          <a:effectLst/>
                          <a:latin typeface="Times New Roman" panose="02020603050405020304" pitchFamily="18" charset="0"/>
                          <a:ea typeface="宋体" panose="02010600030101010101" pitchFamily="2" charset="-122"/>
                        </a:rPr>
                        <a:t>277</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9531362"/>
                  </a:ext>
                </a:extLst>
              </a:tr>
              <a:tr h="488815">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Final energy of U (MeV/u)</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0.014 (U</a:t>
                      </a:r>
                      <a:r>
                        <a:rPr lang="en-GB" sz="1800" kern="800" baseline="30000" dirty="0">
                          <a:solidFill>
                            <a:srgbClr val="0000FF"/>
                          </a:solidFill>
                          <a:effectLst/>
                          <a:latin typeface="Times New Roman" panose="02020603050405020304" pitchFamily="18" charset="0"/>
                          <a:ea typeface="宋体" panose="02010600030101010101" pitchFamily="2" charset="-122"/>
                        </a:rPr>
                        <a:t>35+</a:t>
                      </a:r>
                      <a:r>
                        <a:rPr lang="en-GB" sz="1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17 (U</a:t>
                      </a:r>
                      <a:r>
                        <a:rPr lang="en-GB" sz="1800" kern="800" baseline="30000" dirty="0">
                          <a:solidFill>
                            <a:srgbClr val="0000FF"/>
                          </a:solidFill>
                          <a:effectLst/>
                          <a:latin typeface="Times New Roman" panose="02020603050405020304" pitchFamily="18" charset="0"/>
                          <a:ea typeface="宋体" panose="02010600030101010101" pitchFamily="2" charset="-122"/>
                        </a:rPr>
                        <a:t>35+</a:t>
                      </a:r>
                      <a:r>
                        <a:rPr lang="en-GB" sz="1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83</a:t>
                      </a:r>
                      <a:r>
                        <a:rPr lang="en-US" sz="1800" b="1" kern="800" dirty="0">
                          <a:solidFill>
                            <a:srgbClr val="0000FF"/>
                          </a:solidFill>
                          <a:effectLst/>
                          <a:latin typeface="Times New Roman" panose="02020603050405020304" pitchFamily="18" charset="0"/>
                          <a:ea typeface="宋体" panose="02010600030101010101" pitchFamily="2" charset="-122"/>
                        </a:rPr>
                        <a:t>5</a:t>
                      </a:r>
                      <a:r>
                        <a:rPr lang="en-GB" sz="1800" b="1" kern="800" dirty="0">
                          <a:solidFill>
                            <a:srgbClr val="0000FF"/>
                          </a:solidFill>
                          <a:effectLst/>
                          <a:latin typeface="Times New Roman" panose="02020603050405020304" pitchFamily="18" charset="0"/>
                          <a:ea typeface="宋体" panose="02010600030101010101" pitchFamily="2" charset="-122"/>
                        </a:rPr>
                        <a:t> (U</a:t>
                      </a:r>
                      <a:r>
                        <a:rPr lang="en-GB" sz="1800" b="1" kern="800" baseline="30000" dirty="0">
                          <a:solidFill>
                            <a:srgbClr val="0000FF"/>
                          </a:solidFill>
                          <a:effectLst/>
                          <a:latin typeface="Times New Roman" panose="02020603050405020304" pitchFamily="18" charset="0"/>
                          <a:ea typeface="宋体" panose="02010600030101010101" pitchFamily="2" charset="-122"/>
                        </a:rPr>
                        <a:t>35+</a:t>
                      </a:r>
                      <a:r>
                        <a:rPr lang="en-GB" sz="1800" b="1" dirty="0">
                          <a:solidFill>
                            <a:srgbClr val="0000FF"/>
                          </a:solidFill>
                          <a:effectLst/>
                          <a:latin typeface="Times New Roman" panose="02020603050405020304" pitchFamily="18" charset="0"/>
                          <a:ea typeface="宋体" panose="02010600030101010101" pitchFamily="2" charset="-122"/>
                        </a:rPr>
                        <a:t>)</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8</a:t>
                      </a:r>
                      <a:r>
                        <a:rPr lang="en-GB" sz="1800" dirty="0">
                          <a:solidFill>
                            <a:srgbClr val="0000FF"/>
                          </a:solidFill>
                          <a:effectLst/>
                          <a:latin typeface="Times New Roman" panose="02020603050405020304" pitchFamily="18" charset="0"/>
                          <a:ea typeface="宋体" panose="02010600030101010101" pitchFamily="2" charset="-122"/>
                        </a:rPr>
                        <a:t>00 (</a:t>
                      </a:r>
                      <a:r>
                        <a:rPr lang="en-GB" sz="1800" kern="800" dirty="0">
                          <a:solidFill>
                            <a:srgbClr val="0000FF"/>
                          </a:solidFill>
                          <a:effectLst/>
                          <a:latin typeface="Times New Roman" panose="02020603050405020304" pitchFamily="18" charset="0"/>
                          <a:ea typeface="宋体" panose="02010600030101010101" pitchFamily="2" charset="-122"/>
                        </a:rPr>
                        <a:t>U</a:t>
                      </a:r>
                      <a:r>
                        <a:rPr lang="en-GB" sz="1800" kern="800" baseline="30000" dirty="0">
                          <a:solidFill>
                            <a:srgbClr val="0000FF"/>
                          </a:solidFill>
                          <a:effectLst/>
                          <a:latin typeface="Times New Roman" panose="02020603050405020304" pitchFamily="18" charset="0"/>
                          <a:ea typeface="宋体" panose="02010600030101010101" pitchFamily="2" charset="-122"/>
                        </a:rPr>
                        <a:t>92+</a:t>
                      </a:r>
                      <a:r>
                        <a:rPr lang="en-GB" sz="1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11</a:t>
                      </a:r>
                      <a:r>
                        <a:rPr lang="en-GB" sz="1800" b="1" dirty="0">
                          <a:solidFill>
                            <a:srgbClr val="0000FF"/>
                          </a:solidFill>
                          <a:effectLst/>
                          <a:latin typeface="Times New Roman" panose="02020603050405020304" pitchFamily="18" charset="0"/>
                          <a:ea typeface="宋体" panose="02010600030101010101" pitchFamily="2" charset="-122"/>
                        </a:rPr>
                        <a:t>00 (</a:t>
                      </a:r>
                      <a:r>
                        <a:rPr lang="en-GB" sz="1800" b="1" kern="800" dirty="0">
                          <a:solidFill>
                            <a:srgbClr val="0000FF"/>
                          </a:solidFill>
                          <a:effectLst/>
                          <a:latin typeface="Times New Roman" panose="02020603050405020304" pitchFamily="18" charset="0"/>
                          <a:ea typeface="宋体" panose="02010600030101010101" pitchFamily="2" charset="-122"/>
                        </a:rPr>
                        <a:t>U</a:t>
                      </a:r>
                      <a:r>
                        <a:rPr lang="en-GB" sz="1800" b="1" kern="800" baseline="30000" dirty="0">
                          <a:solidFill>
                            <a:srgbClr val="0000FF"/>
                          </a:solidFill>
                          <a:effectLst/>
                          <a:latin typeface="Times New Roman" panose="02020603050405020304" pitchFamily="18" charset="0"/>
                          <a:ea typeface="宋体" panose="02010600030101010101" pitchFamily="2" charset="-122"/>
                        </a:rPr>
                        <a:t>92+</a:t>
                      </a:r>
                      <a:r>
                        <a:rPr lang="en-GB" sz="1800" b="1" dirty="0">
                          <a:solidFill>
                            <a:srgbClr val="0000FF"/>
                          </a:solidFill>
                          <a:effectLst/>
                          <a:latin typeface="Times New Roman" panose="02020603050405020304" pitchFamily="18" charset="0"/>
                          <a:ea typeface="宋体" panose="02010600030101010101" pitchFamily="2" charset="-122"/>
                        </a:rPr>
                        <a:t>)</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6303464"/>
                  </a:ext>
                </a:extLst>
              </a:tr>
              <a:tr h="421532">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Max. magnetic rigidity (Tm)</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a:solidFill>
                            <a:srgbClr val="0000FF"/>
                          </a:solidFill>
                          <a:effectLst/>
                          <a:latin typeface="Times New Roman" panose="02020603050405020304" pitchFamily="18" charset="0"/>
                          <a:ea typeface="宋体" panose="02010600030101010101" pitchFamily="2" charset="-122"/>
                        </a:rPr>
                        <a:t>---</a:t>
                      </a:r>
                      <a:endParaRPr lang="zh-CN" sz="180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34</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25</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1</a:t>
                      </a:r>
                      <a:r>
                        <a:rPr lang="en-GB" sz="1800" b="1" dirty="0">
                          <a:solidFill>
                            <a:srgbClr val="0000FF"/>
                          </a:solidFill>
                          <a:effectLst/>
                          <a:latin typeface="Times New Roman" panose="02020603050405020304" pitchFamily="18" charset="0"/>
                          <a:ea typeface="宋体" panose="02010600030101010101" pitchFamily="2" charset="-122"/>
                        </a:rPr>
                        <a:t>5</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1919574"/>
                  </a:ext>
                </a:extLst>
              </a:tr>
              <a:tr h="972272">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Max. beam intensity of U</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FF0000"/>
                          </a:solidFill>
                          <a:effectLst/>
                          <a:latin typeface="Times New Roman" panose="02020603050405020304" pitchFamily="18" charset="0"/>
                          <a:ea typeface="宋体" panose="02010600030101010101" pitchFamily="2" charset="-122"/>
                        </a:rPr>
                        <a:t>50 </a:t>
                      </a:r>
                      <a:r>
                        <a:rPr lang="en-GB" sz="1800" b="1" kern="800" dirty="0" err="1">
                          <a:solidFill>
                            <a:srgbClr val="FF0000"/>
                          </a:solidFill>
                          <a:effectLst/>
                          <a:latin typeface="Times New Roman" panose="02020603050405020304" pitchFamily="18" charset="0"/>
                          <a:ea typeface="宋体" panose="02010600030101010101" pitchFamily="2" charset="-122"/>
                        </a:rPr>
                        <a:t>pμA</a:t>
                      </a:r>
                      <a:r>
                        <a:rPr lang="en-GB" sz="1800" b="1" kern="800" dirty="0">
                          <a:solidFill>
                            <a:srgbClr val="FF0000"/>
                          </a:solidFill>
                          <a:effectLst/>
                          <a:latin typeface="Times New Roman" panose="02020603050405020304" pitchFamily="18" charset="0"/>
                          <a:ea typeface="宋体" panose="02010600030101010101" pitchFamily="2" charset="-122"/>
                        </a:rPr>
                        <a:t> (U</a:t>
                      </a:r>
                      <a:r>
                        <a:rPr lang="en-GB" sz="1800" b="1" kern="800" baseline="30000" dirty="0">
                          <a:solidFill>
                            <a:srgbClr val="FF0000"/>
                          </a:solidFill>
                          <a:effectLst/>
                          <a:latin typeface="Times New Roman" panose="02020603050405020304" pitchFamily="18" charset="0"/>
                          <a:ea typeface="宋体" panose="02010600030101010101" pitchFamily="2" charset="-122"/>
                        </a:rPr>
                        <a:t>35+</a:t>
                      </a:r>
                      <a:r>
                        <a:rPr lang="en-GB" sz="1800" b="1" dirty="0">
                          <a:solidFill>
                            <a:srgbClr val="FF0000"/>
                          </a:solidFill>
                          <a:effectLst/>
                          <a:latin typeface="Times New Roman" panose="02020603050405020304" pitchFamily="18" charset="0"/>
                          <a:ea typeface="宋体" panose="02010600030101010101" pitchFamily="2" charset="-122"/>
                        </a:rPr>
                        <a:t>)</a:t>
                      </a:r>
                      <a:endParaRPr lang="zh-CN" sz="1800" b="1" dirty="0">
                        <a:solidFill>
                          <a:srgbClr val="FF0000"/>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FF0000"/>
                          </a:solidFill>
                          <a:effectLst/>
                          <a:latin typeface="Times New Roman" panose="02020603050405020304" pitchFamily="18" charset="0"/>
                          <a:ea typeface="宋体" panose="02010600030101010101" pitchFamily="2" charset="-122"/>
                        </a:rPr>
                        <a:t>28 </a:t>
                      </a:r>
                      <a:r>
                        <a:rPr lang="en-GB" sz="1800" b="1" kern="800" dirty="0" err="1">
                          <a:solidFill>
                            <a:srgbClr val="FF0000"/>
                          </a:solidFill>
                          <a:effectLst/>
                          <a:latin typeface="Times New Roman" panose="02020603050405020304" pitchFamily="18" charset="0"/>
                          <a:ea typeface="宋体" panose="02010600030101010101" pitchFamily="2" charset="-122"/>
                        </a:rPr>
                        <a:t>pμA</a:t>
                      </a:r>
                      <a:r>
                        <a:rPr lang="en-GB" sz="1800" b="1" kern="800" dirty="0">
                          <a:solidFill>
                            <a:srgbClr val="FF0000"/>
                          </a:solidFill>
                          <a:effectLst/>
                          <a:latin typeface="Times New Roman" panose="02020603050405020304" pitchFamily="18" charset="0"/>
                          <a:ea typeface="宋体" panose="02010600030101010101" pitchFamily="2" charset="-122"/>
                        </a:rPr>
                        <a:t> (U</a:t>
                      </a:r>
                      <a:r>
                        <a:rPr lang="en-GB" sz="1800" b="1" kern="800" baseline="30000" dirty="0">
                          <a:solidFill>
                            <a:srgbClr val="FF0000"/>
                          </a:solidFill>
                          <a:effectLst/>
                          <a:latin typeface="Times New Roman" panose="02020603050405020304" pitchFamily="18" charset="0"/>
                          <a:ea typeface="宋体" panose="02010600030101010101" pitchFamily="2" charset="-122"/>
                        </a:rPr>
                        <a:t>35+</a:t>
                      </a:r>
                      <a:r>
                        <a:rPr lang="en-GB" sz="1800" b="1" dirty="0">
                          <a:solidFill>
                            <a:srgbClr val="FF0000"/>
                          </a:solidFill>
                          <a:effectLst/>
                          <a:latin typeface="Times New Roman" panose="02020603050405020304" pitchFamily="18" charset="0"/>
                          <a:ea typeface="宋体" panose="02010600030101010101" pitchFamily="2" charset="-122"/>
                        </a:rPr>
                        <a:t>)</a:t>
                      </a:r>
                      <a:endParaRPr lang="zh-CN" sz="1800" b="1" dirty="0">
                        <a:solidFill>
                          <a:srgbClr val="FF0000"/>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marL="0" marR="0" lvl="0" indent="0" algn="ctr" defTabSz="457200" rtl="0" eaLnBrk="1" fontAlgn="auto" latinLnBrk="0" hangingPunct="1">
                        <a:lnSpc>
                          <a:spcPct val="100000"/>
                        </a:lnSpc>
                        <a:spcBef>
                          <a:spcPts val="100"/>
                        </a:spcBef>
                        <a:spcAft>
                          <a:spcPts val="100"/>
                        </a:spcAft>
                        <a:buClrTx/>
                        <a:buSzTx/>
                        <a:buFontTx/>
                        <a:buNone/>
                        <a:tabLst/>
                        <a:defRPr/>
                      </a:pPr>
                      <a:r>
                        <a:rPr lang="en-GB" sz="1800" b="1" kern="800" dirty="0">
                          <a:solidFill>
                            <a:srgbClr val="FF0000"/>
                          </a:solidFill>
                          <a:effectLst/>
                          <a:latin typeface="Times New Roman" panose="02020603050405020304" pitchFamily="18" charset="0"/>
                          <a:ea typeface="宋体" panose="02010600030101010101" pitchFamily="2" charset="-122"/>
                        </a:rPr>
                        <a:t>2</a:t>
                      </a:r>
                      <a:r>
                        <a:rPr lang="en-GB" sz="1800" b="1" kern="800" dirty="0">
                          <a:solidFill>
                            <a:srgbClr val="FF0000"/>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b="1" kern="800" dirty="0">
                          <a:solidFill>
                            <a:srgbClr val="FF0000"/>
                          </a:solidFill>
                          <a:effectLst/>
                          <a:latin typeface="Times New Roman" panose="02020603050405020304" pitchFamily="18" charset="0"/>
                          <a:ea typeface="宋体" panose="02010600030101010101" pitchFamily="2" charset="-122"/>
                        </a:rPr>
                        <a:t>10</a:t>
                      </a:r>
                      <a:r>
                        <a:rPr lang="en-GB" sz="1800" b="1" kern="800" baseline="30000" dirty="0">
                          <a:solidFill>
                            <a:srgbClr val="FF0000"/>
                          </a:solidFill>
                          <a:effectLst/>
                          <a:latin typeface="Times New Roman" panose="02020603050405020304" pitchFamily="18" charset="0"/>
                          <a:ea typeface="宋体" panose="02010600030101010101" pitchFamily="2" charset="-122"/>
                        </a:rPr>
                        <a:t>11</a:t>
                      </a:r>
                      <a:r>
                        <a:rPr lang="en-GB" sz="1800" b="1" kern="800" dirty="0">
                          <a:solidFill>
                            <a:srgbClr val="FF0000"/>
                          </a:solidFill>
                          <a:effectLst/>
                          <a:latin typeface="Times New Roman" panose="02020603050405020304" pitchFamily="18" charset="0"/>
                          <a:ea typeface="宋体" panose="02010600030101010101" pitchFamily="2" charset="-122"/>
                        </a:rPr>
                        <a:t>ppp </a:t>
                      </a:r>
                      <a:r>
                        <a:rPr lang="en-GB" altLang="zh-CN" sz="1800" b="1" kern="800" dirty="0">
                          <a:solidFill>
                            <a:srgbClr val="FF0000"/>
                          </a:solidFill>
                          <a:effectLst/>
                          <a:latin typeface="Times New Roman" panose="02020603050405020304" pitchFamily="18" charset="0"/>
                          <a:ea typeface="宋体" panose="02010600030101010101" pitchFamily="2" charset="-122"/>
                        </a:rPr>
                        <a:t>(U</a:t>
                      </a:r>
                      <a:r>
                        <a:rPr lang="en-GB" altLang="zh-CN" sz="1800" b="1" kern="800" baseline="30000" dirty="0">
                          <a:solidFill>
                            <a:srgbClr val="FF0000"/>
                          </a:solidFill>
                          <a:effectLst/>
                          <a:latin typeface="Times New Roman" panose="02020603050405020304" pitchFamily="18" charset="0"/>
                          <a:ea typeface="宋体" panose="02010600030101010101" pitchFamily="2" charset="-122"/>
                        </a:rPr>
                        <a:t>35+</a:t>
                      </a:r>
                      <a:r>
                        <a:rPr lang="en-GB" altLang="zh-CN" sz="1800" b="1" kern="800" dirty="0">
                          <a:solidFill>
                            <a:srgbClr val="FF0000"/>
                          </a:solidFill>
                          <a:effectLst/>
                          <a:latin typeface="Times New Roman" panose="02020603050405020304" pitchFamily="18" charset="0"/>
                          <a:ea typeface="宋体" panose="02010600030101010101" pitchFamily="2" charset="-122"/>
                        </a:rPr>
                        <a:t>)</a:t>
                      </a:r>
                      <a:endParaRPr lang="en-GB" sz="1800" b="1" kern="800" dirty="0">
                        <a:solidFill>
                          <a:srgbClr val="FF0000"/>
                        </a:solidFill>
                        <a:effectLst/>
                        <a:latin typeface="Times New Roman" panose="02020603050405020304" pitchFamily="18" charset="0"/>
                        <a:ea typeface="宋体" panose="02010600030101010101" pitchFamily="2" charset="-122"/>
                      </a:endParaRPr>
                    </a:p>
                    <a:p>
                      <a:pPr marL="0" marR="0" lvl="0" indent="0" algn="ctr" defTabSz="457200" rtl="0" eaLnBrk="1" fontAlgn="auto" latinLnBrk="0" hangingPunct="1">
                        <a:lnSpc>
                          <a:spcPct val="100000"/>
                        </a:lnSpc>
                        <a:spcBef>
                          <a:spcPts val="100"/>
                        </a:spcBef>
                        <a:spcAft>
                          <a:spcPts val="100"/>
                        </a:spcAft>
                        <a:buClrTx/>
                        <a:buSzTx/>
                        <a:buFontTx/>
                        <a:buNone/>
                        <a:tabLst/>
                        <a:defRPr/>
                      </a:pPr>
                      <a:r>
                        <a:rPr lang="en-GB" altLang="zh-CN" sz="1800" b="1" kern="800" dirty="0">
                          <a:solidFill>
                            <a:srgbClr val="FF0000"/>
                          </a:solidFill>
                          <a:effectLst/>
                          <a:latin typeface="Times New Roman" panose="02020603050405020304" pitchFamily="18" charset="0"/>
                          <a:ea typeface="宋体" panose="02010600030101010101" pitchFamily="2" charset="-122"/>
                          <a:sym typeface="Symbol" panose="05050102010706020507" pitchFamily="18" charset="2"/>
                        </a:rPr>
                        <a:t>6</a:t>
                      </a:r>
                      <a:r>
                        <a:rPr lang="en-GB" altLang="zh-CN" sz="1800" b="1" kern="800" dirty="0">
                          <a:solidFill>
                            <a:srgbClr val="FF0000"/>
                          </a:solidFill>
                          <a:effectLst/>
                          <a:latin typeface="Times New Roman" panose="02020603050405020304" pitchFamily="18" charset="0"/>
                          <a:ea typeface="宋体" panose="02010600030101010101" pitchFamily="2" charset="-122"/>
                        </a:rPr>
                        <a:t>10</a:t>
                      </a:r>
                      <a:r>
                        <a:rPr lang="en-GB" altLang="zh-CN" sz="1800" b="1" kern="800" baseline="30000" dirty="0">
                          <a:solidFill>
                            <a:srgbClr val="FF0000"/>
                          </a:solidFill>
                          <a:effectLst/>
                          <a:latin typeface="Times New Roman" panose="02020603050405020304" pitchFamily="18" charset="0"/>
                          <a:ea typeface="宋体" panose="02010600030101010101" pitchFamily="2" charset="-122"/>
                        </a:rPr>
                        <a:t>11</a:t>
                      </a:r>
                      <a:r>
                        <a:rPr lang="en-GB" altLang="zh-CN" sz="1800" b="1" kern="800" dirty="0">
                          <a:solidFill>
                            <a:srgbClr val="FF0000"/>
                          </a:solidFill>
                          <a:effectLst/>
                          <a:latin typeface="Times New Roman" panose="02020603050405020304" pitchFamily="18" charset="0"/>
                          <a:ea typeface="宋体" panose="02010600030101010101" pitchFamily="2" charset="-122"/>
                        </a:rPr>
                        <a:t>pps (U</a:t>
                      </a:r>
                      <a:r>
                        <a:rPr lang="en-GB" altLang="zh-CN" sz="1800" b="1" kern="800" baseline="30000" dirty="0">
                          <a:solidFill>
                            <a:srgbClr val="FF0000"/>
                          </a:solidFill>
                          <a:effectLst/>
                          <a:latin typeface="Times New Roman" panose="02020603050405020304" pitchFamily="18" charset="0"/>
                          <a:ea typeface="宋体" panose="02010600030101010101" pitchFamily="2" charset="-122"/>
                        </a:rPr>
                        <a:t>35+</a:t>
                      </a:r>
                      <a:r>
                        <a:rPr lang="en-GB" altLang="zh-CN" sz="1800" b="1" kern="800" dirty="0">
                          <a:solidFill>
                            <a:srgbClr val="FF0000"/>
                          </a:solidFill>
                          <a:effectLst/>
                          <a:latin typeface="Times New Roman" panose="02020603050405020304" pitchFamily="18" charset="0"/>
                          <a:ea typeface="宋体" panose="02010600030101010101" pitchFamily="2" charset="-122"/>
                        </a:rPr>
                        <a:t>)</a:t>
                      </a: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FF0000"/>
                          </a:solidFill>
                          <a:effectLst/>
                          <a:latin typeface="Times New Roman" panose="02020603050405020304" pitchFamily="18" charset="0"/>
                          <a:ea typeface="宋体" panose="02010600030101010101" pitchFamily="2" charset="-122"/>
                        </a:rPr>
                        <a:t> -------</a:t>
                      </a:r>
                      <a:endParaRPr lang="zh-CN" sz="1800" dirty="0">
                        <a:solidFill>
                          <a:srgbClr val="FF0000"/>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FF0000"/>
                          </a:solidFill>
                          <a:effectLst/>
                          <a:latin typeface="Times New Roman" panose="02020603050405020304" pitchFamily="18" charset="0"/>
                          <a:ea typeface="宋体" panose="02010600030101010101" pitchFamily="2" charset="-122"/>
                        </a:rPr>
                        <a:t>(0.5-1)</a:t>
                      </a:r>
                      <a:r>
                        <a:rPr lang="en-GB" altLang="zh-CN" sz="1800" b="1" kern="800" dirty="0">
                          <a:solidFill>
                            <a:srgbClr val="FF0000"/>
                          </a:solidFill>
                          <a:effectLst/>
                          <a:latin typeface="Times New Roman" panose="02020603050405020304" pitchFamily="18" charset="0"/>
                          <a:ea typeface="宋体" panose="02010600030101010101" pitchFamily="2" charset="-122"/>
                          <a:sym typeface="Symbol" panose="05050102010706020507" pitchFamily="18" charset="2"/>
                        </a:rPr>
                        <a:t> </a:t>
                      </a:r>
                      <a:r>
                        <a:rPr lang="en-GB" sz="1800" b="1" kern="800" dirty="0">
                          <a:solidFill>
                            <a:srgbClr val="FF0000"/>
                          </a:solidFill>
                          <a:effectLst/>
                          <a:latin typeface="Times New Roman" panose="02020603050405020304" pitchFamily="18" charset="0"/>
                          <a:ea typeface="宋体" panose="02010600030101010101" pitchFamily="2" charset="-122"/>
                        </a:rPr>
                        <a:t>10</a:t>
                      </a:r>
                      <a:r>
                        <a:rPr lang="en-GB" sz="1800" b="1" kern="800" baseline="30000" dirty="0">
                          <a:solidFill>
                            <a:srgbClr val="FF0000"/>
                          </a:solidFill>
                          <a:effectLst/>
                          <a:latin typeface="Times New Roman" panose="02020603050405020304" pitchFamily="18" charset="0"/>
                          <a:ea typeface="宋体" panose="02010600030101010101" pitchFamily="2" charset="-122"/>
                        </a:rPr>
                        <a:t>12</a:t>
                      </a:r>
                      <a:r>
                        <a:rPr lang="en-GB" sz="1800" b="1" kern="800" dirty="0">
                          <a:solidFill>
                            <a:srgbClr val="FF0000"/>
                          </a:solidFill>
                          <a:effectLst/>
                          <a:latin typeface="Times New Roman" panose="02020603050405020304" pitchFamily="18" charset="0"/>
                          <a:ea typeface="宋体" panose="02010600030101010101" pitchFamily="2" charset="-122"/>
                        </a:rPr>
                        <a:t>ppp (U</a:t>
                      </a:r>
                      <a:r>
                        <a:rPr lang="en-GB" sz="1800" b="1" kern="800" baseline="30000" dirty="0">
                          <a:solidFill>
                            <a:srgbClr val="FF0000"/>
                          </a:solidFill>
                          <a:effectLst/>
                          <a:latin typeface="Times New Roman" panose="02020603050405020304" pitchFamily="18" charset="0"/>
                          <a:ea typeface="宋体" panose="02010600030101010101" pitchFamily="2" charset="-122"/>
                        </a:rPr>
                        <a:t>92+</a:t>
                      </a:r>
                      <a:r>
                        <a:rPr lang="en-GB" sz="1800" b="1" kern="800" dirty="0">
                          <a:solidFill>
                            <a:srgbClr val="FF0000"/>
                          </a:solidFill>
                          <a:effectLst/>
                          <a:latin typeface="Times New Roman" panose="02020603050405020304" pitchFamily="18" charset="0"/>
                          <a:ea typeface="宋体" panose="02010600030101010101" pitchFamily="2" charset="-122"/>
                        </a:rPr>
                        <a:t>)</a:t>
                      </a:r>
                      <a:endParaRPr lang="zh-CN" sz="1800" b="1" dirty="0">
                        <a:solidFill>
                          <a:srgbClr val="FF0000"/>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37291"/>
                  </a:ext>
                </a:extLst>
              </a:tr>
              <a:tr h="843063">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kern="800" dirty="0">
                          <a:solidFill>
                            <a:srgbClr val="000099"/>
                          </a:solidFill>
                          <a:effectLst/>
                          <a:latin typeface="Times New Roman" panose="02020603050405020304" pitchFamily="18" charset="0"/>
                          <a:ea typeface="宋体" panose="02010600030101010101" pitchFamily="2" charset="-122"/>
                        </a:rPr>
                        <a:t>Operation mode</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a:solidFill>
                            <a:srgbClr val="0000FF"/>
                          </a:solidFill>
                          <a:effectLst/>
                          <a:latin typeface="Times New Roman" panose="02020603050405020304" pitchFamily="18" charset="0"/>
                          <a:ea typeface="宋体" panose="02010600030101010101" pitchFamily="2" charset="-122"/>
                        </a:rPr>
                        <a:t>DC</a:t>
                      </a:r>
                      <a:endParaRPr lang="zh-CN" sz="180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CW or pulse</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fast ramping (12T/s, 3Hz)</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Momentum-resolution 1100</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DC, deceleration</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635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8647084"/>
                  </a:ext>
                </a:extLst>
              </a:tr>
              <a:tr h="843063">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l">
                        <a:spcBef>
                          <a:spcPts val="100"/>
                        </a:spcBef>
                        <a:spcAft>
                          <a:spcPts val="100"/>
                        </a:spcAft>
                      </a:pPr>
                      <a:r>
                        <a:rPr lang="en-GB" sz="1800" b="1" dirty="0">
                          <a:solidFill>
                            <a:srgbClr val="000099"/>
                          </a:solidFill>
                          <a:effectLst/>
                          <a:latin typeface="Times New Roman" panose="02020603050405020304" pitchFamily="18" charset="0"/>
                          <a:ea typeface="宋体" panose="02010600030101010101" pitchFamily="2" charset="-122"/>
                        </a:rPr>
                        <a:t>Emittance</a:t>
                      </a:r>
                      <a:r>
                        <a:rPr lang="en-GB" sz="1800" b="1" baseline="0" dirty="0">
                          <a:solidFill>
                            <a:srgbClr val="000099"/>
                          </a:solidFill>
                          <a:effectLst/>
                          <a:latin typeface="Times New Roman" panose="02020603050405020304" pitchFamily="18" charset="0"/>
                          <a:ea typeface="宋体" panose="02010600030101010101" pitchFamily="2" charset="-122"/>
                        </a:rPr>
                        <a:t> </a:t>
                      </a:r>
                      <a:r>
                        <a:rPr lang="en-GB" sz="1800" b="1" dirty="0">
                          <a:solidFill>
                            <a:srgbClr val="000099"/>
                          </a:solidFill>
                          <a:effectLst/>
                          <a:latin typeface="Times New Roman" panose="02020603050405020304" pitchFamily="18" charset="0"/>
                          <a:ea typeface="宋体" panose="02010600030101010101" pitchFamily="2" charset="-122"/>
                        </a:rPr>
                        <a:t>or Acceptance (</a:t>
                      </a:r>
                      <a:r>
                        <a:rPr lang="en-GB" altLang="zh-CN" sz="1800" b="1" dirty="0">
                          <a:solidFill>
                            <a:srgbClr val="000099"/>
                          </a:solidFill>
                          <a:effectLst/>
                          <a:latin typeface="Times New Roman" panose="02020603050405020304" pitchFamily="18" charset="0"/>
                          <a:ea typeface="宋体" panose="02010600030101010101" pitchFamily="2" charset="-122"/>
                        </a:rPr>
                        <a:t>H/V, </a:t>
                      </a:r>
                      <a:r>
                        <a:rPr lang="en-GB" sz="1800" b="1" dirty="0">
                          <a:solidFill>
                            <a:srgbClr val="000099"/>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b="1" dirty="0">
                          <a:solidFill>
                            <a:srgbClr val="000099"/>
                          </a:solidFill>
                          <a:effectLst/>
                          <a:latin typeface="Times New Roman" panose="02020603050405020304" pitchFamily="18" charset="0"/>
                          <a:ea typeface="宋体" panose="02010600030101010101" pitchFamily="2" charset="-122"/>
                        </a:rPr>
                        <a:t>·mm·mrad, </a:t>
                      </a:r>
                      <a:r>
                        <a:rPr lang="en-GB" sz="1800" b="1" dirty="0" err="1">
                          <a:solidFill>
                            <a:srgbClr val="000099"/>
                          </a:solidFill>
                          <a:effectLst/>
                          <a:latin typeface="Times New Roman" panose="02020603050405020304" pitchFamily="18" charset="0"/>
                          <a:ea typeface="宋体" panose="02010600030101010101" pitchFamily="2" charset="-122"/>
                        </a:rPr>
                        <a:t>dp</a:t>
                      </a:r>
                      <a:r>
                        <a:rPr lang="en-GB" sz="1800" b="1" dirty="0">
                          <a:solidFill>
                            <a:srgbClr val="000099"/>
                          </a:solidFill>
                          <a:effectLst/>
                          <a:latin typeface="Times New Roman" panose="02020603050405020304" pitchFamily="18" charset="0"/>
                          <a:ea typeface="宋体" panose="02010600030101010101" pitchFamily="2" charset="-122"/>
                        </a:rPr>
                        <a:t>/p)</a:t>
                      </a:r>
                      <a:endParaRPr lang="zh-CN" sz="1800" b="1" dirty="0">
                        <a:solidFill>
                          <a:srgbClr val="000099"/>
                        </a:solidFill>
                        <a:effectLst/>
                        <a:latin typeface="Times New Roman" panose="02020603050405020304" pitchFamily="18" charset="0"/>
                        <a:ea typeface="宋体" panose="02010600030101010101" pitchFamily="2" charset="-122"/>
                      </a:endParaRPr>
                    </a:p>
                  </a:txBody>
                  <a:tcPr marL="72000" marR="72000" marT="0" marB="0" anchor="ctr">
                    <a:lnL w="28575" cap="flat" cmpd="sng" algn="ctr">
                      <a:solidFill>
                        <a:sysClr val="windowText" lastClr="000000">
                          <a:lumMod val="85000"/>
                          <a:lumOff val="1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 </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rPr>
                        <a:t>5</a:t>
                      </a:r>
                      <a:r>
                        <a:rPr lang="en-GB" sz="1800" dirty="0">
                          <a:solidFill>
                            <a:srgbClr val="0000FF"/>
                          </a:solidFill>
                          <a:effectLst/>
                          <a:latin typeface="Times New Roman" panose="02020603050405020304" pitchFamily="18" charset="0"/>
                          <a:ea typeface="宋体" panose="02010600030101010101" pitchFamily="2" charset="-122"/>
                        </a:rPr>
                        <a:t> / 5</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2</a:t>
                      </a:r>
                      <a:r>
                        <a:rPr lang="en-GB" sz="1800" b="1" dirty="0">
                          <a:solidFill>
                            <a:srgbClr val="0000FF"/>
                          </a:solidFill>
                          <a:effectLst/>
                          <a:latin typeface="Times New Roman" panose="02020603050405020304" pitchFamily="18" charset="0"/>
                          <a:ea typeface="宋体" panose="02010600030101010101" pitchFamily="2" charset="-122"/>
                        </a:rPr>
                        <a:t>00/100, 0.5%</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kern="800" dirty="0">
                          <a:solidFill>
                            <a:srgbClr val="0000FF"/>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kern="800" dirty="0">
                          <a:solidFill>
                            <a:srgbClr val="0000FF"/>
                          </a:solidFill>
                          <a:effectLst/>
                          <a:latin typeface="Times New Roman" panose="02020603050405020304" pitchFamily="18" charset="0"/>
                          <a:ea typeface="宋体" panose="02010600030101010101" pitchFamily="2" charset="-122"/>
                        </a:rPr>
                        <a:t>30mrad(H)/</a:t>
                      </a:r>
                      <a:r>
                        <a:rPr lang="en-GB" sz="1800" kern="800" dirty="0">
                          <a:solidFill>
                            <a:srgbClr val="0000FF"/>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kern="800" dirty="0">
                          <a:solidFill>
                            <a:srgbClr val="0000FF"/>
                          </a:solidFill>
                          <a:effectLst/>
                          <a:latin typeface="Times New Roman" panose="02020603050405020304" pitchFamily="18" charset="0"/>
                          <a:ea typeface="宋体" panose="02010600030101010101" pitchFamily="2" charset="-122"/>
                        </a:rPr>
                        <a:t>15 mrad(V), </a:t>
                      </a:r>
                      <a:r>
                        <a:rPr lang="en-GB" sz="1800" kern="800" dirty="0">
                          <a:solidFill>
                            <a:srgbClr val="0000FF"/>
                          </a:solidFill>
                          <a:effectLst/>
                          <a:latin typeface="Times New Roman" panose="02020603050405020304" pitchFamily="18" charset="0"/>
                          <a:ea typeface="宋体" panose="02010600030101010101" pitchFamily="2" charset="-122"/>
                          <a:sym typeface="Symbol" panose="05050102010706020507" pitchFamily="18" charset="2"/>
                        </a:rPr>
                        <a:t></a:t>
                      </a:r>
                      <a:r>
                        <a:rPr lang="en-GB" sz="1800" kern="800" dirty="0">
                          <a:solidFill>
                            <a:srgbClr val="0000FF"/>
                          </a:solidFill>
                          <a:effectLst/>
                          <a:latin typeface="Times New Roman" panose="02020603050405020304" pitchFamily="18" charset="0"/>
                          <a:ea typeface="宋体" panose="02010600030101010101" pitchFamily="2" charset="-122"/>
                        </a:rPr>
                        <a:t>2% </a:t>
                      </a:r>
                      <a:endParaRPr lang="zh-CN" sz="1800"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6350" cap="flat" cmpd="sng" algn="ctr">
                      <a:solidFill>
                        <a:sysClr val="windowText" lastClr="000000">
                          <a:lumMod val="65000"/>
                          <a:lumOff val="3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a:defRPr>
                      </a:lvl1pPr>
                      <a:lvl2pPr marL="457200" algn="l" defTabSz="457200" rtl="0" eaLnBrk="1" latinLnBrk="0" hangingPunct="1">
                        <a:defRPr sz="1800" kern="1200">
                          <a:solidFill>
                            <a:schemeClr val="tx1"/>
                          </a:solidFill>
                          <a:latin typeface="Calibri" panose="020F0502020204030204"/>
                          <a:ea typeface="宋体"/>
                        </a:defRPr>
                      </a:lvl2pPr>
                      <a:lvl3pPr marL="914400" algn="l" defTabSz="457200" rtl="0" eaLnBrk="1" latinLnBrk="0" hangingPunct="1">
                        <a:defRPr sz="1800" kern="1200">
                          <a:solidFill>
                            <a:schemeClr val="tx1"/>
                          </a:solidFill>
                          <a:latin typeface="Calibri" panose="020F0502020204030204"/>
                          <a:ea typeface="宋体"/>
                        </a:defRPr>
                      </a:lvl3pPr>
                      <a:lvl4pPr marL="1371600" algn="l" defTabSz="457200" rtl="0" eaLnBrk="1" latinLnBrk="0" hangingPunct="1">
                        <a:defRPr sz="1800" kern="1200">
                          <a:solidFill>
                            <a:schemeClr val="tx1"/>
                          </a:solidFill>
                          <a:latin typeface="Calibri" panose="020F0502020204030204"/>
                          <a:ea typeface="宋体"/>
                        </a:defRPr>
                      </a:lvl4pPr>
                      <a:lvl5pPr marL="1828800" algn="l" defTabSz="457200" rtl="0" eaLnBrk="1" latinLnBrk="0" hangingPunct="1">
                        <a:defRPr sz="1800" kern="1200">
                          <a:solidFill>
                            <a:schemeClr val="tx1"/>
                          </a:solidFill>
                          <a:latin typeface="Calibri" panose="020F0502020204030204"/>
                          <a:ea typeface="宋体"/>
                        </a:defRPr>
                      </a:lvl5pPr>
                      <a:lvl6pPr marL="2286000" algn="l" defTabSz="457200" rtl="0" eaLnBrk="1" latinLnBrk="0" hangingPunct="1">
                        <a:defRPr sz="1800" kern="1200">
                          <a:solidFill>
                            <a:schemeClr val="tx1"/>
                          </a:solidFill>
                          <a:latin typeface="Calibri" panose="020F0502020204030204"/>
                          <a:ea typeface="宋体"/>
                        </a:defRPr>
                      </a:lvl6pPr>
                      <a:lvl7pPr marL="2743200" algn="l" defTabSz="457200" rtl="0" eaLnBrk="1" latinLnBrk="0" hangingPunct="1">
                        <a:defRPr sz="1800" kern="1200">
                          <a:solidFill>
                            <a:schemeClr val="tx1"/>
                          </a:solidFill>
                          <a:latin typeface="Calibri" panose="020F0502020204030204"/>
                          <a:ea typeface="宋体"/>
                        </a:defRPr>
                      </a:lvl7pPr>
                      <a:lvl8pPr marL="3200400" algn="l" defTabSz="457200" rtl="0" eaLnBrk="1" latinLnBrk="0" hangingPunct="1">
                        <a:defRPr sz="1800" kern="1200">
                          <a:solidFill>
                            <a:schemeClr val="tx1"/>
                          </a:solidFill>
                          <a:latin typeface="Calibri" panose="020F0502020204030204"/>
                          <a:ea typeface="宋体"/>
                        </a:defRPr>
                      </a:lvl8pPr>
                      <a:lvl9pPr marL="3657600" algn="l" defTabSz="457200" rtl="0" eaLnBrk="1" latinLnBrk="0" hangingPunct="1">
                        <a:defRPr sz="1800" kern="1200">
                          <a:solidFill>
                            <a:schemeClr val="tx1"/>
                          </a:solidFill>
                          <a:latin typeface="Calibri" panose="020F0502020204030204"/>
                          <a:ea typeface="宋体"/>
                        </a:defRPr>
                      </a:lvl9pPr>
                    </a:lstStyle>
                    <a:p>
                      <a:pPr algn="ctr">
                        <a:spcBef>
                          <a:spcPts val="100"/>
                        </a:spcBef>
                        <a:spcAft>
                          <a:spcPts val="100"/>
                        </a:spcAft>
                      </a:pPr>
                      <a:r>
                        <a:rPr lang="en-GB" sz="1800" b="1" kern="800" dirty="0">
                          <a:solidFill>
                            <a:srgbClr val="0000FF"/>
                          </a:solidFill>
                          <a:effectLst/>
                          <a:latin typeface="Times New Roman" panose="02020603050405020304" pitchFamily="18" charset="0"/>
                          <a:ea typeface="宋体" panose="02010600030101010101" pitchFamily="2" charset="-122"/>
                        </a:rPr>
                        <a:t>40</a:t>
                      </a:r>
                      <a:r>
                        <a:rPr lang="en-GB" sz="1800" b="1" dirty="0">
                          <a:solidFill>
                            <a:srgbClr val="0000FF"/>
                          </a:solidFill>
                          <a:effectLst/>
                          <a:latin typeface="Times New Roman" panose="02020603050405020304" pitchFamily="18" charset="0"/>
                          <a:ea typeface="宋体" panose="02010600030101010101" pitchFamily="2" charset="-122"/>
                        </a:rPr>
                        <a:t>/40, 1.5% (normal mode)</a:t>
                      </a:r>
                      <a:endParaRPr lang="zh-CN" sz="1800" b="1" dirty="0">
                        <a:solidFill>
                          <a:srgbClr val="0000FF"/>
                        </a:solidFill>
                        <a:effectLst/>
                        <a:latin typeface="Times New Roman" panose="02020603050405020304" pitchFamily="18" charset="0"/>
                        <a:ea typeface="宋体" panose="02010600030101010101" pitchFamily="2" charset="-122"/>
                      </a:endParaRPr>
                    </a:p>
                  </a:txBody>
                  <a:tcPr marL="36195" marR="36195" marT="0" marB="0" anchor="ctr">
                    <a:lnL w="6350" cap="flat" cmpd="sng" algn="ctr">
                      <a:solidFill>
                        <a:sysClr val="windowText" lastClr="000000">
                          <a:lumMod val="65000"/>
                          <a:lumOff val="35000"/>
                        </a:sysClr>
                      </a:solidFill>
                      <a:prstDash val="solid"/>
                      <a:round/>
                      <a:headEnd type="none" w="med" len="med"/>
                      <a:tailEnd type="none" w="med" len="med"/>
                    </a:lnL>
                    <a:lnR w="28575" cap="flat" cmpd="sng" algn="ctr">
                      <a:solidFill>
                        <a:sysClr val="windowText" lastClr="000000">
                          <a:lumMod val="85000"/>
                          <a:lumOff val="15000"/>
                        </a:sysClr>
                      </a:solidFill>
                      <a:prstDash val="solid"/>
                      <a:round/>
                      <a:headEnd type="none" w="med" len="med"/>
                      <a:tailEnd type="none" w="med" len="med"/>
                    </a:lnR>
                    <a:lnT w="6350" cap="flat" cmpd="sng" algn="ctr">
                      <a:solidFill>
                        <a:sysClr val="windowText" lastClr="000000">
                          <a:lumMod val="65000"/>
                          <a:lumOff val="35000"/>
                        </a:sysClr>
                      </a:solidFill>
                      <a:prstDash val="solid"/>
                      <a:round/>
                      <a:headEnd type="none" w="med" len="med"/>
                      <a:tailEnd type="none" w="med" len="med"/>
                    </a:lnT>
                    <a:lnB w="28575" cap="flat" cmpd="sng" algn="ctr">
                      <a:solidFill>
                        <a:sysClr val="windowText" lastClr="000000">
                          <a:lumMod val="85000"/>
                          <a:lumOff val="1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5582958"/>
                  </a:ext>
                </a:extLst>
              </a:tr>
            </a:tbl>
          </a:graphicData>
        </a:graphic>
      </p:graphicFrame>
    </p:spTree>
    <p:extLst>
      <p:ext uri="{BB962C8B-B14F-4D97-AF65-F5344CB8AC3E}">
        <p14:creationId xmlns:p14="http://schemas.microsoft.com/office/powerpoint/2010/main" val="25777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Introduction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7</a:t>
            </a:fld>
            <a:endParaRPr lang="zh-CN" altLang="en-US" dirty="0"/>
          </a:p>
        </p:txBody>
      </p:sp>
      <p:sp>
        <p:nvSpPr>
          <p:cNvPr id="11" name="文本框 10">
            <a:extLst>
              <a:ext uri="{FF2B5EF4-FFF2-40B4-BE49-F238E27FC236}">
                <a16:creationId xmlns:a16="http://schemas.microsoft.com/office/drawing/2014/main" id="{0225BFC0-9C18-46AE-962E-FFDBAB2DEC38}"/>
              </a:ext>
            </a:extLst>
          </p:cNvPr>
          <p:cNvSpPr txBox="1"/>
          <p:nvPr/>
        </p:nvSpPr>
        <p:spPr>
          <a:xfrm>
            <a:off x="791134" y="1009868"/>
            <a:ext cx="10029266" cy="510717"/>
          </a:xfrm>
          <a:prstGeom prst="rect">
            <a:avLst/>
          </a:prstGeom>
          <a:noFill/>
        </p:spPr>
        <p:txBody>
          <a:bodyPr wrap="square" rtlCol="0">
            <a:spAutoFit/>
          </a:bodyPr>
          <a:lstStyle/>
          <a:p>
            <a:pPr marL="432000" indent="-432000">
              <a:lnSpc>
                <a:spcPct val="125000"/>
              </a:lnSpc>
              <a:buFont typeface="Wingdings" panose="05000000000000000000" pitchFamily="2" charset="2"/>
              <a:buChar char="p"/>
            </a:pPr>
            <a:r>
              <a:rPr lang="en-US" altLang="zh-CN" sz="2400" b="1" dirty="0">
                <a:solidFill>
                  <a:srgbClr val="0000FF"/>
                </a:solidFill>
                <a:ea typeface="微软雅黑" panose="020B0503020204020204" pitchFamily="34" charset="-122"/>
                <a:cs typeface="Times New Roman" panose="02020603050405020304" pitchFamily="18" charset="0"/>
              </a:rPr>
              <a:t>HIAF construction time schedule</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sp>
        <p:nvSpPr>
          <p:cNvPr id="50" name="文本框 49">
            <a:extLst>
              <a:ext uri="{FF2B5EF4-FFF2-40B4-BE49-F238E27FC236}">
                <a16:creationId xmlns:a16="http://schemas.microsoft.com/office/drawing/2014/main" id="{9B026B1B-9646-4CA3-A20C-BF1F9A5FFB68}"/>
              </a:ext>
            </a:extLst>
          </p:cNvPr>
          <p:cNvSpPr txBox="1"/>
          <p:nvPr/>
        </p:nvSpPr>
        <p:spPr>
          <a:xfrm>
            <a:off x="1148732" y="5773231"/>
            <a:ext cx="9566361" cy="938719"/>
          </a:xfrm>
          <a:prstGeom prst="rect">
            <a:avLst/>
          </a:prstGeom>
          <a:solidFill>
            <a:srgbClr val="FFC000">
              <a:lumMod val="20000"/>
              <a:lumOff val="80000"/>
            </a:srgbClr>
          </a:solidFill>
        </p:spPr>
        <p:txBody>
          <a:bodyPr wrap="square" rtlCol="0">
            <a:spAutoFit/>
          </a:bodyPr>
          <a:lstStyle/>
          <a:p>
            <a:pPr marL="985838" indent="-444500" defTabSz="457200" fontAlgn="auto">
              <a:lnSpc>
                <a:spcPts val="2200"/>
              </a:lnSpc>
              <a:spcBef>
                <a:spcPts val="0"/>
              </a:spcBef>
              <a:spcAft>
                <a:spcPts val="0"/>
              </a:spcAft>
              <a:buFont typeface="Wingdings" panose="05000000000000000000" pitchFamily="2" charset="2"/>
              <a:buChar char="Ø"/>
              <a:defRPr/>
            </a:pP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The ion source </a:t>
            </a:r>
            <a:r>
              <a:rPr lang="en-US" altLang="zh-CN" sz="2000" b="1" kern="0" dirty="0">
                <a:solidFill>
                  <a:srgbClr val="FF0000"/>
                </a:solidFill>
                <a:latin typeface="Times New Roman" panose="02020603050405020304" pitchFamily="18" charset="0"/>
                <a:ea typeface="宋体" pitchFamily="2" charset="-122"/>
                <a:cs typeface="Times New Roman" panose="02020603050405020304" pitchFamily="18" charset="0"/>
              </a:rPr>
              <a:t>SECR</a:t>
            </a: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 has provided first beam at the end of 2024</a:t>
            </a:r>
          </a:p>
          <a:p>
            <a:pPr marL="985838" indent="-444500" defTabSz="457200" fontAlgn="auto">
              <a:lnSpc>
                <a:spcPts val="2200"/>
              </a:lnSpc>
              <a:spcBef>
                <a:spcPts val="0"/>
              </a:spcBef>
              <a:spcAft>
                <a:spcPts val="0"/>
              </a:spcAft>
              <a:buFont typeface="Wingdings" panose="05000000000000000000" pitchFamily="2" charset="2"/>
              <a:buChar char="Ø"/>
              <a:defRPr/>
            </a:pP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The low energy CW ion beam in </a:t>
            </a:r>
            <a:r>
              <a:rPr lang="en-US" altLang="zh-CN" sz="2000" b="1" kern="0" dirty="0" err="1">
                <a:solidFill>
                  <a:srgbClr val="FF0000"/>
                </a:solidFill>
                <a:latin typeface="Times New Roman" panose="02020603050405020304" pitchFamily="18" charset="0"/>
                <a:ea typeface="宋体" pitchFamily="2" charset="-122"/>
                <a:cs typeface="Times New Roman" panose="02020603050405020304" pitchFamily="18" charset="0"/>
              </a:rPr>
              <a:t>iLinac</a:t>
            </a: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 is expected soon</a:t>
            </a:r>
          </a:p>
          <a:p>
            <a:pPr marL="985838" indent="-444500" defTabSz="457200" fontAlgn="auto">
              <a:lnSpc>
                <a:spcPts val="2200"/>
              </a:lnSpc>
              <a:spcBef>
                <a:spcPts val="0"/>
              </a:spcBef>
              <a:spcAft>
                <a:spcPts val="0"/>
              </a:spcAft>
              <a:buFont typeface="Wingdings" panose="05000000000000000000" pitchFamily="2" charset="2"/>
              <a:buChar char="Ø"/>
              <a:defRPr/>
            </a:pP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The high energy pulse ion beam from </a:t>
            </a:r>
            <a:r>
              <a:rPr lang="en-US" altLang="zh-CN" sz="2000" b="1" kern="0" dirty="0" err="1">
                <a:solidFill>
                  <a:srgbClr val="FF0000"/>
                </a:solidFill>
                <a:latin typeface="Times New Roman" panose="02020603050405020304" pitchFamily="18" charset="0"/>
                <a:ea typeface="宋体" pitchFamily="2" charset="-122"/>
                <a:cs typeface="Times New Roman" panose="02020603050405020304" pitchFamily="18" charset="0"/>
              </a:rPr>
              <a:t>BRing</a:t>
            </a:r>
            <a:r>
              <a:rPr lang="en-US" altLang="zh-CN" sz="2000" b="1" kern="0" dirty="0">
                <a:solidFill>
                  <a:prstClr val="black">
                    <a:lumMod val="85000"/>
                    <a:lumOff val="15000"/>
                  </a:prstClr>
                </a:solidFill>
                <a:latin typeface="Times New Roman" panose="02020603050405020304" pitchFamily="18" charset="0"/>
                <a:ea typeface="宋体" pitchFamily="2" charset="-122"/>
                <a:cs typeface="Times New Roman" panose="02020603050405020304" pitchFamily="18" charset="0"/>
              </a:rPr>
              <a:t> will be ready in the end of 2025</a:t>
            </a:r>
          </a:p>
        </p:txBody>
      </p:sp>
      <p:graphicFrame>
        <p:nvGraphicFramePr>
          <p:cNvPr id="51" name="表格 1">
            <a:extLst>
              <a:ext uri="{FF2B5EF4-FFF2-40B4-BE49-F238E27FC236}">
                <a16:creationId xmlns:a16="http://schemas.microsoft.com/office/drawing/2014/main" id="{6FC03AC1-64F0-4487-9C2A-1A0A3BA23848}"/>
              </a:ext>
            </a:extLst>
          </p:cNvPr>
          <p:cNvGraphicFramePr>
            <a:graphicFrameLocks noGrp="1"/>
          </p:cNvGraphicFramePr>
          <p:nvPr>
            <p:extLst>
              <p:ext uri="{D42A27DB-BD31-4B8C-83A1-F6EECF244321}">
                <p14:modId xmlns:p14="http://schemas.microsoft.com/office/powerpoint/2010/main" val="2455748129"/>
              </p:ext>
            </p:extLst>
          </p:nvPr>
        </p:nvGraphicFramePr>
        <p:xfrm>
          <a:off x="587533" y="1609457"/>
          <a:ext cx="10688761" cy="4074901"/>
        </p:xfrm>
        <a:graphic>
          <a:graphicData uri="http://schemas.openxmlformats.org/drawingml/2006/table">
            <a:tbl>
              <a:tblPr firstRow="1" firstCol="1" bandRow="1"/>
              <a:tblGrid>
                <a:gridCol w="1327078">
                  <a:extLst>
                    <a:ext uri="{9D8B030D-6E8A-4147-A177-3AD203B41FA5}">
                      <a16:colId xmlns:a16="http://schemas.microsoft.com/office/drawing/2014/main" val="20000"/>
                    </a:ext>
                  </a:extLst>
                </a:gridCol>
                <a:gridCol w="1500232">
                  <a:extLst>
                    <a:ext uri="{9D8B030D-6E8A-4147-A177-3AD203B41FA5}">
                      <a16:colId xmlns:a16="http://schemas.microsoft.com/office/drawing/2014/main" val="20001"/>
                    </a:ext>
                  </a:extLst>
                </a:gridCol>
                <a:gridCol w="400058">
                  <a:extLst>
                    <a:ext uri="{9D8B030D-6E8A-4147-A177-3AD203B41FA5}">
                      <a16:colId xmlns:a16="http://schemas.microsoft.com/office/drawing/2014/main" val="20002"/>
                    </a:ext>
                  </a:extLst>
                </a:gridCol>
                <a:gridCol w="400058">
                  <a:extLst>
                    <a:ext uri="{9D8B030D-6E8A-4147-A177-3AD203B41FA5}">
                      <a16:colId xmlns:a16="http://schemas.microsoft.com/office/drawing/2014/main" val="20003"/>
                    </a:ext>
                  </a:extLst>
                </a:gridCol>
                <a:gridCol w="1502761">
                  <a:extLst>
                    <a:ext uri="{9D8B030D-6E8A-4147-A177-3AD203B41FA5}">
                      <a16:colId xmlns:a16="http://schemas.microsoft.com/office/drawing/2014/main" val="20004"/>
                    </a:ext>
                  </a:extLst>
                </a:gridCol>
                <a:gridCol w="243427">
                  <a:extLst>
                    <a:ext uri="{9D8B030D-6E8A-4147-A177-3AD203B41FA5}">
                      <a16:colId xmlns:a16="http://schemas.microsoft.com/office/drawing/2014/main" val="20005"/>
                    </a:ext>
                  </a:extLst>
                </a:gridCol>
                <a:gridCol w="244014">
                  <a:extLst>
                    <a:ext uri="{9D8B030D-6E8A-4147-A177-3AD203B41FA5}">
                      <a16:colId xmlns:a16="http://schemas.microsoft.com/office/drawing/2014/main" val="20006"/>
                    </a:ext>
                  </a:extLst>
                </a:gridCol>
                <a:gridCol w="954679">
                  <a:extLst>
                    <a:ext uri="{9D8B030D-6E8A-4147-A177-3AD203B41FA5}">
                      <a16:colId xmlns:a16="http://schemas.microsoft.com/office/drawing/2014/main" val="20007"/>
                    </a:ext>
                  </a:extLst>
                </a:gridCol>
                <a:gridCol w="245495">
                  <a:extLst>
                    <a:ext uri="{9D8B030D-6E8A-4147-A177-3AD203B41FA5}">
                      <a16:colId xmlns:a16="http://schemas.microsoft.com/office/drawing/2014/main" val="20008"/>
                    </a:ext>
                  </a:extLst>
                </a:gridCol>
                <a:gridCol w="402577">
                  <a:extLst>
                    <a:ext uri="{9D8B030D-6E8A-4147-A177-3AD203B41FA5}">
                      <a16:colId xmlns:a16="http://schemas.microsoft.com/office/drawing/2014/main" val="20009"/>
                    </a:ext>
                  </a:extLst>
                </a:gridCol>
                <a:gridCol w="396044">
                  <a:extLst>
                    <a:ext uri="{9D8B030D-6E8A-4147-A177-3AD203B41FA5}">
                      <a16:colId xmlns:a16="http://schemas.microsoft.com/office/drawing/2014/main" val="20010"/>
                    </a:ext>
                  </a:extLst>
                </a:gridCol>
                <a:gridCol w="432048">
                  <a:extLst>
                    <a:ext uri="{9D8B030D-6E8A-4147-A177-3AD203B41FA5}">
                      <a16:colId xmlns:a16="http://schemas.microsoft.com/office/drawing/2014/main" val="20011"/>
                    </a:ext>
                  </a:extLst>
                </a:gridCol>
                <a:gridCol w="270830">
                  <a:extLst>
                    <a:ext uri="{9D8B030D-6E8A-4147-A177-3AD203B41FA5}">
                      <a16:colId xmlns:a16="http://schemas.microsoft.com/office/drawing/2014/main" val="20012"/>
                    </a:ext>
                  </a:extLst>
                </a:gridCol>
                <a:gridCol w="713276">
                  <a:extLst>
                    <a:ext uri="{9D8B030D-6E8A-4147-A177-3AD203B41FA5}">
                      <a16:colId xmlns:a16="http://schemas.microsoft.com/office/drawing/2014/main" val="20013"/>
                    </a:ext>
                  </a:extLst>
                </a:gridCol>
                <a:gridCol w="528063">
                  <a:extLst>
                    <a:ext uri="{9D8B030D-6E8A-4147-A177-3AD203B41FA5}">
                      <a16:colId xmlns:a16="http://schemas.microsoft.com/office/drawing/2014/main" val="20014"/>
                    </a:ext>
                  </a:extLst>
                </a:gridCol>
                <a:gridCol w="303196">
                  <a:extLst>
                    <a:ext uri="{9D8B030D-6E8A-4147-A177-3AD203B41FA5}">
                      <a16:colId xmlns:a16="http://schemas.microsoft.com/office/drawing/2014/main" val="20015"/>
                    </a:ext>
                  </a:extLst>
                </a:gridCol>
                <a:gridCol w="140467">
                  <a:extLst>
                    <a:ext uri="{9D8B030D-6E8A-4147-A177-3AD203B41FA5}">
                      <a16:colId xmlns:a16="http://schemas.microsoft.com/office/drawing/2014/main" val="20016"/>
                    </a:ext>
                  </a:extLst>
                </a:gridCol>
                <a:gridCol w="363279">
                  <a:extLst>
                    <a:ext uri="{9D8B030D-6E8A-4147-A177-3AD203B41FA5}">
                      <a16:colId xmlns:a16="http://schemas.microsoft.com/office/drawing/2014/main" val="20017"/>
                    </a:ext>
                  </a:extLst>
                </a:gridCol>
                <a:gridCol w="321179">
                  <a:extLst>
                    <a:ext uri="{9D8B030D-6E8A-4147-A177-3AD203B41FA5}">
                      <a16:colId xmlns:a16="http://schemas.microsoft.com/office/drawing/2014/main" val="20018"/>
                    </a:ext>
                  </a:extLst>
                </a:gridCol>
              </a:tblGrid>
              <a:tr h="405791">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2019</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2020</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2021</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2022</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2023</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2024</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hMerge="1">
                  <a:txBody>
                    <a:bodyPr/>
                    <a:lstStyle/>
                    <a:p>
                      <a:endParaRPr lang="zh-CN"/>
                    </a:p>
                  </a:txBody>
                  <a:tcPr/>
                </a:tc>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2025</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gridSpan="2">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2026</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extLst>
                  <a:ext uri="{0D108BD9-81ED-4DB2-BD59-A6C34878D82A}">
                    <a16:rowId xmlns:a16="http://schemas.microsoft.com/office/drawing/2014/main" val="10000"/>
                  </a:ext>
                </a:extLst>
              </a:tr>
              <a:tr h="217451">
                <a:tc gridSpan="10">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Civil construction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gridSpan="9">
                  <a:txBody>
                    <a:bodyPr/>
                    <a:lstStyle/>
                    <a:p>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altLang="en-US" dirty="0"/>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434902">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11">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Electric power, cooling water, compressed air, network, cryogenic, supporting system, etc.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DEEAF6"/>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DEEAF6"/>
                    </a:solidFill>
                  </a:tcPr>
                </a:tc>
                <a:tc hMerge="1">
                  <a:txBody>
                    <a:bodyPr/>
                    <a:lstStyle/>
                    <a:p>
                      <a:endParaRPr lang="zh-CN"/>
                    </a:p>
                  </a:txBody>
                  <a:tcPr/>
                </a:tc>
                <a:tc gridSpan="6">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434902">
                <a:tc gridSpan="3">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ECR design &amp; fabrication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4D5"/>
                    </a:solidFill>
                  </a:tcPr>
                </a:tc>
                <a:tc hMerge="1">
                  <a:txBody>
                    <a:bodyPr/>
                    <a:lstStyle/>
                    <a:p>
                      <a:endParaRPr lang="zh-CN"/>
                    </a:p>
                  </a:txBody>
                  <a:tcPr/>
                </a:tc>
                <a:tc hMerge="1">
                  <a:txBody>
                    <a:bodyPr/>
                    <a:lstStyle/>
                    <a:p>
                      <a:endParaRPr lang="zh-CN"/>
                    </a:p>
                  </a:txBody>
                  <a:tcPr/>
                </a:tc>
                <a:tc gridSpan="8">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SECR installation and commissioning</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5E0B3"/>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gridSpan="8">
                  <a:txBody>
                    <a:body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altLang="en-US" dirty="0"/>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r h="515121">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Linac design &amp; fabrication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CC2E5"/>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gridSpan="9">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iLinac installation and commissioning</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599"/>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E599"/>
                    </a:solid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FFE599"/>
                    </a:solidFill>
                  </a:tcPr>
                </a:tc>
                <a:tc gridSpan="3">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r>
                        <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Day</a:t>
                      </a:r>
                      <a:r>
                        <a:rPr lang="en-US" altLang="zh-CN" sz="1400" b="1" kern="100" baseline="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one exp</a:t>
                      </a:r>
                      <a:endParaRPr lang="zh-CN" altLang="en-US" dirty="0">
                        <a:solidFill>
                          <a:schemeClr val="tx1"/>
                        </a:solidFill>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200" algn="l" defTabSz="914400" rtl="0" eaLnBrk="1" latinLnBrk="0" hangingPunct="1">
                        <a:defRPr sz="1800" kern="1200">
                          <a:solidFill>
                            <a:schemeClr val="tx1"/>
                          </a:solidFill>
                          <a:latin typeface="Arial" panose="020B0604020202020204"/>
                          <a:ea typeface="宋体" panose="02010600030101010101" pitchFamily="2" charset="-122"/>
                        </a:defRPr>
                      </a:lvl7pPr>
                      <a:lvl8pPr marL="3200400" algn="l" defTabSz="914400" rtl="0" eaLnBrk="1" latinLnBrk="0" hangingPunct="1">
                        <a:defRPr sz="1800" kern="1200">
                          <a:solidFill>
                            <a:schemeClr val="tx1"/>
                          </a:solidFill>
                          <a:latin typeface="Arial" panose="020B0604020202020204"/>
                          <a:ea typeface="宋体" panose="02010600030101010101" pitchFamily="2" charset="-122"/>
                        </a:defRPr>
                      </a:lvl8pPr>
                      <a:lvl9pPr marL="3657600"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r h="648061">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Prototypes of PS, RF cavity, chamber, magnets, etc.</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99CC"/>
                    </a:solidFill>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fabrication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tc gridSpan="4">
                  <a:txBody>
                    <a:body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BRing installation and commissioning</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CAAC"/>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7CAAC"/>
                    </a:solidFill>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gridSpan="3">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Day</a:t>
                      </a:r>
                      <a:r>
                        <a:rPr lang="en-US" altLang="zh-CN" sz="1400" b="1" kern="100" baseline="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one exp</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chemeClr val="bg2"/>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5"/>
                  </a:ext>
                </a:extLst>
              </a:tr>
              <a:tr h="531297">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gridSpan="6">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HFRS installation &amp; commissioning</a:t>
                      </a:r>
                      <a:endParaRPr lang="zh-CN"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FFC000"/>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r h="544745">
                <a:tc>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gridSpan="5">
                  <a:txBody>
                    <a:bodyPr/>
                    <a:lstStyle/>
                    <a:p>
                      <a:pPr algn="ctr">
                        <a:spcAft>
                          <a:spcPts val="0"/>
                        </a:spcAft>
                      </a:pP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zh-CN"/>
                    </a:p>
                  </a:txBody>
                  <a:tcPr/>
                </a:tc>
                <a:tc gridSpan="3">
                  <a:txBody>
                    <a:bodyPr/>
                    <a:lstStyle/>
                    <a:p>
                      <a:endParaRPr lang="zh-CN" altLang="en-US" dirty="0"/>
                    </a:p>
                  </a:txBody>
                  <a:tcPr marL="68580" marR="68580" marT="0" marB="0" anchor="ct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l" defTabSz="914400" rtl="0" eaLnBrk="1" latinLnBrk="0" hangingPunct="1"/>
                      <a:endPar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Day one exp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7"/>
                  </a:ext>
                </a:extLst>
              </a:tr>
              <a:tr h="342631">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gridSpan="3">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 </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gridSpan="7">
                  <a:txBody>
                    <a:bodyPr/>
                    <a:lstStyle>
                      <a:lvl1pPr marL="0" algn="l" defTabSz="457200" rtl="0" eaLnBrk="1" latinLnBrk="0" hangingPunct="1">
                        <a:defRPr sz="1800" kern="1200">
                          <a:solidFill>
                            <a:schemeClr val="tx1"/>
                          </a:solidFill>
                          <a:latin typeface="Calibri" panose="020F0502020204030204"/>
                          <a:ea typeface="宋体" panose="02010600030101010101" pitchFamily="2" charset="-122"/>
                        </a:defRPr>
                      </a:lvl1pPr>
                      <a:lvl2pPr marL="457200" algn="l" defTabSz="457200" rtl="0" eaLnBrk="1" latinLnBrk="0" hangingPunct="1">
                        <a:defRPr sz="1800" kern="1200">
                          <a:solidFill>
                            <a:schemeClr val="tx1"/>
                          </a:solidFill>
                          <a:latin typeface="Calibri" panose="020F0502020204030204"/>
                          <a:ea typeface="宋体" panose="02010600030101010101" pitchFamily="2" charset="-122"/>
                        </a:defRPr>
                      </a:lvl2pPr>
                      <a:lvl3pPr marL="914400" algn="l" defTabSz="457200" rtl="0" eaLnBrk="1" latinLnBrk="0" hangingPunct="1">
                        <a:defRPr sz="1800" kern="1200">
                          <a:solidFill>
                            <a:schemeClr val="tx1"/>
                          </a:solidFill>
                          <a:latin typeface="Calibri" panose="020F0502020204030204"/>
                          <a:ea typeface="宋体" panose="02010600030101010101" pitchFamily="2" charset="-122"/>
                        </a:defRPr>
                      </a:lvl3pPr>
                      <a:lvl4pPr marL="1371600" algn="l" defTabSz="457200" rtl="0" eaLnBrk="1" latinLnBrk="0" hangingPunct="1">
                        <a:defRPr sz="1800" kern="1200">
                          <a:solidFill>
                            <a:schemeClr val="tx1"/>
                          </a:solidFill>
                          <a:latin typeface="Calibri" panose="020F0502020204030204"/>
                          <a:ea typeface="宋体" panose="02010600030101010101" pitchFamily="2" charset="-122"/>
                        </a:defRPr>
                      </a:lvl4pPr>
                      <a:lvl5pPr marL="1828800" algn="l" defTabSz="457200" rtl="0" eaLnBrk="1" latinLnBrk="0" hangingPunct="1">
                        <a:defRPr sz="1800" kern="1200">
                          <a:solidFill>
                            <a:schemeClr val="tx1"/>
                          </a:solidFill>
                          <a:latin typeface="Calibri" panose="020F0502020204030204"/>
                          <a:ea typeface="宋体" panose="02010600030101010101" pitchFamily="2" charset="-122"/>
                        </a:defRPr>
                      </a:lvl5pPr>
                      <a:lvl6pPr marL="2286000" algn="l" defTabSz="457200" rtl="0" eaLnBrk="1" latinLnBrk="0" hangingPunct="1">
                        <a:defRPr sz="1800" kern="1200">
                          <a:solidFill>
                            <a:schemeClr val="tx1"/>
                          </a:solidFill>
                          <a:latin typeface="Calibri" panose="020F0502020204030204"/>
                          <a:ea typeface="宋体" panose="02010600030101010101" pitchFamily="2" charset="-122"/>
                        </a:defRPr>
                      </a:lvl6pPr>
                      <a:lvl7pPr marL="2743200" algn="l" defTabSz="457200" rtl="0" eaLnBrk="1" latinLnBrk="0" hangingPunct="1">
                        <a:defRPr sz="1800" kern="1200">
                          <a:solidFill>
                            <a:schemeClr val="tx1"/>
                          </a:solidFill>
                          <a:latin typeface="Calibri" panose="020F0502020204030204"/>
                          <a:ea typeface="宋体" panose="02010600030101010101" pitchFamily="2" charset="-122"/>
                        </a:defRPr>
                      </a:lvl7pPr>
                      <a:lvl8pPr marL="3200400" algn="l" defTabSz="457200" rtl="0" eaLnBrk="1" latinLnBrk="0" hangingPunct="1">
                        <a:defRPr sz="1800" kern="1200">
                          <a:solidFill>
                            <a:schemeClr val="tx1"/>
                          </a:solidFill>
                          <a:latin typeface="Calibri" panose="020F0502020204030204"/>
                          <a:ea typeface="宋体" panose="02010600030101010101" pitchFamily="2" charset="-122"/>
                        </a:defRPr>
                      </a:lvl8pPr>
                      <a:lvl9pPr marL="3657600" algn="l" defTabSz="457200" rtl="0" eaLnBrk="1" latinLnBrk="0" hangingPunct="1">
                        <a:defRPr sz="1800" kern="1200">
                          <a:solidFill>
                            <a:schemeClr val="tx1"/>
                          </a:solidFill>
                          <a:latin typeface="Calibri" panose="020F0502020204030204"/>
                          <a:ea typeface="宋体" panose="02010600030101010101" pitchFamily="2" charset="-122"/>
                        </a:defRPr>
                      </a:lvl9pPr>
                    </a:lstStyle>
                    <a:p>
                      <a:pPr algn="ctr">
                        <a:spcAft>
                          <a:spcPts val="0"/>
                        </a:spcAft>
                      </a:pPr>
                      <a:r>
                        <a:rPr lang="en-US"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rPr>
                        <a:t>Terminals installation</a:t>
                      </a:r>
                      <a:endParaRPr lang="zh-CN" sz="1400" b="1" kern="100" dirty="0">
                        <a:solidFill>
                          <a:schemeClr val="tx1"/>
                        </a:solidFill>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4C6E7"/>
                    </a:solidFill>
                  </a:tcPr>
                </a:tc>
                <a:tc hMerge="1">
                  <a:txBody>
                    <a:bodyPr/>
                    <a:lstStyle/>
                    <a:p>
                      <a:endParaRPr lang="zh-CN"/>
                    </a:p>
                  </a:txBody>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zh-CN"/>
                    </a:p>
                  </a:txBody>
                  <a:tcPr>
                    <a:lnL w="12700" cap="flat" cmpd="sng" algn="ctr">
                      <a:solidFill>
                        <a:sysClr val="windowText" lastClr="000000"/>
                      </a:solidFill>
                      <a:prstDash val="solid"/>
                      <a:round/>
                      <a:headEnd type="none" w="med" len="med"/>
                      <a:tailEnd type="none" w="med" len="med"/>
                    </a:lnL>
                  </a:tcPr>
                </a:tc>
                <a:tc hMerge="1">
                  <a:txBody>
                    <a:bodyPr/>
                    <a:lstStyle/>
                    <a:p>
                      <a:endParaRPr lang="zh-CN"/>
                    </a:p>
                  </a:txBody>
                  <a:tcPr/>
                </a:tc>
                <a:tc hMerge="1">
                  <a:txBody>
                    <a:bodyPr/>
                    <a:lstStyle/>
                    <a:p>
                      <a:endParaRPr lang="zh-CN"/>
                    </a:p>
                  </a:txBody>
                  <a:tcPr/>
                </a:tc>
                <a:tc hMerge="1">
                  <a:txBody>
                    <a:bodyPr/>
                    <a:lstStyle/>
                    <a:p>
                      <a:endParaRPr lang="zh-CN"/>
                    </a:p>
                  </a:txBody>
                  <a:tcPr/>
                </a:tc>
                <a:tc gridSpan="5">
                  <a:txBody>
                    <a:bodyPr/>
                    <a:lstStyle/>
                    <a:p>
                      <a:endParaRPr lang="zh-CN" altLang="en-US" dirty="0"/>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zh-CN"/>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tc hMerge="1">
                  <a:txBody>
                    <a:bodyPr/>
                    <a:lstStyle/>
                    <a:p>
                      <a:endParaRPr lang="zh-CN"/>
                    </a:p>
                  </a:txBody>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CN"/>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8"/>
                  </a:ext>
                </a:extLst>
              </a:tr>
            </a:tbl>
          </a:graphicData>
        </a:graphic>
      </p:graphicFrame>
      <p:sp>
        <p:nvSpPr>
          <p:cNvPr id="52" name="爆炸形 1 18">
            <a:extLst>
              <a:ext uri="{FF2B5EF4-FFF2-40B4-BE49-F238E27FC236}">
                <a16:creationId xmlns:a16="http://schemas.microsoft.com/office/drawing/2014/main" id="{6765DB76-5880-4BE9-8245-97DAA0783C19}"/>
              </a:ext>
            </a:extLst>
          </p:cNvPr>
          <p:cNvSpPr/>
          <p:nvPr/>
        </p:nvSpPr>
        <p:spPr bwMode="auto">
          <a:xfrm>
            <a:off x="8062613" y="2792019"/>
            <a:ext cx="224655" cy="245316"/>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53" name="爆炸形 1 19">
            <a:extLst>
              <a:ext uri="{FF2B5EF4-FFF2-40B4-BE49-F238E27FC236}">
                <a16:creationId xmlns:a16="http://schemas.microsoft.com/office/drawing/2014/main" id="{23C572CB-06E3-4D81-A1B0-C886C42B7A44}"/>
              </a:ext>
            </a:extLst>
          </p:cNvPr>
          <p:cNvSpPr/>
          <p:nvPr/>
        </p:nvSpPr>
        <p:spPr bwMode="auto">
          <a:xfrm>
            <a:off x="9920219" y="3227818"/>
            <a:ext cx="360040" cy="360040"/>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54" name="爆炸形 1 20">
            <a:extLst>
              <a:ext uri="{FF2B5EF4-FFF2-40B4-BE49-F238E27FC236}">
                <a16:creationId xmlns:a16="http://schemas.microsoft.com/office/drawing/2014/main" id="{90A36D97-ADF4-4176-A3C5-CAE7A387B006}"/>
              </a:ext>
            </a:extLst>
          </p:cNvPr>
          <p:cNvSpPr/>
          <p:nvPr/>
        </p:nvSpPr>
        <p:spPr bwMode="auto">
          <a:xfrm>
            <a:off x="8490687" y="3817189"/>
            <a:ext cx="288459" cy="276964"/>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55" name="文本框 8">
            <a:extLst>
              <a:ext uri="{FF2B5EF4-FFF2-40B4-BE49-F238E27FC236}">
                <a16:creationId xmlns:a16="http://schemas.microsoft.com/office/drawing/2014/main" id="{B2295253-C7C8-476D-B1F3-0349D0C984AF}"/>
              </a:ext>
            </a:extLst>
          </p:cNvPr>
          <p:cNvSpPr txBox="1"/>
          <p:nvPr/>
        </p:nvSpPr>
        <p:spPr>
          <a:xfrm>
            <a:off x="8287268" y="2669511"/>
            <a:ext cx="12601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First beam </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a:ea typeface="黑体" panose="02010609060101010101" charset="-122"/>
              <a:cs typeface="+mn-cs"/>
            </a:endParaRPr>
          </a:p>
        </p:txBody>
      </p:sp>
      <p:sp>
        <p:nvSpPr>
          <p:cNvPr id="56" name="文本框 9">
            <a:extLst>
              <a:ext uri="{FF2B5EF4-FFF2-40B4-BE49-F238E27FC236}">
                <a16:creationId xmlns:a16="http://schemas.microsoft.com/office/drawing/2014/main" id="{2AA1C58D-3764-4187-BD23-425815B376E3}"/>
              </a:ext>
            </a:extLst>
          </p:cNvPr>
          <p:cNvSpPr txBox="1"/>
          <p:nvPr/>
        </p:nvSpPr>
        <p:spPr>
          <a:xfrm>
            <a:off x="8756441" y="4770741"/>
            <a:ext cx="13810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Complete Installation</a:t>
            </a:r>
            <a:endPar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charset="-122"/>
              <a:cs typeface="+mn-cs"/>
            </a:endParaRPr>
          </a:p>
        </p:txBody>
      </p:sp>
      <p:sp>
        <p:nvSpPr>
          <p:cNvPr id="57" name="爆炸形 1 19">
            <a:extLst>
              <a:ext uri="{FF2B5EF4-FFF2-40B4-BE49-F238E27FC236}">
                <a16:creationId xmlns:a16="http://schemas.microsoft.com/office/drawing/2014/main" id="{09B2A7E7-CA6D-4C5C-B566-38FAA9D3EAE5}"/>
              </a:ext>
            </a:extLst>
          </p:cNvPr>
          <p:cNvSpPr/>
          <p:nvPr/>
        </p:nvSpPr>
        <p:spPr bwMode="auto">
          <a:xfrm>
            <a:off x="10265309" y="5034417"/>
            <a:ext cx="360040" cy="360040"/>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58" name="文本框 11">
            <a:extLst>
              <a:ext uri="{FF2B5EF4-FFF2-40B4-BE49-F238E27FC236}">
                <a16:creationId xmlns:a16="http://schemas.microsoft.com/office/drawing/2014/main" id="{6E7949D3-8536-4261-981E-42F6AE9D9C15}"/>
              </a:ext>
            </a:extLst>
          </p:cNvPr>
          <p:cNvSpPr txBox="1"/>
          <p:nvPr/>
        </p:nvSpPr>
        <p:spPr>
          <a:xfrm>
            <a:off x="6491964" y="4805756"/>
            <a:ext cx="2184767" cy="5355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SRing installation </a:t>
            </a:r>
          </a:p>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&amp; commissioning</a:t>
            </a:r>
            <a:endParaRPr kumimoji="0" lang="zh-CN"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59" name="文本框 12">
            <a:extLst>
              <a:ext uri="{FF2B5EF4-FFF2-40B4-BE49-F238E27FC236}">
                <a16:creationId xmlns:a16="http://schemas.microsoft.com/office/drawing/2014/main" id="{9628E1EA-84F4-415C-825A-92045A5A4AF6}"/>
              </a:ext>
            </a:extLst>
          </p:cNvPr>
          <p:cNvSpPr txBox="1"/>
          <p:nvPr/>
        </p:nvSpPr>
        <p:spPr>
          <a:xfrm>
            <a:off x="8809570" y="3667517"/>
            <a:ext cx="12748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Complete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Installation</a:t>
            </a:r>
            <a:endParaRPr kumimoji="0" lang="zh-CN" altLang="en-US" sz="1600" b="0" i="0" u="none" strike="noStrike" kern="1200" cap="none" spc="0" normalizeH="0" baseline="0" noProof="0" dirty="0">
              <a:ln>
                <a:noFill/>
              </a:ln>
              <a:solidFill>
                <a:srgbClr val="FF0000"/>
              </a:solidFill>
              <a:effectLst/>
              <a:uLnTx/>
              <a:uFillTx/>
              <a:latin typeface="Times New Roman" panose="02020603050405020304"/>
              <a:ea typeface="黑体" panose="02010609060101010101" charset="-122"/>
              <a:cs typeface="+mn-cs"/>
            </a:endParaRPr>
          </a:p>
        </p:txBody>
      </p:sp>
      <p:sp>
        <p:nvSpPr>
          <p:cNvPr id="60" name="爆炸形 1 25">
            <a:extLst>
              <a:ext uri="{FF2B5EF4-FFF2-40B4-BE49-F238E27FC236}">
                <a16:creationId xmlns:a16="http://schemas.microsoft.com/office/drawing/2014/main" id="{9B63537E-F288-4979-B4F0-4E2DC4EB3E1D}"/>
              </a:ext>
            </a:extLst>
          </p:cNvPr>
          <p:cNvSpPr/>
          <p:nvPr/>
        </p:nvSpPr>
        <p:spPr bwMode="auto">
          <a:xfrm>
            <a:off x="8484412" y="4937473"/>
            <a:ext cx="288459" cy="276964"/>
          </a:xfrm>
          <a:prstGeom prst="irregularSeal1">
            <a:avLst/>
          </a:prstGeom>
          <a:solidFill>
            <a:srgbClr val="FF0000"/>
          </a:solidFill>
          <a:ln>
            <a:noFill/>
          </a:ln>
        </p:spPr>
        <p:txBody>
          <a:bodyPr vert="horz" wrap="square" lIns="91440" tIns="45720" rIns="91440" bIns="45720" numCol="1" rtlCol="0" anchor="t" anchorCtr="0" compatLnSpc="1"/>
          <a:lstStyle/>
          <a:p>
            <a:pPr marL="0" marR="0" lvl="0" indent="0" algn="l" defTabSz="914400" rtl="0" eaLnBrk="0" fontAlgn="auto" latinLnBrk="0" hangingPunct="0">
              <a:lnSpc>
                <a:spcPct val="180000"/>
              </a:lnSpc>
              <a:spcBef>
                <a:spcPts val="0"/>
              </a:spcBef>
              <a:spcAft>
                <a:spcPts val="0"/>
              </a:spcAft>
              <a:buClr>
                <a:prstClr val="white"/>
              </a:buClr>
              <a:buSzTx/>
              <a:buFont typeface="Wingdings" panose="05000000000000000000" charset="0"/>
              <a:buNone/>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700913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Introduction </a:t>
            </a:r>
            <a:endParaRPr lang="zh-CN" altLang="en-US" sz="3200" dirty="0">
              <a:solidFill>
                <a:schemeClr val="accent1">
                  <a:lumMod val="75000"/>
                </a:schemeClr>
              </a:solidFill>
              <a:latin typeface="+mn-lt"/>
              <a:sym typeface="+mn-ea"/>
            </a:endParaRPr>
          </a:p>
        </p:txBody>
      </p:sp>
      <p:sp>
        <p:nvSpPr>
          <p:cNvPr id="64" name="灯片编号占位符 4"/>
          <p:cNvSpPr>
            <a:spLocks noGrp="1"/>
          </p:cNvSpPr>
          <p:nvPr>
            <p:ph type="sldNum" sz="quarter" idx="12"/>
          </p:nvPr>
        </p:nvSpPr>
        <p:spPr>
          <a:xfrm>
            <a:off x="11823059" y="6492875"/>
            <a:ext cx="368941" cy="365125"/>
          </a:xfrm>
        </p:spPr>
        <p:txBody>
          <a:bodyPr/>
          <a:lstStyle/>
          <a:p>
            <a:fld id="{545CBE06-6006-43AD-A26A-192634409295}" type="slidenum">
              <a:rPr lang="zh-CN" altLang="en-US" smtClean="0"/>
              <a:t>8</a:t>
            </a:fld>
            <a:endParaRPr lang="zh-CN" altLang="en-US" dirty="0"/>
          </a:p>
        </p:txBody>
      </p:sp>
      <p:pic>
        <p:nvPicPr>
          <p:cNvPr id="5" name="Picture 10">
            <a:extLst>
              <a:ext uri="{FF2B5EF4-FFF2-40B4-BE49-F238E27FC236}">
                <a16:creationId xmlns:a16="http://schemas.microsoft.com/office/drawing/2014/main" id="{7CE9FFA5-EAD5-4AFF-8FE5-8332E4766A66}"/>
              </a:ext>
            </a:extLst>
          </p:cNvPr>
          <p:cNvPicPr>
            <a:picLocks noChangeAspect="1"/>
          </p:cNvPicPr>
          <p:nvPr/>
        </p:nvPicPr>
        <p:blipFill rotWithShape="1">
          <a:blip r:embed="rId3">
            <a:extLst>
              <a:ext uri="{28A0092B-C50C-407E-A947-70E740481C1C}">
                <a14:useLocalDpi xmlns:a14="http://schemas.microsoft.com/office/drawing/2010/main" val="0"/>
              </a:ext>
            </a:extLst>
          </a:blip>
          <a:srcRect l="3698" t="28945" r="37849" b="18790"/>
          <a:stretch/>
        </p:blipFill>
        <p:spPr>
          <a:xfrm>
            <a:off x="569259" y="932696"/>
            <a:ext cx="11053482" cy="5559231"/>
          </a:xfrm>
          <a:prstGeom prst="rect">
            <a:avLst/>
          </a:prstGeom>
        </p:spPr>
      </p:pic>
      <p:sp>
        <p:nvSpPr>
          <p:cNvPr id="6" name="Rectangle 1">
            <a:extLst>
              <a:ext uri="{FF2B5EF4-FFF2-40B4-BE49-F238E27FC236}">
                <a16:creationId xmlns:a16="http://schemas.microsoft.com/office/drawing/2014/main" id="{F22EE80A-0276-493D-8AD7-80A0FBF807F5}"/>
              </a:ext>
            </a:extLst>
          </p:cNvPr>
          <p:cNvSpPr/>
          <p:nvPr/>
        </p:nvSpPr>
        <p:spPr>
          <a:xfrm>
            <a:off x="4311299" y="5968707"/>
            <a:ext cx="1285929" cy="523220"/>
          </a:xfrm>
          <a:prstGeom prst="rect">
            <a:avLst/>
          </a:prstGeom>
        </p:spPr>
        <p:txBody>
          <a:bodyPr wrap="none">
            <a:spAutoFit/>
          </a:bodyPr>
          <a:lstStyle/>
          <a:p>
            <a:r>
              <a:rPr lang="en-US" altLang="zh-CN" sz="2800" b="1" dirty="0">
                <a:solidFill>
                  <a:srgbClr val="FFFF00"/>
                </a:solidFill>
                <a:latin typeface="Arial" panose="020B0604020202020204" pitchFamily="34" charset="0"/>
                <a:ea typeface="微软雅黑" panose="020B0503020204020204" pitchFamily="34" charset="-122"/>
                <a:cs typeface="Times New Roman" panose="02020603050405020304" pitchFamily="18" charset="0"/>
                <a:sym typeface="+mn-ea"/>
              </a:rPr>
              <a:t>2025.4</a:t>
            </a:r>
            <a:endParaRPr lang="zh-CN" altLang="en-US" sz="2800" dirty="0"/>
          </a:p>
        </p:txBody>
      </p:sp>
    </p:spTree>
    <p:extLst>
      <p:ext uri="{BB962C8B-B14F-4D97-AF65-F5344CB8AC3E}">
        <p14:creationId xmlns:p14="http://schemas.microsoft.com/office/powerpoint/2010/main" val="4248978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G:\2020-01-13_110711.jpg">
            <a:extLst>
              <a:ext uri="{FF2B5EF4-FFF2-40B4-BE49-F238E27FC236}">
                <a16:creationId xmlns:a16="http://schemas.microsoft.com/office/drawing/2014/main" id="{666EA4F4-8950-4C7D-BAD6-0D4DC05064AE}"/>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62181">
            <a:off x="3383277" y="1958686"/>
            <a:ext cx="6068831" cy="4470282"/>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1">
            <a:extLst>
              <a:ext uri="{FF2B5EF4-FFF2-40B4-BE49-F238E27FC236}">
                <a16:creationId xmlns:a16="http://schemas.microsoft.com/office/drawing/2014/main" id="{086467A0-1D8E-423F-B7C9-281D12F47DAA}"/>
              </a:ext>
            </a:extLst>
          </p:cNvPr>
          <p:cNvSpPr>
            <a:spLocks noGrp="1"/>
          </p:cNvSpPr>
          <p:nvPr>
            <p:ph type="title"/>
          </p:nvPr>
        </p:nvSpPr>
        <p:spPr>
          <a:xfrm>
            <a:off x="1619250" y="146050"/>
            <a:ext cx="9734550" cy="640543"/>
          </a:xfrm>
        </p:spPr>
        <p:txBody>
          <a:bodyPr>
            <a:normAutofit/>
          </a:bodyPr>
          <a:lstStyle/>
          <a:p>
            <a:r>
              <a:rPr lang="en-US" altLang="zh-CN" sz="3200" dirty="0">
                <a:solidFill>
                  <a:schemeClr val="accent1">
                    <a:lumMod val="75000"/>
                  </a:schemeClr>
                </a:solidFill>
                <a:latin typeface="+mn-lt"/>
                <a:cs typeface="Times New Roman" panose="02020603050405020304" pitchFamily="18" charset="0"/>
                <a:sym typeface="+mn-ea"/>
              </a:rPr>
              <a:t>Challenges of accelerator complex</a:t>
            </a:r>
            <a:endParaRPr lang="zh-CN" altLang="en-US" sz="3200" dirty="0">
              <a:solidFill>
                <a:schemeClr val="accent1">
                  <a:lumMod val="75000"/>
                </a:schemeClr>
              </a:solidFill>
              <a:latin typeface="+mn-lt"/>
              <a:sym typeface="+mn-ea"/>
            </a:endParaRPr>
          </a:p>
        </p:txBody>
      </p:sp>
      <p:sp>
        <p:nvSpPr>
          <p:cNvPr id="7" name="文本框 10">
            <a:extLst>
              <a:ext uri="{FF2B5EF4-FFF2-40B4-BE49-F238E27FC236}">
                <a16:creationId xmlns:a16="http://schemas.microsoft.com/office/drawing/2014/main" id="{264B6442-FC05-4933-A203-FBD7081FBE4A}"/>
              </a:ext>
            </a:extLst>
          </p:cNvPr>
          <p:cNvSpPr txBox="1"/>
          <p:nvPr/>
        </p:nvSpPr>
        <p:spPr>
          <a:xfrm>
            <a:off x="480435" y="933668"/>
            <a:ext cx="11031925" cy="510717"/>
          </a:xfrm>
          <a:prstGeom prst="rect">
            <a:avLst/>
          </a:prstGeom>
          <a:noFill/>
        </p:spPr>
        <p:txBody>
          <a:bodyPr wrap="square" rtlCol="0">
            <a:spAutoFit/>
          </a:bodyPr>
          <a:lstStyle/>
          <a:p>
            <a:pPr algn="ctr">
              <a:lnSpc>
                <a:spcPct val="125000"/>
              </a:lnSpc>
            </a:pPr>
            <a:r>
              <a:rPr lang="en-US" altLang="zh-CN" sz="2400" b="1" dirty="0">
                <a:solidFill>
                  <a:srgbClr val="0000FF"/>
                </a:solidFill>
                <a:ea typeface="微软雅黑" panose="020B0503020204020204" pitchFamily="34" charset="-122"/>
                <a:cs typeface="Times New Roman" panose="02020603050405020304" pitchFamily="18" charset="0"/>
              </a:rPr>
              <a:t>Provide the highest intensity heavy ion beams in the world</a:t>
            </a:r>
            <a:endParaRPr lang="zh-CN" altLang="en-US" sz="2400" b="1" dirty="0">
              <a:solidFill>
                <a:srgbClr val="0000FF"/>
              </a:solidFill>
              <a:effectLst/>
              <a:ea typeface="微软雅黑" panose="020B0503020204020204" pitchFamily="34" charset="-122"/>
              <a:cs typeface="Times New Roman" panose="02020603050405020304" pitchFamily="18" charset="0"/>
            </a:endParaRPr>
          </a:p>
        </p:txBody>
      </p:sp>
      <p:sp>
        <p:nvSpPr>
          <p:cNvPr id="8" name="任意多边形: 形状 35">
            <a:extLst>
              <a:ext uri="{FF2B5EF4-FFF2-40B4-BE49-F238E27FC236}">
                <a16:creationId xmlns:a16="http://schemas.microsoft.com/office/drawing/2014/main" id="{6BE73DA3-3CC5-40E1-B2FA-8C234CEFF577}"/>
              </a:ext>
            </a:extLst>
          </p:cNvPr>
          <p:cNvSpPr/>
          <p:nvPr/>
        </p:nvSpPr>
        <p:spPr>
          <a:xfrm>
            <a:off x="7596902" y="2868884"/>
            <a:ext cx="1955482" cy="2807379"/>
          </a:xfrm>
          <a:custGeom>
            <a:avLst/>
            <a:gdLst>
              <a:gd name="connsiteX0" fmla="*/ 0 w 762000"/>
              <a:gd name="connsiteY0" fmla="*/ 467360 h 467360"/>
              <a:gd name="connsiteX1" fmla="*/ 213360 w 762000"/>
              <a:gd name="connsiteY1" fmla="*/ 0 h 467360"/>
              <a:gd name="connsiteX2" fmla="*/ 762000 w 762000"/>
              <a:gd name="connsiteY2" fmla="*/ 0 h 467360"/>
              <a:gd name="connsiteX0" fmla="*/ 0 w 762000"/>
              <a:gd name="connsiteY0" fmla="*/ 467360 h 467360"/>
              <a:gd name="connsiteX1" fmla="*/ 504742 w 762000"/>
              <a:gd name="connsiteY1" fmla="*/ 0 h 467360"/>
              <a:gd name="connsiteX2" fmla="*/ 762000 w 762000"/>
              <a:gd name="connsiteY2" fmla="*/ 0 h 467360"/>
            </a:gdLst>
            <a:ahLst/>
            <a:cxnLst>
              <a:cxn ang="0">
                <a:pos x="connsiteX0" y="connsiteY0"/>
              </a:cxn>
              <a:cxn ang="0">
                <a:pos x="connsiteX1" y="connsiteY1"/>
              </a:cxn>
              <a:cxn ang="0">
                <a:pos x="connsiteX2" y="connsiteY2"/>
              </a:cxn>
            </a:cxnLst>
            <a:rect l="l" t="t" r="r" b="b"/>
            <a:pathLst>
              <a:path w="762000" h="467360">
                <a:moveTo>
                  <a:pt x="0" y="467360"/>
                </a:moveTo>
                <a:lnTo>
                  <a:pt x="504742" y="0"/>
                </a:lnTo>
                <a:lnTo>
                  <a:pt x="762000" y="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任意多边形: 形状 10">
            <a:extLst>
              <a:ext uri="{FF2B5EF4-FFF2-40B4-BE49-F238E27FC236}">
                <a16:creationId xmlns:a16="http://schemas.microsoft.com/office/drawing/2014/main" id="{132986FD-A5A0-4458-9242-0ACE7F1592B0}"/>
              </a:ext>
            </a:extLst>
          </p:cNvPr>
          <p:cNvSpPr/>
          <p:nvPr/>
        </p:nvSpPr>
        <p:spPr>
          <a:xfrm>
            <a:off x="8635278" y="5143623"/>
            <a:ext cx="704253" cy="427049"/>
          </a:xfrm>
          <a:custGeom>
            <a:avLst/>
            <a:gdLst>
              <a:gd name="connsiteX0" fmla="*/ 0 w 762000"/>
              <a:gd name="connsiteY0" fmla="*/ 467360 h 467360"/>
              <a:gd name="connsiteX1" fmla="*/ 213360 w 762000"/>
              <a:gd name="connsiteY1" fmla="*/ 0 h 467360"/>
              <a:gd name="connsiteX2" fmla="*/ 762000 w 762000"/>
              <a:gd name="connsiteY2" fmla="*/ 0 h 467360"/>
            </a:gdLst>
            <a:ahLst/>
            <a:cxnLst>
              <a:cxn ang="0">
                <a:pos x="connsiteX0" y="connsiteY0"/>
              </a:cxn>
              <a:cxn ang="0">
                <a:pos x="connsiteX1" y="connsiteY1"/>
              </a:cxn>
              <a:cxn ang="0">
                <a:pos x="connsiteX2" y="connsiteY2"/>
              </a:cxn>
            </a:cxnLst>
            <a:rect l="l" t="t" r="r" b="b"/>
            <a:pathLst>
              <a:path w="762000" h="467360">
                <a:moveTo>
                  <a:pt x="0" y="467360"/>
                </a:moveTo>
                <a:lnTo>
                  <a:pt x="213360" y="0"/>
                </a:lnTo>
                <a:lnTo>
                  <a:pt x="762000" y="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椭圆 45">
            <a:extLst>
              <a:ext uri="{FF2B5EF4-FFF2-40B4-BE49-F238E27FC236}">
                <a16:creationId xmlns:a16="http://schemas.microsoft.com/office/drawing/2014/main" id="{40DC9FA1-ADE1-40F8-9AD7-3584B1337FC9}"/>
              </a:ext>
            </a:extLst>
          </p:cNvPr>
          <p:cNvSpPr/>
          <p:nvPr/>
        </p:nvSpPr>
        <p:spPr>
          <a:xfrm>
            <a:off x="8572337" y="5571963"/>
            <a:ext cx="180016" cy="1638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46">
            <a:extLst>
              <a:ext uri="{FF2B5EF4-FFF2-40B4-BE49-F238E27FC236}">
                <a16:creationId xmlns:a16="http://schemas.microsoft.com/office/drawing/2014/main" id="{F5E52429-A926-441F-AD68-A800BA5E0EBD}"/>
              </a:ext>
            </a:extLst>
          </p:cNvPr>
          <p:cNvSpPr/>
          <p:nvPr/>
        </p:nvSpPr>
        <p:spPr>
          <a:xfrm>
            <a:off x="7533961" y="5571963"/>
            <a:ext cx="180016" cy="1638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任意多边形: 形状 43">
            <a:extLst>
              <a:ext uri="{FF2B5EF4-FFF2-40B4-BE49-F238E27FC236}">
                <a16:creationId xmlns:a16="http://schemas.microsoft.com/office/drawing/2014/main" id="{B02995B4-5EC5-48A7-8A6B-067C46A3D2FC}"/>
              </a:ext>
            </a:extLst>
          </p:cNvPr>
          <p:cNvSpPr/>
          <p:nvPr/>
        </p:nvSpPr>
        <p:spPr>
          <a:xfrm rot="10800000">
            <a:off x="2612143" y="5143623"/>
            <a:ext cx="1076354" cy="434676"/>
          </a:xfrm>
          <a:custGeom>
            <a:avLst/>
            <a:gdLst>
              <a:gd name="connsiteX0" fmla="*/ 0 w 762000"/>
              <a:gd name="connsiteY0" fmla="*/ 467360 h 467360"/>
              <a:gd name="connsiteX1" fmla="*/ 213360 w 762000"/>
              <a:gd name="connsiteY1" fmla="*/ 0 h 467360"/>
              <a:gd name="connsiteX2" fmla="*/ 762000 w 762000"/>
              <a:gd name="connsiteY2" fmla="*/ 0 h 467360"/>
              <a:gd name="connsiteX0" fmla="*/ 0 w 917970"/>
              <a:gd name="connsiteY0" fmla="*/ 477520 h 477520"/>
              <a:gd name="connsiteX1" fmla="*/ 213360 w 917970"/>
              <a:gd name="connsiteY1" fmla="*/ 10160 h 477520"/>
              <a:gd name="connsiteX2" fmla="*/ 917970 w 917970"/>
              <a:gd name="connsiteY2" fmla="*/ 0 h 477520"/>
            </a:gdLst>
            <a:ahLst/>
            <a:cxnLst>
              <a:cxn ang="0">
                <a:pos x="connsiteX0" y="connsiteY0"/>
              </a:cxn>
              <a:cxn ang="0">
                <a:pos x="connsiteX1" y="connsiteY1"/>
              </a:cxn>
              <a:cxn ang="0">
                <a:pos x="connsiteX2" y="connsiteY2"/>
              </a:cxn>
            </a:cxnLst>
            <a:rect l="l" t="t" r="r" b="b"/>
            <a:pathLst>
              <a:path w="917970" h="477520">
                <a:moveTo>
                  <a:pt x="0" y="477520"/>
                </a:moveTo>
                <a:lnTo>
                  <a:pt x="213360" y="10160"/>
                </a:lnTo>
                <a:cubicBezTo>
                  <a:pt x="396240" y="10160"/>
                  <a:pt x="735090" y="0"/>
                  <a:pt x="917970" y="0"/>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3" name="椭圆 49">
            <a:extLst>
              <a:ext uri="{FF2B5EF4-FFF2-40B4-BE49-F238E27FC236}">
                <a16:creationId xmlns:a16="http://schemas.microsoft.com/office/drawing/2014/main" id="{AC45427D-F255-4E2B-A55D-CE5961FB16C0}"/>
              </a:ext>
            </a:extLst>
          </p:cNvPr>
          <p:cNvSpPr/>
          <p:nvPr/>
        </p:nvSpPr>
        <p:spPr>
          <a:xfrm rot="10800000">
            <a:off x="3598488" y="5084058"/>
            <a:ext cx="180016" cy="1638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4" name="任意多边形: 形状 46">
            <a:extLst>
              <a:ext uri="{FF2B5EF4-FFF2-40B4-BE49-F238E27FC236}">
                <a16:creationId xmlns:a16="http://schemas.microsoft.com/office/drawing/2014/main" id="{FF57BD94-7185-4DD8-A37E-711413D87514}"/>
              </a:ext>
            </a:extLst>
          </p:cNvPr>
          <p:cNvSpPr/>
          <p:nvPr/>
        </p:nvSpPr>
        <p:spPr>
          <a:xfrm flipH="1">
            <a:off x="2649952" y="4131710"/>
            <a:ext cx="2936612" cy="425427"/>
          </a:xfrm>
          <a:custGeom>
            <a:avLst/>
            <a:gdLst>
              <a:gd name="connsiteX0" fmla="*/ 0 w 762000"/>
              <a:gd name="connsiteY0" fmla="*/ 467360 h 467360"/>
              <a:gd name="connsiteX1" fmla="*/ 213360 w 762000"/>
              <a:gd name="connsiteY1" fmla="*/ 0 h 467360"/>
              <a:gd name="connsiteX2" fmla="*/ 762000 w 762000"/>
              <a:gd name="connsiteY2" fmla="*/ 0 h 467360"/>
              <a:gd name="connsiteX0" fmla="*/ 0 w 1931361"/>
              <a:gd name="connsiteY0" fmla="*/ 467360 h 467360"/>
              <a:gd name="connsiteX1" fmla="*/ 213360 w 1931361"/>
              <a:gd name="connsiteY1" fmla="*/ 0 h 467360"/>
              <a:gd name="connsiteX2" fmla="*/ 1931361 w 1931361"/>
              <a:gd name="connsiteY2" fmla="*/ 20320 h 467360"/>
              <a:gd name="connsiteX0" fmla="*/ 0 w 1931361"/>
              <a:gd name="connsiteY0" fmla="*/ 467360 h 467360"/>
              <a:gd name="connsiteX1" fmla="*/ 213360 w 1931361"/>
              <a:gd name="connsiteY1" fmla="*/ 0 h 467360"/>
              <a:gd name="connsiteX2" fmla="*/ 1931361 w 1931361"/>
              <a:gd name="connsiteY2" fmla="*/ 0 h 467360"/>
            </a:gdLst>
            <a:ahLst/>
            <a:cxnLst>
              <a:cxn ang="0">
                <a:pos x="connsiteX0" y="connsiteY0"/>
              </a:cxn>
              <a:cxn ang="0">
                <a:pos x="connsiteX1" y="connsiteY1"/>
              </a:cxn>
              <a:cxn ang="0">
                <a:pos x="connsiteX2" y="connsiteY2"/>
              </a:cxn>
            </a:cxnLst>
            <a:rect l="l" t="t" r="r" b="b"/>
            <a:pathLst>
              <a:path w="1931361" h="467360">
                <a:moveTo>
                  <a:pt x="0" y="467360"/>
                </a:moveTo>
                <a:lnTo>
                  <a:pt x="213360" y="0"/>
                </a:lnTo>
                <a:lnTo>
                  <a:pt x="1931361" y="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椭圆 51">
            <a:extLst>
              <a:ext uri="{FF2B5EF4-FFF2-40B4-BE49-F238E27FC236}">
                <a16:creationId xmlns:a16="http://schemas.microsoft.com/office/drawing/2014/main" id="{15222FBF-9BB7-4DA1-BEA5-0647327AE48E}"/>
              </a:ext>
            </a:extLst>
          </p:cNvPr>
          <p:cNvSpPr/>
          <p:nvPr/>
        </p:nvSpPr>
        <p:spPr>
          <a:xfrm rot="10800000">
            <a:off x="5496556" y="4446614"/>
            <a:ext cx="180016" cy="1638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任意多边形: 形状 48">
            <a:extLst>
              <a:ext uri="{FF2B5EF4-FFF2-40B4-BE49-F238E27FC236}">
                <a16:creationId xmlns:a16="http://schemas.microsoft.com/office/drawing/2014/main" id="{DA235710-9CE0-434C-8D9F-FB876CE5C294}"/>
              </a:ext>
            </a:extLst>
          </p:cNvPr>
          <p:cNvSpPr/>
          <p:nvPr/>
        </p:nvSpPr>
        <p:spPr>
          <a:xfrm flipH="1">
            <a:off x="2649951" y="2363004"/>
            <a:ext cx="1494001" cy="1063310"/>
          </a:xfrm>
          <a:custGeom>
            <a:avLst/>
            <a:gdLst>
              <a:gd name="connsiteX0" fmla="*/ 0 w 762000"/>
              <a:gd name="connsiteY0" fmla="*/ 467360 h 467360"/>
              <a:gd name="connsiteX1" fmla="*/ 213360 w 762000"/>
              <a:gd name="connsiteY1" fmla="*/ 0 h 467360"/>
              <a:gd name="connsiteX2" fmla="*/ 762000 w 762000"/>
              <a:gd name="connsiteY2" fmla="*/ 0 h 467360"/>
            </a:gdLst>
            <a:ahLst/>
            <a:cxnLst>
              <a:cxn ang="0">
                <a:pos x="connsiteX0" y="connsiteY0"/>
              </a:cxn>
              <a:cxn ang="0">
                <a:pos x="connsiteX1" y="connsiteY1"/>
              </a:cxn>
              <a:cxn ang="0">
                <a:pos x="connsiteX2" y="connsiteY2"/>
              </a:cxn>
            </a:cxnLst>
            <a:rect l="l" t="t" r="r" b="b"/>
            <a:pathLst>
              <a:path w="762000" h="467360">
                <a:moveTo>
                  <a:pt x="0" y="467360"/>
                </a:moveTo>
                <a:lnTo>
                  <a:pt x="213360" y="0"/>
                </a:lnTo>
                <a:lnTo>
                  <a:pt x="762000" y="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53">
            <a:extLst>
              <a:ext uri="{FF2B5EF4-FFF2-40B4-BE49-F238E27FC236}">
                <a16:creationId xmlns:a16="http://schemas.microsoft.com/office/drawing/2014/main" id="{8931C256-99E6-4B81-BAFB-1401676C3CBB}"/>
              </a:ext>
            </a:extLst>
          </p:cNvPr>
          <p:cNvSpPr/>
          <p:nvPr/>
        </p:nvSpPr>
        <p:spPr>
          <a:xfrm rot="10800000">
            <a:off x="4053945" y="3332625"/>
            <a:ext cx="180016" cy="1638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54">
            <a:extLst>
              <a:ext uri="{FF2B5EF4-FFF2-40B4-BE49-F238E27FC236}">
                <a16:creationId xmlns:a16="http://schemas.microsoft.com/office/drawing/2014/main" id="{35F6A7D5-79CB-4DAB-92D5-50CAC24033B8}"/>
              </a:ext>
            </a:extLst>
          </p:cNvPr>
          <p:cNvSpPr/>
          <p:nvPr/>
        </p:nvSpPr>
        <p:spPr>
          <a:xfrm>
            <a:off x="3998487" y="4103085"/>
            <a:ext cx="1099981" cy="4202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srgbClr val="0000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BRing</a:t>
            </a:r>
            <a:r>
              <a:rPr kumimoji="0" lang="en-US" altLang="zh-CN" sz="2400" b="1" i="0" u="none" strike="noStrike" kern="0" cap="none" spc="0" normalizeH="0" baseline="0" noProof="0" dirty="0">
                <a:ln>
                  <a:noFill/>
                </a:ln>
                <a:solidFill>
                  <a:srgbClr val="FFFF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endParaRPr kumimoji="0" lang="zh-CN" altLang="en-US" sz="2400" b="1" i="0" u="none" strike="noStrike" kern="0" cap="none" spc="0" normalizeH="0" baseline="0" noProof="0" dirty="0">
              <a:ln>
                <a:noFill/>
              </a:ln>
              <a:solidFill>
                <a:srgbClr val="FFFF00"/>
              </a:solidFill>
              <a:effectLst/>
              <a:uLnTx/>
              <a:uFillTx/>
              <a:latin typeface="Times New Roman" panose="02020603050405020304" pitchFamily="18" charset="0"/>
              <a:ea typeface="宋体"/>
              <a:cs typeface="Times New Roman" panose="02020603050405020304" pitchFamily="18" charset="0"/>
            </a:endParaRPr>
          </a:p>
        </p:txBody>
      </p:sp>
      <p:sp>
        <p:nvSpPr>
          <p:cNvPr id="19" name="矩形 55">
            <a:extLst>
              <a:ext uri="{FF2B5EF4-FFF2-40B4-BE49-F238E27FC236}">
                <a16:creationId xmlns:a16="http://schemas.microsoft.com/office/drawing/2014/main" id="{8816A308-9802-412E-A30D-010354D20F80}"/>
              </a:ext>
            </a:extLst>
          </p:cNvPr>
          <p:cNvSpPr/>
          <p:nvPr/>
        </p:nvSpPr>
        <p:spPr>
          <a:xfrm>
            <a:off x="6268992" y="5036953"/>
            <a:ext cx="1098378" cy="4202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srgbClr val="0000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iLinac</a:t>
            </a:r>
            <a:r>
              <a:rPr kumimoji="0" lang="en-US" altLang="zh-CN" sz="2400" b="1" i="0" u="none" strike="noStrike" kern="0" cap="none" spc="0" normalizeH="0" baseline="0" noProof="0" dirty="0">
                <a:ln>
                  <a:noFill/>
                </a:ln>
                <a:solidFill>
                  <a:srgbClr val="0000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endParaRPr kumimoji="0" lang="zh-CN" altLang="en-US" sz="2400" b="1" i="0" u="none" strike="noStrike" kern="0" cap="none" spc="0" normalizeH="0" baseline="0" noProof="0" dirty="0">
              <a:ln>
                <a:noFill/>
              </a:ln>
              <a:solidFill>
                <a:srgbClr val="0000FF"/>
              </a:solidFill>
              <a:effectLst/>
              <a:uLnTx/>
              <a:uFillTx/>
              <a:latin typeface="Times New Roman" panose="02020603050405020304" pitchFamily="18" charset="0"/>
              <a:ea typeface="宋体"/>
              <a:cs typeface="Times New Roman" panose="02020603050405020304" pitchFamily="18" charset="0"/>
            </a:endParaRPr>
          </a:p>
        </p:txBody>
      </p:sp>
      <p:sp>
        <p:nvSpPr>
          <p:cNvPr id="20" name="矩形 56">
            <a:extLst>
              <a:ext uri="{FF2B5EF4-FFF2-40B4-BE49-F238E27FC236}">
                <a16:creationId xmlns:a16="http://schemas.microsoft.com/office/drawing/2014/main" id="{4FD32ADC-0FCC-4FBD-8E14-FCE3783FE718}"/>
              </a:ext>
            </a:extLst>
          </p:cNvPr>
          <p:cNvSpPr/>
          <p:nvPr/>
        </p:nvSpPr>
        <p:spPr>
          <a:xfrm>
            <a:off x="8215325" y="5942395"/>
            <a:ext cx="1083951" cy="4202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SECR </a:t>
            </a:r>
            <a:endParaRPr kumimoji="0" lang="zh-CN" altLang="en-US" sz="2400" b="1" i="0" u="none" strike="noStrike" kern="0" cap="none" spc="0" normalizeH="0" baseline="0" noProof="0" dirty="0">
              <a:ln>
                <a:noFill/>
              </a:ln>
              <a:solidFill>
                <a:srgbClr val="0000FF"/>
              </a:solidFill>
              <a:effectLst/>
              <a:uLnTx/>
              <a:uFillTx/>
              <a:latin typeface="Times New Roman" panose="02020603050405020304" pitchFamily="18" charset="0"/>
              <a:ea typeface="宋体"/>
              <a:cs typeface="Times New Roman" panose="02020603050405020304" pitchFamily="18" charset="0"/>
            </a:endParaRPr>
          </a:p>
        </p:txBody>
      </p:sp>
      <p:sp>
        <p:nvSpPr>
          <p:cNvPr id="21" name="矩形 57">
            <a:extLst>
              <a:ext uri="{FF2B5EF4-FFF2-40B4-BE49-F238E27FC236}">
                <a16:creationId xmlns:a16="http://schemas.microsoft.com/office/drawing/2014/main" id="{E26121DE-8E88-43B0-B253-2BF4B78F333A}"/>
              </a:ext>
            </a:extLst>
          </p:cNvPr>
          <p:cNvSpPr/>
          <p:nvPr/>
        </p:nvSpPr>
        <p:spPr>
          <a:xfrm>
            <a:off x="7156911" y="2816578"/>
            <a:ext cx="1098379" cy="4202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srgbClr val="0000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SRing</a:t>
            </a:r>
            <a:r>
              <a:rPr kumimoji="0" lang="en-US" altLang="zh-CN" sz="2400" b="1" i="0" u="none" strike="noStrike" kern="0" cap="none" spc="0" normalizeH="0" baseline="0" noProof="0" dirty="0">
                <a:ln>
                  <a:noFill/>
                </a:ln>
                <a:solidFill>
                  <a:srgbClr val="0000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endParaRPr kumimoji="0" lang="zh-CN" altLang="en-US" sz="2400" b="1" i="0" u="none" strike="noStrike" kern="0" cap="none" spc="0" normalizeH="0" baseline="0" noProof="0" dirty="0">
              <a:ln>
                <a:noFill/>
              </a:ln>
              <a:solidFill>
                <a:srgbClr val="0000FF"/>
              </a:solidFill>
              <a:effectLst/>
              <a:uLnTx/>
              <a:uFillTx/>
              <a:latin typeface="Times New Roman" panose="02020603050405020304" pitchFamily="18" charset="0"/>
              <a:ea typeface="宋体"/>
              <a:cs typeface="Times New Roman" panose="02020603050405020304" pitchFamily="18" charset="0"/>
            </a:endParaRPr>
          </a:p>
        </p:txBody>
      </p:sp>
      <p:grpSp>
        <p:nvGrpSpPr>
          <p:cNvPr id="22" name="组合 76">
            <a:extLst>
              <a:ext uri="{FF2B5EF4-FFF2-40B4-BE49-F238E27FC236}">
                <a16:creationId xmlns:a16="http://schemas.microsoft.com/office/drawing/2014/main" id="{BB327754-A85C-4455-9F6A-CF8C31E428BC}"/>
              </a:ext>
            </a:extLst>
          </p:cNvPr>
          <p:cNvGrpSpPr/>
          <p:nvPr/>
        </p:nvGrpSpPr>
        <p:grpSpPr>
          <a:xfrm>
            <a:off x="9119334" y="4097802"/>
            <a:ext cx="2724863" cy="1626722"/>
            <a:chOff x="9119334" y="4120832"/>
            <a:chExt cx="2724863" cy="1626722"/>
          </a:xfrm>
        </p:grpSpPr>
        <p:pic>
          <p:nvPicPr>
            <p:cNvPr id="23" name="图片 40">
              <a:extLst>
                <a:ext uri="{FF2B5EF4-FFF2-40B4-BE49-F238E27FC236}">
                  <a16:creationId xmlns:a16="http://schemas.microsoft.com/office/drawing/2014/main" id="{60D8170E-5D95-47FD-A14B-62AD4A0AB8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25680" y="4120832"/>
              <a:ext cx="2718517" cy="1594765"/>
            </a:xfrm>
            <a:prstGeom prst="rect">
              <a:avLst/>
            </a:prstGeom>
          </p:spPr>
        </p:pic>
        <p:sp>
          <p:nvSpPr>
            <p:cNvPr id="24" name="文本框 59">
              <a:extLst>
                <a:ext uri="{FF2B5EF4-FFF2-40B4-BE49-F238E27FC236}">
                  <a16:creationId xmlns:a16="http://schemas.microsoft.com/office/drawing/2014/main" id="{D8023509-8AA3-4B61-9DC8-8CD386B9B389}"/>
                </a:ext>
              </a:extLst>
            </p:cNvPr>
            <p:cNvSpPr txBox="1"/>
            <p:nvPr/>
          </p:nvSpPr>
          <p:spPr>
            <a:xfrm>
              <a:off x="9119334" y="5409000"/>
              <a:ext cx="2718517" cy="338554"/>
            </a:xfrm>
            <a:prstGeom prst="rect">
              <a:avLst/>
            </a:prstGeom>
            <a:solidFill>
              <a:srgbClr val="0000FF">
                <a:alpha val="40000"/>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SECR ion source</a:t>
              </a:r>
              <a:endParaRPr kumimoji="0" lang="zh-CN" altLang="en-US" sz="1600" b="0" i="0" u="none" strike="noStrike" kern="1200" cap="none" spc="0" normalizeH="0" baseline="0" noProof="0" dirty="0">
                <a:ln>
                  <a:noFill/>
                </a:ln>
                <a:solidFill>
                  <a:srgbClr val="FFFF00"/>
                </a:solidFill>
                <a:effectLst/>
                <a:uLnTx/>
                <a:uFillTx/>
                <a:latin typeface="等线" panose="02010600030101010101" pitchFamily="2" charset="-122"/>
                <a:ea typeface="等线" panose="02010600030101010101" pitchFamily="2" charset="-122"/>
                <a:cs typeface="+mn-cs"/>
              </a:endParaRPr>
            </a:p>
          </p:txBody>
        </p:sp>
      </p:grpSp>
      <p:grpSp>
        <p:nvGrpSpPr>
          <p:cNvPr id="25" name="组合 75">
            <a:extLst>
              <a:ext uri="{FF2B5EF4-FFF2-40B4-BE49-F238E27FC236}">
                <a16:creationId xmlns:a16="http://schemas.microsoft.com/office/drawing/2014/main" id="{E77B45BD-AA07-4582-BC05-B195431587E7}"/>
              </a:ext>
            </a:extLst>
          </p:cNvPr>
          <p:cNvGrpSpPr/>
          <p:nvPr/>
        </p:nvGrpSpPr>
        <p:grpSpPr>
          <a:xfrm>
            <a:off x="9120470" y="1977285"/>
            <a:ext cx="2717382" cy="1353421"/>
            <a:chOff x="8976321" y="2139210"/>
            <a:chExt cx="2862665" cy="1353421"/>
          </a:xfrm>
        </p:grpSpPr>
        <p:pic>
          <p:nvPicPr>
            <p:cNvPr id="26" name="图片 38">
              <a:extLst>
                <a:ext uri="{FF2B5EF4-FFF2-40B4-BE49-F238E27FC236}">
                  <a16:creationId xmlns:a16="http://schemas.microsoft.com/office/drawing/2014/main" id="{04502233-688A-481A-BE44-F5934AEA79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6321" y="2139210"/>
              <a:ext cx="2862665" cy="1353421"/>
            </a:xfrm>
            <a:prstGeom prst="rect">
              <a:avLst/>
            </a:prstGeom>
          </p:spPr>
        </p:pic>
        <p:sp>
          <p:nvSpPr>
            <p:cNvPr id="27" name="文本框 61">
              <a:extLst>
                <a:ext uri="{FF2B5EF4-FFF2-40B4-BE49-F238E27FC236}">
                  <a16:creationId xmlns:a16="http://schemas.microsoft.com/office/drawing/2014/main" id="{48DB4E80-24D5-46FB-84E6-21C9F01AAC7A}"/>
                </a:ext>
              </a:extLst>
            </p:cNvPr>
            <p:cNvSpPr txBox="1"/>
            <p:nvPr/>
          </p:nvSpPr>
          <p:spPr>
            <a:xfrm>
              <a:off x="8976321" y="3140968"/>
              <a:ext cx="2846602" cy="338554"/>
            </a:xfrm>
            <a:prstGeom prst="rect">
              <a:avLst/>
            </a:prstGeom>
            <a:solidFill>
              <a:srgbClr val="0000FF">
                <a:alpha val="40000"/>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6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Superconducting </a:t>
              </a:r>
              <a:r>
                <a:rPr kumimoji="1" lang="en-US" altLang="zh-CN" sz="1600" b="1" i="0" u="none" strike="noStrike" kern="1200" cap="none" spc="0" normalizeH="0" baseline="0" noProof="0" dirty="0" err="1">
                  <a:ln>
                    <a:noFill/>
                  </a:ln>
                  <a:solidFill>
                    <a:srgbClr val="FFFF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iLinac</a:t>
              </a:r>
              <a:endParaRPr kumimoji="0" lang="zh-CN" altLang="en-US" sz="1600" b="0" i="0" u="none" strike="noStrike" kern="1200" cap="none" spc="0" normalizeH="0" baseline="0" noProof="0" dirty="0">
                <a:ln>
                  <a:noFill/>
                </a:ln>
                <a:solidFill>
                  <a:srgbClr val="FFFF00"/>
                </a:solidFill>
                <a:effectLst/>
                <a:uLnTx/>
                <a:uFillTx/>
                <a:latin typeface="等线" panose="02010600030101010101" pitchFamily="2" charset="-122"/>
                <a:ea typeface="等线" panose="02010600030101010101" pitchFamily="2" charset="-122"/>
                <a:cs typeface="+mn-cs"/>
              </a:endParaRPr>
            </a:p>
          </p:txBody>
        </p:sp>
      </p:grpSp>
      <p:grpSp>
        <p:nvGrpSpPr>
          <p:cNvPr id="28" name="组合 79">
            <a:extLst>
              <a:ext uri="{FF2B5EF4-FFF2-40B4-BE49-F238E27FC236}">
                <a16:creationId xmlns:a16="http://schemas.microsoft.com/office/drawing/2014/main" id="{16FC8799-E1F4-41FE-BB13-3A70EE5588D2}"/>
              </a:ext>
            </a:extLst>
          </p:cNvPr>
          <p:cNvGrpSpPr/>
          <p:nvPr/>
        </p:nvGrpSpPr>
        <p:grpSpPr>
          <a:xfrm>
            <a:off x="371364" y="1529118"/>
            <a:ext cx="2507838" cy="1341913"/>
            <a:chOff x="371364" y="1691043"/>
            <a:chExt cx="2507838" cy="1341913"/>
          </a:xfrm>
        </p:grpSpPr>
        <p:pic>
          <p:nvPicPr>
            <p:cNvPr id="29" name="图片 42">
              <a:extLst>
                <a:ext uri="{FF2B5EF4-FFF2-40B4-BE49-F238E27FC236}">
                  <a16:creationId xmlns:a16="http://schemas.microsoft.com/office/drawing/2014/main" id="{3794AF9A-ED47-4B11-AEC7-2CC44F0C86DD}"/>
                </a:ext>
              </a:extLst>
            </p:cNvPr>
            <p:cNvPicPr>
              <a:picLocks noChangeAspect="1"/>
            </p:cNvPicPr>
            <p:nvPr/>
          </p:nvPicPr>
          <p:blipFill>
            <a:blip r:embed="rId6"/>
            <a:stretch>
              <a:fillRect/>
            </a:stretch>
          </p:blipFill>
          <p:spPr>
            <a:xfrm>
              <a:off x="371364" y="1691043"/>
              <a:ext cx="2507838" cy="1341913"/>
            </a:xfrm>
            <a:prstGeom prst="rect">
              <a:avLst/>
            </a:prstGeom>
          </p:spPr>
        </p:pic>
        <p:sp>
          <p:nvSpPr>
            <p:cNvPr id="30" name="文本框 62">
              <a:extLst>
                <a:ext uri="{FF2B5EF4-FFF2-40B4-BE49-F238E27FC236}">
                  <a16:creationId xmlns:a16="http://schemas.microsoft.com/office/drawing/2014/main" id="{914F6C9E-C95F-4C19-A15F-CC9338D90FA0}"/>
                </a:ext>
              </a:extLst>
            </p:cNvPr>
            <p:cNvSpPr txBox="1"/>
            <p:nvPr/>
          </p:nvSpPr>
          <p:spPr>
            <a:xfrm>
              <a:off x="383181" y="2707602"/>
              <a:ext cx="2495149" cy="307777"/>
            </a:xfrm>
            <a:prstGeom prst="rect">
              <a:avLst/>
            </a:prstGeom>
            <a:solidFill>
              <a:srgbClr val="0000FF">
                <a:alpha val="40000"/>
              </a:srgbClr>
            </a:solidFill>
          </p:spPr>
          <p:txBody>
            <a:bodyPr wrap="square">
              <a:spAutoFit/>
            </a:bodyPr>
            <a:lstStyle/>
            <a:p>
              <a:pPr lvl="0" algn="ctr" fontAlgn="base">
                <a:spcBef>
                  <a:spcPct val="0"/>
                </a:spcBef>
                <a:spcAft>
                  <a:spcPct val="0"/>
                </a:spcAft>
                <a:defRPr/>
              </a:pPr>
              <a:r>
                <a:rPr kumimoji="1" lang="en-US" altLang="zh-CN" sz="14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Full energy storage PS</a:t>
              </a:r>
              <a:endParaRPr kumimoji="0" lang="zh-CN" altLang="en-US" sz="1400" b="0" i="0" u="none" strike="noStrike" kern="1200" cap="none" spc="0" normalizeH="0" baseline="0" noProof="0" dirty="0">
                <a:ln>
                  <a:noFill/>
                </a:ln>
                <a:solidFill>
                  <a:srgbClr val="FFFF00"/>
                </a:solidFill>
                <a:effectLst/>
                <a:uLnTx/>
                <a:uFillTx/>
                <a:latin typeface="等线" panose="02010600030101010101" pitchFamily="2" charset="-122"/>
                <a:ea typeface="等线" panose="02010600030101010101" pitchFamily="2" charset="-122"/>
                <a:cs typeface="+mn-cs"/>
              </a:endParaRPr>
            </a:p>
          </p:txBody>
        </p:sp>
      </p:grpSp>
      <p:grpSp>
        <p:nvGrpSpPr>
          <p:cNvPr id="31" name="组合 77">
            <a:extLst>
              <a:ext uri="{FF2B5EF4-FFF2-40B4-BE49-F238E27FC236}">
                <a16:creationId xmlns:a16="http://schemas.microsoft.com/office/drawing/2014/main" id="{AF7DBB65-6046-46DA-89BB-0622EA1576CB}"/>
              </a:ext>
            </a:extLst>
          </p:cNvPr>
          <p:cNvGrpSpPr/>
          <p:nvPr/>
        </p:nvGrpSpPr>
        <p:grpSpPr>
          <a:xfrm>
            <a:off x="371365" y="4995267"/>
            <a:ext cx="2506966" cy="1352868"/>
            <a:chOff x="371365" y="5121188"/>
            <a:chExt cx="2506966" cy="1352868"/>
          </a:xfrm>
        </p:grpSpPr>
        <p:pic>
          <p:nvPicPr>
            <p:cNvPr id="32" name="图片 73">
              <a:extLst>
                <a:ext uri="{FF2B5EF4-FFF2-40B4-BE49-F238E27FC236}">
                  <a16:creationId xmlns:a16="http://schemas.microsoft.com/office/drawing/2014/main" id="{BB1943DF-8A2D-48D0-AC26-FBD2E5A165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790" y="5121188"/>
              <a:ext cx="2488745" cy="1352868"/>
            </a:xfrm>
            <a:prstGeom prst="rect">
              <a:avLst/>
            </a:prstGeom>
          </p:spPr>
        </p:pic>
        <p:sp>
          <p:nvSpPr>
            <p:cNvPr id="33" name="文本框 64">
              <a:extLst>
                <a:ext uri="{FF2B5EF4-FFF2-40B4-BE49-F238E27FC236}">
                  <a16:creationId xmlns:a16="http://schemas.microsoft.com/office/drawing/2014/main" id="{4194EF48-479F-4053-9430-978DA2983920}"/>
                </a:ext>
              </a:extLst>
            </p:cNvPr>
            <p:cNvSpPr txBox="1"/>
            <p:nvPr/>
          </p:nvSpPr>
          <p:spPr>
            <a:xfrm>
              <a:off x="371365" y="6111694"/>
              <a:ext cx="2506966" cy="338554"/>
            </a:xfrm>
            <a:prstGeom prst="rect">
              <a:avLst/>
            </a:prstGeom>
            <a:solidFill>
              <a:srgbClr val="0000FF">
                <a:alpha val="40000"/>
              </a:srgbClr>
            </a:solidFill>
          </p:spPr>
          <p:txBody>
            <a:bodyPr wrap="square">
              <a:spAutoFit/>
            </a:bodyPr>
            <a:lstStyle/>
            <a:p>
              <a:pPr lvl="0" algn="ctr" fontAlgn="base">
                <a:spcBef>
                  <a:spcPct val="0"/>
                </a:spcBef>
                <a:spcAft>
                  <a:spcPct val="0"/>
                </a:spcAft>
                <a:defRPr/>
              </a:pPr>
              <a:r>
                <a:rPr kumimoji="1" lang="en-US" altLang="zh-CN" sz="1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Thin vacuum chamber</a:t>
              </a:r>
              <a:endParaRPr kumimoji="0" lang="zh-CN" altLang="en-US" sz="1600" b="0" i="0" u="none" strike="noStrike" kern="1200" cap="none" spc="0" normalizeH="0" baseline="0" noProof="0" dirty="0">
                <a:ln>
                  <a:noFill/>
                </a:ln>
                <a:solidFill>
                  <a:srgbClr val="FFFF00"/>
                </a:solidFill>
                <a:effectLst/>
                <a:uLnTx/>
                <a:uFillTx/>
                <a:latin typeface="等线" panose="02010600030101010101" pitchFamily="2" charset="-122"/>
                <a:ea typeface="等线" panose="02010600030101010101" pitchFamily="2" charset="-122"/>
                <a:cs typeface="+mn-cs"/>
              </a:endParaRPr>
            </a:p>
          </p:txBody>
        </p:sp>
      </p:grpSp>
      <p:grpSp>
        <p:nvGrpSpPr>
          <p:cNvPr id="34" name="组合 78">
            <a:extLst>
              <a:ext uri="{FF2B5EF4-FFF2-40B4-BE49-F238E27FC236}">
                <a16:creationId xmlns:a16="http://schemas.microsoft.com/office/drawing/2014/main" id="{B22AC503-5620-4B0A-A2A7-69BDD12CC900}"/>
              </a:ext>
            </a:extLst>
          </p:cNvPr>
          <p:cNvGrpSpPr/>
          <p:nvPr/>
        </p:nvGrpSpPr>
        <p:grpSpPr>
          <a:xfrm>
            <a:off x="373520" y="3269200"/>
            <a:ext cx="2514770" cy="1353421"/>
            <a:chOff x="373520" y="3431125"/>
            <a:chExt cx="2514770" cy="1353421"/>
          </a:xfrm>
        </p:grpSpPr>
        <p:pic>
          <p:nvPicPr>
            <p:cNvPr id="35" name="图片 41">
              <a:extLst>
                <a:ext uri="{FF2B5EF4-FFF2-40B4-BE49-F238E27FC236}">
                  <a16:creationId xmlns:a16="http://schemas.microsoft.com/office/drawing/2014/main" id="{BD568787-9C9E-43F8-814E-DB57919AF2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3520" y="3431125"/>
              <a:ext cx="2507838" cy="1353421"/>
            </a:xfrm>
            <a:prstGeom prst="rect">
              <a:avLst/>
            </a:prstGeom>
          </p:spPr>
        </p:pic>
        <p:sp>
          <p:nvSpPr>
            <p:cNvPr id="36" name="文本框 67">
              <a:extLst>
                <a:ext uri="{FF2B5EF4-FFF2-40B4-BE49-F238E27FC236}">
                  <a16:creationId xmlns:a16="http://schemas.microsoft.com/office/drawing/2014/main" id="{D47BBA4B-A7FB-4C5A-8FC8-9A0203CC26D5}"/>
                </a:ext>
              </a:extLst>
            </p:cNvPr>
            <p:cNvSpPr txBox="1"/>
            <p:nvPr/>
          </p:nvSpPr>
          <p:spPr>
            <a:xfrm>
              <a:off x="393141" y="4435521"/>
              <a:ext cx="2495149" cy="338554"/>
            </a:xfrm>
            <a:prstGeom prst="rect">
              <a:avLst/>
            </a:prstGeom>
            <a:solidFill>
              <a:srgbClr val="0000FF">
                <a:alpha val="40000"/>
              </a:srgbClr>
            </a:solidFill>
          </p:spPr>
          <p:txBody>
            <a:bodyPr wrap="square">
              <a:spAutoFit/>
            </a:bodyPr>
            <a:lstStyle/>
            <a:p>
              <a:pPr lvl="0" algn="ctr" fontAlgn="base">
                <a:spcBef>
                  <a:spcPct val="0"/>
                </a:spcBef>
                <a:spcAft>
                  <a:spcPct val="0"/>
                </a:spcAft>
                <a:defRPr/>
              </a:pPr>
              <a:r>
                <a:rPr kumimoji="1" lang="en-US" altLang="zh-CN" sz="1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sym typeface="+mn-ea"/>
                </a:rPr>
                <a:t>Magnetic ally core RF</a:t>
              </a:r>
            </a:p>
          </p:txBody>
        </p:sp>
      </p:grpSp>
      <p:sp>
        <p:nvSpPr>
          <p:cNvPr id="38" name="文本框 80">
            <a:extLst>
              <a:ext uri="{FF2B5EF4-FFF2-40B4-BE49-F238E27FC236}">
                <a16:creationId xmlns:a16="http://schemas.microsoft.com/office/drawing/2014/main" id="{62F25C7A-C4E8-4090-AA46-ABD4D70EB423}"/>
              </a:ext>
            </a:extLst>
          </p:cNvPr>
          <p:cNvSpPr txBox="1"/>
          <p:nvPr/>
        </p:nvSpPr>
        <p:spPr>
          <a:xfrm>
            <a:off x="9242300" y="5706636"/>
            <a:ext cx="2573910" cy="584775"/>
          </a:xfrm>
          <a:prstGeom prst="rect">
            <a:avLst/>
          </a:prstGeom>
          <a:noFill/>
        </p:spPr>
        <p:txBody>
          <a:bodyPr wrap="square">
            <a:spAutoFit/>
          </a:bodyPr>
          <a:lstStyle/>
          <a:p>
            <a:pPr algn="ctr"/>
            <a:r>
              <a:rPr lang="en-US" altLang="zh-CN" sz="1600" b="1" dirty="0">
                <a:solidFill>
                  <a:srgbClr val="0000FF"/>
                </a:solidFill>
                <a:latin typeface="微软雅黑" panose="020B0503020204020204" pitchFamily="34" charset="-122"/>
                <a:ea typeface="微软雅黑" panose="020B0503020204020204" pitchFamily="34" charset="-122"/>
              </a:rPr>
              <a:t>Fourth generation high current ion source</a:t>
            </a:r>
          </a:p>
        </p:txBody>
      </p:sp>
      <p:sp>
        <p:nvSpPr>
          <p:cNvPr id="39" name="文本框 81">
            <a:extLst>
              <a:ext uri="{FF2B5EF4-FFF2-40B4-BE49-F238E27FC236}">
                <a16:creationId xmlns:a16="http://schemas.microsoft.com/office/drawing/2014/main" id="{E71BD524-9997-4D9C-8190-4179AD26CFD3}"/>
              </a:ext>
            </a:extLst>
          </p:cNvPr>
          <p:cNvSpPr txBox="1"/>
          <p:nvPr/>
        </p:nvSpPr>
        <p:spPr>
          <a:xfrm>
            <a:off x="9147707" y="3338725"/>
            <a:ext cx="2702134" cy="338554"/>
          </a:xfrm>
          <a:prstGeom prst="rect">
            <a:avLst/>
          </a:prstGeom>
          <a:noFill/>
        </p:spPr>
        <p:txBody>
          <a:bodyPr wrap="square">
            <a:spAutoFit/>
          </a:bodyPr>
          <a:lstStyle/>
          <a:p>
            <a:pPr algn="ctr"/>
            <a:r>
              <a:rPr lang="en-US" altLang="zh-CN" sz="1600" b="1" dirty="0">
                <a:solidFill>
                  <a:srgbClr val="0000FF"/>
                </a:solidFill>
                <a:latin typeface="微软雅黑" panose="020B0503020204020204" pitchFamily="34" charset="-122"/>
                <a:ea typeface="微软雅黑" panose="020B0503020204020204" pitchFamily="34" charset="-122"/>
              </a:rPr>
              <a:t>mA level ion beam</a:t>
            </a:r>
          </a:p>
        </p:txBody>
      </p:sp>
      <p:sp>
        <p:nvSpPr>
          <p:cNvPr id="40" name="文本框 82">
            <a:extLst>
              <a:ext uri="{FF2B5EF4-FFF2-40B4-BE49-F238E27FC236}">
                <a16:creationId xmlns:a16="http://schemas.microsoft.com/office/drawing/2014/main" id="{5E706202-D0BC-4985-81E3-026F097AEA60}"/>
              </a:ext>
            </a:extLst>
          </p:cNvPr>
          <p:cNvSpPr txBox="1"/>
          <p:nvPr/>
        </p:nvSpPr>
        <p:spPr>
          <a:xfrm>
            <a:off x="174050" y="2868971"/>
            <a:ext cx="3014715" cy="338554"/>
          </a:xfrm>
          <a:prstGeom prst="rect">
            <a:avLst/>
          </a:prstGeom>
          <a:noFill/>
        </p:spPr>
        <p:txBody>
          <a:bodyPr wrap="square">
            <a:spAutoFit/>
          </a:bodyPr>
          <a:lstStyle/>
          <a:p>
            <a:pPr algn="ctr"/>
            <a:r>
              <a:rPr lang="en-US" altLang="zh-CN" sz="1600" b="1" dirty="0">
                <a:solidFill>
                  <a:srgbClr val="0000FF"/>
                </a:solidFill>
                <a:latin typeface="微软雅黑" panose="020B0503020204020204" pitchFamily="34" charset="-122"/>
                <a:ea typeface="微软雅黑" panose="020B0503020204020204" pitchFamily="34" charset="-122"/>
              </a:rPr>
              <a:t>12T/s, 38kA/s, 3Hz</a:t>
            </a:r>
          </a:p>
        </p:txBody>
      </p:sp>
      <p:sp>
        <p:nvSpPr>
          <p:cNvPr id="41" name="文本框 83">
            <a:extLst>
              <a:ext uri="{FF2B5EF4-FFF2-40B4-BE49-F238E27FC236}">
                <a16:creationId xmlns:a16="http://schemas.microsoft.com/office/drawing/2014/main" id="{99C04FAF-29DC-43A9-BEBB-9B983ACA7A1E}"/>
              </a:ext>
            </a:extLst>
          </p:cNvPr>
          <p:cNvSpPr txBox="1"/>
          <p:nvPr/>
        </p:nvSpPr>
        <p:spPr>
          <a:xfrm>
            <a:off x="379148" y="4616294"/>
            <a:ext cx="2488745" cy="338554"/>
          </a:xfrm>
          <a:prstGeom prst="rect">
            <a:avLst/>
          </a:prstGeom>
          <a:noFill/>
        </p:spPr>
        <p:txBody>
          <a:bodyPr wrap="square">
            <a:spAutoFit/>
          </a:bodyPr>
          <a:lstStyle/>
          <a:p>
            <a:pPr algn="ctr"/>
            <a:r>
              <a:rPr lang="en-US" altLang="zh-CN" sz="1600" b="1" dirty="0">
                <a:solidFill>
                  <a:srgbClr val="0000FF"/>
                </a:solidFill>
                <a:latin typeface="微软雅黑" panose="020B0503020204020204" pitchFamily="34" charset="-122"/>
                <a:ea typeface="微软雅黑" panose="020B0503020204020204" pitchFamily="34" charset="-122"/>
              </a:rPr>
              <a:t>70kV, 35 kV/m</a:t>
            </a:r>
          </a:p>
        </p:txBody>
      </p:sp>
      <p:sp>
        <p:nvSpPr>
          <p:cNvPr id="42" name="文本框 84">
            <a:extLst>
              <a:ext uri="{FF2B5EF4-FFF2-40B4-BE49-F238E27FC236}">
                <a16:creationId xmlns:a16="http://schemas.microsoft.com/office/drawing/2014/main" id="{B04B6404-6A04-4B28-B0F0-4A0722A06346}"/>
              </a:ext>
            </a:extLst>
          </p:cNvPr>
          <p:cNvSpPr txBox="1"/>
          <p:nvPr/>
        </p:nvSpPr>
        <p:spPr>
          <a:xfrm>
            <a:off x="251574" y="6342506"/>
            <a:ext cx="2751729" cy="338554"/>
          </a:xfrm>
          <a:prstGeom prst="rect">
            <a:avLst/>
          </a:prstGeom>
          <a:noFill/>
        </p:spPr>
        <p:txBody>
          <a:bodyPr wrap="square">
            <a:spAutoFit/>
          </a:bodyPr>
          <a:lstStyle/>
          <a:p>
            <a:pPr algn="ctr"/>
            <a:r>
              <a:rPr lang="en-GB" sz="1600" b="1" dirty="0">
                <a:solidFill>
                  <a:srgbClr val="0000FF"/>
                </a:solidFill>
                <a:latin typeface="微软雅黑" panose="020B0503020204020204" pitchFamily="34" charset="-122"/>
                <a:ea typeface="微软雅黑" panose="020B0503020204020204" pitchFamily="34" charset="-122"/>
              </a:rPr>
              <a:t>0.3mm, &lt;7×10-12 mbar</a:t>
            </a:r>
            <a:endParaRPr lang="en-US" altLang="zh-CN" sz="1600" b="1" dirty="0">
              <a:solidFill>
                <a:srgbClr val="0000FF"/>
              </a:solidFill>
              <a:latin typeface="微软雅黑" panose="020B0503020204020204" pitchFamily="34" charset="-122"/>
              <a:ea typeface="微软雅黑" panose="020B0503020204020204" pitchFamily="34" charset="-122"/>
            </a:endParaRPr>
          </a:p>
        </p:txBody>
      </p:sp>
      <p:sp>
        <p:nvSpPr>
          <p:cNvPr id="44" name="灯片编号占位符 4">
            <a:extLst>
              <a:ext uri="{FF2B5EF4-FFF2-40B4-BE49-F238E27FC236}">
                <a16:creationId xmlns:a16="http://schemas.microsoft.com/office/drawing/2014/main" id="{782228B3-FFC4-4751-8682-F57AFA31A3EC}"/>
              </a:ext>
            </a:extLst>
          </p:cNvPr>
          <p:cNvSpPr txBox="1">
            <a:spLocks/>
          </p:cNvSpPr>
          <p:nvPr/>
        </p:nvSpPr>
        <p:spPr>
          <a:xfrm>
            <a:off x="11823059" y="6492875"/>
            <a:ext cx="368941" cy="365125"/>
          </a:xfrm>
          <a:prstGeom prst="rect">
            <a:avLst/>
          </a:prstGeom>
        </p:spPr>
        <p:txBody>
          <a:bodyPr vert="horz" wrap="none" lIns="91440" tIns="45720" rIns="91440" bIns="45720" rtlCol="0" anchor="ctr">
            <a:spAutoFit/>
          </a:bodyPr>
          <a:lstStyle>
            <a:defPPr>
              <a:defRPr lang="zh-CN"/>
            </a:defPPr>
            <a:lvl1pPr marL="0" algn="ctr" defTabSz="914400" rtl="0" eaLnBrk="1" latinLnBrk="0" hangingPunct="1">
              <a:defRPr sz="2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CBE06-6006-43AD-A26A-192634409295}" type="slidenum">
              <a:rPr lang="zh-CN" altLang="en-US" smtClean="0"/>
              <a:pPr/>
              <a:t>9</a:t>
            </a:fld>
            <a:endParaRPr lang="zh-CN" altLang="en-US" dirty="0"/>
          </a:p>
        </p:txBody>
      </p:sp>
    </p:spTree>
    <p:extLst>
      <p:ext uri="{BB962C8B-B14F-4D97-AF65-F5344CB8AC3E}">
        <p14:creationId xmlns:p14="http://schemas.microsoft.com/office/powerpoint/2010/main" val="978170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57c20b0b-7614-4b5d-a38f-73caf1b3c577&quot;,&quot;Name&quot;:null,&quot;Kind&quot;:&quot;Custom&quot;,&quot;OldGuidesSetting&quot;:{&quot;HeaderHeight&quot;:0.0,&quot;FooterHeight&quot;:0.0,&quot;SideMargin&quot;:0.0,&quot;TopMargin&quot;:0.0,&quot;BottomMargin&quot;:0.0,&quot;IntervalMargin&quot;:0.0}}"/>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24f16a9b-4b89-4cb7-ae40-d809d1259f8c}"/>
  <p:tag name="TABLE_ENDDRAG_ORIGIN_RECT" val="603*180"/>
  <p:tag name="TABLE_ENDDRAG_RECT" val="63*319*603*1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Times New Roman"/>
        <a:ea typeface="黑体"/>
        <a:cs typeface=""/>
      </a:majorFont>
      <a:minorFont>
        <a:latin typeface="Times New Roman"/>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14805</TotalTime>
  <Words>5484</Words>
  <Application>Microsoft Office PowerPoint</Application>
  <PresentationFormat>Widescreen</PresentationFormat>
  <Paragraphs>748</Paragraphs>
  <Slides>38</Slides>
  <Notes>38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38</vt:i4>
      </vt:variant>
    </vt:vector>
  </HeadingPairs>
  <TitlesOfParts>
    <vt:vector size="55" baseType="lpstr">
      <vt:lpstr>仿宋_GB2312</vt:lpstr>
      <vt:lpstr>宋体</vt:lpstr>
      <vt:lpstr>Arial</vt:lpstr>
      <vt:lpstr>Arial Black</vt:lpstr>
      <vt:lpstr>Calibri</vt:lpstr>
      <vt:lpstr>Cambria Math</vt:lpstr>
      <vt:lpstr>MS PGothic</vt:lpstr>
      <vt:lpstr>MS PGothic</vt:lpstr>
      <vt:lpstr>Symbol</vt:lpstr>
      <vt:lpstr>Times</vt:lpstr>
      <vt:lpstr>Times New Roman</vt:lpstr>
      <vt:lpstr>Wingdings</vt:lpstr>
      <vt:lpstr>等线</vt:lpstr>
      <vt:lpstr>黑体</vt:lpstr>
      <vt:lpstr>楷体</vt:lpstr>
      <vt:lpstr>微软雅黑</vt:lpstr>
      <vt:lpstr>Office 主题</vt:lpstr>
      <vt:lpstr>PowerPoint Presentation</vt:lpstr>
      <vt:lpstr>PowerPoint Presentation</vt:lpstr>
      <vt:lpstr>Introduction </vt:lpstr>
      <vt:lpstr>Introduction </vt:lpstr>
      <vt:lpstr>Introduction </vt:lpstr>
      <vt:lpstr>Introduction </vt:lpstr>
      <vt:lpstr>Introduction </vt:lpstr>
      <vt:lpstr>Introduction </vt:lpstr>
      <vt:lpstr>Challenges of accelerator complex</vt:lpstr>
      <vt:lpstr>Key components of accelerator complex</vt:lpstr>
      <vt:lpstr>Key components of accelerator complex</vt:lpstr>
      <vt:lpstr>Key components of accelerator complex</vt:lpstr>
      <vt:lpstr>Key components of accelerator complex</vt:lpstr>
      <vt:lpstr>Key components of accelerator complex</vt:lpstr>
      <vt:lpstr>Key components of accelerator complex</vt:lpstr>
      <vt:lpstr>Key components of accelerator complex</vt:lpstr>
      <vt:lpstr>Key components of accelerator complex</vt:lpstr>
      <vt:lpstr>Key components of accelerator complex</vt:lpstr>
      <vt:lpstr>High intensity beam dynamics</vt:lpstr>
      <vt:lpstr>High intensity beam dynamics</vt:lpstr>
      <vt:lpstr>High intensity beam dynamics</vt:lpstr>
      <vt:lpstr>Experimental terminals </vt:lpstr>
      <vt:lpstr>Experimental terminals </vt:lpstr>
      <vt:lpstr>Experimental terminals </vt:lpstr>
      <vt:lpstr>Experimental terminals </vt:lpstr>
      <vt:lpstr>Experimental terminals </vt:lpstr>
      <vt:lpstr>Experimental terminals </vt:lpstr>
      <vt:lpstr>Experimental terminals </vt:lpstr>
      <vt:lpstr>Construction overview</vt:lpstr>
      <vt:lpstr>Construction overview</vt:lpstr>
      <vt:lpstr>Buildings on the ground</vt:lpstr>
      <vt:lpstr>Auxiliary system </vt:lpstr>
      <vt:lpstr>Accelerator components</vt:lpstr>
      <vt:lpstr>Experimental equipment</vt:lpstr>
      <vt:lpstr>Summary </vt:lpstr>
      <vt:lpstr>Future upgrade (HIAF-II)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unknown</dc:creator>
  <cp:lastModifiedBy>zhao-PC</cp:lastModifiedBy>
  <cp:revision>7199</cp:revision>
  <cp:lastPrinted>2018-04-25T00:44:00Z</cp:lastPrinted>
  <dcterms:created xsi:type="dcterms:W3CDTF">2018-04-18T09:26:00Z</dcterms:created>
  <dcterms:modified xsi:type="dcterms:W3CDTF">2025-10-18T14:17:41Z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2052-11.8.2.8621</vt:lpwstr>
  </property>
  <property fmtid="{D5CDD505-2E9C-101B-9397-08002B2CF9AE}" pid="3" name="ICV">
    <vt:lpwstr>D16D93DB167A41CDA5657631466F0811</vt:lpwstr>
  </property>
</Properties>
</file>