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6" r:id="rId3"/>
    <p:sldId id="417" r:id="rId4"/>
    <p:sldId id="398" r:id="rId5"/>
    <p:sldId id="399" r:id="rId6"/>
    <p:sldId id="379" r:id="rId7"/>
    <p:sldId id="382" r:id="rId8"/>
    <p:sldId id="260" r:id="rId9"/>
    <p:sldId id="401" r:id="rId10"/>
    <p:sldId id="387" r:id="rId11"/>
    <p:sldId id="418" r:id="rId12"/>
    <p:sldId id="396" r:id="rId13"/>
    <p:sldId id="392" r:id="rId14"/>
    <p:sldId id="393" r:id="rId15"/>
    <p:sldId id="394" r:id="rId16"/>
    <p:sldId id="395" r:id="rId17"/>
    <p:sldId id="402" r:id="rId18"/>
    <p:sldId id="403" r:id="rId19"/>
    <p:sldId id="385" r:id="rId20"/>
    <p:sldId id="405" r:id="rId21"/>
    <p:sldId id="412" r:id="rId22"/>
    <p:sldId id="415" r:id="rId23"/>
    <p:sldId id="404" r:id="rId24"/>
    <p:sldId id="384" r:id="rId2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135887"/>
    <a:srgbClr val="FFEDD5"/>
    <a:srgbClr val="FFCCCC"/>
    <a:srgbClr val="006C9C"/>
    <a:srgbClr val="07203E"/>
    <a:srgbClr val="A01941"/>
    <a:srgbClr val="FCD5B5"/>
    <a:srgbClr val="D99694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5" autoAdjust="0"/>
  </p:normalViewPr>
  <p:slideViewPr>
    <p:cSldViewPr snapToGrid="0" snapToObjects="1">
      <p:cViewPr varScale="1">
        <p:scale>
          <a:sx n="109" d="100"/>
          <a:sy n="109" d="100"/>
        </p:scale>
        <p:origin x="108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6" y="1212688"/>
            <a:ext cx="8429105" cy="53589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90" y="140945"/>
            <a:ext cx="1055522" cy="35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96" y="49146"/>
            <a:ext cx="615722" cy="5128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Fair GmbH | GSI GmbH   Dr. Michael Deveaux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10102409" y="6574436"/>
            <a:ext cx="10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Vortragstitel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6553" y="0"/>
            <a:ext cx="9254615" cy="4861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Click to 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61" y="583588"/>
            <a:ext cx="1127771" cy="37684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27" y="430945"/>
            <a:ext cx="775862" cy="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jp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9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0989" y="4040697"/>
            <a:ext cx="8810021" cy="779866"/>
          </a:xfrm>
        </p:spPr>
        <p:txBody>
          <a:bodyPr/>
          <a:lstStyle/>
          <a:p>
            <a:r>
              <a:rPr lang="de-DE" dirty="0"/>
              <a:t>Status CBM </a:t>
            </a:r>
            <a:r>
              <a:rPr lang="de-DE" dirty="0" err="1"/>
              <a:t>silicon</a:t>
            </a:r>
            <a:r>
              <a:rPr lang="de-DE" dirty="0"/>
              <a:t> upgrade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923001"/>
            <a:ext cx="8534400" cy="584660"/>
          </a:xfrm>
        </p:spPr>
        <p:txBody>
          <a:bodyPr/>
          <a:lstStyle/>
          <a:p>
            <a:r>
              <a:rPr lang="de-DE"/>
              <a:t>M. Deveaux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7"/>
    </mc:Choice>
    <mc:Fallback>
      <p:transition spd="slow" advTm="86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46895-2897-FBB6-DA5F-A937D7512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89B1C8-D04B-3071-C57A-064777CAC3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C7183-0212-96E3-30AA-5F751AAE1E8F}"/>
              </a:ext>
            </a:extLst>
          </p:cNvPr>
          <p:cNvSpPr txBox="1"/>
          <p:nvPr/>
        </p:nvSpPr>
        <p:spPr>
          <a:xfrm>
            <a:off x="495300" y="866775"/>
            <a:ext cx="9527032" cy="452431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roposal for the CBM silicon upgrade: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Increase rate capability of MVD to ~1 MHz </a:t>
            </a:r>
            <a:r>
              <a:rPr lang="en-US" dirty="0" err="1"/>
              <a:t>Au+Au</a:t>
            </a:r>
            <a:r>
              <a:rPr lang="en-US" dirty="0"/>
              <a:t>, 100 MHz p-Au (?)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Increase acceptance of STS-U and MVD.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Possibly add a timing plane.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tatus of the preparation: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Community for building next generation sensor was established and starts working.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First sensor submission possibly end 2026 in collaboration with DRD3, DRD7 and ALICE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dirty="0"/>
              <a:t>Need to scrutinize sensor specification.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pen questions: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Running scenarios (in particular p-A physics).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Physics case?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What are the requested beam intensities?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3579F4-E2D0-7370-115A-D7DC1941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D943B-C4E8-AA0B-37AA-D108C7E888ED}"/>
              </a:ext>
            </a:extLst>
          </p:cNvPr>
          <p:cNvSpPr txBox="1"/>
          <p:nvPr/>
        </p:nvSpPr>
        <p:spPr>
          <a:xfrm>
            <a:off x="588936" y="5509647"/>
            <a:ext cx="7635424" cy="646331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dirty="0"/>
              <a:t>We should agree soon if the proposed concept is ok.</a:t>
            </a:r>
          </a:p>
          <a:p>
            <a:r>
              <a:rPr lang="en-US" dirty="0"/>
              <a:t>Should we prepare a first technical write-up as foundation of this activity?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D3C5454-1B3E-4B2B-068B-BB095617ED5B}"/>
              </a:ext>
            </a:extLst>
          </p:cNvPr>
          <p:cNvSpPr/>
          <p:nvPr/>
        </p:nvSpPr>
        <p:spPr>
          <a:xfrm>
            <a:off x="5520583" y="3887515"/>
            <a:ext cx="170916" cy="811851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0D272-3061-34D2-C67F-EC0E3CD71746}"/>
              </a:ext>
            </a:extLst>
          </p:cNvPr>
          <p:cNvSpPr txBox="1"/>
          <p:nvPr/>
        </p:nvSpPr>
        <p:spPr>
          <a:xfrm>
            <a:off x="5794101" y="4130139"/>
            <a:ext cx="531440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Need to show added value w.r.t existing detectors.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2960F-F4EB-758E-7560-7612784873E3}"/>
              </a:ext>
            </a:extLst>
          </p:cNvPr>
          <p:cNvSpPr txBox="1"/>
          <p:nvPr/>
        </p:nvSpPr>
        <p:spPr>
          <a:xfrm>
            <a:off x="6646984" y="6631577"/>
            <a:ext cx="438293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53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839"/>
    </mc:Choice>
    <mc:Fallback>
      <p:transition spd="slow" advTm="100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05D50-E989-04DC-8022-0163957D49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72151-3FAC-C11F-795C-F1B02DC2B0E9}"/>
              </a:ext>
            </a:extLst>
          </p:cNvPr>
          <p:cNvSpPr txBox="1"/>
          <p:nvPr/>
        </p:nvSpPr>
        <p:spPr>
          <a:xfrm>
            <a:off x="2338754" y="2708031"/>
            <a:ext cx="3607078" cy="132343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98908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B29C9A1-8B30-82AE-D1C5-9C3B8A0A2C28}"/>
              </a:ext>
            </a:extLst>
          </p:cNvPr>
          <p:cNvSpPr txBox="1"/>
          <p:nvPr/>
        </p:nvSpPr>
        <p:spPr>
          <a:xfrm>
            <a:off x="215732" y="794759"/>
            <a:ext cx="9606156" cy="618630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uter acceptance of CBM insufficient for pion mid rapidity coverage at low beam momentum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dirty="0"/>
              <a:t>Extend outer acceptance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VD restricted to 100 kHz </a:t>
            </a:r>
            <a:r>
              <a:rPr lang="en-US" dirty="0" err="1"/>
              <a:t>Au+Au</a:t>
            </a:r>
            <a:r>
              <a:rPr lang="en-US" dirty="0"/>
              <a:t> or 10 MHz </a:t>
            </a:r>
            <a:r>
              <a:rPr lang="en-US" dirty="0" err="1"/>
              <a:t>p+Au</a:t>
            </a:r>
            <a:r>
              <a:rPr lang="en-US" dirty="0"/>
              <a:t>. Consider rate upgrade by roughly 10x.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dirty="0"/>
              <a:t>Helpful for e+/e- physics and proton beam hadron physics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ime stamping of MVD 5µs =&gt; Substantial (~500 events) pile-up for </a:t>
            </a:r>
            <a:r>
              <a:rPr lang="en-US" dirty="0" err="1"/>
              <a:t>p+Au</a:t>
            </a:r>
            <a:r>
              <a:rPr lang="en-US" dirty="0"/>
              <a:t> physics.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dirty="0"/>
              <a:t>Improved time stamping in MVD required for event separation.</a:t>
            </a:r>
          </a:p>
          <a:p>
            <a:pPr lvl="1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2C0375-2F95-EFA4-D5DF-69C8BCA175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Physics motivation (input welcome)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F81EB-20B6-1D37-4FD2-84D8FBF9C993}"/>
              </a:ext>
            </a:extLst>
          </p:cNvPr>
          <p:cNvGrpSpPr/>
          <p:nvPr/>
        </p:nvGrpSpPr>
        <p:grpSpPr>
          <a:xfrm>
            <a:off x="1495514" y="1585349"/>
            <a:ext cx="7650353" cy="2660343"/>
            <a:chOff x="268836" y="3033103"/>
            <a:chExt cx="9087879" cy="31602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4F0169-2900-B9F2-B13D-6273944AE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836" y="3435330"/>
              <a:ext cx="2885295" cy="27580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BA38B6-E979-DFB1-75C9-19EAFB0C0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7234" y="3528939"/>
              <a:ext cx="2782549" cy="26643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D9A7E1-500E-4186-4763-A3C2B253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5135" y="3556630"/>
              <a:ext cx="2701580" cy="26131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ED5E68-882F-C060-BDDF-B5B2B668D3AD}"/>
                </a:ext>
              </a:extLst>
            </p:cNvPr>
            <p:cNvSpPr txBox="1"/>
            <p:nvPr/>
          </p:nvSpPr>
          <p:spPr>
            <a:xfrm>
              <a:off x="618845" y="3033103"/>
              <a:ext cx="2185277" cy="36560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400"/>
                <a:t>2 AGeV – 50% field</a:t>
              </a:r>
              <a:endParaRPr lang="en-US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DB2C4F-7BC0-5419-1375-8D87EC7380D7}"/>
                </a:ext>
              </a:extLst>
            </p:cNvPr>
            <p:cNvSpPr txBox="1"/>
            <p:nvPr/>
          </p:nvSpPr>
          <p:spPr>
            <a:xfrm>
              <a:off x="3772130" y="3033103"/>
              <a:ext cx="2185277" cy="36560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400"/>
                <a:t>4 AGeV – 85% field</a:t>
              </a:r>
              <a:endParaRPr lang="en-US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9D7EDF-24AD-0765-63AA-58133DB19B6B}"/>
                </a:ext>
              </a:extLst>
            </p:cNvPr>
            <p:cNvSpPr txBox="1"/>
            <p:nvPr/>
          </p:nvSpPr>
          <p:spPr>
            <a:xfrm>
              <a:off x="6925416" y="3066466"/>
              <a:ext cx="2313518" cy="36560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400"/>
                <a:t>6 AGeV – 100% field</a:t>
              </a:r>
              <a:endParaRPr lang="en-US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7B7D96-4340-9803-FC40-B7D2CC826B1A}"/>
                </a:ext>
              </a:extLst>
            </p:cNvPr>
            <p:cNvSpPr txBox="1"/>
            <p:nvPr/>
          </p:nvSpPr>
          <p:spPr>
            <a:xfrm>
              <a:off x="799008" y="3754738"/>
              <a:ext cx="646331" cy="36560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400">
                  <a:solidFill>
                    <a:srgbClr val="0066FF"/>
                  </a:solidFill>
                </a:rPr>
                <a:t>Pion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67BB41-D276-458D-DECD-87A123D48BB9}"/>
                </a:ext>
              </a:extLst>
            </p:cNvPr>
            <p:cNvSpPr txBox="1"/>
            <p:nvPr/>
          </p:nvSpPr>
          <p:spPr>
            <a:xfrm>
              <a:off x="3804828" y="3754738"/>
              <a:ext cx="646331" cy="36560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400">
                  <a:solidFill>
                    <a:srgbClr val="0066FF"/>
                  </a:solidFill>
                </a:rPr>
                <a:t>Pion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35690C-1A04-FEAA-C886-5C6AE9180B11}"/>
                </a:ext>
              </a:extLst>
            </p:cNvPr>
            <p:cNvSpPr txBox="1"/>
            <p:nvPr/>
          </p:nvSpPr>
          <p:spPr>
            <a:xfrm>
              <a:off x="7086636" y="3754738"/>
              <a:ext cx="646331" cy="36560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400">
                  <a:solidFill>
                    <a:srgbClr val="0066FF"/>
                  </a:solidFill>
                </a:rPr>
                <a:t>Pion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F907C6-9333-489F-9EE8-D035CDF040A5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 flipV="1">
              <a:off x="7845177" y="5592565"/>
              <a:ext cx="295586" cy="186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C5B816-97CA-7CCA-F0AB-4B93D3DAC283}"/>
                </a:ext>
              </a:extLst>
            </p:cNvPr>
            <p:cNvSpPr txBox="1"/>
            <p:nvPr/>
          </p:nvSpPr>
          <p:spPr>
            <a:xfrm>
              <a:off x="7198846" y="5409760"/>
              <a:ext cx="646331" cy="365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400" dirty="0"/>
                <a:t>42°</a:t>
              </a:r>
              <a:endParaRPr lang="en-US" sz="14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1D385E0-626F-24F7-71E9-CDDACDE51A29}"/>
              </a:ext>
            </a:extLst>
          </p:cNvPr>
          <p:cNvSpPr txBox="1"/>
          <p:nvPr/>
        </p:nvSpPr>
        <p:spPr>
          <a:xfrm>
            <a:off x="9933488" y="2234425"/>
            <a:ext cx="1744296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/>
              <a:t>Plots: Anna Senger, </a:t>
            </a:r>
          </a:p>
          <a:p>
            <a:pPr algn="l"/>
            <a:r>
              <a:rPr lang="de-DE" sz="1100" dirty="0"/>
              <a:t>CBM </a:t>
            </a:r>
            <a:r>
              <a:rPr lang="de-DE" sz="1100" dirty="0" err="1"/>
              <a:t>collaboration</a:t>
            </a:r>
            <a:r>
              <a:rPr lang="de-DE" sz="1100" dirty="0"/>
              <a:t> </a:t>
            </a:r>
          </a:p>
          <a:p>
            <a:pPr algn="l"/>
            <a:r>
              <a:rPr lang="de-DE" sz="1100" dirty="0"/>
              <a:t>Meeting Spring 2022, GSI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206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EE5B86-34DF-3F7E-8944-4C1D7DB1B0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Silicon upgrade challenge – Practical constraints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6F22A-62D6-0A78-70D5-4189ED9DD055}"/>
              </a:ext>
            </a:extLst>
          </p:cNvPr>
          <p:cNvGrpSpPr/>
          <p:nvPr/>
        </p:nvGrpSpPr>
        <p:grpSpPr>
          <a:xfrm>
            <a:off x="6922456" y="877986"/>
            <a:ext cx="5114315" cy="3403832"/>
            <a:chOff x="1774558" y="1145139"/>
            <a:chExt cx="5114315" cy="34038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70513B-C633-3A46-DB18-CFD98D9A7E1D}"/>
                </a:ext>
              </a:extLst>
            </p:cNvPr>
            <p:cNvGrpSpPr/>
            <p:nvPr/>
          </p:nvGrpSpPr>
          <p:grpSpPr>
            <a:xfrm>
              <a:off x="3477743" y="1811819"/>
              <a:ext cx="872868" cy="1058712"/>
              <a:chOff x="3032503" y="4916160"/>
              <a:chExt cx="612183" cy="104705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3599D2-56C5-3C8E-D2FE-E11FF8F91F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32503" y="5404996"/>
                <a:ext cx="0" cy="558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72379B9-AEA9-42AD-2AA4-9D60717C0D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2320" y="5278845"/>
                <a:ext cx="0" cy="6827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30B7A22-5059-7AE3-7AA5-ADE7753EA8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2137" y="5204722"/>
                <a:ext cx="0" cy="7584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243D98-9909-5716-C2F1-4F4B8D3520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4537" y="5039157"/>
                <a:ext cx="0" cy="9240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996D594-E2F2-4608-9F56-2CDA2BF36E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44686" y="4916160"/>
                <a:ext cx="0" cy="1047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2ED3E4B9-2FCD-E310-1EA6-58A0F390C631}"/>
                </a:ext>
              </a:extLst>
            </p:cNvPr>
            <p:cNvSpPr/>
            <p:nvPr/>
          </p:nvSpPr>
          <p:spPr>
            <a:xfrm>
              <a:off x="4617551" y="2972602"/>
              <a:ext cx="708492" cy="1576369"/>
            </a:xfrm>
            <a:custGeom>
              <a:avLst/>
              <a:gdLst>
                <a:gd name="connsiteX0" fmla="*/ 0 w 707746"/>
                <a:gd name="connsiteY0" fmla="*/ 0 h 1375475"/>
                <a:gd name="connsiteX1" fmla="*/ 707746 w 707746"/>
                <a:gd name="connsiteY1" fmla="*/ 0 h 1375475"/>
                <a:gd name="connsiteX2" fmla="*/ 707746 w 707746"/>
                <a:gd name="connsiteY2" fmla="*/ 1375475 h 1375475"/>
                <a:gd name="connsiteX3" fmla="*/ 0 w 707746"/>
                <a:gd name="connsiteY3" fmla="*/ 1375475 h 1375475"/>
                <a:gd name="connsiteX4" fmla="*/ 0 w 707746"/>
                <a:gd name="connsiteY4" fmla="*/ 0 h 1375475"/>
                <a:gd name="connsiteX0" fmla="*/ 0 w 707746"/>
                <a:gd name="connsiteY0" fmla="*/ 0 h 1375475"/>
                <a:gd name="connsiteX1" fmla="*/ 707746 w 707746"/>
                <a:gd name="connsiteY1" fmla="*/ 0 h 1375475"/>
                <a:gd name="connsiteX2" fmla="*/ 707746 w 707746"/>
                <a:gd name="connsiteY2" fmla="*/ 1375475 h 1375475"/>
                <a:gd name="connsiteX3" fmla="*/ 23247 w 707746"/>
                <a:gd name="connsiteY3" fmla="*/ 995766 h 1375475"/>
                <a:gd name="connsiteX4" fmla="*/ 0 w 707746"/>
                <a:gd name="connsiteY4" fmla="*/ 0 h 1375475"/>
                <a:gd name="connsiteX0" fmla="*/ 0 w 707746"/>
                <a:gd name="connsiteY0" fmla="*/ 0 h 1429719"/>
                <a:gd name="connsiteX1" fmla="*/ 707746 w 707746"/>
                <a:gd name="connsiteY1" fmla="*/ 0 h 1429719"/>
                <a:gd name="connsiteX2" fmla="*/ 699997 w 707746"/>
                <a:gd name="connsiteY2" fmla="*/ 1429719 h 1429719"/>
                <a:gd name="connsiteX3" fmla="*/ 23247 w 707746"/>
                <a:gd name="connsiteY3" fmla="*/ 995766 h 1429719"/>
                <a:gd name="connsiteX4" fmla="*/ 0 w 707746"/>
                <a:gd name="connsiteY4" fmla="*/ 0 h 1429719"/>
                <a:gd name="connsiteX0" fmla="*/ 1 w 707747"/>
                <a:gd name="connsiteY0" fmla="*/ 0 h 1429719"/>
                <a:gd name="connsiteX1" fmla="*/ 707747 w 707747"/>
                <a:gd name="connsiteY1" fmla="*/ 0 h 1429719"/>
                <a:gd name="connsiteX2" fmla="*/ 699998 w 707747"/>
                <a:gd name="connsiteY2" fmla="*/ 1429719 h 1429719"/>
                <a:gd name="connsiteX3" fmla="*/ 0 w 707747"/>
                <a:gd name="connsiteY3" fmla="*/ 995766 h 1429719"/>
                <a:gd name="connsiteX4" fmla="*/ 1 w 707747"/>
                <a:gd name="connsiteY4" fmla="*/ 0 h 1429719"/>
                <a:gd name="connsiteX0" fmla="*/ 1 w 715497"/>
                <a:gd name="connsiteY0" fmla="*/ 0 h 1429719"/>
                <a:gd name="connsiteX1" fmla="*/ 707747 w 715497"/>
                <a:gd name="connsiteY1" fmla="*/ 0 h 1429719"/>
                <a:gd name="connsiteX2" fmla="*/ 715497 w 715497"/>
                <a:gd name="connsiteY2" fmla="*/ 1429719 h 1429719"/>
                <a:gd name="connsiteX3" fmla="*/ 0 w 715497"/>
                <a:gd name="connsiteY3" fmla="*/ 995766 h 1429719"/>
                <a:gd name="connsiteX4" fmla="*/ 1 w 715497"/>
                <a:gd name="connsiteY4" fmla="*/ 0 h 1429719"/>
                <a:gd name="connsiteX0" fmla="*/ 1 w 708492"/>
                <a:gd name="connsiteY0" fmla="*/ 0 h 1452966"/>
                <a:gd name="connsiteX1" fmla="*/ 707747 w 708492"/>
                <a:gd name="connsiteY1" fmla="*/ 0 h 1452966"/>
                <a:gd name="connsiteX2" fmla="*/ 707748 w 708492"/>
                <a:gd name="connsiteY2" fmla="*/ 1452966 h 1452966"/>
                <a:gd name="connsiteX3" fmla="*/ 0 w 708492"/>
                <a:gd name="connsiteY3" fmla="*/ 995766 h 1452966"/>
                <a:gd name="connsiteX4" fmla="*/ 1 w 708492"/>
                <a:gd name="connsiteY4" fmla="*/ 0 h 1452966"/>
                <a:gd name="connsiteX0" fmla="*/ 1 w 708492"/>
                <a:gd name="connsiteY0" fmla="*/ 0 h 1452966"/>
                <a:gd name="connsiteX1" fmla="*/ 707747 w 708492"/>
                <a:gd name="connsiteY1" fmla="*/ 0 h 1452966"/>
                <a:gd name="connsiteX2" fmla="*/ 707748 w 708492"/>
                <a:gd name="connsiteY2" fmla="*/ 1452966 h 1452966"/>
                <a:gd name="connsiteX3" fmla="*/ 0 w 708492"/>
                <a:gd name="connsiteY3" fmla="*/ 1106041 h 1452966"/>
                <a:gd name="connsiteX4" fmla="*/ 1 w 708492"/>
                <a:gd name="connsiteY4" fmla="*/ 0 h 145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492" h="1452966">
                  <a:moveTo>
                    <a:pt x="1" y="0"/>
                  </a:moveTo>
                  <a:lnTo>
                    <a:pt x="707747" y="0"/>
                  </a:lnTo>
                  <a:cubicBezTo>
                    <a:pt x="710330" y="476573"/>
                    <a:pt x="705165" y="976393"/>
                    <a:pt x="707748" y="1452966"/>
                  </a:cubicBezTo>
                  <a:cubicBezTo>
                    <a:pt x="471832" y="1300566"/>
                    <a:pt x="235916" y="1258441"/>
                    <a:pt x="0" y="1106041"/>
                  </a:cubicBezTo>
                  <a:cubicBezTo>
                    <a:pt x="0" y="774119"/>
                    <a:pt x="1" y="331922"/>
                    <a:pt x="1" y="0"/>
                  </a:cubicBezTo>
                  <a:close/>
                </a:path>
              </a:pathLst>
            </a:custGeom>
            <a:solidFill>
              <a:srgbClr val="FDBB63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EFD10E-EE90-327A-9147-45262A3BE422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2805195" y="3160235"/>
              <a:ext cx="2520104" cy="13887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AF37A00-B55F-F0A5-45EB-0A68A1563184}"/>
                </a:ext>
              </a:extLst>
            </p:cNvPr>
            <p:cNvGrpSpPr/>
            <p:nvPr/>
          </p:nvGrpSpPr>
          <p:grpSpPr>
            <a:xfrm>
              <a:off x="2805195" y="2966507"/>
              <a:ext cx="1565047" cy="1075826"/>
              <a:chOff x="2805193" y="2464230"/>
              <a:chExt cx="1069383" cy="86790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45B97AE-B042-7D9E-1A9F-F901F44FD9BA}"/>
                  </a:ext>
                </a:extLst>
              </p:cNvPr>
              <p:cNvCxnSpPr/>
              <p:nvPr/>
            </p:nvCxnSpPr>
            <p:spPr>
              <a:xfrm>
                <a:off x="2805193" y="2464230"/>
                <a:ext cx="0" cy="193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44185DE-CD41-4859-7BA0-5650B0B769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7593" y="2464230"/>
                <a:ext cx="0" cy="2841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043BC7-4396-BD2A-8C10-075336AFDB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9993" y="2474562"/>
                <a:ext cx="0" cy="366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4AEAA98-B1B1-4B25-F189-AB9AD72AF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2393" y="2474562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DA87092-AAE9-DF64-B5F0-BD686F980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2210" y="2475854"/>
                <a:ext cx="0" cy="5592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48991FD-E89F-2CA4-2973-96E211F44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2027" y="2474562"/>
                <a:ext cx="0" cy="6793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E8F1B5A-86FE-0999-E8FE-786EE2A8D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4427" y="2474562"/>
                <a:ext cx="0" cy="756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1EED6F1-C6C9-6A4D-4975-3A9B3998C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4576" y="2474562"/>
                <a:ext cx="0" cy="8575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09C7A1-E779-EE8A-A0B2-839D3D2F61A7}"/>
                </a:ext>
              </a:extLst>
            </p:cNvPr>
            <p:cNvSpPr txBox="1"/>
            <p:nvPr/>
          </p:nvSpPr>
          <p:spPr>
            <a:xfrm>
              <a:off x="4675250" y="3380383"/>
              <a:ext cx="56938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F99E54-F840-8D85-80ED-1B7DBF063DAC}"/>
                </a:ext>
              </a:extLst>
            </p:cNvPr>
            <p:cNvSpPr txBox="1"/>
            <p:nvPr/>
          </p:nvSpPr>
          <p:spPr>
            <a:xfrm>
              <a:off x="5388365" y="3824668"/>
              <a:ext cx="41549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3A42A160-3778-7E3D-518F-FF7A2BE069F9}"/>
                </a:ext>
              </a:extLst>
            </p:cNvPr>
            <p:cNvSpPr/>
            <p:nvPr/>
          </p:nvSpPr>
          <p:spPr>
            <a:xfrm flipV="1">
              <a:off x="4610863" y="1145139"/>
              <a:ext cx="708492" cy="1726385"/>
            </a:xfrm>
            <a:custGeom>
              <a:avLst/>
              <a:gdLst>
                <a:gd name="connsiteX0" fmla="*/ 0 w 707746"/>
                <a:gd name="connsiteY0" fmla="*/ 0 h 1375475"/>
                <a:gd name="connsiteX1" fmla="*/ 707746 w 707746"/>
                <a:gd name="connsiteY1" fmla="*/ 0 h 1375475"/>
                <a:gd name="connsiteX2" fmla="*/ 707746 w 707746"/>
                <a:gd name="connsiteY2" fmla="*/ 1375475 h 1375475"/>
                <a:gd name="connsiteX3" fmla="*/ 0 w 707746"/>
                <a:gd name="connsiteY3" fmla="*/ 1375475 h 1375475"/>
                <a:gd name="connsiteX4" fmla="*/ 0 w 707746"/>
                <a:gd name="connsiteY4" fmla="*/ 0 h 1375475"/>
                <a:gd name="connsiteX0" fmla="*/ 0 w 707746"/>
                <a:gd name="connsiteY0" fmla="*/ 0 h 1375475"/>
                <a:gd name="connsiteX1" fmla="*/ 707746 w 707746"/>
                <a:gd name="connsiteY1" fmla="*/ 0 h 1375475"/>
                <a:gd name="connsiteX2" fmla="*/ 707746 w 707746"/>
                <a:gd name="connsiteY2" fmla="*/ 1375475 h 1375475"/>
                <a:gd name="connsiteX3" fmla="*/ 23247 w 707746"/>
                <a:gd name="connsiteY3" fmla="*/ 995766 h 1375475"/>
                <a:gd name="connsiteX4" fmla="*/ 0 w 707746"/>
                <a:gd name="connsiteY4" fmla="*/ 0 h 1375475"/>
                <a:gd name="connsiteX0" fmla="*/ 0 w 707746"/>
                <a:gd name="connsiteY0" fmla="*/ 0 h 1429719"/>
                <a:gd name="connsiteX1" fmla="*/ 707746 w 707746"/>
                <a:gd name="connsiteY1" fmla="*/ 0 h 1429719"/>
                <a:gd name="connsiteX2" fmla="*/ 699997 w 707746"/>
                <a:gd name="connsiteY2" fmla="*/ 1429719 h 1429719"/>
                <a:gd name="connsiteX3" fmla="*/ 23247 w 707746"/>
                <a:gd name="connsiteY3" fmla="*/ 995766 h 1429719"/>
                <a:gd name="connsiteX4" fmla="*/ 0 w 707746"/>
                <a:gd name="connsiteY4" fmla="*/ 0 h 1429719"/>
                <a:gd name="connsiteX0" fmla="*/ 1 w 707747"/>
                <a:gd name="connsiteY0" fmla="*/ 0 h 1429719"/>
                <a:gd name="connsiteX1" fmla="*/ 707747 w 707747"/>
                <a:gd name="connsiteY1" fmla="*/ 0 h 1429719"/>
                <a:gd name="connsiteX2" fmla="*/ 699998 w 707747"/>
                <a:gd name="connsiteY2" fmla="*/ 1429719 h 1429719"/>
                <a:gd name="connsiteX3" fmla="*/ 0 w 707747"/>
                <a:gd name="connsiteY3" fmla="*/ 995766 h 1429719"/>
                <a:gd name="connsiteX4" fmla="*/ 1 w 707747"/>
                <a:gd name="connsiteY4" fmla="*/ 0 h 1429719"/>
                <a:gd name="connsiteX0" fmla="*/ 1 w 715497"/>
                <a:gd name="connsiteY0" fmla="*/ 0 h 1429719"/>
                <a:gd name="connsiteX1" fmla="*/ 707747 w 715497"/>
                <a:gd name="connsiteY1" fmla="*/ 0 h 1429719"/>
                <a:gd name="connsiteX2" fmla="*/ 715497 w 715497"/>
                <a:gd name="connsiteY2" fmla="*/ 1429719 h 1429719"/>
                <a:gd name="connsiteX3" fmla="*/ 0 w 715497"/>
                <a:gd name="connsiteY3" fmla="*/ 995766 h 1429719"/>
                <a:gd name="connsiteX4" fmla="*/ 1 w 715497"/>
                <a:gd name="connsiteY4" fmla="*/ 0 h 1429719"/>
                <a:gd name="connsiteX0" fmla="*/ 1 w 708492"/>
                <a:gd name="connsiteY0" fmla="*/ 0 h 1452966"/>
                <a:gd name="connsiteX1" fmla="*/ 707747 w 708492"/>
                <a:gd name="connsiteY1" fmla="*/ 0 h 1452966"/>
                <a:gd name="connsiteX2" fmla="*/ 707748 w 708492"/>
                <a:gd name="connsiteY2" fmla="*/ 1452966 h 1452966"/>
                <a:gd name="connsiteX3" fmla="*/ 0 w 708492"/>
                <a:gd name="connsiteY3" fmla="*/ 995766 h 1452966"/>
                <a:gd name="connsiteX4" fmla="*/ 1 w 708492"/>
                <a:gd name="connsiteY4" fmla="*/ 0 h 145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492" h="1452966">
                  <a:moveTo>
                    <a:pt x="1" y="0"/>
                  </a:moveTo>
                  <a:lnTo>
                    <a:pt x="707747" y="0"/>
                  </a:lnTo>
                  <a:cubicBezTo>
                    <a:pt x="710330" y="476573"/>
                    <a:pt x="705165" y="976393"/>
                    <a:pt x="707748" y="1452966"/>
                  </a:cubicBezTo>
                  <a:lnTo>
                    <a:pt x="0" y="995766"/>
                  </a:lnTo>
                  <a:cubicBezTo>
                    <a:pt x="0" y="663844"/>
                    <a:pt x="1" y="331922"/>
                    <a:pt x="1" y="0"/>
                  </a:cubicBezTo>
                  <a:close/>
                </a:path>
              </a:pathLst>
            </a:custGeom>
            <a:solidFill>
              <a:srgbClr val="FDBB63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F6C208-5A80-3CCF-712D-F14EDAEE712F}"/>
                </a:ext>
              </a:extLst>
            </p:cNvPr>
            <p:cNvGrpSpPr/>
            <p:nvPr/>
          </p:nvGrpSpPr>
          <p:grpSpPr>
            <a:xfrm>
              <a:off x="2826491" y="2031853"/>
              <a:ext cx="429935" cy="861163"/>
              <a:chOff x="2826492" y="2293922"/>
              <a:chExt cx="261730" cy="59909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4559820-EB23-46C9-F3C2-6EFA9979403C}"/>
                  </a:ext>
                </a:extLst>
              </p:cNvPr>
              <p:cNvCxnSpPr/>
              <p:nvPr/>
            </p:nvCxnSpPr>
            <p:spPr>
              <a:xfrm flipV="1">
                <a:off x="2826492" y="2644772"/>
                <a:ext cx="0" cy="248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900A519-F3EB-9A95-F03F-1351550763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3735" y="2528925"/>
                <a:ext cx="0" cy="3640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73664E-04B6-E4D1-9228-5D7A672905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0979" y="2409768"/>
                <a:ext cx="0" cy="470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88353E0-F2A4-CF16-31AC-61DACA73A4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8222" y="2293922"/>
                <a:ext cx="0" cy="5858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93798C-DD79-5B6F-5DDD-B83A1BC3C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7881" y="1950213"/>
              <a:ext cx="783590" cy="94916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C394A8-A6E7-80C7-5456-3A532939EC10}"/>
                </a:ext>
              </a:extLst>
            </p:cNvPr>
            <p:cNvSpPr/>
            <p:nvPr/>
          </p:nvSpPr>
          <p:spPr>
            <a:xfrm>
              <a:off x="2464234" y="1356485"/>
              <a:ext cx="1886378" cy="40188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Magnet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EA38F6-8938-8DED-14CD-8022E0757928}"/>
                </a:ext>
              </a:extLst>
            </p:cNvPr>
            <p:cNvSpPr/>
            <p:nvPr/>
          </p:nvSpPr>
          <p:spPr>
            <a:xfrm>
              <a:off x="2464234" y="4074867"/>
              <a:ext cx="1915389" cy="40188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Magnet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0E463-D867-9C69-3213-2AAFD6807381}"/>
                </a:ext>
              </a:extLst>
            </p:cNvPr>
            <p:cNvCxnSpPr/>
            <p:nvPr/>
          </p:nvCxnSpPr>
          <p:spPr>
            <a:xfrm>
              <a:off x="1774558" y="2931762"/>
              <a:ext cx="371184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ED212E69-9536-FD85-1FAC-719D4E5880D6}"/>
                </a:ext>
              </a:extLst>
            </p:cNvPr>
            <p:cNvSpPr/>
            <p:nvPr/>
          </p:nvSpPr>
          <p:spPr>
            <a:xfrm rot="16200000">
              <a:off x="2516474" y="2640065"/>
              <a:ext cx="271722" cy="248901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BE5CBF93-0B61-211C-1C38-09A249917330}"/>
                </a:ext>
              </a:extLst>
            </p:cNvPr>
            <p:cNvSpPr/>
            <p:nvPr/>
          </p:nvSpPr>
          <p:spPr>
            <a:xfrm rot="16200000" flipH="1">
              <a:off x="2528456" y="2904168"/>
              <a:ext cx="184106" cy="31254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Explosion: 14 Points 18">
              <a:extLst>
                <a:ext uri="{FF2B5EF4-FFF2-40B4-BE49-F238E27FC236}">
                  <a16:creationId xmlns:a16="http://schemas.microsoft.com/office/drawing/2014/main" id="{D6DD33BC-B499-D1CA-8486-6A78DE2A896D}"/>
                </a:ext>
              </a:extLst>
            </p:cNvPr>
            <p:cNvSpPr/>
            <p:nvPr/>
          </p:nvSpPr>
          <p:spPr>
            <a:xfrm>
              <a:off x="2337361" y="2859936"/>
              <a:ext cx="118195" cy="11819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Explosion: 14 Points 19">
              <a:extLst>
                <a:ext uri="{FF2B5EF4-FFF2-40B4-BE49-F238E27FC236}">
                  <a16:creationId xmlns:a16="http://schemas.microsoft.com/office/drawing/2014/main" id="{7A3AC776-1E3E-BD8E-C5E2-579921408610}"/>
                </a:ext>
              </a:extLst>
            </p:cNvPr>
            <p:cNvSpPr/>
            <p:nvPr/>
          </p:nvSpPr>
          <p:spPr>
            <a:xfrm>
              <a:off x="2445584" y="2866226"/>
              <a:ext cx="118195" cy="11819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EA5470-9586-877C-3212-233E4390661C}"/>
                </a:ext>
              </a:extLst>
            </p:cNvPr>
            <p:cNvSpPr txBox="1"/>
            <p:nvPr/>
          </p:nvSpPr>
          <p:spPr>
            <a:xfrm>
              <a:off x="4696628" y="2192607"/>
              <a:ext cx="56938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98C4B2-7F0A-1F0D-41C6-2E9F56F0E665}"/>
                </a:ext>
              </a:extLst>
            </p:cNvPr>
            <p:cNvSpPr txBox="1"/>
            <p:nvPr/>
          </p:nvSpPr>
          <p:spPr>
            <a:xfrm>
              <a:off x="5412039" y="2291494"/>
              <a:ext cx="41549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F8915C-AE91-14E4-BB3F-5DB95E1FBA7B}"/>
                </a:ext>
              </a:extLst>
            </p:cNvPr>
            <p:cNvSpPr txBox="1"/>
            <p:nvPr/>
          </p:nvSpPr>
          <p:spPr>
            <a:xfrm>
              <a:off x="5404513" y="3370741"/>
              <a:ext cx="127470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CBM 2028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EE1D6E-B151-0AF3-5186-B7CA56959356}"/>
                </a:ext>
              </a:extLst>
            </p:cNvPr>
            <p:cNvSpPr txBox="1"/>
            <p:nvPr/>
          </p:nvSpPr>
          <p:spPr>
            <a:xfrm>
              <a:off x="5408981" y="1396913"/>
              <a:ext cx="1479892" cy="92333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Inner tracker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Acceptance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upgrade.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BD7618-AB0F-BA34-BC85-0D6E8391C02C}"/>
                </a:ext>
              </a:extLst>
            </p:cNvPr>
            <p:cNvSpPr txBox="1"/>
            <p:nvPr/>
          </p:nvSpPr>
          <p:spPr>
            <a:xfrm>
              <a:off x="2054602" y="2530389"/>
              <a:ext cx="58381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MVD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842C69-8C73-DDA0-08EB-F7A783FF5943}"/>
                </a:ext>
              </a:extLst>
            </p:cNvPr>
            <p:cNvSpPr txBox="1"/>
            <p:nvPr/>
          </p:nvSpPr>
          <p:spPr>
            <a:xfrm>
              <a:off x="2071590" y="3051549"/>
              <a:ext cx="58381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MVD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2E45B2-BBBC-0016-6E54-928F9D7B3410}"/>
                </a:ext>
              </a:extLst>
            </p:cNvPr>
            <p:cNvSpPr txBox="1"/>
            <p:nvPr/>
          </p:nvSpPr>
          <p:spPr>
            <a:xfrm rot="2191911">
              <a:off x="2877348" y="3392818"/>
              <a:ext cx="534121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25°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56D50D-05D9-008C-C808-5C0671374CA5}"/>
                </a:ext>
              </a:extLst>
            </p:cNvPr>
            <p:cNvSpPr txBox="1"/>
            <p:nvPr/>
          </p:nvSpPr>
          <p:spPr>
            <a:xfrm rot="18523160">
              <a:off x="2522491" y="2113598"/>
              <a:ext cx="66877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~45°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4A80C6-FFD8-87E3-C432-39AD5A977077}"/>
                </a:ext>
              </a:extLst>
            </p:cNvPr>
            <p:cNvSpPr txBox="1"/>
            <p:nvPr/>
          </p:nvSpPr>
          <p:spPr>
            <a:xfrm>
              <a:off x="3311471" y="3043757"/>
              <a:ext cx="838691" cy="27699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STS </a:t>
              </a:r>
              <a:r>
                <a:rPr lang="en-US" sz="1200" dirty="0">
                  <a:solidFill>
                    <a:prstClr val="black"/>
                  </a:solidFill>
                  <a:latin typeface="Arial"/>
                </a:rPr>
                <a:t>U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35AEC-C528-D1C5-C652-A18F55ADC365}"/>
                </a:ext>
              </a:extLst>
            </p:cNvPr>
            <p:cNvSpPr txBox="1"/>
            <p:nvPr/>
          </p:nvSpPr>
          <p:spPr>
            <a:xfrm>
              <a:off x="3477449" y="2555149"/>
              <a:ext cx="638316" cy="27699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STS D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074F6E-F1BD-2CBD-0431-191259634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2611" y="1714001"/>
              <a:ext cx="1101008" cy="63742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29EC81-8C7A-C1D7-A2E5-4F98BC671B4E}"/>
                </a:ext>
              </a:extLst>
            </p:cNvPr>
            <p:cNvSpPr txBox="1"/>
            <p:nvPr/>
          </p:nvSpPr>
          <p:spPr>
            <a:xfrm>
              <a:off x="2792378" y="2579902"/>
              <a:ext cx="516488" cy="27699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Pixel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CA5288C-CC07-A064-5AF6-0E4B3FD3B51D}"/>
              </a:ext>
            </a:extLst>
          </p:cNvPr>
          <p:cNvSpPr txBox="1"/>
          <p:nvPr/>
        </p:nvSpPr>
        <p:spPr>
          <a:xfrm>
            <a:off x="233487" y="587981"/>
            <a:ext cx="6404317" cy="286232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ssumption: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Limited resources (as always).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>
                <a:latin typeface="Arial"/>
              </a:rPr>
              <a:t>=&gt; Upgrade must be local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way to modify magnet or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PiD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rial"/>
              </a:rPr>
              <a:t>=&gt; Develop a minimum of technologies.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onstraint: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Geometry of Magnet, STS-D, PID detectors fixed.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Need to retrofit new detectors.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0000"/>
                </a:solidFill>
                <a:latin typeface="Arial"/>
              </a:rPr>
              <a:t>I</a:t>
            </a:r>
            <a:r>
              <a:rPr lang="en-US" dirty="0">
                <a:solidFill>
                  <a:prstClr val="black"/>
                </a:solidFill>
                <a:latin typeface="Arial"/>
              </a:rPr>
              <a:t>dea: Do restricted pixel upgrade: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B91DA5-7FF9-6ED9-57BF-0DC9D891B7D4}"/>
              </a:ext>
            </a:extLst>
          </p:cNvPr>
          <p:cNvSpPr txBox="1"/>
          <p:nvPr/>
        </p:nvSpPr>
        <p:spPr>
          <a:xfrm>
            <a:off x="266951" y="3650307"/>
            <a:ext cx="609742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only MVD + STS-U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Expand acceptance to ~45° </a:t>
            </a:r>
          </a:p>
          <a:p>
            <a:pPr lvl="1">
              <a:defRPr/>
            </a:pPr>
            <a:r>
              <a:rPr lang="en-US" sz="1400" dirty="0">
                <a:solidFill>
                  <a:prstClr val="black"/>
                </a:solidFill>
                <a:latin typeface="Arial"/>
              </a:rPr>
              <a:t>(possibly more in x as already today in the STS)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next generation pixel</a:t>
            </a:r>
            <a:r>
              <a:rPr lang="en-US" dirty="0">
                <a:solidFill>
                  <a:prstClr val="black"/>
                </a:solidFill>
                <a:latin typeface="Arial"/>
              </a:rPr>
              <a:t>s to improve performance.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Optional: Replace also STS-D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911438D-1416-A1DE-E10C-C2BC95553AB6}"/>
              </a:ext>
            </a:extLst>
          </p:cNvPr>
          <p:cNvSpPr txBox="1"/>
          <p:nvPr/>
        </p:nvSpPr>
        <p:spPr>
          <a:xfrm>
            <a:off x="278386" y="5266083"/>
            <a:ext cx="380745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bvious open ends: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PiD</a:t>
            </a:r>
            <a:r>
              <a:rPr lang="en-US" dirty="0"/>
              <a:t> in additional acceptance.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D1465-5EE6-AD89-7447-4BA06C34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EE5B86-34DF-3F7E-8944-4C1D7DB1B0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Momentum resolution in extended acceptance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6F22A-62D6-0A78-70D5-4189ED9DD055}"/>
              </a:ext>
            </a:extLst>
          </p:cNvPr>
          <p:cNvGrpSpPr/>
          <p:nvPr/>
        </p:nvGrpSpPr>
        <p:grpSpPr>
          <a:xfrm>
            <a:off x="6922456" y="877986"/>
            <a:ext cx="5114315" cy="3403832"/>
            <a:chOff x="1774558" y="1145139"/>
            <a:chExt cx="5114315" cy="34038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70513B-C633-3A46-DB18-CFD98D9A7E1D}"/>
                </a:ext>
              </a:extLst>
            </p:cNvPr>
            <p:cNvGrpSpPr/>
            <p:nvPr/>
          </p:nvGrpSpPr>
          <p:grpSpPr>
            <a:xfrm>
              <a:off x="3477743" y="1811819"/>
              <a:ext cx="872868" cy="1058712"/>
              <a:chOff x="3032503" y="4916160"/>
              <a:chExt cx="612183" cy="104705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3599D2-56C5-3C8E-D2FE-E11FF8F91F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32503" y="5404996"/>
                <a:ext cx="0" cy="558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72379B9-AEA9-42AD-2AA4-9D60717C0D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2320" y="5278845"/>
                <a:ext cx="0" cy="6827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30B7A22-5059-7AE3-7AA5-ADE7753EA8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2137" y="5204722"/>
                <a:ext cx="0" cy="7584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243D98-9909-5716-C2F1-4F4B8D3520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4537" y="5039157"/>
                <a:ext cx="0" cy="9240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996D594-E2F2-4608-9F56-2CDA2BF36E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44686" y="4916160"/>
                <a:ext cx="0" cy="1047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2ED3E4B9-2FCD-E310-1EA6-58A0F390C631}"/>
                </a:ext>
              </a:extLst>
            </p:cNvPr>
            <p:cNvSpPr/>
            <p:nvPr/>
          </p:nvSpPr>
          <p:spPr>
            <a:xfrm>
              <a:off x="4617551" y="2972602"/>
              <a:ext cx="708492" cy="1576369"/>
            </a:xfrm>
            <a:custGeom>
              <a:avLst/>
              <a:gdLst>
                <a:gd name="connsiteX0" fmla="*/ 0 w 707746"/>
                <a:gd name="connsiteY0" fmla="*/ 0 h 1375475"/>
                <a:gd name="connsiteX1" fmla="*/ 707746 w 707746"/>
                <a:gd name="connsiteY1" fmla="*/ 0 h 1375475"/>
                <a:gd name="connsiteX2" fmla="*/ 707746 w 707746"/>
                <a:gd name="connsiteY2" fmla="*/ 1375475 h 1375475"/>
                <a:gd name="connsiteX3" fmla="*/ 0 w 707746"/>
                <a:gd name="connsiteY3" fmla="*/ 1375475 h 1375475"/>
                <a:gd name="connsiteX4" fmla="*/ 0 w 707746"/>
                <a:gd name="connsiteY4" fmla="*/ 0 h 1375475"/>
                <a:gd name="connsiteX0" fmla="*/ 0 w 707746"/>
                <a:gd name="connsiteY0" fmla="*/ 0 h 1375475"/>
                <a:gd name="connsiteX1" fmla="*/ 707746 w 707746"/>
                <a:gd name="connsiteY1" fmla="*/ 0 h 1375475"/>
                <a:gd name="connsiteX2" fmla="*/ 707746 w 707746"/>
                <a:gd name="connsiteY2" fmla="*/ 1375475 h 1375475"/>
                <a:gd name="connsiteX3" fmla="*/ 23247 w 707746"/>
                <a:gd name="connsiteY3" fmla="*/ 995766 h 1375475"/>
                <a:gd name="connsiteX4" fmla="*/ 0 w 707746"/>
                <a:gd name="connsiteY4" fmla="*/ 0 h 1375475"/>
                <a:gd name="connsiteX0" fmla="*/ 0 w 707746"/>
                <a:gd name="connsiteY0" fmla="*/ 0 h 1429719"/>
                <a:gd name="connsiteX1" fmla="*/ 707746 w 707746"/>
                <a:gd name="connsiteY1" fmla="*/ 0 h 1429719"/>
                <a:gd name="connsiteX2" fmla="*/ 699997 w 707746"/>
                <a:gd name="connsiteY2" fmla="*/ 1429719 h 1429719"/>
                <a:gd name="connsiteX3" fmla="*/ 23247 w 707746"/>
                <a:gd name="connsiteY3" fmla="*/ 995766 h 1429719"/>
                <a:gd name="connsiteX4" fmla="*/ 0 w 707746"/>
                <a:gd name="connsiteY4" fmla="*/ 0 h 1429719"/>
                <a:gd name="connsiteX0" fmla="*/ 1 w 707747"/>
                <a:gd name="connsiteY0" fmla="*/ 0 h 1429719"/>
                <a:gd name="connsiteX1" fmla="*/ 707747 w 707747"/>
                <a:gd name="connsiteY1" fmla="*/ 0 h 1429719"/>
                <a:gd name="connsiteX2" fmla="*/ 699998 w 707747"/>
                <a:gd name="connsiteY2" fmla="*/ 1429719 h 1429719"/>
                <a:gd name="connsiteX3" fmla="*/ 0 w 707747"/>
                <a:gd name="connsiteY3" fmla="*/ 995766 h 1429719"/>
                <a:gd name="connsiteX4" fmla="*/ 1 w 707747"/>
                <a:gd name="connsiteY4" fmla="*/ 0 h 1429719"/>
                <a:gd name="connsiteX0" fmla="*/ 1 w 715497"/>
                <a:gd name="connsiteY0" fmla="*/ 0 h 1429719"/>
                <a:gd name="connsiteX1" fmla="*/ 707747 w 715497"/>
                <a:gd name="connsiteY1" fmla="*/ 0 h 1429719"/>
                <a:gd name="connsiteX2" fmla="*/ 715497 w 715497"/>
                <a:gd name="connsiteY2" fmla="*/ 1429719 h 1429719"/>
                <a:gd name="connsiteX3" fmla="*/ 0 w 715497"/>
                <a:gd name="connsiteY3" fmla="*/ 995766 h 1429719"/>
                <a:gd name="connsiteX4" fmla="*/ 1 w 715497"/>
                <a:gd name="connsiteY4" fmla="*/ 0 h 1429719"/>
                <a:gd name="connsiteX0" fmla="*/ 1 w 708492"/>
                <a:gd name="connsiteY0" fmla="*/ 0 h 1452966"/>
                <a:gd name="connsiteX1" fmla="*/ 707747 w 708492"/>
                <a:gd name="connsiteY1" fmla="*/ 0 h 1452966"/>
                <a:gd name="connsiteX2" fmla="*/ 707748 w 708492"/>
                <a:gd name="connsiteY2" fmla="*/ 1452966 h 1452966"/>
                <a:gd name="connsiteX3" fmla="*/ 0 w 708492"/>
                <a:gd name="connsiteY3" fmla="*/ 995766 h 1452966"/>
                <a:gd name="connsiteX4" fmla="*/ 1 w 708492"/>
                <a:gd name="connsiteY4" fmla="*/ 0 h 1452966"/>
                <a:gd name="connsiteX0" fmla="*/ 1 w 708492"/>
                <a:gd name="connsiteY0" fmla="*/ 0 h 1452966"/>
                <a:gd name="connsiteX1" fmla="*/ 707747 w 708492"/>
                <a:gd name="connsiteY1" fmla="*/ 0 h 1452966"/>
                <a:gd name="connsiteX2" fmla="*/ 707748 w 708492"/>
                <a:gd name="connsiteY2" fmla="*/ 1452966 h 1452966"/>
                <a:gd name="connsiteX3" fmla="*/ 0 w 708492"/>
                <a:gd name="connsiteY3" fmla="*/ 1106041 h 1452966"/>
                <a:gd name="connsiteX4" fmla="*/ 1 w 708492"/>
                <a:gd name="connsiteY4" fmla="*/ 0 h 145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492" h="1452966">
                  <a:moveTo>
                    <a:pt x="1" y="0"/>
                  </a:moveTo>
                  <a:lnTo>
                    <a:pt x="707747" y="0"/>
                  </a:lnTo>
                  <a:cubicBezTo>
                    <a:pt x="710330" y="476573"/>
                    <a:pt x="705165" y="976393"/>
                    <a:pt x="707748" y="1452966"/>
                  </a:cubicBezTo>
                  <a:cubicBezTo>
                    <a:pt x="471832" y="1300566"/>
                    <a:pt x="235916" y="1258441"/>
                    <a:pt x="0" y="1106041"/>
                  </a:cubicBezTo>
                  <a:cubicBezTo>
                    <a:pt x="0" y="774119"/>
                    <a:pt x="1" y="331922"/>
                    <a:pt x="1" y="0"/>
                  </a:cubicBezTo>
                  <a:close/>
                </a:path>
              </a:pathLst>
            </a:custGeom>
            <a:solidFill>
              <a:srgbClr val="FDBB63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EFD10E-EE90-327A-9147-45262A3BE422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2805195" y="3160235"/>
              <a:ext cx="2520104" cy="13887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AF37A00-B55F-F0A5-45EB-0A68A1563184}"/>
                </a:ext>
              </a:extLst>
            </p:cNvPr>
            <p:cNvGrpSpPr/>
            <p:nvPr/>
          </p:nvGrpSpPr>
          <p:grpSpPr>
            <a:xfrm>
              <a:off x="2805195" y="2966507"/>
              <a:ext cx="1565047" cy="1075826"/>
              <a:chOff x="2805193" y="2464230"/>
              <a:chExt cx="1069383" cy="86790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45B97AE-B042-7D9E-1A9F-F901F44FD9BA}"/>
                  </a:ext>
                </a:extLst>
              </p:cNvPr>
              <p:cNvCxnSpPr/>
              <p:nvPr/>
            </p:nvCxnSpPr>
            <p:spPr>
              <a:xfrm>
                <a:off x="2805193" y="2464230"/>
                <a:ext cx="0" cy="1937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44185DE-CD41-4859-7BA0-5650B0B769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7593" y="2464230"/>
                <a:ext cx="0" cy="2841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043BC7-4396-BD2A-8C10-075336AFDB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9993" y="2474562"/>
                <a:ext cx="0" cy="366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4AEAA98-B1B1-4B25-F189-AB9AD72AF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2393" y="2474562"/>
                <a:ext cx="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DA87092-AAE9-DF64-B5F0-BD686F980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2210" y="2475854"/>
                <a:ext cx="0" cy="5592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48991FD-E89F-2CA4-2973-96E211F44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2027" y="2474562"/>
                <a:ext cx="0" cy="6793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E8F1B5A-86FE-0999-E8FE-786EE2A8D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4427" y="2474562"/>
                <a:ext cx="0" cy="7568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1EED6F1-C6C9-6A4D-4975-3A9B3998C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4576" y="2474562"/>
                <a:ext cx="0" cy="8575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09C7A1-E779-EE8A-A0B2-839D3D2F61A7}"/>
                </a:ext>
              </a:extLst>
            </p:cNvPr>
            <p:cNvSpPr txBox="1"/>
            <p:nvPr/>
          </p:nvSpPr>
          <p:spPr>
            <a:xfrm>
              <a:off x="4675250" y="3380383"/>
              <a:ext cx="56938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F99E54-F840-8D85-80ED-1B7DBF063DAC}"/>
                </a:ext>
              </a:extLst>
            </p:cNvPr>
            <p:cNvSpPr txBox="1"/>
            <p:nvPr/>
          </p:nvSpPr>
          <p:spPr>
            <a:xfrm>
              <a:off x="5388365" y="3824668"/>
              <a:ext cx="41549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3A42A160-3778-7E3D-518F-FF7A2BE069F9}"/>
                </a:ext>
              </a:extLst>
            </p:cNvPr>
            <p:cNvSpPr/>
            <p:nvPr/>
          </p:nvSpPr>
          <p:spPr>
            <a:xfrm flipV="1">
              <a:off x="4610863" y="1145139"/>
              <a:ext cx="708492" cy="1726385"/>
            </a:xfrm>
            <a:custGeom>
              <a:avLst/>
              <a:gdLst>
                <a:gd name="connsiteX0" fmla="*/ 0 w 707746"/>
                <a:gd name="connsiteY0" fmla="*/ 0 h 1375475"/>
                <a:gd name="connsiteX1" fmla="*/ 707746 w 707746"/>
                <a:gd name="connsiteY1" fmla="*/ 0 h 1375475"/>
                <a:gd name="connsiteX2" fmla="*/ 707746 w 707746"/>
                <a:gd name="connsiteY2" fmla="*/ 1375475 h 1375475"/>
                <a:gd name="connsiteX3" fmla="*/ 0 w 707746"/>
                <a:gd name="connsiteY3" fmla="*/ 1375475 h 1375475"/>
                <a:gd name="connsiteX4" fmla="*/ 0 w 707746"/>
                <a:gd name="connsiteY4" fmla="*/ 0 h 1375475"/>
                <a:gd name="connsiteX0" fmla="*/ 0 w 707746"/>
                <a:gd name="connsiteY0" fmla="*/ 0 h 1375475"/>
                <a:gd name="connsiteX1" fmla="*/ 707746 w 707746"/>
                <a:gd name="connsiteY1" fmla="*/ 0 h 1375475"/>
                <a:gd name="connsiteX2" fmla="*/ 707746 w 707746"/>
                <a:gd name="connsiteY2" fmla="*/ 1375475 h 1375475"/>
                <a:gd name="connsiteX3" fmla="*/ 23247 w 707746"/>
                <a:gd name="connsiteY3" fmla="*/ 995766 h 1375475"/>
                <a:gd name="connsiteX4" fmla="*/ 0 w 707746"/>
                <a:gd name="connsiteY4" fmla="*/ 0 h 1375475"/>
                <a:gd name="connsiteX0" fmla="*/ 0 w 707746"/>
                <a:gd name="connsiteY0" fmla="*/ 0 h 1429719"/>
                <a:gd name="connsiteX1" fmla="*/ 707746 w 707746"/>
                <a:gd name="connsiteY1" fmla="*/ 0 h 1429719"/>
                <a:gd name="connsiteX2" fmla="*/ 699997 w 707746"/>
                <a:gd name="connsiteY2" fmla="*/ 1429719 h 1429719"/>
                <a:gd name="connsiteX3" fmla="*/ 23247 w 707746"/>
                <a:gd name="connsiteY3" fmla="*/ 995766 h 1429719"/>
                <a:gd name="connsiteX4" fmla="*/ 0 w 707746"/>
                <a:gd name="connsiteY4" fmla="*/ 0 h 1429719"/>
                <a:gd name="connsiteX0" fmla="*/ 1 w 707747"/>
                <a:gd name="connsiteY0" fmla="*/ 0 h 1429719"/>
                <a:gd name="connsiteX1" fmla="*/ 707747 w 707747"/>
                <a:gd name="connsiteY1" fmla="*/ 0 h 1429719"/>
                <a:gd name="connsiteX2" fmla="*/ 699998 w 707747"/>
                <a:gd name="connsiteY2" fmla="*/ 1429719 h 1429719"/>
                <a:gd name="connsiteX3" fmla="*/ 0 w 707747"/>
                <a:gd name="connsiteY3" fmla="*/ 995766 h 1429719"/>
                <a:gd name="connsiteX4" fmla="*/ 1 w 707747"/>
                <a:gd name="connsiteY4" fmla="*/ 0 h 1429719"/>
                <a:gd name="connsiteX0" fmla="*/ 1 w 715497"/>
                <a:gd name="connsiteY0" fmla="*/ 0 h 1429719"/>
                <a:gd name="connsiteX1" fmla="*/ 707747 w 715497"/>
                <a:gd name="connsiteY1" fmla="*/ 0 h 1429719"/>
                <a:gd name="connsiteX2" fmla="*/ 715497 w 715497"/>
                <a:gd name="connsiteY2" fmla="*/ 1429719 h 1429719"/>
                <a:gd name="connsiteX3" fmla="*/ 0 w 715497"/>
                <a:gd name="connsiteY3" fmla="*/ 995766 h 1429719"/>
                <a:gd name="connsiteX4" fmla="*/ 1 w 715497"/>
                <a:gd name="connsiteY4" fmla="*/ 0 h 1429719"/>
                <a:gd name="connsiteX0" fmla="*/ 1 w 708492"/>
                <a:gd name="connsiteY0" fmla="*/ 0 h 1452966"/>
                <a:gd name="connsiteX1" fmla="*/ 707747 w 708492"/>
                <a:gd name="connsiteY1" fmla="*/ 0 h 1452966"/>
                <a:gd name="connsiteX2" fmla="*/ 707748 w 708492"/>
                <a:gd name="connsiteY2" fmla="*/ 1452966 h 1452966"/>
                <a:gd name="connsiteX3" fmla="*/ 0 w 708492"/>
                <a:gd name="connsiteY3" fmla="*/ 995766 h 1452966"/>
                <a:gd name="connsiteX4" fmla="*/ 1 w 708492"/>
                <a:gd name="connsiteY4" fmla="*/ 0 h 145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492" h="1452966">
                  <a:moveTo>
                    <a:pt x="1" y="0"/>
                  </a:moveTo>
                  <a:lnTo>
                    <a:pt x="707747" y="0"/>
                  </a:lnTo>
                  <a:cubicBezTo>
                    <a:pt x="710330" y="476573"/>
                    <a:pt x="705165" y="976393"/>
                    <a:pt x="707748" y="1452966"/>
                  </a:cubicBezTo>
                  <a:lnTo>
                    <a:pt x="0" y="995766"/>
                  </a:lnTo>
                  <a:cubicBezTo>
                    <a:pt x="0" y="663844"/>
                    <a:pt x="1" y="331922"/>
                    <a:pt x="1" y="0"/>
                  </a:cubicBezTo>
                  <a:close/>
                </a:path>
              </a:pathLst>
            </a:custGeom>
            <a:solidFill>
              <a:srgbClr val="FDBB63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F6C208-5A80-3CCF-712D-F14EDAEE712F}"/>
                </a:ext>
              </a:extLst>
            </p:cNvPr>
            <p:cNvGrpSpPr/>
            <p:nvPr/>
          </p:nvGrpSpPr>
          <p:grpSpPr>
            <a:xfrm>
              <a:off x="2826491" y="2031853"/>
              <a:ext cx="429935" cy="861163"/>
              <a:chOff x="2826492" y="2293922"/>
              <a:chExt cx="261730" cy="59909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4559820-EB23-46C9-F3C2-6EFA9979403C}"/>
                  </a:ext>
                </a:extLst>
              </p:cNvPr>
              <p:cNvCxnSpPr/>
              <p:nvPr/>
            </p:nvCxnSpPr>
            <p:spPr>
              <a:xfrm flipV="1">
                <a:off x="2826492" y="2644772"/>
                <a:ext cx="0" cy="248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900A519-F3EB-9A95-F03F-1351550763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13735" y="2528925"/>
                <a:ext cx="0" cy="3640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73664E-04B6-E4D1-9228-5D7A672905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0979" y="2409768"/>
                <a:ext cx="0" cy="4700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88353E0-F2A4-CF16-31AC-61DACA73A4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8222" y="2293922"/>
                <a:ext cx="0" cy="5858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93798C-DD79-5B6F-5DDD-B83A1BC3C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7881" y="1950213"/>
              <a:ext cx="783590" cy="94916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C394A8-A6E7-80C7-5456-3A532939EC10}"/>
                </a:ext>
              </a:extLst>
            </p:cNvPr>
            <p:cNvSpPr/>
            <p:nvPr/>
          </p:nvSpPr>
          <p:spPr>
            <a:xfrm>
              <a:off x="2464234" y="1356485"/>
              <a:ext cx="1886378" cy="40188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Magnet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EA38F6-8938-8DED-14CD-8022E0757928}"/>
                </a:ext>
              </a:extLst>
            </p:cNvPr>
            <p:cNvSpPr/>
            <p:nvPr/>
          </p:nvSpPr>
          <p:spPr>
            <a:xfrm>
              <a:off x="2464234" y="4074867"/>
              <a:ext cx="1915389" cy="40188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Magnet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0E463-D867-9C69-3213-2AAFD6807381}"/>
                </a:ext>
              </a:extLst>
            </p:cNvPr>
            <p:cNvCxnSpPr/>
            <p:nvPr/>
          </p:nvCxnSpPr>
          <p:spPr>
            <a:xfrm>
              <a:off x="1774558" y="2931762"/>
              <a:ext cx="371184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ED212E69-9536-FD85-1FAC-719D4E5880D6}"/>
                </a:ext>
              </a:extLst>
            </p:cNvPr>
            <p:cNvSpPr/>
            <p:nvPr/>
          </p:nvSpPr>
          <p:spPr>
            <a:xfrm rot="16200000">
              <a:off x="2516474" y="2640065"/>
              <a:ext cx="271722" cy="248901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BE5CBF93-0B61-211C-1C38-09A249917330}"/>
                </a:ext>
              </a:extLst>
            </p:cNvPr>
            <p:cNvSpPr/>
            <p:nvPr/>
          </p:nvSpPr>
          <p:spPr>
            <a:xfrm rot="16200000" flipH="1">
              <a:off x="2528456" y="2904168"/>
              <a:ext cx="184106" cy="312548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Explosion: 14 Points 18">
              <a:extLst>
                <a:ext uri="{FF2B5EF4-FFF2-40B4-BE49-F238E27FC236}">
                  <a16:creationId xmlns:a16="http://schemas.microsoft.com/office/drawing/2014/main" id="{D6DD33BC-B499-D1CA-8486-6A78DE2A896D}"/>
                </a:ext>
              </a:extLst>
            </p:cNvPr>
            <p:cNvSpPr/>
            <p:nvPr/>
          </p:nvSpPr>
          <p:spPr>
            <a:xfrm>
              <a:off x="2337361" y="2859936"/>
              <a:ext cx="118195" cy="11819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Explosion: 14 Points 19">
              <a:extLst>
                <a:ext uri="{FF2B5EF4-FFF2-40B4-BE49-F238E27FC236}">
                  <a16:creationId xmlns:a16="http://schemas.microsoft.com/office/drawing/2014/main" id="{7A3AC776-1E3E-BD8E-C5E2-579921408610}"/>
                </a:ext>
              </a:extLst>
            </p:cNvPr>
            <p:cNvSpPr/>
            <p:nvPr/>
          </p:nvSpPr>
          <p:spPr>
            <a:xfrm>
              <a:off x="2445584" y="2866226"/>
              <a:ext cx="118195" cy="118195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EA5470-9586-877C-3212-233E4390661C}"/>
                </a:ext>
              </a:extLst>
            </p:cNvPr>
            <p:cNvSpPr txBox="1"/>
            <p:nvPr/>
          </p:nvSpPr>
          <p:spPr>
            <a:xfrm>
              <a:off x="4696628" y="2192607"/>
              <a:ext cx="56938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98C4B2-7F0A-1F0D-41C6-2E9F56F0E665}"/>
                </a:ext>
              </a:extLst>
            </p:cNvPr>
            <p:cNvSpPr txBox="1"/>
            <p:nvPr/>
          </p:nvSpPr>
          <p:spPr>
            <a:xfrm>
              <a:off x="5412039" y="2291494"/>
              <a:ext cx="41549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F8915C-AE91-14E4-BB3F-5DB95E1FBA7B}"/>
                </a:ext>
              </a:extLst>
            </p:cNvPr>
            <p:cNvSpPr txBox="1"/>
            <p:nvPr/>
          </p:nvSpPr>
          <p:spPr>
            <a:xfrm>
              <a:off x="5404513" y="3370741"/>
              <a:ext cx="127470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CBM 2028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EE1D6E-B151-0AF3-5186-B7CA56959356}"/>
                </a:ext>
              </a:extLst>
            </p:cNvPr>
            <p:cNvSpPr txBox="1"/>
            <p:nvPr/>
          </p:nvSpPr>
          <p:spPr>
            <a:xfrm>
              <a:off x="5408981" y="1396913"/>
              <a:ext cx="1479892" cy="92333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Inner tracker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Acceptance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upgrade.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BD7618-AB0F-BA34-BC85-0D6E8391C02C}"/>
                </a:ext>
              </a:extLst>
            </p:cNvPr>
            <p:cNvSpPr txBox="1"/>
            <p:nvPr/>
          </p:nvSpPr>
          <p:spPr>
            <a:xfrm>
              <a:off x="2054602" y="2530389"/>
              <a:ext cx="58381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MVD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842C69-8C73-DDA0-08EB-F7A783FF5943}"/>
                </a:ext>
              </a:extLst>
            </p:cNvPr>
            <p:cNvSpPr txBox="1"/>
            <p:nvPr/>
          </p:nvSpPr>
          <p:spPr>
            <a:xfrm>
              <a:off x="2071590" y="3051549"/>
              <a:ext cx="58381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MVD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2E45B2-BBBC-0016-6E54-928F9D7B3410}"/>
                </a:ext>
              </a:extLst>
            </p:cNvPr>
            <p:cNvSpPr txBox="1"/>
            <p:nvPr/>
          </p:nvSpPr>
          <p:spPr>
            <a:xfrm rot="2191911">
              <a:off x="2877348" y="3392818"/>
              <a:ext cx="534121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25°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56D50D-05D9-008C-C808-5C0671374CA5}"/>
                </a:ext>
              </a:extLst>
            </p:cNvPr>
            <p:cNvSpPr txBox="1"/>
            <p:nvPr/>
          </p:nvSpPr>
          <p:spPr>
            <a:xfrm rot="18523160">
              <a:off x="2522491" y="2113598"/>
              <a:ext cx="66877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~45°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4A80C6-FFD8-87E3-C432-39AD5A977077}"/>
                </a:ext>
              </a:extLst>
            </p:cNvPr>
            <p:cNvSpPr txBox="1"/>
            <p:nvPr/>
          </p:nvSpPr>
          <p:spPr>
            <a:xfrm>
              <a:off x="3311471" y="3043757"/>
              <a:ext cx="838691" cy="27699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STS U+D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35AEC-C528-D1C5-C652-A18F55ADC365}"/>
                </a:ext>
              </a:extLst>
            </p:cNvPr>
            <p:cNvSpPr txBox="1"/>
            <p:nvPr/>
          </p:nvSpPr>
          <p:spPr>
            <a:xfrm>
              <a:off x="3477449" y="2555149"/>
              <a:ext cx="638316" cy="27699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STS D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074F6E-F1BD-2CBD-0431-191259634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2611" y="1714001"/>
              <a:ext cx="1101008" cy="63742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29EC81-8C7A-C1D7-A2E5-4F98BC671B4E}"/>
                </a:ext>
              </a:extLst>
            </p:cNvPr>
            <p:cNvSpPr txBox="1"/>
            <p:nvPr/>
          </p:nvSpPr>
          <p:spPr>
            <a:xfrm>
              <a:off x="2792378" y="2579902"/>
              <a:ext cx="516488" cy="276999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Pixel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CA5288C-CC07-A064-5AF6-0E4B3FD3B51D}"/>
              </a:ext>
            </a:extLst>
          </p:cNvPr>
          <p:cNvSpPr txBox="1"/>
          <p:nvPr/>
        </p:nvSpPr>
        <p:spPr>
          <a:xfrm>
            <a:off x="287535" y="834145"/>
            <a:ext cx="6032421" cy="34163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pproach: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ressources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for simulations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=&gt; Use analytic estimates.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ssumptions (simplifying the problem):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N=7 equidistant stations (3 x MVD + 4 x STS-U)</a:t>
            </a:r>
            <a:endParaRPr lang="en-US" dirty="0">
              <a:solidFill>
                <a:prstClr val="black"/>
              </a:solidFill>
              <a:latin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Uniform material budget per station.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Ignor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 vacuum window.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 = 45 cm – (1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MVD station to last STS-u station)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FF0000"/>
                </a:solidFill>
                <a:latin typeface="Arial"/>
              </a:rPr>
              <a:t>A</a:t>
            </a:r>
            <a:r>
              <a:rPr lang="en-US" dirty="0">
                <a:latin typeface="Arial"/>
              </a:rPr>
              <a:t>pply </a:t>
            </a:r>
            <a:r>
              <a:rPr lang="en-US" dirty="0" err="1">
                <a:latin typeface="Arial"/>
              </a:rPr>
              <a:t>Guckstern</a:t>
            </a:r>
            <a:r>
              <a:rPr lang="en-US" dirty="0">
                <a:latin typeface="Arial"/>
              </a:rPr>
              <a:t>-Formular (multiple scattering term only):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C4BC0A6-70CD-B8E7-EEDA-5CEC763FC77B}"/>
              </a:ext>
            </a:extLst>
          </p:cNvPr>
          <p:cNvSpPr/>
          <p:nvPr/>
        </p:nvSpPr>
        <p:spPr>
          <a:xfrm rot="5400000">
            <a:off x="1961307" y="4856225"/>
            <a:ext cx="170916" cy="1170773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FA16E942-DFD2-0BA2-2200-BC7DB9CFB1C5}"/>
              </a:ext>
            </a:extLst>
          </p:cNvPr>
          <p:cNvSpPr/>
          <p:nvPr/>
        </p:nvSpPr>
        <p:spPr>
          <a:xfrm rot="5400000">
            <a:off x="3666193" y="4915390"/>
            <a:ext cx="170916" cy="104258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1F50014-2856-D1EA-1B46-250D80912AEF}"/>
                  </a:ext>
                </a:extLst>
              </p:cNvPr>
              <p:cNvSpPr txBox="1"/>
              <p:nvPr/>
            </p:nvSpPr>
            <p:spPr>
              <a:xfrm>
                <a:off x="352431" y="4654779"/>
                <a:ext cx="609742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de-DE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Δ</m:t>
                            </m:r>
                            <m:r>
                              <a:rPr kumimoji="0" lang="de-DE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de-DE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de-DE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p</m:t>
                            </m:r>
                          </m:den>
                        </m:f>
                      </m:e>
                    </m:d>
                    <m:r>
                      <a:rPr kumimoji="0" lang="de-DE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13.6 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𝑀𝑒𝑉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num>
                      <m:den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0.3 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B85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den>
                    </m:f>
                    <m:r>
                      <a:rPr kumimoji="0" lang="de-DE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ad>
                      <m:radPr>
                        <m:degHide m:val="on"/>
                        <m:ctrlP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de-D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d>
                          <m:dPr>
                            <m:ctrlP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  <m:r>
                              <a:rPr kumimoji="0" lang="de-DE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e>
                        </m:d>
                      </m:e>
                    </m:rad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1F50014-2856-D1EA-1B46-250D8091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31" y="4654779"/>
                <a:ext cx="6097424" cy="6808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ight Brace 54">
            <a:extLst>
              <a:ext uri="{FF2B5EF4-FFF2-40B4-BE49-F238E27FC236}">
                <a16:creationId xmlns:a16="http://schemas.microsoft.com/office/drawing/2014/main" id="{134FC52D-CA69-597F-CFFE-59EE73173291}"/>
              </a:ext>
            </a:extLst>
          </p:cNvPr>
          <p:cNvSpPr/>
          <p:nvPr/>
        </p:nvSpPr>
        <p:spPr>
          <a:xfrm rot="5400000">
            <a:off x="2813748" y="4752372"/>
            <a:ext cx="170918" cy="170488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622328-F792-83E3-B2AB-1F9990837004}"/>
              </a:ext>
            </a:extLst>
          </p:cNvPr>
          <p:cNvSpPr txBox="1"/>
          <p:nvPr/>
        </p:nvSpPr>
        <p:spPr>
          <a:xfrm>
            <a:off x="1710420" y="5768668"/>
            <a:ext cx="2377574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Constraint by physics</a:t>
            </a:r>
          </a:p>
          <a:p>
            <a:pPr algn="ctr"/>
            <a:r>
              <a:rPr lang="en-US" dirty="0"/>
              <a:t>or retro-fit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8748544E-0190-43F2-E503-CA6E98B0EA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85034" y="4552994"/>
            <a:ext cx="1452784" cy="213552"/>
          </a:xfrm>
          <a:prstGeom prst="bentConnector3">
            <a:avLst>
              <a:gd name="adj1" fmla="val 99412"/>
            </a:avLst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1A9E1FF-25C6-AD44-C727-77A006A9E04E}"/>
              </a:ext>
            </a:extLst>
          </p:cNvPr>
          <p:cNvSpPr txBox="1"/>
          <p:nvPr/>
        </p:nvSpPr>
        <p:spPr>
          <a:xfrm>
            <a:off x="4536272" y="4373728"/>
            <a:ext cx="4019049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Only free parameter: Material budget.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AF23D7-3B9B-0623-20D4-0CB527C97C52}"/>
              </a:ext>
            </a:extLst>
          </p:cNvPr>
          <p:cNvSpPr txBox="1"/>
          <p:nvPr/>
        </p:nvSpPr>
        <p:spPr>
          <a:xfrm>
            <a:off x="5168743" y="5307003"/>
            <a:ext cx="5262979" cy="92333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eed to minimize material budget to compensate: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Reduced </a:t>
            </a:r>
            <a:r>
              <a:rPr lang="en-US" dirty="0">
                <a:solidFill>
                  <a:srgbClr val="0B850B"/>
                </a:solidFill>
              </a:rPr>
              <a:t>L</a:t>
            </a:r>
            <a:r>
              <a:rPr lang="en-US" dirty="0"/>
              <a:t> in lower area.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Reduced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at lower beam energy.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5F137347-E0D8-8D42-318C-6D40D93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" grpId="0" animBg="1"/>
      <p:bldP spid="54" grpId="0"/>
      <p:bldP spid="55" grpId="0" animBg="1"/>
      <p:bldP spid="56" grpId="0"/>
      <p:bldP spid="60" grpId="0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DF4642-2AF2-AA63-ED8C-1A23121EA5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– Momentum (4 </a:t>
            </a:r>
            <a:r>
              <a:rPr lang="en-US" dirty="0" err="1"/>
              <a:t>AGeV</a:t>
            </a:r>
            <a:r>
              <a:rPr lang="en-US" dirty="0"/>
              <a:t>, outer acceptance)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168B85-C96B-D025-C758-EB8FD18DBCCC}"/>
              </a:ext>
            </a:extLst>
          </p:cNvPr>
          <p:cNvGrpSpPr/>
          <p:nvPr/>
        </p:nvGrpSpPr>
        <p:grpSpPr>
          <a:xfrm>
            <a:off x="6096000" y="1666875"/>
            <a:ext cx="5951151" cy="3524250"/>
            <a:chOff x="2298462" y="1666875"/>
            <a:chExt cx="5951151" cy="35242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7C2BCA-CB96-3229-5F65-930B8AD7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8462" y="1666875"/>
              <a:ext cx="5715000" cy="35242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899681-454A-99AF-2815-1BDA03166315}"/>
                </a:ext>
              </a:extLst>
            </p:cNvPr>
            <p:cNvSpPr txBox="1"/>
            <p:nvPr/>
          </p:nvSpPr>
          <p:spPr>
            <a:xfrm>
              <a:off x="6757939" y="1895746"/>
              <a:ext cx="92845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b="1" dirty="0">
                  <a:solidFill>
                    <a:srgbClr val="0B850B"/>
                  </a:solidFill>
                </a:rPr>
                <a:t>Proton</a:t>
              </a:r>
            </a:p>
            <a:p>
              <a:pPr algn="l"/>
              <a:r>
                <a:rPr lang="en-US" b="1" dirty="0">
                  <a:solidFill>
                    <a:srgbClr val="FF0505"/>
                  </a:solidFill>
                </a:rPr>
                <a:t>Kaon</a:t>
              </a:r>
            </a:p>
            <a:p>
              <a:pPr algn="l"/>
              <a:r>
                <a:rPr lang="en-US" b="1" dirty="0">
                  <a:solidFill>
                    <a:srgbClr val="0000FF"/>
                  </a:solidFill>
                </a:rPr>
                <a:t>Pion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EE5A5-BDA4-3EC1-D35D-9F79AE68FFF3}"/>
                </a:ext>
              </a:extLst>
            </p:cNvPr>
            <p:cNvSpPr txBox="1"/>
            <p:nvPr/>
          </p:nvSpPr>
          <p:spPr>
            <a:xfrm>
              <a:off x="6639236" y="3244334"/>
              <a:ext cx="16103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B=0.5T (50%)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32F73D-041D-440E-0FB9-7FBC571CAA3F}"/>
              </a:ext>
            </a:extLst>
          </p:cNvPr>
          <p:cNvGrpSpPr/>
          <p:nvPr/>
        </p:nvGrpSpPr>
        <p:grpSpPr>
          <a:xfrm>
            <a:off x="7207310" y="1375873"/>
            <a:ext cx="2521010" cy="3273039"/>
            <a:chOff x="3409772" y="1375873"/>
            <a:chExt cx="2521010" cy="32730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0315B4-96EB-5783-7F6D-CAEC281BB860}"/>
                </a:ext>
              </a:extLst>
            </p:cNvPr>
            <p:cNvCxnSpPr/>
            <p:nvPr/>
          </p:nvCxnSpPr>
          <p:spPr>
            <a:xfrm flipV="1">
              <a:off x="3409772" y="1375873"/>
              <a:ext cx="0" cy="3264493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D7920E-C7F2-6299-5013-99E7DAE9A7E6}"/>
                </a:ext>
              </a:extLst>
            </p:cNvPr>
            <p:cNvCxnSpPr/>
            <p:nvPr/>
          </p:nvCxnSpPr>
          <p:spPr>
            <a:xfrm flipV="1">
              <a:off x="4537817" y="1375873"/>
              <a:ext cx="0" cy="326449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9FB167-4397-67D6-2CD4-5FFFF907E28D}"/>
                </a:ext>
              </a:extLst>
            </p:cNvPr>
            <p:cNvCxnSpPr/>
            <p:nvPr/>
          </p:nvCxnSpPr>
          <p:spPr>
            <a:xfrm flipV="1">
              <a:off x="5930782" y="1384419"/>
              <a:ext cx="0" cy="3264493"/>
            </a:xfrm>
            <a:prstGeom prst="line">
              <a:avLst/>
            </a:prstGeom>
            <a:ln>
              <a:solidFill>
                <a:srgbClr val="0B850B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2863BD5-AC2A-BF1A-AB45-059D6D790A14}"/>
              </a:ext>
            </a:extLst>
          </p:cNvPr>
          <p:cNvSpPr txBox="1"/>
          <p:nvPr/>
        </p:nvSpPr>
        <p:spPr>
          <a:xfrm>
            <a:off x="6931433" y="967376"/>
            <a:ext cx="5517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>
                <a:solidFill>
                  <a:srgbClr val="0000FF"/>
                </a:solidFill>
              </a:rPr>
              <a:t>p</a:t>
            </a:r>
            <a:r>
              <a:rPr lang="en-US" baseline="-25000" dirty="0" err="1">
                <a:solidFill>
                  <a:srgbClr val="0000FF"/>
                </a:solidFill>
              </a:rPr>
              <a:t>CM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049B6-C784-3A56-D7DB-44266934696A}"/>
              </a:ext>
            </a:extLst>
          </p:cNvPr>
          <p:cNvSpPr txBox="1"/>
          <p:nvPr/>
        </p:nvSpPr>
        <p:spPr>
          <a:xfrm>
            <a:off x="8059478" y="967376"/>
            <a:ext cx="5517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4060EB-0AB7-9EFE-EBDF-BE7545FB4994}"/>
              </a:ext>
            </a:extLst>
          </p:cNvPr>
          <p:cNvSpPr txBox="1"/>
          <p:nvPr/>
        </p:nvSpPr>
        <p:spPr>
          <a:xfrm>
            <a:off x="9452443" y="967376"/>
            <a:ext cx="5517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>
                <a:solidFill>
                  <a:srgbClr val="0B850B"/>
                </a:solidFill>
              </a:rPr>
              <a:t>p</a:t>
            </a:r>
            <a:r>
              <a:rPr lang="en-US" baseline="-25000" dirty="0" err="1">
                <a:solidFill>
                  <a:srgbClr val="0B850B"/>
                </a:solidFill>
              </a:rPr>
              <a:t>CM</a:t>
            </a:r>
            <a:endParaRPr lang="en-US" dirty="0">
              <a:solidFill>
                <a:srgbClr val="0B850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410AD-186F-6EA3-D5C9-93CCAC07BE7F}"/>
              </a:ext>
            </a:extLst>
          </p:cNvPr>
          <p:cNvSpPr txBox="1"/>
          <p:nvPr/>
        </p:nvSpPr>
        <p:spPr>
          <a:xfrm>
            <a:off x="464265" y="1598967"/>
            <a:ext cx="5256311" cy="267765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ough estimate for the momentum resolution: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Scenario: 4 </a:t>
            </a:r>
            <a:r>
              <a:rPr lang="en-US" dirty="0" err="1"/>
              <a:t>AGeV</a:t>
            </a:r>
            <a:r>
              <a:rPr lang="en-US" dirty="0"/>
              <a:t>, B=50%, d=0.3% X</a:t>
            </a:r>
            <a:r>
              <a:rPr lang="en-US" baseline="-25000" dirty="0"/>
              <a:t>0</a:t>
            </a:r>
            <a:r>
              <a:rPr lang="en-US" dirty="0"/>
              <a:t> / station</a:t>
            </a:r>
            <a:endParaRPr lang="en-US" baseline="-25000" dirty="0"/>
          </a:p>
          <a:p>
            <a:pPr algn="l"/>
            <a:endParaRPr lang="en-US" baseline="-25000" dirty="0"/>
          </a:p>
          <a:p>
            <a:pPr algn="l"/>
            <a:endParaRPr lang="en-US" baseline="-25000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olds for outer acceptance (MVD + STS-U)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xpect better results: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For higher beam momentum (=&gt; higher B).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Inner acceptance thanks to STS-D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A9F71-7E21-0547-F87C-69F1D5D2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F1264-EEAD-C1AA-F9FD-2C8C786CC8F5}"/>
              </a:ext>
            </a:extLst>
          </p:cNvPr>
          <p:cNvSpPr txBox="1"/>
          <p:nvPr/>
        </p:nvSpPr>
        <p:spPr>
          <a:xfrm>
            <a:off x="9273074" y="4175146"/>
            <a:ext cx="2210862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Back of the envelop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3DF487-2B6D-D3CF-5D97-42DC81A0694D}"/>
                  </a:ext>
                </a:extLst>
              </p:cNvPr>
              <p:cNvSpPr txBox="1"/>
              <p:nvPr/>
            </p:nvSpPr>
            <p:spPr>
              <a:xfrm>
                <a:off x="813816" y="5833872"/>
                <a:ext cx="7521540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</a:t>
                </a:r>
                <a:r>
                  <a:rPr lang="en-US" dirty="0"/>
                  <a:t>uter acceptance may reach </a:t>
                </a:r>
                <a:r>
                  <a:rPr lang="en-US" sz="1400" dirty="0">
                    <a:solidFill>
                      <a:prstClr val="black"/>
                    </a:solidFill>
                  </a:rPr>
                  <a:t>(at best)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≈4%</m:t>
                    </m:r>
                  </m:oMath>
                </a14:m>
                <a:r>
                  <a:rPr lang="en-US" dirty="0"/>
                  <a:t> for p&gt;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CM</a:t>
                </a:r>
                <a:r>
                  <a:rPr lang="en-US" baseline="-25000" dirty="0"/>
                  <a:t> </a:t>
                </a:r>
                <a:r>
                  <a:rPr lang="en-US" dirty="0"/>
                  <a:t>, 2% for full B.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3DF487-2B6D-D3CF-5D97-42DC81A06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" y="5833872"/>
                <a:ext cx="7521540" cy="369332"/>
              </a:xfrm>
              <a:prstGeom prst="rect">
                <a:avLst/>
              </a:prstGeom>
              <a:blipFill>
                <a:blip r:embed="rId4"/>
                <a:stretch>
                  <a:fillRect l="-730" t="-8197" r="-137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497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106CB-6122-192A-8FD7-1341D39957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Particle Identification considerations – not subject of today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72C0C82-FE9B-E50B-FBEE-C36BA252311D}"/>
              </a:ext>
            </a:extLst>
          </p:cNvPr>
          <p:cNvGrpSpPr/>
          <p:nvPr/>
        </p:nvGrpSpPr>
        <p:grpSpPr>
          <a:xfrm>
            <a:off x="6664744" y="526764"/>
            <a:ext cx="5207774" cy="3403832"/>
            <a:chOff x="6617676" y="793917"/>
            <a:chExt cx="5207774" cy="34038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6130D08-B963-1000-FA15-F937D3824A30}"/>
                </a:ext>
              </a:extLst>
            </p:cNvPr>
            <p:cNvGrpSpPr/>
            <p:nvPr/>
          </p:nvGrpSpPr>
          <p:grpSpPr>
            <a:xfrm>
              <a:off x="7772471" y="793917"/>
              <a:ext cx="4052979" cy="3403832"/>
              <a:chOff x="1774558" y="1145139"/>
              <a:chExt cx="4052979" cy="340383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1A6F88A-78F8-34AA-54DE-07EF5DE39E02}"/>
                  </a:ext>
                </a:extLst>
              </p:cNvPr>
              <p:cNvGrpSpPr/>
              <p:nvPr/>
            </p:nvGrpSpPr>
            <p:grpSpPr>
              <a:xfrm>
                <a:off x="3477743" y="1811819"/>
                <a:ext cx="872868" cy="1058712"/>
                <a:chOff x="3032503" y="4916160"/>
                <a:chExt cx="612183" cy="1047055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9D552AD-20D7-CF87-4E40-3943C9D31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32503" y="5404996"/>
                  <a:ext cx="0" cy="5582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A3A2A39-1FBE-1AEE-71BE-3BFD8A180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82320" y="5278845"/>
                  <a:ext cx="0" cy="6827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7E09450-E14A-A615-887E-FFD749234F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32137" y="5204722"/>
                  <a:ext cx="0" cy="7584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4EA4735-60FA-5D6E-40D2-7A946DF334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84537" y="5039157"/>
                  <a:ext cx="0" cy="9240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2113D4B-5DB8-F6A7-61D6-60B019DB88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44686" y="4916160"/>
                  <a:ext cx="0" cy="1047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8707CEB0-C5D9-CC34-A01B-2C8625801318}"/>
                  </a:ext>
                </a:extLst>
              </p:cNvPr>
              <p:cNvSpPr/>
              <p:nvPr/>
            </p:nvSpPr>
            <p:spPr>
              <a:xfrm>
                <a:off x="4617551" y="2972602"/>
                <a:ext cx="708492" cy="1576369"/>
              </a:xfrm>
              <a:custGeom>
                <a:avLst/>
                <a:gdLst>
                  <a:gd name="connsiteX0" fmla="*/ 0 w 707746"/>
                  <a:gd name="connsiteY0" fmla="*/ 0 h 1375475"/>
                  <a:gd name="connsiteX1" fmla="*/ 707746 w 707746"/>
                  <a:gd name="connsiteY1" fmla="*/ 0 h 1375475"/>
                  <a:gd name="connsiteX2" fmla="*/ 707746 w 707746"/>
                  <a:gd name="connsiteY2" fmla="*/ 1375475 h 1375475"/>
                  <a:gd name="connsiteX3" fmla="*/ 0 w 707746"/>
                  <a:gd name="connsiteY3" fmla="*/ 1375475 h 1375475"/>
                  <a:gd name="connsiteX4" fmla="*/ 0 w 707746"/>
                  <a:gd name="connsiteY4" fmla="*/ 0 h 1375475"/>
                  <a:gd name="connsiteX0" fmla="*/ 0 w 707746"/>
                  <a:gd name="connsiteY0" fmla="*/ 0 h 1375475"/>
                  <a:gd name="connsiteX1" fmla="*/ 707746 w 707746"/>
                  <a:gd name="connsiteY1" fmla="*/ 0 h 1375475"/>
                  <a:gd name="connsiteX2" fmla="*/ 707746 w 707746"/>
                  <a:gd name="connsiteY2" fmla="*/ 1375475 h 1375475"/>
                  <a:gd name="connsiteX3" fmla="*/ 23247 w 707746"/>
                  <a:gd name="connsiteY3" fmla="*/ 995766 h 1375475"/>
                  <a:gd name="connsiteX4" fmla="*/ 0 w 707746"/>
                  <a:gd name="connsiteY4" fmla="*/ 0 h 1375475"/>
                  <a:gd name="connsiteX0" fmla="*/ 0 w 707746"/>
                  <a:gd name="connsiteY0" fmla="*/ 0 h 1429719"/>
                  <a:gd name="connsiteX1" fmla="*/ 707746 w 707746"/>
                  <a:gd name="connsiteY1" fmla="*/ 0 h 1429719"/>
                  <a:gd name="connsiteX2" fmla="*/ 699997 w 707746"/>
                  <a:gd name="connsiteY2" fmla="*/ 1429719 h 1429719"/>
                  <a:gd name="connsiteX3" fmla="*/ 23247 w 707746"/>
                  <a:gd name="connsiteY3" fmla="*/ 995766 h 1429719"/>
                  <a:gd name="connsiteX4" fmla="*/ 0 w 707746"/>
                  <a:gd name="connsiteY4" fmla="*/ 0 h 1429719"/>
                  <a:gd name="connsiteX0" fmla="*/ 1 w 707747"/>
                  <a:gd name="connsiteY0" fmla="*/ 0 h 1429719"/>
                  <a:gd name="connsiteX1" fmla="*/ 707747 w 707747"/>
                  <a:gd name="connsiteY1" fmla="*/ 0 h 1429719"/>
                  <a:gd name="connsiteX2" fmla="*/ 699998 w 707747"/>
                  <a:gd name="connsiteY2" fmla="*/ 1429719 h 1429719"/>
                  <a:gd name="connsiteX3" fmla="*/ 0 w 707747"/>
                  <a:gd name="connsiteY3" fmla="*/ 995766 h 1429719"/>
                  <a:gd name="connsiteX4" fmla="*/ 1 w 707747"/>
                  <a:gd name="connsiteY4" fmla="*/ 0 h 1429719"/>
                  <a:gd name="connsiteX0" fmla="*/ 1 w 715497"/>
                  <a:gd name="connsiteY0" fmla="*/ 0 h 1429719"/>
                  <a:gd name="connsiteX1" fmla="*/ 707747 w 715497"/>
                  <a:gd name="connsiteY1" fmla="*/ 0 h 1429719"/>
                  <a:gd name="connsiteX2" fmla="*/ 715497 w 715497"/>
                  <a:gd name="connsiteY2" fmla="*/ 1429719 h 1429719"/>
                  <a:gd name="connsiteX3" fmla="*/ 0 w 715497"/>
                  <a:gd name="connsiteY3" fmla="*/ 995766 h 1429719"/>
                  <a:gd name="connsiteX4" fmla="*/ 1 w 715497"/>
                  <a:gd name="connsiteY4" fmla="*/ 0 h 1429719"/>
                  <a:gd name="connsiteX0" fmla="*/ 1 w 708492"/>
                  <a:gd name="connsiteY0" fmla="*/ 0 h 1452966"/>
                  <a:gd name="connsiteX1" fmla="*/ 707747 w 708492"/>
                  <a:gd name="connsiteY1" fmla="*/ 0 h 1452966"/>
                  <a:gd name="connsiteX2" fmla="*/ 707748 w 708492"/>
                  <a:gd name="connsiteY2" fmla="*/ 1452966 h 1452966"/>
                  <a:gd name="connsiteX3" fmla="*/ 0 w 708492"/>
                  <a:gd name="connsiteY3" fmla="*/ 995766 h 1452966"/>
                  <a:gd name="connsiteX4" fmla="*/ 1 w 708492"/>
                  <a:gd name="connsiteY4" fmla="*/ 0 h 1452966"/>
                  <a:gd name="connsiteX0" fmla="*/ 1 w 708492"/>
                  <a:gd name="connsiteY0" fmla="*/ 0 h 1452966"/>
                  <a:gd name="connsiteX1" fmla="*/ 707747 w 708492"/>
                  <a:gd name="connsiteY1" fmla="*/ 0 h 1452966"/>
                  <a:gd name="connsiteX2" fmla="*/ 707748 w 708492"/>
                  <a:gd name="connsiteY2" fmla="*/ 1452966 h 1452966"/>
                  <a:gd name="connsiteX3" fmla="*/ 0 w 708492"/>
                  <a:gd name="connsiteY3" fmla="*/ 1106041 h 1452966"/>
                  <a:gd name="connsiteX4" fmla="*/ 1 w 708492"/>
                  <a:gd name="connsiteY4" fmla="*/ 0 h 145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492" h="1452966">
                    <a:moveTo>
                      <a:pt x="1" y="0"/>
                    </a:moveTo>
                    <a:lnTo>
                      <a:pt x="707747" y="0"/>
                    </a:lnTo>
                    <a:cubicBezTo>
                      <a:pt x="710330" y="476573"/>
                      <a:pt x="705165" y="976393"/>
                      <a:pt x="707748" y="1452966"/>
                    </a:cubicBezTo>
                    <a:cubicBezTo>
                      <a:pt x="471832" y="1300566"/>
                      <a:pt x="235916" y="1258441"/>
                      <a:pt x="0" y="1106041"/>
                    </a:cubicBezTo>
                    <a:cubicBezTo>
                      <a:pt x="0" y="774119"/>
                      <a:pt x="1" y="331922"/>
                      <a:pt x="1" y="0"/>
                    </a:cubicBezTo>
                    <a:close/>
                  </a:path>
                </a:pathLst>
              </a:custGeom>
              <a:solidFill>
                <a:srgbClr val="FDBB63"/>
              </a:solidFill>
              <a:ln>
                <a:solidFill>
                  <a:srgbClr val="40404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562FB6A-9618-B808-A68C-6CF6608F17A9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>
                <a:off x="2805195" y="3160235"/>
                <a:ext cx="2520104" cy="138873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FF6B49A-0C34-0385-D0A5-34CEF9FBFEA6}"/>
                  </a:ext>
                </a:extLst>
              </p:cNvPr>
              <p:cNvGrpSpPr/>
              <p:nvPr/>
            </p:nvGrpSpPr>
            <p:grpSpPr>
              <a:xfrm>
                <a:off x="2805195" y="2966507"/>
                <a:ext cx="1565047" cy="1075826"/>
                <a:chOff x="2805193" y="2464230"/>
                <a:chExt cx="1069383" cy="867905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D9D387B-4EFF-5B93-0103-D01C6DA1036A}"/>
                    </a:ext>
                  </a:extLst>
                </p:cNvPr>
                <p:cNvCxnSpPr/>
                <p:nvPr/>
              </p:nvCxnSpPr>
              <p:spPr>
                <a:xfrm>
                  <a:off x="2805193" y="2464230"/>
                  <a:ext cx="0" cy="1937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456B2AA-0A38-B6C8-CAF0-CE21530DD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7593" y="2464230"/>
                  <a:ext cx="0" cy="2841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28A9402-C6F0-B580-9575-5B6D3D2CC5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9993" y="2474562"/>
                  <a:ext cx="0" cy="3667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F8D5945-4602-FCEA-FFB9-20A29A4503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2393" y="2474562"/>
                  <a:ext cx="0" cy="45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526B4F3-52B0-83DD-19D7-FFC27CBD4C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2210" y="2475854"/>
                  <a:ext cx="0" cy="5592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761D15C-1699-4F82-87A7-92426EA0F6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2027" y="2474562"/>
                  <a:ext cx="0" cy="6793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3AAFECF-2AB4-B8CB-8E5C-59ACB0FDF1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4427" y="2474562"/>
                  <a:ext cx="0" cy="7568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21100EF-EA87-CF55-A5DD-D6310F7B5A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4576" y="2474562"/>
                  <a:ext cx="0" cy="8575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5F1640-7333-DB6A-31AE-3781CED16999}"/>
                  </a:ext>
                </a:extLst>
              </p:cNvPr>
              <p:cNvSpPr txBox="1"/>
              <p:nvPr/>
            </p:nvSpPr>
            <p:spPr>
              <a:xfrm>
                <a:off x="4675250" y="3380383"/>
                <a:ext cx="569387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PID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05A1EC-EBC1-A5CE-E724-F6728020D81B}"/>
                  </a:ext>
                </a:extLst>
              </p:cNvPr>
              <p:cNvSpPr txBox="1"/>
              <p:nvPr/>
            </p:nvSpPr>
            <p:spPr>
              <a:xfrm>
                <a:off x="5388365" y="3824668"/>
                <a:ext cx="415498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C4B10892-83AC-B7C2-F63D-46F0B631B487}"/>
                  </a:ext>
                </a:extLst>
              </p:cNvPr>
              <p:cNvSpPr/>
              <p:nvPr/>
            </p:nvSpPr>
            <p:spPr>
              <a:xfrm flipV="1">
                <a:off x="4610863" y="1145139"/>
                <a:ext cx="708492" cy="1726385"/>
              </a:xfrm>
              <a:custGeom>
                <a:avLst/>
                <a:gdLst>
                  <a:gd name="connsiteX0" fmla="*/ 0 w 707746"/>
                  <a:gd name="connsiteY0" fmla="*/ 0 h 1375475"/>
                  <a:gd name="connsiteX1" fmla="*/ 707746 w 707746"/>
                  <a:gd name="connsiteY1" fmla="*/ 0 h 1375475"/>
                  <a:gd name="connsiteX2" fmla="*/ 707746 w 707746"/>
                  <a:gd name="connsiteY2" fmla="*/ 1375475 h 1375475"/>
                  <a:gd name="connsiteX3" fmla="*/ 0 w 707746"/>
                  <a:gd name="connsiteY3" fmla="*/ 1375475 h 1375475"/>
                  <a:gd name="connsiteX4" fmla="*/ 0 w 707746"/>
                  <a:gd name="connsiteY4" fmla="*/ 0 h 1375475"/>
                  <a:gd name="connsiteX0" fmla="*/ 0 w 707746"/>
                  <a:gd name="connsiteY0" fmla="*/ 0 h 1375475"/>
                  <a:gd name="connsiteX1" fmla="*/ 707746 w 707746"/>
                  <a:gd name="connsiteY1" fmla="*/ 0 h 1375475"/>
                  <a:gd name="connsiteX2" fmla="*/ 707746 w 707746"/>
                  <a:gd name="connsiteY2" fmla="*/ 1375475 h 1375475"/>
                  <a:gd name="connsiteX3" fmla="*/ 23247 w 707746"/>
                  <a:gd name="connsiteY3" fmla="*/ 995766 h 1375475"/>
                  <a:gd name="connsiteX4" fmla="*/ 0 w 707746"/>
                  <a:gd name="connsiteY4" fmla="*/ 0 h 1375475"/>
                  <a:gd name="connsiteX0" fmla="*/ 0 w 707746"/>
                  <a:gd name="connsiteY0" fmla="*/ 0 h 1429719"/>
                  <a:gd name="connsiteX1" fmla="*/ 707746 w 707746"/>
                  <a:gd name="connsiteY1" fmla="*/ 0 h 1429719"/>
                  <a:gd name="connsiteX2" fmla="*/ 699997 w 707746"/>
                  <a:gd name="connsiteY2" fmla="*/ 1429719 h 1429719"/>
                  <a:gd name="connsiteX3" fmla="*/ 23247 w 707746"/>
                  <a:gd name="connsiteY3" fmla="*/ 995766 h 1429719"/>
                  <a:gd name="connsiteX4" fmla="*/ 0 w 707746"/>
                  <a:gd name="connsiteY4" fmla="*/ 0 h 1429719"/>
                  <a:gd name="connsiteX0" fmla="*/ 1 w 707747"/>
                  <a:gd name="connsiteY0" fmla="*/ 0 h 1429719"/>
                  <a:gd name="connsiteX1" fmla="*/ 707747 w 707747"/>
                  <a:gd name="connsiteY1" fmla="*/ 0 h 1429719"/>
                  <a:gd name="connsiteX2" fmla="*/ 699998 w 707747"/>
                  <a:gd name="connsiteY2" fmla="*/ 1429719 h 1429719"/>
                  <a:gd name="connsiteX3" fmla="*/ 0 w 707747"/>
                  <a:gd name="connsiteY3" fmla="*/ 995766 h 1429719"/>
                  <a:gd name="connsiteX4" fmla="*/ 1 w 707747"/>
                  <a:gd name="connsiteY4" fmla="*/ 0 h 1429719"/>
                  <a:gd name="connsiteX0" fmla="*/ 1 w 715497"/>
                  <a:gd name="connsiteY0" fmla="*/ 0 h 1429719"/>
                  <a:gd name="connsiteX1" fmla="*/ 707747 w 715497"/>
                  <a:gd name="connsiteY1" fmla="*/ 0 h 1429719"/>
                  <a:gd name="connsiteX2" fmla="*/ 715497 w 715497"/>
                  <a:gd name="connsiteY2" fmla="*/ 1429719 h 1429719"/>
                  <a:gd name="connsiteX3" fmla="*/ 0 w 715497"/>
                  <a:gd name="connsiteY3" fmla="*/ 995766 h 1429719"/>
                  <a:gd name="connsiteX4" fmla="*/ 1 w 715497"/>
                  <a:gd name="connsiteY4" fmla="*/ 0 h 1429719"/>
                  <a:gd name="connsiteX0" fmla="*/ 1 w 708492"/>
                  <a:gd name="connsiteY0" fmla="*/ 0 h 1452966"/>
                  <a:gd name="connsiteX1" fmla="*/ 707747 w 708492"/>
                  <a:gd name="connsiteY1" fmla="*/ 0 h 1452966"/>
                  <a:gd name="connsiteX2" fmla="*/ 707748 w 708492"/>
                  <a:gd name="connsiteY2" fmla="*/ 1452966 h 1452966"/>
                  <a:gd name="connsiteX3" fmla="*/ 0 w 708492"/>
                  <a:gd name="connsiteY3" fmla="*/ 995766 h 1452966"/>
                  <a:gd name="connsiteX4" fmla="*/ 1 w 708492"/>
                  <a:gd name="connsiteY4" fmla="*/ 0 h 145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492" h="1452966">
                    <a:moveTo>
                      <a:pt x="1" y="0"/>
                    </a:moveTo>
                    <a:lnTo>
                      <a:pt x="707747" y="0"/>
                    </a:lnTo>
                    <a:cubicBezTo>
                      <a:pt x="710330" y="476573"/>
                      <a:pt x="705165" y="976393"/>
                      <a:pt x="707748" y="1452966"/>
                    </a:cubicBezTo>
                    <a:lnTo>
                      <a:pt x="0" y="995766"/>
                    </a:lnTo>
                    <a:cubicBezTo>
                      <a:pt x="0" y="663844"/>
                      <a:pt x="1" y="331922"/>
                      <a:pt x="1" y="0"/>
                    </a:cubicBezTo>
                    <a:close/>
                  </a:path>
                </a:pathLst>
              </a:custGeom>
              <a:solidFill>
                <a:srgbClr val="FDBB63"/>
              </a:solidFill>
              <a:ln>
                <a:solidFill>
                  <a:srgbClr val="40404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6AF16BF-FD3F-3FAF-BB81-9ACB738A6DBA}"/>
                  </a:ext>
                </a:extLst>
              </p:cNvPr>
              <p:cNvGrpSpPr/>
              <p:nvPr/>
            </p:nvGrpSpPr>
            <p:grpSpPr>
              <a:xfrm>
                <a:off x="2826491" y="2031853"/>
                <a:ext cx="429935" cy="861163"/>
                <a:chOff x="2826492" y="2293922"/>
                <a:chExt cx="261730" cy="599094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4E68F03-C1CC-BD0B-4C3B-EFC099007725}"/>
                    </a:ext>
                  </a:extLst>
                </p:cNvPr>
                <p:cNvCxnSpPr/>
                <p:nvPr/>
              </p:nvCxnSpPr>
              <p:spPr>
                <a:xfrm flipV="1">
                  <a:off x="2826492" y="2644772"/>
                  <a:ext cx="0" cy="2482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76613BD-FB12-37AA-E3CF-A6E2D9BE71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3735" y="2528925"/>
                  <a:ext cx="0" cy="3640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6743FF3-95E2-BE2E-33A9-FEBB3B3202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00979" y="2409768"/>
                  <a:ext cx="0" cy="4700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03D0F98-55BF-EEA8-C164-4AE8B1F7C9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88222" y="2293922"/>
                  <a:ext cx="0" cy="5858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1F100EE-B3A9-C323-BBEA-F518F3AEE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7881" y="1950213"/>
                <a:ext cx="783590" cy="949165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C6FF6C-C11D-CE51-D3BF-7FAAC4ACAAC1}"/>
                  </a:ext>
                </a:extLst>
              </p:cNvPr>
              <p:cNvSpPr/>
              <p:nvPr/>
            </p:nvSpPr>
            <p:spPr>
              <a:xfrm>
                <a:off x="2464234" y="1356485"/>
                <a:ext cx="1886378" cy="4018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Magnet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6E6C89-EBFD-A0D6-D2AB-B71C25B35B16}"/>
                  </a:ext>
                </a:extLst>
              </p:cNvPr>
              <p:cNvSpPr/>
              <p:nvPr/>
            </p:nvSpPr>
            <p:spPr>
              <a:xfrm>
                <a:off x="2464234" y="4074867"/>
                <a:ext cx="1915389" cy="4018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Magnet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DC5C6F8-7236-F920-4A6F-241987A1B5CB}"/>
                  </a:ext>
                </a:extLst>
              </p:cNvPr>
              <p:cNvCxnSpPr/>
              <p:nvPr/>
            </p:nvCxnSpPr>
            <p:spPr>
              <a:xfrm>
                <a:off x="1774558" y="2931762"/>
                <a:ext cx="37118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70A48FCE-232E-2F0A-9339-09AEED94DB3E}"/>
                  </a:ext>
                </a:extLst>
              </p:cNvPr>
              <p:cNvSpPr/>
              <p:nvPr/>
            </p:nvSpPr>
            <p:spPr>
              <a:xfrm rot="16200000">
                <a:off x="2516474" y="2640065"/>
                <a:ext cx="271722" cy="248901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136A4626-324F-9A84-5C38-F03996616448}"/>
                  </a:ext>
                </a:extLst>
              </p:cNvPr>
              <p:cNvSpPr/>
              <p:nvPr/>
            </p:nvSpPr>
            <p:spPr>
              <a:xfrm rot="16200000" flipH="1">
                <a:off x="2528456" y="2904168"/>
                <a:ext cx="184106" cy="312548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Explosion: 14 Points 19">
                <a:extLst>
                  <a:ext uri="{FF2B5EF4-FFF2-40B4-BE49-F238E27FC236}">
                    <a16:creationId xmlns:a16="http://schemas.microsoft.com/office/drawing/2014/main" id="{479FE7B0-67AA-1113-CEEE-5FBBD58D1DD0}"/>
                  </a:ext>
                </a:extLst>
              </p:cNvPr>
              <p:cNvSpPr/>
              <p:nvPr/>
            </p:nvSpPr>
            <p:spPr>
              <a:xfrm>
                <a:off x="2337361" y="2859936"/>
                <a:ext cx="118195" cy="118195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Explosion: 14 Points 20">
                <a:extLst>
                  <a:ext uri="{FF2B5EF4-FFF2-40B4-BE49-F238E27FC236}">
                    <a16:creationId xmlns:a16="http://schemas.microsoft.com/office/drawing/2014/main" id="{2D3D5AE9-2E67-2B95-1A73-C8EC5234FB53}"/>
                  </a:ext>
                </a:extLst>
              </p:cNvPr>
              <p:cNvSpPr/>
              <p:nvPr/>
            </p:nvSpPr>
            <p:spPr>
              <a:xfrm>
                <a:off x="2445584" y="2866226"/>
                <a:ext cx="118195" cy="118195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C9B7FB-8759-B355-6D4A-B328AD45D622}"/>
                  </a:ext>
                </a:extLst>
              </p:cNvPr>
              <p:cNvSpPr txBox="1"/>
              <p:nvPr/>
            </p:nvSpPr>
            <p:spPr>
              <a:xfrm>
                <a:off x="4696628" y="2192607"/>
                <a:ext cx="569387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PID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C07E2-09F3-D09B-5970-3318AD250212}"/>
                  </a:ext>
                </a:extLst>
              </p:cNvPr>
              <p:cNvSpPr txBox="1"/>
              <p:nvPr/>
            </p:nvSpPr>
            <p:spPr>
              <a:xfrm>
                <a:off x="5412039" y="2291494"/>
                <a:ext cx="415498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367E8B-DF88-7773-B11E-CC121DD94660}"/>
                  </a:ext>
                </a:extLst>
              </p:cNvPr>
              <p:cNvSpPr txBox="1"/>
              <p:nvPr/>
            </p:nvSpPr>
            <p:spPr>
              <a:xfrm>
                <a:off x="2054602" y="2530389"/>
                <a:ext cx="583814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8480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MVD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AB693F-CC61-62E8-9246-15DABA82F27C}"/>
                  </a:ext>
                </a:extLst>
              </p:cNvPr>
              <p:cNvSpPr txBox="1"/>
              <p:nvPr/>
            </p:nvSpPr>
            <p:spPr>
              <a:xfrm>
                <a:off x="2071590" y="3051549"/>
                <a:ext cx="583814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8480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MVD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EE420D-DE6E-778A-F961-EAD8F66E82E6}"/>
                  </a:ext>
                </a:extLst>
              </p:cNvPr>
              <p:cNvSpPr txBox="1"/>
              <p:nvPr/>
            </p:nvSpPr>
            <p:spPr>
              <a:xfrm rot="2191911">
                <a:off x="2877348" y="3392818"/>
                <a:ext cx="534121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25°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2A90CA-9459-2BAD-56D1-F5295EC4B4F3}"/>
                  </a:ext>
                </a:extLst>
              </p:cNvPr>
              <p:cNvSpPr txBox="1"/>
              <p:nvPr/>
            </p:nvSpPr>
            <p:spPr>
              <a:xfrm rot="18523160">
                <a:off x="2522491" y="2113598"/>
                <a:ext cx="668773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~45°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345C94C-255B-C28A-FF07-923E1AAD214B}"/>
                  </a:ext>
                </a:extLst>
              </p:cNvPr>
              <p:cNvSpPr txBox="1"/>
              <p:nvPr/>
            </p:nvSpPr>
            <p:spPr>
              <a:xfrm>
                <a:off x="3311471" y="3043757"/>
                <a:ext cx="787395" cy="276999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STS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u+d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8F27DA-1C4D-A77E-FB06-B0CB7063B1B6}"/>
                  </a:ext>
                </a:extLst>
              </p:cNvPr>
              <p:cNvSpPr txBox="1"/>
              <p:nvPr/>
            </p:nvSpPr>
            <p:spPr>
              <a:xfrm>
                <a:off x="3477449" y="2555149"/>
                <a:ext cx="612668" cy="276999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STS d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D375A11-5EF7-2353-6B87-3F5E4634FF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22611" y="1714001"/>
                <a:ext cx="1101008" cy="63742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572AFF-C029-00D5-AC51-C671D493975E}"/>
                  </a:ext>
                </a:extLst>
              </p:cNvPr>
              <p:cNvSpPr txBox="1"/>
              <p:nvPr/>
            </p:nvSpPr>
            <p:spPr>
              <a:xfrm>
                <a:off x="2792378" y="2579902"/>
                <a:ext cx="516488" cy="276999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Pixel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52FD499-A767-FDE8-DF7A-53B790E23148}"/>
                </a:ext>
              </a:extLst>
            </p:cNvPr>
            <p:cNvSpPr/>
            <p:nvPr/>
          </p:nvSpPr>
          <p:spPr>
            <a:xfrm>
              <a:off x="9208032" y="1570637"/>
              <a:ext cx="98060" cy="1634063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BF0F25B-485D-BD69-7D52-C8048DD1F0A1}"/>
                </a:ext>
              </a:extLst>
            </p:cNvPr>
            <p:cNvCxnSpPr>
              <a:cxnSpLocks/>
            </p:cNvCxnSpPr>
            <p:nvPr/>
          </p:nvCxnSpPr>
          <p:spPr>
            <a:xfrm>
              <a:off x="8197299" y="1680631"/>
              <a:ext cx="101073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CFE213-3D15-7625-D589-EC82AD232432}"/>
                </a:ext>
              </a:extLst>
            </p:cNvPr>
            <p:cNvSpPr txBox="1"/>
            <p:nvPr/>
          </p:nvSpPr>
          <p:spPr>
            <a:xfrm>
              <a:off x="6617676" y="1472443"/>
              <a:ext cx="1625188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Timing plane?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C99B5D6-35B4-D292-609D-C09D0A3C5313}"/>
              </a:ext>
            </a:extLst>
          </p:cNvPr>
          <p:cNvSpPr txBox="1"/>
          <p:nvPr/>
        </p:nvSpPr>
        <p:spPr>
          <a:xfrm>
            <a:off x="319482" y="653499"/>
            <a:ext cx="6445034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nitial Idea: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silicon timing detectors (e.g. LGAD)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plane as T0 detector for inner acceptance.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dirty="0"/>
              <a:t>Reconstruct collision time exploiting T0 + TOF.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silicon plane as T1 detector for outer acceptance.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9806C-148B-168F-574E-B9FD6D49447A}"/>
                  </a:ext>
                </a:extLst>
              </p:cNvPr>
              <p:cNvSpPr txBox="1"/>
              <p:nvPr/>
            </p:nvSpPr>
            <p:spPr>
              <a:xfrm>
                <a:off x="5958795" y="3978116"/>
                <a:ext cx="5371983" cy="120032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/>
                  <a:t>implistic performance estimate: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Flight path = 50 cm.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Sensor time resolution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ps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Ignore uncertainty on collision time, momentum.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9806C-148B-168F-574E-B9FD6D49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5" y="3978116"/>
                <a:ext cx="5371983" cy="1200329"/>
              </a:xfrm>
              <a:prstGeom prst="rect">
                <a:avLst/>
              </a:prstGeom>
              <a:blipFill>
                <a:blip r:embed="rId3"/>
                <a:stretch>
                  <a:fillRect l="-907" t="-3061" r="-340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8733E5BC-8674-02FB-C25C-9520739FA994}"/>
              </a:ext>
            </a:extLst>
          </p:cNvPr>
          <p:cNvSpPr txBox="1"/>
          <p:nvPr/>
        </p:nvSpPr>
        <p:spPr>
          <a:xfrm>
            <a:off x="6361382" y="5297833"/>
            <a:ext cx="4160113" cy="1200329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ight hope for: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Kaon ID up to 800 MeV/c.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Proton ID up to 1200 MeV/c</a:t>
            </a:r>
          </a:p>
          <a:p>
            <a:pPr algn="l"/>
            <a:r>
              <a:rPr lang="en-US" dirty="0"/>
              <a:t>Better/other PID? Feel free to propose!</a:t>
            </a: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810F9C7E-3011-243E-57B0-64B41E30D0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50011" y="1805950"/>
          <a:ext cx="6362629" cy="487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810F9C7E-3011-243E-57B0-64B41E30D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011" y="1805950"/>
                        <a:ext cx="6362629" cy="4876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7540D37E-8D07-DAEF-72C5-F048E15FCEB3}"/>
              </a:ext>
            </a:extLst>
          </p:cNvPr>
          <p:cNvSpPr txBox="1"/>
          <p:nvPr/>
        </p:nvSpPr>
        <p:spPr>
          <a:xfrm>
            <a:off x="1854437" y="5298393"/>
            <a:ext cx="2210862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Back of the envelop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41C9B-B3AE-E2B2-C9AD-E326B6A5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5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DFF03-476C-C965-7A88-6A8D9C4BBA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Constraining submission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C83AF-9ACD-434A-084F-4D640694FB9C}"/>
              </a:ext>
            </a:extLst>
          </p:cNvPr>
          <p:cNvSpPr txBox="1"/>
          <p:nvPr/>
        </p:nvSpPr>
        <p:spPr>
          <a:xfrm>
            <a:off x="324740" y="726392"/>
            <a:ext cx="9683164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Submissions in </a:t>
            </a:r>
            <a:r>
              <a:rPr lang="en-US" dirty="0" err="1"/>
              <a:t>TPSCo</a:t>
            </a:r>
            <a:r>
              <a:rPr lang="en-US" dirty="0"/>
              <a:t> 65nm (in Europe) are organized by CERN and constrained by ALICE.</a:t>
            </a:r>
          </a:p>
          <a:p>
            <a:pPr algn="l"/>
            <a:r>
              <a:rPr lang="en-US" dirty="0"/>
              <a:t>Present submission schedule: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589DB1-1C95-ECCB-A15E-96E2E8D0B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3" y="1372723"/>
            <a:ext cx="8748045" cy="45748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0DFFA07-E2CE-9ED2-03D4-7BD417632C53}"/>
              </a:ext>
            </a:extLst>
          </p:cNvPr>
          <p:cNvSpPr txBox="1"/>
          <p:nvPr/>
        </p:nvSpPr>
        <p:spPr>
          <a:xfrm rot="16200000">
            <a:off x="-1514154" y="3481607"/>
            <a:ext cx="3871573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00" dirty="0"/>
              <a:t>Pedro Leitao, </a:t>
            </a:r>
            <a:r>
              <a:rPr lang="en-US" sz="1000" dirty="0" err="1"/>
              <a:t>TPCSo</a:t>
            </a:r>
            <a:r>
              <a:rPr lang="en-US" sz="1000" dirty="0"/>
              <a:t> 65 nm ISC access framework and platform.</a:t>
            </a:r>
          </a:p>
          <a:p>
            <a:r>
              <a:rPr lang="en-US" sz="1000" dirty="0"/>
              <a:t>12. June 2025, https://indico.cern.ch/event/1553023/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5857B4-6CEF-B7B5-2C26-9FB5371F92B7}"/>
              </a:ext>
            </a:extLst>
          </p:cNvPr>
          <p:cNvSpPr txBox="1"/>
          <p:nvPr/>
        </p:nvSpPr>
        <p:spPr>
          <a:xfrm>
            <a:off x="163318" y="5943269"/>
            <a:ext cx="11865364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Present idea: Request access to ER3 with common/coordinated design of OCTOPUS and MANTA + test structures.</a:t>
            </a:r>
          </a:p>
        </p:txBody>
      </p:sp>
    </p:spTree>
    <p:extLst>
      <p:ext uri="{BB962C8B-B14F-4D97-AF65-F5344CB8AC3E}">
        <p14:creationId xmlns:p14="http://schemas.microsoft.com/office/powerpoint/2010/main" val="35395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76EAE4-9F49-BDEE-AEF5-9536EB0449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Requirements for a CBM-sensor, guiding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C2B90F-AD2D-9AA8-EEE6-C0C75E0FB8A6}"/>
                  </a:ext>
                </a:extLst>
              </p:cNvPr>
              <p:cNvSpPr txBox="1"/>
              <p:nvPr/>
            </p:nvSpPr>
            <p:spPr>
              <a:xfrm>
                <a:off x="410198" y="888763"/>
                <a:ext cx="10131941" cy="452431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f possible: Common sensor for MVD and STS (might use OCTOPUS-sensor for MVD otherwise).</a:t>
                </a:r>
              </a:p>
              <a:p>
                <a:pPr marL="285750" indent="-285750" algn="l">
                  <a:buFont typeface="Symbol" panose="05050102010706020507" pitchFamily="18" charset="2"/>
                  <a:buChar char="Þ"/>
                </a:pPr>
                <a:r>
                  <a:rPr lang="en-US" dirty="0"/>
                  <a:t>Spatial precision ~5µm </a:t>
                </a:r>
                <a:r>
                  <a:rPr lang="en-US" dirty="0">
                    <a:sym typeface="Wingdings" panose="05000000000000000000" pitchFamily="2" charset="2"/>
                  </a:rPr>
                  <a:t> 30x30µm² </a:t>
                </a:r>
                <a:r>
                  <a:rPr lang="en-US" dirty="0"/>
                  <a:t>encouraged, </a:t>
                </a:r>
              </a:p>
              <a:p>
                <a:pPr marL="285750" indent="-285750" algn="l">
                  <a:buFont typeface="Symbol" panose="05050102010706020507" pitchFamily="18" charset="2"/>
                  <a:buChar char="Þ"/>
                </a:pPr>
                <a:r>
                  <a:rPr lang="en-US" dirty="0"/>
                  <a:t>Small pixel size likely required to match rad. tolerance.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im for separation of 100 MHz </a:t>
                </a:r>
                <a:r>
                  <a:rPr lang="en-US" dirty="0" err="1"/>
                  <a:t>p+Au</a:t>
                </a:r>
                <a:r>
                  <a:rPr lang="en-US" dirty="0"/>
                  <a:t> collisions </a:t>
                </a:r>
              </a:p>
              <a:p>
                <a:pPr marL="285750" indent="-285750" algn="l">
                  <a:buFont typeface="Symbol" panose="05050102010706020507" pitchFamily="18" charset="2"/>
                  <a:buChar char="Þ"/>
                </a:pPr>
                <a:r>
                  <a:rPr lang="en-US" dirty="0"/>
                  <a:t>Time stamping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10 ns.</a:t>
                </a:r>
              </a:p>
              <a:p>
                <a:pPr marL="285750" indent="-285750" algn="l">
                  <a:buFont typeface="Symbol" panose="05050102010706020507" pitchFamily="18" charset="2"/>
                  <a:buChar char="Þ"/>
                </a:pPr>
                <a:r>
                  <a:rPr lang="en-US" dirty="0"/>
                  <a:t>Time stamping for 10 MHz </a:t>
                </a:r>
                <a:r>
                  <a:rPr lang="en-US" dirty="0" err="1"/>
                  <a:t>Au+Au</a:t>
                </a:r>
                <a:r>
                  <a:rPr lang="en-US" dirty="0"/>
                  <a:t> collisions likely more relaxed.</a:t>
                </a:r>
              </a:p>
              <a:p>
                <a:pPr marL="285750" indent="-285750" algn="l">
                  <a:buFont typeface="Symbol" panose="05050102010706020507" pitchFamily="18" charset="2"/>
                  <a:buChar char="Þ"/>
                </a:pPr>
                <a:endParaRPr lang="en-US" dirty="0"/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im for vacuum tolerant cooling for MVD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Reduced constraints in power, might be 100mW/cm² or more for 1</a:t>
                </a:r>
                <a:r>
                  <a:rPr lang="en-US" baseline="30000" dirty="0"/>
                  <a:t>st</a:t>
                </a:r>
                <a:r>
                  <a:rPr lang="en-US" dirty="0"/>
                  <a:t> station.</a:t>
                </a:r>
              </a:p>
              <a:p>
                <a:pPr marL="285750" indent="-285750" algn="l">
                  <a:buFont typeface="Symbol" panose="05050102010706020507" pitchFamily="18" charset="2"/>
                  <a:buChar char="Þ"/>
                </a:pPr>
                <a:r>
                  <a:rPr lang="en-US" dirty="0"/>
                  <a:t>Air cooling needed for STS. Power should be ~50mW/cm (to be scrutinized).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R</a:t>
                </a:r>
                <a:r>
                  <a:rPr lang="en-US" dirty="0"/>
                  <a:t>adiation tolerance: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Scale linearly from studies for existing detector.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endParaRPr lang="en-US" dirty="0"/>
              </a:p>
              <a:p>
                <a:pPr algn="l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C2B90F-AD2D-9AA8-EEE6-C0C75E0FB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98" y="888763"/>
                <a:ext cx="10131941" cy="4524315"/>
              </a:xfrm>
              <a:prstGeom prst="rect">
                <a:avLst/>
              </a:prstGeom>
              <a:blipFill>
                <a:blip r:embed="rId2"/>
                <a:stretch>
                  <a:fillRect l="-48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33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078396-898E-5A21-EAE2-3E8C4C680B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Radiation tolerance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16AA0C-02F9-D61F-07F9-CF431DA14D01}"/>
              </a:ext>
            </a:extLst>
          </p:cNvPr>
          <p:cNvGrpSpPr/>
          <p:nvPr/>
        </p:nvGrpSpPr>
        <p:grpSpPr>
          <a:xfrm>
            <a:off x="6602273" y="728663"/>
            <a:ext cx="5454918" cy="5253683"/>
            <a:chOff x="5357160" y="728663"/>
            <a:chExt cx="6444314" cy="59083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4DEBD9-D2DC-9F7C-66B7-6E5779287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5639" y="728663"/>
              <a:ext cx="6335835" cy="29986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AF41F7-35E1-FF28-120D-94C55D444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8633" y="3687860"/>
              <a:ext cx="6335835" cy="29491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283BCD-4157-7FC5-21E6-674B16814242}"/>
                </a:ext>
              </a:extLst>
            </p:cNvPr>
            <p:cNvSpPr txBox="1"/>
            <p:nvPr/>
          </p:nvSpPr>
          <p:spPr>
            <a:xfrm rot="1336789">
              <a:off x="6374779" y="5386726"/>
              <a:ext cx="1901705" cy="38074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/>
                <a:t>A. Senger 2017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B728E6-C81E-9773-F4F4-F382E1529C17}"/>
                </a:ext>
              </a:extLst>
            </p:cNvPr>
            <p:cNvSpPr txBox="1"/>
            <p:nvPr/>
          </p:nvSpPr>
          <p:spPr>
            <a:xfrm rot="1336789">
              <a:off x="6374779" y="2427528"/>
              <a:ext cx="1901705" cy="38074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/>
                <a:t>A. Senger 2017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57A3F5-2F38-C296-20E2-B0659A0A5AA2}"/>
                </a:ext>
              </a:extLst>
            </p:cNvPr>
            <p:cNvSpPr txBox="1"/>
            <p:nvPr/>
          </p:nvSpPr>
          <p:spPr>
            <a:xfrm>
              <a:off x="5465639" y="1239864"/>
              <a:ext cx="532522" cy="28555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50" dirty="0"/>
                <a:t>~0.4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2FAA62-ECFF-77E8-90DC-D743DE5727D2}"/>
                </a:ext>
              </a:extLst>
            </p:cNvPr>
            <p:cNvCxnSpPr/>
            <p:nvPr/>
          </p:nvCxnSpPr>
          <p:spPr>
            <a:xfrm>
              <a:off x="5927625" y="1379349"/>
              <a:ext cx="1683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3BA0CC-4C32-1693-CFE4-A3A8271D408B}"/>
                </a:ext>
              </a:extLst>
            </p:cNvPr>
            <p:cNvSpPr txBox="1"/>
            <p:nvPr/>
          </p:nvSpPr>
          <p:spPr>
            <a:xfrm>
              <a:off x="5357160" y="4408178"/>
              <a:ext cx="621529" cy="28555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50" dirty="0"/>
                <a:t>~0.02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46C78D-8269-4CC2-925C-53535AF96B31}"/>
                </a:ext>
              </a:extLst>
            </p:cNvPr>
            <p:cNvCxnSpPr/>
            <p:nvPr/>
          </p:nvCxnSpPr>
          <p:spPr>
            <a:xfrm>
              <a:off x="5883227" y="4547662"/>
              <a:ext cx="1683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17AC907-75F3-2A51-48AF-FBE9B3CFB358}"/>
              </a:ext>
            </a:extLst>
          </p:cNvPr>
          <p:cNvSpPr txBox="1"/>
          <p:nvPr/>
        </p:nvSpPr>
        <p:spPr>
          <a:xfrm>
            <a:off x="36112" y="546001"/>
            <a:ext cx="462177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Simulations available for MVD. </a:t>
            </a:r>
          </a:p>
          <a:p>
            <a:pPr algn="l"/>
            <a:r>
              <a:rPr lang="en-US" dirty="0"/>
              <a:t>STS scaled according to 1/z².</a:t>
            </a:r>
          </a:p>
          <a:p>
            <a:pPr algn="l"/>
            <a:r>
              <a:rPr lang="en-US" dirty="0"/>
              <a:t>Anticipate 5e6s beam on target (CBM year)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BBF7911-C023-C6F1-8EEF-F014EB3CA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70316"/>
              </p:ext>
            </p:extLst>
          </p:nvPr>
        </p:nvGraphicFramePr>
        <p:xfrm>
          <a:off x="36112" y="2923785"/>
          <a:ext cx="6337085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5041">
                  <a:extLst>
                    <a:ext uri="{9D8B030D-6E8A-4147-A177-3AD203B41FA5}">
                      <a16:colId xmlns:a16="http://schemas.microsoft.com/office/drawing/2014/main" val="213606811"/>
                    </a:ext>
                  </a:extLst>
                </a:gridCol>
                <a:gridCol w="1679793">
                  <a:extLst>
                    <a:ext uri="{9D8B030D-6E8A-4147-A177-3AD203B41FA5}">
                      <a16:colId xmlns:a16="http://schemas.microsoft.com/office/drawing/2014/main" val="2372086180"/>
                    </a:ext>
                  </a:extLst>
                </a:gridCol>
                <a:gridCol w="1032410">
                  <a:extLst>
                    <a:ext uri="{9D8B030D-6E8A-4147-A177-3AD203B41FA5}">
                      <a16:colId xmlns:a16="http://schemas.microsoft.com/office/drawing/2014/main" val="1828337944"/>
                    </a:ext>
                  </a:extLst>
                </a:gridCol>
                <a:gridCol w="1502424">
                  <a:extLst>
                    <a:ext uri="{9D8B030D-6E8A-4147-A177-3AD203B41FA5}">
                      <a16:colId xmlns:a16="http://schemas.microsoft.com/office/drawing/2014/main" val="2184005207"/>
                    </a:ext>
                  </a:extLst>
                </a:gridCol>
                <a:gridCol w="1267417">
                  <a:extLst>
                    <a:ext uri="{9D8B030D-6E8A-4147-A177-3AD203B41FA5}">
                      <a16:colId xmlns:a16="http://schemas.microsoft.com/office/drawing/2014/main" val="679569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 </a:t>
                      </a:r>
                      <a:r>
                        <a:rPr lang="en-US" sz="1600" dirty="0" err="1"/>
                        <a:t>AGeV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Au+Au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 GeV </a:t>
                      </a:r>
                      <a:r>
                        <a:rPr lang="en-US" sz="1600" dirty="0" err="1"/>
                        <a:t>p+Au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1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2x10</a:t>
                      </a:r>
                      <a:r>
                        <a:rPr lang="en-US" sz="1400" baseline="30000" dirty="0"/>
                        <a:t>14</a:t>
                      </a:r>
                      <a:r>
                        <a:rPr lang="en-US" sz="1400" baseline="0" dirty="0"/>
                        <a:t>n</a:t>
                      </a:r>
                      <a:r>
                        <a:rPr lang="en-US" sz="1400" baseline="-25000" dirty="0"/>
                        <a:t>eq</a:t>
                      </a:r>
                      <a:r>
                        <a:rPr lang="en-US" sz="1400" baseline="0" dirty="0"/>
                        <a:t>/cm²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 </a:t>
                      </a:r>
                      <a:r>
                        <a:rPr lang="en-US" sz="1400" dirty="0" err="1"/>
                        <a:t>MRad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10x10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/cm²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 </a:t>
                      </a:r>
                      <a:r>
                        <a:rPr lang="en-US" sz="1400" dirty="0" err="1"/>
                        <a:t>MRad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9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0.5x10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/cm²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 </a:t>
                      </a:r>
                      <a:r>
                        <a:rPr lang="en-US" sz="1400" dirty="0" err="1"/>
                        <a:t>MRad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2x10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/cm²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 </a:t>
                      </a:r>
                      <a:r>
                        <a:rPr lang="en-US" sz="1400" dirty="0" err="1"/>
                        <a:t>MRad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9648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0.6x10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/cm²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 </a:t>
                      </a:r>
                      <a:r>
                        <a:rPr lang="en-US" sz="1400" dirty="0" err="1"/>
                        <a:t>MRad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2x10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/cm²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 </a:t>
                      </a:r>
                      <a:r>
                        <a:rPr lang="en-US" sz="1400" dirty="0" err="1"/>
                        <a:t>MRad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2312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5A0D061-30A4-1CDF-F875-C7DDA55340EF}"/>
              </a:ext>
            </a:extLst>
          </p:cNvPr>
          <p:cNvSpPr txBox="1"/>
          <p:nvPr/>
        </p:nvSpPr>
        <p:spPr>
          <a:xfrm>
            <a:off x="821410" y="4889493"/>
            <a:ext cx="4275529" cy="92333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Realistic goal (with appropriate cooling):</a:t>
            </a:r>
          </a:p>
          <a:p>
            <a:pPr algn="l"/>
            <a:r>
              <a:rPr lang="en-US" dirty="0"/>
              <a:t>Some 10 </a:t>
            </a:r>
            <a:r>
              <a:rPr lang="en-US" dirty="0" err="1"/>
              <a:t>MRad</a:t>
            </a:r>
            <a:r>
              <a:rPr lang="en-US" dirty="0"/>
              <a:t> + some 10</a:t>
            </a: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eq</a:t>
            </a:r>
            <a:r>
              <a:rPr lang="en-US" dirty="0"/>
              <a:t>/cm².</a:t>
            </a:r>
          </a:p>
          <a:p>
            <a:pPr algn="l"/>
            <a:r>
              <a:rPr lang="en-US" dirty="0"/>
              <a:t>=&gt; Must be specific with p-A physics.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788BB18-8B11-C83C-E5AD-22412F044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70929"/>
              </p:ext>
            </p:extLst>
          </p:nvPr>
        </p:nvGraphicFramePr>
        <p:xfrm>
          <a:off x="148957" y="1587603"/>
          <a:ext cx="6042615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4205">
                  <a:extLst>
                    <a:ext uri="{9D8B030D-6E8A-4147-A177-3AD203B41FA5}">
                      <a16:colId xmlns:a16="http://schemas.microsoft.com/office/drawing/2014/main" val="769066217"/>
                    </a:ext>
                  </a:extLst>
                </a:gridCol>
                <a:gridCol w="2014205">
                  <a:extLst>
                    <a:ext uri="{9D8B030D-6E8A-4147-A177-3AD203B41FA5}">
                      <a16:colId xmlns:a16="http://schemas.microsoft.com/office/drawing/2014/main" val="3026870232"/>
                    </a:ext>
                  </a:extLst>
                </a:gridCol>
                <a:gridCol w="2014205">
                  <a:extLst>
                    <a:ext uri="{9D8B030D-6E8A-4147-A177-3AD203B41FA5}">
                      <a16:colId xmlns:a16="http://schemas.microsoft.com/office/drawing/2014/main" val="1564574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Coll.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12 </a:t>
                      </a:r>
                      <a:r>
                        <a:rPr lang="en-US" sz="1800" dirty="0" err="1"/>
                        <a:t>AGeV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Au+Au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30 GeV </a:t>
                      </a:r>
                      <a:r>
                        <a:rPr lang="en-US" sz="1800" dirty="0" err="1"/>
                        <a:t>p+Au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3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9555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46BCB05-1B6E-77C8-0832-0C55B4504368}"/>
              </a:ext>
            </a:extLst>
          </p:cNvPr>
          <p:cNvSpPr txBox="1"/>
          <p:nvPr/>
        </p:nvSpPr>
        <p:spPr>
          <a:xfrm>
            <a:off x="480447" y="6129337"/>
            <a:ext cx="10052752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onclusion: Good first guess available on sensor properties (+/- small factor). Need to scrutinize. </a:t>
            </a:r>
          </a:p>
        </p:txBody>
      </p:sp>
    </p:spTree>
    <p:extLst>
      <p:ext uri="{BB962C8B-B14F-4D97-AF65-F5344CB8AC3E}">
        <p14:creationId xmlns:p14="http://schemas.microsoft.com/office/powerpoint/2010/main" val="35145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18D3E-B073-BE76-2928-E85AD74740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Goals of the upgrade (reminder)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C9E751-123C-02F7-8A2A-928EDD1C77BA}"/>
              </a:ext>
            </a:extLst>
          </p:cNvPr>
          <p:cNvGrpSpPr/>
          <p:nvPr/>
        </p:nvGrpSpPr>
        <p:grpSpPr>
          <a:xfrm>
            <a:off x="6910019" y="664130"/>
            <a:ext cx="5207774" cy="3403832"/>
            <a:chOff x="6617676" y="793917"/>
            <a:chExt cx="5207774" cy="34038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E5C944-0352-0870-347F-0B2929337177}"/>
                </a:ext>
              </a:extLst>
            </p:cNvPr>
            <p:cNvGrpSpPr/>
            <p:nvPr/>
          </p:nvGrpSpPr>
          <p:grpSpPr>
            <a:xfrm>
              <a:off x="7772471" y="793917"/>
              <a:ext cx="4052979" cy="3403832"/>
              <a:chOff x="1774558" y="1145139"/>
              <a:chExt cx="4052979" cy="340383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3018DD0-E2C4-82AD-42AD-881C9669EF74}"/>
                  </a:ext>
                </a:extLst>
              </p:cNvPr>
              <p:cNvGrpSpPr/>
              <p:nvPr/>
            </p:nvGrpSpPr>
            <p:grpSpPr>
              <a:xfrm>
                <a:off x="3477743" y="1811819"/>
                <a:ext cx="872868" cy="1058712"/>
                <a:chOff x="3032503" y="4916160"/>
                <a:chExt cx="612183" cy="1047055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1FCA3C7-9EF8-D0EC-1171-F23B199B19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32503" y="5404996"/>
                  <a:ext cx="0" cy="5582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06B936E-40A4-9EFD-3032-8135445F3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82320" y="5278845"/>
                  <a:ext cx="0" cy="6827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CE05AFC-9736-D0F2-D902-A26B0C0F77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32137" y="5204722"/>
                  <a:ext cx="0" cy="75849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5CE0F741-36E8-9DC1-9A1E-D67CA65660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84537" y="5039157"/>
                  <a:ext cx="0" cy="92405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57315D6-7EEB-E00A-FBB1-49F2BB694F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44686" y="4916160"/>
                  <a:ext cx="0" cy="10470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4D9C928B-AB8E-F2BE-C70D-E69E0698435E}"/>
                  </a:ext>
                </a:extLst>
              </p:cNvPr>
              <p:cNvSpPr/>
              <p:nvPr/>
            </p:nvSpPr>
            <p:spPr>
              <a:xfrm>
                <a:off x="4617551" y="2972602"/>
                <a:ext cx="708492" cy="1576369"/>
              </a:xfrm>
              <a:custGeom>
                <a:avLst/>
                <a:gdLst>
                  <a:gd name="connsiteX0" fmla="*/ 0 w 707746"/>
                  <a:gd name="connsiteY0" fmla="*/ 0 h 1375475"/>
                  <a:gd name="connsiteX1" fmla="*/ 707746 w 707746"/>
                  <a:gd name="connsiteY1" fmla="*/ 0 h 1375475"/>
                  <a:gd name="connsiteX2" fmla="*/ 707746 w 707746"/>
                  <a:gd name="connsiteY2" fmla="*/ 1375475 h 1375475"/>
                  <a:gd name="connsiteX3" fmla="*/ 0 w 707746"/>
                  <a:gd name="connsiteY3" fmla="*/ 1375475 h 1375475"/>
                  <a:gd name="connsiteX4" fmla="*/ 0 w 707746"/>
                  <a:gd name="connsiteY4" fmla="*/ 0 h 1375475"/>
                  <a:gd name="connsiteX0" fmla="*/ 0 w 707746"/>
                  <a:gd name="connsiteY0" fmla="*/ 0 h 1375475"/>
                  <a:gd name="connsiteX1" fmla="*/ 707746 w 707746"/>
                  <a:gd name="connsiteY1" fmla="*/ 0 h 1375475"/>
                  <a:gd name="connsiteX2" fmla="*/ 707746 w 707746"/>
                  <a:gd name="connsiteY2" fmla="*/ 1375475 h 1375475"/>
                  <a:gd name="connsiteX3" fmla="*/ 23247 w 707746"/>
                  <a:gd name="connsiteY3" fmla="*/ 995766 h 1375475"/>
                  <a:gd name="connsiteX4" fmla="*/ 0 w 707746"/>
                  <a:gd name="connsiteY4" fmla="*/ 0 h 1375475"/>
                  <a:gd name="connsiteX0" fmla="*/ 0 w 707746"/>
                  <a:gd name="connsiteY0" fmla="*/ 0 h 1429719"/>
                  <a:gd name="connsiteX1" fmla="*/ 707746 w 707746"/>
                  <a:gd name="connsiteY1" fmla="*/ 0 h 1429719"/>
                  <a:gd name="connsiteX2" fmla="*/ 699997 w 707746"/>
                  <a:gd name="connsiteY2" fmla="*/ 1429719 h 1429719"/>
                  <a:gd name="connsiteX3" fmla="*/ 23247 w 707746"/>
                  <a:gd name="connsiteY3" fmla="*/ 995766 h 1429719"/>
                  <a:gd name="connsiteX4" fmla="*/ 0 w 707746"/>
                  <a:gd name="connsiteY4" fmla="*/ 0 h 1429719"/>
                  <a:gd name="connsiteX0" fmla="*/ 1 w 707747"/>
                  <a:gd name="connsiteY0" fmla="*/ 0 h 1429719"/>
                  <a:gd name="connsiteX1" fmla="*/ 707747 w 707747"/>
                  <a:gd name="connsiteY1" fmla="*/ 0 h 1429719"/>
                  <a:gd name="connsiteX2" fmla="*/ 699998 w 707747"/>
                  <a:gd name="connsiteY2" fmla="*/ 1429719 h 1429719"/>
                  <a:gd name="connsiteX3" fmla="*/ 0 w 707747"/>
                  <a:gd name="connsiteY3" fmla="*/ 995766 h 1429719"/>
                  <a:gd name="connsiteX4" fmla="*/ 1 w 707747"/>
                  <a:gd name="connsiteY4" fmla="*/ 0 h 1429719"/>
                  <a:gd name="connsiteX0" fmla="*/ 1 w 715497"/>
                  <a:gd name="connsiteY0" fmla="*/ 0 h 1429719"/>
                  <a:gd name="connsiteX1" fmla="*/ 707747 w 715497"/>
                  <a:gd name="connsiteY1" fmla="*/ 0 h 1429719"/>
                  <a:gd name="connsiteX2" fmla="*/ 715497 w 715497"/>
                  <a:gd name="connsiteY2" fmla="*/ 1429719 h 1429719"/>
                  <a:gd name="connsiteX3" fmla="*/ 0 w 715497"/>
                  <a:gd name="connsiteY3" fmla="*/ 995766 h 1429719"/>
                  <a:gd name="connsiteX4" fmla="*/ 1 w 715497"/>
                  <a:gd name="connsiteY4" fmla="*/ 0 h 1429719"/>
                  <a:gd name="connsiteX0" fmla="*/ 1 w 708492"/>
                  <a:gd name="connsiteY0" fmla="*/ 0 h 1452966"/>
                  <a:gd name="connsiteX1" fmla="*/ 707747 w 708492"/>
                  <a:gd name="connsiteY1" fmla="*/ 0 h 1452966"/>
                  <a:gd name="connsiteX2" fmla="*/ 707748 w 708492"/>
                  <a:gd name="connsiteY2" fmla="*/ 1452966 h 1452966"/>
                  <a:gd name="connsiteX3" fmla="*/ 0 w 708492"/>
                  <a:gd name="connsiteY3" fmla="*/ 995766 h 1452966"/>
                  <a:gd name="connsiteX4" fmla="*/ 1 w 708492"/>
                  <a:gd name="connsiteY4" fmla="*/ 0 h 1452966"/>
                  <a:gd name="connsiteX0" fmla="*/ 1 w 708492"/>
                  <a:gd name="connsiteY0" fmla="*/ 0 h 1452966"/>
                  <a:gd name="connsiteX1" fmla="*/ 707747 w 708492"/>
                  <a:gd name="connsiteY1" fmla="*/ 0 h 1452966"/>
                  <a:gd name="connsiteX2" fmla="*/ 707748 w 708492"/>
                  <a:gd name="connsiteY2" fmla="*/ 1452966 h 1452966"/>
                  <a:gd name="connsiteX3" fmla="*/ 0 w 708492"/>
                  <a:gd name="connsiteY3" fmla="*/ 1106041 h 1452966"/>
                  <a:gd name="connsiteX4" fmla="*/ 1 w 708492"/>
                  <a:gd name="connsiteY4" fmla="*/ 0 h 145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492" h="1452966">
                    <a:moveTo>
                      <a:pt x="1" y="0"/>
                    </a:moveTo>
                    <a:lnTo>
                      <a:pt x="707747" y="0"/>
                    </a:lnTo>
                    <a:cubicBezTo>
                      <a:pt x="710330" y="476573"/>
                      <a:pt x="705165" y="976393"/>
                      <a:pt x="707748" y="1452966"/>
                    </a:cubicBezTo>
                    <a:cubicBezTo>
                      <a:pt x="471832" y="1300566"/>
                      <a:pt x="235916" y="1258441"/>
                      <a:pt x="0" y="1106041"/>
                    </a:cubicBezTo>
                    <a:cubicBezTo>
                      <a:pt x="0" y="774119"/>
                      <a:pt x="1" y="331922"/>
                      <a:pt x="1" y="0"/>
                    </a:cubicBezTo>
                    <a:close/>
                  </a:path>
                </a:pathLst>
              </a:custGeom>
              <a:solidFill>
                <a:srgbClr val="FDBB63"/>
              </a:solidFill>
              <a:ln>
                <a:solidFill>
                  <a:srgbClr val="40404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CAD46BF-63A9-8071-C38E-DACBA5862188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>
                <a:off x="2805195" y="3160235"/>
                <a:ext cx="2520104" cy="138873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7906161-E39E-EC9F-CEC0-91B64F1433B5}"/>
                  </a:ext>
                </a:extLst>
              </p:cNvPr>
              <p:cNvGrpSpPr/>
              <p:nvPr/>
            </p:nvGrpSpPr>
            <p:grpSpPr>
              <a:xfrm>
                <a:off x="2805195" y="2966507"/>
                <a:ext cx="1565047" cy="1075826"/>
                <a:chOff x="2805193" y="2464230"/>
                <a:chExt cx="1069383" cy="867905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09F6683-71DE-7DB3-2AED-470A5A5F1B78}"/>
                    </a:ext>
                  </a:extLst>
                </p:cNvPr>
                <p:cNvCxnSpPr/>
                <p:nvPr/>
              </p:nvCxnSpPr>
              <p:spPr>
                <a:xfrm>
                  <a:off x="2805193" y="2464230"/>
                  <a:ext cx="0" cy="1937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4470583-2A9C-76A4-CBB9-081D5F49C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7593" y="2464230"/>
                  <a:ext cx="0" cy="2841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2DDA934-C005-E96E-CDD6-B5A9C27A7C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9993" y="2474562"/>
                  <a:ext cx="0" cy="3667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E7A1352-331F-8861-297E-C1977CF5A0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62393" y="2474562"/>
                  <a:ext cx="0" cy="457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1A7BB32-6EBF-75CE-9C4C-BF3FD4D008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2210" y="2475854"/>
                  <a:ext cx="0" cy="5592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4F3AB4E-A800-016F-5870-15704CA0AD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2027" y="2474562"/>
                  <a:ext cx="0" cy="6793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C57DF31-FC1A-B308-983F-32814A86C9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4427" y="2474562"/>
                  <a:ext cx="0" cy="7568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A10A029-C933-5FE2-5A1E-F65F88E655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4576" y="2474562"/>
                  <a:ext cx="0" cy="8575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6C7E45-2C97-0ABB-7654-1853A7FA93BC}"/>
                  </a:ext>
                </a:extLst>
              </p:cNvPr>
              <p:cNvSpPr txBox="1"/>
              <p:nvPr/>
            </p:nvSpPr>
            <p:spPr>
              <a:xfrm>
                <a:off x="4675250" y="3380383"/>
                <a:ext cx="569387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PID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0098E8-7C13-E537-A34F-E87C880DCFD7}"/>
                  </a:ext>
                </a:extLst>
              </p:cNvPr>
              <p:cNvSpPr txBox="1"/>
              <p:nvPr/>
            </p:nvSpPr>
            <p:spPr>
              <a:xfrm>
                <a:off x="5388365" y="3824668"/>
                <a:ext cx="415498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5B09CFA6-D276-059D-63EC-C4180CC70D60}"/>
                  </a:ext>
                </a:extLst>
              </p:cNvPr>
              <p:cNvSpPr/>
              <p:nvPr/>
            </p:nvSpPr>
            <p:spPr>
              <a:xfrm flipV="1">
                <a:off x="4610863" y="1145139"/>
                <a:ext cx="708492" cy="1726385"/>
              </a:xfrm>
              <a:custGeom>
                <a:avLst/>
                <a:gdLst>
                  <a:gd name="connsiteX0" fmla="*/ 0 w 707746"/>
                  <a:gd name="connsiteY0" fmla="*/ 0 h 1375475"/>
                  <a:gd name="connsiteX1" fmla="*/ 707746 w 707746"/>
                  <a:gd name="connsiteY1" fmla="*/ 0 h 1375475"/>
                  <a:gd name="connsiteX2" fmla="*/ 707746 w 707746"/>
                  <a:gd name="connsiteY2" fmla="*/ 1375475 h 1375475"/>
                  <a:gd name="connsiteX3" fmla="*/ 0 w 707746"/>
                  <a:gd name="connsiteY3" fmla="*/ 1375475 h 1375475"/>
                  <a:gd name="connsiteX4" fmla="*/ 0 w 707746"/>
                  <a:gd name="connsiteY4" fmla="*/ 0 h 1375475"/>
                  <a:gd name="connsiteX0" fmla="*/ 0 w 707746"/>
                  <a:gd name="connsiteY0" fmla="*/ 0 h 1375475"/>
                  <a:gd name="connsiteX1" fmla="*/ 707746 w 707746"/>
                  <a:gd name="connsiteY1" fmla="*/ 0 h 1375475"/>
                  <a:gd name="connsiteX2" fmla="*/ 707746 w 707746"/>
                  <a:gd name="connsiteY2" fmla="*/ 1375475 h 1375475"/>
                  <a:gd name="connsiteX3" fmla="*/ 23247 w 707746"/>
                  <a:gd name="connsiteY3" fmla="*/ 995766 h 1375475"/>
                  <a:gd name="connsiteX4" fmla="*/ 0 w 707746"/>
                  <a:gd name="connsiteY4" fmla="*/ 0 h 1375475"/>
                  <a:gd name="connsiteX0" fmla="*/ 0 w 707746"/>
                  <a:gd name="connsiteY0" fmla="*/ 0 h 1429719"/>
                  <a:gd name="connsiteX1" fmla="*/ 707746 w 707746"/>
                  <a:gd name="connsiteY1" fmla="*/ 0 h 1429719"/>
                  <a:gd name="connsiteX2" fmla="*/ 699997 w 707746"/>
                  <a:gd name="connsiteY2" fmla="*/ 1429719 h 1429719"/>
                  <a:gd name="connsiteX3" fmla="*/ 23247 w 707746"/>
                  <a:gd name="connsiteY3" fmla="*/ 995766 h 1429719"/>
                  <a:gd name="connsiteX4" fmla="*/ 0 w 707746"/>
                  <a:gd name="connsiteY4" fmla="*/ 0 h 1429719"/>
                  <a:gd name="connsiteX0" fmla="*/ 1 w 707747"/>
                  <a:gd name="connsiteY0" fmla="*/ 0 h 1429719"/>
                  <a:gd name="connsiteX1" fmla="*/ 707747 w 707747"/>
                  <a:gd name="connsiteY1" fmla="*/ 0 h 1429719"/>
                  <a:gd name="connsiteX2" fmla="*/ 699998 w 707747"/>
                  <a:gd name="connsiteY2" fmla="*/ 1429719 h 1429719"/>
                  <a:gd name="connsiteX3" fmla="*/ 0 w 707747"/>
                  <a:gd name="connsiteY3" fmla="*/ 995766 h 1429719"/>
                  <a:gd name="connsiteX4" fmla="*/ 1 w 707747"/>
                  <a:gd name="connsiteY4" fmla="*/ 0 h 1429719"/>
                  <a:gd name="connsiteX0" fmla="*/ 1 w 715497"/>
                  <a:gd name="connsiteY0" fmla="*/ 0 h 1429719"/>
                  <a:gd name="connsiteX1" fmla="*/ 707747 w 715497"/>
                  <a:gd name="connsiteY1" fmla="*/ 0 h 1429719"/>
                  <a:gd name="connsiteX2" fmla="*/ 715497 w 715497"/>
                  <a:gd name="connsiteY2" fmla="*/ 1429719 h 1429719"/>
                  <a:gd name="connsiteX3" fmla="*/ 0 w 715497"/>
                  <a:gd name="connsiteY3" fmla="*/ 995766 h 1429719"/>
                  <a:gd name="connsiteX4" fmla="*/ 1 w 715497"/>
                  <a:gd name="connsiteY4" fmla="*/ 0 h 1429719"/>
                  <a:gd name="connsiteX0" fmla="*/ 1 w 708492"/>
                  <a:gd name="connsiteY0" fmla="*/ 0 h 1452966"/>
                  <a:gd name="connsiteX1" fmla="*/ 707747 w 708492"/>
                  <a:gd name="connsiteY1" fmla="*/ 0 h 1452966"/>
                  <a:gd name="connsiteX2" fmla="*/ 707748 w 708492"/>
                  <a:gd name="connsiteY2" fmla="*/ 1452966 h 1452966"/>
                  <a:gd name="connsiteX3" fmla="*/ 0 w 708492"/>
                  <a:gd name="connsiteY3" fmla="*/ 995766 h 1452966"/>
                  <a:gd name="connsiteX4" fmla="*/ 1 w 708492"/>
                  <a:gd name="connsiteY4" fmla="*/ 0 h 145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492" h="1452966">
                    <a:moveTo>
                      <a:pt x="1" y="0"/>
                    </a:moveTo>
                    <a:lnTo>
                      <a:pt x="707747" y="0"/>
                    </a:lnTo>
                    <a:cubicBezTo>
                      <a:pt x="710330" y="476573"/>
                      <a:pt x="705165" y="976393"/>
                      <a:pt x="707748" y="1452966"/>
                    </a:cubicBezTo>
                    <a:lnTo>
                      <a:pt x="0" y="995766"/>
                    </a:lnTo>
                    <a:cubicBezTo>
                      <a:pt x="0" y="663844"/>
                      <a:pt x="1" y="331922"/>
                      <a:pt x="1" y="0"/>
                    </a:cubicBezTo>
                    <a:close/>
                  </a:path>
                </a:pathLst>
              </a:custGeom>
              <a:solidFill>
                <a:srgbClr val="FDBB63"/>
              </a:solidFill>
              <a:ln>
                <a:solidFill>
                  <a:srgbClr val="40404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419938A-63AA-1A2C-EEF6-A87C7B2B4DE8}"/>
                  </a:ext>
                </a:extLst>
              </p:cNvPr>
              <p:cNvGrpSpPr/>
              <p:nvPr/>
            </p:nvGrpSpPr>
            <p:grpSpPr>
              <a:xfrm>
                <a:off x="2826491" y="2031853"/>
                <a:ext cx="429935" cy="861163"/>
                <a:chOff x="2826492" y="2293922"/>
                <a:chExt cx="261730" cy="599094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05C2533-DC93-F9BE-8118-4BA703EBEBD8}"/>
                    </a:ext>
                  </a:extLst>
                </p:cNvPr>
                <p:cNvCxnSpPr/>
                <p:nvPr/>
              </p:nvCxnSpPr>
              <p:spPr>
                <a:xfrm flipV="1">
                  <a:off x="2826492" y="2644772"/>
                  <a:ext cx="0" cy="2482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DDEB6E5-AF5F-6AB8-DE8D-8E35AF1D77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13735" y="2528925"/>
                  <a:ext cx="0" cy="3640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00EC580-1440-EF56-14DA-4E2D6410E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00979" y="2409768"/>
                  <a:ext cx="0" cy="4700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F1723BD-FF24-FBDF-78D4-A523344069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88222" y="2293922"/>
                  <a:ext cx="0" cy="5858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D354AEA-230F-B6AD-4B08-4B2E493C3F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7881" y="1950213"/>
                <a:ext cx="783590" cy="949165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9C0E30-3348-6F0C-8892-FD7F297C44F7}"/>
                  </a:ext>
                </a:extLst>
              </p:cNvPr>
              <p:cNvSpPr/>
              <p:nvPr/>
            </p:nvSpPr>
            <p:spPr>
              <a:xfrm>
                <a:off x="2464234" y="1356485"/>
                <a:ext cx="1886378" cy="4018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Magnet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D5C789-C403-F5F8-955A-F8CEA1874C6A}"/>
                  </a:ext>
                </a:extLst>
              </p:cNvPr>
              <p:cNvSpPr/>
              <p:nvPr/>
            </p:nvSpPr>
            <p:spPr>
              <a:xfrm>
                <a:off x="2464234" y="4074867"/>
                <a:ext cx="1915389" cy="4018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Magnet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51B683-C2E4-C761-B11D-14F227583079}"/>
                  </a:ext>
                </a:extLst>
              </p:cNvPr>
              <p:cNvCxnSpPr/>
              <p:nvPr/>
            </p:nvCxnSpPr>
            <p:spPr>
              <a:xfrm>
                <a:off x="1774558" y="2931762"/>
                <a:ext cx="37118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A5EA1161-C492-F711-DBE3-5CC732FA6A4B}"/>
                  </a:ext>
                </a:extLst>
              </p:cNvPr>
              <p:cNvSpPr/>
              <p:nvPr/>
            </p:nvSpPr>
            <p:spPr>
              <a:xfrm rot="16200000">
                <a:off x="2516474" y="2640065"/>
                <a:ext cx="271722" cy="248901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C897E779-6452-49A4-F29F-1348D9B27FA7}"/>
                  </a:ext>
                </a:extLst>
              </p:cNvPr>
              <p:cNvSpPr/>
              <p:nvPr/>
            </p:nvSpPr>
            <p:spPr>
              <a:xfrm rot="16200000" flipH="1">
                <a:off x="2528456" y="2904168"/>
                <a:ext cx="184106" cy="312548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Explosion: 14 Points 21">
                <a:extLst>
                  <a:ext uri="{FF2B5EF4-FFF2-40B4-BE49-F238E27FC236}">
                    <a16:creationId xmlns:a16="http://schemas.microsoft.com/office/drawing/2014/main" id="{A1111B43-7760-0804-8D4D-8ECA70107BA3}"/>
                  </a:ext>
                </a:extLst>
              </p:cNvPr>
              <p:cNvSpPr/>
              <p:nvPr/>
            </p:nvSpPr>
            <p:spPr>
              <a:xfrm>
                <a:off x="2337361" y="2859936"/>
                <a:ext cx="118195" cy="118195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Explosion: 14 Points 22">
                <a:extLst>
                  <a:ext uri="{FF2B5EF4-FFF2-40B4-BE49-F238E27FC236}">
                    <a16:creationId xmlns:a16="http://schemas.microsoft.com/office/drawing/2014/main" id="{2D539126-505E-0788-82C9-FF95113C4A55}"/>
                  </a:ext>
                </a:extLst>
              </p:cNvPr>
              <p:cNvSpPr/>
              <p:nvPr/>
            </p:nvSpPr>
            <p:spPr>
              <a:xfrm>
                <a:off x="2445584" y="2866226"/>
                <a:ext cx="118195" cy="118195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55E94E-7E28-6FF6-1106-5128122FBA11}"/>
                  </a:ext>
                </a:extLst>
              </p:cNvPr>
              <p:cNvSpPr txBox="1"/>
              <p:nvPr/>
            </p:nvSpPr>
            <p:spPr>
              <a:xfrm>
                <a:off x="4696628" y="2192607"/>
                <a:ext cx="569387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PID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F9F1A2-4A5E-CACA-C741-067D698B0D5C}"/>
                  </a:ext>
                </a:extLst>
              </p:cNvPr>
              <p:cNvSpPr txBox="1"/>
              <p:nvPr/>
            </p:nvSpPr>
            <p:spPr>
              <a:xfrm>
                <a:off x="5412039" y="2291494"/>
                <a:ext cx="415498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5C6B5CF-126B-510D-008E-74B7C32230D9}"/>
                  </a:ext>
                </a:extLst>
              </p:cNvPr>
              <p:cNvSpPr txBox="1"/>
              <p:nvPr/>
            </p:nvSpPr>
            <p:spPr>
              <a:xfrm>
                <a:off x="2054602" y="2530389"/>
                <a:ext cx="583814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8480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MVD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A29D4C-F417-27EC-8F8C-BC4CF5C8EF04}"/>
                  </a:ext>
                </a:extLst>
              </p:cNvPr>
              <p:cNvSpPr txBox="1"/>
              <p:nvPr/>
            </p:nvSpPr>
            <p:spPr>
              <a:xfrm>
                <a:off x="2071590" y="3051549"/>
                <a:ext cx="583814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84807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MVD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32A2FE-176D-D396-B3A4-91A5E6757ED1}"/>
                  </a:ext>
                </a:extLst>
              </p:cNvPr>
              <p:cNvSpPr txBox="1"/>
              <p:nvPr/>
            </p:nvSpPr>
            <p:spPr>
              <a:xfrm rot="2191911">
                <a:off x="2877348" y="3392818"/>
                <a:ext cx="534121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25°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6910349-25C6-D2FF-E2AE-8B0990EB437A}"/>
                  </a:ext>
                </a:extLst>
              </p:cNvPr>
              <p:cNvSpPr txBox="1"/>
              <p:nvPr/>
            </p:nvSpPr>
            <p:spPr>
              <a:xfrm rot="18523160">
                <a:off x="2522491" y="2113598"/>
                <a:ext cx="668773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~45°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07DECA-B62C-0739-2AB6-468C7499BDC7}"/>
                  </a:ext>
                </a:extLst>
              </p:cNvPr>
              <p:cNvSpPr txBox="1"/>
              <p:nvPr/>
            </p:nvSpPr>
            <p:spPr>
              <a:xfrm>
                <a:off x="3311471" y="3043757"/>
                <a:ext cx="787395" cy="276999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STS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u+d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631545-2197-B8AE-8FD7-EC377DB15A81}"/>
                  </a:ext>
                </a:extLst>
              </p:cNvPr>
              <p:cNvSpPr txBox="1"/>
              <p:nvPr/>
            </p:nvSpPr>
            <p:spPr>
              <a:xfrm>
                <a:off x="3477449" y="2555149"/>
                <a:ext cx="612668" cy="276999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STS d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B9D6FFF-5C69-6665-AB99-24A8E33E4B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22611" y="1714001"/>
                <a:ext cx="1101008" cy="63742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E1C9C8-375F-C6A2-6400-C97B4C21E450}"/>
                  </a:ext>
                </a:extLst>
              </p:cNvPr>
              <p:cNvSpPr txBox="1"/>
              <p:nvPr/>
            </p:nvSpPr>
            <p:spPr>
              <a:xfrm>
                <a:off x="2792378" y="2579902"/>
                <a:ext cx="516488" cy="276999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Pixel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172533-6E0B-11D5-57EC-9A209075C3C0}"/>
                </a:ext>
              </a:extLst>
            </p:cNvPr>
            <p:cNvSpPr/>
            <p:nvPr/>
          </p:nvSpPr>
          <p:spPr>
            <a:xfrm>
              <a:off x="9208032" y="1570637"/>
              <a:ext cx="98060" cy="1634063"/>
            </a:xfrm>
            <a:prstGeom prst="rect">
              <a:avLst/>
            </a:prstGeom>
            <a:solidFill>
              <a:srgbClr val="FF050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D90A39-6E05-0A8D-9325-D05A49C5C2F5}"/>
                </a:ext>
              </a:extLst>
            </p:cNvPr>
            <p:cNvCxnSpPr>
              <a:cxnSpLocks/>
            </p:cNvCxnSpPr>
            <p:nvPr/>
          </p:nvCxnSpPr>
          <p:spPr>
            <a:xfrm>
              <a:off x="8197299" y="1680631"/>
              <a:ext cx="101073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36532F-CA60-271F-7EE2-EAC8ACBA3CD6}"/>
                </a:ext>
              </a:extLst>
            </p:cNvPr>
            <p:cNvSpPr txBox="1"/>
            <p:nvPr/>
          </p:nvSpPr>
          <p:spPr>
            <a:xfrm>
              <a:off x="6617676" y="1472443"/>
              <a:ext cx="1625188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Timing plane?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A913E18-7490-A452-B53E-7BA3964DDF70}"/>
                  </a:ext>
                </a:extLst>
              </p:cNvPr>
              <p:cNvSpPr txBox="1"/>
              <p:nvPr/>
            </p:nvSpPr>
            <p:spPr>
              <a:xfrm>
                <a:off x="376015" y="664130"/>
                <a:ext cx="8503353" cy="55433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dirty="0"/>
                  <a:t>hy discuss a 2030s upgrade already now?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Will need ~10 years to make next generation sensors available.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Ensure technology availability and access in 2030s.</a:t>
                </a:r>
              </a:p>
              <a:p>
                <a:pPr algn="l"/>
                <a:endParaRPr lang="en-US" sz="500" dirty="0">
                  <a:solidFill>
                    <a:srgbClr val="FF0000"/>
                  </a:solidFill>
                </a:endParaRPr>
              </a:p>
              <a:p>
                <a:pPr algn="l"/>
                <a:endParaRPr lang="en-US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oncept: local upgrade of MVD + STS-U</a:t>
                </a:r>
              </a:p>
              <a:p>
                <a:pPr algn="l"/>
                <a:endParaRPr lang="en-US" sz="500" dirty="0"/>
              </a:p>
              <a:p>
                <a:pPr algn="l"/>
                <a:endParaRPr lang="en-US" sz="500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Extend acceptance from 25° to 45°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Mid rapidity coverage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dirty="0"/>
                  <a:t> at &lt; 6 </a:t>
                </a:r>
                <a:r>
                  <a:rPr lang="en-US" dirty="0" err="1"/>
                  <a:t>AGeV</a:t>
                </a:r>
                <a:r>
                  <a:rPr lang="en-US" dirty="0"/>
                  <a:t> </a:t>
                </a:r>
                <a:r>
                  <a:rPr lang="en-US" dirty="0" err="1"/>
                  <a:t>Au+Au</a:t>
                </a:r>
                <a:r>
                  <a:rPr lang="en-US" dirty="0"/>
                  <a:t>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Improved background rejection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physics.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endParaRPr lang="en-US" sz="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Increase rate capability of MVD by 10x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Upgrade to 1 MHz </a:t>
                </a:r>
                <a:r>
                  <a:rPr lang="en-US" dirty="0" err="1"/>
                  <a:t>Au+Au</a:t>
                </a:r>
                <a:r>
                  <a:rPr lang="en-US" dirty="0"/>
                  <a:t> and 100 MHz </a:t>
                </a:r>
                <a:r>
                  <a:rPr lang="en-US" dirty="0" err="1"/>
                  <a:t>p+Au</a:t>
                </a:r>
                <a:r>
                  <a:rPr lang="en-US" dirty="0"/>
                  <a:t>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Enable rate compatibility with MUCH operation in some scenarios.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endParaRPr lang="en-US" sz="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Pixelize</a:t>
                </a:r>
                <a:r>
                  <a:rPr lang="en-US" dirty="0"/>
                  <a:t> STS-U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Reduce occupancy in &gt; 1 MHz </a:t>
                </a:r>
                <a:r>
                  <a:rPr lang="en-US" dirty="0" err="1"/>
                  <a:t>Au+Au</a:t>
                </a:r>
                <a:r>
                  <a:rPr lang="en-US" dirty="0"/>
                  <a:t>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Try to reduce material budget (not easy as already very competitive).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endParaRPr lang="en-US" sz="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Add timing plane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Create minimum TOF capabilities in outer acceptance.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Replace / complement T0 detector (currently restricted to 0.1 MHz </a:t>
                </a:r>
                <a:r>
                  <a:rPr lang="en-US" dirty="0" err="1"/>
                  <a:t>Au+Au</a:t>
                </a:r>
                <a:r>
                  <a:rPr lang="en-US" dirty="0"/>
                  <a:t>)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dirty="0"/>
                  <a:t>Support event reconstruction in high-rate p-A scenarios.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A913E18-7490-A452-B53E-7BA3964DD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5" y="664130"/>
                <a:ext cx="8503353" cy="5543377"/>
              </a:xfrm>
              <a:prstGeom prst="rect">
                <a:avLst/>
              </a:prstGeom>
              <a:blipFill>
                <a:blip r:embed="rId3"/>
                <a:stretch>
                  <a:fillRect l="-645" t="-660" b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F1CDD966-9FB4-3118-6C7B-D976C23900ED}"/>
              </a:ext>
            </a:extLst>
          </p:cNvPr>
          <p:cNvSpPr txBox="1"/>
          <p:nvPr/>
        </p:nvSpPr>
        <p:spPr>
          <a:xfrm>
            <a:off x="11207457" y="3369691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2028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E5C66E-3351-D504-0C52-643794042522}"/>
              </a:ext>
            </a:extLst>
          </p:cNvPr>
          <p:cNvSpPr txBox="1"/>
          <p:nvPr/>
        </p:nvSpPr>
        <p:spPr>
          <a:xfrm>
            <a:off x="10965506" y="1240295"/>
            <a:ext cx="1197764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Upgraded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F21049-A1F7-0A5C-A0B4-A866C4D25F38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55" name="Slide Number Placeholder 13">
            <a:extLst>
              <a:ext uri="{FF2B5EF4-FFF2-40B4-BE49-F238E27FC236}">
                <a16:creationId xmlns:a16="http://schemas.microsoft.com/office/drawing/2014/main" id="{BD19F0B1-1D1D-EC73-1134-97AC6FE0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53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423"/>
    </mc:Choice>
    <mc:Fallback>
      <p:transition spd="slow" advTm="170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AB038-C8EC-8265-D566-534A9BF1DF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MVD rates / sensor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D88F3-5B70-A7E1-2501-165B5E71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60" y="757950"/>
            <a:ext cx="9018884" cy="5008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93A02-AA39-9F96-695D-5CFF366891CE}"/>
              </a:ext>
            </a:extLst>
          </p:cNvPr>
          <p:cNvSpPr txBox="1"/>
          <p:nvPr/>
        </p:nvSpPr>
        <p:spPr>
          <a:xfrm>
            <a:off x="7939043" y="5766512"/>
            <a:ext cx="173637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err="1"/>
              <a:t>fDetector</a:t>
            </a:r>
            <a:r>
              <a:rPr lang="en-US" dirty="0"/>
              <a:t> ID [1]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6D1C-B218-49FA-A481-5F9BB2B9A4B1}"/>
              </a:ext>
            </a:extLst>
          </p:cNvPr>
          <p:cNvSpPr txBox="1"/>
          <p:nvPr/>
        </p:nvSpPr>
        <p:spPr>
          <a:xfrm rot="16200000">
            <a:off x="-478564" y="2427006"/>
            <a:ext cx="298030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Entries/Sensor/1e7 protons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10F125-BBFF-49A2-B16E-53AF324C980A}"/>
              </a:ext>
            </a:extLst>
          </p:cNvPr>
          <p:cNvCxnSpPr/>
          <p:nvPr/>
        </p:nvCxnSpPr>
        <p:spPr>
          <a:xfrm>
            <a:off x="2008262" y="1709159"/>
            <a:ext cx="584532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38F8B9-5D84-F9B5-6959-23E21654B7A4}"/>
              </a:ext>
            </a:extLst>
          </p:cNvPr>
          <p:cNvSpPr txBox="1"/>
          <p:nvPr/>
        </p:nvSpPr>
        <p:spPr>
          <a:xfrm>
            <a:off x="3717421" y="1524493"/>
            <a:ext cx="1563248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~20 MHz/cm²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A9DD2B-898F-9D16-ED9E-A0F4AB5AB8CC}"/>
              </a:ext>
            </a:extLst>
          </p:cNvPr>
          <p:cNvCxnSpPr/>
          <p:nvPr/>
        </p:nvCxnSpPr>
        <p:spPr>
          <a:xfrm>
            <a:off x="2895600" y="3587809"/>
            <a:ext cx="584532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DBC473-49AE-D809-8ECB-22A873440445}"/>
              </a:ext>
            </a:extLst>
          </p:cNvPr>
          <p:cNvSpPr txBox="1"/>
          <p:nvPr/>
        </p:nvSpPr>
        <p:spPr>
          <a:xfrm>
            <a:off x="4604759" y="3403143"/>
            <a:ext cx="1563248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~10 MHz/cm²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462E9-FCA5-15A5-64AC-24B33603FCE8}"/>
              </a:ext>
            </a:extLst>
          </p:cNvPr>
          <p:cNvSpPr txBox="1"/>
          <p:nvPr/>
        </p:nvSpPr>
        <p:spPr>
          <a:xfrm>
            <a:off x="5494945" y="2475703"/>
            <a:ext cx="4389022" cy="64633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30 GeV, </a:t>
            </a:r>
            <a:r>
              <a:rPr lang="en-US" dirty="0" err="1"/>
              <a:t>p+Au</a:t>
            </a:r>
            <a:r>
              <a:rPr lang="en-US" dirty="0"/>
              <a:t>, proton-on-target GEANT4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9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31BE3D1-329E-8F1A-4CA8-CF51EF93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349" y="773749"/>
            <a:ext cx="4214051" cy="355990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DA716-A55F-8EBF-D1BD-2226CF0B8E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Occupancy per detector (VX – Geometry)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A8409B-27DA-43E0-C4B9-B2D778A6116F}"/>
              </a:ext>
            </a:extLst>
          </p:cNvPr>
          <p:cNvGrpSpPr/>
          <p:nvPr/>
        </p:nvGrpSpPr>
        <p:grpSpPr>
          <a:xfrm>
            <a:off x="60296" y="698316"/>
            <a:ext cx="7502135" cy="3820008"/>
            <a:chOff x="60296" y="698316"/>
            <a:chExt cx="7502135" cy="382000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0F8B352-758A-8835-1D34-A9F0AE00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6" y="698316"/>
              <a:ext cx="4276056" cy="367713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F0AEB0-C4B6-5A9B-2283-4059DA65E209}"/>
                </a:ext>
              </a:extLst>
            </p:cNvPr>
            <p:cNvSpPr txBox="1"/>
            <p:nvPr/>
          </p:nvSpPr>
          <p:spPr>
            <a:xfrm>
              <a:off x="762420" y="1129908"/>
              <a:ext cx="1524841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Target + 5cm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1585FD-5069-F29A-23DD-1791F61787C2}"/>
                </a:ext>
              </a:extLst>
            </p:cNvPr>
            <p:cNvSpPr txBox="1"/>
            <p:nvPr/>
          </p:nvSpPr>
          <p:spPr>
            <a:xfrm>
              <a:off x="3922520" y="4148992"/>
              <a:ext cx="49244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9AFB75-9B6D-2167-7F2A-2683588BBF99}"/>
                </a:ext>
              </a:extLst>
            </p:cNvPr>
            <p:cNvSpPr txBox="1"/>
            <p:nvPr/>
          </p:nvSpPr>
          <p:spPr>
            <a:xfrm rot="16200000">
              <a:off x="-1110538" y="2134029"/>
              <a:ext cx="2710999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Entries/1e7 protons/mm²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0489C5-6405-6124-1E3A-F3449BB39AFD}"/>
                </a:ext>
              </a:extLst>
            </p:cNvPr>
            <p:cNvSpPr txBox="1"/>
            <p:nvPr/>
          </p:nvSpPr>
          <p:spPr>
            <a:xfrm>
              <a:off x="6240274" y="1129908"/>
              <a:ext cx="1322157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/>
                <a:t>Target + 10cm</a:t>
              </a:r>
            </a:p>
          </p:txBody>
        </p:sp>
      </p:grp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C5B1CE3-6B20-6FE7-CC37-29B7C49A0532}"/>
              </a:ext>
            </a:extLst>
          </p:cNvPr>
          <p:cNvCxnSpPr>
            <a:cxnSpLocks/>
          </p:cNvCxnSpPr>
          <p:nvPr/>
        </p:nvCxnSpPr>
        <p:spPr>
          <a:xfrm flipV="1">
            <a:off x="4324172" y="1283796"/>
            <a:ext cx="1452785" cy="1220122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0866A0C-EB6F-3E88-CB2F-ADB77F9331E6}"/>
              </a:ext>
            </a:extLst>
          </p:cNvPr>
          <p:cNvSpPr txBox="1"/>
          <p:nvPr/>
        </p:nvSpPr>
        <p:spPr>
          <a:xfrm>
            <a:off x="9313492" y="4190780"/>
            <a:ext cx="4924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1729C3-4920-4354-9664-DB9581A6898F}"/>
              </a:ext>
            </a:extLst>
          </p:cNvPr>
          <p:cNvSpPr txBox="1"/>
          <p:nvPr/>
        </p:nvSpPr>
        <p:spPr>
          <a:xfrm rot="16200000">
            <a:off x="4304184" y="2593955"/>
            <a:ext cx="271099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Entries/1e7 protons/mm²</a:t>
            </a:r>
          </a:p>
        </p:txBody>
      </p:sp>
    </p:spTree>
    <p:extLst>
      <p:ext uri="{BB962C8B-B14F-4D97-AF65-F5344CB8AC3E}">
        <p14:creationId xmlns:p14="http://schemas.microsoft.com/office/powerpoint/2010/main" val="421765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3EC8D7-765A-8F91-2C68-DA110EBDEE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Most illuminated sensor </a:t>
            </a:r>
            <a:r>
              <a:rPr lang="en-US" dirty="0" err="1"/>
              <a:t>p+Au</a:t>
            </a:r>
            <a:r>
              <a:rPr lang="en-US" dirty="0"/>
              <a:t> 30 GeV/c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248B3-06B7-6025-258B-DFF1D0C9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45" y="776599"/>
            <a:ext cx="5652231" cy="323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41D02-E5F7-B682-E9A3-F16909CB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76599"/>
            <a:ext cx="5791200" cy="3232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F35D02-8E5E-C6E9-7E92-9E51CA4FDA29}"/>
              </a:ext>
            </a:extLst>
          </p:cNvPr>
          <p:cNvSpPr txBox="1"/>
          <p:nvPr/>
        </p:nvSpPr>
        <p:spPr>
          <a:xfrm rot="16200000">
            <a:off x="-1047621" y="2348818"/>
            <a:ext cx="271099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Entries/1e7 protons/mm²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98879-378C-9E53-E923-1114C3BB8FE3}"/>
              </a:ext>
            </a:extLst>
          </p:cNvPr>
          <p:cNvSpPr txBox="1"/>
          <p:nvPr/>
        </p:nvSpPr>
        <p:spPr>
          <a:xfrm>
            <a:off x="5125694" y="3953538"/>
            <a:ext cx="4924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D8535-ACC6-DC64-4B3D-928CCC014FC9}"/>
              </a:ext>
            </a:extLst>
          </p:cNvPr>
          <p:cNvSpPr txBox="1"/>
          <p:nvPr/>
        </p:nvSpPr>
        <p:spPr>
          <a:xfrm rot="16200000">
            <a:off x="5073108" y="2284264"/>
            <a:ext cx="271099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Entries/1e7 protons/mm²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CFA74D-7B4D-FFFB-96BD-D57A6171EDCD}"/>
              </a:ext>
            </a:extLst>
          </p:cNvPr>
          <p:cNvSpPr txBox="1"/>
          <p:nvPr/>
        </p:nvSpPr>
        <p:spPr>
          <a:xfrm>
            <a:off x="11246423" y="3888984"/>
            <a:ext cx="4924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cm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E154C5E-15CB-CDC9-4115-9056208DB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09227"/>
              </p:ext>
            </p:extLst>
          </p:nvPr>
        </p:nvGraphicFramePr>
        <p:xfrm>
          <a:off x="712974" y="4296538"/>
          <a:ext cx="10863603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7497">
                  <a:extLst>
                    <a:ext uri="{9D8B030D-6E8A-4147-A177-3AD203B41FA5}">
                      <a16:colId xmlns:a16="http://schemas.microsoft.com/office/drawing/2014/main" val="647558644"/>
                    </a:ext>
                  </a:extLst>
                </a:gridCol>
                <a:gridCol w="2264636">
                  <a:extLst>
                    <a:ext uri="{9D8B030D-6E8A-4147-A177-3AD203B41FA5}">
                      <a16:colId xmlns:a16="http://schemas.microsoft.com/office/drawing/2014/main" val="331221693"/>
                    </a:ext>
                  </a:extLst>
                </a:gridCol>
                <a:gridCol w="1563880">
                  <a:extLst>
                    <a:ext uri="{9D8B030D-6E8A-4147-A177-3AD203B41FA5}">
                      <a16:colId xmlns:a16="http://schemas.microsoft.com/office/drawing/2014/main" val="1575128688"/>
                    </a:ext>
                  </a:extLst>
                </a:gridCol>
                <a:gridCol w="2777383">
                  <a:extLst>
                    <a:ext uri="{9D8B030D-6E8A-4147-A177-3AD203B41FA5}">
                      <a16:colId xmlns:a16="http://schemas.microsoft.com/office/drawing/2014/main" val="676407809"/>
                    </a:ext>
                  </a:extLst>
                </a:gridCol>
                <a:gridCol w="2270207">
                  <a:extLst>
                    <a:ext uri="{9D8B030D-6E8A-4147-A177-3AD203B41FA5}">
                      <a16:colId xmlns:a16="http://schemas.microsoft.com/office/drawing/2014/main" val="2879938869"/>
                    </a:ext>
                  </a:extLst>
                </a:gridCol>
              </a:tblGrid>
              <a:tr h="282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Most illuminated mm²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Most ill.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961592"/>
                  </a:ext>
                </a:extLst>
              </a:tr>
              <a:tr h="282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p+Au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 MHz, min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MVD - 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 MHz/cm²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 MHz/cm²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252233"/>
                  </a:ext>
                </a:extLst>
              </a:tr>
              <a:tr h="282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Au+Au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MHz, min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MVD - 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 MHz/cm²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05188"/>
                  </a:ext>
                </a:extLst>
              </a:tr>
              <a:tr h="282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Au+Au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MHz, min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MVD – 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80 MHz/cm²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867817"/>
                  </a:ext>
                </a:extLst>
              </a:tr>
              <a:tr h="2825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Au+Au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MHz, min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~10 MHz/cm²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3899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C5FDAC9-83F0-BDBC-90F8-310C1E05D302}"/>
              </a:ext>
            </a:extLst>
          </p:cNvPr>
          <p:cNvSpPr txBox="1"/>
          <p:nvPr/>
        </p:nvSpPr>
        <p:spPr>
          <a:xfrm>
            <a:off x="909527" y="6092326"/>
            <a:ext cx="7148111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Open issue: Safety margin for central collisions? Beam fluctuations?</a:t>
            </a:r>
          </a:p>
        </p:txBody>
      </p:sp>
    </p:spTree>
    <p:extLst>
      <p:ext uri="{BB962C8B-B14F-4D97-AF65-F5344CB8AC3E}">
        <p14:creationId xmlns:p14="http://schemas.microsoft.com/office/powerpoint/2010/main" val="4276908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823E83-B6FD-462B-E1B5-8F50CCBE41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Sensor parameters (Update Aug. 2025)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0D3E3D-FA76-6474-E062-CD4DADCDB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70544"/>
              </p:ext>
            </p:extLst>
          </p:nvPr>
        </p:nvGraphicFramePr>
        <p:xfrm>
          <a:off x="485218" y="1530602"/>
          <a:ext cx="11367799" cy="2636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514"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MIMOSIS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CBM STS upgrade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CBM MVD upgrade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Spat. </a:t>
                      </a:r>
                      <a:r>
                        <a:rPr lang="de-DE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</a:t>
                      </a:r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~5 µm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~10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µm 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~5</a:t>
                      </a: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µm 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binning.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µs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10 ns </a:t>
                      </a:r>
                      <a:r>
                        <a:rPr lang="en-US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(&lt;0.1 ns for timing plane)</a:t>
                      </a:r>
                      <a:endParaRPr lang="en-US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10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7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Rad. hard.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3x</a:t>
                      </a: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800" baseline="30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baseline="-250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endParaRPr lang="en-US" sz="1800" baseline="-25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5 </a:t>
                      </a:r>
                      <a:r>
                        <a:rPr lang="en-US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MRad</a:t>
                      </a: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2x10</a:t>
                      </a:r>
                      <a:r>
                        <a:rPr lang="de-DE" sz="1800" baseline="30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en-US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baseline="-250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/cm²</a:t>
                      </a:r>
                      <a:endParaRPr lang="de-DE" sz="1800" baseline="30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MRad</a:t>
                      </a:r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800" baseline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1e15 </a:t>
                      </a:r>
                      <a:r>
                        <a:rPr lang="de-DE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de-DE" sz="1800" baseline="-250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/cm²</a:t>
                      </a:r>
                      <a:endParaRPr lang="de-DE" sz="1800" baseline="-25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~50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MRad</a:t>
                      </a:r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800" baseline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7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MHz/cm²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(20/80)</a:t>
                      </a:r>
                    </a:p>
                    <a:p>
                      <a:pPr algn="ctr"/>
                      <a:r>
                        <a:rPr lang="en-US" sz="11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(mean/peak)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MHz + </a:t>
                      </a:r>
                      <a:r>
                        <a:rPr lang="de-DE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margin</a:t>
                      </a:r>
                      <a:endParaRPr lang="en-US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MHz + </a:t>
                      </a:r>
                      <a:r>
                        <a:rPr lang="de-DE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margin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~70 mW/cm²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50 mW/cm²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&lt;100 mW/cm²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59F5AF-8728-DE29-826A-14CE1A35F8FC}"/>
              </a:ext>
            </a:extLst>
          </p:cNvPr>
          <p:cNvSpPr txBox="1"/>
          <p:nvPr/>
        </p:nvSpPr>
        <p:spPr>
          <a:xfrm>
            <a:off x="686553" y="4794191"/>
            <a:ext cx="741741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This is a result of fast simulations on my laptop and educated guesses.</a:t>
            </a:r>
          </a:p>
          <a:p>
            <a:pPr algn="l"/>
            <a:r>
              <a:rPr lang="en-US" dirty="0"/>
              <a:t>Scrutinization required. Results hold for SIS100 scenarios.</a:t>
            </a:r>
          </a:p>
        </p:txBody>
      </p:sp>
    </p:spTree>
    <p:extLst>
      <p:ext uri="{BB962C8B-B14F-4D97-AF65-F5344CB8AC3E}">
        <p14:creationId xmlns:p14="http://schemas.microsoft.com/office/powerpoint/2010/main" val="334122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F1608C-4BD1-E592-7B2F-B6B05C159C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Sensor occupancies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60EC0D4-E43E-F9F0-F8DB-000716A3D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42443"/>
              </p:ext>
            </p:extLst>
          </p:nvPr>
        </p:nvGraphicFramePr>
        <p:xfrm>
          <a:off x="5390130" y="737165"/>
          <a:ext cx="6932020" cy="529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789960" imgH="4420228" progId="Origin95.Graph">
                  <p:embed/>
                </p:oleObj>
              </mc:Choice>
              <mc:Fallback>
                <p:oleObj name="Graph" r:id="rId2" imgW="5789960" imgH="4420228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60EC0D4-E43E-F9F0-F8DB-000716A3D0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0130" y="737165"/>
                        <a:ext cx="6932020" cy="5291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851110-6159-C656-0ABC-0E99CF46DEEF}"/>
              </a:ext>
            </a:extLst>
          </p:cNvPr>
          <p:cNvSpPr txBox="1"/>
          <p:nvPr/>
        </p:nvSpPr>
        <p:spPr>
          <a:xfrm>
            <a:off x="247973" y="737165"/>
            <a:ext cx="4628255" cy="221599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ate simulation in 2020:</a:t>
            </a:r>
          </a:p>
          <a:p>
            <a:pPr algn="l"/>
            <a:endParaRPr lang="en-US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30k Ions on target (Geant 4).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en-US" dirty="0"/>
              <a:t>~300 </a:t>
            </a:r>
            <a:r>
              <a:rPr lang="en-US" dirty="0" err="1"/>
              <a:t>Au+Au</a:t>
            </a:r>
            <a:r>
              <a:rPr lang="en-US" dirty="0"/>
              <a:t> as computed by G4 default.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en-US" dirty="0"/>
          </a:p>
          <a:p>
            <a:pPr algn="l"/>
            <a:r>
              <a:rPr lang="en-US" dirty="0"/>
              <a:t>MVD Ver 17a; STS Ver 19a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52E30-A56C-6AD6-5B2A-66DD41D43E2D}"/>
              </a:ext>
            </a:extLst>
          </p:cNvPr>
          <p:cNvSpPr txBox="1"/>
          <p:nvPr/>
        </p:nvSpPr>
        <p:spPr>
          <a:xfrm>
            <a:off x="7563172" y="4657241"/>
            <a:ext cx="3977371" cy="3077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/>
              <a:t>Must add factor ~1.5 to arrived at fired channels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469B2F-9999-7DE2-824C-277D212E2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42134"/>
              </p:ext>
            </p:extLst>
          </p:nvPr>
        </p:nvGraphicFramePr>
        <p:xfrm>
          <a:off x="365934" y="3544721"/>
          <a:ext cx="4833747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3242">
                  <a:extLst>
                    <a:ext uri="{9D8B030D-6E8A-4147-A177-3AD203B41FA5}">
                      <a16:colId xmlns:a16="http://schemas.microsoft.com/office/drawing/2014/main" val="769066217"/>
                    </a:ext>
                  </a:extLst>
                </a:gridCol>
                <a:gridCol w="1999022">
                  <a:extLst>
                    <a:ext uri="{9D8B030D-6E8A-4147-A177-3AD203B41FA5}">
                      <a16:colId xmlns:a16="http://schemas.microsoft.com/office/drawing/2014/main" val="3026870232"/>
                    </a:ext>
                  </a:extLst>
                </a:gridCol>
                <a:gridCol w="2051483">
                  <a:extLst>
                    <a:ext uri="{9D8B030D-6E8A-4147-A177-3AD203B41FA5}">
                      <a16:colId xmlns:a16="http://schemas.microsoft.com/office/drawing/2014/main" val="1564574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12 </a:t>
                      </a:r>
                      <a:r>
                        <a:rPr lang="en-US" sz="1800" dirty="0" err="1"/>
                        <a:t>AGeV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Au+Au</a:t>
                      </a:r>
                      <a:endParaRPr lang="en-US" sz="18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MHits</a:t>
                      </a:r>
                      <a:r>
                        <a:rPr lang="en-US" sz="1800" dirty="0"/>
                        <a:t>/s/cm²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3.5 </a:t>
                      </a:r>
                      <a:r>
                        <a:rPr lang="en-US" sz="1800" dirty="0" err="1"/>
                        <a:t>AGeV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Au+Au</a:t>
                      </a:r>
                      <a:endParaRPr lang="en-US" sz="18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MHits</a:t>
                      </a:r>
                      <a:r>
                        <a:rPr lang="en-US" sz="1800" dirty="0"/>
                        <a:t>/s/cm²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4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3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9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45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57F73-3830-CD56-8A82-80DD933B23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Technologies of the upgrade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332826-82A7-0B76-493D-FBAEF428D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78911"/>
              </p:ext>
            </p:extLst>
          </p:nvPr>
        </p:nvGraphicFramePr>
        <p:xfrm>
          <a:off x="485218" y="2376636"/>
          <a:ext cx="9701368" cy="2636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514">
                <a:tc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MIMOSIS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CBM STS upgrade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CBM MVD upgrade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Spat. </a:t>
                      </a:r>
                      <a:r>
                        <a:rPr lang="de-DE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</a:t>
                      </a:r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~5 µm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~10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µm 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~5</a:t>
                      </a: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µm 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binning.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µs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10 ns </a:t>
                      </a:r>
                      <a:r>
                        <a:rPr lang="en-US" sz="1800" baseline="0" noProof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(&lt;0.1 ns for timing plane)</a:t>
                      </a:r>
                      <a:endParaRPr lang="en-US" sz="18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10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7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Rad. hard.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3x</a:t>
                      </a: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US" sz="1800" baseline="30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baseline="-250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endParaRPr lang="en-US" sz="1800" baseline="-25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5 </a:t>
                      </a:r>
                      <a:r>
                        <a:rPr lang="en-US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MRad</a:t>
                      </a: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2x10</a:t>
                      </a:r>
                      <a:r>
                        <a:rPr lang="de-DE" sz="1800" baseline="30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en-US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baseline="-250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/cm²</a:t>
                      </a:r>
                      <a:endParaRPr lang="de-DE" sz="1800" baseline="30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MRad</a:t>
                      </a:r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800" baseline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1e15 </a:t>
                      </a:r>
                      <a:r>
                        <a:rPr lang="de-DE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de-DE" sz="1800" baseline="-250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</a:t>
                      </a:r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/cm²</a:t>
                      </a:r>
                      <a:endParaRPr lang="de-DE" sz="1800" baseline="-25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~50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MRad</a:t>
                      </a:r>
                      <a:r>
                        <a:rPr lang="de-DE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de-DE" sz="1800" baseline="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1800" baseline="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75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 MHz/cm²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(20/80)</a:t>
                      </a:r>
                    </a:p>
                    <a:p>
                      <a:pPr algn="ctr"/>
                      <a:r>
                        <a:rPr lang="en-US" sz="11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(mean/peak)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MHz + </a:t>
                      </a:r>
                      <a:r>
                        <a:rPr lang="de-DE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margin</a:t>
                      </a:r>
                      <a:endParaRPr lang="en-US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MHz + </a:t>
                      </a:r>
                      <a:r>
                        <a:rPr lang="de-DE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margin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514"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~70 mW/cm²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50 mW/cm²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&lt;100 mW/cm²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4BE40A-9976-91F5-E003-A1AFB17A7B9F}"/>
              </a:ext>
            </a:extLst>
          </p:cNvPr>
          <p:cNvSpPr txBox="1"/>
          <p:nvPr/>
        </p:nvSpPr>
        <p:spPr>
          <a:xfrm>
            <a:off x="485218" y="777667"/>
            <a:ext cx="6987875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resent consideration: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Rely on next generation CMOS Monolithic Active Pixel Sensors.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Consider some kind of LGADs for timing plane.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arget performances: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D251A-BA06-59A7-94AC-469B1EB80B3A}"/>
              </a:ext>
            </a:extLst>
          </p:cNvPr>
          <p:cNvSpPr txBox="1"/>
          <p:nvPr/>
        </p:nvSpPr>
        <p:spPr>
          <a:xfrm rot="2771895">
            <a:off x="9228599" y="2256089"/>
            <a:ext cx="191597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To be scrutinized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878C-ED87-F99B-3D3F-85F57A9CC0A8}"/>
              </a:ext>
            </a:extLst>
          </p:cNvPr>
          <p:cNvSpPr txBox="1"/>
          <p:nvPr/>
        </p:nvSpPr>
        <p:spPr>
          <a:xfrm>
            <a:off x="485218" y="5588950"/>
            <a:ext cx="7468711" cy="646331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erformances (about) covered by “</a:t>
            </a:r>
            <a:r>
              <a:rPr lang="en-US" dirty="0" err="1"/>
              <a:t>Moores</a:t>
            </a:r>
            <a:r>
              <a:rPr lang="en-US" dirty="0"/>
              <a:t> Law of MAPS” for mid 2030.</a:t>
            </a:r>
          </a:p>
          <a:p>
            <a:pPr algn="l"/>
            <a:r>
              <a:rPr lang="en-US" dirty="0"/>
              <a:t>Active contribution to R&amp;D required to obtain technology access.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8B6FB-D6FD-FC4A-F59D-8D28534B6084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1BE1867D-CF76-CCC2-5283-82E18318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48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267"/>
    </mc:Choice>
    <mc:Fallback>
      <p:transition spd="slow" advTm="132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E35374-EA10-70E6-933C-424EAF7B41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to get technology access (status collab. meeting Prag)?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F1620-38C6-4F8A-19AC-E6728A13E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321" y="658026"/>
            <a:ext cx="2535007" cy="3675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EFD16D-A0C0-A955-79C7-5241B5CCE6FC}"/>
              </a:ext>
            </a:extLst>
          </p:cNvPr>
          <p:cNvSpPr txBox="1"/>
          <p:nvPr/>
        </p:nvSpPr>
        <p:spPr>
          <a:xfrm>
            <a:off x="333457" y="666572"/>
            <a:ext cx="7417749" cy="25853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CFA Detector R&amp;D Roadmap (2021)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Drive detector technology forward in common effort of different collaborations / communities.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Build specific detector R&amp;D collaborations (DRD).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Our community of interest: DRD3 – Silicon detectors.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lan: Propose projects still in 2024.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0209C-71AE-C784-AB42-8300423FEED9}"/>
              </a:ext>
            </a:extLst>
          </p:cNvPr>
          <p:cNvCxnSpPr/>
          <p:nvPr/>
        </p:nvCxnSpPr>
        <p:spPr>
          <a:xfrm>
            <a:off x="407976" y="3367043"/>
            <a:ext cx="8221054" cy="619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E0C6A5-A1EE-078C-373C-3A5D6D372F74}"/>
              </a:ext>
            </a:extLst>
          </p:cNvPr>
          <p:cNvGrpSpPr/>
          <p:nvPr/>
        </p:nvGrpSpPr>
        <p:grpSpPr>
          <a:xfrm>
            <a:off x="371400" y="3640508"/>
            <a:ext cx="10975790" cy="1754326"/>
            <a:chOff x="572568" y="3640508"/>
            <a:chExt cx="10975790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34FF07-7992-EE74-0A2B-CEE17FEF9B58}"/>
                </a:ext>
              </a:extLst>
            </p:cNvPr>
            <p:cNvSpPr txBox="1"/>
            <p:nvPr/>
          </p:nvSpPr>
          <p:spPr>
            <a:xfrm>
              <a:off x="572568" y="3640508"/>
              <a:ext cx="9356216" cy="175432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u="sng" dirty="0">
                  <a:solidFill>
                    <a:srgbClr val="FF0000"/>
                  </a:solidFill>
                </a:rPr>
                <a:t>1</a:t>
              </a:r>
              <a:r>
                <a:rPr lang="en-US" u="sng" dirty="0"/>
                <a:t>st DRD3 week on Solid State Detectors R&amp;D, CERN, 17–21 Jun 2024</a:t>
              </a:r>
            </a:p>
            <a:p>
              <a:pPr algn="l"/>
              <a:endParaRPr lang="en-US" dirty="0">
                <a:solidFill>
                  <a:srgbClr val="FF0000"/>
                </a:solidFill>
              </a:endParaRPr>
            </a:p>
            <a:p>
              <a:pPr lvl="1"/>
              <a:r>
                <a:rPr lang="en-US" dirty="0"/>
                <a:t>Projects of interest for future MAPS:</a:t>
              </a:r>
            </a:p>
            <a:p>
              <a:pPr lvl="1"/>
              <a:endParaRPr lang="en-US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S. Spannagel (DESY), A. Besson (IPHC) et al. – Fine pitch Sensors for the FCC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J. Baudot (IPHC) et al. - A versatile pixel matrix in </a:t>
              </a:r>
              <a:r>
                <a:rPr lang="en-US" dirty="0" err="1"/>
                <a:t>TPSCo</a:t>
              </a:r>
              <a:r>
                <a:rPr lang="en-US" dirty="0"/>
                <a:t> 65 nm for future trackers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BFE0C8E7-3A3D-6487-447C-4D26AD1D9F30}"/>
                </a:ext>
              </a:extLst>
            </p:cNvPr>
            <p:cNvSpPr/>
            <p:nvPr/>
          </p:nvSpPr>
          <p:spPr>
            <a:xfrm>
              <a:off x="9941168" y="4794670"/>
              <a:ext cx="74503" cy="495177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15C407-068E-635E-F38C-1CE7E05FF78E}"/>
                </a:ext>
              </a:extLst>
            </p:cNvPr>
            <p:cNvSpPr txBox="1"/>
            <p:nvPr/>
          </p:nvSpPr>
          <p:spPr>
            <a:xfrm>
              <a:off x="10081290" y="4857592"/>
              <a:ext cx="146706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Might merge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9E2E2F8-E1DC-9FAE-EA65-28C1725E35B0}"/>
              </a:ext>
            </a:extLst>
          </p:cNvPr>
          <p:cNvSpPr txBox="1"/>
          <p:nvPr/>
        </p:nvSpPr>
        <p:spPr>
          <a:xfrm>
            <a:off x="367508" y="5809576"/>
            <a:ext cx="11456983" cy="646331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SI detector lab declared interest in joining DRD3 and joining the above projects with IPHC (as junior partner).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tatus: Request well received, discussions on project definition/proposal are ongoing.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A16C8E0-9E1C-29AD-AEDB-6DB4CEE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83A94-5CC6-1938-37A3-8688D185B234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53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18"/>
    </mc:Choice>
    <mc:Fallback>
      <p:transition spd="slow" advTm="93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B4483-4E1F-B0D4-A074-803D8C536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D4F84-3D3D-A0D0-FFA2-BB58171447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to get technology access (Status today)?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97B27-905F-F045-1779-C9BF38E51915}"/>
              </a:ext>
            </a:extLst>
          </p:cNvPr>
          <p:cNvSpPr txBox="1"/>
          <p:nvPr/>
        </p:nvSpPr>
        <p:spPr>
          <a:xfrm>
            <a:off x="274082" y="700755"/>
            <a:ext cx="9091015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1</a:t>
            </a:r>
            <a:r>
              <a:rPr lang="en-US" u="sng" dirty="0"/>
              <a:t>st DRD3 week on Solid State Detectors R&amp;D, CERN, 17–21 Jun 2024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Projects of interest for future MAPS: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S. Spannagel (DESY), A. Besson (IPHC) et al. – Fine pitch Sensors for the FCC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J. Baudot (IPHC) et al. - A versatile pixel matrix in </a:t>
            </a:r>
          </a:p>
          <a:p>
            <a:pPr lvl="3"/>
            <a:r>
              <a:rPr lang="en-US" dirty="0"/>
              <a:t>    </a:t>
            </a:r>
            <a:r>
              <a:rPr lang="en-US" dirty="0" err="1"/>
              <a:t>TPSCo</a:t>
            </a:r>
            <a:r>
              <a:rPr lang="en-US" dirty="0"/>
              <a:t> 65 nm for future trackers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055CE86-78D7-3E80-C334-E6ED61A4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3EE06-29CC-4EE5-3994-404CEF48427D}"/>
              </a:ext>
            </a:extLst>
          </p:cNvPr>
          <p:cNvGrpSpPr/>
          <p:nvPr/>
        </p:nvGrpSpPr>
        <p:grpSpPr>
          <a:xfrm>
            <a:off x="478913" y="2088552"/>
            <a:ext cx="9303891" cy="4393549"/>
            <a:chOff x="495656" y="2102505"/>
            <a:chExt cx="9303891" cy="439354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A3857CF-138B-238D-6481-995D8CD0F09B}"/>
                </a:ext>
              </a:extLst>
            </p:cNvPr>
            <p:cNvSpPr/>
            <p:nvPr/>
          </p:nvSpPr>
          <p:spPr>
            <a:xfrm>
              <a:off x="495656" y="4683095"/>
              <a:ext cx="9287148" cy="1812959"/>
            </a:xfrm>
            <a:prstGeom prst="rect">
              <a:avLst/>
            </a:prstGeom>
            <a:solidFill>
              <a:srgbClr val="FFED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CF7E8B-D729-9CF2-4CBA-80363952795C}"/>
                </a:ext>
              </a:extLst>
            </p:cNvPr>
            <p:cNvGrpSpPr/>
            <p:nvPr/>
          </p:nvGrpSpPr>
          <p:grpSpPr>
            <a:xfrm>
              <a:off x="613529" y="4765134"/>
              <a:ext cx="9186018" cy="1730920"/>
              <a:chOff x="613529" y="3512004"/>
              <a:chExt cx="9186018" cy="173092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AB9820D-5B10-7264-4520-E071104A7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529" y="3512004"/>
                <a:ext cx="1360545" cy="133595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E791CB-AEC5-B016-DCEA-1205D1791722}"/>
                  </a:ext>
                </a:extLst>
              </p:cNvPr>
              <p:cNvSpPr txBox="1"/>
              <p:nvPr/>
            </p:nvSpPr>
            <p:spPr>
              <a:xfrm>
                <a:off x="613529" y="4873592"/>
                <a:ext cx="1321837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A01941"/>
                    </a:solidFill>
                  </a:rPr>
                  <a:t>OCTOPUS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485E7D-D848-05EA-A1FF-99878E800EB8}"/>
                  </a:ext>
                </a:extLst>
              </p:cNvPr>
              <p:cNvSpPr txBox="1"/>
              <p:nvPr/>
            </p:nvSpPr>
            <p:spPr>
              <a:xfrm>
                <a:off x="2401368" y="3618215"/>
                <a:ext cx="7398179" cy="147732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A01941"/>
                    </a:solidFill>
                  </a:rPr>
                  <a:t>O</a:t>
                </a:r>
                <a:r>
                  <a:rPr lang="en-US" dirty="0"/>
                  <a:t>ptimized </a:t>
                </a:r>
                <a:r>
                  <a:rPr lang="en-US" dirty="0">
                    <a:solidFill>
                      <a:srgbClr val="A01941"/>
                    </a:solidFill>
                  </a:rPr>
                  <a:t>C</a:t>
                </a:r>
                <a:r>
                  <a:rPr lang="en-US" dirty="0"/>
                  <a:t>MOS </a:t>
                </a:r>
                <a:r>
                  <a:rPr lang="en-US" dirty="0">
                    <a:solidFill>
                      <a:srgbClr val="A01941"/>
                    </a:solidFill>
                  </a:rPr>
                  <a:t>T</a:t>
                </a:r>
                <a:r>
                  <a:rPr lang="en-US" dirty="0"/>
                  <a:t>echnology </a:t>
                </a:r>
                <a:r>
                  <a:rPr lang="en-US" dirty="0" err="1"/>
                  <a:t>f</a:t>
                </a:r>
                <a:r>
                  <a:rPr lang="en-US" dirty="0" err="1">
                    <a:solidFill>
                      <a:srgbClr val="A01941"/>
                    </a:solidFill>
                  </a:rPr>
                  <a:t>O</a:t>
                </a:r>
                <a:r>
                  <a:rPr lang="en-US" dirty="0" err="1"/>
                  <a:t>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A01941"/>
                    </a:solidFill>
                  </a:rPr>
                  <a:t>P</a:t>
                </a:r>
                <a:r>
                  <a:rPr lang="en-US" dirty="0"/>
                  <a:t>recision in </a:t>
                </a:r>
                <a:r>
                  <a:rPr lang="en-US" dirty="0">
                    <a:solidFill>
                      <a:srgbClr val="A01941"/>
                    </a:solidFill>
                  </a:rPr>
                  <a:t>U</a:t>
                </a:r>
                <a:r>
                  <a:rPr lang="en-US" dirty="0"/>
                  <a:t>ltra-thin </a:t>
                </a:r>
                <a:r>
                  <a:rPr lang="en-US" dirty="0">
                    <a:solidFill>
                      <a:srgbClr val="A01941"/>
                    </a:solidFill>
                  </a:rPr>
                  <a:t>S</a:t>
                </a:r>
                <a:r>
                  <a:rPr lang="en-US" dirty="0"/>
                  <a:t>ilicon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Currently 13 participating institutes (including GSI as junior partner).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Aiming for &lt;20µm pixel pitch sensor optimized for vertex detector.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ASIC design team formed, R&amp;D started.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D9F58D1-E2C9-E17A-9E36-2DF6E8B31C36}"/>
                </a:ext>
              </a:extLst>
            </p:cNvPr>
            <p:cNvCxnSpPr>
              <a:cxnSpLocks/>
            </p:cNvCxnSpPr>
            <p:nvPr/>
          </p:nvCxnSpPr>
          <p:spPr>
            <a:xfrm>
              <a:off x="1333144" y="2102505"/>
              <a:ext cx="0" cy="2580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43D808-100D-7FCC-9B98-B3314CEE6AAA}"/>
              </a:ext>
            </a:extLst>
          </p:cNvPr>
          <p:cNvGrpSpPr/>
          <p:nvPr/>
        </p:nvGrpSpPr>
        <p:grpSpPr>
          <a:xfrm>
            <a:off x="1554050" y="2672258"/>
            <a:ext cx="10243314" cy="1898572"/>
            <a:chOff x="1554050" y="2672258"/>
            <a:chExt cx="10243314" cy="189857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D30BFF-3140-47DB-2447-A069BEAE00F3}"/>
                </a:ext>
              </a:extLst>
            </p:cNvPr>
            <p:cNvSpPr/>
            <p:nvPr/>
          </p:nvSpPr>
          <p:spPr>
            <a:xfrm>
              <a:off x="1554050" y="2907528"/>
              <a:ext cx="10243314" cy="16633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6FC46D0-9332-955D-BE9A-23EBA8DD4E03}"/>
                </a:ext>
              </a:extLst>
            </p:cNvPr>
            <p:cNvCxnSpPr>
              <a:cxnSpLocks/>
            </p:cNvCxnSpPr>
            <p:nvPr/>
          </p:nvCxnSpPr>
          <p:spPr>
            <a:xfrm>
              <a:off x="2431269" y="2672258"/>
              <a:ext cx="0" cy="23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016593-384A-DD3A-F735-9E8F77863C16}"/>
                </a:ext>
              </a:extLst>
            </p:cNvPr>
            <p:cNvSpPr txBox="1"/>
            <p:nvPr/>
          </p:nvSpPr>
          <p:spPr>
            <a:xfrm>
              <a:off x="3565622" y="3021201"/>
              <a:ext cx="8231742" cy="1200329"/>
            </a:xfrm>
            <a:prstGeom prst="rect">
              <a:avLst/>
            </a:prstGeom>
            <a:ln>
              <a:solidFill>
                <a:srgbClr val="135887"/>
              </a:solidFill>
            </a:ln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>
                  <a:solidFill>
                    <a:srgbClr val="006C9C"/>
                  </a:solidFill>
                </a:rPr>
                <a:t>M</a:t>
              </a:r>
              <a:r>
                <a:rPr lang="en-US" dirty="0"/>
                <a:t>ANTA: </a:t>
              </a:r>
              <a:r>
                <a:rPr lang="en-US" dirty="0">
                  <a:solidFill>
                    <a:srgbClr val="006C9C"/>
                  </a:solidFill>
                </a:rPr>
                <a:t>M</a:t>
              </a:r>
              <a:r>
                <a:rPr lang="en-US" dirty="0"/>
                <a:t>onolithic </a:t>
              </a:r>
              <a:r>
                <a:rPr lang="en-US" dirty="0">
                  <a:solidFill>
                    <a:srgbClr val="006C9C"/>
                  </a:solidFill>
                </a:rPr>
                <a:t>A</a:t>
              </a:r>
              <a:r>
                <a:rPr lang="en-US" dirty="0"/>
                <a:t>synchronous sensor for </a:t>
              </a:r>
              <a:r>
                <a:rPr lang="en-US" dirty="0">
                  <a:solidFill>
                    <a:srgbClr val="006C9C"/>
                  </a:solidFill>
                </a:rPr>
                <a:t>N</a:t>
              </a:r>
              <a:r>
                <a:rPr lang="en-US" dirty="0"/>
                <a:t>ext generation </a:t>
              </a:r>
              <a:r>
                <a:rPr lang="en-US" dirty="0" err="1">
                  <a:solidFill>
                    <a:srgbClr val="006C9C"/>
                  </a:solidFill>
                </a:rPr>
                <a:t>T</a:t>
              </a:r>
              <a:r>
                <a:rPr lang="en-US" dirty="0" err="1"/>
                <a:t>r</a:t>
              </a:r>
              <a:r>
                <a:rPr lang="en-US" dirty="0" err="1">
                  <a:solidFill>
                    <a:srgbClr val="006C9C"/>
                  </a:solidFill>
                </a:rPr>
                <a:t>A</a:t>
              </a:r>
              <a:r>
                <a:rPr lang="en-US" dirty="0" err="1"/>
                <a:t>ckers</a:t>
              </a:r>
              <a:endParaRPr lang="en-US" dirty="0"/>
            </a:p>
            <a:p>
              <a:pPr algn="l"/>
              <a:endParaRPr lang="en-US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Aiming for a versatile pixel Matrix serving the needs of several communities.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Conveners: J. Baudot, A. Maire, </a:t>
              </a:r>
              <a:r>
                <a:rPr lang="en-US" b="1" dirty="0"/>
                <a:t>M. Deveaux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4587FB-506B-1E32-26B7-409300BD02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797" y="3011527"/>
            <a:ext cx="1528604" cy="1455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3EAF7-EAE9-7C6A-867D-281910495BCA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724064"/>
      </p:ext>
    </p:extLst>
  </p:cSld>
  <p:clrMapOvr>
    <a:masterClrMapping/>
  </p:clrMapOvr>
  <p:transition spd="slow" advTm="597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EE976-B0D8-409A-0C5B-B6487218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43" y="5849042"/>
            <a:ext cx="1953929" cy="7297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The MANTA </a:t>
            </a:r>
            <a:r>
              <a:rPr lang="de-DE" dirty="0" err="1"/>
              <a:t>project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803CA-F94F-E76C-C8DE-875E5EF6C0F5}"/>
              </a:ext>
            </a:extLst>
          </p:cNvPr>
          <p:cNvSpPr txBox="1"/>
          <p:nvPr/>
        </p:nvSpPr>
        <p:spPr>
          <a:xfrm>
            <a:off x="2950399" y="564976"/>
            <a:ext cx="391966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Participating and interested institutes (in random order)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71A5821-6D0D-C597-467F-7A22DEC26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69949"/>
              </p:ext>
            </p:extLst>
          </p:nvPr>
        </p:nvGraphicFramePr>
        <p:xfrm>
          <a:off x="3047708" y="871931"/>
          <a:ext cx="8954531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725">
                  <a:extLst>
                    <a:ext uri="{9D8B030D-6E8A-4147-A177-3AD203B41FA5}">
                      <a16:colId xmlns:a16="http://schemas.microsoft.com/office/drawing/2014/main" val="1380460656"/>
                    </a:ext>
                  </a:extLst>
                </a:gridCol>
                <a:gridCol w="4100063">
                  <a:extLst>
                    <a:ext uri="{9D8B030D-6E8A-4147-A177-3AD203B41FA5}">
                      <a16:colId xmlns:a16="http://schemas.microsoft.com/office/drawing/2014/main" val="3284832127"/>
                    </a:ext>
                  </a:extLst>
                </a:gridCol>
                <a:gridCol w="1317356">
                  <a:extLst>
                    <a:ext uri="{9D8B030D-6E8A-4147-A177-3AD203B41FA5}">
                      <a16:colId xmlns:a16="http://schemas.microsoft.com/office/drawing/2014/main" val="3280819772"/>
                    </a:ext>
                  </a:extLst>
                </a:gridCol>
                <a:gridCol w="1332854">
                  <a:extLst>
                    <a:ext uri="{9D8B030D-6E8A-4147-A177-3AD203B41FA5}">
                      <a16:colId xmlns:a16="http://schemas.microsoft.com/office/drawing/2014/main" val="1295990832"/>
                    </a:ext>
                  </a:extLst>
                </a:gridCol>
                <a:gridCol w="1991533">
                  <a:extLst>
                    <a:ext uri="{9D8B030D-6E8A-4147-A177-3AD203B41FA5}">
                      <a16:colId xmlns:a16="http://schemas.microsoft.com/office/drawing/2014/main" val="4388094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Institute (in random order)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Country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Contact person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92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 de Physique des 2 Infinis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Lyon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Didier Contardo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520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Bergamo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Bergamo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Gianluca Traversi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16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Barcelona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Barcelone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Raimon Casanova Mohr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379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Instituto de Fisica Corpuscular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Valencia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Carlos Marinas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8317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Instituto Galego de Física de Altas Enerxías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Santiago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Spain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Abraham Gallas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0863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and INFN Pisa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Pisa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Francesco Forti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772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Marietta Blau Institute </a:t>
                      </a:r>
                      <a:r>
                        <a:rPr lang="de-DE" sz="1100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particle</a:t>
                      </a:r>
                      <a:r>
                        <a:rPr lang="de-DE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Physics (MBI)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Vienna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Austria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Thomas Bergauer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638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Pavia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Pavia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Italy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Lodovico Ratti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814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Universität Bonn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Bonn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Bernhard Ketzer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3293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Münster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Münster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Denise Moreira de Godoy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57491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GSI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Darmstadt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Michael Deveaux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1148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Stanford Linear Acceleartor Center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Menlo Park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USA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Catarina Vernieri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6270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IPHC Strasbourg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Strasbourg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Jerome Baudot, Antonin Maire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3811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 de recherche sur les lois fondamentales de l'Univers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+mn-lt"/>
                          <a:cs typeface="Calibri" panose="020F0502020204030204" pitchFamily="34" charset="0"/>
                        </a:rPr>
                        <a:t>Saclay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Fabrice Guilloux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158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Laboratoire de physique nucléaire et des hautes énergies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Giovanni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Calderini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8301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University Pusan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  <a:cs typeface="Calibri" panose="020F0502020204030204" pitchFamily="34" charset="0"/>
                        </a:rPr>
                        <a:t>Busan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South Korea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Sanghoon Lim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920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Institute LPSC Grenoble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Grenoble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Rachid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Guernane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683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Deutsches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Elektronen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Synchrotron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Simon Spannagel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403260"/>
                  </a:ext>
                </a:extLst>
              </a:tr>
            </a:tbl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27E4879-664F-855A-7E42-8DC57A2A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E8822A-3919-C14E-89CC-5EB1D1F10D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338"/>
          <a:stretch/>
        </p:blipFill>
        <p:spPr>
          <a:xfrm>
            <a:off x="7650025" y="5904053"/>
            <a:ext cx="1392772" cy="6872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62D3BD-3FB0-65B1-3725-93B691281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9" y="4735480"/>
            <a:ext cx="904323" cy="53174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2BA8428-B57F-1BCF-AF6E-4BDBB8281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6537" y="4689814"/>
            <a:ext cx="1623432" cy="57741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BE319A4A-D687-3372-76D7-06257DA6A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1257" y="4686946"/>
            <a:ext cx="2139549" cy="51473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A562568-34B8-A884-BB0C-DF24F7CA1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369" y="5590359"/>
            <a:ext cx="1498992" cy="7074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3137ED6-ECD5-4CFF-33C9-0C49E00F57F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422" y="5290180"/>
            <a:ext cx="1729194" cy="57741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638379F-A1E9-33B4-6D23-CBDA7E840E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24082" y="5916773"/>
            <a:ext cx="1623434" cy="4676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A7E64C-0104-949F-83A8-80500CE65B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2593" y="5356669"/>
            <a:ext cx="1274646" cy="5109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C06C01-1CAA-2334-97E8-3BEB6FF071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2289" y="5290180"/>
            <a:ext cx="1182252" cy="7780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36FB52-19E7-DEE5-4166-EC85A2FBAA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40129" y="5770090"/>
            <a:ext cx="1231260" cy="7610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88B0B0E-5464-E24C-1753-B0E8E49E68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12094" y="4704865"/>
            <a:ext cx="2409825" cy="5143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8119427-273E-AC8B-B1F9-709AFBD2E6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34866" y="5318761"/>
            <a:ext cx="1524132" cy="725487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FE7187D-22A3-4961-4B3F-C4C8B9B315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55266" y="5309786"/>
            <a:ext cx="1524131" cy="6065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4706323-E959-7705-51CF-04551E30B5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43339" y="6146081"/>
            <a:ext cx="2381250" cy="4000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3090B0-5FB9-C550-BF91-B90FE8363687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-15970" t="-12674" r="-12674" b="-15970"/>
          <a:stretch/>
        </p:blipFill>
        <p:spPr>
          <a:xfrm>
            <a:off x="8711409" y="4806626"/>
            <a:ext cx="686307" cy="7005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A1DC138-C2FB-1A85-54CD-C6B01F559AF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07708" y="5340829"/>
            <a:ext cx="1048923" cy="6903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0AE381-3110-801C-4194-E96754CF1F5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12153" y="4588751"/>
            <a:ext cx="813591" cy="813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098DC-5D39-9507-F944-AD6307E6BC5A}"/>
              </a:ext>
            </a:extLst>
          </p:cNvPr>
          <p:cNvSpPr txBox="1"/>
          <p:nvPr/>
        </p:nvSpPr>
        <p:spPr>
          <a:xfrm>
            <a:off x="430816" y="3019754"/>
            <a:ext cx="1617751" cy="1107996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onveners:</a:t>
            </a:r>
          </a:p>
          <a:p>
            <a:pPr algn="l"/>
            <a:endParaRPr lang="en-US" sz="1000" dirty="0"/>
          </a:p>
          <a:p>
            <a:pPr algn="l"/>
            <a:r>
              <a:rPr lang="en-US" sz="1400" dirty="0"/>
              <a:t>J. Baudot (IPHC)</a:t>
            </a:r>
          </a:p>
          <a:p>
            <a:pPr algn="l"/>
            <a:r>
              <a:rPr lang="en-US" sz="1400" dirty="0"/>
              <a:t>M. Deveaux (GSI)</a:t>
            </a:r>
          </a:p>
          <a:p>
            <a:pPr algn="l"/>
            <a:r>
              <a:rPr lang="en-US" sz="1400" dirty="0"/>
              <a:t>A. Maire (IPHC)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C74E7-AB3B-F3FF-FA20-DC138C60974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756" y="602896"/>
            <a:ext cx="1924695" cy="1832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32DEB7-1CD6-2C01-4F7C-874962DD72F1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</p:spTree>
    <p:extLst>
      <p:ext uri="{BB962C8B-B14F-4D97-AF65-F5344CB8AC3E}">
        <p14:creationId xmlns:p14="http://schemas.microsoft.com/office/powerpoint/2010/main" val="10286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84"/>
    </mc:Choice>
    <mc:Fallback>
      <p:transition spd="slow" advTm="341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D5401E-884C-7B11-B0CF-A55C6B32E4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are the collaborations/applications of interest?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2CAC172-0100-B5FA-C72F-432FBDFD9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921" y="486196"/>
          <a:ext cx="6665495" cy="508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5789960" imgH="4420228" progId="Origin95.Graph">
                  <p:embed/>
                </p:oleObj>
              </mc:Choice>
              <mc:Fallback>
                <p:oleObj name="Graph" r:id="rId2" imgW="5789960" imgH="4420228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2CAC172-0100-B5FA-C72F-432FBDFD9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921" y="486196"/>
                        <a:ext cx="6665495" cy="508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BA88B9-E616-914E-21D3-BD63C640D9FB}"/>
              </a:ext>
            </a:extLst>
          </p:cNvPr>
          <p:cNvSpPr txBox="1"/>
          <p:nvPr/>
        </p:nvSpPr>
        <p:spPr>
          <a:xfrm>
            <a:off x="1836821" y="5791200"/>
            <a:ext cx="8597225" cy="646331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About similar participation from heavy ion and particle physics. Some institutes are</a:t>
            </a:r>
          </a:p>
          <a:p>
            <a:pPr algn="l"/>
            <a:r>
              <a:rPr lang="en-US" dirty="0"/>
              <a:t>interested in more than one application.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38C6E-2D49-625B-CFC5-76B2A0D204A8}"/>
              </a:ext>
            </a:extLst>
          </p:cNvPr>
          <p:cNvSpPr txBox="1"/>
          <p:nvPr/>
        </p:nvSpPr>
        <p:spPr>
          <a:xfrm>
            <a:off x="7158790" y="1876425"/>
            <a:ext cx="430758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2400" dirty="0"/>
              <a:t>Members of DRD3 Octopus: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591EA-0C6A-A4C7-50EC-7C940BFD3CC5}"/>
              </a:ext>
            </a:extLst>
          </p:cNvPr>
          <p:cNvSpPr txBox="1"/>
          <p:nvPr/>
        </p:nvSpPr>
        <p:spPr>
          <a:xfrm rot="1696204">
            <a:off x="3333860" y="1999497"/>
            <a:ext cx="288623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Internal survey, June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8F9C4-D4E7-B6AA-7090-7C12F14B2E3C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BCE25B5F-4091-D03B-91FB-11C43918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29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93"/>
    </mc:Choice>
    <mc:Fallback>
      <p:transition spd="slow" advTm="399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BA3AF8-3DC2-499B-D9FA-EDAA61BA05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MANTA: Mission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3B44C-76D1-0AF1-7473-396B05276E8B}"/>
              </a:ext>
            </a:extLst>
          </p:cNvPr>
          <p:cNvSpPr txBox="1"/>
          <p:nvPr/>
        </p:nvSpPr>
        <p:spPr>
          <a:xfrm>
            <a:off x="342900" y="1201513"/>
            <a:ext cx="4291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Versatile MAPS project was started in response to the </a:t>
            </a:r>
            <a:r>
              <a:rPr lang="en-US" dirty="0">
                <a:solidFill>
                  <a:srgbClr val="0000FF"/>
                </a:solidFill>
              </a:rPr>
              <a:t>needs of several collaborations</a:t>
            </a:r>
            <a:r>
              <a:rPr lang="en-US" dirty="0"/>
              <a:t> for a high performance ultra-low power MAPS detector for tracking applications.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878B2-4FDF-DC1B-C1DD-9149D0AD0F98}"/>
              </a:ext>
            </a:extLst>
          </p:cNvPr>
          <p:cNvSpPr txBox="1"/>
          <p:nvPr/>
        </p:nvSpPr>
        <p:spPr>
          <a:xfrm>
            <a:off x="342899" y="2968320"/>
            <a:ext cx="4291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It pursues the vision of </a:t>
            </a:r>
            <a:r>
              <a:rPr lang="en-US" dirty="0">
                <a:solidFill>
                  <a:srgbClr val="0000FF"/>
                </a:solidFill>
              </a:rPr>
              <a:t>covering the different requirements with one single sensor hardware</a:t>
            </a:r>
            <a:r>
              <a:rPr lang="en-US" dirty="0"/>
              <a:t>, which may be configured to different use cases by means of slow control.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004026-E7FC-1FAE-5E9D-6E45FB34F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59572"/>
              </p:ext>
            </p:extLst>
          </p:nvPr>
        </p:nvGraphicFramePr>
        <p:xfrm>
          <a:off x="4845467" y="712593"/>
          <a:ext cx="6755523" cy="4177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684">
                  <a:extLst>
                    <a:ext uri="{9D8B030D-6E8A-4147-A177-3AD203B41FA5}">
                      <a16:colId xmlns:a16="http://schemas.microsoft.com/office/drawing/2014/main" val="2886159277"/>
                    </a:ext>
                  </a:extLst>
                </a:gridCol>
                <a:gridCol w="795744">
                  <a:extLst>
                    <a:ext uri="{9D8B030D-6E8A-4147-A177-3AD203B41FA5}">
                      <a16:colId xmlns:a16="http://schemas.microsoft.com/office/drawing/2014/main" val="3421002739"/>
                    </a:ext>
                  </a:extLst>
                </a:gridCol>
                <a:gridCol w="854580">
                  <a:extLst>
                    <a:ext uri="{9D8B030D-6E8A-4147-A177-3AD203B41FA5}">
                      <a16:colId xmlns:a16="http://schemas.microsoft.com/office/drawing/2014/main" val="3528665385"/>
                    </a:ext>
                  </a:extLst>
                </a:gridCol>
                <a:gridCol w="897308">
                  <a:extLst>
                    <a:ext uri="{9D8B030D-6E8A-4147-A177-3AD203B41FA5}">
                      <a16:colId xmlns:a16="http://schemas.microsoft.com/office/drawing/2014/main" val="4176701931"/>
                    </a:ext>
                  </a:extLst>
                </a:gridCol>
                <a:gridCol w="965675">
                  <a:extLst>
                    <a:ext uri="{9D8B030D-6E8A-4147-A177-3AD203B41FA5}">
                      <a16:colId xmlns:a16="http://schemas.microsoft.com/office/drawing/2014/main" val="4085977327"/>
                    </a:ext>
                  </a:extLst>
                </a:gridCol>
                <a:gridCol w="1307506">
                  <a:extLst>
                    <a:ext uri="{9D8B030D-6E8A-4147-A177-3AD203B41FA5}">
                      <a16:colId xmlns:a16="http://schemas.microsoft.com/office/drawing/2014/main" val="3173113396"/>
                    </a:ext>
                  </a:extLst>
                </a:gridCol>
                <a:gridCol w="1064026">
                  <a:extLst>
                    <a:ext uri="{9D8B030D-6E8A-4147-A177-3AD203B41FA5}">
                      <a16:colId xmlns:a16="http://schemas.microsoft.com/office/drawing/2014/main" val="525204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Spat. 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Time 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res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Power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[mW/cm²]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[MHz/cm²]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Rad.</a:t>
                      </a: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hard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Time constraints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3290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ALICE3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10 µm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100 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~20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1e14 n/cm²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+ 50 </a:t>
                      </a:r>
                      <a:r>
                        <a:rPr lang="fr-FR" sz="1400" dirty="0" err="1">
                          <a:effectLst/>
                        </a:rPr>
                        <a:t>kGy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Critical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08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BelleII Trk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15 µm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~1 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1e11 n/cm²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+ 10 </a:t>
                      </a:r>
                      <a:r>
                        <a:rPr lang="fr-FR" sz="1400" dirty="0" err="1">
                          <a:effectLst/>
                        </a:rPr>
                        <a:t>kGy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Relaxed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30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CBM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5 µm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~10 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~50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&lt; 180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1e15 n/cm²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+ 500 </a:t>
                      </a:r>
                      <a:r>
                        <a:rPr lang="fr-FR" sz="1400" dirty="0" err="1">
                          <a:effectLst/>
                        </a:rPr>
                        <a:t>kGy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Relaxed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86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FCCee Trk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10 µm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~1 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~20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&lt; 10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Relaxed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9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LHCb UT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10 µm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20-1k 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&lt; 160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3e15 n/cm²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+ 2400 </a:t>
                      </a:r>
                      <a:r>
                        <a:rPr lang="fr-FR" sz="1400" dirty="0" err="1">
                          <a:effectLst/>
                        </a:rPr>
                        <a:t>kGy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Substantial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84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FCC-</a:t>
                      </a: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PID layer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≲10 µm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100 </a:t>
                      </a:r>
                      <a:r>
                        <a:rPr lang="fr-FR" sz="1400" dirty="0" err="1">
                          <a:effectLst/>
                        </a:rPr>
                        <a:t>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 err="1">
                          <a:effectLst/>
                        </a:rPr>
                        <a:t>tbd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fr-FR" sz="1400" dirty="0">
                          <a:effectLst/>
                        </a:rPr>
                        <a:t>&lt; 1 (</a:t>
                      </a:r>
                      <a:r>
                        <a:rPr lang="fr-FR" sz="1400" dirty="0" err="1">
                          <a:effectLst/>
                        </a:rPr>
                        <a:t>tbc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low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Relaxed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758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82138-E533-435C-211D-1F2887AA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E1ED6-DA02-8D14-CE25-854E6854EBB5}"/>
              </a:ext>
            </a:extLst>
          </p:cNvPr>
          <p:cNvSpPr txBox="1"/>
          <p:nvPr/>
        </p:nvSpPr>
        <p:spPr>
          <a:xfrm>
            <a:off x="342900" y="5269229"/>
            <a:ext cx="912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Technicological</a:t>
            </a:r>
            <a:r>
              <a:rPr lang="en-US" dirty="0"/>
              <a:t>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 sensor with resources for high performance – high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Clock down – switch off unnecessary resources to safe power where ever possible.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899CE-E5E4-8101-994D-E9376C33365C}"/>
              </a:ext>
            </a:extLst>
          </p:cNvPr>
          <p:cNvSpPr txBox="1"/>
          <p:nvPr/>
        </p:nvSpPr>
        <p:spPr>
          <a:xfrm rot="516149" flipH="1">
            <a:off x="8061672" y="4965924"/>
            <a:ext cx="41303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draft requirements, to be scrutinized…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5446EA-3284-5F32-8A23-F8AA52D0EBC3}"/>
              </a:ext>
            </a:extLst>
          </p:cNvPr>
          <p:cNvCxnSpPr>
            <a:cxnSpLocks/>
          </p:cNvCxnSpPr>
          <p:nvPr/>
        </p:nvCxnSpPr>
        <p:spPr>
          <a:xfrm flipV="1">
            <a:off x="6947731" y="4659098"/>
            <a:ext cx="0" cy="425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45DCF0-35EC-0F7A-1CB8-A1A16E01A4DF}"/>
              </a:ext>
            </a:extLst>
          </p:cNvPr>
          <p:cNvSpPr txBox="1"/>
          <p:nvPr/>
        </p:nvSpPr>
        <p:spPr>
          <a:xfrm>
            <a:off x="5879506" y="5069296"/>
            <a:ext cx="225826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CBM timing layer?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D4C7F-1FB2-E93E-7EC2-FE09C96796B8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3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43"/>
    </mc:Choice>
    <mc:Fallback>
      <p:transition spd="slow" advTm="112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38663E-9403-ED9A-1E50-C46135D724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MANTA: Technological approach (in a nutshell)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9B4FC9-2BA7-D5E1-95B0-B86C76F3E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48558"/>
              </p:ext>
            </p:extLst>
          </p:nvPr>
        </p:nvGraphicFramePr>
        <p:xfrm>
          <a:off x="336135" y="702574"/>
          <a:ext cx="11519730" cy="412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4695">
                  <a:extLst>
                    <a:ext uri="{9D8B030D-6E8A-4147-A177-3AD203B41FA5}">
                      <a16:colId xmlns:a16="http://schemas.microsoft.com/office/drawing/2014/main" val="675135654"/>
                    </a:ext>
                  </a:extLst>
                </a:gridCol>
                <a:gridCol w="4170348">
                  <a:extLst>
                    <a:ext uri="{9D8B030D-6E8A-4147-A177-3AD203B41FA5}">
                      <a16:colId xmlns:a16="http://schemas.microsoft.com/office/drawing/2014/main" val="3239247052"/>
                    </a:ext>
                  </a:extLst>
                </a:gridCol>
                <a:gridCol w="5104687">
                  <a:extLst>
                    <a:ext uri="{9D8B030D-6E8A-4147-A177-3AD203B41FA5}">
                      <a16:colId xmlns:a16="http://schemas.microsoft.com/office/drawing/2014/main" val="1084393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MIMOSIS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stamping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stamp by frame number:</a:t>
                      </a:r>
                    </a:p>
                    <a:p>
                      <a:r>
                        <a:rPr lang="en-US" dirty="0"/>
                        <a:t>5 µs time binning. </a:t>
                      </a:r>
                    </a:p>
                    <a:p>
                      <a:r>
                        <a:rPr lang="en-US" dirty="0"/>
                        <a:t>&lt; 1µs time walk.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Time stamp individual hit.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Time walk correction (TOT)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Target: ~10 ns (first stage)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4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 readout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Clocked priority encoder.</a:t>
                      </a:r>
                    </a:p>
                    <a:p>
                      <a:r>
                        <a:rPr lang="en-US" dirty="0"/>
                        <a:t>Delayed arrival at “TDC” due to spatial ordering.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Asynchronous (non clocked) first priority arbiter for immediate (within ~10 ns) data transfer to TDC.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3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TJ180 nm (highly optimized sensing node, low logic density, 1.8V)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TPSCo</a:t>
                      </a:r>
                      <a:r>
                        <a:rPr lang="en-US" dirty="0"/>
                        <a:t> 65nm (Improved logic density, 1.2V, weaker sensing node).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1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Pixel pitch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 x 30 µm² =&gt; 5µm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50 x 50 µm² to safe power.</a:t>
                      </a:r>
                    </a:p>
                    <a:p>
                      <a:r>
                        <a:rPr lang="en-US" dirty="0"/>
                        <a:t>Possibly limited to &lt;30x30 µm²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08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transfer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I²C interface, 8x320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yet defined.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900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9A096C-7FE7-8E52-145F-A7A9DE0FCB8B}"/>
              </a:ext>
            </a:extLst>
          </p:cNvPr>
          <p:cNvSpPr txBox="1"/>
          <p:nvPr/>
        </p:nvSpPr>
        <p:spPr>
          <a:xfrm>
            <a:off x="1242077" y="5267890"/>
            <a:ext cx="9097362" cy="923330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oal: </a:t>
            </a:r>
          </a:p>
          <a:p>
            <a:pPr algn="l"/>
            <a:r>
              <a:rPr lang="en-US" dirty="0"/>
              <a:t>Do a baby sensor submission end 2026, bigger prototype in 2027 (discussion ongoing).</a:t>
            </a:r>
          </a:p>
          <a:p>
            <a:pPr algn="l"/>
            <a:r>
              <a:rPr lang="en-US" dirty="0"/>
              <a:t>=&gt; Need input on specification ASAP.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C5420-FD02-AC1C-0495-C1A02351CFC0}"/>
              </a:ext>
            </a:extLst>
          </p:cNvPr>
          <p:cNvSpPr txBox="1"/>
          <p:nvPr/>
        </p:nvSpPr>
        <p:spPr>
          <a:xfrm>
            <a:off x="6646984" y="6631577"/>
            <a:ext cx="4304383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 dirty="0"/>
              <a:t>46</a:t>
            </a:r>
            <a:r>
              <a:rPr lang="en-US" sz="1100" baseline="30000" dirty="0"/>
              <a:t>th</a:t>
            </a:r>
            <a:r>
              <a:rPr lang="en-US" sz="1100" dirty="0"/>
              <a:t> CBM collaboration Meeting, Oct. 20-25 2025, Lanzhou, China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FC20D9-63C7-DA01-FB17-118D2008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20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91"/>
    </mc:Choice>
    <mc:Fallback>
      <p:transition spd="slow" advTm="11249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6|42.1|26.5|2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1|2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|4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|24.6|3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25.9|14.2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2|22.2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20.9|9.6|17.4|9.7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" id="{4A95D37F-2ADB-4552-BA48-78CE269B167C}" vid="{56196190-0E43-495C-AF93-C5ECA756B2B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 Standard</Template>
  <TotalTime>34704</TotalTime>
  <Words>2941</Words>
  <Application>Microsoft Office PowerPoint</Application>
  <PresentationFormat>Widescreen</PresentationFormat>
  <Paragraphs>655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Wingdings</vt:lpstr>
      <vt:lpstr>fair-gsi-folienmaster_2016_onering</vt:lpstr>
      <vt:lpstr>Graph</vt:lpstr>
      <vt:lpstr>Status CBM silicon upgrade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Deveaux</dc:creator>
  <cp:lastModifiedBy>Michael Deveaux</cp:lastModifiedBy>
  <cp:revision>15</cp:revision>
  <dcterms:created xsi:type="dcterms:W3CDTF">2025-07-08T09:05:24Z</dcterms:created>
  <dcterms:modified xsi:type="dcterms:W3CDTF">2025-10-23T02:20:09Z</dcterms:modified>
</cp:coreProperties>
</file>