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45" r:id="rId5"/>
    <p:sldId id="415" r:id="rId6"/>
    <p:sldId id="411" r:id="rId7"/>
    <p:sldId id="413" r:id="rId8"/>
    <p:sldId id="414" r:id="rId9"/>
    <p:sldId id="318" r:id="rId10"/>
    <p:sldId id="448" r:id="rId11"/>
    <p:sldId id="420" r:id="rId12"/>
    <p:sldId id="449" r:id="rId13"/>
    <p:sldId id="423" r:id="rId14"/>
    <p:sldId id="424" r:id="rId15"/>
    <p:sldId id="344" r:id="rId16"/>
    <p:sldId id="412" r:id="rId17"/>
    <p:sldId id="421" r:id="rId18"/>
    <p:sldId id="416" r:id="rId19"/>
    <p:sldId id="418" r:id="rId20"/>
    <p:sldId id="422" r:id="rId21"/>
    <p:sldId id="450" r:id="rId22"/>
    <p:sldId id="419" r:id="rId23"/>
    <p:sldId id="410" r:id="rId24"/>
    <p:sldId id="408" r:id="rId25"/>
    <p:sldId id="360" r:id="rId26"/>
    <p:sldId id="3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B215E-73A8-4B0C-8AEB-F3AAD7A52993}" v="982" dt="2025-10-22T16:24:04.552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752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0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D5E4B-2F48-44F3-CAAF-9B704AA9C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D61AE-53C6-753C-48DF-6E2934FEA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87D07-EC40-1A7B-A19B-0C3076ECD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FF26-96AD-3E89-9A5A-71C8F0DE0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171B3-BBBC-9DD5-7054-7B0C9295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8AF17-50D7-37FB-3CD3-5AEA29B90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F3255-7FC2-975C-8942-A55F5A5B8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2080-E8DD-BABC-92DD-8DC8C32D2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E5009-324C-9AEE-DEDD-095713660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287BD-D0C7-9EA3-9AC1-EF1FBEFA2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007D1-F022-375D-3071-0D23E40D9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581E-544C-15D2-7816-DD7BF980D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93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DC34-BDF6-673E-7CFD-45B5A8036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06FFF-AF23-0EED-727C-CA2C36A77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2C0DE-2DD7-A8A6-78EF-1937B0E18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19D87-5026-375C-1697-587038EB9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8C588-CDBD-DB2E-FF21-CB25706F2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887AB-3BE0-6742-73BD-6FCFB4AC0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8586A3-6457-2B31-7892-F4BCD7606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8FFCB-D1FA-EC64-0052-C0396E71F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8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02D99-315D-DB8A-1BBE-D6BBC56E5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98B16-9567-0660-1E9D-6BFF14CAC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A417C-E07B-B113-C041-ADF3D392C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21944-7F21-F9AF-C1AC-7344B4924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3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6650-BBEF-76A3-C997-1FCB6313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02E8E-A5A7-B73C-E591-86BF9C6D6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480BC-6F3A-8D82-D851-495CCFC98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730FD-06E9-91BA-52A5-5F247B82E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DF05F-2453-B7FE-EEA2-98157C07F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5A1B5-F0E6-D89E-E466-21DB9D893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A8212-7591-F642-A072-933E1C51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6BA9-616A-36ED-CDA9-3CE12C5F5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44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2C67B-25F3-326B-86F7-27DA682D7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D2841-CEF4-18F3-2BEE-52473B25B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0515A-29D7-AAA5-9ED3-2835B5FEF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9B86-B62F-E923-C0A3-2E9D5958C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B300B-6B0B-9E6A-E18F-3BAE2672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28F17-66AB-920D-2D99-8E20B6D03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961E3-C1A9-952E-8436-731ABC55F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36AFC-B8F0-BF5D-7603-980EC2EAC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1845D-694F-1DB1-69C9-AF50CCCB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CF089-7008-6479-2CEA-8CCB2D79F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48089-73FE-0596-C080-83C3668B2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75502-10BA-943F-EFC9-D00721791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1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A733-70F7-3ACB-5705-702A5533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9832E-B654-422A-1008-E4797082F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98ED4-9B1B-023A-E717-F2986BD11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C57D-F265-38D3-561B-5F31C4D24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6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36B96-19EC-F9BB-593A-8E769668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E05C2-9E94-0DC7-B5AA-96FD00FFC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A7929-A268-10D3-F171-4AB1CAC83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7A5D6-E695-5AAF-1A85-73499EB93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E2038-51B2-D928-E1D7-F8FFE1431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7C002-8852-79C2-C0B1-5EDBE6FA6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F5A1A-1029-A689-F95D-82FA5ABB8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7D657-E662-7E4F-1244-5A69EB59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19B6C-4F96-453C-A9DF-832F7074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F6AE7-BDC1-E239-9D5A-83D79E4CA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0864E-DE3F-F398-A065-74C6F4186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5B6FB-7C88-8C53-4442-265A9374A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83AEA-45B0-C96B-ED54-E40CE5EDF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ECBA1-1782-9FC5-D395-7E56B083B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858EF-60F8-F895-7EF4-A1A751E8A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3B879-CEA2-B647-4C67-DF1E93B0C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5DE5-ED15-5C6C-FC15-9914B4B60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0A98D-7BAF-0034-30B7-B59A5B150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7D818-2095-84BB-06B9-C0B1929B2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2F97-3130-2B76-354F-2D4ECEBE9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8633-94EF-DEC5-0E8F-4C269F11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C23C2-322D-60AC-372A-288EADA45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89169-7F19-2372-B4D9-B224C48F6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1A663-FA1F-FCFD-2A1C-FB08F75AE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2985-DCDA-B2B7-69AD-4E3696CF4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CD180-43D4-F8BD-18CD-742746B39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106E0C-D92C-5B75-2522-629048F0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88C4A-318C-534F-8C8B-7FEB4BDD8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EF4BF-173C-21EE-2681-375A9DE6E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88EF3-782A-37E2-1B59-8803F29C4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A7EEE-9F86-1C9E-5FB4-F2DABF1CE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4CB77-B49B-0E54-6944-3EB9073DD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039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B7D88-18D8-7250-6364-BECA6F65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1300480"/>
            <a:ext cx="10871200" cy="50596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21212"/>
                </a:solidFill>
                <a:latin typeface="Bodoni MT"/>
                <a:ea typeface="+mj-lt"/>
                <a:cs typeface="+mj-lt"/>
              </a:rPr>
              <a:t> </a:t>
            </a:r>
            <a:br>
              <a:rPr lang="en-US" dirty="0">
                <a:solidFill>
                  <a:srgbClr val="121212"/>
                </a:solidFill>
                <a:latin typeface="Bodoni MT"/>
                <a:ea typeface="Roboto"/>
                <a:cs typeface="Roboto"/>
              </a:rPr>
            </a:br>
            <a:r>
              <a:rPr lang="en-US" b="1" dirty="0">
                <a:solidFill>
                  <a:srgbClr val="1A63A0"/>
                </a:solidFill>
                <a:latin typeface="Bodoni MT"/>
                <a:ea typeface="Roboto"/>
                <a:cs typeface="Roboto"/>
              </a:rPr>
              <a:t>New </a:t>
            </a:r>
            <a:r>
              <a:rPr lang="en-US" b="1" dirty="0" err="1">
                <a:solidFill>
                  <a:srgbClr val="1A63A0"/>
                </a:solidFill>
                <a:latin typeface="Bodoni MT"/>
                <a:ea typeface="Roboto"/>
                <a:cs typeface="Roboto"/>
              </a:rPr>
              <a:t>MuCh</a:t>
            </a:r>
            <a:r>
              <a:rPr lang="en-US" b="1" dirty="0">
                <a:solidFill>
                  <a:srgbClr val="1A63A0"/>
                </a:solidFill>
                <a:latin typeface="Bodoni MT"/>
                <a:ea typeface="Roboto"/>
                <a:cs typeface="Roboto"/>
              </a:rPr>
              <a:t> geometry (v23b) for di-muon simulations </a:t>
            </a:r>
            <a:br>
              <a:rPr lang="en-US" sz="1200" b="1" dirty="0">
                <a:latin typeface="Roboto"/>
                <a:ea typeface="Roboto"/>
                <a:cs typeface="Roboto"/>
              </a:rPr>
            </a:br>
            <a:br>
              <a:rPr lang="en-US" sz="1200" b="1" dirty="0">
                <a:latin typeface="Roboto"/>
                <a:ea typeface="Roboto"/>
                <a:cs typeface="Roboto"/>
              </a:rPr>
            </a:br>
            <a:br>
              <a:rPr lang="en-US" sz="1200" b="1" dirty="0">
                <a:latin typeface="Roboto"/>
                <a:ea typeface="Roboto"/>
                <a:cs typeface="Roboto"/>
              </a:rPr>
            </a:br>
            <a:br>
              <a:rPr lang="en-US" sz="1200" b="1" dirty="0">
                <a:latin typeface="Roboto"/>
                <a:ea typeface="Roboto"/>
                <a:cs typeface="Roboto"/>
              </a:rPr>
            </a:br>
            <a:r>
              <a:rPr lang="en-US" sz="2800" dirty="0">
                <a:ea typeface="+mj-lt"/>
                <a:cs typeface="+mj-lt"/>
              </a:rPr>
              <a:t>Pawan Sharma,</a:t>
            </a:r>
            <a:br>
              <a:rPr lang="en-US" sz="2800" dirty="0"/>
            </a:br>
            <a:r>
              <a:rPr lang="en-US" sz="2800" dirty="0"/>
              <a:t>VECC Kolkata,</a:t>
            </a:r>
            <a:br>
              <a:rPr lang="en-US" sz="2800" dirty="0"/>
            </a:br>
            <a:r>
              <a:rPr lang="en-US" sz="2800" dirty="0"/>
              <a:t>23 Oct, 2025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24DDF-A2BD-AD26-61F7-A1C1C3210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7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E394C-B2AB-BC86-D7CB-C17D9706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7111ACBF-CDD8-6AA6-4D5D-B4E60335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4" y="495028"/>
            <a:ext cx="10656763" cy="668495"/>
          </a:xfrm>
        </p:spPr>
        <p:txBody>
          <a:bodyPr>
            <a:normAutofit fontScale="90000"/>
          </a:bodyPr>
          <a:lstStyle/>
          <a:p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  </a:t>
            </a: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Invariant mass spectra of omega meson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768D0-B8E4-DE82-A87A-DF1300C90016}"/>
              </a:ext>
            </a:extLst>
          </p:cNvPr>
          <p:cNvSpPr txBox="1"/>
          <p:nvPr/>
        </p:nvSpPr>
        <p:spPr>
          <a:xfrm>
            <a:off x="765504" y="1194676"/>
            <a:ext cx="42409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8AGeV </a:t>
            </a:r>
            <a:r>
              <a:rPr lang="en-US" b="1" err="1">
                <a:ea typeface="+mn-lt"/>
                <a:cs typeface="+mn-lt"/>
              </a:rPr>
              <a:t>AuAu</a:t>
            </a:r>
            <a:r>
              <a:rPr lang="en-US" b="1">
                <a:ea typeface="+mn-lt"/>
                <a:cs typeface="+mn-lt"/>
              </a:rPr>
              <a:t> central collision *</a:t>
            </a:r>
            <a:endParaRPr lang="en-US" b="1">
              <a:ea typeface="Source Sans Pr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821A8-9A38-C08C-9EC3-84B205FBA674}"/>
              </a:ext>
            </a:extLst>
          </p:cNvPr>
          <p:cNvSpPr txBox="1"/>
          <p:nvPr/>
        </p:nvSpPr>
        <p:spPr>
          <a:xfrm>
            <a:off x="2175642" y="1588813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odoni MT"/>
                <a:ea typeface="+mn-lt"/>
                <a:cs typeface="+mn-lt"/>
              </a:rPr>
              <a:t>v23a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DA2BE-FC19-6DFD-CA49-CA88D8E3E29A}"/>
              </a:ext>
            </a:extLst>
          </p:cNvPr>
          <p:cNvSpPr txBox="1"/>
          <p:nvPr/>
        </p:nvSpPr>
        <p:spPr>
          <a:xfrm>
            <a:off x="7947574" y="1466192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odoni MT"/>
                <a:ea typeface="+mn-lt"/>
                <a:cs typeface="+mn-lt"/>
              </a:rPr>
              <a:t>v23b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51EEA-8937-1166-478A-A1C4C5F8CFAB}"/>
              </a:ext>
            </a:extLst>
          </p:cNvPr>
          <p:cNvSpPr txBox="1"/>
          <p:nvPr/>
        </p:nvSpPr>
        <p:spPr>
          <a:xfrm>
            <a:off x="622126" y="5528153"/>
            <a:ext cx="11003898" cy="12037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175"/>
              </a:lnSpc>
              <a:buFont typeface="Arial,Sans-Serif"/>
              <a:buChar char="•"/>
            </a:pPr>
            <a:r>
              <a:rPr lang="en-US" sz="1600" b="1">
                <a:cs typeface="Arial"/>
              </a:rPr>
              <a:t>Following selection cuts were used</a:t>
            </a:r>
            <a:r>
              <a:rPr lang="en-US" sz="1600">
                <a:cs typeface="Arial"/>
              </a:rPr>
              <a:t>: Number of </a:t>
            </a:r>
            <a:r>
              <a:rPr lang="en-US" sz="1600" err="1">
                <a:cs typeface="Arial"/>
              </a:rPr>
              <a:t>MuCh</a:t>
            </a:r>
            <a:r>
              <a:rPr lang="en-US" sz="1600">
                <a:cs typeface="Arial"/>
              </a:rPr>
              <a:t> hits &gt; 11, Number of STS hits &gt; 7, Number of TRD hits &gt; 1,Number of TOF hits &gt; 1, χ</a:t>
            </a:r>
            <a:r>
              <a:rPr lang="en-US" sz="1200" baseline="30000">
                <a:cs typeface="Arial"/>
              </a:rPr>
              <a:t>2</a:t>
            </a:r>
            <a:r>
              <a:rPr lang="en-US" sz="1200" baseline="-25000">
                <a:cs typeface="Arial"/>
              </a:rPr>
              <a:t>MuCh</a:t>
            </a:r>
            <a:r>
              <a:rPr lang="en-US" sz="1050" baseline="-25000">
                <a:cs typeface="Arial"/>
              </a:rPr>
              <a:t>     </a:t>
            </a:r>
            <a:r>
              <a:rPr lang="en-US" sz="1600">
                <a:cs typeface="Arial"/>
              </a:rPr>
              <a:t>&lt; 3, χ</a:t>
            </a:r>
            <a:r>
              <a:rPr lang="en-US" sz="1200" baseline="30000">
                <a:cs typeface="Arial"/>
              </a:rPr>
              <a:t>2</a:t>
            </a:r>
            <a:r>
              <a:rPr lang="en-US" sz="1200" baseline="-25000">
                <a:cs typeface="Arial"/>
              </a:rPr>
              <a:t>STS   </a:t>
            </a:r>
            <a:r>
              <a:rPr lang="en-US" sz="1600">
                <a:cs typeface="Arial"/>
              </a:rPr>
              <a:t>&lt; 2, χ</a:t>
            </a:r>
            <a:r>
              <a:rPr lang="en-US" sz="1200" baseline="30000">
                <a:cs typeface="Arial"/>
              </a:rPr>
              <a:t>2</a:t>
            </a:r>
            <a:r>
              <a:rPr lang="en-US" sz="1200" baseline="-25000">
                <a:cs typeface="Arial"/>
              </a:rPr>
              <a:t>vertex    </a:t>
            </a:r>
            <a:r>
              <a:rPr lang="en-US" sz="700" baseline="-25000">
                <a:cs typeface="Arial"/>
              </a:rPr>
              <a:t> </a:t>
            </a:r>
            <a:r>
              <a:rPr lang="en-US" sz="1600">
                <a:cs typeface="Arial"/>
              </a:rPr>
              <a:t>&lt; 3, </a:t>
            </a:r>
            <a:r>
              <a:rPr lang="en-US" sz="1600" err="1">
                <a:cs typeface="Arial"/>
              </a:rPr>
              <a:t>SigmaToFCut</a:t>
            </a:r>
            <a:r>
              <a:rPr lang="en-US" sz="1600">
                <a:cs typeface="Arial"/>
              </a:rPr>
              <a:t>=2​</a:t>
            </a:r>
          </a:p>
          <a:p>
            <a:pPr marL="285750" indent="-285750">
              <a:lnSpc>
                <a:spcPts val="2175"/>
              </a:lnSpc>
              <a:buFont typeface="Arial,Sans-Serif"/>
              <a:buChar char="•"/>
            </a:pPr>
            <a:r>
              <a:rPr lang="en-US" sz="1600">
                <a:ea typeface="Source Sans Pro Light"/>
                <a:cs typeface="Arial"/>
              </a:rPr>
              <a:t>Similar S/B ratio and reconstructed efficiency for v23a and v23b geometry.                                                           *scaling factor with HSD</a:t>
            </a:r>
          </a:p>
          <a:p>
            <a:pPr marL="285750" indent="-285750">
              <a:lnSpc>
                <a:spcPts val="2175"/>
              </a:lnSpc>
              <a:buFont typeface="Arial,Sans-Serif"/>
              <a:buChar char="•"/>
            </a:pPr>
            <a:endParaRPr lang="en-US" sz="1600">
              <a:ea typeface="Source Sans Pro Light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50D09-FA1E-CF10-2F48-298E78111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E80D0B15-5FB0-F8A9-BA43-02986F9A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9" y="1839309"/>
            <a:ext cx="4252340" cy="3626070"/>
          </a:xfrm>
          <a:prstGeom prst="rect">
            <a:avLst/>
          </a:prstGeom>
        </p:spPr>
      </p:pic>
      <p:pic>
        <p:nvPicPr>
          <p:cNvPr id="10" name="Picture 9" descr="A graph of a graph with a red line&#10;&#10;AI-generated content may be incorrect.">
            <a:extLst>
              <a:ext uri="{FF2B5EF4-FFF2-40B4-BE49-F238E27FC236}">
                <a16:creationId xmlns:a16="http://schemas.microsoft.com/office/drawing/2014/main" id="{9544C5E3-5753-092C-6FC8-10F416787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142" y="1778000"/>
            <a:ext cx="4252341" cy="36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C50E2-A179-0F16-3ED6-16F2960D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97B1843-913D-4ADC-F84E-E3589FE6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10" y="495028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a typeface="+mj-lt"/>
                <a:cs typeface="+mj-lt"/>
              </a:rPr>
              <a:t>Summary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244F4-4214-2367-9F76-67B763FAED38}"/>
              </a:ext>
            </a:extLst>
          </p:cNvPr>
          <p:cNvSpPr txBox="1"/>
          <p:nvPr/>
        </p:nvSpPr>
        <p:spPr>
          <a:xfrm>
            <a:off x="823248" y="1164528"/>
            <a:ext cx="5551639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latin typeface="Bodoni MT"/>
                <a:ea typeface="+mn-lt"/>
                <a:cs typeface="+mn-lt"/>
              </a:rPr>
              <a:t>Elements consuming large time simplified and significant reduction in time was observed.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latin typeface="Bodoni MT"/>
              <a:ea typeface="Source Sans Pro Light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>
                <a:latin typeface="Bodoni MT"/>
                <a:ea typeface="+mn-lt"/>
                <a:cs typeface="+mn-lt"/>
              </a:rPr>
              <a:t>Transport time for v23b geometry which is equivalent to v23a material budget, transport time reduced from 8s/e to 2.3s/e (which is1.6 times of v21c) for 8AGeV </a:t>
            </a:r>
            <a:r>
              <a:rPr lang="en-US" sz="2200" dirty="0" err="1">
                <a:latin typeface="Bodoni MT"/>
                <a:ea typeface="+mn-lt"/>
                <a:cs typeface="+mn-lt"/>
              </a:rPr>
              <a:t>AuAu</a:t>
            </a:r>
            <a:r>
              <a:rPr lang="en-US" sz="2200" dirty="0">
                <a:latin typeface="Bodoni MT"/>
                <a:ea typeface="+mn-lt"/>
                <a:cs typeface="+mn-lt"/>
              </a:rPr>
              <a:t> </a:t>
            </a:r>
            <a:r>
              <a:rPr lang="en-US" sz="2200" dirty="0" err="1">
                <a:latin typeface="Bodoni MT"/>
                <a:ea typeface="+mn-lt"/>
                <a:cs typeface="+mn-lt"/>
              </a:rPr>
              <a:t>mBias</a:t>
            </a:r>
            <a:r>
              <a:rPr lang="en-US" sz="2200" dirty="0">
                <a:latin typeface="Bodoni MT"/>
                <a:ea typeface="+mn-lt"/>
                <a:cs typeface="+mn-lt"/>
              </a:rPr>
              <a:t> collision. </a:t>
            </a:r>
            <a:r>
              <a:rPr lang="en-US" sz="2200" dirty="0">
                <a:latin typeface="Bodoni MT"/>
                <a:ea typeface="Source Sans Pro Light"/>
              </a:rPr>
              <a:t> 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>
                <a:latin typeface="Bodoni MT"/>
                <a:ea typeface="Source Sans Pro Light"/>
              </a:rPr>
              <a:t>Simulation results of physics studies of both geometries are comparable, so v23b geometry is proposed as default geometry for the </a:t>
            </a:r>
            <a:r>
              <a:rPr lang="en-US" sz="2200" dirty="0" err="1">
                <a:latin typeface="Bodoni MT"/>
                <a:ea typeface="Source Sans Pro Light"/>
              </a:rPr>
              <a:t>MuCh</a:t>
            </a:r>
            <a:r>
              <a:rPr lang="en-US" sz="2200" dirty="0">
                <a:latin typeface="Bodoni MT"/>
                <a:ea typeface="Source Sans Pro Light"/>
              </a:rPr>
              <a:t> simulations.</a:t>
            </a:r>
          </a:p>
          <a:p>
            <a:pPr>
              <a:spcAft>
                <a:spcPts val="1200"/>
              </a:spcAft>
            </a:pPr>
            <a:endParaRPr lang="en-US" sz="2400">
              <a:latin typeface="Tisa Offc Serif Pro"/>
              <a:ea typeface="Source Sans Pro Light"/>
            </a:endParaRPr>
          </a:p>
          <a:p>
            <a:endParaRPr lang="en-US">
              <a:ea typeface="Source Sans Pro Light"/>
            </a:endParaRPr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B7532D91-0003-A946-1217-4C45F368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61" y="2385841"/>
            <a:ext cx="3662746" cy="1679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3C561-178E-53E3-871E-536D1C7A1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7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otted plants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" t="-48" r="94" b="48"/>
          <a:stretch/>
        </p:blipFill>
        <p:spPr>
          <a:xfrm>
            <a:off x="458788" y="375920"/>
            <a:ext cx="11266779" cy="59436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955" y="612475"/>
            <a:ext cx="4701904" cy="3079029"/>
          </a:xfrm>
        </p:spPr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49B18-3124-0C0E-BEDD-92CD85131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6427736-1CE2-C180-9DE3-33991089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757787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v23a geometry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393FE-67D9-75F8-DB2C-1FD064E67DB9}"/>
              </a:ext>
            </a:extLst>
          </p:cNvPr>
          <p:cNvSpPr txBox="1"/>
          <p:nvPr/>
        </p:nvSpPr>
        <p:spPr>
          <a:xfrm>
            <a:off x="945867" y="1619976"/>
            <a:ext cx="5525364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Bodoni MT"/>
                <a:ea typeface="+mn-lt"/>
                <a:cs typeface="+mn-lt"/>
              </a:rPr>
              <a:t> Steel support, inner spacers and edge frames have been added in GEM modules.</a:t>
            </a:r>
            <a:endParaRPr lang="en-US" sz="2000">
              <a:latin typeface="Bodoni MT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latin typeface="Bodoni MT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odoni MT"/>
                <a:ea typeface="+mn-lt"/>
                <a:cs typeface="+mn-lt"/>
              </a:rPr>
              <a:t> 18 FEBs have been added over the cooling and support plate. Additional copper plate has been introduced with the PCB which will be used to couple the cooling with PCB.</a:t>
            </a:r>
            <a:endParaRPr lang="en-US" sz="2000">
              <a:latin typeface="Bodoni MT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latin typeface="Bodoni M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odoni MT"/>
                <a:ea typeface="+mn-lt"/>
                <a:cs typeface="+mn-lt"/>
              </a:rPr>
              <a:t> C-Plate have been implemented. It is used to mount cooling plates to the overhead support.</a:t>
            </a:r>
            <a:endParaRPr lang="en-US" sz="2000">
              <a:latin typeface="Bodoni MT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latin typeface="Bodoni M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odoni MT"/>
                <a:ea typeface="+mn-lt"/>
                <a:cs typeface="+mn-lt"/>
              </a:rPr>
              <a:t>Dimensions of PCBs have been fixed and correctly implemented. An extension of PCB board to hold optocoupler based electronics is introduced.</a:t>
            </a:r>
          </a:p>
          <a:p>
            <a:endParaRPr lang="en-US">
              <a:ea typeface="Source Sans Pro Light"/>
            </a:endParaRPr>
          </a:p>
        </p:txBody>
      </p:sp>
      <p:pic>
        <p:nvPicPr>
          <p:cNvPr id="7" name="Picture 6" descr="A diagram of a circular structure&#10;&#10;AI-generated content may be incorrect.">
            <a:extLst>
              <a:ext uri="{FF2B5EF4-FFF2-40B4-BE49-F238E27FC236}">
                <a16:creationId xmlns:a16="http://schemas.microsoft.com/office/drawing/2014/main" id="{26768C83-F009-6053-AA6A-D450E858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22" y="1617717"/>
            <a:ext cx="4756150" cy="4191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DDD841-FA39-AE06-221B-322635618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468" y="5967960"/>
            <a:ext cx="1476375" cy="352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12321-576A-50F2-56DB-D3769B6CA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AAFD8-1270-6BBC-326A-F8EC0F88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D4E17BB-7279-7890-0F0B-4628E2CA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757787"/>
            <a:ext cx="10656763" cy="668495"/>
          </a:xfrm>
        </p:spPr>
        <p:txBody>
          <a:bodyPr>
            <a:normAutofit fontScale="90000"/>
          </a:bodyPr>
          <a:lstStyle/>
          <a:p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Simulation:</a:t>
            </a:r>
            <a:endParaRPr lang="en-US"/>
          </a:p>
          <a:p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Radial distribution of MC points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A226F-29F0-9D8F-0E1E-A0A68B950807}"/>
              </a:ext>
            </a:extLst>
          </p:cNvPr>
          <p:cNvSpPr txBox="1"/>
          <p:nvPr/>
        </p:nvSpPr>
        <p:spPr>
          <a:xfrm>
            <a:off x="3743436" y="1615089"/>
            <a:ext cx="42409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8 </a:t>
            </a:r>
            <a:r>
              <a:rPr lang="en-US" b="1" err="1">
                <a:ea typeface="+mn-lt"/>
                <a:cs typeface="+mn-lt"/>
              </a:rPr>
              <a:t>AGeV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AuAu</a:t>
            </a:r>
            <a:r>
              <a:rPr lang="en-US" b="1">
                <a:ea typeface="+mn-lt"/>
                <a:cs typeface="+mn-lt"/>
              </a:rPr>
              <a:t> central collision</a:t>
            </a:r>
            <a:endParaRPr lang="en-US">
              <a:ea typeface="Source Sans Pro Light"/>
            </a:endParaRPr>
          </a:p>
        </p:txBody>
      </p:sp>
      <p:pic>
        <p:nvPicPr>
          <p:cNvPr id="2" name="Picture 1" descr="A graph of a function&#10;&#10;AI-generated content may be incorrect.">
            <a:extLst>
              <a:ext uri="{FF2B5EF4-FFF2-40B4-BE49-F238E27FC236}">
                <a16:creationId xmlns:a16="http://schemas.microsoft.com/office/drawing/2014/main" id="{986832DD-0037-1A5B-7716-FCAF9098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41" y="1939902"/>
            <a:ext cx="7944069" cy="42657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2A25D-948A-E29E-F34E-E3AA43C35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F32A-0DD2-1996-CDA1-D28887D56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FAEF5B9-5475-04DB-076B-DAD56951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600132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 err="1">
                <a:solidFill>
                  <a:srgbClr val="000000"/>
                </a:solidFill>
                <a:ea typeface="+mj-lt"/>
                <a:cs typeface="+mj-lt"/>
              </a:rPr>
              <a:t>MuCh</a:t>
            </a: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 geometry 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D19B3-CAA3-E6FA-1690-8D5353D9A5B4}"/>
              </a:ext>
            </a:extLst>
          </p:cNvPr>
          <p:cNvSpPr txBox="1"/>
          <p:nvPr/>
        </p:nvSpPr>
        <p:spPr>
          <a:xfrm>
            <a:off x="940677" y="1334813"/>
            <a:ext cx="86377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+mn-lt"/>
                <a:cs typeface="+mn-lt"/>
              </a:rPr>
              <a:t>v23a                                                                                                                 v23b</a:t>
            </a:r>
            <a:endParaRPr lang="en-US" sz="2000" b="1">
              <a:ea typeface="Source Sans Pr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F30FE-37F8-AD8D-838C-08CC52FA593C}"/>
              </a:ext>
            </a:extLst>
          </p:cNvPr>
          <p:cNvSpPr txBox="1"/>
          <p:nvPr/>
        </p:nvSpPr>
        <p:spPr>
          <a:xfrm>
            <a:off x="853090" y="18165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Al Support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 grey cone with white lines&#10;&#10;AI-generated content may be incorrect.">
            <a:extLst>
              <a:ext uri="{FF2B5EF4-FFF2-40B4-BE49-F238E27FC236}">
                <a16:creationId xmlns:a16="http://schemas.microsoft.com/office/drawing/2014/main" id="{5477A98E-B10B-E477-0209-F0FDDDD69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60" y="2113674"/>
            <a:ext cx="2200386" cy="1798584"/>
          </a:xfrm>
          <a:prstGeom prst="rect">
            <a:avLst/>
          </a:prstGeom>
        </p:spPr>
      </p:pic>
      <p:pic>
        <p:nvPicPr>
          <p:cNvPr id="5" name="Picture 4" descr="A blue circle with a hole&#10;&#10;AI-generated content may be incorrect.">
            <a:extLst>
              <a:ext uri="{FF2B5EF4-FFF2-40B4-BE49-F238E27FC236}">
                <a16:creationId xmlns:a16="http://schemas.microsoft.com/office/drawing/2014/main" id="{0E4BF894-2E79-683E-F2F6-AC447569E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1815881"/>
            <a:ext cx="2366799" cy="223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56841-43DF-BFF9-333B-08F5CBC6D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320" y="2645213"/>
            <a:ext cx="1247775" cy="32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B2561-63A7-69FB-8804-E4CE97E4C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070" y="3631708"/>
            <a:ext cx="1352550" cy="29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5D6D1-4ABE-2E10-9732-8E533EA08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2966" y="3631708"/>
            <a:ext cx="1352550" cy="295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E98B77-475D-7707-1266-18AAFEE8CF50}"/>
              </a:ext>
            </a:extLst>
          </p:cNvPr>
          <p:cNvSpPr txBox="1"/>
          <p:nvPr/>
        </p:nvSpPr>
        <p:spPr>
          <a:xfrm>
            <a:off x="853090" y="4216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Steel Support</a:t>
            </a:r>
          </a:p>
        </p:txBody>
      </p:sp>
      <p:pic>
        <p:nvPicPr>
          <p:cNvPr id="12" name="Picture 11" descr="A yellow and green line&#10;&#10;AI-generated content may be incorrect.">
            <a:extLst>
              <a:ext uri="{FF2B5EF4-FFF2-40B4-BE49-F238E27FC236}">
                <a16:creationId xmlns:a16="http://schemas.microsoft.com/office/drawing/2014/main" id="{67F24448-31F1-535C-AE08-9608C5D10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256" y="4487260"/>
            <a:ext cx="1902592" cy="1798584"/>
          </a:xfrm>
          <a:prstGeom prst="rect">
            <a:avLst/>
          </a:prstGeom>
        </p:spPr>
      </p:pic>
      <p:pic>
        <p:nvPicPr>
          <p:cNvPr id="13" name="Picture 12" descr="A yellow dotted line on a white background&#10;&#10;AI-generated content may be incorrect.">
            <a:extLst>
              <a:ext uri="{FF2B5EF4-FFF2-40B4-BE49-F238E27FC236}">
                <a16:creationId xmlns:a16="http://schemas.microsoft.com/office/drawing/2014/main" id="{5EF1E00E-ADA3-0FB7-7A31-4D5CE5DC4C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9286" y="4158428"/>
            <a:ext cx="2139841" cy="2140937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0801A6D-FF4E-EB09-FCBD-5F9749EB46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385" y="5004128"/>
            <a:ext cx="1718332" cy="764847"/>
          </a:xfrm>
          <a:prstGeom prst="rect">
            <a:avLst/>
          </a:prstGeom>
        </p:spPr>
      </p:pic>
      <p:pic>
        <p:nvPicPr>
          <p:cNvPr id="15" name="Picture 14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600F2B6F-C72E-A293-2913-7BCDC2621A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0154" y="4876690"/>
            <a:ext cx="1295072" cy="354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147BBC-76E5-D660-D6E5-9726585CFB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5546" y="5932926"/>
            <a:ext cx="1285875" cy="3524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96C12-A11F-3EE3-ADEF-1DA6D8FA4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6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D86A2-0131-9E3C-BECD-B9DBCE67A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7AB188C-7F3B-F8C3-A54A-948A15DA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757787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 err="1">
                <a:solidFill>
                  <a:srgbClr val="000000"/>
                </a:solidFill>
                <a:ea typeface="+mj-lt"/>
                <a:cs typeface="+mj-lt"/>
              </a:rPr>
              <a:t>MuCh</a:t>
            </a: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 geometry 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D479F-C756-CC36-5A0A-4BEEE6336564}"/>
              </a:ext>
            </a:extLst>
          </p:cNvPr>
          <p:cNvSpPr txBox="1"/>
          <p:nvPr/>
        </p:nvSpPr>
        <p:spPr>
          <a:xfrm>
            <a:off x="1317298" y="5871779"/>
            <a:ext cx="1481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odoni MT"/>
                <a:ea typeface="+mn-lt"/>
                <a:cs typeface="+mn-lt"/>
              </a:rPr>
              <a:t>Edge frame</a:t>
            </a:r>
          </a:p>
        </p:txBody>
      </p:sp>
      <p:pic>
        <p:nvPicPr>
          <p:cNvPr id="2" name="Picture 1" descr="A yellow line on a white background&#10;&#10;AI-generated content may be incorrect.">
            <a:extLst>
              <a:ext uri="{FF2B5EF4-FFF2-40B4-BE49-F238E27FC236}">
                <a16:creationId xmlns:a16="http://schemas.microsoft.com/office/drawing/2014/main" id="{5C81DD1C-E4BB-DA7B-168A-AF9167750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0" y="1912226"/>
            <a:ext cx="3374040" cy="3778032"/>
          </a:xfrm>
          <a:prstGeom prst="rect">
            <a:avLst/>
          </a:prstGeom>
        </p:spPr>
      </p:pic>
      <p:pic>
        <p:nvPicPr>
          <p:cNvPr id="3" name="Picture 2" descr="A grey rectangular objects on a white background&#10;&#10;AI-generated content may be incorrect.">
            <a:extLst>
              <a:ext uri="{FF2B5EF4-FFF2-40B4-BE49-F238E27FC236}">
                <a16:creationId xmlns:a16="http://schemas.microsoft.com/office/drawing/2014/main" id="{620F574E-444E-3CD9-6AAE-A2BA82A25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773" y="1912226"/>
            <a:ext cx="3374041" cy="377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9A7BE-701A-AECB-966F-07313DD37F9B}"/>
              </a:ext>
            </a:extLst>
          </p:cNvPr>
          <p:cNvSpPr txBox="1"/>
          <p:nvPr/>
        </p:nvSpPr>
        <p:spPr>
          <a:xfrm>
            <a:off x="5267435" y="5871778"/>
            <a:ext cx="20600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odoni MT"/>
                <a:ea typeface="+mn-lt"/>
                <a:cs typeface="+mn-lt"/>
              </a:rPr>
              <a:t>FEB support layer</a:t>
            </a:r>
          </a:p>
        </p:txBody>
      </p:sp>
      <p:pic>
        <p:nvPicPr>
          <p:cNvPr id="5" name="Picture 4" descr="A green rectangle with white background&#10;&#10;AI-generated content may be incorrect.">
            <a:extLst>
              <a:ext uri="{FF2B5EF4-FFF2-40B4-BE49-F238E27FC236}">
                <a16:creationId xmlns:a16="http://schemas.microsoft.com/office/drawing/2014/main" id="{A3A65519-1891-0AED-5D83-4232CAC2E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222" y="1815881"/>
            <a:ext cx="2287971" cy="2560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C755A-3C9A-C878-0864-0421923B63CC}"/>
              </a:ext>
            </a:extLst>
          </p:cNvPr>
          <p:cNvSpPr txBox="1"/>
          <p:nvPr/>
        </p:nvSpPr>
        <p:spPr>
          <a:xfrm>
            <a:off x="8867227" y="5871777"/>
            <a:ext cx="20600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odoni MT"/>
                <a:ea typeface="+mn-lt"/>
                <a:cs typeface="+mn-lt"/>
              </a:rPr>
              <a:t>Drift extension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7B7E2-F7B6-3E08-00E8-3838EDCC2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2840-6C0B-AEA1-919E-36212EFB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3562A8A-A786-3B68-4338-B8055329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757787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Sector-Channel distribution of the much </a:t>
            </a:r>
            <a:r>
              <a:rPr lang="en-US" sz="3200" err="1">
                <a:solidFill>
                  <a:srgbClr val="000000"/>
                </a:solidFill>
                <a:ea typeface="+mj-lt"/>
                <a:cs typeface="+mj-lt"/>
              </a:rPr>
              <a:t>digis</a:t>
            </a:r>
            <a:endParaRPr lang="en-US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8A1EA-F5CB-C700-C123-856977680977}"/>
              </a:ext>
            </a:extLst>
          </p:cNvPr>
          <p:cNvSpPr txBox="1"/>
          <p:nvPr/>
        </p:nvSpPr>
        <p:spPr>
          <a:xfrm>
            <a:off x="2692401" y="1527503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odoni MT"/>
                <a:ea typeface="+mn-lt"/>
                <a:cs typeface="+mn-lt"/>
              </a:rPr>
              <a:t>v23a</a:t>
            </a:r>
          </a:p>
        </p:txBody>
      </p:sp>
      <p:pic>
        <p:nvPicPr>
          <p:cNvPr id="2" name="Picture 1" descr="A chart of rows of columns&#10;&#10;AI-generated content may be incorrect.">
            <a:extLst>
              <a:ext uri="{FF2B5EF4-FFF2-40B4-BE49-F238E27FC236}">
                <a16:creationId xmlns:a16="http://schemas.microsoft.com/office/drawing/2014/main" id="{54AA9C81-C5CD-19BA-4C3F-80D2D0D6A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3" y="1950326"/>
            <a:ext cx="5343416" cy="3631763"/>
          </a:xfrm>
          <a:prstGeom prst="rect">
            <a:avLst/>
          </a:prstGeom>
        </p:spPr>
      </p:pic>
      <p:pic>
        <p:nvPicPr>
          <p:cNvPr id="3" name="Picture 2" descr="A chart of rows columns&#10;&#10;AI-generated content may be incorrect.">
            <a:extLst>
              <a:ext uri="{FF2B5EF4-FFF2-40B4-BE49-F238E27FC236}">
                <a16:creationId xmlns:a16="http://schemas.microsoft.com/office/drawing/2014/main" id="{A9967013-D4D2-3708-3A38-826B2C818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14" y="1950491"/>
            <a:ext cx="4772573" cy="3631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B2C4F-1ABA-9FE8-D1D7-02E7648C700B}"/>
              </a:ext>
            </a:extLst>
          </p:cNvPr>
          <p:cNvSpPr txBox="1"/>
          <p:nvPr/>
        </p:nvSpPr>
        <p:spPr>
          <a:xfrm>
            <a:off x="8735848" y="1527502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odoni MT"/>
                <a:ea typeface="+mn-lt"/>
                <a:cs typeface="+mn-lt"/>
              </a:rPr>
              <a:t>v23b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C5F04-3137-0384-AA53-67657FADFDAB}"/>
              </a:ext>
            </a:extLst>
          </p:cNvPr>
          <p:cNvSpPr txBox="1"/>
          <p:nvPr/>
        </p:nvSpPr>
        <p:spPr>
          <a:xfrm>
            <a:off x="564895" y="5929730"/>
            <a:ext cx="50467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8 </a:t>
            </a:r>
            <a:r>
              <a:rPr lang="en-US" err="1"/>
              <a:t>AGeV</a:t>
            </a:r>
            <a:r>
              <a:rPr lang="en-US"/>
              <a:t> </a:t>
            </a:r>
            <a:r>
              <a:rPr lang="en-US" err="1"/>
              <a:t>AuAu</a:t>
            </a:r>
            <a:r>
              <a:rPr lang="en-US"/>
              <a:t> central collision (10k events)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3F9632-E31B-4284-E4D3-498D79E10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ED8D4-5995-0032-7E32-B2CEBDD27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17A5C3F-0B79-D44B-F800-BFB3D744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4" y="495028"/>
            <a:ext cx="10656763" cy="668495"/>
          </a:xfrm>
        </p:spPr>
        <p:txBody>
          <a:bodyPr>
            <a:normAutofit fontScale="90000"/>
          </a:bodyPr>
          <a:lstStyle/>
          <a:p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  </a:t>
            </a: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Invariant mass spectra of omega meson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67A7F-B680-F446-5925-7928E5F95EE8}"/>
              </a:ext>
            </a:extLst>
          </p:cNvPr>
          <p:cNvSpPr txBox="1"/>
          <p:nvPr/>
        </p:nvSpPr>
        <p:spPr>
          <a:xfrm>
            <a:off x="765504" y="1194676"/>
            <a:ext cx="42409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8AGeV </a:t>
            </a:r>
            <a:r>
              <a:rPr lang="en-US" b="1" err="1">
                <a:ea typeface="+mn-lt"/>
                <a:cs typeface="+mn-lt"/>
              </a:rPr>
              <a:t>AuAu</a:t>
            </a:r>
            <a:r>
              <a:rPr lang="en-US" b="1">
                <a:ea typeface="+mn-lt"/>
                <a:cs typeface="+mn-lt"/>
              </a:rPr>
              <a:t> central collision *</a:t>
            </a:r>
            <a:endParaRPr lang="en-US" b="1">
              <a:ea typeface="Source Sans Pro Light"/>
            </a:endParaRP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3C8D052E-2827-F7B9-1CE5-09F9F9570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3" y="1955590"/>
            <a:ext cx="3829165" cy="3382032"/>
          </a:xfrm>
          <a:prstGeom prst="rect">
            <a:avLst/>
          </a:prstGeom>
        </p:spPr>
      </p:pic>
      <p:pic>
        <p:nvPicPr>
          <p:cNvPr id="4" name="Picture 3" descr="A graph of a graph of a number of events&#10;&#10;AI-generated content may be incorrect.">
            <a:extLst>
              <a:ext uri="{FF2B5EF4-FFF2-40B4-BE49-F238E27FC236}">
                <a16:creationId xmlns:a16="http://schemas.microsoft.com/office/drawing/2014/main" id="{C546F210-9B37-AC61-F3CE-54896940B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244" y="1956802"/>
            <a:ext cx="3773873" cy="3376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7A09C-E74B-52F9-2719-99C63C2AED8C}"/>
              </a:ext>
            </a:extLst>
          </p:cNvPr>
          <p:cNvSpPr txBox="1"/>
          <p:nvPr/>
        </p:nvSpPr>
        <p:spPr>
          <a:xfrm>
            <a:off x="2175642" y="1588813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odoni MT"/>
                <a:ea typeface="+mn-lt"/>
                <a:cs typeface="+mn-lt"/>
              </a:rPr>
              <a:t>v23a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8BE37-4A92-1D2B-99E2-5BC68FF665BC}"/>
              </a:ext>
            </a:extLst>
          </p:cNvPr>
          <p:cNvSpPr txBox="1"/>
          <p:nvPr/>
        </p:nvSpPr>
        <p:spPr>
          <a:xfrm>
            <a:off x="7938815" y="1588813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odoni MT"/>
                <a:ea typeface="+mn-lt"/>
                <a:cs typeface="+mn-lt"/>
              </a:rPr>
              <a:t>v23b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D4BD8-3335-B1BC-BA67-FEF3C06996A8}"/>
              </a:ext>
            </a:extLst>
          </p:cNvPr>
          <p:cNvSpPr txBox="1"/>
          <p:nvPr/>
        </p:nvSpPr>
        <p:spPr>
          <a:xfrm>
            <a:off x="622126" y="5528153"/>
            <a:ext cx="11003898" cy="12037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175"/>
              </a:lnSpc>
              <a:buFont typeface="Arial,Sans-Serif"/>
              <a:buChar char="•"/>
            </a:pPr>
            <a:r>
              <a:rPr lang="en-US" sz="1600" b="1">
                <a:cs typeface="Arial"/>
              </a:rPr>
              <a:t>Following selection cuts were used</a:t>
            </a:r>
            <a:r>
              <a:rPr lang="en-US" sz="1600">
                <a:cs typeface="Arial"/>
              </a:rPr>
              <a:t>: Number of </a:t>
            </a:r>
            <a:r>
              <a:rPr lang="en-US" sz="1600" err="1">
                <a:cs typeface="Arial"/>
              </a:rPr>
              <a:t>MuCh</a:t>
            </a:r>
            <a:r>
              <a:rPr lang="en-US" sz="1600">
                <a:cs typeface="Arial"/>
              </a:rPr>
              <a:t> hits &gt; 11, Number of STS hits &gt; 7, Number of TRD hits &gt; 1,Number of TOF hits &gt; 1, χ</a:t>
            </a:r>
            <a:r>
              <a:rPr lang="en-US" sz="1200" baseline="30000">
                <a:cs typeface="Arial"/>
              </a:rPr>
              <a:t>2</a:t>
            </a:r>
            <a:r>
              <a:rPr lang="en-US" sz="1200" baseline="-25000">
                <a:cs typeface="Arial"/>
              </a:rPr>
              <a:t>MuCh</a:t>
            </a:r>
            <a:r>
              <a:rPr lang="en-US" sz="1050" baseline="-25000">
                <a:cs typeface="Arial"/>
              </a:rPr>
              <a:t>     </a:t>
            </a:r>
            <a:r>
              <a:rPr lang="en-US" sz="1600">
                <a:cs typeface="Arial"/>
              </a:rPr>
              <a:t>&lt; 3, χ</a:t>
            </a:r>
            <a:r>
              <a:rPr lang="en-US" sz="1200" baseline="30000">
                <a:cs typeface="Arial"/>
              </a:rPr>
              <a:t>2</a:t>
            </a:r>
            <a:r>
              <a:rPr lang="en-US" sz="1200" baseline="-25000">
                <a:cs typeface="Arial"/>
              </a:rPr>
              <a:t>STS   </a:t>
            </a:r>
            <a:r>
              <a:rPr lang="en-US" sz="1600">
                <a:cs typeface="Arial"/>
              </a:rPr>
              <a:t>&lt; 2, χ</a:t>
            </a:r>
            <a:r>
              <a:rPr lang="en-US" sz="1200" baseline="30000">
                <a:cs typeface="Arial"/>
              </a:rPr>
              <a:t>2</a:t>
            </a:r>
            <a:r>
              <a:rPr lang="en-US" sz="1200" baseline="-25000">
                <a:cs typeface="Arial"/>
              </a:rPr>
              <a:t>vertex    </a:t>
            </a:r>
            <a:r>
              <a:rPr lang="en-US" sz="700" baseline="-25000">
                <a:cs typeface="Arial"/>
              </a:rPr>
              <a:t> </a:t>
            </a:r>
            <a:r>
              <a:rPr lang="en-US" sz="1600">
                <a:cs typeface="Arial"/>
              </a:rPr>
              <a:t>&lt; 3, </a:t>
            </a:r>
            <a:r>
              <a:rPr lang="en-US" sz="1600" err="1">
                <a:cs typeface="Arial"/>
              </a:rPr>
              <a:t>SigmaToFCut</a:t>
            </a:r>
            <a:r>
              <a:rPr lang="en-US" sz="1600">
                <a:cs typeface="Arial"/>
              </a:rPr>
              <a:t>=2​</a:t>
            </a:r>
          </a:p>
          <a:p>
            <a:pPr marL="285750" indent="-285750">
              <a:lnSpc>
                <a:spcPts val="2175"/>
              </a:lnSpc>
              <a:buFont typeface="Arial,Sans-Serif"/>
              <a:buChar char="•"/>
            </a:pPr>
            <a:r>
              <a:rPr lang="en-US" sz="1600">
                <a:ea typeface="Source Sans Pro Light"/>
                <a:cs typeface="Arial"/>
              </a:rPr>
              <a:t>Similar S/B ratio and reconstructed efficiency for v23a and v23b geometry.                                                           *scaling factor with HSD</a:t>
            </a:r>
          </a:p>
          <a:p>
            <a:pPr marL="285750" indent="-285750">
              <a:lnSpc>
                <a:spcPts val="2175"/>
              </a:lnSpc>
              <a:buFont typeface="Arial,Sans-Serif"/>
              <a:buChar char="•"/>
            </a:pPr>
            <a:endParaRPr lang="en-US" sz="1600">
              <a:ea typeface="Source Sans Pro Light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23D954-3B6A-B1C2-FEF7-8CBDBCD5A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26117-F4B5-0DDD-E60C-A44E3B0D4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E2C8AE9-CCDA-A9D6-19F7-7F77ECA9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4" y="495028"/>
            <a:ext cx="10656763" cy="668495"/>
          </a:xfrm>
        </p:spPr>
        <p:txBody>
          <a:bodyPr>
            <a:normAutofit fontScale="90000"/>
          </a:bodyPr>
          <a:lstStyle/>
          <a:p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  </a:t>
            </a: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320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200" err="1">
                <a:solidFill>
                  <a:srgbClr val="000000"/>
                </a:solidFill>
                <a:ea typeface="+mj-lt"/>
                <a:cs typeface="+mj-lt"/>
              </a:rPr>
              <a:t>MuCh</a:t>
            </a: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 Chi2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7B3F3-B95F-2332-FD1E-0593C11EB0DC}"/>
              </a:ext>
            </a:extLst>
          </p:cNvPr>
          <p:cNvSpPr txBox="1"/>
          <p:nvPr/>
        </p:nvSpPr>
        <p:spPr>
          <a:xfrm>
            <a:off x="765504" y="1194676"/>
            <a:ext cx="42409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8AGeV </a:t>
            </a:r>
            <a:r>
              <a:rPr lang="en-US" err="1">
                <a:ea typeface="+mn-lt"/>
                <a:cs typeface="+mn-lt"/>
              </a:rPr>
              <a:t>AuAu</a:t>
            </a:r>
            <a:r>
              <a:rPr lang="en-US">
                <a:ea typeface="+mn-lt"/>
                <a:cs typeface="+mn-lt"/>
              </a:rPr>
              <a:t> central collision </a:t>
            </a:r>
            <a:endParaRPr lang="en-US"/>
          </a:p>
        </p:txBody>
      </p:sp>
      <p:pic>
        <p:nvPicPr>
          <p:cNvPr id="2" name="Picture 1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299F7EB0-89D0-CE9C-8686-C763E4C6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38" y="1572039"/>
            <a:ext cx="8714828" cy="46773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4F07B-CB5C-8991-0187-5E3C51D89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0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8DF29-2EA3-EED9-3636-3FC8ABCF1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8545473C-EAEC-38F9-61B5-F94E6E3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02" y="500727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 b="1" err="1">
                <a:solidFill>
                  <a:srgbClr val="000000"/>
                </a:solidFill>
                <a:ea typeface="+mj-lt"/>
                <a:cs typeface="+mj-lt"/>
              </a:rPr>
              <a:t>MuCh</a:t>
            </a:r>
            <a:r>
              <a:rPr lang="en-US" sz="3200" b="1" dirty="0">
                <a:solidFill>
                  <a:srgbClr val="000000"/>
                </a:solidFill>
                <a:ea typeface="+mj-lt"/>
                <a:cs typeface="+mj-lt"/>
              </a:rPr>
              <a:t> geometry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9AF41-AC76-0E97-B04A-AB7F87C06472}"/>
              </a:ext>
            </a:extLst>
          </p:cNvPr>
          <p:cNvSpPr txBox="1"/>
          <p:nvPr/>
        </p:nvSpPr>
        <p:spPr>
          <a:xfrm>
            <a:off x="1221711" y="1287254"/>
            <a:ext cx="487680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No of Stations : 4 </a:t>
            </a:r>
            <a:endParaRPr lang="en-US" dirty="0">
              <a:latin typeface="Bodoni M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No of layers/station : 3 </a:t>
            </a:r>
            <a:endParaRPr lang="en-US" dirty="0">
              <a:latin typeface="Bodoni M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Shape of Each module: Trapezoidal </a:t>
            </a:r>
            <a:endParaRPr lang="en-US" dirty="0">
              <a:latin typeface="Bodoni MT"/>
              <a:ea typeface="+mn-lt"/>
              <a:cs typeface="+mn-lt"/>
            </a:endParaRPr>
          </a:p>
          <a:p>
            <a:endParaRPr lang="en-US" sz="2000">
              <a:latin typeface="Bodoni MT"/>
              <a:ea typeface="+mn-lt"/>
              <a:cs typeface="+mn-lt"/>
            </a:endParaRPr>
          </a:p>
          <a:p>
            <a:r>
              <a:rPr lang="en-US" sz="2000" dirty="0">
                <a:latin typeface="Bodoni MT"/>
                <a:ea typeface="+mn-lt"/>
                <a:cs typeface="+mn-lt"/>
              </a:rPr>
              <a:t>No of modules in each layer :</a:t>
            </a:r>
            <a:endParaRPr lang="en-US" dirty="0">
              <a:latin typeface="Bodoni M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Station 1 : 16 </a:t>
            </a:r>
            <a:endParaRPr lang="en-US" dirty="0">
              <a:latin typeface="Bodoni M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Station 2 : 20 </a:t>
            </a:r>
            <a:endParaRPr lang="en-US" dirty="0">
              <a:latin typeface="Bodoni M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Station 3 : 18 </a:t>
            </a:r>
            <a:endParaRPr lang="en-US" dirty="0">
              <a:latin typeface="Bodoni M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Station 4 : 18</a:t>
            </a:r>
            <a:endParaRPr lang="en-US" dirty="0">
              <a:latin typeface="Bodoni MT"/>
              <a:ea typeface="Source Sans Pro Light"/>
            </a:endParaRPr>
          </a:p>
          <a:p>
            <a:endParaRPr lang="en-US">
              <a:ea typeface="Source Sans Pr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1FE77-C05C-0EB0-0416-03F97AE5474F}"/>
              </a:ext>
            </a:extLst>
          </p:cNvPr>
          <p:cNvSpPr txBox="1"/>
          <p:nvPr/>
        </p:nvSpPr>
        <p:spPr>
          <a:xfrm>
            <a:off x="1466089" y="4247319"/>
            <a:ext cx="5379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odoni MT"/>
                <a:ea typeface="+mn-lt"/>
                <a:cs typeface="+mn-lt"/>
              </a:rPr>
              <a:t>Readout plane : Segmented into progressively increasing pads.</a:t>
            </a:r>
          </a:p>
        </p:txBody>
      </p:sp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D6F3FCA2-AE33-7241-BB2B-5CF0869C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47" b="30851"/>
          <a:stretch>
            <a:fillRect/>
          </a:stretch>
        </p:blipFill>
        <p:spPr>
          <a:xfrm>
            <a:off x="3324694" y="4937780"/>
            <a:ext cx="2195171" cy="1191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0B518-B456-60BE-21CF-20ECA81918C9}"/>
              </a:ext>
            </a:extLst>
          </p:cNvPr>
          <p:cNvSpPr txBox="1"/>
          <p:nvPr/>
        </p:nvSpPr>
        <p:spPr>
          <a:xfrm rot="-1320000">
            <a:off x="3450362" y="4960210"/>
            <a:ext cx="10998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Source Sans Pro Light"/>
              </a:rPr>
              <a:t>Sector #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41723-A81E-2782-5F49-63BEB5ECFA20}"/>
              </a:ext>
            </a:extLst>
          </p:cNvPr>
          <p:cNvSpPr txBox="1"/>
          <p:nvPr/>
        </p:nvSpPr>
        <p:spPr>
          <a:xfrm rot="5220000">
            <a:off x="2792304" y="5723812"/>
            <a:ext cx="6958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Source Sans Pro Light"/>
              </a:rPr>
              <a:t>Ch. #</a:t>
            </a:r>
            <a:endParaRPr lang="en-US" sz="1600" b="1">
              <a:ea typeface="Source Sans Pro Light"/>
            </a:endParaRPr>
          </a:p>
        </p:txBody>
      </p:sp>
      <p:pic>
        <p:nvPicPr>
          <p:cNvPr id="8" name="Picture 7" descr="A blue computer server with red and green arrows&#10;&#10;Description automatically generated">
            <a:extLst>
              <a:ext uri="{FF2B5EF4-FFF2-40B4-BE49-F238E27FC236}">
                <a16:creationId xmlns:a16="http://schemas.microsoft.com/office/drawing/2014/main" id="{DE116562-987E-6F4A-E939-6D42A60F2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641" y="551119"/>
            <a:ext cx="3390900" cy="2209800"/>
          </a:xfrm>
          <a:prstGeom prst="rect">
            <a:avLst/>
          </a:prstGeom>
        </p:spPr>
      </p:pic>
      <p:pic>
        <p:nvPicPr>
          <p:cNvPr id="10" name="Picture 9" descr="A diagram of a circular structure&#10;&#10;AI-generated content may be incorrect.">
            <a:extLst>
              <a:ext uri="{FF2B5EF4-FFF2-40B4-BE49-F238E27FC236}">
                <a16:creationId xmlns:a16="http://schemas.microsoft.com/office/drawing/2014/main" id="{E276E9EF-4846-D0AD-FC16-C65D5A34B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112" y="3371235"/>
            <a:ext cx="3617740" cy="2603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CA54FC-C34C-607A-17BA-B1C8450F299B}"/>
              </a:ext>
            </a:extLst>
          </p:cNvPr>
          <p:cNvSpPr txBox="1"/>
          <p:nvPr/>
        </p:nvSpPr>
        <p:spPr>
          <a:xfrm>
            <a:off x="8335362" y="285807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ea typeface="Source Sans Pro Light"/>
              </a:rPr>
              <a:t>MuCh</a:t>
            </a:r>
            <a:r>
              <a:rPr lang="en-US" b="1" dirty="0">
                <a:ea typeface="Source Sans Pro Light"/>
              </a:rPr>
              <a:t> setup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C0F28-3678-83E1-8229-BBC1199CF063}"/>
              </a:ext>
            </a:extLst>
          </p:cNvPr>
          <p:cNvSpPr txBox="1"/>
          <p:nvPr/>
        </p:nvSpPr>
        <p:spPr>
          <a:xfrm>
            <a:off x="8653749" y="60647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MuCh</a:t>
            </a:r>
            <a:r>
              <a:rPr lang="en-US" b="1" dirty="0"/>
              <a:t> layer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D1320-D9BA-3920-10E3-2CF24A5F5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2CCE8-3E59-83FF-4D9F-756694B35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34C90CCC-18A8-1899-EDDE-7FCD28DF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59" y="355599"/>
            <a:ext cx="10788471" cy="6074729"/>
          </a:xfrm>
        </p:spPr>
        <p:txBody>
          <a:bodyPr>
            <a:normAutofit/>
          </a:bodyPr>
          <a:lstStyle/>
          <a:p>
            <a:br>
              <a:rPr lang="en-US" sz="3600" dirty="0">
                <a:latin typeface="Tisa Offc Serif Pro"/>
              </a:rPr>
            </a:br>
            <a:br>
              <a:rPr lang="en-US" sz="3600" dirty="0">
                <a:latin typeface="Tisa Offc Serif Pro"/>
              </a:rPr>
            </a:br>
            <a:r>
              <a:rPr lang="en-US" sz="3200" b="1" dirty="0">
                <a:solidFill>
                  <a:schemeClr val="tx1"/>
                </a:solidFill>
                <a:ea typeface="+mj-lt"/>
                <a:cs typeface="+mj-lt"/>
              </a:rPr>
              <a:t> New </a:t>
            </a:r>
            <a:r>
              <a:rPr lang="en-US" sz="3200" b="1" err="1">
                <a:solidFill>
                  <a:schemeClr val="tx1"/>
                </a:solidFill>
                <a:ea typeface="+mj-lt"/>
                <a:cs typeface="+mj-lt"/>
              </a:rPr>
              <a:t>MuCh</a:t>
            </a:r>
            <a:r>
              <a:rPr lang="en-US" sz="3200" b="1" dirty="0">
                <a:solidFill>
                  <a:schemeClr val="tx1"/>
                </a:solidFill>
                <a:ea typeface="+mj-lt"/>
                <a:cs typeface="+mj-lt"/>
              </a:rPr>
              <a:t> geometry v23b for SIS100 </a:t>
            </a:r>
            <a:r>
              <a:rPr lang="en-US" sz="3200" b="1" err="1">
                <a:solidFill>
                  <a:schemeClr val="tx1"/>
                </a:solidFill>
                <a:ea typeface="+mj-lt"/>
                <a:cs typeface="+mj-lt"/>
              </a:rPr>
              <a:t>lmvm</a:t>
            </a:r>
            <a:r>
              <a:rPr lang="en-US" sz="3200" b="1" dirty="0">
                <a:solidFill>
                  <a:schemeClr val="tx1"/>
                </a:solidFill>
                <a:ea typeface="+mj-lt"/>
                <a:cs typeface="+mj-lt"/>
              </a:rPr>
              <a:t> setup</a:t>
            </a:r>
            <a:br>
              <a:rPr lang="en-US" sz="3200" dirty="0">
                <a:ea typeface="+mj-lt"/>
                <a:cs typeface="+mj-lt"/>
              </a:rPr>
            </a:b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solidFill>
                  <a:srgbClr val="000000"/>
                </a:solidFill>
                <a:latin typeface="Tisa Offc Serif Pro"/>
                <a:ea typeface="+mj-lt"/>
                <a:cs typeface="+mj-lt"/>
              </a:rPr>
              <a:t>-&gt; </a:t>
            </a:r>
            <a:r>
              <a:rPr lang="en-US" sz="2800" dirty="0">
                <a:solidFill>
                  <a:srgbClr val="000000"/>
                </a:solidFill>
                <a:latin typeface="Bodoni MT"/>
                <a:ea typeface="+mj-lt"/>
                <a:cs typeface="+mj-lt"/>
              </a:rPr>
              <a:t>Investigation towards identifying detector layout with optimized material budget and computational time</a:t>
            </a:r>
            <a:br>
              <a:rPr lang="en-US" sz="2800" dirty="0">
                <a:ea typeface="+mj-lt"/>
                <a:cs typeface="+mj-lt"/>
              </a:rPr>
            </a:b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solidFill>
                  <a:srgbClr val="000000"/>
                </a:solidFill>
                <a:latin typeface="Tisa Offc Serif Pro"/>
                <a:cs typeface="Arial"/>
              </a:rPr>
              <a:t>-&gt; </a:t>
            </a:r>
            <a:r>
              <a:rPr lang="en-US" sz="2800" dirty="0">
                <a:latin typeface="Bodoni MT"/>
                <a:cs typeface="Arial"/>
              </a:rPr>
              <a:t>Comparision of transport time for the geometry v23b with v23a and v21c for 8AGeV </a:t>
            </a:r>
            <a:r>
              <a:rPr lang="en-US" sz="2800" err="1">
                <a:latin typeface="Bodoni MT"/>
                <a:cs typeface="Arial"/>
              </a:rPr>
              <a:t>AuAu</a:t>
            </a:r>
            <a:r>
              <a:rPr lang="en-US" sz="2800" dirty="0">
                <a:latin typeface="Bodoni MT"/>
                <a:cs typeface="Arial"/>
              </a:rPr>
              <a:t> collisions</a:t>
            </a:r>
            <a:endParaRPr lang="en-US" sz="2800" dirty="0">
              <a:latin typeface="Bodoni MT"/>
            </a:endParaRPr>
          </a:p>
          <a:p>
            <a:br>
              <a:rPr lang="en-US" sz="4600" dirty="0">
                <a:latin typeface="Tisa Offc Serif Pro"/>
              </a:rPr>
            </a:br>
            <a:endParaRPr lang="en-US" sz="4600">
              <a:latin typeface="Tisa Offc Serif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F4779-DBD7-FB06-248D-EE8AAEA3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5A349-EDD0-9B5B-1360-B4CDCA5C0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0D25FCE-3FD3-C05D-DDDF-B155093D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67359"/>
            <a:ext cx="10512293" cy="578169"/>
          </a:xfrm>
        </p:spPr>
        <p:txBody>
          <a:bodyPr vert="horz" lIns="91440" tIns="45720" rIns="914400" bIns="45720" rtlCol="0" anchor="b">
            <a:noAutofit/>
          </a:bodyPr>
          <a:lstStyle/>
          <a:p>
            <a:r>
              <a:rPr lang="en-US" sz="3600"/>
              <a:t>Muon Chamber (</a:t>
            </a:r>
            <a:r>
              <a:rPr lang="en-US" sz="3600" err="1"/>
              <a:t>MuCh</a:t>
            </a:r>
            <a:r>
              <a:rPr lang="en-US" sz="3600"/>
              <a:t>) at CBM</a:t>
            </a:r>
          </a:p>
        </p:txBody>
      </p:sp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B784303E-3CEC-6767-5727-0FAC4A925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527" y="1044893"/>
            <a:ext cx="5244465" cy="2776855"/>
          </a:xfrm>
          <a:prstGeom prst="rect">
            <a:avLst/>
          </a:prstGeom>
        </p:spPr>
      </p:pic>
      <p:pic>
        <p:nvPicPr>
          <p:cNvPr id="7" name="Picture 6" descr="A blue computer server with red and green arrows&#10;&#10;Description automatically generated">
            <a:extLst>
              <a:ext uri="{FF2B5EF4-FFF2-40B4-BE49-F238E27FC236}">
                <a16:creationId xmlns:a16="http://schemas.microsoft.com/office/drawing/2014/main" id="{FB22A50B-FBC2-EA58-B120-5A05B242D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50" y="4122420"/>
            <a:ext cx="3390900" cy="2209800"/>
          </a:xfrm>
          <a:prstGeom prst="rect">
            <a:avLst/>
          </a:prstGeom>
        </p:spPr>
      </p:pic>
      <p:pic>
        <p:nvPicPr>
          <p:cNvPr id="8" name="Picture 7" descr="A diagram with blue text&#10;&#10;AI-generated content may be incorrect.">
            <a:extLst>
              <a:ext uri="{FF2B5EF4-FFF2-40B4-BE49-F238E27FC236}">
                <a16:creationId xmlns:a16="http://schemas.microsoft.com/office/drawing/2014/main" id="{CADF5911-2898-1754-B158-E3AEAF08F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" y="1167447"/>
            <a:ext cx="2933700" cy="885825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78580426-A4A4-5AE5-A174-A7645D6E7E73}"/>
              </a:ext>
            </a:extLst>
          </p:cNvPr>
          <p:cNvSpPr txBox="1"/>
          <p:nvPr/>
        </p:nvSpPr>
        <p:spPr>
          <a:xfrm>
            <a:off x="504407" y="2184276"/>
            <a:ext cx="323571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-&gt; Originating from ρ, ω, φ </a:t>
            </a:r>
            <a:r>
              <a:rPr lang="en-US" b="1" err="1"/>
              <a:t>etc</a:t>
            </a:r>
            <a:endParaRPr lang="en-US" b="1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4093209-6517-98E6-D8B0-BD5FEEB8284B}"/>
              </a:ext>
            </a:extLst>
          </p:cNvPr>
          <p:cNvSpPr txBox="1"/>
          <p:nvPr/>
        </p:nvSpPr>
        <p:spPr>
          <a:xfrm>
            <a:off x="504407" y="2928558"/>
            <a:ext cx="304056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Angular Coverage~5º to 25º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84E99BF-7A78-CB2F-B94D-367F28D31C5C}"/>
              </a:ext>
            </a:extLst>
          </p:cNvPr>
          <p:cNvSpPr txBox="1"/>
          <p:nvPr/>
        </p:nvSpPr>
        <p:spPr>
          <a:xfrm>
            <a:off x="502053" y="3673707"/>
            <a:ext cx="431973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Optimized Absorber Thickness</a:t>
            </a:r>
            <a:r>
              <a:rPr lang="en-US"/>
              <a:t>:</a:t>
            </a:r>
          </a:p>
          <a:p>
            <a:r>
              <a:rPr lang="en-US"/>
              <a:t>58 cm graphite &amp; cement + 20 cm  Fe + 20 cm Fe + 30 cm Fe</a:t>
            </a:r>
            <a:endParaRPr lang="en-US">
              <a:ea typeface="Source Sans Pro Ligh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B9FEAF8-3DA4-CA60-0CC4-CA3B5E610C63}"/>
              </a:ext>
            </a:extLst>
          </p:cNvPr>
          <p:cNvSpPr txBox="1"/>
          <p:nvPr/>
        </p:nvSpPr>
        <p:spPr>
          <a:xfrm>
            <a:off x="502053" y="4903191"/>
            <a:ext cx="3746809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-&gt;</a:t>
            </a:r>
            <a:r>
              <a:rPr lang="en-US" b="1"/>
              <a:t>Segmented absorber allow us to</a:t>
            </a:r>
          </a:p>
          <a:p>
            <a:r>
              <a:rPr lang="en-US" b="1"/>
              <a:t>reconstruct low momentum muon</a:t>
            </a:r>
          </a:p>
        </p:txBody>
      </p:sp>
      <p:pic>
        <p:nvPicPr>
          <p:cNvPr id="13" name="Picture 12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0D55467E-0863-5F8A-85FD-8303A3F774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435" b="588"/>
          <a:stretch/>
        </p:blipFill>
        <p:spPr>
          <a:xfrm>
            <a:off x="5609590" y="4315142"/>
            <a:ext cx="2322621" cy="17126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C8127-C075-3F14-B087-3D2E75E30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7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CAE24-55A8-648D-1D01-2037AE14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E973B13-C41B-BADD-9A94-491C3443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53439"/>
            <a:ext cx="10034773" cy="852489"/>
          </a:xfrm>
        </p:spPr>
        <p:txBody>
          <a:bodyPr/>
          <a:lstStyle/>
          <a:p>
            <a:r>
              <a:rPr lang="en-US"/>
              <a:t>CBM Experiment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FA66F22-B55C-025D-3AD3-17101D7EC3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869439"/>
            <a:ext cx="4802735" cy="4135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endParaRPr lang="en-US" b="1">
              <a:ea typeface="Source Sans Pro Light"/>
            </a:endParaRPr>
          </a:p>
          <a:p>
            <a:pPr marL="285750" indent="-285750">
              <a:buChar char="•"/>
            </a:pPr>
            <a:r>
              <a:rPr lang="en-US" b="1">
                <a:ea typeface="+mn-lt"/>
                <a:cs typeface="+mn-lt"/>
              </a:rPr>
              <a:t>Fixed target heavy-ion experiment</a:t>
            </a:r>
            <a:endParaRPr lang="en-US" b="1">
              <a:ea typeface="Source Sans Pro Light"/>
            </a:endParaRPr>
          </a:p>
          <a:p>
            <a:pPr marL="285750" indent="-285750">
              <a:buChar char="•"/>
            </a:pPr>
            <a:r>
              <a:rPr lang="en-US" b="1">
                <a:ea typeface="+mn-lt"/>
                <a:cs typeface="+mn-lt"/>
              </a:rPr>
              <a:t>Designed to explore QCD phase diagram at moderate temperature and high net baryon density</a:t>
            </a:r>
            <a:endParaRPr lang="en-US" b="1">
              <a:ea typeface="Source Sans Pro Light"/>
            </a:endParaRPr>
          </a:p>
          <a:p>
            <a:pPr marL="285750" indent="-285750">
              <a:buChar char="•"/>
            </a:pPr>
            <a:r>
              <a:rPr lang="en-US" b="1">
                <a:ea typeface="+mn-lt"/>
                <a:cs typeface="+mn-lt"/>
              </a:rPr>
              <a:t>Measure rare diagnostic probes such as multi-strange hyperons, charmed particles and vector mesons decaying into lepton pairs with unprecedented precision and statistics</a:t>
            </a:r>
            <a:endParaRPr lang="en-US" b="1">
              <a:ea typeface="Source Sans Pro Light"/>
            </a:endParaRPr>
          </a:p>
          <a:p>
            <a:pPr marL="285750" indent="-285750">
              <a:buChar char="•"/>
            </a:pPr>
            <a:r>
              <a:rPr lang="en-US" b="1">
                <a:ea typeface="+mn-lt"/>
                <a:cs typeface="+mn-lt"/>
              </a:rPr>
              <a:t>Interaction rates will go up to 10 MHz</a:t>
            </a:r>
            <a:endParaRPr lang="en-US" b="1">
              <a:ea typeface="Source Sans Pro Light"/>
            </a:endParaRPr>
          </a:p>
          <a:p>
            <a:pPr marL="285750" indent="-285750">
              <a:buChar char="•"/>
            </a:pPr>
            <a:r>
              <a:rPr lang="en-US" b="1">
                <a:ea typeface="+mn-lt"/>
                <a:cs typeface="+mn-lt"/>
              </a:rPr>
              <a:t>Requires very fast and radiation hard detectors</a:t>
            </a:r>
            <a:endParaRPr lang="en-US" b="1">
              <a:ea typeface="Source Sans Pro Light"/>
            </a:endParaRPr>
          </a:p>
          <a:p>
            <a:endParaRPr lang="en-US">
              <a:ea typeface="Source Sans Pro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0B0C91-49F1-C968-B27D-BDCBE7CB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093" y="1871980"/>
            <a:ext cx="4829175" cy="373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91E41-3B15-4C8A-2F64-9F8F898BFDFD}"/>
              </a:ext>
            </a:extLst>
          </p:cNvPr>
          <p:cNvSpPr txBox="1"/>
          <p:nvPr/>
        </p:nvSpPr>
        <p:spPr>
          <a:xfrm>
            <a:off x="7505147" y="582609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Source Sans Pro Light"/>
              </a:rPr>
              <a:t>CBM experimental setup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A2018-01AA-9423-8B67-1AAE0EE9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6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BD5EE-AA26-CDD8-E914-784B6BD21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8D96BDB-7E36-CB28-8421-421A2910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53439"/>
            <a:ext cx="10127080" cy="937982"/>
          </a:xfrm>
        </p:spPr>
        <p:txBody>
          <a:bodyPr/>
          <a:lstStyle/>
          <a:p>
            <a:r>
              <a:rPr lang="en-US"/>
              <a:t>Dilepton study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5476E49-30D4-22AC-C5D0-9D548E43BEB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933993"/>
            <a:ext cx="9904417" cy="40705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isa Offc Serif Pro"/>
              </a:rPr>
              <a:t> -&gt; </a:t>
            </a:r>
            <a:r>
              <a:rPr lang="en-US" sz="2200">
                <a:solidFill>
                  <a:srgbClr val="000000"/>
                </a:solidFill>
                <a:latin typeface="Tisa Offc Serif Pro"/>
              </a:rPr>
              <a:t>As the decayed leptons leave the dense and hot fireball without further interactions, they can provide unscathed information about the fireball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Tisa Offc Serif Pro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Tisa Offc Serif Pro"/>
              </a:rPr>
              <a:t>-&gt; Dilepton invariant mass can be used to find the temperature and lifetime of the fireball.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Tisa Offc Serif Pro"/>
            </a:endParaRPr>
          </a:p>
          <a:p>
            <a:r>
              <a:rPr lang="en-US" sz="2200">
                <a:solidFill>
                  <a:srgbClr val="000000"/>
                </a:solidFill>
                <a:latin typeface="Tisa Offc Serif Pro"/>
              </a:rPr>
              <a:t>-&gt;  </a:t>
            </a:r>
            <a:r>
              <a:rPr lang="en-US" sz="2200">
                <a:solidFill>
                  <a:srgbClr val="000000"/>
                </a:solidFill>
                <a:latin typeface="Tisa Offc Serif Pro"/>
                <a:ea typeface="+mn-lt"/>
                <a:cs typeface="+mn-lt"/>
              </a:rPr>
              <a:t>Di-muon cocktail includes contribution from  di-muon (µ +µ−) decay and </a:t>
            </a:r>
            <a:r>
              <a:rPr lang="en-US" sz="2200" err="1">
                <a:solidFill>
                  <a:srgbClr val="000000"/>
                </a:solidFill>
                <a:latin typeface="Tisa Offc Serif Pro"/>
                <a:ea typeface="+mn-lt"/>
                <a:cs typeface="+mn-lt"/>
              </a:rPr>
              <a:t>dalitz</a:t>
            </a:r>
            <a:r>
              <a:rPr lang="en-US" sz="2200">
                <a:solidFill>
                  <a:srgbClr val="000000"/>
                </a:solidFill>
                <a:latin typeface="Tisa Offc Serif Pro"/>
                <a:ea typeface="+mn-lt"/>
                <a:cs typeface="+mn-lt"/>
              </a:rPr>
              <a:t> decay of ω, η, ρ, ϕ mesons, as well as contributions from thermal radiation of QGP</a:t>
            </a:r>
            <a:endParaRPr lang="en-US">
              <a:latin typeface="Tisa Offc Serif Pro"/>
              <a:ea typeface="Source Sans Pro Ligh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Tisa Offc Serif Pro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Tisa Offc Serif Pro"/>
              </a:rPr>
              <a:t>-&gt; CBM experiment is important as no di-lepton data have been measured in heavy-ion collisions at SIS100 beam energies (2-11 </a:t>
            </a:r>
            <a:r>
              <a:rPr lang="en-US" sz="2200" err="1">
                <a:solidFill>
                  <a:srgbClr val="000000"/>
                </a:solidFill>
                <a:latin typeface="Tisa Offc Serif Pro"/>
              </a:rPr>
              <a:t>AGeV</a:t>
            </a:r>
            <a:r>
              <a:rPr lang="en-US" sz="2200">
                <a:solidFill>
                  <a:srgbClr val="000000"/>
                </a:solidFill>
                <a:latin typeface="Tisa Offc Serif Pro"/>
              </a:rPr>
              <a:t>). </a:t>
            </a:r>
            <a:endParaRPr lang="en-US">
              <a:ea typeface="Source Sans Pro Ligh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Tisa Offc Serif Pro"/>
            </a:endParaRPr>
          </a:p>
          <a:p>
            <a:endParaRPr lang="en-US">
              <a:ea typeface="Source Sans Pr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F502EA-EB0F-1E63-3A1B-BCFAB8E8E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24EA2-AB56-9C02-3552-02B698941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78175F21-29ED-D1D6-008B-84531BBB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757787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Issue with v21c (CFV) geometry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7A68A-221F-4A4D-9BA5-B2D1EAB197E1}"/>
              </a:ext>
            </a:extLst>
          </p:cNvPr>
          <p:cNvSpPr txBox="1"/>
          <p:nvPr/>
        </p:nvSpPr>
        <p:spPr>
          <a:xfrm>
            <a:off x="937109" y="1619976"/>
            <a:ext cx="958060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Bodoni MT"/>
                <a:ea typeface="+mn-lt"/>
                <a:cs typeface="+mn-lt"/>
              </a:rPr>
              <a:t>The </a:t>
            </a:r>
            <a:r>
              <a:rPr lang="en-US" sz="2000" err="1">
                <a:latin typeface="Bodoni MT"/>
                <a:ea typeface="+mn-lt"/>
                <a:cs typeface="+mn-lt"/>
              </a:rPr>
              <a:t>MuCh</a:t>
            </a:r>
            <a:r>
              <a:rPr lang="en-US" sz="2000">
                <a:latin typeface="Bodoni MT"/>
                <a:ea typeface="+mn-lt"/>
                <a:cs typeface="+mn-lt"/>
              </a:rPr>
              <a:t> geometry, tagged v21c was used as default geometry for muon simulations but there were some issues regarding digitization in the geometry. So, a new </a:t>
            </a:r>
            <a:r>
              <a:rPr lang="en-US" sz="2000" err="1">
                <a:latin typeface="Bodoni MT"/>
                <a:ea typeface="+mn-lt"/>
                <a:cs typeface="+mn-lt"/>
              </a:rPr>
              <a:t>MuCh</a:t>
            </a:r>
            <a:r>
              <a:rPr lang="en-US" sz="2000">
                <a:latin typeface="Bodoni MT"/>
                <a:ea typeface="+mn-lt"/>
                <a:cs typeface="+mn-lt"/>
              </a:rPr>
              <a:t> geometry was created tagged v23a for more realistic simulations.</a:t>
            </a:r>
          </a:p>
          <a:p>
            <a:endParaRPr lang="en-US">
              <a:ea typeface="Source Sans Pro Light"/>
            </a:endParaRPr>
          </a:p>
        </p:txBody>
      </p:sp>
      <p:pic>
        <p:nvPicPr>
          <p:cNvPr id="3" name="Picture 2" descr="A blue circle with yellow and blue lines&#10;&#10;AI-generated content may be incorrect.">
            <a:extLst>
              <a:ext uri="{FF2B5EF4-FFF2-40B4-BE49-F238E27FC236}">
                <a16:creationId xmlns:a16="http://schemas.microsoft.com/office/drawing/2014/main" id="{D938D9B5-82CC-A107-6324-7D131DDA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2847348"/>
            <a:ext cx="4563244" cy="2985098"/>
          </a:xfrm>
          <a:prstGeom prst="rect">
            <a:avLst/>
          </a:prstGeom>
        </p:spPr>
      </p:pic>
      <p:pic>
        <p:nvPicPr>
          <p:cNvPr id="4" name="Picture 3" descr="A chart of rows of columns&#10;&#10;AI-generated content may be incorrect.">
            <a:extLst>
              <a:ext uri="{FF2B5EF4-FFF2-40B4-BE49-F238E27FC236}">
                <a16:creationId xmlns:a16="http://schemas.microsoft.com/office/drawing/2014/main" id="{203A3392-E579-32F3-35E0-EF3C24FB7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138" y="2850799"/>
            <a:ext cx="4703382" cy="2978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67BB0-1F8E-FB7D-6792-C7FF8062B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191" y="5899424"/>
            <a:ext cx="2324100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0B56B-A0B0-0423-C06D-BE7544641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301" y="5899424"/>
            <a:ext cx="3495675" cy="3143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C5CB63-BB91-C404-2407-FFABE909E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3756-F410-73BC-7D40-B4671529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6034FEE-A80D-7320-0139-4A37A2D8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613103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a typeface="+mj-lt"/>
                <a:cs typeface="+mj-lt"/>
              </a:rPr>
              <a:t>v23a geometry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E48BD-A65C-E8DA-96F9-E0F6EF19D32E}"/>
              </a:ext>
            </a:extLst>
          </p:cNvPr>
          <p:cNvSpPr txBox="1"/>
          <p:nvPr/>
        </p:nvSpPr>
        <p:spPr>
          <a:xfrm>
            <a:off x="937109" y="1619976"/>
            <a:ext cx="1065791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Realistic material budget such as Steel pillars, inner spacers and edge frames  in GEM modules and FEBs, C-plate </a:t>
            </a:r>
            <a:r>
              <a:rPr lang="en-US" sz="2000" dirty="0" err="1">
                <a:latin typeface="Bodoni MT"/>
                <a:ea typeface="+mn-lt"/>
                <a:cs typeface="+mn-lt"/>
              </a:rPr>
              <a:t>etc</a:t>
            </a:r>
            <a:r>
              <a:rPr lang="en-US" sz="2000" dirty="0">
                <a:latin typeface="Bodoni MT"/>
                <a:ea typeface="+mn-lt"/>
                <a:cs typeface="+mn-lt"/>
              </a:rPr>
              <a:t> have been added.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Bodoni MT"/>
                <a:ea typeface="+mn-lt"/>
                <a:cs typeface="+mn-lt"/>
              </a:rPr>
              <a:t> Transport time for v23a geometry is ~6 times more of v21c geometry, for  8AGeV </a:t>
            </a:r>
            <a:r>
              <a:rPr lang="en-US" sz="2000" dirty="0" err="1">
                <a:latin typeface="Bodoni MT"/>
                <a:ea typeface="+mn-lt"/>
                <a:cs typeface="+mn-lt"/>
              </a:rPr>
              <a:t>AuAu</a:t>
            </a:r>
            <a:r>
              <a:rPr lang="en-US" sz="2000" dirty="0">
                <a:latin typeface="Bodoni MT"/>
                <a:ea typeface="+mn-lt"/>
                <a:cs typeface="+mn-lt"/>
              </a:rPr>
              <a:t> </a:t>
            </a:r>
            <a:r>
              <a:rPr lang="en-US" sz="2000" dirty="0" err="1">
                <a:latin typeface="Bodoni MT"/>
                <a:ea typeface="+mn-lt"/>
                <a:cs typeface="+mn-lt"/>
              </a:rPr>
              <a:t>mBias</a:t>
            </a:r>
            <a:r>
              <a:rPr lang="en-US" sz="2000" dirty="0">
                <a:latin typeface="Bodoni MT"/>
                <a:ea typeface="+mn-lt"/>
                <a:cs typeface="+mn-lt"/>
              </a:rPr>
              <a:t> collisions. The reason could be extra material budget and complex components in v23a geometry.</a:t>
            </a:r>
            <a:endParaRPr lang="en-US" sz="2000" dirty="0">
              <a:latin typeface="Bodoni MT"/>
            </a:endParaRPr>
          </a:p>
        </p:txBody>
      </p:sp>
      <p:pic>
        <p:nvPicPr>
          <p:cNvPr id="3" name="Picture 2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2404F222-4776-7595-BB39-5DE58ACC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48" y="3558000"/>
            <a:ext cx="4980958" cy="2846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C4153-F166-5FE8-3AA0-4A3DC170F679}"/>
              </a:ext>
            </a:extLst>
          </p:cNvPr>
          <p:cNvSpPr txBox="1"/>
          <p:nvPr/>
        </p:nvSpPr>
        <p:spPr>
          <a:xfrm>
            <a:off x="7027918" y="4014952"/>
            <a:ext cx="42409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odoni MT"/>
              </a:rPr>
              <a:t>To reduce the computational time, </a:t>
            </a:r>
          </a:p>
          <a:p>
            <a:r>
              <a:rPr lang="en-US">
                <a:latin typeface="Bodoni MT"/>
              </a:rPr>
              <a:t> changes have been done in some components of v23a geometry.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4BAC-1F70-76D1-6348-F1E5C75EF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5167E-431B-146B-A079-B41A710C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5868B15-2162-FBDE-F4E2-B788CD8E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449129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ea typeface="+mj-lt"/>
                <a:cs typeface="+mj-lt"/>
              </a:rPr>
              <a:t>Comparision of </a:t>
            </a:r>
            <a:r>
              <a:rPr lang="en-US" sz="3200" dirty="0" err="1">
                <a:solidFill>
                  <a:srgbClr val="000000"/>
                </a:solidFill>
                <a:ea typeface="+mj-lt"/>
                <a:cs typeface="+mj-lt"/>
              </a:rPr>
              <a:t>MuCh</a:t>
            </a:r>
            <a:r>
              <a:rPr lang="en-US" sz="3200" dirty="0">
                <a:solidFill>
                  <a:srgbClr val="000000"/>
                </a:solidFill>
                <a:ea typeface="+mj-lt"/>
                <a:cs typeface="+mj-lt"/>
              </a:rPr>
              <a:t> geometries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CDFF-E387-5B99-5AFF-B216F4CBCE53}"/>
              </a:ext>
            </a:extLst>
          </p:cNvPr>
          <p:cNvSpPr txBox="1"/>
          <p:nvPr/>
        </p:nvSpPr>
        <p:spPr>
          <a:xfrm>
            <a:off x="940676" y="1354548"/>
            <a:ext cx="10101439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 </a:t>
            </a:r>
            <a:r>
              <a:rPr lang="en-US" sz="2000" b="1" dirty="0">
                <a:solidFill>
                  <a:srgbClr val="FF0000"/>
                </a:solidFill>
              </a:rPr>
              <a:t>  v23a                                                                        v23b                                                  v21c</a:t>
            </a:r>
            <a:endParaRPr lang="en-US" sz="2000" b="1">
              <a:solidFill>
                <a:srgbClr val="FF0000"/>
              </a:solidFill>
              <a:ea typeface="Source Sans Pro Light"/>
            </a:endParaRPr>
          </a:p>
          <a:p>
            <a:r>
              <a:rPr lang="en-US" sz="2000" b="1" dirty="0"/>
              <a:t> (rejected)                                                    (proposed/optimized)                          (default)</a:t>
            </a:r>
            <a:endParaRPr lang="en-US" sz="2000" b="1" dirty="0">
              <a:solidFill>
                <a:srgbClr val="000000"/>
              </a:solidFill>
              <a:ea typeface="Source Sans Pro Light"/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Transport time/event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  <a:r>
              <a:rPr lang="en-US" sz="2000" b="1" dirty="0"/>
              <a:t> 8s                                              2.3s                                                   1.4s</a:t>
            </a:r>
            <a:endParaRPr lang="en-US" sz="2000" b="1" dirty="0">
              <a:ea typeface="Source Sans Pro Light"/>
            </a:endParaRPr>
          </a:p>
          <a:p>
            <a:endParaRPr lang="en-US" sz="2000" b="1" dirty="0"/>
          </a:p>
          <a:p>
            <a:r>
              <a:rPr lang="en-US" sz="2000" b="1" dirty="0"/>
              <a:t> - Active volume                                                - Active volume                            - Active volume 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- GEM Foil                                                            - GEM Foil                                       - GEM Foil 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- Drift                                                                     - Drift                                                - Drift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- Gas                                                                       - Gas                                                 - Gas  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- Al Support (slotted)                                        - Al support (unslotted)            - Al support (unslotted)  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>
                <a:ea typeface="Source Sans Pro Light"/>
              </a:rPr>
              <a:t>                                                                                     </a:t>
            </a:r>
            <a:r>
              <a:rPr lang="en-US" sz="2000" b="1" dirty="0">
                <a:solidFill>
                  <a:srgbClr val="FF0000"/>
                </a:solidFill>
                <a:ea typeface="Source Sans Pro Light"/>
              </a:rPr>
              <a:t>Simplified:</a:t>
            </a:r>
            <a:r>
              <a:rPr lang="en-US" sz="2000" b="1" dirty="0">
                <a:ea typeface="Source Sans Pro Light"/>
              </a:rPr>
              <a:t> </a:t>
            </a:r>
          </a:p>
          <a:p>
            <a:r>
              <a:rPr lang="en-US" sz="2000" b="1" dirty="0"/>
              <a:t>- inner spacers                                                     - inner spacers 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- edge frame                                                         - edge frame 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 - FEBs                                                                     - FEBs 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- Steel support                                                     - Steel support 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- drift extension                                                   - drift extension</a:t>
            </a:r>
          </a:p>
          <a:p>
            <a:pPr marL="342900" indent="-342900">
              <a:buFont typeface="Calibri"/>
              <a:buChar char="-"/>
            </a:pPr>
            <a:r>
              <a:rPr lang="en-US" sz="2000" b="1" dirty="0">
                <a:ea typeface="Source Sans Pro Light"/>
              </a:rPr>
              <a:t>C-plate</a:t>
            </a:r>
          </a:p>
          <a:p>
            <a:endParaRPr lang="en-US" sz="2000" b="1" dirty="0">
              <a:ea typeface="Source Sans Pr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B0909-C696-B86E-CBA8-34CA54413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21" y="978182"/>
            <a:ext cx="4327774" cy="633320"/>
          </a:xfrm>
        </p:spPr>
        <p:txBody>
          <a:bodyPr/>
          <a:lstStyle/>
          <a:p>
            <a:r>
              <a:rPr lang="en-US"/>
              <a:t>Track reconstruction</a:t>
            </a:r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86716CB-7759-C86A-0E61-4820FC9C5D28}"/>
              </a:ext>
            </a:extLst>
          </p:cNvPr>
          <p:cNvSpPr/>
          <p:nvPr/>
        </p:nvSpPr>
        <p:spPr>
          <a:xfrm>
            <a:off x="5377242" y="1826817"/>
            <a:ext cx="2592657" cy="676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Event Generators</a:t>
            </a:r>
            <a:endParaRPr lang="en-US">
              <a:solidFill>
                <a:schemeClr val="tx1"/>
              </a:solidFill>
              <a:ea typeface="Source Sans Pro Light"/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(</a:t>
            </a:r>
            <a:r>
              <a:rPr lang="en-US" err="1">
                <a:solidFill>
                  <a:schemeClr val="tx1"/>
                </a:solidFill>
              </a:rPr>
              <a:t>UrQMD</a:t>
            </a:r>
            <a:r>
              <a:rPr lang="en-US">
                <a:solidFill>
                  <a:schemeClr val="tx1"/>
                </a:solidFill>
              </a:rPr>
              <a:t> &amp; Pluto)</a:t>
            </a:r>
            <a:endParaRPr lang="en-US">
              <a:solidFill>
                <a:schemeClr val="tx1"/>
              </a:solidFill>
              <a:ea typeface="Source Sans Pro Light"/>
            </a:endParaRP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68B7870-A9C4-77C7-8408-0EE273AFAC84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CF4D3B09-C7C9-6D56-7433-A09F828A1C59}"/>
              </a:ext>
            </a:extLst>
          </p:cNvPr>
          <p:cNvCxnSpPr/>
          <p:nvPr/>
        </p:nvCxnSpPr>
        <p:spPr>
          <a:xfrm>
            <a:off x="5772382" y="3384163"/>
            <a:ext cx="914400" cy="91440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702EEDC5-483C-4732-FE64-527CFAC28BC5}"/>
              </a:ext>
            </a:extLst>
          </p:cNvPr>
          <p:cNvCxnSpPr/>
          <p:nvPr/>
        </p:nvCxnSpPr>
        <p:spPr>
          <a:xfrm>
            <a:off x="5924550" y="3257550"/>
            <a:ext cx="914400" cy="91440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Arrow: Down 251">
            <a:extLst>
              <a:ext uri="{FF2B5EF4-FFF2-40B4-BE49-F238E27FC236}">
                <a16:creationId xmlns:a16="http://schemas.microsoft.com/office/drawing/2014/main" id="{5C8208E9-6709-8987-8ED8-5A06B03C114A}"/>
              </a:ext>
            </a:extLst>
          </p:cNvPr>
          <p:cNvSpPr/>
          <p:nvPr/>
        </p:nvSpPr>
        <p:spPr>
          <a:xfrm>
            <a:off x="6558699" y="2517604"/>
            <a:ext cx="483219" cy="3878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1D4A14CF-B171-D223-4575-558B5F8B4C0E}"/>
              </a:ext>
            </a:extLst>
          </p:cNvPr>
          <p:cNvSpPr/>
          <p:nvPr/>
        </p:nvSpPr>
        <p:spPr>
          <a:xfrm>
            <a:off x="5377242" y="2930222"/>
            <a:ext cx="2592657" cy="631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r>
              <a:rPr lang="en-US">
                <a:solidFill>
                  <a:schemeClr val="tx1"/>
                </a:solidFill>
              </a:rPr>
              <a:t>Transport(GEANT)</a:t>
            </a:r>
            <a:endParaRPr lang="en-US">
              <a:solidFill>
                <a:schemeClr val="tx1"/>
              </a:solidFill>
              <a:ea typeface="Source Sans Pro Light"/>
            </a:endParaRPr>
          </a:p>
          <a:p>
            <a:pPr algn="ctr"/>
            <a:endParaRPr lang="en-US" sz="1400"/>
          </a:p>
        </p:txBody>
      </p:sp>
      <p:sp>
        <p:nvSpPr>
          <p:cNvPr id="266" name="Arrow: Down 265">
            <a:extLst>
              <a:ext uri="{FF2B5EF4-FFF2-40B4-BE49-F238E27FC236}">
                <a16:creationId xmlns:a16="http://schemas.microsoft.com/office/drawing/2014/main" id="{BD1A8D86-4711-13CA-B3B1-255D9A41C969}"/>
              </a:ext>
            </a:extLst>
          </p:cNvPr>
          <p:cNvSpPr/>
          <p:nvPr/>
        </p:nvSpPr>
        <p:spPr>
          <a:xfrm>
            <a:off x="6553447" y="3643095"/>
            <a:ext cx="483219" cy="349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0E83684-3572-D195-22BF-D69E9BCA4F02}"/>
              </a:ext>
            </a:extLst>
          </p:cNvPr>
          <p:cNvSpPr/>
          <p:nvPr/>
        </p:nvSpPr>
        <p:spPr>
          <a:xfrm>
            <a:off x="5377242" y="4015042"/>
            <a:ext cx="2592657" cy="631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r>
              <a:rPr lang="en-US">
                <a:solidFill>
                  <a:schemeClr val="tx1"/>
                </a:solidFill>
              </a:rPr>
              <a:t>Segmentation &amp; Digitization</a:t>
            </a:r>
            <a:endParaRPr lang="en-US" b="1">
              <a:solidFill>
                <a:schemeClr val="tx1"/>
              </a:solidFill>
              <a:ea typeface="Source Sans Pro Light"/>
            </a:endParaRPr>
          </a:p>
          <a:p>
            <a:pPr algn="ctr"/>
            <a:endParaRPr lang="en-US" sz="1400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F14F52B9-C243-4D1E-04DB-C7ABC9B3763A}"/>
              </a:ext>
            </a:extLst>
          </p:cNvPr>
          <p:cNvSpPr/>
          <p:nvPr/>
        </p:nvSpPr>
        <p:spPr>
          <a:xfrm>
            <a:off x="5377242" y="5123161"/>
            <a:ext cx="2592657" cy="631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/>
          </a:p>
          <a:p>
            <a:pPr algn="ctr"/>
            <a:r>
              <a:rPr lang="en-US">
                <a:solidFill>
                  <a:schemeClr val="tx1"/>
                </a:solidFill>
              </a:rPr>
              <a:t>Hit &amp; Tracking</a:t>
            </a:r>
            <a:endParaRPr lang="en-US">
              <a:solidFill>
                <a:schemeClr val="tx1"/>
              </a:solidFill>
              <a:ea typeface="Source Sans Pro Light"/>
            </a:endParaRPr>
          </a:p>
          <a:p>
            <a:pPr algn="ctr"/>
            <a:endParaRPr lang="en-US" sz="1400"/>
          </a:p>
        </p:txBody>
      </p:sp>
      <p:sp>
        <p:nvSpPr>
          <p:cNvPr id="269" name="Arrow: Down 268">
            <a:extLst>
              <a:ext uri="{FF2B5EF4-FFF2-40B4-BE49-F238E27FC236}">
                <a16:creationId xmlns:a16="http://schemas.microsoft.com/office/drawing/2014/main" id="{CF3E3A8E-1B3A-851B-57C2-16322066F72E}"/>
              </a:ext>
            </a:extLst>
          </p:cNvPr>
          <p:cNvSpPr/>
          <p:nvPr/>
        </p:nvSpPr>
        <p:spPr>
          <a:xfrm>
            <a:off x="6558699" y="4713369"/>
            <a:ext cx="483219" cy="2879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13FF1864-2C52-AAD8-45C3-746F8DA66D94}"/>
              </a:ext>
            </a:extLst>
          </p:cNvPr>
          <p:cNvSpPr/>
          <p:nvPr/>
        </p:nvSpPr>
        <p:spPr>
          <a:xfrm>
            <a:off x="5377242" y="6058085"/>
            <a:ext cx="2592657" cy="631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Track reconstruction &amp; analysis</a:t>
            </a:r>
          </a:p>
        </p:txBody>
      </p:sp>
      <p:sp>
        <p:nvSpPr>
          <p:cNvPr id="271" name="Arrow: Down 270">
            <a:extLst>
              <a:ext uri="{FF2B5EF4-FFF2-40B4-BE49-F238E27FC236}">
                <a16:creationId xmlns:a16="http://schemas.microsoft.com/office/drawing/2014/main" id="{B036819A-7382-D8F0-1C30-7EA50E80258D}"/>
              </a:ext>
            </a:extLst>
          </p:cNvPr>
          <p:cNvSpPr/>
          <p:nvPr/>
        </p:nvSpPr>
        <p:spPr>
          <a:xfrm>
            <a:off x="6558699" y="5754688"/>
            <a:ext cx="483219" cy="2989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Arrow: Right 272">
            <a:extLst>
              <a:ext uri="{FF2B5EF4-FFF2-40B4-BE49-F238E27FC236}">
                <a16:creationId xmlns:a16="http://schemas.microsoft.com/office/drawing/2014/main" id="{959795A3-9D0D-3110-A5A2-53EA361541D1}"/>
              </a:ext>
            </a:extLst>
          </p:cNvPr>
          <p:cNvSpPr/>
          <p:nvPr/>
        </p:nvSpPr>
        <p:spPr>
          <a:xfrm>
            <a:off x="8095251" y="1921914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A0C1C511-FA8E-0037-8C0B-822FBF271DA0}"/>
              </a:ext>
            </a:extLst>
          </p:cNvPr>
          <p:cNvSpPr/>
          <p:nvPr/>
        </p:nvSpPr>
        <p:spPr>
          <a:xfrm>
            <a:off x="9383008" y="1829592"/>
            <a:ext cx="2506543" cy="707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Particle(</a:t>
            </a:r>
            <a:r>
              <a:rPr lang="en-US" err="1">
                <a:solidFill>
                  <a:schemeClr val="tx1"/>
                </a:solidFill>
              </a:rPr>
              <a:t>pid</a:t>
            </a:r>
            <a:r>
              <a:rPr lang="en-US">
                <a:solidFill>
                  <a:schemeClr val="tx1"/>
                </a:solidFill>
              </a:rPr>
              <a:t>, p, E)</a:t>
            </a:r>
          </a:p>
        </p:txBody>
      </p:sp>
      <p:sp>
        <p:nvSpPr>
          <p:cNvPr id="275" name="Arrow: Right 274">
            <a:extLst>
              <a:ext uri="{FF2B5EF4-FFF2-40B4-BE49-F238E27FC236}">
                <a16:creationId xmlns:a16="http://schemas.microsoft.com/office/drawing/2014/main" id="{27EB0D21-0212-50F1-65F0-B4A95F6B9B71}"/>
              </a:ext>
            </a:extLst>
          </p:cNvPr>
          <p:cNvSpPr/>
          <p:nvPr/>
        </p:nvSpPr>
        <p:spPr>
          <a:xfrm>
            <a:off x="8095251" y="3006060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Arrow: Right 275">
            <a:extLst>
              <a:ext uri="{FF2B5EF4-FFF2-40B4-BE49-F238E27FC236}">
                <a16:creationId xmlns:a16="http://schemas.microsoft.com/office/drawing/2014/main" id="{D003A041-574C-9D79-D7B1-8F5352ED59D1}"/>
              </a:ext>
            </a:extLst>
          </p:cNvPr>
          <p:cNvSpPr/>
          <p:nvPr/>
        </p:nvSpPr>
        <p:spPr>
          <a:xfrm>
            <a:off x="8095250" y="4016538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Arrow: Right 276">
            <a:extLst>
              <a:ext uri="{FF2B5EF4-FFF2-40B4-BE49-F238E27FC236}">
                <a16:creationId xmlns:a16="http://schemas.microsoft.com/office/drawing/2014/main" id="{F084517F-734D-5DA5-A688-0DD394C3835A}"/>
              </a:ext>
            </a:extLst>
          </p:cNvPr>
          <p:cNvSpPr/>
          <p:nvPr/>
        </p:nvSpPr>
        <p:spPr>
          <a:xfrm>
            <a:off x="8095250" y="5206001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Arrow: Right 277">
            <a:extLst>
              <a:ext uri="{FF2B5EF4-FFF2-40B4-BE49-F238E27FC236}">
                <a16:creationId xmlns:a16="http://schemas.microsoft.com/office/drawing/2014/main" id="{01210CEA-2BC7-F3A1-A9C4-335A4757AF26}"/>
              </a:ext>
            </a:extLst>
          </p:cNvPr>
          <p:cNvSpPr/>
          <p:nvPr/>
        </p:nvSpPr>
        <p:spPr>
          <a:xfrm>
            <a:off x="8095250" y="6205975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74CC1EB-8E4C-A584-4278-7883D8C7E5D8}"/>
              </a:ext>
            </a:extLst>
          </p:cNvPr>
          <p:cNvSpPr/>
          <p:nvPr/>
        </p:nvSpPr>
        <p:spPr>
          <a:xfrm>
            <a:off x="9383008" y="2905657"/>
            <a:ext cx="2506543" cy="696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MC points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EDCF9AC-37EA-2BBA-CB19-4326F16580B4}"/>
              </a:ext>
            </a:extLst>
          </p:cNvPr>
          <p:cNvSpPr/>
          <p:nvPr/>
        </p:nvSpPr>
        <p:spPr>
          <a:xfrm>
            <a:off x="9383008" y="3924216"/>
            <a:ext cx="2506543" cy="6867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Pads &amp; </a:t>
            </a:r>
            <a:r>
              <a:rPr lang="en-US" err="1">
                <a:solidFill>
                  <a:schemeClr val="tx1"/>
                </a:solidFill>
              </a:rPr>
              <a:t>Digis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24BE12CE-B1F9-179E-16C5-71878B772CE5}"/>
              </a:ext>
            </a:extLst>
          </p:cNvPr>
          <p:cNvSpPr/>
          <p:nvPr/>
        </p:nvSpPr>
        <p:spPr>
          <a:xfrm>
            <a:off x="9383008" y="5055633"/>
            <a:ext cx="2506543" cy="696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Hits &amp; tracks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285BF265-375A-3F55-400E-B4F5B16FA6A3}"/>
              </a:ext>
            </a:extLst>
          </p:cNvPr>
          <p:cNvSpPr/>
          <p:nvPr/>
        </p:nvSpPr>
        <p:spPr>
          <a:xfrm>
            <a:off x="9383008" y="6055607"/>
            <a:ext cx="2506543" cy="696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Invariant mass distribution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D6E1E0-E5E4-ECCC-EF90-58D8D7BE0CEA}"/>
              </a:ext>
            </a:extLst>
          </p:cNvPr>
          <p:cNvSpPr txBox="1">
            <a:spLocks/>
          </p:cNvSpPr>
          <p:nvPr/>
        </p:nvSpPr>
        <p:spPr>
          <a:xfrm>
            <a:off x="1056461" y="1995610"/>
            <a:ext cx="4204865" cy="4763098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/>
          </a:p>
          <a:p>
            <a:endParaRPr lang="en-US" sz="8000" b="1"/>
          </a:p>
          <a:p>
            <a:endParaRPr lang="en-US" sz="8000" b="1"/>
          </a:p>
          <a:p>
            <a:endParaRPr lang="en-US" sz="8000" b="1"/>
          </a:p>
          <a:p>
            <a:endParaRPr lang="en-US" sz="8000" b="1"/>
          </a:p>
          <a:p>
            <a:endParaRPr lang="en-US" sz="8000" b="1"/>
          </a:p>
          <a:p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7EEB43-3758-62F7-370D-EED87E676D08}"/>
              </a:ext>
            </a:extLst>
          </p:cNvPr>
          <p:cNvSpPr txBox="1">
            <a:spLocks/>
          </p:cNvSpPr>
          <p:nvPr/>
        </p:nvSpPr>
        <p:spPr>
          <a:xfrm>
            <a:off x="3964848" y="105968"/>
            <a:ext cx="3759214" cy="6958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Muon Simulations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712E6-17B8-CDF4-0322-1DC514D7A3F3}"/>
              </a:ext>
            </a:extLst>
          </p:cNvPr>
          <p:cNvSpPr txBox="1"/>
          <p:nvPr/>
        </p:nvSpPr>
        <p:spPr>
          <a:xfrm>
            <a:off x="895815" y="1918009"/>
            <a:ext cx="4350833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Arial"/>
              </a:rPr>
              <a:t>   Basic Simulation Info</a:t>
            </a:r>
            <a:endParaRPr lang="en-US" sz="2400" dirty="0"/>
          </a:p>
          <a:p>
            <a:pPr marL="228600" indent="-228600">
              <a:buFont typeface=""/>
              <a:buChar char="•"/>
            </a:pPr>
            <a:endParaRPr lang="en-US" sz="2200" b="1"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200" b="1" dirty="0" err="1">
                <a:cs typeface="Arial"/>
              </a:rPr>
              <a:t>MuCh</a:t>
            </a:r>
            <a:r>
              <a:rPr lang="en-US" sz="2200" b="1" dirty="0">
                <a:cs typeface="Arial"/>
              </a:rPr>
              <a:t> Geometry </a:t>
            </a:r>
            <a:r>
              <a:rPr lang="en-US" sz="2200" dirty="0">
                <a:cs typeface="Arial"/>
              </a:rPr>
              <a:t>: v23a/v23b​</a:t>
            </a:r>
            <a:endParaRPr lang="en-US" sz="2200" dirty="0"/>
          </a:p>
          <a:p>
            <a:pPr marL="228600" indent="-228600">
              <a:buFont typeface=""/>
              <a:buChar char="•"/>
            </a:pPr>
            <a:r>
              <a:rPr lang="en-US" sz="2200" b="1" dirty="0">
                <a:cs typeface="Arial"/>
              </a:rPr>
              <a:t>Event Generator </a:t>
            </a:r>
            <a:r>
              <a:rPr lang="en-US" sz="2200" dirty="0">
                <a:cs typeface="Arial"/>
              </a:rPr>
              <a:t>: URQMD &amp; Pluto ​</a:t>
            </a:r>
            <a:endParaRPr lang="en-US" sz="2200" dirty="0">
              <a:ea typeface="Source Sans Pro Light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200" b="1" dirty="0">
                <a:cs typeface="Arial"/>
              </a:rPr>
              <a:t>Beam &amp; Target system</a:t>
            </a:r>
            <a:r>
              <a:rPr lang="en-US" sz="2200" dirty="0">
                <a:cs typeface="Arial"/>
              </a:rPr>
              <a:t> : </a:t>
            </a:r>
            <a:r>
              <a:rPr lang="en-US" sz="2200" dirty="0" err="1">
                <a:cs typeface="Arial"/>
              </a:rPr>
              <a:t>AuAu</a:t>
            </a:r>
            <a:r>
              <a:rPr lang="en-US" sz="2200" dirty="0">
                <a:cs typeface="Arial"/>
              </a:rPr>
              <a:t> ​</a:t>
            </a:r>
            <a:endParaRPr lang="en-US" sz="2200" dirty="0">
              <a:ea typeface="Source Sans Pro Light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200" b="1" dirty="0">
                <a:cs typeface="Arial"/>
              </a:rPr>
              <a:t>Energy </a:t>
            </a:r>
            <a:r>
              <a:rPr lang="en-US" sz="2200" dirty="0">
                <a:cs typeface="Arial"/>
              </a:rPr>
              <a:t>: 8 </a:t>
            </a:r>
            <a:r>
              <a:rPr lang="en-US" sz="2200" dirty="0" err="1">
                <a:cs typeface="Arial"/>
              </a:rPr>
              <a:t>AGeV</a:t>
            </a:r>
            <a:r>
              <a:rPr lang="en-US" sz="2200" dirty="0">
                <a:cs typeface="Arial"/>
              </a:rPr>
              <a:t> ​</a:t>
            </a:r>
            <a:endParaRPr lang="en-US" sz="2200" dirty="0">
              <a:ea typeface="Source Sans Pro Light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200" b="1" dirty="0">
                <a:cs typeface="Arial"/>
              </a:rPr>
              <a:t>Centrality</a:t>
            </a:r>
            <a:r>
              <a:rPr lang="en-US" sz="2200" dirty="0">
                <a:cs typeface="Arial"/>
              </a:rPr>
              <a:t> : central ​</a:t>
            </a:r>
            <a:endParaRPr lang="en-US" sz="2200" dirty="0">
              <a:ea typeface="Source Sans Pro Light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200" b="1" dirty="0">
                <a:cs typeface="Arial"/>
              </a:rPr>
              <a:t>Setup</a:t>
            </a:r>
            <a:r>
              <a:rPr lang="en-US" sz="2200" dirty="0">
                <a:cs typeface="Arial"/>
              </a:rPr>
              <a:t> : SIS100 ​</a:t>
            </a:r>
            <a:endParaRPr lang="en-US" sz="2200" dirty="0">
              <a:ea typeface="Source Sans Pro Light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200" b="1" dirty="0">
                <a:cs typeface="Arial"/>
              </a:rPr>
              <a:t>No of Events</a:t>
            </a:r>
            <a:r>
              <a:rPr lang="en-US" sz="2200" dirty="0">
                <a:cs typeface="Arial"/>
              </a:rPr>
              <a:t>: 100k </a:t>
            </a:r>
            <a:endParaRPr lang="en-US" sz="2200" dirty="0">
              <a:ea typeface="Source Sans Pro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1A56-281F-0B05-B404-AF3BEA28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7EE2AEF-A54D-A7F2-A657-7FF25AC4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757787"/>
            <a:ext cx="10656763" cy="668495"/>
          </a:xfrm>
        </p:spPr>
        <p:txBody>
          <a:bodyPr>
            <a:normAutofit fontScale="90000"/>
          </a:bodyPr>
          <a:lstStyle/>
          <a:p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Simulation:</a:t>
            </a:r>
            <a:endParaRPr lang="en-US"/>
          </a:p>
          <a:p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Radial distribution of MC points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6FDDA-3F6E-4CE7-C059-E26BED5A3C8A}"/>
              </a:ext>
            </a:extLst>
          </p:cNvPr>
          <p:cNvSpPr txBox="1"/>
          <p:nvPr/>
        </p:nvSpPr>
        <p:spPr>
          <a:xfrm>
            <a:off x="9743092" y="3822261"/>
            <a:ext cx="21038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8 </a:t>
            </a:r>
            <a:r>
              <a:rPr lang="en-US" sz="1600" b="1" err="1">
                <a:ea typeface="+mn-lt"/>
                <a:cs typeface="+mn-lt"/>
              </a:rPr>
              <a:t>AGeV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AuAu</a:t>
            </a:r>
            <a:r>
              <a:rPr lang="en-US" sz="1600" b="1" dirty="0">
                <a:ea typeface="+mn-lt"/>
                <a:cs typeface="+mn-lt"/>
              </a:rPr>
              <a:t> 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central collision</a:t>
            </a:r>
            <a:endParaRPr lang="en-US" sz="1600">
              <a:ea typeface="Source Sans Pro Light"/>
            </a:endParaRPr>
          </a:p>
        </p:txBody>
      </p:sp>
      <p:pic>
        <p:nvPicPr>
          <p:cNvPr id="2" name="Picture 1" descr="A graph of a function&#10;&#10;AI-generated content may be incorrect.">
            <a:extLst>
              <a:ext uri="{FF2B5EF4-FFF2-40B4-BE49-F238E27FC236}">
                <a16:creationId xmlns:a16="http://schemas.microsoft.com/office/drawing/2014/main" id="{926B4045-297A-7C26-44A0-7AE2FE7FC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2" y="1423144"/>
            <a:ext cx="8600965" cy="45897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9C652-B000-8631-4100-06CC2738C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0E77F-2013-C21F-8A8A-58FCAE97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DF4193B5-6847-AE1B-F81A-F13D0A9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86" y="398353"/>
            <a:ext cx="10656763" cy="66849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ea typeface="+mj-lt"/>
                <a:cs typeface="+mj-lt"/>
              </a:rPr>
              <a:t>XY and sector-channel distribution of the </a:t>
            </a:r>
            <a:r>
              <a:rPr lang="en-US" sz="3200" dirty="0" err="1">
                <a:solidFill>
                  <a:srgbClr val="000000"/>
                </a:solidFill>
                <a:ea typeface="+mj-lt"/>
                <a:cs typeface="+mj-lt"/>
              </a:rPr>
              <a:t>MuCh</a:t>
            </a:r>
            <a:r>
              <a:rPr lang="en-US" sz="3200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+mj-lt"/>
                <a:cs typeface="+mj-lt"/>
              </a:rPr>
              <a:t>digis</a:t>
            </a:r>
            <a:endParaRPr lang="en-US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6EDFA-062A-8AB8-9751-677DD3404E29}"/>
              </a:ext>
            </a:extLst>
          </p:cNvPr>
          <p:cNvSpPr txBox="1"/>
          <p:nvPr/>
        </p:nvSpPr>
        <p:spPr>
          <a:xfrm>
            <a:off x="2591760" y="952409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odoni MT"/>
                <a:ea typeface="+mn-lt"/>
                <a:cs typeface="+mn-lt"/>
              </a:rPr>
              <a:t>v23a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6A089-5500-550A-1AF6-FE15B184B5B1}"/>
              </a:ext>
            </a:extLst>
          </p:cNvPr>
          <p:cNvSpPr txBox="1"/>
          <p:nvPr/>
        </p:nvSpPr>
        <p:spPr>
          <a:xfrm>
            <a:off x="8290150" y="995540"/>
            <a:ext cx="90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odoni MT"/>
                <a:ea typeface="+mn-lt"/>
                <a:cs typeface="+mn-lt"/>
              </a:rPr>
              <a:t>v23b</a:t>
            </a:r>
          </a:p>
        </p:txBody>
      </p:sp>
      <p:pic>
        <p:nvPicPr>
          <p:cNvPr id="5" name="Picture 4" descr="A diagram of a blue circle&#10;&#10;AI-generated content may be incorrect.">
            <a:extLst>
              <a:ext uri="{FF2B5EF4-FFF2-40B4-BE49-F238E27FC236}">
                <a16:creationId xmlns:a16="http://schemas.microsoft.com/office/drawing/2014/main" id="{868AA040-15FF-EAC8-8322-E231738C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72" y="1330611"/>
            <a:ext cx="3465226" cy="2674266"/>
          </a:xfrm>
          <a:prstGeom prst="rect">
            <a:avLst/>
          </a:prstGeom>
        </p:spPr>
      </p:pic>
      <p:pic>
        <p:nvPicPr>
          <p:cNvPr id="7" name="Picture 6" descr="A blue and yellow circle with a white circle&#10;&#10;AI-generated content may be incorrect.">
            <a:extLst>
              <a:ext uri="{FF2B5EF4-FFF2-40B4-BE49-F238E27FC236}">
                <a16:creationId xmlns:a16="http://schemas.microsoft.com/office/drawing/2014/main" id="{E863987D-8900-758E-61F8-02E5379F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77" y="1416711"/>
            <a:ext cx="3443622" cy="263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319D78-1CE8-3D09-E6E2-CC9451FC6834}"/>
              </a:ext>
            </a:extLst>
          </p:cNvPr>
          <p:cNvSpPr txBox="1"/>
          <p:nvPr/>
        </p:nvSpPr>
        <p:spPr>
          <a:xfrm>
            <a:off x="4592525" y="1062305"/>
            <a:ext cx="3206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8 </a:t>
            </a:r>
            <a:r>
              <a:rPr lang="en-US" err="1"/>
              <a:t>AGeV</a:t>
            </a:r>
            <a:r>
              <a:rPr lang="en-US" dirty="0"/>
              <a:t> </a:t>
            </a:r>
            <a:r>
              <a:rPr lang="en-US" err="1"/>
              <a:t>AuAu</a:t>
            </a:r>
            <a:r>
              <a:rPr lang="en-US" dirty="0"/>
              <a:t> central collision </a:t>
            </a:r>
            <a:endParaRPr lang="en-US"/>
          </a:p>
        </p:txBody>
      </p:sp>
      <p:pic>
        <p:nvPicPr>
          <p:cNvPr id="3" name="Picture 2" descr="A chart of rows of columns&#10;&#10;AI-generated content may be incorrect.">
            <a:extLst>
              <a:ext uri="{FF2B5EF4-FFF2-40B4-BE49-F238E27FC236}">
                <a16:creationId xmlns:a16="http://schemas.microsoft.com/office/drawing/2014/main" id="{1F2538EB-E130-A08F-57A0-31B6F4CA6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489" y="4049420"/>
            <a:ext cx="3301832" cy="2251537"/>
          </a:xfrm>
          <a:prstGeom prst="rect">
            <a:avLst/>
          </a:prstGeom>
        </p:spPr>
      </p:pic>
      <p:pic>
        <p:nvPicPr>
          <p:cNvPr id="10" name="Picture 9" descr="A chart of rows columns&#10;&#10;AI-generated content may be incorrect.">
            <a:extLst>
              <a:ext uri="{FF2B5EF4-FFF2-40B4-BE49-F238E27FC236}">
                <a16:creationId xmlns:a16="http://schemas.microsoft.com/office/drawing/2014/main" id="{45F17E6B-4331-EE26-DFA0-34CE1E1E8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072" y="4006453"/>
            <a:ext cx="3277328" cy="2294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66366C-6045-F6E7-9CB0-8663BBABE5A1}"/>
              </a:ext>
            </a:extLst>
          </p:cNvPr>
          <p:cNvSpPr txBox="1"/>
          <p:nvPr/>
        </p:nvSpPr>
        <p:spPr>
          <a:xfrm>
            <a:off x="3283394" y="3811440"/>
            <a:ext cx="9747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Source Sans Pro Light"/>
              </a:rPr>
              <a:t>X (cm) ----&gt;</a:t>
            </a:r>
            <a:endParaRPr lang="en-US" sz="1200" dirty="0">
              <a:ea typeface="Source Sans Pro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561CA6-0F3E-27A8-8FCC-D3BF9D6E0A7A}"/>
              </a:ext>
            </a:extLst>
          </p:cNvPr>
          <p:cNvSpPr txBox="1"/>
          <p:nvPr/>
        </p:nvSpPr>
        <p:spPr>
          <a:xfrm rot="16200000">
            <a:off x="666714" y="2546232"/>
            <a:ext cx="1319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Source Sans Pro Light"/>
              </a:rPr>
              <a:t>Y (cm) ---&gt;</a:t>
            </a:r>
            <a:endParaRPr lang="en-US" dirty="0">
              <a:ea typeface="Source Sans Pro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C6D73-5649-094E-716C-D043575383EE}"/>
              </a:ext>
            </a:extLst>
          </p:cNvPr>
          <p:cNvSpPr txBox="1"/>
          <p:nvPr/>
        </p:nvSpPr>
        <p:spPr>
          <a:xfrm rot="-5400000">
            <a:off x="753063" y="4966253"/>
            <a:ext cx="8597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ea typeface="Source Sans Pro Light"/>
              </a:rPr>
              <a:t>Channel</a:t>
            </a:r>
            <a:endParaRPr lang="en-US" b="1" dirty="0">
              <a:ea typeface="Source Sans Pro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B996E-38E3-601F-B44C-53CBDA74D92D}"/>
              </a:ext>
            </a:extLst>
          </p:cNvPr>
          <p:cNvSpPr txBox="1"/>
          <p:nvPr/>
        </p:nvSpPr>
        <p:spPr>
          <a:xfrm>
            <a:off x="3368451" y="618010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ea typeface="Source Sans Pro Light"/>
              </a:rPr>
              <a:t>Sector</a:t>
            </a:r>
            <a:endParaRPr lang="en-US" b="1">
              <a:ea typeface="Source Sans Pro Ligh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1E4C91-A6A7-AFCB-11D8-6CC5A2DDF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8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4C613-DAAF-473B-AA61-5A3F3B761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D53A81-754F-7545-0384-346A83F2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4" y="495028"/>
            <a:ext cx="10656763" cy="668495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ea typeface="+mj-lt"/>
                <a:cs typeface="+mj-lt"/>
              </a:rPr>
            </a:br>
            <a:br>
              <a:rPr lang="en-US" sz="3200" dirty="0">
                <a:ea typeface="+mj-lt"/>
                <a:cs typeface="+mj-lt"/>
              </a:rPr>
            </a:br>
            <a:br>
              <a:rPr lang="en-US" sz="3200" dirty="0">
                <a:ea typeface="+mj-lt"/>
                <a:cs typeface="+mj-lt"/>
              </a:rPr>
            </a:br>
            <a:br>
              <a:rPr lang="en-US" sz="3200" dirty="0">
                <a:ea typeface="+mj-lt"/>
                <a:cs typeface="+mj-lt"/>
              </a:rPr>
            </a:b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solidFill>
                  <a:srgbClr val="000000"/>
                </a:solidFill>
                <a:ea typeface="+mj-lt"/>
                <a:cs typeface="+mj-lt"/>
              </a:rPr>
              <a:t>  </a:t>
            </a:r>
            <a:br>
              <a:rPr lang="en-US" sz="3200" dirty="0">
                <a:ea typeface="+mj-lt"/>
                <a:cs typeface="+mj-lt"/>
              </a:rPr>
            </a:br>
            <a:br>
              <a:rPr lang="en-US" sz="3200" dirty="0">
                <a:ea typeface="+mj-lt"/>
                <a:cs typeface="+mj-lt"/>
              </a:rPr>
            </a:br>
            <a:r>
              <a:rPr lang="en-US" sz="3200" dirty="0" err="1">
                <a:solidFill>
                  <a:srgbClr val="000000"/>
                </a:solidFill>
                <a:ea typeface="+mj-lt"/>
                <a:cs typeface="+mj-lt"/>
              </a:rPr>
              <a:t>MuCh</a:t>
            </a:r>
            <a:r>
              <a:rPr lang="en-US" sz="3200" dirty="0">
                <a:solidFill>
                  <a:srgbClr val="000000"/>
                </a:solidFill>
                <a:ea typeface="+mj-lt"/>
                <a:cs typeface="+mj-lt"/>
              </a:rPr>
              <a:t> Chi2 and azimuthal angle of reconstructed tracks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B340F-42A0-57E8-1782-6D55F2F8207A}"/>
              </a:ext>
            </a:extLst>
          </p:cNvPr>
          <p:cNvSpPr txBox="1"/>
          <p:nvPr/>
        </p:nvSpPr>
        <p:spPr>
          <a:xfrm>
            <a:off x="765504" y="1194676"/>
            <a:ext cx="42409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8AGeV </a:t>
            </a:r>
            <a:r>
              <a:rPr lang="en-US" err="1">
                <a:ea typeface="+mn-lt"/>
                <a:cs typeface="+mn-lt"/>
              </a:rPr>
              <a:t>AuAu</a:t>
            </a:r>
            <a:r>
              <a:rPr lang="en-US">
                <a:ea typeface="+mn-lt"/>
                <a:cs typeface="+mn-lt"/>
              </a:rPr>
              <a:t> central collision </a:t>
            </a:r>
            <a:endParaRPr lang="en-US"/>
          </a:p>
        </p:txBody>
      </p:sp>
      <p:pic>
        <p:nvPicPr>
          <p:cNvPr id="2" name="Picture 1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419218A3-67C3-A82E-5736-E473BEE9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38" y="1572039"/>
            <a:ext cx="5036206" cy="4677370"/>
          </a:xfrm>
          <a:prstGeom prst="rect">
            <a:avLst/>
          </a:prstGeom>
        </p:spPr>
      </p:pic>
      <p:pic>
        <p:nvPicPr>
          <p:cNvPr id="3" name="Picture 2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30349FBE-4E91-3584-90DD-336A3F034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224" y="1716855"/>
            <a:ext cx="4786588" cy="46855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2F8C2-F3D8-35A0-4014-9437D886D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0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7CDA33-9251-49D0-A51A-7888AA3E0635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4FA29-61E2-42A6-9537-732ED628B68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</vt:lpstr>
      <vt:lpstr>  New MuCh geometry (v23b) for di-muon simulations     Pawan Sharma, VECC Kolkata, 23 Oct, 2025 </vt:lpstr>
      <vt:lpstr>MuCh geometry</vt:lpstr>
      <vt:lpstr>Issue with v21c (CFV) geometry</vt:lpstr>
      <vt:lpstr>v23a geometry</vt:lpstr>
      <vt:lpstr>Comparision of MuCh geometries</vt:lpstr>
      <vt:lpstr>Track reconstruction</vt:lpstr>
      <vt:lpstr>Simulation: Radial distribution of MC points</vt:lpstr>
      <vt:lpstr>XY and sector-channel distribution of the MuCh digis</vt:lpstr>
      <vt:lpstr>         MuCh Chi2 and azimuthal angle of reconstructed tracks</vt:lpstr>
      <vt:lpstr>         Invariant mass spectra of omega meson</vt:lpstr>
      <vt:lpstr>Summary</vt:lpstr>
      <vt:lpstr>Thank you</vt:lpstr>
      <vt:lpstr>v23a geometry</vt:lpstr>
      <vt:lpstr>Simulation: Radial distribution of MC points</vt:lpstr>
      <vt:lpstr>MuCh geometry components</vt:lpstr>
      <vt:lpstr>MuCh geometry components</vt:lpstr>
      <vt:lpstr>Sector-Channel distribution of the much digis</vt:lpstr>
      <vt:lpstr>         Invariant mass spectra of omega meson</vt:lpstr>
      <vt:lpstr>         MuCh Chi2</vt:lpstr>
      <vt:lpstr>   New MuCh geometry v23b for SIS100 lmvm setup  -&gt; Investigation towards identifying detector layout with optimized material budget and computational time  -&gt; Comparision of transport time for the geometry v23b with v23a and v21c for 8AGeV AuAu collisions  </vt:lpstr>
      <vt:lpstr>Muon Chamber (MuCh) at CBM</vt:lpstr>
      <vt:lpstr>CBM Experiment</vt:lpstr>
      <vt:lpstr>Dilepton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revision>551</cp:revision>
  <dcterms:created xsi:type="dcterms:W3CDTF">2024-03-03T01:58:13Z</dcterms:created>
  <dcterms:modified xsi:type="dcterms:W3CDTF">2025-10-22T16:25:13Z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