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63" r:id="rId4"/>
    <p:sldId id="295" r:id="rId5"/>
    <p:sldId id="265" r:id="rId6"/>
    <p:sldId id="287" r:id="rId7"/>
    <p:sldId id="288" r:id="rId8"/>
    <p:sldId id="291" r:id="rId9"/>
    <p:sldId id="292" r:id="rId10"/>
    <p:sldId id="289" r:id="rId11"/>
    <p:sldId id="290" r:id="rId12"/>
    <p:sldId id="293" r:id="rId13"/>
    <p:sldId id="294" r:id="rId14"/>
    <p:sldId id="324" r:id="rId15"/>
    <p:sldId id="310" r:id="rId16"/>
    <p:sldId id="325" r:id="rId17"/>
    <p:sldId id="267" r:id="rId18"/>
    <p:sldId id="268" r:id="rId19"/>
    <p:sldId id="269" r:id="rId20"/>
    <p:sldId id="271" r:id="rId21"/>
    <p:sldId id="274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94"/>
  </p:normalViewPr>
  <p:slideViewPr>
    <p:cSldViewPr snapToGrid="0">
      <p:cViewPr varScale="1">
        <p:scale>
          <a:sx n="60" d="100"/>
          <a:sy n="60" d="100"/>
        </p:scale>
        <p:origin x="2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Shape 9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3" name="Shape 9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—&gt; near threshold charm production: what are the processes producing charm: multistep? Partonic d.o.f.? Is one sensitive to intrinsic charm of nucleon? Can one extract mass radius from low-energy FSI proton-J/psi?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6383" indent="-235743">
              <a:buSzPct val="100000"/>
              <a:buChar char="*"/>
            </a:pPr>
            <a:r>
              <a:t>Short formation time —&gt; HI</a:t>
            </a:r>
          </a:p>
          <a:p>
            <a:pPr marL="276383" indent="-235743">
              <a:buSzPct val="100000"/>
              <a:buChar char="*"/>
            </a:pPr>
            <a:r>
              <a:t>Systematic approaches pQCD and EFT possible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3" name="Shape 6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Ramalho: covariant spectator-quark model (CSM)</a:t>
            </a:r>
          </a:p>
          <a:p>
            <a:r>
              <a:t>In-medium propagator in UrQMD</a:t>
            </a:r>
          </a:p>
        </p:txBody>
      </p:sp>
    </p:spTree>
    <p:extLst>
      <p:ext uri="{BB962C8B-B14F-4D97-AF65-F5344CB8AC3E}">
        <p14:creationId xmlns:p14="http://schemas.microsoft.com/office/powerpoint/2010/main" val="164631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9" name="Shape 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In-medium spectral function, including thermal radiation component</a:t>
            </a:r>
          </a:p>
        </p:txBody>
      </p:sp>
    </p:spTree>
    <p:extLst>
      <p:ext uri="{BB962C8B-B14F-4D97-AF65-F5344CB8AC3E}">
        <p14:creationId xmlns:p14="http://schemas.microsoft.com/office/powerpoint/2010/main" val="425771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4419600" y="762000"/>
            <a:ext cx="15544800" cy="3200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81279" marR="81279" algn="ctr" defTabSz="1828800">
              <a:lnSpc>
                <a:spcPct val="100000"/>
              </a:lnSpc>
              <a:defRPr sz="8800" b="0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 defTabSz="1828800">
              <a:lnSpc>
                <a:spcPct val="100000"/>
              </a:lnSpc>
              <a:spcBef>
                <a:spcPts val="1400"/>
              </a:spcBef>
              <a:buSzPct val="100000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1069339" marR="81279" indent="-571499" defTabSz="1828800">
              <a:lnSpc>
                <a:spcPct val="100000"/>
              </a:lnSpc>
              <a:spcBef>
                <a:spcPts val="1200"/>
              </a:spcBef>
              <a:buSzPct val="100000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412239" marR="81279" indent="-457200" defTabSz="1828800">
              <a:lnSpc>
                <a:spcPct val="100000"/>
              </a:lnSpc>
              <a:spcBef>
                <a:spcPts val="1100"/>
              </a:spcBef>
              <a:buSzPct val="100000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694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3266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753682" y="12496800"/>
            <a:ext cx="611436" cy="597967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914400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-2413000" y="-762000"/>
            <a:ext cx="15544800" cy="3200400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81279" marR="81279" algn="ctr" defTabSz="1828800">
              <a:lnSpc>
                <a:spcPct val="100000"/>
              </a:lnSpc>
              <a:defRPr sz="8800" b="0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4419600" y="3962400"/>
            <a:ext cx="15544800" cy="9753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 defTabSz="1828800">
              <a:lnSpc>
                <a:spcPct val="100000"/>
              </a:lnSpc>
              <a:spcBef>
                <a:spcPts val="1400"/>
              </a:spcBef>
              <a:buSzPct val="100000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1069339" marR="81279" indent="-571499" defTabSz="1828800">
              <a:lnSpc>
                <a:spcPct val="100000"/>
              </a:lnSpc>
              <a:spcBef>
                <a:spcPts val="1200"/>
              </a:spcBef>
              <a:buSzPct val="100000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412239" marR="81279" indent="-457200" defTabSz="1828800">
              <a:lnSpc>
                <a:spcPct val="100000"/>
              </a:lnSpc>
              <a:spcBef>
                <a:spcPts val="1100"/>
              </a:spcBef>
              <a:buSzPct val="100000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694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3266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49282" y="0"/>
            <a:ext cx="611436" cy="597967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914400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.jpeg"/><Relationship Id="rId7" Type="http://schemas.openxmlformats.org/officeDocument/2006/relationships/image" Target="../media/image7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3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6.jpe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image" Target="../media/image7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hades.gsi.de/sites/default/files/web/media/documents/proposals/HADES_Proposal_Pion_Update-1.pdf" TargetMode="External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8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6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8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Johan Messchendorp (FFN, GSI) and Frank Nerling (HFHF, GU Frankfurt, GSI)…"/>
          <p:cNvSpPr txBox="1"/>
          <p:nvPr/>
        </p:nvSpPr>
        <p:spPr>
          <a:xfrm>
            <a:off x="0" y="12304385"/>
            <a:ext cx="24482513" cy="1404000"/>
          </a:xfrm>
          <a:prstGeom prst="rect">
            <a:avLst/>
          </a:prstGeom>
          <a:solidFill>
            <a:srgbClr val="BFBD4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1279" marR="81279" algn="ctr"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de-DE" dirty="0"/>
              <a:t>Jim Ritman</a:t>
            </a:r>
            <a:br>
              <a:rPr lang="de-DE" dirty="0"/>
            </a:br>
            <a:r>
              <a:rPr lang="de-DE" dirty="0"/>
              <a:t>46</a:t>
            </a:r>
            <a:r>
              <a:rPr lang="de-DE" baseline="30000" dirty="0"/>
              <a:t>th</a:t>
            </a:r>
            <a:r>
              <a:rPr lang="de-DE" dirty="0"/>
              <a:t> CBM</a:t>
            </a:r>
            <a:r>
              <a:rPr dirty="0"/>
              <a:t> Collaboration Meeting, </a:t>
            </a:r>
            <a:r>
              <a:rPr lang="de-DE" dirty="0"/>
              <a:t> Lanzhou China</a:t>
            </a:r>
            <a:r>
              <a:rPr dirty="0"/>
              <a:t>, </a:t>
            </a:r>
            <a:r>
              <a:rPr lang="de-DE" dirty="0" err="1"/>
              <a:t>Oct</a:t>
            </a:r>
            <a:r>
              <a:rPr lang="de-DE" dirty="0"/>
              <a:t>.</a:t>
            </a:r>
            <a:r>
              <a:rPr dirty="0"/>
              <a:t> </a:t>
            </a:r>
            <a:r>
              <a:rPr lang="de-DE" dirty="0"/>
              <a:t>20 - 24</a:t>
            </a:r>
            <a:r>
              <a:rPr dirty="0"/>
              <a:t>, 2025</a:t>
            </a:r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FD91C0-E559-FBD0-5BAF-8F93A1A0A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9" b="13817"/>
          <a:stretch>
            <a:fillRect/>
          </a:stretch>
        </p:blipFill>
        <p:spPr bwMode="auto">
          <a:xfrm>
            <a:off x="0" y="12289000"/>
            <a:ext cx="1063256" cy="14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GSI_Logo_cmyk.pdf" descr="GSI_Logo_cmy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2897" y="12592033"/>
            <a:ext cx="2370348" cy="752491"/>
          </a:xfrm>
          <a:prstGeom prst="rect">
            <a:avLst/>
          </a:prstGeom>
          <a:ln w="25400"/>
        </p:spPr>
      </p:pic>
      <p:sp>
        <p:nvSpPr>
          <p:cNvPr id="209" name="Rectangle"/>
          <p:cNvSpPr/>
          <p:nvPr/>
        </p:nvSpPr>
        <p:spPr>
          <a:xfrm>
            <a:off x="5393197" y="2032988"/>
            <a:ext cx="13597606" cy="2260601"/>
          </a:xfrm>
          <a:prstGeom prst="rect">
            <a:avLst/>
          </a:prstGeom>
          <a:solidFill>
            <a:srgbClr val="BFBD4B">
              <a:alpha val="8680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10" name="QcDatFAIR-Logo2.pdf" descr="QcDatFAIR-Logo2.pdf"/>
          <p:cNvPicPr>
            <a:picLocks noChangeAspect="1"/>
          </p:cNvPicPr>
          <p:nvPr/>
        </p:nvPicPr>
        <p:blipFill>
          <a:blip r:embed="rId5"/>
          <a:srcRect l="22283" t="30763" r="24373" b="35146"/>
          <a:stretch>
            <a:fillRect/>
          </a:stretch>
        </p:blipFill>
        <p:spPr>
          <a:xfrm>
            <a:off x="9603492" y="2113839"/>
            <a:ext cx="2326640" cy="1051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48" extrusionOk="0">
                <a:moveTo>
                  <a:pt x="16076" y="0"/>
                </a:moveTo>
                <a:cubicBezTo>
                  <a:pt x="14499" y="0"/>
                  <a:pt x="13587" y="106"/>
                  <a:pt x="13469" y="318"/>
                </a:cubicBezTo>
                <a:cubicBezTo>
                  <a:pt x="13367" y="500"/>
                  <a:pt x="13365" y="517"/>
                  <a:pt x="13447" y="1025"/>
                </a:cubicBezTo>
                <a:cubicBezTo>
                  <a:pt x="13493" y="1309"/>
                  <a:pt x="13532" y="1704"/>
                  <a:pt x="13532" y="1912"/>
                </a:cubicBezTo>
                <a:cubicBezTo>
                  <a:pt x="13532" y="2119"/>
                  <a:pt x="13557" y="2351"/>
                  <a:pt x="13591" y="2424"/>
                </a:cubicBezTo>
                <a:cubicBezTo>
                  <a:pt x="13618" y="2486"/>
                  <a:pt x="13636" y="3525"/>
                  <a:pt x="13646" y="5312"/>
                </a:cubicBezTo>
                <a:cubicBezTo>
                  <a:pt x="13653" y="5303"/>
                  <a:pt x="13666" y="5298"/>
                  <a:pt x="13671" y="5288"/>
                </a:cubicBezTo>
                <a:cubicBezTo>
                  <a:pt x="13994" y="4696"/>
                  <a:pt x="14053" y="5774"/>
                  <a:pt x="13962" y="10494"/>
                </a:cubicBezTo>
                <a:cubicBezTo>
                  <a:pt x="13914" y="12947"/>
                  <a:pt x="13823" y="15081"/>
                  <a:pt x="13756" y="15228"/>
                </a:cubicBezTo>
                <a:cubicBezTo>
                  <a:pt x="13735" y="15274"/>
                  <a:pt x="13703" y="15279"/>
                  <a:pt x="13668" y="15277"/>
                </a:cubicBezTo>
                <a:cubicBezTo>
                  <a:pt x="13669" y="16292"/>
                  <a:pt x="13670" y="18510"/>
                  <a:pt x="13671" y="18564"/>
                </a:cubicBezTo>
                <a:cubicBezTo>
                  <a:pt x="13679" y="18917"/>
                  <a:pt x="14038" y="19624"/>
                  <a:pt x="14297" y="19800"/>
                </a:cubicBezTo>
                <a:cubicBezTo>
                  <a:pt x="14624" y="20023"/>
                  <a:pt x="16530" y="20023"/>
                  <a:pt x="17110" y="19800"/>
                </a:cubicBezTo>
                <a:cubicBezTo>
                  <a:pt x="17558" y="19627"/>
                  <a:pt x="18439" y="19028"/>
                  <a:pt x="18695" y="18718"/>
                </a:cubicBezTo>
                <a:cubicBezTo>
                  <a:pt x="19907" y="17246"/>
                  <a:pt x="20456" y="16001"/>
                  <a:pt x="20978" y="13544"/>
                </a:cubicBezTo>
                <a:cubicBezTo>
                  <a:pt x="21260" y="12220"/>
                  <a:pt x="21259" y="12237"/>
                  <a:pt x="21294" y="11535"/>
                </a:cubicBezTo>
                <a:cubicBezTo>
                  <a:pt x="21312" y="11190"/>
                  <a:pt x="21343" y="10831"/>
                  <a:pt x="21364" y="10738"/>
                </a:cubicBezTo>
                <a:cubicBezTo>
                  <a:pt x="21576" y="9805"/>
                  <a:pt x="21572" y="9840"/>
                  <a:pt x="21545" y="8444"/>
                </a:cubicBezTo>
                <a:cubicBezTo>
                  <a:pt x="21530" y="7681"/>
                  <a:pt x="21497" y="7038"/>
                  <a:pt x="21467" y="6972"/>
                </a:cubicBezTo>
                <a:cubicBezTo>
                  <a:pt x="21438" y="6907"/>
                  <a:pt x="21412" y="6791"/>
                  <a:pt x="21412" y="6711"/>
                </a:cubicBezTo>
                <a:cubicBezTo>
                  <a:pt x="21412" y="6304"/>
                  <a:pt x="21028" y="4843"/>
                  <a:pt x="20688" y="3962"/>
                </a:cubicBezTo>
                <a:cubicBezTo>
                  <a:pt x="20449" y="3342"/>
                  <a:pt x="19840" y="2171"/>
                  <a:pt x="19629" y="1928"/>
                </a:cubicBezTo>
                <a:cubicBezTo>
                  <a:pt x="19514" y="1796"/>
                  <a:pt x="19385" y="1640"/>
                  <a:pt x="19345" y="1587"/>
                </a:cubicBezTo>
                <a:cubicBezTo>
                  <a:pt x="18590" y="559"/>
                  <a:pt x="17432" y="0"/>
                  <a:pt x="16076" y="0"/>
                </a:cubicBezTo>
                <a:close/>
                <a:moveTo>
                  <a:pt x="4739" y="49"/>
                </a:moveTo>
                <a:cubicBezTo>
                  <a:pt x="3719" y="52"/>
                  <a:pt x="3630" y="68"/>
                  <a:pt x="3154" y="342"/>
                </a:cubicBezTo>
                <a:cubicBezTo>
                  <a:pt x="2591" y="666"/>
                  <a:pt x="2016" y="1237"/>
                  <a:pt x="1603" y="1879"/>
                </a:cubicBezTo>
                <a:cubicBezTo>
                  <a:pt x="1274" y="2390"/>
                  <a:pt x="694" y="3768"/>
                  <a:pt x="499" y="4507"/>
                </a:cubicBezTo>
                <a:cubicBezTo>
                  <a:pt x="422" y="4799"/>
                  <a:pt x="343" y="5111"/>
                  <a:pt x="319" y="5198"/>
                </a:cubicBezTo>
                <a:cubicBezTo>
                  <a:pt x="225" y="5548"/>
                  <a:pt x="124" y="6091"/>
                  <a:pt x="124" y="6256"/>
                </a:cubicBezTo>
                <a:cubicBezTo>
                  <a:pt x="124" y="6352"/>
                  <a:pt x="98" y="6492"/>
                  <a:pt x="65" y="6565"/>
                </a:cubicBezTo>
                <a:cubicBezTo>
                  <a:pt x="-24" y="6763"/>
                  <a:pt x="-21" y="12442"/>
                  <a:pt x="69" y="12959"/>
                </a:cubicBezTo>
                <a:cubicBezTo>
                  <a:pt x="334" y="14482"/>
                  <a:pt x="845" y="16291"/>
                  <a:pt x="1183" y="16920"/>
                </a:cubicBezTo>
                <a:cubicBezTo>
                  <a:pt x="1401" y="17326"/>
                  <a:pt x="2716" y="18728"/>
                  <a:pt x="3129" y="18995"/>
                </a:cubicBezTo>
                <a:cubicBezTo>
                  <a:pt x="4171" y="19668"/>
                  <a:pt x="4483" y="19701"/>
                  <a:pt x="5508" y="19214"/>
                </a:cubicBezTo>
                <a:cubicBezTo>
                  <a:pt x="6659" y="18667"/>
                  <a:pt x="6538" y="18630"/>
                  <a:pt x="7015" y="19686"/>
                </a:cubicBezTo>
                <a:cubicBezTo>
                  <a:pt x="7478" y="20709"/>
                  <a:pt x="7850" y="21185"/>
                  <a:pt x="8343" y="21403"/>
                </a:cubicBezTo>
                <a:cubicBezTo>
                  <a:pt x="8750" y="21582"/>
                  <a:pt x="9269" y="21600"/>
                  <a:pt x="9343" y="21435"/>
                </a:cubicBezTo>
                <a:cubicBezTo>
                  <a:pt x="9375" y="21365"/>
                  <a:pt x="9398" y="21223"/>
                  <a:pt x="9398" y="21118"/>
                </a:cubicBezTo>
                <a:cubicBezTo>
                  <a:pt x="9398" y="21013"/>
                  <a:pt x="9426" y="20923"/>
                  <a:pt x="9461" y="20923"/>
                </a:cubicBezTo>
                <a:cubicBezTo>
                  <a:pt x="9496" y="20923"/>
                  <a:pt x="9586" y="20782"/>
                  <a:pt x="9659" y="20614"/>
                </a:cubicBezTo>
                <a:cubicBezTo>
                  <a:pt x="9746" y="20413"/>
                  <a:pt x="9823" y="20326"/>
                  <a:pt x="9884" y="20361"/>
                </a:cubicBezTo>
                <a:cubicBezTo>
                  <a:pt x="10022" y="20441"/>
                  <a:pt x="10218" y="20113"/>
                  <a:pt x="10218" y="19800"/>
                </a:cubicBezTo>
                <a:cubicBezTo>
                  <a:pt x="10218" y="19356"/>
                  <a:pt x="9993" y="18739"/>
                  <a:pt x="9766" y="18547"/>
                </a:cubicBezTo>
                <a:cubicBezTo>
                  <a:pt x="9493" y="18317"/>
                  <a:pt x="9409" y="18329"/>
                  <a:pt x="9097" y="18645"/>
                </a:cubicBezTo>
                <a:cubicBezTo>
                  <a:pt x="8857" y="18888"/>
                  <a:pt x="8811" y="18900"/>
                  <a:pt x="8615" y="18791"/>
                </a:cubicBezTo>
                <a:cubicBezTo>
                  <a:pt x="8485" y="18719"/>
                  <a:pt x="8281" y="18465"/>
                  <a:pt x="8108" y="18157"/>
                </a:cubicBezTo>
                <a:cubicBezTo>
                  <a:pt x="7949" y="17874"/>
                  <a:pt x="7758" y="17570"/>
                  <a:pt x="7681" y="17482"/>
                </a:cubicBezTo>
                <a:lnTo>
                  <a:pt x="7541" y="17327"/>
                </a:lnTo>
                <a:lnTo>
                  <a:pt x="8027" y="16229"/>
                </a:lnTo>
                <a:cubicBezTo>
                  <a:pt x="8294" y="15626"/>
                  <a:pt x="8599" y="14821"/>
                  <a:pt x="8711" y="14447"/>
                </a:cubicBezTo>
                <a:cubicBezTo>
                  <a:pt x="8904" y="13799"/>
                  <a:pt x="8918" y="13788"/>
                  <a:pt x="8961" y="14033"/>
                </a:cubicBezTo>
                <a:cubicBezTo>
                  <a:pt x="9073" y="14667"/>
                  <a:pt x="9645" y="15769"/>
                  <a:pt x="10163" y="16351"/>
                </a:cubicBezTo>
                <a:cubicBezTo>
                  <a:pt x="10383" y="16597"/>
                  <a:pt x="10827" y="16801"/>
                  <a:pt x="11594" y="17002"/>
                </a:cubicBezTo>
                <a:cubicBezTo>
                  <a:pt x="12359" y="17203"/>
                  <a:pt x="13012" y="16924"/>
                  <a:pt x="13407" y="16221"/>
                </a:cubicBezTo>
                <a:cubicBezTo>
                  <a:pt x="13523" y="16014"/>
                  <a:pt x="13550" y="15871"/>
                  <a:pt x="13568" y="15383"/>
                </a:cubicBezTo>
                <a:cubicBezTo>
                  <a:pt x="13571" y="15306"/>
                  <a:pt x="13563" y="15288"/>
                  <a:pt x="13565" y="15228"/>
                </a:cubicBezTo>
                <a:cubicBezTo>
                  <a:pt x="13510" y="15176"/>
                  <a:pt x="13452" y="15093"/>
                  <a:pt x="13399" y="14976"/>
                </a:cubicBezTo>
                <a:cubicBezTo>
                  <a:pt x="13206" y="14549"/>
                  <a:pt x="13086" y="14525"/>
                  <a:pt x="12701" y="14822"/>
                </a:cubicBezTo>
                <a:cubicBezTo>
                  <a:pt x="11121" y="16038"/>
                  <a:pt x="9836" y="14007"/>
                  <a:pt x="9836" y="10299"/>
                </a:cubicBezTo>
                <a:cubicBezTo>
                  <a:pt x="9836" y="8691"/>
                  <a:pt x="9888" y="8381"/>
                  <a:pt x="10354" y="7240"/>
                </a:cubicBezTo>
                <a:cubicBezTo>
                  <a:pt x="10449" y="7008"/>
                  <a:pt x="10550" y="6809"/>
                  <a:pt x="10652" y="6622"/>
                </a:cubicBezTo>
                <a:cubicBezTo>
                  <a:pt x="10698" y="6536"/>
                  <a:pt x="10742" y="6456"/>
                  <a:pt x="10788" y="6386"/>
                </a:cubicBezTo>
                <a:cubicBezTo>
                  <a:pt x="10848" y="6292"/>
                  <a:pt x="10910" y="6206"/>
                  <a:pt x="10972" y="6126"/>
                </a:cubicBezTo>
                <a:cubicBezTo>
                  <a:pt x="11181" y="5866"/>
                  <a:pt x="11369" y="5508"/>
                  <a:pt x="11369" y="5337"/>
                </a:cubicBezTo>
                <a:cubicBezTo>
                  <a:pt x="11369" y="5164"/>
                  <a:pt x="11515" y="5167"/>
                  <a:pt x="12399" y="5320"/>
                </a:cubicBezTo>
                <a:cubicBezTo>
                  <a:pt x="13012" y="5427"/>
                  <a:pt x="13088" y="5416"/>
                  <a:pt x="13230" y="5247"/>
                </a:cubicBezTo>
                <a:cubicBezTo>
                  <a:pt x="13439" y="4999"/>
                  <a:pt x="13531" y="4663"/>
                  <a:pt x="13565" y="4027"/>
                </a:cubicBezTo>
                <a:cubicBezTo>
                  <a:pt x="13588" y="3600"/>
                  <a:pt x="13576" y="3453"/>
                  <a:pt x="13502" y="3270"/>
                </a:cubicBezTo>
                <a:cubicBezTo>
                  <a:pt x="13328" y="2838"/>
                  <a:pt x="13143" y="2758"/>
                  <a:pt x="12359" y="2758"/>
                </a:cubicBezTo>
                <a:cubicBezTo>
                  <a:pt x="11497" y="2758"/>
                  <a:pt x="11043" y="2921"/>
                  <a:pt x="10549" y="3401"/>
                </a:cubicBezTo>
                <a:cubicBezTo>
                  <a:pt x="10151" y="3787"/>
                  <a:pt x="9437" y="4864"/>
                  <a:pt x="9240" y="5377"/>
                </a:cubicBezTo>
                <a:cubicBezTo>
                  <a:pt x="9096" y="5753"/>
                  <a:pt x="9016" y="5825"/>
                  <a:pt x="9016" y="5581"/>
                </a:cubicBezTo>
                <a:cubicBezTo>
                  <a:pt x="9016" y="5499"/>
                  <a:pt x="8928" y="5158"/>
                  <a:pt x="8821" y="4816"/>
                </a:cubicBezTo>
                <a:cubicBezTo>
                  <a:pt x="8714" y="4474"/>
                  <a:pt x="8593" y="4075"/>
                  <a:pt x="8549" y="3929"/>
                </a:cubicBezTo>
                <a:cubicBezTo>
                  <a:pt x="8307" y="3122"/>
                  <a:pt x="7723" y="1969"/>
                  <a:pt x="7243" y="1351"/>
                </a:cubicBezTo>
                <a:cubicBezTo>
                  <a:pt x="6313" y="153"/>
                  <a:pt x="6108" y="45"/>
                  <a:pt x="4739" y="49"/>
                </a:cubicBezTo>
                <a:close/>
                <a:moveTo>
                  <a:pt x="16220" y="2685"/>
                </a:moveTo>
                <a:cubicBezTo>
                  <a:pt x="16470" y="2705"/>
                  <a:pt x="16758" y="2775"/>
                  <a:pt x="17062" y="2904"/>
                </a:cubicBezTo>
                <a:cubicBezTo>
                  <a:pt x="17605" y="3137"/>
                  <a:pt x="17779" y="3305"/>
                  <a:pt x="18316" y="4133"/>
                </a:cubicBezTo>
                <a:cubicBezTo>
                  <a:pt x="18337" y="4165"/>
                  <a:pt x="18350" y="4198"/>
                  <a:pt x="18371" y="4230"/>
                </a:cubicBezTo>
                <a:cubicBezTo>
                  <a:pt x="19000" y="4929"/>
                  <a:pt x="19479" y="5933"/>
                  <a:pt x="19706" y="7134"/>
                </a:cubicBezTo>
                <a:cubicBezTo>
                  <a:pt x="19985" y="8611"/>
                  <a:pt x="19949" y="11588"/>
                  <a:pt x="19632" y="13130"/>
                </a:cubicBezTo>
                <a:cubicBezTo>
                  <a:pt x="19306" y="14716"/>
                  <a:pt x="18365" y="16542"/>
                  <a:pt x="17621" y="17034"/>
                </a:cubicBezTo>
                <a:cubicBezTo>
                  <a:pt x="16959" y="17472"/>
                  <a:pt x="15496" y="17526"/>
                  <a:pt x="15381" y="17116"/>
                </a:cubicBezTo>
                <a:cubicBezTo>
                  <a:pt x="15337" y="16957"/>
                  <a:pt x="15318" y="13933"/>
                  <a:pt x="15341" y="10404"/>
                </a:cubicBezTo>
                <a:cubicBezTo>
                  <a:pt x="15361" y="7263"/>
                  <a:pt x="15372" y="5453"/>
                  <a:pt x="15477" y="4417"/>
                </a:cubicBezTo>
                <a:cubicBezTo>
                  <a:pt x="15469" y="4048"/>
                  <a:pt x="15459" y="3808"/>
                  <a:pt x="15448" y="3799"/>
                </a:cubicBezTo>
                <a:cubicBezTo>
                  <a:pt x="15418" y="3777"/>
                  <a:pt x="15392" y="3576"/>
                  <a:pt x="15389" y="3352"/>
                </a:cubicBezTo>
                <a:cubicBezTo>
                  <a:pt x="15382" y="2952"/>
                  <a:pt x="15387" y="2941"/>
                  <a:pt x="15617" y="2790"/>
                </a:cubicBezTo>
                <a:cubicBezTo>
                  <a:pt x="15760" y="2697"/>
                  <a:pt x="15970" y="2665"/>
                  <a:pt x="16220" y="2685"/>
                </a:cubicBezTo>
                <a:close/>
                <a:moveTo>
                  <a:pt x="4850" y="3018"/>
                </a:moveTo>
                <a:cubicBezTo>
                  <a:pt x="5291" y="3039"/>
                  <a:pt x="5674" y="3277"/>
                  <a:pt x="6096" y="3783"/>
                </a:cubicBezTo>
                <a:cubicBezTo>
                  <a:pt x="6320" y="4051"/>
                  <a:pt x="6445" y="4249"/>
                  <a:pt x="6582" y="4556"/>
                </a:cubicBezTo>
                <a:cubicBezTo>
                  <a:pt x="7140" y="5398"/>
                  <a:pt x="7553" y="6661"/>
                  <a:pt x="7666" y="8029"/>
                </a:cubicBezTo>
                <a:cubicBezTo>
                  <a:pt x="7846" y="10193"/>
                  <a:pt x="7524" y="13811"/>
                  <a:pt x="7100" y="14390"/>
                </a:cubicBezTo>
                <a:cubicBezTo>
                  <a:pt x="7010" y="14514"/>
                  <a:pt x="6758" y="14240"/>
                  <a:pt x="6541" y="13780"/>
                </a:cubicBezTo>
                <a:cubicBezTo>
                  <a:pt x="6103" y="12854"/>
                  <a:pt x="5305" y="12228"/>
                  <a:pt x="4912" y="12503"/>
                </a:cubicBezTo>
                <a:cubicBezTo>
                  <a:pt x="4387" y="12871"/>
                  <a:pt x="4723" y="15180"/>
                  <a:pt x="5302" y="15180"/>
                </a:cubicBezTo>
                <a:cubicBezTo>
                  <a:pt x="5698" y="15180"/>
                  <a:pt x="5907" y="15712"/>
                  <a:pt x="5695" y="16180"/>
                </a:cubicBezTo>
                <a:cubicBezTo>
                  <a:pt x="5616" y="16354"/>
                  <a:pt x="5174" y="16568"/>
                  <a:pt x="4710" y="16652"/>
                </a:cubicBezTo>
                <a:cubicBezTo>
                  <a:pt x="3697" y="16835"/>
                  <a:pt x="2873" y="16062"/>
                  <a:pt x="2290" y="14374"/>
                </a:cubicBezTo>
                <a:cubicBezTo>
                  <a:pt x="1740" y="12780"/>
                  <a:pt x="1624" y="10460"/>
                  <a:pt x="1867" y="8395"/>
                </a:cubicBezTo>
                <a:cubicBezTo>
                  <a:pt x="1858" y="7946"/>
                  <a:pt x="1843" y="7683"/>
                  <a:pt x="1819" y="7631"/>
                </a:cubicBezTo>
                <a:cubicBezTo>
                  <a:pt x="1750" y="7476"/>
                  <a:pt x="1744" y="7285"/>
                  <a:pt x="1801" y="7029"/>
                </a:cubicBezTo>
                <a:cubicBezTo>
                  <a:pt x="1824" y="6927"/>
                  <a:pt x="1884" y="6660"/>
                  <a:pt x="1933" y="6427"/>
                </a:cubicBezTo>
                <a:cubicBezTo>
                  <a:pt x="2169" y="5323"/>
                  <a:pt x="2658" y="4160"/>
                  <a:pt x="3073" y="3726"/>
                </a:cubicBezTo>
                <a:cubicBezTo>
                  <a:pt x="3409" y="3376"/>
                  <a:pt x="3682" y="3240"/>
                  <a:pt x="4386" y="3067"/>
                </a:cubicBezTo>
                <a:cubicBezTo>
                  <a:pt x="4551" y="3027"/>
                  <a:pt x="4702" y="3011"/>
                  <a:pt x="4850" y="301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1" name="FAIR_Logo_rgb_72dpi.png" descr="FAIR_Logo_rgb_72dpi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5707" y="1853622"/>
            <a:ext cx="1886088" cy="157174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at"/>
          <p:cNvSpPr txBox="1"/>
          <p:nvPr/>
        </p:nvSpPr>
        <p:spPr>
          <a:xfrm>
            <a:off x="12033316" y="2277542"/>
            <a:ext cx="73920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lnSpc>
                <a:spcPct val="100000"/>
              </a:lnSpc>
              <a:spcBef>
                <a:spcPts val="4700"/>
              </a:spcBef>
              <a:defRPr sz="59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at</a:t>
            </a:r>
          </a:p>
        </p:txBody>
      </p:sp>
      <p:sp>
        <p:nvSpPr>
          <p:cNvPr id="213" name="Hadron Physics Opportunities at FAIR"/>
          <p:cNvSpPr txBox="1"/>
          <p:nvPr/>
        </p:nvSpPr>
        <p:spPr>
          <a:xfrm>
            <a:off x="6843675" y="3330346"/>
            <a:ext cx="10696650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914400">
              <a:lnSpc>
                <a:spcPct val="50000"/>
              </a:lnSpc>
              <a:spcBef>
                <a:spcPts val="2600"/>
              </a:spcBef>
              <a:defRPr sz="46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Hadron Physics Opportunities at FAIR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Rectangle"/>
          <p:cNvSpPr/>
          <p:nvPr/>
        </p:nvSpPr>
        <p:spPr>
          <a:xfrm>
            <a:off x="-68493" y="-116452"/>
            <a:ext cx="24520986" cy="13948904"/>
          </a:xfrm>
          <a:prstGeom prst="rect">
            <a:avLst/>
          </a:prstGeom>
          <a:solidFill>
            <a:srgbClr val="000000">
              <a:alpha val="5353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18" name="A comprehensive QCD program with SIS100!"/>
          <p:cNvSpPr txBox="1">
            <a:spLocks noGrp="1"/>
          </p:cNvSpPr>
          <p:nvPr>
            <p:ph type="title"/>
          </p:nvPr>
        </p:nvSpPr>
        <p:spPr>
          <a:xfrm>
            <a:off x="246370" y="194400"/>
            <a:ext cx="21971001" cy="143316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marR="0" algn="l" defTabSz="2389572">
              <a:lnSpc>
                <a:spcPct val="80000"/>
              </a:lnSpc>
              <a:defRPr sz="8330" b="1" spc="-166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A comprehensive </a:t>
            </a:r>
            <a:r>
              <a:rPr dirty="0">
                <a:solidFill>
                  <a:srgbClr val="FF2600"/>
                </a:solidFill>
              </a:rPr>
              <a:t>Q</a:t>
            </a:r>
            <a:r>
              <a:rPr dirty="0">
                <a:solidFill>
                  <a:srgbClr val="00F900"/>
                </a:solidFill>
              </a:rPr>
              <a:t>C</a:t>
            </a:r>
            <a:r>
              <a:rPr dirty="0">
                <a:solidFill>
                  <a:srgbClr val="0433FF"/>
                </a:solidFill>
              </a:rPr>
              <a:t>D</a:t>
            </a:r>
            <a:r>
              <a:rPr dirty="0"/>
              <a:t> program with SIS100!</a:t>
            </a:r>
          </a:p>
        </p:txBody>
      </p:sp>
      <p:grpSp>
        <p:nvGrpSpPr>
          <p:cNvPr id="1022" name="Group"/>
          <p:cNvGrpSpPr/>
          <p:nvPr/>
        </p:nvGrpSpPr>
        <p:grpSpPr>
          <a:xfrm>
            <a:off x="8156765" y="2014552"/>
            <a:ext cx="9526176" cy="7818505"/>
            <a:chOff x="0" y="-79837"/>
            <a:chExt cx="9526175" cy="7818503"/>
          </a:xfrm>
        </p:grpSpPr>
        <p:sp>
          <p:nvSpPr>
            <p:cNvPr id="1019" name="Rectangle"/>
            <p:cNvSpPr/>
            <p:nvPr/>
          </p:nvSpPr>
          <p:spPr>
            <a:xfrm>
              <a:off x="0" y="23653"/>
              <a:ext cx="9526176" cy="7715014"/>
            </a:xfrm>
            <a:prstGeom prst="rect">
              <a:avLst/>
            </a:prstGeom>
            <a:solidFill>
              <a:schemeClr val="accent5">
                <a:alpha val="67351"/>
              </a:schemeClr>
            </a:solidFill>
            <a:ln w="63500" cap="flat">
              <a:solidFill>
                <a:srgbClr val="FF2600">
                  <a:alpha val="6735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20" name="Hadron structure"/>
            <p:cNvSpPr txBox="1"/>
            <p:nvPr/>
          </p:nvSpPr>
          <p:spPr>
            <a:xfrm>
              <a:off x="81156" y="-76200"/>
              <a:ext cx="3642970" cy="1240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Hadron structure</a:t>
              </a:r>
            </a:p>
          </p:txBody>
        </p:sp>
        <p:sp>
          <p:nvSpPr>
            <p:cNvPr id="1021" name="Hadron spectroscopy"/>
            <p:cNvSpPr txBox="1"/>
            <p:nvPr/>
          </p:nvSpPr>
          <p:spPr>
            <a:xfrm>
              <a:off x="5620242" y="-79838"/>
              <a:ext cx="3642971" cy="1240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Hadron spectroscopy</a:t>
              </a:r>
            </a:p>
          </p:txBody>
        </p:sp>
      </p:grpSp>
      <p:grpSp>
        <p:nvGrpSpPr>
          <p:cNvPr id="1025" name="Group"/>
          <p:cNvGrpSpPr/>
          <p:nvPr/>
        </p:nvGrpSpPr>
        <p:grpSpPr>
          <a:xfrm>
            <a:off x="4018784" y="6794817"/>
            <a:ext cx="9433358" cy="6599969"/>
            <a:chOff x="0" y="0"/>
            <a:chExt cx="9433357" cy="6599967"/>
          </a:xfrm>
        </p:grpSpPr>
        <p:sp>
          <p:nvSpPr>
            <p:cNvPr id="1023" name="Rectangle"/>
            <p:cNvSpPr/>
            <p:nvPr/>
          </p:nvSpPr>
          <p:spPr>
            <a:xfrm>
              <a:off x="0" y="0"/>
              <a:ext cx="9433358" cy="6453308"/>
            </a:xfrm>
            <a:prstGeom prst="rect">
              <a:avLst/>
            </a:prstGeom>
            <a:solidFill>
              <a:schemeClr val="accent3">
                <a:alpha val="69311"/>
              </a:schemeClr>
            </a:solidFill>
            <a:ln w="63500" cap="flat">
              <a:solidFill>
                <a:srgbClr val="00F900">
                  <a:alpha val="693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24" name="Heavy-ion dynamics"/>
            <p:cNvSpPr txBox="1"/>
            <p:nvPr/>
          </p:nvSpPr>
          <p:spPr>
            <a:xfrm>
              <a:off x="144880" y="5063512"/>
              <a:ext cx="3215044" cy="1536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Heavy-ion dynamics</a:t>
              </a:r>
            </a:p>
          </p:txBody>
        </p:sp>
      </p:grpSp>
      <p:grpSp>
        <p:nvGrpSpPr>
          <p:cNvPr id="1030" name="Group"/>
          <p:cNvGrpSpPr/>
          <p:nvPr/>
        </p:nvGrpSpPr>
        <p:grpSpPr>
          <a:xfrm>
            <a:off x="10373667" y="6599992"/>
            <a:ext cx="10449652" cy="5598657"/>
            <a:chOff x="0" y="0"/>
            <a:chExt cx="10449651" cy="5598655"/>
          </a:xfrm>
        </p:grpSpPr>
        <p:grpSp>
          <p:nvGrpSpPr>
            <p:cNvPr id="1028" name="Group"/>
            <p:cNvGrpSpPr/>
            <p:nvPr/>
          </p:nvGrpSpPr>
          <p:grpSpPr>
            <a:xfrm>
              <a:off x="0" y="0"/>
              <a:ext cx="10449652" cy="5582565"/>
              <a:chOff x="0" y="0"/>
              <a:chExt cx="10449651" cy="5582564"/>
            </a:xfrm>
          </p:grpSpPr>
          <p:sp>
            <p:nvSpPr>
              <p:cNvPr id="1026" name="Rectangle"/>
              <p:cNvSpPr/>
              <p:nvPr/>
            </p:nvSpPr>
            <p:spPr>
              <a:xfrm>
                <a:off x="0" y="0"/>
                <a:ext cx="10449652" cy="5552889"/>
              </a:xfrm>
              <a:prstGeom prst="rect">
                <a:avLst/>
              </a:prstGeom>
              <a:solidFill>
                <a:schemeClr val="accent1">
                  <a:lumOff val="13575"/>
                  <a:alpha val="56406"/>
                </a:schemeClr>
              </a:solidFill>
              <a:ln w="63500" cap="flat">
                <a:solidFill>
                  <a:srgbClr val="0433FF">
                    <a:alpha val="56406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27" name="Hadron production"/>
              <p:cNvSpPr txBox="1"/>
              <p:nvPr/>
            </p:nvSpPr>
            <p:spPr>
              <a:xfrm>
                <a:off x="7342709" y="4301292"/>
                <a:ext cx="2976830" cy="12812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Hadron production</a:t>
                </a:r>
              </a:p>
            </p:txBody>
          </p:sp>
        </p:grpSp>
        <p:sp>
          <p:nvSpPr>
            <p:cNvPr id="1029" name="Few-body interactions"/>
            <p:cNvSpPr txBox="1"/>
            <p:nvPr/>
          </p:nvSpPr>
          <p:spPr>
            <a:xfrm>
              <a:off x="112757" y="4317383"/>
              <a:ext cx="2976830" cy="1281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Few-body interactions</a:t>
              </a:r>
            </a:p>
          </p:txBody>
        </p:sp>
      </p:grpSp>
      <p:grpSp>
        <p:nvGrpSpPr>
          <p:cNvPr id="1033" name="Group"/>
          <p:cNvGrpSpPr/>
          <p:nvPr/>
        </p:nvGrpSpPr>
        <p:grpSpPr>
          <a:xfrm>
            <a:off x="4809552" y="3714067"/>
            <a:ext cx="14764895" cy="7396558"/>
            <a:chOff x="0" y="0"/>
            <a:chExt cx="14764894" cy="7396556"/>
          </a:xfrm>
        </p:grpSpPr>
        <p:pic>
          <p:nvPicPr>
            <p:cNvPr id="1032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00" y="165100"/>
              <a:ext cx="14485495" cy="70663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31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4764895" cy="7396557"/>
            </a:xfrm>
            <a:prstGeom prst="rect">
              <a:avLst/>
            </a:prstGeom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0CF3C92-2884-2E30-8D3D-6D5D8A4AB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1244277"/>
            <a:ext cx="23103840" cy="18491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Hyperon struct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Hyperon structure</a:t>
            </a:r>
          </a:p>
        </p:txBody>
      </p:sp>
      <p:sp>
        <p:nvSpPr>
          <p:cNvPr id="1036" name="… e.m. &amp; weak transition form factor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…</a:t>
            </a:r>
            <a:r>
              <a:rPr i="1"/>
              <a:t> e.m. &amp; weak transition form factors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7" name="Expand extraction of transition form factors in SU(3) baryon domain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066826" y="3390689"/>
                <a:ext cx="13562376" cy="6283251"/>
              </a:xfrm>
              <a:prstGeom prst="rect">
                <a:avLst/>
              </a:prstGeom>
            </p:spPr>
            <p:txBody>
              <a:bodyPr/>
              <a:lstStyle/>
              <a:p>
                <a:pPr marL="518160" indent="-518160" defTabSz="2072588">
                  <a:spcBef>
                    <a:spcPts val="2500"/>
                  </a:spcBef>
                  <a:defRPr sz="4080"/>
                </a:pPr>
                <a:r>
                  <a:rPr dirty="0"/>
                  <a:t>Expand extraction of </a:t>
                </a:r>
                <a:r>
                  <a:rPr dirty="0">
                    <a:solidFill>
                      <a:srgbClr val="FFFB00"/>
                    </a:solidFill>
                  </a:rPr>
                  <a:t>transition form factors</a:t>
                </a:r>
                <a:r>
                  <a:rPr dirty="0"/>
                  <a:t> in </a:t>
                </a:r>
                <a:r>
                  <a:rPr dirty="0">
                    <a:solidFill>
                      <a:srgbClr val="FFFB00"/>
                    </a:solidFill>
                  </a:rPr>
                  <a:t>SU(3) baryon</a:t>
                </a:r>
                <a:r>
                  <a:rPr dirty="0"/>
                  <a:t> domain  </a:t>
                </a:r>
              </a:p>
              <a:p>
                <a:pPr marL="518160" indent="-518160" defTabSz="2072588">
                  <a:spcBef>
                    <a:spcPts val="2500"/>
                  </a:spcBef>
                  <a:defRPr sz="4080"/>
                </a:pPr>
                <a:r>
                  <a:rPr dirty="0"/>
                  <a:t>Measure decay rates towards </a:t>
                </a:r>
                <a:r>
                  <a:rPr dirty="0">
                    <a:solidFill>
                      <a:srgbClr val="FFFB00"/>
                    </a:solidFill>
                  </a:rPr>
                  <a:t>low-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900">
                            <a:solidFill>
                              <a:srgbClr val="FEFB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00" i="1">
                            <a:solidFill>
                              <a:srgbClr val="FEFB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sz="4900" i="1">
                            <a:solidFill>
                              <a:srgbClr val="FEFB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90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49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dirty="0"/>
                  <a:t> reactions, e.g. </a:t>
                </a:r>
                <a14:m>
                  <m:oMath xmlns:m="http://schemas.openxmlformats.org/officeDocument/2006/math">
                    <m:r>
                      <a:rPr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𝑝𝑝</m:t>
                    </m:r>
                    <m:r>
                      <a:rPr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(1520)(→</m:t>
                    </m:r>
                    <m:r>
                      <m:rPr>
                        <m:sty m:val="p"/>
                      </m:rPr>
                      <a:rPr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0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sz="40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/>
              </a:p>
              <a:p>
                <a:pPr marL="518160" indent="-518160" defTabSz="2072588">
                  <a:spcBef>
                    <a:spcPts val="2500"/>
                  </a:spcBef>
                  <a:defRPr sz="4080"/>
                </a:pPr>
                <a:r>
                  <a:rPr dirty="0"/>
                  <a:t>Excellent acceptances, resolutions with high production rates allow </a:t>
                </a:r>
                <a:r>
                  <a:rPr dirty="0">
                    <a:solidFill>
                      <a:srgbClr val="FFFB00"/>
                    </a:solidFill>
                  </a:rPr>
                  <a:t>precision measurements with CBM</a:t>
                </a:r>
              </a:p>
              <a:p>
                <a:pPr marL="518160" indent="-518160" defTabSz="2072588">
                  <a:spcBef>
                    <a:spcPts val="2500"/>
                  </a:spcBef>
                  <a:defRPr sz="4080"/>
                </a:pPr>
                <a:r>
                  <a:rPr dirty="0"/>
                  <a:t>Measurements of </a:t>
                </a:r>
                <a:r>
                  <a:rPr dirty="0">
                    <a:solidFill>
                      <a:srgbClr val="FFFB00"/>
                    </a:solidFill>
                  </a:rPr>
                  <a:t>weak transition form factors</a:t>
                </a:r>
                <a:r>
                  <a:rPr dirty="0"/>
                  <a:t> in 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sz="490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49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bar>
                      <m:barPr>
                        <m:pos m:val="top"/>
                        <m:ctrlP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4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bar>
                  </m:oMath>
                </a14:m>
                <a:r>
                  <a:rPr dirty="0"/>
                  <a:t> evaluated: vector and axial form factors! </a:t>
                </a:r>
                <a:endParaRPr sz="4800" dirty="0"/>
              </a:p>
            </p:txBody>
          </p:sp>
        </mc:Choice>
        <mc:Fallback>
          <p:sp>
            <p:nvSpPr>
              <p:cNvPr id="1037" name="Expand extraction of transition form factors in SU(3) baryon domain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066826" y="3390689"/>
                <a:ext cx="13562376" cy="6283251"/>
              </a:xfrm>
              <a:prstGeom prst="rect">
                <a:avLst/>
              </a:prstGeom>
              <a:blipFill>
                <a:blip r:embed="rId2"/>
                <a:stretch>
                  <a:fillRect l="-2434" t="-4637" r="-28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44" name="semi_lep_dec.pdf" descr="semi_lep_de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614" y="9139443"/>
            <a:ext cx="8330801" cy="4309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" y="78645"/>
            <a:ext cx="1171188" cy="1433164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P. Salabura"/>
          <p:cNvSpPr txBox="1"/>
          <p:nvPr/>
        </p:nvSpPr>
        <p:spPr>
          <a:xfrm>
            <a:off x="3834416" y="12827839"/>
            <a:ext cx="2204772" cy="58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0433FF"/>
                </a:solidFill>
              </a:defRPr>
            </a:lvl1pPr>
          </a:lstStyle>
          <a:p>
            <a:r>
              <a:t>P. Salabura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1" build="p" animBg="1" advAuto="0"/>
      <p:bldP spid="1044" grpId="2" animBg="1" advAuto="0"/>
      <p:bldP spid="1047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Rectangle"/>
          <p:cNvSpPr/>
          <p:nvPr/>
        </p:nvSpPr>
        <p:spPr>
          <a:xfrm>
            <a:off x="-68493" y="-116452"/>
            <a:ext cx="24520986" cy="13948904"/>
          </a:xfrm>
          <a:prstGeom prst="rect">
            <a:avLst/>
          </a:prstGeom>
          <a:solidFill>
            <a:srgbClr val="000000">
              <a:alpha val="5353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6" name="Group"/>
          <p:cNvSpPr/>
          <p:nvPr/>
        </p:nvSpPr>
        <p:spPr>
          <a:xfrm>
            <a:off x="8156765" y="2118044"/>
            <a:ext cx="9526176" cy="7715013"/>
          </a:xfrm>
          <a:prstGeom prst="rect">
            <a:avLst/>
          </a:prstGeom>
          <a:solidFill>
            <a:schemeClr val="accent5">
              <a:alpha val="44905"/>
            </a:schemeClr>
          </a:solidFill>
          <a:ln w="63500">
            <a:solidFill>
              <a:srgbClr val="FF2600">
                <a:alpha val="4490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7" name="Group"/>
          <p:cNvSpPr/>
          <p:nvPr/>
        </p:nvSpPr>
        <p:spPr>
          <a:xfrm>
            <a:off x="4018784" y="6794817"/>
            <a:ext cx="9433358" cy="6453309"/>
          </a:xfrm>
          <a:prstGeom prst="rect">
            <a:avLst/>
          </a:prstGeom>
          <a:solidFill>
            <a:schemeClr val="accent3">
              <a:alpha val="44994"/>
            </a:schemeClr>
          </a:solidFill>
          <a:ln w="63500">
            <a:solidFill>
              <a:srgbClr val="00F900">
                <a:alpha val="44994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8" name="Group"/>
          <p:cNvSpPr/>
          <p:nvPr/>
        </p:nvSpPr>
        <p:spPr>
          <a:xfrm>
            <a:off x="10373667" y="6599992"/>
            <a:ext cx="10449652" cy="5552889"/>
          </a:xfrm>
          <a:prstGeom prst="rect">
            <a:avLst/>
          </a:prstGeom>
          <a:solidFill>
            <a:schemeClr val="accent1">
              <a:lumOff val="13575"/>
              <a:alpha val="43530"/>
            </a:schemeClr>
          </a:solidFill>
          <a:ln w="63500">
            <a:solidFill>
              <a:srgbClr val="0433FF">
                <a:alpha val="4353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99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735" y="5590420"/>
            <a:ext cx="3275066" cy="39955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4" name="Group"/>
          <p:cNvGrpSpPr/>
          <p:nvPr/>
        </p:nvGrpSpPr>
        <p:grpSpPr>
          <a:xfrm>
            <a:off x="1128926" y="6971819"/>
            <a:ext cx="21233004" cy="6796529"/>
            <a:chOff x="-139700" y="-165100"/>
            <a:chExt cx="21233002" cy="6796527"/>
          </a:xfrm>
        </p:grpSpPr>
        <p:grpSp>
          <p:nvGrpSpPr>
            <p:cNvPr id="1108" name="Group"/>
            <p:cNvGrpSpPr/>
            <p:nvPr/>
          </p:nvGrpSpPr>
          <p:grpSpPr>
            <a:xfrm>
              <a:off x="14489720" y="-165101"/>
              <a:ext cx="6603583" cy="6796529"/>
              <a:chOff x="-139700" y="-165100"/>
              <a:chExt cx="6603582" cy="6796527"/>
            </a:xfrm>
          </p:grpSpPr>
          <p:grpSp>
            <p:nvGrpSpPr>
              <p:cNvPr id="1102" name="Image"/>
              <p:cNvGrpSpPr/>
              <p:nvPr/>
            </p:nvGrpSpPr>
            <p:grpSpPr>
              <a:xfrm>
                <a:off x="-139701" y="-165101"/>
                <a:ext cx="6603584" cy="6796529"/>
                <a:chOff x="0" y="0"/>
                <a:chExt cx="6603582" cy="6796527"/>
              </a:xfrm>
            </p:grpSpPr>
            <p:pic>
              <p:nvPicPr>
                <p:cNvPr id="1101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9700" y="165100"/>
                  <a:ext cx="6324183" cy="646632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100" name="Image" descr="Image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1" y="-1"/>
                  <a:ext cx="6603584" cy="6796529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103" name="Rectangle"/>
              <p:cNvSpPr/>
              <p:nvPr/>
            </p:nvSpPr>
            <p:spPr>
              <a:xfrm>
                <a:off x="971684" y="664195"/>
                <a:ext cx="581624" cy="4984152"/>
              </a:xfrm>
              <a:prstGeom prst="rect">
                <a:avLst/>
              </a:prstGeom>
              <a:solidFill>
                <a:schemeClr val="accent4">
                  <a:alpha val="5585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04" name="SIS100"/>
              <p:cNvSpPr txBox="1"/>
              <p:nvPr/>
            </p:nvSpPr>
            <p:spPr>
              <a:xfrm>
                <a:off x="664600" y="124375"/>
                <a:ext cx="1195792" cy="5046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 b="1">
                    <a:solidFill>
                      <a:srgbClr val="FF9300"/>
                    </a:solidFill>
                  </a:defRPr>
                </a:lvl1pPr>
              </a:lstStyle>
              <a:p>
                <a:r>
                  <a:t>SIS100</a:t>
                </a:r>
              </a:p>
            </p:txBody>
          </p:sp>
          <p:grpSp>
            <p:nvGrpSpPr>
              <p:cNvPr id="1107" name="Group 9"/>
              <p:cNvGrpSpPr/>
              <p:nvPr/>
            </p:nvGrpSpPr>
            <p:grpSpPr>
              <a:xfrm>
                <a:off x="2264044" y="3793532"/>
                <a:ext cx="3644257" cy="1652872"/>
                <a:chOff x="0" y="0"/>
                <a:chExt cx="3644256" cy="1652871"/>
              </a:xfrm>
            </p:grpSpPr>
            <p:pic>
              <p:nvPicPr>
                <p:cNvPr id="1105" name="Picture 7" descr="Picture 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3644257" cy="16528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106" name="TextBox 8"/>
                <p:cNvSpPr txBox="1"/>
                <p:nvPr/>
              </p:nvSpPr>
              <p:spPr>
                <a:xfrm>
                  <a:off x="92621" y="366003"/>
                  <a:ext cx="2519930" cy="5175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J. Aichelin</a:t>
                  </a:r>
                </a:p>
              </p:txBody>
            </p:sp>
          </p:grpSp>
        </p:grpSp>
        <p:grpSp>
          <p:nvGrpSpPr>
            <p:cNvPr id="1113" name="Group 11"/>
            <p:cNvGrpSpPr/>
            <p:nvPr/>
          </p:nvGrpSpPr>
          <p:grpSpPr>
            <a:xfrm>
              <a:off x="-139700" y="913990"/>
              <a:ext cx="9574487" cy="5568365"/>
              <a:chOff x="-139700" y="-165100"/>
              <a:chExt cx="9574486" cy="5568363"/>
            </a:xfrm>
          </p:grpSpPr>
          <p:grpSp>
            <p:nvGrpSpPr>
              <p:cNvPr id="1111" name="Image"/>
              <p:cNvGrpSpPr/>
              <p:nvPr/>
            </p:nvGrpSpPr>
            <p:grpSpPr>
              <a:xfrm>
                <a:off x="-139700" y="-165100"/>
                <a:ext cx="9574487" cy="5568364"/>
                <a:chOff x="0" y="0"/>
                <a:chExt cx="9574486" cy="5568363"/>
              </a:xfrm>
            </p:grpSpPr>
            <p:pic>
              <p:nvPicPr>
                <p:cNvPr id="1110" name="Image" descr="Image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9700" y="165100"/>
                  <a:ext cx="9295087" cy="5238164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109" name="Image" descr="Image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9574487" cy="5568364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1112" name="Liu, Ko, Lee"/>
              <p:cNvSpPr txBox="1"/>
              <p:nvPr/>
            </p:nvSpPr>
            <p:spPr>
              <a:xfrm>
                <a:off x="4587943" y="3570317"/>
                <a:ext cx="4574282" cy="4708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2000">
                    <a:solidFill>
                      <a:srgbClr val="FF93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t>Liu, Ko, Lee NPA728 (2003) 457</a:t>
                </a: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15" name="Beacons of QCD…"/>
              <p:cNvSpPr txBox="1"/>
              <p:nvPr/>
            </p:nvSpPr>
            <p:spPr>
              <a:xfrm>
                <a:off x="8016637" y="2147413"/>
                <a:ext cx="9806433" cy="3087226"/>
              </a:xfrm>
              <a:prstGeom prst="rect">
                <a:avLst/>
              </a:prstGeom>
              <a:solidFill>
                <a:srgbClr val="000000"/>
              </a:solidFill>
              <a:ln w="76200">
                <a:solidFill>
                  <a:srgbClr val="FFFB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marL="787400" lvl="1" indent="-508000">
                  <a:spcBef>
                    <a:spcPts val="400"/>
                  </a:spcBef>
                  <a:buSzPct val="72000"/>
                  <a:buBlip>
                    <a:blip r:embed="rId10"/>
                  </a:buBlip>
                  <a:defRPr sz="4500"/>
                </a:pPr>
                <a:r>
                  <a:rPr>
                    <a:solidFill>
                      <a:srgbClr val="FFFB00"/>
                    </a:solidFill>
                  </a:rPr>
                  <a:t>Beacons</a:t>
                </a:r>
                <a:r>
                  <a:t> of QCD  </a:t>
                </a:r>
              </a:p>
              <a:p>
                <a:pPr marL="787400" lvl="1" indent="-508000">
                  <a:spcBef>
                    <a:spcPts val="400"/>
                  </a:spcBef>
                  <a:buSzPct val="72000"/>
                  <a:buBlip>
                    <a:blip r:embed="rId10"/>
                  </a:buBlip>
                  <a:defRPr sz="4500"/>
                </a:pPr>
                <a:r>
                  <a:rPr>
                    <a:solidFill>
                      <a:srgbClr val="FFFB00"/>
                    </a:solidFill>
                  </a:rPr>
                  <a:t>Mass ~1.5 GeV</a:t>
                </a:r>
                <a:r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40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5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54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</m:sSub>
                  </m:oMath>
                </a14:m>
                <a:r>
                  <a:t> ~0.2 GeV</a:t>
                </a:r>
              </a:p>
              <a:p>
                <a:pPr marL="787400" lvl="1" indent="-508000">
                  <a:spcBef>
                    <a:spcPts val="400"/>
                  </a:spcBef>
                  <a:buSzPct val="72000"/>
                  <a:buBlip>
                    <a:blip r:embed="rId10"/>
                  </a:buBlip>
                  <a:defRPr sz="4500"/>
                </a:pPr>
                <a:r>
                  <a:t>Proven </a:t>
                </a:r>
                <a:r>
                  <a:rPr>
                    <a:solidFill>
                      <a:srgbClr val="FFFB00"/>
                    </a:solidFill>
                  </a:rPr>
                  <a:t>discovery</a:t>
                </a:r>
                <a:r>
                  <a:t> potential</a:t>
                </a:r>
              </a:p>
              <a:p>
                <a:pPr marL="787400" lvl="1" indent="-508000">
                  <a:spcBef>
                    <a:spcPts val="400"/>
                  </a:spcBef>
                  <a:buSzPct val="72000"/>
                  <a:buBlip>
                    <a:blip r:embed="rId10"/>
                  </a:buBlip>
                  <a:defRPr sz="4500"/>
                </a:pPr>
                <a:r>
                  <a:t>Pushing boundaries in </a:t>
                </a:r>
                <a:r>
                  <a:rPr>
                    <a:solidFill>
                      <a:srgbClr val="FFFB00"/>
                    </a:solidFill>
                  </a:rPr>
                  <a:t>technology</a:t>
                </a:r>
                <a:r>
                  <a:t> </a:t>
                </a:r>
              </a:p>
            </p:txBody>
          </p:sp>
        </mc:Choice>
        <mc:Fallback>
          <p:sp>
            <p:nvSpPr>
              <p:cNvPr id="1115" name="Beacons of QCD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637" y="2147413"/>
                <a:ext cx="9806433" cy="3087226"/>
              </a:xfrm>
              <a:prstGeom prst="rect">
                <a:avLst/>
              </a:prstGeom>
              <a:blipFill>
                <a:blip r:embed="rId11"/>
                <a:stretch>
                  <a:fillRect t="-2000" b="-5200"/>
                </a:stretch>
              </a:blipFill>
              <a:ln w="76200">
                <a:solidFill>
                  <a:srgbClr val="FFFB0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A comprehensive QCD program with SIS100!">
            <a:extLst>
              <a:ext uri="{FF2B5EF4-FFF2-40B4-BE49-F238E27FC236}">
                <a16:creationId xmlns:a16="http://schemas.microsoft.com/office/drawing/2014/main" id="{011758A8-649E-65C6-F084-6545C3C66C06}"/>
              </a:ext>
            </a:extLst>
          </p:cNvPr>
          <p:cNvSpPr txBox="1">
            <a:spLocks/>
          </p:cNvSpPr>
          <p:nvPr/>
        </p:nvSpPr>
        <p:spPr>
          <a:xfrm>
            <a:off x="246370" y="194400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81279" marR="81279" indent="0" algn="ctr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marR="0" algn="l" defTabSz="2389572" hangingPunct="1">
              <a:lnSpc>
                <a:spcPct val="80000"/>
              </a:lnSpc>
              <a:defRPr sz="8330" b="1" spc="-166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lang="en-GB" sz="8330" b="1" spc="-166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A comprehensive </a:t>
            </a:r>
            <a:r>
              <a:rPr lang="en-GB" sz="8330" b="1" spc="-166">
                <a:solidFill>
                  <a:srgbClr val="FF26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Q</a:t>
            </a:r>
            <a:r>
              <a:rPr lang="en-GB" sz="8330" b="1" spc="-166">
                <a:solidFill>
                  <a:srgbClr val="00F900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C</a:t>
            </a:r>
            <a:r>
              <a:rPr lang="en-GB" sz="8330" b="1" spc="-166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D</a:t>
            </a:r>
            <a:r>
              <a:rPr lang="en-GB" sz="8330" b="1" spc="-166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rPr>
              <a:t> program with SIS100!</a:t>
            </a:r>
            <a:endParaRPr lang="en-GB" sz="8330" b="1" spc="-166" dirty="0">
              <a:solidFill>
                <a:srgbClr val="FFFFFF"/>
              </a:solidFill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265AE-D84E-D523-6AC6-C530064EB7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1104789"/>
            <a:ext cx="23103840" cy="17881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Charming bary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Charming baryons</a:t>
            </a:r>
          </a:p>
        </p:txBody>
      </p:sp>
      <p:sp>
        <p:nvSpPr>
          <p:cNvPr id="1120" name="… hidden-charm pentaquarks and mor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…</a:t>
            </a:r>
            <a:r>
              <a:rPr i="1"/>
              <a:t> hidden-charm pentaquarks and more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1" name="Study of open and hidden-charm processes, e.g.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968205" y="3643512"/>
                <a:ext cx="14431762" cy="5295599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 marL="524255" indent="-524255" defTabSz="2096971">
                  <a:spcBef>
                    <a:spcPts val="2500"/>
                  </a:spcBef>
                  <a:defRPr sz="4128"/>
                </a:pPr>
                <a:r>
                  <a:rPr dirty="0"/>
                  <a:t>Study of </a:t>
                </a:r>
                <a:r>
                  <a:rPr dirty="0">
                    <a:solidFill>
                      <a:srgbClr val="FFFB00"/>
                    </a:solidFill>
                  </a:rPr>
                  <a:t>open and hidden-charm</a:t>
                </a:r>
                <a:r>
                  <a:rPr dirty="0"/>
                  <a:t> processes, </a:t>
                </a:r>
                <a:br>
                  <a:rPr lang="de-DE" dirty="0"/>
                </a:br>
                <a:r>
                  <a:rPr dirty="0"/>
                  <a:t>e.g. </a:t>
                </a:r>
                <a14:m>
                  <m:oMath xmlns:m="http://schemas.openxmlformats.org/officeDocument/2006/math"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𝑝𝑝</m:t>
                    </m:r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𝑝𝑝𝐽</m:t>
                    </m:r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sz="40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40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bar>
                      </m:e>
                      <m:sup>
                        <m: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Sup>
                      <m:sSubSupPr>
                        <m:ctrlP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sSup>
                      <m:sSupPr>
                        <m:ctrlP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sz="40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40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bar>
                      </m:e>
                      <m:sup>
                        <m:r>
                          <a:rPr sz="40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sz="40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dirty="0"/>
              </a:p>
              <a:p>
                <a:pPr marL="524255" indent="-524255" defTabSz="2096971">
                  <a:spcBef>
                    <a:spcPts val="2500"/>
                  </a:spcBef>
                  <a:defRPr sz="4128"/>
                </a:pPr>
                <a:r>
                  <a:rPr dirty="0">
                    <a:solidFill>
                      <a:srgbClr val="FFFB00"/>
                    </a:solidFill>
                  </a:rPr>
                  <a:t>Wide physics opportunities</a:t>
                </a:r>
                <a:r>
                  <a:rPr dirty="0"/>
                  <a:t>: from interaction studies to baryon spectroscopy (exotics)</a:t>
                </a:r>
              </a:p>
              <a:p>
                <a:pPr marL="524255" indent="-524255" defTabSz="2096971">
                  <a:spcBef>
                    <a:spcPts val="2500"/>
                  </a:spcBef>
                  <a:defRPr sz="4128"/>
                </a:pPr>
                <a:r>
                  <a:rPr dirty="0">
                    <a:solidFill>
                      <a:srgbClr val="FFFB00"/>
                    </a:solidFill>
                  </a:rPr>
                  <a:t>Case feasibility study</a:t>
                </a:r>
                <a:r>
                  <a:rPr dirty="0"/>
                  <a:t>: “LHCb”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495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sz="49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bar>
                          <m:barPr>
                            <m:pos m:val="top"/>
                            <m:ctrlPr>
                              <a:rPr sz="49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49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bar>
                      </m:sub>
                    </m:sSub>
                  </m:oMath>
                </a14:m>
                <a:r>
                  <a:rPr dirty="0"/>
                  <a:t> production in </a:t>
                </a:r>
                <a14:m>
                  <m:oMath xmlns:m="http://schemas.openxmlformats.org/officeDocument/2006/math">
                    <m:r>
                      <a:rPr sz="49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endParaRPr dirty="0"/>
              </a:p>
              <a:p>
                <a:pPr marL="524255" indent="-524255" defTabSz="2096971">
                  <a:spcBef>
                    <a:spcPts val="2500"/>
                  </a:spcBef>
                  <a:defRPr sz="4128"/>
                </a:pPr>
                <a:r>
                  <a:rPr dirty="0">
                    <a:solidFill>
                      <a:srgbClr val="FFFB00"/>
                    </a:solidFill>
                  </a:rPr>
                  <a:t>Promising perspectives</a:t>
                </a:r>
                <a:r>
                  <a:rPr dirty="0"/>
                  <a:t> with CBM at SIS100 energies: good resolution and acceptances for </a:t>
                </a:r>
                <a:r>
                  <a:rPr dirty="0">
                    <a:solidFill>
                      <a:srgbClr val="FFFB00"/>
                    </a:solidFill>
                  </a:rPr>
                  <a:t>exclusive studies</a:t>
                </a:r>
              </a:p>
            </p:txBody>
          </p:sp>
        </mc:Choice>
        <mc:Fallback>
          <p:sp>
            <p:nvSpPr>
              <p:cNvPr id="1121" name="Study of open and hidden-charm processes, e.g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968205" y="3643512"/>
                <a:ext cx="14431762" cy="5295599"/>
              </a:xfrm>
              <a:prstGeom prst="rect">
                <a:avLst/>
              </a:prstGeom>
              <a:blipFill>
                <a:blip r:embed="rId2"/>
                <a:stretch>
                  <a:fillRect l="-2287" t="-69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34" name="150px-Charm_quark.svg.png" descr="150px-Charm_quark.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268" y="39890"/>
            <a:ext cx="1178642" cy="1437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" grpId="1" build="p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40BF-3C0A-5C23-81D2-FF30B089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International </a:t>
            </a:r>
            <a:br>
              <a:rPr lang="de-DE" dirty="0"/>
            </a:br>
            <a:r>
              <a:rPr lang="de-DE" dirty="0" err="1"/>
              <a:t>Comparison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C5E8E-206F-2E12-E0DA-F14E58761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6967"/>
            <a:ext cx="16983075" cy="13483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0C44BA-61C3-0CF3-E466-721E9422EC39}"/>
              </a:ext>
            </a:extLst>
          </p:cNvPr>
          <p:cNvSpPr/>
          <p:nvPr/>
        </p:nvSpPr>
        <p:spPr>
          <a:xfrm>
            <a:off x="15859124" y="1666875"/>
            <a:ext cx="1260000" cy="11880000"/>
          </a:xfrm>
          <a:prstGeom prst="rect">
            <a:avLst/>
          </a:prstGeom>
          <a:noFill/>
          <a:ln w="381000" cap="flat">
            <a:solidFill>
              <a:srgbClr val="FF0000">
                <a:alpha val="50000"/>
              </a:srgb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816948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Rectangle"/>
          <p:cNvSpPr/>
          <p:nvPr/>
        </p:nvSpPr>
        <p:spPr>
          <a:xfrm>
            <a:off x="-68493" y="-116452"/>
            <a:ext cx="24520986" cy="13948904"/>
          </a:xfrm>
          <a:prstGeom prst="rect">
            <a:avLst/>
          </a:prstGeom>
          <a:solidFill>
            <a:srgbClr val="000000">
              <a:alpha val="6685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93" name="Develop a comprehensive ‘strong QCD’ program exploiting FAIR infrastructures for next decade(s).…"/>
          <p:cNvSpPr txBox="1">
            <a:spLocks noGrp="1"/>
          </p:cNvSpPr>
          <p:nvPr>
            <p:ph type="body" sz="half" idx="1"/>
          </p:nvPr>
        </p:nvSpPr>
        <p:spPr>
          <a:xfrm>
            <a:off x="1094611" y="3921958"/>
            <a:ext cx="11783843" cy="9716783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marL="536447" marR="0" indent="-536447" defTabSz="2145738">
              <a:lnSpc>
                <a:spcPct val="90000"/>
              </a:lnSpc>
              <a:spcBef>
                <a:spcPts val="3900"/>
              </a:spcBef>
              <a:buSzPct val="123000"/>
              <a:defRPr sz="4224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Develop a comprehensive </a:t>
            </a:r>
            <a:r>
              <a:rPr dirty="0">
                <a:solidFill>
                  <a:srgbClr val="FFFB00"/>
                </a:solidFill>
              </a:rPr>
              <a:t>‘strong QCD’</a:t>
            </a:r>
            <a:r>
              <a:rPr dirty="0"/>
              <a:t> program exploiting </a:t>
            </a:r>
            <a:r>
              <a:rPr dirty="0">
                <a:solidFill>
                  <a:srgbClr val="FFFB00"/>
                </a:solidFill>
              </a:rPr>
              <a:t>FAIR infrastructures</a:t>
            </a:r>
            <a:r>
              <a:rPr dirty="0"/>
              <a:t> for next decade(s).</a:t>
            </a:r>
          </a:p>
          <a:p>
            <a:pPr marL="536447" marR="0" indent="-536447" defTabSz="2145738">
              <a:lnSpc>
                <a:spcPct val="90000"/>
              </a:lnSpc>
              <a:spcBef>
                <a:spcPts val="3900"/>
              </a:spcBef>
              <a:buSzPct val="123000"/>
              <a:defRPr sz="4224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Co-develop with the </a:t>
            </a:r>
            <a:r>
              <a:rPr dirty="0">
                <a:solidFill>
                  <a:srgbClr val="FFFB00"/>
                </a:solidFill>
              </a:rPr>
              <a:t>state-of-the-art in theory</a:t>
            </a:r>
            <a:r>
              <a:rPr dirty="0"/>
              <a:t> to stay on the scientific frontier.</a:t>
            </a:r>
          </a:p>
          <a:p>
            <a:pPr marL="536447" marR="0" indent="-536447" defTabSz="2145738">
              <a:lnSpc>
                <a:spcPct val="90000"/>
              </a:lnSpc>
              <a:spcBef>
                <a:spcPts val="3900"/>
              </a:spcBef>
              <a:buSzPct val="123000"/>
              <a:defRPr sz="4224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Adopt an </a:t>
            </a:r>
            <a:r>
              <a:rPr dirty="0">
                <a:solidFill>
                  <a:srgbClr val="FFFB00"/>
                </a:solidFill>
              </a:rPr>
              <a:t>inclusive, international </a:t>
            </a:r>
            <a:r>
              <a:rPr dirty="0"/>
              <a:t>model uniting researchers across communities.</a:t>
            </a:r>
          </a:p>
          <a:p>
            <a:pPr marL="536447" marR="0" indent="-536447" defTabSz="2145738">
              <a:lnSpc>
                <a:spcPct val="90000"/>
              </a:lnSpc>
              <a:spcBef>
                <a:spcPts val="3900"/>
              </a:spcBef>
              <a:buSzPct val="123000"/>
              <a:defRPr sz="4224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lang="de-DE" dirty="0">
                <a:solidFill>
                  <a:srgbClr val="FFFB00"/>
                </a:solidFill>
              </a:rPr>
              <a:t>CBM</a:t>
            </a:r>
            <a:r>
              <a:rPr dirty="0"/>
              <a:t> plays a central role in this endeavor</a:t>
            </a:r>
            <a:r>
              <a:rPr lang="de-DE" dirty="0"/>
              <a:t>.</a:t>
            </a:r>
            <a:r>
              <a:rPr dirty="0"/>
              <a:t> </a:t>
            </a:r>
            <a:endParaRPr lang="de-DE" dirty="0"/>
          </a:p>
          <a:p>
            <a:pPr marL="536447" marR="0" indent="-536447" defTabSz="2145738">
              <a:lnSpc>
                <a:spcPct val="90000"/>
              </a:lnSpc>
              <a:spcBef>
                <a:spcPts val="3900"/>
              </a:spcBef>
              <a:buSzPct val="123000"/>
              <a:defRPr sz="4224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b="0" dirty="0">
                <a:solidFill>
                  <a:srgbClr val="FFFB00"/>
                </a:solidFill>
              </a:rPr>
              <a:t>Achievements</a:t>
            </a:r>
            <a:r>
              <a:rPr b="0" dirty="0"/>
              <a:t> so-far: establish new network, White Paper draft, endorsement by FAIR management, JSC review in progress, new research group at RUB, …   </a:t>
            </a:r>
          </a:p>
        </p:txBody>
      </p:sp>
      <p:pic>
        <p:nvPicPr>
          <p:cNvPr id="1394" name="PXL_20240707_112755561.jpg" descr="PXL_20240707_112755561.jpg"/>
          <p:cNvPicPr>
            <a:picLocks noChangeAspect="1"/>
          </p:cNvPicPr>
          <p:nvPr/>
        </p:nvPicPr>
        <p:blipFill>
          <a:blip r:embed="rId3"/>
          <a:srcRect l="10583" t="15728" r="6459" b="25745"/>
          <a:stretch>
            <a:fillRect/>
          </a:stretch>
        </p:blipFill>
        <p:spPr>
          <a:xfrm>
            <a:off x="17926691" y="7608531"/>
            <a:ext cx="5580106" cy="5228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1" name="Group"/>
          <p:cNvGrpSpPr/>
          <p:nvPr/>
        </p:nvGrpSpPr>
        <p:grpSpPr>
          <a:xfrm>
            <a:off x="1357054" y="504713"/>
            <a:ext cx="11258957" cy="2302437"/>
            <a:chOff x="0" y="0"/>
            <a:chExt cx="11258955" cy="2302435"/>
          </a:xfrm>
        </p:grpSpPr>
        <p:sp>
          <p:nvSpPr>
            <p:cNvPr id="1395" name="Rectangle"/>
            <p:cNvSpPr/>
            <p:nvPr/>
          </p:nvSpPr>
          <p:spPr>
            <a:xfrm>
              <a:off x="0" y="9356"/>
              <a:ext cx="11258956" cy="2293080"/>
            </a:xfrm>
            <a:prstGeom prst="rect">
              <a:avLst/>
            </a:prstGeom>
            <a:solidFill>
              <a:srgbClr val="BFBD4B">
                <a:alpha val="8680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399" name="Group"/>
            <p:cNvGrpSpPr/>
            <p:nvPr/>
          </p:nvGrpSpPr>
          <p:grpSpPr>
            <a:xfrm>
              <a:off x="399900" y="0"/>
              <a:ext cx="5232436" cy="1594322"/>
              <a:chOff x="91449" y="0"/>
              <a:chExt cx="5232434" cy="1594321"/>
            </a:xfrm>
          </p:grpSpPr>
          <p:pic>
            <p:nvPicPr>
              <p:cNvPr id="1396" name="QcDatFAIR-Logo2.pdf" descr="QcDatFAIR-Logo2.pdf"/>
              <p:cNvPicPr>
                <a:picLocks noChangeAspect="1"/>
              </p:cNvPicPr>
              <p:nvPr/>
            </p:nvPicPr>
            <p:blipFill>
              <a:blip r:embed="rId4"/>
              <a:srcRect l="22283" t="30753" r="24368" b="35149"/>
              <a:stretch>
                <a:fillRect/>
              </a:stretch>
            </p:blipFill>
            <p:spPr>
              <a:xfrm>
                <a:off x="91449" y="263640"/>
                <a:ext cx="2360288" cy="1066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552" extrusionOk="0">
                    <a:moveTo>
                      <a:pt x="16074" y="0"/>
                    </a:moveTo>
                    <a:cubicBezTo>
                      <a:pt x="14497" y="0"/>
                      <a:pt x="13586" y="117"/>
                      <a:pt x="13468" y="329"/>
                    </a:cubicBezTo>
                    <a:cubicBezTo>
                      <a:pt x="13366" y="511"/>
                      <a:pt x="13364" y="518"/>
                      <a:pt x="13446" y="1027"/>
                    </a:cubicBezTo>
                    <a:cubicBezTo>
                      <a:pt x="13492" y="1310"/>
                      <a:pt x="13529" y="1709"/>
                      <a:pt x="13529" y="1917"/>
                    </a:cubicBezTo>
                    <a:cubicBezTo>
                      <a:pt x="13529" y="2124"/>
                      <a:pt x="13558" y="2357"/>
                      <a:pt x="13591" y="2430"/>
                    </a:cubicBezTo>
                    <a:cubicBezTo>
                      <a:pt x="13619" y="2491"/>
                      <a:pt x="13632" y="3530"/>
                      <a:pt x="13642" y="5317"/>
                    </a:cubicBezTo>
                    <a:cubicBezTo>
                      <a:pt x="13649" y="5307"/>
                      <a:pt x="13661" y="5303"/>
                      <a:pt x="13667" y="5293"/>
                    </a:cubicBezTo>
                    <a:cubicBezTo>
                      <a:pt x="13990" y="4701"/>
                      <a:pt x="14052" y="5785"/>
                      <a:pt x="13961" y="10505"/>
                    </a:cubicBezTo>
                    <a:cubicBezTo>
                      <a:pt x="13913" y="12958"/>
                      <a:pt x="13821" y="15081"/>
                      <a:pt x="13754" y="15228"/>
                    </a:cubicBezTo>
                    <a:cubicBezTo>
                      <a:pt x="13733" y="15274"/>
                      <a:pt x="13699" y="15287"/>
                      <a:pt x="13663" y="15285"/>
                    </a:cubicBezTo>
                    <a:cubicBezTo>
                      <a:pt x="13665" y="16299"/>
                      <a:pt x="13670" y="18511"/>
                      <a:pt x="13671" y="18564"/>
                    </a:cubicBezTo>
                    <a:cubicBezTo>
                      <a:pt x="13678" y="18918"/>
                      <a:pt x="14035" y="19631"/>
                      <a:pt x="14294" y="19807"/>
                    </a:cubicBezTo>
                    <a:cubicBezTo>
                      <a:pt x="14622" y="20030"/>
                      <a:pt x="16531" y="20031"/>
                      <a:pt x="17111" y="19807"/>
                    </a:cubicBezTo>
                    <a:cubicBezTo>
                      <a:pt x="17559" y="19634"/>
                      <a:pt x="18439" y="19035"/>
                      <a:pt x="18695" y="18725"/>
                    </a:cubicBezTo>
                    <a:cubicBezTo>
                      <a:pt x="19906" y="17253"/>
                      <a:pt x="20456" y="16001"/>
                      <a:pt x="20978" y="13544"/>
                    </a:cubicBezTo>
                    <a:cubicBezTo>
                      <a:pt x="21260" y="12220"/>
                      <a:pt x="21254" y="12242"/>
                      <a:pt x="21290" y="11540"/>
                    </a:cubicBezTo>
                    <a:cubicBezTo>
                      <a:pt x="21307" y="11194"/>
                      <a:pt x="21341" y="10831"/>
                      <a:pt x="21362" y="10738"/>
                    </a:cubicBezTo>
                    <a:cubicBezTo>
                      <a:pt x="21574" y="9805"/>
                      <a:pt x="21571" y="9848"/>
                      <a:pt x="21544" y="8452"/>
                    </a:cubicBezTo>
                    <a:cubicBezTo>
                      <a:pt x="21529" y="7689"/>
                      <a:pt x="21494" y="7051"/>
                      <a:pt x="21464" y="6985"/>
                    </a:cubicBezTo>
                    <a:cubicBezTo>
                      <a:pt x="21435" y="6920"/>
                      <a:pt x="21409" y="6800"/>
                      <a:pt x="21409" y="6720"/>
                    </a:cubicBezTo>
                    <a:cubicBezTo>
                      <a:pt x="21409" y="6313"/>
                      <a:pt x="21024" y="4843"/>
                      <a:pt x="20685" y="3962"/>
                    </a:cubicBezTo>
                    <a:cubicBezTo>
                      <a:pt x="20445" y="3342"/>
                      <a:pt x="19834" y="2176"/>
                      <a:pt x="19622" y="1933"/>
                    </a:cubicBezTo>
                    <a:cubicBezTo>
                      <a:pt x="19508" y="1801"/>
                      <a:pt x="19383" y="1650"/>
                      <a:pt x="19343" y="1596"/>
                    </a:cubicBezTo>
                    <a:cubicBezTo>
                      <a:pt x="18588" y="568"/>
                      <a:pt x="17429" y="0"/>
                      <a:pt x="16074" y="0"/>
                    </a:cubicBezTo>
                    <a:close/>
                    <a:moveTo>
                      <a:pt x="4739" y="56"/>
                    </a:moveTo>
                    <a:cubicBezTo>
                      <a:pt x="3719" y="59"/>
                      <a:pt x="3628" y="79"/>
                      <a:pt x="3152" y="353"/>
                    </a:cubicBezTo>
                    <a:cubicBezTo>
                      <a:pt x="2589" y="677"/>
                      <a:pt x="2017" y="1243"/>
                      <a:pt x="1604" y="1885"/>
                    </a:cubicBezTo>
                    <a:cubicBezTo>
                      <a:pt x="1275" y="2395"/>
                      <a:pt x="697" y="3776"/>
                      <a:pt x="502" y="4515"/>
                    </a:cubicBezTo>
                    <a:cubicBezTo>
                      <a:pt x="425" y="4807"/>
                      <a:pt x="341" y="5117"/>
                      <a:pt x="317" y="5205"/>
                    </a:cubicBezTo>
                    <a:cubicBezTo>
                      <a:pt x="223" y="5555"/>
                      <a:pt x="125" y="6098"/>
                      <a:pt x="125" y="6263"/>
                    </a:cubicBezTo>
                    <a:cubicBezTo>
                      <a:pt x="125" y="6359"/>
                      <a:pt x="96" y="6503"/>
                      <a:pt x="63" y="6576"/>
                    </a:cubicBezTo>
                    <a:cubicBezTo>
                      <a:pt x="-26" y="6774"/>
                      <a:pt x="-19" y="12451"/>
                      <a:pt x="71" y="12967"/>
                    </a:cubicBezTo>
                    <a:cubicBezTo>
                      <a:pt x="336" y="14490"/>
                      <a:pt x="841" y="16299"/>
                      <a:pt x="1180" y="16928"/>
                    </a:cubicBezTo>
                    <a:cubicBezTo>
                      <a:pt x="1398" y="17334"/>
                      <a:pt x="2717" y="18739"/>
                      <a:pt x="3130" y="19005"/>
                    </a:cubicBezTo>
                    <a:cubicBezTo>
                      <a:pt x="4172" y="19679"/>
                      <a:pt x="4479" y="19709"/>
                      <a:pt x="5504" y="19222"/>
                    </a:cubicBezTo>
                    <a:cubicBezTo>
                      <a:pt x="6655" y="18675"/>
                      <a:pt x="6538" y="18631"/>
                      <a:pt x="7016" y="19687"/>
                    </a:cubicBezTo>
                    <a:cubicBezTo>
                      <a:pt x="7478" y="20710"/>
                      <a:pt x="7846" y="21194"/>
                      <a:pt x="8339" y="21411"/>
                    </a:cubicBezTo>
                    <a:cubicBezTo>
                      <a:pt x="8746" y="21591"/>
                      <a:pt x="9265" y="21600"/>
                      <a:pt x="9339" y="21435"/>
                    </a:cubicBezTo>
                    <a:cubicBezTo>
                      <a:pt x="9371" y="21365"/>
                      <a:pt x="9397" y="21228"/>
                      <a:pt x="9397" y="21122"/>
                    </a:cubicBezTo>
                    <a:cubicBezTo>
                      <a:pt x="9397" y="21017"/>
                      <a:pt x="9428" y="20930"/>
                      <a:pt x="9462" y="20930"/>
                    </a:cubicBezTo>
                    <a:cubicBezTo>
                      <a:pt x="9497" y="20930"/>
                      <a:pt x="9585" y="20794"/>
                      <a:pt x="9658" y="20625"/>
                    </a:cubicBezTo>
                    <a:cubicBezTo>
                      <a:pt x="9745" y="20425"/>
                      <a:pt x="9823" y="20334"/>
                      <a:pt x="9883" y="20369"/>
                    </a:cubicBezTo>
                    <a:cubicBezTo>
                      <a:pt x="10021" y="20448"/>
                      <a:pt x="10216" y="20120"/>
                      <a:pt x="10216" y="19807"/>
                    </a:cubicBezTo>
                    <a:cubicBezTo>
                      <a:pt x="10216" y="19364"/>
                      <a:pt x="9993" y="18739"/>
                      <a:pt x="9767" y="18548"/>
                    </a:cubicBezTo>
                    <a:cubicBezTo>
                      <a:pt x="9494" y="18318"/>
                      <a:pt x="9408" y="18329"/>
                      <a:pt x="9096" y="18645"/>
                    </a:cubicBezTo>
                    <a:cubicBezTo>
                      <a:pt x="8856" y="18888"/>
                      <a:pt x="8810" y="18906"/>
                      <a:pt x="8614" y="18797"/>
                    </a:cubicBezTo>
                    <a:cubicBezTo>
                      <a:pt x="8484" y="18725"/>
                      <a:pt x="8280" y="18472"/>
                      <a:pt x="8107" y="18163"/>
                    </a:cubicBezTo>
                    <a:cubicBezTo>
                      <a:pt x="7948" y="17881"/>
                      <a:pt x="7756" y="17578"/>
                      <a:pt x="7679" y="17490"/>
                    </a:cubicBezTo>
                    <a:lnTo>
                      <a:pt x="7541" y="17329"/>
                    </a:lnTo>
                    <a:lnTo>
                      <a:pt x="8023" y="16231"/>
                    </a:lnTo>
                    <a:cubicBezTo>
                      <a:pt x="8290" y="15628"/>
                      <a:pt x="8601" y="14832"/>
                      <a:pt x="8712" y="14459"/>
                    </a:cubicBezTo>
                    <a:cubicBezTo>
                      <a:pt x="8906" y="13810"/>
                      <a:pt x="8915" y="13789"/>
                      <a:pt x="8958" y="14034"/>
                    </a:cubicBezTo>
                    <a:cubicBezTo>
                      <a:pt x="9070" y="14668"/>
                      <a:pt x="9644" y="15777"/>
                      <a:pt x="10162" y="16359"/>
                    </a:cubicBezTo>
                    <a:cubicBezTo>
                      <a:pt x="10381" y="16605"/>
                      <a:pt x="10827" y="16808"/>
                      <a:pt x="11594" y="17009"/>
                    </a:cubicBezTo>
                    <a:cubicBezTo>
                      <a:pt x="12359" y="17209"/>
                      <a:pt x="13011" y="16926"/>
                      <a:pt x="13406" y="16223"/>
                    </a:cubicBezTo>
                    <a:cubicBezTo>
                      <a:pt x="13522" y="16016"/>
                      <a:pt x="13547" y="15877"/>
                      <a:pt x="13566" y="15389"/>
                    </a:cubicBezTo>
                    <a:cubicBezTo>
                      <a:pt x="13568" y="15312"/>
                      <a:pt x="13564" y="15288"/>
                      <a:pt x="13566" y="15228"/>
                    </a:cubicBezTo>
                    <a:cubicBezTo>
                      <a:pt x="13511" y="15176"/>
                      <a:pt x="13452" y="15097"/>
                      <a:pt x="13399" y="14980"/>
                    </a:cubicBezTo>
                    <a:cubicBezTo>
                      <a:pt x="13206" y="14553"/>
                      <a:pt x="13085" y="14530"/>
                      <a:pt x="12699" y="14827"/>
                    </a:cubicBezTo>
                    <a:cubicBezTo>
                      <a:pt x="11119" y="16044"/>
                      <a:pt x="9832" y="14013"/>
                      <a:pt x="9832" y="10305"/>
                    </a:cubicBezTo>
                    <a:cubicBezTo>
                      <a:pt x="9832" y="8697"/>
                      <a:pt x="9884" y="8390"/>
                      <a:pt x="10350" y="7249"/>
                    </a:cubicBezTo>
                    <a:cubicBezTo>
                      <a:pt x="10445" y="7018"/>
                      <a:pt x="10548" y="6812"/>
                      <a:pt x="10651" y="6624"/>
                    </a:cubicBezTo>
                    <a:cubicBezTo>
                      <a:pt x="10697" y="6538"/>
                      <a:pt x="10739" y="6462"/>
                      <a:pt x="10785" y="6391"/>
                    </a:cubicBezTo>
                    <a:cubicBezTo>
                      <a:pt x="10845" y="6298"/>
                      <a:pt x="10908" y="6215"/>
                      <a:pt x="10970" y="6135"/>
                    </a:cubicBezTo>
                    <a:cubicBezTo>
                      <a:pt x="11179" y="5876"/>
                      <a:pt x="11369" y="5520"/>
                      <a:pt x="11369" y="5349"/>
                    </a:cubicBezTo>
                    <a:cubicBezTo>
                      <a:pt x="11369" y="5176"/>
                      <a:pt x="11515" y="5171"/>
                      <a:pt x="12398" y="5325"/>
                    </a:cubicBezTo>
                    <a:cubicBezTo>
                      <a:pt x="13011" y="5431"/>
                      <a:pt x="13087" y="5422"/>
                      <a:pt x="13228" y="5253"/>
                    </a:cubicBezTo>
                    <a:cubicBezTo>
                      <a:pt x="13437" y="5005"/>
                      <a:pt x="13528" y="4670"/>
                      <a:pt x="13562" y="4034"/>
                    </a:cubicBezTo>
                    <a:cubicBezTo>
                      <a:pt x="13585" y="3607"/>
                      <a:pt x="13574" y="3462"/>
                      <a:pt x="13500" y="3280"/>
                    </a:cubicBezTo>
                    <a:cubicBezTo>
                      <a:pt x="13326" y="2848"/>
                      <a:pt x="13143" y="2767"/>
                      <a:pt x="12358" y="2767"/>
                    </a:cubicBezTo>
                    <a:cubicBezTo>
                      <a:pt x="11497" y="2767"/>
                      <a:pt x="11044" y="2921"/>
                      <a:pt x="10550" y="3400"/>
                    </a:cubicBezTo>
                    <a:cubicBezTo>
                      <a:pt x="10151" y="3787"/>
                      <a:pt x="9434" y="4868"/>
                      <a:pt x="9238" y="5381"/>
                    </a:cubicBezTo>
                    <a:cubicBezTo>
                      <a:pt x="9094" y="5757"/>
                      <a:pt x="9013" y="5834"/>
                      <a:pt x="9013" y="5590"/>
                    </a:cubicBezTo>
                    <a:cubicBezTo>
                      <a:pt x="9013" y="5508"/>
                      <a:pt x="8924" y="5162"/>
                      <a:pt x="8817" y="4820"/>
                    </a:cubicBezTo>
                    <a:cubicBezTo>
                      <a:pt x="8710" y="4478"/>
                      <a:pt x="8589" y="4076"/>
                      <a:pt x="8545" y="3930"/>
                    </a:cubicBezTo>
                    <a:cubicBezTo>
                      <a:pt x="8303" y="3122"/>
                      <a:pt x="7724" y="1981"/>
                      <a:pt x="7244" y="1363"/>
                    </a:cubicBezTo>
                    <a:cubicBezTo>
                      <a:pt x="6314" y="166"/>
                      <a:pt x="6108" y="53"/>
                      <a:pt x="4739" y="56"/>
                    </a:cubicBezTo>
                    <a:close/>
                    <a:moveTo>
                      <a:pt x="16219" y="2687"/>
                    </a:moveTo>
                    <a:cubicBezTo>
                      <a:pt x="16469" y="2707"/>
                      <a:pt x="16756" y="2781"/>
                      <a:pt x="17060" y="2911"/>
                    </a:cubicBezTo>
                    <a:cubicBezTo>
                      <a:pt x="17603" y="3144"/>
                      <a:pt x="17774" y="3311"/>
                      <a:pt x="18310" y="4138"/>
                    </a:cubicBezTo>
                    <a:cubicBezTo>
                      <a:pt x="18332" y="4171"/>
                      <a:pt x="18351" y="4202"/>
                      <a:pt x="18372" y="4234"/>
                    </a:cubicBezTo>
                    <a:cubicBezTo>
                      <a:pt x="19001" y="4933"/>
                      <a:pt x="19475" y="5936"/>
                      <a:pt x="19702" y="7137"/>
                    </a:cubicBezTo>
                    <a:cubicBezTo>
                      <a:pt x="19981" y="8613"/>
                      <a:pt x="19947" y="11594"/>
                      <a:pt x="19630" y="13135"/>
                    </a:cubicBezTo>
                    <a:cubicBezTo>
                      <a:pt x="19304" y="14721"/>
                      <a:pt x="18362" y="16548"/>
                      <a:pt x="17618" y="17041"/>
                    </a:cubicBezTo>
                    <a:cubicBezTo>
                      <a:pt x="16956" y="17479"/>
                      <a:pt x="15493" y="17531"/>
                      <a:pt x="15378" y="17121"/>
                    </a:cubicBezTo>
                    <a:cubicBezTo>
                      <a:pt x="15333" y="16962"/>
                      <a:pt x="15315" y="13937"/>
                      <a:pt x="15338" y="10409"/>
                    </a:cubicBezTo>
                    <a:cubicBezTo>
                      <a:pt x="15358" y="7268"/>
                      <a:pt x="15367" y="5462"/>
                      <a:pt x="15472" y="4427"/>
                    </a:cubicBezTo>
                    <a:cubicBezTo>
                      <a:pt x="15465" y="4057"/>
                      <a:pt x="15458" y="3818"/>
                      <a:pt x="15447" y="3809"/>
                    </a:cubicBezTo>
                    <a:cubicBezTo>
                      <a:pt x="15417" y="3788"/>
                      <a:pt x="15389" y="3584"/>
                      <a:pt x="15385" y="3360"/>
                    </a:cubicBezTo>
                    <a:cubicBezTo>
                      <a:pt x="15379" y="2961"/>
                      <a:pt x="15383" y="2949"/>
                      <a:pt x="15614" y="2799"/>
                    </a:cubicBezTo>
                    <a:cubicBezTo>
                      <a:pt x="15757" y="2705"/>
                      <a:pt x="15969" y="2666"/>
                      <a:pt x="16219" y="2687"/>
                    </a:cubicBezTo>
                    <a:close/>
                    <a:moveTo>
                      <a:pt x="4852" y="3023"/>
                    </a:moveTo>
                    <a:cubicBezTo>
                      <a:pt x="5293" y="3044"/>
                      <a:pt x="5672" y="3288"/>
                      <a:pt x="6095" y="3793"/>
                    </a:cubicBezTo>
                    <a:cubicBezTo>
                      <a:pt x="6319" y="4061"/>
                      <a:pt x="6444" y="4248"/>
                      <a:pt x="6581" y="4555"/>
                    </a:cubicBezTo>
                    <a:cubicBezTo>
                      <a:pt x="7139" y="5397"/>
                      <a:pt x="7555" y="6667"/>
                      <a:pt x="7668" y="8035"/>
                    </a:cubicBezTo>
                    <a:cubicBezTo>
                      <a:pt x="7847" y="10199"/>
                      <a:pt x="7523" y="13815"/>
                      <a:pt x="7099" y="14394"/>
                    </a:cubicBezTo>
                    <a:cubicBezTo>
                      <a:pt x="7009" y="14518"/>
                      <a:pt x="6758" y="14244"/>
                      <a:pt x="6541" y="13785"/>
                    </a:cubicBezTo>
                    <a:cubicBezTo>
                      <a:pt x="6103" y="12859"/>
                      <a:pt x="5306" y="12227"/>
                      <a:pt x="4913" y="12502"/>
                    </a:cubicBezTo>
                    <a:cubicBezTo>
                      <a:pt x="4388" y="12870"/>
                      <a:pt x="4723" y="15180"/>
                      <a:pt x="5301" y="15180"/>
                    </a:cubicBezTo>
                    <a:cubicBezTo>
                      <a:pt x="5697" y="15180"/>
                      <a:pt x="5908" y="15723"/>
                      <a:pt x="5696" y="16191"/>
                    </a:cubicBezTo>
                    <a:cubicBezTo>
                      <a:pt x="5617" y="16365"/>
                      <a:pt x="5174" y="16580"/>
                      <a:pt x="4710" y="16664"/>
                    </a:cubicBezTo>
                    <a:cubicBezTo>
                      <a:pt x="3698" y="16846"/>
                      <a:pt x="2872" y="16066"/>
                      <a:pt x="2289" y="14378"/>
                    </a:cubicBezTo>
                    <a:cubicBezTo>
                      <a:pt x="1738" y="12784"/>
                      <a:pt x="1622" y="10469"/>
                      <a:pt x="1865" y="8404"/>
                    </a:cubicBezTo>
                    <a:cubicBezTo>
                      <a:pt x="1856" y="7955"/>
                      <a:pt x="1841" y="7687"/>
                      <a:pt x="1818" y="7634"/>
                    </a:cubicBezTo>
                    <a:cubicBezTo>
                      <a:pt x="1748" y="7480"/>
                      <a:pt x="1743" y="7297"/>
                      <a:pt x="1800" y="7041"/>
                    </a:cubicBezTo>
                    <a:cubicBezTo>
                      <a:pt x="1822" y="6940"/>
                      <a:pt x="1880" y="6665"/>
                      <a:pt x="1930" y="6432"/>
                    </a:cubicBezTo>
                    <a:cubicBezTo>
                      <a:pt x="2165" y="5328"/>
                      <a:pt x="2656" y="4171"/>
                      <a:pt x="3072" y="3737"/>
                    </a:cubicBezTo>
                    <a:cubicBezTo>
                      <a:pt x="3407" y="3387"/>
                      <a:pt x="3680" y="3245"/>
                      <a:pt x="4384" y="3072"/>
                    </a:cubicBezTo>
                    <a:cubicBezTo>
                      <a:pt x="4549" y="3031"/>
                      <a:pt x="4704" y="3017"/>
                      <a:pt x="4852" y="302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97" name="FAIR_Logo_rgb_72dpi.png" descr="FAIR_Logo_rgb_72dpi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10697" y="0"/>
                <a:ext cx="1913188" cy="15943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98" name="at"/>
              <p:cNvSpPr txBox="1"/>
              <p:nvPr/>
            </p:nvSpPr>
            <p:spPr>
              <a:xfrm>
                <a:off x="2556204" y="430010"/>
                <a:ext cx="749826" cy="10177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355600">
                  <a:lnSpc>
                    <a:spcPct val="100000"/>
                  </a:lnSpc>
                  <a:spcBef>
                    <a:spcPts val="4700"/>
                  </a:spcBef>
                  <a:defRPr sz="5900">
                    <a:solidFill>
                      <a:srgbClr val="53585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at</a:t>
                </a:r>
              </a:p>
            </p:txBody>
          </p:sp>
        </p:grpSp>
        <p:sp>
          <p:nvSpPr>
            <p:cNvPr id="1400" name="Hadron Physics Opportunities at FAIR"/>
            <p:cNvSpPr txBox="1"/>
            <p:nvPr/>
          </p:nvSpPr>
          <p:spPr>
            <a:xfrm>
              <a:off x="25743" y="1473285"/>
              <a:ext cx="10850338" cy="811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914400">
                <a:lnSpc>
                  <a:spcPct val="50000"/>
                </a:lnSpc>
                <a:spcBef>
                  <a:spcPts val="2600"/>
                </a:spcBef>
                <a:defRPr sz="46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Hadron Physics Opportunities at FAIR</a:t>
              </a:r>
            </a:p>
          </p:txBody>
        </p:sp>
      </p:grpSp>
      <p:pic>
        <p:nvPicPr>
          <p:cNvPr id="1402" name="roadmap.pdf" descr="roadmap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5037" y="1786812"/>
            <a:ext cx="9999063" cy="56244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C80F8578-E6A9-5E58-744D-62D6A1324F83}"/>
              </a:ext>
            </a:extLst>
          </p:cNvPr>
          <p:cNvGrpSpPr/>
          <p:nvPr/>
        </p:nvGrpSpPr>
        <p:grpSpPr>
          <a:xfrm>
            <a:off x="13370162" y="7608531"/>
            <a:ext cx="4556529" cy="6030210"/>
            <a:chOff x="-7542" y="0"/>
            <a:chExt cx="11398387" cy="12144874"/>
          </a:xfrm>
        </p:grpSpPr>
        <p:grpSp>
          <p:nvGrpSpPr>
            <p:cNvPr id="3" name="Group">
              <a:extLst>
                <a:ext uri="{FF2B5EF4-FFF2-40B4-BE49-F238E27FC236}">
                  <a16:creationId xmlns:a16="http://schemas.microsoft.com/office/drawing/2014/main" id="{FB2D8190-254B-8966-276A-D2A8DBD71C0C}"/>
                </a:ext>
              </a:extLst>
            </p:cNvPr>
            <p:cNvGrpSpPr/>
            <p:nvPr/>
          </p:nvGrpSpPr>
          <p:grpSpPr>
            <a:xfrm>
              <a:off x="0" y="0"/>
              <a:ext cx="11390846" cy="4487454"/>
              <a:chOff x="0" y="0"/>
              <a:chExt cx="11390845" cy="4487453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FD9D46CE-E049-D182-E711-58F87B418B4F}"/>
                  </a:ext>
                </a:extLst>
              </p:cNvPr>
              <p:cNvSpPr/>
              <p:nvPr/>
            </p:nvSpPr>
            <p:spPr>
              <a:xfrm>
                <a:off x="0" y="0"/>
                <a:ext cx="11361027" cy="44874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9" name="Image" descr="Image">
                <a:extLst>
                  <a:ext uri="{FF2B5EF4-FFF2-40B4-BE49-F238E27FC236}">
                    <a16:creationId xmlns:a16="http://schemas.microsoft.com/office/drawing/2014/main" id="{8DDA178A-3A1E-1FFB-A0F4-857FE2D2B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091" y="81102"/>
                <a:ext cx="11245755" cy="42064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" name="Group">
              <a:extLst>
                <a:ext uri="{FF2B5EF4-FFF2-40B4-BE49-F238E27FC236}">
                  <a16:creationId xmlns:a16="http://schemas.microsoft.com/office/drawing/2014/main" id="{21C50CF9-0253-18AF-DC37-8E46AE85918A}"/>
                </a:ext>
              </a:extLst>
            </p:cNvPr>
            <p:cNvGrpSpPr/>
            <p:nvPr/>
          </p:nvGrpSpPr>
          <p:grpSpPr>
            <a:xfrm>
              <a:off x="-7543" y="4273469"/>
              <a:ext cx="11367216" cy="7871406"/>
              <a:chOff x="-3389914" y="77564"/>
              <a:chExt cx="11367214" cy="7871404"/>
            </a:xfrm>
          </p:grpSpPr>
          <p:sp>
            <p:nvSpPr>
              <p:cNvPr id="5" name="Rectangle">
                <a:extLst>
                  <a:ext uri="{FF2B5EF4-FFF2-40B4-BE49-F238E27FC236}">
                    <a16:creationId xmlns:a16="http://schemas.microsoft.com/office/drawing/2014/main" id="{ABEA39B7-1C0C-254E-0CB7-7FB06E0CA625}"/>
                  </a:ext>
                </a:extLst>
              </p:cNvPr>
              <p:cNvSpPr/>
              <p:nvPr/>
            </p:nvSpPr>
            <p:spPr>
              <a:xfrm>
                <a:off x="-3389915" y="77564"/>
                <a:ext cx="11367215" cy="78714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6" name="Image" descr="Image">
                <a:extLst>
                  <a:ext uri="{FF2B5EF4-FFF2-40B4-BE49-F238E27FC236}">
                    <a16:creationId xmlns:a16="http://schemas.microsoft.com/office/drawing/2014/main" id="{4074DBBB-1308-82B3-F965-F17BA6B18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1237" y="123043"/>
                <a:ext cx="5406571" cy="51431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Image" descr="Image">
                <a:extLst>
                  <a:ext uri="{FF2B5EF4-FFF2-40B4-BE49-F238E27FC236}">
                    <a16:creationId xmlns:a16="http://schemas.microsoft.com/office/drawing/2014/main" id="{51E3386D-152D-DAFB-B662-DDE6F862D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8935" y="5151219"/>
                <a:ext cx="5431175" cy="25198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3" grpId="1" build="p" animBg="1" advAuto="0"/>
      <p:bldP spid="1394" grpId="3" animBg="1" advAuto="0"/>
      <p:bldP spid="1402" grpId="2" animBg="1" advAuto="0"/>
      <p:bldP spid="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4E7C2-0A10-849F-45E9-E19E3924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spares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EBACA-0C52-BDB5-75D7-4397605C0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7295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ectangle"/>
          <p:cNvSpPr/>
          <p:nvPr/>
        </p:nvSpPr>
        <p:spPr>
          <a:xfrm>
            <a:off x="-68493" y="503069"/>
            <a:ext cx="24520986" cy="13948904"/>
          </a:xfrm>
          <a:prstGeom prst="rect">
            <a:avLst/>
          </a:prstGeom>
          <a:solidFill>
            <a:srgbClr val="000000">
              <a:alpha val="4369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6" name="October 2023"/>
          <p:cNvSpPr txBox="1"/>
          <p:nvPr/>
        </p:nvSpPr>
        <p:spPr>
          <a:xfrm>
            <a:off x="160020" y="13323676"/>
            <a:ext cx="142256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1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October 2023</a:t>
            </a:r>
          </a:p>
        </p:txBody>
      </p:sp>
      <p:grpSp>
        <p:nvGrpSpPr>
          <p:cNvPr id="517" name="Group"/>
          <p:cNvGrpSpPr/>
          <p:nvPr/>
        </p:nvGrpSpPr>
        <p:grpSpPr>
          <a:xfrm>
            <a:off x="13695683" y="-64453"/>
            <a:ext cx="10707559" cy="6989173"/>
            <a:chOff x="-139700" y="0"/>
            <a:chExt cx="10707558" cy="6989171"/>
          </a:xfrm>
        </p:grpSpPr>
        <p:grpSp>
          <p:nvGrpSpPr>
            <p:cNvPr id="511" name="Group"/>
            <p:cNvGrpSpPr/>
            <p:nvPr/>
          </p:nvGrpSpPr>
          <p:grpSpPr>
            <a:xfrm>
              <a:off x="-139701" y="1311121"/>
              <a:ext cx="8216016" cy="5678051"/>
              <a:chOff x="-139700" y="-165099"/>
              <a:chExt cx="8216014" cy="5678050"/>
            </a:xfrm>
          </p:grpSpPr>
          <p:grpSp>
            <p:nvGrpSpPr>
              <p:cNvPr id="509" name="Image"/>
              <p:cNvGrpSpPr/>
              <p:nvPr/>
            </p:nvGrpSpPr>
            <p:grpSpPr>
              <a:xfrm>
                <a:off x="-139701" y="-165100"/>
                <a:ext cx="8216016" cy="5678051"/>
                <a:chOff x="0" y="0"/>
                <a:chExt cx="8216014" cy="5678050"/>
              </a:xfrm>
            </p:grpSpPr>
            <p:pic>
              <p:nvPicPr>
                <p:cNvPr id="508" name="Image" descr="Image"/>
                <p:cNvPicPr>
                  <a:picLocks noChangeAspect="1"/>
                </p:cNvPicPr>
                <p:nvPr/>
              </p:nvPicPr>
              <p:blipFill>
                <a:blip r:embed="rId2"/>
                <a:srcRect b="1201"/>
                <a:stretch>
                  <a:fillRect/>
                </a:stretch>
              </p:blipFill>
              <p:spPr>
                <a:xfrm>
                  <a:off x="139700" y="165100"/>
                  <a:ext cx="7936615" cy="5347851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507" name="Image" descr="Image"/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-1" y="0"/>
                  <a:ext cx="8216016" cy="5678051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510" name="Rectangle"/>
              <p:cNvSpPr/>
              <p:nvPr/>
            </p:nvSpPr>
            <p:spPr>
              <a:xfrm>
                <a:off x="6712429" y="4064691"/>
                <a:ext cx="1220551" cy="128505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516" name="Group 11"/>
            <p:cNvGrpSpPr/>
            <p:nvPr/>
          </p:nvGrpSpPr>
          <p:grpSpPr>
            <a:xfrm>
              <a:off x="6928108" y="0"/>
              <a:ext cx="3639751" cy="2983396"/>
              <a:chOff x="0" y="0"/>
              <a:chExt cx="3639749" cy="2983395"/>
            </a:xfrm>
          </p:grpSpPr>
          <p:sp>
            <p:nvSpPr>
              <p:cNvPr id="512" name="Text Box 13"/>
              <p:cNvSpPr/>
              <p:nvPr/>
            </p:nvSpPr>
            <p:spPr>
              <a:xfrm>
                <a:off x="0" y="0"/>
                <a:ext cx="3639750" cy="2983396"/>
              </a:xfrm>
              <a:prstGeom prst="rect">
                <a:avLst/>
              </a:prstGeom>
              <a:solidFill>
                <a:srgbClr val="0020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grpSp>
            <p:nvGrpSpPr>
              <p:cNvPr id="515" name="Picture 12"/>
              <p:cNvGrpSpPr/>
              <p:nvPr/>
            </p:nvGrpSpPr>
            <p:grpSpPr>
              <a:xfrm>
                <a:off x="0" y="0"/>
                <a:ext cx="3639750" cy="2983396"/>
                <a:chOff x="0" y="0"/>
                <a:chExt cx="3639749" cy="2983395"/>
              </a:xfrm>
            </p:grpSpPr>
            <p:sp>
              <p:nvSpPr>
                <p:cNvPr id="513" name="Rectangle"/>
                <p:cNvSpPr/>
                <p:nvPr/>
              </p:nvSpPr>
              <p:spPr>
                <a:xfrm>
                  <a:off x="0" y="0"/>
                  <a:ext cx="3639750" cy="2983396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pic>
              <p:nvPicPr>
                <p:cNvPr id="514" name="image1.png" descr="image1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3639750" cy="29833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529" name="Group"/>
          <p:cNvGrpSpPr/>
          <p:nvPr/>
        </p:nvGrpSpPr>
        <p:grpSpPr>
          <a:xfrm>
            <a:off x="11072149" y="66234"/>
            <a:ext cx="13639637" cy="9696198"/>
            <a:chOff x="0" y="0"/>
            <a:chExt cx="13639635" cy="9696196"/>
          </a:xfrm>
        </p:grpSpPr>
        <p:grpSp>
          <p:nvGrpSpPr>
            <p:cNvPr id="522" name="Group"/>
            <p:cNvGrpSpPr/>
            <p:nvPr/>
          </p:nvGrpSpPr>
          <p:grpSpPr>
            <a:xfrm>
              <a:off x="1796282" y="2711356"/>
              <a:ext cx="11843354" cy="6984841"/>
              <a:chOff x="0" y="0"/>
              <a:chExt cx="11843353" cy="6984839"/>
            </a:xfrm>
          </p:grpSpPr>
          <p:pic>
            <p:nvPicPr>
              <p:cNvPr id="518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2084" y="4050675"/>
                <a:ext cx="3509557" cy="28892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9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07817" y="3360818"/>
                <a:ext cx="3188836" cy="35824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0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4005786"/>
                <a:ext cx="4285577" cy="2979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1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33303" y="0"/>
                <a:ext cx="2810051" cy="32218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23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5934" y="788355"/>
              <a:ext cx="1988267" cy="2155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4" name="CBM…"/>
            <p:cNvSpPr txBox="1"/>
            <p:nvPr/>
          </p:nvSpPr>
          <p:spPr>
            <a:xfrm>
              <a:off x="2603817" y="764970"/>
              <a:ext cx="746253" cy="7294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000000"/>
                  </a:solidFill>
                </a:defRPr>
              </a:pPr>
              <a:r>
                <a:t>CBM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000000"/>
                  </a:solidFill>
                </a:defRPr>
              </a:pPr>
              <a:r>
                <a:t>RICH</a:t>
              </a:r>
            </a:p>
          </p:txBody>
        </p:sp>
        <p:pic>
          <p:nvPicPr>
            <p:cNvPr id="525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131923"/>
              <a:ext cx="2905879" cy="2080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6" name="LGAD…"/>
            <p:cNvSpPr txBox="1"/>
            <p:nvPr/>
          </p:nvSpPr>
          <p:spPr>
            <a:xfrm>
              <a:off x="2011508" y="3166862"/>
              <a:ext cx="817119" cy="7294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000000"/>
                  </a:solidFill>
                </a:defRPr>
              </a:pPr>
              <a:r>
                <a:t>LGAD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000000"/>
                  </a:solidFill>
                </a:defRPr>
              </a:pPr>
              <a:r>
                <a:t>T0</a:t>
              </a:r>
            </a:p>
          </p:txBody>
        </p:sp>
        <p:pic>
          <p:nvPicPr>
            <p:cNvPr id="527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31750" y="0"/>
              <a:ext cx="2890174" cy="21928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" name="ECAL"/>
            <p:cNvSpPr txBox="1"/>
            <p:nvPr/>
          </p:nvSpPr>
          <p:spPr>
            <a:xfrm>
              <a:off x="8586995" y="21187"/>
              <a:ext cx="784099" cy="42468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ECAL</a:t>
              </a:r>
            </a:p>
          </p:txBody>
        </p:sp>
      </p:grpSp>
      <p:sp>
        <p:nvSpPr>
          <p:cNvPr id="530" name="HADES = high-acceptance dilepton spectrometer and much more!…"/>
          <p:cNvSpPr txBox="1">
            <a:spLocks noGrp="1"/>
          </p:cNvSpPr>
          <p:nvPr>
            <p:ph type="body" sz="quarter" idx="1"/>
          </p:nvPr>
        </p:nvSpPr>
        <p:spPr>
          <a:xfrm>
            <a:off x="1162099" y="7300964"/>
            <a:ext cx="9882185" cy="5967623"/>
          </a:xfrm>
          <a:prstGeom prst="rect">
            <a:avLst/>
          </a:prstGeom>
          <a:solidFill>
            <a:srgbClr val="000000">
              <a:alpha val="50000"/>
            </a:srgbClr>
          </a:solidFill>
          <a:ln w="38100">
            <a:solidFill>
              <a:srgbClr val="0433FF"/>
            </a:solidFill>
          </a:ln>
        </p:spPr>
        <p:txBody>
          <a:bodyPr lIns="50800" tIns="50800" rIns="50800" bIns="50800">
            <a:normAutofit/>
          </a:bodyPr>
          <a:lstStyle/>
          <a:p>
            <a:pPr marL="426720" marR="0" indent="-426720" defTabSz="1706837">
              <a:spcBef>
                <a:spcPts val="400"/>
              </a:spcBef>
              <a:buSzPct val="123000"/>
              <a:defRPr sz="3989" b="1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solidFill>
                  <a:srgbClr val="FFFB00"/>
                </a:solidFill>
              </a:rPr>
              <a:t>HADES =</a:t>
            </a:r>
            <a:r>
              <a:t> high-acceptance dilepton spectrometer and </a:t>
            </a:r>
            <a:r>
              <a:rPr i="1"/>
              <a:t>much more</a:t>
            </a:r>
            <a:r>
              <a:t>!</a:t>
            </a:r>
          </a:p>
          <a:p>
            <a:pPr marL="426720" marR="0" indent="-426720" defTabSz="1706837">
              <a:spcBef>
                <a:spcPts val="400"/>
              </a:spcBef>
              <a:buSzPct val="123000"/>
              <a:defRPr sz="3989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solidFill>
                  <a:srgbClr val="FFFB00"/>
                </a:solidFill>
              </a:rPr>
              <a:t>Outstanding</a:t>
            </a:r>
            <a:r>
              <a:t> in dilepton spectrometry</a:t>
            </a:r>
          </a:p>
          <a:p>
            <a:pPr marL="426720" marR="0" indent="-426720" defTabSz="1706837">
              <a:spcBef>
                <a:spcPts val="400"/>
              </a:spcBef>
              <a:buSzPct val="123000"/>
              <a:defRPr sz="3989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t>Excellent tracking &amp; PID capabilities</a:t>
            </a:r>
          </a:p>
          <a:p>
            <a:pPr marL="426720" marR="0" indent="-426720" defTabSz="1706837">
              <a:spcBef>
                <a:spcPts val="400"/>
              </a:spcBef>
              <a:buSzPct val="123000"/>
              <a:defRPr sz="3989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>
                <a:solidFill>
                  <a:srgbClr val="FFFB00"/>
                </a:solidFill>
              </a:rPr>
              <a:t>Modular</a:t>
            </a:r>
            <a:r>
              <a:t> at forward angles</a:t>
            </a:r>
          </a:p>
          <a:p>
            <a:pPr marL="426720" marR="0" indent="-426720" defTabSz="1706837">
              <a:spcBef>
                <a:spcPts val="400"/>
              </a:spcBef>
              <a:buSzPct val="123000"/>
              <a:defRPr sz="3989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t>Additional </a:t>
            </a:r>
            <a:r>
              <a:rPr>
                <a:solidFill>
                  <a:srgbClr val="FFFB00"/>
                </a:solidFill>
              </a:rPr>
              <a:t>photon</a:t>
            </a:r>
            <a:r>
              <a:t> detection</a:t>
            </a:r>
          </a:p>
          <a:p>
            <a:pPr marL="426720" marR="0" indent="-426720" defTabSz="1706837">
              <a:spcBef>
                <a:spcPts val="400"/>
              </a:spcBef>
              <a:buSzPct val="123000"/>
              <a:defRPr sz="3989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t>Good angular </a:t>
            </a:r>
            <a:r>
              <a:rPr>
                <a:solidFill>
                  <a:srgbClr val="FFFB00"/>
                </a:solidFill>
              </a:rPr>
              <a:t>coverage</a:t>
            </a:r>
          </a:p>
          <a:p>
            <a:pPr marL="426720" marR="0" indent="-426720" defTabSz="1706837">
              <a:spcBef>
                <a:spcPts val="400"/>
              </a:spcBef>
              <a:buSzPct val="123000"/>
              <a:defRPr sz="3989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t>Designed for </a:t>
            </a:r>
            <a:r>
              <a:rPr i="1"/>
              <a:t>various</a:t>
            </a:r>
            <a:r>
              <a:t> SIS18 beams</a:t>
            </a:r>
          </a:p>
          <a:p>
            <a:pPr marL="426720" marR="0" indent="-426720" defTabSz="1706837">
              <a:spcBef>
                <a:spcPts val="400"/>
              </a:spcBef>
              <a:buSzPct val="123000"/>
              <a:defRPr sz="3989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t>Including </a:t>
            </a:r>
            <a:r>
              <a:rPr>
                <a:solidFill>
                  <a:srgbClr val="FFFB00"/>
                </a:solidFill>
              </a:rPr>
              <a:t>pion beams</a:t>
            </a:r>
            <a:r>
              <a:t>!</a:t>
            </a:r>
          </a:p>
        </p:txBody>
      </p:sp>
      <p:grpSp>
        <p:nvGrpSpPr>
          <p:cNvPr id="547" name="Group"/>
          <p:cNvGrpSpPr/>
          <p:nvPr/>
        </p:nvGrpSpPr>
        <p:grpSpPr>
          <a:xfrm>
            <a:off x="13985894" y="1588897"/>
            <a:ext cx="7670906" cy="4555694"/>
            <a:chOff x="0" y="0"/>
            <a:chExt cx="7670905" cy="4555693"/>
          </a:xfrm>
        </p:grpSpPr>
        <p:sp>
          <p:nvSpPr>
            <p:cNvPr id="531" name="Line"/>
            <p:cNvSpPr/>
            <p:nvPr/>
          </p:nvSpPr>
          <p:spPr>
            <a:xfrm flipV="1">
              <a:off x="1299790" y="2205320"/>
              <a:ext cx="6371116" cy="424436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2" name="Line"/>
            <p:cNvSpPr/>
            <p:nvPr/>
          </p:nvSpPr>
          <p:spPr>
            <a:xfrm flipV="1">
              <a:off x="1299790" y="1747072"/>
              <a:ext cx="882684" cy="88268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3" name="Line"/>
            <p:cNvSpPr/>
            <p:nvPr/>
          </p:nvSpPr>
          <p:spPr>
            <a:xfrm flipV="1">
              <a:off x="2174714" y="377032"/>
              <a:ext cx="488047" cy="1368908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4" name="Line"/>
            <p:cNvSpPr/>
            <p:nvPr/>
          </p:nvSpPr>
          <p:spPr>
            <a:xfrm>
              <a:off x="1299790" y="2629755"/>
              <a:ext cx="901858" cy="90185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5" name="Line"/>
            <p:cNvSpPr/>
            <p:nvPr/>
          </p:nvSpPr>
          <p:spPr>
            <a:xfrm>
              <a:off x="2194596" y="3528285"/>
              <a:ext cx="1501428" cy="69923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6" name="Line"/>
            <p:cNvSpPr/>
            <p:nvPr/>
          </p:nvSpPr>
          <p:spPr>
            <a:xfrm>
              <a:off x="1312490" y="2617055"/>
              <a:ext cx="1302666" cy="56327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7" name="Line"/>
            <p:cNvSpPr/>
            <p:nvPr/>
          </p:nvSpPr>
          <p:spPr>
            <a:xfrm>
              <a:off x="2575937" y="3151060"/>
              <a:ext cx="1173491" cy="962754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538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61398" y="2350452"/>
              <a:ext cx="254001" cy="3048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539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0470" y="0"/>
              <a:ext cx="254001" cy="30480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540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92536" y="3752507"/>
              <a:ext cx="673101" cy="3937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541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14493" y="4250893"/>
              <a:ext cx="533401" cy="3048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542" name="Image" descr="Image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4177" y="2105507"/>
              <a:ext cx="254001" cy="3048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43" name="Oval"/>
            <p:cNvSpPr/>
            <p:nvPr/>
          </p:nvSpPr>
          <p:spPr>
            <a:xfrm>
              <a:off x="1196189" y="2554889"/>
              <a:ext cx="162729" cy="154941"/>
            </a:xfrm>
            <a:prstGeom prst="ellipse">
              <a:avLst/>
            </a:prstGeom>
            <a:solidFill>
              <a:srgbClr val="0433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544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3565" y="1679217"/>
              <a:ext cx="254001" cy="30480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545" name="Line"/>
            <p:cNvSpPr/>
            <p:nvPr/>
          </p:nvSpPr>
          <p:spPr>
            <a:xfrm flipH="1" flipV="1">
              <a:off x="918814" y="1948672"/>
              <a:ext cx="300900" cy="621240"/>
            </a:xfrm>
            <a:prstGeom prst="line">
              <a:avLst/>
            </a:prstGeom>
            <a:noFill/>
            <a:ln w="12700" cap="flat">
              <a:solidFill>
                <a:srgbClr val="0433FF"/>
              </a:solidFill>
              <a:prstDash val="sysDot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6" name="Line"/>
            <p:cNvSpPr/>
            <p:nvPr/>
          </p:nvSpPr>
          <p:spPr>
            <a:xfrm>
              <a:off x="0" y="2629755"/>
              <a:ext cx="1232225" cy="1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40639" marR="40639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550" name="Group"/>
          <p:cNvGrpSpPr/>
          <p:nvPr/>
        </p:nvGrpSpPr>
        <p:grpSpPr>
          <a:xfrm>
            <a:off x="9924955" y="10128664"/>
            <a:ext cx="17272095" cy="2627407"/>
            <a:chOff x="0" y="-204229"/>
            <a:chExt cx="17272094" cy="262740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48" name="Multi-purpose application…"/>
                <p:cNvSpPr txBox="1"/>
                <p:nvPr/>
              </p:nvSpPr>
              <p:spPr>
                <a:xfrm>
                  <a:off x="2122786" y="-204230"/>
                  <a:ext cx="15149309" cy="262740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6000"/>
                  </a:pPr>
                  <a:r>
                    <a:rPr lang="en-GB" b="1" dirty="0">
                      <a:solidFill>
                        <a:srgbClr val="FFFB00"/>
                      </a:solidFill>
                    </a:rPr>
                    <a:t>Multi-purpose application</a:t>
                  </a:r>
                </a:p>
                <a:p>
                  <a:pPr>
                    <a:spcBef>
                      <a:spcPts val="700"/>
                    </a:spcBef>
                    <a:defRPr sz="4200"/>
                  </a:pPr>
                  <a:r>
                    <a:rPr lang="en-GB" dirty="0">
                      <a:solidFill>
                        <a:srgbClr val="FFFB00"/>
                      </a:solidFill>
                    </a:rPr>
                    <a:t>Including exclusive studies in </a:t>
                  </a:r>
                  <a14:m>
                    <m:oMath xmlns:m="http://schemas.openxmlformats.org/officeDocument/2006/math">
                      <m:r>
                        <a:rPr lang="en-GB" sz="5050" i="1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en-GB" sz="5050" b="0" i="1" smtClean="0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5050" i="1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de-DE" sz="5050" b="0" i="1" smtClean="0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5050" i="1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GB" sz="5050" i="1">
                          <a:solidFill>
                            <a:srgbClr val="FEFB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GB" dirty="0">
                      <a:solidFill>
                        <a:srgbClr val="FFFB00"/>
                      </a:solidFill>
                    </a:rPr>
                    <a:t> reactions</a:t>
                  </a:r>
                  <a:endParaRPr dirty="0">
                    <a:solidFill>
                      <a:srgbClr val="FFFB00"/>
                    </a:solidFill>
                  </a:endParaRPr>
                </a:p>
              </p:txBody>
            </p:sp>
          </mc:Choice>
          <mc:Fallback>
            <p:sp>
              <p:nvSpPr>
                <p:cNvPr id="548" name="Multi-purpose application…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2786" y="-204230"/>
                  <a:ext cx="15149309" cy="2627407"/>
                </a:xfrm>
                <a:prstGeom prst="rect">
                  <a:avLst/>
                </a:prstGeom>
                <a:blipFill>
                  <a:blip r:embed="rId15"/>
                  <a:stretch>
                    <a:fillRect l="-268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9" name="Arrow"/>
            <p:cNvSpPr/>
            <p:nvPr/>
          </p:nvSpPr>
          <p:spPr>
            <a:xfrm>
              <a:off x="0" y="120603"/>
              <a:ext cx="2041981" cy="1531655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51" name="Rectangle"/>
          <p:cNvSpPr/>
          <p:nvPr/>
        </p:nvSpPr>
        <p:spPr>
          <a:xfrm>
            <a:off x="1236972" y="9378365"/>
            <a:ext cx="9423221" cy="380701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1C0F56-1AE4-17F3-E126-10EF0D71FAA7}"/>
              </a:ext>
            </a:extLst>
          </p:cNvPr>
          <p:cNvGrpSpPr/>
          <p:nvPr/>
        </p:nvGrpSpPr>
        <p:grpSpPr>
          <a:xfrm>
            <a:off x="0" y="808072"/>
            <a:ext cx="7967097" cy="4647191"/>
            <a:chOff x="0" y="808072"/>
            <a:chExt cx="7967097" cy="4647191"/>
          </a:xfrm>
        </p:grpSpPr>
        <p:pic>
          <p:nvPicPr>
            <p:cNvPr id="552" name="Image" descr="Image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3451398" y="1312843"/>
              <a:ext cx="4515699" cy="4142420"/>
            </a:xfrm>
            <a:prstGeom prst="rect">
              <a:avLst/>
            </a:prstGeom>
            <a:ln w="63500" cap="flat">
              <a:solidFill>
                <a:srgbClr val="0433FF"/>
              </a:solidFill>
              <a:prstDash val="solid"/>
              <a:miter lim="400000"/>
            </a:ln>
            <a:effectLst/>
          </p:spPr>
        </p:pic>
        <p:sp>
          <p:nvSpPr>
            <p:cNvPr id="553" name="HADES"/>
            <p:cNvSpPr txBox="1"/>
            <p:nvPr/>
          </p:nvSpPr>
          <p:spPr>
            <a:xfrm>
              <a:off x="0" y="934468"/>
              <a:ext cx="6998151" cy="1181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400" b="1">
                  <a:solidFill>
                    <a:srgbClr val="FFFB00"/>
                  </a:solidFill>
                </a:defRPr>
              </a:lvl1pPr>
            </a:lstStyle>
            <a:p>
              <a:r>
                <a:t>HADES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55" name="Rectangle"/>
                <p:cNvSpPr txBox="1"/>
                <p:nvPr/>
              </p:nvSpPr>
              <p:spPr>
                <a:xfrm>
                  <a:off x="2891424" y="4656836"/>
                  <a:ext cx="3541936" cy="71863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ctr">
                    <a:lnSpc>
                      <a:spcPct val="100000"/>
                    </a:lnSpc>
                    <a:spcBef>
                      <a:spcPts val="0"/>
                    </a:spcBef>
                    <a:defRPr sz="3700">
                      <a:solidFill>
                        <a:srgbClr val="00F9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150" i="1">
                            <a:solidFill>
                              <a:srgbClr val="00F9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sz="4150" i="1">
                            <a:solidFill>
                              <a:srgbClr val="00F9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150" i="1">
                            <a:solidFill>
                              <a:srgbClr val="00F9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sz="4150" i="1">
                            <a:solidFill>
                              <a:srgbClr val="00F9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150" i="1">
                            <a:solidFill>
                              <a:srgbClr val="00F9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4150" i="1">
                            <a:solidFill>
                              <a:srgbClr val="00F9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555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1424" y="4656836"/>
                  <a:ext cx="3541936" cy="718636"/>
                </a:xfrm>
                <a:prstGeom prst="rect">
                  <a:avLst/>
                </a:prstGeom>
                <a:blipFill>
                  <a:blip r:embed="rId17"/>
                  <a:stretch>
                    <a:fillRect b="-18966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7" name="Today"/>
            <p:cNvSpPr txBox="1"/>
            <p:nvPr/>
          </p:nvSpPr>
          <p:spPr>
            <a:xfrm>
              <a:off x="1970064" y="2667732"/>
              <a:ext cx="1740104" cy="808432"/>
            </a:xfrm>
            <a:prstGeom prst="rect">
              <a:avLst/>
            </a:prstGeom>
            <a:solidFill>
              <a:srgbClr val="0433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Today</a:t>
              </a:r>
            </a:p>
          </p:txBody>
        </p:sp>
        <p:sp>
          <p:nvSpPr>
            <p:cNvPr id="558" name="Group"/>
            <p:cNvSpPr/>
            <p:nvPr/>
          </p:nvSpPr>
          <p:spPr>
            <a:xfrm>
              <a:off x="6103191" y="808072"/>
              <a:ext cx="1270001" cy="1270001"/>
            </a:xfrm>
            <a:prstGeom prst="line">
              <a:avLst/>
            </a:prstGeom>
            <a:solidFill>
              <a:srgbClr val="0433FF"/>
            </a:solidFill>
            <a:ln w="63500">
              <a:solidFill>
                <a:srgbClr val="FFFB0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4400" i="1"/>
              </a:lvl1pPr>
            </a:lstStyle>
            <a:p>
              <a:r>
                <a:rPr dirty="0"/>
                <a:t>“Hadron physics meets heavy-ion physics”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534786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animBg="1" advAuto="0"/>
      <p:bldP spid="529" grpId="0" animBg="1" advAuto="0"/>
      <p:bldP spid="530" grpId="0" animBg="1" advAuto="0"/>
      <p:bldP spid="547" grpId="0" animBg="1" advAuto="0"/>
      <p:bldP spid="550" grpId="0" animBg="1" advAuto="0"/>
      <p:bldP spid="551" grpId="0" animBg="1" advAuto="0"/>
      <p:bldP spid="551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60" name="Equation"/>
              <p:cNvSpPr txBox="1"/>
              <p:nvPr/>
            </p:nvSpPr>
            <p:spPr>
              <a:xfrm>
                <a:off x="3027759" y="4618313"/>
                <a:ext cx="3741730" cy="503214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700" i="1">
                          <a:solidFill>
                            <a:srgbClr val="FEFFFE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sz="3270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56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759" y="4618313"/>
                <a:ext cx="3741730" cy="5032147"/>
              </a:xfrm>
              <a:prstGeom prst="rect">
                <a:avLst/>
              </a:prstGeom>
              <a:blipFill>
                <a:blip r:embed="rId2"/>
                <a:stretch>
                  <a:fillRect l="-10847" r="-8475" b="-151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1" name="Physics with Pion Beams"/>
              <p:cNvSpPr txBox="1"/>
              <p:nvPr/>
            </p:nvSpPr>
            <p:spPr>
              <a:xfrm>
                <a:off x="1214155" y="1104692"/>
                <a:ext cx="12340159" cy="1617341"/>
              </a:xfrm>
              <a:prstGeom prst="rect">
                <a:avLst/>
              </a:prstGeom>
              <a:solidFill>
                <a:srgbClr val="ACAA10"/>
              </a:solidFill>
              <a:ln w="12700">
                <a:miter lim="400000"/>
              </a:ln>
              <a:effectLst>
                <a:outerShdw blurRad="127000" dist="558800" dir="3450153" rotWithShape="0">
                  <a:srgbClr val="929292">
                    <a:alpha val="52658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ctr" defTabSz="914400">
                  <a:lnSpc>
                    <a:spcPct val="50000"/>
                  </a:lnSpc>
                  <a:spcBef>
                    <a:spcPts val="2600"/>
                  </a:spcBef>
                  <a:defRPr sz="5600" b="1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sz="745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sz="7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HAD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7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RON</m:t>
                        </m:r>
                      </m:sub>
                      <m:sup>
                        <m:r>
                          <m:rPr>
                            <m:sty m:val="p"/>
                          </m:rPr>
                          <a:rPr sz="745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ES</m:t>
                        </m:r>
                      </m:sup>
                    </m:sSubSup>
                  </m:oMath>
                </a14:m>
                <a:r>
                  <a:t> Physics with Pion Beams</a:t>
                </a:r>
              </a:p>
            </p:txBody>
          </p:sp>
        </mc:Choice>
        <mc:Fallback>
          <p:sp>
            <p:nvSpPr>
              <p:cNvPr id="561" name="Physics with Pion Beam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155" y="1104692"/>
                <a:ext cx="12340159" cy="1617341"/>
              </a:xfrm>
              <a:prstGeom prst="rect">
                <a:avLst/>
              </a:prstGeom>
              <a:blipFill>
                <a:blip r:embed="rId3"/>
                <a:stretch>
                  <a:fillRect l="-1349" t="-2260"/>
                </a:stretch>
              </a:blipFill>
              <a:ln w="12700">
                <a:miter lim="400000"/>
              </a:ln>
              <a:effectLst>
                <a:outerShdw blurRad="127000" dist="558800" dir="3450153" rotWithShape="0">
                  <a:srgbClr val="929292">
                    <a:alpha val="52658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2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694335" y="1547786"/>
            <a:ext cx="8531927" cy="10620428"/>
          </a:xfrm>
          <a:prstGeom prst="rect">
            <a:avLst/>
          </a:prstGeom>
        </p:spPr>
      </p:pic>
      <p:sp>
        <p:nvSpPr>
          <p:cNvPr id="563" name="https://hades.gsi.de/sites/default/files/web/media/documents/proposals/HADES_Proposal_Pion_Update-1.pdf">
            <a:hlinkClick r:id="rId5"/>
          </p:cNvPr>
          <p:cNvSpPr txBox="1"/>
          <p:nvPr/>
        </p:nvSpPr>
        <p:spPr>
          <a:xfrm>
            <a:off x="14679097" y="12195444"/>
            <a:ext cx="9733927" cy="913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rgbClr val="FFFFFF">
                    <a:alpha val="64354"/>
                  </a:srgbClr>
                </a:solidFill>
              </a:defRPr>
            </a:lvl1pPr>
          </a:lstStyle>
          <a:p>
            <a:r>
              <a:t>https://hades.gsi.de/sites/default/files/web/media/documents/proposals/HADES_Proposal_Pion_Update-1.pdf</a:t>
            </a:r>
          </a:p>
        </p:txBody>
      </p:sp>
    </p:spTree>
    <p:extLst>
      <p:ext uri="{BB962C8B-B14F-4D97-AF65-F5344CB8AC3E}">
        <p14:creationId xmlns:p14="http://schemas.microsoft.com/office/powerpoint/2010/main" val="74485139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he physics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physics case</a:t>
            </a:r>
          </a:p>
        </p:txBody>
      </p:sp>
      <p:sp>
        <p:nvSpPr>
          <p:cNvPr id="566" name="…with the pion-beam facility"/>
          <p:cNvSpPr txBox="1">
            <a:spLocks noGrp="1"/>
          </p:cNvSpPr>
          <p:nvPr>
            <p:ph type="body" idx="21"/>
          </p:nvPr>
        </p:nvSpPr>
        <p:spPr>
          <a:xfrm>
            <a:off x="1206500" y="2144362"/>
            <a:ext cx="21971000" cy="14331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i="1"/>
            </a:lvl1pPr>
          </a:lstStyle>
          <a:p>
            <a:r>
              <a:t>…with the pion-beam facility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7" name="Equation"/>
              <p:cNvSpPr txBox="1"/>
              <p:nvPr/>
            </p:nvSpPr>
            <p:spPr>
              <a:xfrm>
                <a:off x="14817842" y="841479"/>
                <a:ext cx="1590994" cy="3303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7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sz="2700"/>
              </a:p>
            </p:txBody>
          </p:sp>
        </mc:Choice>
        <mc:Fallback>
          <p:sp>
            <p:nvSpPr>
              <p:cNvPr id="56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7842" y="841479"/>
                <a:ext cx="1590994" cy="330341"/>
              </a:xfrm>
              <a:prstGeom prst="rect">
                <a:avLst/>
              </a:prstGeom>
              <a:blipFill>
                <a:blip r:embed="rId2"/>
                <a:stretch>
                  <a:fillRect l="-7087" r="-7874" b="-592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9" name="Group"/>
          <p:cNvGrpSpPr/>
          <p:nvPr/>
        </p:nvGrpSpPr>
        <p:grpSpPr>
          <a:xfrm>
            <a:off x="13246127" y="4232719"/>
            <a:ext cx="14797646" cy="8608531"/>
            <a:chOff x="-203185" y="-134298"/>
            <a:chExt cx="14797645" cy="8608530"/>
          </a:xfrm>
        </p:grpSpPr>
        <p:sp>
          <p:nvSpPr>
            <p:cNvPr id="568" name="Rectangle"/>
            <p:cNvSpPr/>
            <p:nvPr/>
          </p:nvSpPr>
          <p:spPr>
            <a:xfrm>
              <a:off x="-203186" y="-134299"/>
              <a:ext cx="11545403" cy="86085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9" name="Rectangle"/>
            <p:cNvSpPr/>
            <p:nvPr/>
          </p:nvSpPr>
          <p:spPr>
            <a:xfrm>
              <a:off x="0" y="0"/>
              <a:ext cx="11311519" cy="83472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77" name="Group"/>
            <p:cNvGrpSpPr/>
            <p:nvPr/>
          </p:nvGrpSpPr>
          <p:grpSpPr>
            <a:xfrm>
              <a:off x="94364" y="268791"/>
              <a:ext cx="14500097" cy="7784501"/>
              <a:chOff x="0" y="0"/>
              <a:chExt cx="14500096" cy="7784500"/>
            </a:xfrm>
          </p:grpSpPr>
          <p:grpSp>
            <p:nvGrpSpPr>
              <p:cNvPr id="572" name="Group"/>
              <p:cNvGrpSpPr/>
              <p:nvPr/>
            </p:nvGrpSpPr>
            <p:grpSpPr>
              <a:xfrm>
                <a:off x="3725668" y="5713743"/>
                <a:ext cx="10774429" cy="2070758"/>
                <a:chOff x="0" y="0"/>
                <a:chExt cx="10774427" cy="2070756"/>
              </a:xfrm>
            </p:grpSpPr>
            <p:sp>
              <p:nvSpPr>
                <p:cNvPr id="570" name="Oval"/>
                <p:cNvSpPr/>
                <p:nvPr/>
              </p:nvSpPr>
              <p:spPr>
                <a:xfrm>
                  <a:off x="0" y="0"/>
                  <a:ext cx="6854209" cy="783145"/>
                </a:xfrm>
                <a:prstGeom prst="ellipse">
                  <a:avLst/>
                </a:prstGeom>
                <a:solidFill>
                  <a:srgbClr val="FF9300">
                    <a:alpha val="45667"/>
                  </a:srgbClr>
                </a:solidFill>
                <a:ln w="25400" cap="flat">
                  <a:solidFill>
                    <a:srgbClr val="990000">
                      <a:alpha val="45667"/>
                    </a:srgbClr>
                  </a:solidFill>
                  <a:prstDash val="solid"/>
                  <a:round/>
                </a:ln>
                <a:effectLst>
                  <a:outerShdw blurRad="38100" dist="25400" dir="6600000" rotWithShape="0">
                    <a:srgbClr val="000000">
                      <a:alpha val="35188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1" name="2026-20xx?"/>
                <p:cNvSpPr txBox="1"/>
                <p:nvPr/>
              </p:nvSpPr>
              <p:spPr>
                <a:xfrm>
                  <a:off x="3871109" y="942051"/>
                  <a:ext cx="6903319" cy="11287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defTabSz="457200">
                    <a:lnSpc>
                      <a:spcPct val="100000"/>
                    </a:lnSpc>
                    <a:spcBef>
                      <a:spcPts val="0"/>
                    </a:spcBef>
                    <a:defRPr sz="4000">
                      <a:solidFill>
                        <a:srgbClr val="FF93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2026-20xx?</a:t>
                  </a:r>
                </a:p>
              </p:txBody>
            </p:sp>
          </p:grpSp>
          <p:pic>
            <p:nvPicPr>
              <p:cNvPr id="573" name="Image" descr="Image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0"/>
                <a:ext cx="10648815" cy="77468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76" name="Group"/>
              <p:cNvGrpSpPr/>
              <p:nvPr/>
            </p:nvGrpSpPr>
            <p:grpSpPr>
              <a:xfrm>
                <a:off x="5156129" y="5766731"/>
                <a:ext cx="1973383" cy="1690873"/>
                <a:chOff x="0" y="0"/>
                <a:chExt cx="1973381" cy="1690871"/>
              </a:xfrm>
            </p:grpSpPr>
            <p:sp>
              <p:nvSpPr>
                <p:cNvPr id="574" name="2014"/>
                <p:cNvSpPr txBox="1"/>
                <p:nvPr/>
              </p:nvSpPr>
              <p:spPr>
                <a:xfrm>
                  <a:off x="22085" y="562166"/>
                  <a:ext cx="1951297" cy="11287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defTabSz="457200">
                    <a:lnSpc>
                      <a:spcPct val="100000"/>
                    </a:lnSpc>
                    <a:spcBef>
                      <a:spcPts val="0"/>
                    </a:spcBef>
                    <a:defRPr sz="2600">
                      <a:solidFill>
                        <a:srgbClr val="0433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2014</a:t>
                  </a:r>
                </a:p>
              </p:txBody>
            </p:sp>
            <p:sp>
              <p:nvSpPr>
                <p:cNvPr id="575" name="Oval"/>
                <p:cNvSpPr/>
                <p:nvPr/>
              </p:nvSpPr>
              <p:spPr>
                <a:xfrm>
                  <a:off x="0" y="0"/>
                  <a:ext cx="974345" cy="650040"/>
                </a:xfrm>
                <a:prstGeom prst="ellipse">
                  <a:avLst/>
                </a:prstGeom>
                <a:solidFill>
                  <a:srgbClr val="0433FF">
                    <a:alpha val="44973"/>
                  </a:srgbClr>
                </a:solidFill>
                <a:ln w="25400" cap="flat">
                  <a:solidFill>
                    <a:srgbClr val="FF2600">
                      <a:alpha val="44973"/>
                    </a:srgbClr>
                  </a:solidFill>
                  <a:prstDash val="solid"/>
                  <a:round/>
                </a:ln>
                <a:effectLst>
                  <a:outerShdw blurRad="38100" dist="25400" dir="6600000" rotWithShape="0">
                    <a:srgbClr val="000000">
                      <a:alpha val="35188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72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</p:grpSp>
        <p:sp>
          <p:nvSpPr>
            <p:cNvPr id="578" name="Shklyar, Lenske, Mosel, PRC93, 045206 (2016)"/>
            <p:cNvSpPr txBox="1"/>
            <p:nvPr/>
          </p:nvSpPr>
          <p:spPr>
            <a:xfrm>
              <a:off x="121123" y="96623"/>
              <a:ext cx="4804133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457200">
                <a:lnSpc>
                  <a:spcPct val="100000"/>
                </a:lnSpc>
                <a:spcBef>
                  <a:spcPts val="0"/>
                </a:spcBef>
                <a:defRPr sz="2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Shklyar, Lenske, Mosel, PRC93, 045206 (2016)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0" name="Shape 269"/>
              <p:cNvSpPr txBox="1"/>
              <p:nvPr/>
            </p:nvSpPr>
            <p:spPr>
              <a:xfrm>
                <a:off x="-214251" y="4236418"/>
                <a:ext cx="13438382" cy="876610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marL="1219708" lvl="1" indent="-622300" defTabSz="1738457">
                  <a:spcBef>
                    <a:spcPts val="2900"/>
                  </a:spcBef>
                  <a:buSzPct val="123000"/>
                  <a:buChar char="•"/>
                  <a:defRPr sz="4900"/>
                </a:pPr>
                <a:r>
                  <a:t>The pion-nucleon system </a:t>
                </a:r>
                <a:r>
                  <a:rPr>
                    <a:solidFill>
                      <a:srgbClr val="FFFB00"/>
                    </a:solidFill>
                  </a:rPr>
                  <a:t>elementary</a:t>
                </a:r>
                <a:r>
                  <a:t> in hadron, nuclear, and heavy-ion physics</a:t>
                </a:r>
              </a:p>
              <a:p>
                <a:pPr marL="1219708" lvl="1" indent="-622300" defTabSz="1738457">
                  <a:spcBef>
                    <a:spcPts val="2900"/>
                  </a:spcBef>
                  <a:buSzPct val="123000"/>
                  <a:buChar char="•"/>
                  <a:defRPr sz="4900"/>
                </a:pPr>
                <a:r>
                  <a:rPr>
                    <a:solidFill>
                      <a:srgbClr val="FFFB00"/>
                    </a:solidFill>
                  </a:rPr>
                  <a:t>‘Simple’ initial state</a:t>
                </a:r>
                <a:r>
                  <a:t> with spin-zero boson; </a:t>
                </a:r>
                <a:r>
                  <a:rPr>
                    <a:solidFill>
                      <a:srgbClr val="FFFB00"/>
                    </a:solidFill>
                  </a:rPr>
                  <a:t>’Simple’ final states</a:t>
                </a:r>
                <a:r>
                  <a:t>, 2/3-bodies</a:t>
                </a:r>
              </a:p>
              <a:p>
                <a:pPr marL="1219708" lvl="1" indent="-622300" defTabSz="1738457">
                  <a:spcBef>
                    <a:spcPts val="2900"/>
                  </a:spcBef>
                  <a:buSzPct val="123000"/>
                  <a:buChar char="•"/>
                  <a:defRPr sz="4900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5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sz="59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t> </a:t>
                </a:r>
                <a:r>
                  <a:rPr>
                    <a:solidFill>
                      <a:srgbClr val="FFFB00"/>
                    </a:solidFill>
                  </a:rPr>
                  <a:t>coverage</a:t>
                </a:r>
                <a:r>
                  <a:t> and </a:t>
                </a:r>
                <a:r>
                  <a:rPr>
                    <a:solidFill>
                      <a:srgbClr val="FFFB00"/>
                    </a:solidFill>
                  </a:rPr>
                  <a:t>scan</a:t>
                </a:r>
                <a:r>
                  <a:t> up to ~2 GeV, </a:t>
                </a:r>
                <a:r>
                  <a:rPr sz="3920"/>
                  <a:t>[complementary to CB/ELSA]</a:t>
                </a:r>
              </a:p>
              <a:p>
                <a:pPr marL="1219708" lvl="1" indent="-622300" defTabSz="1738457">
                  <a:spcBef>
                    <a:spcPts val="2900"/>
                  </a:spcBef>
                  <a:buSzPct val="123000"/>
                  <a:buChar char="•"/>
                  <a:defRPr sz="4900"/>
                </a:pPr>
                <a:r>
                  <a:t>Access to </a:t>
                </a:r>
                <a:r>
                  <a:rPr>
                    <a:solidFill>
                      <a:srgbClr val="FFFB00"/>
                    </a:solidFill>
                  </a:rPr>
                  <a:t>many observables</a:t>
                </a:r>
                <a:r>
                  <a:t>: xsecs, BF’s, SDMEs, strangeness, polarization hyperons</a:t>
                </a:r>
              </a:p>
              <a:p>
                <a:pPr marL="1219708" lvl="1" indent="-622300" defTabSz="1738457">
                  <a:spcBef>
                    <a:spcPts val="2900"/>
                  </a:spcBef>
                  <a:buSzPct val="123000"/>
                  <a:buChar char="•"/>
                  <a:defRPr sz="4900"/>
                </a:pPr>
                <a:r>
                  <a:t>Precision studies combining </a:t>
                </a:r>
                <a:r>
                  <a:rPr>
                    <a:solidFill>
                      <a:srgbClr val="FFFB00"/>
                    </a:solidFill>
                  </a:rPr>
                  <a:t>hadron dynamics</a:t>
                </a:r>
                <a:r>
                  <a:t> </a:t>
                </a:r>
                <a:r>
                  <a:rPr i="1"/>
                  <a:t>and</a:t>
                </a:r>
                <a:r>
                  <a:t> </a:t>
                </a:r>
                <a:r>
                  <a:rPr>
                    <a:solidFill>
                      <a:srgbClr val="FFFB00"/>
                    </a:solidFill>
                  </a:rPr>
                  <a:t>electromagnetic</a:t>
                </a:r>
                <a:r>
                  <a:t> structure</a:t>
                </a:r>
              </a:p>
            </p:txBody>
          </p:sp>
        </mc:Choice>
        <mc:Fallback>
          <p:sp>
            <p:nvSpPr>
              <p:cNvPr id="580" name="Shape 2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4251" y="4236418"/>
                <a:ext cx="13438382" cy="8766108"/>
              </a:xfrm>
              <a:prstGeom prst="rect">
                <a:avLst/>
              </a:prstGeom>
              <a:blipFill>
                <a:blip r:embed="rId4"/>
                <a:stretch>
                  <a:fillRect t="-4776" r="-207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5" name="Group"/>
          <p:cNvGrpSpPr/>
          <p:nvPr/>
        </p:nvGrpSpPr>
        <p:grpSpPr>
          <a:xfrm>
            <a:off x="18292334" y="833836"/>
            <a:ext cx="6014020" cy="3247525"/>
            <a:chOff x="0" y="0"/>
            <a:chExt cx="6014019" cy="3247524"/>
          </a:xfrm>
        </p:grpSpPr>
        <p:sp>
          <p:nvSpPr>
            <p:cNvPr id="581" name="Rectangle"/>
            <p:cNvSpPr/>
            <p:nvPr/>
          </p:nvSpPr>
          <p:spPr>
            <a:xfrm>
              <a:off x="0" y="0"/>
              <a:ext cx="6014020" cy="31238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82" name="unnamed.png" descr="unnamed.png"/>
            <p:cNvPicPr>
              <a:picLocks noChangeAspect="1"/>
            </p:cNvPicPr>
            <p:nvPr/>
          </p:nvPicPr>
          <p:blipFill>
            <a:blip r:embed="rId5"/>
            <a:srcRect l="9048"/>
            <a:stretch>
              <a:fillRect/>
            </a:stretch>
          </p:blipFill>
          <p:spPr>
            <a:xfrm>
              <a:off x="40172" y="131502"/>
              <a:ext cx="3748970" cy="286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3" name="Rectangle"/>
                <p:cNvSpPr txBox="1"/>
                <p:nvPr/>
              </p:nvSpPr>
              <p:spPr>
                <a:xfrm>
                  <a:off x="3528772" y="1544842"/>
                  <a:ext cx="2380577" cy="170268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(∗)</m:t>
                            </m:r>
                          </m:sup>
                        </m:sSup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583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8772" y="1544842"/>
                  <a:ext cx="2380577" cy="17026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4" name="Rectangle"/>
                <p:cNvSpPr txBox="1"/>
                <p:nvPr/>
              </p:nvSpPr>
              <p:spPr>
                <a:xfrm>
                  <a:off x="3345160" y="8958"/>
                  <a:ext cx="2021569" cy="10922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0000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,(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𝜋𝜋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584" name="Rectangle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160" y="8958"/>
                  <a:ext cx="2021569" cy="10922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468698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Rectangle"/>
          <p:cNvSpPr/>
          <p:nvPr/>
        </p:nvSpPr>
        <p:spPr>
          <a:xfrm>
            <a:off x="-68493" y="-116452"/>
            <a:ext cx="24520986" cy="13948904"/>
          </a:xfrm>
          <a:prstGeom prst="rect">
            <a:avLst/>
          </a:prstGeom>
          <a:solidFill>
            <a:srgbClr val="000000">
              <a:alpha val="5353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0" name="Group"/>
          <p:cNvGrpSpPr/>
          <p:nvPr/>
        </p:nvGrpSpPr>
        <p:grpSpPr>
          <a:xfrm>
            <a:off x="8169408" y="2010938"/>
            <a:ext cx="9500891" cy="6253046"/>
            <a:chOff x="0" y="1358127"/>
            <a:chExt cx="9500890" cy="6253045"/>
          </a:xfrm>
        </p:grpSpPr>
        <p:grpSp>
          <p:nvGrpSpPr>
            <p:cNvPr id="393" name="Group"/>
            <p:cNvGrpSpPr/>
            <p:nvPr/>
          </p:nvGrpSpPr>
          <p:grpSpPr>
            <a:xfrm>
              <a:off x="0" y="1358127"/>
              <a:ext cx="9500891" cy="6253046"/>
              <a:chOff x="0" y="0"/>
              <a:chExt cx="9500890" cy="6253045"/>
            </a:xfrm>
          </p:grpSpPr>
          <p:sp>
            <p:nvSpPr>
              <p:cNvPr id="390" name="Rectangle"/>
              <p:cNvSpPr/>
              <p:nvPr/>
            </p:nvSpPr>
            <p:spPr>
              <a:xfrm>
                <a:off x="0" y="103216"/>
                <a:ext cx="9500891" cy="6149830"/>
              </a:xfrm>
              <a:prstGeom prst="rect">
                <a:avLst/>
              </a:prstGeom>
              <a:solidFill>
                <a:schemeClr val="accent5">
                  <a:alpha val="67351"/>
                </a:schemeClr>
              </a:solidFill>
              <a:ln w="63500" cap="flat">
                <a:solidFill>
                  <a:srgbClr val="FF2600">
                    <a:alpha val="6735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1" name="Hadron structure"/>
              <p:cNvSpPr txBox="1"/>
              <p:nvPr/>
            </p:nvSpPr>
            <p:spPr>
              <a:xfrm>
                <a:off x="80940" y="3627"/>
                <a:ext cx="3633302" cy="12367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Hadron structure</a:t>
                </a:r>
              </a:p>
            </p:txBody>
          </p:sp>
          <p:sp>
            <p:nvSpPr>
              <p:cNvPr id="392" name="Hadron spectroscopy"/>
              <p:cNvSpPr txBox="1"/>
              <p:nvPr/>
            </p:nvSpPr>
            <p:spPr>
              <a:xfrm>
                <a:off x="5605325" y="0"/>
                <a:ext cx="3633302" cy="12367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Hadron spectroscopy</a:t>
                </a:r>
              </a:p>
            </p:txBody>
          </p:sp>
        </p:grpSp>
        <p:pic>
          <p:nvPicPr>
            <p:cNvPr id="394" name="Image" descr="Image"/>
            <p:cNvPicPr>
              <a:picLocks noChangeAspect="1"/>
            </p:cNvPicPr>
            <p:nvPr/>
          </p:nvPicPr>
          <p:blipFill>
            <a:blip r:embed="rId3">
              <a:alphaModFix amt="69246"/>
            </a:blip>
            <a:srcRect l="46769" t="1400" r="32730" b="64333"/>
            <a:stretch>
              <a:fillRect/>
            </a:stretch>
          </p:blipFill>
          <p:spPr>
            <a:xfrm>
              <a:off x="5544396" y="2635405"/>
              <a:ext cx="1369600" cy="137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396" extrusionOk="0">
                  <a:moveTo>
                    <a:pt x="9627" y="3"/>
                  </a:moveTo>
                  <a:cubicBezTo>
                    <a:pt x="4393" y="149"/>
                    <a:pt x="-39" y="4499"/>
                    <a:pt x="0" y="10750"/>
                  </a:cubicBezTo>
                  <a:cubicBezTo>
                    <a:pt x="27" y="15094"/>
                    <a:pt x="2133" y="18627"/>
                    <a:pt x="5763" y="20406"/>
                  </a:cubicBezTo>
                  <a:cubicBezTo>
                    <a:pt x="6464" y="20749"/>
                    <a:pt x="7494" y="21129"/>
                    <a:pt x="8050" y="21250"/>
                  </a:cubicBezTo>
                  <a:cubicBezTo>
                    <a:pt x="9452" y="21555"/>
                    <a:pt x="11732" y="21368"/>
                    <a:pt x="13196" y="20831"/>
                  </a:cubicBezTo>
                  <a:cubicBezTo>
                    <a:pt x="18903" y="18736"/>
                    <a:pt x="21561" y="11726"/>
                    <a:pt x="18878" y="5833"/>
                  </a:cubicBezTo>
                  <a:cubicBezTo>
                    <a:pt x="18090" y="4101"/>
                    <a:pt x="16338" y="2079"/>
                    <a:pt x="14992" y="1347"/>
                  </a:cubicBezTo>
                  <a:cubicBezTo>
                    <a:pt x="13205" y="375"/>
                    <a:pt x="11371" y="-45"/>
                    <a:pt x="9627" y="3"/>
                  </a:cubicBez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  <p:pic>
          <p:nvPicPr>
            <p:cNvPr id="395" name="Image" descr="Image"/>
            <p:cNvPicPr>
              <a:picLocks noChangeAspect="1"/>
            </p:cNvPicPr>
            <p:nvPr/>
          </p:nvPicPr>
          <p:blipFill>
            <a:blip r:embed="rId3">
              <a:alphaModFix amt="69246"/>
            </a:blip>
            <a:srcRect l="74997" t="2148" r="4275" b="63436"/>
            <a:stretch>
              <a:fillRect/>
            </a:stretch>
          </p:blipFill>
          <p:spPr>
            <a:xfrm>
              <a:off x="5539662" y="4096937"/>
              <a:ext cx="1378348" cy="1377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47" extrusionOk="0">
                  <a:moveTo>
                    <a:pt x="10536" y="2"/>
                  </a:moveTo>
                  <a:cubicBezTo>
                    <a:pt x="7990" y="41"/>
                    <a:pt x="5419" y="934"/>
                    <a:pt x="3321" y="2880"/>
                  </a:cubicBezTo>
                  <a:cubicBezTo>
                    <a:pt x="1113" y="4929"/>
                    <a:pt x="0" y="7323"/>
                    <a:pt x="0" y="10054"/>
                  </a:cubicBezTo>
                  <a:cubicBezTo>
                    <a:pt x="0" y="14565"/>
                    <a:pt x="3345" y="18621"/>
                    <a:pt x="8042" y="19798"/>
                  </a:cubicBezTo>
                  <a:cubicBezTo>
                    <a:pt x="14885" y="21514"/>
                    <a:pt x="21600" y="16686"/>
                    <a:pt x="21600" y="10054"/>
                  </a:cubicBezTo>
                  <a:cubicBezTo>
                    <a:pt x="21600" y="3960"/>
                    <a:pt x="16135" y="-86"/>
                    <a:pt x="10536" y="2"/>
                  </a:cubicBez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  <p:pic>
          <p:nvPicPr>
            <p:cNvPr id="396" name="Image" descr="Image"/>
            <p:cNvPicPr>
              <a:picLocks noChangeAspect="1"/>
            </p:cNvPicPr>
            <p:nvPr/>
          </p:nvPicPr>
          <p:blipFill>
            <a:blip r:embed="rId3">
              <a:alphaModFix amt="69246"/>
            </a:blip>
            <a:srcRect l="11384" t="53205" r="67962" b="12429"/>
            <a:stretch>
              <a:fillRect/>
            </a:stretch>
          </p:blipFill>
          <p:spPr>
            <a:xfrm>
              <a:off x="5572245" y="5732580"/>
              <a:ext cx="1313637" cy="131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6" h="20284" extrusionOk="0">
                  <a:moveTo>
                    <a:pt x="9325" y="18"/>
                  </a:moveTo>
                  <a:cubicBezTo>
                    <a:pt x="5981" y="218"/>
                    <a:pt x="2736" y="2089"/>
                    <a:pt x="1066" y="5549"/>
                  </a:cubicBezTo>
                  <a:cubicBezTo>
                    <a:pt x="-1725" y="11330"/>
                    <a:pt x="1186" y="18139"/>
                    <a:pt x="7199" y="19902"/>
                  </a:cubicBezTo>
                  <a:cubicBezTo>
                    <a:pt x="12370" y="21418"/>
                    <a:pt x="17936" y="18275"/>
                    <a:pt x="19453" y="12982"/>
                  </a:cubicBezTo>
                  <a:cubicBezTo>
                    <a:pt x="19875" y="11510"/>
                    <a:pt x="19870" y="8834"/>
                    <a:pt x="19441" y="7225"/>
                  </a:cubicBezTo>
                  <a:cubicBezTo>
                    <a:pt x="19255" y="6527"/>
                    <a:pt x="18690" y="5313"/>
                    <a:pt x="18187" y="4527"/>
                  </a:cubicBezTo>
                  <a:cubicBezTo>
                    <a:pt x="16115" y="1291"/>
                    <a:pt x="12669" y="-182"/>
                    <a:pt x="9325" y="18"/>
                  </a:cubicBez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3">
              <a:alphaModFix amt="69246"/>
            </a:blip>
            <a:srcRect l="40294" t="57272" r="43482" b="15364"/>
            <a:stretch>
              <a:fillRect/>
            </a:stretch>
          </p:blipFill>
          <p:spPr>
            <a:xfrm>
              <a:off x="7291211" y="4742793"/>
              <a:ext cx="1448198" cy="147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65" extrusionOk="0">
                  <a:moveTo>
                    <a:pt x="10791" y="0"/>
                  </a:moveTo>
                  <a:cubicBezTo>
                    <a:pt x="7765" y="-3"/>
                    <a:pt x="7600" y="31"/>
                    <a:pt x="5866" y="955"/>
                  </a:cubicBezTo>
                  <a:cubicBezTo>
                    <a:pt x="3610" y="2157"/>
                    <a:pt x="1498" y="4401"/>
                    <a:pt x="651" y="6496"/>
                  </a:cubicBezTo>
                  <a:cubicBezTo>
                    <a:pt x="136" y="7772"/>
                    <a:pt x="0" y="8648"/>
                    <a:pt x="0" y="10757"/>
                  </a:cubicBezTo>
                  <a:cubicBezTo>
                    <a:pt x="0" y="12866"/>
                    <a:pt x="136" y="13742"/>
                    <a:pt x="651" y="15018"/>
                  </a:cubicBezTo>
                  <a:cubicBezTo>
                    <a:pt x="1778" y="17806"/>
                    <a:pt x="5042" y="20679"/>
                    <a:pt x="7926" y="21415"/>
                  </a:cubicBezTo>
                  <a:cubicBezTo>
                    <a:pt x="8405" y="21537"/>
                    <a:pt x="9951" y="21597"/>
                    <a:pt x="11359" y="21549"/>
                  </a:cubicBezTo>
                  <a:cubicBezTo>
                    <a:pt x="13570" y="21473"/>
                    <a:pt x="14162" y="21337"/>
                    <a:pt x="15704" y="20571"/>
                  </a:cubicBezTo>
                  <a:cubicBezTo>
                    <a:pt x="17965" y="19448"/>
                    <a:pt x="19493" y="17904"/>
                    <a:pt x="20671" y="15553"/>
                  </a:cubicBezTo>
                  <a:cubicBezTo>
                    <a:pt x="21539" y="13821"/>
                    <a:pt x="21600" y="13518"/>
                    <a:pt x="21600" y="10757"/>
                  </a:cubicBezTo>
                  <a:cubicBezTo>
                    <a:pt x="21600" y="8002"/>
                    <a:pt x="21541" y="7691"/>
                    <a:pt x="20682" y="5978"/>
                  </a:cubicBezTo>
                  <a:cubicBezTo>
                    <a:pt x="19573" y="3764"/>
                    <a:pt x="17631" y="1817"/>
                    <a:pt x="15497" y="774"/>
                  </a:cubicBezTo>
                  <a:cubicBezTo>
                    <a:pt x="14060" y="72"/>
                    <a:pt x="13634" y="3"/>
                    <a:pt x="10791" y="0"/>
                  </a:cubicBez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  <p:pic>
          <p:nvPicPr>
            <p:cNvPr id="398" name="Image" descr="Image"/>
            <p:cNvPicPr>
              <a:picLocks noChangeAspect="1"/>
            </p:cNvPicPr>
            <p:nvPr/>
          </p:nvPicPr>
          <p:blipFill>
            <a:blip r:embed="rId3">
              <a:alphaModFix amt="69246"/>
            </a:blip>
            <a:srcRect l="65391" t="57537" r="18187" b="14575"/>
            <a:stretch>
              <a:fillRect/>
            </a:stretch>
          </p:blipFill>
          <p:spPr>
            <a:xfrm>
              <a:off x="7268239" y="3123753"/>
              <a:ext cx="1494088" cy="152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2" h="21269" extrusionOk="0">
                  <a:moveTo>
                    <a:pt x="9937" y="0"/>
                  </a:moveTo>
                  <a:cubicBezTo>
                    <a:pt x="6467" y="-32"/>
                    <a:pt x="2759" y="2227"/>
                    <a:pt x="1196" y="5521"/>
                  </a:cubicBezTo>
                  <a:cubicBezTo>
                    <a:pt x="-1685" y="11592"/>
                    <a:pt x="821" y="18466"/>
                    <a:pt x="6769" y="20801"/>
                  </a:cubicBezTo>
                  <a:cubicBezTo>
                    <a:pt x="8722" y="21568"/>
                    <a:pt x="11921" y="21372"/>
                    <a:pt x="13926" y="20359"/>
                  </a:cubicBezTo>
                  <a:cubicBezTo>
                    <a:pt x="17799" y="18403"/>
                    <a:pt x="19915" y="14564"/>
                    <a:pt x="19662" y="9942"/>
                  </a:cubicBezTo>
                  <a:cubicBezTo>
                    <a:pt x="19388" y="4947"/>
                    <a:pt x="16203" y="1173"/>
                    <a:pt x="11401" y="155"/>
                  </a:cubicBezTo>
                  <a:cubicBezTo>
                    <a:pt x="10922" y="53"/>
                    <a:pt x="10433" y="5"/>
                    <a:pt x="9937" y="0"/>
                  </a:cubicBezTo>
                  <a:close/>
                </a:path>
              </a:pathLst>
            </a:custGeom>
            <a:ln w="12700" cap="flat">
              <a:noFill/>
              <a:round/>
            </a:ln>
            <a:effectLst/>
          </p:spPr>
        </p:pic>
        <p:pic>
          <p:nvPicPr>
            <p:cNvPr id="399" name="Image" descr="Image"/>
            <p:cNvPicPr>
              <a:picLocks/>
            </p:cNvPicPr>
            <p:nvPr/>
          </p:nvPicPr>
          <p:blipFill>
            <a:blip r:embed="rId4">
              <a:alphaModFix amt="67504"/>
            </a:blip>
            <a:srcRect/>
            <a:stretch>
              <a:fillRect/>
            </a:stretch>
          </p:blipFill>
          <p:spPr>
            <a:xfrm>
              <a:off x="179528" y="2894107"/>
              <a:ext cx="4775611" cy="3217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1" name="A uniting hadron-physics program"/>
          <p:cNvSpPr txBox="1">
            <a:spLocks noGrp="1"/>
          </p:cNvSpPr>
          <p:nvPr>
            <p:ph type="title"/>
          </p:nvPr>
        </p:nvSpPr>
        <p:spPr>
          <a:xfrm>
            <a:off x="246370" y="194400"/>
            <a:ext cx="23042990" cy="193731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marR="0" algn="l" defTabSz="2438338">
              <a:lnSpc>
                <a:spcPct val="80000"/>
              </a:lnSpc>
              <a:defRPr sz="8500" b="1" spc="-17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A </a:t>
            </a:r>
            <a:r>
              <a:rPr i="1" dirty="0"/>
              <a:t>uniting </a:t>
            </a:r>
            <a:r>
              <a:rPr dirty="0"/>
              <a:t>hadron-physics program </a:t>
            </a:r>
          </a:p>
        </p:txBody>
      </p:sp>
      <p:sp>
        <p:nvSpPr>
          <p:cNvPr id="402" name="Reference measurements for p+A, A+A"/>
          <p:cNvSpPr txBox="1"/>
          <p:nvPr/>
        </p:nvSpPr>
        <p:spPr>
          <a:xfrm>
            <a:off x="669075" y="9024435"/>
            <a:ext cx="2970606" cy="2010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3100" b="1"/>
            </a:pPr>
            <a:r>
              <a:rPr i="1" dirty="0"/>
              <a:t>Reference</a:t>
            </a:r>
            <a:r>
              <a:rPr dirty="0"/>
              <a:t> measurements for </a:t>
            </a:r>
            <a:r>
              <a:rPr dirty="0" err="1"/>
              <a:t>p+A</a:t>
            </a:r>
            <a:r>
              <a:rPr dirty="0"/>
              <a:t>, A+A</a:t>
            </a:r>
            <a:br>
              <a:rPr lang="de-DE" dirty="0"/>
            </a:br>
            <a:r>
              <a:rPr lang="de-DE" dirty="0" err="1"/>
              <a:t>p+p</a:t>
            </a:r>
            <a:r>
              <a:rPr lang="de-DE" dirty="0"/>
              <a:t>, </a:t>
            </a:r>
            <a:r>
              <a:rPr lang="de-DE" dirty="0" err="1"/>
              <a:t>n+p</a:t>
            </a:r>
            <a:endParaRPr dirty="0"/>
          </a:p>
        </p:txBody>
      </p:sp>
      <p:sp>
        <p:nvSpPr>
          <p:cNvPr id="403" name="Composition of hadrons"/>
          <p:cNvSpPr txBox="1"/>
          <p:nvPr/>
        </p:nvSpPr>
        <p:spPr>
          <a:xfrm>
            <a:off x="10159369" y="1490351"/>
            <a:ext cx="5813981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400" b="1"/>
            </a:lvl1pPr>
          </a:lstStyle>
          <a:p>
            <a:r>
              <a:t>Composition of hadrons</a:t>
            </a:r>
          </a:p>
        </p:txBody>
      </p:sp>
      <p:sp>
        <p:nvSpPr>
          <p:cNvPr id="404" name="Production mechanisms of hadrons"/>
          <p:cNvSpPr txBox="1"/>
          <p:nvPr/>
        </p:nvSpPr>
        <p:spPr>
          <a:xfrm>
            <a:off x="21091256" y="9279714"/>
            <a:ext cx="2780450" cy="1500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3000" b="1"/>
            </a:pPr>
            <a:r>
              <a:t>Production </a:t>
            </a:r>
            <a:r>
              <a:rPr i="1"/>
              <a:t>mechanisms</a:t>
            </a:r>
            <a:r>
              <a:t> of hadrons</a:t>
            </a:r>
          </a:p>
        </p:txBody>
      </p:sp>
      <p:grpSp>
        <p:nvGrpSpPr>
          <p:cNvPr id="409" name="Group"/>
          <p:cNvGrpSpPr/>
          <p:nvPr/>
        </p:nvGrpSpPr>
        <p:grpSpPr>
          <a:xfrm>
            <a:off x="3904143" y="6794817"/>
            <a:ext cx="9433359" cy="6599969"/>
            <a:chOff x="0" y="0"/>
            <a:chExt cx="9433357" cy="6599967"/>
          </a:xfrm>
        </p:grpSpPr>
        <p:grpSp>
          <p:nvGrpSpPr>
            <p:cNvPr id="407" name="Group"/>
            <p:cNvGrpSpPr/>
            <p:nvPr/>
          </p:nvGrpSpPr>
          <p:grpSpPr>
            <a:xfrm>
              <a:off x="0" y="0"/>
              <a:ext cx="9433358" cy="6599968"/>
              <a:chOff x="0" y="0"/>
              <a:chExt cx="9433357" cy="6599967"/>
            </a:xfrm>
          </p:grpSpPr>
          <p:sp>
            <p:nvSpPr>
              <p:cNvPr id="405" name="Rectangle"/>
              <p:cNvSpPr/>
              <p:nvPr/>
            </p:nvSpPr>
            <p:spPr>
              <a:xfrm>
                <a:off x="0" y="0"/>
                <a:ext cx="9433358" cy="6453308"/>
              </a:xfrm>
              <a:prstGeom prst="rect">
                <a:avLst/>
              </a:prstGeom>
              <a:solidFill>
                <a:schemeClr val="accent3">
                  <a:alpha val="69311"/>
                </a:schemeClr>
              </a:solidFill>
              <a:ln w="63500" cap="flat">
                <a:solidFill>
                  <a:srgbClr val="00F900">
                    <a:alpha val="693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06" name="Heavy-ion dynamics"/>
              <p:cNvSpPr txBox="1"/>
              <p:nvPr/>
            </p:nvSpPr>
            <p:spPr>
              <a:xfrm>
                <a:off x="144880" y="5063512"/>
                <a:ext cx="3215044" cy="15364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Heavy-ion dynamics</a:t>
                </a:r>
              </a:p>
            </p:txBody>
          </p:sp>
        </p:grpSp>
        <p:pic>
          <p:nvPicPr>
            <p:cNvPr id="408" name="A-sketch-of-the-QCD-Phase-Diagram-according-to-the-collaboration-CBM-at-FAIR-1-it-is.png" descr="A-sketch-of-the-QCD-Phase-Diagram-according-to-the-collaboration-CBM-at-FAIR-1-it-is.png"/>
            <p:cNvPicPr>
              <a:picLocks noChangeAspect="1"/>
            </p:cNvPicPr>
            <p:nvPr/>
          </p:nvPicPr>
          <p:blipFill>
            <a:blip r:embed="rId5">
              <a:alphaModFix amt="66307"/>
            </a:blip>
            <a:stretch>
              <a:fillRect/>
            </a:stretch>
          </p:blipFill>
          <p:spPr>
            <a:xfrm>
              <a:off x="412037" y="1194658"/>
              <a:ext cx="5989352" cy="38754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7" name="Group"/>
          <p:cNvGrpSpPr/>
          <p:nvPr/>
        </p:nvGrpSpPr>
        <p:grpSpPr>
          <a:xfrm>
            <a:off x="10373667" y="6599992"/>
            <a:ext cx="10449652" cy="5598657"/>
            <a:chOff x="0" y="0"/>
            <a:chExt cx="10449651" cy="5598655"/>
          </a:xfrm>
        </p:grpSpPr>
        <p:grpSp>
          <p:nvGrpSpPr>
            <p:cNvPr id="414" name="Group"/>
            <p:cNvGrpSpPr/>
            <p:nvPr/>
          </p:nvGrpSpPr>
          <p:grpSpPr>
            <a:xfrm>
              <a:off x="0" y="0"/>
              <a:ext cx="10449652" cy="5598657"/>
              <a:chOff x="0" y="0"/>
              <a:chExt cx="10449651" cy="5598655"/>
            </a:xfrm>
          </p:grpSpPr>
          <p:grpSp>
            <p:nvGrpSpPr>
              <p:cNvPr id="412" name="Group"/>
              <p:cNvGrpSpPr/>
              <p:nvPr/>
            </p:nvGrpSpPr>
            <p:grpSpPr>
              <a:xfrm>
                <a:off x="0" y="0"/>
                <a:ext cx="10449652" cy="5582565"/>
                <a:chOff x="0" y="0"/>
                <a:chExt cx="10449651" cy="5582564"/>
              </a:xfrm>
            </p:grpSpPr>
            <p:sp>
              <p:nvSpPr>
                <p:cNvPr id="410" name="Rectangle"/>
                <p:cNvSpPr/>
                <p:nvPr/>
              </p:nvSpPr>
              <p:spPr>
                <a:xfrm>
                  <a:off x="0" y="0"/>
                  <a:ext cx="10449652" cy="5552889"/>
                </a:xfrm>
                <a:prstGeom prst="rect">
                  <a:avLst/>
                </a:prstGeom>
                <a:solidFill>
                  <a:schemeClr val="accent1">
                    <a:lumOff val="13575"/>
                    <a:alpha val="56406"/>
                  </a:schemeClr>
                </a:solidFill>
                <a:ln w="63500" cap="flat">
                  <a:solidFill>
                    <a:srgbClr val="0433FF">
                      <a:alpha val="56406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11" name="Hadron production"/>
                <p:cNvSpPr txBox="1"/>
                <p:nvPr/>
              </p:nvSpPr>
              <p:spPr>
                <a:xfrm>
                  <a:off x="7342709" y="4301292"/>
                  <a:ext cx="2976830" cy="12812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r">
                    <a:lnSpc>
                      <a:spcPct val="100000"/>
                    </a:lnSpc>
                    <a:spcBef>
                      <a:spcPts val="0"/>
                    </a:spcBef>
                    <a:defRPr sz="3700" b="1">
                      <a:solidFill>
                        <a:srgbClr val="FFFB00"/>
                      </a:solidFill>
                    </a:defRPr>
                  </a:lvl1pPr>
                </a:lstStyle>
                <a:p>
                  <a:r>
                    <a:t>Hadron production</a:t>
                  </a:r>
                </a:p>
              </p:txBody>
            </p:sp>
          </p:grpSp>
          <p:sp>
            <p:nvSpPr>
              <p:cNvPr id="413" name="Few-body interactions"/>
              <p:cNvSpPr txBox="1"/>
              <p:nvPr/>
            </p:nvSpPr>
            <p:spPr>
              <a:xfrm>
                <a:off x="112757" y="4317383"/>
                <a:ext cx="2976830" cy="12812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Few-body interactions</a:t>
                </a:r>
              </a:p>
            </p:txBody>
          </p:sp>
        </p:grpSp>
        <p:pic>
          <p:nvPicPr>
            <p:cNvPr id="415" name="Image" descr="Image"/>
            <p:cNvPicPr>
              <a:picLocks noChangeAspect="1"/>
            </p:cNvPicPr>
            <p:nvPr/>
          </p:nvPicPr>
          <p:blipFill>
            <a:blip r:embed="rId6">
              <a:alphaModFix amt="70837"/>
            </a:blip>
            <a:srcRect/>
            <a:stretch>
              <a:fillRect/>
            </a:stretch>
          </p:blipFill>
          <p:spPr>
            <a:xfrm>
              <a:off x="98744" y="761310"/>
              <a:ext cx="5301781" cy="4249109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416" name="medium.png" descr="medium.png"/>
            <p:cNvPicPr>
              <a:picLocks noChangeAspect="1"/>
            </p:cNvPicPr>
            <p:nvPr/>
          </p:nvPicPr>
          <p:blipFill>
            <a:blip r:embed="rId7">
              <a:alphaModFix amt="46351"/>
            </a:blip>
            <a:stretch>
              <a:fillRect/>
            </a:stretch>
          </p:blipFill>
          <p:spPr>
            <a:xfrm>
              <a:off x="6050185" y="1445490"/>
              <a:ext cx="3935225" cy="2880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1" name="Group"/>
          <p:cNvGrpSpPr/>
          <p:nvPr/>
        </p:nvGrpSpPr>
        <p:grpSpPr>
          <a:xfrm>
            <a:off x="10952241" y="5331254"/>
            <a:ext cx="3935225" cy="3053493"/>
            <a:chOff x="0" y="0"/>
            <a:chExt cx="3935224" cy="3053492"/>
          </a:xfrm>
        </p:grpSpPr>
        <p:sp>
          <p:nvSpPr>
            <p:cNvPr id="418" name="Rectangle"/>
            <p:cNvSpPr/>
            <p:nvPr/>
          </p:nvSpPr>
          <p:spPr>
            <a:xfrm>
              <a:off x="0" y="123008"/>
              <a:ext cx="3935225" cy="2930485"/>
            </a:xfrm>
            <a:prstGeom prst="rect">
              <a:avLst/>
            </a:prstGeom>
            <a:solidFill>
              <a:srgbClr val="FFFFFF">
                <a:alpha val="89566"/>
              </a:srgbClr>
            </a:solidFill>
            <a:ln w="63500" cap="flat">
              <a:solidFill>
                <a:srgbClr val="000000">
                  <a:alpha val="89566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9" name="Hadron beams at GSI and FAIR"/>
            <p:cNvSpPr txBox="1"/>
            <p:nvPr/>
          </p:nvSpPr>
          <p:spPr>
            <a:xfrm>
              <a:off x="196014" y="0"/>
              <a:ext cx="3543196" cy="13535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000" b="1">
                  <a:solidFill>
                    <a:srgbClr val="000000"/>
                  </a:solidFill>
                </a:defRPr>
              </a:lvl1pPr>
            </a:lstStyle>
            <a:p>
              <a:r>
                <a:t>Hadron beams at GSI and FAIR</a:t>
              </a:r>
            </a:p>
          </p:txBody>
        </p:sp>
        <p:sp>
          <p:nvSpPr>
            <p:cNvPr id="420" name="Strange and charm…"/>
            <p:cNvSpPr txBox="1"/>
            <p:nvPr/>
          </p:nvSpPr>
          <p:spPr>
            <a:xfrm>
              <a:off x="91619" y="1054136"/>
              <a:ext cx="3772021" cy="1901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304800" indent="-304800">
                <a:lnSpc>
                  <a:spcPct val="100000"/>
                </a:lnSpc>
                <a:spcBef>
                  <a:spcPts val="0"/>
                </a:spcBef>
                <a:buSzPct val="123000"/>
                <a:buChar char="•"/>
                <a:defRPr sz="2400">
                  <a:solidFill>
                    <a:srgbClr val="000000"/>
                  </a:solidFill>
                </a:defRPr>
              </a:pPr>
              <a:r>
                <a:t>Strange and charm</a:t>
              </a:r>
            </a:p>
            <a:p>
              <a:pPr marL="304800" indent="-304800">
                <a:lnSpc>
                  <a:spcPct val="100000"/>
                </a:lnSpc>
                <a:spcBef>
                  <a:spcPts val="0"/>
                </a:spcBef>
                <a:buSzPct val="123000"/>
                <a:buChar char="•"/>
                <a:defRPr sz="2400">
                  <a:solidFill>
                    <a:srgbClr val="000000"/>
                  </a:solidFill>
                </a:defRPr>
              </a:pPr>
              <a:r>
                <a:t>High interaction rates</a:t>
              </a:r>
            </a:p>
            <a:p>
              <a:pPr marL="304800" indent="-304800">
                <a:lnSpc>
                  <a:spcPct val="100000"/>
                </a:lnSpc>
                <a:spcBef>
                  <a:spcPts val="0"/>
                </a:spcBef>
                <a:buSzPct val="123000"/>
                <a:buChar char="•"/>
                <a:defRPr sz="2400">
                  <a:solidFill>
                    <a:srgbClr val="000000"/>
                  </a:solidFill>
                </a:defRPr>
              </a:pPr>
              <a:r>
                <a:t>Versatile detectors </a:t>
              </a:r>
            </a:p>
            <a:p>
              <a:pPr marL="304800" indent="-304800">
                <a:lnSpc>
                  <a:spcPct val="100000"/>
                </a:lnSpc>
                <a:spcBef>
                  <a:spcPts val="0"/>
                </a:spcBef>
                <a:buSzPct val="123000"/>
                <a:buChar char="•"/>
                <a:defRPr sz="2400">
                  <a:solidFill>
                    <a:srgbClr val="000000"/>
                  </a:solidFill>
                </a:defRPr>
              </a:pPr>
              <a:r>
                <a:t>…</a:t>
              </a:r>
            </a:p>
          </p:txBody>
        </p:sp>
      </p:grpSp>
      <p:sp>
        <p:nvSpPr>
          <p:cNvPr id="422" name="Microscopic study of hadron-hadron interactions"/>
          <p:cNvSpPr txBox="1"/>
          <p:nvPr/>
        </p:nvSpPr>
        <p:spPr>
          <a:xfrm>
            <a:off x="13386034" y="12189031"/>
            <a:ext cx="5494425" cy="1055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3100" b="1"/>
            </a:pPr>
            <a:r>
              <a:rPr i="1"/>
              <a:t>Microscopic</a:t>
            </a:r>
            <a:r>
              <a:t> study of hadron-hadron interactions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6" animBg="1" advAuto="0"/>
      <p:bldP spid="402" grpId="2" animBg="1" advAuto="0"/>
      <p:bldP spid="403" grpId="7" animBg="1" advAuto="0"/>
      <p:bldP spid="404" grpId="4" animBg="1" advAuto="0"/>
      <p:bldP spid="409" grpId="1" animBg="1" advAuto="0"/>
      <p:bldP spid="417" grpId="3" animBg="1" advAuto="0"/>
      <p:bldP spid="422" grpId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05" name="Equation"/>
              <p:cNvSpPr txBox="1"/>
              <p:nvPr/>
            </p:nvSpPr>
            <p:spPr>
              <a:xfrm>
                <a:off x="14817842" y="841479"/>
                <a:ext cx="1590994" cy="3303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7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sz="2700"/>
              </a:p>
            </p:txBody>
          </p:sp>
        </mc:Choice>
        <mc:Fallback>
          <p:sp>
            <p:nvSpPr>
              <p:cNvPr id="60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7842" y="841479"/>
                <a:ext cx="1590994" cy="330341"/>
              </a:xfrm>
              <a:prstGeom prst="rect">
                <a:avLst/>
              </a:prstGeom>
              <a:blipFill>
                <a:blip r:embed="rId3"/>
                <a:stretch>
                  <a:fillRect l="-7087" r="-7874" b="-592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6" name="The physics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physics case</a:t>
            </a:r>
          </a:p>
        </p:txBody>
      </p:sp>
      <p:sp>
        <p:nvSpPr>
          <p:cNvPr id="607" name="…observations with high impact"/>
          <p:cNvSpPr txBox="1"/>
          <p:nvPr/>
        </p:nvSpPr>
        <p:spPr>
          <a:xfrm>
            <a:off x="1206500" y="2144362"/>
            <a:ext cx="2197100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 i="1"/>
            </a:lvl1pPr>
          </a:lstStyle>
          <a:p>
            <a:r>
              <a:t>…observations with high impact</a:t>
            </a:r>
          </a:p>
        </p:txBody>
      </p:sp>
      <p:pic>
        <p:nvPicPr>
          <p:cNvPr id="608" name="Group" descr="Gro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5774" y="1756451"/>
            <a:ext cx="5340027" cy="2208986"/>
          </a:xfrm>
          <a:prstGeom prst="rect">
            <a:avLst/>
          </a:prstGeom>
          <a:ln w="114300">
            <a:solidFill>
              <a:srgbClr val="0433FF"/>
            </a:solidFill>
            <a:miter lim="400000"/>
          </a:ln>
        </p:spPr>
      </p:pic>
      <p:grpSp>
        <p:nvGrpSpPr>
          <p:cNvPr id="612" name="Group"/>
          <p:cNvGrpSpPr/>
          <p:nvPr/>
        </p:nvGrpSpPr>
        <p:grpSpPr>
          <a:xfrm>
            <a:off x="18566733" y="1587432"/>
            <a:ext cx="3564630" cy="2547024"/>
            <a:chOff x="0" y="0"/>
            <a:chExt cx="3564629" cy="2547023"/>
          </a:xfrm>
        </p:grpSpPr>
        <p:sp>
          <p:nvSpPr>
            <p:cNvPr id="609" name="Rectangle"/>
            <p:cNvSpPr/>
            <p:nvPr/>
          </p:nvSpPr>
          <p:spPr>
            <a:xfrm>
              <a:off x="180162" y="0"/>
              <a:ext cx="3384468" cy="2473705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1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820"/>
              <a:ext cx="3409147" cy="25362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1" name="Rectangle"/>
            <p:cNvSpPr/>
            <p:nvPr/>
          </p:nvSpPr>
          <p:spPr>
            <a:xfrm>
              <a:off x="1144072" y="1883961"/>
              <a:ext cx="572277" cy="54090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613" name="arXiv:2205.15914, PRC102, 024001 (2020),                arXiv:2309.13357 (accepted PRC)"/>
          <p:cNvSpPr txBox="1"/>
          <p:nvPr/>
        </p:nvSpPr>
        <p:spPr>
          <a:xfrm>
            <a:off x="14585976" y="12905612"/>
            <a:ext cx="6665124" cy="86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arXiv:2205.15914, PRC102, 024001 (2020),                arXiv:2309.13357 (accepted PRC)</a:t>
            </a:r>
          </a:p>
        </p:txBody>
      </p:sp>
      <p:pic>
        <p:nvPicPr>
          <p:cNvPr id="61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8729" y="4215332"/>
            <a:ext cx="8845243" cy="8608983"/>
          </a:xfrm>
          <a:prstGeom prst="rect">
            <a:avLst/>
          </a:prstGeom>
          <a:ln w="114300">
            <a:solidFill>
              <a:srgbClr val="0433FF"/>
            </a:solidFill>
            <a:miter lim="400000"/>
          </a:ln>
        </p:spPr>
      </p:pic>
      <p:grpSp>
        <p:nvGrpSpPr>
          <p:cNvPr id="625" name="Group"/>
          <p:cNvGrpSpPr/>
          <p:nvPr/>
        </p:nvGrpSpPr>
        <p:grpSpPr>
          <a:xfrm>
            <a:off x="1006181" y="3294534"/>
            <a:ext cx="12116840" cy="10163952"/>
            <a:chOff x="0" y="0"/>
            <a:chExt cx="12116840" cy="10163951"/>
          </a:xfrm>
        </p:grpSpPr>
        <p:sp>
          <p:nvSpPr>
            <p:cNvPr id="615" name="Thermal emissivity"/>
            <p:cNvSpPr txBox="1"/>
            <p:nvPr/>
          </p:nvSpPr>
          <p:spPr>
            <a:xfrm>
              <a:off x="9399851" y="2368262"/>
              <a:ext cx="2716989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Thermal emissivity </a:t>
              </a:r>
            </a:p>
          </p:txBody>
        </p:sp>
        <p:sp>
          <p:nvSpPr>
            <p:cNvPr id="616" name="Rectangle"/>
            <p:cNvSpPr/>
            <p:nvPr/>
          </p:nvSpPr>
          <p:spPr>
            <a:xfrm>
              <a:off x="0" y="0"/>
              <a:ext cx="11321327" cy="10163951"/>
            </a:xfrm>
            <a:prstGeom prst="rect">
              <a:avLst/>
            </a:prstGeom>
            <a:solidFill>
              <a:srgbClr val="FFFFFF"/>
            </a:solidFill>
            <a:ln w="1143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17" name="Image" descr="Image"/>
            <p:cNvPicPr>
              <a:picLocks noChangeAspect="1"/>
            </p:cNvPicPr>
            <p:nvPr/>
          </p:nvPicPr>
          <p:blipFill>
            <a:blip r:embed="rId7"/>
            <a:srcRect t="7385"/>
            <a:stretch>
              <a:fillRect/>
            </a:stretch>
          </p:blipFill>
          <p:spPr>
            <a:xfrm>
              <a:off x="322703" y="732637"/>
              <a:ext cx="4291798" cy="4370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8" name="Image" descr="Image"/>
            <p:cNvPicPr>
              <a:picLocks noChangeAspect="1"/>
            </p:cNvPicPr>
            <p:nvPr/>
          </p:nvPicPr>
          <p:blipFill>
            <a:blip r:embed="rId8"/>
            <a:srcRect t="10303"/>
            <a:stretch>
              <a:fillRect/>
            </a:stretch>
          </p:blipFill>
          <p:spPr>
            <a:xfrm>
              <a:off x="4683746" y="709705"/>
              <a:ext cx="5921406" cy="4812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19" name="Equation"/>
                <p:cNvSpPr txBox="1"/>
                <p:nvPr/>
              </p:nvSpPr>
              <p:spPr>
                <a:xfrm>
                  <a:off x="3790298" y="55279"/>
                  <a:ext cx="3924015" cy="815608"/>
                </a:xfrm>
                <a:prstGeom prst="rect">
                  <a:avLst/>
                </a:prstGeom>
                <a:noFill/>
                <a:ln w="635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sz="53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5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𝜋𝜋</m:t>
                        </m:r>
                        <m:r>
                          <a:rPr sz="5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oMath>
                    </m:oMathPara>
                  </a14:m>
                  <a:endParaRPr sz="5300" dirty="0"/>
                </a:p>
              </p:txBody>
            </p:sp>
          </mc:Choice>
          <mc:Fallback>
            <p:sp>
              <p:nvSpPr>
                <p:cNvPr id="61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0298" y="55279"/>
                  <a:ext cx="3924015" cy="815608"/>
                </a:xfrm>
                <a:prstGeom prst="rect">
                  <a:avLst/>
                </a:prstGeom>
                <a:blipFill>
                  <a:blip r:embed="rId9"/>
                  <a:stretch>
                    <a:fillRect b="-21429"/>
                  </a:stretch>
                </a:blipFill>
                <a:ln w="63500" cap="flat">
                  <a:solidFill>
                    <a:srgbClr val="FF26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20" name="Image" descr="Image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20497" y="5210126"/>
              <a:ext cx="5853382" cy="4927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1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72784" y="5801066"/>
              <a:ext cx="4021823" cy="361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2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74048" y="6241423"/>
              <a:ext cx="4419295" cy="442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3" name="—&gt; 8 new entries in PDG!"/>
            <p:cNvSpPr txBox="1"/>
            <p:nvPr/>
          </p:nvSpPr>
          <p:spPr>
            <a:xfrm>
              <a:off x="6349498" y="9511216"/>
              <a:ext cx="4570731" cy="5354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 b="1">
                  <a:solidFill>
                    <a:srgbClr val="FF2600"/>
                  </a:solidFill>
                </a:defRPr>
              </a:lvl1pPr>
            </a:lstStyle>
            <a:p>
              <a:r>
                <a:t>—&gt; 8 new entries in PDG!</a:t>
              </a:r>
            </a:p>
          </p:txBody>
        </p:sp>
        <p:pic>
          <p:nvPicPr>
            <p:cNvPr id="624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60971" y="6778896"/>
              <a:ext cx="5277051" cy="2563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6" name="Adapted from I. Ciepal"/>
          <p:cNvSpPr txBox="1"/>
          <p:nvPr/>
        </p:nvSpPr>
        <p:spPr>
          <a:xfrm>
            <a:off x="8875978" y="3232321"/>
            <a:ext cx="3438075" cy="689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rgbClr val="0433FF"/>
                </a:solidFill>
              </a:defRPr>
            </a:lvl1pPr>
          </a:lstStyle>
          <a:p>
            <a:r>
              <a:t>Adapted from I. Ciepal</a:t>
            </a:r>
          </a:p>
        </p:txBody>
      </p:sp>
      <p:sp>
        <p:nvSpPr>
          <p:cNvPr id="627" name="Rectangle"/>
          <p:cNvSpPr/>
          <p:nvPr/>
        </p:nvSpPr>
        <p:spPr>
          <a:xfrm>
            <a:off x="16685283" y="4792998"/>
            <a:ext cx="2689047" cy="625719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8" name="Group"/>
          <p:cNvSpPr/>
          <p:nvPr/>
        </p:nvSpPr>
        <p:spPr>
          <a:xfrm>
            <a:off x="107648" y="12145597"/>
            <a:ext cx="2398393" cy="1274494"/>
          </a:xfrm>
          <a:prstGeom prst="rect">
            <a:avLst/>
          </a:prstGeom>
          <a:solidFill>
            <a:schemeClr val="accent1">
              <a:lumOff val="13575"/>
              <a:alpha val="56406"/>
            </a:schemeClr>
          </a:solidFill>
          <a:ln w="63500">
            <a:solidFill>
              <a:srgbClr val="0433FF">
                <a:alpha val="56406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9" name="Group"/>
          <p:cNvSpPr/>
          <p:nvPr/>
        </p:nvSpPr>
        <p:spPr>
          <a:xfrm>
            <a:off x="12779169" y="12113253"/>
            <a:ext cx="2068908" cy="1339183"/>
          </a:xfrm>
          <a:prstGeom prst="rect">
            <a:avLst/>
          </a:prstGeom>
          <a:solidFill>
            <a:schemeClr val="accent5">
              <a:alpha val="67351"/>
            </a:schemeClr>
          </a:solidFill>
          <a:ln w="63500">
            <a:solidFill>
              <a:srgbClr val="FF2600">
                <a:alpha val="6735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0" name="Hadron…"/>
          <p:cNvSpPr txBox="1"/>
          <p:nvPr/>
        </p:nvSpPr>
        <p:spPr>
          <a:xfrm>
            <a:off x="484246" y="12380681"/>
            <a:ext cx="1645197" cy="80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Hadron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Production</a:t>
            </a:r>
          </a:p>
        </p:txBody>
      </p:sp>
      <p:sp>
        <p:nvSpPr>
          <p:cNvPr id="631" name="Hadron…"/>
          <p:cNvSpPr txBox="1"/>
          <p:nvPr/>
        </p:nvSpPr>
        <p:spPr>
          <a:xfrm>
            <a:off x="13106989" y="12380681"/>
            <a:ext cx="1413269" cy="80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Hadron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89454506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78" name="Equation"/>
              <p:cNvSpPr txBox="1"/>
              <p:nvPr/>
            </p:nvSpPr>
            <p:spPr>
              <a:xfrm>
                <a:off x="14817842" y="841479"/>
                <a:ext cx="1590994" cy="33034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27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2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sz="2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sz="2700"/>
              </a:p>
            </p:txBody>
          </p:sp>
        </mc:Choice>
        <mc:Fallback>
          <p:sp>
            <p:nvSpPr>
              <p:cNvPr id="67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7842" y="841479"/>
                <a:ext cx="1590994" cy="330341"/>
              </a:xfrm>
              <a:prstGeom prst="rect">
                <a:avLst/>
              </a:prstGeom>
              <a:blipFill>
                <a:blip r:embed="rId3"/>
                <a:stretch>
                  <a:fillRect l="-7087" r="-7874" b="-592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9" name="Thermal emissivity"/>
          <p:cNvSpPr txBox="1"/>
          <p:nvPr/>
        </p:nvSpPr>
        <p:spPr>
          <a:xfrm>
            <a:off x="9351111" y="5662797"/>
            <a:ext cx="2716988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Thermal emissivity </a:t>
            </a:r>
          </a:p>
        </p:txBody>
      </p:sp>
      <p:sp>
        <p:nvSpPr>
          <p:cNvPr id="680" name="The physics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physics case</a:t>
            </a:r>
          </a:p>
        </p:txBody>
      </p:sp>
      <p:sp>
        <p:nvSpPr>
          <p:cNvPr id="681" name="…observations with high impact"/>
          <p:cNvSpPr txBox="1"/>
          <p:nvPr/>
        </p:nvSpPr>
        <p:spPr>
          <a:xfrm>
            <a:off x="1206500" y="2144362"/>
            <a:ext cx="2197100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 i="1"/>
            </a:lvl1pPr>
          </a:lstStyle>
          <a:p>
            <a:r>
              <a:t>…observations with high impact</a:t>
            </a:r>
          </a:p>
        </p:txBody>
      </p:sp>
      <p:sp>
        <p:nvSpPr>
          <p:cNvPr id="682" name="hadron studies"/>
          <p:cNvSpPr txBox="1"/>
          <p:nvPr/>
        </p:nvSpPr>
        <p:spPr>
          <a:xfrm>
            <a:off x="15416060" y="3207327"/>
            <a:ext cx="4157168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hadron studies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3" name="Equation"/>
              <p:cNvSpPr txBox="1"/>
              <p:nvPr/>
            </p:nvSpPr>
            <p:spPr>
              <a:xfrm>
                <a:off x="15585234" y="5645853"/>
                <a:ext cx="4523995" cy="3326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Dominant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(1520)→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sz="2800"/>
              </a:p>
            </p:txBody>
          </p:sp>
        </mc:Choice>
        <mc:Fallback>
          <p:sp>
            <p:nvSpPr>
              <p:cNvPr id="68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5234" y="5645853"/>
                <a:ext cx="4523995" cy="332619"/>
              </a:xfrm>
              <a:prstGeom prst="rect">
                <a:avLst/>
              </a:prstGeom>
              <a:blipFill>
                <a:blip r:embed="rId4"/>
                <a:stretch>
                  <a:fillRect l="-2801" r="-5042" b="-740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4" name="Image" descr="Image"/>
          <p:cNvPicPr>
            <a:picLocks noChangeAspect="1"/>
          </p:cNvPicPr>
          <p:nvPr/>
        </p:nvPicPr>
        <p:blipFill>
          <a:blip r:embed="rId5"/>
          <a:srcRect l="57" t="1048" r="49818" b="1048"/>
          <a:stretch>
            <a:fillRect/>
          </a:stretch>
        </p:blipFill>
        <p:spPr>
          <a:xfrm>
            <a:off x="2305342" y="4100672"/>
            <a:ext cx="9332415" cy="8875203"/>
          </a:xfrm>
          <a:prstGeom prst="rect">
            <a:avLst/>
          </a:prstGeom>
          <a:ln w="114300">
            <a:solidFill>
              <a:srgbClr val="0433FF"/>
            </a:solidFill>
            <a:miter lim="400000"/>
          </a:ln>
        </p:spPr>
      </p:pic>
      <p:sp>
        <p:nvSpPr>
          <p:cNvPr id="685" name="arXiv:2205.15914, PRC102, 024001 (2020),                arXiv:2309.13357 (accepted PRC)"/>
          <p:cNvSpPr txBox="1"/>
          <p:nvPr/>
        </p:nvSpPr>
        <p:spPr>
          <a:xfrm>
            <a:off x="14585976" y="12905612"/>
            <a:ext cx="6665124" cy="86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arXiv:2205.15914, PRC102, 024001 (2020),                arXiv:2309.13357 (accepted PRC)</a:t>
            </a:r>
          </a:p>
        </p:txBody>
      </p:sp>
      <p:sp>
        <p:nvSpPr>
          <p:cNvPr id="686" name="HADES, Nature Phys. 15 (2019), 10, 1040"/>
          <p:cNvSpPr txBox="1"/>
          <p:nvPr/>
        </p:nvSpPr>
        <p:spPr>
          <a:xfrm>
            <a:off x="3098428" y="13064265"/>
            <a:ext cx="7158610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HADES, Nature Phys. 15 (2019), 10, 1040</a:t>
            </a:r>
          </a:p>
        </p:txBody>
      </p:sp>
      <p:sp>
        <p:nvSpPr>
          <p:cNvPr id="687" name="dense matter studies"/>
          <p:cNvSpPr txBox="1"/>
          <p:nvPr/>
        </p:nvSpPr>
        <p:spPr>
          <a:xfrm>
            <a:off x="4149454" y="3207327"/>
            <a:ext cx="583966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dense matter studies</a:t>
            </a:r>
          </a:p>
        </p:txBody>
      </p:sp>
      <p:sp>
        <p:nvSpPr>
          <p:cNvPr id="688" name="Double Arrow"/>
          <p:cNvSpPr/>
          <p:nvPr/>
        </p:nvSpPr>
        <p:spPr>
          <a:xfrm>
            <a:off x="10713250" y="3318782"/>
            <a:ext cx="2957499" cy="696977"/>
          </a:xfrm>
          <a:prstGeom prst="leftRightArrow">
            <a:avLst>
              <a:gd name="adj1" fmla="val 44037"/>
              <a:gd name="adj2" fmla="val 73047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8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283" y="8975535"/>
            <a:ext cx="3548253" cy="1474742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Rapp, Wambach, Adv. Nucl. Phys. 25, 1 (2000)"/>
          <p:cNvSpPr txBox="1"/>
          <p:nvPr/>
        </p:nvSpPr>
        <p:spPr>
          <a:xfrm>
            <a:off x="4355346" y="8442605"/>
            <a:ext cx="2607539" cy="626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600"/>
              </a:spcBef>
              <a:defRPr sz="1800">
                <a:solidFill>
                  <a:srgbClr val="0433FF"/>
                </a:solidFill>
              </a:defRPr>
            </a:lvl1pPr>
          </a:lstStyle>
          <a:p>
            <a:r>
              <a:t>Rapp, Wambach, Adv. Nucl. Phys. 25, 1 (2000)</a:t>
            </a:r>
          </a:p>
        </p:txBody>
      </p:sp>
      <p:pic>
        <p:nvPicPr>
          <p:cNvPr id="69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8729" y="4215332"/>
            <a:ext cx="8845243" cy="8608983"/>
          </a:xfrm>
          <a:prstGeom prst="rect">
            <a:avLst/>
          </a:prstGeom>
          <a:ln w="114300">
            <a:solidFill>
              <a:srgbClr val="0433FF"/>
            </a:solidFill>
            <a:miter lim="400000"/>
          </a:ln>
        </p:spPr>
      </p:pic>
      <p:sp>
        <p:nvSpPr>
          <p:cNvPr id="692" name="Rectangle"/>
          <p:cNvSpPr/>
          <p:nvPr/>
        </p:nvSpPr>
        <p:spPr>
          <a:xfrm>
            <a:off x="16685283" y="4792998"/>
            <a:ext cx="2689047" cy="625719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3" name="Rectangle"/>
          <p:cNvSpPr/>
          <p:nvPr/>
        </p:nvSpPr>
        <p:spPr>
          <a:xfrm>
            <a:off x="6777614" y="4581819"/>
            <a:ext cx="1076967" cy="484633"/>
          </a:xfrm>
          <a:prstGeom prst="rect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4" name="Group"/>
          <p:cNvSpPr/>
          <p:nvPr/>
        </p:nvSpPr>
        <p:spPr>
          <a:xfrm>
            <a:off x="495163" y="12004676"/>
            <a:ext cx="2275031" cy="1556336"/>
          </a:xfrm>
          <a:prstGeom prst="rect">
            <a:avLst/>
          </a:prstGeom>
          <a:solidFill>
            <a:schemeClr val="accent3">
              <a:alpha val="69311"/>
            </a:schemeClr>
          </a:solidFill>
          <a:ln w="63500">
            <a:solidFill>
              <a:srgbClr val="00F900">
                <a:alpha val="6931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5" name="Group"/>
          <p:cNvSpPr/>
          <p:nvPr/>
        </p:nvSpPr>
        <p:spPr>
          <a:xfrm>
            <a:off x="12779169" y="12113253"/>
            <a:ext cx="2068908" cy="1339183"/>
          </a:xfrm>
          <a:prstGeom prst="rect">
            <a:avLst/>
          </a:prstGeom>
          <a:solidFill>
            <a:schemeClr val="accent5">
              <a:alpha val="67351"/>
            </a:schemeClr>
          </a:solidFill>
          <a:ln w="63500">
            <a:solidFill>
              <a:srgbClr val="FF2600">
                <a:alpha val="67351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6" name="Hadron…"/>
          <p:cNvSpPr txBox="1"/>
          <p:nvPr/>
        </p:nvSpPr>
        <p:spPr>
          <a:xfrm>
            <a:off x="13106989" y="12380681"/>
            <a:ext cx="1413269" cy="80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Hadron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Structure</a:t>
            </a:r>
          </a:p>
        </p:txBody>
      </p:sp>
      <p:sp>
        <p:nvSpPr>
          <p:cNvPr id="697" name="Heavy-ion…"/>
          <p:cNvSpPr txBox="1"/>
          <p:nvPr/>
        </p:nvSpPr>
        <p:spPr>
          <a:xfrm>
            <a:off x="874926" y="12380681"/>
            <a:ext cx="1515505" cy="80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Heavy-ion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2300" b="1"/>
            </a:pPr>
            <a:r>
              <a:t>Dynamics</a:t>
            </a:r>
          </a:p>
        </p:txBody>
      </p:sp>
    </p:spTree>
    <p:extLst>
      <p:ext uri="{BB962C8B-B14F-4D97-AF65-F5344CB8AC3E}">
        <p14:creationId xmlns:p14="http://schemas.microsoft.com/office/powerpoint/2010/main" val="20750312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"/>
          <p:cNvSpPr/>
          <p:nvPr/>
        </p:nvSpPr>
        <p:spPr>
          <a:xfrm>
            <a:off x="-314114" y="-12351"/>
            <a:ext cx="24520986" cy="13948905"/>
          </a:xfrm>
          <a:prstGeom prst="rect">
            <a:avLst/>
          </a:prstGeom>
          <a:solidFill>
            <a:srgbClr val="000000">
              <a:alpha val="5353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From ambition to community"/>
          <p:cNvSpPr txBox="1">
            <a:spLocks noGrp="1"/>
          </p:cNvSpPr>
          <p:nvPr>
            <p:ph type="title"/>
          </p:nvPr>
        </p:nvSpPr>
        <p:spPr>
          <a:xfrm>
            <a:off x="246370" y="192936"/>
            <a:ext cx="23042990" cy="193731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marR="0" algn="l" defTabSz="2438338">
              <a:lnSpc>
                <a:spcPct val="80000"/>
              </a:lnSpc>
              <a:defRPr sz="8500" b="1" spc="-17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From </a:t>
            </a:r>
            <a:r>
              <a:rPr i="1" dirty="0"/>
              <a:t>ambition</a:t>
            </a:r>
            <a:r>
              <a:rPr dirty="0"/>
              <a:t> to </a:t>
            </a:r>
            <a:r>
              <a:rPr i="1" dirty="0"/>
              <a:t>community</a:t>
            </a:r>
          </a:p>
        </p:txBody>
      </p:sp>
      <p:grpSp>
        <p:nvGrpSpPr>
          <p:cNvPr id="428" name="Group"/>
          <p:cNvGrpSpPr/>
          <p:nvPr/>
        </p:nvGrpSpPr>
        <p:grpSpPr>
          <a:xfrm>
            <a:off x="10887055" y="9317211"/>
            <a:ext cx="10675136" cy="3754084"/>
            <a:chOff x="0" y="0"/>
            <a:chExt cx="10675135" cy="3754082"/>
          </a:xfrm>
        </p:grpSpPr>
        <p:pic>
          <p:nvPicPr>
            <p:cNvPr id="426" name="IMG_1752.JPG" descr="IMG_1752.JPG"/>
            <p:cNvPicPr>
              <a:picLocks noChangeAspect="1"/>
            </p:cNvPicPr>
            <p:nvPr/>
          </p:nvPicPr>
          <p:blipFill>
            <a:blip r:embed="rId3"/>
            <a:srcRect l="14482" t="43641" r="5991" b="14408"/>
            <a:stretch>
              <a:fillRect/>
            </a:stretch>
          </p:blipFill>
          <p:spPr>
            <a:xfrm>
              <a:off x="0" y="0"/>
              <a:ext cx="10675136" cy="3754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7" name="Sicily, Jun 22-27, 2025"/>
            <p:cNvSpPr txBox="1"/>
            <p:nvPr/>
          </p:nvSpPr>
          <p:spPr>
            <a:xfrm>
              <a:off x="2942465" y="2995403"/>
              <a:ext cx="5005452" cy="659589"/>
            </a:xfrm>
            <a:prstGeom prst="rect">
              <a:avLst/>
            </a:prstGeom>
            <a:solidFill>
              <a:srgbClr val="D8D64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000000"/>
                  </a:solidFill>
                </a:defRPr>
              </a:lvl1pPr>
            </a:lstStyle>
            <a:p>
              <a:r>
                <a:t>Sicily, Jun 22-27, 2025</a:t>
              </a:r>
            </a:p>
          </p:txBody>
        </p:sp>
      </p:grpSp>
      <p:grpSp>
        <p:nvGrpSpPr>
          <p:cNvPr id="431" name="Group"/>
          <p:cNvGrpSpPr/>
          <p:nvPr/>
        </p:nvGrpSpPr>
        <p:grpSpPr>
          <a:xfrm>
            <a:off x="17711233" y="293336"/>
            <a:ext cx="6423931" cy="3576661"/>
            <a:chOff x="0" y="0"/>
            <a:chExt cx="6423929" cy="3576660"/>
          </a:xfrm>
        </p:grpSpPr>
        <p:pic>
          <p:nvPicPr>
            <p:cNvPr id="429" name="MESON2023_m.jpg" descr="MESON2023_m.jpg"/>
            <p:cNvPicPr>
              <a:picLocks noChangeAspect="1"/>
            </p:cNvPicPr>
            <p:nvPr/>
          </p:nvPicPr>
          <p:blipFill>
            <a:blip r:embed="rId4"/>
            <a:srcRect b="16287"/>
            <a:stretch>
              <a:fillRect/>
            </a:stretch>
          </p:blipFill>
          <p:spPr>
            <a:xfrm>
              <a:off x="0" y="253730"/>
              <a:ext cx="6423930" cy="3322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0" name="MESON satellite, Cracow, Jun 21, 2023"/>
            <p:cNvSpPr txBox="1"/>
            <p:nvPr/>
          </p:nvSpPr>
          <p:spPr>
            <a:xfrm>
              <a:off x="85793" y="0"/>
              <a:ext cx="5622214" cy="1175289"/>
            </a:xfrm>
            <a:prstGeom prst="rect">
              <a:avLst/>
            </a:prstGeom>
            <a:solidFill>
              <a:srgbClr val="D8D64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000000"/>
                  </a:solidFill>
                </a:defRPr>
              </a:lvl1pPr>
            </a:lstStyle>
            <a:p>
              <a:r>
                <a:t>MESON satellite, Cracow, Jun 21, 2023</a:t>
              </a:r>
            </a:p>
          </p:txBody>
        </p:sp>
      </p:grpSp>
      <p:grpSp>
        <p:nvGrpSpPr>
          <p:cNvPr id="434" name="Group"/>
          <p:cNvGrpSpPr/>
          <p:nvPr/>
        </p:nvGrpSpPr>
        <p:grpSpPr>
          <a:xfrm>
            <a:off x="11384798" y="3088896"/>
            <a:ext cx="8508656" cy="3912463"/>
            <a:chOff x="0" y="0"/>
            <a:chExt cx="8508655" cy="3912461"/>
          </a:xfrm>
        </p:grpSpPr>
        <p:pic>
          <p:nvPicPr>
            <p:cNvPr id="432" name="Group-foto.jpg" descr="Group-foto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8508656" cy="3912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Wuppertal, Feb 6-9, 2024"/>
            <p:cNvSpPr txBox="1"/>
            <p:nvPr/>
          </p:nvSpPr>
          <p:spPr>
            <a:xfrm>
              <a:off x="1313763" y="88662"/>
              <a:ext cx="5622215" cy="659588"/>
            </a:xfrm>
            <a:prstGeom prst="rect">
              <a:avLst/>
            </a:prstGeom>
            <a:solidFill>
              <a:srgbClr val="D8D64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000000"/>
                  </a:solidFill>
                </a:defRPr>
              </a:lvl1pPr>
            </a:lstStyle>
            <a:p>
              <a:r>
                <a:t>Wuppertal, Feb 6-9, 2024</a:t>
              </a:r>
            </a:p>
          </p:txBody>
        </p:sp>
      </p:grpSp>
      <p:grpSp>
        <p:nvGrpSpPr>
          <p:cNvPr id="437" name="Group"/>
          <p:cNvGrpSpPr/>
          <p:nvPr/>
        </p:nvGrpSpPr>
        <p:grpSpPr>
          <a:xfrm>
            <a:off x="17841507" y="4644290"/>
            <a:ext cx="6163382" cy="5435760"/>
            <a:chOff x="0" y="0"/>
            <a:chExt cx="6163380" cy="5435758"/>
          </a:xfrm>
        </p:grpSpPr>
        <p:pic>
          <p:nvPicPr>
            <p:cNvPr id="435" name="QCDatFAIR_2024_GroupPhoto2.jpg" descr="QCDatFAIR_2024_GroupPhoto2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6163381" cy="5435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6" name="GSI, Nov 11-14, 2024"/>
            <p:cNvSpPr txBox="1"/>
            <p:nvPr/>
          </p:nvSpPr>
          <p:spPr>
            <a:xfrm>
              <a:off x="686584" y="56600"/>
              <a:ext cx="4790212" cy="659588"/>
            </a:xfrm>
            <a:prstGeom prst="rect">
              <a:avLst/>
            </a:prstGeom>
            <a:solidFill>
              <a:srgbClr val="D8D64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000000"/>
                  </a:solidFill>
                </a:defRPr>
              </a:lvl1pPr>
            </a:lstStyle>
            <a:p>
              <a:r>
                <a:t>GSI, Nov 11-14, 2024</a:t>
              </a:r>
            </a:p>
          </p:txBody>
        </p:sp>
      </p:grpSp>
      <p:grpSp>
        <p:nvGrpSpPr>
          <p:cNvPr id="445" name="Group"/>
          <p:cNvGrpSpPr/>
          <p:nvPr/>
        </p:nvGrpSpPr>
        <p:grpSpPr>
          <a:xfrm>
            <a:off x="11896589" y="1360790"/>
            <a:ext cx="11398388" cy="12144875"/>
            <a:chOff x="-7542" y="0"/>
            <a:chExt cx="11398387" cy="12144874"/>
          </a:xfrm>
        </p:grpSpPr>
        <p:grpSp>
          <p:nvGrpSpPr>
            <p:cNvPr id="440" name="Group"/>
            <p:cNvGrpSpPr/>
            <p:nvPr/>
          </p:nvGrpSpPr>
          <p:grpSpPr>
            <a:xfrm>
              <a:off x="0" y="0"/>
              <a:ext cx="11390846" cy="4487454"/>
              <a:chOff x="0" y="0"/>
              <a:chExt cx="11390845" cy="4487453"/>
            </a:xfrm>
          </p:grpSpPr>
          <p:sp>
            <p:nvSpPr>
              <p:cNvPr id="438" name="Rectangle"/>
              <p:cNvSpPr/>
              <p:nvPr/>
            </p:nvSpPr>
            <p:spPr>
              <a:xfrm>
                <a:off x="0" y="0"/>
                <a:ext cx="11361027" cy="448745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439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5091" y="81102"/>
                <a:ext cx="11245755" cy="42064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4" name="Group"/>
            <p:cNvGrpSpPr/>
            <p:nvPr/>
          </p:nvGrpSpPr>
          <p:grpSpPr>
            <a:xfrm>
              <a:off x="-7543" y="4273469"/>
              <a:ext cx="11367216" cy="7871406"/>
              <a:chOff x="-3389914" y="77564"/>
              <a:chExt cx="11367214" cy="7871404"/>
            </a:xfrm>
          </p:grpSpPr>
          <p:sp>
            <p:nvSpPr>
              <p:cNvPr id="441" name="Rectangle"/>
              <p:cNvSpPr/>
              <p:nvPr/>
            </p:nvSpPr>
            <p:spPr>
              <a:xfrm>
                <a:off x="-3389915" y="77564"/>
                <a:ext cx="11367215" cy="787140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442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1237" y="123043"/>
                <a:ext cx="5406571" cy="51431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3" name="Image" descr="Image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8935" y="5151219"/>
                <a:ext cx="5431175" cy="25198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46" name="In review by FAIR Joint Scientific Council (October 2025)…"/>
          <p:cNvSpPr txBox="1"/>
          <p:nvPr/>
        </p:nvSpPr>
        <p:spPr>
          <a:xfrm>
            <a:off x="12658647" y="5770331"/>
            <a:ext cx="4857081" cy="378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1500"/>
              </a:spcBef>
              <a:defRPr sz="3600">
                <a:solidFill>
                  <a:srgbClr val="000000">
                    <a:alpha val="57102"/>
                  </a:srgbClr>
                </a:solidFill>
              </a:defRPr>
            </a:pPr>
            <a:r>
              <a:t>In review by FAIR Joint Scientific Council (October 2025)</a:t>
            </a:r>
          </a:p>
          <a:p>
            <a:pPr>
              <a:spcBef>
                <a:spcPts val="1500"/>
              </a:spcBef>
              <a:defRPr sz="3600">
                <a:solidFill>
                  <a:srgbClr val="000000">
                    <a:alpha val="57102"/>
                  </a:srgbClr>
                </a:solidFill>
              </a:defRPr>
            </a:pPr>
            <a:r>
              <a:t>To be submitted to Progress in Particle and Nuclear Physics (December 2025)</a:t>
            </a:r>
          </a:p>
        </p:txBody>
      </p:sp>
      <p:sp>
        <p:nvSpPr>
          <p:cNvPr id="447" name="Bring together experts from both theory and experiment…"/>
          <p:cNvSpPr/>
          <p:nvPr/>
        </p:nvSpPr>
        <p:spPr>
          <a:xfrm>
            <a:off x="329413" y="2515866"/>
            <a:ext cx="10337324" cy="98347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609599" indent="-609599">
              <a:buSzPct val="123000"/>
              <a:buChar char="•"/>
              <a:defRPr sz="4200"/>
            </a:pPr>
            <a:r>
              <a:rPr>
                <a:solidFill>
                  <a:srgbClr val="FFFB00"/>
                </a:solidFill>
              </a:rPr>
              <a:t>Bring together experts</a:t>
            </a:r>
            <a:r>
              <a:t> from both theory and experiment</a:t>
            </a:r>
          </a:p>
          <a:p>
            <a:pPr marL="609599" indent="-609599">
              <a:buSzPct val="123000"/>
              <a:buChar char="•"/>
              <a:defRPr sz="4200"/>
            </a:pPr>
            <a:r>
              <a:t>Form a </a:t>
            </a:r>
            <a:r>
              <a:rPr>
                <a:solidFill>
                  <a:srgbClr val="FFFB00"/>
                </a:solidFill>
              </a:rPr>
              <a:t>community</a:t>
            </a:r>
            <a:r>
              <a:t> connecting the common interest among different QCD-driven scientists</a:t>
            </a:r>
          </a:p>
          <a:p>
            <a:pPr marL="609599" indent="-609599">
              <a:buSzPct val="123000"/>
              <a:buChar char="•"/>
              <a:defRPr sz="4200"/>
            </a:pPr>
            <a:r>
              <a:t>Identify </a:t>
            </a:r>
            <a:r>
              <a:rPr>
                <a:solidFill>
                  <a:srgbClr val="FFFB00"/>
                </a:solidFill>
              </a:rPr>
              <a:t>promising topics </a:t>
            </a:r>
            <a:r>
              <a:t>as a basis for a long-term hadron-driven physics program</a:t>
            </a:r>
          </a:p>
          <a:p>
            <a:pPr marL="609600" indent="-609600">
              <a:buSzPct val="123000"/>
              <a:buChar char="•"/>
              <a:defRPr sz="4200"/>
            </a:pPr>
            <a:r>
              <a:t>Evaluate its </a:t>
            </a:r>
            <a:r>
              <a:rPr>
                <a:solidFill>
                  <a:srgbClr val="FFFB00"/>
                </a:solidFill>
              </a:rPr>
              <a:t>complementarity</a:t>
            </a:r>
            <a:r>
              <a:t> with programs at other facilities</a:t>
            </a:r>
          </a:p>
          <a:p>
            <a:pPr marL="609600" indent="-609600">
              <a:buSzPct val="123000"/>
              <a:buChar char="•"/>
              <a:defRPr sz="4200"/>
            </a:pPr>
            <a:r>
              <a:t>Publish a </a:t>
            </a:r>
            <a:r>
              <a:rPr>
                <a:solidFill>
                  <a:srgbClr val="FFFB00"/>
                </a:solidFill>
              </a:rPr>
              <a:t>White Paper </a:t>
            </a:r>
            <a:r>
              <a:t>with focus on program for next decade</a:t>
            </a:r>
          </a:p>
        </p:txBody>
      </p:sp>
      <p:sp>
        <p:nvSpPr>
          <p:cNvPr id="448" name="Editors: J.M. &amp; F.N.…"/>
          <p:cNvSpPr txBox="1"/>
          <p:nvPr/>
        </p:nvSpPr>
        <p:spPr>
          <a:xfrm>
            <a:off x="12090082" y="10411397"/>
            <a:ext cx="5007781" cy="2392450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sz="4400">
                <a:solidFill>
                  <a:srgbClr val="0433FF"/>
                </a:solidFill>
              </a:defRPr>
            </a:pPr>
            <a:r>
              <a:rPr dirty="0"/>
              <a:t>Editors: J.M. &amp; F.N.</a:t>
            </a:r>
          </a:p>
          <a:p>
            <a:pPr>
              <a:spcBef>
                <a:spcPts val="1800"/>
              </a:spcBef>
              <a:defRPr sz="4400">
                <a:solidFill>
                  <a:srgbClr val="0433FF"/>
                </a:solidFill>
              </a:defRPr>
            </a:pPr>
            <a:r>
              <a:rPr dirty="0"/>
              <a:t>~100 contributors</a:t>
            </a:r>
          </a:p>
          <a:p>
            <a:pPr>
              <a:spcBef>
                <a:spcPts val="1800"/>
              </a:spcBef>
              <a:defRPr sz="4400">
                <a:solidFill>
                  <a:srgbClr val="0433FF"/>
                </a:solidFill>
              </a:defRPr>
            </a:pPr>
            <a:r>
              <a:rPr dirty="0"/>
              <a:t>~270 pages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4" animBg="1" advAuto="0"/>
      <p:bldP spid="431" grpId="1" animBg="1" advAuto="0"/>
      <p:bldP spid="434" grpId="2" animBg="1" advAuto="0"/>
      <p:bldP spid="437" grpId="3" animBg="1" advAuto="0"/>
      <p:bldP spid="445" grpId="5" animBg="1" advAuto="0"/>
      <p:bldP spid="446" grpId="6" animBg="1" advAuto="0"/>
      <p:bldP spid="448" grpId="7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Hadron Physics Opportunities at FAI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Hadron Physics Opportunities at FAIR</a:t>
            </a:r>
          </a:p>
        </p:txBody>
      </p:sp>
      <p:sp>
        <p:nvSpPr>
          <p:cNvPr id="1143" name="… a White Paper: reviewing the state-of-art &amp; outlining the progra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defRPr sz="5200" b="0"/>
            </a:pPr>
            <a:r>
              <a:t>…</a:t>
            </a:r>
            <a:r>
              <a:rPr i="1"/>
              <a:t> a </a:t>
            </a:r>
            <a:r>
              <a:rPr b="1" i="1"/>
              <a:t>White Paper</a:t>
            </a:r>
            <a:r>
              <a:rPr i="1"/>
              <a:t>: reviewing the state-of-art &amp; outlining the program </a:t>
            </a:r>
          </a:p>
        </p:txBody>
      </p:sp>
      <p:sp>
        <p:nvSpPr>
          <p:cNvPr id="1144" name="Executive summary (J.G. Messchendorp, F. Nerling)…"/>
          <p:cNvSpPr txBox="1"/>
          <p:nvPr/>
        </p:nvSpPr>
        <p:spPr>
          <a:xfrm>
            <a:off x="1267930" y="3284731"/>
            <a:ext cx="21606877" cy="946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2700">
              <a:lnSpc>
                <a:spcPct val="100000"/>
              </a:lnSpc>
              <a:spcBef>
                <a:spcPts val="1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Executive summary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J.G. </a:t>
            </a:r>
            <a:r>
              <a:rPr sz="3000" b="1" i="1" dirty="0" err="1">
                <a:solidFill>
                  <a:srgbClr val="FFFB00"/>
                </a:solidFill>
              </a:rPr>
              <a:t>Messchendorp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</a:rPr>
              <a:t>F. </a:t>
            </a:r>
            <a:r>
              <a:rPr sz="3000" b="1" i="1" dirty="0" err="1">
                <a:solidFill>
                  <a:srgbClr val="FFFB00"/>
                </a:solidFill>
              </a:rPr>
              <a:t>Nerling</a:t>
            </a:r>
            <a:r>
              <a:rPr sz="3000" b="1" i="1" dirty="0"/>
              <a:t>)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Key questions in strong interaction physics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J.G. </a:t>
            </a:r>
            <a:r>
              <a:rPr sz="3000" b="1" i="1" dirty="0" err="1">
                <a:solidFill>
                  <a:srgbClr val="FFFB00"/>
                </a:solidFill>
              </a:rPr>
              <a:t>Messchendorp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</a:rPr>
              <a:t>F. </a:t>
            </a:r>
            <a:r>
              <a:rPr sz="3000" b="1" i="1" dirty="0" err="1">
                <a:solidFill>
                  <a:srgbClr val="FFFB00"/>
                </a:solidFill>
              </a:rPr>
              <a:t>Nerling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, C.D. Roberts)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Exploiting hadronic beams at GSI/FAIR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T. </a:t>
            </a:r>
            <a:r>
              <a:rPr sz="3000" b="1" i="1" dirty="0" err="1">
                <a:solidFill>
                  <a:srgbClr val="FFFB00"/>
                </a:solidFill>
              </a:rPr>
              <a:t>Galatyuk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</a:rPr>
              <a:t>J.G. </a:t>
            </a:r>
            <a:r>
              <a:rPr sz="3000" b="1" i="1" dirty="0" err="1">
                <a:solidFill>
                  <a:srgbClr val="FFFB00"/>
                </a:solidFill>
              </a:rPr>
              <a:t>Messchendorp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</a:rPr>
              <a:t>F. </a:t>
            </a:r>
            <a:r>
              <a:rPr sz="3000" b="1" i="1" dirty="0" err="1">
                <a:solidFill>
                  <a:srgbClr val="FFFB00"/>
                </a:solidFill>
              </a:rPr>
              <a:t>Nerling</a:t>
            </a:r>
            <a:r>
              <a:rPr sz="3000" b="1" i="1" dirty="0"/>
              <a:t>)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Hadron-hadron interactions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C. Blume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C. Hanhart</a:t>
            </a:r>
            <a:r>
              <a:rPr sz="3000" b="1" i="1" dirty="0"/>
              <a:t>)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Composition of hadrons </a:t>
            </a:r>
            <a:r>
              <a:rPr sz="3000" i="1" dirty="0"/>
              <a:t>(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C. Fischer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</a:rPr>
              <a:t>P. </a:t>
            </a:r>
            <a:r>
              <a:rPr sz="3000" b="1" i="1" dirty="0" err="1">
                <a:solidFill>
                  <a:srgbClr val="FFFB00"/>
                </a:solidFill>
              </a:rPr>
              <a:t>Salabura</a:t>
            </a:r>
            <a:r>
              <a:rPr sz="3000" b="1" i="1" dirty="0"/>
              <a:t>)</a:t>
            </a:r>
            <a:r>
              <a:rPr b="1" dirty="0"/>
              <a:t> 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Exotic hadrons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N. Brambilla, S. Dobbs</a:t>
            </a:r>
            <a:r>
              <a:rPr sz="3000" b="1" i="1" dirty="0"/>
              <a:t>)</a:t>
            </a:r>
            <a:r>
              <a:rPr dirty="0"/>
              <a:t> 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Probing matter: from baselines to medium modifications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J. </a:t>
            </a:r>
            <a:r>
              <a:rPr sz="3000" b="1" i="1" dirty="0" err="1">
                <a:solidFill>
                  <a:srgbClr val="FFFB00"/>
                </a:solidFill>
                <a:latin typeface="Helvetica"/>
              </a:rPr>
              <a:t>Aichelin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, E. Bratkovskaya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</a:rPr>
              <a:t>M. Lorenz</a:t>
            </a:r>
            <a:r>
              <a:rPr sz="3000" b="1" i="1" dirty="0"/>
              <a:t>)</a:t>
            </a:r>
            <a:r>
              <a:rPr dirty="0"/>
              <a:t> 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Connections &amp; input to astro(particle) physics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K.H. 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Kampert, T. Saito, I. Vidana</a:t>
            </a:r>
            <a:r>
              <a:rPr sz="3000" b="1" i="1" dirty="0"/>
              <a:t>) 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Theoretical tools and techniques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V. Crede, A. </a:t>
            </a:r>
            <a:r>
              <a:rPr sz="3000" b="1" i="1" dirty="0" err="1">
                <a:solidFill>
                  <a:srgbClr val="FFFB00"/>
                </a:solidFill>
                <a:latin typeface="Helvetica"/>
              </a:rPr>
              <a:t>Pilloni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, A. Szczepaniak</a:t>
            </a:r>
            <a:r>
              <a:rPr sz="3000" b="1" i="1" dirty="0"/>
              <a:t>)</a:t>
            </a:r>
            <a:r>
              <a:rPr dirty="0"/>
              <a:t> 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Experimental facilities at GSI/FAIR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J. Ritman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, C. Sturm</a:t>
            </a:r>
            <a:r>
              <a:rPr sz="3000" b="1" i="1" dirty="0"/>
              <a:t>)</a:t>
            </a:r>
            <a:r>
              <a:rPr dirty="0"/>
              <a:t> 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International context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J. </a:t>
            </a:r>
            <a:r>
              <a:rPr sz="3000" b="1" i="1" dirty="0">
                <a:solidFill>
                  <a:srgbClr val="FFFB00"/>
                </a:solidFill>
                <a:latin typeface="Helvetica"/>
              </a:rPr>
              <a:t>Ritman, C. Sturm</a:t>
            </a:r>
            <a:r>
              <a:rPr sz="3000" b="1" i="1" dirty="0"/>
              <a:t>) </a:t>
            </a:r>
          </a:p>
          <a:p>
            <a:pPr marL="742950" indent="-742950" defTabSz="12700">
              <a:lnSpc>
                <a:spcPct val="100000"/>
              </a:lnSpc>
              <a:spcBef>
                <a:spcPts val="1400"/>
              </a:spcBef>
              <a:buFont typeface="+mj-lt"/>
              <a:buAutoNum type="arabicParenR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/>
              <a:t> </a:t>
            </a:r>
            <a:r>
              <a:rPr dirty="0"/>
              <a:t>Conclusions and outlook </a:t>
            </a:r>
            <a:r>
              <a:rPr sz="3000" b="1" i="1" dirty="0"/>
              <a:t>(</a:t>
            </a:r>
            <a:r>
              <a:rPr sz="3000" b="1" i="1" dirty="0">
                <a:solidFill>
                  <a:srgbClr val="FFFB00"/>
                </a:solidFill>
              </a:rPr>
              <a:t>J.G. </a:t>
            </a:r>
            <a:r>
              <a:rPr sz="3000" b="1" i="1" dirty="0" err="1">
                <a:solidFill>
                  <a:srgbClr val="FFFB00"/>
                </a:solidFill>
              </a:rPr>
              <a:t>Messchendorp</a:t>
            </a:r>
            <a:r>
              <a:rPr sz="3000" b="1" i="1" dirty="0"/>
              <a:t>, </a:t>
            </a:r>
            <a:r>
              <a:rPr sz="3000" b="1" i="1" dirty="0">
                <a:solidFill>
                  <a:srgbClr val="FFFB00"/>
                </a:solidFill>
              </a:rPr>
              <a:t>F. </a:t>
            </a:r>
            <a:r>
              <a:rPr sz="3000" b="1" i="1" dirty="0" err="1">
                <a:solidFill>
                  <a:srgbClr val="FFFB00"/>
                </a:solidFill>
              </a:rPr>
              <a:t>Nerling</a:t>
            </a:r>
            <a:r>
              <a:rPr sz="3000" b="1" i="1" dirty="0"/>
              <a:t>)</a:t>
            </a:r>
          </a:p>
        </p:txBody>
      </p:sp>
      <p:grpSp>
        <p:nvGrpSpPr>
          <p:cNvPr id="1148" name="Group"/>
          <p:cNvGrpSpPr/>
          <p:nvPr/>
        </p:nvGrpSpPr>
        <p:grpSpPr>
          <a:xfrm>
            <a:off x="15652877" y="10435199"/>
            <a:ext cx="8196791" cy="3229148"/>
            <a:chOff x="0" y="0"/>
            <a:chExt cx="8196790" cy="3229147"/>
          </a:xfrm>
        </p:grpSpPr>
        <p:sp>
          <p:nvSpPr>
            <p:cNvPr id="1146" name="Rectangle"/>
            <p:cNvSpPr/>
            <p:nvPr/>
          </p:nvSpPr>
          <p:spPr>
            <a:xfrm>
              <a:off x="0" y="0"/>
              <a:ext cx="8175334" cy="32291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1147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407" y="58360"/>
              <a:ext cx="8092384" cy="3026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614952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tangle"/>
          <p:cNvSpPr/>
          <p:nvPr/>
        </p:nvSpPr>
        <p:spPr>
          <a:xfrm>
            <a:off x="-96326" y="-25625"/>
            <a:ext cx="24683068" cy="13857718"/>
          </a:xfrm>
          <a:prstGeom prst="rect">
            <a:avLst/>
          </a:prstGeom>
          <a:solidFill>
            <a:srgbClr val="000000">
              <a:alpha val="5291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3" name="The hadron physics facilities"/>
          <p:cNvSpPr txBox="1">
            <a:spLocks noGrp="1"/>
          </p:cNvSpPr>
          <p:nvPr>
            <p:ph type="title"/>
          </p:nvPr>
        </p:nvSpPr>
        <p:spPr>
          <a:xfrm>
            <a:off x="444957" y="194400"/>
            <a:ext cx="11361130" cy="1599423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>
            <a:lvl1pPr marL="0" marR="0" algn="l" defTabSz="1950671">
              <a:lnSpc>
                <a:spcPct val="80000"/>
              </a:lnSpc>
              <a:defRPr sz="6800" b="1" spc="-136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dirty="0"/>
              <a:t>The hadron physics facilities</a:t>
            </a:r>
          </a:p>
        </p:txBody>
      </p:sp>
      <p:sp>
        <p:nvSpPr>
          <p:cNvPr id="454" name="Text"/>
          <p:cNvSpPr txBox="1"/>
          <p:nvPr/>
        </p:nvSpPr>
        <p:spPr>
          <a:xfrm>
            <a:off x="12146847" y="4895526"/>
            <a:ext cx="10546379" cy="1456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400" b="1">
                <a:solidFill>
                  <a:srgbClr val="FFFB00"/>
                </a:solidFill>
              </a:defRPr>
            </a:pPr>
            <a:endParaRPr/>
          </a:p>
        </p:txBody>
      </p:sp>
      <p:grpSp>
        <p:nvGrpSpPr>
          <p:cNvPr id="461" name="Group"/>
          <p:cNvGrpSpPr/>
          <p:nvPr/>
        </p:nvGrpSpPr>
        <p:grpSpPr>
          <a:xfrm>
            <a:off x="13385313" y="7309133"/>
            <a:ext cx="10683486" cy="4633762"/>
            <a:chOff x="0" y="0"/>
            <a:chExt cx="10683485" cy="4633760"/>
          </a:xfrm>
        </p:grpSpPr>
        <p:grpSp>
          <p:nvGrpSpPr>
            <p:cNvPr id="459" name="Group"/>
            <p:cNvGrpSpPr/>
            <p:nvPr/>
          </p:nvGrpSpPr>
          <p:grpSpPr>
            <a:xfrm>
              <a:off x="-1" y="-1"/>
              <a:ext cx="10683486" cy="4633762"/>
              <a:chOff x="0" y="0"/>
              <a:chExt cx="10683484" cy="4633760"/>
            </a:xfrm>
          </p:grpSpPr>
          <p:pic>
            <p:nvPicPr>
              <p:cNvPr id="455" name="FRS-SFRS.pdf" descr="FRS-SFRS.pdf"/>
              <p:cNvPicPr>
                <a:picLocks noChangeAspect="1"/>
              </p:cNvPicPr>
              <p:nvPr/>
            </p:nvPicPr>
            <p:blipFill>
              <a:blip r:embed="rId3"/>
              <a:srcRect t="32322" b="27270"/>
              <a:stretch>
                <a:fillRect/>
              </a:stretch>
            </p:blipFill>
            <p:spPr>
              <a:xfrm>
                <a:off x="0" y="1035191"/>
                <a:ext cx="9144000" cy="2771116"/>
              </a:xfrm>
              <a:prstGeom prst="rect">
                <a:avLst/>
              </a:prstGeom>
              <a:ln w="635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</p:pic>
          <p:sp>
            <p:nvSpPr>
              <p:cNvPr id="456" name="Oval"/>
              <p:cNvSpPr/>
              <p:nvPr/>
            </p:nvSpPr>
            <p:spPr>
              <a:xfrm>
                <a:off x="475563" y="0"/>
                <a:ext cx="876847" cy="756298"/>
              </a:xfrm>
              <a:prstGeom prst="ellipse">
                <a:avLst/>
              </a:prstGeom>
              <a:solidFill>
                <a:srgbClr val="942192">
                  <a:alpha val="73218"/>
                </a:srgbClr>
              </a:solidFill>
              <a:ln w="63500" cap="flat">
                <a:solidFill>
                  <a:srgbClr val="FFFB00">
                    <a:alpha val="7321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57" name="Super-FRS"/>
              <p:cNvSpPr txBox="1"/>
              <p:nvPr/>
            </p:nvSpPr>
            <p:spPr>
              <a:xfrm>
                <a:off x="1072925" y="3573565"/>
                <a:ext cx="6998148" cy="10601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3400" b="1">
                    <a:solidFill>
                      <a:srgbClr val="FFFB00"/>
                    </a:solidFill>
                  </a:defRPr>
                </a:lvl1pPr>
              </a:lstStyle>
              <a:p>
                <a:pPr>
                  <a:defRPr b="0"/>
                </a:pPr>
                <a:r>
                  <a:rPr b="1"/>
                  <a:t>Super-FRS </a:t>
                </a:r>
              </a:p>
            </p:txBody>
          </p:sp>
          <p:sp>
            <p:nvSpPr>
              <p:cNvPr id="458" name="Coming soon"/>
              <p:cNvSpPr txBox="1"/>
              <p:nvPr/>
            </p:nvSpPr>
            <p:spPr>
              <a:xfrm>
                <a:off x="6921948" y="700164"/>
                <a:ext cx="3761537" cy="808432"/>
              </a:xfrm>
              <a:prstGeom prst="rect">
                <a:avLst/>
              </a:prstGeom>
              <a:solidFill>
                <a:srgbClr val="0077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r>
                  <a:t>Coming soon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0" name="Text"/>
                <p:cNvSpPr txBox="1"/>
                <p:nvPr/>
              </p:nvSpPr>
              <p:spPr>
                <a:xfrm>
                  <a:off x="5053735" y="949031"/>
                  <a:ext cx="1727079" cy="7662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>
                    <a:lnSpc>
                      <a:spcPct val="100000"/>
                    </a:lnSpc>
                    <a:spcBef>
                      <a:spcPts val="0"/>
                    </a:spcBef>
                    <a:defRPr sz="3700"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bar>
                          <m:barPr>
                            <m:pos m:val="top"/>
                            <m:ctrlPr>
                              <a:rPr sz="4450" i="1">
                                <a:solidFill>
                                  <a:srgbClr val="FF2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4450" i="1">
                                <a:solidFill>
                                  <a:srgbClr val="FF26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ba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,…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460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3735" y="949031"/>
                  <a:ext cx="1727079" cy="766273"/>
                </a:xfrm>
                <a:prstGeom prst="rect">
                  <a:avLst/>
                </a:prstGeom>
                <a:blipFill>
                  <a:blip r:embed="rId4"/>
                  <a:stretch>
                    <a:fillRect l="-6618" b="-1803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1" name="Group"/>
          <p:cNvGrpSpPr/>
          <p:nvPr/>
        </p:nvGrpSpPr>
        <p:grpSpPr>
          <a:xfrm>
            <a:off x="-284518" y="5356334"/>
            <a:ext cx="6998149" cy="8183132"/>
            <a:chOff x="0" y="0"/>
            <a:chExt cx="6998147" cy="8183130"/>
          </a:xfrm>
        </p:grpSpPr>
        <p:grpSp>
          <p:nvGrpSpPr>
            <p:cNvPr id="469" name="Group"/>
            <p:cNvGrpSpPr/>
            <p:nvPr/>
          </p:nvGrpSpPr>
          <p:grpSpPr>
            <a:xfrm>
              <a:off x="0" y="-1"/>
              <a:ext cx="6998148" cy="8183132"/>
              <a:chOff x="0" y="0"/>
              <a:chExt cx="6998147" cy="8183130"/>
            </a:xfrm>
          </p:grpSpPr>
          <p:grpSp>
            <p:nvGrpSpPr>
              <p:cNvPr id="466" name="Group"/>
              <p:cNvGrpSpPr/>
              <p:nvPr/>
            </p:nvGrpSpPr>
            <p:grpSpPr>
              <a:xfrm>
                <a:off x="919627" y="0"/>
                <a:ext cx="6035787" cy="7319154"/>
                <a:chOff x="0" y="0"/>
                <a:chExt cx="6035785" cy="7319153"/>
              </a:xfrm>
            </p:grpSpPr>
            <p:sp>
              <p:nvSpPr>
                <p:cNvPr id="462" name="Oval"/>
                <p:cNvSpPr/>
                <p:nvPr/>
              </p:nvSpPr>
              <p:spPr>
                <a:xfrm>
                  <a:off x="5133886" y="0"/>
                  <a:ext cx="901900" cy="819921"/>
                </a:xfrm>
                <a:prstGeom prst="ellipse">
                  <a:avLst/>
                </a:prstGeom>
                <a:solidFill>
                  <a:srgbClr val="FF9300">
                    <a:alpha val="73218"/>
                  </a:srgbClr>
                </a:solidFill>
                <a:ln w="63500" cap="flat">
                  <a:solidFill>
                    <a:srgbClr val="FFFB00">
                      <a:alpha val="73218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grpSp>
              <p:nvGrpSpPr>
                <p:cNvPr id="465" name="Group"/>
                <p:cNvGrpSpPr/>
                <p:nvPr/>
              </p:nvGrpSpPr>
              <p:grpSpPr>
                <a:xfrm>
                  <a:off x="0" y="826639"/>
                  <a:ext cx="5307451" cy="6492515"/>
                  <a:chOff x="0" y="0"/>
                  <a:chExt cx="5307450" cy="6492513"/>
                </a:xfrm>
              </p:grpSpPr>
              <p:pic>
                <p:nvPicPr>
                  <p:cNvPr id="463" name="Image" descr="Image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4842" y="0"/>
                    <a:ext cx="5237766" cy="2958909"/>
                  </a:xfrm>
                  <a:prstGeom prst="rect">
                    <a:avLst/>
                  </a:prstGeom>
                  <a:ln w="63500" cap="flat">
                    <a:solidFill>
                      <a:srgbClr val="FF93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64" name="Image" descr="Image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0" y="3040851"/>
                    <a:ext cx="5307451" cy="3451663"/>
                  </a:xfrm>
                  <a:prstGeom prst="rect">
                    <a:avLst/>
                  </a:prstGeom>
                  <a:ln w="50800" cap="flat">
                    <a:solidFill>
                      <a:srgbClr val="FF9300"/>
                    </a:solidFill>
                    <a:prstDash val="solid"/>
                    <a:miter lim="400000"/>
                  </a:ln>
                  <a:effectLst/>
                </p:spPr>
              </p:pic>
            </p:grpSp>
          </p:grpSp>
          <p:sp>
            <p:nvSpPr>
              <p:cNvPr id="467" name="Green-IT Cube"/>
              <p:cNvSpPr txBox="1"/>
              <p:nvPr/>
            </p:nvSpPr>
            <p:spPr>
              <a:xfrm>
                <a:off x="0" y="7008305"/>
                <a:ext cx="6998148" cy="1174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34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Green-IT Cube</a:t>
                </a:r>
              </a:p>
            </p:txBody>
          </p:sp>
          <p:sp>
            <p:nvSpPr>
              <p:cNvPr id="468" name="Today"/>
              <p:cNvSpPr/>
              <p:nvPr/>
            </p:nvSpPr>
            <p:spPr>
              <a:xfrm>
                <a:off x="338593" y="3890965"/>
                <a:ext cx="1270001" cy="1270001"/>
              </a:xfrm>
              <a:prstGeom prst="line">
                <a:avLst/>
              </a:prstGeom>
              <a:solidFill>
                <a:srgbClr val="0433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r>
                  <a:t>Today</a:t>
                </a:r>
              </a:p>
            </p:txBody>
          </p:sp>
        </p:grpSp>
        <p:sp>
          <p:nvSpPr>
            <p:cNvPr id="470" name="Data processing, AI, …"/>
            <p:cNvSpPr/>
            <p:nvPr/>
          </p:nvSpPr>
          <p:spPr>
            <a:xfrm>
              <a:off x="1014102" y="110091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00F900"/>
                  </a:solidFill>
                </a:defRPr>
              </a:lvl1pPr>
            </a:lstStyle>
            <a:p>
              <a:r>
                <a:t>Data processing, AI, …</a:t>
              </a:r>
            </a:p>
          </p:txBody>
        </p:sp>
      </p:grpSp>
      <p:grpSp>
        <p:nvGrpSpPr>
          <p:cNvPr id="482" name="Group"/>
          <p:cNvGrpSpPr/>
          <p:nvPr/>
        </p:nvGrpSpPr>
        <p:grpSpPr>
          <a:xfrm>
            <a:off x="-529602" y="1022601"/>
            <a:ext cx="13718136" cy="4856043"/>
            <a:chOff x="0" y="0"/>
            <a:chExt cx="13718134" cy="4856041"/>
          </a:xfrm>
        </p:grpSpPr>
        <p:grpSp>
          <p:nvGrpSpPr>
            <p:cNvPr id="480" name="Group"/>
            <p:cNvGrpSpPr/>
            <p:nvPr/>
          </p:nvGrpSpPr>
          <p:grpSpPr>
            <a:xfrm>
              <a:off x="0" y="0"/>
              <a:ext cx="13718135" cy="4856042"/>
              <a:chOff x="0" y="0"/>
              <a:chExt cx="13718134" cy="4856041"/>
            </a:xfrm>
          </p:grpSpPr>
          <p:grpSp>
            <p:nvGrpSpPr>
              <p:cNvPr id="478" name="Group"/>
              <p:cNvGrpSpPr/>
              <p:nvPr/>
            </p:nvGrpSpPr>
            <p:grpSpPr>
              <a:xfrm>
                <a:off x="0" y="0"/>
                <a:ext cx="13718135" cy="4856042"/>
                <a:chOff x="0" y="0"/>
                <a:chExt cx="13718134" cy="4856041"/>
              </a:xfrm>
            </p:grpSpPr>
            <p:grpSp>
              <p:nvGrpSpPr>
                <p:cNvPr id="476" name="Group"/>
                <p:cNvGrpSpPr/>
                <p:nvPr/>
              </p:nvGrpSpPr>
              <p:grpSpPr>
                <a:xfrm>
                  <a:off x="0" y="0"/>
                  <a:ext cx="13718135" cy="4856042"/>
                  <a:chOff x="0" y="0"/>
                  <a:chExt cx="13718134" cy="4856041"/>
                </a:xfrm>
              </p:grpSpPr>
              <p:pic>
                <p:nvPicPr>
                  <p:cNvPr id="472" name="Image" descr="Image"/>
                  <p:cNvPicPr>
                    <a:picLocks noChangeAspect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>
                  <a:xfrm>
                    <a:off x="3451397" y="16870"/>
                    <a:ext cx="4515697" cy="4142417"/>
                  </a:xfrm>
                  <a:prstGeom prst="rect">
                    <a:avLst/>
                  </a:prstGeom>
                  <a:ln w="635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73" name="Oval"/>
                  <p:cNvSpPr/>
                  <p:nvPr/>
                </p:nvSpPr>
                <p:spPr>
                  <a:xfrm>
                    <a:off x="8989514" y="4136933"/>
                    <a:ext cx="880536" cy="719109"/>
                  </a:xfrm>
                  <a:prstGeom prst="ellipse">
                    <a:avLst/>
                  </a:prstGeom>
                  <a:solidFill>
                    <a:srgbClr val="0433FF">
                      <a:alpha val="73218"/>
                    </a:srgbClr>
                  </a:solidFill>
                  <a:ln w="63500" cap="flat">
                    <a:solidFill>
                      <a:srgbClr val="FFFB00">
                        <a:alpha val="73218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 defTabSz="825500">
                      <a:lnSpc>
                        <a:spcPct val="100000"/>
                      </a:lnSpc>
                      <a:spcBef>
                        <a:spcPts val="0"/>
                      </a:spcBef>
                      <a:defRPr sz="3200">
                        <a:solidFill>
                          <a:srgbClr val="000000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  <p:sp>
                <p:nvSpPr>
                  <p:cNvPr id="474" name="HADES"/>
                  <p:cNvSpPr txBox="1"/>
                  <p:nvPr/>
                </p:nvSpPr>
                <p:spPr>
                  <a:xfrm>
                    <a:off x="0" y="0"/>
                    <a:ext cx="6998148" cy="118113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>
                      <a:lnSpc>
                        <a:spcPct val="100000"/>
                      </a:lnSpc>
                      <a:spcBef>
                        <a:spcPts val="0"/>
                      </a:spcBef>
                      <a:defRPr sz="3400" b="1">
                        <a:solidFill>
                          <a:srgbClr val="FFFB00"/>
                        </a:solidFill>
                      </a:defRPr>
                    </a:lvl1pPr>
                  </a:lstStyle>
                  <a:p>
                    <a:r>
                      <a:t>HADES</a:t>
                    </a:r>
                  </a:p>
                </p:txBody>
              </p:sp>
              <p:sp>
                <p:nvSpPr>
                  <p:cNvPr id="475" name="WASA at FRS"/>
                  <p:cNvSpPr txBox="1"/>
                  <p:nvPr/>
                </p:nvSpPr>
                <p:spPr>
                  <a:xfrm>
                    <a:off x="6719987" y="2996888"/>
                    <a:ext cx="6998148" cy="118113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>
                    <a:lvl1pPr algn="ctr">
                      <a:lnSpc>
                        <a:spcPct val="100000"/>
                      </a:lnSpc>
                      <a:spcBef>
                        <a:spcPts val="0"/>
                      </a:spcBef>
                      <a:defRPr sz="3400" b="1">
                        <a:solidFill>
                          <a:srgbClr val="FFFB00"/>
                        </a:solidFill>
                      </a:defRPr>
                    </a:lvl1pPr>
                  </a:lstStyle>
                  <a:p>
                    <a:r>
                      <a:t>WASA at FRS</a:t>
                    </a:r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477" name="Rectangle"/>
                    <p:cNvSpPr txBox="1"/>
                    <p:nvPr/>
                  </p:nvSpPr>
                  <p:spPr>
                    <a:xfrm>
                      <a:off x="2891423" y="3360861"/>
                      <a:ext cx="3541935" cy="71863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>
                      <a:lvl1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defRPr sz="3700">
                          <a:solidFill>
                            <a:srgbClr val="00F900"/>
                          </a:solidFill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4150" i="1">
                                <a:solidFill>
                                  <a:srgbClr val="00F9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sz="4150" i="1">
                                <a:solidFill>
                                  <a:srgbClr val="00F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sz="4150" i="1">
                                <a:solidFill>
                                  <a:srgbClr val="00F9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sz="4150" i="1">
                                <a:solidFill>
                                  <a:srgbClr val="00F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sz="4150" i="1">
                                <a:solidFill>
                                  <a:srgbClr val="00F9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sz="4150" i="1">
                                <a:solidFill>
                                  <a:srgbClr val="00F900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>
                <p:sp>
                  <p:nvSpPr>
                    <p:cNvPr id="477" name="Rectangle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91423" y="3360861"/>
                      <a:ext cx="3541935" cy="71863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21053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479" name="wasa-photo-small.png" descr="wasa-photo-small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01206" y="717468"/>
                <a:ext cx="3878621" cy="2590919"/>
              </a:xfrm>
              <a:prstGeom prst="rect">
                <a:avLst/>
              </a:prstGeom>
              <a:ln w="635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481" name="Today"/>
            <p:cNvSpPr txBox="1"/>
            <p:nvPr/>
          </p:nvSpPr>
          <p:spPr>
            <a:xfrm>
              <a:off x="2499665" y="1772720"/>
              <a:ext cx="1740105" cy="808433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Today</a:t>
              </a:r>
            </a:p>
          </p:txBody>
        </p:sp>
      </p:grpSp>
      <p:grpSp>
        <p:nvGrpSpPr>
          <p:cNvPr id="489" name="Group"/>
          <p:cNvGrpSpPr/>
          <p:nvPr/>
        </p:nvGrpSpPr>
        <p:grpSpPr>
          <a:xfrm>
            <a:off x="6159803" y="6905897"/>
            <a:ext cx="6998148" cy="5069805"/>
            <a:chOff x="0" y="0"/>
            <a:chExt cx="6998147" cy="5069803"/>
          </a:xfrm>
        </p:grpSpPr>
        <p:grpSp>
          <p:nvGrpSpPr>
            <p:cNvPr id="487" name="Group"/>
            <p:cNvGrpSpPr/>
            <p:nvPr/>
          </p:nvGrpSpPr>
          <p:grpSpPr>
            <a:xfrm>
              <a:off x="0" y="-1"/>
              <a:ext cx="6998148" cy="5069805"/>
              <a:chOff x="0" y="0"/>
              <a:chExt cx="6998147" cy="5069803"/>
            </a:xfrm>
          </p:grpSpPr>
          <p:sp>
            <p:nvSpPr>
              <p:cNvPr id="483" name="Oval"/>
              <p:cNvSpPr/>
              <p:nvPr/>
            </p:nvSpPr>
            <p:spPr>
              <a:xfrm>
                <a:off x="3932137" y="0"/>
                <a:ext cx="876848" cy="756298"/>
              </a:xfrm>
              <a:prstGeom prst="ellipse">
                <a:avLst/>
              </a:prstGeom>
              <a:solidFill>
                <a:srgbClr val="66D442">
                  <a:alpha val="73218"/>
                </a:srgbClr>
              </a:solidFill>
              <a:ln w="63500" cap="flat">
                <a:solidFill>
                  <a:srgbClr val="FFFB00">
                    <a:alpha val="73218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84" name="(Anti)proton experiments at HESR"/>
              <p:cNvSpPr txBox="1"/>
              <p:nvPr/>
            </p:nvSpPr>
            <p:spPr>
              <a:xfrm>
                <a:off x="0" y="3894978"/>
                <a:ext cx="6998148" cy="1174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sz="3300">
                    <a:solidFill>
                      <a:srgbClr val="FFFB00"/>
                    </a:solidFill>
                  </a:defRPr>
                </a:pPr>
                <a:r>
                  <a:t>(</a:t>
                </a:r>
                <a:r>
                  <a:rPr b="1"/>
                  <a:t>Anti)proton experiments at HESR</a:t>
                </a:r>
              </a:p>
            </p:txBody>
          </p:sp>
          <p:pic>
            <p:nvPicPr>
              <p:cNvPr id="485" name="HESR_Jun2017_2017Nov09.png" descr="HESR_Jun2017_2017Nov09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077" y="1041566"/>
                <a:ext cx="6741993" cy="3143971"/>
              </a:xfrm>
              <a:prstGeom prst="rect">
                <a:avLst/>
              </a:prstGeom>
              <a:ln w="63500" cap="flat">
                <a:solidFill>
                  <a:srgbClr val="00F900"/>
                </a:solidFill>
                <a:prstDash val="solid"/>
                <a:miter lim="400000"/>
              </a:ln>
              <a:effectLst/>
            </p:spPr>
          </p:pic>
          <p:sp>
            <p:nvSpPr>
              <p:cNvPr id="486" name="Future"/>
              <p:cNvSpPr txBox="1"/>
              <p:nvPr/>
            </p:nvSpPr>
            <p:spPr>
              <a:xfrm>
                <a:off x="5084694" y="904197"/>
                <a:ext cx="1853490" cy="808432"/>
              </a:xfrm>
              <a:prstGeom prst="rect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r>
                  <a:t>Future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8" name="Text"/>
                <p:cNvSpPr txBox="1"/>
                <p:nvPr/>
              </p:nvSpPr>
              <p:spPr>
                <a:xfrm>
                  <a:off x="5138979" y="1676546"/>
                  <a:ext cx="1490573" cy="7662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>
                    <a:lnSpc>
                      <a:spcPct val="100000"/>
                    </a:lnSpc>
                    <a:spcBef>
                      <a:spcPts val="0"/>
                    </a:spcBef>
                    <a:defRPr sz="3700"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bar>
                          <m:barPr>
                            <m:pos m:val="top"/>
                            <m:ctrlPr>
                              <a:rPr sz="4450" i="1">
                                <a:solidFill>
                                  <a:srgbClr val="FF2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sz="4450" i="1">
                                <a:solidFill>
                                  <a:srgbClr val="FF26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ba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488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8979" y="1676546"/>
                  <a:ext cx="1490573" cy="766273"/>
                </a:xfrm>
                <a:prstGeom prst="rect">
                  <a:avLst/>
                </a:prstGeom>
                <a:blipFill>
                  <a:blip r:embed="rId11"/>
                  <a:stretch>
                    <a:fillRect l="-14286" b="-17742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5" name="Group"/>
          <p:cNvGrpSpPr/>
          <p:nvPr/>
        </p:nvGrpSpPr>
        <p:grpSpPr>
          <a:xfrm>
            <a:off x="14767647" y="849720"/>
            <a:ext cx="10469394" cy="6727803"/>
            <a:chOff x="0" y="0"/>
            <a:chExt cx="10469392" cy="6727802"/>
          </a:xfrm>
        </p:grpSpPr>
        <p:sp>
          <p:nvSpPr>
            <p:cNvPr id="490" name="Oval"/>
            <p:cNvSpPr/>
            <p:nvPr/>
          </p:nvSpPr>
          <p:spPr>
            <a:xfrm>
              <a:off x="1534590" y="5901776"/>
              <a:ext cx="947971" cy="826027"/>
            </a:xfrm>
            <a:prstGeom prst="ellipse">
              <a:avLst/>
            </a:prstGeom>
            <a:solidFill>
              <a:srgbClr val="D44127">
                <a:alpha val="73218"/>
              </a:srgbClr>
            </a:solidFill>
            <a:ln w="63500" cap="flat">
              <a:solidFill>
                <a:srgbClr val="FFFB00">
                  <a:alpha val="73218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1" name="CBM"/>
            <p:cNvSpPr txBox="1"/>
            <p:nvPr/>
          </p:nvSpPr>
          <p:spPr>
            <a:xfrm>
              <a:off x="3471245" y="5586916"/>
              <a:ext cx="6998148" cy="1060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400" b="1">
                  <a:solidFill>
                    <a:srgbClr val="FFFB00"/>
                  </a:solidFill>
                </a:defRPr>
              </a:lvl1pPr>
            </a:lstStyle>
            <a:p>
              <a:r>
                <a:t>CBM</a:t>
              </a:r>
            </a:p>
          </p:txBody>
        </p:sp>
        <p:pic>
          <p:nvPicPr>
            <p:cNvPr id="492" name="20250718-CBM-view-Zeitrausch.png" descr="20250718-CBM-view-Zeitrausch.png"/>
            <p:cNvPicPr>
              <a:picLocks noChangeAspect="1"/>
            </p:cNvPicPr>
            <p:nvPr/>
          </p:nvPicPr>
          <p:blipFill>
            <a:blip r:embed="rId12"/>
            <a:srcRect l="501" r="54933"/>
            <a:stretch>
              <a:fillRect/>
            </a:stretch>
          </p:blipFill>
          <p:spPr>
            <a:xfrm>
              <a:off x="0" y="0"/>
              <a:ext cx="7555770" cy="5816247"/>
            </a:xfrm>
            <a:prstGeom prst="rect">
              <a:avLst/>
            </a:prstGeom>
            <a:ln w="63500" cap="flat">
              <a:solidFill>
                <a:srgbClr val="FF2600"/>
              </a:solidFill>
              <a:prstDash val="solid"/>
              <a:miter lim="400000"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3" name="Text"/>
                <p:cNvSpPr txBox="1"/>
                <p:nvPr/>
              </p:nvSpPr>
              <p:spPr>
                <a:xfrm>
                  <a:off x="5977366" y="5033505"/>
                  <a:ext cx="1488302" cy="7662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>
                    <a:lnSpc>
                      <a:spcPct val="100000"/>
                    </a:lnSpc>
                    <a:spcBef>
                      <a:spcPts val="0"/>
                    </a:spcBef>
                    <a:defRPr sz="3700"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4450" i="1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>
            <p:sp>
              <p:nvSpPr>
                <p:cNvPr id="493" name="Text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7366" y="5033505"/>
                  <a:ext cx="1488302" cy="766273"/>
                </a:xfrm>
                <a:prstGeom prst="rect">
                  <a:avLst/>
                </a:prstGeom>
                <a:blipFill>
                  <a:blip r:embed="rId13"/>
                  <a:stretch>
                    <a:fillRect l="-15254" b="-18033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4" name="Coming soon"/>
            <p:cNvSpPr txBox="1"/>
            <p:nvPr/>
          </p:nvSpPr>
          <p:spPr>
            <a:xfrm>
              <a:off x="5283339" y="1939"/>
              <a:ext cx="3761538" cy="808432"/>
            </a:xfrm>
            <a:prstGeom prst="rect">
              <a:avLst/>
            </a:prstGeom>
            <a:solidFill>
              <a:srgbClr val="0077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Coming soon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" grpId="2" animBg="1" advAuto="0"/>
      <p:bldP spid="471" grpId="5" animBg="1" advAuto="0"/>
      <p:bldP spid="482" grpId="1" animBg="1" advAuto="0"/>
      <p:bldP spid="489" grpId="4" animBg="1" advAuto="0"/>
      <p:bldP spid="495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Image"/>
          <p:cNvGrpSpPr/>
          <p:nvPr/>
        </p:nvGrpSpPr>
        <p:grpSpPr>
          <a:xfrm>
            <a:off x="14720774" y="1696419"/>
            <a:ext cx="9237138" cy="11088306"/>
            <a:chOff x="0" y="0"/>
            <a:chExt cx="9237136" cy="11088304"/>
          </a:xfrm>
        </p:grpSpPr>
        <p:pic>
          <p:nvPicPr>
            <p:cNvPr id="93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00" y="165100"/>
              <a:ext cx="8957737" cy="107581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0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237137" cy="11088305"/>
            </a:xfrm>
            <a:prstGeom prst="rect">
              <a:avLst/>
            </a:prstGeom>
            <a:effectLst/>
          </p:spPr>
        </p:pic>
      </p:grpSp>
      <p:pic>
        <p:nvPicPr>
          <p:cNvPr id="93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7366" y="430450"/>
            <a:ext cx="7086714" cy="5543667"/>
          </a:xfrm>
          <a:prstGeom prst="rect">
            <a:avLst/>
          </a:prstGeom>
          <a:ln w="63500">
            <a:solidFill>
              <a:srgbClr val="0433FF"/>
            </a:solidFill>
            <a:miter lim="400000"/>
          </a:ln>
        </p:spPr>
      </p:pic>
      <p:sp>
        <p:nvSpPr>
          <p:cNvPr id="934" name="Jenny Taylor FastSim"/>
          <p:cNvSpPr txBox="1"/>
          <p:nvPr/>
        </p:nvSpPr>
        <p:spPr>
          <a:xfrm rot="16200000">
            <a:off x="18936567" y="6887695"/>
            <a:ext cx="2769160" cy="4366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B00"/>
                </a:solidFill>
              </a:defRPr>
            </a:lvl1pPr>
          </a:lstStyle>
          <a:p>
            <a:r>
              <a:t>Jenny Taylor FastSim</a:t>
            </a:r>
          </a:p>
        </p:txBody>
      </p:sp>
      <p:sp>
        <p:nvSpPr>
          <p:cNvPr id="935" name="From SIS18 to SIS100"/>
          <p:cNvSpPr txBox="1">
            <a:spLocks noGrp="1"/>
          </p:cNvSpPr>
          <p:nvPr>
            <p:ph type="title"/>
          </p:nvPr>
        </p:nvSpPr>
        <p:spPr>
          <a:xfrm>
            <a:off x="1206500" y="2794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From SIS18 to SIS100</a:t>
            </a:r>
          </a:p>
        </p:txBody>
      </p:sp>
      <p:sp>
        <p:nvSpPr>
          <p:cNvPr id="936" name="…what could that add in hadron physics with protons?"/>
          <p:cNvSpPr txBox="1">
            <a:spLocks noGrp="1"/>
          </p:cNvSpPr>
          <p:nvPr>
            <p:ph type="body" idx="21"/>
          </p:nvPr>
        </p:nvSpPr>
        <p:spPr>
          <a:xfrm>
            <a:off x="1206500" y="1228198"/>
            <a:ext cx="13469028" cy="24247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808990">
              <a:defRPr sz="3724"/>
            </a:pPr>
            <a:r>
              <a:t>…what could that add in hadron physics with </a:t>
            </a:r>
            <a:r>
              <a:rPr sz="5978">
                <a:solidFill>
                  <a:srgbClr val="FFFB00"/>
                </a:solidFill>
              </a:rPr>
              <a:t>protons</a:t>
            </a:r>
            <a:r>
              <a:t>?</a:t>
            </a:r>
          </a:p>
          <a:p>
            <a:pPr defTabSz="808990">
              <a:defRPr sz="5390"/>
            </a:pPr>
            <a: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37" name="Energy upgrade: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85689" y="2723236"/>
                <a:ext cx="14257654" cy="10517735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spcBef>
                    <a:spcPts val="2000"/>
                  </a:spcBef>
                  <a:defRPr sz="5000" b="1"/>
                </a:pPr>
                <a:r>
                  <a:t>Energy upgrade:</a:t>
                </a:r>
              </a:p>
              <a:p>
                <a:pPr marL="1130300" lvl="1" indent="-520700">
                  <a:lnSpc>
                    <a:spcPct val="80000"/>
                  </a:lnSpc>
                  <a:spcBef>
                    <a:spcPts val="1800"/>
                  </a:spcBef>
                  <a:buSzPct val="40000"/>
                  <a:buBlip>
                    <a:blip r:embed="rId6"/>
                  </a:buBlip>
                  <a:defRPr sz="4100"/>
                </a:pPr>
                <a:r>
                  <a:t>From T</a:t>
                </a:r>
                <a:r>
                  <a:rPr i="1"/>
                  <a:t>=</a:t>
                </a:r>
                <a:r>
                  <a:t>0.2-5 GeV (SIS18) to </a:t>
                </a:r>
                <a:r>
                  <a:rPr>
                    <a:solidFill>
                      <a:srgbClr val="FFFB00"/>
                    </a:solidFill>
                  </a:rPr>
                  <a:t>T=4-29 GeV</a:t>
                </a:r>
                <a:r>
                  <a:t> (SIS100):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360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sz="36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36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sz="36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sz="360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p>
                        </m:sSubSup>
                      </m:e>
                    </m:rad>
                    <m:r>
                      <a:rPr sz="3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≈3.5</m:t>
                    </m:r>
                    <m:r>
                      <m:rPr>
                        <m:sty m:val="p"/>
                      </m:rPr>
                      <a:rPr sz="3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sz="3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→7.6</m:t>
                    </m:r>
                    <m:r>
                      <m:rPr>
                        <m:sty m:val="p"/>
                      </m:rPr>
                      <a:rPr sz="36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/>
              </a:p>
              <a:p>
                <a:pPr marL="1130300" lvl="1" indent="-520700">
                  <a:lnSpc>
                    <a:spcPct val="80000"/>
                  </a:lnSpc>
                  <a:spcBef>
                    <a:spcPts val="1800"/>
                  </a:spcBef>
                  <a:buSzPct val="40000"/>
                  <a:buBlip>
                    <a:blip r:embed="rId6"/>
                  </a:buBlip>
                  <a:defRPr sz="4100"/>
                </a:pPr>
                <a:r>
                  <a:t>Opening </a:t>
                </a:r>
                <a:r>
                  <a:rPr>
                    <a:solidFill>
                      <a:srgbClr val="FFFB00"/>
                    </a:solidFill>
                  </a:rPr>
                  <a:t>new realm</a:t>
                </a:r>
                <a:r>
                  <a:t>: double+triple strangeness and even charm baryons and mesons! </a:t>
                </a:r>
              </a:p>
              <a:p>
                <a:pPr marL="1130300" lvl="1" indent="-520700">
                  <a:lnSpc>
                    <a:spcPct val="80000"/>
                  </a:lnSpc>
                  <a:spcBef>
                    <a:spcPts val="1800"/>
                  </a:spcBef>
                  <a:buSzPct val="40000"/>
                  <a:buBlip>
                    <a:blip r:embed="rId6"/>
                  </a:buBlip>
                  <a:defRPr sz="4100"/>
                </a:pPr>
                <a:r>
                  <a:t>Significant </a:t>
                </a:r>
                <a:r>
                  <a:rPr>
                    <a:solidFill>
                      <a:srgbClr val="FFFB00"/>
                    </a:solidFill>
                  </a:rPr>
                  <a:t>increase in production yield</a:t>
                </a:r>
                <a:r>
                  <a:t> of hyperons</a:t>
                </a:r>
              </a:p>
              <a:p>
                <a:pPr>
                  <a:spcBef>
                    <a:spcPts val="2000"/>
                  </a:spcBef>
                  <a:defRPr sz="5000" b="1"/>
                </a:pPr>
                <a:r>
                  <a:t>Intensity upgrade: </a:t>
                </a:r>
              </a:p>
              <a:p>
                <a:pPr marL="1130300" lvl="1" indent="-520700">
                  <a:spcBef>
                    <a:spcPts val="1800"/>
                  </a:spcBef>
                  <a:buSzPct val="40000"/>
                  <a:buBlip>
                    <a:blip r:embed="rId6"/>
                  </a:buBlip>
                  <a:defRPr sz="4100"/>
                </a:pPr>
                <a:r>
                  <a:t>From max #protons of 10</a:t>
                </a:r>
                <a:r>
                  <a:rPr baseline="31999"/>
                  <a:t>11</a:t>
                </a:r>
                <a:r>
                  <a:t>/s (SIS18) to </a:t>
                </a:r>
                <a:r>
                  <a:rPr>
                    <a:solidFill>
                      <a:srgbClr val="FFFB00"/>
                    </a:solidFill>
                  </a:rPr>
                  <a:t>10</a:t>
                </a:r>
                <a:r>
                  <a:rPr baseline="31999">
                    <a:solidFill>
                      <a:srgbClr val="FFFB00"/>
                    </a:solidFill>
                  </a:rPr>
                  <a:t>13</a:t>
                </a:r>
                <a:r>
                  <a:rPr>
                    <a:solidFill>
                      <a:srgbClr val="FFFB00"/>
                    </a:solidFill>
                  </a:rPr>
                  <a:t>/s</a:t>
                </a:r>
                <a:r>
                  <a:t> (SIS100)</a:t>
                </a:r>
                <a:endParaRPr baseline="31999"/>
              </a:p>
              <a:p>
                <a:pPr>
                  <a:spcBef>
                    <a:spcPts val="2000"/>
                  </a:spcBef>
                  <a:defRPr sz="5000" b="1"/>
                </a:pPr>
                <a:r>
                  <a:t>Detector enrichments:</a:t>
                </a:r>
              </a:p>
              <a:p>
                <a:pPr marL="1130300" lvl="1" indent="-520700">
                  <a:spcBef>
                    <a:spcPts val="1800"/>
                  </a:spcBef>
                  <a:buSzPct val="40000"/>
                  <a:buBlip>
                    <a:blip r:embed="rId6"/>
                  </a:buBlip>
                  <a:defRPr sz="4100"/>
                </a:pPr>
                <a:r>
                  <a:t>Towards </a:t>
                </a:r>
                <a:r>
                  <a:rPr>
                    <a:solidFill>
                      <a:srgbClr val="FFFB00"/>
                    </a:solidFill>
                  </a:rPr>
                  <a:t>high-rate capabilities</a:t>
                </a:r>
                <a:r>
                  <a:t> and free-streaming DAQs</a:t>
                </a:r>
              </a:p>
              <a:p>
                <a:pPr>
                  <a:spcBef>
                    <a:spcPts val="2000"/>
                  </a:spcBef>
                  <a:defRPr sz="5000" b="1"/>
                </a:pPr>
                <a:r>
                  <a:t>Theory enrichment:</a:t>
                </a:r>
              </a:p>
              <a:p>
                <a:pPr marL="1130300" lvl="1" indent="-520700">
                  <a:spcBef>
                    <a:spcPts val="1800"/>
                  </a:spcBef>
                  <a:buSzPct val="40000"/>
                  <a:buBlip>
                    <a:blip r:embed="rId6"/>
                  </a:buBlip>
                  <a:defRPr sz="4100"/>
                </a:pPr>
                <a:r>
                  <a:rPr>
                    <a:solidFill>
                      <a:srgbClr val="FFFB00"/>
                    </a:solidFill>
                  </a:rPr>
                  <a:t>Terra incognita</a:t>
                </a:r>
                <a:r>
                  <a:t>: intellectual challenges in this energy regime!</a:t>
                </a:r>
              </a:p>
            </p:txBody>
          </p:sp>
        </mc:Choice>
        <mc:Fallback>
          <p:sp>
            <p:nvSpPr>
              <p:cNvPr id="937" name="Energy upgrade: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85689" y="2723236"/>
                <a:ext cx="14257654" cy="10517735"/>
              </a:xfrm>
              <a:prstGeom prst="rect">
                <a:avLst/>
              </a:prstGeom>
              <a:blipFill>
                <a:blip r:embed="rId7"/>
                <a:stretch>
                  <a:fillRect l="-2847" t="-3619" b="-72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3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3741" y="4975678"/>
            <a:ext cx="5367175" cy="3764645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</p:pic>
      <p:grpSp>
        <p:nvGrpSpPr>
          <p:cNvPr id="944" name="Group"/>
          <p:cNvGrpSpPr/>
          <p:nvPr/>
        </p:nvGrpSpPr>
        <p:grpSpPr>
          <a:xfrm>
            <a:off x="16926025" y="8576899"/>
            <a:ext cx="6831525" cy="4623893"/>
            <a:chOff x="0" y="0"/>
            <a:chExt cx="6831523" cy="4623892"/>
          </a:xfrm>
        </p:grpSpPr>
        <p:pic>
          <p:nvPicPr>
            <p:cNvPr id="939" name="Group 15" descr="Group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0"/>
              <a:ext cx="6831524" cy="4623893"/>
            </a:xfrm>
            <a:prstGeom prst="rect">
              <a:avLst/>
            </a:prstGeom>
            <a:ln w="63500" cap="flat">
              <a:solidFill>
                <a:srgbClr val="0433FF"/>
              </a:solidFill>
              <a:prstDash val="solid"/>
              <a:miter lim="400000"/>
            </a:ln>
            <a:effectLst/>
          </p:spPr>
        </p:pic>
        <p:sp>
          <p:nvSpPr>
            <p:cNvPr id="940" name="Fast Simulations, J.M."/>
            <p:cNvSpPr txBox="1"/>
            <p:nvPr/>
          </p:nvSpPr>
          <p:spPr>
            <a:xfrm>
              <a:off x="806490" y="3757759"/>
              <a:ext cx="3670543" cy="4611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0433FF"/>
                  </a:solidFill>
                </a:defRPr>
              </a:lvl1pPr>
            </a:lstStyle>
            <a:p>
              <a:r>
                <a:t>Fast Simulations, J.M.</a:t>
              </a:r>
            </a:p>
          </p:txBody>
        </p:sp>
        <p:pic>
          <p:nvPicPr>
            <p:cNvPr id="941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51757" y="540306"/>
              <a:ext cx="3330458" cy="334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2" name="5%"/>
            <p:cNvSpPr txBox="1"/>
            <p:nvPr/>
          </p:nvSpPr>
          <p:spPr>
            <a:xfrm>
              <a:off x="3489180" y="765087"/>
              <a:ext cx="684007" cy="366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5%</a:t>
              </a:r>
            </a:p>
          </p:txBody>
        </p:sp>
        <p:sp>
          <p:nvSpPr>
            <p:cNvPr id="943" name="3.8%"/>
            <p:cNvSpPr txBox="1"/>
            <p:nvPr/>
          </p:nvSpPr>
          <p:spPr>
            <a:xfrm>
              <a:off x="4852497" y="765086"/>
              <a:ext cx="961543" cy="366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000000"/>
                  </a:solidFill>
                </a:defRPr>
              </a:lvl1pPr>
            </a:lstStyle>
            <a:p>
              <a:r>
                <a:t>3.8%</a:t>
              </a:r>
            </a:p>
          </p:txBody>
        </p:sp>
      </p:grpSp>
      <p:grpSp>
        <p:nvGrpSpPr>
          <p:cNvPr id="947" name="Image"/>
          <p:cNvGrpSpPr/>
          <p:nvPr/>
        </p:nvGrpSpPr>
        <p:grpSpPr>
          <a:xfrm>
            <a:off x="14973690" y="5728469"/>
            <a:ext cx="8731304" cy="7001027"/>
            <a:chOff x="0" y="0"/>
            <a:chExt cx="8731302" cy="7001026"/>
          </a:xfrm>
        </p:grpSpPr>
        <p:pic>
          <p:nvPicPr>
            <p:cNvPr id="946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9700" y="165100"/>
              <a:ext cx="8451903" cy="66708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5" name="Image" descr="Image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8731303" cy="7001027"/>
            </a:xfrm>
            <a:prstGeom prst="rect">
              <a:avLst/>
            </a:prstGeom>
            <a:effectLst/>
          </p:spPr>
        </p:pic>
      </p:grpSp>
      <p:grpSp>
        <p:nvGrpSpPr>
          <p:cNvPr id="950" name="Group"/>
          <p:cNvGrpSpPr/>
          <p:nvPr/>
        </p:nvGrpSpPr>
        <p:grpSpPr>
          <a:xfrm>
            <a:off x="15591910" y="6012519"/>
            <a:ext cx="818483" cy="910032"/>
            <a:chOff x="0" y="0"/>
            <a:chExt cx="818482" cy="9100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8" name="Equation"/>
                <p:cNvSpPr txBox="1"/>
                <p:nvPr/>
              </p:nvSpPr>
              <p:spPr>
                <a:xfrm>
                  <a:off x="12700" y="730275"/>
                  <a:ext cx="805783" cy="1797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sz="2100"/>
                </a:p>
              </p:txBody>
            </p:sp>
          </mc:Choice>
          <mc:Fallback>
            <p:sp>
              <p:nvSpPr>
                <p:cNvPr id="948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00" y="730275"/>
                  <a:ext cx="805783" cy="179756"/>
                </a:xfrm>
                <a:prstGeom prst="rect">
                  <a:avLst/>
                </a:prstGeom>
                <a:blipFill>
                  <a:blip r:embed="rId13"/>
                  <a:stretch>
                    <a:fillRect l="-7692" r="-3077" b="-87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49" name="Equation"/>
                <p:cNvSpPr txBox="1"/>
                <p:nvPr/>
              </p:nvSpPr>
              <p:spPr>
                <a:xfrm>
                  <a:off x="0" y="0"/>
                  <a:ext cx="759111" cy="18455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sz="2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sSup>
                          <m:sSupPr>
                            <m:ctrlP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21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sz="2100"/>
                </a:p>
              </p:txBody>
            </p:sp>
          </mc:Choice>
          <mc:Fallback>
            <p:sp>
              <p:nvSpPr>
                <p:cNvPr id="949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0"/>
                  <a:ext cx="759111" cy="184557"/>
                </a:xfrm>
                <a:prstGeom prst="rect">
                  <a:avLst/>
                </a:prstGeom>
                <a:blipFill>
                  <a:blip r:embed="rId14"/>
                  <a:stretch>
                    <a:fillRect l="-8197" r="-6557" b="-8125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51" name="CBM_HADES.png" descr="CBM_HADES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20232" y="4962579"/>
            <a:ext cx="3946662" cy="1825492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9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9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9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" grpId="2" animBg="1" advAuto="0"/>
      <p:bldP spid="933" grpId="3" animBg="1" advAuto="0"/>
      <p:bldP spid="934" grpId="6" animBg="1" advAuto="0"/>
      <p:bldP spid="934" grpId="12" animBg="1" advAuto="0"/>
      <p:bldP spid="937" grpId="1" build="p" animBg="1" advAuto="0"/>
      <p:bldP spid="938" grpId="4" animBg="1" advAuto="0"/>
      <p:bldP spid="938" grpId="10" animBg="1" advAuto="0"/>
      <p:bldP spid="944" grpId="5" animBg="1" advAuto="0"/>
      <p:bldP spid="944" grpId="11" animBg="1" advAuto="0"/>
      <p:bldP spid="947" grpId="9" animBg="1" advAuto="0"/>
      <p:bldP spid="950" grpId="7" animBg="1" advAuto="0"/>
      <p:bldP spid="950" grpId="13" animBg="1" advAuto="0"/>
      <p:bldP spid="951" grpId="8" animBg="1" advAuto="0"/>
      <p:bldP spid="951" grpId="1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Rectangle"/>
          <p:cNvSpPr/>
          <p:nvPr/>
        </p:nvSpPr>
        <p:spPr>
          <a:xfrm>
            <a:off x="-68493" y="-116452"/>
            <a:ext cx="24520986" cy="13948904"/>
          </a:xfrm>
          <a:prstGeom prst="rect">
            <a:avLst/>
          </a:prstGeom>
          <a:solidFill>
            <a:srgbClr val="000000">
              <a:alpha val="5353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6" name="A comprehensive QCD program with SIS100!"/>
          <p:cNvSpPr txBox="1">
            <a:spLocks noGrp="1"/>
          </p:cNvSpPr>
          <p:nvPr>
            <p:ph type="title"/>
          </p:nvPr>
        </p:nvSpPr>
        <p:spPr>
          <a:xfrm>
            <a:off x="246370" y="194400"/>
            <a:ext cx="21971001" cy="143316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marR="0" algn="l" defTabSz="2389572">
              <a:lnSpc>
                <a:spcPct val="80000"/>
              </a:lnSpc>
              <a:defRPr sz="8330" b="1" spc="-166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A comprehensive </a:t>
            </a:r>
            <a:r>
              <a:rPr dirty="0">
                <a:solidFill>
                  <a:srgbClr val="FF2600"/>
                </a:solidFill>
              </a:rPr>
              <a:t>Q</a:t>
            </a:r>
            <a:r>
              <a:rPr dirty="0">
                <a:solidFill>
                  <a:srgbClr val="00F900"/>
                </a:solidFill>
              </a:rPr>
              <a:t>C</a:t>
            </a:r>
            <a:r>
              <a:rPr dirty="0">
                <a:solidFill>
                  <a:srgbClr val="0433FF"/>
                </a:solidFill>
              </a:rPr>
              <a:t>D</a:t>
            </a:r>
            <a:r>
              <a:rPr dirty="0"/>
              <a:t> program with SIS100!</a:t>
            </a:r>
          </a:p>
        </p:txBody>
      </p:sp>
      <p:grpSp>
        <p:nvGrpSpPr>
          <p:cNvPr id="996" name="Group"/>
          <p:cNvGrpSpPr/>
          <p:nvPr/>
        </p:nvGrpSpPr>
        <p:grpSpPr>
          <a:xfrm>
            <a:off x="669075" y="1757139"/>
            <a:ext cx="23202631" cy="11637647"/>
            <a:chOff x="0" y="204024"/>
            <a:chExt cx="23202630" cy="11637646"/>
          </a:xfrm>
        </p:grpSpPr>
        <p:grpSp>
          <p:nvGrpSpPr>
            <p:cNvPr id="960" name="Group"/>
            <p:cNvGrpSpPr/>
            <p:nvPr/>
          </p:nvGrpSpPr>
          <p:grpSpPr>
            <a:xfrm>
              <a:off x="7487690" y="461437"/>
              <a:ext cx="9526176" cy="7818505"/>
              <a:chOff x="0" y="-79837"/>
              <a:chExt cx="9526175" cy="7818503"/>
            </a:xfrm>
          </p:grpSpPr>
          <p:sp>
            <p:nvSpPr>
              <p:cNvPr id="957" name="Rectangle"/>
              <p:cNvSpPr/>
              <p:nvPr/>
            </p:nvSpPr>
            <p:spPr>
              <a:xfrm>
                <a:off x="0" y="23653"/>
                <a:ext cx="9526176" cy="7715014"/>
              </a:xfrm>
              <a:prstGeom prst="rect">
                <a:avLst/>
              </a:prstGeom>
              <a:solidFill>
                <a:schemeClr val="accent5">
                  <a:alpha val="67351"/>
                </a:schemeClr>
              </a:solidFill>
              <a:ln w="63500" cap="flat">
                <a:solidFill>
                  <a:srgbClr val="FF2600">
                    <a:alpha val="6735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58" name="Hadron structure"/>
              <p:cNvSpPr txBox="1"/>
              <p:nvPr/>
            </p:nvSpPr>
            <p:spPr>
              <a:xfrm>
                <a:off x="81156" y="-76200"/>
                <a:ext cx="3642970" cy="1240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Hadron structure</a:t>
                </a:r>
              </a:p>
            </p:txBody>
          </p:sp>
          <p:sp>
            <p:nvSpPr>
              <p:cNvPr id="959" name="Hadron spectroscopy"/>
              <p:cNvSpPr txBox="1"/>
              <p:nvPr/>
            </p:nvSpPr>
            <p:spPr>
              <a:xfrm>
                <a:off x="5620242" y="-79838"/>
                <a:ext cx="3642971" cy="12400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Hadron spectroscopy</a:t>
                </a:r>
              </a:p>
            </p:txBody>
          </p:sp>
        </p:grpSp>
        <p:grpSp>
          <p:nvGrpSpPr>
            <p:cNvPr id="963" name="Group"/>
            <p:cNvGrpSpPr/>
            <p:nvPr/>
          </p:nvGrpSpPr>
          <p:grpSpPr>
            <a:xfrm>
              <a:off x="3349709" y="5241702"/>
              <a:ext cx="9433358" cy="6599969"/>
              <a:chOff x="0" y="0"/>
              <a:chExt cx="9433357" cy="6599967"/>
            </a:xfrm>
          </p:grpSpPr>
          <p:sp>
            <p:nvSpPr>
              <p:cNvPr id="961" name="Rectangle"/>
              <p:cNvSpPr/>
              <p:nvPr/>
            </p:nvSpPr>
            <p:spPr>
              <a:xfrm>
                <a:off x="0" y="0"/>
                <a:ext cx="9433358" cy="6453308"/>
              </a:xfrm>
              <a:prstGeom prst="rect">
                <a:avLst/>
              </a:prstGeom>
              <a:solidFill>
                <a:schemeClr val="accent3">
                  <a:alpha val="69311"/>
                </a:schemeClr>
              </a:solidFill>
              <a:ln w="63500" cap="flat">
                <a:solidFill>
                  <a:srgbClr val="00F900">
                    <a:alpha val="6931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62" name="Heavy-ion dynamics"/>
              <p:cNvSpPr txBox="1"/>
              <p:nvPr/>
            </p:nvSpPr>
            <p:spPr>
              <a:xfrm>
                <a:off x="144880" y="5063512"/>
                <a:ext cx="3215044" cy="15364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Heavy-ion dynamics</a:t>
                </a:r>
              </a:p>
            </p:txBody>
          </p:sp>
        </p:grpSp>
        <p:grpSp>
          <p:nvGrpSpPr>
            <p:cNvPr id="968" name="Group"/>
            <p:cNvGrpSpPr/>
            <p:nvPr/>
          </p:nvGrpSpPr>
          <p:grpSpPr>
            <a:xfrm>
              <a:off x="9704592" y="5046877"/>
              <a:ext cx="10449652" cy="5598657"/>
              <a:chOff x="0" y="0"/>
              <a:chExt cx="10449651" cy="5598655"/>
            </a:xfrm>
          </p:grpSpPr>
          <p:grpSp>
            <p:nvGrpSpPr>
              <p:cNvPr id="966" name="Group"/>
              <p:cNvGrpSpPr/>
              <p:nvPr/>
            </p:nvGrpSpPr>
            <p:grpSpPr>
              <a:xfrm>
                <a:off x="0" y="0"/>
                <a:ext cx="10449652" cy="5582565"/>
                <a:chOff x="0" y="0"/>
                <a:chExt cx="10449651" cy="5582564"/>
              </a:xfrm>
            </p:grpSpPr>
            <p:sp>
              <p:nvSpPr>
                <p:cNvPr id="964" name="Rectangle"/>
                <p:cNvSpPr/>
                <p:nvPr/>
              </p:nvSpPr>
              <p:spPr>
                <a:xfrm>
                  <a:off x="0" y="0"/>
                  <a:ext cx="10449652" cy="5552889"/>
                </a:xfrm>
                <a:prstGeom prst="rect">
                  <a:avLst/>
                </a:prstGeom>
                <a:solidFill>
                  <a:schemeClr val="accent1">
                    <a:lumOff val="13575"/>
                    <a:alpha val="56406"/>
                  </a:schemeClr>
                </a:solidFill>
                <a:ln w="63500" cap="flat">
                  <a:solidFill>
                    <a:srgbClr val="0433FF">
                      <a:alpha val="56406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965" name="Hadron production"/>
                <p:cNvSpPr txBox="1"/>
                <p:nvPr/>
              </p:nvSpPr>
              <p:spPr>
                <a:xfrm>
                  <a:off x="7342709" y="4301292"/>
                  <a:ext cx="2976830" cy="12812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r">
                    <a:lnSpc>
                      <a:spcPct val="100000"/>
                    </a:lnSpc>
                    <a:spcBef>
                      <a:spcPts val="0"/>
                    </a:spcBef>
                    <a:defRPr sz="3700" b="1">
                      <a:solidFill>
                        <a:srgbClr val="FFFB00"/>
                      </a:solidFill>
                    </a:defRPr>
                  </a:lvl1pPr>
                </a:lstStyle>
                <a:p>
                  <a:r>
                    <a:t>Hadron production</a:t>
                  </a:r>
                </a:p>
              </p:txBody>
            </p:sp>
          </p:grpSp>
          <p:sp>
            <p:nvSpPr>
              <p:cNvPr id="967" name="Few-body interactions"/>
              <p:cNvSpPr txBox="1"/>
              <p:nvPr/>
            </p:nvSpPr>
            <p:spPr>
              <a:xfrm>
                <a:off x="112757" y="4317383"/>
                <a:ext cx="2976830" cy="12812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Few-body interactions</a:t>
                </a:r>
              </a:p>
            </p:txBody>
          </p:sp>
        </p:grpSp>
        <p:grpSp>
          <p:nvGrpSpPr>
            <p:cNvPr id="986" name="Group"/>
            <p:cNvGrpSpPr/>
            <p:nvPr/>
          </p:nvGrpSpPr>
          <p:grpSpPr>
            <a:xfrm>
              <a:off x="3648392" y="2247411"/>
              <a:ext cx="15023925" cy="7457896"/>
              <a:chOff x="0" y="414832"/>
              <a:chExt cx="15023924" cy="7457895"/>
            </a:xfrm>
          </p:grpSpPr>
          <p:sp>
            <p:nvSpPr>
              <p:cNvPr id="969" name="Emergent Hadron Mass"/>
              <p:cNvSpPr/>
              <p:nvPr/>
            </p:nvSpPr>
            <p:spPr>
              <a:xfrm>
                <a:off x="8061586" y="414832"/>
                <a:ext cx="25139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Emergent Hadron Mass</a:t>
                </a:r>
              </a:p>
            </p:txBody>
          </p:sp>
          <p:sp>
            <p:nvSpPr>
              <p:cNvPr id="970" name="Intrinsic charm of the proton"/>
              <p:cNvSpPr/>
              <p:nvPr/>
            </p:nvSpPr>
            <p:spPr>
              <a:xfrm>
                <a:off x="6493479" y="1710203"/>
                <a:ext cx="272596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Intrinsic charm of the proton</a:t>
                </a:r>
              </a:p>
            </p:txBody>
          </p:sp>
          <p:sp>
            <p:nvSpPr>
              <p:cNvPr id="971" name="Mass-radius of the proton"/>
              <p:cNvSpPr/>
              <p:nvPr/>
            </p:nvSpPr>
            <p:spPr>
              <a:xfrm>
                <a:off x="4220599" y="661596"/>
                <a:ext cx="25139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Mass-radius of the proton</a:t>
                </a:r>
              </a:p>
            </p:txBody>
          </p:sp>
          <p:sp>
            <p:nvSpPr>
              <p:cNvPr id="972" name="Line-shape measurements of hyperon resonances"/>
              <p:cNvSpPr/>
              <p:nvPr/>
            </p:nvSpPr>
            <p:spPr>
              <a:xfrm>
                <a:off x="11607507" y="4061961"/>
                <a:ext cx="306677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Line-shape measurements of hyperon resonances</a:t>
                </a:r>
              </a:p>
            </p:txBody>
          </p:sp>
          <p:sp>
            <p:nvSpPr>
              <p:cNvPr id="973" name="E.m.+weak transition Form Factors of hyperons"/>
              <p:cNvSpPr/>
              <p:nvPr/>
            </p:nvSpPr>
            <p:spPr>
              <a:xfrm>
                <a:off x="3940482" y="3310269"/>
                <a:ext cx="209567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E.m.+weak transition Form Factors of hyperons</a:t>
                </a:r>
              </a:p>
            </p:txBody>
          </p:sp>
          <p:sp>
            <p:nvSpPr>
              <p:cNvPr id="974" name="Femtoscopy"/>
              <p:cNvSpPr/>
              <p:nvPr/>
            </p:nvSpPr>
            <p:spPr>
              <a:xfrm>
                <a:off x="6808628" y="6072283"/>
                <a:ext cx="209567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Femtoscopy</a:t>
                </a:r>
              </a:p>
            </p:txBody>
          </p:sp>
          <p:sp>
            <p:nvSpPr>
              <p:cNvPr id="975" name="SU(3) baryon-like spectroscopy"/>
              <p:cNvSpPr/>
              <p:nvPr/>
            </p:nvSpPr>
            <p:spPr>
              <a:xfrm>
                <a:off x="10402853" y="1233616"/>
                <a:ext cx="25139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SU(3) baryon-like spectroscopy</a:t>
                </a:r>
              </a:p>
            </p:txBody>
          </p:sp>
          <p:sp>
            <p:nvSpPr>
              <p:cNvPr id="976" name="Final-state interactions using PWA"/>
              <p:cNvSpPr/>
              <p:nvPr/>
            </p:nvSpPr>
            <p:spPr>
              <a:xfrm>
                <a:off x="9833949" y="7557882"/>
                <a:ext cx="209567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Final-state interactions using PWA</a:t>
                </a:r>
              </a:p>
            </p:txBody>
          </p:sp>
          <p:sp>
            <p:nvSpPr>
              <p:cNvPr id="977" name="Nuclear modification factors"/>
              <p:cNvSpPr/>
              <p:nvPr/>
            </p:nvSpPr>
            <p:spPr>
              <a:xfrm>
                <a:off x="0" y="7872728"/>
                <a:ext cx="321504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Nuclear modification factors</a:t>
                </a:r>
              </a:p>
            </p:txBody>
          </p:sp>
          <p:sp>
            <p:nvSpPr>
              <p:cNvPr id="978" name="Production mechanisms axial and vector mesons"/>
              <p:cNvSpPr/>
              <p:nvPr/>
            </p:nvSpPr>
            <p:spPr>
              <a:xfrm>
                <a:off x="3769858" y="6752908"/>
                <a:ext cx="282169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Production mechanisms axial and vector mesons</a:t>
                </a:r>
              </a:p>
            </p:txBody>
          </p:sp>
          <p:sp>
            <p:nvSpPr>
              <p:cNvPr id="979" name="Search for exotic form of hadrons"/>
              <p:cNvSpPr/>
              <p:nvPr/>
            </p:nvSpPr>
            <p:spPr>
              <a:xfrm>
                <a:off x="12928255" y="6752908"/>
                <a:ext cx="209567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Search for exotic form of hadrons</a:t>
                </a:r>
              </a:p>
            </p:txBody>
          </p:sp>
          <p:sp>
            <p:nvSpPr>
              <p:cNvPr id="980" name="Charm-nucleon interactions"/>
              <p:cNvSpPr/>
              <p:nvPr/>
            </p:nvSpPr>
            <p:spPr>
              <a:xfrm>
                <a:off x="9659287" y="5809921"/>
                <a:ext cx="251397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Charm-nucleon interactions</a:t>
                </a:r>
              </a:p>
            </p:txBody>
          </p:sp>
          <p:sp>
            <p:nvSpPr>
              <p:cNvPr id="981" name="Polarisation sources"/>
              <p:cNvSpPr/>
              <p:nvPr/>
            </p:nvSpPr>
            <p:spPr>
              <a:xfrm>
                <a:off x="336849" y="4271837"/>
                <a:ext cx="278324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Polarisation sources</a:t>
                </a:r>
              </a:p>
            </p:txBody>
          </p:sp>
          <p:sp>
            <p:nvSpPr>
              <p:cNvPr id="982" name="Near-threshold (anti) strange and charm production"/>
              <p:cNvSpPr/>
              <p:nvPr/>
            </p:nvSpPr>
            <p:spPr>
              <a:xfrm>
                <a:off x="342002" y="6072283"/>
                <a:ext cx="277293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Near-threshold (anti) strange and charm production</a:t>
                </a:r>
              </a:p>
            </p:txBody>
          </p:sp>
          <p:sp>
            <p:nvSpPr>
              <p:cNvPr id="983" name="Dilepton production sources"/>
              <p:cNvSpPr/>
              <p:nvPr/>
            </p:nvSpPr>
            <p:spPr>
              <a:xfrm>
                <a:off x="3740553" y="4963927"/>
                <a:ext cx="24955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Dilepton production sources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84" name="GPDs via 2-&gt;3 hadronic reactions"/>
                  <p:cNvSpPr/>
                  <p:nvPr/>
                </p:nvSpPr>
                <p:spPr>
                  <a:xfrm>
                    <a:off x="10402853" y="2716487"/>
                    <a:ext cx="2513980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spcBef>
                        <a:spcPts val="0"/>
                      </a:spcBef>
                      <a:defRPr sz="2400"/>
                    </a:pPr>
                    <a14:m>
                      <m:oMath xmlns:m="http://schemas.openxmlformats.org/officeDocument/2006/math">
                        <m:r>
                          <a:rPr sz="2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2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2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sz="2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sz="28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a14:m>
                    <a:r>
                      <a:t> GPDs via 2-&gt;3 hadronic reactions</a:t>
                    </a:r>
                  </a:p>
                </p:txBody>
              </p:sp>
            </mc:Choice>
            <mc:Fallback>
              <p:sp>
                <p:nvSpPr>
                  <p:cNvPr id="984" name="GPDs via 2-&gt;3 hadronic reactions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02853" y="2716487"/>
                    <a:ext cx="2513980" cy="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extrusionOk="0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3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85" name="Hypernuclei via spallation"/>
              <p:cNvSpPr/>
              <p:nvPr/>
            </p:nvSpPr>
            <p:spPr>
              <a:xfrm>
                <a:off x="7171668" y="7083538"/>
                <a:ext cx="209567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400"/>
                </a:lvl1pPr>
              </a:lstStyle>
              <a:p>
                <a:r>
                  <a:t>Hypernuclei via spallation</a:t>
                </a:r>
              </a:p>
            </p:txBody>
          </p:sp>
        </p:grpSp>
        <p:grpSp>
          <p:nvGrpSpPr>
            <p:cNvPr id="990" name="Group"/>
            <p:cNvGrpSpPr/>
            <p:nvPr/>
          </p:nvGrpSpPr>
          <p:grpSpPr>
            <a:xfrm>
              <a:off x="10130466" y="3967136"/>
              <a:ext cx="3935226" cy="3218593"/>
              <a:chOff x="0" y="0"/>
              <a:chExt cx="3935224" cy="3218592"/>
            </a:xfrm>
          </p:grpSpPr>
          <p:sp>
            <p:nvSpPr>
              <p:cNvPr id="987" name="Rectangle"/>
              <p:cNvSpPr/>
              <p:nvPr/>
            </p:nvSpPr>
            <p:spPr>
              <a:xfrm>
                <a:off x="-1" y="288108"/>
                <a:ext cx="3935226" cy="2930485"/>
              </a:xfrm>
              <a:prstGeom prst="rect">
                <a:avLst/>
              </a:prstGeom>
              <a:solidFill>
                <a:srgbClr val="FFFFFF">
                  <a:alpha val="67222"/>
                </a:srgbClr>
              </a:solidFill>
              <a:ln w="63500" cap="flat">
                <a:solidFill>
                  <a:srgbClr val="000000">
                    <a:alpha val="67222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8" name="protons@SIS100"/>
              <p:cNvSpPr txBox="1"/>
              <p:nvPr/>
            </p:nvSpPr>
            <p:spPr>
              <a:xfrm>
                <a:off x="196014" y="0"/>
                <a:ext cx="3543196" cy="13535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3000" b="1">
                    <a:solidFill>
                      <a:srgbClr val="000000"/>
                    </a:solidFill>
                  </a:defRPr>
                </a:lvl1pPr>
              </a:lstStyle>
              <a:p>
                <a:r>
                  <a:t>protons@SIS100</a:t>
                </a:r>
              </a:p>
            </p:txBody>
          </p:sp>
          <p:sp>
            <p:nvSpPr>
              <p:cNvPr id="989" name="Strange and charm…"/>
              <p:cNvSpPr txBox="1"/>
              <p:nvPr/>
            </p:nvSpPr>
            <p:spPr>
              <a:xfrm>
                <a:off x="91619" y="1155736"/>
                <a:ext cx="3772021" cy="19016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304800" indent="-304800">
                  <a:lnSpc>
                    <a:spcPct val="100000"/>
                  </a:lnSpc>
                  <a:spcBef>
                    <a:spcPts val="0"/>
                  </a:spcBef>
                  <a:buSzPct val="123000"/>
                  <a:buChar char="•"/>
                  <a:defRPr sz="2400">
                    <a:solidFill>
                      <a:srgbClr val="000000"/>
                    </a:solidFill>
                  </a:defRPr>
                </a:pPr>
                <a:r>
                  <a:t>Strange and charm</a:t>
                </a:r>
              </a:p>
              <a:p>
                <a:pPr marL="304800" indent="-304800">
                  <a:lnSpc>
                    <a:spcPct val="100000"/>
                  </a:lnSpc>
                  <a:spcBef>
                    <a:spcPts val="0"/>
                  </a:spcBef>
                  <a:buSzPct val="123000"/>
                  <a:buChar char="•"/>
                  <a:defRPr sz="2400">
                    <a:solidFill>
                      <a:srgbClr val="000000"/>
                    </a:solidFill>
                  </a:defRPr>
                </a:pPr>
                <a:r>
                  <a:t>High intensity</a:t>
                </a:r>
              </a:p>
              <a:p>
                <a:pPr marL="304800" indent="-304800">
                  <a:lnSpc>
                    <a:spcPct val="100000"/>
                  </a:lnSpc>
                  <a:spcBef>
                    <a:spcPts val="0"/>
                  </a:spcBef>
                  <a:buSzPct val="123000"/>
                  <a:buChar char="•"/>
                  <a:defRPr sz="2400">
                    <a:solidFill>
                      <a:srgbClr val="000000"/>
                    </a:solidFill>
                  </a:defRPr>
                </a:pPr>
                <a:r>
                  <a:t>Versatile detectors</a:t>
                </a:r>
              </a:p>
              <a:p>
                <a:pPr marL="304800" indent="-304800">
                  <a:lnSpc>
                    <a:spcPct val="100000"/>
                  </a:lnSpc>
                  <a:spcBef>
                    <a:spcPts val="0"/>
                  </a:spcBef>
                  <a:buSzPct val="123000"/>
                  <a:buChar char="•"/>
                  <a:defRPr sz="2400">
                    <a:solidFill>
                      <a:srgbClr val="000000"/>
                    </a:solidFill>
                  </a:defRPr>
                </a:pPr>
                <a:r>
                  <a:t>High-rate capabilities </a:t>
                </a:r>
              </a:p>
              <a:p>
                <a:pPr marL="304800" indent="-304800">
                  <a:lnSpc>
                    <a:spcPct val="100000"/>
                  </a:lnSpc>
                  <a:spcBef>
                    <a:spcPts val="0"/>
                  </a:spcBef>
                  <a:buSzPct val="123000"/>
                  <a:buChar char="•"/>
                  <a:defRPr sz="2400">
                    <a:solidFill>
                      <a:srgbClr val="000000"/>
                    </a:solidFill>
                  </a:defRPr>
                </a:pPr>
                <a:r>
                  <a:t>…</a:t>
                </a:r>
              </a:p>
            </p:txBody>
          </p:sp>
        </p:grpSp>
        <p:grpSp>
          <p:nvGrpSpPr>
            <p:cNvPr id="995" name="Group"/>
            <p:cNvGrpSpPr/>
            <p:nvPr/>
          </p:nvGrpSpPr>
          <p:grpSpPr>
            <a:xfrm>
              <a:off x="-1" y="204024"/>
              <a:ext cx="23202632" cy="10934928"/>
              <a:chOff x="0" y="280224"/>
              <a:chExt cx="23202630" cy="10934927"/>
            </a:xfrm>
          </p:grpSpPr>
          <p:sp>
            <p:nvSpPr>
              <p:cNvPr id="991" name="Reference measurements for p+A, A+A"/>
              <p:cNvSpPr/>
              <p:nvPr/>
            </p:nvSpPr>
            <p:spPr>
              <a:xfrm>
                <a:off x="0" y="8552923"/>
                <a:ext cx="297060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sz="3100" b="1"/>
                </a:pPr>
                <a:r>
                  <a:rPr i="1"/>
                  <a:t>Reference</a:t>
                </a:r>
                <a:r>
                  <a:t> measurements for p+A, A+A</a:t>
                </a:r>
              </a:p>
            </p:txBody>
          </p:sp>
          <p:sp>
            <p:nvSpPr>
              <p:cNvPr id="992" name="Composition of hadrons"/>
              <p:cNvSpPr/>
              <p:nvPr/>
            </p:nvSpPr>
            <p:spPr>
              <a:xfrm>
                <a:off x="9490294" y="280224"/>
                <a:ext cx="58139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3000" b="1"/>
                </a:lvl1pPr>
              </a:lstStyle>
              <a:p>
                <a:r>
                  <a:t>Composition of hadrons</a:t>
                </a:r>
              </a:p>
            </p:txBody>
          </p:sp>
          <p:sp>
            <p:nvSpPr>
              <p:cNvPr id="993" name="Production mechanisms of hadrons"/>
              <p:cNvSpPr/>
              <p:nvPr/>
            </p:nvSpPr>
            <p:spPr>
              <a:xfrm>
                <a:off x="20422181" y="8552923"/>
                <a:ext cx="278045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sz="3000" b="1"/>
                </a:pPr>
                <a:r>
                  <a:t>Production </a:t>
                </a:r>
                <a:r>
                  <a:rPr i="1"/>
                  <a:t>mechanisms</a:t>
                </a:r>
                <a:r>
                  <a:t> of hadrons</a:t>
                </a:r>
              </a:p>
            </p:txBody>
          </p:sp>
          <p:sp>
            <p:nvSpPr>
              <p:cNvPr id="994" name="Microscopic study of hadron-hadron interactions"/>
              <p:cNvSpPr/>
              <p:nvPr/>
            </p:nvSpPr>
            <p:spPr>
              <a:xfrm>
                <a:off x="12938855" y="11215151"/>
                <a:ext cx="550039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 sz="3100" b="1"/>
                </a:pPr>
                <a:r>
                  <a:rPr i="1"/>
                  <a:t>Microscopic</a:t>
                </a:r>
                <a:r>
                  <a:t> study of hadron-hadron interactions</a:t>
                </a:r>
              </a:p>
            </p:txBody>
          </p:sp>
        </p:grpSp>
      </p:grpSp>
      <p:grpSp>
        <p:nvGrpSpPr>
          <p:cNvPr id="1015" name="Group"/>
          <p:cNvGrpSpPr/>
          <p:nvPr/>
        </p:nvGrpSpPr>
        <p:grpSpPr>
          <a:xfrm>
            <a:off x="3802698" y="3293244"/>
            <a:ext cx="17310709" cy="8800987"/>
            <a:chOff x="-139699" y="-165100"/>
            <a:chExt cx="17310707" cy="8800985"/>
          </a:xfrm>
        </p:grpSpPr>
        <p:grpSp>
          <p:nvGrpSpPr>
            <p:cNvPr id="1011" name="Group"/>
            <p:cNvGrpSpPr/>
            <p:nvPr/>
          </p:nvGrpSpPr>
          <p:grpSpPr>
            <a:xfrm>
              <a:off x="-139700" y="-165100"/>
              <a:ext cx="17310708" cy="7844637"/>
              <a:chOff x="-139700" y="-165100"/>
              <a:chExt cx="17310708" cy="7844636"/>
            </a:xfrm>
          </p:grpSpPr>
          <p:grpSp>
            <p:nvGrpSpPr>
              <p:cNvPr id="1001" name="Group"/>
              <p:cNvGrpSpPr/>
              <p:nvPr/>
            </p:nvGrpSpPr>
            <p:grpSpPr>
              <a:xfrm>
                <a:off x="12340917" y="3994139"/>
                <a:ext cx="4830092" cy="3584440"/>
                <a:chOff x="-45483" y="-100899"/>
                <a:chExt cx="4830090" cy="3584438"/>
              </a:xfrm>
            </p:grpSpPr>
            <p:sp>
              <p:nvSpPr>
                <p:cNvPr id="997" name="Rectangle"/>
                <p:cNvSpPr/>
                <p:nvPr/>
              </p:nvSpPr>
              <p:spPr>
                <a:xfrm>
                  <a:off x="0" y="0"/>
                  <a:ext cx="4704311" cy="336858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8255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grpSp>
              <p:nvGrpSpPr>
                <p:cNvPr id="1000" name="Image"/>
                <p:cNvGrpSpPr/>
                <p:nvPr/>
              </p:nvGrpSpPr>
              <p:grpSpPr>
                <a:xfrm>
                  <a:off x="-45484" y="-100900"/>
                  <a:ext cx="4830091" cy="3584440"/>
                  <a:chOff x="0" y="0"/>
                  <a:chExt cx="4830090" cy="3584438"/>
                </a:xfrm>
              </p:grpSpPr>
              <p:pic>
                <p:nvPicPr>
                  <p:cNvPr id="999" name="Image" descr="Image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39700" y="165100"/>
                    <a:ext cx="4550691" cy="3254239"/>
                  </a:xfrm>
                  <a:prstGeom prst="rect">
                    <a:avLst/>
                  </a:prstGeom>
                  <a:ln>
                    <a:noFill/>
                  </a:ln>
                  <a:effectLst/>
                </p:spPr>
              </p:pic>
              <p:pic>
                <p:nvPicPr>
                  <p:cNvPr id="998" name="Image" descr="Image"/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4830091" cy="3584439"/>
                  </a:xfrm>
                  <a:prstGeom prst="rect">
                    <a:avLst/>
                  </a:prstGeom>
                  <a:effectLst/>
                </p:spPr>
              </p:pic>
            </p:grpSp>
          </p:grpSp>
          <p:grpSp>
            <p:nvGrpSpPr>
              <p:cNvPr id="1004" name="Image"/>
              <p:cNvGrpSpPr/>
              <p:nvPr/>
            </p:nvGrpSpPr>
            <p:grpSpPr>
              <a:xfrm>
                <a:off x="5936631" y="5047086"/>
                <a:ext cx="5230607" cy="2632451"/>
                <a:chOff x="0" y="0"/>
                <a:chExt cx="5230605" cy="2632449"/>
              </a:xfrm>
            </p:grpSpPr>
            <p:pic>
              <p:nvPicPr>
                <p:cNvPr id="1003" name="Image" descr="Image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9700" y="165100"/>
                  <a:ext cx="4951206" cy="230225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002" name="Image" descr="Image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5230606" cy="2632450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1007" name="Obraz 3"/>
              <p:cNvGrpSpPr/>
              <p:nvPr/>
            </p:nvGrpSpPr>
            <p:grpSpPr>
              <a:xfrm>
                <a:off x="9753425" y="-74116"/>
                <a:ext cx="5135869" cy="4032660"/>
                <a:chOff x="0" y="0"/>
                <a:chExt cx="5135868" cy="4032658"/>
              </a:xfrm>
            </p:grpSpPr>
            <p:pic>
              <p:nvPicPr>
                <p:cNvPr id="1006" name="Obraz 3" descr="Obraz 3"/>
                <p:cNvPicPr>
                  <a:picLocks noChangeAspect="1"/>
                </p:cNvPicPr>
                <p:nvPr/>
              </p:nvPicPr>
              <p:blipFill>
                <a:blip r:embed="rId8"/>
                <a:srcRect l="49353"/>
                <a:stretch>
                  <a:fillRect/>
                </a:stretch>
              </p:blipFill>
              <p:spPr>
                <a:xfrm>
                  <a:off x="139700" y="165100"/>
                  <a:ext cx="4856469" cy="3702459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005" name="Obraz 3" descr="Obraz 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5135869" cy="4032659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1010" name="Group"/>
              <p:cNvGrpSpPr/>
              <p:nvPr/>
            </p:nvGrpSpPr>
            <p:grpSpPr>
              <a:xfrm>
                <a:off x="-139700" y="-165101"/>
                <a:ext cx="8450847" cy="3526638"/>
                <a:chOff x="0" y="0"/>
                <a:chExt cx="8450846" cy="3526636"/>
              </a:xfrm>
            </p:grpSpPr>
            <p:pic>
              <p:nvPicPr>
                <p:cNvPr id="1009" name="Image" descr="Image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9700" y="165100"/>
                  <a:ext cx="8171447" cy="3196437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008" name="Image" descr="Image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0" y="-1"/>
                  <a:ext cx="8450847" cy="3526638"/>
                </a:xfrm>
                <a:prstGeom prst="rect">
                  <a:avLst/>
                </a:prstGeom>
                <a:effectLst/>
              </p:spPr>
            </p:pic>
          </p:grpSp>
        </p:grpSp>
        <p:grpSp>
          <p:nvGrpSpPr>
            <p:cNvPr id="1014" name="Image"/>
            <p:cNvGrpSpPr/>
            <p:nvPr/>
          </p:nvGrpSpPr>
          <p:grpSpPr>
            <a:xfrm>
              <a:off x="-134610" y="3946248"/>
              <a:ext cx="5752412" cy="4689638"/>
              <a:chOff x="0" y="0"/>
              <a:chExt cx="5752410" cy="4689637"/>
            </a:xfrm>
          </p:grpSpPr>
          <p:pic>
            <p:nvPicPr>
              <p:cNvPr id="1013" name="Image" descr="Image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9700" y="165100"/>
                <a:ext cx="5473011" cy="435943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012" name="Image" descr="Image"/>
              <p:cNvPicPr>
                <a:picLocks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5752411" cy="4689638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10C9DD-52FB-2DD9-FFEC-5CA06A4CDE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0" y="4638818"/>
            <a:ext cx="14369116" cy="1150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EF7B84-B553-3FC5-9DE5-6DA252D5A3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057" y="7138104"/>
            <a:ext cx="14418023" cy="1102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E0FA2-BB19-E84F-B8C1-6EF6E028A9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29" y="2109578"/>
            <a:ext cx="14418023" cy="11159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"/>
          <p:cNvSpPr/>
          <p:nvPr/>
        </p:nvSpPr>
        <p:spPr>
          <a:xfrm>
            <a:off x="-68493" y="-116452"/>
            <a:ext cx="24520986" cy="13948904"/>
          </a:xfrm>
          <a:prstGeom prst="rect">
            <a:avLst/>
          </a:prstGeom>
          <a:solidFill>
            <a:srgbClr val="000000">
              <a:alpha val="5353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055" name="Group"/>
          <p:cNvGrpSpPr/>
          <p:nvPr/>
        </p:nvGrpSpPr>
        <p:grpSpPr>
          <a:xfrm>
            <a:off x="8156765" y="2014552"/>
            <a:ext cx="9526176" cy="7818505"/>
            <a:chOff x="0" y="-79837"/>
            <a:chExt cx="9526175" cy="7818503"/>
          </a:xfrm>
        </p:grpSpPr>
        <p:sp>
          <p:nvSpPr>
            <p:cNvPr id="1052" name="Rectangle"/>
            <p:cNvSpPr/>
            <p:nvPr/>
          </p:nvSpPr>
          <p:spPr>
            <a:xfrm>
              <a:off x="0" y="23653"/>
              <a:ext cx="9526176" cy="7715014"/>
            </a:xfrm>
            <a:prstGeom prst="rect">
              <a:avLst/>
            </a:prstGeom>
            <a:solidFill>
              <a:schemeClr val="accent5">
                <a:alpha val="67351"/>
              </a:schemeClr>
            </a:solidFill>
            <a:ln w="63500" cap="flat">
              <a:solidFill>
                <a:srgbClr val="FF2600">
                  <a:alpha val="6735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53" name="Hadron structure"/>
            <p:cNvSpPr txBox="1"/>
            <p:nvPr/>
          </p:nvSpPr>
          <p:spPr>
            <a:xfrm>
              <a:off x="81156" y="-76200"/>
              <a:ext cx="3642970" cy="1240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Hadron structure</a:t>
              </a:r>
            </a:p>
          </p:txBody>
        </p:sp>
        <p:sp>
          <p:nvSpPr>
            <p:cNvPr id="1054" name="Hadron spectroscopy"/>
            <p:cNvSpPr txBox="1"/>
            <p:nvPr/>
          </p:nvSpPr>
          <p:spPr>
            <a:xfrm>
              <a:off x="5620242" y="-79838"/>
              <a:ext cx="3642971" cy="12400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Hadron spectroscopy</a:t>
              </a:r>
            </a:p>
          </p:txBody>
        </p:sp>
      </p:grpSp>
      <p:grpSp>
        <p:nvGrpSpPr>
          <p:cNvPr id="1058" name="Group"/>
          <p:cNvGrpSpPr/>
          <p:nvPr/>
        </p:nvGrpSpPr>
        <p:grpSpPr>
          <a:xfrm>
            <a:off x="4018784" y="6794817"/>
            <a:ext cx="9433358" cy="6599969"/>
            <a:chOff x="0" y="0"/>
            <a:chExt cx="9433357" cy="6599967"/>
          </a:xfrm>
        </p:grpSpPr>
        <p:sp>
          <p:nvSpPr>
            <p:cNvPr id="1056" name="Rectangle"/>
            <p:cNvSpPr/>
            <p:nvPr/>
          </p:nvSpPr>
          <p:spPr>
            <a:xfrm>
              <a:off x="0" y="0"/>
              <a:ext cx="9433358" cy="6453308"/>
            </a:xfrm>
            <a:prstGeom prst="rect">
              <a:avLst/>
            </a:prstGeom>
            <a:solidFill>
              <a:schemeClr val="accent3">
                <a:alpha val="69311"/>
              </a:schemeClr>
            </a:solidFill>
            <a:ln w="63500" cap="flat">
              <a:solidFill>
                <a:srgbClr val="00F900">
                  <a:alpha val="69311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57" name="Heavy-ion dynamics"/>
            <p:cNvSpPr txBox="1"/>
            <p:nvPr/>
          </p:nvSpPr>
          <p:spPr>
            <a:xfrm>
              <a:off x="144880" y="5063512"/>
              <a:ext cx="3215044" cy="1536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Heavy-ion dynamics</a:t>
              </a:r>
            </a:p>
          </p:txBody>
        </p:sp>
      </p:grpSp>
      <p:grpSp>
        <p:nvGrpSpPr>
          <p:cNvPr id="1063" name="Group"/>
          <p:cNvGrpSpPr/>
          <p:nvPr/>
        </p:nvGrpSpPr>
        <p:grpSpPr>
          <a:xfrm>
            <a:off x="10373667" y="6599992"/>
            <a:ext cx="10449652" cy="5598657"/>
            <a:chOff x="0" y="0"/>
            <a:chExt cx="10449651" cy="5598655"/>
          </a:xfrm>
        </p:grpSpPr>
        <p:grpSp>
          <p:nvGrpSpPr>
            <p:cNvPr id="1061" name="Group"/>
            <p:cNvGrpSpPr/>
            <p:nvPr/>
          </p:nvGrpSpPr>
          <p:grpSpPr>
            <a:xfrm>
              <a:off x="0" y="0"/>
              <a:ext cx="10449652" cy="5582565"/>
              <a:chOff x="0" y="0"/>
              <a:chExt cx="10449651" cy="5582564"/>
            </a:xfrm>
          </p:grpSpPr>
          <p:sp>
            <p:nvSpPr>
              <p:cNvPr id="1059" name="Rectangle"/>
              <p:cNvSpPr/>
              <p:nvPr/>
            </p:nvSpPr>
            <p:spPr>
              <a:xfrm>
                <a:off x="0" y="0"/>
                <a:ext cx="10449652" cy="5552889"/>
              </a:xfrm>
              <a:prstGeom prst="rect">
                <a:avLst/>
              </a:prstGeom>
              <a:solidFill>
                <a:schemeClr val="accent1">
                  <a:lumOff val="13575"/>
                  <a:alpha val="56406"/>
                </a:schemeClr>
              </a:solidFill>
              <a:ln w="63500" cap="flat">
                <a:solidFill>
                  <a:srgbClr val="0433FF">
                    <a:alpha val="56406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60" name="Hadron production"/>
              <p:cNvSpPr txBox="1"/>
              <p:nvPr/>
            </p:nvSpPr>
            <p:spPr>
              <a:xfrm>
                <a:off x="7342709" y="4301292"/>
                <a:ext cx="2976830" cy="12812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>
                  <a:lnSpc>
                    <a:spcPct val="100000"/>
                  </a:lnSpc>
                  <a:spcBef>
                    <a:spcPts val="0"/>
                  </a:spcBef>
                  <a:defRPr sz="3700" b="1">
                    <a:solidFill>
                      <a:srgbClr val="FFFB00"/>
                    </a:solidFill>
                  </a:defRPr>
                </a:lvl1pPr>
              </a:lstStyle>
              <a:p>
                <a:r>
                  <a:t>Hadron production</a:t>
                </a:r>
              </a:p>
            </p:txBody>
          </p:sp>
        </p:grpSp>
        <p:sp>
          <p:nvSpPr>
            <p:cNvPr id="1062" name="Few-body interactions"/>
            <p:cNvSpPr txBox="1"/>
            <p:nvPr/>
          </p:nvSpPr>
          <p:spPr>
            <a:xfrm>
              <a:off x="112757" y="4317383"/>
              <a:ext cx="2976830" cy="12812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100000"/>
                </a:lnSpc>
                <a:spcBef>
                  <a:spcPts val="0"/>
                </a:spcBef>
                <a:defRPr sz="3700" b="1">
                  <a:solidFill>
                    <a:srgbClr val="FFFB00"/>
                  </a:solidFill>
                </a:defRPr>
              </a:lvl1pPr>
            </a:lstStyle>
            <a:p>
              <a:r>
                <a:t>Few-body interactions</a:t>
              </a:r>
            </a:p>
          </p:txBody>
        </p:sp>
      </p:grpSp>
      <p:grpSp>
        <p:nvGrpSpPr>
          <p:cNvPr id="1068" name="Group"/>
          <p:cNvGrpSpPr/>
          <p:nvPr/>
        </p:nvGrpSpPr>
        <p:grpSpPr>
          <a:xfrm>
            <a:off x="7166662" y="2989958"/>
            <a:ext cx="10756284" cy="7768218"/>
            <a:chOff x="0" y="-18361"/>
            <a:chExt cx="10756283" cy="7768217"/>
          </a:xfrm>
        </p:grpSpPr>
        <p:sp>
          <p:nvSpPr>
            <p:cNvPr id="1064" name="Rectangle"/>
            <p:cNvSpPr/>
            <p:nvPr/>
          </p:nvSpPr>
          <p:spPr>
            <a:xfrm>
              <a:off x="0" y="0"/>
              <a:ext cx="10752358" cy="7699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067" name="Image"/>
            <p:cNvGrpSpPr/>
            <p:nvPr/>
          </p:nvGrpSpPr>
          <p:grpSpPr>
            <a:xfrm>
              <a:off x="75644" y="-18362"/>
              <a:ext cx="10680640" cy="7768218"/>
              <a:chOff x="0" y="0"/>
              <a:chExt cx="10680638" cy="7768217"/>
            </a:xfrm>
          </p:grpSpPr>
          <p:pic>
            <p:nvPicPr>
              <p:cNvPr id="1066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700" y="165100"/>
                <a:ext cx="10401239" cy="743801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065" name="Image" descr="Image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0680639" cy="7768218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1069" name="C. Hanhart"/>
          <p:cNvSpPr txBox="1"/>
          <p:nvPr/>
        </p:nvSpPr>
        <p:spPr>
          <a:xfrm>
            <a:off x="7547860" y="2931059"/>
            <a:ext cx="177187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0433FF"/>
                </a:solidFill>
              </a:defRPr>
            </a:lvl1pPr>
          </a:lstStyle>
          <a:p>
            <a:r>
              <a:t>C. Hanhart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E2D45D-BD61-48F2-DCCB-9C435B3A4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1027626"/>
            <a:ext cx="23124160" cy="1767840"/>
          </a:xfrm>
          <a:prstGeom prst="rect">
            <a:avLst/>
          </a:prstGeom>
        </p:spPr>
      </p:pic>
      <p:sp>
        <p:nvSpPr>
          <p:cNvPr id="5" name="A comprehensive QCD program with SIS100!">
            <a:extLst>
              <a:ext uri="{FF2B5EF4-FFF2-40B4-BE49-F238E27FC236}">
                <a16:creationId xmlns:a16="http://schemas.microsoft.com/office/drawing/2014/main" id="{8AAA5672-185F-262A-D93B-2AB887BD4E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370" y="194400"/>
            <a:ext cx="21971001" cy="1433164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marR="0" algn="l" defTabSz="2389572">
              <a:lnSpc>
                <a:spcPct val="80000"/>
              </a:lnSpc>
              <a:defRPr sz="8330" b="1" spc="-166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pPr>
            <a:r>
              <a:rPr dirty="0"/>
              <a:t>A comprehensive </a:t>
            </a:r>
            <a:r>
              <a:rPr dirty="0">
                <a:solidFill>
                  <a:srgbClr val="FF2600"/>
                </a:solidFill>
              </a:rPr>
              <a:t>Q</a:t>
            </a:r>
            <a:r>
              <a:rPr dirty="0">
                <a:solidFill>
                  <a:srgbClr val="00F900"/>
                </a:solidFill>
              </a:rPr>
              <a:t>C</a:t>
            </a:r>
            <a:r>
              <a:rPr dirty="0">
                <a:solidFill>
                  <a:srgbClr val="0433FF"/>
                </a:solidFill>
              </a:rPr>
              <a:t>D</a:t>
            </a:r>
            <a:r>
              <a:rPr dirty="0"/>
              <a:t> program with SIS100!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71" name="Baryonic   interaction studies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Baryonic </a:t>
                </a:r>
                <a14:m>
                  <m:oMath xmlns:m="http://schemas.openxmlformats.org/officeDocument/2006/math">
                    <m:r>
                      <a:rPr sz="8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sz="880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t> interaction studies</a:t>
                </a:r>
              </a:p>
            </p:txBody>
          </p:sp>
        </mc:Choice>
        <mc:Fallback>
          <p:sp>
            <p:nvSpPr>
              <p:cNvPr id="1071" name="Baryonic   interaction studies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2717" t="-35965" b="-219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2" name="… scattering parameters from short-ranged production reactions"/>
          <p:cNvSpPr txBox="1">
            <a:spLocks noGrp="1"/>
          </p:cNvSpPr>
          <p:nvPr>
            <p:ph type="body" idx="21"/>
          </p:nvPr>
        </p:nvSpPr>
        <p:spPr>
          <a:xfrm>
            <a:off x="1206500" y="2245962"/>
            <a:ext cx="20251589" cy="8041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pPr defTabSz="709930">
              <a:defRPr sz="4730"/>
            </a:pPr>
            <a:r>
              <a:t>…</a:t>
            </a:r>
            <a:r>
              <a:rPr i="1"/>
              <a:t> scattering parameters from short-ranged production reactions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73" name="Systematic extraction of low-energy scattering parameters of two-baryon systems with strangeness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820274" y="4142387"/>
                <a:ext cx="11834683" cy="7789242"/>
              </a:xfrm>
              <a:prstGeom prst="rect">
                <a:avLst/>
              </a:prstGeom>
            </p:spPr>
            <p:txBody>
              <a:bodyPr/>
              <a:lstStyle/>
              <a:p>
                <a:pPr marL="573023" indent="-573023" defTabSz="2292038">
                  <a:spcBef>
                    <a:spcPts val="4200"/>
                  </a:spcBef>
                  <a:defRPr sz="4512"/>
                </a:pPr>
                <a:r>
                  <a:rPr dirty="0">
                    <a:solidFill>
                      <a:srgbClr val="FFFB00"/>
                    </a:solidFill>
                  </a:rPr>
                  <a:t>Systematic</a:t>
                </a:r>
                <a:r>
                  <a:rPr dirty="0"/>
                  <a:t> extraction of low-energy scattering parameters of two-baryon systems with strangeness </a:t>
                </a:r>
                <a14:m>
                  <m:oMath xmlns:m="http://schemas.openxmlformats.org/officeDocument/2006/math">
                    <m:r>
                      <a:rPr sz="47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sz="47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dirty="0"/>
                  <a:t> </a:t>
                </a:r>
              </a:p>
              <a:p>
                <a:pPr marL="573023" indent="-573023" defTabSz="2292038">
                  <a:spcBef>
                    <a:spcPts val="4200"/>
                  </a:spcBef>
                  <a:defRPr sz="4512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ΛΛ</m:t>
                    </m:r>
                    <m:r>
                      <a:rPr sz="5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sz="5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Ξ</m:t>
                    </m:r>
                    <m:r>
                      <a:rPr sz="5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dirty="0"/>
                  <a:t>: scattering lengths from </a:t>
                </a:r>
                <a:r>
                  <a:rPr dirty="0">
                    <a:solidFill>
                      <a:srgbClr val="FFFB00"/>
                    </a:solidFill>
                  </a:rPr>
                  <a:t>threshold </a:t>
                </a:r>
                <a:r>
                  <a:rPr dirty="0" err="1">
                    <a:solidFill>
                      <a:srgbClr val="FFFB00"/>
                    </a:solidFill>
                  </a:rPr>
                  <a:t>cus</a:t>
                </a:r>
                <a:r>
                  <a:rPr lang="de-DE" dirty="0">
                    <a:solidFill>
                      <a:srgbClr val="FFFB00"/>
                    </a:solidFill>
                  </a:rPr>
                  <a:t>ps</a:t>
                </a:r>
                <a:r>
                  <a:rPr dirty="0">
                    <a:solidFill>
                      <a:srgbClr val="FFFB00"/>
                    </a:solidFill>
                  </a:rPr>
                  <a:t> </a:t>
                </a:r>
                <a:r>
                  <a:rPr dirty="0"/>
                  <a:t>within NREFT*</a:t>
                </a:r>
                <a:endParaRPr sz="3196" dirty="0"/>
              </a:p>
              <a:p>
                <a:pPr marL="573023" indent="-573023" defTabSz="2292038">
                  <a:spcBef>
                    <a:spcPts val="4200"/>
                  </a:spcBef>
                  <a:defRPr sz="4512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545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54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sz="54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sz="54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sz="54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sz="54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dirty="0">
                    <a:solidFill>
                      <a:srgbClr val="FFFB00"/>
                    </a:solidFill>
                  </a:rPr>
                  <a:t>: dispersive analysis</a:t>
                </a:r>
                <a:r>
                  <a:rPr dirty="0"/>
                  <a:t> of short ranged production reactions  </a:t>
                </a:r>
              </a:p>
              <a:p>
                <a:pPr marL="573023" indent="-573023" defTabSz="2292038">
                  <a:spcBef>
                    <a:spcPts val="4200"/>
                  </a:spcBef>
                  <a:defRPr sz="4512"/>
                </a:pPr>
                <a:r>
                  <a:rPr lang="en-GB" dirty="0"/>
                  <a:t>Complementary approach to </a:t>
                </a:r>
                <a:br>
                  <a:rPr lang="en-GB" dirty="0"/>
                </a:br>
                <a:r>
                  <a:rPr dirty="0" err="1">
                    <a:solidFill>
                      <a:srgbClr val="FFFB00"/>
                    </a:solidFill>
                  </a:rPr>
                  <a:t>Femtoscopy</a:t>
                </a:r>
                <a:r>
                  <a:rPr dirty="0"/>
                  <a:t> (in </a:t>
                </a:r>
                <a14:m>
                  <m:oMath xmlns:m="http://schemas.openxmlformats.org/officeDocument/2006/math">
                    <m:r>
                      <a:rPr sz="54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dirty="0"/>
                  <a:t>)</a:t>
                </a:r>
                <a:endParaRPr sz="4800" dirty="0"/>
              </a:p>
            </p:txBody>
          </p:sp>
        </mc:Choice>
        <mc:Fallback>
          <p:sp>
            <p:nvSpPr>
              <p:cNvPr id="1073" name="Systematic extraction of low-energy scattering parameters of two-baryon systems with strangenes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820274" y="4142387"/>
                <a:ext cx="11834683" cy="7789242"/>
              </a:xfrm>
              <a:prstGeom prst="rect">
                <a:avLst/>
              </a:prstGeom>
              <a:blipFill>
                <a:blip r:embed="rId3"/>
                <a:stretch>
                  <a:fillRect l="-3108" t="-4397" r="-1393" b="-13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6" name="Unknown.png" descr="Unknow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4" y="78645"/>
            <a:ext cx="1171188" cy="14331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87" name="*see e.g. scattering lengths in  , [LHCb PLB 808 (2020) 135623]"/>
              <p:cNvSpPr txBox="1"/>
              <p:nvPr/>
            </p:nvSpPr>
            <p:spPr>
              <a:xfrm>
                <a:off x="436409" y="12880748"/>
                <a:ext cx="13236462" cy="6272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>
                  <a:defRPr sz="2800"/>
                </a:pPr>
                <a:r>
                  <a:t>*see </a:t>
                </a:r>
                <a:r>
                  <a:rPr i="1"/>
                  <a:t>e.g. </a:t>
                </a:r>
                <a:r>
                  <a:t>scattering lengths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350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sz="3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sz="3350" i="1">
                        <a:solidFill>
                          <a:srgbClr val="FEFFFE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sz="3350" i="1">
                            <a:solidFill>
                              <a:srgbClr val="FEFFF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t>, [LHCb PLB 808 (2020) 135623]</a:t>
                </a:r>
              </a:p>
            </p:txBody>
          </p:sp>
        </mc:Choice>
        <mc:Fallback>
          <p:sp>
            <p:nvSpPr>
              <p:cNvPr id="1087" name="*see e.g. scattering lengths in  , [LHCb PLB 808 (2020) 135623]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09" y="12880748"/>
                <a:ext cx="13236462" cy="627281"/>
              </a:xfrm>
              <a:prstGeom prst="rect">
                <a:avLst/>
              </a:prstGeom>
              <a:blipFill>
                <a:blip r:embed="rId5"/>
                <a:stretch>
                  <a:fillRect l="-1246" b="-20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9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5975" y="6511954"/>
            <a:ext cx="7055798" cy="21107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21">
            <a:extLst>
              <a:ext uri="{FF2B5EF4-FFF2-40B4-BE49-F238E27FC236}">
                <a16:creationId xmlns:a16="http://schemas.microsoft.com/office/drawing/2014/main" id="{7EF0BD6E-6C6C-2FC7-B91B-A369FC4AE493}"/>
              </a:ext>
            </a:extLst>
          </p:cNvPr>
          <p:cNvGrpSpPr/>
          <p:nvPr/>
        </p:nvGrpSpPr>
        <p:grpSpPr>
          <a:xfrm>
            <a:off x="16062649" y="9316392"/>
            <a:ext cx="6102450" cy="4191637"/>
            <a:chOff x="-139700" y="-165100"/>
            <a:chExt cx="7194512" cy="5612953"/>
          </a:xfrm>
        </p:grpSpPr>
        <p:grpSp>
          <p:nvGrpSpPr>
            <p:cNvPr id="3" name="Picture 19">
              <a:extLst>
                <a:ext uri="{FF2B5EF4-FFF2-40B4-BE49-F238E27FC236}">
                  <a16:creationId xmlns:a16="http://schemas.microsoft.com/office/drawing/2014/main" id="{6F9A6910-3FDC-E91B-073A-27D2891EA1B0}"/>
                </a:ext>
              </a:extLst>
            </p:cNvPr>
            <p:cNvGrpSpPr/>
            <p:nvPr/>
          </p:nvGrpSpPr>
          <p:grpSpPr>
            <a:xfrm>
              <a:off x="-139700" y="-165100"/>
              <a:ext cx="7194513" cy="5612954"/>
              <a:chOff x="0" y="0"/>
              <a:chExt cx="7194512" cy="5612953"/>
            </a:xfrm>
          </p:grpSpPr>
          <p:pic>
            <p:nvPicPr>
              <p:cNvPr id="5" name="Picture 19" descr="Picture 19">
                <a:extLst>
                  <a:ext uri="{FF2B5EF4-FFF2-40B4-BE49-F238E27FC236}">
                    <a16:creationId xmlns:a16="http://schemas.microsoft.com/office/drawing/2014/main" id="{6FE1ADA3-E066-FA7B-8315-CEC842C87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700" y="165100"/>
                <a:ext cx="6915113" cy="5282754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6" name="Picture 19" descr="Picture 19">
                <a:extLst>
                  <a:ext uri="{FF2B5EF4-FFF2-40B4-BE49-F238E27FC236}">
                    <a16:creationId xmlns:a16="http://schemas.microsoft.com/office/drawing/2014/main" id="{A7E44F32-C24F-2643-4EB2-6FE161E96FF0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7194513" cy="5612954"/>
              </a:xfrm>
              <a:prstGeom prst="rect">
                <a:avLst/>
              </a:prstGeom>
              <a:effectLst/>
            </p:spPr>
          </p:pic>
        </p:grpSp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0A0463F3-E84D-F5D2-4873-C35C645AF7A7}"/>
                </a:ext>
              </a:extLst>
            </p:cNvPr>
            <p:cNvSpPr txBox="1"/>
            <p:nvPr/>
          </p:nvSpPr>
          <p:spPr>
            <a:xfrm>
              <a:off x="69946" y="4570676"/>
              <a:ext cx="4358978" cy="590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R. Del Grande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" grpId="1" uiExpand="1" build="p" animBg="1" advAuto="0"/>
      <p:bldP spid="1087" grpId="10" animBg="1" advAuto="0"/>
      <p:bldP spid="1091" grpId="11" animBg="1" advAuto="0"/>
      <p:bldP spid="2" grpId="0" animBg="1" advAuto="0"/>
    </p:bld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1573</Words>
  <Application>Microsoft Macintosh PowerPoint</Application>
  <PresentationFormat>Custom</PresentationFormat>
  <Paragraphs>235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Cambria Math</vt:lpstr>
      <vt:lpstr>Helvetica</vt:lpstr>
      <vt:lpstr>Helvetica Neue</vt:lpstr>
      <vt:lpstr>Helvetica Neue Medium</vt:lpstr>
      <vt:lpstr>20_BasicBlack</vt:lpstr>
      <vt:lpstr>PowerPoint Presentation</vt:lpstr>
      <vt:lpstr>A uniting hadron-physics program </vt:lpstr>
      <vt:lpstr>From ambition to community</vt:lpstr>
      <vt:lpstr>Hadron Physics Opportunities at FAIR</vt:lpstr>
      <vt:lpstr>The hadron physics facilities</vt:lpstr>
      <vt:lpstr>From SIS18 to SIS100</vt:lpstr>
      <vt:lpstr>A comprehensive QCD program with SIS100!</vt:lpstr>
      <vt:lpstr>A comprehensive QCD program with SIS100!</vt:lpstr>
      <vt:lpstr>Baryonic S=-2 interaction studies</vt:lpstr>
      <vt:lpstr>A comprehensive QCD program with SIS100!</vt:lpstr>
      <vt:lpstr>Hyperon structure</vt:lpstr>
      <vt:lpstr>PowerPoint Presentation</vt:lpstr>
      <vt:lpstr>Charming baryons</vt:lpstr>
      <vt:lpstr>International  Comparison</vt:lpstr>
      <vt:lpstr>PowerPoint Presentation</vt:lpstr>
      <vt:lpstr>spares</vt:lpstr>
      <vt:lpstr>PowerPoint Presentation</vt:lpstr>
      <vt:lpstr>PowerPoint Presentation</vt:lpstr>
      <vt:lpstr>The physics case</vt:lpstr>
      <vt:lpstr>The physics case</vt:lpstr>
      <vt:lpstr>The physics case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22</cp:revision>
  <dcterms:modified xsi:type="dcterms:W3CDTF">2025-10-20T04:04:32Z</dcterms:modified>
</cp:coreProperties>
</file>