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960" r:id="rId1"/>
  </p:sldMasterIdLst>
  <p:notesMasterIdLst>
    <p:notesMasterId r:id="rId9"/>
  </p:notesMasterIdLst>
  <p:handoutMasterIdLst>
    <p:handoutMasterId r:id="rId10"/>
  </p:handoutMasterIdLst>
  <p:sldIdLst>
    <p:sldId id="1475" r:id="rId2"/>
    <p:sldId id="1677" r:id="rId3"/>
    <p:sldId id="1678" r:id="rId4"/>
    <p:sldId id="1676" r:id="rId5"/>
    <p:sldId id="1681" r:id="rId6"/>
    <p:sldId id="1686" r:id="rId7"/>
    <p:sldId id="1683" r:id="rId8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5353"/>
    <a:srgbClr val="005AA0"/>
    <a:srgbClr val="F07922"/>
    <a:srgbClr val="7F7F7F"/>
    <a:srgbClr val="3399FF"/>
    <a:srgbClr val="C0B2E0"/>
    <a:srgbClr val="C0B2DF"/>
    <a:srgbClr val="E7E700"/>
    <a:srgbClr val="9933CC"/>
    <a:srgbClr val="5FA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8" autoAdjust="0"/>
    <p:restoredTop sz="95539" autoAdjust="0"/>
  </p:normalViewPr>
  <p:slideViewPr>
    <p:cSldViewPr snapToGrid="0" snapToObjects="1">
      <p:cViewPr varScale="1">
        <p:scale>
          <a:sx n="154" d="100"/>
          <a:sy n="154" d="100"/>
        </p:scale>
        <p:origin x="192" y="2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notesViewPr>
    <p:cSldViewPr snapToGrid="0" snapToObjects="1">
      <p:cViewPr varScale="1">
        <p:scale>
          <a:sx n="132" d="100"/>
          <a:sy n="132" d="100"/>
        </p:scale>
        <p:origin x="26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67626-1102-B349-8BD5-641FFC8D6C33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48AE8-4EA3-9244-AF85-1867959B3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19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DAC20-0540-454A-80D6-671DD544A225}" type="datetimeFigureOut">
              <a:rPr lang="en-US" smtClean="0"/>
              <a:t>10/24/25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EB32E1-25FD-8E45-BA75-44C4C6CD9C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13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1.png"/><Relationship Id="rId5" Type="http://schemas.openxmlformats.org/officeDocument/2006/relationships/image" Target="../media/image7.jpeg"/><Relationship Id="rId10" Type="http://schemas.openxmlformats.org/officeDocument/2006/relationships/image" Target="../media/image3.emf"/><Relationship Id="rId4" Type="http://schemas.openxmlformats.org/officeDocument/2006/relationships/image" Target="../media/image6.png"/><Relationship Id="rId9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tif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02867"/>
            <a:ext cx="7848600" cy="1445419"/>
          </a:xfrm>
        </p:spPr>
        <p:txBody>
          <a:bodyPr anchor="b">
            <a:noAutofit/>
          </a:bodyPr>
          <a:lstStyle>
            <a:lvl1pPr>
              <a:defRPr sz="4000" b="1" i="0" cap="none" spc="0" baseline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5797"/>
            <a:ext cx="6004112" cy="1314450"/>
          </a:xfrm>
        </p:spPr>
        <p:txBody>
          <a:bodyPr/>
          <a:lstStyle>
            <a:lvl1pPr marL="0" indent="0" algn="l">
              <a:buNone/>
              <a:defRPr b="1" i="0" spc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A5CC53-D55D-E85C-3962-81FC864C5E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03046" y="63423"/>
            <a:ext cx="657492" cy="4291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DA6F28-C317-A1F9-41E2-0710FF96F5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725" y="72752"/>
            <a:ext cx="586888" cy="41050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86ECF93-FEC5-7739-BA33-C9CE4560C6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698" y="80860"/>
            <a:ext cx="671030" cy="41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AA6FE3-54A1-4D02-0562-E5396882750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1294" y="158442"/>
            <a:ext cx="592242" cy="257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F69606-579D-5482-5879-C955453039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62222" y="34652"/>
            <a:ext cx="981778" cy="3901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6E9729-04A2-E40C-3669-F749468521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14" y="154219"/>
            <a:ext cx="785011" cy="106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3ECA9D-5D32-E1C3-BDCF-355AD1073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09" y="58480"/>
            <a:ext cx="669025" cy="202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26E1CE-9A60-02CA-9592-FDBBAD54829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7" y="-12686"/>
            <a:ext cx="612000" cy="407520"/>
          </a:xfrm>
          <a:prstGeom prst="rect">
            <a:avLst/>
          </a:prstGeom>
        </p:spPr>
      </p:pic>
      <p:pic>
        <p:nvPicPr>
          <p:cNvPr id="4" name="Picture 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BC78505-3F7E-0B61-DB4D-840D02B0C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10100" y="3204261"/>
            <a:ext cx="4768252" cy="2067491"/>
          </a:xfrm>
          <a:prstGeom prst="rect">
            <a:avLst/>
          </a:prstGeom>
          <a:effectLst>
            <a:softEdge rad="419100"/>
          </a:effec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02867"/>
            <a:ext cx="7848600" cy="1445419"/>
          </a:xfrm>
        </p:spPr>
        <p:txBody>
          <a:bodyPr anchor="b">
            <a:noAutofit/>
          </a:bodyPr>
          <a:lstStyle>
            <a:lvl1pPr>
              <a:defRPr sz="4000" b="1" i="0" cap="none" spc="0" baseline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45797"/>
            <a:ext cx="6004112" cy="1314450"/>
          </a:xfrm>
        </p:spPr>
        <p:txBody>
          <a:bodyPr/>
          <a:lstStyle>
            <a:lvl1pPr marL="0" indent="0" algn="l">
              <a:buNone/>
              <a:defRPr b="1" i="0" spc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3F3ECA9D-5D32-E1C3-BDCF-355AD1073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09" y="58480"/>
            <a:ext cx="669025" cy="202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26E1CE-9A60-02CA-9592-FDBBAD5482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7" y="-12686"/>
            <a:ext cx="612000" cy="407520"/>
          </a:xfrm>
          <a:prstGeom prst="rect">
            <a:avLst/>
          </a:prstGeom>
        </p:spPr>
      </p:pic>
      <p:pic>
        <p:nvPicPr>
          <p:cNvPr id="4" name="Picture 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BC78505-3F7E-0B61-DB4D-840D02B0C9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10100" y="3204261"/>
            <a:ext cx="4768252" cy="2067491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249277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D203-4635-2249-95AF-E61C8EAD7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spc="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44C55-2515-75C7-79F6-F150E58E6A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77FA1-495A-458B-BD28-A1EB17BBF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30EE-C940-8486-922F-FB5CDB9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83F-52EE-A945-8659-9BA8404B6FF6}" type="slidenum">
              <a:rPr lang="de-DE" smtClean="0"/>
              <a:pPr/>
              <a:t>‹#›</a:t>
            </a:fld>
            <a:r>
              <a:rPr lang="de-DE" dirty="0"/>
              <a:t>/23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D270C-CD19-4143-FB28-36DE3F7363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18316"/>
            <a:ext cx="8229600" cy="3739434"/>
          </a:xfrm>
        </p:spPr>
        <p:txBody>
          <a:bodyPr>
            <a:normAutofit/>
          </a:bodyPr>
          <a:lstStyle>
            <a:lvl1pPr>
              <a:defRPr sz="16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2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1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0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8096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D203-4635-2249-95AF-E61C8EAD7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spc="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44C55-2515-75C7-79F6-F150E58E6A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77FA1-495A-458B-BD28-A1EB17BBF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30EE-C940-8486-922F-FB5CDB9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83F-52EE-A945-8659-9BA8404B6FF6}" type="slidenum">
              <a:rPr lang="de-DE" smtClean="0"/>
              <a:pPr/>
              <a:t>‹#›</a:t>
            </a:fld>
            <a:r>
              <a:rPr lang="de-DE" dirty="0"/>
              <a:t>/23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D270C-CD19-4143-FB28-36DE3F7363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18316"/>
            <a:ext cx="8229600" cy="3739434"/>
          </a:xfrm>
        </p:spPr>
        <p:txBody>
          <a:bodyPr>
            <a:normAutofit/>
          </a:bodyPr>
          <a:lstStyle>
            <a:lvl1pPr>
              <a:defRPr sz="16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2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1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0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_hades_text.jpg">
            <a:extLst>
              <a:ext uri="{FF2B5EF4-FFF2-40B4-BE49-F238E27FC236}">
                <a16:creationId xmlns:a16="http://schemas.microsoft.com/office/drawing/2014/main" id="{46BADE79-AB02-5738-6110-1CB4BA75C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798" y="64800"/>
            <a:ext cx="790784" cy="26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D203-4635-2249-95AF-E61C8EAD7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 spc="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44C55-2515-75C7-79F6-F150E58E6A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77FA1-495A-458B-BD28-A1EB17BBF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30EE-C940-8486-922F-FB5CDB9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83F-52EE-A945-8659-9BA8404B6FF6}" type="slidenum">
              <a:rPr lang="de-DE" smtClean="0"/>
              <a:pPr/>
              <a:t>‹#›</a:t>
            </a:fld>
            <a:r>
              <a:rPr lang="de-DE" dirty="0"/>
              <a:t>/23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D270C-CD19-4143-FB28-36DE3F7363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18316"/>
            <a:ext cx="8229600" cy="3739434"/>
          </a:xfrm>
        </p:spPr>
        <p:txBody>
          <a:bodyPr>
            <a:normAutofit/>
          </a:bodyPr>
          <a:lstStyle>
            <a:lvl1pPr>
              <a:defRPr sz="16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2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1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0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logo_hades_text.jpg">
            <a:extLst>
              <a:ext uri="{FF2B5EF4-FFF2-40B4-BE49-F238E27FC236}">
                <a16:creationId xmlns:a16="http://schemas.microsoft.com/office/drawing/2014/main" id="{46BADE79-AB02-5738-6110-1CB4BA75C8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798" y="64800"/>
            <a:ext cx="790784" cy="261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B86DA-C5A6-5752-FA4A-4AB2DEC7F9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127" y="349953"/>
            <a:ext cx="504167" cy="6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42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D203-4635-2249-95AF-E61C8EAD7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44C55-2515-75C7-79F6-F150E58E6A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77FA1-495A-458B-BD28-A1EB17BBFC1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A230EE-C940-8486-922F-FB5CDB9F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4983F-52EE-A945-8659-9BA8404B6FF6}" type="slidenum">
              <a:rPr lang="de-DE" smtClean="0"/>
              <a:pPr/>
              <a:t>‹#›</a:t>
            </a:fld>
            <a:r>
              <a:rPr lang="de-DE" dirty="0"/>
              <a:t>/23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BD270C-CD19-4143-FB28-36DE3F7363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18316"/>
            <a:ext cx="8229600" cy="3739434"/>
          </a:xfrm>
        </p:spPr>
        <p:txBody>
          <a:bodyPr>
            <a:normAutofit/>
          </a:bodyPr>
          <a:lstStyle>
            <a:lvl1pPr>
              <a:defRPr sz="16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4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 sz="12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 sz="11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 sz="10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D059D-55B1-0E10-A3F2-A50DD80A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09" y="58480"/>
            <a:ext cx="669025" cy="202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01307-3BC1-E5E6-520E-AD5A613F2D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7" y="-12686"/>
            <a:ext cx="612000" cy="407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AE26B-00C6-321D-C235-A3DE3B59D22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3127" y="51779"/>
            <a:ext cx="504167" cy="68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8204" y="3297274"/>
            <a:ext cx="7846196" cy="622634"/>
          </a:xfrm>
        </p:spPr>
        <p:txBody>
          <a:bodyPr>
            <a:normAutofit/>
          </a:bodyPr>
          <a:lstStyle>
            <a:lvl1pPr>
              <a:defRPr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04" y="2571750"/>
            <a:ext cx="7846196" cy="622634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7F7F7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30804F-765E-2FBE-FE1C-A3F124545A51}"/>
              </a:ext>
            </a:extLst>
          </p:cNvPr>
          <p:cNvCxnSpPr/>
          <p:nvPr userDrawn="1"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colorful&#10;&#10;Description automatically generated">
            <a:extLst>
              <a:ext uri="{FF2B5EF4-FFF2-40B4-BE49-F238E27FC236}">
                <a16:creationId xmlns:a16="http://schemas.microsoft.com/office/drawing/2014/main" id="{814679B2-0947-C2B3-5578-5B0D3E600B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10100" y="3204261"/>
            <a:ext cx="4768252" cy="2067491"/>
          </a:xfrm>
          <a:prstGeom prst="rect">
            <a:avLst/>
          </a:prstGeom>
          <a:effectLst>
            <a:softEdge rad="419100"/>
          </a:effectLst>
        </p:spPr>
      </p:pic>
    </p:spTree>
    <p:extLst>
      <p:ext uri="{BB962C8B-B14F-4D97-AF65-F5344CB8AC3E}">
        <p14:creationId xmlns:p14="http://schemas.microsoft.com/office/powerpoint/2010/main" val="303316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8204" y="3297274"/>
            <a:ext cx="7846196" cy="622634"/>
          </a:xfrm>
        </p:spPr>
        <p:txBody>
          <a:bodyPr>
            <a:normAutofit/>
          </a:bodyPr>
          <a:lstStyle>
            <a:lvl1pPr>
              <a:defRPr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04" y="2571750"/>
            <a:ext cx="7846196" cy="622634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7F7F7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30804F-765E-2FBE-FE1C-A3F124545A51}"/>
              </a:ext>
            </a:extLst>
          </p:cNvPr>
          <p:cNvCxnSpPr/>
          <p:nvPr userDrawn="1"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E8535C8-034F-6DFE-CA9A-D3B950761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610" y="2883067"/>
            <a:ext cx="4563034" cy="2566707"/>
          </a:xfrm>
          <a:prstGeom prst="rect">
            <a:avLst/>
          </a:pr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248000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8204" y="3297274"/>
            <a:ext cx="7846196" cy="622634"/>
          </a:xfrm>
        </p:spPr>
        <p:txBody>
          <a:bodyPr>
            <a:normAutofit/>
          </a:bodyPr>
          <a:lstStyle>
            <a:lvl1pPr>
              <a:defRPr sz="3200" b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204" y="2571750"/>
            <a:ext cx="7846196" cy="622634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rgbClr val="7F7F7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9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430804F-765E-2FBE-FE1C-A3F124545A51}"/>
              </a:ext>
            </a:extLst>
          </p:cNvPr>
          <p:cNvCxnSpPr/>
          <p:nvPr userDrawn="1"/>
        </p:nvCxnSpPr>
        <p:spPr>
          <a:xfrm>
            <a:off x="685800" y="3197043"/>
            <a:ext cx="7848600" cy="1191"/>
          </a:xfrm>
          <a:prstGeom prst="line">
            <a:avLst/>
          </a:prstGeom>
          <a:ln w="19050">
            <a:solidFill>
              <a:srgbClr val="F078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3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12589"/>
            <a:ext cx="8229600" cy="622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18316"/>
            <a:ext cx="8229600" cy="373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20929" y="124193"/>
            <a:ext cx="2880000" cy="1126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/>
          <a:lstStyle>
            <a:lvl1pPr algn="ctr">
              <a:defRPr sz="600" b="0" i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1919913" y="121743"/>
            <a:ext cx="1261804" cy="115075"/>
          </a:xfrm>
          <a:prstGeom prst="rect">
            <a:avLst/>
          </a:prstGeom>
          <a:ln>
            <a:noFill/>
          </a:ln>
        </p:spPr>
        <p:txBody>
          <a:bodyPr anchor="ctr" anchorCtr="0"/>
          <a:lstStyle>
            <a:lvl1pPr algn="l">
              <a:defRPr sz="600" b="0" i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86267" y="113685"/>
            <a:ext cx="504168" cy="12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0" i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0984983F-52EE-A945-8659-9BA8404B6FF6}" type="slidenum">
              <a:rPr lang="de-DE" smtClean="0"/>
              <a:pPr/>
              <a:t>‹#›</a:t>
            </a:fld>
            <a:r>
              <a:rPr lang="de-DE" dirty="0"/>
              <a:t>/23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B133B-B8B0-673B-9876-C94C6DA433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89" r="42582" b="62466"/>
          <a:stretch/>
        </p:blipFill>
        <p:spPr>
          <a:xfrm>
            <a:off x="83709" y="58480"/>
            <a:ext cx="669025" cy="202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E58388-4D0A-4510-DAC3-CEBE0C7BF54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857" y="-12686"/>
            <a:ext cx="612000" cy="407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83" r:id="rId2"/>
    <p:sldLayoutId id="2147483978" r:id="rId3"/>
    <p:sldLayoutId id="2147483981" r:id="rId4"/>
    <p:sldLayoutId id="2147483984" r:id="rId5"/>
    <p:sldLayoutId id="2147483980" r:id="rId6"/>
    <p:sldLayoutId id="2147483969" r:id="rId7"/>
    <p:sldLayoutId id="2147483985" r:id="rId8"/>
    <p:sldLayoutId id="2147483982" r:id="rId9"/>
  </p:sldLayoutIdLst>
  <p:hf sldNum="0"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3200" b="1" i="0" kern="1200" spc="0" baseline="0">
          <a:solidFill>
            <a:srgbClr val="005AA0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137160" indent="-137160" algn="l" defTabSz="685800" rtl="0" eaLnBrk="1" latinLnBrk="0" hangingPunct="1">
        <a:spcBef>
          <a:spcPct val="20000"/>
        </a:spcBef>
        <a:buClr>
          <a:srgbClr val="005AA0"/>
        </a:buClr>
        <a:buSzPct val="11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342900" indent="-137160" algn="l" defTabSz="685800" rtl="0" eaLnBrk="1" latinLnBrk="0" hangingPunct="1">
        <a:spcBef>
          <a:spcPct val="20000"/>
        </a:spcBef>
        <a:buClr>
          <a:srgbClr val="005AA0"/>
        </a:buClr>
        <a:buSzPct val="85000"/>
        <a:buFont typeface="Symbol" pitchFamily="2" charset="2"/>
        <a:buChar char="-"/>
        <a:defRPr sz="1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548640" indent="-137160" algn="l" defTabSz="685800" rtl="0" eaLnBrk="1" latinLnBrk="0" hangingPunct="1">
        <a:spcBef>
          <a:spcPct val="20000"/>
        </a:spcBef>
        <a:buClr>
          <a:srgbClr val="005AA0"/>
        </a:buClr>
        <a:buSzPct val="90000"/>
        <a:buFont typeface="Symbol" pitchFamily="2" charset="2"/>
        <a:buChar char="-"/>
        <a:defRPr sz="12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754380" indent="-137160" algn="l" defTabSz="685800" rtl="0" eaLnBrk="1" latinLnBrk="0" hangingPunct="1">
        <a:spcBef>
          <a:spcPct val="20000"/>
        </a:spcBef>
        <a:buClr>
          <a:srgbClr val="005AA0"/>
        </a:buClr>
        <a:buFont typeface="Symbol" pitchFamily="2" charset="2"/>
        <a:buChar char="-"/>
        <a:defRPr sz="11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891540" indent="-102870" algn="l" defTabSz="685800" rtl="0" eaLnBrk="1" latinLnBrk="0" hangingPunct="1">
        <a:spcBef>
          <a:spcPct val="20000"/>
        </a:spcBef>
        <a:buClr>
          <a:srgbClr val="005AA0"/>
        </a:buClr>
        <a:buSzPct val="100000"/>
        <a:buFont typeface="Symbol" pitchFamily="2" charset="2"/>
        <a:buChar char="-"/>
        <a:defRPr sz="1000" b="0" i="0" kern="1200" baseline="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102870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16586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30302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37160" algn="l" defTabSz="6858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sf.gsi.de/f/5b7361f0bff94b44a833/" TargetMode="External"/><Relationship Id="rId7" Type="http://schemas.openxmlformats.org/officeDocument/2006/relationships/image" Target="../media/image25.png"/><Relationship Id="rId2" Type="http://schemas.openxmlformats.org/officeDocument/2006/relationships/hyperlink" Target="https://docs.google.com/spreadsheets/d/1BjwLWBRvvjKs8MsWaImkUwy_B_88iBhsuhB84cPvncE/edit?usp=sharin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hyperlink" Target="https://cbm-wiki.gsi.de/Computing/CbmComputingAccount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E92015-9825-E94A-3B9D-BAC01F5FE2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400" dirty="0"/>
              <a:t>Tetyana Galatyuk, GSI / TU Darmstadt</a:t>
            </a:r>
          </a:p>
          <a:p>
            <a:endParaRPr lang="en-DE" sz="1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6E1E72B-A587-A786-E9C7-9B2808C9B9D7}"/>
              </a:ext>
            </a:extLst>
          </p:cNvPr>
          <p:cNvSpPr txBox="1">
            <a:spLocks/>
          </p:cNvSpPr>
          <p:nvPr/>
        </p:nvSpPr>
        <p:spPr>
          <a:xfrm>
            <a:off x="685800" y="3696608"/>
            <a:ext cx="7883866" cy="686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None/>
              <a:defRPr sz="1600" b="1" i="0" kern="1200" spc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None/>
              <a:defRPr sz="11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None/>
              <a:defRPr sz="1000" b="0" i="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46</a:t>
            </a:r>
            <a:r>
              <a:rPr lang="en-GB" sz="1200" baseline="30000" dirty="0"/>
              <a:t>th</a:t>
            </a:r>
            <a:r>
              <a:rPr lang="en-GB" sz="1200" dirty="0"/>
              <a:t> CBM Collaboration Meeting</a:t>
            </a:r>
          </a:p>
          <a:p>
            <a:r>
              <a:rPr lang="en-US" sz="1200" dirty="0"/>
              <a:t>October 19-24, 2025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A99492E-1DD5-CC14-DFB3-A804B7E414EE}"/>
              </a:ext>
            </a:extLst>
          </p:cNvPr>
          <p:cNvSpPr txBox="1">
            <a:spLocks/>
          </p:cNvSpPr>
          <p:nvPr/>
        </p:nvSpPr>
        <p:spPr>
          <a:xfrm>
            <a:off x="767199" y="760162"/>
            <a:ext cx="7883866" cy="8439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10000"/>
              <a:buFont typeface="Arial" panose="020B0604020202020204" pitchFamily="34" charset="0"/>
              <a:buNone/>
              <a:defRPr sz="1600" b="1" i="0" kern="1200" spc="0">
                <a:solidFill>
                  <a:srgbClr val="52535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6858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0287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Font typeface="Symbol" pitchFamily="2" charset="2"/>
              <a:buNone/>
              <a:defRPr sz="1100" b="0" i="0" kern="120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371600" indent="0" algn="ctr" defTabSz="685800" rtl="0" eaLnBrk="1" latinLnBrk="0" hangingPunct="1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None/>
              <a:defRPr sz="1000" b="0" i="0" kern="1200" baseline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9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5008A89-26AC-3A7F-64D7-FEFCC8631EB6}"/>
              </a:ext>
            </a:extLst>
          </p:cNvPr>
          <p:cNvSpPr txBox="1">
            <a:spLocks/>
          </p:cNvSpPr>
          <p:nvPr/>
        </p:nvSpPr>
        <p:spPr>
          <a:xfrm>
            <a:off x="685800" y="875054"/>
            <a:ext cx="7848600" cy="22653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i="0" kern="1200" cap="none" spc="0" baseline="0">
                <a:solidFill>
                  <a:srgbClr val="005AA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 sz="2400" dirty="0"/>
              <a:t>Closeout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9BDCA4-8A45-AF73-0241-DFD355069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144" y="189641"/>
            <a:ext cx="890256" cy="120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57C8-1B65-AA62-4D0B-0ACA0B51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CBM Organigram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78099-AD68-CF1A-C0B2-91955A6AE2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29910-B652-855F-F8EF-75E3E300A2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pic>
        <p:nvPicPr>
          <p:cNvPr id="218" name="Picture 217">
            <a:extLst>
              <a:ext uri="{FF2B5EF4-FFF2-40B4-BE49-F238E27FC236}">
                <a16:creationId xmlns:a16="http://schemas.microsoft.com/office/drawing/2014/main" id="{98F0A228-6ED2-4739-84B9-FDF6531B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904643"/>
            <a:ext cx="5075974" cy="3926268"/>
          </a:xfrm>
          <a:prstGeom prst="rect">
            <a:avLst/>
          </a:prstGeom>
        </p:spPr>
      </p:pic>
      <p:sp>
        <p:nvSpPr>
          <p:cNvPr id="222" name="TextBox 221">
            <a:extLst>
              <a:ext uri="{FF2B5EF4-FFF2-40B4-BE49-F238E27FC236}">
                <a16:creationId xmlns:a16="http://schemas.microsoft.com/office/drawing/2014/main" id="{A78BB6CE-F7C1-7CE3-54AB-33952B94B2C1}"/>
              </a:ext>
            </a:extLst>
          </p:cNvPr>
          <p:cNvSpPr txBox="1"/>
          <p:nvPr/>
        </p:nvSpPr>
        <p:spPr>
          <a:xfrm>
            <a:off x="5820186" y="798126"/>
            <a:ext cx="32819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900" kern="100" dirty="0">
                <a:solidFill>
                  <a:srgbClr val="525353"/>
                </a:solidFill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CB e-voting on </a:t>
            </a:r>
            <a:r>
              <a:rPr lang="en-GB" sz="900" b="0" i="0" u="none" strike="noStrike" dirty="0">
                <a:solidFill>
                  <a:srgbClr val="525353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CBM Bylaws (modifications regarding the implementation of the e-voting procedure and regarding the implementation of the position of the Run Coordinator instead of an Operations Board (chaired by the Operations Coordinator)</a:t>
            </a:r>
          </a:p>
          <a:p>
            <a:pPr algn="l"/>
            <a:endParaRPr lang="en-GB" sz="900" kern="100" dirty="0">
              <a:solidFill>
                <a:srgbClr val="525353"/>
              </a:solidFill>
              <a:highlight>
                <a:srgbClr val="FFFFFF"/>
              </a:highligh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900" kern="100" dirty="0">
                <a:solidFill>
                  <a:srgbClr val="525353"/>
                </a:solidFill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concluded on Jun 30</a:t>
            </a:r>
            <a:r>
              <a:rPr lang="en-US" sz="900" kern="100" baseline="30000" dirty="0">
                <a:solidFill>
                  <a:srgbClr val="525353"/>
                </a:solidFill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br>
              <a:rPr lang="en-US" sz="900" kern="100" baseline="30000" dirty="0">
                <a:solidFill>
                  <a:srgbClr val="525353"/>
                </a:solidFill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900" kern="100" dirty="0">
                <a:solidFill>
                  <a:srgbClr val="525353"/>
                </a:solidFill>
                <a:highlight>
                  <a:srgbClr val="FFFFFF"/>
                </a:highligh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(Yes: 38 + 5/3 = 39 2/3 votes; No: 0 votes; Abstain: 1/3 vote)</a:t>
            </a:r>
          </a:p>
        </p:txBody>
      </p:sp>
      <p:pic>
        <p:nvPicPr>
          <p:cNvPr id="224" name="Picture 223">
            <a:extLst>
              <a:ext uri="{FF2B5EF4-FFF2-40B4-BE49-F238E27FC236}">
                <a16:creationId xmlns:a16="http://schemas.microsoft.com/office/drawing/2014/main" id="{3B6BEFF2-ED79-2035-6097-36398A50F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7738" y="2127284"/>
            <a:ext cx="1922143" cy="8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71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957C8-1B65-AA62-4D0B-0ACA0B51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CBM Organigram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78099-AD68-CF1A-C0B2-91955A6AE2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29910-B652-855F-F8EF-75E3E300A2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pic>
        <p:nvPicPr>
          <p:cNvPr id="281" name="Picture 280">
            <a:extLst>
              <a:ext uri="{FF2B5EF4-FFF2-40B4-BE49-F238E27FC236}">
                <a16:creationId xmlns:a16="http://schemas.microsoft.com/office/drawing/2014/main" id="{971F1E00-BADA-8D58-4C1D-801BA0D7C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" y="904643"/>
            <a:ext cx="5716718" cy="3926268"/>
          </a:xfrm>
          <a:prstGeom prst="rect">
            <a:avLst/>
          </a:prstGeom>
        </p:spPr>
      </p:pic>
      <p:cxnSp>
        <p:nvCxnSpPr>
          <p:cNvPr id="282" name="Gerader Verbinder 143">
            <a:extLst>
              <a:ext uri="{FF2B5EF4-FFF2-40B4-BE49-F238E27FC236}">
                <a16:creationId xmlns:a16="http://schemas.microsoft.com/office/drawing/2014/main" id="{EB029ED6-3103-49ED-1136-A60B3B14DFBA}"/>
              </a:ext>
            </a:extLst>
          </p:cNvPr>
          <p:cNvCxnSpPr>
            <a:cxnSpLocks/>
          </p:cNvCxnSpPr>
          <p:nvPr/>
        </p:nvCxnSpPr>
        <p:spPr>
          <a:xfrm>
            <a:off x="6325317" y="5170458"/>
            <a:ext cx="143027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3404ED6-A5D1-B4E7-E4CF-BF306CE6A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0076" y="1589058"/>
            <a:ext cx="50419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4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B722-731F-65CE-B5AF-C714BCD4E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CBM computing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F0BE4B-71A8-782D-1585-75BF316A41F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A11B3-E1BE-7A57-E834-8AE6AF6B295E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2258589-B355-A5AD-5795-06AA1D47A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4998"/>
            <a:ext cx="5528892" cy="3596137"/>
          </a:xfrm>
          <a:prstGeom prst="rect">
            <a:avLst/>
          </a:prstGeom>
        </p:spPr>
      </p:pic>
      <p:sp>
        <p:nvSpPr>
          <p:cNvPr id="91" name="Content Placeholder 5">
            <a:extLst>
              <a:ext uri="{FF2B5EF4-FFF2-40B4-BE49-F238E27FC236}">
                <a16:creationId xmlns:a16="http://schemas.microsoft.com/office/drawing/2014/main" id="{6245CCCA-8C2C-AC60-622E-AE55A128C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6942" y="4368546"/>
            <a:ext cx="2784610" cy="312589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000" b="0" dirty="0"/>
              <a:t>Priority: perform “data challenge” for full CBM based on realistic simulations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C3C2D-17B2-DB9F-9EE9-A3A0DB4F3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95" y="2369328"/>
            <a:ext cx="2884555" cy="18017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89EE67-90DC-92C1-F82B-026D666450E3}"/>
              </a:ext>
            </a:extLst>
          </p:cNvPr>
          <p:cNvSpPr txBox="1"/>
          <p:nvPr/>
        </p:nvSpPr>
        <p:spPr>
          <a:xfrm>
            <a:off x="146350" y="2329069"/>
            <a:ext cx="656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b="1" dirty="0">
                <a:solidFill>
                  <a:srgbClr val="92D050"/>
                </a:solidFill>
                <a:latin typeface="Nunito" pitchFamily="2" charset="77"/>
              </a:rPr>
              <a:t>+</a:t>
            </a:r>
          </a:p>
          <a:p>
            <a:pPr algn="ctr"/>
            <a:r>
              <a:rPr lang="en-GB" sz="900" b="1" dirty="0">
                <a:solidFill>
                  <a:srgbClr val="92D050"/>
                </a:solidFill>
                <a:latin typeface="Nunito" pitchFamily="2" charset="77"/>
              </a:rPr>
              <a:t>DCS</a:t>
            </a:r>
            <a:endParaRPr lang="en-GB" sz="900" dirty="0">
              <a:solidFill>
                <a:srgbClr val="92D05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00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0558-8F72-CD7D-32F7-70E2229B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2589"/>
            <a:ext cx="8229600" cy="732440"/>
          </a:xfrm>
        </p:spPr>
        <p:txBody>
          <a:bodyPr>
            <a:normAutofit fontScale="90000"/>
          </a:bodyPr>
          <a:lstStyle/>
          <a:p>
            <a:r>
              <a:rPr lang="en-GB" dirty="0"/>
              <a:t>CBM Internships proposal on how to</a:t>
            </a:r>
            <a:br>
              <a:rPr lang="en-GB" dirty="0"/>
            </a:br>
            <a:r>
              <a:rPr lang="en-GB" sz="2000" dirty="0"/>
              <a:t>(</a:t>
            </a:r>
            <a:r>
              <a:rPr lang="en-GB" sz="2000" dirty="0">
                <a:sym typeface="Wingdings" pitchFamily="2" charset="2"/>
              </a:rPr>
              <a:t></a:t>
            </a:r>
            <a:r>
              <a:rPr lang="en-GB" sz="2000" dirty="0"/>
              <a:t> Common tasks, Development tasks, Service tasks)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612E4D-9DD6-6D38-BC98-1D4CC88992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76714-0E2A-C481-4FCC-CE0753D6487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AC7FC5-2019-A9CC-734E-771EA214B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8316"/>
            <a:ext cx="8611442" cy="3739434"/>
          </a:xfrm>
        </p:spPr>
        <p:txBody>
          <a:bodyPr>
            <a:normAutofit/>
          </a:bodyPr>
          <a:lstStyle/>
          <a:p>
            <a:r>
              <a:rPr lang="en-GB" sz="1100" b="0" i="0" u="none" strike="noStrike" dirty="0">
                <a:solidFill>
                  <a:srgbClr val="525353"/>
                </a:solidFill>
                <a:effectLst/>
              </a:rPr>
              <a:t> Proposal for general structure Chris, Ilya, TG – template available</a:t>
            </a:r>
            <a:endParaRPr lang="en-GB" sz="1100" b="0" i="0" u="none" strike="noStrike" dirty="0">
              <a:solidFill>
                <a:srgbClr val="525353"/>
              </a:solidFill>
              <a:effectLst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GB" sz="900" b="0" i="0" u="none" strike="noStrike" dirty="0">
                <a:solidFill>
                  <a:srgbClr val="3399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https://docs.google.com/spreadsheets/d/1BjwLWBRvvjKs8MsWaImkUwy_B_88iBhsuhB84cPvncE/edit?usp=sharing</a:t>
            </a:r>
            <a:endParaRPr lang="en-GB" sz="900" b="0" i="0" u="none" strike="noStrike" dirty="0">
              <a:solidFill>
                <a:srgbClr val="3399FF"/>
              </a:solidFill>
              <a:effectLst/>
            </a:endParaRPr>
          </a:p>
          <a:p>
            <a:pPr lvl="1"/>
            <a:r>
              <a:rPr lang="en-GB" sz="900" b="0" i="0" u="none" strike="noStrike" dirty="0">
                <a:solidFill>
                  <a:srgbClr val="3399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https://sf.gsi.de/f/5b7361f0bff94b44a833/</a:t>
            </a:r>
            <a:r>
              <a:rPr lang="en-GB" sz="900" dirty="0">
                <a:solidFill>
                  <a:srgbClr val="3399FF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100" b="0" i="0" u="none" strike="noStrike" dirty="0">
                <a:solidFill>
                  <a:srgbClr val="525353"/>
                </a:solidFill>
                <a:effectLst/>
              </a:rPr>
              <a:t> </a:t>
            </a:r>
          </a:p>
          <a:p>
            <a:r>
              <a:rPr lang="en-GB" sz="1100" b="0" i="0" u="none" strike="noStrike" dirty="0">
                <a:solidFill>
                  <a:srgbClr val="525353"/>
                </a:solidFill>
                <a:effectLst/>
              </a:rPr>
              <a:t>Send a call for proposals to be filled out following the Template and sent to TC, CC and PC</a:t>
            </a:r>
            <a:endParaRPr lang="en-GB" sz="1100" b="0" i="0" u="none" strike="noStrike" dirty="0">
              <a:solidFill>
                <a:srgbClr val="777777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F0214-233E-4E33-F625-B378FF2A93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945" y="3752152"/>
            <a:ext cx="1922173" cy="11533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66F109-AC5A-C1CE-43AA-A7D450A73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24" y="2432627"/>
            <a:ext cx="3365767" cy="254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95F08-D0AC-82F0-C2D9-BB8F084B9C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84" y="3380093"/>
            <a:ext cx="3365768" cy="5434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E71366-D8FE-4D82-261D-E52E28031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945" y="2222370"/>
            <a:ext cx="2164138" cy="929622"/>
          </a:xfrm>
          <a:prstGeom prst="rect">
            <a:avLst/>
          </a:prstGeom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E2245906-33CA-0967-28D5-1B5F8F8CCE3D}"/>
              </a:ext>
            </a:extLst>
          </p:cNvPr>
          <p:cNvCxnSpPr>
            <a:cxnSpLocks/>
          </p:cNvCxnSpPr>
          <p:nvPr/>
        </p:nvCxnSpPr>
        <p:spPr>
          <a:xfrm>
            <a:off x="2198611" y="2689626"/>
            <a:ext cx="1465894" cy="214394"/>
          </a:xfrm>
          <a:prstGeom prst="bentConnector3">
            <a:avLst>
              <a:gd name="adj1" fmla="val 640"/>
            </a:avLst>
          </a:prstGeom>
          <a:ln w="9525">
            <a:solidFill>
              <a:srgbClr val="F0792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0F120A5C-0185-9A41-432A-D8E52A6C148D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2127" y="2909663"/>
            <a:ext cx="680956" cy="219601"/>
          </a:xfrm>
          <a:prstGeom prst="bentConnector3">
            <a:avLst>
              <a:gd name="adj1" fmla="val 50000"/>
            </a:avLst>
          </a:prstGeom>
          <a:ln w="9525">
            <a:solidFill>
              <a:srgbClr val="005A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C6D340B-70C9-80C0-F66F-11660E86B8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170" y="2448100"/>
            <a:ext cx="2164138" cy="911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82EAB-3C16-0708-F377-FC07AC2C0E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805" y="2724955"/>
            <a:ext cx="1922173" cy="860715"/>
          </a:xfrm>
          <a:prstGeom prst="rect">
            <a:avLst/>
          </a:prstGeom>
        </p:spPr>
      </p:pic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6E14E0B-8B2F-1670-EC10-6B2C17A0CF60}"/>
              </a:ext>
            </a:extLst>
          </p:cNvPr>
          <p:cNvCxnSpPr>
            <a:cxnSpLocks/>
          </p:cNvCxnSpPr>
          <p:nvPr/>
        </p:nvCxnSpPr>
        <p:spPr>
          <a:xfrm>
            <a:off x="1669367" y="2689063"/>
            <a:ext cx="1969279" cy="1835230"/>
          </a:xfrm>
          <a:prstGeom prst="bentConnector3">
            <a:avLst>
              <a:gd name="adj1" fmla="val -67"/>
            </a:avLst>
          </a:prstGeom>
          <a:ln w="9525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B1C5FF3A-67F6-D613-7732-F20FB1D53E24}"/>
              </a:ext>
            </a:extLst>
          </p:cNvPr>
          <p:cNvCxnSpPr/>
          <p:nvPr/>
        </p:nvCxnSpPr>
        <p:spPr>
          <a:xfrm>
            <a:off x="3260027" y="2686185"/>
            <a:ext cx="0" cy="217835"/>
          </a:xfrm>
          <a:prstGeom prst="line">
            <a:avLst/>
          </a:prstGeom>
          <a:ln>
            <a:solidFill>
              <a:srgbClr val="F07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6D138AF-4EE7-C1B8-4FA7-1A187F49CB9E}"/>
              </a:ext>
            </a:extLst>
          </p:cNvPr>
          <p:cNvCxnSpPr/>
          <p:nvPr/>
        </p:nvCxnSpPr>
        <p:spPr>
          <a:xfrm>
            <a:off x="2744519" y="2679559"/>
            <a:ext cx="0" cy="217835"/>
          </a:xfrm>
          <a:prstGeom prst="line">
            <a:avLst/>
          </a:prstGeom>
          <a:ln>
            <a:solidFill>
              <a:srgbClr val="F079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DCE398D-7793-195D-5890-C771BDF5C756}"/>
              </a:ext>
            </a:extLst>
          </p:cNvPr>
          <p:cNvSpPr/>
          <p:nvPr/>
        </p:nvSpPr>
        <p:spPr>
          <a:xfrm>
            <a:off x="5679417" y="4383231"/>
            <a:ext cx="3181446" cy="521518"/>
          </a:xfrm>
          <a:prstGeom prst="rect">
            <a:avLst/>
          </a:prstGeom>
          <a:solidFill>
            <a:srgbClr val="F07922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934265-1CFD-38B9-B228-C16C4E337229}"/>
              </a:ext>
            </a:extLst>
          </p:cNvPr>
          <p:cNvSpPr txBox="1"/>
          <p:nvPr/>
        </p:nvSpPr>
        <p:spPr>
          <a:xfrm>
            <a:off x="5769526" y="4444703"/>
            <a:ext cx="3091337" cy="400110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37160" indent="-137160" defTabSz="685800">
              <a:spcBef>
                <a:spcPts val="0"/>
              </a:spcBef>
              <a:spcAft>
                <a:spcPts val="600"/>
              </a:spcAft>
              <a:buClr>
                <a:srgbClr val="005AA0"/>
              </a:buClr>
              <a:buSzPct val="110000"/>
              <a:buFont typeface="Arial" panose="020B0604020202020204" pitchFamily="34" charset="0"/>
              <a:buChar char="•"/>
              <a:defRPr sz="10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342900" indent="-137160" defTabSz="685800">
              <a:spcBef>
                <a:spcPct val="20000"/>
              </a:spcBef>
              <a:buClr>
                <a:srgbClr val="005AA0"/>
              </a:buClr>
              <a:buSzPct val="85000"/>
              <a:buFont typeface="Symbol" pitchFamily="2" charset="2"/>
              <a:buChar char="-"/>
              <a:defRPr sz="14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548640" indent="-137160" defTabSz="685800">
              <a:spcBef>
                <a:spcPct val="20000"/>
              </a:spcBef>
              <a:buClr>
                <a:srgbClr val="005AA0"/>
              </a:buClr>
              <a:buSzPct val="90000"/>
              <a:buFont typeface="Symbol" pitchFamily="2" charset="2"/>
              <a:buChar char="-"/>
              <a:defRPr sz="12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754380" indent="-137160" defTabSz="685800">
              <a:spcBef>
                <a:spcPct val="20000"/>
              </a:spcBef>
              <a:buClr>
                <a:srgbClr val="005AA0"/>
              </a:buClr>
              <a:buFont typeface="Symbol" pitchFamily="2" charset="2"/>
              <a:buChar char="-"/>
              <a:defRPr sz="1100" b="0" i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891540" indent="-102870" defTabSz="685800">
              <a:spcBef>
                <a:spcPct val="20000"/>
              </a:spcBef>
              <a:buClr>
                <a:srgbClr val="005AA0"/>
              </a:buClr>
              <a:buSzPct val="100000"/>
              <a:buFont typeface="Symbol" pitchFamily="2" charset="2"/>
              <a:buChar char="-"/>
              <a:defRPr sz="1000" b="0" i="0" baseline="0">
                <a:solidFill>
                  <a:srgbClr val="30303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1028700" indent="-137160" defTabSz="6858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/>
            </a:lvl6pPr>
            <a:lvl7pPr marL="1165860" indent="-137160" defTabSz="6858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/>
            </a:lvl7pPr>
            <a:lvl8pPr marL="1303020" indent="-137160" defTabSz="6858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/>
            </a:lvl8pPr>
            <a:lvl9pPr marL="1440180" indent="-137160" defTabSz="685800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975"/>
            </a:lvl9pPr>
          </a:lstStyle>
          <a:p>
            <a:pPr marL="0" indent="0">
              <a:buNone/>
            </a:pPr>
            <a:r>
              <a:rPr lang="en-GB" sz="900" dirty="0"/>
              <a:t>Procedure user account management, see </a:t>
            </a:r>
            <a:r>
              <a:rPr lang="en-GB" sz="900" dirty="0">
                <a:hlinkClick r:id="rId10"/>
              </a:rPr>
              <a:t>https://cbm-wiki.gsi.de/Computing/CbmComputingAccount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343776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A32E7A-1D04-D925-4F33-118C76CA1F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B6350-90F1-0C93-E48A-BA9D982C294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43F114-FBB6-885B-E330-3B90C3810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910" y="1279233"/>
            <a:ext cx="4568861" cy="3740074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EB61DB-7F6F-DBB3-69AF-E0E85E52A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80" y="1247813"/>
            <a:ext cx="2722430" cy="15556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5A6D0-3189-A8AC-FA89-019D4043C8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7" y="1040768"/>
            <a:ext cx="5245848" cy="38956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5B0694-9AA1-C0AE-504F-85150A829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310" y="2571750"/>
            <a:ext cx="1624002" cy="2051723"/>
          </a:xfrm>
          <a:prstGeom prst="rect">
            <a:avLst/>
          </a:prstGeom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3AF3DA52-034D-994E-5053-B1361E57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20" y="312589"/>
            <a:ext cx="8006080" cy="622634"/>
          </a:xfrm>
        </p:spPr>
        <p:txBody>
          <a:bodyPr>
            <a:normAutofit/>
          </a:bodyPr>
          <a:lstStyle/>
          <a:p>
            <a:r>
              <a:rPr lang="ja-JP" altLang="en-US"/>
              <a:t>谢谢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7293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6E4FD-7C1A-A039-7A8A-3ED2171258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Tetyana Galatyuk |  46 CBM CM  |  Closeout  |  Lanzhou, China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9580-41EB-9F04-0EAC-EFFC76C7D34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r>
              <a:rPr lang="de-DE"/>
              <a:t>Oct 24, 2025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FF82C-B24A-F6CE-954F-512504790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9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10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-HADES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-HADES-wide-new-HGF" id="{98EB2A10-D748-744C-9C7E-3519C25B98D2}" vid="{7164188B-1F82-0D4E-9FA3-155D883F1D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48476</TotalTime>
  <Words>303</Words>
  <Application>Microsoft Macintosh PowerPoint</Application>
  <PresentationFormat>On-screen Show (16:9)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Helvetica</vt:lpstr>
      <vt:lpstr>Helvetica Neue</vt:lpstr>
      <vt:lpstr>Nunito</vt:lpstr>
      <vt:lpstr>Roboto</vt:lpstr>
      <vt:lpstr>Symbol</vt:lpstr>
      <vt:lpstr>My-HADES</vt:lpstr>
      <vt:lpstr>PowerPoint Presentation</vt:lpstr>
      <vt:lpstr>CBM Organigram</vt:lpstr>
      <vt:lpstr>CBM Organigram</vt:lpstr>
      <vt:lpstr>CBM computing</vt:lpstr>
      <vt:lpstr>CBM Internships proposal on how to ( Common tasks, Development tasks, Service tasks)</vt:lpstr>
      <vt:lpstr>谢谢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HADES at FAIR</dc:title>
  <dc:creator>Joachim Stroth</dc:creator>
  <cp:lastModifiedBy>Tatyana Galatyuk</cp:lastModifiedBy>
  <cp:revision>493</cp:revision>
  <cp:lastPrinted>2024-03-10T13:36:11Z</cp:lastPrinted>
  <dcterms:created xsi:type="dcterms:W3CDTF">2017-09-14T14:47:49Z</dcterms:created>
  <dcterms:modified xsi:type="dcterms:W3CDTF">2025-10-24T08:22:38Z</dcterms:modified>
</cp:coreProperties>
</file>