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77" r:id="rId4"/>
    <p:sldId id="288" r:id="rId5"/>
    <p:sldId id="269" r:id="rId6"/>
    <p:sldId id="275" r:id="rId7"/>
    <p:sldId id="284" r:id="rId8"/>
    <p:sldId id="266" r:id="rId9"/>
    <p:sldId id="271" r:id="rId10"/>
    <p:sldId id="262" r:id="rId11"/>
    <p:sldId id="270" r:id="rId12"/>
    <p:sldId id="263" r:id="rId13"/>
    <p:sldId id="285" r:id="rId14"/>
    <p:sldId id="286" r:id="rId15"/>
    <p:sldId id="287" r:id="rId16"/>
    <p:sldId id="295" r:id="rId17"/>
    <p:sldId id="272" r:id="rId18"/>
    <p:sldId id="290" r:id="rId19"/>
    <p:sldId id="292" r:id="rId20"/>
    <p:sldId id="293" r:id="rId21"/>
    <p:sldId id="294" r:id="rId22"/>
    <p:sldId id="283" r:id="rId23"/>
    <p:sldId id="258" r:id="rId24"/>
    <p:sldId id="261" r:id="rId25"/>
    <p:sldId id="281" r:id="rId26"/>
    <p:sldId id="282" r:id="rId27"/>
    <p:sldId id="289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02" d="100"/>
          <a:sy n="102" d="100"/>
        </p:scale>
        <p:origin x="87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/>
              <a:t>Click to edit Master subtitle style</a:t>
            </a:r>
            <a:endParaRPr lang="en-US" noProof="0" dirty="0"/>
          </a:p>
        </p:txBody>
      </p:sp>
      <p:grpSp>
        <p:nvGrpSpPr>
          <p:cNvPr id="7" name="Group 4"/>
          <p:cNvGrpSpPr>
            <a:grpSpLocks/>
          </p:cNvGrpSpPr>
          <p:nvPr/>
        </p:nvGrpSpPr>
        <p:grpSpPr bwMode="auto">
          <a:xfrm>
            <a:off x="4233" y="6491288"/>
            <a:ext cx="12192000" cy="368300"/>
            <a:chOff x="0" y="4088"/>
            <a:chExt cx="5760" cy="232"/>
          </a:xfrm>
        </p:grpSpPr>
        <p:sp>
          <p:nvSpPr>
            <p:cNvPr id="8" name="Rectangle 5"/>
            <p:cNvSpPr>
              <a:spLocks noChangeArrowheads="1"/>
            </p:cNvSpPr>
            <p:nvPr/>
          </p:nvSpPr>
          <p:spPr bwMode="auto">
            <a:xfrm>
              <a:off x="0" y="4121"/>
              <a:ext cx="5760" cy="199"/>
            </a:xfrm>
            <a:prstGeom prst="rect">
              <a:avLst/>
            </a:prstGeom>
            <a:solidFill>
              <a:srgbClr val="0033CC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 noProof="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0" y="4088"/>
              <a:ext cx="5760" cy="57"/>
            </a:xfrm>
            <a:prstGeom prst="rect">
              <a:avLst/>
            </a:prstGeom>
            <a:solidFill>
              <a:srgbClr val="000080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 noProof="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0" name="Rectangle 7"/>
          <p:cNvSpPr txBox="1">
            <a:spLocks noChangeArrowheads="1"/>
          </p:cNvSpPr>
          <p:nvPr/>
        </p:nvSpPr>
        <p:spPr bwMode="auto">
          <a:xfrm>
            <a:off x="235055" y="661987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C2C6F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Rectangle 36"/>
          <p:cNvSpPr txBox="1">
            <a:spLocks noChangeArrowheads="1"/>
          </p:cNvSpPr>
          <p:nvPr/>
        </p:nvSpPr>
        <p:spPr bwMode="auto">
          <a:xfrm>
            <a:off x="245641" y="6515830"/>
            <a:ext cx="1989667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FontTx/>
              <a:buNone/>
              <a:defRPr sz="900">
                <a:solidFill>
                  <a:srgbClr val="C2C6F0"/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3040437-1F5C-453D-890F-92BED74A219A}" type="datetime1">
              <a:rPr kumimoji="0" lang="fr-FR" sz="1800" b="0" i="0" u="none" strike="noStrike" kern="1200" cap="none" spc="0" normalizeH="0" baseline="0" noProof="0" smtClean="0">
                <a:ln>
                  <a:noFill/>
                </a:ln>
                <a:solidFill>
                  <a:srgbClr val="C2C6F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21/10/2025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C2C6F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Rectangle 37"/>
          <p:cNvSpPr txBox="1">
            <a:spLocks noChangeArrowheads="1"/>
          </p:cNvSpPr>
          <p:nvPr/>
        </p:nvSpPr>
        <p:spPr bwMode="auto">
          <a:xfrm>
            <a:off x="2317855" y="6515830"/>
            <a:ext cx="7535333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900">
                <a:solidFill>
                  <a:srgbClr val="C2C6F0"/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C2C6F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P.-A. Loizeau – GSI Darmstadt</a:t>
            </a:r>
          </a:p>
        </p:txBody>
      </p:sp>
      <p:pic>
        <p:nvPicPr>
          <p:cNvPr id="13" name="Picture 13" descr="CBM-Logo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1"/>
            <a:ext cx="1105376" cy="1513999"/>
          </a:xfrm>
          <a:prstGeom prst="rect">
            <a:avLst/>
          </a:prstGeom>
          <a:noFill/>
        </p:spPr>
      </p:pic>
      <p:sp>
        <p:nvSpPr>
          <p:cNvPr id="14" name="Subtitle 2"/>
          <p:cNvSpPr>
            <a:spLocks noGrp="1"/>
          </p:cNvSpPr>
          <p:nvPr userDrawn="1"/>
        </p:nvSpPr>
        <p:spPr>
          <a:xfrm>
            <a:off x="1828800" y="548640"/>
            <a:ext cx="85344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60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i="1" dirty="0"/>
              <a:t>46th CBM Collaboration Meeting</a:t>
            </a:r>
          </a:p>
          <a:p>
            <a:r>
              <a:rPr lang="en-US" sz="1600" i="1" dirty="0"/>
              <a:t>IMP-CAS</a:t>
            </a:r>
          </a:p>
          <a:p>
            <a:r>
              <a:rPr lang="en-US" sz="1600" i="1" dirty="0"/>
              <a:t>Lanzhou, China</a:t>
            </a:r>
          </a:p>
        </p:txBody>
      </p:sp>
      <p:pic>
        <p:nvPicPr>
          <p:cNvPr id="16" name="Picture 2" descr="C:\Users\Palsec\Documents\Presentations\CBM_collab_meeting\Gsi2015\GSI_Logo_rgb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2436" y="12441"/>
            <a:ext cx="1797979" cy="599326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623276687"/>
      </p:ext>
    </p:extLst>
  </p:cSld>
  <p:clrMapOvr>
    <a:masterClrMapping/>
  </p:clrMapOvr>
  <p:hf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ai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2117" y="-1587"/>
            <a:ext cx="12194117" cy="325628"/>
            <a:chOff x="-1588" y="-1587"/>
            <a:chExt cx="9145588" cy="325628"/>
          </a:xfrm>
        </p:grpSpPr>
        <p:sp>
          <p:nvSpPr>
            <p:cNvPr id="12" name="Rectangle 29"/>
            <p:cNvSpPr>
              <a:spLocks noChangeArrowheads="1"/>
            </p:cNvSpPr>
            <p:nvPr/>
          </p:nvSpPr>
          <p:spPr bwMode="auto">
            <a:xfrm>
              <a:off x="-1588" y="-1587"/>
              <a:ext cx="9145588" cy="276226"/>
            </a:xfrm>
            <a:prstGeom prst="rect">
              <a:avLst/>
            </a:prstGeom>
            <a:solidFill>
              <a:srgbClr val="0033CC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spcBef>
                  <a:spcPct val="0"/>
                </a:spcBef>
                <a:buFontTx/>
                <a:buNone/>
              </a:pPr>
              <a:endParaRPr 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Rectangle 30"/>
            <p:cNvSpPr>
              <a:spLocks noChangeArrowheads="1"/>
            </p:cNvSpPr>
            <p:nvPr/>
          </p:nvSpPr>
          <p:spPr bwMode="auto">
            <a:xfrm>
              <a:off x="-1588" y="260203"/>
              <a:ext cx="9145588" cy="63838"/>
            </a:xfrm>
            <a:prstGeom prst="rect">
              <a:avLst/>
            </a:prstGeom>
            <a:solidFill>
              <a:srgbClr val="000080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5" name="Picture 32" descr="CBM-Logo1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-1588" y="-1587"/>
              <a:ext cx="144764" cy="265176"/>
            </a:xfrm>
            <a:prstGeom prst="rect">
              <a:avLst/>
            </a:prstGeom>
            <a:noFill/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37643"/>
            <a:ext cx="10972800" cy="5177473"/>
          </a:xfrm>
        </p:spPr>
        <p:txBody>
          <a:bodyPr>
            <a:noAutofit/>
          </a:bodyPr>
          <a:lstStyle>
            <a:lvl1pPr marL="342900" indent="-342900">
              <a:buFont typeface="Arial" charset="0"/>
              <a:buChar char="•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grpSp>
        <p:nvGrpSpPr>
          <p:cNvPr id="7" name="Group 25"/>
          <p:cNvGrpSpPr>
            <a:grpSpLocks/>
          </p:cNvGrpSpPr>
          <p:nvPr/>
        </p:nvGrpSpPr>
        <p:grpSpPr bwMode="auto">
          <a:xfrm>
            <a:off x="0" y="6615116"/>
            <a:ext cx="12194117" cy="244475"/>
            <a:chOff x="0" y="4088"/>
            <a:chExt cx="5760" cy="232"/>
          </a:xfrm>
        </p:grpSpPr>
        <p:sp>
          <p:nvSpPr>
            <p:cNvPr id="8" name="Rectangle 26"/>
            <p:cNvSpPr>
              <a:spLocks noChangeArrowheads="1"/>
            </p:cNvSpPr>
            <p:nvPr/>
          </p:nvSpPr>
          <p:spPr bwMode="auto">
            <a:xfrm>
              <a:off x="0" y="4121"/>
              <a:ext cx="5760" cy="199"/>
            </a:xfrm>
            <a:prstGeom prst="rect">
              <a:avLst/>
            </a:prstGeom>
            <a:solidFill>
              <a:srgbClr val="0033CC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Rectangle 27"/>
            <p:cNvSpPr>
              <a:spLocks noChangeArrowheads="1"/>
            </p:cNvSpPr>
            <p:nvPr/>
          </p:nvSpPr>
          <p:spPr bwMode="auto">
            <a:xfrm>
              <a:off x="0" y="4088"/>
              <a:ext cx="5760" cy="57"/>
            </a:xfrm>
            <a:prstGeom prst="rect">
              <a:avLst/>
            </a:prstGeom>
            <a:solidFill>
              <a:srgbClr val="000080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0" name="Text Box 30"/>
          <p:cNvSpPr txBox="1">
            <a:spLocks noChangeArrowheads="1"/>
          </p:cNvSpPr>
          <p:nvPr/>
        </p:nvSpPr>
        <p:spPr bwMode="auto">
          <a:xfrm>
            <a:off x="10466919" y="6657975"/>
            <a:ext cx="1392767" cy="2308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buFontTx/>
              <a:buNone/>
            </a:pPr>
            <a:fld id="{91FA4330-9728-4265-AE97-8DE6A6C2E6A4}" type="slidenum">
              <a:rPr lang="en-US" sz="900" smtClean="0">
                <a:solidFill>
                  <a:srgbClr val="C2C6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>
                <a:spcBef>
                  <a:spcPct val="50000"/>
                </a:spcBef>
                <a:buFontTx/>
                <a:buNone/>
              </a:pPr>
              <a:t>‹#›</a:t>
            </a:fld>
            <a:r>
              <a:rPr lang="en-US" sz="900" dirty="0">
                <a:solidFill>
                  <a:srgbClr val="C2C6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/22</a:t>
            </a:r>
          </a:p>
        </p:txBody>
      </p:sp>
      <p:sp>
        <p:nvSpPr>
          <p:cNvPr id="11" name="Rectangle 37"/>
          <p:cNvSpPr txBox="1">
            <a:spLocks noChangeArrowheads="1"/>
          </p:cNvSpPr>
          <p:nvPr/>
        </p:nvSpPr>
        <p:spPr bwMode="auto">
          <a:xfrm>
            <a:off x="2138975" y="6651628"/>
            <a:ext cx="7887815" cy="20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900">
                <a:solidFill>
                  <a:srgbClr val="C2C6F0"/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C2C6F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P.-A. Loizeau – GSI Darmstadt – 46th CBM Collaboration Meeting, IMP-CAS, Lanzhou, China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srgbClr val="C2C6F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Text Box 31"/>
          <p:cNvSpPr txBox="1">
            <a:spLocks noChangeArrowheads="1"/>
          </p:cNvSpPr>
          <p:nvPr/>
        </p:nvSpPr>
        <p:spPr bwMode="auto">
          <a:xfrm>
            <a:off x="1969307" y="-5696"/>
            <a:ext cx="8227149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baseline="0" noProof="0" dirty="0">
                <a:solidFill>
                  <a:srgbClr val="C2C6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EDC: Status &amp; Focus on SCA and DCS interface</a:t>
            </a:r>
          </a:p>
        </p:txBody>
      </p:sp>
      <p:sp>
        <p:nvSpPr>
          <p:cNvPr id="18" name="Rectangle 36"/>
          <p:cNvSpPr txBox="1">
            <a:spLocks noChangeArrowheads="1"/>
          </p:cNvSpPr>
          <p:nvPr/>
        </p:nvSpPr>
        <p:spPr bwMode="auto">
          <a:xfrm>
            <a:off x="245641" y="6651625"/>
            <a:ext cx="1989667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FontTx/>
              <a:buNone/>
              <a:defRPr sz="900">
                <a:solidFill>
                  <a:srgbClr val="C2C6F0"/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14A83B2-5FF4-4A72-97B1-290CC09854F6}" type="datetime1">
              <a:rPr kumimoji="0" lang="fr-FR" sz="900" b="0" i="0" u="none" strike="noStrike" kern="1200" cap="none" spc="0" normalizeH="0" baseline="0" noProof="0" smtClean="0">
                <a:ln>
                  <a:noFill/>
                </a:ln>
                <a:solidFill>
                  <a:srgbClr val="C2C6F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21/10/2025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C2C6F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20" name="Picture 2" descr="C:\Users\Palsec\Documents\Presentations\CBM_collab_meeting\Gsi2015\GSI_Logo_rgb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6909" y="-5696"/>
            <a:ext cx="785091" cy="261697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468251666"/>
      </p:ext>
    </p:extLst>
  </p:cSld>
  <p:clrMapOvr>
    <a:masterClrMapping/>
  </p:clrMapOvr>
  <p:hf sldNum="0"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ckup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33"/>
          <p:cNvGrpSpPr>
            <a:grpSpLocks/>
          </p:cNvGrpSpPr>
          <p:nvPr/>
        </p:nvGrpSpPr>
        <p:grpSpPr bwMode="auto">
          <a:xfrm>
            <a:off x="0" y="6615116"/>
            <a:ext cx="12194117" cy="244475"/>
            <a:chOff x="0" y="4088"/>
            <a:chExt cx="5760" cy="232"/>
          </a:xfrm>
        </p:grpSpPr>
        <p:sp>
          <p:nvSpPr>
            <p:cNvPr id="7" name="Rectangle 34"/>
            <p:cNvSpPr>
              <a:spLocks noChangeArrowheads="1"/>
            </p:cNvSpPr>
            <p:nvPr/>
          </p:nvSpPr>
          <p:spPr bwMode="auto">
            <a:xfrm>
              <a:off x="0" y="4121"/>
              <a:ext cx="5760" cy="199"/>
            </a:xfrm>
            <a:prstGeom prst="rect">
              <a:avLst/>
            </a:prstGeom>
            <a:solidFill>
              <a:srgbClr val="0033CC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Rectangle 35"/>
            <p:cNvSpPr>
              <a:spLocks noChangeArrowheads="1"/>
            </p:cNvSpPr>
            <p:nvPr/>
          </p:nvSpPr>
          <p:spPr bwMode="auto">
            <a:xfrm>
              <a:off x="0" y="4088"/>
              <a:ext cx="5760" cy="57"/>
            </a:xfrm>
            <a:prstGeom prst="rect">
              <a:avLst/>
            </a:prstGeom>
            <a:solidFill>
              <a:srgbClr val="000080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0" name="Rectangle 37"/>
          <p:cNvSpPr txBox="1">
            <a:spLocks noChangeArrowheads="1"/>
          </p:cNvSpPr>
          <p:nvPr/>
        </p:nvSpPr>
        <p:spPr bwMode="auto">
          <a:xfrm>
            <a:off x="2138975" y="6651628"/>
            <a:ext cx="7887815" cy="20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900">
                <a:solidFill>
                  <a:srgbClr val="C2C6F0"/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C2C6F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P.-A. Loizeau – GSI Darmstadt – 46th CBM Collaboration Meeting, IMP-CAS, Lanzhou, China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1" i="0" u="none" strike="noStrike" kern="1200" cap="none" spc="0" normalizeH="0" baseline="0" noProof="0" dirty="0">
              <a:ln>
                <a:noFill/>
              </a:ln>
              <a:solidFill>
                <a:srgbClr val="C2C6F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" name="Rectangle 29"/>
          <p:cNvSpPr>
            <a:spLocks noChangeArrowheads="1"/>
          </p:cNvSpPr>
          <p:nvPr/>
        </p:nvSpPr>
        <p:spPr bwMode="auto">
          <a:xfrm>
            <a:off x="-2117" y="-1587"/>
            <a:ext cx="12194117" cy="276226"/>
          </a:xfrm>
          <a:prstGeom prst="rect">
            <a:avLst/>
          </a:prstGeom>
          <a:solidFill>
            <a:srgbClr val="0033CC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0"/>
              </a:spcBef>
              <a:buFontTx/>
              <a:buNone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30"/>
          <p:cNvSpPr>
            <a:spLocks noChangeArrowheads="1"/>
          </p:cNvSpPr>
          <p:nvPr/>
        </p:nvSpPr>
        <p:spPr bwMode="auto">
          <a:xfrm>
            <a:off x="-2117" y="260203"/>
            <a:ext cx="12194117" cy="63838"/>
          </a:xfrm>
          <a:prstGeom prst="rect">
            <a:avLst/>
          </a:prstGeom>
          <a:solidFill>
            <a:srgbClr val="00008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969307" y="-5696"/>
            <a:ext cx="8227149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baseline="0" noProof="0" dirty="0">
                <a:solidFill>
                  <a:srgbClr val="C2C6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EDC: Status &amp; Focus on SCA and DCS interface</a:t>
            </a:r>
          </a:p>
        </p:txBody>
      </p:sp>
      <p:pic>
        <p:nvPicPr>
          <p:cNvPr id="22" name="Picture 32" descr="CBM-Logo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16" y="-1587"/>
            <a:ext cx="193019" cy="265176"/>
          </a:xfrm>
          <a:prstGeom prst="rect">
            <a:avLst/>
          </a:prstGeom>
          <a:noFill/>
        </p:spPr>
      </p:pic>
      <p:sp>
        <p:nvSpPr>
          <p:cNvPr id="25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>
            <a:normAutofit/>
          </a:bodyPr>
          <a:lstStyle>
            <a:lvl1pPr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26" name="Content Placeholder 2"/>
          <p:cNvSpPr>
            <a:spLocks noGrp="1"/>
          </p:cNvSpPr>
          <p:nvPr>
            <p:ph idx="1"/>
          </p:nvPr>
        </p:nvSpPr>
        <p:spPr>
          <a:xfrm>
            <a:off x="609600" y="1437643"/>
            <a:ext cx="10972800" cy="5177473"/>
          </a:xfrm>
        </p:spPr>
        <p:txBody>
          <a:bodyPr>
            <a:noAutofit/>
          </a:bodyPr>
          <a:lstStyle>
            <a:lvl1pPr marL="342900" indent="-342900">
              <a:buFont typeface="Arial" charset="0"/>
              <a:buChar char="•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pic>
        <p:nvPicPr>
          <p:cNvPr id="15" name="Picture 2" descr="C:\Users\Palsec\Documents\Presentations\CBM_collab_meeting\Gsi2015\GSI_Logo_rgb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6909" y="-5696"/>
            <a:ext cx="785091" cy="261697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222009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dirty="0" err="1"/>
              <a:t>Modifiez</a:t>
            </a:r>
            <a:r>
              <a:rPr lang="en-US" noProof="0" dirty="0"/>
              <a:t> le style du </a:t>
            </a:r>
            <a:r>
              <a:rPr lang="en-US" noProof="0" dirty="0" err="1"/>
              <a:t>titre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 err="1"/>
              <a:t>Modifiez</a:t>
            </a:r>
            <a:r>
              <a:rPr lang="en-US" noProof="0" dirty="0"/>
              <a:t> les styles du </a:t>
            </a:r>
            <a:r>
              <a:rPr lang="en-US" noProof="0" dirty="0" err="1"/>
              <a:t>texte</a:t>
            </a:r>
            <a:r>
              <a:rPr lang="en-US" noProof="0" dirty="0"/>
              <a:t> du masque</a:t>
            </a:r>
          </a:p>
          <a:p>
            <a:pPr lvl="1"/>
            <a:r>
              <a:rPr lang="en-US" noProof="0" dirty="0" err="1"/>
              <a:t>Deuxième</a:t>
            </a:r>
            <a:r>
              <a:rPr lang="en-US" noProof="0" dirty="0"/>
              <a:t> </a:t>
            </a:r>
            <a:r>
              <a:rPr lang="en-US" noProof="0" dirty="0" err="1"/>
              <a:t>niveau</a:t>
            </a:r>
            <a:endParaRPr lang="en-US" noProof="0" dirty="0"/>
          </a:p>
          <a:p>
            <a:pPr lvl="2"/>
            <a:r>
              <a:rPr lang="en-US" noProof="0" dirty="0" err="1"/>
              <a:t>Troisième</a:t>
            </a:r>
            <a:r>
              <a:rPr lang="en-US" noProof="0" dirty="0"/>
              <a:t> </a:t>
            </a:r>
            <a:r>
              <a:rPr lang="en-US" noProof="0" dirty="0" err="1"/>
              <a:t>niveau</a:t>
            </a:r>
            <a:endParaRPr lang="en-US" noProof="0" dirty="0"/>
          </a:p>
          <a:p>
            <a:pPr lvl="3"/>
            <a:r>
              <a:rPr lang="en-US" noProof="0" dirty="0" err="1"/>
              <a:t>Quatrième</a:t>
            </a:r>
            <a:r>
              <a:rPr lang="en-US" noProof="0" dirty="0"/>
              <a:t> </a:t>
            </a:r>
            <a:r>
              <a:rPr lang="en-US" noProof="0" dirty="0" err="1"/>
              <a:t>niveau</a:t>
            </a:r>
            <a:endParaRPr lang="en-US" noProof="0" dirty="0"/>
          </a:p>
          <a:p>
            <a:pPr lvl="4"/>
            <a:r>
              <a:rPr lang="en-US" noProof="0" dirty="0" err="1"/>
              <a:t>Cinquième</a:t>
            </a:r>
            <a:r>
              <a:rPr lang="en-US" noProof="0" dirty="0"/>
              <a:t> </a:t>
            </a:r>
            <a:r>
              <a:rPr lang="en-US" noProof="0" dirty="0" err="1"/>
              <a:t>niveau</a:t>
            </a:r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noProof="0" dirty="0"/>
              <a:t>14/02/2018</a:t>
            </a:r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73D8F9-359F-7C45-95D0-7E40CF5F7F9B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403017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EDC: Focus on SCA and DCS interface, Status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878496"/>
          </a:xfrm>
        </p:spPr>
        <p:txBody>
          <a:bodyPr>
            <a:normAutofit lnSpcReduction="10000"/>
          </a:bodyPr>
          <a:lstStyle/>
          <a:p>
            <a:pPr marL="285750" indent="-285750" algn="l">
              <a:buFontTx/>
              <a:buChar char="-"/>
            </a:pPr>
            <a:r>
              <a:rPr lang="en-US" dirty="0"/>
              <a:t>EDC Concepts and acronyms (Many from DCS Workshop 04/2025:     )</a:t>
            </a:r>
          </a:p>
          <a:p>
            <a:pPr marL="285750" indent="-285750" algn="l">
              <a:buFontTx/>
              <a:buChar char="-"/>
            </a:pPr>
            <a:r>
              <a:rPr lang="en-US" dirty="0"/>
              <a:t> + Focus on SCA: Mission, concept, requirements, examples</a:t>
            </a:r>
          </a:p>
          <a:p>
            <a:pPr marL="285750" indent="-285750" algn="l">
              <a:buFontTx/>
              <a:buChar char="-"/>
            </a:pPr>
            <a:r>
              <a:rPr lang="en-US" dirty="0"/>
              <a:t> + Focus on DCS from ECS side: Mission, requirements, interfaces</a:t>
            </a:r>
          </a:p>
          <a:p>
            <a:pPr marL="285750" indent="-285750" algn="l">
              <a:buFontTx/>
              <a:buChar char="-"/>
            </a:pPr>
            <a:r>
              <a:rPr lang="en-US" dirty="0"/>
              <a:t>Latest developments in EDC project (ECS, SCA, auxiliary systems, …)</a:t>
            </a:r>
          </a:p>
          <a:p>
            <a:pPr algn="l"/>
            <a:endParaRPr lang="en-US" dirty="0"/>
          </a:p>
          <a:p>
            <a:r>
              <a:rPr lang="en-US" dirty="0"/>
              <a:t>Some slides are meant as support for discussion and may be passed quickly/skipped, especially</a:t>
            </a:r>
          </a:p>
        </p:txBody>
      </p:sp>
      <p:sp>
        <p:nvSpPr>
          <p:cNvPr id="4" name="Star: 5 Points 3">
            <a:extLst>
              <a:ext uri="{FF2B5EF4-FFF2-40B4-BE49-F238E27FC236}">
                <a16:creationId xmlns:a16="http://schemas.microsoft.com/office/drawing/2014/main" id="{3F690623-7CA7-45B7-BEA3-48BD4E9658A2}"/>
              </a:ext>
            </a:extLst>
          </p:cNvPr>
          <p:cNvSpPr/>
          <p:nvPr/>
        </p:nvSpPr>
        <p:spPr>
          <a:xfrm>
            <a:off x="8314869" y="3886200"/>
            <a:ext cx="216000" cy="216000"/>
          </a:xfrm>
          <a:prstGeom prst="star5">
            <a:avLst/>
          </a:prstGeom>
          <a:solidFill>
            <a:srgbClr val="FF0000"/>
          </a:solidFill>
          <a:ln>
            <a:solidFill>
              <a:srgbClr val="0066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tar: 5 Points 4">
            <a:extLst>
              <a:ext uri="{FF2B5EF4-FFF2-40B4-BE49-F238E27FC236}">
                <a16:creationId xmlns:a16="http://schemas.microsoft.com/office/drawing/2014/main" id="{882FC434-FCE1-4AC3-9C55-353B84E6BE5D}"/>
              </a:ext>
            </a:extLst>
          </p:cNvPr>
          <p:cNvSpPr/>
          <p:nvPr/>
        </p:nvSpPr>
        <p:spPr>
          <a:xfrm>
            <a:off x="6637444" y="5485243"/>
            <a:ext cx="216000" cy="216000"/>
          </a:xfrm>
          <a:prstGeom prst="star5">
            <a:avLst/>
          </a:prstGeom>
          <a:solidFill>
            <a:srgbClr val="FF0000"/>
          </a:solidFill>
          <a:ln>
            <a:solidFill>
              <a:srgbClr val="0066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2656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Detector systems: SCA and DCA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698269" y="1253142"/>
            <a:ext cx="11266549" cy="5330305"/>
            <a:chOff x="698269" y="1253142"/>
            <a:chExt cx="11266549" cy="5330305"/>
          </a:xfrm>
        </p:grpSpPr>
        <p:cxnSp>
          <p:nvCxnSpPr>
            <p:cNvPr id="5" name="Elbow Connector 4"/>
            <p:cNvCxnSpPr>
              <a:stCxn id="18" idx="2"/>
              <a:endCxn id="7" idx="3"/>
            </p:cNvCxnSpPr>
            <p:nvPr/>
          </p:nvCxnSpPr>
          <p:spPr>
            <a:xfrm rot="5400000">
              <a:off x="5294022" y="1609559"/>
              <a:ext cx="1306329" cy="2565309"/>
            </a:xfrm>
            <a:prstGeom prst="bentConnector2">
              <a:avLst/>
            </a:prstGeom>
            <a:ln>
              <a:solidFill>
                <a:srgbClr val="FF0000">
                  <a:alpha val="40000"/>
                </a:srgbClr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Elbow Connector 5"/>
            <p:cNvCxnSpPr>
              <a:stCxn id="17" idx="2"/>
              <a:endCxn id="7" idx="3"/>
            </p:cNvCxnSpPr>
            <p:nvPr/>
          </p:nvCxnSpPr>
          <p:spPr>
            <a:xfrm rot="5400000">
              <a:off x="4433724" y="2331755"/>
              <a:ext cx="1444431" cy="982815"/>
            </a:xfrm>
            <a:prstGeom prst="bentConnector2">
              <a:avLst/>
            </a:prstGeom>
            <a:ln>
              <a:solidFill>
                <a:srgbClr val="FF0000">
                  <a:alpha val="40000"/>
                </a:srgbClr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3384371" y="3360712"/>
              <a:ext cx="1280160" cy="369332"/>
            </a:xfrm>
            <a:prstGeom prst="rect">
              <a:avLst/>
            </a:prstGeom>
            <a:noFill/>
            <a:ln w="25400">
              <a:solidFill>
                <a:srgbClr val="0000FF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ECS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384372" y="4870510"/>
              <a:ext cx="1280160" cy="646331"/>
            </a:xfrm>
            <a:prstGeom prst="rect">
              <a:avLst/>
            </a:prstGeom>
            <a:noFill/>
            <a:ln w="25400">
              <a:solidFill>
                <a:srgbClr val="0000FF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Readout</a:t>
              </a:r>
            </a:p>
            <a:p>
              <a:pPr algn="ctr"/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Controls</a:t>
              </a:r>
            </a:p>
          </p:txBody>
        </p:sp>
        <p:cxnSp>
          <p:nvCxnSpPr>
            <p:cNvPr id="9" name="Straight Arrow Connector 8"/>
            <p:cNvCxnSpPr>
              <a:stCxn id="7" idx="2"/>
              <a:endCxn id="8" idx="0"/>
            </p:cNvCxnSpPr>
            <p:nvPr/>
          </p:nvCxnSpPr>
          <p:spPr>
            <a:xfrm>
              <a:off x="4024451" y="3730044"/>
              <a:ext cx="1" cy="1140466"/>
            </a:xfrm>
            <a:prstGeom prst="straightConnector1">
              <a:avLst/>
            </a:prstGeom>
            <a:ln>
              <a:solidFill>
                <a:srgbClr val="0000FF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8131039" y="1453822"/>
              <a:ext cx="1329687" cy="646331"/>
            </a:xfrm>
            <a:prstGeom prst="rect">
              <a:avLst/>
            </a:prstGeom>
            <a:noFill/>
            <a:ln w="25400">
              <a:solidFill>
                <a:srgbClr val="0000FF">
                  <a:alpha val="40000"/>
                </a:srgb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tx1">
                      <a:alpha val="4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FLES</a:t>
              </a:r>
            </a:p>
            <a:p>
              <a:pPr algn="ctr"/>
              <a:r>
                <a:rPr lang="en-US" dirty="0">
                  <a:solidFill>
                    <a:schemeClr val="tx1">
                      <a:alpha val="4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Control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970830" y="5009009"/>
              <a:ext cx="1329687" cy="369332"/>
            </a:xfrm>
            <a:prstGeom prst="rect">
              <a:avLst/>
            </a:prstGeom>
            <a:noFill/>
            <a:ln w="25400">
              <a:solidFill>
                <a:srgbClr val="0000FF">
                  <a:alpha val="40000"/>
                </a:srgb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tx1">
                      <a:alpha val="4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DCS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407832" y="4172652"/>
              <a:ext cx="1329687" cy="923330"/>
            </a:xfrm>
            <a:prstGeom prst="rect">
              <a:avLst/>
            </a:prstGeom>
            <a:noFill/>
            <a:ln w="25400">
              <a:solidFill>
                <a:srgbClr val="0000FF">
                  <a:alpha val="40000"/>
                </a:srgb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tx1">
                      <a:alpha val="4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Online Software</a:t>
              </a:r>
            </a:p>
            <a:p>
              <a:pPr algn="ctr"/>
              <a:r>
                <a:rPr lang="en-US" dirty="0">
                  <a:solidFill>
                    <a:schemeClr val="tx1">
                      <a:alpha val="4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Control</a:t>
              </a:r>
            </a:p>
          </p:txBody>
        </p:sp>
        <p:cxnSp>
          <p:nvCxnSpPr>
            <p:cNvPr id="13" name="Elbow Connector 12"/>
            <p:cNvCxnSpPr>
              <a:stCxn id="10" idx="2"/>
              <a:endCxn id="7" idx="3"/>
            </p:cNvCxnSpPr>
            <p:nvPr/>
          </p:nvCxnSpPr>
          <p:spPr>
            <a:xfrm rot="5400000">
              <a:off x="6007595" y="757089"/>
              <a:ext cx="1445225" cy="4131352"/>
            </a:xfrm>
            <a:prstGeom prst="bentConnector2">
              <a:avLst/>
            </a:prstGeom>
            <a:ln>
              <a:solidFill>
                <a:srgbClr val="0000FF">
                  <a:alpha val="40000"/>
                </a:srgbClr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Elbow Connector 13"/>
            <p:cNvCxnSpPr>
              <a:stCxn id="11" idx="0"/>
              <a:endCxn id="7" idx="3"/>
            </p:cNvCxnSpPr>
            <p:nvPr/>
          </p:nvCxnSpPr>
          <p:spPr>
            <a:xfrm rot="16200000" flipV="1">
              <a:off x="4918288" y="3291622"/>
              <a:ext cx="1463631" cy="1971143"/>
            </a:xfrm>
            <a:prstGeom prst="bentConnector2">
              <a:avLst/>
            </a:prstGeom>
            <a:ln>
              <a:solidFill>
                <a:srgbClr val="0000FF">
                  <a:alpha val="40000"/>
                </a:srgbClr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Elbow Connector 14"/>
            <p:cNvCxnSpPr>
              <a:stCxn id="12" idx="0"/>
              <a:endCxn id="7" idx="3"/>
            </p:cNvCxnSpPr>
            <p:nvPr/>
          </p:nvCxnSpPr>
          <p:spPr>
            <a:xfrm rot="16200000" flipV="1">
              <a:off x="6054967" y="2154942"/>
              <a:ext cx="627274" cy="3408145"/>
            </a:xfrm>
            <a:prstGeom prst="bentConnector2">
              <a:avLst/>
            </a:prstGeom>
            <a:ln>
              <a:solidFill>
                <a:srgbClr val="0000FF">
                  <a:alpha val="40000"/>
                </a:srgbClr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3334466" y="1454616"/>
              <a:ext cx="1379971" cy="646331"/>
            </a:xfrm>
            <a:prstGeom prst="rect">
              <a:avLst/>
            </a:prstGeom>
            <a:noFill/>
            <a:ln w="25400">
              <a:solidFill>
                <a:srgbClr val="0000FF">
                  <a:alpha val="40000"/>
                </a:srgb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tx1">
                      <a:alpha val="4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Parameter Manager(s)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982328" y="1454616"/>
              <a:ext cx="1330036" cy="646331"/>
            </a:xfrm>
            <a:prstGeom prst="rect">
              <a:avLst/>
            </a:prstGeom>
            <a:noFill/>
            <a:ln w="25400">
              <a:solidFill>
                <a:srgbClr val="0000FF">
                  <a:alpha val="40000"/>
                </a:srgb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tx1">
                      <a:alpha val="4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Logging service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564822" y="1315719"/>
              <a:ext cx="1330036" cy="923330"/>
            </a:xfrm>
            <a:prstGeom prst="rect">
              <a:avLst/>
            </a:prstGeom>
            <a:noFill/>
            <a:ln w="25400">
              <a:solidFill>
                <a:srgbClr val="0000FF">
                  <a:alpha val="40000"/>
                </a:srgb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tx1">
                      <a:alpha val="4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Monitoring service &amp; </a:t>
              </a:r>
            </a:p>
            <a:p>
              <a:pPr algn="ctr"/>
              <a:r>
                <a:rPr lang="en-US" dirty="0">
                  <a:solidFill>
                    <a:schemeClr val="tx1">
                      <a:alpha val="4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Database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739376" y="5786662"/>
              <a:ext cx="1233903" cy="369332"/>
            </a:xfrm>
            <a:prstGeom prst="rect">
              <a:avLst/>
            </a:prstGeom>
            <a:noFill/>
            <a:ln w="25400">
              <a:solidFill>
                <a:srgbClr val="0000FF">
                  <a:alpha val="40000"/>
                </a:srgb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tx1">
                      <a:alpha val="4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TFC</a:t>
              </a:r>
            </a:p>
          </p:txBody>
        </p:sp>
        <p:cxnSp>
          <p:nvCxnSpPr>
            <p:cNvPr id="20" name="Elbow Connector 19"/>
            <p:cNvCxnSpPr>
              <a:stCxn id="19" idx="0"/>
              <a:endCxn id="7" idx="3"/>
            </p:cNvCxnSpPr>
            <p:nvPr/>
          </p:nvCxnSpPr>
          <p:spPr>
            <a:xfrm rot="16200000" flipV="1">
              <a:off x="3889788" y="4320121"/>
              <a:ext cx="2241284" cy="691797"/>
            </a:xfrm>
            <a:prstGeom prst="bentConnector2">
              <a:avLst/>
            </a:prstGeom>
            <a:ln>
              <a:solidFill>
                <a:srgbClr val="0000FF">
                  <a:alpha val="40000"/>
                </a:srgbClr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1896127" y="2519954"/>
              <a:ext cx="1379971" cy="646331"/>
            </a:xfrm>
            <a:prstGeom prst="rect">
              <a:avLst/>
            </a:prstGeom>
            <a:noFill/>
            <a:ln w="25400">
              <a:solidFill>
                <a:srgbClr val="0000FF">
                  <a:alpha val="40000"/>
                </a:srgb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tx1">
                      <a:alpha val="4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User</a:t>
              </a:r>
            </a:p>
            <a:p>
              <a:pPr algn="ctr"/>
              <a:r>
                <a:rPr lang="en-US" dirty="0">
                  <a:solidFill>
                    <a:schemeClr val="tx1">
                      <a:alpha val="4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Interface(s)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9080221" y="2552860"/>
              <a:ext cx="1329687" cy="646331"/>
            </a:xfrm>
            <a:prstGeom prst="rect">
              <a:avLst/>
            </a:prstGeom>
            <a:noFill/>
            <a:ln w="25400">
              <a:solidFill>
                <a:srgbClr val="0000FF">
                  <a:alpha val="40000"/>
                </a:srgb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>
                  <a:solidFill>
                    <a:schemeClr val="tx1">
                      <a:alpha val="4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Online Processing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9080222" y="5255349"/>
              <a:ext cx="1329687" cy="923330"/>
            </a:xfrm>
            <a:prstGeom prst="rect">
              <a:avLst/>
            </a:prstGeom>
            <a:noFill/>
            <a:ln w="25400">
              <a:solidFill>
                <a:srgbClr val="0000FF">
                  <a:alpha val="40000"/>
                </a:srgb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>
                  <a:solidFill>
                    <a:schemeClr val="tx1">
                      <a:alpha val="4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Online Monitoring</a:t>
              </a:r>
            </a:p>
            <a:p>
              <a:pPr algn="ctr"/>
              <a:r>
                <a:rPr lang="en-US" i="1" dirty="0">
                  <a:solidFill>
                    <a:schemeClr val="tx1">
                      <a:alpha val="4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&amp; QA</a:t>
              </a:r>
            </a:p>
          </p:txBody>
        </p:sp>
        <p:cxnSp>
          <p:nvCxnSpPr>
            <p:cNvPr id="24" name="Elbow Connector 23"/>
            <p:cNvCxnSpPr>
              <a:stCxn id="22" idx="2"/>
              <a:endCxn id="12" idx="3"/>
            </p:cNvCxnSpPr>
            <p:nvPr/>
          </p:nvCxnSpPr>
          <p:spPr>
            <a:xfrm rot="5400000">
              <a:off x="8523729" y="3412981"/>
              <a:ext cx="1435126" cy="1007546"/>
            </a:xfrm>
            <a:prstGeom prst="bentConnector2">
              <a:avLst/>
            </a:prstGeom>
            <a:ln>
              <a:solidFill>
                <a:srgbClr val="0000FF">
                  <a:alpha val="40000"/>
                </a:srgbClr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Elbow Connector 24"/>
            <p:cNvCxnSpPr>
              <a:stCxn id="12" idx="3"/>
              <a:endCxn id="23" idx="0"/>
            </p:cNvCxnSpPr>
            <p:nvPr/>
          </p:nvCxnSpPr>
          <p:spPr>
            <a:xfrm>
              <a:off x="8737519" y="4634317"/>
              <a:ext cx="1007547" cy="621032"/>
            </a:xfrm>
            <a:prstGeom prst="bentConnector2">
              <a:avLst/>
            </a:prstGeom>
            <a:ln>
              <a:solidFill>
                <a:srgbClr val="0000FF">
                  <a:alpha val="40000"/>
                </a:srgbClr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Elbow Connector 25"/>
            <p:cNvCxnSpPr>
              <a:stCxn id="21" idx="2"/>
              <a:endCxn id="7" idx="1"/>
            </p:cNvCxnSpPr>
            <p:nvPr/>
          </p:nvCxnSpPr>
          <p:spPr>
            <a:xfrm rot="16200000" flipH="1">
              <a:off x="2795696" y="2956702"/>
              <a:ext cx="379093" cy="798258"/>
            </a:xfrm>
            <a:prstGeom prst="bentConnector2">
              <a:avLst/>
            </a:prstGeom>
            <a:ln>
              <a:solidFill>
                <a:srgbClr val="0000FF">
                  <a:alpha val="40000"/>
                </a:srgbClr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Elbow Connector 26"/>
            <p:cNvCxnSpPr>
              <a:stCxn id="16" idx="2"/>
              <a:endCxn id="7" idx="0"/>
            </p:cNvCxnSpPr>
            <p:nvPr/>
          </p:nvCxnSpPr>
          <p:spPr>
            <a:xfrm rot="5400000">
              <a:off x="3394570" y="2730829"/>
              <a:ext cx="1259765" cy="1"/>
            </a:xfrm>
            <a:prstGeom prst="bentConnector3">
              <a:avLst>
                <a:gd name="adj1" fmla="val 50000"/>
              </a:avLst>
            </a:prstGeom>
            <a:ln>
              <a:solidFill>
                <a:srgbClr val="0000FF">
                  <a:alpha val="40000"/>
                </a:srgbClr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Rectangle 27"/>
            <p:cNvSpPr/>
            <p:nvPr/>
          </p:nvSpPr>
          <p:spPr>
            <a:xfrm>
              <a:off x="698269" y="2377150"/>
              <a:ext cx="8207829" cy="3266035"/>
            </a:xfrm>
            <a:prstGeom prst="rect">
              <a:avLst/>
            </a:prstGeom>
            <a:noFill/>
            <a:ln w="22225">
              <a:solidFill>
                <a:srgbClr val="FFC000"/>
              </a:solidFill>
              <a:prstDash val="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r>
                <a:rPr lang="en-US" dirty="0">
                  <a:solidFill>
                    <a:srgbClr val="FFC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EDC </a:t>
              </a:r>
            </a:p>
            <a:p>
              <a:r>
                <a:rPr lang="en-US" dirty="0">
                  <a:solidFill>
                    <a:srgbClr val="FFC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=&gt; computing project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384371" y="6214115"/>
              <a:ext cx="1280160" cy="369332"/>
            </a:xfrm>
            <a:prstGeom prst="rect">
              <a:avLst/>
            </a:prstGeom>
            <a:noFill/>
            <a:ln w="25400">
              <a:solidFill>
                <a:schemeClr val="accent3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>
                  <a:latin typeface="Arial" panose="020B0604020202020204" pitchFamily="34" charset="0"/>
                  <a:cs typeface="Arial" panose="020B0604020202020204" pitchFamily="34" charset="0"/>
                </a:rPr>
                <a:t>Read. HW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030478" y="6214115"/>
              <a:ext cx="1210390" cy="369332"/>
            </a:xfrm>
            <a:prstGeom prst="rect">
              <a:avLst/>
            </a:prstGeom>
            <a:noFill/>
            <a:ln w="25400">
              <a:solidFill>
                <a:schemeClr val="accent3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Env</a:t>
              </a:r>
              <a:r>
                <a:rPr lang="en-US" i="1" dirty="0">
                  <a:latin typeface="Arial" panose="020B0604020202020204" pitchFamily="34" charset="0"/>
                  <a:cs typeface="Arial" panose="020B0604020202020204" pitchFamily="34" charset="0"/>
                </a:rPr>
                <a:t>. HW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10656168" y="4311151"/>
              <a:ext cx="1308650" cy="646331"/>
            </a:xfrm>
            <a:prstGeom prst="rect">
              <a:avLst/>
            </a:prstGeom>
            <a:noFill/>
            <a:ln w="25400">
              <a:solidFill>
                <a:schemeClr val="accent3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>
                  <a:latin typeface="Arial" panose="020B0604020202020204" pitchFamily="34" charset="0"/>
                  <a:cs typeface="Arial" panose="020B0604020202020204" pitchFamily="34" charset="0"/>
                </a:rPr>
                <a:t>Computing Farm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0656168" y="1315322"/>
              <a:ext cx="1308650" cy="923330"/>
            </a:xfrm>
            <a:prstGeom prst="rect">
              <a:avLst/>
            </a:prstGeom>
            <a:noFill/>
            <a:ln w="25400">
              <a:solidFill>
                <a:schemeClr val="accent3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>
                  <a:latin typeface="Arial" panose="020B0604020202020204" pitchFamily="34" charset="0"/>
                  <a:cs typeface="Arial" panose="020B0604020202020204" pitchFamily="34" charset="0"/>
                </a:rPr>
                <a:t>Input and computing Farm</a:t>
              </a:r>
            </a:p>
          </p:txBody>
        </p:sp>
        <p:cxnSp>
          <p:nvCxnSpPr>
            <p:cNvPr id="33" name="Straight Arrow Connector 32"/>
            <p:cNvCxnSpPr>
              <a:stCxn id="8" idx="2"/>
              <a:endCxn id="29" idx="0"/>
            </p:cNvCxnSpPr>
            <p:nvPr/>
          </p:nvCxnSpPr>
          <p:spPr>
            <a:xfrm flipH="1">
              <a:off x="4024451" y="5516841"/>
              <a:ext cx="1" cy="697274"/>
            </a:xfrm>
            <a:prstGeom prst="straightConnector1">
              <a:avLst/>
            </a:prstGeom>
            <a:ln>
              <a:solidFill>
                <a:schemeClr val="accent3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>
              <a:stCxn id="11" idx="2"/>
              <a:endCxn id="30" idx="0"/>
            </p:cNvCxnSpPr>
            <p:nvPr/>
          </p:nvCxnSpPr>
          <p:spPr>
            <a:xfrm flipH="1">
              <a:off x="6635673" y="5378341"/>
              <a:ext cx="1" cy="835774"/>
            </a:xfrm>
            <a:prstGeom prst="straightConnector1">
              <a:avLst/>
            </a:prstGeom>
            <a:ln>
              <a:solidFill>
                <a:schemeClr val="accent3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>
              <a:stCxn id="32" idx="1"/>
              <a:endCxn id="10" idx="3"/>
            </p:cNvCxnSpPr>
            <p:nvPr/>
          </p:nvCxnSpPr>
          <p:spPr>
            <a:xfrm flipH="1">
              <a:off x="9460726" y="1776987"/>
              <a:ext cx="1195442" cy="1"/>
            </a:xfrm>
            <a:prstGeom prst="straightConnector1">
              <a:avLst/>
            </a:prstGeom>
            <a:ln>
              <a:solidFill>
                <a:schemeClr val="accent3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>
              <a:stCxn id="31" idx="1"/>
            </p:cNvCxnSpPr>
            <p:nvPr/>
          </p:nvCxnSpPr>
          <p:spPr>
            <a:xfrm flipH="1" flipV="1">
              <a:off x="9745064" y="4633939"/>
              <a:ext cx="911104" cy="378"/>
            </a:xfrm>
            <a:prstGeom prst="straightConnector1">
              <a:avLst/>
            </a:prstGeom>
            <a:ln>
              <a:solidFill>
                <a:schemeClr val="accent3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Elbow Connector 36"/>
            <p:cNvCxnSpPr>
              <a:stCxn id="29" idx="3"/>
              <a:endCxn id="19" idx="2"/>
            </p:cNvCxnSpPr>
            <p:nvPr/>
          </p:nvCxnSpPr>
          <p:spPr>
            <a:xfrm flipV="1">
              <a:off x="4664531" y="6155994"/>
              <a:ext cx="691797" cy="242787"/>
            </a:xfrm>
            <a:prstGeom prst="bentConnector2">
              <a:avLst/>
            </a:prstGeom>
            <a:ln>
              <a:solidFill>
                <a:schemeClr val="accent3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Rectangle 37"/>
            <p:cNvSpPr/>
            <p:nvPr/>
          </p:nvSpPr>
          <p:spPr>
            <a:xfrm>
              <a:off x="7350633" y="3981450"/>
              <a:ext cx="1555471" cy="1661735"/>
            </a:xfrm>
            <a:prstGeom prst="rect">
              <a:avLst/>
            </a:prstGeom>
            <a:noFill/>
            <a:ln w="22225">
              <a:solidFill>
                <a:srgbClr val="DE8400"/>
              </a:solidFill>
              <a:prstDash val="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r>
                <a:rPr lang="en-US" sz="1600" dirty="0">
                  <a:solidFill>
                    <a:srgbClr val="DE84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Still in project?</a:t>
              </a: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177309" y="1253142"/>
              <a:ext cx="4779606" cy="1123011"/>
            </a:xfrm>
            <a:prstGeom prst="rect">
              <a:avLst/>
            </a:prstGeom>
            <a:noFill/>
            <a:ln w="22225">
              <a:solidFill>
                <a:srgbClr val="DE8400"/>
              </a:solidFill>
              <a:prstDash val="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endParaRPr lang="en-US" sz="1600" dirty="0">
                <a:solidFill>
                  <a:srgbClr val="DE84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0" name="Star: 5 Points 39">
            <a:extLst>
              <a:ext uri="{FF2B5EF4-FFF2-40B4-BE49-F238E27FC236}">
                <a16:creationId xmlns:a16="http://schemas.microsoft.com/office/drawing/2014/main" id="{2DA47389-FFBB-4114-A0F2-E2E2370BB320}"/>
              </a:ext>
            </a:extLst>
          </p:cNvPr>
          <p:cNvSpPr/>
          <p:nvPr/>
        </p:nvSpPr>
        <p:spPr>
          <a:xfrm>
            <a:off x="11925061" y="325669"/>
            <a:ext cx="216000" cy="216000"/>
          </a:xfrm>
          <a:prstGeom prst="star5">
            <a:avLst/>
          </a:prstGeom>
          <a:solidFill>
            <a:srgbClr val="FF0000"/>
          </a:solidFill>
          <a:ln>
            <a:solidFill>
              <a:srgbClr val="0066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9126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Detector systems: SCA and DCA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/>
              <a:t>System Control Agent</a:t>
            </a:r>
            <a:r>
              <a:rPr lang="en-US" dirty="0"/>
              <a:t>  …. ~ ”the Team Leader”/”the </a:t>
            </a:r>
            <a:r>
              <a:rPr lang="en-US" dirty="0" err="1"/>
              <a:t>Bauleiter</a:t>
            </a:r>
            <a:r>
              <a:rPr lang="en-US" dirty="0"/>
              <a:t>”</a:t>
            </a:r>
          </a:p>
          <a:p>
            <a:r>
              <a:rPr lang="en-US" dirty="0"/>
              <a:t>Derive system state from sub-elements states </a:t>
            </a:r>
          </a:p>
          <a:p>
            <a:r>
              <a:rPr lang="en-US" dirty="0">
                <a:solidFill>
                  <a:srgbClr val="FF0000"/>
                </a:solidFill>
              </a:rPr>
              <a:t>Convert state transitions (=“order”) into sequence of commands (=“actions”)</a:t>
            </a:r>
          </a:p>
          <a:p>
            <a:r>
              <a:rPr lang="en-US" dirty="0"/>
              <a:t>Retrieve the parameter values corresponding to configuration (sub)tag(s)</a:t>
            </a:r>
          </a:p>
          <a:p>
            <a:r>
              <a:rPr lang="en-US" dirty="0"/>
              <a:t>Entry point for “expert commands” access bypassing the ECS</a:t>
            </a:r>
          </a:p>
          <a:p>
            <a:r>
              <a:rPr lang="en-US" dirty="0"/>
              <a:t>May have sub-agents corresponding to “islands” in both readout controls and slow controls</a:t>
            </a:r>
          </a:p>
          <a:p>
            <a:r>
              <a:rPr lang="en-US" dirty="0">
                <a:solidFill>
                  <a:srgbClr val="FF0000"/>
                </a:solidFill>
              </a:rPr>
              <a:t>Lower layer(s) of the ECS, </a:t>
            </a:r>
            <a:r>
              <a:rPr lang="en-US" dirty="0">
                <a:solidFill>
                  <a:srgbClr val="009900"/>
                </a:solidFill>
              </a:rPr>
              <a:t>Higher layer(s) of System specific controls</a:t>
            </a:r>
          </a:p>
          <a:p>
            <a:pPr marL="0" indent="0">
              <a:buNone/>
            </a:pPr>
            <a:r>
              <a:rPr lang="en-US" u="sng" dirty="0"/>
              <a:t>Device Control Agent</a:t>
            </a:r>
            <a:r>
              <a:rPr lang="en-US" dirty="0"/>
              <a:t> …. ~ “the (Specialized) Worker”  </a:t>
            </a:r>
            <a:endParaRPr lang="en-US" u="sng" dirty="0"/>
          </a:p>
          <a:p>
            <a:r>
              <a:rPr lang="en-US" dirty="0"/>
              <a:t>Interface to CRI driver for the readout/controls logics (everything outside of microslice readout)</a:t>
            </a:r>
          </a:p>
          <a:p>
            <a:r>
              <a:rPr lang="en-US" dirty="0"/>
              <a:t>Access to all registers those controlled by FLES</a:t>
            </a:r>
          </a:p>
          <a:p>
            <a:r>
              <a:rPr lang="en-US" dirty="0"/>
              <a:t>Protocols for the elements behind the CRI (</a:t>
            </a:r>
            <a:r>
              <a:rPr lang="en-US" dirty="0" err="1"/>
              <a:t>GBTx</a:t>
            </a:r>
            <a:r>
              <a:rPr lang="en-US" dirty="0"/>
              <a:t>, ASICs, …)</a:t>
            </a:r>
          </a:p>
          <a:p>
            <a:r>
              <a:rPr lang="en-US" dirty="0">
                <a:solidFill>
                  <a:srgbClr val="FF0000"/>
                </a:solidFill>
              </a:rPr>
              <a:t>Execute commands toward the CRI as “single sequence”</a:t>
            </a:r>
          </a:p>
          <a:p>
            <a:r>
              <a:rPr lang="en-US" dirty="0">
                <a:solidFill>
                  <a:srgbClr val="FF0000"/>
                </a:solidFill>
              </a:rPr>
              <a:t>Perform some monitoring accesses in background in “non-perturbative” way</a:t>
            </a:r>
          </a:p>
          <a:p>
            <a:r>
              <a:rPr lang="en-US" dirty="0"/>
              <a:t>Carefully using threads for performance and stability reasons</a:t>
            </a:r>
          </a:p>
          <a:p>
            <a:r>
              <a:rPr lang="en-US" dirty="0">
                <a:solidFill>
                  <a:srgbClr val="FF0000"/>
                </a:solidFill>
              </a:rPr>
              <a:t>Written in C++ for performance reasons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tar: 5 Points 3">
            <a:extLst>
              <a:ext uri="{FF2B5EF4-FFF2-40B4-BE49-F238E27FC236}">
                <a16:creationId xmlns:a16="http://schemas.microsoft.com/office/drawing/2014/main" id="{3642D87D-BD08-49AC-9DA2-1F51F18D011D}"/>
              </a:ext>
            </a:extLst>
          </p:cNvPr>
          <p:cNvSpPr/>
          <p:nvPr/>
        </p:nvSpPr>
        <p:spPr>
          <a:xfrm>
            <a:off x="11925061" y="325669"/>
            <a:ext cx="216000" cy="216000"/>
          </a:xfrm>
          <a:prstGeom prst="star5">
            <a:avLst/>
          </a:prstGeom>
          <a:solidFill>
            <a:srgbClr val="FF0000"/>
          </a:solidFill>
          <a:ln>
            <a:solidFill>
              <a:srgbClr val="0066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9071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DCS (brief)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698269" y="1253142"/>
            <a:ext cx="11266549" cy="5330305"/>
            <a:chOff x="698269" y="1253142"/>
            <a:chExt cx="11266549" cy="5330305"/>
          </a:xfrm>
        </p:grpSpPr>
        <p:cxnSp>
          <p:nvCxnSpPr>
            <p:cNvPr id="5" name="Elbow Connector 4"/>
            <p:cNvCxnSpPr>
              <a:stCxn id="18" idx="2"/>
              <a:endCxn id="7" idx="3"/>
            </p:cNvCxnSpPr>
            <p:nvPr/>
          </p:nvCxnSpPr>
          <p:spPr>
            <a:xfrm rot="5400000">
              <a:off x="5294022" y="1609559"/>
              <a:ext cx="1306329" cy="2565309"/>
            </a:xfrm>
            <a:prstGeom prst="bentConnector2">
              <a:avLst/>
            </a:prstGeom>
            <a:ln>
              <a:solidFill>
                <a:srgbClr val="FF0000">
                  <a:alpha val="40000"/>
                </a:srgbClr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Elbow Connector 5"/>
            <p:cNvCxnSpPr>
              <a:stCxn id="17" idx="2"/>
              <a:endCxn id="7" idx="3"/>
            </p:cNvCxnSpPr>
            <p:nvPr/>
          </p:nvCxnSpPr>
          <p:spPr>
            <a:xfrm rot="5400000">
              <a:off x="4433724" y="2331755"/>
              <a:ext cx="1444431" cy="982815"/>
            </a:xfrm>
            <a:prstGeom prst="bentConnector2">
              <a:avLst/>
            </a:prstGeom>
            <a:ln>
              <a:solidFill>
                <a:srgbClr val="FF0000">
                  <a:alpha val="40000"/>
                </a:srgbClr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3384371" y="3360712"/>
              <a:ext cx="1280160" cy="369332"/>
            </a:xfrm>
            <a:prstGeom prst="rect">
              <a:avLst/>
            </a:prstGeom>
            <a:noFill/>
            <a:ln w="25400">
              <a:solidFill>
                <a:srgbClr val="0000FF">
                  <a:alpha val="40000"/>
                </a:srgb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tx1">
                      <a:alpha val="4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ECS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384372" y="4870510"/>
              <a:ext cx="1280160" cy="646331"/>
            </a:xfrm>
            <a:prstGeom prst="rect">
              <a:avLst/>
            </a:prstGeom>
            <a:noFill/>
            <a:ln w="25400">
              <a:solidFill>
                <a:srgbClr val="0000FF">
                  <a:alpha val="40000"/>
                </a:srgb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tx1">
                      <a:alpha val="4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Readout</a:t>
              </a:r>
            </a:p>
            <a:p>
              <a:pPr algn="ctr"/>
              <a:r>
                <a:rPr lang="en-US" dirty="0">
                  <a:solidFill>
                    <a:schemeClr val="tx1">
                      <a:alpha val="4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Controls</a:t>
              </a:r>
            </a:p>
          </p:txBody>
        </p:sp>
        <p:cxnSp>
          <p:nvCxnSpPr>
            <p:cNvPr id="9" name="Straight Arrow Connector 8"/>
            <p:cNvCxnSpPr>
              <a:stCxn id="7" idx="2"/>
              <a:endCxn id="8" idx="0"/>
            </p:cNvCxnSpPr>
            <p:nvPr/>
          </p:nvCxnSpPr>
          <p:spPr>
            <a:xfrm>
              <a:off x="4024451" y="3730044"/>
              <a:ext cx="1" cy="1140466"/>
            </a:xfrm>
            <a:prstGeom prst="straightConnector1">
              <a:avLst/>
            </a:prstGeom>
            <a:ln>
              <a:solidFill>
                <a:srgbClr val="0000FF">
                  <a:alpha val="40000"/>
                </a:srgbClr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8131039" y="1453822"/>
              <a:ext cx="1329687" cy="646331"/>
            </a:xfrm>
            <a:prstGeom prst="rect">
              <a:avLst/>
            </a:prstGeom>
            <a:noFill/>
            <a:ln w="25400">
              <a:solidFill>
                <a:srgbClr val="0000FF">
                  <a:alpha val="40000"/>
                </a:srgb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tx1">
                      <a:alpha val="4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FLES</a:t>
              </a:r>
            </a:p>
            <a:p>
              <a:pPr algn="ctr"/>
              <a:r>
                <a:rPr lang="en-US" dirty="0">
                  <a:solidFill>
                    <a:schemeClr val="tx1">
                      <a:alpha val="4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Control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970830" y="5009009"/>
              <a:ext cx="1329687" cy="369332"/>
            </a:xfrm>
            <a:prstGeom prst="rect">
              <a:avLst/>
            </a:prstGeom>
            <a:noFill/>
            <a:ln w="25400">
              <a:solidFill>
                <a:srgbClr val="0000FF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DCS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407832" y="4172652"/>
              <a:ext cx="1329687" cy="923330"/>
            </a:xfrm>
            <a:prstGeom prst="rect">
              <a:avLst/>
            </a:prstGeom>
            <a:noFill/>
            <a:ln w="25400">
              <a:solidFill>
                <a:srgbClr val="0000FF">
                  <a:alpha val="40000"/>
                </a:srgb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tx1">
                      <a:alpha val="4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Online Software</a:t>
              </a:r>
            </a:p>
            <a:p>
              <a:pPr algn="ctr"/>
              <a:r>
                <a:rPr lang="en-US" dirty="0">
                  <a:solidFill>
                    <a:schemeClr val="tx1">
                      <a:alpha val="4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Control</a:t>
              </a:r>
            </a:p>
          </p:txBody>
        </p:sp>
        <p:cxnSp>
          <p:nvCxnSpPr>
            <p:cNvPr id="13" name="Elbow Connector 12"/>
            <p:cNvCxnSpPr>
              <a:stCxn id="10" idx="2"/>
              <a:endCxn id="7" idx="3"/>
            </p:cNvCxnSpPr>
            <p:nvPr/>
          </p:nvCxnSpPr>
          <p:spPr>
            <a:xfrm rot="5400000">
              <a:off x="6007595" y="757089"/>
              <a:ext cx="1445225" cy="4131352"/>
            </a:xfrm>
            <a:prstGeom prst="bentConnector2">
              <a:avLst/>
            </a:prstGeom>
            <a:ln>
              <a:solidFill>
                <a:srgbClr val="0000FF">
                  <a:alpha val="40000"/>
                </a:srgbClr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Elbow Connector 13"/>
            <p:cNvCxnSpPr>
              <a:stCxn id="11" idx="0"/>
              <a:endCxn id="7" idx="3"/>
            </p:cNvCxnSpPr>
            <p:nvPr/>
          </p:nvCxnSpPr>
          <p:spPr>
            <a:xfrm rot="16200000" flipV="1">
              <a:off x="4918288" y="3291622"/>
              <a:ext cx="1463631" cy="1971143"/>
            </a:xfrm>
            <a:prstGeom prst="bentConnector2">
              <a:avLst/>
            </a:prstGeom>
            <a:ln>
              <a:solidFill>
                <a:srgbClr val="0000FF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Elbow Connector 14"/>
            <p:cNvCxnSpPr>
              <a:stCxn id="12" idx="0"/>
              <a:endCxn id="7" idx="3"/>
            </p:cNvCxnSpPr>
            <p:nvPr/>
          </p:nvCxnSpPr>
          <p:spPr>
            <a:xfrm rot="16200000" flipV="1">
              <a:off x="6054967" y="2154942"/>
              <a:ext cx="627274" cy="3408145"/>
            </a:xfrm>
            <a:prstGeom prst="bentConnector2">
              <a:avLst/>
            </a:prstGeom>
            <a:ln>
              <a:solidFill>
                <a:srgbClr val="0000FF">
                  <a:alpha val="40000"/>
                </a:srgbClr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3334466" y="1454616"/>
              <a:ext cx="1379971" cy="646331"/>
            </a:xfrm>
            <a:prstGeom prst="rect">
              <a:avLst/>
            </a:prstGeom>
            <a:noFill/>
            <a:ln w="25400">
              <a:solidFill>
                <a:srgbClr val="0000FF">
                  <a:alpha val="40000"/>
                </a:srgb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tx1">
                      <a:alpha val="4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Parameter Manager(s)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982328" y="1454616"/>
              <a:ext cx="1330036" cy="646331"/>
            </a:xfrm>
            <a:prstGeom prst="rect">
              <a:avLst/>
            </a:prstGeom>
            <a:noFill/>
            <a:ln w="25400">
              <a:solidFill>
                <a:srgbClr val="0000FF">
                  <a:alpha val="40000"/>
                </a:srgb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tx1">
                      <a:alpha val="4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Logging service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564822" y="1315719"/>
              <a:ext cx="1330036" cy="923330"/>
            </a:xfrm>
            <a:prstGeom prst="rect">
              <a:avLst/>
            </a:prstGeom>
            <a:noFill/>
            <a:ln w="25400">
              <a:solidFill>
                <a:srgbClr val="0000FF">
                  <a:alpha val="40000"/>
                </a:srgb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tx1">
                      <a:alpha val="4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Monitoring service &amp; </a:t>
              </a:r>
            </a:p>
            <a:p>
              <a:pPr algn="ctr"/>
              <a:r>
                <a:rPr lang="en-US" dirty="0">
                  <a:solidFill>
                    <a:schemeClr val="tx1">
                      <a:alpha val="4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Database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739376" y="5786662"/>
              <a:ext cx="1233903" cy="369332"/>
            </a:xfrm>
            <a:prstGeom prst="rect">
              <a:avLst/>
            </a:prstGeom>
            <a:noFill/>
            <a:ln w="25400">
              <a:solidFill>
                <a:srgbClr val="0000FF">
                  <a:alpha val="40000"/>
                </a:srgb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tx1">
                      <a:alpha val="4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TFC</a:t>
              </a:r>
            </a:p>
          </p:txBody>
        </p:sp>
        <p:cxnSp>
          <p:nvCxnSpPr>
            <p:cNvPr id="20" name="Elbow Connector 19"/>
            <p:cNvCxnSpPr>
              <a:stCxn id="19" idx="0"/>
              <a:endCxn id="7" idx="3"/>
            </p:cNvCxnSpPr>
            <p:nvPr/>
          </p:nvCxnSpPr>
          <p:spPr>
            <a:xfrm rot="16200000" flipV="1">
              <a:off x="3889788" y="4320121"/>
              <a:ext cx="2241284" cy="691797"/>
            </a:xfrm>
            <a:prstGeom prst="bentConnector2">
              <a:avLst/>
            </a:prstGeom>
            <a:ln>
              <a:solidFill>
                <a:srgbClr val="0000FF">
                  <a:alpha val="40000"/>
                </a:srgbClr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1896127" y="2519954"/>
              <a:ext cx="1379971" cy="646331"/>
            </a:xfrm>
            <a:prstGeom prst="rect">
              <a:avLst/>
            </a:prstGeom>
            <a:noFill/>
            <a:ln w="25400">
              <a:solidFill>
                <a:srgbClr val="0000FF">
                  <a:alpha val="40000"/>
                </a:srgb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tx1">
                      <a:alpha val="4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User</a:t>
              </a:r>
            </a:p>
            <a:p>
              <a:pPr algn="ctr"/>
              <a:r>
                <a:rPr lang="en-US" dirty="0">
                  <a:solidFill>
                    <a:schemeClr val="tx1">
                      <a:alpha val="4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Interface(s)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9080221" y="2552860"/>
              <a:ext cx="1329687" cy="646331"/>
            </a:xfrm>
            <a:prstGeom prst="rect">
              <a:avLst/>
            </a:prstGeom>
            <a:noFill/>
            <a:ln w="25400">
              <a:solidFill>
                <a:srgbClr val="0000FF">
                  <a:alpha val="40000"/>
                </a:srgb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>
                  <a:solidFill>
                    <a:schemeClr val="tx1">
                      <a:alpha val="4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Online Processing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9080222" y="5255349"/>
              <a:ext cx="1329687" cy="923330"/>
            </a:xfrm>
            <a:prstGeom prst="rect">
              <a:avLst/>
            </a:prstGeom>
            <a:noFill/>
            <a:ln w="25400">
              <a:solidFill>
                <a:srgbClr val="0000FF">
                  <a:alpha val="40000"/>
                </a:srgb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>
                  <a:solidFill>
                    <a:schemeClr val="tx1">
                      <a:alpha val="4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Online Monitoring</a:t>
              </a:r>
            </a:p>
            <a:p>
              <a:pPr algn="ctr"/>
              <a:r>
                <a:rPr lang="en-US" i="1" dirty="0">
                  <a:solidFill>
                    <a:schemeClr val="tx1">
                      <a:alpha val="4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&amp; QA</a:t>
              </a:r>
            </a:p>
          </p:txBody>
        </p:sp>
        <p:cxnSp>
          <p:nvCxnSpPr>
            <p:cNvPr id="24" name="Elbow Connector 23"/>
            <p:cNvCxnSpPr>
              <a:stCxn id="22" idx="2"/>
              <a:endCxn id="12" idx="3"/>
            </p:cNvCxnSpPr>
            <p:nvPr/>
          </p:nvCxnSpPr>
          <p:spPr>
            <a:xfrm rot="5400000">
              <a:off x="8523729" y="3412981"/>
              <a:ext cx="1435126" cy="1007546"/>
            </a:xfrm>
            <a:prstGeom prst="bentConnector2">
              <a:avLst/>
            </a:prstGeom>
            <a:ln>
              <a:solidFill>
                <a:srgbClr val="0000FF">
                  <a:alpha val="40000"/>
                </a:srgbClr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Elbow Connector 24"/>
            <p:cNvCxnSpPr>
              <a:stCxn id="12" idx="3"/>
              <a:endCxn id="23" idx="0"/>
            </p:cNvCxnSpPr>
            <p:nvPr/>
          </p:nvCxnSpPr>
          <p:spPr>
            <a:xfrm>
              <a:off x="8737519" y="4634317"/>
              <a:ext cx="1007547" cy="621032"/>
            </a:xfrm>
            <a:prstGeom prst="bentConnector2">
              <a:avLst/>
            </a:prstGeom>
            <a:ln>
              <a:solidFill>
                <a:srgbClr val="0000FF">
                  <a:alpha val="40000"/>
                </a:srgbClr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Elbow Connector 25"/>
            <p:cNvCxnSpPr>
              <a:stCxn id="21" idx="2"/>
              <a:endCxn id="7" idx="1"/>
            </p:cNvCxnSpPr>
            <p:nvPr/>
          </p:nvCxnSpPr>
          <p:spPr>
            <a:xfrm rot="16200000" flipH="1">
              <a:off x="2795696" y="2956702"/>
              <a:ext cx="379093" cy="798258"/>
            </a:xfrm>
            <a:prstGeom prst="bentConnector2">
              <a:avLst/>
            </a:prstGeom>
            <a:ln>
              <a:solidFill>
                <a:srgbClr val="0000FF">
                  <a:alpha val="40000"/>
                </a:srgbClr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Elbow Connector 26"/>
            <p:cNvCxnSpPr>
              <a:stCxn id="16" idx="2"/>
              <a:endCxn id="7" idx="0"/>
            </p:cNvCxnSpPr>
            <p:nvPr/>
          </p:nvCxnSpPr>
          <p:spPr>
            <a:xfrm rot="5400000">
              <a:off x="3394570" y="2730829"/>
              <a:ext cx="1259765" cy="1"/>
            </a:xfrm>
            <a:prstGeom prst="bentConnector3">
              <a:avLst>
                <a:gd name="adj1" fmla="val 50000"/>
              </a:avLst>
            </a:prstGeom>
            <a:ln>
              <a:solidFill>
                <a:srgbClr val="0000FF">
                  <a:alpha val="40000"/>
                </a:srgbClr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Rectangle 27"/>
            <p:cNvSpPr/>
            <p:nvPr/>
          </p:nvSpPr>
          <p:spPr>
            <a:xfrm>
              <a:off x="698269" y="2377150"/>
              <a:ext cx="8207829" cy="3266035"/>
            </a:xfrm>
            <a:prstGeom prst="rect">
              <a:avLst/>
            </a:prstGeom>
            <a:noFill/>
            <a:ln w="22225">
              <a:solidFill>
                <a:srgbClr val="FFC000"/>
              </a:solidFill>
              <a:prstDash val="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r>
                <a:rPr lang="en-US" dirty="0">
                  <a:solidFill>
                    <a:srgbClr val="FFC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EDC </a:t>
              </a:r>
            </a:p>
            <a:p>
              <a:r>
                <a:rPr lang="en-US" dirty="0">
                  <a:solidFill>
                    <a:srgbClr val="FFC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=&gt; computing project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384371" y="6214115"/>
              <a:ext cx="1280160" cy="369332"/>
            </a:xfrm>
            <a:prstGeom prst="rect">
              <a:avLst/>
            </a:prstGeom>
            <a:noFill/>
            <a:ln w="25400">
              <a:solidFill>
                <a:schemeClr val="accent3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>
                  <a:latin typeface="Arial" panose="020B0604020202020204" pitchFamily="34" charset="0"/>
                  <a:cs typeface="Arial" panose="020B0604020202020204" pitchFamily="34" charset="0"/>
                </a:rPr>
                <a:t>Read. HW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030478" y="6214115"/>
              <a:ext cx="1210390" cy="369332"/>
            </a:xfrm>
            <a:prstGeom prst="rect">
              <a:avLst/>
            </a:prstGeom>
            <a:noFill/>
            <a:ln w="25400">
              <a:solidFill>
                <a:schemeClr val="accent3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Env</a:t>
              </a:r>
              <a:r>
                <a:rPr lang="en-US" i="1" dirty="0">
                  <a:latin typeface="Arial" panose="020B0604020202020204" pitchFamily="34" charset="0"/>
                  <a:cs typeface="Arial" panose="020B0604020202020204" pitchFamily="34" charset="0"/>
                </a:rPr>
                <a:t>. HW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10656168" y="4311151"/>
              <a:ext cx="1308650" cy="646331"/>
            </a:xfrm>
            <a:prstGeom prst="rect">
              <a:avLst/>
            </a:prstGeom>
            <a:noFill/>
            <a:ln w="25400">
              <a:solidFill>
                <a:schemeClr val="accent3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>
                  <a:latin typeface="Arial" panose="020B0604020202020204" pitchFamily="34" charset="0"/>
                  <a:cs typeface="Arial" panose="020B0604020202020204" pitchFamily="34" charset="0"/>
                </a:rPr>
                <a:t>Computing Farm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0656168" y="1315322"/>
              <a:ext cx="1308650" cy="923330"/>
            </a:xfrm>
            <a:prstGeom prst="rect">
              <a:avLst/>
            </a:prstGeom>
            <a:noFill/>
            <a:ln w="25400">
              <a:solidFill>
                <a:schemeClr val="accent3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>
                  <a:latin typeface="Arial" panose="020B0604020202020204" pitchFamily="34" charset="0"/>
                  <a:cs typeface="Arial" panose="020B0604020202020204" pitchFamily="34" charset="0"/>
                </a:rPr>
                <a:t>Input and computing Farm</a:t>
              </a:r>
            </a:p>
          </p:txBody>
        </p:sp>
        <p:cxnSp>
          <p:nvCxnSpPr>
            <p:cNvPr id="33" name="Straight Arrow Connector 32"/>
            <p:cNvCxnSpPr>
              <a:stCxn id="8" idx="2"/>
              <a:endCxn id="29" idx="0"/>
            </p:cNvCxnSpPr>
            <p:nvPr/>
          </p:nvCxnSpPr>
          <p:spPr>
            <a:xfrm flipH="1">
              <a:off x="4024451" y="5516841"/>
              <a:ext cx="1" cy="697274"/>
            </a:xfrm>
            <a:prstGeom prst="straightConnector1">
              <a:avLst/>
            </a:prstGeom>
            <a:ln>
              <a:solidFill>
                <a:schemeClr val="accent3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>
              <a:stCxn id="11" idx="2"/>
              <a:endCxn id="30" idx="0"/>
            </p:cNvCxnSpPr>
            <p:nvPr/>
          </p:nvCxnSpPr>
          <p:spPr>
            <a:xfrm flipH="1">
              <a:off x="6635673" y="5378341"/>
              <a:ext cx="1" cy="835774"/>
            </a:xfrm>
            <a:prstGeom prst="straightConnector1">
              <a:avLst/>
            </a:prstGeom>
            <a:ln>
              <a:solidFill>
                <a:schemeClr val="accent3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>
              <a:stCxn id="32" idx="1"/>
              <a:endCxn id="10" idx="3"/>
            </p:cNvCxnSpPr>
            <p:nvPr/>
          </p:nvCxnSpPr>
          <p:spPr>
            <a:xfrm flipH="1">
              <a:off x="9460726" y="1776987"/>
              <a:ext cx="1195442" cy="1"/>
            </a:xfrm>
            <a:prstGeom prst="straightConnector1">
              <a:avLst/>
            </a:prstGeom>
            <a:ln>
              <a:solidFill>
                <a:schemeClr val="accent3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>
              <a:stCxn id="31" idx="1"/>
            </p:cNvCxnSpPr>
            <p:nvPr/>
          </p:nvCxnSpPr>
          <p:spPr>
            <a:xfrm flipH="1" flipV="1">
              <a:off x="9745064" y="4633939"/>
              <a:ext cx="911104" cy="378"/>
            </a:xfrm>
            <a:prstGeom prst="straightConnector1">
              <a:avLst/>
            </a:prstGeom>
            <a:ln>
              <a:solidFill>
                <a:schemeClr val="accent3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Elbow Connector 36"/>
            <p:cNvCxnSpPr>
              <a:stCxn id="29" idx="3"/>
              <a:endCxn id="19" idx="2"/>
            </p:cNvCxnSpPr>
            <p:nvPr/>
          </p:nvCxnSpPr>
          <p:spPr>
            <a:xfrm flipV="1">
              <a:off x="4664531" y="6155994"/>
              <a:ext cx="691797" cy="242787"/>
            </a:xfrm>
            <a:prstGeom prst="bentConnector2">
              <a:avLst/>
            </a:prstGeom>
            <a:ln>
              <a:solidFill>
                <a:schemeClr val="accent3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Rectangle 37"/>
            <p:cNvSpPr/>
            <p:nvPr/>
          </p:nvSpPr>
          <p:spPr>
            <a:xfrm>
              <a:off x="7350633" y="3981450"/>
              <a:ext cx="1555471" cy="1661735"/>
            </a:xfrm>
            <a:prstGeom prst="rect">
              <a:avLst/>
            </a:prstGeom>
            <a:noFill/>
            <a:ln w="22225">
              <a:solidFill>
                <a:srgbClr val="DE8400"/>
              </a:solidFill>
              <a:prstDash val="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r>
                <a:rPr lang="en-US" sz="1600" dirty="0">
                  <a:solidFill>
                    <a:srgbClr val="DE84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Still in project?</a:t>
              </a: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177309" y="1253142"/>
              <a:ext cx="4779606" cy="1123011"/>
            </a:xfrm>
            <a:prstGeom prst="rect">
              <a:avLst/>
            </a:prstGeom>
            <a:noFill/>
            <a:ln w="22225">
              <a:solidFill>
                <a:srgbClr val="DE8400"/>
              </a:solidFill>
              <a:prstDash val="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endParaRPr lang="en-US" sz="1600" dirty="0">
                <a:solidFill>
                  <a:srgbClr val="DE84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0" name="Star: 5 Points 39">
            <a:extLst>
              <a:ext uri="{FF2B5EF4-FFF2-40B4-BE49-F238E27FC236}">
                <a16:creationId xmlns:a16="http://schemas.microsoft.com/office/drawing/2014/main" id="{A7383823-EE1C-4A3B-A985-9F3BF6458461}"/>
              </a:ext>
            </a:extLst>
          </p:cNvPr>
          <p:cNvSpPr/>
          <p:nvPr/>
        </p:nvSpPr>
        <p:spPr>
          <a:xfrm>
            <a:off x="11925061" y="325669"/>
            <a:ext cx="216000" cy="216000"/>
          </a:xfrm>
          <a:prstGeom prst="star5">
            <a:avLst/>
          </a:prstGeom>
          <a:solidFill>
            <a:srgbClr val="FF0000"/>
          </a:solidFill>
          <a:ln>
            <a:solidFill>
              <a:srgbClr val="0066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4425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4E027-5C1E-4C9D-906A-EB6977196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Focus on the DCS and interface to ECS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8ED674-EB8E-4E06-9CD7-7211033FA2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/>
              <a:t>D</a:t>
            </a:r>
            <a:r>
              <a:rPr lang="en-US" dirty="0"/>
              <a:t>etector </a:t>
            </a:r>
            <a:r>
              <a:rPr lang="en-US" u="sng" dirty="0"/>
              <a:t>C</a:t>
            </a:r>
            <a:r>
              <a:rPr lang="en-US" dirty="0"/>
              <a:t>ontrol </a:t>
            </a:r>
            <a:r>
              <a:rPr lang="en-US" u="sng" dirty="0"/>
              <a:t>S</a:t>
            </a:r>
            <a:r>
              <a:rPr lang="en-US" dirty="0"/>
              <a:t>ystems </a:t>
            </a:r>
            <a:endParaRPr lang="en-US" u="sng" dirty="0"/>
          </a:p>
          <a:p>
            <a:pPr marL="0" indent="0">
              <a:buNone/>
            </a:pPr>
            <a:r>
              <a:rPr lang="en-US" u="sng" dirty="0"/>
              <a:t>Goals/Properties of the DCS relative to ECS?</a:t>
            </a:r>
          </a:p>
          <a:p>
            <a:r>
              <a:rPr lang="en-US" dirty="0"/>
              <a:t>Implemented in EPICS</a:t>
            </a:r>
          </a:p>
          <a:p>
            <a:r>
              <a:rPr lang="en-US" dirty="0"/>
              <a:t>Both system independent of ECS and “element of the ECS” (in the case of common/central/setup PVs)</a:t>
            </a:r>
          </a:p>
          <a:p>
            <a:pPr lvl="1">
              <a:buFont typeface="Symbol" panose="05050102010706020507" pitchFamily="18" charset="2"/>
              <a:buChar char="Þ"/>
            </a:pPr>
            <a:r>
              <a:rPr lang="en-US" dirty="0"/>
              <a:t>Interfaces at different levels of the CBM systems </a:t>
            </a:r>
          </a:p>
          <a:p>
            <a:pPr lvl="1">
              <a:buFont typeface="Symbol" panose="05050102010706020507" pitchFamily="18" charset="2"/>
              <a:buChar char="Þ"/>
            </a:pPr>
            <a:r>
              <a:rPr lang="en-US" dirty="0">
                <a:solidFill>
                  <a:srgbClr val="FF0000"/>
                </a:solidFill>
              </a:rPr>
              <a:t>Should be able to be operated even if ECS is down!</a:t>
            </a:r>
          </a:p>
          <a:p>
            <a:r>
              <a:rPr lang="en-US" dirty="0"/>
              <a:t>Controls and monitors the environment of CBM systems</a:t>
            </a:r>
          </a:p>
          <a:p>
            <a:pPr lvl="1"/>
            <a:r>
              <a:rPr lang="en-US" dirty="0"/>
              <a:t>Supplies (LV, HV, gas, local cooling, …)</a:t>
            </a:r>
          </a:p>
          <a:p>
            <a:pPr lvl="1"/>
            <a:r>
              <a:rPr lang="en-US" dirty="0"/>
              <a:t>All monitoring not linked to the data chain (temperature, pressure, light, …)</a:t>
            </a:r>
          </a:p>
          <a:p>
            <a:pPr lvl="1">
              <a:buFont typeface="Symbol" panose="05050102010706020507" pitchFamily="18" charset="2"/>
              <a:buChar char="Þ"/>
            </a:pPr>
            <a:r>
              <a:rPr lang="en-US" dirty="0"/>
              <a:t>Independent instances per Detector System</a:t>
            </a:r>
          </a:p>
          <a:p>
            <a:r>
              <a:rPr lang="en-US" dirty="0"/>
              <a:t>Accepts commands from corresponding layers of ECS (UI or automatized) to</a:t>
            </a:r>
          </a:p>
          <a:p>
            <a:pPr lvl="1"/>
            <a:r>
              <a:rPr lang="en-US" dirty="0"/>
              <a:t>perform changes to the operating conditions (single value change or state transitions)</a:t>
            </a:r>
          </a:p>
          <a:p>
            <a:pPr lvl="1"/>
            <a:r>
              <a:rPr lang="en-US" dirty="0"/>
              <a:t>provide information on system/environment status</a:t>
            </a:r>
          </a:p>
          <a:p>
            <a:r>
              <a:rPr lang="en-US" dirty="0"/>
              <a:t>Monitors and archives </a:t>
            </a:r>
          </a:p>
          <a:p>
            <a:pPr lvl="1"/>
            <a:r>
              <a:rPr lang="en-US" dirty="0"/>
              <a:t>Alerting/Alarming</a:t>
            </a:r>
          </a:p>
          <a:p>
            <a:pPr lvl="1"/>
            <a:r>
              <a:rPr lang="en-US" dirty="0"/>
              <a:t>Automatic actions = must be shared to the corresponding SCA if effect on readout HW or data expected</a:t>
            </a:r>
          </a:p>
        </p:txBody>
      </p:sp>
    </p:spTree>
    <p:extLst>
      <p:ext uri="{BB962C8B-B14F-4D97-AF65-F5344CB8AC3E}">
        <p14:creationId xmlns:p14="http://schemas.microsoft.com/office/powerpoint/2010/main" val="9455091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FF79D-FC70-44E1-80EF-732B48D7A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Interfaces to DCS #1: DCS-SCA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D23CFC-F563-409E-A5BE-F7AB6A6C36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Represents DCS as a </a:t>
            </a:r>
            <a:r>
              <a:rPr lang="en-US" b="1" u="sng" dirty="0"/>
              <a:t>system</a:t>
            </a:r>
            <a:r>
              <a:rPr lang="en-US" dirty="0"/>
              <a:t> + Monitors/Controls CBM environment</a:t>
            </a:r>
          </a:p>
          <a:p>
            <a:endParaRPr lang="en-US" dirty="0"/>
          </a:p>
          <a:p>
            <a:r>
              <a:rPr lang="en-US" dirty="0"/>
              <a:t>State of the DCS HW (main nodes, network, …) </a:t>
            </a:r>
          </a:p>
          <a:p>
            <a:endParaRPr lang="en-US" dirty="0"/>
          </a:p>
          <a:p>
            <a:r>
              <a:rPr lang="en-US" dirty="0"/>
              <a:t>Interface for all non-system specific requests</a:t>
            </a:r>
          </a:p>
          <a:p>
            <a:pPr lvl="1"/>
            <a:r>
              <a:rPr lang="en-US" dirty="0"/>
              <a:t>Cave environment</a:t>
            </a:r>
          </a:p>
          <a:p>
            <a:pPr lvl="1"/>
            <a:r>
              <a:rPr lang="en-US" dirty="0"/>
              <a:t>Common supplies</a:t>
            </a:r>
          </a:p>
          <a:p>
            <a:pPr lvl="2"/>
            <a:r>
              <a:rPr lang="en-US" dirty="0"/>
              <a:t>Cooling</a:t>
            </a:r>
          </a:p>
          <a:p>
            <a:pPr lvl="2"/>
            <a:r>
              <a:rPr lang="en-US" dirty="0"/>
              <a:t>(Main) Power</a:t>
            </a:r>
          </a:p>
          <a:p>
            <a:pPr lvl="2"/>
            <a:r>
              <a:rPr lang="en-US" dirty="0"/>
              <a:t>Network</a:t>
            </a:r>
          </a:p>
          <a:p>
            <a:pPr lvl="1"/>
            <a:r>
              <a:rPr lang="en-US" dirty="0"/>
              <a:t>Eventually shared read-only resources? (Magnet, …)</a:t>
            </a:r>
          </a:p>
          <a:p>
            <a:pPr lvl="1">
              <a:buFont typeface="Symbol" panose="05050102010706020507" pitchFamily="18" charset="2"/>
              <a:buChar char="Þ"/>
            </a:pPr>
            <a:r>
              <a:rPr lang="en-US" dirty="0"/>
              <a:t>… anything which would be hooked to EPICS but not assigned to a detector or central system</a:t>
            </a:r>
          </a:p>
          <a:p>
            <a:pPr lvl="1">
              <a:buFont typeface="Symbol" panose="05050102010706020507" pitchFamily="18" charset="2"/>
              <a:buChar char="Þ"/>
            </a:pPr>
            <a:endParaRPr lang="en-US" dirty="0"/>
          </a:p>
          <a:p>
            <a:pPr>
              <a:buFont typeface="Symbol" panose="05050102010706020507" pitchFamily="18" charset="2"/>
              <a:buChar char="Þ"/>
            </a:pPr>
            <a:r>
              <a:rPr lang="en-US" b="1" dirty="0"/>
              <a:t>Expected operation mode: goes </a:t>
            </a:r>
            <a:r>
              <a:rPr lang="en-US" b="1" dirty="0">
                <a:solidFill>
                  <a:srgbClr val="009900"/>
                </a:solidFill>
              </a:rPr>
              <a:t>green</a:t>
            </a:r>
            <a:r>
              <a:rPr lang="en-US" b="1" dirty="0"/>
              <a:t> at startup, stays </a:t>
            </a:r>
            <a:r>
              <a:rPr lang="en-US" b="1" dirty="0">
                <a:solidFill>
                  <a:srgbClr val="009900"/>
                </a:solidFill>
              </a:rPr>
              <a:t>green</a:t>
            </a:r>
            <a:r>
              <a:rPr lang="en-US" b="1" dirty="0"/>
              <a:t> until end of operation period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en-US" b="1" dirty="0"/>
              <a:t>State changes here indicate major/experiment level problems</a:t>
            </a:r>
          </a:p>
        </p:txBody>
      </p:sp>
    </p:spTree>
    <p:extLst>
      <p:ext uri="{BB962C8B-B14F-4D97-AF65-F5344CB8AC3E}">
        <p14:creationId xmlns:p14="http://schemas.microsoft.com/office/powerpoint/2010/main" val="1549420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A9725-8B81-45FF-B99A-B9A28B058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Interfaces to DCS #2: detector DCS </a:t>
            </a:r>
            <a:r>
              <a:rPr lang="en-US" dirty="0">
                <a:sym typeface="Wingdings" panose="05000000000000000000" pitchFamily="2" charset="2"/>
              </a:rPr>
              <a:t> detector </a:t>
            </a:r>
            <a:r>
              <a:rPr lang="en-US" dirty="0"/>
              <a:t>SCA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84080A-C791-43E6-B849-610CD0E93F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SCA &lt;A&gt; needs to be able to request current state from DCS &lt;A&gt; (“on demand” updates)</a:t>
            </a:r>
          </a:p>
          <a:p>
            <a:endParaRPr lang="en-US" dirty="0"/>
          </a:p>
          <a:p>
            <a:r>
              <a:rPr lang="en-US" dirty="0"/>
              <a:t>SCA &lt;A&gt; needs to be able to sent config point “change requests” to DCS &lt;A&gt;</a:t>
            </a:r>
          </a:p>
          <a:p>
            <a:endParaRPr lang="en-US" dirty="0"/>
          </a:p>
          <a:p>
            <a:r>
              <a:rPr lang="en-US" dirty="0"/>
              <a:t>DCS &lt;A&gt; needs to be able to inform SCA &lt;A&gt; of changes in the relevant PV state (“auto” updates)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83666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93724"/>
            <a:ext cx="10972800" cy="1270552"/>
          </a:xfrm>
        </p:spPr>
        <p:txBody>
          <a:bodyPr>
            <a:normAutofit/>
          </a:bodyPr>
          <a:lstStyle/>
          <a:p>
            <a:r>
              <a:rPr lang="en-US" dirty="0"/>
              <a:t>A few Visual/Graphical examples of ECS-DCS interplay</a:t>
            </a:r>
          </a:p>
        </p:txBody>
      </p:sp>
    </p:spTree>
    <p:extLst>
      <p:ext uri="{BB962C8B-B14F-4D97-AF65-F5344CB8AC3E}">
        <p14:creationId xmlns:p14="http://schemas.microsoft.com/office/powerpoint/2010/main" val="33286202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442301" y="2897578"/>
            <a:ext cx="8795208" cy="3173284"/>
          </a:xfrm>
          <a:prstGeom prst="rect">
            <a:avLst/>
          </a:prstGeom>
          <a:noFill/>
          <a:ln w="22225">
            <a:solidFill>
              <a:srgbClr val="FFC000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“Detector “</a:t>
            </a:r>
          </a:p>
          <a:p>
            <a:r>
              <a:rPr lang="en-US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System Controls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EDC “execution”/“logical” layers, 1 System partition</a:t>
            </a:r>
          </a:p>
        </p:txBody>
      </p:sp>
      <p:cxnSp>
        <p:nvCxnSpPr>
          <p:cNvPr id="4" name="Elbow Connector 3"/>
          <p:cNvCxnSpPr>
            <a:stCxn id="8" idx="3"/>
            <a:endCxn id="17" idx="1"/>
          </p:cNvCxnSpPr>
          <p:nvPr/>
        </p:nvCxnSpPr>
        <p:spPr>
          <a:xfrm flipV="1">
            <a:off x="4948066" y="3249392"/>
            <a:ext cx="3701010" cy="1239"/>
          </a:xfrm>
          <a:prstGeom prst="bentConnector3">
            <a:avLst>
              <a:gd name="adj1" fmla="val 50000"/>
            </a:avLst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662114" y="1438588"/>
            <a:ext cx="1280160" cy="369332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ECA</a:t>
            </a:r>
          </a:p>
        </p:txBody>
      </p:sp>
      <p:cxnSp>
        <p:nvCxnSpPr>
          <p:cNvPr id="6" name="Straight Arrow Connector 5"/>
          <p:cNvCxnSpPr>
            <a:stCxn id="110" idx="2"/>
            <a:endCxn id="8" idx="0"/>
          </p:cNvCxnSpPr>
          <p:nvPr/>
        </p:nvCxnSpPr>
        <p:spPr>
          <a:xfrm>
            <a:off x="4307986" y="2693988"/>
            <a:ext cx="0" cy="371977"/>
          </a:xfrm>
          <a:prstGeom prst="straightConnector1">
            <a:avLst/>
          </a:prstGeom>
          <a:ln>
            <a:solidFill>
              <a:srgbClr val="0000FF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8649075" y="2322630"/>
            <a:ext cx="1329687" cy="369332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DCS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67906" y="3065965"/>
            <a:ext cx="1280160" cy="369332"/>
          </a:xfrm>
          <a:prstGeom prst="rect">
            <a:avLst/>
          </a:prstGeom>
          <a:noFill/>
          <a:ln w="25400">
            <a:gradFill>
              <a:gsLst>
                <a:gs pos="0">
                  <a:srgbClr val="0000FF"/>
                </a:gs>
                <a:gs pos="100000">
                  <a:srgbClr val="00CC00"/>
                </a:gs>
              </a:gsLst>
              <a:lin ang="5400000" scaled="1"/>
            </a:gra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SCA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421154" y="5579849"/>
            <a:ext cx="1280160" cy="369332"/>
          </a:xfrm>
          <a:prstGeom prst="rect">
            <a:avLst/>
          </a:prstGeom>
          <a:noFill/>
          <a:ln w="25400">
            <a:solidFill>
              <a:srgbClr val="FF99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DCA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649076" y="3064726"/>
            <a:ext cx="1329687" cy="369332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DCS</a:t>
            </a:r>
          </a:p>
        </p:txBody>
      </p:sp>
      <p:cxnSp>
        <p:nvCxnSpPr>
          <p:cNvPr id="20" name="Straight Arrow Connector 19"/>
          <p:cNvCxnSpPr>
            <a:stCxn id="7" idx="1"/>
            <a:endCxn id="110" idx="3"/>
          </p:cNvCxnSpPr>
          <p:nvPr/>
        </p:nvCxnSpPr>
        <p:spPr>
          <a:xfrm flipH="1">
            <a:off x="4948066" y="2507296"/>
            <a:ext cx="3701009" cy="2026"/>
          </a:xfrm>
          <a:prstGeom prst="straightConnector1">
            <a:avLst/>
          </a:prstGeom>
          <a:ln>
            <a:solidFill>
              <a:srgbClr val="0000FF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7" idx="2"/>
            <a:endCxn id="17" idx="0"/>
          </p:cNvCxnSpPr>
          <p:nvPr/>
        </p:nvCxnSpPr>
        <p:spPr>
          <a:xfrm>
            <a:off x="9313919" y="2691962"/>
            <a:ext cx="1" cy="372764"/>
          </a:xfrm>
          <a:prstGeom prst="straightConnector1">
            <a:avLst/>
          </a:prstGeom>
          <a:ln>
            <a:solidFill>
              <a:srgbClr val="0000FF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Elbow Connector 40"/>
          <p:cNvCxnSpPr>
            <a:stCxn id="9" idx="3"/>
            <a:endCxn id="17" idx="2"/>
          </p:cNvCxnSpPr>
          <p:nvPr/>
        </p:nvCxnSpPr>
        <p:spPr>
          <a:xfrm flipV="1">
            <a:off x="4701314" y="3434058"/>
            <a:ext cx="4612606" cy="2330457"/>
          </a:xfrm>
          <a:prstGeom prst="bentConnector2">
            <a:avLst/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3667906" y="3743698"/>
            <a:ext cx="1280160" cy="369332"/>
          </a:xfrm>
          <a:prstGeom prst="rect">
            <a:avLst/>
          </a:prstGeom>
          <a:noFill/>
          <a:ln w="25400">
            <a:solidFill>
              <a:srgbClr val="00CC00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Subagent</a:t>
            </a:r>
          </a:p>
        </p:txBody>
      </p:sp>
      <p:cxnSp>
        <p:nvCxnSpPr>
          <p:cNvPr id="63" name="Straight Arrow Connector 62"/>
          <p:cNvCxnSpPr>
            <a:stCxn id="8" idx="2"/>
            <a:endCxn id="44" idx="0"/>
          </p:cNvCxnSpPr>
          <p:nvPr/>
        </p:nvCxnSpPr>
        <p:spPr>
          <a:xfrm>
            <a:off x="4307986" y="3435297"/>
            <a:ext cx="0" cy="308401"/>
          </a:xfrm>
          <a:prstGeom prst="straightConnector1">
            <a:avLst/>
          </a:prstGeom>
          <a:ln>
            <a:solidFill>
              <a:srgbClr val="0000FF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stCxn id="44" idx="2"/>
            <a:endCxn id="61" idx="0"/>
          </p:cNvCxnSpPr>
          <p:nvPr/>
        </p:nvCxnSpPr>
        <p:spPr>
          <a:xfrm>
            <a:off x="4307986" y="4113030"/>
            <a:ext cx="957103" cy="181147"/>
          </a:xfrm>
          <a:prstGeom prst="straightConnector1">
            <a:avLst/>
          </a:prstGeom>
          <a:ln>
            <a:solidFill>
              <a:srgbClr val="0000FF"/>
            </a:solidFill>
            <a:prstDash val="dash"/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stCxn id="44" idx="2"/>
            <a:endCxn id="59" idx="0"/>
          </p:cNvCxnSpPr>
          <p:nvPr/>
        </p:nvCxnSpPr>
        <p:spPr>
          <a:xfrm flipH="1">
            <a:off x="4051432" y="4113030"/>
            <a:ext cx="256554" cy="768364"/>
          </a:xfrm>
          <a:prstGeom prst="straightConnector1">
            <a:avLst/>
          </a:prstGeom>
          <a:ln>
            <a:solidFill>
              <a:srgbClr val="0000FF"/>
            </a:solidFill>
            <a:prstDash val="dash"/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/>
          <p:nvPr/>
        </p:nvCxnSpPr>
        <p:spPr>
          <a:xfrm flipH="1">
            <a:off x="10450115" y="2535806"/>
            <a:ext cx="350363" cy="490896"/>
          </a:xfrm>
          <a:prstGeom prst="straightConnector1">
            <a:avLst/>
          </a:prstGeom>
          <a:ln>
            <a:solidFill>
              <a:srgbClr val="0000FF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10551202" y="2573514"/>
            <a:ext cx="16043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State up 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Commands down</a:t>
            </a:r>
          </a:p>
        </p:txBody>
      </p:sp>
      <p:cxnSp>
        <p:nvCxnSpPr>
          <p:cNvPr id="98" name="Elbow Connector 97"/>
          <p:cNvCxnSpPr/>
          <p:nvPr/>
        </p:nvCxnSpPr>
        <p:spPr>
          <a:xfrm flipV="1">
            <a:off x="10464430" y="3420987"/>
            <a:ext cx="508370" cy="421895"/>
          </a:xfrm>
          <a:prstGeom prst="bentConnector3">
            <a:avLst>
              <a:gd name="adj1" fmla="val 50000"/>
            </a:avLst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1" name="TextBox 100"/>
          <p:cNvSpPr txBox="1"/>
          <p:nvPr/>
        </p:nvSpPr>
        <p:spPr>
          <a:xfrm>
            <a:off x="10800477" y="3370324"/>
            <a:ext cx="13550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LV control</a:t>
            </a:r>
          </a:p>
          <a:p>
            <a:pPr algn="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State check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1796607" y="4233752"/>
            <a:ext cx="21844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0-N </a:t>
            </a:r>
          </a:p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intermediate layers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2834476" y="5610626"/>
            <a:ext cx="748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C++</a:t>
            </a:r>
          </a:p>
        </p:txBody>
      </p:sp>
      <p:sp>
        <p:nvSpPr>
          <p:cNvPr id="105" name="Left Brace 104"/>
          <p:cNvSpPr/>
          <p:nvPr/>
        </p:nvSpPr>
        <p:spPr>
          <a:xfrm>
            <a:off x="854649" y="2918527"/>
            <a:ext cx="500812" cy="2332199"/>
          </a:xfrm>
          <a:prstGeom prst="leftBrace">
            <a:avLst/>
          </a:prstGeom>
          <a:ln>
            <a:gradFill>
              <a:gsLst>
                <a:gs pos="0">
                  <a:srgbClr val="0000FF"/>
                </a:gs>
                <a:gs pos="100000">
                  <a:srgbClr val="00CC00"/>
                </a:gs>
              </a:gsLst>
              <a:lin ang="5400000" scaled="1"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TextBox 105"/>
          <p:cNvSpPr txBox="1"/>
          <p:nvPr/>
        </p:nvSpPr>
        <p:spPr>
          <a:xfrm>
            <a:off x="87224" y="3408032"/>
            <a:ext cx="7476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“SCA”</a:t>
            </a:r>
          </a:p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layer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166884" y="3992807"/>
            <a:ext cx="748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Python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9489365" y="2039589"/>
            <a:ext cx="748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EPICS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9355698" y="3701680"/>
            <a:ext cx="748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EPICS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46531" y="2973453"/>
            <a:ext cx="9902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u="sng" dirty="0">
                <a:latin typeface="Arial" panose="020B0604020202020204" pitchFamily="34" charset="0"/>
                <a:cs typeface="Arial" panose="020B0604020202020204" pitchFamily="34" charset="0"/>
              </a:rPr>
              <a:t>Interface</a:t>
            </a:r>
          </a:p>
        </p:txBody>
      </p:sp>
      <p:sp>
        <p:nvSpPr>
          <p:cNvPr id="112" name="TextBox 111"/>
          <p:cNvSpPr txBox="1"/>
          <p:nvPr/>
        </p:nvSpPr>
        <p:spPr>
          <a:xfrm>
            <a:off x="10928" y="4939286"/>
            <a:ext cx="9902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u="sng" dirty="0">
                <a:latin typeface="Arial" panose="020B0604020202020204" pitchFamily="34" charset="0"/>
                <a:cs typeface="Arial" panose="020B0604020202020204" pitchFamily="34" charset="0"/>
              </a:rPr>
              <a:t>Detector specific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3421154" y="6213742"/>
            <a:ext cx="1280160" cy="36933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CRI</a:t>
            </a:r>
          </a:p>
        </p:txBody>
      </p:sp>
      <p:cxnSp>
        <p:nvCxnSpPr>
          <p:cNvPr id="115" name="Straight Arrow Connector 114"/>
          <p:cNvCxnSpPr>
            <a:stCxn id="9" idx="2"/>
            <a:endCxn id="113" idx="0"/>
          </p:cNvCxnSpPr>
          <p:nvPr/>
        </p:nvCxnSpPr>
        <p:spPr>
          <a:xfrm>
            <a:off x="4061234" y="5949181"/>
            <a:ext cx="0" cy="264561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6" name="TextBox 115"/>
          <p:cNvSpPr txBox="1"/>
          <p:nvPr/>
        </p:nvSpPr>
        <p:spPr>
          <a:xfrm>
            <a:off x="6228850" y="6217261"/>
            <a:ext cx="1280160" cy="36933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FEE</a:t>
            </a:r>
          </a:p>
        </p:txBody>
      </p:sp>
      <p:cxnSp>
        <p:nvCxnSpPr>
          <p:cNvPr id="117" name="Straight Arrow Connector 116"/>
          <p:cNvCxnSpPr>
            <a:stCxn id="116" idx="1"/>
            <a:endCxn id="113" idx="3"/>
          </p:cNvCxnSpPr>
          <p:nvPr/>
        </p:nvCxnSpPr>
        <p:spPr>
          <a:xfrm flipH="1" flipV="1">
            <a:off x="4701314" y="6398408"/>
            <a:ext cx="1527536" cy="351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3208548" y="4881394"/>
            <a:ext cx="1685767" cy="369332"/>
          </a:xfrm>
          <a:prstGeom prst="rect">
            <a:avLst/>
          </a:prstGeom>
          <a:noFill/>
          <a:ln w="25400">
            <a:solidFill>
              <a:srgbClr val="00CC00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Subsubagent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4422205" y="4294177"/>
            <a:ext cx="1685767" cy="369332"/>
          </a:xfrm>
          <a:prstGeom prst="rect">
            <a:avLst/>
          </a:prstGeom>
          <a:noFill/>
          <a:ln w="25400">
            <a:solidFill>
              <a:srgbClr val="00CC00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Subsubagent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4" name="Straight Arrow Connector 63"/>
          <p:cNvCxnSpPr>
            <a:stCxn id="59" idx="2"/>
            <a:endCxn id="9" idx="0"/>
          </p:cNvCxnSpPr>
          <p:nvPr/>
        </p:nvCxnSpPr>
        <p:spPr>
          <a:xfrm>
            <a:off x="4051432" y="5250726"/>
            <a:ext cx="9802" cy="329123"/>
          </a:xfrm>
          <a:prstGeom prst="straightConnector1">
            <a:avLst/>
          </a:prstGeom>
          <a:ln>
            <a:solidFill>
              <a:srgbClr val="0000FF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Elbow Connector 70"/>
          <p:cNvCxnSpPr>
            <a:stCxn id="44" idx="3"/>
            <a:endCxn id="17" idx="1"/>
          </p:cNvCxnSpPr>
          <p:nvPr/>
        </p:nvCxnSpPr>
        <p:spPr>
          <a:xfrm flipV="1">
            <a:off x="4948066" y="3249392"/>
            <a:ext cx="3701010" cy="678972"/>
          </a:xfrm>
          <a:prstGeom prst="bentConnector3">
            <a:avLst>
              <a:gd name="adj1" fmla="val 50000"/>
            </a:avLst>
          </a:prstGeom>
          <a:ln>
            <a:solidFill>
              <a:srgbClr val="FF0000"/>
            </a:solidFill>
            <a:prstDash val="dash"/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Elbow Connector 74"/>
          <p:cNvCxnSpPr>
            <a:stCxn id="59" idx="3"/>
            <a:endCxn id="17" idx="1"/>
          </p:cNvCxnSpPr>
          <p:nvPr/>
        </p:nvCxnSpPr>
        <p:spPr>
          <a:xfrm flipV="1">
            <a:off x="4894315" y="3249392"/>
            <a:ext cx="3754761" cy="1816668"/>
          </a:xfrm>
          <a:prstGeom prst="bentConnector3">
            <a:avLst>
              <a:gd name="adj1" fmla="val 50753"/>
            </a:avLst>
          </a:prstGeom>
          <a:ln>
            <a:solidFill>
              <a:srgbClr val="FF0000"/>
            </a:solidFill>
            <a:prstDash val="dash"/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Elbow Connector 77"/>
          <p:cNvCxnSpPr>
            <a:stCxn id="61" idx="3"/>
            <a:endCxn id="17" idx="1"/>
          </p:cNvCxnSpPr>
          <p:nvPr/>
        </p:nvCxnSpPr>
        <p:spPr>
          <a:xfrm flipV="1">
            <a:off x="6107972" y="3249392"/>
            <a:ext cx="2541104" cy="1229451"/>
          </a:xfrm>
          <a:prstGeom prst="bentConnector3">
            <a:avLst>
              <a:gd name="adj1" fmla="val 27371"/>
            </a:avLst>
          </a:prstGeom>
          <a:ln>
            <a:solidFill>
              <a:srgbClr val="FF0000"/>
            </a:solidFill>
            <a:prstDash val="dash"/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0" name="TextBox 109"/>
          <p:cNvSpPr txBox="1"/>
          <p:nvPr/>
        </p:nvSpPr>
        <p:spPr>
          <a:xfrm>
            <a:off x="3667906" y="2324656"/>
            <a:ext cx="1280160" cy="369332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PCA</a:t>
            </a:r>
          </a:p>
        </p:txBody>
      </p:sp>
      <p:sp>
        <p:nvSpPr>
          <p:cNvPr id="97" name="Left Brace 96"/>
          <p:cNvSpPr/>
          <p:nvPr/>
        </p:nvSpPr>
        <p:spPr>
          <a:xfrm>
            <a:off x="940850" y="1438587"/>
            <a:ext cx="450553" cy="1708804"/>
          </a:xfrm>
          <a:prstGeom prst="leftBrace">
            <a:avLst>
              <a:gd name="adj1" fmla="val 8333"/>
              <a:gd name="adj2" fmla="val 50388"/>
            </a:avLst>
          </a:prstGeom>
          <a:ln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TextBox 117"/>
          <p:cNvSpPr txBox="1"/>
          <p:nvPr/>
        </p:nvSpPr>
        <p:spPr>
          <a:xfrm>
            <a:off x="23591" y="1800390"/>
            <a:ext cx="7476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“ECS”</a:t>
            </a:r>
          </a:p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layer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103251" y="2385165"/>
            <a:ext cx="748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Python</a:t>
            </a:r>
          </a:p>
        </p:txBody>
      </p:sp>
      <p:cxnSp>
        <p:nvCxnSpPr>
          <p:cNvPr id="120" name="Straight Arrow Connector 119"/>
          <p:cNvCxnSpPr>
            <a:stCxn id="5" idx="2"/>
            <a:endCxn id="110" idx="0"/>
          </p:cNvCxnSpPr>
          <p:nvPr/>
        </p:nvCxnSpPr>
        <p:spPr>
          <a:xfrm>
            <a:off x="4302194" y="1807920"/>
            <a:ext cx="5792" cy="516736"/>
          </a:xfrm>
          <a:prstGeom prst="straightConnector1">
            <a:avLst/>
          </a:prstGeom>
          <a:ln>
            <a:solidFill>
              <a:srgbClr val="0000FF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85E53BA3-40EB-4804-9BD2-5767A43905DD}"/>
              </a:ext>
            </a:extLst>
          </p:cNvPr>
          <p:cNvSpPr txBox="1"/>
          <p:nvPr/>
        </p:nvSpPr>
        <p:spPr>
          <a:xfrm>
            <a:off x="10337901" y="5891391"/>
            <a:ext cx="1656428" cy="646331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Supplies/Env. HW</a:t>
            </a:r>
          </a:p>
        </p:txBody>
      </p:sp>
      <p:cxnSp>
        <p:nvCxnSpPr>
          <p:cNvPr id="11" name="Connector: Elbow 10">
            <a:extLst>
              <a:ext uri="{FF2B5EF4-FFF2-40B4-BE49-F238E27FC236}">
                <a16:creationId xmlns:a16="http://schemas.microsoft.com/office/drawing/2014/main" id="{6549701C-2843-4888-8F14-5A49B11A786C}"/>
              </a:ext>
            </a:extLst>
          </p:cNvPr>
          <p:cNvCxnSpPr>
            <a:cxnSpLocks/>
            <a:stCxn id="17" idx="3"/>
            <a:endCxn id="46" idx="1"/>
          </p:cNvCxnSpPr>
          <p:nvPr/>
        </p:nvCxnSpPr>
        <p:spPr>
          <a:xfrm>
            <a:off x="9978763" y="3249392"/>
            <a:ext cx="359138" cy="2965165"/>
          </a:xfrm>
          <a:prstGeom prst="bentConnector3">
            <a:avLst/>
          </a:prstGeom>
          <a:ln>
            <a:solidFill>
              <a:schemeClr val="tx1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Connector: Elbow 49">
            <a:extLst>
              <a:ext uri="{FF2B5EF4-FFF2-40B4-BE49-F238E27FC236}">
                <a16:creationId xmlns:a16="http://schemas.microsoft.com/office/drawing/2014/main" id="{001E55E3-B901-41CF-9E03-2EB5289CFD18}"/>
              </a:ext>
            </a:extLst>
          </p:cNvPr>
          <p:cNvCxnSpPr>
            <a:cxnSpLocks/>
            <a:stCxn id="7" idx="3"/>
            <a:endCxn id="46" idx="1"/>
          </p:cNvCxnSpPr>
          <p:nvPr/>
        </p:nvCxnSpPr>
        <p:spPr>
          <a:xfrm>
            <a:off x="9978762" y="2507296"/>
            <a:ext cx="359139" cy="370726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72D51BC2-282D-4901-8A8E-96818F890DB9}"/>
              </a:ext>
            </a:extLst>
          </p:cNvPr>
          <p:cNvSpPr/>
          <p:nvPr/>
        </p:nvSpPr>
        <p:spPr>
          <a:xfrm>
            <a:off x="7520609" y="6255026"/>
            <a:ext cx="2804563" cy="212035"/>
          </a:xfrm>
          <a:custGeom>
            <a:avLst/>
            <a:gdLst>
              <a:gd name="connsiteX0" fmla="*/ 0 w 2804563"/>
              <a:gd name="connsiteY0" fmla="*/ 185531 h 212035"/>
              <a:gd name="connsiteX1" fmla="*/ 19878 w 2804563"/>
              <a:gd name="connsiteY1" fmla="*/ 152400 h 212035"/>
              <a:gd name="connsiteX2" fmla="*/ 59634 w 2804563"/>
              <a:gd name="connsiteY2" fmla="*/ 119270 h 212035"/>
              <a:gd name="connsiteX3" fmla="*/ 245165 w 2804563"/>
              <a:gd name="connsiteY3" fmla="*/ 79513 h 212035"/>
              <a:gd name="connsiteX4" fmla="*/ 417443 w 2804563"/>
              <a:gd name="connsiteY4" fmla="*/ 53009 h 212035"/>
              <a:gd name="connsiteX5" fmla="*/ 927652 w 2804563"/>
              <a:gd name="connsiteY5" fmla="*/ 152400 h 212035"/>
              <a:gd name="connsiteX6" fmla="*/ 1046921 w 2804563"/>
              <a:gd name="connsiteY6" fmla="*/ 205409 h 212035"/>
              <a:gd name="connsiteX7" fmla="*/ 1199321 w 2804563"/>
              <a:gd name="connsiteY7" fmla="*/ 192157 h 212035"/>
              <a:gd name="connsiteX8" fmla="*/ 1292087 w 2804563"/>
              <a:gd name="connsiteY8" fmla="*/ 139148 h 212035"/>
              <a:gd name="connsiteX9" fmla="*/ 1444487 w 2804563"/>
              <a:gd name="connsiteY9" fmla="*/ 79513 h 212035"/>
              <a:gd name="connsiteX10" fmla="*/ 1510748 w 2804563"/>
              <a:gd name="connsiteY10" fmla="*/ 46383 h 212035"/>
              <a:gd name="connsiteX11" fmla="*/ 1563756 w 2804563"/>
              <a:gd name="connsiteY11" fmla="*/ 26504 h 212035"/>
              <a:gd name="connsiteX12" fmla="*/ 1689652 w 2804563"/>
              <a:gd name="connsiteY12" fmla="*/ 0 h 212035"/>
              <a:gd name="connsiteX13" fmla="*/ 1848678 w 2804563"/>
              <a:gd name="connsiteY13" fmla="*/ 6626 h 212035"/>
              <a:gd name="connsiteX14" fmla="*/ 1934817 w 2804563"/>
              <a:gd name="connsiteY14" fmla="*/ 26504 h 212035"/>
              <a:gd name="connsiteX15" fmla="*/ 1967948 w 2804563"/>
              <a:gd name="connsiteY15" fmla="*/ 33131 h 212035"/>
              <a:gd name="connsiteX16" fmla="*/ 2014330 w 2804563"/>
              <a:gd name="connsiteY16" fmla="*/ 53009 h 212035"/>
              <a:gd name="connsiteX17" fmla="*/ 2126974 w 2804563"/>
              <a:gd name="connsiteY17" fmla="*/ 92765 h 212035"/>
              <a:gd name="connsiteX18" fmla="*/ 2179982 w 2804563"/>
              <a:gd name="connsiteY18" fmla="*/ 106017 h 212035"/>
              <a:gd name="connsiteX19" fmla="*/ 2305878 w 2804563"/>
              <a:gd name="connsiteY19" fmla="*/ 159026 h 212035"/>
              <a:gd name="connsiteX20" fmla="*/ 2392017 w 2804563"/>
              <a:gd name="connsiteY20" fmla="*/ 198783 h 212035"/>
              <a:gd name="connsiteX21" fmla="*/ 2471530 w 2804563"/>
              <a:gd name="connsiteY21" fmla="*/ 212035 h 212035"/>
              <a:gd name="connsiteX22" fmla="*/ 2637182 w 2804563"/>
              <a:gd name="connsiteY22" fmla="*/ 205409 h 212035"/>
              <a:gd name="connsiteX23" fmla="*/ 2776330 w 2804563"/>
              <a:gd name="connsiteY23" fmla="*/ 178904 h 212035"/>
              <a:gd name="connsiteX24" fmla="*/ 2802834 w 2804563"/>
              <a:gd name="connsiteY24" fmla="*/ 125896 h 2120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2804563" h="212035">
                <a:moveTo>
                  <a:pt x="0" y="185531"/>
                </a:moveTo>
                <a:cubicBezTo>
                  <a:pt x="6626" y="174487"/>
                  <a:pt x="11263" y="161973"/>
                  <a:pt x="19878" y="152400"/>
                </a:cubicBezTo>
                <a:cubicBezTo>
                  <a:pt x="31418" y="139578"/>
                  <a:pt x="44369" y="127304"/>
                  <a:pt x="59634" y="119270"/>
                </a:cubicBezTo>
                <a:cubicBezTo>
                  <a:pt x="144555" y="74575"/>
                  <a:pt x="149843" y="87802"/>
                  <a:pt x="245165" y="79513"/>
                </a:cubicBezTo>
                <a:cubicBezTo>
                  <a:pt x="293781" y="75286"/>
                  <a:pt x="381073" y="59071"/>
                  <a:pt x="417443" y="53009"/>
                </a:cubicBezTo>
                <a:cubicBezTo>
                  <a:pt x="742604" y="96780"/>
                  <a:pt x="690073" y="69246"/>
                  <a:pt x="927652" y="152400"/>
                </a:cubicBezTo>
                <a:cubicBezTo>
                  <a:pt x="1017575" y="183873"/>
                  <a:pt x="1001116" y="174873"/>
                  <a:pt x="1046921" y="205409"/>
                </a:cubicBezTo>
                <a:cubicBezTo>
                  <a:pt x="1097721" y="200992"/>
                  <a:pt x="1150095" y="205461"/>
                  <a:pt x="1199321" y="192157"/>
                </a:cubicBezTo>
                <a:cubicBezTo>
                  <a:pt x="1233702" y="182865"/>
                  <a:pt x="1260233" y="155075"/>
                  <a:pt x="1292087" y="139148"/>
                </a:cubicBezTo>
                <a:cubicBezTo>
                  <a:pt x="1454599" y="57891"/>
                  <a:pt x="1250341" y="155482"/>
                  <a:pt x="1444487" y="79513"/>
                </a:cubicBezTo>
                <a:cubicBezTo>
                  <a:pt x="1467483" y="70515"/>
                  <a:pt x="1488182" y="56412"/>
                  <a:pt x="1510748" y="46383"/>
                </a:cubicBezTo>
                <a:cubicBezTo>
                  <a:pt x="1527992" y="38719"/>
                  <a:pt x="1545489" y="31240"/>
                  <a:pt x="1563756" y="26504"/>
                </a:cubicBezTo>
                <a:cubicBezTo>
                  <a:pt x="1605269" y="15741"/>
                  <a:pt x="1689652" y="0"/>
                  <a:pt x="1689652" y="0"/>
                </a:cubicBezTo>
                <a:cubicBezTo>
                  <a:pt x="1742661" y="2209"/>
                  <a:pt x="1795931" y="924"/>
                  <a:pt x="1848678" y="6626"/>
                </a:cubicBezTo>
                <a:cubicBezTo>
                  <a:pt x="1877975" y="9793"/>
                  <a:pt x="1906051" y="20111"/>
                  <a:pt x="1934817" y="26504"/>
                </a:cubicBezTo>
                <a:cubicBezTo>
                  <a:pt x="1945811" y="28947"/>
                  <a:pt x="1956904" y="30922"/>
                  <a:pt x="1967948" y="33131"/>
                </a:cubicBezTo>
                <a:cubicBezTo>
                  <a:pt x="1983409" y="39757"/>
                  <a:pt x="1998712" y="46762"/>
                  <a:pt x="2014330" y="53009"/>
                </a:cubicBezTo>
                <a:cubicBezTo>
                  <a:pt x="2043946" y="64855"/>
                  <a:pt x="2097195" y="84007"/>
                  <a:pt x="2126974" y="92765"/>
                </a:cubicBezTo>
                <a:cubicBezTo>
                  <a:pt x="2144447" y="97904"/>
                  <a:pt x="2162704" y="100257"/>
                  <a:pt x="2179982" y="106017"/>
                </a:cubicBezTo>
                <a:cubicBezTo>
                  <a:pt x="2207487" y="115185"/>
                  <a:pt x="2278414" y="146102"/>
                  <a:pt x="2305878" y="159026"/>
                </a:cubicBezTo>
                <a:cubicBezTo>
                  <a:pt x="2330385" y="170559"/>
                  <a:pt x="2364110" y="190411"/>
                  <a:pt x="2392017" y="198783"/>
                </a:cubicBezTo>
                <a:cubicBezTo>
                  <a:pt x="2409632" y="204067"/>
                  <a:pt x="2456751" y="209924"/>
                  <a:pt x="2471530" y="212035"/>
                </a:cubicBezTo>
                <a:cubicBezTo>
                  <a:pt x="2526747" y="209826"/>
                  <a:pt x="2582244" y="211381"/>
                  <a:pt x="2637182" y="205409"/>
                </a:cubicBezTo>
                <a:cubicBezTo>
                  <a:pt x="2684122" y="200307"/>
                  <a:pt x="2776330" y="178904"/>
                  <a:pt x="2776330" y="178904"/>
                </a:cubicBezTo>
                <a:cubicBezTo>
                  <a:pt x="2814687" y="159726"/>
                  <a:pt x="2802834" y="175529"/>
                  <a:pt x="2802834" y="125896"/>
                </a:cubicBezTo>
              </a:path>
            </a:pathLst>
          </a:custGeom>
          <a:noFill/>
          <a:ln w="1905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9364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97">
            <a:extLst>
              <a:ext uri="{FF2B5EF4-FFF2-40B4-BE49-F238E27FC236}">
                <a16:creationId xmlns:a16="http://schemas.microsoft.com/office/drawing/2014/main" id="{08BE77AE-FEA0-45BB-A37C-A018BE51221E}"/>
              </a:ext>
            </a:extLst>
          </p:cNvPr>
          <p:cNvSpPr/>
          <p:nvPr/>
        </p:nvSpPr>
        <p:spPr>
          <a:xfrm>
            <a:off x="5968612" y="2209714"/>
            <a:ext cx="3201891" cy="2159631"/>
          </a:xfrm>
          <a:prstGeom prst="rect">
            <a:avLst/>
          </a:prstGeom>
          <a:solidFill>
            <a:srgbClr val="FF0000">
              <a:alpha val="10000"/>
            </a:srgbClr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527A7D0B-23B9-4CE7-A24C-AEF3386508B5}"/>
              </a:ext>
            </a:extLst>
          </p:cNvPr>
          <p:cNvSpPr/>
          <p:nvPr/>
        </p:nvSpPr>
        <p:spPr>
          <a:xfrm>
            <a:off x="374380" y="2203766"/>
            <a:ext cx="2856388" cy="2162266"/>
          </a:xfrm>
          <a:prstGeom prst="rect">
            <a:avLst/>
          </a:prstGeom>
          <a:solidFill>
            <a:srgbClr val="FF0000">
              <a:alpha val="10000"/>
            </a:srgbClr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9617C113-4BFE-43CA-863B-29D88ED16234}"/>
              </a:ext>
            </a:extLst>
          </p:cNvPr>
          <p:cNvSpPr/>
          <p:nvPr/>
        </p:nvSpPr>
        <p:spPr>
          <a:xfrm>
            <a:off x="6600915" y="4532748"/>
            <a:ext cx="3218943" cy="1779986"/>
          </a:xfrm>
          <a:prstGeom prst="rect">
            <a:avLst/>
          </a:prstGeom>
          <a:solidFill>
            <a:srgbClr val="00B050">
              <a:alpha val="10000"/>
            </a:srgbClr>
          </a:solidFill>
          <a:ln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D1AC0035-B36C-4279-91DA-6A43AFAE99C1}"/>
              </a:ext>
            </a:extLst>
          </p:cNvPr>
          <p:cNvSpPr/>
          <p:nvPr/>
        </p:nvSpPr>
        <p:spPr>
          <a:xfrm>
            <a:off x="3518006" y="4532748"/>
            <a:ext cx="3017599" cy="1779986"/>
          </a:xfrm>
          <a:prstGeom prst="rect">
            <a:avLst/>
          </a:prstGeom>
          <a:solidFill>
            <a:srgbClr val="00B050">
              <a:alpha val="10000"/>
            </a:srgbClr>
          </a:solidFill>
          <a:ln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0AAE0241-B6A6-406A-9751-FC43C66E1343}"/>
              </a:ext>
            </a:extLst>
          </p:cNvPr>
          <p:cNvSpPr/>
          <p:nvPr/>
        </p:nvSpPr>
        <p:spPr>
          <a:xfrm>
            <a:off x="2126721" y="4532748"/>
            <a:ext cx="1178729" cy="1779986"/>
          </a:xfrm>
          <a:prstGeom prst="rect">
            <a:avLst/>
          </a:prstGeom>
          <a:solidFill>
            <a:srgbClr val="00B050">
              <a:alpha val="10000"/>
            </a:srgbClr>
          </a:solidFill>
          <a:ln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D4DDFB2A-B7F7-41C1-A447-C34862F9C863}"/>
              </a:ext>
            </a:extLst>
          </p:cNvPr>
          <p:cNvSpPr/>
          <p:nvPr/>
        </p:nvSpPr>
        <p:spPr>
          <a:xfrm>
            <a:off x="99640" y="4532748"/>
            <a:ext cx="1967547" cy="1779986"/>
          </a:xfrm>
          <a:prstGeom prst="rect">
            <a:avLst/>
          </a:prstGeom>
          <a:solidFill>
            <a:srgbClr val="00B050">
              <a:alpha val="10000"/>
            </a:srgbClr>
          </a:solidFill>
          <a:ln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Detector systems: SCA-subagents and DCA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041894" y="2522022"/>
            <a:ext cx="1059649" cy="369332"/>
          </a:xfrm>
          <a:prstGeom prst="rect">
            <a:avLst/>
          </a:prstGeom>
          <a:noFill/>
          <a:ln w="25400">
            <a:solidFill>
              <a:schemeClr val="tx1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DCA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940467" y="3858988"/>
            <a:ext cx="85697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CRI</a:t>
            </a:r>
          </a:p>
        </p:txBody>
      </p:sp>
      <p:cxnSp>
        <p:nvCxnSpPr>
          <p:cNvPr id="6" name="Straight Arrow Connector 5"/>
          <p:cNvCxnSpPr>
            <a:stCxn id="4" idx="2"/>
            <a:endCxn id="5" idx="0"/>
          </p:cNvCxnSpPr>
          <p:nvPr/>
        </p:nvCxnSpPr>
        <p:spPr>
          <a:xfrm>
            <a:off x="7571719" y="2891354"/>
            <a:ext cx="797233" cy="967634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9959790" y="3839540"/>
            <a:ext cx="1059649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Supplies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979854" y="2522022"/>
            <a:ext cx="1019519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DCS</a:t>
            </a:r>
          </a:p>
        </p:txBody>
      </p:sp>
      <p:cxnSp>
        <p:nvCxnSpPr>
          <p:cNvPr id="11" name="Straight Arrow Connector 10"/>
          <p:cNvCxnSpPr>
            <a:stCxn id="9" idx="2"/>
            <a:endCxn id="8" idx="0"/>
          </p:cNvCxnSpPr>
          <p:nvPr/>
        </p:nvCxnSpPr>
        <p:spPr>
          <a:xfrm>
            <a:off x="10489614" y="2891354"/>
            <a:ext cx="1" cy="948186"/>
          </a:xfrm>
          <a:prstGeom prst="straightConnector1">
            <a:avLst/>
          </a:prstGeom>
          <a:ln>
            <a:solidFill>
              <a:srgbClr val="7030A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10845" y="3835030"/>
            <a:ext cx="85697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CRI</a:t>
            </a:r>
          </a:p>
        </p:txBody>
      </p:sp>
      <p:cxnSp>
        <p:nvCxnSpPr>
          <p:cNvPr id="18" name="Straight Arrow Connector 17"/>
          <p:cNvCxnSpPr>
            <a:stCxn id="16" idx="2"/>
            <a:endCxn id="17" idx="0"/>
          </p:cNvCxnSpPr>
          <p:nvPr/>
        </p:nvCxnSpPr>
        <p:spPr>
          <a:xfrm flipH="1">
            <a:off x="939330" y="2891354"/>
            <a:ext cx="868018" cy="943676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272869" y="3835030"/>
            <a:ext cx="85697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CRI</a:t>
            </a:r>
          </a:p>
        </p:txBody>
      </p:sp>
      <p:cxnSp>
        <p:nvCxnSpPr>
          <p:cNvPr id="25" name="Straight Arrow Connector 24"/>
          <p:cNvCxnSpPr>
            <a:stCxn id="4" idx="2"/>
            <a:endCxn id="24" idx="0"/>
          </p:cNvCxnSpPr>
          <p:nvPr/>
        </p:nvCxnSpPr>
        <p:spPr>
          <a:xfrm flipH="1">
            <a:off x="6701354" y="2891354"/>
            <a:ext cx="870365" cy="943676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893961" y="2522022"/>
            <a:ext cx="1059649" cy="369332"/>
          </a:xfrm>
          <a:prstGeom prst="rect">
            <a:avLst/>
          </a:prstGeom>
          <a:noFill/>
          <a:ln w="25400">
            <a:solidFill>
              <a:schemeClr val="tx1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DCA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995301" y="3835030"/>
            <a:ext cx="85697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CRI</a:t>
            </a:r>
          </a:p>
        </p:txBody>
      </p:sp>
      <p:cxnSp>
        <p:nvCxnSpPr>
          <p:cNvPr id="28" name="Straight Arrow Connector 27"/>
          <p:cNvCxnSpPr>
            <a:stCxn id="26" idx="2"/>
            <a:endCxn id="27" idx="0"/>
          </p:cNvCxnSpPr>
          <p:nvPr/>
        </p:nvCxnSpPr>
        <p:spPr>
          <a:xfrm>
            <a:off x="4423786" y="2891354"/>
            <a:ext cx="0" cy="943676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3566816" y="4963372"/>
            <a:ext cx="85697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FEE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596749" y="4963372"/>
            <a:ext cx="85697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FEE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622476" y="4963372"/>
            <a:ext cx="85697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FEE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652409" y="4963372"/>
            <a:ext cx="85697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FEE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843541" y="4963372"/>
            <a:ext cx="85697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FEE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873474" y="4963372"/>
            <a:ext cx="85697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FEE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43185" y="4963372"/>
            <a:ext cx="85697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FEE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173118" y="4963372"/>
            <a:ext cx="85697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FEE</a:t>
            </a:r>
          </a:p>
        </p:txBody>
      </p:sp>
      <p:cxnSp>
        <p:nvCxnSpPr>
          <p:cNvPr id="49" name="Straight Arrow Connector 48"/>
          <p:cNvCxnSpPr>
            <a:stCxn id="34" idx="2"/>
            <a:endCxn id="68" idx="0"/>
          </p:cNvCxnSpPr>
          <p:nvPr/>
        </p:nvCxnSpPr>
        <p:spPr>
          <a:xfrm flipH="1">
            <a:off x="8267613" y="5332704"/>
            <a:ext cx="1034346" cy="479094"/>
          </a:xfrm>
          <a:prstGeom prst="straightConnector1">
            <a:avLst/>
          </a:prstGeom>
          <a:ln>
            <a:solidFill>
              <a:srgbClr val="00B050"/>
            </a:solidFill>
            <a:prstDash val="solid"/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5" idx="2"/>
            <a:endCxn id="34" idx="0"/>
          </p:cNvCxnSpPr>
          <p:nvPr/>
        </p:nvCxnSpPr>
        <p:spPr>
          <a:xfrm>
            <a:off x="8368952" y="4228320"/>
            <a:ext cx="933007" cy="735052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5" idx="2"/>
            <a:endCxn id="33" idx="0"/>
          </p:cNvCxnSpPr>
          <p:nvPr/>
        </p:nvCxnSpPr>
        <p:spPr>
          <a:xfrm flipH="1">
            <a:off x="8272026" y="4228320"/>
            <a:ext cx="96926" cy="735052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24" idx="2"/>
            <a:endCxn id="32" idx="0"/>
          </p:cNvCxnSpPr>
          <p:nvPr/>
        </p:nvCxnSpPr>
        <p:spPr>
          <a:xfrm>
            <a:off x="6701354" y="4204362"/>
            <a:ext cx="379540" cy="75901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24" idx="2"/>
            <a:endCxn id="31" idx="0"/>
          </p:cNvCxnSpPr>
          <p:nvPr/>
        </p:nvCxnSpPr>
        <p:spPr>
          <a:xfrm flipH="1">
            <a:off x="6050961" y="4204362"/>
            <a:ext cx="650393" cy="75901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27" idx="2"/>
            <a:endCxn id="30" idx="0"/>
          </p:cNvCxnSpPr>
          <p:nvPr/>
        </p:nvCxnSpPr>
        <p:spPr>
          <a:xfrm>
            <a:off x="4423786" y="4204362"/>
            <a:ext cx="601448" cy="75901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>
            <a:stCxn id="27" idx="2"/>
            <a:endCxn id="29" idx="0"/>
          </p:cNvCxnSpPr>
          <p:nvPr/>
        </p:nvCxnSpPr>
        <p:spPr>
          <a:xfrm flipH="1">
            <a:off x="3995301" y="4204362"/>
            <a:ext cx="428485" cy="75901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7737788" y="5811798"/>
            <a:ext cx="1059649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Channel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4495409" y="5811798"/>
            <a:ext cx="1059649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Channel</a:t>
            </a:r>
          </a:p>
        </p:txBody>
      </p:sp>
      <p:cxnSp>
        <p:nvCxnSpPr>
          <p:cNvPr id="72" name="Straight Arrow Connector 71"/>
          <p:cNvCxnSpPr>
            <a:stCxn id="33" idx="2"/>
            <a:endCxn id="68" idx="0"/>
          </p:cNvCxnSpPr>
          <p:nvPr/>
        </p:nvCxnSpPr>
        <p:spPr>
          <a:xfrm flipH="1">
            <a:off x="8267613" y="5332704"/>
            <a:ext cx="4413" cy="479094"/>
          </a:xfrm>
          <a:prstGeom prst="straightConnector1">
            <a:avLst/>
          </a:prstGeom>
          <a:ln>
            <a:solidFill>
              <a:srgbClr val="00B050"/>
            </a:solidFill>
            <a:prstDash val="solid"/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>
            <a:stCxn id="32" idx="2"/>
            <a:endCxn id="68" idx="0"/>
          </p:cNvCxnSpPr>
          <p:nvPr/>
        </p:nvCxnSpPr>
        <p:spPr>
          <a:xfrm>
            <a:off x="7080894" y="5332704"/>
            <a:ext cx="1186719" cy="479094"/>
          </a:xfrm>
          <a:prstGeom prst="straightConnector1">
            <a:avLst/>
          </a:prstGeom>
          <a:ln>
            <a:solidFill>
              <a:srgbClr val="00B050"/>
            </a:solidFill>
            <a:prstDash val="solid"/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stCxn id="31" idx="2"/>
            <a:endCxn id="69" idx="0"/>
          </p:cNvCxnSpPr>
          <p:nvPr/>
        </p:nvCxnSpPr>
        <p:spPr>
          <a:xfrm flipH="1">
            <a:off x="5025234" y="5332704"/>
            <a:ext cx="1025727" cy="479094"/>
          </a:xfrm>
          <a:prstGeom prst="straightConnector1">
            <a:avLst/>
          </a:prstGeom>
          <a:ln>
            <a:solidFill>
              <a:srgbClr val="00B050"/>
            </a:solidFill>
            <a:prstDash val="solid"/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stCxn id="30" idx="2"/>
            <a:endCxn id="69" idx="0"/>
          </p:cNvCxnSpPr>
          <p:nvPr/>
        </p:nvCxnSpPr>
        <p:spPr>
          <a:xfrm>
            <a:off x="5025234" y="5332704"/>
            <a:ext cx="0" cy="479094"/>
          </a:xfrm>
          <a:prstGeom prst="straightConnector1">
            <a:avLst/>
          </a:prstGeom>
          <a:ln>
            <a:solidFill>
              <a:srgbClr val="00B050"/>
            </a:solidFill>
            <a:prstDash val="solid"/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>
            <a:stCxn id="29" idx="2"/>
            <a:endCxn id="69" idx="0"/>
          </p:cNvCxnSpPr>
          <p:nvPr/>
        </p:nvCxnSpPr>
        <p:spPr>
          <a:xfrm>
            <a:off x="3995301" y="5332704"/>
            <a:ext cx="1029933" cy="479094"/>
          </a:xfrm>
          <a:prstGeom prst="straightConnector1">
            <a:avLst/>
          </a:prstGeom>
          <a:ln>
            <a:solidFill>
              <a:srgbClr val="00B050"/>
            </a:solidFill>
            <a:prstDash val="solid"/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552644" y="5811798"/>
            <a:ext cx="1059649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Channel</a:t>
            </a:r>
          </a:p>
        </p:txBody>
      </p:sp>
      <p:cxnSp>
        <p:nvCxnSpPr>
          <p:cNvPr id="94" name="Straight Arrow Connector 93"/>
          <p:cNvCxnSpPr>
            <a:stCxn id="48" idx="2"/>
            <a:endCxn id="93" idx="0"/>
          </p:cNvCxnSpPr>
          <p:nvPr/>
        </p:nvCxnSpPr>
        <p:spPr>
          <a:xfrm flipH="1">
            <a:off x="1082469" y="5332704"/>
            <a:ext cx="519134" cy="479094"/>
          </a:xfrm>
          <a:prstGeom prst="straightConnector1">
            <a:avLst/>
          </a:prstGeom>
          <a:ln>
            <a:solidFill>
              <a:srgbClr val="00B050"/>
            </a:solidFill>
            <a:prstDash val="solid"/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>
            <a:stCxn id="47" idx="2"/>
            <a:endCxn id="93" idx="0"/>
          </p:cNvCxnSpPr>
          <p:nvPr/>
        </p:nvCxnSpPr>
        <p:spPr>
          <a:xfrm>
            <a:off x="571670" y="5332704"/>
            <a:ext cx="510799" cy="479094"/>
          </a:xfrm>
          <a:prstGeom prst="straightConnector1">
            <a:avLst/>
          </a:prstGeom>
          <a:ln>
            <a:solidFill>
              <a:srgbClr val="00B050"/>
            </a:solidFill>
            <a:prstDash val="solid"/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Elbow Connector 100"/>
          <p:cNvCxnSpPr>
            <a:stCxn id="68" idx="2"/>
            <a:endCxn id="8" idx="2"/>
          </p:cNvCxnSpPr>
          <p:nvPr/>
        </p:nvCxnSpPr>
        <p:spPr>
          <a:xfrm rot="5400000" flipH="1" flipV="1">
            <a:off x="8392485" y="4084000"/>
            <a:ext cx="1972258" cy="2222002"/>
          </a:xfrm>
          <a:prstGeom prst="bentConnector3">
            <a:avLst>
              <a:gd name="adj1" fmla="val -11591"/>
            </a:avLst>
          </a:prstGeom>
          <a:ln>
            <a:solidFill>
              <a:srgbClr val="7030A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Elbow Connector 103"/>
          <p:cNvCxnSpPr>
            <a:stCxn id="69" idx="2"/>
            <a:endCxn id="8" idx="2"/>
          </p:cNvCxnSpPr>
          <p:nvPr/>
        </p:nvCxnSpPr>
        <p:spPr>
          <a:xfrm rot="5400000" flipH="1" flipV="1">
            <a:off x="6771295" y="2462810"/>
            <a:ext cx="1972258" cy="5464381"/>
          </a:xfrm>
          <a:prstGeom prst="bentConnector3">
            <a:avLst>
              <a:gd name="adj1" fmla="val -11591"/>
            </a:avLst>
          </a:prstGeom>
          <a:ln>
            <a:solidFill>
              <a:srgbClr val="7030A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Elbow Connector 106"/>
          <p:cNvCxnSpPr>
            <a:stCxn id="93" idx="2"/>
            <a:endCxn id="8" idx="2"/>
          </p:cNvCxnSpPr>
          <p:nvPr/>
        </p:nvCxnSpPr>
        <p:spPr>
          <a:xfrm rot="5400000" flipH="1" flipV="1">
            <a:off x="4799913" y="491428"/>
            <a:ext cx="1972258" cy="9407146"/>
          </a:xfrm>
          <a:prstGeom prst="bentConnector3">
            <a:avLst>
              <a:gd name="adj1" fmla="val -11591"/>
            </a:avLst>
          </a:prstGeom>
          <a:ln>
            <a:solidFill>
              <a:srgbClr val="7030A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3" name="TextBox 112"/>
          <p:cNvSpPr txBox="1"/>
          <p:nvPr/>
        </p:nvSpPr>
        <p:spPr>
          <a:xfrm>
            <a:off x="11084346" y="5167442"/>
            <a:ext cx="924409" cy="44203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Slow control </a:t>
            </a: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Islands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10912973" y="4206738"/>
            <a:ext cx="1267157" cy="45185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Readout control </a:t>
            </a: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Islands</a:t>
            </a:r>
          </a:p>
        </p:txBody>
      </p:sp>
      <p:cxnSp>
        <p:nvCxnSpPr>
          <p:cNvPr id="120" name="Straight Arrow Connector 119"/>
          <p:cNvCxnSpPr>
            <a:stCxn id="17" idx="2"/>
            <a:endCxn id="47" idx="0"/>
          </p:cNvCxnSpPr>
          <p:nvPr/>
        </p:nvCxnSpPr>
        <p:spPr>
          <a:xfrm flipH="1">
            <a:off x="571670" y="4204362"/>
            <a:ext cx="367660" cy="75901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>
            <a:stCxn id="17" idx="2"/>
            <a:endCxn id="48" idx="0"/>
          </p:cNvCxnSpPr>
          <p:nvPr/>
        </p:nvCxnSpPr>
        <p:spPr>
          <a:xfrm>
            <a:off x="939330" y="4204362"/>
            <a:ext cx="662273" cy="75901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4" name="TextBox 73">
            <a:extLst>
              <a:ext uri="{FF2B5EF4-FFF2-40B4-BE49-F238E27FC236}">
                <a16:creationId xmlns:a16="http://schemas.microsoft.com/office/drawing/2014/main" id="{6770FB69-ACCC-40DB-913D-265F4D7D7E12}"/>
              </a:ext>
            </a:extLst>
          </p:cNvPr>
          <p:cNvSpPr txBox="1"/>
          <p:nvPr/>
        </p:nvSpPr>
        <p:spPr>
          <a:xfrm>
            <a:off x="2286112" y="3833237"/>
            <a:ext cx="85697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CRI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69D5FA4D-89BC-49B1-90A2-F983E64CFEAC}"/>
              </a:ext>
            </a:extLst>
          </p:cNvPr>
          <p:cNvSpPr txBox="1"/>
          <p:nvPr/>
        </p:nvSpPr>
        <p:spPr>
          <a:xfrm>
            <a:off x="2289404" y="4939396"/>
            <a:ext cx="85697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FEE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A7363A1A-A472-417D-B920-1ACF4325603B}"/>
              </a:ext>
            </a:extLst>
          </p:cNvPr>
          <p:cNvSpPr txBox="1"/>
          <p:nvPr/>
        </p:nvSpPr>
        <p:spPr>
          <a:xfrm>
            <a:off x="2183105" y="5811798"/>
            <a:ext cx="1059649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Channel</a:t>
            </a:r>
          </a:p>
        </p:txBody>
      </p: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BA6375C9-BE1E-44BE-A7A3-489992BCC897}"/>
              </a:ext>
            </a:extLst>
          </p:cNvPr>
          <p:cNvCxnSpPr>
            <a:stCxn id="77" idx="2"/>
            <a:endCxn id="80" idx="0"/>
          </p:cNvCxnSpPr>
          <p:nvPr/>
        </p:nvCxnSpPr>
        <p:spPr>
          <a:xfrm flipH="1">
            <a:off x="2712930" y="5308728"/>
            <a:ext cx="4959" cy="503070"/>
          </a:xfrm>
          <a:prstGeom prst="straightConnector1">
            <a:avLst/>
          </a:prstGeom>
          <a:ln>
            <a:solidFill>
              <a:srgbClr val="00B050"/>
            </a:solidFill>
            <a:prstDash val="solid"/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590A8704-93EA-4297-BDF0-AF686E0135A5}"/>
              </a:ext>
            </a:extLst>
          </p:cNvPr>
          <p:cNvCxnSpPr>
            <a:cxnSpLocks/>
            <a:stCxn id="74" idx="2"/>
            <a:endCxn id="77" idx="0"/>
          </p:cNvCxnSpPr>
          <p:nvPr/>
        </p:nvCxnSpPr>
        <p:spPr>
          <a:xfrm>
            <a:off x="2714597" y="4202569"/>
            <a:ext cx="3292" cy="736827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Elbow Connector 106">
            <a:extLst>
              <a:ext uri="{FF2B5EF4-FFF2-40B4-BE49-F238E27FC236}">
                <a16:creationId xmlns:a16="http://schemas.microsoft.com/office/drawing/2014/main" id="{76EBE61B-5809-428F-BE12-A92AAA9A045C}"/>
              </a:ext>
            </a:extLst>
          </p:cNvPr>
          <p:cNvCxnSpPr>
            <a:cxnSpLocks/>
            <a:stCxn id="80" idx="2"/>
            <a:endCxn id="8" idx="2"/>
          </p:cNvCxnSpPr>
          <p:nvPr/>
        </p:nvCxnSpPr>
        <p:spPr>
          <a:xfrm rot="5400000" flipH="1" flipV="1">
            <a:off x="5615143" y="1306658"/>
            <a:ext cx="1972258" cy="7776685"/>
          </a:xfrm>
          <a:prstGeom prst="bentConnector3">
            <a:avLst>
              <a:gd name="adj1" fmla="val -11591"/>
            </a:avLst>
          </a:prstGeom>
          <a:ln>
            <a:solidFill>
              <a:srgbClr val="7030A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FE9E90BB-0BEB-4B30-97B8-EB7FF4874493}"/>
              </a:ext>
            </a:extLst>
          </p:cNvPr>
          <p:cNvCxnSpPr>
            <a:cxnSpLocks/>
            <a:stCxn id="16" idx="2"/>
            <a:endCxn id="74" idx="0"/>
          </p:cNvCxnSpPr>
          <p:nvPr/>
        </p:nvCxnSpPr>
        <p:spPr>
          <a:xfrm>
            <a:off x="1807348" y="2891354"/>
            <a:ext cx="907249" cy="941883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" name="Rectangle 89">
            <a:extLst>
              <a:ext uri="{FF2B5EF4-FFF2-40B4-BE49-F238E27FC236}">
                <a16:creationId xmlns:a16="http://schemas.microsoft.com/office/drawing/2014/main" id="{CC4F0F31-5467-401A-9858-7CA1E5B6A656}"/>
              </a:ext>
            </a:extLst>
          </p:cNvPr>
          <p:cNvSpPr/>
          <p:nvPr/>
        </p:nvSpPr>
        <p:spPr>
          <a:xfrm>
            <a:off x="11226184" y="5620138"/>
            <a:ext cx="593164" cy="419602"/>
          </a:xfrm>
          <a:prstGeom prst="rect">
            <a:avLst/>
          </a:prstGeom>
          <a:solidFill>
            <a:srgbClr val="7030A0">
              <a:alpha val="10000"/>
            </a:srgbClr>
          </a:solidFill>
          <a:ln>
            <a:solidFill>
              <a:srgbClr val="7030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2B040A2D-7B2A-4631-9482-D2594530ABB5}"/>
              </a:ext>
            </a:extLst>
          </p:cNvPr>
          <p:cNvSpPr txBox="1"/>
          <p:nvPr/>
        </p:nvSpPr>
        <p:spPr>
          <a:xfrm>
            <a:off x="10992217" y="6125650"/>
            <a:ext cx="1120022" cy="44203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Subagent</a:t>
            </a: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~ State Islands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95B81F64-99EA-4385-AB57-327C1679DEAE}"/>
              </a:ext>
            </a:extLst>
          </p:cNvPr>
          <p:cNvSpPr/>
          <p:nvPr/>
        </p:nvSpPr>
        <p:spPr>
          <a:xfrm>
            <a:off x="11260620" y="3818038"/>
            <a:ext cx="524292" cy="419602"/>
          </a:xfrm>
          <a:prstGeom prst="rect">
            <a:avLst/>
          </a:prstGeom>
          <a:solidFill>
            <a:srgbClr val="FF0000">
              <a:alpha val="10000"/>
            </a:srgbClr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CAFD660F-CA7B-466B-97D0-F115431F8BA8}"/>
              </a:ext>
            </a:extLst>
          </p:cNvPr>
          <p:cNvSpPr/>
          <p:nvPr/>
        </p:nvSpPr>
        <p:spPr>
          <a:xfrm>
            <a:off x="3780718" y="2209715"/>
            <a:ext cx="1515487" cy="2162266"/>
          </a:xfrm>
          <a:prstGeom prst="rect">
            <a:avLst/>
          </a:prstGeom>
          <a:solidFill>
            <a:srgbClr val="FF0000">
              <a:alpha val="10000"/>
            </a:srgbClr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4E6D124-77D3-42C7-8F13-B9EA44FE569B}"/>
              </a:ext>
            </a:extLst>
          </p:cNvPr>
          <p:cNvCxnSpPr>
            <a:cxnSpLocks/>
            <a:endCxn id="100" idx="2"/>
          </p:cNvCxnSpPr>
          <p:nvPr/>
        </p:nvCxnSpPr>
        <p:spPr>
          <a:xfrm>
            <a:off x="1802574" y="2891354"/>
            <a:ext cx="0" cy="1474678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2" name="Rectangle 101">
            <a:extLst>
              <a:ext uri="{FF2B5EF4-FFF2-40B4-BE49-F238E27FC236}">
                <a16:creationId xmlns:a16="http://schemas.microsoft.com/office/drawing/2014/main" id="{D65D41FC-4B72-470E-9F44-5C682D0069F6}"/>
              </a:ext>
            </a:extLst>
          </p:cNvPr>
          <p:cNvSpPr/>
          <p:nvPr/>
        </p:nvSpPr>
        <p:spPr>
          <a:xfrm>
            <a:off x="11287893" y="4684781"/>
            <a:ext cx="589014" cy="419602"/>
          </a:xfrm>
          <a:prstGeom prst="rect">
            <a:avLst/>
          </a:prstGeom>
          <a:solidFill>
            <a:srgbClr val="00B050">
              <a:alpha val="10000"/>
            </a:srgbClr>
          </a:solidFill>
          <a:ln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1277523" y="2522022"/>
            <a:ext cx="1059649" cy="369332"/>
          </a:xfrm>
          <a:prstGeom prst="rect">
            <a:avLst/>
          </a:prstGeom>
          <a:noFill/>
          <a:ln w="25400">
            <a:solidFill>
              <a:schemeClr val="tx1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DCA</a:t>
            </a:r>
          </a:p>
        </p:txBody>
      </p: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93E49617-B409-456D-B934-B0639A0E36EB}"/>
              </a:ext>
            </a:extLst>
          </p:cNvPr>
          <p:cNvCxnSpPr>
            <a:cxnSpLocks/>
            <a:endCxn id="98" idx="2"/>
          </p:cNvCxnSpPr>
          <p:nvPr/>
        </p:nvCxnSpPr>
        <p:spPr>
          <a:xfrm>
            <a:off x="7569558" y="2891354"/>
            <a:ext cx="0" cy="1477991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38545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Rectangle 69">
            <a:extLst>
              <a:ext uri="{FF2B5EF4-FFF2-40B4-BE49-F238E27FC236}">
                <a16:creationId xmlns:a16="http://schemas.microsoft.com/office/drawing/2014/main" id="{7EF80E59-1588-4AB0-945B-DD0821C3BF21}"/>
              </a:ext>
            </a:extLst>
          </p:cNvPr>
          <p:cNvSpPr/>
          <p:nvPr/>
        </p:nvSpPr>
        <p:spPr>
          <a:xfrm>
            <a:off x="42020" y="2113722"/>
            <a:ext cx="9835200" cy="4236149"/>
          </a:xfrm>
          <a:prstGeom prst="rect">
            <a:avLst/>
          </a:prstGeom>
          <a:solidFill>
            <a:srgbClr val="7030A0">
              <a:alpha val="10000"/>
            </a:srgbClr>
          </a:solidFill>
          <a:ln>
            <a:solidFill>
              <a:srgbClr val="7030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CAFD660F-CA7B-466B-97D0-F115431F8BA8}"/>
              </a:ext>
            </a:extLst>
          </p:cNvPr>
          <p:cNvSpPr/>
          <p:nvPr/>
        </p:nvSpPr>
        <p:spPr>
          <a:xfrm>
            <a:off x="3780718" y="2209715"/>
            <a:ext cx="1515487" cy="2162266"/>
          </a:xfrm>
          <a:prstGeom prst="rect">
            <a:avLst/>
          </a:prstGeom>
          <a:solidFill>
            <a:srgbClr val="FF0000">
              <a:alpha val="10000"/>
            </a:srgbClr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08BE77AE-FEA0-45BB-A37C-A018BE51221E}"/>
              </a:ext>
            </a:extLst>
          </p:cNvPr>
          <p:cNvSpPr/>
          <p:nvPr/>
        </p:nvSpPr>
        <p:spPr>
          <a:xfrm>
            <a:off x="5968612" y="2209714"/>
            <a:ext cx="3201891" cy="2159631"/>
          </a:xfrm>
          <a:prstGeom prst="rect">
            <a:avLst/>
          </a:prstGeom>
          <a:solidFill>
            <a:srgbClr val="FF0000">
              <a:alpha val="10000"/>
            </a:srgbClr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527A7D0B-23B9-4CE7-A24C-AEF3386508B5}"/>
              </a:ext>
            </a:extLst>
          </p:cNvPr>
          <p:cNvSpPr/>
          <p:nvPr/>
        </p:nvSpPr>
        <p:spPr>
          <a:xfrm>
            <a:off x="374380" y="2203766"/>
            <a:ext cx="2856388" cy="2162266"/>
          </a:xfrm>
          <a:prstGeom prst="rect">
            <a:avLst/>
          </a:prstGeom>
          <a:solidFill>
            <a:srgbClr val="FF0000">
              <a:alpha val="10000"/>
            </a:srgbClr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9617C113-4BFE-43CA-863B-29D88ED16234}"/>
              </a:ext>
            </a:extLst>
          </p:cNvPr>
          <p:cNvSpPr/>
          <p:nvPr/>
        </p:nvSpPr>
        <p:spPr>
          <a:xfrm>
            <a:off x="6600915" y="4532748"/>
            <a:ext cx="3218943" cy="1779986"/>
          </a:xfrm>
          <a:prstGeom prst="rect">
            <a:avLst/>
          </a:prstGeom>
          <a:solidFill>
            <a:srgbClr val="00B050">
              <a:alpha val="10000"/>
            </a:srgbClr>
          </a:solidFill>
          <a:ln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D1AC0035-B36C-4279-91DA-6A43AFAE99C1}"/>
              </a:ext>
            </a:extLst>
          </p:cNvPr>
          <p:cNvSpPr/>
          <p:nvPr/>
        </p:nvSpPr>
        <p:spPr>
          <a:xfrm>
            <a:off x="3518006" y="4532748"/>
            <a:ext cx="3017599" cy="1779986"/>
          </a:xfrm>
          <a:prstGeom prst="rect">
            <a:avLst/>
          </a:prstGeom>
          <a:solidFill>
            <a:srgbClr val="00B050">
              <a:alpha val="10000"/>
            </a:srgbClr>
          </a:solidFill>
          <a:ln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0AAE0241-B6A6-406A-9751-FC43C66E1343}"/>
              </a:ext>
            </a:extLst>
          </p:cNvPr>
          <p:cNvSpPr/>
          <p:nvPr/>
        </p:nvSpPr>
        <p:spPr>
          <a:xfrm>
            <a:off x="2126721" y="4532748"/>
            <a:ext cx="1178729" cy="1779986"/>
          </a:xfrm>
          <a:prstGeom prst="rect">
            <a:avLst/>
          </a:prstGeom>
          <a:solidFill>
            <a:srgbClr val="00B050">
              <a:alpha val="10000"/>
            </a:srgbClr>
          </a:solidFill>
          <a:ln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D4DDFB2A-B7F7-41C1-A447-C34862F9C863}"/>
              </a:ext>
            </a:extLst>
          </p:cNvPr>
          <p:cNvSpPr/>
          <p:nvPr/>
        </p:nvSpPr>
        <p:spPr>
          <a:xfrm>
            <a:off x="99640" y="4532748"/>
            <a:ext cx="1967547" cy="1779986"/>
          </a:xfrm>
          <a:prstGeom prst="rect">
            <a:avLst/>
          </a:prstGeom>
          <a:solidFill>
            <a:srgbClr val="00B050">
              <a:alpha val="10000"/>
            </a:srgbClr>
          </a:solidFill>
          <a:ln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Detector systems: SCA-subagents and DCA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035268" y="2522022"/>
            <a:ext cx="1059649" cy="369332"/>
          </a:xfrm>
          <a:prstGeom prst="rect">
            <a:avLst/>
          </a:prstGeom>
          <a:noFill/>
          <a:ln w="25400">
            <a:solidFill>
              <a:schemeClr val="tx1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DCA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940467" y="3858988"/>
            <a:ext cx="85697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CRI</a:t>
            </a:r>
          </a:p>
        </p:txBody>
      </p:sp>
      <p:cxnSp>
        <p:nvCxnSpPr>
          <p:cNvPr id="6" name="Straight Arrow Connector 5"/>
          <p:cNvCxnSpPr>
            <a:stCxn id="4" idx="2"/>
            <a:endCxn id="5" idx="0"/>
          </p:cNvCxnSpPr>
          <p:nvPr/>
        </p:nvCxnSpPr>
        <p:spPr>
          <a:xfrm>
            <a:off x="7565093" y="2891354"/>
            <a:ext cx="803859" cy="967634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9959790" y="3839540"/>
            <a:ext cx="1059649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Supplies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979854" y="2522022"/>
            <a:ext cx="1019519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DCS</a:t>
            </a:r>
          </a:p>
        </p:txBody>
      </p:sp>
      <p:cxnSp>
        <p:nvCxnSpPr>
          <p:cNvPr id="11" name="Straight Arrow Connector 10"/>
          <p:cNvCxnSpPr>
            <a:stCxn id="9" idx="2"/>
            <a:endCxn id="8" idx="0"/>
          </p:cNvCxnSpPr>
          <p:nvPr/>
        </p:nvCxnSpPr>
        <p:spPr>
          <a:xfrm>
            <a:off x="10489614" y="2891354"/>
            <a:ext cx="1" cy="948186"/>
          </a:xfrm>
          <a:prstGeom prst="straightConnector1">
            <a:avLst/>
          </a:prstGeom>
          <a:ln>
            <a:solidFill>
              <a:srgbClr val="7030A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270897" y="2522022"/>
            <a:ext cx="1059649" cy="369332"/>
          </a:xfrm>
          <a:prstGeom prst="rect">
            <a:avLst/>
          </a:prstGeom>
          <a:noFill/>
          <a:ln w="25400">
            <a:solidFill>
              <a:schemeClr val="tx1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DCA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10845" y="3835030"/>
            <a:ext cx="85697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CRI</a:t>
            </a:r>
          </a:p>
        </p:txBody>
      </p:sp>
      <p:cxnSp>
        <p:nvCxnSpPr>
          <p:cNvPr id="18" name="Straight Arrow Connector 17"/>
          <p:cNvCxnSpPr>
            <a:stCxn id="16" idx="2"/>
            <a:endCxn id="17" idx="0"/>
          </p:cNvCxnSpPr>
          <p:nvPr/>
        </p:nvCxnSpPr>
        <p:spPr>
          <a:xfrm flipH="1">
            <a:off x="939330" y="2891354"/>
            <a:ext cx="861392" cy="943676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272869" y="3835030"/>
            <a:ext cx="85697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CRI</a:t>
            </a:r>
          </a:p>
        </p:txBody>
      </p:sp>
      <p:cxnSp>
        <p:nvCxnSpPr>
          <p:cNvPr id="25" name="Straight Arrow Connector 24"/>
          <p:cNvCxnSpPr>
            <a:stCxn id="4" idx="2"/>
            <a:endCxn id="24" idx="0"/>
          </p:cNvCxnSpPr>
          <p:nvPr/>
        </p:nvCxnSpPr>
        <p:spPr>
          <a:xfrm flipH="1">
            <a:off x="6701354" y="2891354"/>
            <a:ext cx="863739" cy="943676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893961" y="2522022"/>
            <a:ext cx="1059649" cy="369332"/>
          </a:xfrm>
          <a:prstGeom prst="rect">
            <a:avLst/>
          </a:prstGeom>
          <a:noFill/>
          <a:ln w="25400">
            <a:solidFill>
              <a:schemeClr val="tx1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DCA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995301" y="3835030"/>
            <a:ext cx="85697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CRI</a:t>
            </a:r>
          </a:p>
        </p:txBody>
      </p:sp>
      <p:cxnSp>
        <p:nvCxnSpPr>
          <p:cNvPr id="28" name="Straight Arrow Connector 27"/>
          <p:cNvCxnSpPr>
            <a:stCxn id="26" idx="2"/>
            <a:endCxn id="27" idx="0"/>
          </p:cNvCxnSpPr>
          <p:nvPr/>
        </p:nvCxnSpPr>
        <p:spPr>
          <a:xfrm>
            <a:off x="4423786" y="2891354"/>
            <a:ext cx="0" cy="943676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3566816" y="4963372"/>
            <a:ext cx="85697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FEE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596749" y="4963372"/>
            <a:ext cx="85697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FEE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622476" y="4963372"/>
            <a:ext cx="85697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FEE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652409" y="4963372"/>
            <a:ext cx="85697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FEE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843541" y="4963372"/>
            <a:ext cx="85697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FEE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873474" y="4963372"/>
            <a:ext cx="85697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FEE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43185" y="4963372"/>
            <a:ext cx="85697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FEE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173118" y="4963372"/>
            <a:ext cx="85697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FEE</a:t>
            </a:r>
          </a:p>
        </p:txBody>
      </p:sp>
      <p:cxnSp>
        <p:nvCxnSpPr>
          <p:cNvPr id="49" name="Straight Arrow Connector 48"/>
          <p:cNvCxnSpPr>
            <a:stCxn id="34" idx="2"/>
            <a:endCxn id="68" idx="0"/>
          </p:cNvCxnSpPr>
          <p:nvPr/>
        </p:nvCxnSpPr>
        <p:spPr>
          <a:xfrm flipH="1">
            <a:off x="8267613" y="5332704"/>
            <a:ext cx="1034346" cy="479094"/>
          </a:xfrm>
          <a:prstGeom prst="straightConnector1">
            <a:avLst/>
          </a:prstGeom>
          <a:ln>
            <a:solidFill>
              <a:srgbClr val="00B050"/>
            </a:solidFill>
            <a:prstDash val="solid"/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5" idx="2"/>
            <a:endCxn id="34" idx="0"/>
          </p:cNvCxnSpPr>
          <p:nvPr/>
        </p:nvCxnSpPr>
        <p:spPr>
          <a:xfrm>
            <a:off x="8368952" y="4228320"/>
            <a:ext cx="933007" cy="735052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5" idx="2"/>
            <a:endCxn id="33" idx="0"/>
          </p:cNvCxnSpPr>
          <p:nvPr/>
        </p:nvCxnSpPr>
        <p:spPr>
          <a:xfrm flipH="1">
            <a:off x="8272026" y="4228320"/>
            <a:ext cx="96926" cy="735052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24" idx="2"/>
            <a:endCxn id="32" idx="0"/>
          </p:cNvCxnSpPr>
          <p:nvPr/>
        </p:nvCxnSpPr>
        <p:spPr>
          <a:xfrm>
            <a:off x="6701354" y="4204362"/>
            <a:ext cx="379540" cy="75901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24" idx="2"/>
            <a:endCxn id="31" idx="0"/>
          </p:cNvCxnSpPr>
          <p:nvPr/>
        </p:nvCxnSpPr>
        <p:spPr>
          <a:xfrm flipH="1">
            <a:off x="6050961" y="4204362"/>
            <a:ext cx="650393" cy="75901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27" idx="2"/>
            <a:endCxn id="30" idx="0"/>
          </p:cNvCxnSpPr>
          <p:nvPr/>
        </p:nvCxnSpPr>
        <p:spPr>
          <a:xfrm>
            <a:off x="4423786" y="4204362"/>
            <a:ext cx="601448" cy="75901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>
            <a:stCxn id="27" idx="2"/>
            <a:endCxn id="29" idx="0"/>
          </p:cNvCxnSpPr>
          <p:nvPr/>
        </p:nvCxnSpPr>
        <p:spPr>
          <a:xfrm flipH="1">
            <a:off x="3995301" y="4204362"/>
            <a:ext cx="428485" cy="75901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7737788" y="5811798"/>
            <a:ext cx="1059649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Channel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4495409" y="5811798"/>
            <a:ext cx="1059649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Channel</a:t>
            </a:r>
          </a:p>
        </p:txBody>
      </p:sp>
      <p:cxnSp>
        <p:nvCxnSpPr>
          <p:cNvPr id="72" name="Straight Arrow Connector 71"/>
          <p:cNvCxnSpPr>
            <a:stCxn id="33" idx="2"/>
            <a:endCxn id="68" idx="0"/>
          </p:cNvCxnSpPr>
          <p:nvPr/>
        </p:nvCxnSpPr>
        <p:spPr>
          <a:xfrm flipH="1">
            <a:off x="8267613" y="5332704"/>
            <a:ext cx="4413" cy="479094"/>
          </a:xfrm>
          <a:prstGeom prst="straightConnector1">
            <a:avLst/>
          </a:prstGeom>
          <a:ln>
            <a:solidFill>
              <a:srgbClr val="00B050"/>
            </a:solidFill>
            <a:prstDash val="solid"/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>
            <a:stCxn id="32" idx="2"/>
            <a:endCxn id="68" idx="0"/>
          </p:cNvCxnSpPr>
          <p:nvPr/>
        </p:nvCxnSpPr>
        <p:spPr>
          <a:xfrm>
            <a:off x="7080894" y="5332704"/>
            <a:ext cx="1186719" cy="479094"/>
          </a:xfrm>
          <a:prstGeom prst="straightConnector1">
            <a:avLst/>
          </a:prstGeom>
          <a:ln>
            <a:solidFill>
              <a:srgbClr val="00B050"/>
            </a:solidFill>
            <a:prstDash val="solid"/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stCxn id="31" idx="2"/>
            <a:endCxn id="69" idx="0"/>
          </p:cNvCxnSpPr>
          <p:nvPr/>
        </p:nvCxnSpPr>
        <p:spPr>
          <a:xfrm flipH="1">
            <a:off x="5025234" y="5332704"/>
            <a:ext cx="1025727" cy="479094"/>
          </a:xfrm>
          <a:prstGeom prst="straightConnector1">
            <a:avLst/>
          </a:prstGeom>
          <a:ln>
            <a:solidFill>
              <a:srgbClr val="00B050"/>
            </a:solidFill>
            <a:prstDash val="solid"/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stCxn id="30" idx="2"/>
            <a:endCxn id="69" idx="0"/>
          </p:cNvCxnSpPr>
          <p:nvPr/>
        </p:nvCxnSpPr>
        <p:spPr>
          <a:xfrm>
            <a:off x="5025234" y="5332704"/>
            <a:ext cx="0" cy="479094"/>
          </a:xfrm>
          <a:prstGeom prst="straightConnector1">
            <a:avLst/>
          </a:prstGeom>
          <a:ln>
            <a:solidFill>
              <a:srgbClr val="00B050"/>
            </a:solidFill>
            <a:prstDash val="solid"/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>
            <a:stCxn id="29" idx="2"/>
            <a:endCxn id="69" idx="0"/>
          </p:cNvCxnSpPr>
          <p:nvPr/>
        </p:nvCxnSpPr>
        <p:spPr>
          <a:xfrm>
            <a:off x="3995301" y="5332704"/>
            <a:ext cx="1029933" cy="479094"/>
          </a:xfrm>
          <a:prstGeom prst="straightConnector1">
            <a:avLst/>
          </a:prstGeom>
          <a:ln>
            <a:solidFill>
              <a:srgbClr val="00B050"/>
            </a:solidFill>
            <a:prstDash val="solid"/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552644" y="5811798"/>
            <a:ext cx="1059649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Channel</a:t>
            </a:r>
          </a:p>
        </p:txBody>
      </p:sp>
      <p:cxnSp>
        <p:nvCxnSpPr>
          <p:cNvPr id="94" name="Straight Arrow Connector 93"/>
          <p:cNvCxnSpPr>
            <a:stCxn id="48" idx="2"/>
            <a:endCxn id="93" idx="0"/>
          </p:cNvCxnSpPr>
          <p:nvPr/>
        </p:nvCxnSpPr>
        <p:spPr>
          <a:xfrm flipH="1">
            <a:off x="1082469" y="5332704"/>
            <a:ext cx="519134" cy="479094"/>
          </a:xfrm>
          <a:prstGeom prst="straightConnector1">
            <a:avLst/>
          </a:prstGeom>
          <a:ln>
            <a:solidFill>
              <a:srgbClr val="00B050"/>
            </a:solidFill>
            <a:prstDash val="solid"/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>
            <a:stCxn id="47" idx="2"/>
            <a:endCxn id="93" idx="0"/>
          </p:cNvCxnSpPr>
          <p:nvPr/>
        </p:nvCxnSpPr>
        <p:spPr>
          <a:xfrm>
            <a:off x="571670" y="5332704"/>
            <a:ext cx="510799" cy="479094"/>
          </a:xfrm>
          <a:prstGeom prst="straightConnector1">
            <a:avLst/>
          </a:prstGeom>
          <a:ln>
            <a:solidFill>
              <a:srgbClr val="00B050"/>
            </a:solidFill>
            <a:prstDash val="solid"/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Elbow Connector 100"/>
          <p:cNvCxnSpPr>
            <a:stCxn id="68" idx="2"/>
            <a:endCxn id="8" idx="2"/>
          </p:cNvCxnSpPr>
          <p:nvPr/>
        </p:nvCxnSpPr>
        <p:spPr>
          <a:xfrm rot="5400000" flipH="1" flipV="1">
            <a:off x="8392485" y="4084000"/>
            <a:ext cx="1972258" cy="2222002"/>
          </a:xfrm>
          <a:prstGeom prst="bentConnector3">
            <a:avLst>
              <a:gd name="adj1" fmla="val -11591"/>
            </a:avLst>
          </a:prstGeom>
          <a:ln>
            <a:solidFill>
              <a:srgbClr val="7030A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Elbow Connector 103"/>
          <p:cNvCxnSpPr>
            <a:stCxn id="69" idx="2"/>
            <a:endCxn id="8" idx="2"/>
          </p:cNvCxnSpPr>
          <p:nvPr/>
        </p:nvCxnSpPr>
        <p:spPr>
          <a:xfrm rot="5400000" flipH="1" flipV="1">
            <a:off x="6771295" y="2462810"/>
            <a:ext cx="1972258" cy="5464381"/>
          </a:xfrm>
          <a:prstGeom prst="bentConnector3">
            <a:avLst>
              <a:gd name="adj1" fmla="val -11591"/>
            </a:avLst>
          </a:prstGeom>
          <a:ln>
            <a:solidFill>
              <a:srgbClr val="7030A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Elbow Connector 106"/>
          <p:cNvCxnSpPr>
            <a:stCxn id="93" idx="2"/>
            <a:endCxn id="8" idx="2"/>
          </p:cNvCxnSpPr>
          <p:nvPr/>
        </p:nvCxnSpPr>
        <p:spPr>
          <a:xfrm rot="5400000" flipH="1" flipV="1">
            <a:off x="4799913" y="491428"/>
            <a:ext cx="1972258" cy="9407146"/>
          </a:xfrm>
          <a:prstGeom prst="bentConnector3">
            <a:avLst>
              <a:gd name="adj1" fmla="val -11591"/>
            </a:avLst>
          </a:prstGeom>
          <a:ln>
            <a:solidFill>
              <a:srgbClr val="7030A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3" name="TextBox 112"/>
          <p:cNvSpPr txBox="1"/>
          <p:nvPr/>
        </p:nvSpPr>
        <p:spPr>
          <a:xfrm>
            <a:off x="11084346" y="5167442"/>
            <a:ext cx="924409" cy="44203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Slow control </a:t>
            </a: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Islands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10912973" y="4206738"/>
            <a:ext cx="1267157" cy="45185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Readout control </a:t>
            </a: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Islands</a:t>
            </a:r>
          </a:p>
        </p:txBody>
      </p:sp>
      <p:cxnSp>
        <p:nvCxnSpPr>
          <p:cNvPr id="120" name="Straight Arrow Connector 119"/>
          <p:cNvCxnSpPr>
            <a:stCxn id="17" idx="2"/>
            <a:endCxn id="47" idx="0"/>
          </p:cNvCxnSpPr>
          <p:nvPr/>
        </p:nvCxnSpPr>
        <p:spPr>
          <a:xfrm flipH="1">
            <a:off x="571670" y="4204362"/>
            <a:ext cx="367660" cy="75901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>
            <a:stCxn id="17" idx="2"/>
            <a:endCxn id="48" idx="0"/>
          </p:cNvCxnSpPr>
          <p:nvPr/>
        </p:nvCxnSpPr>
        <p:spPr>
          <a:xfrm>
            <a:off x="939330" y="4204362"/>
            <a:ext cx="662273" cy="75901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4" name="TextBox 73">
            <a:extLst>
              <a:ext uri="{FF2B5EF4-FFF2-40B4-BE49-F238E27FC236}">
                <a16:creationId xmlns:a16="http://schemas.microsoft.com/office/drawing/2014/main" id="{6770FB69-ACCC-40DB-913D-265F4D7D7E12}"/>
              </a:ext>
            </a:extLst>
          </p:cNvPr>
          <p:cNvSpPr txBox="1"/>
          <p:nvPr/>
        </p:nvSpPr>
        <p:spPr>
          <a:xfrm>
            <a:off x="2286112" y="3833237"/>
            <a:ext cx="85697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CRI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69D5FA4D-89BC-49B1-90A2-F983E64CFEAC}"/>
              </a:ext>
            </a:extLst>
          </p:cNvPr>
          <p:cNvSpPr txBox="1"/>
          <p:nvPr/>
        </p:nvSpPr>
        <p:spPr>
          <a:xfrm>
            <a:off x="2289404" y="4939396"/>
            <a:ext cx="85697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FEE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A7363A1A-A472-417D-B920-1ACF4325603B}"/>
              </a:ext>
            </a:extLst>
          </p:cNvPr>
          <p:cNvSpPr txBox="1"/>
          <p:nvPr/>
        </p:nvSpPr>
        <p:spPr>
          <a:xfrm>
            <a:off x="2183105" y="5811798"/>
            <a:ext cx="1059649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Channel</a:t>
            </a:r>
          </a:p>
        </p:txBody>
      </p: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BA6375C9-BE1E-44BE-A7A3-489992BCC897}"/>
              </a:ext>
            </a:extLst>
          </p:cNvPr>
          <p:cNvCxnSpPr>
            <a:stCxn id="77" idx="2"/>
            <a:endCxn id="80" idx="0"/>
          </p:cNvCxnSpPr>
          <p:nvPr/>
        </p:nvCxnSpPr>
        <p:spPr>
          <a:xfrm flipH="1">
            <a:off x="2712930" y="5308728"/>
            <a:ext cx="4959" cy="503070"/>
          </a:xfrm>
          <a:prstGeom prst="straightConnector1">
            <a:avLst/>
          </a:prstGeom>
          <a:ln>
            <a:solidFill>
              <a:srgbClr val="00B050"/>
            </a:solidFill>
            <a:prstDash val="solid"/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590A8704-93EA-4297-BDF0-AF686E0135A5}"/>
              </a:ext>
            </a:extLst>
          </p:cNvPr>
          <p:cNvCxnSpPr>
            <a:cxnSpLocks/>
            <a:stCxn id="74" idx="2"/>
            <a:endCxn id="77" idx="0"/>
          </p:cNvCxnSpPr>
          <p:nvPr/>
        </p:nvCxnSpPr>
        <p:spPr>
          <a:xfrm>
            <a:off x="2714597" y="4202569"/>
            <a:ext cx="3292" cy="736827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Elbow Connector 106">
            <a:extLst>
              <a:ext uri="{FF2B5EF4-FFF2-40B4-BE49-F238E27FC236}">
                <a16:creationId xmlns:a16="http://schemas.microsoft.com/office/drawing/2014/main" id="{76EBE61B-5809-428F-BE12-A92AAA9A045C}"/>
              </a:ext>
            </a:extLst>
          </p:cNvPr>
          <p:cNvCxnSpPr>
            <a:cxnSpLocks/>
            <a:stCxn id="80" idx="2"/>
            <a:endCxn id="8" idx="2"/>
          </p:cNvCxnSpPr>
          <p:nvPr/>
        </p:nvCxnSpPr>
        <p:spPr>
          <a:xfrm rot="5400000" flipH="1" flipV="1">
            <a:off x="5615143" y="1306658"/>
            <a:ext cx="1972258" cy="7776685"/>
          </a:xfrm>
          <a:prstGeom prst="bentConnector3">
            <a:avLst>
              <a:gd name="adj1" fmla="val -11591"/>
            </a:avLst>
          </a:prstGeom>
          <a:ln>
            <a:solidFill>
              <a:srgbClr val="7030A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FE9E90BB-0BEB-4B30-97B8-EB7FF4874493}"/>
              </a:ext>
            </a:extLst>
          </p:cNvPr>
          <p:cNvCxnSpPr>
            <a:cxnSpLocks/>
            <a:stCxn id="16" idx="2"/>
            <a:endCxn id="74" idx="0"/>
          </p:cNvCxnSpPr>
          <p:nvPr/>
        </p:nvCxnSpPr>
        <p:spPr>
          <a:xfrm>
            <a:off x="1800722" y="2891354"/>
            <a:ext cx="913875" cy="941883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" name="Rectangle 89">
            <a:extLst>
              <a:ext uri="{FF2B5EF4-FFF2-40B4-BE49-F238E27FC236}">
                <a16:creationId xmlns:a16="http://schemas.microsoft.com/office/drawing/2014/main" id="{CC4F0F31-5467-401A-9858-7CA1E5B6A656}"/>
              </a:ext>
            </a:extLst>
          </p:cNvPr>
          <p:cNvSpPr/>
          <p:nvPr/>
        </p:nvSpPr>
        <p:spPr>
          <a:xfrm>
            <a:off x="11226184" y="5620138"/>
            <a:ext cx="593164" cy="419602"/>
          </a:xfrm>
          <a:prstGeom prst="rect">
            <a:avLst/>
          </a:prstGeom>
          <a:solidFill>
            <a:srgbClr val="7030A0">
              <a:alpha val="10000"/>
            </a:srgbClr>
          </a:solidFill>
          <a:ln>
            <a:solidFill>
              <a:srgbClr val="7030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2B040A2D-7B2A-4631-9482-D2594530ABB5}"/>
              </a:ext>
            </a:extLst>
          </p:cNvPr>
          <p:cNvSpPr txBox="1"/>
          <p:nvPr/>
        </p:nvSpPr>
        <p:spPr>
          <a:xfrm>
            <a:off x="10992217" y="6125650"/>
            <a:ext cx="1120022" cy="44203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Subagent</a:t>
            </a: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~ State Islands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95B81F64-99EA-4385-AB57-327C1679DEAE}"/>
              </a:ext>
            </a:extLst>
          </p:cNvPr>
          <p:cNvSpPr/>
          <p:nvPr/>
        </p:nvSpPr>
        <p:spPr>
          <a:xfrm>
            <a:off x="11260620" y="3818038"/>
            <a:ext cx="524292" cy="419602"/>
          </a:xfrm>
          <a:prstGeom prst="rect">
            <a:avLst/>
          </a:prstGeom>
          <a:solidFill>
            <a:srgbClr val="FF0000">
              <a:alpha val="10000"/>
            </a:srgbClr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D65D41FC-4B72-470E-9F44-5C682D0069F6}"/>
              </a:ext>
            </a:extLst>
          </p:cNvPr>
          <p:cNvSpPr/>
          <p:nvPr/>
        </p:nvSpPr>
        <p:spPr>
          <a:xfrm>
            <a:off x="11287893" y="4684781"/>
            <a:ext cx="589014" cy="419602"/>
          </a:xfrm>
          <a:prstGeom prst="rect">
            <a:avLst/>
          </a:prstGeom>
          <a:solidFill>
            <a:srgbClr val="00B050">
              <a:alpha val="10000"/>
            </a:srgbClr>
          </a:solidFill>
          <a:ln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D6160D68-89BC-49F7-B16B-F63FF6CD63E6}"/>
              </a:ext>
            </a:extLst>
          </p:cNvPr>
          <p:cNvSpPr txBox="1"/>
          <p:nvPr/>
        </p:nvSpPr>
        <p:spPr>
          <a:xfrm>
            <a:off x="3905081" y="1232972"/>
            <a:ext cx="1019519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SCA</a:t>
            </a:r>
          </a:p>
        </p:txBody>
      </p: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5F4829A3-BB57-4F60-A83E-F97247DED951}"/>
              </a:ext>
            </a:extLst>
          </p:cNvPr>
          <p:cNvCxnSpPr>
            <a:cxnSpLocks/>
            <a:stCxn id="71" idx="2"/>
            <a:endCxn id="4" idx="0"/>
          </p:cNvCxnSpPr>
          <p:nvPr/>
        </p:nvCxnSpPr>
        <p:spPr>
          <a:xfrm>
            <a:off x="4414841" y="1602304"/>
            <a:ext cx="3150252" cy="919718"/>
          </a:xfrm>
          <a:prstGeom prst="straightConnector1">
            <a:avLst/>
          </a:prstGeom>
          <a:ln>
            <a:solidFill>
              <a:srgbClr val="7030A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Elbow Connector 11">
            <a:extLst>
              <a:ext uri="{FF2B5EF4-FFF2-40B4-BE49-F238E27FC236}">
                <a16:creationId xmlns:a16="http://schemas.microsoft.com/office/drawing/2014/main" id="{8053C0D3-E453-4160-A8FE-496C27E896CD}"/>
              </a:ext>
            </a:extLst>
          </p:cNvPr>
          <p:cNvCxnSpPr>
            <a:cxnSpLocks/>
            <a:stCxn id="71" idx="3"/>
            <a:endCxn id="9" idx="0"/>
          </p:cNvCxnSpPr>
          <p:nvPr/>
        </p:nvCxnSpPr>
        <p:spPr>
          <a:xfrm>
            <a:off x="4924600" y="1417638"/>
            <a:ext cx="5565014" cy="1104384"/>
          </a:xfrm>
          <a:prstGeom prst="bentConnector2">
            <a:avLst/>
          </a:prstGeom>
          <a:ln>
            <a:solidFill>
              <a:srgbClr val="7030A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1FB32504-1014-4A02-BD3A-9F00D3564922}"/>
              </a:ext>
            </a:extLst>
          </p:cNvPr>
          <p:cNvCxnSpPr>
            <a:cxnSpLocks/>
            <a:stCxn id="71" idx="2"/>
            <a:endCxn id="26" idx="0"/>
          </p:cNvCxnSpPr>
          <p:nvPr/>
        </p:nvCxnSpPr>
        <p:spPr>
          <a:xfrm>
            <a:off x="4414841" y="1602304"/>
            <a:ext cx="8945" cy="919718"/>
          </a:xfrm>
          <a:prstGeom prst="straightConnector1">
            <a:avLst/>
          </a:prstGeom>
          <a:ln>
            <a:solidFill>
              <a:srgbClr val="7030A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4A927DE6-9465-4BB8-82FE-4598EE6F29FC}"/>
              </a:ext>
            </a:extLst>
          </p:cNvPr>
          <p:cNvCxnSpPr>
            <a:cxnSpLocks/>
            <a:stCxn id="71" idx="2"/>
            <a:endCxn id="16" idx="0"/>
          </p:cNvCxnSpPr>
          <p:nvPr/>
        </p:nvCxnSpPr>
        <p:spPr>
          <a:xfrm flipH="1">
            <a:off x="1800722" y="1602304"/>
            <a:ext cx="2614119" cy="919718"/>
          </a:xfrm>
          <a:prstGeom prst="straightConnector1">
            <a:avLst/>
          </a:prstGeom>
          <a:ln>
            <a:solidFill>
              <a:srgbClr val="7030A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73DD40EB-E198-4C76-8D02-F23DE86CB30F}"/>
              </a:ext>
            </a:extLst>
          </p:cNvPr>
          <p:cNvCxnSpPr>
            <a:cxnSpLocks/>
          </p:cNvCxnSpPr>
          <p:nvPr/>
        </p:nvCxnSpPr>
        <p:spPr>
          <a:xfrm>
            <a:off x="1802574" y="2891354"/>
            <a:ext cx="0" cy="1474678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A11BFBA6-196D-42BE-857C-1FDA2394E769}"/>
              </a:ext>
            </a:extLst>
          </p:cNvPr>
          <p:cNvCxnSpPr>
            <a:cxnSpLocks/>
          </p:cNvCxnSpPr>
          <p:nvPr/>
        </p:nvCxnSpPr>
        <p:spPr>
          <a:xfrm>
            <a:off x="7569558" y="2891354"/>
            <a:ext cx="0" cy="1477991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5925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F83A878E-5E9D-4D9C-BD49-8C42E93D8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dirty="0"/>
              <a:t>Controls &gt; EDC &gt; ECS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12456F7-7852-4D35-A17A-9ABECEFF50BB}"/>
              </a:ext>
            </a:extLst>
          </p:cNvPr>
          <p:cNvGrpSpPr/>
          <p:nvPr/>
        </p:nvGrpSpPr>
        <p:grpSpPr>
          <a:xfrm>
            <a:off x="698270" y="1315719"/>
            <a:ext cx="11266548" cy="5267728"/>
            <a:chOff x="698270" y="1315719"/>
            <a:chExt cx="11266548" cy="5267728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9D2A80A-1990-4539-A974-FBA5D9C03CC8}"/>
                </a:ext>
              </a:extLst>
            </p:cNvPr>
            <p:cNvSpPr/>
            <p:nvPr/>
          </p:nvSpPr>
          <p:spPr>
            <a:xfrm>
              <a:off x="698270" y="2377150"/>
              <a:ext cx="7420578" cy="3266035"/>
            </a:xfrm>
            <a:prstGeom prst="rect">
              <a:avLst/>
            </a:prstGeom>
            <a:noFill/>
            <a:ln w="22225">
              <a:solidFill>
                <a:srgbClr val="FFC000"/>
              </a:solidFill>
              <a:prstDash val="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r>
                <a:rPr lang="en-US" dirty="0">
                  <a:solidFill>
                    <a:srgbClr val="FFC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EDC </a:t>
              </a:r>
            </a:p>
            <a:p>
              <a:r>
                <a:rPr lang="en-US" dirty="0">
                  <a:solidFill>
                    <a:srgbClr val="FFC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=&gt; computing project</a:t>
              </a:r>
            </a:p>
          </p:txBody>
        </p:sp>
        <p:cxnSp>
          <p:nvCxnSpPr>
            <p:cNvPr id="7" name="Elbow Connector 3">
              <a:extLst>
                <a:ext uri="{FF2B5EF4-FFF2-40B4-BE49-F238E27FC236}">
                  <a16:creationId xmlns:a16="http://schemas.microsoft.com/office/drawing/2014/main" id="{7544BE3B-CB6B-4FBA-B4BC-B91F240D6CEC}"/>
                </a:ext>
              </a:extLst>
            </p:cNvPr>
            <p:cNvCxnSpPr>
              <a:stCxn id="20" idx="2"/>
              <a:endCxn id="9" idx="3"/>
            </p:cNvCxnSpPr>
            <p:nvPr/>
          </p:nvCxnSpPr>
          <p:spPr>
            <a:xfrm rot="5400000">
              <a:off x="5294022" y="1609559"/>
              <a:ext cx="1306329" cy="2565309"/>
            </a:xfrm>
            <a:prstGeom prst="bentConnector2">
              <a:avLst/>
            </a:prstGeom>
            <a:ln>
              <a:solidFill>
                <a:srgbClr val="FF0000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Elbow Connector 4">
              <a:extLst>
                <a:ext uri="{FF2B5EF4-FFF2-40B4-BE49-F238E27FC236}">
                  <a16:creationId xmlns:a16="http://schemas.microsoft.com/office/drawing/2014/main" id="{EC97BC87-D49F-4B8F-B435-5318DBEC047C}"/>
                </a:ext>
              </a:extLst>
            </p:cNvPr>
            <p:cNvCxnSpPr>
              <a:stCxn id="19" idx="2"/>
              <a:endCxn id="9" idx="3"/>
            </p:cNvCxnSpPr>
            <p:nvPr/>
          </p:nvCxnSpPr>
          <p:spPr>
            <a:xfrm rot="5400000">
              <a:off x="4433724" y="2331755"/>
              <a:ext cx="1444431" cy="982815"/>
            </a:xfrm>
            <a:prstGeom prst="bentConnector2">
              <a:avLst/>
            </a:prstGeom>
            <a:ln>
              <a:solidFill>
                <a:srgbClr val="FF0000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C132D983-8EEB-4F30-AD89-F1D95859F481}"/>
                </a:ext>
              </a:extLst>
            </p:cNvPr>
            <p:cNvSpPr txBox="1"/>
            <p:nvPr/>
          </p:nvSpPr>
          <p:spPr>
            <a:xfrm>
              <a:off x="3384371" y="3360712"/>
              <a:ext cx="1280160" cy="369332"/>
            </a:xfrm>
            <a:prstGeom prst="rect">
              <a:avLst/>
            </a:prstGeom>
            <a:noFill/>
            <a:ln w="25400">
              <a:solidFill>
                <a:srgbClr val="0000FF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ECS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FE5312B8-4F77-4BC2-974F-BE70142F328D}"/>
                </a:ext>
              </a:extLst>
            </p:cNvPr>
            <p:cNvSpPr txBox="1"/>
            <p:nvPr/>
          </p:nvSpPr>
          <p:spPr>
            <a:xfrm>
              <a:off x="3384372" y="4870510"/>
              <a:ext cx="1280160" cy="646331"/>
            </a:xfrm>
            <a:prstGeom prst="rect">
              <a:avLst/>
            </a:prstGeom>
            <a:noFill/>
            <a:ln w="25400">
              <a:solidFill>
                <a:srgbClr val="0000FF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Readout</a:t>
              </a:r>
            </a:p>
            <a:p>
              <a:pPr algn="ctr"/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Controls</a:t>
              </a:r>
            </a:p>
          </p:txBody>
        </p: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82076A58-48CA-450C-814C-0178B86B8CF3}"/>
                </a:ext>
              </a:extLst>
            </p:cNvPr>
            <p:cNvCxnSpPr>
              <a:stCxn id="9" idx="2"/>
              <a:endCxn id="10" idx="0"/>
            </p:cNvCxnSpPr>
            <p:nvPr/>
          </p:nvCxnSpPr>
          <p:spPr>
            <a:xfrm>
              <a:off x="4024451" y="3730044"/>
              <a:ext cx="1" cy="1140466"/>
            </a:xfrm>
            <a:prstGeom prst="straightConnector1">
              <a:avLst/>
            </a:prstGeom>
            <a:ln>
              <a:solidFill>
                <a:srgbClr val="0000FF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91B31E18-31F2-4C17-B3D1-5BEBFCFB9DAD}"/>
                </a:ext>
              </a:extLst>
            </p:cNvPr>
            <p:cNvSpPr txBox="1"/>
            <p:nvPr/>
          </p:nvSpPr>
          <p:spPr>
            <a:xfrm>
              <a:off x="7447548" y="2562179"/>
              <a:ext cx="1329687" cy="646331"/>
            </a:xfrm>
            <a:prstGeom prst="rect">
              <a:avLst/>
            </a:prstGeom>
            <a:noFill/>
            <a:ln w="25400">
              <a:solidFill>
                <a:srgbClr val="0000FF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FLES</a:t>
              </a:r>
            </a:p>
            <a:p>
              <a:pPr algn="ctr"/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Control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C9798281-5137-4E6E-9572-946C061D17DD}"/>
                </a:ext>
              </a:extLst>
            </p:cNvPr>
            <p:cNvSpPr txBox="1"/>
            <p:nvPr/>
          </p:nvSpPr>
          <p:spPr>
            <a:xfrm>
              <a:off x="6206505" y="5357801"/>
              <a:ext cx="1329687" cy="369332"/>
            </a:xfrm>
            <a:prstGeom prst="rect">
              <a:avLst/>
            </a:prstGeom>
            <a:noFill/>
            <a:ln w="25400">
              <a:solidFill>
                <a:srgbClr val="0000FF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DCS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803DD5A5-6570-4BB9-8389-CE16FBB38F20}"/>
                </a:ext>
              </a:extLst>
            </p:cNvPr>
            <p:cNvSpPr txBox="1"/>
            <p:nvPr/>
          </p:nvSpPr>
          <p:spPr>
            <a:xfrm>
              <a:off x="7454004" y="4172652"/>
              <a:ext cx="1329687" cy="923330"/>
            </a:xfrm>
            <a:prstGeom prst="rect">
              <a:avLst/>
            </a:prstGeom>
            <a:noFill/>
            <a:ln w="25400">
              <a:solidFill>
                <a:srgbClr val="0000FF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Online Software</a:t>
              </a:r>
            </a:p>
            <a:p>
              <a:pPr algn="ctr"/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Control</a:t>
              </a:r>
            </a:p>
          </p:txBody>
        </p:sp>
        <p:cxnSp>
          <p:nvCxnSpPr>
            <p:cNvPr id="15" name="Elbow Connector 11">
              <a:extLst>
                <a:ext uri="{FF2B5EF4-FFF2-40B4-BE49-F238E27FC236}">
                  <a16:creationId xmlns:a16="http://schemas.microsoft.com/office/drawing/2014/main" id="{ACD84497-97E1-4886-BC76-9BC9758A3A98}"/>
                </a:ext>
              </a:extLst>
            </p:cNvPr>
            <p:cNvCxnSpPr>
              <a:stCxn id="12" idx="2"/>
              <a:endCxn id="9" idx="3"/>
            </p:cNvCxnSpPr>
            <p:nvPr/>
          </p:nvCxnSpPr>
          <p:spPr>
            <a:xfrm rot="5400000">
              <a:off x="6220028" y="1653014"/>
              <a:ext cx="336868" cy="3447861"/>
            </a:xfrm>
            <a:prstGeom prst="bentConnector2">
              <a:avLst/>
            </a:prstGeom>
            <a:ln>
              <a:solidFill>
                <a:srgbClr val="0000FF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Elbow Connector 12">
              <a:extLst>
                <a:ext uri="{FF2B5EF4-FFF2-40B4-BE49-F238E27FC236}">
                  <a16:creationId xmlns:a16="http://schemas.microsoft.com/office/drawing/2014/main" id="{9B556BD1-7FCA-453E-8070-F2B7F2E89A5E}"/>
                </a:ext>
              </a:extLst>
            </p:cNvPr>
            <p:cNvCxnSpPr>
              <a:stCxn id="13" idx="0"/>
              <a:endCxn id="9" idx="3"/>
            </p:cNvCxnSpPr>
            <p:nvPr/>
          </p:nvCxnSpPr>
          <p:spPr>
            <a:xfrm rot="16200000" flipV="1">
              <a:off x="4861729" y="3348181"/>
              <a:ext cx="1812423" cy="2206818"/>
            </a:xfrm>
            <a:prstGeom prst="bentConnector2">
              <a:avLst/>
            </a:prstGeom>
            <a:ln>
              <a:solidFill>
                <a:srgbClr val="0000FF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Elbow Connector 13">
              <a:extLst>
                <a:ext uri="{FF2B5EF4-FFF2-40B4-BE49-F238E27FC236}">
                  <a16:creationId xmlns:a16="http://schemas.microsoft.com/office/drawing/2014/main" id="{83016120-8300-488F-96D1-E623D9241275}"/>
                </a:ext>
              </a:extLst>
            </p:cNvPr>
            <p:cNvCxnSpPr>
              <a:stCxn id="14" idx="0"/>
              <a:endCxn id="9" idx="3"/>
            </p:cNvCxnSpPr>
            <p:nvPr/>
          </p:nvCxnSpPr>
          <p:spPr>
            <a:xfrm rot="16200000" flipV="1">
              <a:off x="6078053" y="2131856"/>
              <a:ext cx="627274" cy="3454317"/>
            </a:xfrm>
            <a:prstGeom prst="bentConnector2">
              <a:avLst/>
            </a:prstGeom>
            <a:ln>
              <a:solidFill>
                <a:srgbClr val="0000FF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5A3A5999-C206-48C4-B4CE-8F3EFEBF0C76}"/>
                </a:ext>
              </a:extLst>
            </p:cNvPr>
            <p:cNvSpPr txBox="1"/>
            <p:nvPr/>
          </p:nvSpPr>
          <p:spPr>
            <a:xfrm>
              <a:off x="3334466" y="1454616"/>
              <a:ext cx="1379971" cy="646331"/>
            </a:xfrm>
            <a:prstGeom prst="rect">
              <a:avLst/>
            </a:prstGeom>
            <a:noFill/>
            <a:ln w="25400">
              <a:solidFill>
                <a:srgbClr val="0000FF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Parameter Manager(s)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2A5F4D41-A4F5-4E6C-A1D3-4C154A19122F}"/>
                </a:ext>
              </a:extLst>
            </p:cNvPr>
            <p:cNvSpPr txBox="1"/>
            <p:nvPr/>
          </p:nvSpPr>
          <p:spPr>
            <a:xfrm>
              <a:off x="4982328" y="1454616"/>
              <a:ext cx="1330036" cy="646331"/>
            </a:xfrm>
            <a:prstGeom prst="rect">
              <a:avLst/>
            </a:prstGeom>
            <a:noFill/>
            <a:ln w="25400">
              <a:solidFill>
                <a:srgbClr val="0000FF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Logging service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67AC42B3-03D8-4DDB-9E36-4C307D10F0FE}"/>
                </a:ext>
              </a:extLst>
            </p:cNvPr>
            <p:cNvSpPr txBox="1"/>
            <p:nvPr/>
          </p:nvSpPr>
          <p:spPr>
            <a:xfrm>
              <a:off x="6564822" y="1315719"/>
              <a:ext cx="1330036" cy="923330"/>
            </a:xfrm>
            <a:prstGeom prst="rect">
              <a:avLst/>
            </a:prstGeom>
            <a:noFill/>
            <a:ln w="25400">
              <a:solidFill>
                <a:srgbClr val="0000FF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Monitoring service &amp; </a:t>
              </a:r>
            </a:p>
            <a:p>
              <a:pPr algn="ctr"/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Database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32F68564-5A2B-4986-A62A-C90193352936}"/>
                </a:ext>
              </a:extLst>
            </p:cNvPr>
            <p:cNvSpPr txBox="1"/>
            <p:nvPr/>
          </p:nvSpPr>
          <p:spPr>
            <a:xfrm>
              <a:off x="4758230" y="5739527"/>
              <a:ext cx="1233903" cy="369332"/>
            </a:xfrm>
            <a:prstGeom prst="rect">
              <a:avLst/>
            </a:prstGeom>
            <a:noFill/>
            <a:ln w="25400">
              <a:solidFill>
                <a:srgbClr val="0000FF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TFC</a:t>
              </a:r>
            </a:p>
          </p:txBody>
        </p:sp>
        <p:cxnSp>
          <p:nvCxnSpPr>
            <p:cNvPr id="22" name="Elbow Connector 18">
              <a:extLst>
                <a:ext uri="{FF2B5EF4-FFF2-40B4-BE49-F238E27FC236}">
                  <a16:creationId xmlns:a16="http://schemas.microsoft.com/office/drawing/2014/main" id="{7A6B397B-9158-45EF-92A7-36CD24E8ED6F}"/>
                </a:ext>
              </a:extLst>
            </p:cNvPr>
            <p:cNvCxnSpPr>
              <a:stCxn id="21" idx="0"/>
              <a:endCxn id="9" idx="3"/>
            </p:cNvCxnSpPr>
            <p:nvPr/>
          </p:nvCxnSpPr>
          <p:spPr>
            <a:xfrm rot="16200000" flipV="1">
              <a:off x="3922783" y="4287127"/>
              <a:ext cx="2194149" cy="710651"/>
            </a:xfrm>
            <a:prstGeom prst="bentConnector2">
              <a:avLst/>
            </a:prstGeom>
            <a:ln>
              <a:solidFill>
                <a:srgbClr val="0000FF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6E099F84-DB2C-4481-BB0D-913C3C86C4FB}"/>
                </a:ext>
              </a:extLst>
            </p:cNvPr>
            <p:cNvSpPr txBox="1"/>
            <p:nvPr/>
          </p:nvSpPr>
          <p:spPr>
            <a:xfrm>
              <a:off x="1896127" y="2519954"/>
              <a:ext cx="1379971" cy="646331"/>
            </a:xfrm>
            <a:prstGeom prst="rect">
              <a:avLst/>
            </a:prstGeom>
            <a:noFill/>
            <a:ln w="25400">
              <a:solidFill>
                <a:srgbClr val="0000FF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User</a:t>
              </a:r>
            </a:p>
            <a:p>
              <a:pPr algn="ctr"/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Interface(s)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8B794931-C18E-4803-AE07-929DA4A65556}"/>
                </a:ext>
              </a:extLst>
            </p:cNvPr>
            <p:cNvSpPr txBox="1"/>
            <p:nvPr/>
          </p:nvSpPr>
          <p:spPr>
            <a:xfrm>
              <a:off x="9080221" y="3513444"/>
              <a:ext cx="1329687" cy="646331"/>
            </a:xfrm>
            <a:prstGeom prst="rect">
              <a:avLst/>
            </a:prstGeom>
            <a:noFill/>
            <a:ln w="25400">
              <a:solidFill>
                <a:srgbClr val="0000FF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Online Processing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3DA6AA5D-9166-4307-86A4-DD1D24E748F9}"/>
                </a:ext>
              </a:extLst>
            </p:cNvPr>
            <p:cNvSpPr txBox="1"/>
            <p:nvPr/>
          </p:nvSpPr>
          <p:spPr>
            <a:xfrm>
              <a:off x="9080222" y="5255349"/>
              <a:ext cx="1329687" cy="923330"/>
            </a:xfrm>
            <a:prstGeom prst="rect">
              <a:avLst/>
            </a:prstGeom>
            <a:noFill/>
            <a:ln w="25400">
              <a:solidFill>
                <a:srgbClr val="0000FF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Online Monitoring</a:t>
              </a:r>
            </a:p>
            <a:p>
              <a:pPr algn="ctr"/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&amp; QA</a:t>
              </a:r>
            </a:p>
          </p:txBody>
        </p:sp>
        <p:cxnSp>
          <p:nvCxnSpPr>
            <p:cNvPr id="26" name="Elbow Connector 22">
              <a:extLst>
                <a:ext uri="{FF2B5EF4-FFF2-40B4-BE49-F238E27FC236}">
                  <a16:creationId xmlns:a16="http://schemas.microsoft.com/office/drawing/2014/main" id="{2067972F-8832-40B0-8EC4-97A0DF67C119}"/>
                </a:ext>
              </a:extLst>
            </p:cNvPr>
            <p:cNvCxnSpPr>
              <a:stCxn id="24" idx="2"/>
              <a:endCxn id="14" idx="3"/>
            </p:cNvCxnSpPr>
            <p:nvPr/>
          </p:nvCxnSpPr>
          <p:spPr>
            <a:xfrm rot="5400000">
              <a:off x="9027107" y="3916359"/>
              <a:ext cx="474542" cy="961374"/>
            </a:xfrm>
            <a:prstGeom prst="bentConnector2">
              <a:avLst/>
            </a:prstGeom>
            <a:ln>
              <a:solidFill>
                <a:srgbClr val="0000FF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Elbow Connector 23">
              <a:extLst>
                <a:ext uri="{FF2B5EF4-FFF2-40B4-BE49-F238E27FC236}">
                  <a16:creationId xmlns:a16="http://schemas.microsoft.com/office/drawing/2014/main" id="{05F7CEF6-8190-432C-A453-F332066C46F8}"/>
                </a:ext>
              </a:extLst>
            </p:cNvPr>
            <p:cNvCxnSpPr>
              <a:stCxn id="14" idx="3"/>
              <a:endCxn id="25" idx="0"/>
            </p:cNvCxnSpPr>
            <p:nvPr/>
          </p:nvCxnSpPr>
          <p:spPr>
            <a:xfrm>
              <a:off x="8783691" y="4634317"/>
              <a:ext cx="961375" cy="621032"/>
            </a:xfrm>
            <a:prstGeom prst="bentConnector2">
              <a:avLst/>
            </a:prstGeom>
            <a:ln>
              <a:solidFill>
                <a:srgbClr val="0000FF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Elbow Connector 24">
              <a:extLst>
                <a:ext uri="{FF2B5EF4-FFF2-40B4-BE49-F238E27FC236}">
                  <a16:creationId xmlns:a16="http://schemas.microsoft.com/office/drawing/2014/main" id="{9CD7CE5A-BC7C-4870-A12A-A605A16C3612}"/>
                </a:ext>
              </a:extLst>
            </p:cNvPr>
            <p:cNvCxnSpPr>
              <a:stCxn id="23" idx="2"/>
              <a:endCxn id="9" idx="1"/>
            </p:cNvCxnSpPr>
            <p:nvPr/>
          </p:nvCxnSpPr>
          <p:spPr>
            <a:xfrm rot="16200000" flipH="1">
              <a:off x="2795696" y="2956702"/>
              <a:ext cx="379093" cy="798258"/>
            </a:xfrm>
            <a:prstGeom prst="bentConnector2">
              <a:avLst/>
            </a:prstGeom>
            <a:ln>
              <a:solidFill>
                <a:srgbClr val="0000FF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Elbow Connector 25">
              <a:extLst>
                <a:ext uri="{FF2B5EF4-FFF2-40B4-BE49-F238E27FC236}">
                  <a16:creationId xmlns:a16="http://schemas.microsoft.com/office/drawing/2014/main" id="{EA229D46-1818-4CCD-BD22-C2D73D7EC724}"/>
                </a:ext>
              </a:extLst>
            </p:cNvPr>
            <p:cNvCxnSpPr>
              <a:stCxn id="18" idx="2"/>
              <a:endCxn id="9" idx="0"/>
            </p:cNvCxnSpPr>
            <p:nvPr/>
          </p:nvCxnSpPr>
          <p:spPr>
            <a:xfrm rot="5400000">
              <a:off x="3394570" y="2730829"/>
              <a:ext cx="1259765" cy="1"/>
            </a:xfrm>
            <a:prstGeom prst="bentConnector3">
              <a:avLst>
                <a:gd name="adj1" fmla="val 50000"/>
              </a:avLst>
            </a:prstGeom>
            <a:ln>
              <a:solidFill>
                <a:srgbClr val="0000FF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BF273BF5-4053-4B84-8F87-0A1D665E5DB8}"/>
                </a:ext>
              </a:extLst>
            </p:cNvPr>
            <p:cNvSpPr txBox="1"/>
            <p:nvPr/>
          </p:nvSpPr>
          <p:spPr>
            <a:xfrm>
              <a:off x="3384371" y="6214115"/>
              <a:ext cx="1280160" cy="369332"/>
            </a:xfrm>
            <a:prstGeom prst="rect">
              <a:avLst/>
            </a:prstGeom>
            <a:noFill/>
            <a:ln w="25400">
              <a:solidFill>
                <a:schemeClr val="accent3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Read. HW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DBB687ED-52FB-41FE-ADC0-DE7FBAE7C8B8}"/>
                </a:ext>
              </a:extLst>
            </p:cNvPr>
            <p:cNvSpPr txBox="1"/>
            <p:nvPr/>
          </p:nvSpPr>
          <p:spPr>
            <a:xfrm>
              <a:off x="6266153" y="6214115"/>
              <a:ext cx="1210390" cy="369332"/>
            </a:xfrm>
            <a:prstGeom prst="rect">
              <a:avLst/>
            </a:prstGeom>
            <a:noFill/>
            <a:ln w="25400">
              <a:solidFill>
                <a:schemeClr val="accent3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err="1">
                  <a:latin typeface="Arial" panose="020B0604020202020204" pitchFamily="34" charset="0"/>
                  <a:cs typeface="Arial" panose="020B0604020202020204" pitchFamily="34" charset="0"/>
                </a:rPr>
                <a:t>Env</a:t>
              </a:r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. HW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48E8A7FA-4811-403A-8768-C2792BF39391}"/>
                </a:ext>
              </a:extLst>
            </p:cNvPr>
            <p:cNvSpPr txBox="1"/>
            <p:nvPr/>
          </p:nvSpPr>
          <p:spPr>
            <a:xfrm>
              <a:off x="10656168" y="4311151"/>
              <a:ext cx="1308650" cy="646331"/>
            </a:xfrm>
            <a:prstGeom prst="rect">
              <a:avLst/>
            </a:prstGeom>
            <a:noFill/>
            <a:ln w="25400">
              <a:solidFill>
                <a:schemeClr val="accent3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Computing Farm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D9B803D8-C453-4FD2-983D-955F91F90E79}"/>
                </a:ext>
              </a:extLst>
            </p:cNvPr>
            <p:cNvSpPr txBox="1"/>
            <p:nvPr/>
          </p:nvSpPr>
          <p:spPr>
            <a:xfrm>
              <a:off x="9972677" y="2423679"/>
              <a:ext cx="1308650" cy="923330"/>
            </a:xfrm>
            <a:prstGeom prst="rect">
              <a:avLst/>
            </a:prstGeom>
            <a:noFill/>
            <a:ln w="25400">
              <a:solidFill>
                <a:schemeClr val="accent3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Input and computing Farm</a:t>
              </a:r>
            </a:p>
          </p:txBody>
        </p: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B02C4A05-0600-4ECE-B1D6-9AFE9C453630}"/>
                </a:ext>
              </a:extLst>
            </p:cNvPr>
            <p:cNvCxnSpPr>
              <a:stCxn id="10" idx="2"/>
              <a:endCxn id="30" idx="0"/>
            </p:cNvCxnSpPr>
            <p:nvPr/>
          </p:nvCxnSpPr>
          <p:spPr>
            <a:xfrm flipH="1">
              <a:off x="4024451" y="5516841"/>
              <a:ext cx="1" cy="697274"/>
            </a:xfrm>
            <a:prstGeom prst="straightConnector1">
              <a:avLst/>
            </a:prstGeom>
            <a:ln>
              <a:solidFill>
                <a:schemeClr val="accent3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C1F605EF-6F62-4F77-BE6B-7B195FCA7B71}"/>
                </a:ext>
              </a:extLst>
            </p:cNvPr>
            <p:cNvCxnSpPr>
              <a:stCxn id="13" idx="2"/>
              <a:endCxn id="31" idx="0"/>
            </p:cNvCxnSpPr>
            <p:nvPr/>
          </p:nvCxnSpPr>
          <p:spPr>
            <a:xfrm flipH="1">
              <a:off x="6871348" y="5727133"/>
              <a:ext cx="1" cy="486982"/>
            </a:xfrm>
            <a:prstGeom prst="straightConnector1">
              <a:avLst/>
            </a:prstGeom>
            <a:ln>
              <a:solidFill>
                <a:schemeClr val="accent3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73AEF0E8-C69B-4B1D-B467-AB202CEA35BA}"/>
                </a:ext>
              </a:extLst>
            </p:cNvPr>
            <p:cNvCxnSpPr>
              <a:stCxn id="33" idx="1"/>
              <a:endCxn id="12" idx="3"/>
            </p:cNvCxnSpPr>
            <p:nvPr/>
          </p:nvCxnSpPr>
          <p:spPr>
            <a:xfrm flipH="1">
              <a:off x="8777235" y="2885344"/>
              <a:ext cx="1195442" cy="1"/>
            </a:xfrm>
            <a:prstGeom prst="straightConnector1">
              <a:avLst/>
            </a:prstGeom>
            <a:ln>
              <a:solidFill>
                <a:schemeClr val="accent3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00E18690-57A2-46EC-8F51-49ACE4B14DC1}"/>
                </a:ext>
              </a:extLst>
            </p:cNvPr>
            <p:cNvCxnSpPr>
              <a:stCxn id="32" idx="1"/>
            </p:cNvCxnSpPr>
            <p:nvPr/>
          </p:nvCxnSpPr>
          <p:spPr>
            <a:xfrm flipH="1" flipV="1">
              <a:off x="9745064" y="4633939"/>
              <a:ext cx="911104" cy="378"/>
            </a:xfrm>
            <a:prstGeom prst="straightConnector1">
              <a:avLst/>
            </a:prstGeom>
            <a:ln>
              <a:solidFill>
                <a:schemeClr val="accent3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Elbow Connector 48">
              <a:extLst>
                <a:ext uri="{FF2B5EF4-FFF2-40B4-BE49-F238E27FC236}">
                  <a16:creationId xmlns:a16="http://schemas.microsoft.com/office/drawing/2014/main" id="{C1332B0F-B41E-4902-9B0D-835CD3E95A70}"/>
                </a:ext>
              </a:extLst>
            </p:cNvPr>
            <p:cNvCxnSpPr>
              <a:stCxn id="30" idx="3"/>
              <a:endCxn id="21" idx="2"/>
            </p:cNvCxnSpPr>
            <p:nvPr/>
          </p:nvCxnSpPr>
          <p:spPr>
            <a:xfrm flipV="1">
              <a:off x="4664531" y="6108859"/>
              <a:ext cx="710651" cy="289922"/>
            </a:xfrm>
            <a:prstGeom prst="bentConnector2">
              <a:avLst/>
            </a:prstGeom>
            <a:ln>
              <a:solidFill>
                <a:schemeClr val="accent3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910068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Rectangle 85">
            <a:extLst>
              <a:ext uri="{FF2B5EF4-FFF2-40B4-BE49-F238E27FC236}">
                <a16:creationId xmlns:a16="http://schemas.microsoft.com/office/drawing/2014/main" id="{23E71C8D-D794-411F-B9DC-A7270BF3A46E}"/>
              </a:ext>
            </a:extLst>
          </p:cNvPr>
          <p:cNvSpPr/>
          <p:nvPr/>
        </p:nvSpPr>
        <p:spPr>
          <a:xfrm>
            <a:off x="42346" y="2113723"/>
            <a:ext cx="3321791" cy="4241992"/>
          </a:xfrm>
          <a:prstGeom prst="rect">
            <a:avLst/>
          </a:prstGeom>
          <a:solidFill>
            <a:srgbClr val="7030A0">
              <a:alpha val="10000"/>
            </a:srgbClr>
          </a:solidFill>
          <a:ln>
            <a:solidFill>
              <a:srgbClr val="7030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7EF80E59-1588-4AB0-945B-DD0821C3BF21}"/>
              </a:ext>
            </a:extLst>
          </p:cNvPr>
          <p:cNvSpPr/>
          <p:nvPr/>
        </p:nvSpPr>
        <p:spPr>
          <a:xfrm>
            <a:off x="3463434" y="2113722"/>
            <a:ext cx="6414850" cy="4236149"/>
          </a:xfrm>
          <a:prstGeom prst="rect">
            <a:avLst/>
          </a:prstGeom>
          <a:solidFill>
            <a:srgbClr val="7030A0">
              <a:alpha val="10000"/>
            </a:srgbClr>
          </a:solidFill>
          <a:ln>
            <a:solidFill>
              <a:srgbClr val="7030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CAFD660F-CA7B-466B-97D0-F115431F8BA8}"/>
              </a:ext>
            </a:extLst>
          </p:cNvPr>
          <p:cNvSpPr/>
          <p:nvPr/>
        </p:nvSpPr>
        <p:spPr>
          <a:xfrm>
            <a:off x="3780718" y="2209715"/>
            <a:ext cx="1515487" cy="2162266"/>
          </a:xfrm>
          <a:prstGeom prst="rect">
            <a:avLst/>
          </a:prstGeom>
          <a:solidFill>
            <a:srgbClr val="FF0000">
              <a:alpha val="10000"/>
            </a:srgbClr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08BE77AE-FEA0-45BB-A37C-A018BE51221E}"/>
              </a:ext>
            </a:extLst>
          </p:cNvPr>
          <p:cNvSpPr/>
          <p:nvPr/>
        </p:nvSpPr>
        <p:spPr>
          <a:xfrm>
            <a:off x="5968612" y="2209714"/>
            <a:ext cx="3201891" cy="2159631"/>
          </a:xfrm>
          <a:prstGeom prst="rect">
            <a:avLst/>
          </a:prstGeom>
          <a:solidFill>
            <a:srgbClr val="FF0000">
              <a:alpha val="10000"/>
            </a:srgbClr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527A7D0B-23B9-4CE7-A24C-AEF3386508B5}"/>
              </a:ext>
            </a:extLst>
          </p:cNvPr>
          <p:cNvSpPr/>
          <p:nvPr/>
        </p:nvSpPr>
        <p:spPr>
          <a:xfrm>
            <a:off x="374380" y="2203766"/>
            <a:ext cx="2856388" cy="2162266"/>
          </a:xfrm>
          <a:prstGeom prst="rect">
            <a:avLst/>
          </a:prstGeom>
          <a:solidFill>
            <a:srgbClr val="FF0000">
              <a:alpha val="10000"/>
            </a:srgbClr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9617C113-4BFE-43CA-863B-29D88ED16234}"/>
              </a:ext>
            </a:extLst>
          </p:cNvPr>
          <p:cNvSpPr/>
          <p:nvPr/>
        </p:nvSpPr>
        <p:spPr>
          <a:xfrm>
            <a:off x="6600915" y="4532748"/>
            <a:ext cx="3218943" cy="1779986"/>
          </a:xfrm>
          <a:prstGeom prst="rect">
            <a:avLst/>
          </a:prstGeom>
          <a:solidFill>
            <a:srgbClr val="00B050">
              <a:alpha val="10000"/>
            </a:srgbClr>
          </a:solidFill>
          <a:ln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D1AC0035-B36C-4279-91DA-6A43AFAE99C1}"/>
              </a:ext>
            </a:extLst>
          </p:cNvPr>
          <p:cNvSpPr/>
          <p:nvPr/>
        </p:nvSpPr>
        <p:spPr>
          <a:xfrm>
            <a:off x="3518006" y="4532748"/>
            <a:ext cx="3017599" cy="1779986"/>
          </a:xfrm>
          <a:prstGeom prst="rect">
            <a:avLst/>
          </a:prstGeom>
          <a:solidFill>
            <a:srgbClr val="00B050">
              <a:alpha val="10000"/>
            </a:srgbClr>
          </a:solidFill>
          <a:ln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0AAE0241-B6A6-406A-9751-FC43C66E1343}"/>
              </a:ext>
            </a:extLst>
          </p:cNvPr>
          <p:cNvSpPr/>
          <p:nvPr/>
        </p:nvSpPr>
        <p:spPr>
          <a:xfrm>
            <a:off x="2126721" y="4532748"/>
            <a:ext cx="1178729" cy="1779986"/>
          </a:xfrm>
          <a:prstGeom prst="rect">
            <a:avLst/>
          </a:prstGeom>
          <a:solidFill>
            <a:srgbClr val="00B050">
              <a:alpha val="10000"/>
            </a:srgbClr>
          </a:solidFill>
          <a:ln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D4DDFB2A-B7F7-41C1-A447-C34862F9C863}"/>
              </a:ext>
            </a:extLst>
          </p:cNvPr>
          <p:cNvSpPr/>
          <p:nvPr/>
        </p:nvSpPr>
        <p:spPr>
          <a:xfrm>
            <a:off x="99640" y="4532748"/>
            <a:ext cx="1967547" cy="1779986"/>
          </a:xfrm>
          <a:prstGeom prst="rect">
            <a:avLst/>
          </a:prstGeom>
          <a:solidFill>
            <a:srgbClr val="00B050">
              <a:alpha val="10000"/>
            </a:srgbClr>
          </a:solidFill>
          <a:ln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Detector systems: SCA-subagents and DCA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041894" y="2522022"/>
            <a:ext cx="1059649" cy="369332"/>
          </a:xfrm>
          <a:prstGeom prst="rect">
            <a:avLst/>
          </a:prstGeom>
          <a:noFill/>
          <a:ln w="25400">
            <a:solidFill>
              <a:schemeClr val="tx1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DCA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940467" y="3858988"/>
            <a:ext cx="85697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CRI</a:t>
            </a:r>
          </a:p>
        </p:txBody>
      </p:sp>
      <p:cxnSp>
        <p:nvCxnSpPr>
          <p:cNvPr id="6" name="Straight Arrow Connector 5"/>
          <p:cNvCxnSpPr>
            <a:stCxn id="4" idx="2"/>
            <a:endCxn id="5" idx="0"/>
          </p:cNvCxnSpPr>
          <p:nvPr/>
        </p:nvCxnSpPr>
        <p:spPr>
          <a:xfrm>
            <a:off x="7571719" y="2891354"/>
            <a:ext cx="797233" cy="967634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9959790" y="3839540"/>
            <a:ext cx="1059649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Supplies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979854" y="2522022"/>
            <a:ext cx="1019519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DCS</a:t>
            </a:r>
          </a:p>
        </p:txBody>
      </p:sp>
      <p:cxnSp>
        <p:nvCxnSpPr>
          <p:cNvPr id="11" name="Straight Arrow Connector 10"/>
          <p:cNvCxnSpPr>
            <a:stCxn id="9" idx="2"/>
            <a:endCxn id="8" idx="0"/>
          </p:cNvCxnSpPr>
          <p:nvPr/>
        </p:nvCxnSpPr>
        <p:spPr>
          <a:xfrm>
            <a:off x="10489614" y="2891354"/>
            <a:ext cx="1" cy="948186"/>
          </a:xfrm>
          <a:prstGeom prst="straightConnector1">
            <a:avLst/>
          </a:prstGeom>
          <a:ln>
            <a:solidFill>
              <a:srgbClr val="7030A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268096" y="2522022"/>
            <a:ext cx="1059649" cy="369332"/>
          </a:xfrm>
          <a:prstGeom prst="rect">
            <a:avLst/>
          </a:prstGeom>
          <a:noFill/>
          <a:ln w="25400">
            <a:solidFill>
              <a:schemeClr val="tx1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DCA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10845" y="3835030"/>
            <a:ext cx="85697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CRI</a:t>
            </a:r>
          </a:p>
        </p:txBody>
      </p:sp>
      <p:cxnSp>
        <p:nvCxnSpPr>
          <p:cNvPr id="18" name="Straight Arrow Connector 17"/>
          <p:cNvCxnSpPr>
            <a:stCxn id="16" idx="2"/>
            <a:endCxn id="17" idx="0"/>
          </p:cNvCxnSpPr>
          <p:nvPr/>
        </p:nvCxnSpPr>
        <p:spPr>
          <a:xfrm flipH="1">
            <a:off x="939330" y="2891354"/>
            <a:ext cx="858591" cy="943676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272869" y="3835030"/>
            <a:ext cx="85697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CRI</a:t>
            </a:r>
          </a:p>
        </p:txBody>
      </p:sp>
      <p:cxnSp>
        <p:nvCxnSpPr>
          <p:cNvPr id="25" name="Straight Arrow Connector 24"/>
          <p:cNvCxnSpPr>
            <a:stCxn id="4" idx="2"/>
            <a:endCxn id="24" idx="0"/>
          </p:cNvCxnSpPr>
          <p:nvPr/>
        </p:nvCxnSpPr>
        <p:spPr>
          <a:xfrm flipH="1">
            <a:off x="6701354" y="2891354"/>
            <a:ext cx="870365" cy="943676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893961" y="2522022"/>
            <a:ext cx="1059649" cy="369332"/>
          </a:xfrm>
          <a:prstGeom prst="rect">
            <a:avLst/>
          </a:prstGeom>
          <a:noFill/>
          <a:ln w="25400">
            <a:solidFill>
              <a:schemeClr val="tx1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DCA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995301" y="3835030"/>
            <a:ext cx="85697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CRI</a:t>
            </a:r>
          </a:p>
        </p:txBody>
      </p:sp>
      <p:cxnSp>
        <p:nvCxnSpPr>
          <p:cNvPr id="28" name="Straight Arrow Connector 27"/>
          <p:cNvCxnSpPr>
            <a:stCxn id="26" idx="2"/>
            <a:endCxn id="27" idx="0"/>
          </p:cNvCxnSpPr>
          <p:nvPr/>
        </p:nvCxnSpPr>
        <p:spPr>
          <a:xfrm>
            <a:off x="4423786" y="2891354"/>
            <a:ext cx="0" cy="943676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3566816" y="4963372"/>
            <a:ext cx="85697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FEE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596749" y="4963372"/>
            <a:ext cx="85697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FEE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622476" y="4963372"/>
            <a:ext cx="85697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FEE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652409" y="4963372"/>
            <a:ext cx="85697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FEE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843541" y="4963372"/>
            <a:ext cx="85697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FEE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873474" y="4963372"/>
            <a:ext cx="85697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FEE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43185" y="4963372"/>
            <a:ext cx="85697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FEE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173118" y="4963372"/>
            <a:ext cx="85697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FEE</a:t>
            </a:r>
          </a:p>
        </p:txBody>
      </p:sp>
      <p:cxnSp>
        <p:nvCxnSpPr>
          <p:cNvPr id="49" name="Straight Arrow Connector 48"/>
          <p:cNvCxnSpPr>
            <a:stCxn id="34" idx="2"/>
            <a:endCxn id="68" idx="0"/>
          </p:cNvCxnSpPr>
          <p:nvPr/>
        </p:nvCxnSpPr>
        <p:spPr>
          <a:xfrm flipH="1">
            <a:off x="8267613" y="5332704"/>
            <a:ext cx="1034346" cy="479094"/>
          </a:xfrm>
          <a:prstGeom prst="straightConnector1">
            <a:avLst/>
          </a:prstGeom>
          <a:ln>
            <a:solidFill>
              <a:srgbClr val="00B050"/>
            </a:solidFill>
            <a:prstDash val="solid"/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5" idx="2"/>
            <a:endCxn id="34" idx="0"/>
          </p:cNvCxnSpPr>
          <p:nvPr/>
        </p:nvCxnSpPr>
        <p:spPr>
          <a:xfrm>
            <a:off x="8368952" y="4228320"/>
            <a:ext cx="933007" cy="735052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5" idx="2"/>
            <a:endCxn id="33" idx="0"/>
          </p:cNvCxnSpPr>
          <p:nvPr/>
        </p:nvCxnSpPr>
        <p:spPr>
          <a:xfrm flipH="1">
            <a:off x="8272026" y="4228320"/>
            <a:ext cx="96926" cy="735052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24" idx="2"/>
            <a:endCxn id="32" idx="0"/>
          </p:cNvCxnSpPr>
          <p:nvPr/>
        </p:nvCxnSpPr>
        <p:spPr>
          <a:xfrm>
            <a:off x="6701354" y="4204362"/>
            <a:ext cx="379540" cy="75901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24" idx="2"/>
            <a:endCxn id="31" idx="0"/>
          </p:cNvCxnSpPr>
          <p:nvPr/>
        </p:nvCxnSpPr>
        <p:spPr>
          <a:xfrm flipH="1">
            <a:off x="6050961" y="4204362"/>
            <a:ext cx="650393" cy="75901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27" idx="2"/>
            <a:endCxn id="30" idx="0"/>
          </p:cNvCxnSpPr>
          <p:nvPr/>
        </p:nvCxnSpPr>
        <p:spPr>
          <a:xfrm>
            <a:off x="4423786" y="4204362"/>
            <a:ext cx="601448" cy="75901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>
            <a:stCxn id="27" idx="2"/>
            <a:endCxn id="29" idx="0"/>
          </p:cNvCxnSpPr>
          <p:nvPr/>
        </p:nvCxnSpPr>
        <p:spPr>
          <a:xfrm flipH="1">
            <a:off x="3995301" y="4204362"/>
            <a:ext cx="428485" cy="75901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7737788" y="5811798"/>
            <a:ext cx="1059649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Channel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4495409" y="5811798"/>
            <a:ext cx="1059649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Channel</a:t>
            </a:r>
          </a:p>
        </p:txBody>
      </p:sp>
      <p:cxnSp>
        <p:nvCxnSpPr>
          <p:cNvPr id="72" name="Straight Arrow Connector 71"/>
          <p:cNvCxnSpPr>
            <a:stCxn id="33" idx="2"/>
            <a:endCxn id="68" idx="0"/>
          </p:cNvCxnSpPr>
          <p:nvPr/>
        </p:nvCxnSpPr>
        <p:spPr>
          <a:xfrm flipH="1">
            <a:off x="8267613" y="5332704"/>
            <a:ext cx="4413" cy="479094"/>
          </a:xfrm>
          <a:prstGeom prst="straightConnector1">
            <a:avLst/>
          </a:prstGeom>
          <a:ln>
            <a:solidFill>
              <a:srgbClr val="00B050"/>
            </a:solidFill>
            <a:prstDash val="solid"/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>
            <a:stCxn id="32" idx="2"/>
            <a:endCxn id="68" idx="0"/>
          </p:cNvCxnSpPr>
          <p:nvPr/>
        </p:nvCxnSpPr>
        <p:spPr>
          <a:xfrm>
            <a:off x="7080894" y="5332704"/>
            <a:ext cx="1186719" cy="479094"/>
          </a:xfrm>
          <a:prstGeom prst="straightConnector1">
            <a:avLst/>
          </a:prstGeom>
          <a:ln>
            <a:solidFill>
              <a:srgbClr val="00B050"/>
            </a:solidFill>
            <a:prstDash val="solid"/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stCxn id="31" idx="2"/>
            <a:endCxn id="69" idx="0"/>
          </p:cNvCxnSpPr>
          <p:nvPr/>
        </p:nvCxnSpPr>
        <p:spPr>
          <a:xfrm flipH="1">
            <a:off x="5025234" y="5332704"/>
            <a:ext cx="1025727" cy="479094"/>
          </a:xfrm>
          <a:prstGeom prst="straightConnector1">
            <a:avLst/>
          </a:prstGeom>
          <a:ln>
            <a:solidFill>
              <a:srgbClr val="00B050"/>
            </a:solidFill>
            <a:prstDash val="solid"/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stCxn id="30" idx="2"/>
            <a:endCxn id="69" idx="0"/>
          </p:cNvCxnSpPr>
          <p:nvPr/>
        </p:nvCxnSpPr>
        <p:spPr>
          <a:xfrm>
            <a:off x="5025234" y="5332704"/>
            <a:ext cx="0" cy="479094"/>
          </a:xfrm>
          <a:prstGeom prst="straightConnector1">
            <a:avLst/>
          </a:prstGeom>
          <a:ln>
            <a:solidFill>
              <a:srgbClr val="00B050"/>
            </a:solidFill>
            <a:prstDash val="solid"/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>
            <a:stCxn id="29" idx="2"/>
            <a:endCxn id="69" idx="0"/>
          </p:cNvCxnSpPr>
          <p:nvPr/>
        </p:nvCxnSpPr>
        <p:spPr>
          <a:xfrm>
            <a:off x="3995301" y="5332704"/>
            <a:ext cx="1029933" cy="479094"/>
          </a:xfrm>
          <a:prstGeom prst="straightConnector1">
            <a:avLst/>
          </a:prstGeom>
          <a:ln>
            <a:solidFill>
              <a:srgbClr val="00B050"/>
            </a:solidFill>
            <a:prstDash val="solid"/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552644" y="5811798"/>
            <a:ext cx="1059649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Channel</a:t>
            </a:r>
          </a:p>
        </p:txBody>
      </p:sp>
      <p:cxnSp>
        <p:nvCxnSpPr>
          <p:cNvPr id="94" name="Straight Arrow Connector 93"/>
          <p:cNvCxnSpPr>
            <a:stCxn id="48" idx="2"/>
            <a:endCxn id="93" idx="0"/>
          </p:cNvCxnSpPr>
          <p:nvPr/>
        </p:nvCxnSpPr>
        <p:spPr>
          <a:xfrm flipH="1">
            <a:off x="1082469" y="5332704"/>
            <a:ext cx="519134" cy="479094"/>
          </a:xfrm>
          <a:prstGeom prst="straightConnector1">
            <a:avLst/>
          </a:prstGeom>
          <a:ln>
            <a:solidFill>
              <a:srgbClr val="00B050"/>
            </a:solidFill>
            <a:prstDash val="solid"/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>
            <a:stCxn id="47" idx="2"/>
            <a:endCxn id="93" idx="0"/>
          </p:cNvCxnSpPr>
          <p:nvPr/>
        </p:nvCxnSpPr>
        <p:spPr>
          <a:xfrm>
            <a:off x="571670" y="5332704"/>
            <a:ext cx="510799" cy="479094"/>
          </a:xfrm>
          <a:prstGeom prst="straightConnector1">
            <a:avLst/>
          </a:prstGeom>
          <a:ln>
            <a:solidFill>
              <a:srgbClr val="00B050"/>
            </a:solidFill>
            <a:prstDash val="solid"/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Elbow Connector 100"/>
          <p:cNvCxnSpPr>
            <a:stCxn id="68" idx="2"/>
            <a:endCxn id="8" idx="2"/>
          </p:cNvCxnSpPr>
          <p:nvPr/>
        </p:nvCxnSpPr>
        <p:spPr>
          <a:xfrm rot="5400000" flipH="1" flipV="1">
            <a:off x="8392485" y="4084000"/>
            <a:ext cx="1972258" cy="2222002"/>
          </a:xfrm>
          <a:prstGeom prst="bentConnector3">
            <a:avLst>
              <a:gd name="adj1" fmla="val -11591"/>
            </a:avLst>
          </a:prstGeom>
          <a:ln>
            <a:solidFill>
              <a:srgbClr val="7030A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Elbow Connector 103"/>
          <p:cNvCxnSpPr>
            <a:stCxn id="69" idx="2"/>
            <a:endCxn id="8" idx="2"/>
          </p:cNvCxnSpPr>
          <p:nvPr/>
        </p:nvCxnSpPr>
        <p:spPr>
          <a:xfrm rot="5400000" flipH="1" flipV="1">
            <a:off x="6771295" y="2462810"/>
            <a:ext cx="1972258" cy="5464381"/>
          </a:xfrm>
          <a:prstGeom prst="bentConnector3">
            <a:avLst>
              <a:gd name="adj1" fmla="val -11591"/>
            </a:avLst>
          </a:prstGeom>
          <a:ln>
            <a:solidFill>
              <a:srgbClr val="7030A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Elbow Connector 106"/>
          <p:cNvCxnSpPr>
            <a:stCxn id="93" idx="2"/>
            <a:endCxn id="8" idx="2"/>
          </p:cNvCxnSpPr>
          <p:nvPr/>
        </p:nvCxnSpPr>
        <p:spPr>
          <a:xfrm rot="5400000" flipH="1" flipV="1">
            <a:off x="4799913" y="491428"/>
            <a:ext cx="1972258" cy="9407146"/>
          </a:xfrm>
          <a:prstGeom prst="bentConnector3">
            <a:avLst>
              <a:gd name="adj1" fmla="val -11591"/>
            </a:avLst>
          </a:prstGeom>
          <a:ln>
            <a:solidFill>
              <a:srgbClr val="7030A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3" name="TextBox 112"/>
          <p:cNvSpPr txBox="1"/>
          <p:nvPr/>
        </p:nvSpPr>
        <p:spPr>
          <a:xfrm>
            <a:off x="11084346" y="5167442"/>
            <a:ext cx="924409" cy="44203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Slow control </a:t>
            </a: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Islands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10912973" y="4206738"/>
            <a:ext cx="1267157" cy="45185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Readout control </a:t>
            </a: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Islands</a:t>
            </a:r>
          </a:p>
        </p:txBody>
      </p:sp>
      <p:cxnSp>
        <p:nvCxnSpPr>
          <p:cNvPr id="120" name="Straight Arrow Connector 119"/>
          <p:cNvCxnSpPr>
            <a:stCxn id="17" idx="2"/>
            <a:endCxn id="47" idx="0"/>
          </p:cNvCxnSpPr>
          <p:nvPr/>
        </p:nvCxnSpPr>
        <p:spPr>
          <a:xfrm flipH="1">
            <a:off x="571670" y="4204362"/>
            <a:ext cx="367660" cy="75901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>
            <a:stCxn id="17" idx="2"/>
            <a:endCxn id="48" idx="0"/>
          </p:cNvCxnSpPr>
          <p:nvPr/>
        </p:nvCxnSpPr>
        <p:spPr>
          <a:xfrm>
            <a:off x="939330" y="4204362"/>
            <a:ext cx="662273" cy="75901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4" name="TextBox 73">
            <a:extLst>
              <a:ext uri="{FF2B5EF4-FFF2-40B4-BE49-F238E27FC236}">
                <a16:creationId xmlns:a16="http://schemas.microsoft.com/office/drawing/2014/main" id="{6770FB69-ACCC-40DB-913D-265F4D7D7E12}"/>
              </a:ext>
            </a:extLst>
          </p:cNvPr>
          <p:cNvSpPr txBox="1"/>
          <p:nvPr/>
        </p:nvSpPr>
        <p:spPr>
          <a:xfrm>
            <a:off x="2286112" y="3833237"/>
            <a:ext cx="85697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CRI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69D5FA4D-89BC-49B1-90A2-F983E64CFEAC}"/>
              </a:ext>
            </a:extLst>
          </p:cNvPr>
          <p:cNvSpPr txBox="1"/>
          <p:nvPr/>
        </p:nvSpPr>
        <p:spPr>
          <a:xfrm>
            <a:off x="2289404" y="4939396"/>
            <a:ext cx="85697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FEE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A7363A1A-A472-417D-B920-1ACF4325603B}"/>
              </a:ext>
            </a:extLst>
          </p:cNvPr>
          <p:cNvSpPr txBox="1"/>
          <p:nvPr/>
        </p:nvSpPr>
        <p:spPr>
          <a:xfrm>
            <a:off x="2183105" y="5811798"/>
            <a:ext cx="1059649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Channel</a:t>
            </a:r>
          </a:p>
        </p:txBody>
      </p: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BA6375C9-BE1E-44BE-A7A3-489992BCC897}"/>
              </a:ext>
            </a:extLst>
          </p:cNvPr>
          <p:cNvCxnSpPr>
            <a:stCxn id="77" idx="2"/>
            <a:endCxn id="80" idx="0"/>
          </p:cNvCxnSpPr>
          <p:nvPr/>
        </p:nvCxnSpPr>
        <p:spPr>
          <a:xfrm flipH="1">
            <a:off x="2712930" y="5308728"/>
            <a:ext cx="4959" cy="503070"/>
          </a:xfrm>
          <a:prstGeom prst="straightConnector1">
            <a:avLst/>
          </a:prstGeom>
          <a:ln>
            <a:solidFill>
              <a:srgbClr val="00B050"/>
            </a:solidFill>
            <a:prstDash val="solid"/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590A8704-93EA-4297-BDF0-AF686E0135A5}"/>
              </a:ext>
            </a:extLst>
          </p:cNvPr>
          <p:cNvCxnSpPr>
            <a:cxnSpLocks/>
            <a:stCxn id="74" idx="2"/>
            <a:endCxn id="77" idx="0"/>
          </p:cNvCxnSpPr>
          <p:nvPr/>
        </p:nvCxnSpPr>
        <p:spPr>
          <a:xfrm>
            <a:off x="2714597" y="4202569"/>
            <a:ext cx="3292" cy="736827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Elbow Connector 106">
            <a:extLst>
              <a:ext uri="{FF2B5EF4-FFF2-40B4-BE49-F238E27FC236}">
                <a16:creationId xmlns:a16="http://schemas.microsoft.com/office/drawing/2014/main" id="{76EBE61B-5809-428F-BE12-A92AAA9A045C}"/>
              </a:ext>
            </a:extLst>
          </p:cNvPr>
          <p:cNvCxnSpPr>
            <a:cxnSpLocks/>
            <a:stCxn id="80" idx="2"/>
            <a:endCxn id="8" idx="2"/>
          </p:cNvCxnSpPr>
          <p:nvPr/>
        </p:nvCxnSpPr>
        <p:spPr>
          <a:xfrm rot="5400000" flipH="1" flipV="1">
            <a:off x="5615143" y="1306658"/>
            <a:ext cx="1972258" cy="7776685"/>
          </a:xfrm>
          <a:prstGeom prst="bentConnector3">
            <a:avLst>
              <a:gd name="adj1" fmla="val -11591"/>
            </a:avLst>
          </a:prstGeom>
          <a:ln>
            <a:solidFill>
              <a:srgbClr val="7030A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FE9E90BB-0BEB-4B30-97B8-EB7FF4874493}"/>
              </a:ext>
            </a:extLst>
          </p:cNvPr>
          <p:cNvCxnSpPr>
            <a:cxnSpLocks/>
            <a:stCxn id="16" idx="2"/>
            <a:endCxn id="74" idx="0"/>
          </p:cNvCxnSpPr>
          <p:nvPr/>
        </p:nvCxnSpPr>
        <p:spPr>
          <a:xfrm>
            <a:off x="1797921" y="2891354"/>
            <a:ext cx="916676" cy="941883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" name="Rectangle 89">
            <a:extLst>
              <a:ext uri="{FF2B5EF4-FFF2-40B4-BE49-F238E27FC236}">
                <a16:creationId xmlns:a16="http://schemas.microsoft.com/office/drawing/2014/main" id="{CC4F0F31-5467-401A-9858-7CA1E5B6A656}"/>
              </a:ext>
            </a:extLst>
          </p:cNvPr>
          <p:cNvSpPr/>
          <p:nvPr/>
        </p:nvSpPr>
        <p:spPr>
          <a:xfrm>
            <a:off x="11226184" y="5620138"/>
            <a:ext cx="593164" cy="419602"/>
          </a:xfrm>
          <a:prstGeom prst="rect">
            <a:avLst/>
          </a:prstGeom>
          <a:solidFill>
            <a:srgbClr val="7030A0">
              <a:alpha val="10000"/>
            </a:srgbClr>
          </a:solidFill>
          <a:ln>
            <a:solidFill>
              <a:srgbClr val="7030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2B040A2D-7B2A-4631-9482-D2594530ABB5}"/>
              </a:ext>
            </a:extLst>
          </p:cNvPr>
          <p:cNvSpPr txBox="1"/>
          <p:nvPr/>
        </p:nvSpPr>
        <p:spPr>
          <a:xfrm>
            <a:off x="10992217" y="6125650"/>
            <a:ext cx="1120022" cy="44203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Subagent</a:t>
            </a: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~ State Islands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95B81F64-99EA-4385-AB57-327C1679DEAE}"/>
              </a:ext>
            </a:extLst>
          </p:cNvPr>
          <p:cNvSpPr/>
          <p:nvPr/>
        </p:nvSpPr>
        <p:spPr>
          <a:xfrm>
            <a:off x="11260620" y="3818038"/>
            <a:ext cx="524292" cy="419602"/>
          </a:xfrm>
          <a:prstGeom prst="rect">
            <a:avLst/>
          </a:prstGeom>
          <a:solidFill>
            <a:srgbClr val="FF0000">
              <a:alpha val="10000"/>
            </a:srgbClr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D65D41FC-4B72-470E-9F44-5C682D0069F6}"/>
              </a:ext>
            </a:extLst>
          </p:cNvPr>
          <p:cNvSpPr/>
          <p:nvPr/>
        </p:nvSpPr>
        <p:spPr>
          <a:xfrm>
            <a:off x="11287893" y="4684781"/>
            <a:ext cx="589014" cy="419602"/>
          </a:xfrm>
          <a:prstGeom prst="rect">
            <a:avLst/>
          </a:prstGeom>
          <a:solidFill>
            <a:srgbClr val="00B050">
              <a:alpha val="10000"/>
            </a:srgbClr>
          </a:solidFill>
          <a:ln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D6160D68-89BC-49F7-B16B-F63FF6CD63E6}"/>
              </a:ext>
            </a:extLst>
          </p:cNvPr>
          <p:cNvSpPr txBox="1"/>
          <p:nvPr/>
        </p:nvSpPr>
        <p:spPr>
          <a:xfrm>
            <a:off x="3905081" y="1232972"/>
            <a:ext cx="1019519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SCA</a:t>
            </a:r>
          </a:p>
        </p:txBody>
      </p: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5F4829A3-BB57-4F60-A83E-F97247DED951}"/>
              </a:ext>
            </a:extLst>
          </p:cNvPr>
          <p:cNvCxnSpPr>
            <a:cxnSpLocks/>
            <a:stCxn id="71" idx="2"/>
            <a:endCxn id="4" idx="0"/>
          </p:cNvCxnSpPr>
          <p:nvPr/>
        </p:nvCxnSpPr>
        <p:spPr>
          <a:xfrm>
            <a:off x="4414841" y="1602304"/>
            <a:ext cx="3156878" cy="919718"/>
          </a:xfrm>
          <a:prstGeom prst="straightConnector1">
            <a:avLst/>
          </a:prstGeom>
          <a:ln>
            <a:solidFill>
              <a:srgbClr val="7030A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Elbow Connector 11">
            <a:extLst>
              <a:ext uri="{FF2B5EF4-FFF2-40B4-BE49-F238E27FC236}">
                <a16:creationId xmlns:a16="http://schemas.microsoft.com/office/drawing/2014/main" id="{8053C0D3-E453-4160-A8FE-496C27E896CD}"/>
              </a:ext>
            </a:extLst>
          </p:cNvPr>
          <p:cNvCxnSpPr>
            <a:cxnSpLocks/>
            <a:stCxn id="71" idx="3"/>
            <a:endCxn id="9" idx="0"/>
          </p:cNvCxnSpPr>
          <p:nvPr/>
        </p:nvCxnSpPr>
        <p:spPr>
          <a:xfrm>
            <a:off x="4924600" y="1417638"/>
            <a:ext cx="5565014" cy="1104384"/>
          </a:xfrm>
          <a:prstGeom prst="bentConnector2">
            <a:avLst/>
          </a:prstGeom>
          <a:ln>
            <a:solidFill>
              <a:srgbClr val="7030A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1FB32504-1014-4A02-BD3A-9F00D3564922}"/>
              </a:ext>
            </a:extLst>
          </p:cNvPr>
          <p:cNvCxnSpPr>
            <a:cxnSpLocks/>
            <a:stCxn id="71" idx="2"/>
            <a:endCxn id="26" idx="0"/>
          </p:cNvCxnSpPr>
          <p:nvPr/>
        </p:nvCxnSpPr>
        <p:spPr>
          <a:xfrm>
            <a:off x="4414841" y="1602304"/>
            <a:ext cx="8945" cy="919718"/>
          </a:xfrm>
          <a:prstGeom prst="straightConnector1">
            <a:avLst/>
          </a:prstGeom>
          <a:ln>
            <a:solidFill>
              <a:srgbClr val="7030A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4A927DE6-9465-4BB8-82FE-4598EE6F29FC}"/>
              </a:ext>
            </a:extLst>
          </p:cNvPr>
          <p:cNvCxnSpPr>
            <a:cxnSpLocks/>
            <a:stCxn id="71" idx="2"/>
            <a:endCxn id="16" idx="0"/>
          </p:cNvCxnSpPr>
          <p:nvPr/>
        </p:nvCxnSpPr>
        <p:spPr>
          <a:xfrm flipH="1">
            <a:off x="1797921" y="1602304"/>
            <a:ext cx="2616920" cy="919718"/>
          </a:xfrm>
          <a:prstGeom prst="straightConnector1">
            <a:avLst/>
          </a:prstGeom>
          <a:ln>
            <a:solidFill>
              <a:srgbClr val="7030A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FAC9E83-5C22-4062-BB7F-A4D8C0AA2E87}"/>
              </a:ext>
            </a:extLst>
          </p:cNvPr>
          <p:cNvCxnSpPr>
            <a:cxnSpLocks/>
          </p:cNvCxnSpPr>
          <p:nvPr/>
        </p:nvCxnSpPr>
        <p:spPr>
          <a:xfrm>
            <a:off x="1802574" y="2891354"/>
            <a:ext cx="0" cy="1474678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4E684488-1D22-4EEC-B985-3AF069A497BF}"/>
              </a:ext>
            </a:extLst>
          </p:cNvPr>
          <p:cNvCxnSpPr>
            <a:cxnSpLocks/>
          </p:cNvCxnSpPr>
          <p:nvPr/>
        </p:nvCxnSpPr>
        <p:spPr>
          <a:xfrm>
            <a:off x="7569558" y="2891354"/>
            <a:ext cx="0" cy="1477991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2283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Rectangle 85">
            <a:extLst>
              <a:ext uri="{FF2B5EF4-FFF2-40B4-BE49-F238E27FC236}">
                <a16:creationId xmlns:a16="http://schemas.microsoft.com/office/drawing/2014/main" id="{23E71C8D-D794-411F-B9DC-A7270BF3A46E}"/>
              </a:ext>
            </a:extLst>
          </p:cNvPr>
          <p:cNvSpPr/>
          <p:nvPr/>
        </p:nvSpPr>
        <p:spPr>
          <a:xfrm>
            <a:off x="42346" y="2113723"/>
            <a:ext cx="3321791" cy="4241992"/>
          </a:xfrm>
          <a:prstGeom prst="rect">
            <a:avLst/>
          </a:prstGeom>
          <a:solidFill>
            <a:srgbClr val="7030A0">
              <a:alpha val="10000"/>
            </a:srgbClr>
          </a:solidFill>
          <a:ln>
            <a:solidFill>
              <a:srgbClr val="7030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4749EEBA-CF4C-4033-A44C-436973EE1F08}"/>
              </a:ext>
            </a:extLst>
          </p:cNvPr>
          <p:cNvSpPr/>
          <p:nvPr/>
        </p:nvSpPr>
        <p:spPr>
          <a:xfrm>
            <a:off x="2114695" y="3717235"/>
            <a:ext cx="1236974" cy="2616180"/>
          </a:xfrm>
          <a:prstGeom prst="rect">
            <a:avLst/>
          </a:prstGeom>
          <a:pattFill prst="pct5">
            <a:fgClr>
              <a:srgbClr val="7030A0"/>
            </a:fgClr>
            <a:bgClr>
              <a:schemeClr val="bg1"/>
            </a:bgClr>
          </a:pattFill>
          <a:ln>
            <a:solidFill>
              <a:srgbClr val="7030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DB493743-735C-44E7-BDE8-146046B53294}"/>
              </a:ext>
            </a:extLst>
          </p:cNvPr>
          <p:cNvSpPr/>
          <p:nvPr/>
        </p:nvSpPr>
        <p:spPr>
          <a:xfrm>
            <a:off x="65004" y="3717235"/>
            <a:ext cx="2028687" cy="2616180"/>
          </a:xfrm>
          <a:prstGeom prst="rect">
            <a:avLst/>
          </a:prstGeom>
          <a:pattFill prst="pct5">
            <a:fgClr>
              <a:srgbClr val="7030A0"/>
            </a:fgClr>
            <a:bgClr>
              <a:schemeClr val="bg1"/>
            </a:bgClr>
          </a:pattFill>
          <a:ln>
            <a:solidFill>
              <a:srgbClr val="7030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7EF80E59-1588-4AB0-945B-DD0821C3BF21}"/>
              </a:ext>
            </a:extLst>
          </p:cNvPr>
          <p:cNvSpPr/>
          <p:nvPr/>
        </p:nvSpPr>
        <p:spPr>
          <a:xfrm>
            <a:off x="3463434" y="2113722"/>
            <a:ext cx="6414850" cy="4236149"/>
          </a:xfrm>
          <a:prstGeom prst="rect">
            <a:avLst/>
          </a:prstGeom>
          <a:solidFill>
            <a:srgbClr val="7030A0">
              <a:alpha val="10000"/>
            </a:srgbClr>
          </a:solidFill>
          <a:ln>
            <a:solidFill>
              <a:srgbClr val="7030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CAFD660F-CA7B-466B-97D0-F115431F8BA8}"/>
              </a:ext>
            </a:extLst>
          </p:cNvPr>
          <p:cNvSpPr/>
          <p:nvPr/>
        </p:nvSpPr>
        <p:spPr>
          <a:xfrm>
            <a:off x="3780718" y="2209715"/>
            <a:ext cx="1515487" cy="2162266"/>
          </a:xfrm>
          <a:prstGeom prst="rect">
            <a:avLst/>
          </a:prstGeom>
          <a:solidFill>
            <a:srgbClr val="FF0000">
              <a:alpha val="10000"/>
            </a:srgbClr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08BE77AE-FEA0-45BB-A37C-A018BE51221E}"/>
              </a:ext>
            </a:extLst>
          </p:cNvPr>
          <p:cNvSpPr/>
          <p:nvPr/>
        </p:nvSpPr>
        <p:spPr>
          <a:xfrm>
            <a:off x="5968612" y="2209714"/>
            <a:ext cx="3201891" cy="2159631"/>
          </a:xfrm>
          <a:prstGeom prst="rect">
            <a:avLst/>
          </a:prstGeom>
          <a:solidFill>
            <a:srgbClr val="FF0000">
              <a:alpha val="10000"/>
            </a:srgbClr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527A7D0B-23B9-4CE7-A24C-AEF3386508B5}"/>
              </a:ext>
            </a:extLst>
          </p:cNvPr>
          <p:cNvSpPr/>
          <p:nvPr/>
        </p:nvSpPr>
        <p:spPr>
          <a:xfrm>
            <a:off x="374380" y="2203766"/>
            <a:ext cx="2856388" cy="2162266"/>
          </a:xfrm>
          <a:prstGeom prst="rect">
            <a:avLst/>
          </a:prstGeom>
          <a:solidFill>
            <a:srgbClr val="FF0000">
              <a:alpha val="10000"/>
            </a:srgbClr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9617C113-4BFE-43CA-863B-29D88ED16234}"/>
              </a:ext>
            </a:extLst>
          </p:cNvPr>
          <p:cNvSpPr/>
          <p:nvPr/>
        </p:nvSpPr>
        <p:spPr>
          <a:xfrm>
            <a:off x="6600915" y="4532748"/>
            <a:ext cx="3218943" cy="1779986"/>
          </a:xfrm>
          <a:prstGeom prst="rect">
            <a:avLst/>
          </a:prstGeom>
          <a:solidFill>
            <a:srgbClr val="00B050">
              <a:alpha val="10000"/>
            </a:srgbClr>
          </a:solidFill>
          <a:ln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D1AC0035-B36C-4279-91DA-6A43AFAE99C1}"/>
              </a:ext>
            </a:extLst>
          </p:cNvPr>
          <p:cNvSpPr/>
          <p:nvPr/>
        </p:nvSpPr>
        <p:spPr>
          <a:xfrm>
            <a:off x="3518006" y="4532748"/>
            <a:ext cx="3017599" cy="1779986"/>
          </a:xfrm>
          <a:prstGeom prst="rect">
            <a:avLst/>
          </a:prstGeom>
          <a:solidFill>
            <a:srgbClr val="00B050">
              <a:alpha val="10000"/>
            </a:srgbClr>
          </a:solidFill>
          <a:ln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0AAE0241-B6A6-406A-9751-FC43C66E1343}"/>
              </a:ext>
            </a:extLst>
          </p:cNvPr>
          <p:cNvSpPr/>
          <p:nvPr/>
        </p:nvSpPr>
        <p:spPr>
          <a:xfrm>
            <a:off x="2126721" y="4532748"/>
            <a:ext cx="1178729" cy="1779986"/>
          </a:xfrm>
          <a:prstGeom prst="rect">
            <a:avLst/>
          </a:prstGeom>
          <a:solidFill>
            <a:srgbClr val="00B050">
              <a:alpha val="10000"/>
            </a:srgbClr>
          </a:solidFill>
          <a:ln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D4DDFB2A-B7F7-41C1-A447-C34862F9C863}"/>
              </a:ext>
            </a:extLst>
          </p:cNvPr>
          <p:cNvSpPr/>
          <p:nvPr/>
        </p:nvSpPr>
        <p:spPr>
          <a:xfrm>
            <a:off x="99640" y="4532748"/>
            <a:ext cx="1967547" cy="1779986"/>
          </a:xfrm>
          <a:prstGeom prst="rect">
            <a:avLst/>
          </a:prstGeom>
          <a:solidFill>
            <a:srgbClr val="00B050">
              <a:alpha val="10000"/>
            </a:srgbClr>
          </a:solidFill>
          <a:ln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Detector systems: SCA-subagents and DCA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041894" y="2522022"/>
            <a:ext cx="1059649" cy="369332"/>
          </a:xfrm>
          <a:prstGeom prst="rect">
            <a:avLst/>
          </a:prstGeom>
          <a:noFill/>
          <a:ln w="25400">
            <a:solidFill>
              <a:schemeClr val="tx1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DCA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940467" y="3858988"/>
            <a:ext cx="85697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CRI</a:t>
            </a:r>
          </a:p>
        </p:txBody>
      </p:sp>
      <p:cxnSp>
        <p:nvCxnSpPr>
          <p:cNvPr id="6" name="Straight Arrow Connector 5"/>
          <p:cNvCxnSpPr>
            <a:stCxn id="4" idx="2"/>
            <a:endCxn id="5" idx="0"/>
          </p:cNvCxnSpPr>
          <p:nvPr/>
        </p:nvCxnSpPr>
        <p:spPr>
          <a:xfrm>
            <a:off x="7571719" y="2891354"/>
            <a:ext cx="797233" cy="967634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9959790" y="3839540"/>
            <a:ext cx="1059649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Supplies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979854" y="2522022"/>
            <a:ext cx="1019519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DCS</a:t>
            </a:r>
          </a:p>
        </p:txBody>
      </p:sp>
      <p:cxnSp>
        <p:nvCxnSpPr>
          <p:cNvPr id="11" name="Straight Arrow Connector 10"/>
          <p:cNvCxnSpPr>
            <a:stCxn id="9" idx="2"/>
            <a:endCxn id="8" idx="0"/>
          </p:cNvCxnSpPr>
          <p:nvPr/>
        </p:nvCxnSpPr>
        <p:spPr>
          <a:xfrm>
            <a:off x="10489614" y="2891354"/>
            <a:ext cx="1" cy="948186"/>
          </a:xfrm>
          <a:prstGeom prst="straightConnector1">
            <a:avLst/>
          </a:prstGeom>
          <a:ln>
            <a:solidFill>
              <a:srgbClr val="7030A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270897" y="2522022"/>
            <a:ext cx="1059649" cy="369332"/>
          </a:xfrm>
          <a:prstGeom prst="rect">
            <a:avLst/>
          </a:prstGeom>
          <a:noFill/>
          <a:ln w="25400">
            <a:solidFill>
              <a:schemeClr val="tx1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DCA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10845" y="3835030"/>
            <a:ext cx="85697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CRI</a:t>
            </a:r>
          </a:p>
        </p:txBody>
      </p:sp>
      <p:cxnSp>
        <p:nvCxnSpPr>
          <p:cNvPr id="18" name="Straight Arrow Connector 17"/>
          <p:cNvCxnSpPr>
            <a:stCxn id="16" idx="2"/>
            <a:endCxn id="17" idx="0"/>
          </p:cNvCxnSpPr>
          <p:nvPr/>
        </p:nvCxnSpPr>
        <p:spPr>
          <a:xfrm flipH="1">
            <a:off x="939330" y="2891354"/>
            <a:ext cx="861392" cy="943676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272869" y="3835030"/>
            <a:ext cx="85697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CRI</a:t>
            </a:r>
          </a:p>
        </p:txBody>
      </p:sp>
      <p:cxnSp>
        <p:nvCxnSpPr>
          <p:cNvPr id="25" name="Straight Arrow Connector 24"/>
          <p:cNvCxnSpPr>
            <a:stCxn id="4" idx="2"/>
            <a:endCxn id="24" idx="0"/>
          </p:cNvCxnSpPr>
          <p:nvPr/>
        </p:nvCxnSpPr>
        <p:spPr>
          <a:xfrm flipH="1">
            <a:off x="6701354" y="2891354"/>
            <a:ext cx="870365" cy="943676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893961" y="2522022"/>
            <a:ext cx="1059649" cy="369332"/>
          </a:xfrm>
          <a:prstGeom prst="rect">
            <a:avLst/>
          </a:prstGeom>
          <a:noFill/>
          <a:ln w="25400">
            <a:solidFill>
              <a:schemeClr val="tx1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DCA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995301" y="3835030"/>
            <a:ext cx="85697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CRI</a:t>
            </a:r>
          </a:p>
        </p:txBody>
      </p:sp>
      <p:cxnSp>
        <p:nvCxnSpPr>
          <p:cNvPr id="28" name="Straight Arrow Connector 27"/>
          <p:cNvCxnSpPr>
            <a:stCxn id="26" idx="2"/>
            <a:endCxn id="27" idx="0"/>
          </p:cNvCxnSpPr>
          <p:nvPr/>
        </p:nvCxnSpPr>
        <p:spPr>
          <a:xfrm>
            <a:off x="4423786" y="2891354"/>
            <a:ext cx="0" cy="943676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3566816" y="4963372"/>
            <a:ext cx="85697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FEE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596749" y="4963372"/>
            <a:ext cx="85697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FEE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622476" y="4963372"/>
            <a:ext cx="85697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FEE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652409" y="4963372"/>
            <a:ext cx="85697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FEE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843541" y="4963372"/>
            <a:ext cx="85697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FEE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873474" y="4963372"/>
            <a:ext cx="85697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FEE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43185" y="4963372"/>
            <a:ext cx="85697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FEE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173118" y="4963372"/>
            <a:ext cx="85697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FEE</a:t>
            </a:r>
          </a:p>
        </p:txBody>
      </p:sp>
      <p:cxnSp>
        <p:nvCxnSpPr>
          <p:cNvPr id="49" name="Straight Arrow Connector 48"/>
          <p:cNvCxnSpPr>
            <a:stCxn id="34" idx="2"/>
            <a:endCxn id="68" idx="0"/>
          </p:cNvCxnSpPr>
          <p:nvPr/>
        </p:nvCxnSpPr>
        <p:spPr>
          <a:xfrm flipH="1">
            <a:off x="8267613" y="5332704"/>
            <a:ext cx="1034346" cy="479094"/>
          </a:xfrm>
          <a:prstGeom prst="straightConnector1">
            <a:avLst/>
          </a:prstGeom>
          <a:ln>
            <a:solidFill>
              <a:srgbClr val="00B050"/>
            </a:solidFill>
            <a:prstDash val="solid"/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5" idx="2"/>
            <a:endCxn id="34" idx="0"/>
          </p:cNvCxnSpPr>
          <p:nvPr/>
        </p:nvCxnSpPr>
        <p:spPr>
          <a:xfrm>
            <a:off x="8368952" y="4228320"/>
            <a:ext cx="933007" cy="735052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5" idx="2"/>
            <a:endCxn id="33" idx="0"/>
          </p:cNvCxnSpPr>
          <p:nvPr/>
        </p:nvCxnSpPr>
        <p:spPr>
          <a:xfrm flipH="1">
            <a:off x="8272026" y="4228320"/>
            <a:ext cx="96926" cy="735052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24" idx="2"/>
            <a:endCxn id="32" idx="0"/>
          </p:cNvCxnSpPr>
          <p:nvPr/>
        </p:nvCxnSpPr>
        <p:spPr>
          <a:xfrm>
            <a:off x="6701354" y="4204362"/>
            <a:ext cx="379540" cy="75901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24" idx="2"/>
            <a:endCxn id="31" idx="0"/>
          </p:cNvCxnSpPr>
          <p:nvPr/>
        </p:nvCxnSpPr>
        <p:spPr>
          <a:xfrm flipH="1">
            <a:off x="6050961" y="4204362"/>
            <a:ext cx="650393" cy="75901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27" idx="2"/>
            <a:endCxn id="30" idx="0"/>
          </p:cNvCxnSpPr>
          <p:nvPr/>
        </p:nvCxnSpPr>
        <p:spPr>
          <a:xfrm>
            <a:off x="4423786" y="4204362"/>
            <a:ext cx="601448" cy="75901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>
            <a:stCxn id="27" idx="2"/>
            <a:endCxn id="29" idx="0"/>
          </p:cNvCxnSpPr>
          <p:nvPr/>
        </p:nvCxnSpPr>
        <p:spPr>
          <a:xfrm flipH="1">
            <a:off x="3995301" y="4204362"/>
            <a:ext cx="428485" cy="75901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7737788" y="5811798"/>
            <a:ext cx="1059649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Channel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4495409" y="5811798"/>
            <a:ext cx="1059649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Channel</a:t>
            </a:r>
          </a:p>
        </p:txBody>
      </p:sp>
      <p:cxnSp>
        <p:nvCxnSpPr>
          <p:cNvPr id="72" name="Straight Arrow Connector 71"/>
          <p:cNvCxnSpPr>
            <a:stCxn id="33" idx="2"/>
            <a:endCxn id="68" idx="0"/>
          </p:cNvCxnSpPr>
          <p:nvPr/>
        </p:nvCxnSpPr>
        <p:spPr>
          <a:xfrm flipH="1">
            <a:off x="8267613" y="5332704"/>
            <a:ext cx="4413" cy="479094"/>
          </a:xfrm>
          <a:prstGeom prst="straightConnector1">
            <a:avLst/>
          </a:prstGeom>
          <a:ln>
            <a:solidFill>
              <a:srgbClr val="00B050"/>
            </a:solidFill>
            <a:prstDash val="solid"/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>
            <a:stCxn id="32" idx="2"/>
            <a:endCxn id="68" idx="0"/>
          </p:cNvCxnSpPr>
          <p:nvPr/>
        </p:nvCxnSpPr>
        <p:spPr>
          <a:xfrm>
            <a:off x="7080894" y="5332704"/>
            <a:ext cx="1186719" cy="479094"/>
          </a:xfrm>
          <a:prstGeom prst="straightConnector1">
            <a:avLst/>
          </a:prstGeom>
          <a:ln>
            <a:solidFill>
              <a:srgbClr val="00B050"/>
            </a:solidFill>
            <a:prstDash val="solid"/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stCxn id="31" idx="2"/>
            <a:endCxn id="69" idx="0"/>
          </p:cNvCxnSpPr>
          <p:nvPr/>
        </p:nvCxnSpPr>
        <p:spPr>
          <a:xfrm flipH="1">
            <a:off x="5025234" y="5332704"/>
            <a:ext cx="1025727" cy="479094"/>
          </a:xfrm>
          <a:prstGeom prst="straightConnector1">
            <a:avLst/>
          </a:prstGeom>
          <a:ln>
            <a:solidFill>
              <a:srgbClr val="00B050"/>
            </a:solidFill>
            <a:prstDash val="solid"/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stCxn id="30" idx="2"/>
            <a:endCxn id="69" idx="0"/>
          </p:cNvCxnSpPr>
          <p:nvPr/>
        </p:nvCxnSpPr>
        <p:spPr>
          <a:xfrm>
            <a:off x="5025234" y="5332704"/>
            <a:ext cx="0" cy="479094"/>
          </a:xfrm>
          <a:prstGeom prst="straightConnector1">
            <a:avLst/>
          </a:prstGeom>
          <a:ln>
            <a:solidFill>
              <a:srgbClr val="00B050"/>
            </a:solidFill>
            <a:prstDash val="solid"/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>
            <a:stCxn id="29" idx="2"/>
            <a:endCxn id="69" idx="0"/>
          </p:cNvCxnSpPr>
          <p:nvPr/>
        </p:nvCxnSpPr>
        <p:spPr>
          <a:xfrm>
            <a:off x="3995301" y="5332704"/>
            <a:ext cx="1029933" cy="479094"/>
          </a:xfrm>
          <a:prstGeom prst="straightConnector1">
            <a:avLst/>
          </a:prstGeom>
          <a:ln>
            <a:solidFill>
              <a:srgbClr val="00B050"/>
            </a:solidFill>
            <a:prstDash val="solid"/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552644" y="5811798"/>
            <a:ext cx="1059649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Channel</a:t>
            </a:r>
          </a:p>
        </p:txBody>
      </p:sp>
      <p:cxnSp>
        <p:nvCxnSpPr>
          <p:cNvPr id="94" name="Straight Arrow Connector 93"/>
          <p:cNvCxnSpPr>
            <a:stCxn id="48" idx="2"/>
            <a:endCxn id="93" idx="0"/>
          </p:cNvCxnSpPr>
          <p:nvPr/>
        </p:nvCxnSpPr>
        <p:spPr>
          <a:xfrm flipH="1">
            <a:off x="1082469" y="5332704"/>
            <a:ext cx="519134" cy="479094"/>
          </a:xfrm>
          <a:prstGeom prst="straightConnector1">
            <a:avLst/>
          </a:prstGeom>
          <a:ln>
            <a:solidFill>
              <a:srgbClr val="00B050"/>
            </a:solidFill>
            <a:prstDash val="solid"/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>
            <a:stCxn id="47" idx="2"/>
            <a:endCxn id="93" idx="0"/>
          </p:cNvCxnSpPr>
          <p:nvPr/>
        </p:nvCxnSpPr>
        <p:spPr>
          <a:xfrm>
            <a:off x="571670" y="5332704"/>
            <a:ext cx="510799" cy="479094"/>
          </a:xfrm>
          <a:prstGeom prst="straightConnector1">
            <a:avLst/>
          </a:prstGeom>
          <a:ln>
            <a:solidFill>
              <a:srgbClr val="00B050"/>
            </a:solidFill>
            <a:prstDash val="solid"/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Elbow Connector 100"/>
          <p:cNvCxnSpPr>
            <a:stCxn id="68" idx="2"/>
            <a:endCxn id="8" idx="2"/>
          </p:cNvCxnSpPr>
          <p:nvPr/>
        </p:nvCxnSpPr>
        <p:spPr>
          <a:xfrm rot="5400000" flipH="1" flipV="1">
            <a:off x="8392485" y="4084000"/>
            <a:ext cx="1972258" cy="2222002"/>
          </a:xfrm>
          <a:prstGeom prst="bentConnector3">
            <a:avLst>
              <a:gd name="adj1" fmla="val -11591"/>
            </a:avLst>
          </a:prstGeom>
          <a:ln>
            <a:solidFill>
              <a:srgbClr val="7030A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Elbow Connector 103"/>
          <p:cNvCxnSpPr>
            <a:stCxn id="69" idx="2"/>
            <a:endCxn id="8" idx="2"/>
          </p:cNvCxnSpPr>
          <p:nvPr/>
        </p:nvCxnSpPr>
        <p:spPr>
          <a:xfrm rot="5400000" flipH="1" flipV="1">
            <a:off x="6771295" y="2462810"/>
            <a:ext cx="1972258" cy="5464381"/>
          </a:xfrm>
          <a:prstGeom prst="bentConnector3">
            <a:avLst>
              <a:gd name="adj1" fmla="val -11591"/>
            </a:avLst>
          </a:prstGeom>
          <a:ln>
            <a:solidFill>
              <a:srgbClr val="7030A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Elbow Connector 106"/>
          <p:cNvCxnSpPr>
            <a:stCxn id="93" idx="2"/>
            <a:endCxn id="8" idx="2"/>
          </p:cNvCxnSpPr>
          <p:nvPr/>
        </p:nvCxnSpPr>
        <p:spPr>
          <a:xfrm rot="5400000" flipH="1" flipV="1">
            <a:off x="4799913" y="491428"/>
            <a:ext cx="1972258" cy="9407146"/>
          </a:xfrm>
          <a:prstGeom prst="bentConnector3">
            <a:avLst>
              <a:gd name="adj1" fmla="val -11591"/>
            </a:avLst>
          </a:prstGeom>
          <a:ln>
            <a:solidFill>
              <a:srgbClr val="7030A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3" name="TextBox 112"/>
          <p:cNvSpPr txBox="1"/>
          <p:nvPr/>
        </p:nvSpPr>
        <p:spPr>
          <a:xfrm>
            <a:off x="11084346" y="5167442"/>
            <a:ext cx="924409" cy="44203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Slow control </a:t>
            </a: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Islands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10912973" y="4206738"/>
            <a:ext cx="1267157" cy="45185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Readout control </a:t>
            </a: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Islands</a:t>
            </a:r>
          </a:p>
        </p:txBody>
      </p:sp>
      <p:cxnSp>
        <p:nvCxnSpPr>
          <p:cNvPr id="120" name="Straight Arrow Connector 119"/>
          <p:cNvCxnSpPr>
            <a:stCxn id="17" idx="2"/>
            <a:endCxn id="47" idx="0"/>
          </p:cNvCxnSpPr>
          <p:nvPr/>
        </p:nvCxnSpPr>
        <p:spPr>
          <a:xfrm flipH="1">
            <a:off x="571670" y="4204362"/>
            <a:ext cx="367660" cy="75901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>
            <a:stCxn id="17" idx="2"/>
            <a:endCxn id="48" idx="0"/>
          </p:cNvCxnSpPr>
          <p:nvPr/>
        </p:nvCxnSpPr>
        <p:spPr>
          <a:xfrm>
            <a:off x="939330" y="4204362"/>
            <a:ext cx="662273" cy="75901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4" name="TextBox 73">
            <a:extLst>
              <a:ext uri="{FF2B5EF4-FFF2-40B4-BE49-F238E27FC236}">
                <a16:creationId xmlns:a16="http://schemas.microsoft.com/office/drawing/2014/main" id="{6770FB69-ACCC-40DB-913D-265F4D7D7E12}"/>
              </a:ext>
            </a:extLst>
          </p:cNvPr>
          <p:cNvSpPr txBox="1"/>
          <p:nvPr/>
        </p:nvSpPr>
        <p:spPr>
          <a:xfrm>
            <a:off x="2286112" y="3833237"/>
            <a:ext cx="85697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CRI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69D5FA4D-89BC-49B1-90A2-F983E64CFEAC}"/>
              </a:ext>
            </a:extLst>
          </p:cNvPr>
          <p:cNvSpPr txBox="1"/>
          <p:nvPr/>
        </p:nvSpPr>
        <p:spPr>
          <a:xfrm>
            <a:off x="2289404" y="4939396"/>
            <a:ext cx="85697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FEE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A7363A1A-A472-417D-B920-1ACF4325603B}"/>
              </a:ext>
            </a:extLst>
          </p:cNvPr>
          <p:cNvSpPr txBox="1"/>
          <p:nvPr/>
        </p:nvSpPr>
        <p:spPr>
          <a:xfrm>
            <a:off x="2183105" y="5811798"/>
            <a:ext cx="1059649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Channel</a:t>
            </a:r>
          </a:p>
        </p:txBody>
      </p: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BA6375C9-BE1E-44BE-A7A3-489992BCC897}"/>
              </a:ext>
            </a:extLst>
          </p:cNvPr>
          <p:cNvCxnSpPr>
            <a:stCxn id="77" idx="2"/>
            <a:endCxn id="80" idx="0"/>
          </p:cNvCxnSpPr>
          <p:nvPr/>
        </p:nvCxnSpPr>
        <p:spPr>
          <a:xfrm flipH="1">
            <a:off x="2712930" y="5308728"/>
            <a:ext cx="4959" cy="503070"/>
          </a:xfrm>
          <a:prstGeom prst="straightConnector1">
            <a:avLst/>
          </a:prstGeom>
          <a:ln>
            <a:solidFill>
              <a:srgbClr val="00B050"/>
            </a:solidFill>
            <a:prstDash val="solid"/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590A8704-93EA-4297-BDF0-AF686E0135A5}"/>
              </a:ext>
            </a:extLst>
          </p:cNvPr>
          <p:cNvCxnSpPr>
            <a:cxnSpLocks/>
            <a:stCxn id="74" idx="2"/>
            <a:endCxn id="77" idx="0"/>
          </p:cNvCxnSpPr>
          <p:nvPr/>
        </p:nvCxnSpPr>
        <p:spPr>
          <a:xfrm>
            <a:off x="2714597" y="4202569"/>
            <a:ext cx="3292" cy="736827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Elbow Connector 106">
            <a:extLst>
              <a:ext uri="{FF2B5EF4-FFF2-40B4-BE49-F238E27FC236}">
                <a16:creationId xmlns:a16="http://schemas.microsoft.com/office/drawing/2014/main" id="{76EBE61B-5809-428F-BE12-A92AAA9A045C}"/>
              </a:ext>
            </a:extLst>
          </p:cNvPr>
          <p:cNvCxnSpPr>
            <a:cxnSpLocks/>
            <a:stCxn id="80" idx="2"/>
            <a:endCxn id="8" idx="2"/>
          </p:cNvCxnSpPr>
          <p:nvPr/>
        </p:nvCxnSpPr>
        <p:spPr>
          <a:xfrm rot="5400000" flipH="1" flipV="1">
            <a:off x="5615143" y="1306658"/>
            <a:ext cx="1972258" cy="7776685"/>
          </a:xfrm>
          <a:prstGeom prst="bentConnector3">
            <a:avLst>
              <a:gd name="adj1" fmla="val -11591"/>
            </a:avLst>
          </a:prstGeom>
          <a:ln>
            <a:solidFill>
              <a:srgbClr val="7030A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FE9E90BB-0BEB-4B30-97B8-EB7FF4874493}"/>
              </a:ext>
            </a:extLst>
          </p:cNvPr>
          <p:cNvCxnSpPr>
            <a:cxnSpLocks/>
            <a:stCxn id="16" idx="2"/>
            <a:endCxn id="74" idx="0"/>
          </p:cNvCxnSpPr>
          <p:nvPr/>
        </p:nvCxnSpPr>
        <p:spPr>
          <a:xfrm>
            <a:off x="1800722" y="2891354"/>
            <a:ext cx="913875" cy="941883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" name="Rectangle 89">
            <a:extLst>
              <a:ext uri="{FF2B5EF4-FFF2-40B4-BE49-F238E27FC236}">
                <a16:creationId xmlns:a16="http://schemas.microsoft.com/office/drawing/2014/main" id="{CC4F0F31-5467-401A-9858-7CA1E5B6A656}"/>
              </a:ext>
            </a:extLst>
          </p:cNvPr>
          <p:cNvSpPr/>
          <p:nvPr/>
        </p:nvSpPr>
        <p:spPr>
          <a:xfrm>
            <a:off x="11226184" y="5620138"/>
            <a:ext cx="593164" cy="419602"/>
          </a:xfrm>
          <a:prstGeom prst="rect">
            <a:avLst/>
          </a:prstGeom>
          <a:solidFill>
            <a:srgbClr val="7030A0">
              <a:alpha val="10000"/>
            </a:srgbClr>
          </a:solidFill>
          <a:ln>
            <a:solidFill>
              <a:srgbClr val="7030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2B040A2D-7B2A-4631-9482-D2594530ABB5}"/>
              </a:ext>
            </a:extLst>
          </p:cNvPr>
          <p:cNvSpPr txBox="1"/>
          <p:nvPr/>
        </p:nvSpPr>
        <p:spPr>
          <a:xfrm>
            <a:off x="10992217" y="6125650"/>
            <a:ext cx="1120022" cy="44203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Subagent</a:t>
            </a: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~ State Islands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95B81F64-99EA-4385-AB57-327C1679DEAE}"/>
              </a:ext>
            </a:extLst>
          </p:cNvPr>
          <p:cNvSpPr/>
          <p:nvPr/>
        </p:nvSpPr>
        <p:spPr>
          <a:xfrm>
            <a:off x="11260620" y="3818038"/>
            <a:ext cx="524292" cy="419602"/>
          </a:xfrm>
          <a:prstGeom prst="rect">
            <a:avLst/>
          </a:prstGeom>
          <a:solidFill>
            <a:srgbClr val="FF0000">
              <a:alpha val="10000"/>
            </a:srgbClr>
          </a:solidFill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D65D41FC-4B72-470E-9F44-5C682D0069F6}"/>
              </a:ext>
            </a:extLst>
          </p:cNvPr>
          <p:cNvSpPr/>
          <p:nvPr/>
        </p:nvSpPr>
        <p:spPr>
          <a:xfrm>
            <a:off x="11287893" y="4684781"/>
            <a:ext cx="589014" cy="419602"/>
          </a:xfrm>
          <a:prstGeom prst="rect">
            <a:avLst/>
          </a:prstGeom>
          <a:solidFill>
            <a:srgbClr val="00B050">
              <a:alpha val="10000"/>
            </a:srgbClr>
          </a:solidFill>
          <a:ln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D6160D68-89BC-49F7-B16B-F63FF6CD63E6}"/>
              </a:ext>
            </a:extLst>
          </p:cNvPr>
          <p:cNvSpPr txBox="1"/>
          <p:nvPr/>
        </p:nvSpPr>
        <p:spPr>
          <a:xfrm>
            <a:off x="3905081" y="1232972"/>
            <a:ext cx="1019519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SCA</a:t>
            </a:r>
          </a:p>
        </p:txBody>
      </p: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5F4829A3-BB57-4F60-A83E-F97247DED951}"/>
              </a:ext>
            </a:extLst>
          </p:cNvPr>
          <p:cNvCxnSpPr>
            <a:cxnSpLocks/>
            <a:stCxn id="71" idx="2"/>
            <a:endCxn id="4" idx="0"/>
          </p:cNvCxnSpPr>
          <p:nvPr/>
        </p:nvCxnSpPr>
        <p:spPr>
          <a:xfrm>
            <a:off x="4414841" y="1602304"/>
            <a:ext cx="3156878" cy="919718"/>
          </a:xfrm>
          <a:prstGeom prst="straightConnector1">
            <a:avLst/>
          </a:prstGeom>
          <a:ln>
            <a:solidFill>
              <a:srgbClr val="7030A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Elbow Connector 11">
            <a:extLst>
              <a:ext uri="{FF2B5EF4-FFF2-40B4-BE49-F238E27FC236}">
                <a16:creationId xmlns:a16="http://schemas.microsoft.com/office/drawing/2014/main" id="{8053C0D3-E453-4160-A8FE-496C27E896CD}"/>
              </a:ext>
            </a:extLst>
          </p:cNvPr>
          <p:cNvCxnSpPr>
            <a:cxnSpLocks/>
            <a:stCxn id="71" idx="3"/>
            <a:endCxn id="9" idx="0"/>
          </p:cNvCxnSpPr>
          <p:nvPr/>
        </p:nvCxnSpPr>
        <p:spPr>
          <a:xfrm>
            <a:off x="4924600" y="1417638"/>
            <a:ext cx="5565014" cy="1104384"/>
          </a:xfrm>
          <a:prstGeom prst="bentConnector2">
            <a:avLst/>
          </a:prstGeom>
          <a:ln>
            <a:solidFill>
              <a:srgbClr val="7030A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1FB32504-1014-4A02-BD3A-9F00D3564922}"/>
              </a:ext>
            </a:extLst>
          </p:cNvPr>
          <p:cNvCxnSpPr>
            <a:cxnSpLocks/>
            <a:stCxn id="71" idx="2"/>
            <a:endCxn id="26" idx="0"/>
          </p:cNvCxnSpPr>
          <p:nvPr/>
        </p:nvCxnSpPr>
        <p:spPr>
          <a:xfrm>
            <a:off x="4414841" y="1602304"/>
            <a:ext cx="8945" cy="919718"/>
          </a:xfrm>
          <a:prstGeom prst="straightConnector1">
            <a:avLst/>
          </a:prstGeom>
          <a:ln>
            <a:solidFill>
              <a:srgbClr val="7030A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4A927DE6-9465-4BB8-82FE-4598EE6F29FC}"/>
              </a:ext>
            </a:extLst>
          </p:cNvPr>
          <p:cNvCxnSpPr>
            <a:cxnSpLocks/>
            <a:stCxn id="71" idx="2"/>
            <a:endCxn id="16" idx="0"/>
          </p:cNvCxnSpPr>
          <p:nvPr/>
        </p:nvCxnSpPr>
        <p:spPr>
          <a:xfrm flipH="1">
            <a:off x="1800722" y="1602304"/>
            <a:ext cx="2614119" cy="919718"/>
          </a:xfrm>
          <a:prstGeom prst="straightConnector1">
            <a:avLst/>
          </a:prstGeom>
          <a:ln>
            <a:solidFill>
              <a:srgbClr val="7030A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59D8A33B-B680-4272-9886-7648FE70DC31}"/>
              </a:ext>
            </a:extLst>
          </p:cNvPr>
          <p:cNvCxnSpPr>
            <a:cxnSpLocks/>
          </p:cNvCxnSpPr>
          <p:nvPr/>
        </p:nvCxnSpPr>
        <p:spPr>
          <a:xfrm>
            <a:off x="1802574" y="2891354"/>
            <a:ext cx="0" cy="1474678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5D603FC2-BFDF-4F93-9595-D5D757633610}"/>
              </a:ext>
            </a:extLst>
          </p:cNvPr>
          <p:cNvCxnSpPr>
            <a:cxnSpLocks/>
          </p:cNvCxnSpPr>
          <p:nvPr/>
        </p:nvCxnSpPr>
        <p:spPr>
          <a:xfrm>
            <a:off x="7569558" y="2891354"/>
            <a:ext cx="0" cy="1477991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20057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16801-71BC-4F21-B702-9D2B79CD2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Latest developments outside of DCS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78F333-48F3-4103-84D0-930EB8B866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>
                <a:solidFill>
                  <a:srgbClr val="FF0000"/>
                </a:solidFill>
              </a:rPr>
              <a:t>mCBM main campaign concluded with 2 new detectors without major blocking point</a:t>
            </a:r>
          </a:p>
          <a:p>
            <a:pPr marL="0" indent="0">
              <a:buNone/>
            </a:pPr>
            <a:r>
              <a:rPr lang="en-US" u="sng" dirty="0"/>
              <a:t>Auxiliary systems: Logging</a:t>
            </a:r>
          </a:p>
          <a:p>
            <a:r>
              <a:rPr lang="en-US" sz="1600" dirty="0"/>
              <a:t>Master student internship Spring 2025 </a:t>
            </a:r>
          </a:p>
          <a:p>
            <a:pPr lvl="1">
              <a:buFont typeface="Symbol" panose="05050102010706020507" pitchFamily="18" charset="2"/>
              <a:buChar char="Þ"/>
            </a:pPr>
            <a:r>
              <a:rPr lang="en-US" dirty="0"/>
              <a:t>On </a:t>
            </a:r>
            <a:r>
              <a:rPr lang="en-US" dirty="0" err="1"/>
              <a:t>ElasticSearch</a:t>
            </a:r>
            <a:r>
              <a:rPr lang="en-US" dirty="0"/>
              <a:t> + Kibana stack</a:t>
            </a:r>
          </a:p>
          <a:p>
            <a:pPr lvl="1">
              <a:buFont typeface="Symbol" panose="05050102010706020507" pitchFamily="18" charset="2"/>
              <a:buChar char="Þ"/>
            </a:pPr>
            <a:r>
              <a:rPr lang="en-US" dirty="0"/>
              <a:t>Proof of concept using 4 types of legacy sources from mCBM</a:t>
            </a:r>
          </a:p>
          <a:p>
            <a:pPr lvl="1">
              <a:buFont typeface="Symbol" panose="05050102010706020507" pitchFamily="18" charset="2"/>
              <a:buChar char="Þ"/>
            </a:pPr>
            <a:r>
              <a:rPr lang="en-US" dirty="0"/>
              <a:t>Now need expansion to practical example and test in mCBM infra (Docker, permissions, archives, …)</a:t>
            </a:r>
          </a:p>
          <a:p>
            <a:pPr lvl="1">
              <a:buFont typeface="Symbol" panose="05050102010706020507" pitchFamily="18" charset="2"/>
              <a:buChar char="Þ"/>
            </a:pPr>
            <a:r>
              <a:rPr lang="en-US" dirty="0"/>
              <a:t>Corresponding emitters merged in DCA, Python-Cri and ECS-core</a:t>
            </a:r>
          </a:p>
          <a:p>
            <a:pPr marL="0" indent="0">
              <a:buNone/>
            </a:pPr>
            <a:r>
              <a:rPr lang="en-US" u="sng" dirty="0"/>
              <a:t>Auxiliary systems: Monitoring and QA</a:t>
            </a:r>
          </a:p>
          <a:p>
            <a:r>
              <a:rPr lang="en-US" sz="1600" dirty="0"/>
              <a:t>PHD student starting soon under T. Stockman on “IA-based alerting”</a:t>
            </a:r>
          </a:p>
          <a:p>
            <a:pPr lvl="1">
              <a:buFont typeface="Symbol" panose="05050102010706020507" pitchFamily="18" charset="2"/>
              <a:buChar char="Þ"/>
            </a:pPr>
            <a:r>
              <a:rPr lang="en-US" dirty="0"/>
              <a:t>Using HYDRA package from Jefferson Labs, first </a:t>
            </a:r>
            <a:r>
              <a:rPr lang="en-US"/>
              <a:t>contacts established</a:t>
            </a:r>
            <a:endParaRPr lang="en-US" dirty="0"/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u="sng" dirty="0"/>
              <a:t>Improvements and new tasks identification in ECS-core and DCA</a:t>
            </a:r>
          </a:p>
          <a:p>
            <a:r>
              <a:rPr lang="en-US" sz="1600" dirty="0"/>
              <a:t>DCA: Triggered by first attempt at making an SCA for the </a:t>
            </a:r>
            <a:r>
              <a:rPr lang="en-US" sz="1600" dirty="0" err="1"/>
              <a:t>mTFC</a:t>
            </a:r>
            <a:r>
              <a:rPr lang="en-US" sz="1600" dirty="0"/>
              <a:t> 2.0 prototype system</a:t>
            </a:r>
          </a:p>
          <a:p>
            <a:pPr lvl="1">
              <a:buFont typeface="Symbol" panose="05050102010706020507" pitchFamily="18" charset="2"/>
              <a:buChar char="Þ"/>
            </a:pPr>
            <a:r>
              <a:rPr lang="en-US" dirty="0"/>
              <a:t>I2C usage in CRI1/CRI2, Monitoring loops, DCA Python bindings packaging</a:t>
            </a:r>
          </a:p>
          <a:p>
            <a:r>
              <a:rPr lang="en-US" sz="1600" dirty="0"/>
              <a:t>Core: Triggered by feedback from DCA development</a:t>
            </a:r>
          </a:p>
          <a:p>
            <a:pPr lvl="1">
              <a:buFont typeface="Symbol" panose="05050102010706020507" pitchFamily="18" charset="2"/>
              <a:buChar char="Þ"/>
            </a:pPr>
            <a:r>
              <a:rPr lang="en-US" dirty="0"/>
              <a:t>Usage of Linux File-Descriptors for improved polling in background loops = better performances?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u="sng" dirty="0"/>
              <a:t>Legacy/Prototype readout controls (Python-cri):</a:t>
            </a:r>
            <a:r>
              <a:rPr lang="en-US" dirty="0"/>
              <a:t> Final merges and Cleanup in preparation for SCA dev</a:t>
            </a: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15594450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5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>
            <a:normAutofit/>
          </a:bodyPr>
          <a:lstStyle/>
          <a:p>
            <a:r>
              <a:rPr lang="en-US"/>
              <a:t>Thank </a:t>
            </a:r>
            <a:r>
              <a:rPr lang="en-US" dirty="0"/>
              <a:t>you for your attention</a:t>
            </a:r>
          </a:p>
        </p:txBody>
      </p:sp>
    </p:spTree>
    <p:extLst>
      <p:ext uri="{BB962C8B-B14F-4D97-AF65-F5344CB8AC3E}">
        <p14:creationId xmlns:p14="http://schemas.microsoft.com/office/powerpoint/2010/main" val="13402768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6" name="Elbow Connector 65"/>
          <p:cNvCxnSpPr>
            <a:endCxn id="43" idx="3"/>
          </p:cNvCxnSpPr>
          <p:nvPr/>
        </p:nvCxnSpPr>
        <p:spPr>
          <a:xfrm rot="5400000">
            <a:off x="3956890" y="2886912"/>
            <a:ext cx="841367" cy="540447"/>
          </a:xfrm>
          <a:prstGeom prst="bentConnector2">
            <a:avLst/>
          </a:prstGeom>
          <a:ln>
            <a:solidFill>
              <a:srgbClr val="FF0000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Components and technologies (current baseline)</a:t>
            </a:r>
          </a:p>
        </p:txBody>
      </p:sp>
      <p:cxnSp>
        <p:nvCxnSpPr>
          <p:cNvPr id="4" name="Elbow Connector 3"/>
          <p:cNvCxnSpPr>
            <a:stCxn id="17" idx="2"/>
            <a:endCxn id="6" idx="3"/>
          </p:cNvCxnSpPr>
          <p:nvPr/>
        </p:nvCxnSpPr>
        <p:spPr>
          <a:xfrm rot="5400000">
            <a:off x="7271213" y="-920082"/>
            <a:ext cx="512517" cy="6830779"/>
          </a:xfrm>
          <a:prstGeom prst="bentConnector2">
            <a:avLst/>
          </a:prstGeom>
          <a:ln>
            <a:solidFill>
              <a:srgbClr val="0000FF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Elbow Connector 4"/>
          <p:cNvCxnSpPr>
            <a:stCxn id="16" idx="2"/>
            <a:endCxn id="6" idx="3"/>
          </p:cNvCxnSpPr>
          <p:nvPr/>
        </p:nvCxnSpPr>
        <p:spPr>
          <a:xfrm rot="5400000">
            <a:off x="5344591" y="868438"/>
            <a:ext cx="650619" cy="3115637"/>
          </a:xfrm>
          <a:prstGeom prst="bentConnector2">
            <a:avLst/>
          </a:prstGeom>
          <a:ln>
            <a:solidFill>
              <a:srgbClr val="0000FF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831921" y="2566900"/>
            <a:ext cx="1280160" cy="369332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ECS</a:t>
            </a:r>
          </a:p>
        </p:txBody>
      </p:sp>
      <p:cxnSp>
        <p:nvCxnSpPr>
          <p:cNvPr id="8" name="Straight Arrow Connector 7"/>
          <p:cNvCxnSpPr>
            <a:stCxn id="6" idx="2"/>
            <a:endCxn id="43" idx="0"/>
          </p:cNvCxnSpPr>
          <p:nvPr/>
        </p:nvCxnSpPr>
        <p:spPr>
          <a:xfrm flipH="1">
            <a:off x="3467269" y="2936232"/>
            <a:ext cx="4732" cy="456921"/>
          </a:xfrm>
          <a:prstGeom prst="straightConnector1">
            <a:avLst/>
          </a:prstGeom>
          <a:ln>
            <a:solidFill>
              <a:srgbClr val="0000FF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982953" y="4366789"/>
            <a:ext cx="1329687" cy="369332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DCS</a:t>
            </a:r>
          </a:p>
        </p:txBody>
      </p:sp>
      <p:cxnSp>
        <p:nvCxnSpPr>
          <p:cNvPr id="13" name="Elbow Connector 12"/>
          <p:cNvCxnSpPr>
            <a:stCxn id="10" idx="0"/>
            <a:endCxn id="6" idx="3"/>
          </p:cNvCxnSpPr>
          <p:nvPr/>
        </p:nvCxnSpPr>
        <p:spPr>
          <a:xfrm rot="16200000" flipV="1">
            <a:off x="3572328" y="3291320"/>
            <a:ext cx="1615223" cy="535716"/>
          </a:xfrm>
          <a:prstGeom prst="bentConnector2">
            <a:avLst/>
          </a:prstGeom>
          <a:ln>
            <a:solidFill>
              <a:srgbClr val="0000FF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559787" y="1409736"/>
            <a:ext cx="1379971" cy="646331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Parameter Manager(s)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62700" y="1454616"/>
            <a:ext cx="1330036" cy="646331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Logging service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277842" y="1315719"/>
            <a:ext cx="1330036" cy="923330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Monitoring service &amp; </a:t>
            </a:r>
          </a:p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Database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30739" y="1726142"/>
            <a:ext cx="1379971" cy="646331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TOP User</a:t>
            </a:r>
          </a:p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Interface(s)</a:t>
            </a:r>
          </a:p>
        </p:txBody>
      </p:sp>
      <p:cxnSp>
        <p:nvCxnSpPr>
          <p:cNvPr id="25" name="Elbow Connector 24"/>
          <p:cNvCxnSpPr>
            <a:stCxn id="20" idx="2"/>
            <a:endCxn id="6" idx="1"/>
          </p:cNvCxnSpPr>
          <p:nvPr/>
        </p:nvCxnSpPr>
        <p:spPr>
          <a:xfrm rot="16200000" flipH="1">
            <a:off x="1886777" y="1806421"/>
            <a:ext cx="379093" cy="1511196"/>
          </a:xfrm>
          <a:prstGeom prst="bentConnector2">
            <a:avLst/>
          </a:prstGeom>
          <a:ln>
            <a:solidFill>
              <a:srgbClr val="0000FF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Elbow Connector 25"/>
          <p:cNvCxnSpPr>
            <a:stCxn id="15" idx="2"/>
            <a:endCxn id="6" idx="3"/>
          </p:cNvCxnSpPr>
          <p:nvPr/>
        </p:nvCxnSpPr>
        <p:spPr>
          <a:xfrm rot="5400000">
            <a:off x="4333178" y="1834970"/>
            <a:ext cx="695499" cy="1137692"/>
          </a:xfrm>
          <a:prstGeom prst="bentConnector2">
            <a:avLst/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2041238" y="1700006"/>
            <a:ext cx="74814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Web?</a:t>
            </a:r>
          </a:p>
          <a:p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QT?</a:t>
            </a:r>
          </a:p>
          <a:p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…?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827189" y="3393153"/>
            <a:ext cx="1280160" cy="369332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SCA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831921" y="5921553"/>
            <a:ext cx="1280160" cy="369332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DCA</a:t>
            </a:r>
          </a:p>
        </p:txBody>
      </p:sp>
      <p:sp>
        <p:nvSpPr>
          <p:cNvPr id="47" name="Rectangle 46"/>
          <p:cNvSpPr/>
          <p:nvPr/>
        </p:nvSpPr>
        <p:spPr>
          <a:xfrm>
            <a:off x="141402" y="3171204"/>
            <a:ext cx="7297623" cy="3237837"/>
          </a:xfrm>
          <a:prstGeom prst="rect">
            <a:avLst/>
          </a:prstGeom>
          <a:noFill/>
          <a:ln w="22225">
            <a:solidFill>
              <a:srgbClr val="FFC000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“Detector “</a:t>
            </a:r>
          </a:p>
          <a:p>
            <a:r>
              <a:rPr lang="en-US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System Controls</a:t>
            </a:r>
          </a:p>
        </p:txBody>
      </p:sp>
      <p:cxnSp>
        <p:nvCxnSpPr>
          <p:cNvPr id="50" name="Straight Arrow Connector 49"/>
          <p:cNvCxnSpPr>
            <a:stCxn id="43" idx="2"/>
            <a:endCxn id="44" idx="0"/>
          </p:cNvCxnSpPr>
          <p:nvPr/>
        </p:nvCxnSpPr>
        <p:spPr>
          <a:xfrm>
            <a:off x="3467269" y="3762485"/>
            <a:ext cx="4732" cy="2159068"/>
          </a:xfrm>
          <a:prstGeom prst="straightConnector1">
            <a:avLst/>
          </a:prstGeom>
          <a:ln>
            <a:solidFill>
              <a:srgbClr val="0000FF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10" idx="1"/>
            <a:endCxn id="43" idx="2"/>
          </p:cNvCxnSpPr>
          <p:nvPr/>
        </p:nvCxnSpPr>
        <p:spPr>
          <a:xfrm flipH="1" flipV="1">
            <a:off x="3467269" y="3762485"/>
            <a:ext cx="515684" cy="788970"/>
          </a:xfrm>
          <a:prstGeom prst="straightConnector1">
            <a:avLst/>
          </a:prstGeom>
          <a:ln>
            <a:solidFill>
              <a:srgbClr val="0000FF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10" idx="2"/>
            <a:endCxn id="44" idx="3"/>
          </p:cNvCxnSpPr>
          <p:nvPr/>
        </p:nvCxnSpPr>
        <p:spPr>
          <a:xfrm flipH="1">
            <a:off x="4112081" y="4736121"/>
            <a:ext cx="535716" cy="1370098"/>
          </a:xfrm>
          <a:prstGeom prst="straightConnector1">
            <a:avLst/>
          </a:prstGeom>
          <a:ln>
            <a:solidFill>
              <a:srgbClr val="0000FF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2226139" y="3128290"/>
            <a:ext cx="748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Python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2033872" y="5952330"/>
            <a:ext cx="748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C++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3841404" y="4043896"/>
            <a:ext cx="748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EPICS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9007153" y="4859775"/>
            <a:ext cx="1280160" cy="369332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SCA</a:t>
            </a:r>
          </a:p>
        </p:txBody>
      </p:sp>
      <p:sp>
        <p:nvSpPr>
          <p:cNvPr id="64" name="Rectangle 63"/>
          <p:cNvSpPr/>
          <p:nvPr/>
        </p:nvSpPr>
        <p:spPr>
          <a:xfrm>
            <a:off x="8562974" y="4268601"/>
            <a:ext cx="3572393" cy="2140440"/>
          </a:xfrm>
          <a:prstGeom prst="rect">
            <a:avLst/>
          </a:prstGeom>
          <a:noFill/>
          <a:ln w="22225">
            <a:solidFill>
              <a:srgbClr val="FFC000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en-US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“Not Detector” </a:t>
            </a:r>
          </a:p>
          <a:p>
            <a:pPr algn="r"/>
            <a:r>
              <a:rPr lang="en-US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System Controls</a:t>
            </a:r>
          </a:p>
        </p:txBody>
      </p:sp>
      <p:cxnSp>
        <p:nvCxnSpPr>
          <p:cNvPr id="65" name="Elbow Connector 64"/>
          <p:cNvCxnSpPr>
            <a:stCxn id="63" idx="0"/>
            <a:endCxn id="6" idx="3"/>
          </p:cNvCxnSpPr>
          <p:nvPr/>
        </p:nvCxnSpPr>
        <p:spPr>
          <a:xfrm rot="16200000" flipV="1">
            <a:off x="5825553" y="1038095"/>
            <a:ext cx="2108209" cy="5535152"/>
          </a:xfrm>
          <a:prstGeom prst="bentConnector2">
            <a:avLst/>
          </a:prstGeom>
          <a:ln>
            <a:solidFill>
              <a:srgbClr val="0000FF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8663183" y="5613776"/>
            <a:ext cx="1968101" cy="646331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Whatever they want to use</a:t>
            </a:r>
          </a:p>
        </p:txBody>
      </p:sp>
      <p:cxnSp>
        <p:nvCxnSpPr>
          <p:cNvPr id="70" name="Straight Arrow Connector 69"/>
          <p:cNvCxnSpPr>
            <a:stCxn id="63" idx="2"/>
            <a:endCxn id="68" idx="0"/>
          </p:cNvCxnSpPr>
          <p:nvPr/>
        </p:nvCxnSpPr>
        <p:spPr>
          <a:xfrm>
            <a:off x="9647233" y="5229107"/>
            <a:ext cx="1" cy="384669"/>
          </a:xfrm>
          <a:prstGeom prst="straightConnector1">
            <a:avLst/>
          </a:prstGeom>
          <a:ln>
            <a:solidFill>
              <a:srgbClr val="0000FF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10755220" y="5836368"/>
            <a:ext cx="748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???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5936286" y="1632216"/>
            <a:ext cx="748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???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10377536" y="4893301"/>
            <a:ext cx="748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Python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7877039" y="1553981"/>
            <a:ext cx="7580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ElasticSearch</a:t>
            </a:r>
            <a:endParaRPr lang="en-US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8727507" y="1302196"/>
            <a:ext cx="15674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Influxdb</a:t>
            </a:r>
            <a:endParaRPr lang="en-US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Grafana</a:t>
            </a:r>
            <a:endParaRPr lang="en-US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HistogramServer</a:t>
            </a:r>
            <a:endParaRPr lang="en-US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?????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3079198" y="2228345"/>
            <a:ext cx="748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Python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151497" y="3363179"/>
            <a:ext cx="1764007" cy="646331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Detector User</a:t>
            </a:r>
          </a:p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Interface</a:t>
            </a:r>
          </a:p>
        </p:txBody>
      </p:sp>
      <p:cxnSp>
        <p:nvCxnSpPr>
          <p:cNvPr id="48" name="Straight Arrow Connector 47"/>
          <p:cNvCxnSpPr>
            <a:stCxn id="45" idx="2"/>
            <a:endCxn id="10" idx="3"/>
          </p:cNvCxnSpPr>
          <p:nvPr/>
        </p:nvCxnSpPr>
        <p:spPr>
          <a:xfrm flipH="1">
            <a:off x="5312640" y="4009510"/>
            <a:ext cx="720861" cy="541945"/>
          </a:xfrm>
          <a:prstGeom prst="straightConnector1">
            <a:avLst/>
          </a:prstGeom>
          <a:ln>
            <a:solidFill>
              <a:srgbClr val="0000FF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5274741" y="4956247"/>
            <a:ext cx="1956339" cy="646331"/>
          </a:xfrm>
          <a:prstGeom prst="rect">
            <a:avLst/>
          </a:prstGeom>
          <a:noFill/>
          <a:ln w="25400">
            <a:solidFill>
              <a:srgbClr val="0000FF"/>
            </a:solidFill>
            <a:prstDash val="lg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Detector Expert</a:t>
            </a:r>
          </a:p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User Interface</a:t>
            </a:r>
          </a:p>
        </p:txBody>
      </p:sp>
      <p:cxnSp>
        <p:nvCxnSpPr>
          <p:cNvPr id="51" name="Straight Arrow Connector 50"/>
          <p:cNvCxnSpPr>
            <a:stCxn id="49" idx="0"/>
            <a:endCxn id="10" idx="3"/>
          </p:cNvCxnSpPr>
          <p:nvPr/>
        </p:nvCxnSpPr>
        <p:spPr>
          <a:xfrm flipH="1" flipV="1">
            <a:off x="5312640" y="4551455"/>
            <a:ext cx="940271" cy="404792"/>
          </a:xfrm>
          <a:prstGeom prst="straightConnector1">
            <a:avLst/>
          </a:prstGeom>
          <a:ln>
            <a:solidFill>
              <a:srgbClr val="0000FF"/>
            </a:solidFill>
            <a:prstDash val="lgDash"/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6221403" y="4104285"/>
            <a:ext cx="748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CSS?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6232669" y="4647034"/>
            <a:ext cx="748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CSS?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7598633" y="3092756"/>
            <a:ext cx="1754918" cy="646331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DCS Central User Interface</a:t>
            </a:r>
          </a:p>
        </p:txBody>
      </p:sp>
      <p:cxnSp>
        <p:nvCxnSpPr>
          <p:cNvPr id="56" name="Straight Arrow Connector 55"/>
          <p:cNvCxnSpPr>
            <a:stCxn id="55" idx="1"/>
            <a:endCxn id="45" idx="3"/>
          </p:cNvCxnSpPr>
          <p:nvPr/>
        </p:nvCxnSpPr>
        <p:spPr>
          <a:xfrm flipH="1">
            <a:off x="6915504" y="3415922"/>
            <a:ext cx="683129" cy="270423"/>
          </a:xfrm>
          <a:prstGeom prst="straightConnector1">
            <a:avLst/>
          </a:prstGeom>
          <a:ln>
            <a:solidFill>
              <a:srgbClr val="0000FF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213556" y="4009510"/>
            <a:ext cx="1956339" cy="646331"/>
          </a:xfrm>
          <a:prstGeom prst="rect">
            <a:avLst/>
          </a:prstGeom>
          <a:noFill/>
          <a:ln w="25400">
            <a:solidFill>
              <a:srgbClr val="0000FF"/>
            </a:solidFill>
            <a:prstDash val="lg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Detector Expert</a:t>
            </a:r>
          </a:p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User Interface</a:t>
            </a:r>
          </a:p>
        </p:txBody>
      </p:sp>
      <p:cxnSp>
        <p:nvCxnSpPr>
          <p:cNvPr id="59" name="Straight Arrow Connector 58"/>
          <p:cNvCxnSpPr>
            <a:stCxn id="43" idx="1"/>
            <a:endCxn id="58" idx="3"/>
          </p:cNvCxnSpPr>
          <p:nvPr/>
        </p:nvCxnSpPr>
        <p:spPr>
          <a:xfrm flipH="1">
            <a:off x="2169895" y="3577819"/>
            <a:ext cx="657294" cy="754857"/>
          </a:xfrm>
          <a:prstGeom prst="straightConnector1">
            <a:avLst/>
          </a:prstGeom>
          <a:ln>
            <a:solidFill>
              <a:srgbClr val="0000FF"/>
            </a:solidFill>
            <a:prstDash val="lgDash"/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219511" y="4655841"/>
            <a:ext cx="14678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Python + Web?</a:t>
            </a:r>
          </a:p>
          <a:p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…?</a:t>
            </a:r>
          </a:p>
        </p:txBody>
      </p:sp>
    </p:spTree>
    <p:extLst>
      <p:ext uri="{BB962C8B-B14F-4D97-AF65-F5344CB8AC3E}">
        <p14:creationId xmlns:p14="http://schemas.microsoft.com/office/powerpoint/2010/main" val="17073548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442301" y="2205290"/>
            <a:ext cx="8795208" cy="3146926"/>
          </a:xfrm>
          <a:prstGeom prst="rect">
            <a:avLst/>
          </a:prstGeom>
          <a:noFill/>
          <a:ln w="22225">
            <a:solidFill>
              <a:srgbClr val="FFC000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“Detector “</a:t>
            </a:r>
          </a:p>
          <a:p>
            <a:r>
              <a:rPr lang="en-US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System Controls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EDC “software” layers, 1 System partition</a:t>
            </a:r>
          </a:p>
        </p:txBody>
      </p:sp>
      <p:cxnSp>
        <p:nvCxnSpPr>
          <p:cNvPr id="4" name="Elbow Connector 3"/>
          <p:cNvCxnSpPr>
            <a:stCxn id="8" idx="3"/>
            <a:endCxn id="17" idx="1"/>
          </p:cNvCxnSpPr>
          <p:nvPr/>
        </p:nvCxnSpPr>
        <p:spPr>
          <a:xfrm flipV="1">
            <a:off x="7615668" y="2738282"/>
            <a:ext cx="1033408" cy="789152"/>
          </a:xfrm>
          <a:prstGeom prst="bentConnector3">
            <a:avLst>
              <a:gd name="adj1" fmla="val 50000"/>
            </a:avLst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>
            <a:stCxn id="110" idx="2"/>
            <a:endCxn id="8" idx="0"/>
          </p:cNvCxnSpPr>
          <p:nvPr/>
        </p:nvCxnSpPr>
        <p:spPr>
          <a:xfrm>
            <a:off x="5628775" y="2065829"/>
            <a:ext cx="13012" cy="399776"/>
          </a:xfrm>
          <a:prstGeom prst="straightConnector1">
            <a:avLst/>
          </a:prstGeom>
          <a:ln>
            <a:solidFill>
              <a:srgbClr val="0000FF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8649076" y="1571396"/>
            <a:ext cx="1329687" cy="369332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DCS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67905" y="2465605"/>
            <a:ext cx="3947763" cy="2123658"/>
          </a:xfrm>
          <a:prstGeom prst="rect">
            <a:avLst/>
          </a:prstGeom>
          <a:noFill/>
          <a:ln w="25400">
            <a:gradFill>
              <a:gsLst>
                <a:gs pos="0">
                  <a:srgbClr val="0000FF"/>
                </a:gs>
                <a:gs pos="100000">
                  <a:srgbClr val="00CC00"/>
                </a:gs>
              </a:gsLst>
              <a:lin ang="5400000" scaled="1"/>
            </a:gra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SCA</a:t>
            </a:r>
          </a:p>
          <a:p>
            <a:pPr algn="ctr"/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&lt;SCA “Detector XXXX”&gt;</a:t>
            </a:r>
            <a:endParaRPr lang="en-US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↑                                                    ↑</a:t>
            </a:r>
          </a:p>
          <a:p>
            <a:pPr algn="ctr"/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&lt;ECS&gt; &lt;CTRL “Detector XXXX”&gt;</a:t>
            </a:r>
          </a:p>
          <a:p>
            <a:pPr algn="ctr"/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↑</a:t>
            </a:r>
          </a:p>
          <a:p>
            <a:pPr algn="ctr"/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M x &lt;CTRL “Common YYY&gt;</a:t>
            </a:r>
          </a:p>
          <a:p>
            <a:pPr algn="ctr"/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↑</a:t>
            </a:r>
          </a:p>
          <a:p>
            <a:pPr algn="ctr"/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&lt;DCA Python Bindings&gt;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436433" y="5041355"/>
            <a:ext cx="2410705" cy="584775"/>
          </a:xfrm>
          <a:prstGeom prst="rect">
            <a:avLst/>
          </a:prstGeom>
          <a:noFill/>
          <a:ln w="25400">
            <a:solidFill>
              <a:srgbClr val="FF99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DCA</a:t>
            </a:r>
          </a:p>
          <a:p>
            <a:pPr algn="ctr"/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&lt;C++ part of DCA&gt;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649076" y="2445894"/>
            <a:ext cx="1329687" cy="584775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DCS</a:t>
            </a:r>
          </a:p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EPICS&gt;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/>
          <p:cNvCxnSpPr>
            <a:stCxn id="7" idx="1"/>
            <a:endCxn id="110" idx="3"/>
          </p:cNvCxnSpPr>
          <p:nvPr/>
        </p:nvCxnSpPr>
        <p:spPr>
          <a:xfrm flipH="1" flipV="1">
            <a:off x="6268855" y="1742664"/>
            <a:ext cx="2380221" cy="13398"/>
          </a:xfrm>
          <a:prstGeom prst="straightConnector1">
            <a:avLst/>
          </a:prstGeom>
          <a:ln>
            <a:solidFill>
              <a:srgbClr val="0000FF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7" idx="2"/>
            <a:endCxn id="17" idx="0"/>
          </p:cNvCxnSpPr>
          <p:nvPr/>
        </p:nvCxnSpPr>
        <p:spPr>
          <a:xfrm>
            <a:off x="9313920" y="1940728"/>
            <a:ext cx="0" cy="505166"/>
          </a:xfrm>
          <a:prstGeom prst="straightConnector1">
            <a:avLst/>
          </a:prstGeom>
          <a:ln>
            <a:solidFill>
              <a:srgbClr val="0000FF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Elbow Connector 40"/>
          <p:cNvCxnSpPr>
            <a:stCxn id="9" idx="3"/>
            <a:endCxn id="17" idx="2"/>
          </p:cNvCxnSpPr>
          <p:nvPr/>
        </p:nvCxnSpPr>
        <p:spPr>
          <a:xfrm flipV="1">
            <a:off x="6847138" y="3030669"/>
            <a:ext cx="2466782" cy="2303074"/>
          </a:xfrm>
          <a:prstGeom prst="bentConnector2">
            <a:avLst/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/>
          <p:nvPr/>
        </p:nvCxnSpPr>
        <p:spPr>
          <a:xfrm flipH="1">
            <a:off x="10450115" y="2535806"/>
            <a:ext cx="350363" cy="490896"/>
          </a:xfrm>
          <a:prstGeom prst="straightConnector1">
            <a:avLst/>
          </a:prstGeom>
          <a:ln>
            <a:solidFill>
              <a:srgbClr val="0000FF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10551202" y="2573514"/>
            <a:ext cx="16043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State up 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Commands down</a:t>
            </a:r>
          </a:p>
        </p:txBody>
      </p:sp>
      <p:cxnSp>
        <p:nvCxnSpPr>
          <p:cNvPr id="98" name="Elbow Connector 97"/>
          <p:cNvCxnSpPr/>
          <p:nvPr/>
        </p:nvCxnSpPr>
        <p:spPr>
          <a:xfrm flipV="1">
            <a:off x="10464430" y="3420987"/>
            <a:ext cx="508370" cy="421895"/>
          </a:xfrm>
          <a:prstGeom prst="bentConnector3">
            <a:avLst>
              <a:gd name="adj1" fmla="val 50000"/>
            </a:avLst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1" name="TextBox 100"/>
          <p:cNvSpPr txBox="1"/>
          <p:nvPr/>
        </p:nvSpPr>
        <p:spPr>
          <a:xfrm>
            <a:off x="10800477" y="3370324"/>
            <a:ext cx="13550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LV control</a:t>
            </a:r>
          </a:p>
          <a:p>
            <a:pPr algn="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State check</a:t>
            </a:r>
          </a:p>
        </p:txBody>
      </p:sp>
      <p:sp>
        <p:nvSpPr>
          <p:cNvPr id="105" name="Left Brace 104"/>
          <p:cNvSpPr/>
          <p:nvPr/>
        </p:nvSpPr>
        <p:spPr>
          <a:xfrm>
            <a:off x="854649" y="2241063"/>
            <a:ext cx="500812" cy="2392233"/>
          </a:xfrm>
          <a:prstGeom prst="leftBrace">
            <a:avLst/>
          </a:prstGeom>
          <a:ln>
            <a:gradFill>
              <a:gsLst>
                <a:gs pos="0">
                  <a:srgbClr val="0000FF"/>
                </a:gs>
                <a:gs pos="100000">
                  <a:srgbClr val="00CC00"/>
                </a:gs>
              </a:gsLst>
              <a:lin ang="5400000" scaled="1"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TextBox 105"/>
          <p:cNvSpPr txBox="1"/>
          <p:nvPr/>
        </p:nvSpPr>
        <p:spPr>
          <a:xfrm>
            <a:off x="87224" y="3408032"/>
            <a:ext cx="7476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“SCA”</a:t>
            </a:r>
          </a:p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layer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2919762" y="2241063"/>
            <a:ext cx="748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Python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9489366" y="1288355"/>
            <a:ext cx="748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EPICS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5009818" y="6121382"/>
            <a:ext cx="1280160" cy="36933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CRI</a:t>
            </a:r>
          </a:p>
        </p:txBody>
      </p:sp>
      <p:cxnSp>
        <p:nvCxnSpPr>
          <p:cNvPr id="115" name="Straight Arrow Connector 114"/>
          <p:cNvCxnSpPr>
            <a:stCxn id="9" idx="2"/>
            <a:endCxn id="113" idx="0"/>
          </p:cNvCxnSpPr>
          <p:nvPr/>
        </p:nvCxnSpPr>
        <p:spPr>
          <a:xfrm>
            <a:off x="5641786" y="5626130"/>
            <a:ext cx="8112" cy="49525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6" name="TextBox 115"/>
          <p:cNvSpPr txBox="1"/>
          <p:nvPr/>
        </p:nvSpPr>
        <p:spPr>
          <a:xfrm>
            <a:off x="7817514" y="6124901"/>
            <a:ext cx="1280160" cy="36933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FEE</a:t>
            </a:r>
          </a:p>
        </p:txBody>
      </p:sp>
      <p:cxnSp>
        <p:nvCxnSpPr>
          <p:cNvPr id="117" name="Straight Arrow Connector 116"/>
          <p:cNvCxnSpPr>
            <a:stCxn id="116" idx="1"/>
            <a:endCxn id="113" idx="3"/>
          </p:cNvCxnSpPr>
          <p:nvPr/>
        </p:nvCxnSpPr>
        <p:spPr>
          <a:xfrm flipH="1" flipV="1">
            <a:off x="6289978" y="6306048"/>
            <a:ext cx="1527536" cy="351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8" idx="2"/>
            <a:endCxn id="9" idx="0"/>
          </p:cNvCxnSpPr>
          <p:nvPr/>
        </p:nvCxnSpPr>
        <p:spPr>
          <a:xfrm flipH="1">
            <a:off x="5641786" y="4589263"/>
            <a:ext cx="1" cy="452092"/>
          </a:xfrm>
          <a:prstGeom prst="straightConnector1">
            <a:avLst/>
          </a:prstGeom>
          <a:ln>
            <a:solidFill>
              <a:srgbClr val="0000FF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0" name="TextBox 109"/>
          <p:cNvSpPr txBox="1"/>
          <p:nvPr/>
        </p:nvSpPr>
        <p:spPr>
          <a:xfrm>
            <a:off x="4988695" y="1419498"/>
            <a:ext cx="1280160" cy="646331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PCA</a:t>
            </a:r>
          </a:p>
          <a:p>
            <a:pPr algn="ctr"/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&lt;ECS&gt;</a:t>
            </a:r>
          </a:p>
        </p:txBody>
      </p:sp>
      <p:sp>
        <p:nvSpPr>
          <p:cNvPr id="97" name="Left Brace 96"/>
          <p:cNvSpPr/>
          <p:nvPr/>
        </p:nvSpPr>
        <p:spPr>
          <a:xfrm>
            <a:off x="1047271" y="1438587"/>
            <a:ext cx="348720" cy="1191973"/>
          </a:xfrm>
          <a:prstGeom prst="leftBrace">
            <a:avLst/>
          </a:prstGeom>
          <a:ln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TextBox 117"/>
          <p:cNvSpPr txBox="1"/>
          <p:nvPr/>
        </p:nvSpPr>
        <p:spPr>
          <a:xfrm>
            <a:off x="142640" y="1725176"/>
            <a:ext cx="7476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“ECS”</a:t>
            </a:r>
          </a:p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layer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6227995" y="1766684"/>
            <a:ext cx="748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Python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10237510" y="4217797"/>
            <a:ext cx="9200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&lt;ABCD&gt;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0977341" y="4110075"/>
            <a:ext cx="10806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Software Packages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58618" y="5395221"/>
            <a:ext cx="37130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Think:</a:t>
            </a:r>
          </a:p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Cbmroot libraries </a:t>
            </a:r>
          </a:p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VS</a:t>
            </a:r>
          </a:p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Online Binary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752E75A-A679-4FC3-A5F9-B0D9D51CFA84}"/>
              </a:ext>
            </a:extLst>
          </p:cNvPr>
          <p:cNvSpPr txBox="1"/>
          <p:nvPr/>
        </p:nvSpPr>
        <p:spPr>
          <a:xfrm>
            <a:off x="10337901" y="5891398"/>
            <a:ext cx="1656428" cy="646331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Supplies/Env. HW</a:t>
            </a:r>
          </a:p>
        </p:txBody>
      </p:sp>
      <p:cxnSp>
        <p:nvCxnSpPr>
          <p:cNvPr id="34" name="Connector: Elbow 33">
            <a:extLst>
              <a:ext uri="{FF2B5EF4-FFF2-40B4-BE49-F238E27FC236}">
                <a16:creationId xmlns:a16="http://schemas.microsoft.com/office/drawing/2014/main" id="{87500294-3248-40C4-ABF5-5CCFC7C180C1}"/>
              </a:ext>
            </a:extLst>
          </p:cNvPr>
          <p:cNvCxnSpPr>
            <a:cxnSpLocks/>
            <a:stCxn id="17" idx="3"/>
            <a:endCxn id="33" idx="1"/>
          </p:cNvCxnSpPr>
          <p:nvPr/>
        </p:nvCxnSpPr>
        <p:spPr>
          <a:xfrm>
            <a:off x="9978763" y="2738282"/>
            <a:ext cx="359138" cy="3476282"/>
          </a:xfrm>
          <a:prstGeom prst="bentConnector3">
            <a:avLst/>
          </a:prstGeom>
          <a:ln>
            <a:solidFill>
              <a:schemeClr val="tx1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Connector: Elbow 35">
            <a:extLst>
              <a:ext uri="{FF2B5EF4-FFF2-40B4-BE49-F238E27FC236}">
                <a16:creationId xmlns:a16="http://schemas.microsoft.com/office/drawing/2014/main" id="{B3137ADE-CB89-45FF-B844-9F867F7D9932}"/>
              </a:ext>
            </a:extLst>
          </p:cNvPr>
          <p:cNvCxnSpPr>
            <a:cxnSpLocks/>
            <a:stCxn id="7" idx="3"/>
            <a:endCxn id="33" idx="1"/>
          </p:cNvCxnSpPr>
          <p:nvPr/>
        </p:nvCxnSpPr>
        <p:spPr>
          <a:xfrm>
            <a:off x="9978763" y="1756062"/>
            <a:ext cx="359138" cy="445850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62012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442301" y="1302327"/>
            <a:ext cx="8795208" cy="4049889"/>
          </a:xfrm>
          <a:prstGeom prst="rect">
            <a:avLst/>
          </a:prstGeom>
          <a:noFill/>
          <a:ln w="22225">
            <a:solidFill>
              <a:srgbClr val="FFC000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“Detector “</a:t>
            </a:r>
          </a:p>
          <a:p>
            <a:r>
              <a:rPr lang="en-US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System Controls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EDC “software” layers, Expert/debug/hack mode</a:t>
            </a:r>
          </a:p>
        </p:txBody>
      </p:sp>
      <p:cxnSp>
        <p:nvCxnSpPr>
          <p:cNvPr id="4" name="Elbow Connector 3"/>
          <p:cNvCxnSpPr>
            <a:stCxn id="8" idx="3"/>
            <a:endCxn id="17" idx="1"/>
          </p:cNvCxnSpPr>
          <p:nvPr/>
        </p:nvCxnSpPr>
        <p:spPr>
          <a:xfrm flipV="1">
            <a:off x="7615668" y="2738282"/>
            <a:ext cx="1033408" cy="770680"/>
          </a:xfrm>
          <a:prstGeom prst="bentConnector3">
            <a:avLst>
              <a:gd name="adj1" fmla="val 50000"/>
            </a:avLst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>
            <a:stCxn id="33" idx="2"/>
            <a:endCxn id="8" idx="0"/>
          </p:cNvCxnSpPr>
          <p:nvPr/>
        </p:nvCxnSpPr>
        <p:spPr>
          <a:xfrm>
            <a:off x="4491494" y="1931765"/>
            <a:ext cx="1150293" cy="810929"/>
          </a:xfrm>
          <a:prstGeom prst="straightConnector1">
            <a:avLst/>
          </a:prstGeom>
          <a:ln>
            <a:solidFill>
              <a:srgbClr val="0000FF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667905" y="2742694"/>
            <a:ext cx="3947763" cy="1846659"/>
          </a:xfrm>
          <a:prstGeom prst="rect">
            <a:avLst/>
          </a:prstGeom>
          <a:noFill/>
          <a:ln w="25400">
            <a:gradFill>
              <a:gsLst>
                <a:gs pos="0">
                  <a:srgbClr val="0000FF"/>
                </a:gs>
                <a:gs pos="100000">
                  <a:srgbClr val="00CC00"/>
                </a:gs>
              </a:gsLst>
              <a:lin ang="5400000" scaled="1"/>
            </a:gra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Python Scripts </a:t>
            </a:r>
          </a:p>
          <a:p>
            <a:pPr algn="ctr"/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↑</a:t>
            </a:r>
          </a:p>
          <a:p>
            <a:pPr algn="ctr"/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&lt;CTRL “Detector XXXX”&gt;</a:t>
            </a:r>
          </a:p>
          <a:p>
            <a:pPr algn="ctr"/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↑</a:t>
            </a:r>
          </a:p>
          <a:p>
            <a:pPr algn="ctr"/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M x &lt;CTRL “Common YYY&gt;</a:t>
            </a:r>
          </a:p>
          <a:p>
            <a:pPr algn="ctr"/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↑</a:t>
            </a:r>
          </a:p>
          <a:p>
            <a:pPr algn="ctr"/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&lt;DCA Python Bindings&gt;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436433" y="5041355"/>
            <a:ext cx="2410705" cy="584775"/>
          </a:xfrm>
          <a:prstGeom prst="rect">
            <a:avLst/>
          </a:prstGeom>
          <a:noFill/>
          <a:ln w="25400">
            <a:solidFill>
              <a:srgbClr val="FF99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DCA</a:t>
            </a:r>
          </a:p>
          <a:p>
            <a:pPr algn="ctr"/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&lt;C++ part of DCA&gt;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649076" y="2445894"/>
            <a:ext cx="1329687" cy="584775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DCS</a:t>
            </a:r>
          </a:p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EPICS&gt;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1" name="Elbow Connector 40"/>
          <p:cNvCxnSpPr>
            <a:stCxn id="9" idx="3"/>
            <a:endCxn id="17" idx="2"/>
          </p:cNvCxnSpPr>
          <p:nvPr/>
        </p:nvCxnSpPr>
        <p:spPr>
          <a:xfrm flipV="1">
            <a:off x="6847138" y="3030669"/>
            <a:ext cx="2466782" cy="2303074"/>
          </a:xfrm>
          <a:prstGeom prst="bentConnector2">
            <a:avLst/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/>
          <p:nvPr/>
        </p:nvCxnSpPr>
        <p:spPr>
          <a:xfrm flipH="1">
            <a:off x="10450115" y="2535806"/>
            <a:ext cx="350363" cy="490896"/>
          </a:xfrm>
          <a:prstGeom prst="straightConnector1">
            <a:avLst/>
          </a:prstGeom>
          <a:ln>
            <a:solidFill>
              <a:srgbClr val="0000FF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10551202" y="2573514"/>
            <a:ext cx="16043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State up 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Commands down</a:t>
            </a:r>
          </a:p>
        </p:txBody>
      </p:sp>
      <p:cxnSp>
        <p:nvCxnSpPr>
          <p:cNvPr id="98" name="Elbow Connector 97"/>
          <p:cNvCxnSpPr/>
          <p:nvPr/>
        </p:nvCxnSpPr>
        <p:spPr>
          <a:xfrm flipV="1">
            <a:off x="10464430" y="3420987"/>
            <a:ext cx="508370" cy="421895"/>
          </a:xfrm>
          <a:prstGeom prst="bentConnector3">
            <a:avLst>
              <a:gd name="adj1" fmla="val 50000"/>
            </a:avLst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1" name="TextBox 100"/>
          <p:cNvSpPr txBox="1"/>
          <p:nvPr/>
        </p:nvSpPr>
        <p:spPr>
          <a:xfrm>
            <a:off x="10800477" y="3370324"/>
            <a:ext cx="13550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LV control</a:t>
            </a:r>
          </a:p>
          <a:p>
            <a:pPr algn="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State check</a:t>
            </a:r>
          </a:p>
        </p:txBody>
      </p:sp>
      <p:sp>
        <p:nvSpPr>
          <p:cNvPr id="105" name="Left Brace 104"/>
          <p:cNvSpPr/>
          <p:nvPr/>
        </p:nvSpPr>
        <p:spPr>
          <a:xfrm>
            <a:off x="854649" y="1228437"/>
            <a:ext cx="500812" cy="3404860"/>
          </a:xfrm>
          <a:prstGeom prst="leftBrace">
            <a:avLst/>
          </a:prstGeom>
          <a:ln>
            <a:gradFill>
              <a:gsLst>
                <a:gs pos="0">
                  <a:srgbClr val="0000FF"/>
                </a:gs>
                <a:gs pos="100000">
                  <a:srgbClr val="00CC00"/>
                </a:gs>
              </a:gsLst>
              <a:lin ang="5400000" scaled="1"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TextBox 105"/>
          <p:cNvSpPr txBox="1"/>
          <p:nvPr/>
        </p:nvSpPr>
        <p:spPr>
          <a:xfrm>
            <a:off x="131723" y="2515368"/>
            <a:ext cx="7476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“SCA-like”</a:t>
            </a:r>
          </a:p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layer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2919760" y="2714725"/>
            <a:ext cx="748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Python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5009818" y="6121382"/>
            <a:ext cx="1280160" cy="36933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CRI</a:t>
            </a:r>
          </a:p>
        </p:txBody>
      </p:sp>
      <p:cxnSp>
        <p:nvCxnSpPr>
          <p:cNvPr id="115" name="Straight Arrow Connector 114"/>
          <p:cNvCxnSpPr>
            <a:stCxn id="9" idx="2"/>
            <a:endCxn id="113" idx="0"/>
          </p:cNvCxnSpPr>
          <p:nvPr/>
        </p:nvCxnSpPr>
        <p:spPr>
          <a:xfrm>
            <a:off x="5641786" y="5626130"/>
            <a:ext cx="8112" cy="49525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6" name="TextBox 115"/>
          <p:cNvSpPr txBox="1"/>
          <p:nvPr/>
        </p:nvSpPr>
        <p:spPr>
          <a:xfrm>
            <a:off x="7817514" y="6124901"/>
            <a:ext cx="1280160" cy="36933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FEE</a:t>
            </a:r>
          </a:p>
        </p:txBody>
      </p:sp>
      <p:cxnSp>
        <p:nvCxnSpPr>
          <p:cNvPr id="117" name="Straight Arrow Connector 116"/>
          <p:cNvCxnSpPr>
            <a:stCxn id="116" idx="1"/>
            <a:endCxn id="113" idx="3"/>
          </p:cNvCxnSpPr>
          <p:nvPr/>
        </p:nvCxnSpPr>
        <p:spPr>
          <a:xfrm flipH="1" flipV="1">
            <a:off x="6289978" y="6306048"/>
            <a:ext cx="1527536" cy="351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8" idx="2"/>
            <a:endCxn id="9" idx="0"/>
          </p:cNvCxnSpPr>
          <p:nvPr/>
        </p:nvCxnSpPr>
        <p:spPr>
          <a:xfrm flipH="1">
            <a:off x="5641786" y="4589353"/>
            <a:ext cx="1" cy="452002"/>
          </a:xfrm>
          <a:prstGeom prst="straightConnector1">
            <a:avLst/>
          </a:prstGeom>
          <a:ln>
            <a:solidFill>
              <a:srgbClr val="0000FF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10237510" y="4217797"/>
            <a:ext cx="9200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&lt;ABCD&gt;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0977341" y="4110075"/>
            <a:ext cx="10806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Software Packages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58618" y="5395221"/>
            <a:ext cx="37130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Think:</a:t>
            </a:r>
          </a:p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Cbmroot libraries </a:t>
            </a:r>
          </a:p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VS</a:t>
            </a:r>
          </a:p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Online Binary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667905" y="1346990"/>
            <a:ext cx="1647177" cy="584775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QT GUI</a:t>
            </a:r>
          </a:p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QT or </a:t>
            </a:r>
            <a:r>
              <a:rPr lang="en-US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Pyside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641785" y="1339262"/>
            <a:ext cx="1973883" cy="584775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TK GUI</a:t>
            </a:r>
          </a:p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en-US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Tkinter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, TCL/TK, …&gt;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6" name="Straight Arrow Connector 35"/>
          <p:cNvCxnSpPr>
            <a:stCxn id="34" idx="2"/>
            <a:endCxn id="8" idx="0"/>
          </p:cNvCxnSpPr>
          <p:nvPr/>
        </p:nvCxnSpPr>
        <p:spPr>
          <a:xfrm flipH="1">
            <a:off x="5641787" y="1924037"/>
            <a:ext cx="986940" cy="818657"/>
          </a:xfrm>
          <a:prstGeom prst="straightConnector1">
            <a:avLst/>
          </a:prstGeom>
          <a:ln>
            <a:solidFill>
              <a:srgbClr val="0000FF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7939647" y="1339261"/>
            <a:ext cx="1973883" cy="584775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Whatever GUI</a:t>
            </a:r>
          </a:p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Beloved package…&gt;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0" name="Straight Arrow Connector 39"/>
          <p:cNvCxnSpPr>
            <a:stCxn id="39" idx="2"/>
            <a:endCxn id="8" idx="0"/>
          </p:cNvCxnSpPr>
          <p:nvPr/>
        </p:nvCxnSpPr>
        <p:spPr>
          <a:xfrm flipH="1">
            <a:off x="5641787" y="1924036"/>
            <a:ext cx="3284802" cy="818658"/>
          </a:xfrm>
          <a:prstGeom prst="straightConnector1">
            <a:avLst/>
          </a:prstGeom>
          <a:ln>
            <a:solidFill>
              <a:srgbClr val="0000FF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0ECEE79E-2FC8-469E-9A05-DD793B41C2B3}"/>
              </a:ext>
            </a:extLst>
          </p:cNvPr>
          <p:cNvSpPr txBox="1"/>
          <p:nvPr/>
        </p:nvSpPr>
        <p:spPr>
          <a:xfrm>
            <a:off x="10337901" y="5891398"/>
            <a:ext cx="1656428" cy="646331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Supplies/Env. HW</a:t>
            </a:r>
          </a:p>
        </p:txBody>
      </p:sp>
      <p:cxnSp>
        <p:nvCxnSpPr>
          <p:cNvPr id="31" name="Connector: Elbow 30">
            <a:extLst>
              <a:ext uri="{FF2B5EF4-FFF2-40B4-BE49-F238E27FC236}">
                <a16:creationId xmlns:a16="http://schemas.microsoft.com/office/drawing/2014/main" id="{C6FA7804-AC03-4F0D-8771-444EA0AC435E}"/>
              </a:ext>
            </a:extLst>
          </p:cNvPr>
          <p:cNvCxnSpPr>
            <a:cxnSpLocks/>
            <a:stCxn id="17" idx="3"/>
            <a:endCxn id="30" idx="1"/>
          </p:cNvCxnSpPr>
          <p:nvPr/>
        </p:nvCxnSpPr>
        <p:spPr>
          <a:xfrm>
            <a:off x="9978763" y="2738282"/>
            <a:ext cx="359138" cy="3476282"/>
          </a:xfrm>
          <a:prstGeom prst="bentConnector3">
            <a:avLst/>
          </a:prstGeom>
          <a:ln>
            <a:solidFill>
              <a:schemeClr val="tx1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285713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DCS (brief)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/>
              <a:t>D</a:t>
            </a:r>
            <a:r>
              <a:rPr lang="en-US" dirty="0"/>
              <a:t>etector </a:t>
            </a:r>
            <a:r>
              <a:rPr lang="en-US" u="sng" dirty="0"/>
              <a:t>C</a:t>
            </a:r>
            <a:r>
              <a:rPr lang="en-US" dirty="0"/>
              <a:t>ontrol </a:t>
            </a:r>
            <a:r>
              <a:rPr lang="en-US" u="sng" dirty="0"/>
              <a:t>S</a:t>
            </a:r>
            <a:r>
              <a:rPr lang="en-US" dirty="0"/>
              <a:t>ystems </a:t>
            </a:r>
          </a:p>
          <a:p>
            <a:pPr marL="0" indent="0">
              <a:buNone/>
            </a:pPr>
            <a:r>
              <a:rPr lang="en-US" u="sng" dirty="0"/>
              <a:t>Missions:</a:t>
            </a:r>
          </a:p>
          <a:p>
            <a:r>
              <a:rPr lang="en-US" dirty="0"/>
              <a:t>Controls of supplies to the detectors and electronics</a:t>
            </a:r>
          </a:p>
          <a:p>
            <a:pPr lvl="1"/>
            <a:r>
              <a:rPr lang="en-US" dirty="0"/>
              <a:t>Gas</a:t>
            </a:r>
          </a:p>
          <a:p>
            <a:pPr lvl="1"/>
            <a:r>
              <a:rPr lang="en-US" dirty="0"/>
              <a:t>Low Voltage</a:t>
            </a:r>
          </a:p>
          <a:p>
            <a:pPr lvl="1"/>
            <a:r>
              <a:rPr lang="en-US" dirty="0"/>
              <a:t>High Voltage</a:t>
            </a:r>
          </a:p>
          <a:p>
            <a:pPr lvl="1"/>
            <a:r>
              <a:rPr lang="en-US" dirty="0"/>
              <a:t>…</a:t>
            </a:r>
          </a:p>
          <a:p>
            <a:r>
              <a:rPr lang="en-US" dirty="0"/>
              <a:t>Environment monitoring and controls</a:t>
            </a:r>
          </a:p>
          <a:p>
            <a:pPr lvl="1"/>
            <a:r>
              <a:rPr lang="en-US" dirty="0"/>
              <a:t>Temperature</a:t>
            </a:r>
          </a:p>
          <a:p>
            <a:pPr lvl="1"/>
            <a:r>
              <a:rPr lang="en-US" dirty="0"/>
              <a:t>Pressure</a:t>
            </a:r>
          </a:p>
          <a:p>
            <a:pPr lvl="1"/>
            <a:r>
              <a:rPr lang="en-US" dirty="0"/>
              <a:t>Cooling</a:t>
            </a:r>
          </a:p>
          <a:p>
            <a:pPr lvl="1"/>
            <a:r>
              <a:rPr lang="en-US" dirty="0"/>
              <a:t>…</a:t>
            </a:r>
          </a:p>
          <a:p>
            <a:pPr marL="0" indent="0">
              <a:buNone/>
            </a:pPr>
            <a:r>
              <a:rPr lang="en-US" u="sng" dirty="0"/>
              <a:t>Specifications:</a:t>
            </a:r>
          </a:p>
          <a:p>
            <a:r>
              <a:rPr lang="en-US" dirty="0"/>
              <a:t>Implemented in EPICS</a:t>
            </a:r>
          </a:p>
          <a:p>
            <a:r>
              <a:rPr lang="en-US" dirty="0"/>
              <a:t>Independent instances per Detector System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en-US" dirty="0"/>
              <a:t>More details by following presentations</a:t>
            </a:r>
          </a:p>
        </p:txBody>
      </p:sp>
      <p:sp>
        <p:nvSpPr>
          <p:cNvPr id="4" name="Star: 5 Points 3">
            <a:extLst>
              <a:ext uri="{FF2B5EF4-FFF2-40B4-BE49-F238E27FC236}">
                <a16:creationId xmlns:a16="http://schemas.microsoft.com/office/drawing/2014/main" id="{B61361F1-8ED5-48FA-AC46-BF5B93E7B7B5}"/>
              </a:ext>
            </a:extLst>
          </p:cNvPr>
          <p:cNvSpPr/>
          <p:nvPr/>
        </p:nvSpPr>
        <p:spPr>
          <a:xfrm>
            <a:off x="11925061" y="325669"/>
            <a:ext cx="216000" cy="216000"/>
          </a:xfrm>
          <a:prstGeom prst="star5">
            <a:avLst/>
          </a:prstGeom>
          <a:solidFill>
            <a:srgbClr val="FF0000"/>
          </a:solidFill>
          <a:ln>
            <a:solidFill>
              <a:srgbClr val="0066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6592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857500"/>
            <a:ext cx="10972800" cy="1143000"/>
          </a:xfrm>
        </p:spPr>
        <p:txBody>
          <a:bodyPr>
            <a:normAutofit/>
          </a:bodyPr>
          <a:lstStyle/>
          <a:p>
            <a:r>
              <a:rPr lang="en-US" dirty="0"/>
              <a:t>Concepts and acronyms </a:t>
            </a:r>
          </a:p>
        </p:txBody>
      </p:sp>
    </p:spTree>
    <p:extLst>
      <p:ext uri="{BB962C8B-B14F-4D97-AF65-F5344CB8AC3E}">
        <p14:creationId xmlns:p14="http://schemas.microsoft.com/office/powerpoint/2010/main" val="712337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ECS?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698269" y="1253142"/>
            <a:ext cx="11266549" cy="5330305"/>
            <a:chOff x="698269" y="1253142"/>
            <a:chExt cx="11266549" cy="5330305"/>
          </a:xfrm>
        </p:grpSpPr>
        <p:cxnSp>
          <p:nvCxnSpPr>
            <p:cNvPr id="5" name="Elbow Connector 4"/>
            <p:cNvCxnSpPr>
              <a:stCxn id="18" idx="2"/>
              <a:endCxn id="7" idx="3"/>
            </p:cNvCxnSpPr>
            <p:nvPr/>
          </p:nvCxnSpPr>
          <p:spPr>
            <a:xfrm rot="5400000">
              <a:off x="5294022" y="1609559"/>
              <a:ext cx="1306329" cy="2565309"/>
            </a:xfrm>
            <a:prstGeom prst="bentConnector2">
              <a:avLst/>
            </a:prstGeom>
            <a:ln>
              <a:solidFill>
                <a:srgbClr val="FF0000">
                  <a:alpha val="40000"/>
                </a:srgbClr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Elbow Connector 5"/>
            <p:cNvCxnSpPr>
              <a:stCxn id="17" idx="2"/>
              <a:endCxn id="7" idx="3"/>
            </p:cNvCxnSpPr>
            <p:nvPr/>
          </p:nvCxnSpPr>
          <p:spPr>
            <a:xfrm rot="5400000">
              <a:off x="4433724" y="2331755"/>
              <a:ext cx="1444431" cy="982815"/>
            </a:xfrm>
            <a:prstGeom prst="bentConnector2">
              <a:avLst/>
            </a:prstGeom>
            <a:ln>
              <a:solidFill>
                <a:srgbClr val="FF0000">
                  <a:alpha val="40000"/>
                </a:srgbClr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3384371" y="3360712"/>
              <a:ext cx="1280160" cy="369332"/>
            </a:xfrm>
            <a:prstGeom prst="rect">
              <a:avLst/>
            </a:prstGeom>
            <a:noFill/>
            <a:ln w="25400">
              <a:solidFill>
                <a:srgbClr val="0000FF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ECS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384372" y="4870510"/>
              <a:ext cx="1280160" cy="646331"/>
            </a:xfrm>
            <a:prstGeom prst="rect">
              <a:avLst/>
            </a:prstGeom>
            <a:noFill/>
            <a:ln w="25400">
              <a:solidFill>
                <a:srgbClr val="0000FF">
                  <a:alpha val="40000"/>
                </a:srgb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tx1">
                      <a:alpha val="4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Readout</a:t>
              </a:r>
            </a:p>
            <a:p>
              <a:pPr algn="ctr"/>
              <a:r>
                <a:rPr lang="en-US" dirty="0">
                  <a:solidFill>
                    <a:schemeClr val="tx1">
                      <a:alpha val="4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Controls</a:t>
              </a:r>
            </a:p>
          </p:txBody>
        </p:sp>
        <p:cxnSp>
          <p:nvCxnSpPr>
            <p:cNvPr id="9" name="Straight Arrow Connector 8"/>
            <p:cNvCxnSpPr>
              <a:stCxn id="7" idx="2"/>
              <a:endCxn id="8" idx="0"/>
            </p:cNvCxnSpPr>
            <p:nvPr/>
          </p:nvCxnSpPr>
          <p:spPr>
            <a:xfrm>
              <a:off x="4024451" y="3730044"/>
              <a:ext cx="1" cy="1140466"/>
            </a:xfrm>
            <a:prstGeom prst="straightConnector1">
              <a:avLst/>
            </a:prstGeom>
            <a:ln>
              <a:solidFill>
                <a:srgbClr val="0000FF">
                  <a:alpha val="40000"/>
                </a:srgbClr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8131039" y="1453822"/>
              <a:ext cx="1329687" cy="646331"/>
            </a:xfrm>
            <a:prstGeom prst="rect">
              <a:avLst/>
            </a:prstGeom>
            <a:noFill/>
            <a:ln w="25400">
              <a:solidFill>
                <a:srgbClr val="0000FF">
                  <a:alpha val="40000"/>
                </a:srgb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tx1">
                      <a:alpha val="4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FLES</a:t>
              </a:r>
            </a:p>
            <a:p>
              <a:pPr algn="ctr"/>
              <a:r>
                <a:rPr lang="en-US" dirty="0">
                  <a:solidFill>
                    <a:schemeClr val="tx1">
                      <a:alpha val="4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Control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970830" y="5009009"/>
              <a:ext cx="1329687" cy="369332"/>
            </a:xfrm>
            <a:prstGeom prst="rect">
              <a:avLst/>
            </a:prstGeom>
            <a:noFill/>
            <a:ln w="25400">
              <a:solidFill>
                <a:srgbClr val="0000FF">
                  <a:alpha val="40000"/>
                </a:srgb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tx1">
                      <a:alpha val="4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DCS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407832" y="4172652"/>
              <a:ext cx="1329687" cy="923330"/>
            </a:xfrm>
            <a:prstGeom prst="rect">
              <a:avLst/>
            </a:prstGeom>
            <a:noFill/>
            <a:ln w="25400">
              <a:solidFill>
                <a:srgbClr val="0000FF">
                  <a:alpha val="40000"/>
                </a:srgb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tx1">
                      <a:alpha val="4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Online Software</a:t>
              </a:r>
            </a:p>
            <a:p>
              <a:pPr algn="ctr"/>
              <a:r>
                <a:rPr lang="en-US" dirty="0">
                  <a:solidFill>
                    <a:schemeClr val="tx1">
                      <a:alpha val="4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Control</a:t>
              </a:r>
            </a:p>
          </p:txBody>
        </p:sp>
        <p:cxnSp>
          <p:nvCxnSpPr>
            <p:cNvPr id="13" name="Elbow Connector 12"/>
            <p:cNvCxnSpPr>
              <a:stCxn id="10" idx="2"/>
              <a:endCxn id="7" idx="3"/>
            </p:cNvCxnSpPr>
            <p:nvPr/>
          </p:nvCxnSpPr>
          <p:spPr>
            <a:xfrm rot="5400000">
              <a:off x="6007595" y="757089"/>
              <a:ext cx="1445225" cy="4131352"/>
            </a:xfrm>
            <a:prstGeom prst="bentConnector2">
              <a:avLst/>
            </a:prstGeom>
            <a:ln>
              <a:solidFill>
                <a:srgbClr val="0000FF">
                  <a:alpha val="40000"/>
                </a:srgbClr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Elbow Connector 13"/>
            <p:cNvCxnSpPr>
              <a:stCxn id="11" idx="0"/>
              <a:endCxn id="7" idx="3"/>
            </p:cNvCxnSpPr>
            <p:nvPr/>
          </p:nvCxnSpPr>
          <p:spPr>
            <a:xfrm rot="16200000" flipV="1">
              <a:off x="4918288" y="3291622"/>
              <a:ext cx="1463631" cy="1971143"/>
            </a:xfrm>
            <a:prstGeom prst="bentConnector2">
              <a:avLst/>
            </a:prstGeom>
            <a:ln>
              <a:solidFill>
                <a:srgbClr val="0000FF">
                  <a:alpha val="40000"/>
                </a:srgbClr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Elbow Connector 14"/>
            <p:cNvCxnSpPr>
              <a:stCxn id="12" idx="0"/>
              <a:endCxn id="7" idx="3"/>
            </p:cNvCxnSpPr>
            <p:nvPr/>
          </p:nvCxnSpPr>
          <p:spPr>
            <a:xfrm rot="16200000" flipV="1">
              <a:off x="6054967" y="2154942"/>
              <a:ext cx="627274" cy="3408145"/>
            </a:xfrm>
            <a:prstGeom prst="bentConnector2">
              <a:avLst/>
            </a:prstGeom>
            <a:ln>
              <a:solidFill>
                <a:srgbClr val="0000FF">
                  <a:alpha val="40000"/>
                </a:srgbClr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3334466" y="1454616"/>
              <a:ext cx="1379971" cy="646331"/>
            </a:xfrm>
            <a:prstGeom prst="rect">
              <a:avLst/>
            </a:prstGeom>
            <a:noFill/>
            <a:ln w="25400">
              <a:solidFill>
                <a:srgbClr val="0000FF">
                  <a:alpha val="40000"/>
                </a:srgb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tx1">
                      <a:alpha val="4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Parameter Manager(s)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982328" y="1454616"/>
              <a:ext cx="1330036" cy="646331"/>
            </a:xfrm>
            <a:prstGeom prst="rect">
              <a:avLst/>
            </a:prstGeom>
            <a:noFill/>
            <a:ln w="25400">
              <a:solidFill>
                <a:srgbClr val="0000FF">
                  <a:alpha val="40000"/>
                </a:srgb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tx1">
                      <a:alpha val="4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Logging service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564822" y="1315719"/>
              <a:ext cx="1330036" cy="923330"/>
            </a:xfrm>
            <a:prstGeom prst="rect">
              <a:avLst/>
            </a:prstGeom>
            <a:noFill/>
            <a:ln w="25400">
              <a:solidFill>
                <a:srgbClr val="0000FF">
                  <a:alpha val="40000"/>
                </a:srgb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tx1">
                      <a:alpha val="4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Monitoring service &amp; </a:t>
              </a:r>
            </a:p>
            <a:p>
              <a:pPr algn="ctr"/>
              <a:r>
                <a:rPr lang="en-US" dirty="0">
                  <a:solidFill>
                    <a:schemeClr val="tx1">
                      <a:alpha val="4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Database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739376" y="5786662"/>
              <a:ext cx="1233903" cy="369332"/>
            </a:xfrm>
            <a:prstGeom prst="rect">
              <a:avLst/>
            </a:prstGeom>
            <a:noFill/>
            <a:ln w="25400">
              <a:solidFill>
                <a:srgbClr val="0000FF">
                  <a:alpha val="40000"/>
                </a:srgb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tx1">
                      <a:alpha val="4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TFC</a:t>
              </a:r>
            </a:p>
          </p:txBody>
        </p:sp>
        <p:cxnSp>
          <p:nvCxnSpPr>
            <p:cNvPr id="20" name="Elbow Connector 19"/>
            <p:cNvCxnSpPr>
              <a:stCxn id="19" idx="0"/>
              <a:endCxn id="7" idx="3"/>
            </p:cNvCxnSpPr>
            <p:nvPr/>
          </p:nvCxnSpPr>
          <p:spPr>
            <a:xfrm rot="16200000" flipV="1">
              <a:off x="3889788" y="4320121"/>
              <a:ext cx="2241284" cy="691797"/>
            </a:xfrm>
            <a:prstGeom prst="bentConnector2">
              <a:avLst/>
            </a:prstGeom>
            <a:ln>
              <a:solidFill>
                <a:srgbClr val="0000FF">
                  <a:alpha val="40000"/>
                </a:srgbClr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1896127" y="2519954"/>
              <a:ext cx="1379971" cy="646331"/>
            </a:xfrm>
            <a:prstGeom prst="rect">
              <a:avLst/>
            </a:prstGeom>
            <a:noFill/>
            <a:ln w="25400">
              <a:solidFill>
                <a:srgbClr val="0000FF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User</a:t>
              </a:r>
            </a:p>
            <a:p>
              <a:pPr algn="ctr"/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Interface(s)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9080221" y="2552860"/>
              <a:ext cx="1329687" cy="646331"/>
            </a:xfrm>
            <a:prstGeom prst="rect">
              <a:avLst/>
            </a:prstGeom>
            <a:noFill/>
            <a:ln w="25400">
              <a:solidFill>
                <a:srgbClr val="0000FF">
                  <a:alpha val="40000"/>
                </a:srgb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>
                  <a:solidFill>
                    <a:schemeClr val="tx1">
                      <a:alpha val="4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Online Processing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9080222" y="5255349"/>
              <a:ext cx="1329687" cy="923330"/>
            </a:xfrm>
            <a:prstGeom prst="rect">
              <a:avLst/>
            </a:prstGeom>
            <a:noFill/>
            <a:ln w="25400">
              <a:solidFill>
                <a:srgbClr val="0000FF">
                  <a:alpha val="40000"/>
                </a:srgb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>
                  <a:solidFill>
                    <a:schemeClr val="tx1">
                      <a:alpha val="4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Online Monitoring</a:t>
              </a:r>
            </a:p>
            <a:p>
              <a:pPr algn="ctr"/>
              <a:r>
                <a:rPr lang="en-US" i="1" dirty="0">
                  <a:solidFill>
                    <a:schemeClr val="tx1">
                      <a:alpha val="4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&amp; QA</a:t>
              </a:r>
            </a:p>
          </p:txBody>
        </p:sp>
        <p:cxnSp>
          <p:nvCxnSpPr>
            <p:cNvPr id="24" name="Elbow Connector 23"/>
            <p:cNvCxnSpPr>
              <a:stCxn id="22" idx="2"/>
              <a:endCxn id="12" idx="3"/>
            </p:cNvCxnSpPr>
            <p:nvPr/>
          </p:nvCxnSpPr>
          <p:spPr>
            <a:xfrm rot="5400000">
              <a:off x="8523729" y="3412981"/>
              <a:ext cx="1435126" cy="1007546"/>
            </a:xfrm>
            <a:prstGeom prst="bentConnector2">
              <a:avLst/>
            </a:prstGeom>
            <a:ln>
              <a:solidFill>
                <a:srgbClr val="0000FF">
                  <a:alpha val="40000"/>
                </a:srgbClr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Elbow Connector 24"/>
            <p:cNvCxnSpPr>
              <a:stCxn id="12" idx="3"/>
              <a:endCxn id="23" idx="0"/>
            </p:cNvCxnSpPr>
            <p:nvPr/>
          </p:nvCxnSpPr>
          <p:spPr>
            <a:xfrm>
              <a:off x="8737519" y="4634317"/>
              <a:ext cx="1007547" cy="621032"/>
            </a:xfrm>
            <a:prstGeom prst="bentConnector2">
              <a:avLst/>
            </a:prstGeom>
            <a:ln>
              <a:solidFill>
                <a:srgbClr val="0000FF">
                  <a:alpha val="40000"/>
                </a:srgbClr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Elbow Connector 25"/>
            <p:cNvCxnSpPr>
              <a:stCxn id="21" idx="2"/>
              <a:endCxn id="7" idx="1"/>
            </p:cNvCxnSpPr>
            <p:nvPr/>
          </p:nvCxnSpPr>
          <p:spPr>
            <a:xfrm rot="16200000" flipH="1">
              <a:off x="2795696" y="2956702"/>
              <a:ext cx="379093" cy="798258"/>
            </a:xfrm>
            <a:prstGeom prst="bentConnector2">
              <a:avLst/>
            </a:prstGeom>
            <a:ln>
              <a:solidFill>
                <a:srgbClr val="0000FF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Elbow Connector 26"/>
            <p:cNvCxnSpPr>
              <a:stCxn id="16" idx="2"/>
              <a:endCxn id="7" idx="0"/>
            </p:cNvCxnSpPr>
            <p:nvPr/>
          </p:nvCxnSpPr>
          <p:spPr>
            <a:xfrm rot="5400000">
              <a:off x="3394570" y="2730829"/>
              <a:ext cx="1259765" cy="1"/>
            </a:xfrm>
            <a:prstGeom prst="bentConnector3">
              <a:avLst>
                <a:gd name="adj1" fmla="val 50000"/>
              </a:avLst>
            </a:prstGeom>
            <a:ln>
              <a:solidFill>
                <a:srgbClr val="0000FF">
                  <a:alpha val="40000"/>
                </a:srgbClr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Rectangle 27"/>
            <p:cNvSpPr/>
            <p:nvPr/>
          </p:nvSpPr>
          <p:spPr>
            <a:xfrm>
              <a:off x="698269" y="2377150"/>
              <a:ext cx="8207829" cy="3266035"/>
            </a:xfrm>
            <a:prstGeom prst="rect">
              <a:avLst/>
            </a:prstGeom>
            <a:noFill/>
            <a:ln w="22225">
              <a:solidFill>
                <a:srgbClr val="FFC000"/>
              </a:solidFill>
              <a:prstDash val="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r>
                <a:rPr lang="en-US" dirty="0">
                  <a:solidFill>
                    <a:srgbClr val="FFC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EDC </a:t>
              </a:r>
            </a:p>
            <a:p>
              <a:r>
                <a:rPr lang="en-US" dirty="0">
                  <a:solidFill>
                    <a:srgbClr val="FFC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=&gt; computing project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384371" y="6214115"/>
              <a:ext cx="1280160" cy="369332"/>
            </a:xfrm>
            <a:prstGeom prst="rect">
              <a:avLst/>
            </a:prstGeom>
            <a:noFill/>
            <a:ln w="25400">
              <a:solidFill>
                <a:schemeClr val="accent3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>
                  <a:latin typeface="Arial" panose="020B0604020202020204" pitchFamily="34" charset="0"/>
                  <a:cs typeface="Arial" panose="020B0604020202020204" pitchFamily="34" charset="0"/>
                </a:rPr>
                <a:t>Read. HW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030478" y="6214115"/>
              <a:ext cx="1210390" cy="369332"/>
            </a:xfrm>
            <a:prstGeom prst="rect">
              <a:avLst/>
            </a:prstGeom>
            <a:noFill/>
            <a:ln w="25400">
              <a:solidFill>
                <a:schemeClr val="accent3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Env</a:t>
              </a:r>
              <a:r>
                <a:rPr lang="en-US" i="1" dirty="0">
                  <a:latin typeface="Arial" panose="020B0604020202020204" pitchFamily="34" charset="0"/>
                  <a:cs typeface="Arial" panose="020B0604020202020204" pitchFamily="34" charset="0"/>
                </a:rPr>
                <a:t>. HW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10656168" y="4311151"/>
              <a:ext cx="1308650" cy="646331"/>
            </a:xfrm>
            <a:prstGeom prst="rect">
              <a:avLst/>
            </a:prstGeom>
            <a:noFill/>
            <a:ln w="25400">
              <a:solidFill>
                <a:schemeClr val="accent3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>
                  <a:latin typeface="Arial" panose="020B0604020202020204" pitchFamily="34" charset="0"/>
                  <a:cs typeface="Arial" panose="020B0604020202020204" pitchFamily="34" charset="0"/>
                </a:rPr>
                <a:t>Computing Farm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0656168" y="1315322"/>
              <a:ext cx="1308650" cy="923330"/>
            </a:xfrm>
            <a:prstGeom prst="rect">
              <a:avLst/>
            </a:prstGeom>
            <a:noFill/>
            <a:ln w="25400">
              <a:solidFill>
                <a:schemeClr val="accent3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>
                  <a:latin typeface="Arial" panose="020B0604020202020204" pitchFamily="34" charset="0"/>
                  <a:cs typeface="Arial" panose="020B0604020202020204" pitchFamily="34" charset="0"/>
                </a:rPr>
                <a:t>Input and computing Farm</a:t>
              </a:r>
            </a:p>
          </p:txBody>
        </p:sp>
        <p:cxnSp>
          <p:nvCxnSpPr>
            <p:cNvPr id="33" name="Straight Arrow Connector 32"/>
            <p:cNvCxnSpPr>
              <a:stCxn id="8" idx="2"/>
              <a:endCxn id="29" idx="0"/>
            </p:cNvCxnSpPr>
            <p:nvPr/>
          </p:nvCxnSpPr>
          <p:spPr>
            <a:xfrm flipH="1">
              <a:off x="4024451" y="5516841"/>
              <a:ext cx="1" cy="697274"/>
            </a:xfrm>
            <a:prstGeom prst="straightConnector1">
              <a:avLst/>
            </a:prstGeom>
            <a:ln>
              <a:solidFill>
                <a:schemeClr val="accent3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>
              <a:stCxn id="11" idx="2"/>
              <a:endCxn id="30" idx="0"/>
            </p:cNvCxnSpPr>
            <p:nvPr/>
          </p:nvCxnSpPr>
          <p:spPr>
            <a:xfrm flipH="1">
              <a:off x="6635673" y="5378341"/>
              <a:ext cx="1" cy="835774"/>
            </a:xfrm>
            <a:prstGeom prst="straightConnector1">
              <a:avLst/>
            </a:prstGeom>
            <a:ln>
              <a:solidFill>
                <a:schemeClr val="accent3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>
              <a:stCxn id="32" idx="1"/>
              <a:endCxn id="10" idx="3"/>
            </p:cNvCxnSpPr>
            <p:nvPr/>
          </p:nvCxnSpPr>
          <p:spPr>
            <a:xfrm flipH="1">
              <a:off x="9460726" y="1776987"/>
              <a:ext cx="1195442" cy="1"/>
            </a:xfrm>
            <a:prstGeom prst="straightConnector1">
              <a:avLst/>
            </a:prstGeom>
            <a:ln>
              <a:solidFill>
                <a:schemeClr val="accent3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>
              <a:stCxn id="31" idx="1"/>
            </p:cNvCxnSpPr>
            <p:nvPr/>
          </p:nvCxnSpPr>
          <p:spPr>
            <a:xfrm flipH="1" flipV="1">
              <a:off x="9745064" y="4633939"/>
              <a:ext cx="911104" cy="378"/>
            </a:xfrm>
            <a:prstGeom prst="straightConnector1">
              <a:avLst/>
            </a:prstGeom>
            <a:ln>
              <a:solidFill>
                <a:schemeClr val="accent3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Elbow Connector 36"/>
            <p:cNvCxnSpPr>
              <a:stCxn id="29" idx="3"/>
              <a:endCxn id="19" idx="2"/>
            </p:cNvCxnSpPr>
            <p:nvPr/>
          </p:nvCxnSpPr>
          <p:spPr>
            <a:xfrm flipV="1">
              <a:off x="4664531" y="6155994"/>
              <a:ext cx="691797" cy="242787"/>
            </a:xfrm>
            <a:prstGeom prst="bentConnector2">
              <a:avLst/>
            </a:prstGeom>
            <a:ln>
              <a:solidFill>
                <a:schemeClr val="accent3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Rectangle 37"/>
            <p:cNvSpPr/>
            <p:nvPr/>
          </p:nvSpPr>
          <p:spPr>
            <a:xfrm>
              <a:off x="7350633" y="3981450"/>
              <a:ext cx="1555471" cy="1661735"/>
            </a:xfrm>
            <a:prstGeom prst="rect">
              <a:avLst/>
            </a:prstGeom>
            <a:noFill/>
            <a:ln w="22225">
              <a:solidFill>
                <a:srgbClr val="DE8400"/>
              </a:solidFill>
              <a:prstDash val="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r>
                <a:rPr lang="en-US" sz="1600" dirty="0">
                  <a:solidFill>
                    <a:srgbClr val="DE84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Still in project?</a:t>
              </a: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177309" y="1253142"/>
              <a:ext cx="4779606" cy="1123011"/>
            </a:xfrm>
            <a:prstGeom prst="rect">
              <a:avLst/>
            </a:prstGeom>
            <a:noFill/>
            <a:ln w="22225">
              <a:solidFill>
                <a:srgbClr val="DE8400"/>
              </a:solidFill>
              <a:prstDash val="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endParaRPr lang="en-US" sz="1600" dirty="0">
                <a:solidFill>
                  <a:srgbClr val="DE84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" name="Star: 5 Points 2">
            <a:extLst>
              <a:ext uri="{FF2B5EF4-FFF2-40B4-BE49-F238E27FC236}">
                <a16:creationId xmlns:a16="http://schemas.microsoft.com/office/drawing/2014/main" id="{E656C68E-C5D8-42E3-A401-815D8EFDEBD2}"/>
              </a:ext>
            </a:extLst>
          </p:cNvPr>
          <p:cNvSpPr/>
          <p:nvPr/>
        </p:nvSpPr>
        <p:spPr>
          <a:xfrm>
            <a:off x="11925061" y="325669"/>
            <a:ext cx="216000" cy="216000"/>
          </a:xfrm>
          <a:prstGeom prst="star5">
            <a:avLst/>
          </a:prstGeom>
          <a:solidFill>
            <a:srgbClr val="FF0000"/>
          </a:solidFill>
          <a:ln>
            <a:solidFill>
              <a:srgbClr val="0066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888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/>
              <a:t>E</a:t>
            </a:r>
            <a:r>
              <a:rPr lang="en-US" dirty="0"/>
              <a:t>xperiment </a:t>
            </a:r>
            <a:r>
              <a:rPr lang="en-US" u="sng" dirty="0"/>
              <a:t>C</a:t>
            </a:r>
            <a:r>
              <a:rPr lang="en-US" dirty="0"/>
              <a:t>ontrol </a:t>
            </a:r>
            <a:r>
              <a:rPr lang="en-US" u="sng" dirty="0"/>
              <a:t>S</a:t>
            </a:r>
            <a:r>
              <a:rPr lang="en-US" dirty="0"/>
              <a:t>ystem …. ~ ”the Boss”/”the Architect”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u="sng" dirty="0"/>
              <a:t>Missions:</a:t>
            </a:r>
          </a:p>
          <a:p>
            <a:r>
              <a:rPr lang="en-US" dirty="0">
                <a:solidFill>
                  <a:srgbClr val="FF0000"/>
                </a:solidFill>
              </a:rPr>
              <a:t>Derive combined state from states of participating systems</a:t>
            </a:r>
          </a:p>
          <a:p>
            <a:r>
              <a:rPr lang="en-US" dirty="0">
                <a:solidFill>
                  <a:srgbClr val="FF0000"/>
                </a:solidFill>
              </a:rPr>
              <a:t>Allow definition and control of state transitions</a:t>
            </a:r>
            <a:r>
              <a:rPr lang="en-US" dirty="0"/>
              <a:t> (both automatic and manual ones)</a:t>
            </a:r>
          </a:p>
          <a:p>
            <a:r>
              <a:rPr lang="en-US" dirty="0"/>
              <a:t>Apply or detect the configuration of all systems to </a:t>
            </a:r>
            <a:r>
              <a:rPr lang="en-US" dirty="0">
                <a:solidFill>
                  <a:srgbClr val="FF0000"/>
                </a:solidFill>
              </a:rPr>
              <a:t>ensure combined configuration known at all time</a:t>
            </a:r>
          </a:p>
          <a:p>
            <a:r>
              <a:rPr lang="en-US" dirty="0"/>
              <a:t>Allow emission and propagation of commands toward the participating systems</a:t>
            </a:r>
          </a:p>
          <a:p>
            <a:r>
              <a:rPr lang="en-US" dirty="0"/>
              <a:t>Provide the </a:t>
            </a:r>
            <a:r>
              <a:rPr lang="en-US" dirty="0">
                <a:solidFill>
                  <a:srgbClr val="FF0000"/>
                </a:solidFill>
              </a:rPr>
              <a:t>main interface for the shift crew</a:t>
            </a:r>
            <a:r>
              <a:rPr lang="en-US" dirty="0"/>
              <a:t> through its UI(s)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u="sng" dirty="0"/>
              <a:t>Specifications:</a:t>
            </a:r>
          </a:p>
          <a:p>
            <a:r>
              <a:rPr lang="en-US" dirty="0">
                <a:solidFill>
                  <a:srgbClr val="FF0000"/>
                </a:solidFill>
              </a:rPr>
              <a:t>Global states, common to all systems</a:t>
            </a:r>
          </a:p>
          <a:p>
            <a:r>
              <a:rPr lang="en-US" dirty="0"/>
              <a:t>Local states as sub-states of the Global states, specific to given systems</a:t>
            </a:r>
          </a:p>
          <a:p>
            <a:r>
              <a:rPr lang="en-US" dirty="0"/>
              <a:t>Configurations internally propagated as sets of tags and sub-tags</a:t>
            </a:r>
          </a:p>
          <a:p>
            <a:r>
              <a:rPr lang="en-US" dirty="0">
                <a:solidFill>
                  <a:srgbClr val="FF0000"/>
                </a:solidFill>
              </a:rPr>
              <a:t>Allow operation of subsets of detectors systems in parallel (Partitions)</a:t>
            </a:r>
          </a:p>
          <a:p>
            <a:r>
              <a:rPr lang="en-US" dirty="0"/>
              <a:t>Initial version in Python</a:t>
            </a:r>
          </a:p>
        </p:txBody>
      </p:sp>
      <p:sp>
        <p:nvSpPr>
          <p:cNvPr id="4" name="Star: 5 Points 3">
            <a:extLst>
              <a:ext uri="{FF2B5EF4-FFF2-40B4-BE49-F238E27FC236}">
                <a16:creationId xmlns:a16="http://schemas.microsoft.com/office/drawing/2014/main" id="{78B2C212-2C78-415E-B098-FDD4AA283398}"/>
              </a:ext>
            </a:extLst>
          </p:cNvPr>
          <p:cNvSpPr/>
          <p:nvPr/>
        </p:nvSpPr>
        <p:spPr>
          <a:xfrm>
            <a:off x="11925061" y="325669"/>
            <a:ext cx="216000" cy="216000"/>
          </a:xfrm>
          <a:prstGeom prst="star5">
            <a:avLst/>
          </a:prstGeom>
          <a:solidFill>
            <a:srgbClr val="FF0000"/>
          </a:solidFill>
          <a:ln>
            <a:solidFill>
              <a:srgbClr val="0066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02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Arrow Connector 31"/>
          <p:cNvCxnSpPr>
            <a:stCxn id="9" idx="1"/>
            <a:endCxn id="4" idx="3"/>
          </p:cNvCxnSpPr>
          <p:nvPr/>
        </p:nvCxnSpPr>
        <p:spPr>
          <a:xfrm flipH="1" flipV="1">
            <a:off x="4596602" y="4984899"/>
            <a:ext cx="1617954" cy="12543"/>
          </a:xfrm>
          <a:prstGeom prst="straightConnector1">
            <a:avLst/>
          </a:prstGeom>
          <a:ln>
            <a:solidFill>
              <a:srgbClr val="00B050"/>
            </a:solidFill>
            <a:prstDash val="dash"/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Planned ECS Agents (~Layers) and interfaces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85416" y="4800233"/>
            <a:ext cx="3111186" cy="369332"/>
          </a:xfrm>
          <a:prstGeom prst="rect">
            <a:avLst/>
          </a:prstGeom>
          <a:noFill/>
          <a:ln w="25400">
            <a:solidFill>
              <a:schemeClr val="tx1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evice </a:t>
            </a:r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ontrol </a:t>
            </a:r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gent = DCA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628111" y="6109312"/>
            <a:ext cx="85697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CRI</a:t>
            </a:r>
          </a:p>
        </p:txBody>
      </p:sp>
      <p:cxnSp>
        <p:nvCxnSpPr>
          <p:cNvPr id="6" name="Straight Arrow Connector 5"/>
          <p:cNvCxnSpPr>
            <a:stCxn id="4" idx="2"/>
            <a:endCxn id="5" idx="0"/>
          </p:cNvCxnSpPr>
          <p:nvPr/>
        </p:nvCxnSpPr>
        <p:spPr>
          <a:xfrm>
            <a:off x="3041009" y="5169565"/>
            <a:ext cx="15587" cy="939747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427009" y="3487225"/>
            <a:ext cx="3228000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ystem </a:t>
            </a:r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ontrol </a:t>
            </a:r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gent = SCA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197806" y="6136650"/>
            <a:ext cx="1059649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Supplies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4556" y="4812776"/>
            <a:ext cx="1019519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DCS</a:t>
            </a:r>
          </a:p>
        </p:txBody>
      </p:sp>
      <p:cxnSp>
        <p:nvCxnSpPr>
          <p:cNvPr id="10" name="Straight Arrow Connector 9"/>
          <p:cNvCxnSpPr>
            <a:stCxn id="7" idx="2"/>
            <a:endCxn id="4" idx="0"/>
          </p:cNvCxnSpPr>
          <p:nvPr/>
        </p:nvCxnSpPr>
        <p:spPr>
          <a:xfrm>
            <a:off x="3041009" y="3856557"/>
            <a:ext cx="0" cy="943676"/>
          </a:xfrm>
          <a:prstGeom prst="straightConnector1">
            <a:avLst/>
          </a:prstGeom>
          <a:ln>
            <a:solidFill>
              <a:srgbClr val="7030A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9" idx="2"/>
            <a:endCxn id="8" idx="0"/>
          </p:cNvCxnSpPr>
          <p:nvPr/>
        </p:nvCxnSpPr>
        <p:spPr>
          <a:xfrm>
            <a:off x="6724316" y="5182108"/>
            <a:ext cx="3315" cy="954542"/>
          </a:xfrm>
          <a:prstGeom prst="straightConnector1">
            <a:avLst/>
          </a:prstGeom>
          <a:ln>
            <a:solidFill>
              <a:srgbClr val="7030A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11"/>
          <p:cNvCxnSpPr>
            <a:stCxn id="7" idx="3"/>
            <a:endCxn id="9" idx="0"/>
          </p:cNvCxnSpPr>
          <p:nvPr/>
        </p:nvCxnSpPr>
        <p:spPr>
          <a:xfrm>
            <a:off x="4655009" y="3671891"/>
            <a:ext cx="2069307" cy="1140885"/>
          </a:xfrm>
          <a:prstGeom prst="bentConnector2">
            <a:avLst/>
          </a:prstGeom>
          <a:ln>
            <a:solidFill>
              <a:srgbClr val="00B05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670022" y="1611991"/>
            <a:ext cx="4083327" cy="369332"/>
          </a:xfrm>
          <a:prstGeom prst="rect">
            <a:avLst/>
          </a:prstGeom>
          <a:noFill/>
          <a:ln w="25400">
            <a:solidFill>
              <a:schemeClr val="tx1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xperiment </a:t>
            </a:r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ontrol </a:t>
            </a:r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gent = ECA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787703" y="2477232"/>
            <a:ext cx="3403421" cy="369332"/>
          </a:xfrm>
          <a:prstGeom prst="rect">
            <a:avLst/>
          </a:prstGeom>
          <a:noFill/>
          <a:ln w="25400">
            <a:solidFill>
              <a:schemeClr val="tx1"/>
            </a:solidFill>
            <a:prstDash val="solid"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artition </a:t>
            </a:r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ontrol </a:t>
            </a:r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gent = PCA</a:t>
            </a:r>
          </a:p>
        </p:txBody>
      </p:sp>
      <p:cxnSp>
        <p:nvCxnSpPr>
          <p:cNvPr id="26" name="Elbow Connector 25"/>
          <p:cNvCxnSpPr>
            <a:stCxn id="22" idx="2"/>
            <a:endCxn id="7" idx="0"/>
          </p:cNvCxnSpPr>
          <p:nvPr/>
        </p:nvCxnSpPr>
        <p:spPr>
          <a:xfrm rot="5400000">
            <a:off x="2944882" y="2942692"/>
            <a:ext cx="640661" cy="448405"/>
          </a:xfrm>
          <a:prstGeom prst="bentConnector3">
            <a:avLst>
              <a:gd name="adj1" fmla="val 50000"/>
            </a:avLst>
          </a:prstGeom>
          <a:ln>
            <a:solidFill>
              <a:srgbClr val="0070C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7275501" y="4800233"/>
            <a:ext cx="1059649" cy="369332"/>
          </a:xfrm>
          <a:prstGeom prst="rect">
            <a:avLst/>
          </a:prstGeom>
          <a:noFill/>
          <a:ln w="25400">
            <a:solidFill>
              <a:schemeClr val="tx1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DCA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376841" y="6113241"/>
            <a:ext cx="85697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CRI</a:t>
            </a:r>
          </a:p>
        </p:txBody>
      </p:sp>
      <p:cxnSp>
        <p:nvCxnSpPr>
          <p:cNvPr id="37" name="Straight Arrow Connector 36"/>
          <p:cNvCxnSpPr>
            <a:stCxn id="35" idx="2"/>
            <a:endCxn id="36" idx="0"/>
          </p:cNvCxnSpPr>
          <p:nvPr/>
        </p:nvCxnSpPr>
        <p:spPr>
          <a:xfrm>
            <a:off x="7805326" y="5169565"/>
            <a:ext cx="0" cy="943676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7295565" y="3487225"/>
            <a:ext cx="1019519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SCA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716579" y="6112181"/>
            <a:ext cx="1059649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Supplies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716579" y="4800233"/>
            <a:ext cx="1019519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DCS</a:t>
            </a:r>
          </a:p>
        </p:txBody>
      </p:sp>
      <p:cxnSp>
        <p:nvCxnSpPr>
          <p:cNvPr id="41" name="Straight Arrow Connector 40"/>
          <p:cNvCxnSpPr>
            <a:stCxn id="38" idx="2"/>
            <a:endCxn id="35" idx="0"/>
          </p:cNvCxnSpPr>
          <p:nvPr/>
        </p:nvCxnSpPr>
        <p:spPr>
          <a:xfrm>
            <a:off x="7805325" y="3856557"/>
            <a:ext cx="1" cy="943676"/>
          </a:xfrm>
          <a:prstGeom prst="straightConnector1">
            <a:avLst/>
          </a:prstGeom>
          <a:ln>
            <a:solidFill>
              <a:srgbClr val="7030A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40" idx="2"/>
            <a:endCxn id="39" idx="0"/>
          </p:cNvCxnSpPr>
          <p:nvPr/>
        </p:nvCxnSpPr>
        <p:spPr>
          <a:xfrm>
            <a:off x="9226339" y="5169565"/>
            <a:ext cx="20065" cy="942616"/>
          </a:xfrm>
          <a:prstGeom prst="straightConnector1">
            <a:avLst/>
          </a:prstGeom>
          <a:ln>
            <a:solidFill>
              <a:srgbClr val="7030A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Elbow Connector 42"/>
          <p:cNvCxnSpPr>
            <a:stCxn id="38" idx="3"/>
            <a:endCxn id="40" idx="0"/>
          </p:cNvCxnSpPr>
          <p:nvPr/>
        </p:nvCxnSpPr>
        <p:spPr>
          <a:xfrm>
            <a:off x="8315084" y="3671891"/>
            <a:ext cx="911255" cy="1128342"/>
          </a:xfrm>
          <a:prstGeom prst="bentConnector2">
            <a:avLst/>
          </a:prstGeom>
          <a:ln>
            <a:solidFill>
              <a:srgbClr val="00B05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40" idx="1"/>
            <a:endCxn id="35" idx="3"/>
          </p:cNvCxnSpPr>
          <p:nvPr/>
        </p:nvCxnSpPr>
        <p:spPr>
          <a:xfrm flipH="1">
            <a:off x="8335150" y="4984899"/>
            <a:ext cx="381429" cy="0"/>
          </a:xfrm>
          <a:prstGeom prst="straightConnector1">
            <a:avLst/>
          </a:prstGeom>
          <a:ln>
            <a:solidFill>
              <a:srgbClr val="00B050"/>
            </a:solidFill>
            <a:prstDash val="dash"/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Elbow Connector 44"/>
          <p:cNvCxnSpPr>
            <a:stCxn id="22" idx="2"/>
            <a:endCxn id="38" idx="0"/>
          </p:cNvCxnSpPr>
          <p:nvPr/>
        </p:nvCxnSpPr>
        <p:spPr>
          <a:xfrm rot="16200000" flipH="1">
            <a:off x="5327039" y="1008938"/>
            <a:ext cx="640661" cy="4315911"/>
          </a:xfrm>
          <a:prstGeom prst="bentConnector3">
            <a:avLst>
              <a:gd name="adj1" fmla="val 50000"/>
            </a:avLst>
          </a:prstGeom>
          <a:ln>
            <a:solidFill>
              <a:srgbClr val="0070C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9824969" y="2505442"/>
            <a:ext cx="1330036" cy="369332"/>
          </a:xfrm>
          <a:prstGeom prst="rect">
            <a:avLst/>
          </a:prstGeom>
          <a:noFill/>
          <a:ln w="25400">
            <a:solidFill>
              <a:schemeClr val="tx1"/>
            </a:solidFill>
            <a:prstDash val="solid"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PCA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9832121" y="4800233"/>
            <a:ext cx="1059649" cy="369332"/>
          </a:xfrm>
          <a:prstGeom prst="rect">
            <a:avLst/>
          </a:prstGeom>
          <a:noFill/>
          <a:ln w="25400">
            <a:solidFill>
              <a:schemeClr val="tx1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DCA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9933461" y="6113241"/>
            <a:ext cx="85697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CRI</a:t>
            </a:r>
          </a:p>
        </p:txBody>
      </p:sp>
      <p:cxnSp>
        <p:nvCxnSpPr>
          <p:cNvPr id="53" name="Straight Arrow Connector 52"/>
          <p:cNvCxnSpPr>
            <a:stCxn id="51" idx="2"/>
            <a:endCxn id="52" idx="0"/>
          </p:cNvCxnSpPr>
          <p:nvPr/>
        </p:nvCxnSpPr>
        <p:spPr>
          <a:xfrm>
            <a:off x="10361946" y="5169565"/>
            <a:ext cx="0" cy="943676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9852185" y="3487225"/>
            <a:ext cx="1019519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SCA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1158899" y="6112181"/>
            <a:ext cx="1059649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Supplies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11158899" y="4800233"/>
            <a:ext cx="1019519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DCA</a:t>
            </a:r>
          </a:p>
        </p:txBody>
      </p:sp>
      <p:cxnSp>
        <p:nvCxnSpPr>
          <p:cNvPr id="57" name="Straight Arrow Connector 56"/>
          <p:cNvCxnSpPr>
            <a:stCxn id="54" idx="2"/>
            <a:endCxn id="51" idx="0"/>
          </p:cNvCxnSpPr>
          <p:nvPr/>
        </p:nvCxnSpPr>
        <p:spPr>
          <a:xfrm>
            <a:off x="10361945" y="3856557"/>
            <a:ext cx="1" cy="943676"/>
          </a:xfrm>
          <a:prstGeom prst="straightConnector1">
            <a:avLst/>
          </a:prstGeom>
          <a:ln>
            <a:solidFill>
              <a:srgbClr val="7030A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56" idx="2"/>
            <a:endCxn id="55" idx="0"/>
          </p:cNvCxnSpPr>
          <p:nvPr/>
        </p:nvCxnSpPr>
        <p:spPr>
          <a:xfrm>
            <a:off x="11668659" y="5169565"/>
            <a:ext cx="20065" cy="942616"/>
          </a:xfrm>
          <a:prstGeom prst="straightConnector1">
            <a:avLst/>
          </a:prstGeom>
          <a:ln>
            <a:solidFill>
              <a:srgbClr val="7030A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Elbow Connector 58"/>
          <p:cNvCxnSpPr>
            <a:stCxn id="54" idx="3"/>
            <a:endCxn id="56" idx="0"/>
          </p:cNvCxnSpPr>
          <p:nvPr/>
        </p:nvCxnSpPr>
        <p:spPr>
          <a:xfrm>
            <a:off x="10871704" y="3671891"/>
            <a:ext cx="796955" cy="1128342"/>
          </a:xfrm>
          <a:prstGeom prst="bentConnector2">
            <a:avLst/>
          </a:prstGeom>
          <a:ln>
            <a:solidFill>
              <a:srgbClr val="00B05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56" idx="1"/>
            <a:endCxn id="51" idx="3"/>
          </p:cNvCxnSpPr>
          <p:nvPr/>
        </p:nvCxnSpPr>
        <p:spPr>
          <a:xfrm flipH="1">
            <a:off x="10891770" y="4984899"/>
            <a:ext cx="267129" cy="0"/>
          </a:xfrm>
          <a:prstGeom prst="straightConnector1">
            <a:avLst/>
          </a:prstGeom>
          <a:ln>
            <a:solidFill>
              <a:srgbClr val="00B050"/>
            </a:solidFill>
            <a:prstDash val="dash"/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Elbow Connector 60"/>
          <p:cNvCxnSpPr>
            <a:stCxn id="50" idx="2"/>
            <a:endCxn id="54" idx="0"/>
          </p:cNvCxnSpPr>
          <p:nvPr/>
        </p:nvCxnSpPr>
        <p:spPr>
          <a:xfrm rot="5400000">
            <a:off x="10119741" y="3116978"/>
            <a:ext cx="612451" cy="128042"/>
          </a:xfrm>
          <a:prstGeom prst="bentConnector3">
            <a:avLst>
              <a:gd name="adj1" fmla="val 50000"/>
            </a:avLst>
          </a:prstGeom>
          <a:ln>
            <a:solidFill>
              <a:srgbClr val="0070C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Elbow Connector 63"/>
          <p:cNvCxnSpPr>
            <a:stCxn id="21" idx="2"/>
            <a:endCxn id="50" idx="0"/>
          </p:cNvCxnSpPr>
          <p:nvPr/>
        </p:nvCxnSpPr>
        <p:spPr>
          <a:xfrm rot="16200000" flipH="1">
            <a:off x="7838777" y="-145769"/>
            <a:ext cx="524119" cy="4778301"/>
          </a:xfrm>
          <a:prstGeom prst="bentConnector3">
            <a:avLst>
              <a:gd name="adj1" fmla="val 50000"/>
            </a:avLst>
          </a:prstGeom>
          <a:ln>
            <a:solidFill>
              <a:srgbClr val="0070C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Elbow Connector 68"/>
          <p:cNvCxnSpPr>
            <a:stCxn id="21" idx="2"/>
            <a:endCxn id="22" idx="0"/>
          </p:cNvCxnSpPr>
          <p:nvPr/>
        </p:nvCxnSpPr>
        <p:spPr>
          <a:xfrm rot="5400000">
            <a:off x="4352596" y="1118141"/>
            <a:ext cx="495909" cy="2222272"/>
          </a:xfrm>
          <a:prstGeom prst="bentConnector3">
            <a:avLst>
              <a:gd name="adj1" fmla="val 50000"/>
            </a:avLst>
          </a:prstGeom>
          <a:ln>
            <a:solidFill>
              <a:srgbClr val="0070C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" name="Left Brace 96"/>
          <p:cNvSpPr/>
          <p:nvPr/>
        </p:nvSpPr>
        <p:spPr>
          <a:xfrm>
            <a:off x="990600" y="3671891"/>
            <a:ext cx="400050" cy="1700209"/>
          </a:xfrm>
          <a:prstGeom prst="leftBrace">
            <a:avLst/>
          </a:prstGeom>
          <a:ln>
            <a:solidFill>
              <a:srgbClr val="0070C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Left Brace 97"/>
          <p:cNvSpPr/>
          <p:nvPr/>
        </p:nvSpPr>
        <p:spPr>
          <a:xfrm>
            <a:off x="990600" y="1611992"/>
            <a:ext cx="400050" cy="2059900"/>
          </a:xfrm>
          <a:prstGeom prst="leftBrace">
            <a:avLst/>
          </a:prstGeom>
          <a:ln>
            <a:solidFill>
              <a:srgbClr val="0070C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TextBox 98"/>
          <p:cNvSpPr txBox="1"/>
          <p:nvPr/>
        </p:nvSpPr>
        <p:spPr>
          <a:xfrm>
            <a:off x="55408" y="2457276"/>
            <a:ext cx="763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ECS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5340" y="4203979"/>
            <a:ext cx="11026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Readout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Controls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4848273" y="4812210"/>
            <a:ext cx="1059649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DCA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4949612" y="6136650"/>
            <a:ext cx="856970" cy="369332"/>
          </a:xfrm>
          <a:prstGeom prst="rect">
            <a:avLst/>
          </a:prstGeom>
          <a:solidFill>
            <a:schemeClr val="bg1"/>
          </a:solidFill>
          <a:ln w="25400">
            <a:solidFill>
              <a:srgbClr val="FF000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CRI</a:t>
            </a:r>
          </a:p>
        </p:txBody>
      </p:sp>
      <p:cxnSp>
        <p:nvCxnSpPr>
          <p:cNvPr id="107" name="Straight Arrow Connector 106"/>
          <p:cNvCxnSpPr>
            <a:stCxn id="105" idx="2"/>
            <a:endCxn id="106" idx="0"/>
          </p:cNvCxnSpPr>
          <p:nvPr/>
        </p:nvCxnSpPr>
        <p:spPr>
          <a:xfrm flipH="1">
            <a:off x="5378097" y="5181542"/>
            <a:ext cx="1" cy="955108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>
            <a:stCxn id="7" idx="2"/>
            <a:endCxn id="105" idx="0"/>
          </p:cNvCxnSpPr>
          <p:nvPr/>
        </p:nvCxnSpPr>
        <p:spPr>
          <a:xfrm>
            <a:off x="3041009" y="3856557"/>
            <a:ext cx="2337089" cy="955653"/>
          </a:xfrm>
          <a:prstGeom prst="straightConnector1">
            <a:avLst/>
          </a:prstGeom>
          <a:ln>
            <a:solidFill>
              <a:srgbClr val="7030A0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>
            <a:stCxn id="9" idx="1"/>
            <a:endCxn id="105" idx="3"/>
          </p:cNvCxnSpPr>
          <p:nvPr/>
        </p:nvCxnSpPr>
        <p:spPr>
          <a:xfrm flipH="1" flipV="1">
            <a:off x="5907922" y="4996876"/>
            <a:ext cx="306634" cy="566"/>
          </a:xfrm>
          <a:prstGeom prst="straightConnector1">
            <a:avLst/>
          </a:prstGeom>
          <a:ln>
            <a:solidFill>
              <a:srgbClr val="00B050"/>
            </a:solidFill>
            <a:prstDash val="dash"/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Star: 5 Points 61">
            <a:extLst>
              <a:ext uri="{FF2B5EF4-FFF2-40B4-BE49-F238E27FC236}">
                <a16:creationId xmlns:a16="http://schemas.microsoft.com/office/drawing/2014/main" id="{41B778A7-57C9-4B77-BD1D-5B9632D9F4E3}"/>
              </a:ext>
            </a:extLst>
          </p:cNvPr>
          <p:cNvSpPr/>
          <p:nvPr/>
        </p:nvSpPr>
        <p:spPr>
          <a:xfrm>
            <a:off x="11925061" y="325669"/>
            <a:ext cx="216000" cy="216000"/>
          </a:xfrm>
          <a:prstGeom prst="star5">
            <a:avLst/>
          </a:prstGeom>
          <a:solidFill>
            <a:srgbClr val="FF0000"/>
          </a:solidFill>
          <a:ln>
            <a:solidFill>
              <a:srgbClr val="0066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1641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4E027-5C1E-4C9D-906A-EB6977196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Focus on the SCA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8ED674-EB8E-4E06-9CD7-7211033FA2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u="sng" dirty="0"/>
              <a:t>Aim:</a:t>
            </a:r>
            <a:r>
              <a:rPr lang="en-US" dirty="0"/>
              <a:t> try to clear some confusion and questions</a:t>
            </a:r>
          </a:p>
          <a:p>
            <a:pPr marL="0" indent="0">
              <a:buNone/>
            </a:pPr>
            <a:r>
              <a:rPr lang="en-US" u="sng" dirty="0"/>
              <a:t>What is the SCA?</a:t>
            </a:r>
          </a:p>
          <a:p>
            <a:r>
              <a:rPr lang="en-US" dirty="0"/>
              <a:t>Layer of the ECS, should be able to operate stand-alone for detector systems</a:t>
            </a:r>
          </a:p>
          <a:p>
            <a:r>
              <a:rPr lang="en-US" dirty="0"/>
              <a:t>Represents a full system or the share of a full system assigned to a partition</a:t>
            </a:r>
          </a:p>
          <a:p>
            <a:pPr lvl="1"/>
            <a:r>
              <a:rPr lang="en-US" dirty="0"/>
              <a:t>Detectors</a:t>
            </a:r>
          </a:p>
          <a:p>
            <a:pPr lvl="1"/>
            <a:r>
              <a:rPr lang="en-US" dirty="0"/>
              <a:t>Central systems specific to a partition: DAQ, Online, TFC, …</a:t>
            </a:r>
          </a:p>
          <a:p>
            <a:pPr lvl="1"/>
            <a:r>
              <a:rPr lang="en-US" dirty="0"/>
              <a:t>Central systems common to full setup and “not-controlled”: Magnet, Cave, Accelerator, …</a:t>
            </a:r>
          </a:p>
          <a:p>
            <a:r>
              <a:rPr lang="en-US" dirty="0"/>
              <a:t>Provides an aggregated State based on the states of the sub-elements of this system</a:t>
            </a:r>
          </a:p>
          <a:p>
            <a:pPr lvl="1">
              <a:buFont typeface="Symbol" panose="05050102010706020507" pitchFamily="18" charset="2"/>
              <a:buChar char="Þ"/>
            </a:pPr>
            <a:r>
              <a:rPr lang="en-US" dirty="0">
                <a:solidFill>
                  <a:srgbClr val="FF0000"/>
                </a:solidFill>
              </a:rPr>
              <a:t>Critical for &lt;Run Control&gt;, can be based on usage of “sub-agents” but not mandatory</a:t>
            </a:r>
          </a:p>
          <a:p>
            <a:r>
              <a:rPr lang="en-US" dirty="0"/>
              <a:t>Accepts commands from higher layers of ECS (UI or automatized) to perform</a:t>
            </a:r>
          </a:p>
          <a:p>
            <a:pPr lvl="1"/>
            <a:r>
              <a:rPr lang="en-US" dirty="0"/>
              <a:t>common state transitions</a:t>
            </a:r>
          </a:p>
          <a:p>
            <a:pPr lvl="1"/>
            <a:r>
              <a:rPr lang="en-US" dirty="0"/>
              <a:t>system specific operations</a:t>
            </a:r>
          </a:p>
          <a:p>
            <a:r>
              <a:rPr lang="en-US" dirty="0"/>
              <a:t>Manages the resolution of the configuration of the system </a:t>
            </a:r>
          </a:p>
          <a:p>
            <a:pPr lvl="1"/>
            <a:r>
              <a:rPr lang="en-US" dirty="0"/>
              <a:t>from descriptive tag(s) input </a:t>
            </a:r>
          </a:p>
          <a:p>
            <a:pPr lvl="1"/>
            <a:r>
              <a:rPr lang="en-US" dirty="0"/>
              <a:t>to actual values applied</a:t>
            </a:r>
          </a:p>
          <a:p>
            <a:r>
              <a:rPr lang="en-US" dirty="0">
                <a:solidFill>
                  <a:srgbClr val="FF0000"/>
                </a:solidFill>
              </a:rPr>
              <a:t>For detectors: manages the interface to both the DCA (readout chain) and the DCS (environment)</a:t>
            </a:r>
          </a:p>
        </p:txBody>
      </p:sp>
    </p:spTree>
    <p:extLst>
      <p:ext uri="{BB962C8B-B14F-4D97-AF65-F5344CB8AC3E}">
        <p14:creationId xmlns:p14="http://schemas.microsoft.com/office/powerpoint/2010/main" val="417598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Central systems: non-detectors SCAs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698269" y="1253142"/>
            <a:ext cx="11266549" cy="5330305"/>
            <a:chOff x="698269" y="1253142"/>
            <a:chExt cx="11266549" cy="5330305"/>
          </a:xfrm>
        </p:grpSpPr>
        <p:cxnSp>
          <p:nvCxnSpPr>
            <p:cNvPr id="5" name="Elbow Connector 4"/>
            <p:cNvCxnSpPr>
              <a:stCxn id="18" idx="2"/>
              <a:endCxn id="7" idx="3"/>
            </p:cNvCxnSpPr>
            <p:nvPr/>
          </p:nvCxnSpPr>
          <p:spPr>
            <a:xfrm rot="5400000">
              <a:off x="5294022" y="1609559"/>
              <a:ext cx="1306329" cy="2565309"/>
            </a:xfrm>
            <a:prstGeom prst="bentConnector2">
              <a:avLst/>
            </a:prstGeom>
            <a:ln>
              <a:solidFill>
                <a:srgbClr val="FF0000">
                  <a:alpha val="40000"/>
                </a:srgbClr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Elbow Connector 5"/>
            <p:cNvCxnSpPr>
              <a:stCxn id="17" idx="2"/>
              <a:endCxn id="7" idx="3"/>
            </p:cNvCxnSpPr>
            <p:nvPr/>
          </p:nvCxnSpPr>
          <p:spPr>
            <a:xfrm rot="5400000">
              <a:off x="4433724" y="2331755"/>
              <a:ext cx="1444431" cy="982815"/>
            </a:xfrm>
            <a:prstGeom prst="bentConnector2">
              <a:avLst/>
            </a:prstGeom>
            <a:ln>
              <a:solidFill>
                <a:srgbClr val="FF0000">
                  <a:alpha val="40000"/>
                </a:srgbClr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3384371" y="3360712"/>
              <a:ext cx="1280160" cy="369332"/>
            </a:xfrm>
            <a:prstGeom prst="rect">
              <a:avLst/>
            </a:prstGeom>
            <a:noFill/>
            <a:ln w="25400">
              <a:solidFill>
                <a:srgbClr val="0000FF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ECS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384372" y="4870510"/>
              <a:ext cx="1280160" cy="646331"/>
            </a:xfrm>
            <a:prstGeom prst="rect">
              <a:avLst/>
            </a:prstGeom>
            <a:noFill/>
            <a:ln w="25400">
              <a:solidFill>
                <a:srgbClr val="0000FF">
                  <a:alpha val="40000"/>
                </a:srgb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tx1">
                      <a:alpha val="4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Readout</a:t>
              </a:r>
            </a:p>
            <a:p>
              <a:pPr algn="ctr"/>
              <a:r>
                <a:rPr lang="en-US" dirty="0">
                  <a:solidFill>
                    <a:schemeClr val="tx1">
                      <a:alpha val="4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Controls</a:t>
              </a:r>
            </a:p>
          </p:txBody>
        </p:sp>
        <p:cxnSp>
          <p:nvCxnSpPr>
            <p:cNvPr id="9" name="Straight Arrow Connector 8"/>
            <p:cNvCxnSpPr>
              <a:stCxn id="7" idx="2"/>
              <a:endCxn id="8" idx="0"/>
            </p:cNvCxnSpPr>
            <p:nvPr/>
          </p:nvCxnSpPr>
          <p:spPr>
            <a:xfrm>
              <a:off x="4024451" y="3730044"/>
              <a:ext cx="1" cy="1140466"/>
            </a:xfrm>
            <a:prstGeom prst="straightConnector1">
              <a:avLst/>
            </a:prstGeom>
            <a:ln>
              <a:solidFill>
                <a:srgbClr val="0000FF">
                  <a:alpha val="40000"/>
                </a:srgbClr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8131039" y="1453822"/>
              <a:ext cx="1329687" cy="646331"/>
            </a:xfrm>
            <a:prstGeom prst="rect">
              <a:avLst/>
            </a:prstGeom>
            <a:noFill/>
            <a:ln w="25400">
              <a:solidFill>
                <a:srgbClr val="0000FF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FLES</a:t>
              </a:r>
            </a:p>
            <a:p>
              <a:pPr algn="ctr"/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Control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970830" y="5009009"/>
              <a:ext cx="1329687" cy="369332"/>
            </a:xfrm>
            <a:prstGeom prst="rect">
              <a:avLst/>
            </a:prstGeom>
            <a:noFill/>
            <a:ln w="25400">
              <a:solidFill>
                <a:srgbClr val="0000FF">
                  <a:alpha val="40000"/>
                </a:srgb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tx1">
                      <a:alpha val="4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DCS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407832" y="4172652"/>
              <a:ext cx="1329687" cy="923330"/>
            </a:xfrm>
            <a:prstGeom prst="rect">
              <a:avLst/>
            </a:prstGeom>
            <a:noFill/>
            <a:ln w="25400">
              <a:solidFill>
                <a:srgbClr val="0000FF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Online Software</a:t>
              </a:r>
            </a:p>
            <a:p>
              <a:pPr algn="ctr"/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Control</a:t>
              </a:r>
            </a:p>
          </p:txBody>
        </p:sp>
        <p:cxnSp>
          <p:nvCxnSpPr>
            <p:cNvPr id="13" name="Elbow Connector 12"/>
            <p:cNvCxnSpPr>
              <a:stCxn id="10" idx="2"/>
              <a:endCxn id="7" idx="3"/>
            </p:cNvCxnSpPr>
            <p:nvPr/>
          </p:nvCxnSpPr>
          <p:spPr>
            <a:xfrm rot="5400000">
              <a:off x="6007595" y="757089"/>
              <a:ext cx="1445225" cy="4131352"/>
            </a:xfrm>
            <a:prstGeom prst="bentConnector2">
              <a:avLst/>
            </a:prstGeom>
            <a:ln>
              <a:solidFill>
                <a:srgbClr val="0000FF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Elbow Connector 13"/>
            <p:cNvCxnSpPr>
              <a:stCxn id="11" idx="0"/>
              <a:endCxn id="7" idx="3"/>
            </p:cNvCxnSpPr>
            <p:nvPr/>
          </p:nvCxnSpPr>
          <p:spPr>
            <a:xfrm rot="16200000" flipV="1">
              <a:off x="4918288" y="3291622"/>
              <a:ext cx="1463631" cy="1971143"/>
            </a:xfrm>
            <a:prstGeom prst="bentConnector2">
              <a:avLst/>
            </a:prstGeom>
            <a:ln>
              <a:solidFill>
                <a:srgbClr val="0000FF">
                  <a:alpha val="40000"/>
                </a:srgbClr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Elbow Connector 14"/>
            <p:cNvCxnSpPr>
              <a:stCxn id="12" idx="0"/>
              <a:endCxn id="7" idx="3"/>
            </p:cNvCxnSpPr>
            <p:nvPr/>
          </p:nvCxnSpPr>
          <p:spPr>
            <a:xfrm rot="16200000" flipV="1">
              <a:off x="6054967" y="2154942"/>
              <a:ext cx="627274" cy="3408145"/>
            </a:xfrm>
            <a:prstGeom prst="bentConnector2">
              <a:avLst/>
            </a:prstGeom>
            <a:ln>
              <a:solidFill>
                <a:srgbClr val="0000FF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3334466" y="1454616"/>
              <a:ext cx="1379971" cy="646331"/>
            </a:xfrm>
            <a:prstGeom prst="rect">
              <a:avLst/>
            </a:prstGeom>
            <a:noFill/>
            <a:ln w="25400">
              <a:solidFill>
                <a:srgbClr val="0000FF">
                  <a:alpha val="40000"/>
                </a:srgb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tx1">
                      <a:alpha val="4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Parameter Manager(s)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982328" y="1454616"/>
              <a:ext cx="1330036" cy="646331"/>
            </a:xfrm>
            <a:prstGeom prst="rect">
              <a:avLst/>
            </a:prstGeom>
            <a:noFill/>
            <a:ln w="25400">
              <a:solidFill>
                <a:srgbClr val="0000FF">
                  <a:alpha val="40000"/>
                </a:srgb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tx1">
                      <a:alpha val="4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Logging service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564822" y="1315719"/>
              <a:ext cx="1330036" cy="923330"/>
            </a:xfrm>
            <a:prstGeom prst="rect">
              <a:avLst/>
            </a:prstGeom>
            <a:noFill/>
            <a:ln w="25400">
              <a:solidFill>
                <a:srgbClr val="0000FF">
                  <a:alpha val="40000"/>
                </a:srgb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tx1">
                      <a:alpha val="4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Monitoring service &amp; </a:t>
              </a:r>
            </a:p>
            <a:p>
              <a:pPr algn="ctr"/>
              <a:r>
                <a:rPr lang="en-US" dirty="0">
                  <a:solidFill>
                    <a:schemeClr val="tx1">
                      <a:alpha val="4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Database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739376" y="5786662"/>
              <a:ext cx="1233903" cy="369332"/>
            </a:xfrm>
            <a:prstGeom prst="rect">
              <a:avLst/>
            </a:prstGeom>
            <a:noFill/>
            <a:ln w="25400">
              <a:solidFill>
                <a:srgbClr val="0000FF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Arial" panose="020B0604020202020204" pitchFamily="34" charset="0"/>
                  <a:cs typeface="Arial" panose="020B0604020202020204" pitchFamily="34" charset="0"/>
                </a:rPr>
                <a:t>TFC</a:t>
              </a:r>
            </a:p>
          </p:txBody>
        </p:sp>
        <p:cxnSp>
          <p:nvCxnSpPr>
            <p:cNvPr id="20" name="Elbow Connector 19"/>
            <p:cNvCxnSpPr>
              <a:stCxn id="19" idx="0"/>
              <a:endCxn id="7" idx="3"/>
            </p:cNvCxnSpPr>
            <p:nvPr/>
          </p:nvCxnSpPr>
          <p:spPr>
            <a:xfrm rot="16200000" flipV="1">
              <a:off x="3889788" y="4320121"/>
              <a:ext cx="2241284" cy="691797"/>
            </a:xfrm>
            <a:prstGeom prst="bentConnector2">
              <a:avLst/>
            </a:prstGeom>
            <a:ln>
              <a:solidFill>
                <a:srgbClr val="0000FF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1896127" y="2519954"/>
              <a:ext cx="1379971" cy="646331"/>
            </a:xfrm>
            <a:prstGeom prst="rect">
              <a:avLst/>
            </a:prstGeom>
            <a:noFill/>
            <a:ln w="25400">
              <a:solidFill>
                <a:srgbClr val="0000FF">
                  <a:alpha val="40000"/>
                </a:srgb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tx1">
                      <a:alpha val="4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User</a:t>
              </a:r>
            </a:p>
            <a:p>
              <a:pPr algn="ctr"/>
              <a:r>
                <a:rPr lang="en-US" dirty="0">
                  <a:solidFill>
                    <a:schemeClr val="tx1">
                      <a:alpha val="4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Interface(s)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9080221" y="2552860"/>
              <a:ext cx="1329687" cy="646331"/>
            </a:xfrm>
            <a:prstGeom prst="rect">
              <a:avLst/>
            </a:prstGeom>
            <a:noFill/>
            <a:ln w="25400">
              <a:solidFill>
                <a:srgbClr val="0000FF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>
                  <a:latin typeface="Arial" panose="020B0604020202020204" pitchFamily="34" charset="0"/>
                  <a:cs typeface="Arial" panose="020B0604020202020204" pitchFamily="34" charset="0"/>
                </a:rPr>
                <a:t>Online Processing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9080222" y="5255349"/>
              <a:ext cx="1329687" cy="923330"/>
            </a:xfrm>
            <a:prstGeom prst="rect">
              <a:avLst/>
            </a:prstGeom>
            <a:noFill/>
            <a:ln w="25400">
              <a:solidFill>
                <a:srgbClr val="0000FF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>
                  <a:latin typeface="Arial" panose="020B0604020202020204" pitchFamily="34" charset="0"/>
                  <a:cs typeface="Arial" panose="020B0604020202020204" pitchFamily="34" charset="0"/>
                </a:rPr>
                <a:t>Online Monitoring</a:t>
              </a:r>
            </a:p>
            <a:p>
              <a:pPr algn="ctr"/>
              <a:r>
                <a:rPr lang="en-US" i="1" dirty="0">
                  <a:latin typeface="Arial" panose="020B0604020202020204" pitchFamily="34" charset="0"/>
                  <a:cs typeface="Arial" panose="020B0604020202020204" pitchFamily="34" charset="0"/>
                </a:rPr>
                <a:t>&amp; QA</a:t>
              </a:r>
            </a:p>
          </p:txBody>
        </p:sp>
        <p:cxnSp>
          <p:nvCxnSpPr>
            <p:cNvPr id="24" name="Elbow Connector 23"/>
            <p:cNvCxnSpPr>
              <a:stCxn id="22" idx="2"/>
              <a:endCxn id="12" idx="3"/>
            </p:cNvCxnSpPr>
            <p:nvPr/>
          </p:nvCxnSpPr>
          <p:spPr>
            <a:xfrm rot="5400000">
              <a:off x="8523729" y="3412981"/>
              <a:ext cx="1435126" cy="1007546"/>
            </a:xfrm>
            <a:prstGeom prst="bentConnector2">
              <a:avLst/>
            </a:prstGeom>
            <a:ln>
              <a:solidFill>
                <a:srgbClr val="0000FF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Elbow Connector 24"/>
            <p:cNvCxnSpPr>
              <a:stCxn id="12" idx="3"/>
              <a:endCxn id="23" idx="0"/>
            </p:cNvCxnSpPr>
            <p:nvPr/>
          </p:nvCxnSpPr>
          <p:spPr>
            <a:xfrm>
              <a:off x="8737519" y="4634317"/>
              <a:ext cx="1007547" cy="621032"/>
            </a:xfrm>
            <a:prstGeom prst="bentConnector2">
              <a:avLst/>
            </a:prstGeom>
            <a:ln>
              <a:solidFill>
                <a:srgbClr val="0000FF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Elbow Connector 25"/>
            <p:cNvCxnSpPr>
              <a:stCxn id="21" idx="2"/>
              <a:endCxn id="7" idx="1"/>
            </p:cNvCxnSpPr>
            <p:nvPr/>
          </p:nvCxnSpPr>
          <p:spPr>
            <a:xfrm rot="16200000" flipH="1">
              <a:off x="2795696" y="2956702"/>
              <a:ext cx="379093" cy="798258"/>
            </a:xfrm>
            <a:prstGeom prst="bentConnector2">
              <a:avLst/>
            </a:prstGeom>
            <a:ln>
              <a:solidFill>
                <a:srgbClr val="0000FF">
                  <a:alpha val="40000"/>
                </a:srgbClr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Elbow Connector 26"/>
            <p:cNvCxnSpPr>
              <a:stCxn id="16" idx="2"/>
              <a:endCxn id="7" idx="0"/>
            </p:cNvCxnSpPr>
            <p:nvPr/>
          </p:nvCxnSpPr>
          <p:spPr>
            <a:xfrm rot="5400000">
              <a:off x="3394570" y="2730829"/>
              <a:ext cx="1259765" cy="1"/>
            </a:xfrm>
            <a:prstGeom prst="bentConnector3">
              <a:avLst>
                <a:gd name="adj1" fmla="val 50000"/>
              </a:avLst>
            </a:prstGeom>
            <a:ln>
              <a:solidFill>
                <a:srgbClr val="0000FF">
                  <a:alpha val="40000"/>
                </a:srgbClr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Rectangle 27"/>
            <p:cNvSpPr/>
            <p:nvPr/>
          </p:nvSpPr>
          <p:spPr>
            <a:xfrm>
              <a:off x="698269" y="2377150"/>
              <a:ext cx="8207829" cy="3266035"/>
            </a:xfrm>
            <a:prstGeom prst="rect">
              <a:avLst/>
            </a:prstGeom>
            <a:noFill/>
            <a:ln w="22225">
              <a:solidFill>
                <a:srgbClr val="FFC000"/>
              </a:solidFill>
              <a:prstDash val="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r>
                <a:rPr lang="en-US" dirty="0">
                  <a:solidFill>
                    <a:srgbClr val="FFC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EDC </a:t>
              </a:r>
            </a:p>
            <a:p>
              <a:r>
                <a:rPr lang="en-US" dirty="0">
                  <a:solidFill>
                    <a:srgbClr val="FFC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=&gt; computing project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384371" y="6214115"/>
              <a:ext cx="1280160" cy="369332"/>
            </a:xfrm>
            <a:prstGeom prst="rect">
              <a:avLst/>
            </a:prstGeom>
            <a:noFill/>
            <a:ln w="25400">
              <a:solidFill>
                <a:schemeClr val="accent3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>
                  <a:latin typeface="Arial" panose="020B0604020202020204" pitchFamily="34" charset="0"/>
                  <a:cs typeface="Arial" panose="020B0604020202020204" pitchFamily="34" charset="0"/>
                </a:rPr>
                <a:t>Read. HW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030478" y="6214115"/>
              <a:ext cx="1210390" cy="369332"/>
            </a:xfrm>
            <a:prstGeom prst="rect">
              <a:avLst/>
            </a:prstGeom>
            <a:noFill/>
            <a:ln w="25400">
              <a:solidFill>
                <a:schemeClr val="accent3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Env</a:t>
              </a:r>
              <a:r>
                <a:rPr lang="en-US" i="1" dirty="0">
                  <a:latin typeface="Arial" panose="020B0604020202020204" pitchFamily="34" charset="0"/>
                  <a:cs typeface="Arial" panose="020B0604020202020204" pitchFamily="34" charset="0"/>
                </a:rPr>
                <a:t>. HW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10656168" y="4311151"/>
              <a:ext cx="1308650" cy="646331"/>
            </a:xfrm>
            <a:prstGeom prst="rect">
              <a:avLst/>
            </a:prstGeom>
            <a:noFill/>
            <a:ln w="25400">
              <a:solidFill>
                <a:schemeClr val="accent3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>
                  <a:latin typeface="Arial" panose="020B0604020202020204" pitchFamily="34" charset="0"/>
                  <a:cs typeface="Arial" panose="020B0604020202020204" pitchFamily="34" charset="0"/>
                </a:rPr>
                <a:t>Computing Farm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0656168" y="1315322"/>
              <a:ext cx="1308650" cy="923330"/>
            </a:xfrm>
            <a:prstGeom prst="rect">
              <a:avLst/>
            </a:prstGeom>
            <a:noFill/>
            <a:ln w="25400">
              <a:solidFill>
                <a:schemeClr val="accent3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i="1" dirty="0">
                  <a:latin typeface="Arial" panose="020B0604020202020204" pitchFamily="34" charset="0"/>
                  <a:cs typeface="Arial" panose="020B0604020202020204" pitchFamily="34" charset="0"/>
                </a:rPr>
                <a:t>Input and computing Farm</a:t>
              </a:r>
            </a:p>
          </p:txBody>
        </p:sp>
        <p:cxnSp>
          <p:nvCxnSpPr>
            <p:cNvPr id="33" name="Straight Arrow Connector 32"/>
            <p:cNvCxnSpPr>
              <a:stCxn id="8" idx="2"/>
              <a:endCxn id="29" idx="0"/>
            </p:cNvCxnSpPr>
            <p:nvPr/>
          </p:nvCxnSpPr>
          <p:spPr>
            <a:xfrm flipH="1">
              <a:off x="4024451" y="5516841"/>
              <a:ext cx="1" cy="697274"/>
            </a:xfrm>
            <a:prstGeom prst="straightConnector1">
              <a:avLst/>
            </a:prstGeom>
            <a:ln>
              <a:solidFill>
                <a:schemeClr val="accent3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>
              <a:stCxn id="11" idx="2"/>
              <a:endCxn id="30" idx="0"/>
            </p:cNvCxnSpPr>
            <p:nvPr/>
          </p:nvCxnSpPr>
          <p:spPr>
            <a:xfrm flipH="1">
              <a:off x="6635673" y="5378341"/>
              <a:ext cx="1" cy="835774"/>
            </a:xfrm>
            <a:prstGeom prst="straightConnector1">
              <a:avLst/>
            </a:prstGeom>
            <a:ln>
              <a:solidFill>
                <a:schemeClr val="accent3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>
              <a:stCxn id="32" idx="1"/>
              <a:endCxn id="10" idx="3"/>
            </p:cNvCxnSpPr>
            <p:nvPr/>
          </p:nvCxnSpPr>
          <p:spPr>
            <a:xfrm flipH="1">
              <a:off x="9460726" y="1776987"/>
              <a:ext cx="1195442" cy="1"/>
            </a:xfrm>
            <a:prstGeom prst="straightConnector1">
              <a:avLst/>
            </a:prstGeom>
            <a:ln>
              <a:solidFill>
                <a:schemeClr val="accent3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>
              <a:stCxn id="31" idx="1"/>
            </p:cNvCxnSpPr>
            <p:nvPr/>
          </p:nvCxnSpPr>
          <p:spPr>
            <a:xfrm flipH="1" flipV="1">
              <a:off x="9745064" y="4633939"/>
              <a:ext cx="911104" cy="378"/>
            </a:xfrm>
            <a:prstGeom prst="straightConnector1">
              <a:avLst/>
            </a:prstGeom>
            <a:ln>
              <a:solidFill>
                <a:schemeClr val="accent3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Elbow Connector 36"/>
            <p:cNvCxnSpPr>
              <a:stCxn id="29" idx="3"/>
              <a:endCxn id="19" idx="2"/>
            </p:cNvCxnSpPr>
            <p:nvPr/>
          </p:nvCxnSpPr>
          <p:spPr>
            <a:xfrm flipV="1">
              <a:off x="4664531" y="6155994"/>
              <a:ext cx="691797" cy="242787"/>
            </a:xfrm>
            <a:prstGeom prst="bentConnector2">
              <a:avLst/>
            </a:prstGeom>
            <a:ln>
              <a:solidFill>
                <a:schemeClr val="accent3"/>
              </a:solidFill>
              <a:headEnd type="triangl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Rectangle 37"/>
            <p:cNvSpPr/>
            <p:nvPr/>
          </p:nvSpPr>
          <p:spPr>
            <a:xfrm>
              <a:off x="7350633" y="3981450"/>
              <a:ext cx="1555471" cy="1661735"/>
            </a:xfrm>
            <a:prstGeom prst="rect">
              <a:avLst/>
            </a:prstGeom>
            <a:noFill/>
            <a:ln w="22225">
              <a:solidFill>
                <a:srgbClr val="DE8400"/>
              </a:solidFill>
              <a:prstDash val="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lang="en-US" sz="1600" dirty="0">
                  <a:solidFill>
                    <a:srgbClr val="DE84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New Comp. Project</a:t>
              </a: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3177309" y="1253142"/>
              <a:ext cx="4779606" cy="1123011"/>
            </a:xfrm>
            <a:prstGeom prst="rect">
              <a:avLst/>
            </a:prstGeom>
            <a:noFill/>
            <a:ln w="22225">
              <a:solidFill>
                <a:srgbClr val="DE8400"/>
              </a:solidFill>
              <a:prstDash val="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endParaRPr lang="en-US" sz="1600" dirty="0">
                <a:solidFill>
                  <a:srgbClr val="DE84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0" name="Star: 5 Points 39">
            <a:extLst>
              <a:ext uri="{FF2B5EF4-FFF2-40B4-BE49-F238E27FC236}">
                <a16:creationId xmlns:a16="http://schemas.microsoft.com/office/drawing/2014/main" id="{3FA49F5E-B942-44B9-97CA-F11634FC04F4}"/>
              </a:ext>
            </a:extLst>
          </p:cNvPr>
          <p:cNvSpPr/>
          <p:nvPr/>
        </p:nvSpPr>
        <p:spPr>
          <a:xfrm>
            <a:off x="11925061" y="325669"/>
            <a:ext cx="216000" cy="216000"/>
          </a:xfrm>
          <a:prstGeom prst="star5">
            <a:avLst/>
          </a:prstGeom>
          <a:solidFill>
            <a:srgbClr val="FF0000"/>
          </a:solidFill>
          <a:ln>
            <a:solidFill>
              <a:srgbClr val="0066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3189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Central systems: SCAs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>
              <a:buNone/>
            </a:pPr>
            <a:r>
              <a:rPr lang="en-US" dirty="0"/>
              <a:t>Central systems are:</a:t>
            </a:r>
          </a:p>
          <a:p>
            <a:r>
              <a:rPr lang="en-US" dirty="0"/>
              <a:t>Systems not producing physics data in the stream (but maybe adding auxiliary data in it)</a:t>
            </a:r>
          </a:p>
          <a:p>
            <a:r>
              <a:rPr lang="en-US" dirty="0"/>
              <a:t>Systems consuming the data stream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Typically representing:</a:t>
            </a:r>
          </a:p>
          <a:p>
            <a:r>
              <a:rPr lang="en-US" dirty="0"/>
              <a:t>Resources shared between partitions: TFC, Accelerator </a:t>
            </a:r>
            <a:r>
              <a:rPr lang="en-US" dirty="0" err="1"/>
              <a:t>infos</a:t>
            </a:r>
            <a:r>
              <a:rPr lang="en-US" dirty="0"/>
              <a:t>, Magnet</a:t>
            </a:r>
          </a:p>
          <a:p>
            <a:r>
              <a:rPr lang="en-US" dirty="0"/>
              <a:t>Resources spread between partitions: FLES, Online processing</a:t>
            </a:r>
          </a:p>
          <a:p>
            <a:r>
              <a:rPr lang="en-US" dirty="0"/>
              <a:t>Some of these systems are read-only and maybe handled in “DCS-SCA”: Accelerator, Magnet, …</a:t>
            </a:r>
          </a:p>
          <a:p>
            <a:endParaRPr lang="en-US" dirty="0"/>
          </a:p>
          <a:p>
            <a:pPr>
              <a:buFont typeface="Symbol" panose="05050102010706020507" pitchFamily="18" charset="2"/>
              <a:buChar char="Þ"/>
            </a:pPr>
            <a:r>
              <a:rPr lang="en-US" dirty="0"/>
              <a:t>Need special treatment in order to allow partitions!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en-US" dirty="0"/>
              <a:t>Main SCA entity representing the full system</a:t>
            </a:r>
          </a:p>
          <a:p>
            <a:pPr>
              <a:buFont typeface="Symbol" panose="05050102010706020507" pitchFamily="18" charset="2"/>
              <a:buChar char="Þ"/>
            </a:pPr>
            <a:r>
              <a:rPr lang="en-US" dirty="0"/>
              <a:t>“Partition SCA” sub-agent representing </a:t>
            </a:r>
          </a:p>
          <a:p>
            <a:pPr lvl="1">
              <a:buFontTx/>
              <a:buChar char="-"/>
            </a:pPr>
            <a:r>
              <a:rPr lang="en-US" dirty="0"/>
              <a:t>either the share of resources assigned to a given partition</a:t>
            </a:r>
          </a:p>
          <a:p>
            <a:pPr lvl="1">
              <a:buFontTx/>
              <a:buChar char="-"/>
            </a:pPr>
            <a:r>
              <a:rPr lang="en-US" dirty="0"/>
              <a:t>or a clone of the common device state</a:t>
            </a:r>
          </a:p>
        </p:txBody>
      </p:sp>
      <p:sp>
        <p:nvSpPr>
          <p:cNvPr id="4" name="Star: 5 Points 3">
            <a:extLst>
              <a:ext uri="{FF2B5EF4-FFF2-40B4-BE49-F238E27FC236}">
                <a16:creationId xmlns:a16="http://schemas.microsoft.com/office/drawing/2014/main" id="{F4BA25EC-A9C8-495B-A5B4-350BFA7807EC}"/>
              </a:ext>
            </a:extLst>
          </p:cNvPr>
          <p:cNvSpPr/>
          <p:nvPr/>
        </p:nvSpPr>
        <p:spPr>
          <a:xfrm>
            <a:off x="11925061" y="325669"/>
            <a:ext cx="216000" cy="216000"/>
          </a:xfrm>
          <a:prstGeom prst="star5">
            <a:avLst/>
          </a:prstGeom>
          <a:solidFill>
            <a:srgbClr val="FF0000"/>
          </a:solidFill>
          <a:ln>
            <a:solidFill>
              <a:srgbClr val="0066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113569"/>
      </p:ext>
    </p:extLst>
  </p:cSld>
  <p:clrMapOvr>
    <a:masterClrMapping/>
  </p:clrMapOvr>
</p:sld>
</file>

<file path=ppt/theme/theme1.xml><?xml version="1.0" encoding="utf-8"?>
<a:theme xmlns:a="http://schemas.openxmlformats.org/drawingml/2006/main" name="CBM_LoizeauPA_2020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smtClean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3" id="{2136AB3F-B626-4401-8BF3-35B62675AA18}" vid="{0E534B29-81CE-4278-BCA0-ADE3883737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Template_2024</Template>
  <TotalTime>0</TotalTime>
  <Words>2094</Words>
  <Application>Microsoft Office PowerPoint</Application>
  <PresentationFormat>Widescreen</PresentationFormat>
  <Paragraphs>574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Calibri</vt:lpstr>
      <vt:lpstr>Symbol</vt:lpstr>
      <vt:lpstr>CBM_LoizeauPA_2020</vt:lpstr>
      <vt:lpstr>EDC: Focus on SCA and DCS interface, Status</vt:lpstr>
      <vt:lpstr>Controls &gt; EDC &gt; ECS</vt:lpstr>
      <vt:lpstr>Concepts and acronyms </vt:lpstr>
      <vt:lpstr>ECS?</vt:lpstr>
      <vt:lpstr>ECS</vt:lpstr>
      <vt:lpstr>Planned ECS Agents (~Layers) and interfaces</vt:lpstr>
      <vt:lpstr>Focus on the SCA</vt:lpstr>
      <vt:lpstr>Central systems: non-detectors SCAs</vt:lpstr>
      <vt:lpstr>Central systems: SCAs</vt:lpstr>
      <vt:lpstr>Detector systems: SCA and DCA</vt:lpstr>
      <vt:lpstr>Detector systems: SCA and DCA</vt:lpstr>
      <vt:lpstr>DCS (brief)</vt:lpstr>
      <vt:lpstr>Focus on the DCS and interface to ECS</vt:lpstr>
      <vt:lpstr>Interfaces to DCS #1: DCS-SCA</vt:lpstr>
      <vt:lpstr>Interfaces to DCS #2: detector DCS  detector SCA</vt:lpstr>
      <vt:lpstr>A few Visual/Graphical examples of ECS-DCS interplay</vt:lpstr>
      <vt:lpstr>EDC “execution”/“logical” layers, 1 System partition</vt:lpstr>
      <vt:lpstr>Detector systems: SCA-subagents and DCA</vt:lpstr>
      <vt:lpstr>Detector systems: SCA-subagents and DCA</vt:lpstr>
      <vt:lpstr>Detector systems: SCA-subagents and DCA</vt:lpstr>
      <vt:lpstr>Detector systems: SCA-subagents and DCA</vt:lpstr>
      <vt:lpstr>Latest developments outside of DCS</vt:lpstr>
      <vt:lpstr>Thank you for your attention</vt:lpstr>
      <vt:lpstr>Components and technologies (current baseline)</vt:lpstr>
      <vt:lpstr>EDC “software” layers, 1 System partition</vt:lpstr>
      <vt:lpstr>EDC “software” layers, Expert/debug/hack mode</vt:lpstr>
      <vt:lpstr>DCS (brief)</vt:lpstr>
    </vt:vector>
  </TitlesOfParts>
  <Company>GSI Helmholtzzentrum für Schwerionenforschung GmbH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EDC: status and SCA/DCS focus</dc:title>
  <dc:creator>Loizeau, Pierre-Alain Dr.</dc:creator>
  <cp:lastModifiedBy>Loizeau, Pierre-Alain Dr.</cp:lastModifiedBy>
  <cp:revision>45</cp:revision>
  <dcterms:created xsi:type="dcterms:W3CDTF">2025-10-13T13:46:22Z</dcterms:created>
  <dcterms:modified xsi:type="dcterms:W3CDTF">2025-10-21T02:08:45Z</dcterms:modified>
</cp:coreProperties>
</file>