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2" r:id="rId4"/>
    <p:sldId id="263" r:id="rId5"/>
    <p:sldId id="257" r:id="rId6"/>
    <p:sldId id="258" r:id="rId7"/>
    <p:sldId id="259" r:id="rId8"/>
    <p:sldId id="264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 snapToGrid="0" snapToObjects="1">
      <p:cViewPr>
        <p:scale>
          <a:sx n="78" d="100"/>
          <a:sy n="78" d="100"/>
        </p:scale>
        <p:origin x="1579" y="7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45052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48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4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03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95" y="311121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317" y="170790"/>
            <a:ext cx="775055" cy="6458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22925" y="47347"/>
            <a:ext cx="4755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358034/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CAVE - CBM </a:t>
            </a:r>
            <a:r>
              <a:rPr lang="de-DE" dirty="0" err="1"/>
              <a:t>services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46th CBM </a:t>
            </a:r>
            <a:r>
              <a:rPr lang="de-DE" dirty="0" err="1"/>
              <a:t>Collaboration</a:t>
            </a:r>
            <a:r>
              <a:rPr lang="de-DE" dirty="0"/>
              <a:t> Meeting </a:t>
            </a:r>
            <a:endParaRPr lang="de-DE" dirty="0" smtClean="0"/>
          </a:p>
          <a:p>
            <a:r>
              <a:rPr lang="de-DE" dirty="0" smtClean="0"/>
              <a:t>Jens </a:t>
            </a:r>
            <a:r>
              <a:rPr lang="de-DE" dirty="0" err="1" smtClean="0"/>
              <a:t>Thaufelder</a:t>
            </a:r>
            <a:r>
              <a:rPr lang="de-DE" dirty="0" smtClean="0"/>
              <a:t> (GSI)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AA807-1A1F-4AB8-A535-912C9BA6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9" y="200334"/>
            <a:ext cx="6700979" cy="590668"/>
          </a:xfrm>
        </p:spPr>
        <p:txBody>
          <a:bodyPr/>
          <a:lstStyle/>
          <a:p>
            <a:r>
              <a:rPr lang="en-GB" dirty="0" smtClean="0"/>
              <a:t>Overview Rooms </a:t>
            </a:r>
            <a:r>
              <a:rPr lang="en-GB" dirty="0"/>
              <a:t>of interest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2674C-F37F-4751-ACF1-3635C131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9" y="888405"/>
            <a:ext cx="6263449" cy="2277333"/>
          </a:xfrm>
        </p:spPr>
        <p:txBody>
          <a:bodyPr/>
          <a:lstStyle/>
          <a:p>
            <a:pPr lvl="0"/>
            <a:r>
              <a:rPr lang="en-GB" dirty="0"/>
              <a:t>LV racks under the upstream platform in the </a:t>
            </a:r>
            <a:r>
              <a:rPr lang="en-GB" dirty="0" smtClean="0"/>
              <a:t>cave</a:t>
            </a:r>
          </a:p>
          <a:p>
            <a:pPr lvl="0"/>
            <a:r>
              <a:rPr lang="en-GB" dirty="0" smtClean="0"/>
              <a:t>HV </a:t>
            </a:r>
            <a:r>
              <a:rPr lang="en-GB" dirty="0"/>
              <a:t>racks and gas on the supply level </a:t>
            </a:r>
            <a:r>
              <a:rPr lang="en-GB" dirty="0" smtClean="0"/>
              <a:t>E30</a:t>
            </a:r>
          </a:p>
          <a:p>
            <a:pPr lvl="0"/>
            <a:r>
              <a:rPr lang="en-GB" dirty="0" smtClean="0"/>
              <a:t>DAQ </a:t>
            </a:r>
            <a:r>
              <a:rPr lang="en-GB" dirty="0"/>
              <a:t>racks next to the control room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74183" y="1828121"/>
            <a:ext cx="8484892" cy="3257563"/>
            <a:chOff x="37866" y="819809"/>
            <a:chExt cx="9682375" cy="415730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DCA6172-A5DC-49DD-86F7-2DAB6C108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078" t="13692" b="5688"/>
            <a:stretch/>
          </p:blipFill>
          <p:spPr>
            <a:xfrm>
              <a:off x="2926636" y="896970"/>
              <a:ext cx="3497972" cy="1855468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A1D3EBE0-C316-46CA-99DC-2595A2BFCE9E}"/>
                </a:ext>
              </a:extLst>
            </p:cNvPr>
            <p:cNvGrpSpPr/>
            <p:nvPr/>
          </p:nvGrpSpPr>
          <p:grpSpPr>
            <a:xfrm>
              <a:off x="1285782" y="1531029"/>
              <a:ext cx="8434459" cy="3446088"/>
              <a:chOff x="3250154" y="2250110"/>
              <a:chExt cx="8059196" cy="2901602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524814B1-B43C-4F94-B680-38DB9C3029B0}"/>
                  </a:ext>
                </a:extLst>
              </p:cNvPr>
              <p:cNvSpPr txBox="1"/>
              <p:nvPr/>
            </p:nvSpPr>
            <p:spPr>
              <a:xfrm>
                <a:off x="3373199" y="2250110"/>
                <a:ext cx="1965289" cy="23323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HV, Gas E30.012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A2A5F886-A8E4-4A81-BD2D-F63D12F9E0BA}"/>
                  </a:ext>
                </a:extLst>
              </p:cNvPr>
              <p:cNvGrpSpPr/>
              <p:nvPr/>
            </p:nvGrpSpPr>
            <p:grpSpPr>
              <a:xfrm>
                <a:off x="3250154" y="3034926"/>
                <a:ext cx="8059196" cy="2116786"/>
                <a:chOff x="3852141" y="2872946"/>
                <a:chExt cx="8059196" cy="2116786"/>
              </a:xfrm>
            </p:grpSpPr>
            <p:pic>
              <p:nvPicPr>
                <p:cNvPr id="7" name="Grafik 6">
                  <a:extLst>
                    <a:ext uri="{FF2B5EF4-FFF2-40B4-BE49-F238E27FC236}">
                      <a16:creationId xmlns:a16="http://schemas.microsoft.com/office/drawing/2014/main" id="{00D8768F-F786-4443-AE83-5F219DFBD8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3611" t="16372" r="11018" b="16603"/>
                <a:stretch/>
              </p:blipFill>
              <p:spPr>
                <a:xfrm>
                  <a:off x="5262743" y="3095244"/>
                  <a:ext cx="3721608" cy="1894488"/>
                </a:xfrm>
                <a:prstGeom prst="rect">
                  <a:avLst/>
                </a:prstGeom>
              </p:spPr>
            </p:pic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7AEC43E1-174D-4D79-92BC-FB20FF2429F0}"/>
                    </a:ext>
                  </a:extLst>
                </p:cNvPr>
                <p:cNvSpPr/>
                <p:nvPr/>
              </p:nvSpPr>
              <p:spPr>
                <a:xfrm rot="21190569">
                  <a:off x="6378959" y="4160520"/>
                  <a:ext cx="676656" cy="15544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EABDC84A-61D5-4DB8-94E8-797EFEA77B40}"/>
                    </a:ext>
                  </a:extLst>
                </p:cNvPr>
                <p:cNvSpPr/>
                <p:nvPr/>
              </p:nvSpPr>
              <p:spPr>
                <a:xfrm rot="21190569">
                  <a:off x="7390895" y="4687980"/>
                  <a:ext cx="676656" cy="15544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60998FA4-5503-4F7F-84A4-DE69DF36F9B1}"/>
                    </a:ext>
                  </a:extLst>
                </p:cNvPr>
                <p:cNvSpPr/>
                <p:nvPr/>
              </p:nvSpPr>
              <p:spPr>
                <a:xfrm rot="19158738">
                  <a:off x="7779840" y="3580621"/>
                  <a:ext cx="196533" cy="44208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Gerade Verbindung mit Pfeil 14">
                  <a:extLst>
                    <a:ext uri="{FF2B5EF4-FFF2-40B4-BE49-F238E27FC236}">
                      <a16:creationId xmlns:a16="http://schemas.microsoft.com/office/drawing/2014/main" id="{A039D341-5A24-47D5-8571-C37AFC06185B}"/>
                    </a:ext>
                  </a:extLst>
                </p:cNvPr>
                <p:cNvCxnSpPr>
                  <a:cxnSpLocks/>
                  <a:endCxn id="11" idx="1"/>
                </p:cNvCxnSpPr>
                <p:nvPr/>
              </p:nvCxnSpPr>
              <p:spPr>
                <a:xfrm>
                  <a:off x="5116227" y="3277414"/>
                  <a:ext cx="1265128" cy="9962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00EB905-B987-4989-9037-762D8B6DD315}"/>
                    </a:ext>
                  </a:extLst>
                </p:cNvPr>
                <p:cNvSpPr txBox="1"/>
                <p:nvPr/>
              </p:nvSpPr>
              <p:spPr>
                <a:xfrm>
                  <a:off x="9946048" y="2872946"/>
                  <a:ext cx="1965289" cy="233233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DAQ E40.017 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F1284C7E-B5F2-4B40-A91B-75D36306C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53083" y="3138516"/>
                  <a:ext cx="1460823" cy="4314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>
                  <a:extLst>
                    <a:ext uri="{FF2B5EF4-FFF2-40B4-BE49-F238E27FC236}">
                      <a16:creationId xmlns:a16="http://schemas.microsoft.com/office/drawing/2014/main" id="{573C6440-77DB-405B-92A9-2FBFD4E1C326}"/>
                    </a:ext>
                  </a:extLst>
                </p:cNvPr>
                <p:cNvCxnSpPr>
                  <a:cxnSpLocks/>
                  <a:endCxn id="12" idx="1"/>
                </p:cNvCxnSpPr>
                <p:nvPr/>
              </p:nvCxnSpPr>
              <p:spPr>
                <a:xfrm>
                  <a:off x="5159525" y="4238244"/>
                  <a:ext cx="2233766" cy="5628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A77F2CF1-C6D0-4D4D-B12D-23427717E0C5}"/>
                    </a:ext>
                  </a:extLst>
                </p:cNvPr>
                <p:cNvSpPr txBox="1"/>
                <p:nvPr/>
              </p:nvSpPr>
              <p:spPr>
                <a:xfrm>
                  <a:off x="3852141" y="3677240"/>
                  <a:ext cx="1965289" cy="233233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UP E10.003 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A32D390E-9075-4B24-8651-29A62541D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3298" y="2688183"/>
              <a:ext cx="1773397" cy="1530156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927F91F-6BBC-452C-BC92-D2D23DE0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45" y="1757074"/>
              <a:ext cx="2545690" cy="1321181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3C05C50-7116-4C07-9102-45BA882C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66" y="3648903"/>
              <a:ext cx="2670187" cy="104721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81E9CBB-2160-4D27-BD2E-D6956304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0107" y="1046132"/>
              <a:ext cx="2333502" cy="1353475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F59C8CF-F26C-4454-8DE4-0DEACB8CE8DF}"/>
                </a:ext>
              </a:extLst>
            </p:cNvPr>
            <p:cNvSpPr/>
            <p:nvPr/>
          </p:nvSpPr>
          <p:spPr>
            <a:xfrm rot="21190569">
              <a:off x="4560689" y="1548061"/>
              <a:ext cx="708163" cy="1846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B82B639-E1E5-441C-B6BB-53DB1884A4D7}"/>
                </a:ext>
              </a:extLst>
            </p:cNvPr>
            <p:cNvSpPr txBox="1"/>
            <p:nvPr/>
          </p:nvSpPr>
          <p:spPr>
            <a:xfrm>
              <a:off x="7006135" y="819809"/>
              <a:ext cx="2056799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CBM CC E40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55CFEF22-0F80-4E87-98BC-8721D2255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5752" y="1359854"/>
              <a:ext cx="1424355" cy="217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F52508-7CEF-4597-81D0-9D3BBD4C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75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6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03264" y="2351369"/>
            <a:ext cx="4740735" cy="2544583"/>
          </a:xfrm>
          <a:prstGeom prst="rect">
            <a:avLst/>
          </a:prstGeom>
          <a:noFill/>
          <a:ln>
            <a:solidFill>
              <a:srgbClr val="33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6628172" cy="3677689"/>
          </a:xfrm>
        </p:spPr>
        <p:txBody>
          <a:bodyPr/>
          <a:lstStyle/>
          <a:p>
            <a:r>
              <a:rPr lang="en-GB" dirty="0"/>
              <a:t>Cable planning was divided into two </a:t>
            </a:r>
            <a:r>
              <a:rPr lang="en-GB" dirty="0" smtClean="0"/>
              <a:t>stages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Collecting cable information for HV, LV and DAQ and for planning cable cross-sections and routes </a:t>
            </a:r>
            <a:endParaRPr lang="en-GB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Detailed planning of racks with crates and the necessary infrastructure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Cabel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9255" y="3463820"/>
            <a:ext cx="0" cy="14049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6781" y="3203209"/>
            <a:ext cx="1184940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dirty="0" smtClean="0"/>
              <a:t>End of FAIR CDB</a:t>
            </a:r>
          </a:p>
          <a:p>
            <a:pPr algn="ctr"/>
            <a:r>
              <a:rPr lang="en-GB" sz="1000" dirty="0" smtClean="0"/>
              <a:t> planning</a:t>
            </a:r>
            <a:endParaRPr lang="en-GB" sz="1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403263" y="2351368"/>
            <a:ext cx="4705536" cy="2568927"/>
            <a:chOff x="59202" y="1090502"/>
            <a:chExt cx="9025594" cy="3980432"/>
          </a:xfrm>
        </p:grpSpPr>
        <p:grpSp>
          <p:nvGrpSpPr>
            <p:cNvPr id="12" name="Gruppieren 24">
              <a:extLst>
                <a:ext uri="{FF2B5EF4-FFF2-40B4-BE49-F238E27FC236}">
                  <a16:creationId xmlns:a16="http://schemas.microsoft.com/office/drawing/2014/main" id="{A87EB329-9D72-4C21-BD3E-C52AA677F0E7}"/>
                </a:ext>
              </a:extLst>
            </p:cNvPr>
            <p:cNvGrpSpPr/>
            <p:nvPr/>
          </p:nvGrpSpPr>
          <p:grpSpPr>
            <a:xfrm>
              <a:off x="816948" y="1598375"/>
              <a:ext cx="3644372" cy="3272589"/>
              <a:chOff x="3968396" y="935732"/>
              <a:chExt cx="4142296" cy="4018020"/>
            </a:xfrm>
          </p:grpSpPr>
          <p:pic>
            <p:nvPicPr>
              <p:cNvPr id="14" name="Grafik 6">
                <a:extLst>
                  <a:ext uri="{FF2B5EF4-FFF2-40B4-BE49-F238E27FC236}">
                    <a16:creationId xmlns:a16="http://schemas.microsoft.com/office/drawing/2014/main" id="{00F6F4AD-D303-4979-86AD-8E0DD5A39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2547" r="8369" b="2020"/>
              <a:stretch/>
            </p:blipFill>
            <p:spPr>
              <a:xfrm>
                <a:off x="5354335" y="2210897"/>
                <a:ext cx="2756357" cy="1921748"/>
              </a:xfrm>
              <a:prstGeom prst="rect">
                <a:avLst/>
              </a:prstGeom>
            </p:spPr>
          </p:pic>
          <p:pic>
            <p:nvPicPr>
              <p:cNvPr id="15" name="Grafik 8">
                <a:extLst>
                  <a:ext uri="{FF2B5EF4-FFF2-40B4-BE49-F238E27FC236}">
                    <a16:creationId xmlns:a16="http://schemas.microsoft.com/office/drawing/2014/main" id="{EEFBA214-3786-425E-82D3-55638D576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3968396" y="935732"/>
                <a:ext cx="1164706" cy="4018020"/>
              </a:xfrm>
              <a:prstGeom prst="rect">
                <a:avLst/>
              </a:prstGeom>
            </p:spPr>
          </p:pic>
          <p:cxnSp>
            <p:nvCxnSpPr>
              <p:cNvPr id="16" name="Gerade Verbindung mit Pfeil 10">
                <a:extLst>
                  <a:ext uri="{FF2B5EF4-FFF2-40B4-BE49-F238E27FC236}">
                    <a16:creationId xmlns:a16="http://schemas.microsoft.com/office/drawing/2014/main" id="{C5FB9E5B-B135-4EC9-8B21-85017A19E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6441" y="1545928"/>
                <a:ext cx="364132" cy="66496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2">
                <a:extLst>
                  <a:ext uri="{FF2B5EF4-FFF2-40B4-BE49-F238E27FC236}">
                    <a16:creationId xmlns:a16="http://schemas.microsoft.com/office/drawing/2014/main" id="{777C1922-057D-4DFF-ABFB-B9AB1C02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3128" y="2770349"/>
                <a:ext cx="85519" cy="10207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feld 13">
                <a:extLst>
                  <a:ext uri="{FF2B5EF4-FFF2-40B4-BE49-F238E27FC236}">
                    <a16:creationId xmlns:a16="http://schemas.microsoft.com/office/drawing/2014/main" id="{EACD2FA6-BAC4-416C-A499-933A0D3CF410}"/>
                  </a:ext>
                </a:extLst>
              </p:cNvPr>
              <p:cNvSpPr txBox="1"/>
              <p:nvPr/>
            </p:nvSpPr>
            <p:spPr>
              <a:xfrm>
                <a:off x="5020390" y="4289463"/>
                <a:ext cx="1965474" cy="55761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r>
                  <a:rPr lang="en-GB" sz="800" b="1" dirty="0"/>
                  <a:t>Module ID</a:t>
                </a:r>
              </a:p>
              <a:p>
                <a:r>
                  <a:rPr lang="en-GB" sz="800" dirty="0"/>
                  <a:t>-2 ports</a:t>
                </a:r>
              </a:p>
            </p:txBody>
          </p:sp>
          <p:cxnSp>
            <p:nvCxnSpPr>
              <p:cNvPr id="19" name="Gerade Verbindung mit Pfeil 15">
                <a:extLst>
                  <a:ext uri="{FF2B5EF4-FFF2-40B4-BE49-F238E27FC236}">
                    <a16:creationId xmlns:a16="http://schemas.microsoft.com/office/drawing/2014/main" id="{205BCBFB-2543-4F62-A88F-03BC9ED4A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1176" y="3535103"/>
                <a:ext cx="384550" cy="85558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Grafik 26">
              <a:extLst>
                <a:ext uri="{FF2B5EF4-FFF2-40B4-BE49-F238E27FC236}">
                  <a16:creationId xmlns:a16="http://schemas.microsoft.com/office/drawing/2014/main" id="{23246958-3EB2-4109-8774-4615BFBF2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687" r="26240"/>
            <a:stretch/>
          </p:blipFill>
          <p:spPr>
            <a:xfrm>
              <a:off x="6836429" y="1636192"/>
              <a:ext cx="2248367" cy="3043063"/>
            </a:xfrm>
            <a:prstGeom prst="rect">
              <a:avLst/>
            </a:prstGeom>
          </p:spPr>
        </p:pic>
        <p:cxnSp>
          <p:nvCxnSpPr>
            <p:cNvPr id="21" name="Gerader Verbinder 30">
              <a:extLst>
                <a:ext uri="{FF2B5EF4-FFF2-40B4-BE49-F238E27FC236}">
                  <a16:creationId xmlns:a16="http://schemas.microsoft.com/office/drawing/2014/main" id="{22A5B2C2-CA6C-4912-AECE-09585782D8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7995" y="4044142"/>
              <a:ext cx="376" cy="79757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33">
              <a:extLst>
                <a:ext uri="{FF2B5EF4-FFF2-40B4-BE49-F238E27FC236}">
                  <a16:creationId xmlns:a16="http://schemas.microsoft.com/office/drawing/2014/main" id="{CFC11A80-ADC6-4AF1-AEC9-BA1CF7606340}"/>
                </a:ext>
              </a:extLst>
            </p:cNvPr>
            <p:cNvCxnSpPr/>
            <p:nvPr/>
          </p:nvCxnSpPr>
          <p:spPr>
            <a:xfrm>
              <a:off x="3773057" y="4841715"/>
              <a:ext cx="505330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35">
              <a:extLst>
                <a:ext uri="{FF2B5EF4-FFF2-40B4-BE49-F238E27FC236}">
                  <a16:creationId xmlns:a16="http://schemas.microsoft.com/office/drawing/2014/main" id="{2B98C6A4-4E4A-4936-A31B-2A0188F7D1BB}"/>
                </a:ext>
              </a:extLst>
            </p:cNvPr>
            <p:cNvCxnSpPr/>
            <p:nvPr/>
          </p:nvCxnSpPr>
          <p:spPr>
            <a:xfrm flipV="1">
              <a:off x="8826365" y="4525951"/>
              <a:ext cx="0" cy="31576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37">
              <a:extLst>
                <a:ext uri="{FF2B5EF4-FFF2-40B4-BE49-F238E27FC236}">
                  <a16:creationId xmlns:a16="http://schemas.microsoft.com/office/drawing/2014/main" id="{C9813B24-8F5D-439B-9FF4-CFFB4C278C4C}"/>
                </a:ext>
              </a:extLst>
            </p:cNvPr>
            <p:cNvSpPr txBox="1"/>
            <p:nvPr/>
          </p:nvSpPr>
          <p:spPr>
            <a:xfrm>
              <a:off x="4000017" y="4451615"/>
              <a:ext cx="1820352" cy="619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800" b="1" dirty="0"/>
                <a:t>Cable ID</a:t>
              </a:r>
            </a:p>
            <a:p>
              <a:r>
                <a:rPr lang="en-GB" sz="800" dirty="0"/>
                <a:t>CERN SCEM 04.31.52.075.9</a:t>
              </a:r>
            </a:p>
          </p:txBody>
        </p:sp>
        <p:sp>
          <p:nvSpPr>
            <p:cNvPr id="25" name="Rechteck 38">
              <a:extLst>
                <a:ext uri="{FF2B5EF4-FFF2-40B4-BE49-F238E27FC236}">
                  <a16:creationId xmlns:a16="http://schemas.microsoft.com/office/drawing/2014/main" id="{C055296C-3692-4C32-B477-A7E86C6C6947}"/>
                </a:ext>
              </a:extLst>
            </p:cNvPr>
            <p:cNvSpPr/>
            <p:nvPr/>
          </p:nvSpPr>
          <p:spPr>
            <a:xfrm>
              <a:off x="7027628" y="2772167"/>
              <a:ext cx="695859" cy="256558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6" name="Rechteck 39">
              <a:extLst>
                <a:ext uri="{FF2B5EF4-FFF2-40B4-BE49-F238E27FC236}">
                  <a16:creationId xmlns:a16="http://schemas.microsoft.com/office/drawing/2014/main" id="{2CBDD123-6C3D-4FBD-AD2A-3C62B9BA93F8}"/>
                </a:ext>
              </a:extLst>
            </p:cNvPr>
            <p:cNvSpPr/>
            <p:nvPr/>
          </p:nvSpPr>
          <p:spPr>
            <a:xfrm>
              <a:off x="7049778" y="3291301"/>
              <a:ext cx="695859" cy="256558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Textfeld 40">
              <a:extLst>
                <a:ext uri="{FF2B5EF4-FFF2-40B4-BE49-F238E27FC236}">
                  <a16:creationId xmlns:a16="http://schemas.microsoft.com/office/drawing/2014/main" id="{D43191CE-15FF-4760-9AB2-6A51C30969AA}"/>
                </a:ext>
              </a:extLst>
            </p:cNvPr>
            <p:cNvSpPr txBox="1"/>
            <p:nvPr/>
          </p:nvSpPr>
          <p:spPr>
            <a:xfrm>
              <a:off x="6043084" y="3243861"/>
              <a:ext cx="936119" cy="45416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GB" sz="800" b="1" dirty="0"/>
                <a:t>LV Panel</a:t>
              </a:r>
            </a:p>
            <a:p>
              <a:pPr algn="l"/>
              <a:r>
                <a:rPr lang="en-GB" sz="800" dirty="0"/>
                <a:t>-10 ports</a:t>
              </a:r>
            </a:p>
          </p:txBody>
        </p:sp>
        <p:sp>
          <p:nvSpPr>
            <p:cNvPr id="28" name="Textfeld 43">
              <a:extLst>
                <a:ext uri="{FF2B5EF4-FFF2-40B4-BE49-F238E27FC236}">
                  <a16:creationId xmlns:a16="http://schemas.microsoft.com/office/drawing/2014/main" id="{8F1EC90E-9B04-4FDD-B324-AB64AAD87935}"/>
                </a:ext>
              </a:extLst>
            </p:cNvPr>
            <p:cNvSpPr txBox="1"/>
            <p:nvPr/>
          </p:nvSpPr>
          <p:spPr>
            <a:xfrm>
              <a:off x="6047641" y="2353585"/>
              <a:ext cx="953042" cy="45416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GB" sz="800" b="1" dirty="0"/>
                <a:t>HV Panel</a:t>
              </a:r>
            </a:p>
            <a:p>
              <a:pPr algn="l"/>
              <a:r>
                <a:rPr lang="en-GB" sz="800" dirty="0"/>
                <a:t>-20 ports</a:t>
              </a:r>
            </a:p>
          </p:txBody>
        </p:sp>
        <p:sp>
          <p:nvSpPr>
            <p:cNvPr id="29" name="Rechteck 44">
              <a:extLst>
                <a:ext uri="{FF2B5EF4-FFF2-40B4-BE49-F238E27FC236}">
                  <a16:creationId xmlns:a16="http://schemas.microsoft.com/office/drawing/2014/main" id="{C6C26551-0746-4DB5-BCEF-CF614B76A138}"/>
                </a:ext>
              </a:extLst>
            </p:cNvPr>
            <p:cNvSpPr/>
            <p:nvPr/>
          </p:nvSpPr>
          <p:spPr>
            <a:xfrm>
              <a:off x="5666319" y="2095366"/>
              <a:ext cx="318304" cy="2231537"/>
            </a:xfrm>
            <a:prstGeom prst="rect">
              <a:avLst/>
            </a:prstGeom>
            <a:solidFill>
              <a:srgbClr val="DFD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/>
                <a:t>Detector</a:t>
              </a:r>
            </a:p>
          </p:txBody>
        </p:sp>
        <p:cxnSp>
          <p:nvCxnSpPr>
            <p:cNvPr id="30" name="Gerader Verbinder 46">
              <a:extLst>
                <a:ext uri="{FF2B5EF4-FFF2-40B4-BE49-F238E27FC236}">
                  <a16:creationId xmlns:a16="http://schemas.microsoft.com/office/drawing/2014/main" id="{DC4F4A3F-9F6F-404B-8C56-DA435B6D095F}"/>
                </a:ext>
              </a:extLst>
            </p:cNvPr>
            <p:cNvCxnSpPr>
              <a:cxnSpLocks/>
            </p:cNvCxnSpPr>
            <p:nvPr/>
          </p:nvCxnSpPr>
          <p:spPr>
            <a:xfrm>
              <a:off x="5992521" y="3315523"/>
              <a:ext cx="94770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47">
              <a:extLst>
                <a:ext uri="{FF2B5EF4-FFF2-40B4-BE49-F238E27FC236}">
                  <a16:creationId xmlns:a16="http://schemas.microsoft.com/office/drawing/2014/main" id="{3384008B-EFB7-4BE7-A0E7-E16474A36042}"/>
                </a:ext>
              </a:extLst>
            </p:cNvPr>
            <p:cNvCxnSpPr>
              <a:cxnSpLocks/>
            </p:cNvCxnSpPr>
            <p:nvPr/>
          </p:nvCxnSpPr>
          <p:spPr>
            <a:xfrm>
              <a:off x="5992521" y="2836395"/>
              <a:ext cx="94770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52">
              <a:extLst>
                <a:ext uri="{FF2B5EF4-FFF2-40B4-BE49-F238E27FC236}">
                  <a16:creationId xmlns:a16="http://schemas.microsoft.com/office/drawing/2014/main" id="{31565FD2-D9C4-4CC4-9153-2D27F1E05C09}"/>
                </a:ext>
              </a:extLst>
            </p:cNvPr>
            <p:cNvSpPr txBox="1"/>
            <p:nvPr/>
          </p:nvSpPr>
          <p:spPr>
            <a:xfrm>
              <a:off x="1012252" y="1375899"/>
              <a:ext cx="1188381" cy="326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800" b="1" dirty="0"/>
                <a:t>Rack ID</a:t>
              </a:r>
            </a:p>
          </p:txBody>
        </p:sp>
        <p:sp>
          <p:nvSpPr>
            <p:cNvPr id="33" name="Textfeld 53">
              <a:extLst>
                <a:ext uri="{FF2B5EF4-FFF2-40B4-BE49-F238E27FC236}">
                  <a16:creationId xmlns:a16="http://schemas.microsoft.com/office/drawing/2014/main" id="{C05E2396-A2CC-4852-8D29-43EB8CFCE2BA}"/>
                </a:ext>
              </a:extLst>
            </p:cNvPr>
            <p:cNvSpPr txBox="1"/>
            <p:nvPr/>
          </p:nvSpPr>
          <p:spPr>
            <a:xfrm>
              <a:off x="2933844" y="2427781"/>
              <a:ext cx="1188381" cy="326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800" b="1" dirty="0"/>
                <a:t>Device ID</a:t>
              </a:r>
            </a:p>
          </p:txBody>
        </p:sp>
        <p:sp>
          <p:nvSpPr>
            <p:cNvPr id="34" name="Textfeld 4">
              <a:extLst>
                <a:ext uri="{FF2B5EF4-FFF2-40B4-BE49-F238E27FC236}">
                  <a16:creationId xmlns:a16="http://schemas.microsoft.com/office/drawing/2014/main" id="{DEE268AA-BADB-41AD-9369-8196FF3555EF}"/>
                </a:ext>
              </a:extLst>
            </p:cNvPr>
            <p:cNvSpPr txBox="1"/>
            <p:nvPr/>
          </p:nvSpPr>
          <p:spPr>
            <a:xfrm>
              <a:off x="59204" y="1177976"/>
              <a:ext cx="864249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endParaRPr lang="en-GB" dirty="0"/>
            </a:p>
          </p:txBody>
        </p:sp>
        <p:sp>
          <p:nvSpPr>
            <p:cNvPr id="35" name="Rechteck 5">
              <a:extLst>
                <a:ext uri="{FF2B5EF4-FFF2-40B4-BE49-F238E27FC236}">
                  <a16:creationId xmlns:a16="http://schemas.microsoft.com/office/drawing/2014/main" id="{1E94A113-89AB-4A96-A34E-A61D9ECCA69B}"/>
                </a:ext>
              </a:extLst>
            </p:cNvPr>
            <p:cNvSpPr/>
            <p:nvPr/>
          </p:nvSpPr>
          <p:spPr>
            <a:xfrm>
              <a:off x="59202" y="1090502"/>
              <a:ext cx="1458019" cy="27214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/>
                <a:t>LAN/DCS</a:t>
              </a:r>
            </a:p>
          </p:txBody>
        </p:sp>
        <p:cxnSp>
          <p:nvCxnSpPr>
            <p:cNvPr id="36" name="Verbinder: gewinkelt 9">
              <a:extLst>
                <a:ext uri="{FF2B5EF4-FFF2-40B4-BE49-F238E27FC236}">
                  <a16:creationId xmlns:a16="http://schemas.microsoft.com/office/drawing/2014/main" id="{4F3DB763-7E20-438A-B6CC-4E217E2E9ED6}"/>
                </a:ext>
              </a:extLst>
            </p:cNvPr>
            <p:cNvCxnSpPr/>
            <p:nvPr/>
          </p:nvCxnSpPr>
          <p:spPr>
            <a:xfrm rot="16200000" flipV="1">
              <a:off x="-989321" y="2843292"/>
              <a:ext cx="3393425" cy="432125"/>
            </a:xfrm>
            <a:prstGeom prst="bentConnector3">
              <a:avLst>
                <a:gd name="adj1" fmla="val 92687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8070" y="3039926"/>
            <a:ext cx="4352154" cy="1981880"/>
          </a:xfrm>
          <a:prstGeom prst="rect">
            <a:avLst/>
          </a:prstGeom>
          <a:noFill/>
          <a:ln>
            <a:solidFill>
              <a:srgbClr val="33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-34971" y="2991664"/>
            <a:ext cx="71365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 smtClean="0"/>
              <a:t>Stage 1</a:t>
            </a:r>
            <a:endParaRPr lang="en-GB" sz="12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312867" y="2326565"/>
            <a:ext cx="71365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 smtClean="0"/>
              <a:t>Stage 2</a:t>
            </a:r>
            <a:endParaRPr lang="en-GB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851" y="3207888"/>
            <a:ext cx="4188309" cy="179976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903127" y="3117303"/>
            <a:ext cx="174629" cy="4975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2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82" y="2574530"/>
            <a:ext cx="2086155" cy="1559989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6628172" cy="3677689"/>
          </a:xfrm>
        </p:spPr>
        <p:txBody>
          <a:bodyPr/>
          <a:lstStyle/>
          <a:p>
            <a:r>
              <a:rPr lang="en-GB" dirty="0" smtClean="0"/>
              <a:t>Racks </a:t>
            </a:r>
            <a:r>
              <a:rPr lang="en-GB" dirty="0"/>
              <a:t>and patch panels were defined for all systems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Using </a:t>
            </a:r>
            <a:r>
              <a:rPr lang="en-GB" dirty="0"/>
              <a:t>the information collected about HV, LV and DAQ cables, routing between the racks, PP and systems was carried out in CAD.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Stage 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2567" r="30808"/>
          <a:stretch/>
        </p:blipFill>
        <p:spPr>
          <a:xfrm>
            <a:off x="5818457" y="2025908"/>
            <a:ext cx="3404201" cy="299589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0" y="2463125"/>
            <a:ext cx="3637935" cy="13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40" y="2274919"/>
            <a:ext cx="6879036" cy="48734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collected cable data was prepared for the cable database and will be uploaded shortly.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current version of the cable list can be found on EDMS, including data sheets</a:t>
            </a:r>
            <a:r>
              <a:rPr lang="en-GB" dirty="0" smtClean="0"/>
              <a:t>. </a:t>
            </a:r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://edms.cern.ch/document/3358034/1</a:t>
            </a:r>
            <a:endParaRPr lang="de-DE" dirty="0"/>
          </a:p>
          <a:p>
            <a:pPr lvl="1"/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CBM Cable list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69" y="2999671"/>
            <a:ext cx="5645820" cy="1826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011" y="2274919"/>
            <a:ext cx="3205041" cy="20627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Detailed planning of racks and crates </a:t>
            </a:r>
            <a:endParaRPr lang="en-GB" dirty="0" smtClean="0"/>
          </a:p>
          <a:p>
            <a:pPr lvl="1"/>
            <a:r>
              <a:rPr lang="en-GB" dirty="0"/>
              <a:t>power </a:t>
            </a:r>
            <a:r>
              <a:rPr lang="en-GB" dirty="0" smtClean="0"/>
              <a:t>requirement</a:t>
            </a:r>
          </a:p>
          <a:p>
            <a:pPr lvl="1"/>
            <a:r>
              <a:rPr lang="en-GB" dirty="0" smtClean="0"/>
              <a:t>space </a:t>
            </a:r>
            <a:r>
              <a:rPr lang="en-GB" dirty="0"/>
              <a:t>utilisation and </a:t>
            </a:r>
            <a:r>
              <a:rPr lang="en-GB" dirty="0" smtClean="0"/>
              <a:t>optimisation</a:t>
            </a:r>
          </a:p>
          <a:p>
            <a:pPr lvl="1"/>
            <a:r>
              <a:rPr lang="en-GB" dirty="0" smtClean="0"/>
              <a:t>cooling</a:t>
            </a:r>
          </a:p>
          <a:p>
            <a:pPr lvl="1"/>
            <a:r>
              <a:rPr lang="en-GB" dirty="0" smtClean="0"/>
              <a:t>detailed </a:t>
            </a:r>
            <a:r>
              <a:rPr lang="en-GB" dirty="0"/>
              <a:t>cable routing on racks and </a:t>
            </a:r>
            <a:r>
              <a:rPr lang="en-GB" dirty="0" smtClean="0"/>
              <a:t>PP</a:t>
            </a:r>
          </a:p>
          <a:p>
            <a:r>
              <a:rPr lang="en-GB" dirty="0"/>
              <a:t>DCS </a:t>
            </a:r>
            <a:r>
              <a:rPr lang="en-GB" dirty="0" smtClean="0"/>
              <a:t>cable</a:t>
            </a:r>
          </a:p>
          <a:p>
            <a:r>
              <a:rPr lang="en-GB" dirty="0"/>
              <a:t>Additional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as</a:t>
            </a:r>
          </a:p>
          <a:p>
            <a:pPr lvl="1"/>
            <a:r>
              <a:rPr lang="en-GB" dirty="0" smtClean="0"/>
              <a:t>cooling</a:t>
            </a:r>
          </a:p>
          <a:p>
            <a:pPr lvl="1"/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453" y="954150"/>
            <a:ext cx="3106547" cy="218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85" y="2536723"/>
            <a:ext cx="4410308" cy="24850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0692" y="2536394"/>
            <a:ext cx="4303059" cy="584900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B012B540-9527-46D7-B4C8-5C345EC7C9FB}" vid="{200C629E-BB24-4706-A736-780733209919}"/>
    </a:ext>
  </a:extLst>
</a:theme>
</file>

<file path=ppt/theme/theme2.xml><?xml version="1.0" encoding="utf-8"?>
<a:theme xmlns:a="http://schemas.openxmlformats.org/drawingml/2006/main" name="1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239</Words>
  <Application>Microsoft Office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DengXian</vt:lpstr>
      <vt:lpstr>Times New Roman</vt:lpstr>
      <vt:lpstr>Wingdings</vt:lpstr>
      <vt:lpstr>fair-gsi-folienmaster_2017_onering</vt:lpstr>
      <vt:lpstr>1_fair-gsi-folienmaster_2017_onering</vt:lpstr>
      <vt:lpstr>CAVE - CBM services</vt:lpstr>
      <vt:lpstr>Overview Rooms of interest</vt:lpstr>
      <vt:lpstr>PowerPoint Presentation</vt:lpstr>
      <vt:lpstr> </vt:lpstr>
      <vt:lpstr>PowerPoint Presentation</vt:lpstr>
      <vt:lpstr>PowerPoint Presentation</vt:lpstr>
      <vt:lpstr>Thank you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- CBM services</dc:title>
  <dc:creator>Thaufelder, Jens</dc:creator>
  <cp:lastModifiedBy>Thaufelder, Jens</cp:lastModifiedBy>
  <cp:revision>14</cp:revision>
  <dcterms:created xsi:type="dcterms:W3CDTF">2025-10-19T13:50:56Z</dcterms:created>
  <dcterms:modified xsi:type="dcterms:W3CDTF">2025-10-19T16:14:15Z</dcterms:modified>
</cp:coreProperties>
</file>