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0"/>
  </p:notesMasterIdLst>
  <p:sldIdLst>
    <p:sldId id="660" r:id="rId2"/>
    <p:sldId id="706" r:id="rId3"/>
    <p:sldId id="707" r:id="rId4"/>
    <p:sldId id="708" r:id="rId5"/>
    <p:sldId id="710" r:id="rId6"/>
    <p:sldId id="711" r:id="rId7"/>
    <p:sldId id="712" r:id="rId8"/>
    <p:sldId id="71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nert, Joerg Dr." initials="LJD" lastIdx="2" clrIdx="0">
    <p:extLst>
      <p:ext uri="{19B8F6BF-5375-455C-9EA6-DF929625EA0E}">
        <p15:presenceInfo xmlns:p15="http://schemas.microsoft.com/office/powerpoint/2012/main" userId="S-1-5-21-839522115-515967899-725345543-6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9900"/>
    <a:srgbClr val="E00A19"/>
    <a:srgbClr val="FFCC66"/>
    <a:srgbClr val="CC0099"/>
    <a:srgbClr val="ED3BD8"/>
    <a:srgbClr val="FF0000"/>
    <a:srgbClr val="FFCC00"/>
    <a:srgbClr val="33CC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8" autoAdjust="0"/>
    <p:restoredTop sz="92173" autoAdjust="0"/>
  </p:normalViewPr>
  <p:slideViewPr>
    <p:cSldViewPr>
      <p:cViewPr varScale="1">
        <p:scale>
          <a:sx n="58" d="100"/>
          <a:sy n="58" d="100"/>
        </p:scale>
        <p:origin x="75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640" y="2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F8262-43CE-4346-9986-6417FA68676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9A6AE-04E3-4034-8CBE-C37C0092E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10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A6AE-04E3-4034-8CBE-C37C0092EF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 flipH="1">
            <a:off x="144000" y="108000"/>
            <a:ext cx="192000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40" y="-27384"/>
            <a:ext cx="8845297" cy="936104"/>
          </a:xfrm>
        </p:spPr>
        <p:txBody>
          <a:bodyPr>
            <a:normAutofit/>
          </a:bodyPr>
          <a:lstStyle>
            <a:lvl1pPr algn="l">
              <a:defRPr sz="4000" b="0">
                <a:solidFill>
                  <a:schemeClr val="tx2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52736"/>
            <a:ext cx="10972800" cy="5328592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1pPr>
            <a:lvl2pPr>
              <a:defRPr sz="2000">
                <a:solidFill>
                  <a:srgbClr val="002060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2pPr>
            <a:lvl3pPr>
              <a:defRPr sz="1800">
                <a:solidFill>
                  <a:srgbClr val="002060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3pPr>
            <a:lvl4pPr>
              <a:defRPr sz="1600">
                <a:solidFill>
                  <a:srgbClr val="002060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4pPr>
            <a:lvl5pPr>
              <a:defRPr sz="1800">
                <a:solidFill>
                  <a:srgbClr val="002060"/>
                </a:solidFill>
                <a:latin typeface="Dubai Light" panose="020B0303030403030204" pitchFamily="34" charset="-78"/>
                <a:cs typeface="Dubai Light" panose="020B0303030403030204" pitchFamily="34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20260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20260"/>
            <a:ext cx="3860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TRD Shifter Training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0523" y="6453336"/>
            <a:ext cx="781877" cy="404664"/>
          </a:xfrm>
          <a:solidFill>
            <a:schemeClr val="bg1"/>
          </a:solidFill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7F8426EE-EA66-4DDF-94DB-B3ACD6D6341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335360" y="764704"/>
            <a:ext cx="114252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 userDrawn="1"/>
        </p:nvSpPr>
        <p:spPr>
          <a:xfrm>
            <a:off x="143339" y="108000"/>
            <a:ext cx="96000" cy="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3" name="Rechteck 12"/>
          <p:cNvSpPr/>
          <p:nvPr userDrawn="1"/>
        </p:nvSpPr>
        <p:spPr>
          <a:xfrm flipH="1">
            <a:off x="336000" y="252000"/>
            <a:ext cx="288000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/>
          <p:cNvSpPr/>
          <p:nvPr userDrawn="1"/>
        </p:nvSpPr>
        <p:spPr>
          <a:xfrm flipH="1">
            <a:off x="623392" y="468000"/>
            <a:ext cx="38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/>
          <p:cNvSpPr/>
          <p:nvPr userDrawn="1"/>
        </p:nvSpPr>
        <p:spPr>
          <a:xfrm>
            <a:off x="336000" y="252000"/>
            <a:ext cx="144000" cy="1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24000" y="468000"/>
            <a:ext cx="192000" cy="1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pic>
        <p:nvPicPr>
          <p:cNvPr id="17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75" y="44624"/>
            <a:ext cx="707557" cy="72008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4704"/>
            <a:ext cx="727789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feld 16"/>
          <p:cNvSpPr txBox="1"/>
          <p:nvPr userDrawn="1"/>
        </p:nvSpPr>
        <p:spPr>
          <a:xfrm>
            <a:off x="983431" y="90354"/>
            <a:ext cx="377026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b="1" dirty="0">
                <a:solidFill>
                  <a:srgbClr val="E00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>
              <a:lnSpc>
                <a:spcPts val="1700"/>
              </a:lnSpc>
            </a:pPr>
            <a:r>
              <a:rPr lang="de-DE" b="1" dirty="0">
                <a:solidFill>
                  <a:srgbClr val="E00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>
              <a:lnSpc>
                <a:spcPts val="1700"/>
              </a:lnSpc>
            </a:pPr>
            <a:r>
              <a:rPr lang="de-DE" b="1" dirty="0">
                <a:solidFill>
                  <a:srgbClr val="E00A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feld 17"/>
          <p:cNvSpPr txBox="1"/>
          <p:nvPr userDrawn="1"/>
        </p:nvSpPr>
        <p:spPr>
          <a:xfrm>
            <a:off x="10791292" y="90354"/>
            <a:ext cx="338554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>
              <a:lnSpc>
                <a:spcPts val="1700"/>
              </a:lnSpc>
            </a:pP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>
              <a:lnSpc>
                <a:spcPts val="1700"/>
              </a:lnSpc>
            </a:pP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TRD Shifter Training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TRD Shifter Training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26EE-EA66-4DDF-94DB-B3ACD6D63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emf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F836D2-78FE-4617-8E55-9BD8324F5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70" y="4725145"/>
            <a:ext cx="4434122" cy="1306249"/>
          </a:xfrm>
          <a:prstGeom prst="rect">
            <a:avLst/>
          </a:prstGeom>
        </p:spPr>
      </p:pic>
      <p:pic>
        <p:nvPicPr>
          <p:cNvPr id="23" name="Grafik 1">
            <a:extLst>
              <a:ext uri="{FF2B5EF4-FFF2-40B4-BE49-F238E27FC236}">
                <a16:creationId xmlns:a16="http://schemas.microsoft.com/office/drawing/2014/main" id="{9F9BE2AA-D72D-4ADB-A66A-935C0D48E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77" t="8871" r="32115" b="6304"/>
          <a:stretch/>
        </p:blipFill>
        <p:spPr>
          <a:xfrm>
            <a:off x="5159896" y="4220774"/>
            <a:ext cx="1866751" cy="2304571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75" y="44624"/>
            <a:ext cx="707557" cy="7200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1120" y="1772816"/>
            <a:ext cx="8003232" cy="1448130"/>
          </a:xfrm>
        </p:spPr>
        <p:txBody>
          <a:bodyPr>
            <a:normAutofit/>
          </a:bodyPr>
          <a:lstStyle/>
          <a:p>
            <a:r>
              <a:rPr lang="de-DE" dirty="0"/>
              <a:t>STS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Developments</a:t>
            </a:r>
            <a:br>
              <a:rPr lang="de-DE" dirty="0"/>
            </a:br>
            <a:r>
              <a:rPr lang="de-DE" sz="2400" i="1" dirty="0"/>
              <a:t>Final Boards </a:t>
            </a:r>
            <a:r>
              <a:rPr lang="de-DE" sz="2400" i="1" dirty="0" err="1"/>
              <a:t>for</a:t>
            </a:r>
            <a:r>
              <a:rPr lang="de-DE" sz="2400" i="1" dirty="0"/>
              <a:t> STS Integration:</a:t>
            </a:r>
            <a:br>
              <a:rPr lang="de-DE" sz="2400" i="1" dirty="0"/>
            </a:br>
            <a:r>
              <a:rPr lang="de-DE" sz="2400" i="1" dirty="0"/>
              <a:t>STS-ROB, RPOB, FPOB</a:t>
            </a:r>
            <a:endParaRPr lang="de-DE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1276427" y="4365104"/>
            <a:ext cx="35779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  <a:t>J. Lehnert,</a:t>
            </a:r>
            <a:br>
              <a:rPr lang="en-US" sz="2000" dirty="0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</a:br>
            <a:r>
              <a:rPr lang="en-US" sz="2000" dirty="0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  <a:t>R. </a:t>
            </a:r>
            <a:r>
              <a:rPr lang="en-US" sz="2000" dirty="0" err="1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  <a:t>Kapell</a:t>
            </a:r>
            <a:r>
              <a:rPr lang="en-US" sz="2000" dirty="0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  <a:t>, P. </a:t>
            </a:r>
            <a:r>
              <a:rPr lang="en-US" sz="2000" dirty="0" err="1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  <a:t>Semeniuk</a:t>
            </a:r>
            <a:r>
              <a:rPr lang="en-US" sz="2000" dirty="0">
                <a:solidFill>
                  <a:srgbClr val="000080"/>
                </a:solidFill>
                <a:latin typeface="Dubai Light" panose="020B0303030403030204" pitchFamily="34" charset="-78"/>
                <a:ea typeface="Liberation Sans" pitchFamily="34"/>
                <a:cs typeface="Dubai Light" panose="020B0303030403030204" pitchFamily="34" charset="-78"/>
              </a:rPr>
              <a:t> </a:t>
            </a:r>
          </a:p>
          <a:p>
            <a:r>
              <a:rPr lang="en-US" sz="2000" i="1" dirty="0">
                <a:solidFill>
                  <a:srgbClr val="000080"/>
                </a:solidFill>
                <a:latin typeface="Dubai Light" panose="020B0303030403030204" pitchFamily="34" charset="-78"/>
                <a:ea typeface="DejaVu LGC Sans" pitchFamily="2"/>
                <a:cs typeface="Dubai Light" panose="020B0303030403030204" pitchFamily="34" charset="-78"/>
              </a:rPr>
              <a:t>46</a:t>
            </a:r>
            <a:r>
              <a:rPr lang="en-US" sz="2000" i="1" baseline="30000" dirty="0">
                <a:solidFill>
                  <a:srgbClr val="000080"/>
                </a:solidFill>
                <a:latin typeface="Dubai Light" panose="020B0303030403030204" pitchFamily="34" charset="-78"/>
                <a:ea typeface="DejaVu LGC Sans" pitchFamily="2"/>
                <a:cs typeface="Dubai Light" panose="020B0303030403030204" pitchFamily="34" charset="-78"/>
              </a:rPr>
              <a:t>th</a:t>
            </a:r>
            <a:r>
              <a:rPr lang="en-US" sz="2000" i="1" dirty="0">
                <a:solidFill>
                  <a:srgbClr val="000080"/>
                </a:solidFill>
                <a:latin typeface="Dubai Light" panose="020B0303030403030204" pitchFamily="34" charset="-78"/>
                <a:ea typeface="DejaVu LGC Sans" pitchFamily="2"/>
                <a:cs typeface="Dubai Light" panose="020B0303030403030204" pitchFamily="34" charset="-78"/>
              </a:rPr>
              <a:t> CBM Collaboration Meeting </a:t>
            </a:r>
          </a:p>
          <a:p>
            <a:r>
              <a:rPr lang="en-US" sz="2000" i="1" dirty="0">
                <a:solidFill>
                  <a:srgbClr val="000080"/>
                </a:solidFill>
                <a:latin typeface="Dubai Light" panose="020B0303030403030204" pitchFamily="34" charset="-78"/>
                <a:ea typeface="DejaVu LGC Sans" pitchFamily="2"/>
                <a:cs typeface="Dubai Light" panose="020B0303030403030204" pitchFamily="34" charset="-78"/>
              </a:rPr>
              <a:t>Tue. 21.10.2025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7" y="6165304"/>
            <a:ext cx="1512167" cy="39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4704"/>
            <a:ext cx="727789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35360" y="764704"/>
            <a:ext cx="11449272" cy="5832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r Verbinder 3"/>
          <p:cNvCxnSpPr/>
          <p:nvPr/>
        </p:nvCxnSpPr>
        <p:spPr>
          <a:xfrm>
            <a:off x="1117104" y="1916832"/>
            <a:ext cx="0" cy="381642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1055440" y="1772816"/>
            <a:ext cx="0" cy="381642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10791292" y="90354"/>
            <a:ext cx="338554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>
              <a:lnSpc>
                <a:spcPts val="1700"/>
              </a:lnSpc>
            </a:pP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>
              <a:lnSpc>
                <a:spcPts val="1700"/>
              </a:lnSpc>
            </a:pPr>
            <a:r>
              <a:rPr lang="de-DE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35061" r="5962" b="29238"/>
          <a:stretch/>
        </p:blipFill>
        <p:spPr>
          <a:xfrm>
            <a:off x="9136182" y="2517071"/>
            <a:ext cx="2415138" cy="695905"/>
          </a:xfrm>
          <a:prstGeom prst="rect">
            <a:avLst/>
          </a:prstGeom>
        </p:spPr>
      </p:pic>
      <p:pic>
        <p:nvPicPr>
          <p:cNvPr id="15" name="Picture 4" descr="D:\STS-Bilder auch Chips\Wafer Lieferung 01.2019\Wafer Lieferung 01.2019\Gesamt_STSXYTER_2_1_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152" r="7196" b="1881"/>
          <a:stretch/>
        </p:blipFill>
        <p:spPr bwMode="auto">
          <a:xfrm rot="5400000">
            <a:off x="10970064" y="1911642"/>
            <a:ext cx="531726" cy="7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942F2-6473-4237-A587-5A56986BBA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45" y="3210734"/>
            <a:ext cx="5253259" cy="722323"/>
          </a:xfrm>
          <a:prstGeom prst="rect">
            <a:avLst/>
          </a:prstGeom>
        </p:spPr>
      </p:pic>
      <p:pic>
        <p:nvPicPr>
          <p:cNvPr id="26" name="Grafik 7">
            <a:extLst>
              <a:ext uri="{FF2B5EF4-FFF2-40B4-BE49-F238E27FC236}">
                <a16:creationId xmlns:a16="http://schemas.microsoft.com/office/drawing/2014/main" id="{8A7B980E-2144-47C0-8462-C157D52A4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520" t="28013" r="39386" b="5594"/>
          <a:stretch/>
        </p:blipFill>
        <p:spPr>
          <a:xfrm flipH="1" flipV="1">
            <a:off x="6677720" y="4005064"/>
            <a:ext cx="1794544" cy="2232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AF2B30-E4F3-440C-9EE2-24C19F5657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49" y="5954214"/>
            <a:ext cx="858175" cy="715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67855A-E48D-48C3-9353-B413F9B99E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3906707"/>
            <a:ext cx="1552973" cy="11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1121CC9-E6F1-4750-8A0F-70F700554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32" y="4833896"/>
            <a:ext cx="2131188" cy="1783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266D1-76FC-459A-9DB8-22C19D5FB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" y="1196752"/>
            <a:ext cx="2207671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AE48C3-4ACD-4262-B0E1-11A886E538F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9349" y="4725144"/>
            <a:ext cx="1956251" cy="2170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ACC4B-8058-4839-A9B6-0AA65AC8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CROB to STS-ROB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784BA-AE34-412A-B2F2-ECC3E164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C422E-2AA0-4C1F-9AF2-CB859A29B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601" y="1729582"/>
            <a:ext cx="3168352" cy="3067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960688-E2D2-4979-939B-B68A592FA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906205"/>
            <a:ext cx="2971840" cy="53090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02D0D3D-12AE-4140-ADA1-5105A15E9771}"/>
              </a:ext>
            </a:extLst>
          </p:cNvPr>
          <p:cNvSpPr/>
          <p:nvPr/>
        </p:nvSpPr>
        <p:spPr>
          <a:xfrm>
            <a:off x="5735960" y="3717032"/>
            <a:ext cx="2016224" cy="864096"/>
          </a:xfrm>
          <a:prstGeom prst="rightArrow">
            <a:avLst>
              <a:gd name="adj1" fmla="val 69124"/>
              <a:gd name="adj2" fmla="val 17811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9766CC-BB3F-4A40-9AC0-2B0F66E62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264" y="1700808"/>
            <a:ext cx="3642724" cy="180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6E5610-DB7E-4837-8053-BC3C3B8FD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8128" y="5589240"/>
            <a:ext cx="2724472" cy="1041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89788D-DAF6-4768-904E-0EF231EF47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32274" r="4745" b="30378"/>
          <a:stretch/>
        </p:blipFill>
        <p:spPr>
          <a:xfrm rot="10800000">
            <a:off x="3647728" y="1103921"/>
            <a:ext cx="2372514" cy="7409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8FAA3C-5DF0-404B-928B-10450061A8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97488" y="3210852"/>
            <a:ext cx="1779966" cy="77609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02842-6A4B-4BA1-B9FE-82EA5602B445}"/>
              </a:ext>
            </a:extLst>
          </p:cNvPr>
          <p:cNvSpPr txBox="1">
            <a:spLocks/>
          </p:cNvSpPr>
          <p:nvPr/>
        </p:nvSpPr>
        <p:spPr>
          <a:xfrm>
            <a:off x="6096000" y="908720"/>
            <a:ext cx="4536504" cy="2160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STS Readout Chain</a:t>
            </a:r>
          </a:p>
          <a:p>
            <a:pPr marL="185738" indent="-185738"/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1752 </a:t>
            </a:r>
            <a:r>
              <a:rPr lang="en-US" dirty="0"/>
              <a:t>FEB8 with 8 SMX ASICs</a:t>
            </a:r>
          </a:p>
          <a:p>
            <a:pPr marL="585788" lvl="1" indent="-185738"/>
            <a:r>
              <a:rPr lang="en-US" dirty="0"/>
              <a:t>1-5 uplinks 320 Mbps uplinks (9.4-47 </a:t>
            </a:r>
            <a:r>
              <a:rPr lang="en-US" dirty="0" err="1"/>
              <a:t>MHits</a:t>
            </a:r>
            <a:r>
              <a:rPr lang="en-US" dirty="0"/>
              <a:t>/s/link; 73-367 </a:t>
            </a:r>
            <a:r>
              <a:rPr lang="en-US" dirty="0" err="1"/>
              <a:t>kHits</a:t>
            </a:r>
            <a:r>
              <a:rPr lang="en-US" dirty="0"/>
              <a:t>/s/channel) </a:t>
            </a:r>
          </a:p>
          <a:p>
            <a:pPr marL="585788" lvl="1" indent="-185738"/>
            <a:r>
              <a:rPr lang="en-US" dirty="0"/>
              <a:t>common clock and downlink</a:t>
            </a:r>
          </a:p>
          <a:p>
            <a:pPr marL="185738" indent="-185738"/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576</a:t>
            </a:r>
            <a:r>
              <a:rPr lang="en-US" dirty="0"/>
              <a:t> ROB3</a:t>
            </a:r>
          </a:p>
          <a:p>
            <a:pPr marL="585788" lvl="1" indent="-185738"/>
            <a:r>
              <a:rPr lang="en-US" dirty="0"/>
              <a:t>data aggregation from </a:t>
            </a:r>
            <a:br>
              <a:rPr lang="en-US" dirty="0"/>
            </a:br>
            <a:r>
              <a:rPr lang="en-US" dirty="0"/>
              <a:t>40 uplinks ( 1-5 FEB8 )</a:t>
            </a:r>
          </a:p>
          <a:p>
            <a:pPr marL="185738" indent="-185738"/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76</a:t>
            </a:r>
            <a:r>
              <a:rPr lang="en-US" dirty="0"/>
              <a:t> CRI (8 ROB3 each)</a:t>
            </a:r>
          </a:p>
          <a:p>
            <a:pPr marL="585788" lvl="1" indent="-185738"/>
            <a:r>
              <a:rPr lang="en-US" dirty="0"/>
              <a:t>data readout, controls, TFC	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A7E12D-4EF3-4DCA-8FE4-D3191DCF1372}"/>
              </a:ext>
            </a:extLst>
          </p:cNvPr>
          <p:cNvSpPr txBox="1">
            <a:spLocks/>
          </p:cNvSpPr>
          <p:nvPr/>
        </p:nvSpPr>
        <p:spPr>
          <a:xfrm>
            <a:off x="2423592" y="5085184"/>
            <a:ext cx="4536504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Common Readout Board (CROB)</a:t>
            </a:r>
          </a:p>
          <a:p>
            <a:pPr marL="185738" indent="-185738"/>
            <a:r>
              <a:rPr lang="en-US" dirty="0"/>
              <a:t>full required ROB3 functionality for STS</a:t>
            </a:r>
          </a:p>
          <a:p>
            <a:pPr marL="185738" indent="-185738"/>
            <a:r>
              <a:rPr lang="en-US" dirty="0"/>
              <a:t>in use </a:t>
            </a:r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since 2018  </a:t>
            </a:r>
            <a:r>
              <a:rPr lang="en-US" dirty="0"/>
              <a:t>(</a:t>
            </a:r>
            <a:r>
              <a:rPr lang="en-US" dirty="0" err="1"/>
              <a:t>mCBM</a:t>
            </a:r>
            <a:r>
              <a:rPr lang="en-US" dirty="0"/>
              <a:t> and test setups)</a:t>
            </a:r>
          </a:p>
          <a:p>
            <a:pPr marL="585788" lvl="1" indent="-185738"/>
            <a:r>
              <a:rPr lang="en-US" dirty="0"/>
              <a:t>up to 7 boards in </a:t>
            </a:r>
            <a:r>
              <a:rPr lang="en-US" dirty="0" err="1"/>
              <a:t>mSTS</a:t>
            </a:r>
            <a:endParaRPr lang="en-US" dirty="0"/>
          </a:p>
          <a:p>
            <a:pPr marL="585788" lvl="1" indent="-185738"/>
            <a:r>
              <a:rPr lang="en-US" dirty="0"/>
              <a:t>also </a:t>
            </a:r>
            <a:r>
              <a:rPr lang="en-US" dirty="0" err="1"/>
              <a:t>mMUCH</a:t>
            </a:r>
            <a:r>
              <a:rPr lang="en-US" dirty="0"/>
              <a:t>, mTRD1D, (mTRD2D), </a:t>
            </a:r>
            <a:r>
              <a:rPr lang="en-US" dirty="0" err="1"/>
              <a:t>mMVD</a:t>
            </a:r>
            <a:r>
              <a:rPr lang="en-US" dirty="0"/>
              <a:t>	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7B50FA7-A7EF-43B7-843A-B5B17269FA45}"/>
              </a:ext>
            </a:extLst>
          </p:cNvPr>
          <p:cNvSpPr txBox="1">
            <a:spLocks/>
          </p:cNvSpPr>
          <p:nvPr/>
        </p:nvSpPr>
        <p:spPr>
          <a:xfrm>
            <a:off x="9408368" y="4581128"/>
            <a:ext cx="2952328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Irradiation at 1</a:t>
            </a:r>
            <a:r>
              <a:rPr lang="en-US" sz="1800" b="1" baseline="30000" dirty="0">
                <a:solidFill>
                  <a:schemeClr val="accent6">
                    <a:lumMod val="75000"/>
                  </a:schemeClr>
                </a:solidFill>
              </a:rPr>
              <a:t>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STS station</a:t>
            </a:r>
            <a:r>
              <a:rPr lang="en-US" dirty="0"/>
              <a:t>	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AB143AA-8F75-4E07-A051-8C9D16D629F6}"/>
              </a:ext>
            </a:extLst>
          </p:cNvPr>
          <p:cNvSpPr txBox="1">
            <a:spLocks/>
          </p:cNvSpPr>
          <p:nvPr/>
        </p:nvSpPr>
        <p:spPr>
          <a:xfrm>
            <a:off x="7248128" y="5229200"/>
            <a:ext cx="295232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Rad. Hard GBTX and VTRX</a:t>
            </a:r>
            <a:r>
              <a:rPr lang="en-US" dirty="0"/>
              <a:t>	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A29AD67-F0E2-4A75-9E6D-DD70C5C2FC3E}"/>
              </a:ext>
            </a:extLst>
          </p:cNvPr>
          <p:cNvSpPr txBox="1">
            <a:spLocks/>
          </p:cNvSpPr>
          <p:nvPr/>
        </p:nvSpPr>
        <p:spPr>
          <a:xfrm>
            <a:off x="8472264" y="3573016"/>
            <a:ext cx="15037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STS-ROB</a:t>
            </a:r>
            <a:r>
              <a:rPr lang="en-US" dirty="0"/>
              <a:t>	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FE2D66D-9B29-448F-9839-90177E2E7D7E}"/>
              </a:ext>
            </a:extLst>
          </p:cNvPr>
          <p:cNvSpPr txBox="1">
            <a:spLocks/>
          </p:cNvSpPr>
          <p:nvPr/>
        </p:nvSpPr>
        <p:spPr>
          <a:xfrm>
            <a:off x="4295800" y="764704"/>
            <a:ext cx="208823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FEB8_1/2</a:t>
            </a:r>
            <a:r>
              <a:rPr lang="en-US" dirty="0"/>
              <a:t>	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CC7E207-80EA-46B8-8156-DADD74400D8A}"/>
              </a:ext>
            </a:extLst>
          </p:cNvPr>
          <p:cNvSpPr txBox="1">
            <a:spLocks/>
          </p:cNvSpPr>
          <p:nvPr/>
        </p:nvSpPr>
        <p:spPr>
          <a:xfrm>
            <a:off x="1063824" y="2420888"/>
            <a:ext cx="1503784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CRI1</a:t>
            </a:r>
            <a:r>
              <a:rPr lang="en-US" dirty="0"/>
              <a:t>	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B85DA2-CBCD-48C6-AA4B-60BBAA222340}"/>
              </a:ext>
            </a:extLst>
          </p:cNvPr>
          <p:cNvSpPr txBox="1"/>
          <p:nvPr/>
        </p:nvSpPr>
        <p:spPr>
          <a:xfrm>
            <a:off x="2473426" y="1412776"/>
            <a:ext cx="74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CROB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DC0A30B-C049-478F-9C88-C5D01D3D1BEA}"/>
              </a:ext>
            </a:extLst>
          </p:cNvPr>
          <p:cNvSpPr txBox="1">
            <a:spLocks/>
          </p:cNvSpPr>
          <p:nvPr/>
        </p:nvSpPr>
        <p:spPr>
          <a:xfrm>
            <a:off x="119336" y="836712"/>
            <a:ext cx="208823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mSTS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Data Rates</a:t>
            </a:r>
            <a:r>
              <a:rPr lang="en-US" dirty="0"/>
              <a:t>	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FB042F-0F49-44D9-9569-37D2E32971EF}"/>
              </a:ext>
            </a:extLst>
          </p:cNvPr>
          <p:cNvSpPr txBox="1"/>
          <p:nvPr/>
        </p:nvSpPr>
        <p:spPr>
          <a:xfrm>
            <a:off x="5735960" y="3861048"/>
            <a:ext cx="198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significantly smaller</a:t>
            </a:r>
            <a:br>
              <a:rPr lang="en-US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form factor</a:t>
            </a: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2E548508-F8C8-456C-B7F0-C04D0C52DE72}"/>
              </a:ext>
            </a:extLst>
          </p:cNvPr>
          <p:cNvSpPr/>
          <p:nvPr/>
        </p:nvSpPr>
        <p:spPr>
          <a:xfrm flipH="1" flipV="1">
            <a:off x="4799856" y="1772816"/>
            <a:ext cx="1080120" cy="2088232"/>
          </a:xfrm>
          <a:prstGeom prst="bentArrow">
            <a:avLst>
              <a:gd name="adj1" fmla="val 4673"/>
              <a:gd name="adj2" fmla="val 9482"/>
              <a:gd name="adj3" fmla="val 25000"/>
              <a:gd name="adj4" fmla="val 80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2D947B7-4611-47D4-AE01-FDBF281DD39B}"/>
              </a:ext>
            </a:extLst>
          </p:cNvPr>
          <p:cNvSpPr/>
          <p:nvPr/>
        </p:nvSpPr>
        <p:spPr>
          <a:xfrm flipH="1">
            <a:off x="1847528" y="3573016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70D0B6-193B-4257-8BE0-04EB6BB20D8C}"/>
              </a:ext>
            </a:extLst>
          </p:cNvPr>
          <p:cNvSpPr txBox="1"/>
          <p:nvPr/>
        </p:nvSpPr>
        <p:spPr>
          <a:xfrm>
            <a:off x="54312" y="6617469"/>
            <a:ext cx="2369280" cy="267915"/>
          </a:xfrm>
          <a:prstGeom prst="rect">
            <a:avLst/>
          </a:pr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1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https://arxiv.org/abs/2505.20517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B3EB3B-557E-4AFA-9D51-0B87687D07A3}"/>
              </a:ext>
            </a:extLst>
          </p:cNvPr>
          <p:cNvSpPr/>
          <p:nvPr/>
        </p:nvSpPr>
        <p:spPr>
          <a:xfrm>
            <a:off x="792088" y="4725144"/>
            <a:ext cx="119945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44D3BD0-ACDB-4FCE-B844-543EC3FC370D}"/>
              </a:ext>
            </a:extLst>
          </p:cNvPr>
          <p:cNvSpPr txBox="1">
            <a:spLocks/>
          </p:cNvSpPr>
          <p:nvPr/>
        </p:nvSpPr>
        <p:spPr>
          <a:xfrm>
            <a:off x="-24680" y="4509120"/>
            <a:ext cx="352839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mSTS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Reconstructed </a:t>
            </a:r>
            <a:b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Space Points</a:t>
            </a:r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CCE41-3CE7-4738-8B54-47D10AC10390}"/>
              </a:ext>
            </a:extLst>
          </p:cNvPr>
          <p:cNvSpPr txBox="1"/>
          <p:nvPr/>
        </p:nvSpPr>
        <p:spPr>
          <a:xfrm>
            <a:off x="10200456" y="5013176"/>
            <a:ext cx="758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O(</a:t>
            </a:r>
            <a:r>
              <a:rPr lang="en-US" sz="1600" dirty="0" err="1">
                <a:solidFill>
                  <a:srgbClr val="FFFF00"/>
                </a:solidFill>
              </a:rPr>
              <a:t>kGy</a:t>
            </a:r>
            <a:r>
              <a:rPr lang="en-US" sz="1600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4481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1724-2FC3-4721-9953-2D2B83E3E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STS-ROB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DE48-892B-4D60-891F-FC2D50C0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7048A-2688-43E6-B15F-17DD38ADA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570338"/>
            <a:ext cx="7992888" cy="1099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28022-AB3D-43E8-804C-59B9E4DE2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954550"/>
            <a:ext cx="6192688" cy="11062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71C06-9B36-4F52-ACCC-0FBB29DBF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2934236"/>
            <a:ext cx="5597988" cy="10081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BAD914-0144-4745-8C2B-3BB00CB63BD0}"/>
              </a:ext>
            </a:extLst>
          </p:cNvPr>
          <p:cNvSpPr txBox="1">
            <a:spLocks/>
          </p:cNvSpPr>
          <p:nvPr/>
        </p:nvSpPr>
        <p:spPr>
          <a:xfrm>
            <a:off x="263352" y="2204864"/>
            <a:ext cx="5976664" cy="3096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STS Readout Board </a:t>
            </a:r>
          </a:p>
          <a:p>
            <a:pPr marL="185738" indent="-185738"/>
            <a:r>
              <a:rPr lang="en-US" dirty="0"/>
              <a:t>same GBTX/VL functionality as CROB</a:t>
            </a:r>
          </a:p>
          <a:p>
            <a:pPr marL="185738" indent="-185738"/>
            <a:r>
              <a:rPr lang="en-US" dirty="0"/>
              <a:t>size: 201 mm x 36 mm  (CROB: 208 mm x 199 mm)</a:t>
            </a:r>
          </a:p>
          <a:p>
            <a:pPr marL="185738" indent="-185738"/>
            <a:r>
              <a:rPr lang="en-US" dirty="0"/>
              <a:t>powering: FEAST_MP off-board</a:t>
            </a:r>
          </a:p>
          <a:p>
            <a:pPr marL="185738" indent="-185738"/>
            <a:r>
              <a:rPr lang="en-US" dirty="0"/>
              <a:t>commissioning: configuration and monitoring off-board</a:t>
            </a:r>
          </a:p>
          <a:p>
            <a:pPr marL="185738" indent="-185738"/>
            <a:r>
              <a:rPr lang="en-US" dirty="0"/>
              <a:t>hardwired configuration pins</a:t>
            </a:r>
          </a:p>
          <a:p>
            <a:pPr marL="185738" indent="-185738"/>
            <a:r>
              <a:rPr lang="en-US" dirty="0"/>
              <a:t>re-arrangement of GBTX/VL locations</a:t>
            </a:r>
          </a:p>
          <a:p>
            <a:pPr marL="185738" indent="-185738"/>
            <a:r>
              <a:rPr lang="en-US" dirty="0"/>
              <a:t>FEE connector: 200pin</a:t>
            </a:r>
          </a:p>
          <a:p>
            <a:pPr marL="585788" lvl="1" indent="-185738"/>
            <a:r>
              <a:rPr lang="en-US" dirty="0" err="1"/>
              <a:t>Samtec</a:t>
            </a:r>
            <a:r>
              <a:rPr lang="en-US" dirty="0"/>
              <a:t> SEAF-20-05.0-S-10-2-A-K-TR</a:t>
            </a:r>
          </a:p>
          <a:p>
            <a:pPr marL="585788" lvl="1" indent="-185738"/>
            <a:r>
              <a:rPr lang="en-US" dirty="0" err="1"/>
              <a:t>elinks</a:t>
            </a:r>
            <a:r>
              <a:rPr lang="en-US" dirty="0"/>
              <a:t> required for STS, MVD</a:t>
            </a:r>
          </a:p>
          <a:p>
            <a:pPr marL="585788" lvl="1" indent="-185738"/>
            <a:r>
              <a:rPr lang="en-US" dirty="0"/>
              <a:t>custom pinout </a:t>
            </a:r>
          </a:p>
          <a:p>
            <a:pPr marL="185738" indent="-185738"/>
            <a:endParaRPr lang="en-US" dirty="0"/>
          </a:p>
          <a:p>
            <a:pPr marL="40005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A2C69D-CFEB-469A-8776-FA6F413ABF74}"/>
              </a:ext>
            </a:extLst>
          </p:cNvPr>
          <p:cNvSpPr txBox="1">
            <a:spLocks/>
          </p:cNvSpPr>
          <p:nvPr/>
        </p:nvSpPr>
        <p:spPr>
          <a:xfrm>
            <a:off x="7896200" y="908720"/>
            <a:ext cx="4464496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latin typeface="Dubai" panose="020B0503030403030204" pitchFamily="34" charset="-78"/>
                <a:cs typeface="Dubai" panose="020B0503030403030204" pitchFamily="34" charset="-78"/>
              </a:rPr>
              <a:t>STS-ROB PCB</a:t>
            </a:r>
          </a:p>
          <a:p>
            <a:pPr marL="185738" indent="-185738"/>
            <a:r>
              <a:rPr lang="en-US" dirty="0"/>
              <a:t>14 layer design</a:t>
            </a:r>
          </a:p>
          <a:p>
            <a:pPr marL="185738" indent="-185738"/>
            <a:r>
              <a:rPr lang="en-US" dirty="0"/>
              <a:t>components on top and bottom layer</a:t>
            </a:r>
          </a:p>
          <a:p>
            <a:pPr marL="185738" indent="-185738"/>
            <a:r>
              <a:rPr lang="en-US" dirty="0"/>
              <a:t>5 inner signal layers</a:t>
            </a:r>
          </a:p>
          <a:p>
            <a:pPr marL="585788" lvl="1" indent="-185738"/>
            <a:r>
              <a:rPr lang="en-US" dirty="0"/>
              <a:t>impedance controlled (100 ohm differential)</a:t>
            </a:r>
          </a:p>
          <a:p>
            <a:pPr marL="185738" indent="-185738"/>
            <a:r>
              <a:rPr lang="en-US" dirty="0" err="1"/>
              <a:t>elinks</a:t>
            </a:r>
            <a:r>
              <a:rPr lang="en-US" dirty="0"/>
              <a:t> between master(25), slave GBTX(17) </a:t>
            </a:r>
            <a:br>
              <a:rPr lang="en-US" dirty="0"/>
            </a:br>
            <a:r>
              <a:rPr lang="en-US" dirty="0"/>
              <a:t>and FEE connector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99860D-4C51-4981-B8AE-68FB9582267B}"/>
              </a:ext>
            </a:extLst>
          </p:cNvPr>
          <p:cNvSpPr txBox="1"/>
          <p:nvPr/>
        </p:nvSpPr>
        <p:spPr>
          <a:xfrm>
            <a:off x="5159896" y="2060848"/>
            <a:ext cx="214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Assembled STS-ROB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CBC538-435C-49AC-BE8A-02EED913C98F}"/>
              </a:ext>
            </a:extLst>
          </p:cNvPr>
          <p:cNvSpPr txBox="1"/>
          <p:nvPr/>
        </p:nvSpPr>
        <p:spPr>
          <a:xfrm>
            <a:off x="1271464" y="5291916"/>
            <a:ext cx="405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Assembled STS-ROB with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VTXx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and FMC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E977A1-987B-4956-9334-E29986D38140}"/>
              </a:ext>
            </a:extLst>
          </p:cNvPr>
          <p:cNvSpPr txBox="1"/>
          <p:nvPr/>
        </p:nvSpPr>
        <p:spPr>
          <a:xfrm>
            <a:off x="7278422" y="2636912"/>
            <a:ext cx="184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Inner Signal Layer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5C70E3-170B-4FB5-92BE-8313975353CD}"/>
              </a:ext>
            </a:extLst>
          </p:cNvPr>
          <p:cNvSpPr txBox="1"/>
          <p:nvPr/>
        </p:nvSpPr>
        <p:spPr>
          <a:xfrm>
            <a:off x="6888088" y="6402814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FMC_11111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92256DB-2657-4868-9C62-3EEDD327C270}"/>
              </a:ext>
            </a:extLst>
          </p:cNvPr>
          <p:cNvSpPr txBox="1">
            <a:spLocks/>
          </p:cNvSpPr>
          <p:nvPr/>
        </p:nvSpPr>
        <p:spPr>
          <a:xfrm>
            <a:off x="8328248" y="4365104"/>
            <a:ext cx="4464496" cy="24482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FMCs </a:t>
            </a:r>
          </a:p>
          <a:p>
            <a:pPr marL="185738" indent="-185738"/>
            <a:r>
              <a:rPr lang="en-US" sz="2300" dirty="0"/>
              <a:t>addon board for various FEE connectivity</a:t>
            </a:r>
          </a:p>
          <a:p>
            <a:pPr marL="585788" lvl="1" indent="-185738"/>
            <a:r>
              <a:rPr lang="en-US" sz="1900" dirty="0"/>
              <a:t>ZIF connectors for each FEB8</a:t>
            </a:r>
          </a:p>
          <a:p>
            <a:pPr marL="185738" indent="-185738"/>
            <a:r>
              <a:rPr lang="en-US" sz="2300" dirty="0"/>
              <a:t>first type FMC_11111 ( 5 x FEB8_1) </a:t>
            </a:r>
            <a:br>
              <a:rPr lang="en-US" sz="2300" dirty="0"/>
            </a:br>
            <a:r>
              <a:rPr lang="en-US" sz="2300" dirty="0"/>
              <a:t>   - used for full FEE connectivity tests</a:t>
            </a:r>
          </a:p>
          <a:p>
            <a:pPr marL="185738" indent="-185738"/>
            <a:r>
              <a:rPr lang="en-US" sz="2300" dirty="0"/>
              <a:t>7 types in total (no readout cable crossing)</a:t>
            </a:r>
          </a:p>
          <a:p>
            <a:pPr marL="585788" lvl="1" indent="-185738"/>
            <a:r>
              <a:rPr lang="en-US" dirty="0"/>
              <a:t> FMC_11111    	 </a:t>
            </a:r>
          </a:p>
          <a:p>
            <a:pPr marL="585788" lvl="1" indent="-185738"/>
            <a:r>
              <a:rPr lang="en-US" dirty="0"/>
              <a:t>FMC_122 and FMC_221</a:t>
            </a:r>
          </a:p>
          <a:p>
            <a:pPr marL="585788" lvl="1" indent="-185738"/>
            <a:r>
              <a:rPr lang="en-US" dirty="0"/>
              <a:t>FMC_1112 and FMC_2111</a:t>
            </a:r>
          </a:p>
          <a:p>
            <a:pPr marL="585788" lvl="1" indent="-185738"/>
            <a:r>
              <a:rPr lang="en-US" dirty="0"/>
              <a:t>FMC_5(t) and FMC_5(b)</a:t>
            </a:r>
          </a:p>
          <a:p>
            <a:pPr marL="185738" indent="-185738"/>
            <a:endParaRPr lang="en-US" dirty="0"/>
          </a:p>
          <a:p>
            <a:pPr marL="185738" indent="-185738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05C23D-A645-41C7-A858-CD816AD6E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650" y="4325232"/>
            <a:ext cx="2143876" cy="10479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4E95F-739E-4B07-9123-E912C0EC33D5}"/>
              </a:ext>
            </a:extLst>
          </p:cNvPr>
          <p:cNvSpPr txBox="1"/>
          <p:nvPr/>
        </p:nvSpPr>
        <p:spPr>
          <a:xfrm>
            <a:off x="5951984" y="4077072"/>
            <a:ext cx="1926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FMC_122 PCB (Top)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0B09F0-62D2-451A-86D2-1806964B80DE}"/>
              </a:ext>
            </a:extLst>
          </p:cNvPr>
          <p:cNvSpPr txBox="1"/>
          <p:nvPr/>
        </p:nvSpPr>
        <p:spPr>
          <a:xfrm>
            <a:off x="9840416" y="3870340"/>
            <a:ext cx="2295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Layout: </a:t>
            </a:r>
            <a:r>
              <a:rPr lang="en-US" sz="1600" i="1" dirty="0" err="1">
                <a:solidFill>
                  <a:schemeClr val="tx2"/>
                </a:solidFill>
              </a:rPr>
              <a:t>R.Pursch</a:t>
            </a:r>
            <a:r>
              <a:rPr lang="en-US" sz="1600" i="1" dirty="0">
                <a:solidFill>
                  <a:schemeClr val="tx2"/>
                </a:solidFill>
              </a:rPr>
              <a:t> (GSI/EE)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F66EE7-FEF9-4885-A0FC-7C1B1072E87E}"/>
              </a:ext>
            </a:extLst>
          </p:cNvPr>
          <p:cNvSpPr txBox="1"/>
          <p:nvPr/>
        </p:nvSpPr>
        <p:spPr>
          <a:xfrm>
            <a:off x="2957912" y="1484784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Slave</a:t>
            </a:r>
            <a:b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GBTX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A3CFD3-AA11-4FD6-B5C6-E678049F8831}"/>
              </a:ext>
            </a:extLst>
          </p:cNvPr>
          <p:cNvSpPr txBox="1"/>
          <p:nvPr/>
        </p:nvSpPr>
        <p:spPr>
          <a:xfrm>
            <a:off x="5015880" y="1052736"/>
            <a:ext cx="690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Master</a:t>
            </a:r>
            <a:b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GBTX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1F22D1-F991-4221-BD42-00DFAF26A49C}"/>
              </a:ext>
            </a:extLst>
          </p:cNvPr>
          <p:cNvSpPr txBox="1"/>
          <p:nvPr/>
        </p:nvSpPr>
        <p:spPr>
          <a:xfrm>
            <a:off x="4079776" y="1052736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Slave</a:t>
            </a:r>
            <a:b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GBTX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E639EB-F263-4094-9D5B-2B02606267EA}"/>
              </a:ext>
            </a:extLst>
          </p:cNvPr>
          <p:cNvSpPr txBox="1"/>
          <p:nvPr/>
        </p:nvSpPr>
        <p:spPr>
          <a:xfrm>
            <a:off x="3453833" y="992341"/>
            <a:ext cx="481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GBT</a:t>
            </a:r>
            <a:br>
              <a:rPr lang="en-US" sz="13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SCA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160BB0-3F33-4112-B05A-7623B3A3DB42}"/>
              </a:ext>
            </a:extLst>
          </p:cNvPr>
          <p:cNvSpPr txBox="1"/>
          <p:nvPr/>
        </p:nvSpPr>
        <p:spPr>
          <a:xfrm>
            <a:off x="1636579" y="1249015"/>
            <a:ext cx="5709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VTRX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CF2F29-9ECD-4416-8ED0-498D41A68753}"/>
              </a:ext>
            </a:extLst>
          </p:cNvPr>
          <p:cNvSpPr txBox="1"/>
          <p:nvPr/>
        </p:nvSpPr>
        <p:spPr>
          <a:xfrm>
            <a:off x="1636579" y="1753071"/>
            <a:ext cx="5709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VTTX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FD5DD2-A02D-4D4C-B1D8-A1C4703A83C6}"/>
              </a:ext>
            </a:extLst>
          </p:cNvPr>
          <p:cNvSpPr txBox="1"/>
          <p:nvPr/>
        </p:nvSpPr>
        <p:spPr>
          <a:xfrm>
            <a:off x="6751616" y="1052736"/>
            <a:ext cx="5902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FEE</a:t>
            </a:r>
            <a:br>
              <a:rPr lang="en-US" sz="14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4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Conn.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for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FMC</a:t>
            </a:r>
            <a:endParaRPr lang="en-US" sz="1600" b="1" dirty="0">
              <a:solidFill>
                <a:srgbClr val="FFFF00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59C5E9-0942-4318-A7B4-E532399482A5}"/>
              </a:ext>
            </a:extLst>
          </p:cNvPr>
          <p:cNvSpPr txBox="1"/>
          <p:nvPr/>
        </p:nvSpPr>
        <p:spPr>
          <a:xfrm>
            <a:off x="4463933" y="1844824"/>
            <a:ext cx="55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LV In</a:t>
            </a:r>
            <a:endParaRPr lang="en-US" sz="1600" b="1" dirty="0">
              <a:solidFill>
                <a:srgbClr val="FFFF00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D6D3A-7A3E-4C8A-963E-770AE876B3BD}"/>
              </a:ext>
            </a:extLst>
          </p:cNvPr>
          <p:cNvSpPr txBox="1"/>
          <p:nvPr/>
        </p:nvSpPr>
        <p:spPr>
          <a:xfrm>
            <a:off x="8040216" y="5447956"/>
            <a:ext cx="461665" cy="142301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readout cables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37152B-A5AB-499D-B2D6-50BBF4468950}"/>
              </a:ext>
            </a:extLst>
          </p:cNvPr>
          <p:cNvSpPr txBox="1"/>
          <p:nvPr/>
        </p:nvSpPr>
        <p:spPr>
          <a:xfrm>
            <a:off x="-126305" y="5661248"/>
            <a:ext cx="461665" cy="9042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LC fibers</a:t>
            </a:r>
          </a:p>
        </p:txBody>
      </p:sp>
    </p:spTree>
    <p:extLst>
      <p:ext uri="{BB962C8B-B14F-4D97-AF65-F5344CB8AC3E}">
        <p14:creationId xmlns:p14="http://schemas.microsoft.com/office/powerpoint/2010/main" val="250850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47D9F88-76EF-4DDB-87F2-10258A9D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5013176"/>
            <a:ext cx="3349336" cy="1656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B73BBF-AEB1-4C9F-8F69-08D562D2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STS-ROB Testing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3F1B6-3520-4AD2-AC99-D5B9DFBF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8426EE-EA66-4DDF-94DB-B3ACD6D6341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B0387F3F-A500-4DAA-BC55-CB209652B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0" b="35419"/>
          <a:stretch/>
        </p:blipFill>
        <p:spPr>
          <a:xfrm>
            <a:off x="4151784" y="1177941"/>
            <a:ext cx="4104456" cy="95491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Obraz 6" descr="Obraz zawierający tekst, zrzut ekranu, Oprogramowanie multimedialne, Oprogramowanie graficzne&#10;&#10;Zawartość wygenerowana przez AI może być niepoprawna.">
            <a:extLst>
              <a:ext uri="{FF2B5EF4-FFF2-40B4-BE49-F238E27FC236}">
                <a16:creationId xmlns:a16="http://schemas.microsoft.com/office/drawing/2014/main" id="{AF69C1E6-ACE9-49E0-941B-320F2EC2A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81473"/>
            <a:ext cx="2101754" cy="1576315"/>
          </a:xfrm>
          <a:prstGeom prst="rect">
            <a:avLst/>
          </a:prstGeom>
        </p:spPr>
      </p:pic>
      <p:pic>
        <p:nvPicPr>
          <p:cNvPr id="11" name="Obraz 13">
            <a:extLst>
              <a:ext uri="{FF2B5EF4-FFF2-40B4-BE49-F238E27FC236}">
                <a16:creationId xmlns:a16="http://schemas.microsoft.com/office/drawing/2014/main" id="{A184E70D-4BA3-435D-90B3-A2B7379F4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5445224"/>
            <a:ext cx="2880320" cy="1104743"/>
          </a:xfrm>
          <a:prstGeom prst="rect">
            <a:avLst/>
          </a:prstGeom>
        </p:spPr>
      </p:pic>
      <p:pic>
        <p:nvPicPr>
          <p:cNvPr id="18" name="Obraz 11" descr="Obraz zawierający tekst, zrzut ekranu, wyświetlacz, Oprogramowanie multimedialne&#10;&#10;Zawartość wygenerowana przez AI może być niepoprawna.">
            <a:extLst>
              <a:ext uri="{FF2B5EF4-FFF2-40B4-BE49-F238E27FC236}">
                <a16:creationId xmlns:a16="http://schemas.microsoft.com/office/drawing/2014/main" id="{D64408FE-B525-4F78-BA10-CC99477A4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4997793"/>
            <a:ext cx="2132746" cy="1599559"/>
          </a:xfrm>
          <a:prstGeom prst="rect">
            <a:avLst/>
          </a:prstGeom>
        </p:spPr>
      </p:pic>
      <p:pic>
        <p:nvPicPr>
          <p:cNvPr id="19" name="Obraz 1" descr="Obraz zawierający tekst, zrzut ekranu, wyświetlacz, Oprogramowanie multimedialne&#10;&#10;Zawartość wygenerowana przez AI może być niepoprawna.">
            <a:extLst>
              <a:ext uri="{FF2B5EF4-FFF2-40B4-BE49-F238E27FC236}">
                <a16:creationId xmlns:a16="http://schemas.microsoft.com/office/drawing/2014/main" id="{634DE24D-33B2-4728-BB4B-448AB54CDE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17528" r="15802"/>
          <a:stretch/>
        </p:blipFill>
        <p:spPr>
          <a:xfrm>
            <a:off x="4007768" y="5013176"/>
            <a:ext cx="1828165" cy="15940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E6C482-D599-4C95-BAFF-4D0F7F7AD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2922" y="3140968"/>
            <a:ext cx="3555046" cy="16269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07620-4BCC-4A7D-AAC2-EBA7574E5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6120" y="2852936"/>
            <a:ext cx="2376264" cy="1045556"/>
          </a:xfrm>
          <a:prstGeom prst="rect">
            <a:avLst/>
          </a:prstGeom>
        </p:spPr>
      </p:pic>
      <p:pic>
        <p:nvPicPr>
          <p:cNvPr id="22" name="Obraz 11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920BAE2C-CB27-4DF6-B55F-BC8BA18345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717032"/>
            <a:ext cx="2448272" cy="889699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9102C40-9DED-4E69-BD2A-B6992DB0CBA2}"/>
              </a:ext>
            </a:extLst>
          </p:cNvPr>
          <p:cNvSpPr txBox="1">
            <a:spLocks/>
          </p:cNvSpPr>
          <p:nvPr/>
        </p:nvSpPr>
        <p:spPr>
          <a:xfrm>
            <a:off x="263352" y="908719"/>
            <a:ext cx="5184576" cy="1728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b="1" dirty="0"/>
              <a:t>STS-ROB Testing and Characterization</a:t>
            </a:r>
          </a:p>
          <a:p>
            <a:pPr marL="185738" indent="-185738"/>
            <a:r>
              <a:rPr lang="en-US" sz="1800" dirty="0"/>
              <a:t>extensive evaluation of operational </a:t>
            </a:r>
            <a:br>
              <a:rPr lang="en-US" sz="1800" dirty="0"/>
            </a:br>
            <a:r>
              <a:rPr lang="en-US" sz="1800" dirty="0"/>
              <a:t>functionality and data transmission</a:t>
            </a:r>
          </a:p>
          <a:p>
            <a:pPr marL="185738" indent="-185738"/>
            <a:r>
              <a:rPr lang="en-US" sz="1800" dirty="0"/>
              <a:t>focus on features modified </a:t>
            </a:r>
            <a:r>
              <a:rPr lang="en-US" sz="1800" dirty="0" err="1"/>
              <a:t>wrt</a:t>
            </a:r>
            <a:r>
              <a:rPr lang="en-US" sz="1800" dirty="0"/>
              <a:t> CROB</a:t>
            </a:r>
          </a:p>
          <a:p>
            <a:pPr marL="585788" lvl="1" indent="-185738"/>
            <a:r>
              <a:rPr lang="en-US" sz="1400" dirty="0"/>
              <a:t>layout related</a:t>
            </a:r>
          </a:p>
          <a:p>
            <a:pPr marL="185738" indent="-185738"/>
            <a:r>
              <a:rPr lang="en-US" sz="1800" dirty="0"/>
              <a:t>optimization of selected components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B39BE5-D567-4967-A895-037195BEA9F2}"/>
              </a:ext>
            </a:extLst>
          </p:cNvPr>
          <p:cNvSpPr txBox="1"/>
          <p:nvPr/>
        </p:nvSpPr>
        <p:spPr>
          <a:xfrm>
            <a:off x="9768408" y="2483604"/>
            <a:ext cx="241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Powerup/Startup/Reset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AF67CD-1A9B-469F-A22E-1FE45841C337}"/>
              </a:ext>
            </a:extLst>
          </p:cNvPr>
          <p:cNvSpPr txBox="1"/>
          <p:nvPr/>
        </p:nvSpPr>
        <p:spPr>
          <a:xfrm>
            <a:off x="0" y="4365104"/>
            <a:ext cx="20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Efuse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Configuration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8E2EBE-3B0F-4FB9-9536-637CA94397C1}"/>
              </a:ext>
            </a:extLst>
          </p:cNvPr>
          <p:cNvSpPr txBox="1"/>
          <p:nvPr/>
        </p:nvSpPr>
        <p:spPr>
          <a:xfrm>
            <a:off x="191344" y="5147900"/>
            <a:ext cx="209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Onboard LV Filtering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18FC20-6BBC-459B-88FD-7E8AED4C25B6}"/>
              </a:ext>
            </a:extLst>
          </p:cNvPr>
          <p:cNvSpPr txBox="1"/>
          <p:nvPr/>
        </p:nvSpPr>
        <p:spPr>
          <a:xfrm>
            <a:off x="106482" y="2732727"/>
            <a:ext cx="2245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External Power Supply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voltage drops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operational V range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stability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BB22F7-6B2B-4B26-93FB-4FE0B522B344}"/>
              </a:ext>
            </a:extLst>
          </p:cNvPr>
          <p:cNvSpPr txBox="1"/>
          <p:nvPr/>
        </p:nvSpPr>
        <p:spPr>
          <a:xfrm>
            <a:off x="6096000" y="4653136"/>
            <a:ext cx="157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Signal Integrity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7424D9-F92C-47CD-BAF1-99D704ED4478}"/>
              </a:ext>
            </a:extLst>
          </p:cNvPr>
          <p:cNvSpPr txBox="1"/>
          <p:nvPr/>
        </p:nvSpPr>
        <p:spPr>
          <a:xfrm>
            <a:off x="6960096" y="2555612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Transmission Error Rates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D5286C-33A9-4340-A085-3ADB33635426}"/>
              </a:ext>
            </a:extLst>
          </p:cNvPr>
          <p:cNvSpPr txBox="1"/>
          <p:nvPr/>
        </p:nvSpPr>
        <p:spPr>
          <a:xfrm>
            <a:off x="8832304" y="4787860"/>
            <a:ext cx="166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SCA Monitoring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5F1B36-7C37-48FE-9597-3811CAEEFAD1}"/>
              </a:ext>
            </a:extLst>
          </p:cNvPr>
          <p:cNvSpPr txBox="1"/>
          <p:nvPr/>
        </p:nvSpPr>
        <p:spPr>
          <a:xfrm>
            <a:off x="4151784" y="899428"/>
            <a:ext cx="180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STS-ROB Testing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59136D-692C-459C-8F85-652A22867B6D}"/>
              </a:ext>
            </a:extLst>
          </p:cNvPr>
          <p:cNvSpPr txBox="1"/>
          <p:nvPr/>
        </p:nvSpPr>
        <p:spPr>
          <a:xfrm>
            <a:off x="10291406" y="5733256"/>
            <a:ext cx="1709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 Temperature</a:t>
            </a:r>
            <a:b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Monitoring </a:t>
            </a:r>
            <a:b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400" b="1" i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no active cooling</a:t>
            </a:r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CB431E-1EEB-4910-89C3-0209B58D17E9}"/>
              </a:ext>
            </a:extLst>
          </p:cNvPr>
          <p:cNvSpPr txBox="1"/>
          <p:nvPr/>
        </p:nvSpPr>
        <p:spPr>
          <a:xfrm>
            <a:off x="191344" y="6519446"/>
            <a:ext cx="2481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VDDRx</a:t>
            </a:r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/</a:t>
            </a:r>
            <a:r>
              <a:rPr lang="en-US" sz="1600" b="1" dirty="0" err="1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VDDTx</a:t>
            </a:r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Inductances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5A7663-0169-4062-9FEC-2528ECAA6817}"/>
              </a:ext>
            </a:extLst>
          </p:cNvPr>
          <p:cNvSpPr txBox="1"/>
          <p:nvPr/>
        </p:nvSpPr>
        <p:spPr>
          <a:xfrm>
            <a:off x="4262687" y="6597352"/>
            <a:ext cx="99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FEE Clock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32D3FE-F4F1-4E62-AA43-FC18AFB98208}"/>
              </a:ext>
            </a:extLst>
          </p:cNvPr>
          <p:cNvSpPr txBox="1"/>
          <p:nvPr/>
        </p:nvSpPr>
        <p:spPr>
          <a:xfrm>
            <a:off x="6392960" y="6597352"/>
            <a:ext cx="1319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FEE Downlink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FA7C11-78A6-4032-AC49-DDCCB1E8F2EC}"/>
              </a:ext>
            </a:extLst>
          </p:cNvPr>
          <p:cNvSpPr txBox="1"/>
          <p:nvPr/>
        </p:nvSpPr>
        <p:spPr>
          <a:xfrm>
            <a:off x="6528048" y="285293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Elinks</a:t>
            </a:r>
            <a:endParaRPr lang="en-US" sz="1600" b="1" dirty="0">
              <a:solidFill>
                <a:schemeClr val="tx2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1954FA0-B92C-4ED8-ACC9-76445ABFED4A}"/>
              </a:ext>
            </a:extLst>
          </p:cNvPr>
          <p:cNvSpPr txBox="1"/>
          <p:nvPr/>
        </p:nvSpPr>
        <p:spPr>
          <a:xfrm>
            <a:off x="6630653" y="3924345"/>
            <a:ext cx="76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Optical</a:t>
            </a:r>
          </a:p>
          <a:p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links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F79502-D399-4D3C-8098-03A7575BE35A}"/>
              </a:ext>
            </a:extLst>
          </p:cNvPr>
          <p:cNvSpPr txBox="1"/>
          <p:nvPr/>
        </p:nvSpPr>
        <p:spPr>
          <a:xfrm>
            <a:off x="9866035" y="4356393"/>
            <a:ext cx="2278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Startup: 1.5V and </a:t>
            </a:r>
            <a:r>
              <a:rPr lang="en-US" sz="1600" b="1" dirty="0" err="1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var.ious</a:t>
            </a:r>
            <a:b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sz="1600" b="1" dirty="0" err="1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ResetB</a:t>
            </a:r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settings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A4E478-613B-4C17-97F5-1248E143155A}"/>
              </a:ext>
            </a:extLst>
          </p:cNvPr>
          <p:cNvSpPr txBox="1"/>
          <p:nvPr/>
        </p:nvSpPr>
        <p:spPr>
          <a:xfrm>
            <a:off x="2063552" y="4797152"/>
            <a:ext cx="198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Operation at var. VDD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87E08B2-9D4F-4ADA-9B0C-7D4B5C3B0A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863570"/>
            <a:ext cx="1710839" cy="141330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C54EBC1-77F7-43E8-A1BA-AA8D276916F7}"/>
              </a:ext>
            </a:extLst>
          </p:cNvPr>
          <p:cNvSpPr txBox="1"/>
          <p:nvPr/>
        </p:nvSpPr>
        <p:spPr>
          <a:xfrm>
            <a:off x="10272464" y="899428"/>
            <a:ext cx="171797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Addon Board for</a:t>
            </a:r>
          </a:p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Commisioning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I2C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efusing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monitoring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6231871-6052-4EF8-BCB5-24BFD905CBEF}"/>
              </a:ext>
            </a:extLst>
          </p:cNvPr>
          <p:cNvSpPr/>
          <p:nvPr/>
        </p:nvSpPr>
        <p:spPr>
          <a:xfrm rot="1172507">
            <a:off x="3727041" y="2998489"/>
            <a:ext cx="4377878" cy="367028"/>
          </a:xfrm>
          <a:prstGeom prst="roundRect">
            <a:avLst/>
          </a:prstGeom>
          <a:solidFill>
            <a:schemeClr val="bg1">
              <a:lumMod val="85000"/>
              <a:alpha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No relevant issues observed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20C7AE3-43F6-40F0-AAAF-A6AE4785CD26}"/>
              </a:ext>
            </a:extLst>
          </p:cNvPr>
          <p:cNvSpPr/>
          <p:nvPr/>
        </p:nvSpPr>
        <p:spPr>
          <a:xfrm>
            <a:off x="9192344" y="980728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5FC5A9A-2D48-4EC9-8F1E-AA13E9A8D0E9}"/>
              </a:ext>
            </a:extLst>
          </p:cNvPr>
          <p:cNvSpPr/>
          <p:nvPr/>
        </p:nvSpPr>
        <p:spPr>
          <a:xfrm>
            <a:off x="5231904" y="1234440"/>
            <a:ext cx="311646" cy="178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C31E4CB-3763-4512-B79F-915ED28758DB}"/>
              </a:ext>
            </a:extLst>
          </p:cNvPr>
          <p:cNvSpPr/>
          <p:nvPr/>
        </p:nvSpPr>
        <p:spPr>
          <a:xfrm>
            <a:off x="551384" y="5517232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2">
            <a:extLst>
              <a:ext uri="{FF2B5EF4-FFF2-40B4-BE49-F238E27FC236}">
                <a16:creationId xmlns:a16="http://schemas.microsoft.com/office/drawing/2014/main" id="{CB3354E0-AB98-477F-B304-6449B95A6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3" t="37914" r="7313" b="27324"/>
          <a:stretch/>
        </p:blipFill>
        <p:spPr>
          <a:xfrm flipH="1">
            <a:off x="5591944" y="5373216"/>
            <a:ext cx="6552728" cy="1212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60DE6-0D49-411C-BB5F-09D8590A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STS-ROB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7A63D-F3CF-4C01-9FA3-4F43E7B65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587A4-2B72-4BAA-912D-51276071C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15"/>
          <a:stretch/>
        </p:blipFill>
        <p:spPr>
          <a:xfrm>
            <a:off x="10608660" y="1988840"/>
            <a:ext cx="1426062" cy="1124597"/>
          </a:xfrm>
          <a:prstGeom prst="rect">
            <a:avLst/>
          </a:prstGeom>
        </p:spPr>
      </p:pic>
      <p:pic>
        <p:nvPicPr>
          <p:cNvPr id="9" name="Grafik 1">
            <a:extLst>
              <a:ext uri="{FF2B5EF4-FFF2-40B4-BE49-F238E27FC236}">
                <a16:creationId xmlns:a16="http://schemas.microsoft.com/office/drawing/2014/main" id="{3422B9CE-40AA-4C35-85A4-2B7247937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9" t="40102" r="16471" b="46547"/>
          <a:stretch/>
        </p:blipFill>
        <p:spPr>
          <a:xfrm rot="10800000">
            <a:off x="113247" y="3789040"/>
            <a:ext cx="11671385" cy="108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DE74CD-8FC0-4A9A-A6F9-C605BF500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6384032" y="1473263"/>
            <a:ext cx="4032448" cy="14516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89E14C-EA6B-425F-8A3C-E69963669A5C}"/>
              </a:ext>
            </a:extLst>
          </p:cNvPr>
          <p:cNvSpPr txBox="1"/>
          <p:nvPr/>
        </p:nvSpPr>
        <p:spPr>
          <a:xfrm>
            <a:off x="479376" y="6516052"/>
            <a:ext cx="458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Power Dissipation and Temperature (Uncooled!)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9FBDD-8A9B-4854-9F9B-B3562CD52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5" y="5346563"/>
            <a:ext cx="5184575" cy="11467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A453EB9-9736-46E1-863D-A402B10A8F36}"/>
              </a:ext>
            </a:extLst>
          </p:cNvPr>
          <p:cNvSpPr txBox="1"/>
          <p:nvPr/>
        </p:nvSpPr>
        <p:spPr>
          <a:xfrm>
            <a:off x="9529688" y="3140968"/>
            <a:ext cx="2620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GBTX ASIC with Cooling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Interface and Thermal Pad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4B1C7E-8281-4DA4-8C92-C3E3650F1EFD}"/>
              </a:ext>
            </a:extLst>
          </p:cNvPr>
          <p:cNvSpPr txBox="1"/>
          <p:nvPr/>
        </p:nvSpPr>
        <p:spPr>
          <a:xfrm>
            <a:off x="6600056" y="1331476"/>
            <a:ext cx="285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STS-ROB Mechanical Mount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013911-FDA7-4A63-B505-D92CB192F417}"/>
              </a:ext>
            </a:extLst>
          </p:cNvPr>
          <p:cNvSpPr txBox="1"/>
          <p:nvPr/>
        </p:nvSpPr>
        <p:spPr>
          <a:xfrm>
            <a:off x="335360" y="3563724"/>
            <a:ext cx="599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Side View of STS-ROB Unit with Mech. Mount, FMC and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VTXx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7B210F-22FE-408A-921C-83FCC239916B}"/>
              </a:ext>
            </a:extLst>
          </p:cNvPr>
          <p:cNvSpPr txBox="1"/>
          <p:nvPr/>
        </p:nvSpPr>
        <p:spPr>
          <a:xfrm>
            <a:off x="7896200" y="5219908"/>
            <a:ext cx="154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STS-ROB Unit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D4927F-B006-4FC6-8A23-D9123165F4A5}"/>
              </a:ext>
            </a:extLst>
          </p:cNvPr>
          <p:cNvSpPr txBox="1">
            <a:spLocks/>
          </p:cNvSpPr>
          <p:nvPr/>
        </p:nvSpPr>
        <p:spPr>
          <a:xfrm>
            <a:off x="335360" y="980728"/>
            <a:ext cx="6048672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Mechanical Mount and Cooling</a:t>
            </a:r>
          </a:p>
          <a:p>
            <a:pPr marL="185738" indent="-185738"/>
            <a:r>
              <a:rPr lang="en-US" dirty="0"/>
              <a:t>STS-ROB PCB screwed to mechanical support fin</a:t>
            </a:r>
          </a:p>
          <a:p>
            <a:pPr marL="585788" lvl="1" indent="-185738"/>
            <a:r>
              <a:rPr lang="en-US" dirty="0"/>
              <a:t>components towards fin</a:t>
            </a:r>
          </a:p>
          <a:p>
            <a:pPr marL="185738" indent="-185738"/>
            <a:r>
              <a:rPr lang="en-US" dirty="0"/>
              <a:t>interface with thermal pads to all power dissipating devices</a:t>
            </a:r>
          </a:p>
          <a:p>
            <a:pPr marL="585788" lvl="1" indent="-185738"/>
            <a:r>
              <a:rPr lang="en-US" dirty="0"/>
              <a:t>structured surface to accommodate height differences</a:t>
            </a:r>
          </a:p>
          <a:p>
            <a:pPr marL="185738" indent="-185738"/>
            <a:r>
              <a:rPr lang="en-US" dirty="0"/>
              <a:t>dissipated power ~5W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factor 4 lower than on FEB8 fin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0698F2-6A58-459D-B46F-3E8ACCFA2FC4}"/>
              </a:ext>
            </a:extLst>
          </p:cNvPr>
          <p:cNvSpPr txBox="1"/>
          <p:nvPr/>
        </p:nvSpPr>
        <p:spPr>
          <a:xfrm>
            <a:off x="7698568" y="6453336"/>
            <a:ext cx="351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mechanics designs: O. </a:t>
            </a:r>
            <a:r>
              <a:rPr lang="en-US" sz="1600" i="1" dirty="0" err="1">
                <a:solidFill>
                  <a:schemeClr val="tx2"/>
                </a:solidFill>
              </a:rPr>
              <a:t>Vasiliev</a:t>
            </a:r>
            <a:r>
              <a:rPr lang="en-US" sz="1600" i="1" dirty="0">
                <a:solidFill>
                  <a:schemeClr val="tx2"/>
                </a:solidFill>
              </a:rPr>
              <a:t> (GSI/DTL)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EC7F5-D48D-4370-A455-D460A527D3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8528" y="1700808"/>
            <a:ext cx="1008112" cy="7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44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4D2EFC-E03D-4229-A305-5A15D6BCA07B}"/>
              </a:ext>
            </a:extLst>
          </p:cNvPr>
          <p:cNvSpPr txBox="1"/>
          <p:nvPr/>
        </p:nvSpPr>
        <p:spPr>
          <a:xfrm>
            <a:off x="335361" y="1715904"/>
            <a:ext cx="4680519" cy="178510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Frontend Board Powering</a:t>
            </a:r>
            <a:br>
              <a:rPr lang="en-US" sz="1500" b="1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</a:br>
            <a:endParaRPr lang="en-US" sz="500" b="1" dirty="0">
              <a:solidFill>
                <a:schemeClr val="tx2">
                  <a:lumMod val="75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8 FEB8 per FPOB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1 x 2.4V and 1x 3.0V FEAST_MP per FEB8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LDOs on FEB for 1.2V and 1.8V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each FEB8 and its FEAST_MP on corresponding sensor bias potential up to +/- 250V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used in </a:t>
            </a:r>
            <a:r>
              <a:rPr lang="en-US" sz="1500" dirty="0" err="1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mSTS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225879-2922-459F-AB25-CAE447EEA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70" y="5013177"/>
            <a:ext cx="4586268" cy="18448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00C82B-D3DF-4257-BEC9-19D924A8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FPOB and RPOB Powering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BA36-6E56-49FC-B020-A259036D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8426EE-EA66-4DDF-94DB-B3ACD6D6341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Obraz 9">
            <a:extLst>
              <a:ext uri="{FF2B5EF4-FFF2-40B4-BE49-F238E27FC236}">
                <a16:creationId xmlns:a16="http://schemas.microsoft.com/office/drawing/2014/main" id="{2441C2CC-C7E3-4D7C-86C0-67EBFB621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52" y="2636912"/>
            <a:ext cx="1807276" cy="123732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Obraz 2">
            <a:extLst>
              <a:ext uri="{FF2B5EF4-FFF2-40B4-BE49-F238E27FC236}">
                <a16:creationId xmlns:a16="http://schemas.microsoft.com/office/drawing/2014/main" id="{5718E24D-7BE1-4C3E-AAE4-6F53F36DC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4764505"/>
            <a:ext cx="4768278" cy="680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4A6DF-A59A-4738-9B29-89D57BFD4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" y="3791861"/>
            <a:ext cx="5328592" cy="789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54059E-1711-4459-BFB3-218321A37F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933056"/>
            <a:ext cx="4968552" cy="711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296297-68F6-4D1A-BFA1-C16CE46B8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36" y="4653136"/>
            <a:ext cx="5146725" cy="799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37464D-AE3D-48E9-8B05-6CAD01B608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51" t="13529" r="5251" b="23803"/>
          <a:stretch/>
        </p:blipFill>
        <p:spPr>
          <a:xfrm>
            <a:off x="335360" y="5729848"/>
            <a:ext cx="2160240" cy="108352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99AD93-F4AA-4C8A-9AA7-E45390F90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9711" r="4421"/>
          <a:stretch/>
        </p:blipFill>
        <p:spPr bwMode="auto">
          <a:xfrm>
            <a:off x="3143672" y="5661248"/>
            <a:ext cx="2934132" cy="23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ABCC6-F5A0-4F68-A47D-69E3AD9F9738}"/>
              </a:ext>
            </a:extLst>
          </p:cNvPr>
          <p:cNvSpPr txBox="1"/>
          <p:nvPr/>
        </p:nvSpPr>
        <p:spPr>
          <a:xfrm>
            <a:off x="2783632" y="836712"/>
            <a:ext cx="550977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Powering for STS Frontend Boards and Readout Boards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radiation tolerant FEAST_MP (CERN) DCDC converter</a:t>
            </a:r>
          </a:p>
          <a:p>
            <a:pPr marL="449263" lvl="1" indent="-2254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custom CBM form factor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installed on dedicated Powering Board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PoB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D18F14F-7D71-4325-B084-78D566670354}"/>
              </a:ext>
            </a:extLst>
          </p:cNvPr>
          <p:cNvSpPr txBox="1">
            <a:spLocks/>
          </p:cNvSpPr>
          <p:nvPr/>
        </p:nvSpPr>
        <p:spPr>
          <a:xfrm>
            <a:off x="7295456" y="1844824"/>
            <a:ext cx="405712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Dubai Light" panose="020B0303030403030204" pitchFamily="34" charset="-78"/>
                <a:ea typeface="+mn-ea"/>
                <a:cs typeface="Dubai Light" panose="020B0303030403030204" pitchFamily="34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/>
              <a:t>Readout Board Powering</a:t>
            </a:r>
          </a:p>
          <a:p>
            <a:pPr marL="185738" indent="-185738"/>
            <a:r>
              <a:rPr lang="en-US" dirty="0"/>
              <a:t>1 x 1.5V FEAST_MP per ROB</a:t>
            </a:r>
          </a:p>
          <a:p>
            <a:pPr marL="185738" indent="-185738"/>
            <a:r>
              <a:rPr lang="en-US" dirty="0"/>
              <a:t> 1 x 2.5V FEAST_MP per 2 ROB</a:t>
            </a:r>
          </a:p>
          <a:p>
            <a:pPr marL="185738" indent="-185738"/>
            <a:r>
              <a:rPr lang="en-US" dirty="0"/>
              <a:t>1 LV channel per 3 ROB</a:t>
            </a:r>
          </a:p>
          <a:p>
            <a:pPr marL="185738" indent="-185738"/>
            <a:r>
              <a:rPr lang="en-US" dirty="0"/>
              <a:t>4 ROB per RPOB</a:t>
            </a:r>
          </a:p>
          <a:p>
            <a:pPr marL="185738" indent="-185738"/>
            <a:r>
              <a:rPr lang="en-US" dirty="0"/>
              <a:t>short (4-8cm) LV cables</a:t>
            </a:r>
          </a:p>
          <a:p>
            <a:pPr marL="185738" indent="-185738"/>
            <a:r>
              <a:rPr lang="en-US" dirty="0"/>
              <a:t>all RPOB and ROB on common GND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A25DC7-A66E-4B3E-BD9D-A46D952A77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08" t="27129" r="53781" b="22323"/>
          <a:stretch/>
        </p:blipFill>
        <p:spPr>
          <a:xfrm>
            <a:off x="10204162" y="908720"/>
            <a:ext cx="1652478" cy="159207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B30527B-EE53-40AA-ACD6-AE8C7367E3F4}"/>
              </a:ext>
            </a:extLst>
          </p:cNvPr>
          <p:cNvSpPr txBox="1"/>
          <p:nvPr/>
        </p:nvSpPr>
        <p:spPr>
          <a:xfrm>
            <a:off x="8616280" y="908720"/>
            <a:ext cx="1567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FEAST_MP</a:t>
            </a:r>
          </a:p>
          <a:p>
            <a:pPr algn="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CBM form factor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1A788D-5596-48D1-B758-4EAAF771F8F8}"/>
              </a:ext>
            </a:extLst>
          </p:cNvPr>
          <p:cNvSpPr txBox="1"/>
          <p:nvPr/>
        </p:nvSpPr>
        <p:spPr>
          <a:xfrm>
            <a:off x="407368" y="3522494"/>
            <a:ext cx="1604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Assembled FPOB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48423E-3A84-48BA-955B-74CA40467287}"/>
              </a:ext>
            </a:extLst>
          </p:cNvPr>
          <p:cNvSpPr txBox="1"/>
          <p:nvPr/>
        </p:nvSpPr>
        <p:spPr>
          <a:xfrm>
            <a:off x="7392144" y="3645024"/>
            <a:ext cx="2598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Assembled RPOB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BADB1C-F86C-4459-8876-7CAD148558C1}"/>
              </a:ext>
            </a:extLst>
          </p:cNvPr>
          <p:cNvSpPr txBox="1"/>
          <p:nvPr/>
        </p:nvSpPr>
        <p:spPr>
          <a:xfrm>
            <a:off x="119336" y="4653136"/>
            <a:ext cx="294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FPOB Internal Layer: Thick Traces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66042E-900F-4B2A-943F-9C1650775135}"/>
              </a:ext>
            </a:extLst>
          </p:cNvPr>
          <p:cNvSpPr txBox="1"/>
          <p:nvPr/>
        </p:nvSpPr>
        <p:spPr>
          <a:xfrm>
            <a:off x="7248128" y="4725144"/>
            <a:ext cx="289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FPOB Internal Layer: Split Planes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2293F-9225-496D-8806-B1D31C16CB3B}"/>
              </a:ext>
            </a:extLst>
          </p:cNvPr>
          <p:cNvSpPr txBox="1"/>
          <p:nvPr/>
        </p:nvSpPr>
        <p:spPr>
          <a:xfrm>
            <a:off x="8616280" y="5508521"/>
            <a:ext cx="3683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RPOB with FEAST_MP and L-Cooling Fin </a:t>
            </a:r>
          </a:p>
          <a:p>
            <a:pPr algn="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(3D printed mockup)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3799E8-1D0C-4CD6-97A1-19A03E2BBEDF}"/>
              </a:ext>
            </a:extLst>
          </p:cNvPr>
          <p:cNvSpPr txBox="1"/>
          <p:nvPr/>
        </p:nvSpPr>
        <p:spPr>
          <a:xfrm>
            <a:off x="5416917" y="2132856"/>
            <a:ext cx="1543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Schematics</a:t>
            </a:r>
          </a:p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FEAST_MP Unit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2F241E-C1B3-4DA2-A2AB-7D6B812B7434}"/>
              </a:ext>
            </a:extLst>
          </p:cNvPr>
          <p:cNvSpPr txBox="1"/>
          <p:nvPr/>
        </p:nvSpPr>
        <p:spPr>
          <a:xfrm>
            <a:off x="2999656" y="5445224"/>
            <a:ext cx="3736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FPOB with Sumida LV cables to FEBs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F8987-101C-4077-9C8C-4F78584F4865}"/>
              </a:ext>
            </a:extLst>
          </p:cNvPr>
          <p:cNvSpPr txBox="1"/>
          <p:nvPr/>
        </p:nvSpPr>
        <p:spPr>
          <a:xfrm>
            <a:off x="247806" y="5466710"/>
            <a:ext cx="2319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FPOB Isolation Test 500V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5533A-FEC9-4A79-88B9-A51A23C4A8DB}"/>
              </a:ext>
            </a:extLst>
          </p:cNvPr>
          <p:cNvSpPr txBox="1"/>
          <p:nvPr/>
        </p:nvSpPr>
        <p:spPr>
          <a:xfrm>
            <a:off x="-24680" y="3819253"/>
            <a:ext cx="369332" cy="761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8 LV </a:t>
            </a:r>
            <a:r>
              <a:rPr lang="en-US" sz="1200" b="1" dirty="0" err="1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ch.</a:t>
            </a:r>
            <a:r>
              <a:rPr lang="en-US" sz="1200" b="1" dirty="0">
                <a:solidFill>
                  <a:srgbClr val="FFFF0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512AD6-7170-4AA2-B430-0E2CE12579CD}"/>
              </a:ext>
            </a:extLst>
          </p:cNvPr>
          <p:cNvSpPr txBox="1"/>
          <p:nvPr/>
        </p:nvSpPr>
        <p:spPr>
          <a:xfrm>
            <a:off x="6384032" y="3933056"/>
            <a:ext cx="369332" cy="761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2 LV </a:t>
            </a:r>
            <a:r>
              <a:rPr lang="en-US" sz="1200" b="1" dirty="0" err="1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ch.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IN</a:t>
            </a:r>
          </a:p>
        </p:txBody>
      </p:sp>
    </p:spTree>
    <p:extLst>
      <p:ext uri="{BB962C8B-B14F-4D97-AF65-F5344CB8AC3E}">
        <p14:creationId xmlns:p14="http://schemas.microsoft.com/office/powerpoint/2010/main" val="154480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82A4782-8B6B-4FD0-A8D8-5AE4D35AE84F}"/>
              </a:ext>
            </a:extLst>
          </p:cNvPr>
          <p:cNvGrpSpPr>
            <a:grpSpLocks noChangeAspect="1"/>
          </p:cNvGrpSpPr>
          <p:nvPr/>
        </p:nvGrpSpPr>
        <p:grpSpPr>
          <a:xfrm>
            <a:off x="9973524" y="4363792"/>
            <a:ext cx="2181367" cy="1945528"/>
            <a:chOff x="547518" y="248833"/>
            <a:chExt cx="3443426" cy="30711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9E275D-53D5-4A0E-A13D-F4A7238B8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00">
              <a:off x="1160020" y="248833"/>
              <a:ext cx="2830924" cy="28608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815811-27F1-4140-8D50-EC07B2AABDCE}"/>
                </a:ext>
              </a:extLst>
            </p:cNvPr>
            <p:cNvSpPr txBox="1"/>
            <p:nvPr/>
          </p:nvSpPr>
          <p:spPr>
            <a:xfrm>
              <a:off x="547518" y="1183282"/>
              <a:ext cx="777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1.4 m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8C0DCE-64F1-4183-B4D5-7342937F4463}"/>
                </a:ext>
              </a:extLst>
            </p:cNvPr>
            <p:cNvSpPr txBox="1"/>
            <p:nvPr/>
          </p:nvSpPr>
          <p:spPr>
            <a:xfrm>
              <a:off x="1324798" y="2645224"/>
              <a:ext cx="803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2.3 m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2033BB-86E1-46AD-BF4E-24A7CE6B3863}"/>
                </a:ext>
              </a:extLst>
            </p:cNvPr>
            <p:cNvSpPr txBox="1"/>
            <p:nvPr/>
          </p:nvSpPr>
          <p:spPr>
            <a:xfrm>
              <a:off x="2907138" y="2950640"/>
              <a:ext cx="72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1.0 m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FE6019-3B1F-47C7-9C5C-707DDA7D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ROB/POB 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9354E-12DF-43F9-B5FD-5EFCCA9F1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D890E785-439A-445B-8799-CAB739161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19" t="7808" r="35097" b="5595"/>
          <a:stretch/>
        </p:blipFill>
        <p:spPr>
          <a:xfrm flipH="1" flipV="1">
            <a:off x="1301541" y="1124744"/>
            <a:ext cx="3619217" cy="5544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2D8F1-CEE3-45D8-A929-60C0954D5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848" y="2982474"/>
            <a:ext cx="5817194" cy="3847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8FC732-3AF0-488B-B485-AC377DD0F649}"/>
              </a:ext>
            </a:extLst>
          </p:cNvPr>
          <p:cNvSpPr txBox="1"/>
          <p:nvPr/>
        </p:nvSpPr>
        <p:spPr>
          <a:xfrm>
            <a:off x="6240016" y="2699628"/>
            <a:ext cx="97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C-Frame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E1520-1701-4A83-AE96-A2DCC0B5706F}"/>
              </a:ext>
            </a:extLst>
          </p:cNvPr>
          <p:cNvSpPr txBox="1"/>
          <p:nvPr/>
        </p:nvSpPr>
        <p:spPr>
          <a:xfrm>
            <a:off x="10632504" y="3790781"/>
            <a:ext cx="1426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STS Box with</a:t>
            </a:r>
          </a:p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20 C-frames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1652D4-FCBD-444B-8BEE-2918F2CE955E}"/>
              </a:ext>
            </a:extLst>
          </p:cNvPr>
          <p:cNvSpPr txBox="1"/>
          <p:nvPr/>
        </p:nvSpPr>
        <p:spPr>
          <a:xfrm>
            <a:off x="767408" y="836712"/>
            <a:ext cx="346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ROB/POB Stack  (Top or Bottom)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4F8CCC-4737-407E-8889-9E2DD8966BE3}"/>
              </a:ext>
            </a:extLst>
          </p:cNvPr>
          <p:cNvSpPr/>
          <p:nvPr/>
        </p:nvSpPr>
        <p:spPr>
          <a:xfrm>
            <a:off x="1703512" y="5246778"/>
            <a:ext cx="3240360" cy="113454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43C75C-7932-4946-813A-F28A40BA213F}"/>
              </a:ext>
            </a:extLst>
          </p:cNvPr>
          <p:cNvSpPr/>
          <p:nvPr/>
        </p:nvSpPr>
        <p:spPr>
          <a:xfrm>
            <a:off x="1631504" y="1358347"/>
            <a:ext cx="3312368" cy="6304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90B424-020C-49B8-B1B3-AFA418B280FE}"/>
              </a:ext>
            </a:extLst>
          </p:cNvPr>
          <p:cNvSpPr/>
          <p:nvPr/>
        </p:nvSpPr>
        <p:spPr>
          <a:xfrm>
            <a:off x="1631504" y="4149079"/>
            <a:ext cx="3312368" cy="1025691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50837DD-8F96-4418-ABE8-C9168D7A99B4}"/>
              </a:ext>
            </a:extLst>
          </p:cNvPr>
          <p:cNvSpPr/>
          <p:nvPr/>
        </p:nvSpPr>
        <p:spPr>
          <a:xfrm>
            <a:off x="1631504" y="3068960"/>
            <a:ext cx="3312368" cy="108011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37B7AC-0913-485D-87A6-19ED397D8DDD}"/>
              </a:ext>
            </a:extLst>
          </p:cNvPr>
          <p:cNvSpPr/>
          <p:nvPr/>
        </p:nvSpPr>
        <p:spPr>
          <a:xfrm>
            <a:off x="1631504" y="1988840"/>
            <a:ext cx="3312368" cy="106254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FCA7AF-B1BB-4F05-8991-782E945C69FF}"/>
              </a:ext>
            </a:extLst>
          </p:cNvPr>
          <p:cNvSpPr txBox="1"/>
          <p:nvPr/>
        </p:nvSpPr>
        <p:spPr>
          <a:xfrm>
            <a:off x="951383" y="5669535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FPOBs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3EA6AA-247C-4CAA-A1AA-04EC01DDF12D}"/>
              </a:ext>
            </a:extLst>
          </p:cNvPr>
          <p:cNvSpPr txBox="1"/>
          <p:nvPr/>
        </p:nvSpPr>
        <p:spPr>
          <a:xfrm>
            <a:off x="479376" y="2565640"/>
            <a:ext cx="11516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ROB/RPOB</a:t>
            </a:r>
          </a:p>
          <a:p>
            <a:pPr algn="r"/>
            <a:r>
              <a:rPr lang="en-US" sz="1600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Units:</a:t>
            </a:r>
          </a:p>
          <a:p>
            <a:pPr algn="r"/>
            <a:r>
              <a:rPr lang="en-US" sz="1400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4 x ROB</a:t>
            </a:r>
          </a:p>
          <a:p>
            <a:pPr algn="r"/>
            <a:r>
              <a:rPr lang="en-US" sz="1400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1 x RPOB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784AF2-F370-48DD-9671-EC53623BE858}"/>
              </a:ext>
            </a:extLst>
          </p:cNvPr>
          <p:cNvSpPr txBox="1"/>
          <p:nvPr/>
        </p:nvSpPr>
        <p:spPr>
          <a:xfrm>
            <a:off x="191344" y="1376290"/>
            <a:ext cx="461665" cy="472283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Backend </a:t>
            </a:r>
            <a:r>
              <a:rPr lang="en-US" dirty="0" err="1">
                <a:solidFill>
                  <a:schemeClr val="tx2"/>
                </a:solidFill>
              </a:rPr>
              <a:t>Inteface</a:t>
            </a:r>
            <a:r>
              <a:rPr lang="en-US" dirty="0">
                <a:solidFill>
                  <a:schemeClr val="tx2"/>
                </a:solidFill>
              </a:rPr>
              <a:t>:    LC Fibers to CRI       &amp;      LV 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125A64-EE8A-429A-B536-CAA569A59BE1}"/>
              </a:ext>
            </a:extLst>
          </p:cNvPr>
          <p:cNvSpPr txBox="1"/>
          <p:nvPr/>
        </p:nvSpPr>
        <p:spPr>
          <a:xfrm>
            <a:off x="4943872" y="1412776"/>
            <a:ext cx="461665" cy="50007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Frontend </a:t>
            </a:r>
            <a:r>
              <a:rPr lang="en-US" dirty="0" err="1">
                <a:solidFill>
                  <a:schemeClr val="tx2"/>
                </a:solidFill>
              </a:rPr>
              <a:t>Inteface</a:t>
            </a:r>
            <a:r>
              <a:rPr lang="en-US" dirty="0">
                <a:solidFill>
                  <a:schemeClr val="tx2"/>
                </a:solidFill>
              </a:rPr>
              <a:t>:    Readout Cables    &amp;     LV Cables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3F6900-E9C6-44D3-BEC2-622BC084AED3}"/>
              </a:ext>
            </a:extLst>
          </p:cNvPr>
          <p:cNvSpPr txBox="1"/>
          <p:nvPr/>
        </p:nvSpPr>
        <p:spPr>
          <a:xfrm rot="5400000">
            <a:off x="825184" y="4405095"/>
            <a:ext cx="10145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</a:t>
            </a:r>
            <a:r>
              <a:rPr lang="en-US" sz="14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-</a:t>
            </a:r>
            <a:r>
              <a:rPr lang="en-US" sz="1400" b="1" dirty="0">
                <a:solidFill>
                  <a:srgbClr val="33CCFF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FPOB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Overlap</a:t>
            </a:r>
            <a:endParaRPr lang="en-US" sz="1400" b="1" dirty="0">
              <a:solidFill>
                <a:schemeClr val="tx2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A1DF6C-FC55-4632-84DB-77CB433D9A89}"/>
              </a:ext>
            </a:extLst>
          </p:cNvPr>
          <p:cNvSpPr txBox="1"/>
          <p:nvPr/>
        </p:nvSpPr>
        <p:spPr>
          <a:xfrm>
            <a:off x="2279576" y="6525344"/>
            <a:ext cx="211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Unified Cooling Plate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F44AFE-60C8-456F-8FA6-EB454C2601D5}"/>
              </a:ext>
            </a:extLst>
          </p:cNvPr>
          <p:cNvSpPr txBox="1"/>
          <p:nvPr/>
        </p:nvSpPr>
        <p:spPr>
          <a:xfrm>
            <a:off x="6672065" y="980728"/>
            <a:ext cx="5204118" cy="1477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STS-ROB on ROB/POB Stack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 mounted on top or bottom of fin</a:t>
            </a:r>
          </a:p>
          <a:p>
            <a:pPr marL="355600" lvl="1" indent="-133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only one ROB version (no symmetric twin needed)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ROB-FMC with ZIF connectors on top/bottom</a:t>
            </a:r>
          </a:p>
          <a:p>
            <a:pPr marL="355600" lvl="1" indent="-133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two cable types (same/opposite side contacts)</a:t>
            </a:r>
          </a:p>
        </p:txBody>
      </p:sp>
    </p:spTree>
    <p:extLst>
      <p:ext uri="{BB962C8B-B14F-4D97-AF65-F5344CB8AC3E}">
        <p14:creationId xmlns:p14="http://schemas.microsoft.com/office/powerpoint/2010/main" val="2963413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37BB-1CD3-4F2B-B5D4-9B7CC0D7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Light" panose="020B0502040204020203" pitchFamily="34" charset="0"/>
              </a:rPr>
              <a:t>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82A9-69FC-431D-88B7-A4CDC2E57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omponents for full STS readout and powering </a:t>
            </a:r>
            <a:r>
              <a:rPr lang="en-US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developed, built, tested</a:t>
            </a:r>
          </a:p>
          <a:p>
            <a:pPr lvl="1"/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STS-ROB, RPOBs, FPOBs, FMC_11111 (FMC_122 in the next days)</a:t>
            </a:r>
          </a:p>
          <a:p>
            <a:r>
              <a:rPr lang="en-US" dirty="0"/>
              <a:t>sufficient b</a:t>
            </a:r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oards </a:t>
            </a:r>
            <a:r>
              <a:rPr lang="en-US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available for integration of first C-Frame</a:t>
            </a:r>
          </a:p>
          <a:p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when mechanics components available</a:t>
            </a:r>
          </a:p>
          <a:p>
            <a:pPr lvl="1"/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characterization of cooling performance</a:t>
            </a:r>
          </a:p>
          <a:p>
            <a:pPr lvl="1"/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assembly of first ROB/POB stack</a:t>
            </a:r>
          </a:p>
          <a:p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some additional characterization work</a:t>
            </a:r>
          </a:p>
          <a:p>
            <a:pPr lvl="1"/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extended BER tests</a:t>
            </a:r>
          </a:p>
          <a:p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Rev.2 with minor modifications</a:t>
            </a:r>
          </a:p>
          <a:p>
            <a:pPr lvl="1"/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mostly optimizations for series assembly and testing</a:t>
            </a:r>
          </a:p>
          <a:p>
            <a:r>
              <a:rPr lang="en-US" b="1" dirty="0">
                <a:latin typeface="Dubai Light" panose="020B0303030403030204" pitchFamily="34" charset="-78"/>
                <a:cs typeface="Dubai Light" panose="020B0303030403030204" pitchFamily="34" charset="-78"/>
              </a:rPr>
              <a:t>Production Readiness Review</a:t>
            </a:r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 for STS-ROB and RPOB, FPOB</a:t>
            </a:r>
          </a:p>
          <a:p>
            <a:pPr lvl="1"/>
            <a:r>
              <a:rPr lang="en-US" dirty="0">
                <a:latin typeface="Dubai Light" panose="020B0303030403030204" pitchFamily="34" charset="-78"/>
                <a:cs typeface="Dubai Light" panose="020B0303030403030204" pitchFamily="34" charset="-78"/>
              </a:rPr>
              <a:t>successfully done last Thu. 16.10.25</a:t>
            </a:r>
          </a:p>
          <a:p>
            <a:pPr lvl="1"/>
            <a:r>
              <a:rPr lang="en-US" i="1" dirty="0">
                <a:latin typeface="Dubai Light" panose="020B0303030403030204" pitchFamily="34" charset="-78"/>
                <a:cs typeface="Dubai Light" panose="020B0303030403030204" pitchFamily="34" charset="-78"/>
              </a:rPr>
              <a:t>https://indico.gsi.de/event/23248/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7AEB7-4AA6-4E45-8BB5-0E2161C7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26EE-EA66-4DDF-94DB-B3ACD6D6341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7955E-6D0C-41CE-B4CF-E38B74F68E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6" t="2217" b="3698"/>
          <a:stretch/>
        </p:blipFill>
        <p:spPr>
          <a:xfrm>
            <a:off x="9917123" y="3337603"/>
            <a:ext cx="1893799" cy="253966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19C583-3BCE-49F7-BCD7-1B078402E498}"/>
              </a:ext>
            </a:extLst>
          </p:cNvPr>
          <p:cNvSpPr txBox="1"/>
          <p:nvPr/>
        </p:nvSpPr>
        <p:spPr>
          <a:xfrm flipH="1">
            <a:off x="8400256" y="5877272"/>
            <a:ext cx="333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ROB and POB devices </a:t>
            </a:r>
          </a:p>
          <a:p>
            <a:pPr algn="r"/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for first C-frame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63304-7D3C-4DBB-AD05-C32C0DE18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86" y="1124744"/>
            <a:ext cx="3498018" cy="1030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C204C-9BD5-455A-AA12-ABF48F0C7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509" y="2276872"/>
            <a:ext cx="4245147" cy="58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6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1012</Words>
  <Application>Microsoft Office PowerPoint</Application>
  <PresentationFormat>Widescreen</PresentationFormat>
  <Paragraphs>201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Bahnschrift Light</vt:lpstr>
      <vt:lpstr>Calibri</vt:lpstr>
      <vt:lpstr>Dubai</vt:lpstr>
      <vt:lpstr>Dubai Light</vt:lpstr>
      <vt:lpstr>Liberation Sans</vt:lpstr>
      <vt:lpstr>Office Theme</vt:lpstr>
      <vt:lpstr>STS Readout Developments Final Boards for STS Integration: STS-ROB, RPOB, FPOB</vt:lpstr>
      <vt:lpstr>From CROB to STS-ROB</vt:lpstr>
      <vt:lpstr>STS-ROB Design</vt:lpstr>
      <vt:lpstr>STS-ROB Testing </vt:lpstr>
      <vt:lpstr>STS-ROB Integration</vt:lpstr>
      <vt:lpstr>FPOB and RPOB Powering</vt:lpstr>
      <vt:lpstr>The ROB/POB Stack</vt:lpstr>
      <vt:lpstr>Status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Joerg Lehnert</dc:creator>
  <cp:lastModifiedBy>Lehnert, Joerg Dr.</cp:lastModifiedBy>
  <cp:revision>3051</cp:revision>
  <dcterms:created xsi:type="dcterms:W3CDTF">2011-11-12T19:50:55Z</dcterms:created>
  <dcterms:modified xsi:type="dcterms:W3CDTF">2025-10-20T22:08:52Z</dcterms:modified>
</cp:coreProperties>
</file>