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  <p:sldMasterId id="2147483673" r:id="rId2"/>
  </p:sldMasterIdLst>
  <p:notesMasterIdLst>
    <p:notesMasterId r:id="rId21"/>
  </p:notesMasterIdLst>
  <p:handoutMasterIdLst>
    <p:handoutMasterId r:id="rId22"/>
  </p:handoutMasterIdLst>
  <p:sldIdLst>
    <p:sldId id="405" r:id="rId3"/>
    <p:sldId id="644" r:id="rId4"/>
    <p:sldId id="640" r:id="rId5"/>
    <p:sldId id="653" r:id="rId6"/>
    <p:sldId id="298" r:id="rId7"/>
    <p:sldId id="659" r:id="rId8"/>
    <p:sldId id="641" r:id="rId9"/>
    <p:sldId id="305" r:id="rId10"/>
    <p:sldId id="660" r:id="rId11"/>
    <p:sldId id="652" r:id="rId12"/>
    <p:sldId id="624" r:id="rId13"/>
    <p:sldId id="626" r:id="rId14"/>
    <p:sldId id="631" r:id="rId15"/>
    <p:sldId id="650" r:id="rId16"/>
    <p:sldId id="257" r:id="rId17"/>
    <p:sldId id="661" r:id="rId18"/>
    <p:sldId id="662" r:id="rId19"/>
    <p:sldId id="663" r:id="rId20"/>
  </p:sldIdLst>
  <p:sldSz cx="12192000" cy="6858000"/>
  <p:notesSz cx="7104063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CC0099"/>
    <a:srgbClr val="5C65C2"/>
    <a:srgbClr val="FF6600"/>
    <a:srgbClr val="990000"/>
    <a:srgbClr val="25653F"/>
    <a:srgbClr val="339966"/>
    <a:srgbClr val="3FAD6C"/>
    <a:srgbClr val="CBED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64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47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8022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05" tIns="50803" rIns="101605" bIns="50803" numCol="1" anchor="t" anchorCtr="0" compatLnSpc="1">
            <a:prstTxWarp prst="textNoShape">
              <a:avLst/>
            </a:prstTxWarp>
          </a:bodyPr>
          <a:lstStyle>
            <a:lvl1pPr defTabSz="1011366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836" y="1"/>
            <a:ext cx="308022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05" tIns="50803" rIns="101605" bIns="50803" numCol="1" anchor="t" anchorCtr="0" compatLnSpc="1">
            <a:prstTxWarp prst="textNoShape">
              <a:avLst/>
            </a:prstTxWarp>
          </a:bodyPr>
          <a:lstStyle>
            <a:lvl1pPr algn="r" defTabSz="1011366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851"/>
            <a:ext cx="308022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05" tIns="50803" rIns="101605" bIns="50803" numCol="1" anchor="b" anchorCtr="0" compatLnSpc="1">
            <a:prstTxWarp prst="textNoShape">
              <a:avLst/>
            </a:prstTxWarp>
          </a:bodyPr>
          <a:lstStyle>
            <a:lvl1pPr defTabSz="1011366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836" y="9721851"/>
            <a:ext cx="308022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05" tIns="50803" rIns="101605" bIns="50803" numCol="1" anchor="b" anchorCtr="0" compatLnSpc="1">
            <a:prstTxWarp prst="textNoShape">
              <a:avLst/>
            </a:prstTxWarp>
          </a:bodyPr>
          <a:lstStyle>
            <a:lvl1pPr algn="r" defTabSz="1011366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D01C56A4-39DF-44F3-BB8C-06EAB7FB6FE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0491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8022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05" tIns="50803" rIns="101605" bIns="50803" numCol="1" anchor="t" anchorCtr="0" compatLnSpc="1">
            <a:prstTxWarp prst="textNoShape">
              <a:avLst/>
            </a:prstTxWarp>
          </a:bodyPr>
          <a:lstStyle>
            <a:lvl1pPr defTabSz="1011366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836" y="1"/>
            <a:ext cx="308022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05" tIns="50803" rIns="101605" bIns="50803" numCol="1" anchor="t" anchorCtr="0" compatLnSpc="1">
            <a:prstTxWarp prst="textNoShape">
              <a:avLst/>
            </a:prstTxWarp>
          </a:bodyPr>
          <a:lstStyle>
            <a:lvl1pPr algn="r" defTabSz="1011366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6763"/>
            <a:ext cx="6824662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8375" y="4859339"/>
            <a:ext cx="520731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05" tIns="50803" rIns="101605" bIns="508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851"/>
            <a:ext cx="3080228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05" tIns="50803" rIns="101605" bIns="50803" numCol="1" anchor="b" anchorCtr="0" compatLnSpc="1">
            <a:prstTxWarp prst="textNoShape">
              <a:avLst/>
            </a:prstTxWarp>
          </a:bodyPr>
          <a:lstStyle>
            <a:lvl1pPr defTabSz="1011366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836" y="9721851"/>
            <a:ext cx="308022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605" tIns="50803" rIns="101605" bIns="50803" numCol="1" anchor="b" anchorCtr="0" compatLnSpc="1">
            <a:prstTxWarp prst="textNoShape">
              <a:avLst/>
            </a:prstTxWarp>
          </a:bodyPr>
          <a:lstStyle>
            <a:lvl1pPr algn="r" defTabSz="1011366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2EC65B86-C604-490B-94F0-72C8B607BB8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766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11366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3045" indent="-285787" defTabSz="1011366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145" indent="-228629" defTabSz="1011366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404" indent="-228629" defTabSz="1011366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662" indent="-228629" defTabSz="1011366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920" indent="-228629" defTabSz="101136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2179" indent="-228629" defTabSz="101136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437" indent="-228629" defTabSz="101136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695" indent="-228629" defTabSz="1011366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D629A0A-410C-401F-B288-ED1A0DB1BBDA}" type="slidenum">
              <a:rPr lang="en-GB" altLang="de-DE" sz="1400">
                <a:latin typeface="Times New Roman" pitchFamily="18" charset="0"/>
              </a:rPr>
              <a:pPr/>
              <a:t>1</a:t>
            </a:fld>
            <a:endParaRPr lang="en-GB" altLang="de-DE" sz="1400" dirty="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6763"/>
            <a:ext cx="6824662" cy="3838575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474795" y="61913"/>
            <a:ext cx="218049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de-DE" sz="1969" dirty="0"/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479062" y="6469063"/>
            <a:ext cx="8862646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969" dirty="0"/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436077" y="361950"/>
            <a:ext cx="9566031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954"/>
            </a:lvl1pPr>
          </a:lstStyle>
          <a:p>
            <a:pPr lvl="0"/>
            <a:r>
              <a:rPr lang="en-GB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41862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4396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645770" y="228600"/>
            <a:ext cx="2725615" cy="5232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6983" y="228600"/>
            <a:ext cx="7991231" cy="52324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59058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rrowheads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33" y="324086"/>
            <a:ext cx="11524800" cy="18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78367" y="490753"/>
            <a:ext cx="8978900" cy="577850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78367" y="1247991"/>
            <a:ext cx="8978900" cy="944562"/>
          </a:xfrm>
        </p:spPr>
        <p:txBody>
          <a:bodyPr lIns="0" tIns="0" rIns="0" bIns="0"/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334434" y="152636"/>
            <a:ext cx="11523133" cy="144463"/>
          </a:xfrm>
          <a:prstGeom prst="rect">
            <a:avLst/>
          </a:prstGeom>
          <a:solidFill>
            <a:srgbClr val="324B9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 sz="1600"/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334434" y="316150"/>
            <a:ext cx="11521017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600"/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334434" y="2195736"/>
            <a:ext cx="11521017" cy="793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600"/>
          </a:p>
        </p:txBody>
      </p:sp>
      <p:sp>
        <p:nvSpPr>
          <p:cNvPr id="14" name="Line 15"/>
          <p:cNvSpPr>
            <a:spLocks noChangeShapeType="1"/>
          </p:cNvSpPr>
          <p:nvPr userDrawn="1"/>
        </p:nvSpPr>
        <p:spPr bwMode="auto">
          <a:xfrm>
            <a:off x="357798" y="6597352"/>
            <a:ext cx="11499769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 sz="1600"/>
          </a:p>
        </p:txBody>
      </p:sp>
      <p:sp>
        <p:nvSpPr>
          <p:cNvPr id="24" name="Rechteck 23"/>
          <p:cNvSpPr/>
          <p:nvPr userDrawn="1"/>
        </p:nvSpPr>
        <p:spPr>
          <a:xfrm>
            <a:off x="8407621" y="504466"/>
            <a:ext cx="3483011" cy="551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pic>
        <p:nvPicPr>
          <p:cNvPr id="25" name="Grafik 2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947" y="560347"/>
            <a:ext cx="3360373" cy="444547"/>
          </a:xfrm>
          <a:prstGeom prst="rect">
            <a:avLst/>
          </a:prstGeom>
        </p:spPr>
      </p:pic>
      <p:sp>
        <p:nvSpPr>
          <p:cNvPr id="12" name="Rectangle 5"/>
          <p:cNvSpPr txBox="1">
            <a:spLocks noChangeArrowheads="1"/>
          </p:cNvSpPr>
          <p:nvPr userDrawn="1"/>
        </p:nvSpPr>
        <p:spPr bwMode="auto">
          <a:xfrm>
            <a:off x="477927" y="6621763"/>
            <a:ext cx="113792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Leiterstrukturen mit Ausschnitten: Hohlkammer- bzw. Sandwichversteifung  |  ICM-Composites GmbH &amp; Co. KG  |  www.icm-composites.de  |  </a:t>
            </a:r>
            <a:fld id="{3EC65AEE-4683-418D-B8B1-2EEC4AF8A3DB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58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367" y="559974"/>
            <a:ext cx="9169400" cy="600774"/>
          </a:xfrm>
        </p:spPr>
        <p:txBody>
          <a:bodyPr/>
          <a:lstStyle>
            <a:lvl1pPr>
              <a:defRPr sz="2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434" y="1304765"/>
            <a:ext cx="11521017" cy="5220579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2100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5997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247" y="4406919"/>
            <a:ext cx="10363200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462"/>
            </a:lvl1pPr>
            <a:lvl2pPr marL="562722" indent="0">
              <a:buNone/>
              <a:defRPr sz="2215"/>
            </a:lvl2pPr>
            <a:lvl3pPr marL="1125444" indent="0">
              <a:buNone/>
              <a:defRPr sz="1969"/>
            </a:lvl3pPr>
            <a:lvl4pPr marL="1688165" indent="0">
              <a:buNone/>
              <a:defRPr sz="1723"/>
            </a:lvl4pPr>
            <a:lvl5pPr marL="2250887" indent="0">
              <a:buNone/>
              <a:defRPr sz="1723"/>
            </a:lvl5pPr>
            <a:lvl6pPr marL="2813609" indent="0">
              <a:buNone/>
              <a:defRPr sz="1723"/>
            </a:lvl6pPr>
            <a:lvl7pPr marL="3376331" indent="0">
              <a:buNone/>
              <a:defRPr sz="1723"/>
            </a:lvl7pPr>
            <a:lvl8pPr marL="3939052" indent="0">
              <a:buNone/>
              <a:defRPr sz="1723"/>
            </a:lvl8pPr>
            <a:lvl9pPr marL="4501774" indent="0">
              <a:buNone/>
              <a:defRPr sz="1723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396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6975" y="1117600"/>
            <a:ext cx="5357446" cy="4343400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11988" y="1117600"/>
            <a:ext cx="5359401" cy="4343400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9748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705" y="1535113"/>
            <a:ext cx="5388708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705" y="2174875"/>
            <a:ext cx="5388708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6197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4546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15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247" cy="1162050"/>
          </a:xfrm>
        </p:spPr>
        <p:txBody>
          <a:bodyPr/>
          <a:lstStyle>
            <a:lvl1pPr algn="l">
              <a:defRPr sz="2462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7384" y="273055"/>
            <a:ext cx="6815017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247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4509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/>
          <a:lstStyle>
            <a:lvl1pPr algn="l">
              <a:defRPr sz="2462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990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216" y="228600"/>
            <a:ext cx="1036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983" y="1117600"/>
            <a:ext cx="1090441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/>
              <a:t>Click to edit Master text styles</a:t>
            </a:r>
          </a:p>
          <a:p>
            <a:pPr lvl="1"/>
            <a:r>
              <a:rPr lang="en-GB" altLang="sv-SE"/>
              <a:t>Second level</a:t>
            </a:r>
          </a:p>
          <a:p>
            <a:pPr lvl="2"/>
            <a:r>
              <a:rPr lang="en-GB" altLang="sv-SE"/>
              <a:t>Third level</a:t>
            </a:r>
          </a:p>
          <a:p>
            <a:pPr lvl="3"/>
            <a:r>
              <a:rPr lang="en-GB" altLang="sv-SE"/>
              <a:t>Fourth level</a:t>
            </a:r>
          </a:p>
          <a:p>
            <a:pPr lvl="4"/>
            <a:r>
              <a:rPr lang="en-GB" altLang="sv-SE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3" y="757238"/>
            <a:ext cx="11796347" cy="1963737"/>
            <a:chOff x="0" y="477"/>
            <a:chExt cx="5573" cy="1237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69" dirty="0"/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73" y="482"/>
              <a:ext cx="0" cy="1232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969" dirty="0"/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2455986" y="6575425"/>
            <a:ext cx="7233138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969" dirty="0"/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731108" y="2720975"/>
            <a:ext cx="15656170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altLang="de-DE" sz="2954" dirty="0"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8862" dirty="0">
                  <a:latin typeface="Times New Roman" pitchFamily="18" charset="0"/>
                </a:rPr>
                <a:t> </a:t>
              </a:r>
              <a:r>
                <a:rPr lang="en-GB" altLang="de-DE" sz="2954" dirty="0"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altLang="de-DE" sz="2954" dirty="0">
                  <a:latin typeface="Times New Roman" pitchFamily="18" charset="0"/>
                </a:rPr>
                <a:t>  </a:t>
              </a:r>
              <a:r>
                <a:rPr lang="en-GB" altLang="de-DE" sz="7877" dirty="0">
                  <a:latin typeface="Times New Roman" pitchFamily="18" charset="0"/>
                </a:rPr>
                <a:t> </a:t>
              </a:r>
              <a:r>
                <a:rPr lang="en-GB" altLang="de-DE" sz="2954" dirty="0"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altLang="de-DE" sz="2954" dirty="0">
                  <a:latin typeface="Times New Roman" pitchFamily="18" charset="0"/>
                </a:rPr>
                <a:t>  </a:t>
              </a:r>
              <a:r>
                <a:rPr lang="en-GB" altLang="de-DE" sz="8123" dirty="0">
                  <a:latin typeface="Times New Roman" pitchFamily="18" charset="0"/>
                </a:rPr>
                <a:t> </a:t>
              </a:r>
              <a:r>
                <a:rPr lang="en-GB" altLang="de-DE" sz="2954" dirty="0"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GB" altLang="de-DE" sz="2954" dirty="0">
                  <a:latin typeface="Times New Roman" pitchFamily="18" charset="0"/>
                </a:rPr>
                <a:t>  </a:t>
              </a:r>
              <a:r>
                <a:rPr lang="en-GB" altLang="de-DE" sz="10585" dirty="0">
                  <a:latin typeface="Times New Roman" pitchFamily="18" charset="0"/>
                </a:rPr>
                <a:t> </a:t>
              </a:r>
              <a:r>
                <a:rPr lang="en-GB" altLang="de-DE" sz="2954" dirty="0"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1031" name="Text Box 25"/>
          <p:cNvSpPr txBox="1">
            <a:spLocks noChangeArrowheads="1"/>
          </p:cNvSpPr>
          <p:nvPr userDrawn="1"/>
        </p:nvSpPr>
        <p:spPr bwMode="auto">
          <a:xfrm>
            <a:off x="3337108" y="6583382"/>
            <a:ext cx="5346335" cy="31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de-DE" sz="1477" dirty="0"/>
              <a:t>46th CBM Collaboration Meeting, Lanzhou, Oct.</a:t>
            </a:r>
            <a:r>
              <a:rPr lang="en-US" altLang="de-DE" sz="1477" baseline="0" dirty="0"/>
              <a:t> 19 - 24</a:t>
            </a:r>
            <a:r>
              <a:rPr lang="en-US" altLang="de-DE" sz="1477" dirty="0"/>
              <a:t>, 2025</a:t>
            </a:r>
          </a:p>
        </p:txBody>
      </p:sp>
      <p:sp>
        <p:nvSpPr>
          <p:cNvPr id="3" name="Textfeld 2"/>
          <p:cNvSpPr txBox="1"/>
          <p:nvPr userDrawn="1"/>
        </p:nvSpPr>
        <p:spPr>
          <a:xfrm>
            <a:off x="10918693" y="6471139"/>
            <a:ext cx="850137" cy="39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04E74F9-4CBF-46F4-AB82-CED9C3DF521C}" type="slidenum">
              <a:rPr lang="en-US" sz="1969" smtClean="0"/>
              <a:t>‹#›</a:t>
            </a:fld>
            <a:endParaRPr lang="en-US" sz="1969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446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446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446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446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446" b="1">
          <a:solidFill>
            <a:schemeClr val="tx2"/>
          </a:solidFill>
          <a:latin typeface="Arial" pitchFamily="34" charset="0"/>
        </a:defRPr>
      </a:lvl5pPr>
      <a:lvl6pPr marL="562722" algn="l" rtl="0" eaLnBrk="0" fontAlgn="base" hangingPunct="0">
        <a:spcBef>
          <a:spcPct val="0"/>
        </a:spcBef>
        <a:spcAft>
          <a:spcPct val="0"/>
        </a:spcAft>
        <a:defRPr kumimoji="1" sz="3446" b="1">
          <a:solidFill>
            <a:schemeClr val="tx2"/>
          </a:solidFill>
          <a:latin typeface="Arial" pitchFamily="34" charset="0"/>
        </a:defRPr>
      </a:lvl6pPr>
      <a:lvl7pPr marL="1125444" algn="l" rtl="0" eaLnBrk="0" fontAlgn="base" hangingPunct="0">
        <a:spcBef>
          <a:spcPct val="0"/>
        </a:spcBef>
        <a:spcAft>
          <a:spcPct val="0"/>
        </a:spcAft>
        <a:defRPr kumimoji="1" sz="3446" b="1">
          <a:solidFill>
            <a:schemeClr val="tx2"/>
          </a:solidFill>
          <a:latin typeface="Arial" pitchFamily="34" charset="0"/>
        </a:defRPr>
      </a:lvl7pPr>
      <a:lvl8pPr marL="1688165" algn="l" rtl="0" eaLnBrk="0" fontAlgn="base" hangingPunct="0">
        <a:spcBef>
          <a:spcPct val="0"/>
        </a:spcBef>
        <a:spcAft>
          <a:spcPct val="0"/>
        </a:spcAft>
        <a:defRPr kumimoji="1" sz="3446" b="1">
          <a:solidFill>
            <a:schemeClr val="tx2"/>
          </a:solidFill>
          <a:latin typeface="Arial" pitchFamily="34" charset="0"/>
        </a:defRPr>
      </a:lvl8pPr>
      <a:lvl9pPr marL="2250887" algn="l" rtl="0" eaLnBrk="0" fontAlgn="base" hangingPunct="0">
        <a:spcBef>
          <a:spcPct val="0"/>
        </a:spcBef>
        <a:spcAft>
          <a:spcPct val="0"/>
        </a:spcAft>
        <a:defRPr kumimoji="1" sz="3446" b="1">
          <a:solidFill>
            <a:schemeClr val="tx2"/>
          </a:solidFill>
          <a:latin typeface="Arial" pitchFamily="34" charset="0"/>
        </a:defRPr>
      </a:lvl9pPr>
    </p:titleStyle>
    <p:bodyStyle>
      <a:lvl1pPr marL="422041" indent="-422041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954">
          <a:solidFill>
            <a:schemeClr val="tx1"/>
          </a:solidFill>
          <a:latin typeface="+mn-lt"/>
          <a:ea typeface="+mn-ea"/>
          <a:cs typeface="+mn-cs"/>
        </a:defRPr>
      </a:lvl1pPr>
      <a:lvl2pPr marL="914423" indent="-351701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62">
          <a:solidFill>
            <a:schemeClr val="tx1"/>
          </a:solidFill>
          <a:latin typeface="+mn-lt"/>
        </a:defRPr>
      </a:lvl2pPr>
      <a:lvl3pPr marL="1406804" indent="-281361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969526" indent="-281361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532248" indent="-281361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3094970" indent="-281361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3657691" indent="-281361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4220413" indent="-281361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4783135" indent="-281361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334434" y="324086"/>
            <a:ext cx="1152313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6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8367" y="495441"/>
            <a:ext cx="7929255" cy="65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1340769"/>
            <a:ext cx="11521017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34434" y="152636"/>
            <a:ext cx="11523133" cy="144463"/>
          </a:xfrm>
          <a:prstGeom prst="rect">
            <a:avLst/>
          </a:prstGeom>
          <a:solidFill>
            <a:srgbClr val="324B96"/>
          </a:solidFill>
          <a:ln w="3175">
            <a:noFill/>
            <a:miter lim="800000"/>
            <a:headEnd/>
            <a:tailEnd/>
          </a:ln>
        </p:spPr>
        <p:txBody>
          <a:bodyPr/>
          <a:lstStyle/>
          <a:p>
            <a:endParaRPr lang="de-DE" sz="1600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>
            <a:off x="334434" y="1224546"/>
            <a:ext cx="11521017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 sz="1600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34434" y="322500"/>
            <a:ext cx="11521017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 sz="1600"/>
          </a:p>
        </p:txBody>
      </p:sp>
      <p:sp>
        <p:nvSpPr>
          <p:cNvPr id="14" name="Rechteck 13"/>
          <p:cNvSpPr/>
          <p:nvPr userDrawn="1"/>
        </p:nvSpPr>
        <p:spPr>
          <a:xfrm>
            <a:off x="8407621" y="504466"/>
            <a:ext cx="3483011" cy="551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5947" y="560347"/>
            <a:ext cx="3360373" cy="444547"/>
          </a:xfrm>
          <a:prstGeom prst="rect">
            <a:avLst/>
          </a:prstGeom>
        </p:spPr>
      </p:pic>
      <p:sp>
        <p:nvSpPr>
          <p:cNvPr id="18" name="Line 15"/>
          <p:cNvSpPr>
            <a:spLocks noChangeShapeType="1"/>
          </p:cNvSpPr>
          <p:nvPr userDrawn="1"/>
        </p:nvSpPr>
        <p:spPr bwMode="auto">
          <a:xfrm>
            <a:off x="334434" y="6611024"/>
            <a:ext cx="11499769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de-DE" sz="160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E4D6C48-F6B6-80FA-6D49-9011E92640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7927" y="6621763"/>
            <a:ext cx="113792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Leiterstrukturen mit Ausschnitten: Hohlkammer- bzw. Sandwichversteifung  |  ICM-Composites GmbH &amp; Co. KG  |  www.icm-composites.de  |  </a:t>
            </a:r>
            <a:fld id="{3EC65AEE-4683-418D-B8B1-2EEC4AF8A3DB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8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79388" indent="-17938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910295" y="4726039"/>
            <a:ext cx="31281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altLang="de-DE" sz="2000" dirty="0">
                <a:solidFill>
                  <a:srgbClr val="3E48A6"/>
                </a:solidFill>
              </a:rPr>
              <a:t>Christian J. Schmidt,</a:t>
            </a:r>
          </a:p>
          <a:p>
            <a:pPr algn="ctr"/>
            <a:r>
              <a:rPr lang="en-GB" altLang="de-DE" sz="2000" dirty="0">
                <a:solidFill>
                  <a:srgbClr val="3E48A6"/>
                </a:solidFill>
              </a:rPr>
              <a:t>GSI Darmstadt,</a:t>
            </a:r>
          </a:p>
          <a:p>
            <a:pPr algn="ctr"/>
            <a:r>
              <a:rPr lang="en-GB" altLang="de-DE" sz="2000" dirty="0">
                <a:solidFill>
                  <a:srgbClr val="3E48A6"/>
                </a:solidFill>
              </a:rPr>
              <a:t>for the CBM-STS team</a:t>
            </a: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5993868" y="7246838"/>
            <a:ext cx="184731" cy="69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br>
              <a:rPr kumimoji="1" lang="en-US" altLang="de-DE" sz="1969" b="1" dirty="0">
                <a:solidFill>
                  <a:srgbClr val="333333"/>
                </a:solidFill>
              </a:rPr>
            </a:br>
            <a:endParaRPr kumimoji="1" lang="en-US" altLang="de-DE" sz="1969" b="1" dirty="0">
              <a:solidFill>
                <a:srgbClr val="333333"/>
              </a:solidFill>
            </a:endParaRPr>
          </a:p>
        </p:txBody>
      </p:sp>
      <p:pic>
        <p:nvPicPr>
          <p:cNvPr id="3079" name="Picture 15" descr="DOC-2010-Aug-4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950" y="430768"/>
            <a:ext cx="2442168" cy="329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41397" y="4145709"/>
            <a:ext cx="9566031" cy="327633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br>
              <a:rPr lang="en-US" altLang="de-DE" sz="2215" dirty="0">
                <a:solidFill>
                  <a:srgbClr val="333333"/>
                </a:solidFill>
              </a:rPr>
            </a:br>
            <a:br>
              <a:rPr lang="en-US" altLang="de-DE" dirty="0">
                <a:solidFill>
                  <a:srgbClr val="333333"/>
                </a:solidFill>
              </a:rPr>
            </a:b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Status of STS Assembly</a:t>
            </a:r>
            <a:br>
              <a:rPr lang="en-US" altLang="de-DE" sz="3200" dirty="0">
                <a:solidFill>
                  <a:srgbClr val="333333"/>
                </a:solidFill>
              </a:rPr>
            </a:br>
            <a:r>
              <a:rPr lang="en-US" altLang="de-DE" sz="2000" dirty="0">
                <a:solidFill>
                  <a:schemeClr val="bg1">
                    <a:lumMod val="65000"/>
                  </a:schemeClr>
                </a:solidFill>
              </a:rPr>
              <a:t>46th CBM Collaboration Meeting</a:t>
            </a:r>
            <a:br>
              <a:rPr lang="en-US" altLang="de-DE" sz="2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de-DE" sz="2000" dirty="0">
                <a:solidFill>
                  <a:schemeClr val="bg1">
                    <a:lumMod val="65000"/>
                  </a:schemeClr>
                </a:solidFill>
              </a:rPr>
              <a:t>Institute of Modern Physics, Lanzhou, China</a:t>
            </a:r>
            <a:br>
              <a:rPr lang="en-US" altLang="de-DE" sz="20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de-DE" sz="2000" dirty="0">
                <a:solidFill>
                  <a:schemeClr val="bg1">
                    <a:lumMod val="65000"/>
                  </a:schemeClr>
                </a:solidFill>
              </a:rPr>
              <a:t>Oct. 19 – 24, 2025</a:t>
            </a:r>
            <a:br>
              <a:rPr lang="en-US" altLang="de-DE" sz="4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de-DE" sz="3446" dirty="0">
                <a:solidFill>
                  <a:srgbClr val="333333"/>
                </a:solidFill>
              </a:rPr>
              <a:t>  </a:t>
            </a:r>
            <a:br>
              <a:rPr lang="en-US" altLang="de-DE" sz="3446" dirty="0">
                <a:solidFill>
                  <a:srgbClr val="333333"/>
                </a:solidFill>
              </a:rPr>
            </a:br>
            <a:endParaRPr lang="en-GB" altLang="de-DE" sz="3446" dirty="0">
              <a:solidFill>
                <a:srgbClr val="33333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A89532-09B7-4CA8-ACC9-515EF38E51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2" y="200304"/>
            <a:ext cx="6518256" cy="47679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396" y="179340"/>
            <a:ext cx="12302228" cy="533400"/>
          </a:xfrm>
        </p:spPr>
        <p:txBody>
          <a:bodyPr/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First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16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ladders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beam-pipe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cutout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assembled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0523E-604D-4328-8F19-E8B1E859F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6" y="867256"/>
            <a:ext cx="8598259" cy="4840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A8CCBC-12DC-41C7-AC0B-D6DC1C0F8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2320" y="2603644"/>
            <a:ext cx="4840821" cy="27253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79F05-61B4-4D3B-B421-C12CF6673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976" y="3395373"/>
            <a:ext cx="4395292" cy="24745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AE0E67-3B59-44B1-9493-5CC0AD421E7F}"/>
              </a:ext>
            </a:extLst>
          </p:cNvPr>
          <p:cNvSpPr txBox="1"/>
          <p:nvPr/>
        </p:nvSpPr>
        <p:spPr>
          <a:xfrm>
            <a:off x="3242770" y="5708076"/>
            <a:ext cx="4966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Cutout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appearing</a:t>
            </a:r>
            <a:r>
              <a:rPr lang="de-DE" dirty="0"/>
              <a:t> massive,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4g, </a:t>
            </a:r>
          </a:p>
          <a:p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just +20% on </a:t>
            </a:r>
            <a:r>
              <a:rPr lang="de-DE" dirty="0" err="1"/>
              <a:t>beampipe</a:t>
            </a:r>
            <a:r>
              <a:rPr lang="de-DE" dirty="0"/>
              <a:t> material </a:t>
            </a:r>
            <a:r>
              <a:rPr lang="de-DE" dirty="0" err="1"/>
              <a:t>budget</a:t>
            </a:r>
            <a:r>
              <a:rPr lang="de-DE" dirty="0"/>
              <a:t>!</a:t>
            </a:r>
            <a:endParaRPr lang="en-US" dirty="0"/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79F0A653-0870-4BAE-AFF7-94CDBEC89E7D}"/>
              </a:ext>
            </a:extLst>
          </p:cNvPr>
          <p:cNvSpPr txBox="1"/>
          <p:nvPr/>
        </p:nvSpPr>
        <p:spPr>
          <a:xfrm>
            <a:off x="5746167" y="6292851"/>
            <a:ext cx="3603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original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concept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: Sergey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Igolkin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, 2009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6970346-5967-A689-AEDD-323308B3BEB5}"/>
              </a:ext>
            </a:extLst>
          </p:cNvPr>
          <p:cNvSpPr txBox="1"/>
          <p:nvPr/>
        </p:nvSpPr>
        <p:spPr>
          <a:xfrm>
            <a:off x="9640154" y="1015729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Christoph Möller </a:t>
            </a:r>
            <a:r>
              <a:rPr lang="de-DE" sz="1400" dirty="0" err="1"/>
              <a:t>of</a:t>
            </a:r>
            <a:r>
              <a:rPr lang="de-DE" sz="1400" dirty="0"/>
              <a:t> ICM </a:t>
            </a:r>
          </a:p>
          <a:p>
            <a:pPr algn="ctr"/>
            <a:r>
              <a:rPr lang="de-DE" sz="1400" dirty="0"/>
              <a:t>l</a:t>
            </a:r>
            <a:r>
              <a:rPr lang="de-DE" sz="1400"/>
              <a:t>ooking</a:t>
            </a:r>
            <a:r>
              <a:rPr lang="de-DE" sz="1400" dirty="0"/>
              <a:t> at </a:t>
            </a:r>
            <a:r>
              <a:rPr lang="de-DE" sz="1400" dirty="0" err="1"/>
              <a:t>his</a:t>
            </a:r>
            <a:r>
              <a:rPr lang="de-DE" sz="1400" dirty="0"/>
              <a:t> </a:t>
            </a:r>
            <a:r>
              <a:rPr lang="de-DE" sz="1400" dirty="0" err="1"/>
              <a:t>product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46375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DCCCDF4-9D1D-445C-A732-B9E955A81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006" y="788634"/>
            <a:ext cx="5364182" cy="57677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328" y="219075"/>
            <a:ext cx="10363200" cy="533400"/>
          </a:xfrm>
        </p:spPr>
        <p:txBody>
          <a:bodyPr/>
          <a:lstStyle/>
          <a:p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STS in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full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serial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production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now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rearrange</a:t>
            </a:r>
            <a:endParaRPr lang="de-DE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53" y="3604334"/>
            <a:ext cx="2395290" cy="1348548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 rot="18041904">
            <a:off x="3167260" y="3478945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ladder</a:t>
            </a:r>
            <a:r>
              <a:rPr lang="de-DE" dirty="0"/>
              <a:t> </a:t>
            </a:r>
            <a:r>
              <a:rPr lang="de-DE" dirty="0" err="1"/>
              <a:t>assembly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 rot="18287596">
            <a:off x="2365096" y="2992479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module</a:t>
            </a:r>
            <a:r>
              <a:rPr lang="de-DE" dirty="0"/>
              <a:t> </a:t>
            </a:r>
            <a:r>
              <a:rPr lang="de-DE" dirty="0" err="1"/>
              <a:t>assembly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 rot="17834009">
            <a:off x="3307146" y="3125657"/>
            <a:ext cx="2991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half </a:t>
            </a:r>
            <a:r>
              <a:rPr lang="de-DE" dirty="0" err="1"/>
              <a:t>unit</a:t>
            </a:r>
            <a:r>
              <a:rPr lang="de-DE" dirty="0"/>
              <a:t> and </a:t>
            </a:r>
            <a:r>
              <a:rPr lang="de-DE" dirty="0" err="1"/>
              <a:t>system</a:t>
            </a:r>
            <a:r>
              <a:rPr lang="de-DE" dirty="0"/>
              <a:t>  </a:t>
            </a:r>
            <a:r>
              <a:rPr lang="de-DE" dirty="0" err="1"/>
              <a:t>assembly</a:t>
            </a:r>
            <a:endParaRPr lang="de-DE" dirty="0"/>
          </a:p>
        </p:txBody>
      </p:sp>
      <p:pic>
        <p:nvPicPr>
          <p:cNvPr id="25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31966" r="3774" b="36758"/>
          <a:stretch>
            <a:fillRect/>
          </a:stretch>
        </p:blipFill>
        <p:spPr>
          <a:xfrm>
            <a:off x="5895666" y="4979196"/>
            <a:ext cx="6182419" cy="15771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0B2F682A-4B92-46A1-BCF6-315C5C1DA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531" y="823179"/>
            <a:ext cx="5778463" cy="4343400"/>
          </a:xfrm>
        </p:spPr>
        <p:txBody>
          <a:bodyPr/>
          <a:lstStyle/>
          <a:p>
            <a:r>
              <a:rPr lang="de-DE" sz="1600" dirty="0"/>
              <a:t>double </a:t>
            </a:r>
            <a:r>
              <a:rPr lang="de-DE" sz="1600" dirty="0" err="1"/>
              <a:t>ladder</a:t>
            </a:r>
            <a:r>
              <a:rPr lang="de-DE" sz="1600" dirty="0"/>
              <a:t> </a:t>
            </a:r>
            <a:r>
              <a:rPr lang="de-DE" sz="1600" dirty="0" err="1"/>
              <a:t>assembly</a:t>
            </a:r>
            <a:r>
              <a:rPr lang="de-DE" sz="1600" dirty="0"/>
              <a:t> rate </a:t>
            </a:r>
            <a:r>
              <a:rPr lang="de-DE" sz="1600" dirty="0" err="1"/>
              <a:t>to</a:t>
            </a:r>
            <a:r>
              <a:rPr lang="de-DE" sz="1600" dirty="0"/>
              <a:t> 2 </a:t>
            </a:r>
            <a:r>
              <a:rPr lang="de-DE" sz="1600" dirty="0" err="1"/>
              <a:t>ladders</a:t>
            </a:r>
            <a:r>
              <a:rPr lang="de-DE" sz="1600" dirty="0"/>
              <a:t> per </a:t>
            </a:r>
            <a:r>
              <a:rPr lang="de-DE" sz="1600" dirty="0" err="1"/>
              <a:t>week</a:t>
            </a:r>
            <a:endParaRPr lang="de-DE" sz="1600" dirty="0"/>
          </a:p>
          <a:p>
            <a:r>
              <a:rPr lang="de-DE" sz="1600" dirty="0"/>
              <a:t>shift </a:t>
            </a:r>
            <a:r>
              <a:rPr lang="de-DE" sz="1600" dirty="0" err="1"/>
              <a:t>personnel</a:t>
            </a:r>
            <a:r>
              <a:rPr lang="de-DE" sz="1600" dirty="0"/>
              <a:t>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modules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ladders</a:t>
            </a:r>
            <a:endParaRPr lang="de-DE" sz="1600" dirty="0"/>
          </a:p>
          <a:p>
            <a:r>
              <a:rPr lang="de-DE" sz="1600" dirty="0" err="1"/>
              <a:t>get</a:t>
            </a:r>
            <a:r>
              <a:rPr lang="de-DE" sz="1600" dirty="0"/>
              <a:t> Half Unit </a:t>
            </a:r>
            <a:r>
              <a:rPr lang="de-DE" sz="1600" dirty="0" err="1"/>
              <a:t>assembly</a:t>
            </a:r>
            <a:r>
              <a:rPr lang="de-DE" sz="1600" dirty="0"/>
              <a:t> </a:t>
            </a:r>
            <a:r>
              <a:rPr lang="de-DE" sz="1600" dirty="0" err="1"/>
              <a:t>started</a:t>
            </a:r>
            <a:r>
              <a:rPr lang="de-DE" sz="1600" dirty="0"/>
              <a:t>, 20 </a:t>
            </a:r>
            <a:r>
              <a:rPr lang="de-DE" sz="1600" dirty="0" err="1"/>
              <a:t>units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built</a:t>
            </a:r>
            <a:r>
              <a:rPr lang="de-DE" sz="1600" dirty="0"/>
              <a:t> </a:t>
            </a:r>
          </a:p>
          <a:p>
            <a:r>
              <a:rPr lang="de-DE" sz="1600" dirty="0"/>
              <a:t>Half Unit </a:t>
            </a:r>
            <a:r>
              <a:rPr lang="de-DE" sz="1600" dirty="0" err="1"/>
              <a:t>assembly</a:t>
            </a:r>
            <a:r>
              <a:rPr lang="de-DE" sz="1600" dirty="0"/>
              <a:t> </a:t>
            </a:r>
            <a:r>
              <a:rPr lang="de-DE" sz="1600" dirty="0" err="1"/>
              <a:t>similarly</a:t>
            </a:r>
            <a:r>
              <a:rPr lang="de-DE" sz="1600" dirty="0"/>
              <a:t> </a:t>
            </a:r>
            <a:r>
              <a:rPr lang="de-DE" sz="1600" dirty="0" err="1"/>
              <a:t>complicated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        					</a:t>
            </a:r>
            <a:r>
              <a:rPr lang="de-DE" sz="1600" dirty="0" err="1"/>
              <a:t>module</a:t>
            </a:r>
            <a:r>
              <a:rPr lang="de-DE" sz="1600" dirty="0"/>
              <a:t> </a:t>
            </a:r>
            <a:r>
              <a:rPr lang="de-DE" sz="1600" dirty="0" err="1"/>
              <a:t>assembly</a:t>
            </a:r>
            <a:r>
              <a:rPr lang="de-DE" sz="1600" dirty="0"/>
              <a:t> </a:t>
            </a:r>
          </a:p>
        </p:txBody>
      </p:sp>
      <p:pic>
        <p:nvPicPr>
          <p:cNvPr id="34" name="Grafik 3">
            <a:extLst>
              <a:ext uri="{FF2B5EF4-FFF2-40B4-BE49-F238E27FC236}">
                <a16:creationId xmlns:a16="http://schemas.microsoft.com/office/drawing/2014/main" id="{F5A77A44-20CB-4666-9FBA-BBA17C4167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50" t="11209" r="21000" b="7755"/>
          <a:stretch/>
        </p:blipFill>
        <p:spPr>
          <a:xfrm>
            <a:off x="5871995" y="2279220"/>
            <a:ext cx="3298816" cy="26755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092342-96F8-4F47-91B2-0EE4BDA30EAE}"/>
              </a:ext>
            </a:extLst>
          </p:cNvPr>
          <p:cNvCxnSpPr/>
          <p:nvPr/>
        </p:nvCxnSpPr>
        <p:spPr bwMode="auto">
          <a:xfrm>
            <a:off x="5637909" y="1198485"/>
            <a:ext cx="0" cy="3968094"/>
          </a:xfrm>
          <a:prstGeom prst="line">
            <a:avLst/>
          </a:prstGeom>
          <a:ln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69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591" y="201172"/>
            <a:ext cx="10363200" cy="533400"/>
          </a:xfrm>
        </p:spPr>
        <p:txBody>
          <a:bodyPr/>
          <a:lstStyle/>
          <a:p>
            <a:r>
              <a:rPr lang="de-DE" sz="3200" dirty="0">
                <a:solidFill>
                  <a:schemeClr val="accent1">
                    <a:lumMod val="75000"/>
                  </a:schemeClr>
                </a:solidFill>
              </a:rPr>
              <a:t>Half Unit Assembly-</a:t>
            </a:r>
            <a:r>
              <a:rPr lang="de-DE" sz="3200" dirty="0" err="1">
                <a:solidFill>
                  <a:schemeClr val="accent1">
                    <a:lumMod val="75000"/>
                  </a:schemeClr>
                </a:solidFill>
              </a:rPr>
              <a:t>Jig</a:t>
            </a:r>
            <a:r>
              <a:rPr lang="de-DE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1">
                    <a:lumMod val="75000"/>
                  </a:schemeClr>
                </a:solidFill>
              </a:rPr>
              <a:t>Available</a:t>
            </a:r>
            <a:endParaRPr lang="de-DE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1082" y="921654"/>
            <a:ext cx="6241726" cy="4343400"/>
          </a:xfrm>
        </p:spPr>
        <p:txBody>
          <a:bodyPr/>
          <a:lstStyle/>
          <a:p>
            <a:r>
              <a:rPr lang="de-DE" sz="1800" dirty="0"/>
              <a:t>Device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mounting</a:t>
            </a:r>
            <a:r>
              <a:rPr lang="de-DE" sz="1800" dirty="0"/>
              <a:t> and </a:t>
            </a:r>
            <a:r>
              <a:rPr lang="de-DE" sz="1800" dirty="0" err="1"/>
              <a:t>cabling</a:t>
            </a:r>
            <a:r>
              <a:rPr lang="de-DE" sz="1800" dirty="0"/>
              <a:t> STS-</a:t>
            </a:r>
            <a:r>
              <a:rPr lang="de-DE" sz="1800" dirty="0" err="1"/>
              <a:t>ladders</a:t>
            </a:r>
            <a:r>
              <a:rPr lang="de-DE" sz="1800" dirty="0"/>
              <a:t> </a:t>
            </a:r>
            <a:r>
              <a:rPr lang="de-DE" sz="1800" dirty="0" err="1"/>
              <a:t>onto</a:t>
            </a:r>
            <a:r>
              <a:rPr lang="de-DE" sz="1800" dirty="0"/>
              <a:t> </a:t>
            </a:r>
            <a:r>
              <a:rPr lang="de-DE" sz="1800" dirty="0" err="1"/>
              <a:t>both</a:t>
            </a:r>
            <a:r>
              <a:rPr lang="de-DE" sz="1800" dirty="0"/>
              <a:t> </a:t>
            </a:r>
            <a:r>
              <a:rPr lang="de-DE" sz="1800" dirty="0" err="1"/>
              <a:t>faces</a:t>
            </a:r>
            <a:r>
              <a:rPr lang="de-DE" sz="1800" dirty="0"/>
              <a:t> of C-frame</a:t>
            </a:r>
          </a:p>
          <a:p>
            <a:r>
              <a:rPr lang="de-DE" sz="1800" dirty="0"/>
              <a:t>Essential to </a:t>
            </a:r>
            <a:r>
              <a:rPr lang="de-DE" sz="1800" dirty="0" err="1"/>
              <a:t>proceed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integration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20 Half Units</a:t>
            </a:r>
          </a:p>
          <a:p>
            <a:r>
              <a:rPr lang="de-DE" sz="1800" dirty="0"/>
              <a:t>Assembly- and QA-</a:t>
            </a:r>
            <a:r>
              <a:rPr lang="de-DE" sz="1800" dirty="0" err="1"/>
              <a:t>Procedures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HU </a:t>
            </a:r>
            <a:r>
              <a:rPr lang="de-DE" sz="1800" dirty="0" err="1"/>
              <a:t>assembly</a:t>
            </a:r>
            <a:r>
              <a:rPr lang="de-DE" sz="1800" dirty="0"/>
              <a:t> in </a:t>
            </a:r>
            <a:r>
              <a:rPr lang="de-DE" sz="1800" dirty="0" err="1"/>
              <a:t>development</a:t>
            </a:r>
            <a:r>
              <a:rPr lang="de-DE" sz="1800" dirty="0"/>
              <a:t>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7427" y="1611809"/>
            <a:ext cx="8246414" cy="464273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27391" t="10645" r="39100" b="7347"/>
          <a:stretch/>
        </p:blipFill>
        <p:spPr>
          <a:xfrm>
            <a:off x="3662625" y="2808339"/>
            <a:ext cx="2595437" cy="358596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556740" y="6129778"/>
            <a:ext cx="970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Half Unit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29166" t="21285" r="23750" b="9229"/>
          <a:stretch/>
        </p:blipFill>
        <p:spPr>
          <a:xfrm>
            <a:off x="69790" y="3106256"/>
            <a:ext cx="3225860" cy="257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7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ROB-3 Development: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Squeeze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CROB to Size!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5147840" y="4338098"/>
            <a:ext cx="7044160" cy="31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95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23" indent="-35170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62">
                <a:solidFill>
                  <a:schemeClr val="tx1"/>
                </a:solidFill>
                <a:latin typeface="+mn-lt"/>
              </a:defRPr>
            </a:lvl2pPr>
            <a:lvl3pPr marL="1406804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969526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532248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3094970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3657691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4220413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4783135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kern="0" dirty="0" err="1"/>
              <a:t>Discovered</a:t>
            </a:r>
            <a:r>
              <a:rPr lang="de-DE" sz="1800" kern="0" dirty="0"/>
              <a:t> </a:t>
            </a:r>
            <a:r>
              <a:rPr lang="de-DE" sz="1800" kern="0" dirty="0" err="1"/>
              <a:t>important</a:t>
            </a:r>
            <a:r>
              <a:rPr lang="de-DE" sz="1800" kern="0" dirty="0"/>
              <a:t> </a:t>
            </a:r>
            <a:r>
              <a:rPr lang="de-DE" sz="1800" kern="0" dirty="0" err="1"/>
              <a:t>spec</a:t>
            </a:r>
            <a:r>
              <a:rPr lang="de-DE" sz="1800" kern="0" dirty="0"/>
              <a:t>. </a:t>
            </a:r>
            <a:r>
              <a:rPr lang="de-DE" sz="1800" kern="0" dirty="0" err="1"/>
              <a:t>for</a:t>
            </a:r>
            <a:r>
              <a:rPr lang="de-DE" sz="1800" kern="0" dirty="0"/>
              <a:t> </a:t>
            </a:r>
            <a:r>
              <a:rPr lang="de-DE" sz="1800" kern="0" dirty="0" err="1"/>
              <a:t>GBTx</a:t>
            </a:r>
            <a:r>
              <a:rPr lang="de-DE" sz="1800" kern="0" dirty="0"/>
              <a:t> </a:t>
            </a:r>
            <a:r>
              <a:rPr lang="de-DE" sz="1800" kern="0" dirty="0" err="1"/>
              <a:t>for</a:t>
            </a:r>
            <a:r>
              <a:rPr lang="de-DE" sz="1800" kern="0" dirty="0"/>
              <a:t> 1.5V analog </a:t>
            </a:r>
            <a:r>
              <a:rPr lang="de-DE" sz="1800" kern="0" dirty="0" err="1"/>
              <a:t>supply</a:t>
            </a:r>
            <a:r>
              <a:rPr lang="de-DE" sz="1800" kern="0" dirty="0"/>
              <a:t>: source </a:t>
            </a:r>
            <a:r>
              <a:rPr lang="de-DE" sz="1800" kern="0" dirty="0" err="1"/>
              <a:t>resistance</a:t>
            </a:r>
            <a:r>
              <a:rPr lang="de-DE" sz="1800" kern="0" dirty="0"/>
              <a:t> &lt; 150mOhm, </a:t>
            </a:r>
            <a:r>
              <a:rPr lang="de-DE" sz="1800" kern="0" dirty="0" err="1"/>
              <a:t>size</a:t>
            </a:r>
            <a:r>
              <a:rPr lang="de-DE" sz="1800" kern="0" dirty="0"/>
              <a:t> </a:t>
            </a:r>
            <a:r>
              <a:rPr lang="de-DE" sz="1800" kern="0" dirty="0" err="1"/>
              <a:t>of</a:t>
            </a:r>
            <a:r>
              <a:rPr lang="de-DE" sz="1800" kern="0" dirty="0"/>
              <a:t> R on </a:t>
            </a:r>
            <a:r>
              <a:rPr lang="de-DE" sz="1800" kern="0" dirty="0" err="1"/>
              <a:t>decoupling</a:t>
            </a:r>
            <a:r>
              <a:rPr lang="de-DE" sz="1800" kern="0" dirty="0"/>
              <a:t> </a:t>
            </a:r>
            <a:r>
              <a:rPr lang="de-DE" sz="1800" kern="0" dirty="0" err="1"/>
              <a:t>inductance</a:t>
            </a:r>
            <a:r>
              <a:rPr lang="de-DE" sz="1800" kern="0" dirty="0"/>
              <a:t> </a:t>
            </a:r>
            <a:r>
              <a:rPr lang="de-DE" sz="1800" kern="0" dirty="0" err="1"/>
              <a:t>may</a:t>
            </a:r>
            <a:r>
              <a:rPr lang="de-DE" sz="1800" kern="0" dirty="0"/>
              <a:t> </a:t>
            </a:r>
            <a:r>
              <a:rPr lang="de-DE" sz="1800" kern="0" dirty="0" err="1"/>
              <a:t>be</a:t>
            </a:r>
            <a:r>
              <a:rPr lang="de-DE" sz="1800" kern="0" dirty="0"/>
              <a:t> </a:t>
            </a:r>
            <a:r>
              <a:rPr lang="de-DE" sz="1800" kern="0" dirty="0" err="1"/>
              <a:t>critical</a:t>
            </a:r>
            <a:endParaRPr lang="de-DE" sz="1800" kern="0" dirty="0"/>
          </a:p>
          <a:p>
            <a:r>
              <a:rPr lang="de-DE" sz="1800" kern="0" dirty="0"/>
              <a:t>ROB- RPOB- and FPOB-PRR </a:t>
            </a:r>
            <a:r>
              <a:rPr lang="de-DE" sz="1800" kern="0" dirty="0" err="1"/>
              <a:t>successful</a:t>
            </a:r>
            <a:r>
              <a:rPr lang="de-DE" sz="1800" kern="0" dirty="0"/>
              <a:t> </a:t>
            </a:r>
            <a:r>
              <a:rPr lang="de-DE" sz="1800" kern="0" dirty="0" err="1"/>
              <a:t>Oct</a:t>
            </a:r>
            <a:r>
              <a:rPr lang="de-DE" sz="1800" kern="0" dirty="0"/>
              <a:t>. 16th</a:t>
            </a:r>
          </a:p>
          <a:p>
            <a:r>
              <a:rPr lang="de-DE" sz="1800" kern="0" dirty="0" err="1"/>
              <a:t>Full</a:t>
            </a:r>
            <a:r>
              <a:rPr lang="de-DE" sz="1800" kern="0" dirty="0"/>
              <a:t> </a:t>
            </a:r>
            <a:r>
              <a:rPr lang="de-DE" sz="1800" kern="0" dirty="0" err="1"/>
              <a:t>production</a:t>
            </a:r>
            <a:r>
              <a:rPr lang="de-DE" sz="1800" kern="0" dirty="0"/>
              <a:t> will </a:t>
            </a:r>
            <a:r>
              <a:rPr lang="de-DE" sz="1800" kern="0" dirty="0" err="1"/>
              <a:t>now</a:t>
            </a:r>
            <a:r>
              <a:rPr lang="de-DE" sz="1800" kern="0" dirty="0"/>
              <a:t> </a:t>
            </a:r>
            <a:r>
              <a:rPr lang="de-DE" sz="1800" kern="0" dirty="0" err="1"/>
              <a:t>be</a:t>
            </a:r>
            <a:r>
              <a:rPr lang="de-DE" sz="1800" kern="0" dirty="0"/>
              <a:t> </a:t>
            </a:r>
            <a:r>
              <a:rPr lang="de-DE" sz="1800" kern="0" dirty="0" err="1"/>
              <a:t>initiated</a:t>
            </a:r>
            <a:endParaRPr lang="de-DE" sz="1800" kern="0" dirty="0"/>
          </a:p>
          <a:p>
            <a:r>
              <a:rPr lang="de-DE" sz="1800" kern="0" dirty="0" err="1"/>
              <a:t>Similarly</a:t>
            </a:r>
            <a:r>
              <a:rPr lang="de-DE" sz="1800" kern="0" dirty="0"/>
              <a:t>, Power Boards RPOB and FPOB </a:t>
            </a:r>
            <a:r>
              <a:rPr lang="de-DE" sz="1800" kern="0" dirty="0" err="1"/>
              <a:t>ready</a:t>
            </a:r>
            <a:r>
              <a:rPr lang="de-DE" sz="1800" kern="0" dirty="0"/>
              <a:t> </a:t>
            </a:r>
            <a:r>
              <a:rPr lang="de-DE" sz="1800" kern="0" dirty="0" err="1"/>
              <a:t>for</a:t>
            </a:r>
            <a:r>
              <a:rPr lang="de-DE" sz="1800" kern="0" dirty="0"/>
              <a:t> </a:t>
            </a:r>
            <a:r>
              <a:rPr lang="de-DE" sz="1800" kern="0" dirty="0" err="1"/>
              <a:t>production</a:t>
            </a:r>
            <a:endParaRPr lang="de-DE" sz="1800" kern="0" dirty="0"/>
          </a:p>
        </p:txBody>
      </p:sp>
      <p:cxnSp>
        <p:nvCxnSpPr>
          <p:cNvPr id="7" name="Gerade Verbindung mit Pfeil 6"/>
          <p:cNvCxnSpPr/>
          <p:nvPr/>
        </p:nvCxnSpPr>
        <p:spPr bwMode="auto">
          <a:xfrm>
            <a:off x="11028389" y="2864501"/>
            <a:ext cx="0" cy="9276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11028389" y="3193762"/>
            <a:ext cx="8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36 mm</a:t>
            </a: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5050376" y="4024493"/>
            <a:ext cx="5707820" cy="343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7575953" y="4004671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200 mm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076" y="795854"/>
            <a:ext cx="6866068" cy="19922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67" y="2787305"/>
            <a:ext cx="6242174" cy="1151469"/>
          </a:xfrm>
          <a:prstGeom prst="rect">
            <a:avLst/>
          </a:prstGeom>
        </p:spPr>
      </p:pic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132958" y="915456"/>
            <a:ext cx="4577414" cy="312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95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23" indent="-35170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62">
                <a:solidFill>
                  <a:schemeClr val="tx1"/>
                </a:solidFill>
                <a:latin typeface="+mn-lt"/>
              </a:defRPr>
            </a:lvl2pPr>
            <a:lvl3pPr marL="1406804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969526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532248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3094970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3657691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4220413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4783135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kern="0" dirty="0" err="1"/>
              <a:t>Schematics</a:t>
            </a:r>
            <a:r>
              <a:rPr lang="de-DE" sz="1800" kern="0" dirty="0"/>
              <a:t> </a:t>
            </a:r>
            <a:r>
              <a:rPr lang="de-DE" sz="1800" kern="0" dirty="0" err="1"/>
              <a:t>boiled</a:t>
            </a:r>
            <a:r>
              <a:rPr lang="de-DE" sz="1800" kern="0" dirty="0"/>
              <a:t> down to </a:t>
            </a:r>
            <a:r>
              <a:rPr lang="de-DE" sz="1800" kern="0" dirty="0" err="1"/>
              <a:t>essentials</a:t>
            </a:r>
            <a:endParaRPr lang="de-DE" sz="1800" kern="0" dirty="0"/>
          </a:p>
          <a:p>
            <a:r>
              <a:rPr lang="de-DE" sz="1800" kern="0" dirty="0"/>
              <a:t>Layout </a:t>
            </a:r>
            <a:r>
              <a:rPr lang="de-DE" sz="1800" kern="0" dirty="0" err="1"/>
              <a:t>realized</a:t>
            </a:r>
            <a:r>
              <a:rPr lang="de-DE" sz="1800" kern="0" dirty="0"/>
              <a:t> at GSI-EE </a:t>
            </a:r>
            <a:r>
              <a:rPr lang="de-DE" sz="1800" kern="0" dirty="0" err="1"/>
              <a:t>department</a:t>
            </a:r>
            <a:endParaRPr lang="de-DE" sz="1800" kern="0" dirty="0"/>
          </a:p>
          <a:p>
            <a:r>
              <a:rPr lang="de-DE" sz="1800" kern="0" dirty="0"/>
              <a:t>14 </a:t>
            </a:r>
            <a:r>
              <a:rPr lang="de-DE" sz="1800" kern="0" dirty="0" err="1"/>
              <a:t>layer</a:t>
            </a:r>
            <a:r>
              <a:rPr lang="de-DE" sz="1800" kern="0" dirty="0"/>
              <a:t> PCB </a:t>
            </a:r>
            <a:r>
              <a:rPr lang="de-DE" sz="1800" kern="0" dirty="0" err="1"/>
              <a:t>required</a:t>
            </a:r>
            <a:r>
              <a:rPr lang="de-DE" sz="1800" kern="0" dirty="0"/>
              <a:t> </a:t>
            </a:r>
          </a:p>
          <a:p>
            <a:r>
              <a:rPr lang="de-DE" sz="1800" kern="0" dirty="0" err="1"/>
              <a:t>Intricate</a:t>
            </a:r>
            <a:r>
              <a:rPr lang="de-DE" sz="1800" kern="0" dirty="0"/>
              <a:t> </a:t>
            </a:r>
            <a:r>
              <a:rPr lang="de-DE" sz="1800" kern="0" dirty="0" err="1"/>
              <a:t>optimization</a:t>
            </a:r>
            <a:r>
              <a:rPr lang="de-DE" sz="1800" kern="0" dirty="0"/>
              <a:t> </a:t>
            </a:r>
            <a:r>
              <a:rPr lang="de-DE" sz="1800" kern="0" dirty="0" err="1"/>
              <a:t>with</a:t>
            </a:r>
            <a:r>
              <a:rPr lang="de-DE" sz="1800" kern="0" dirty="0"/>
              <a:t> </a:t>
            </a:r>
            <a:r>
              <a:rPr lang="de-DE" sz="1800" kern="0" dirty="0" err="1"/>
              <a:t>mechanical</a:t>
            </a:r>
            <a:r>
              <a:rPr lang="de-DE" sz="1800" kern="0" dirty="0"/>
              <a:t> and </a:t>
            </a:r>
            <a:r>
              <a:rPr lang="de-DE" sz="1800" kern="0" dirty="0" err="1"/>
              <a:t>cooling</a:t>
            </a:r>
            <a:r>
              <a:rPr lang="de-DE" sz="1800" kern="0" dirty="0"/>
              <a:t> </a:t>
            </a:r>
            <a:r>
              <a:rPr lang="de-DE" sz="1800" kern="0" dirty="0" err="1"/>
              <a:t>needs</a:t>
            </a:r>
            <a:endParaRPr lang="de-DE" sz="1800" kern="0" dirty="0"/>
          </a:p>
        </p:txBody>
      </p:sp>
      <p:sp>
        <p:nvSpPr>
          <p:cNvPr id="14" name="Rechteck 13"/>
          <p:cNvSpPr/>
          <p:nvPr/>
        </p:nvSpPr>
        <p:spPr bwMode="auto">
          <a:xfrm>
            <a:off x="10832841" y="1987420"/>
            <a:ext cx="298579" cy="2892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B07A85B-9609-4B48-BB09-B2A37FD31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39" y="3363039"/>
            <a:ext cx="5420007" cy="3051464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428733-6216-445A-B9E8-8344BABB0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46" y="936284"/>
            <a:ext cx="5230791" cy="294493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92CAE96-2469-489D-9E40-38DBCDEBB842}"/>
              </a:ext>
            </a:extLst>
          </p:cNvPr>
          <p:cNvSpPr/>
          <p:nvPr/>
        </p:nvSpPr>
        <p:spPr bwMode="auto">
          <a:xfrm>
            <a:off x="328474" y="3000652"/>
            <a:ext cx="461639" cy="28408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8F70AB-2103-43F0-84FA-21A38BE8E7EE}"/>
              </a:ext>
            </a:extLst>
          </p:cNvPr>
          <p:cNvSpPr txBox="1"/>
          <p:nvPr/>
        </p:nvSpPr>
        <p:spPr>
          <a:xfrm>
            <a:off x="847511" y="2985335"/>
            <a:ext cx="35974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70C0"/>
                </a:solidFill>
              </a:rPr>
              <a:t>see</a:t>
            </a:r>
            <a:r>
              <a:rPr lang="de-DE" dirty="0">
                <a:solidFill>
                  <a:srgbClr val="0070C0"/>
                </a:solidFill>
              </a:rPr>
              <a:t> Jörg Lehnerts </a:t>
            </a:r>
            <a:r>
              <a:rPr lang="de-DE" dirty="0" err="1">
                <a:solidFill>
                  <a:srgbClr val="0070C0"/>
                </a:solidFill>
              </a:rPr>
              <a:t>talk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this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afternoon</a:t>
            </a:r>
            <a:r>
              <a:rPr lang="de-DE" dirty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67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2622" y="254514"/>
            <a:ext cx="11989378" cy="533400"/>
          </a:xfrm>
        </p:spPr>
        <p:txBody>
          <a:bodyPr/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Progress in Cooling,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Decision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on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Water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Glycole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Coolant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6880" y="827165"/>
            <a:ext cx="5530871" cy="3100568"/>
          </a:xfrm>
        </p:spPr>
        <p:txBody>
          <a:bodyPr/>
          <a:lstStyle/>
          <a:p>
            <a:r>
              <a:rPr lang="de-DE" sz="1800" dirty="0" err="1"/>
              <a:t>prototypes</a:t>
            </a:r>
            <a:r>
              <a:rPr lang="de-DE" sz="1800" dirty="0"/>
              <a:t> of </a:t>
            </a:r>
            <a:r>
              <a:rPr lang="de-DE" sz="1800" dirty="0" err="1"/>
              <a:t>cooling</a:t>
            </a:r>
            <a:r>
              <a:rPr lang="de-DE" sz="1800" dirty="0"/>
              <a:t> </a:t>
            </a:r>
            <a:r>
              <a:rPr lang="de-DE" sz="1800" dirty="0" err="1"/>
              <a:t>plates</a:t>
            </a:r>
            <a:r>
              <a:rPr lang="de-DE" sz="1800" dirty="0"/>
              <a:t> </a:t>
            </a:r>
            <a:r>
              <a:rPr lang="de-DE" sz="1800" dirty="0" err="1"/>
              <a:t>delivered</a:t>
            </a:r>
            <a:r>
              <a:rPr lang="de-DE" sz="1800" dirty="0"/>
              <a:t>, </a:t>
            </a:r>
            <a:r>
              <a:rPr lang="de-DE" sz="1800" dirty="0" err="1"/>
              <a:t>full</a:t>
            </a:r>
            <a:r>
              <a:rPr lang="de-DE" sz="1800" dirty="0"/>
              <a:t> </a:t>
            </a:r>
            <a:r>
              <a:rPr lang="de-DE" sz="1800" dirty="0" err="1"/>
              <a:t>amount</a:t>
            </a:r>
            <a:r>
              <a:rPr lang="de-DE" sz="1800" dirty="0"/>
              <a:t> </a:t>
            </a:r>
            <a:r>
              <a:rPr lang="de-DE" sz="1800" dirty="0" err="1"/>
              <a:t>until</a:t>
            </a:r>
            <a:r>
              <a:rPr lang="de-DE" sz="1800" dirty="0"/>
              <a:t> end </a:t>
            </a:r>
            <a:r>
              <a:rPr lang="de-DE" sz="1800" dirty="0" err="1"/>
              <a:t>of</a:t>
            </a:r>
            <a:r>
              <a:rPr lang="de-DE" sz="1800" dirty="0"/>
              <a:t> 2025</a:t>
            </a:r>
          </a:p>
          <a:p>
            <a:r>
              <a:rPr lang="de-DE" sz="1800" dirty="0" err="1"/>
              <a:t>cooling</a:t>
            </a:r>
            <a:r>
              <a:rPr lang="de-DE" sz="1800" dirty="0"/>
              <a:t> </a:t>
            </a:r>
            <a:r>
              <a:rPr lang="de-DE" sz="1800" dirty="0" err="1"/>
              <a:t>test</a:t>
            </a:r>
            <a:r>
              <a:rPr lang="de-DE" sz="1800" dirty="0"/>
              <a:t> </a:t>
            </a:r>
            <a:r>
              <a:rPr lang="de-DE" sz="1800" dirty="0" err="1"/>
              <a:t>rig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Half</a:t>
            </a:r>
            <a:r>
              <a:rPr lang="en-US" sz="1800" dirty="0"/>
              <a:t>-Unit tester complete</a:t>
            </a:r>
            <a:endParaRPr lang="de-DE" sz="1800" dirty="0"/>
          </a:p>
          <a:p>
            <a:r>
              <a:rPr lang="de-DE" sz="1800" dirty="0" err="1"/>
              <a:t>market</a:t>
            </a:r>
            <a:r>
              <a:rPr lang="de-DE" sz="1800" dirty="0"/>
              <a:t> </a:t>
            </a:r>
            <a:r>
              <a:rPr lang="de-DE" sz="1800" dirty="0" err="1"/>
              <a:t>analysis</a:t>
            </a:r>
            <a:r>
              <a:rPr lang="de-DE" sz="1800" dirty="0"/>
              <a:t> and </a:t>
            </a:r>
            <a:r>
              <a:rPr lang="de-DE" sz="1800" dirty="0" err="1"/>
              <a:t>negotiations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final STS-</a:t>
            </a:r>
            <a:r>
              <a:rPr lang="de-DE" sz="1800" dirty="0" err="1"/>
              <a:t>cooling</a:t>
            </a:r>
            <a:r>
              <a:rPr lang="de-DE" sz="1800" dirty="0"/>
              <a:t> plant </a:t>
            </a:r>
            <a:r>
              <a:rPr lang="de-DE" sz="1800" dirty="0" err="1"/>
              <a:t>ongoing</a:t>
            </a:r>
            <a:endParaRPr lang="de-DE" sz="1800" dirty="0"/>
          </a:p>
          <a:p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 err="1"/>
              <a:t>detailed</a:t>
            </a:r>
            <a:r>
              <a:rPr lang="de-DE" sz="1800" dirty="0"/>
              <a:t> </a:t>
            </a:r>
            <a:r>
              <a:rPr lang="de-DE" sz="1800" dirty="0" err="1"/>
              <a:t>specs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tender</a:t>
            </a:r>
            <a:r>
              <a:rPr lang="de-DE" sz="1800" dirty="0"/>
              <a:t> </a:t>
            </a:r>
            <a:r>
              <a:rPr lang="de-DE" sz="1800" dirty="0" err="1"/>
              <a:t>prepared</a:t>
            </a:r>
            <a:endParaRPr lang="de-DE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64F088-0845-423D-84FA-7B7EDA1802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4473" r="8314" b="23039"/>
          <a:stretch/>
        </p:blipFill>
        <p:spPr>
          <a:xfrm>
            <a:off x="8265110" y="821726"/>
            <a:ext cx="3520350" cy="1740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1462B8-A140-4EC7-B234-28FCEAB41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558" y="822455"/>
            <a:ext cx="2221978" cy="2266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556C79-1FA0-4C6D-825B-78C526AFB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189" y="3325915"/>
            <a:ext cx="4062811" cy="29247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B82489E-4FED-420A-8D02-26818229E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15" y="2571982"/>
            <a:ext cx="714635" cy="28925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7D6538-342C-4B96-9194-0003E6F3C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753" y="2807929"/>
            <a:ext cx="1703130" cy="413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DC7528-B658-4383-843D-C423A3BFF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805" y="2820454"/>
            <a:ext cx="2209914" cy="4006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BD40417-B27B-4E69-B30A-D30AEEF07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4792" y="2415676"/>
            <a:ext cx="515644" cy="3211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2B5069-D753-46DB-8E76-DBA8E476A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8787" y="2601770"/>
            <a:ext cx="1194556" cy="3844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5F08EA8-4A4F-4C91-B106-68ACA5E774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5110" y="2501450"/>
            <a:ext cx="1447182" cy="41913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265110" y="2272123"/>
            <a:ext cx="3141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STS </a:t>
            </a:r>
            <a:r>
              <a:rPr lang="de-DE" dirty="0" err="1">
                <a:solidFill>
                  <a:srgbClr val="FFFF00"/>
                </a:solidFill>
              </a:rPr>
              <a:t>Cooling</a:t>
            </a:r>
            <a:r>
              <a:rPr lang="de-DE" dirty="0">
                <a:solidFill>
                  <a:srgbClr val="FFFF00"/>
                </a:solidFill>
              </a:rPr>
              <a:t> Plates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Cool </a:t>
            </a:r>
            <a:r>
              <a:rPr lang="de-DE" dirty="0" err="1">
                <a:solidFill>
                  <a:srgbClr val="FFFF00"/>
                </a:solidFill>
              </a:rPr>
              <a:t>Tec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Textfeld 4"/>
          <p:cNvSpPr txBox="1"/>
          <p:nvPr/>
        </p:nvSpPr>
        <p:spPr>
          <a:xfrm rot="1980478">
            <a:off x="3857659" y="2761837"/>
            <a:ext cx="2449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008000"/>
                </a:solidFill>
                <a:latin typeface="Comic Sans MS" panose="030F0702030302020204" pitchFamily="66" charset="0"/>
              </a:rPr>
              <a:t>comfortable</a:t>
            </a:r>
            <a:r>
              <a:rPr lang="de-DE" sz="1400" dirty="0">
                <a:solidFill>
                  <a:srgbClr val="008000"/>
                </a:solidFill>
                <a:latin typeface="Comic Sans MS" panose="030F0702030302020204" pitchFamily="66" charset="0"/>
              </a:rPr>
              <a:t>, </a:t>
            </a:r>
            <a:r>
              <a:rPr lang="de-DE" sz="1400" dirty="0" err="1">
                <a:solidFill>
                  <a:srgbClr val="008000"/>
                </a:solidFill>
                <a:latin typeface="Comic Sans MS" panose="030F0702030302020204" pitchFamily="66" charset="0"/>
              </a:rPr>
              <a:t>broad</a:t>
            </a:r>
            <a:r>
              <a:rPr lang="de-DE" sz="1400" dirty="0">
                <a:solidFill>
                  <a:srgbClr val="008000"/>
                </a:solidFill>
                <a:latin typeface="Comic Sans MS" panose="030F0702030302020204" pitchFamily="66" charset="0"/>
              </a:rPr>
              <a:t> </a:t>
            </a:r>
            <a:r>
              <a:rPr lang="de-DE" sz="1400" dirty="0" err="1">
                <a:solidFill>
                  <a:srgbClr val="008000"/>
                </a:solidFill>
                <a:latin typeface="Comic Sans MS" panose="030F0702030302020204" pitchFamily="66" charset="0"/>
              </a:rPr>
              <a:t>market</a:t>
            </a:r>
            <a:endParaRPr lang="de-DE" sz="1400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EE912B6-F4EA-4F99-BE59-7732D9A17900}"/>
              </a:ext>
            </a:extLst>
          </p:cNvPr>
          <p:cNvSpPr txBox="1">
            <a:spLocks/>
          </p:cNvSpPr>
          <p:nvPr/>
        </p:nvSpPr>
        <p:spPr bwMode="auto">
          <a:xfrm>
            <a:off x="136880" y="4304108"/>
            <a:ext cx="7992309" cy="292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95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23" indent="-35170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62">
                <a:solidFill>
                  <a:schemeClr val="tx1"/>
                </a:solidFill>
                <a:latin typeface="+mn-lt"/>
              </a:defRPr>
            </a:lvl2pPr>
            <a:lvl3pPr marL="1406804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969526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532248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3094970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3657691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4220413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4783135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1800" kern="0" dirty="0"/>
              <a:t>Long </a:t>
            </a:r>
            <a:r>
              <a:rPr lang="de-DE" sz="1800" kern="0" dirty="0" err="1"/>
              <a:t>pending</a:t>
            </a:r>
            <a:r>
              <a:rPr lang="de-DE" sz="1800" kern="0" dirty="0"/>
              <a:t> </a:t>
            </a:r>
            <a:r>
              <a:rPr lang="de-DE" sz="1800" kern="0" dirty="0" err="1"/>
              <a:t>indecision</a:t>
            </a:r>
            <a:r>
              <a:rPr lang="de-DE" sz="1800" kern="0" dirty="0"/>
              <a:t> on </a:t>
            </a:r>
            <a:r>
              <a:rPr lang="de-DE" sz="1800" kern="0" dirty="0" err="1"/>
              <a:t>use</a:t>
            </a:r>
            <a:r>
              <a:rPr lang="de-DE" sz="1800" kern="0" dirty="0"/>
              <a:t> </a:t>
            </a:r>
            <a:r>
              <a:rPr lang="de-DE" sz="1800" kern="0" dirty="0" err="1"/>
              <a:t>of</a:t>
            </a:r>
            <a:r>
              <a:rPr lang="de-DE" sz="1800" kern="0" dirty="0"/>
              <a:t> NOVEC and PFAS </a:t>
            </a:r>
            <a:r>
              <a:rPr lang="de-DE" sz="1800" kern="0" dirty="0" err="1"/>
              <a:t>by</a:t>
            </a:r>
            <a:r>
              <a:rPr lang="de-DE" sz="1800" kern="0" dirty="0"/>
              <a:t> FAIR</a:t>
            </a:r>
          </a:p>
          <a:p>
            <a:r>
              <a:rPr lang="de-DE" sz="1800" kern="0" dirty="0"/>
              <a:t>STS </a:t>
            </a:r>
            <a:r>
              <a:rPr lang="de-DE" sz="1800" kern="0" dirty="0" err="1"/>
              <a:t>decided</a:t>
            </a:r>
            <a:r>
              <a:rPr lang="de-DE" sz="1800" kern="0" dirty="0"/>
              <a:t> </a:t>
            </a:r>
            <a:r>
              <a:rPr lang="de-DE" sz="1800" kern="0" dirty="0" err="1"/>
              <a:t>for</a:t>
            </a:r>
            <a:r>
              <a:rPr lang="de-DE" sz="1800" kern="0" dirty="0"/>
              <a:t> plan B: </a:t>
            </a:r>
            <a:r>
              <a:rPr lang="de-DE" sz="1800" kern="0" dirty="0" err="1"/>
              <a:t>Water-Glycole</a:t>
            </a:r>
            <a:r>
              <a:rPr lang="de-DE" sz="1800" kern="0" dirty="0"/>
              <a:t> </a:t>
            </a:r>
            <a:r>
              <a:rPr lang="de-DE" sz="1800" kern="0" dirty="0" err="1"/>
              <a:t>mixture</a:t>
            </a:r>
            <a:r>
              <a:rPr lang="de-DE" sz="1800" kern="0" dirty="0"/>
              <a:t> </a:t>
            </a:r>
            <a:r>
              <a:rPr lang="de-DE" sz="1800" kern="0" dirty="0" err="1"/>
              <a:t>to</a:t>
            </a:r>
            <a:r>
              <a:rPr lang="de-DE" sz="1800" kern="0" dirty="0"/>
              <a:t> </a:t>
            </a:r>
            <a:r>
              <a:rPr lang="de-DE" sz="1800" kern="0" dirty="0" err="1"/>
              <a:t>decouple</a:t>
            </a:r>
            <a:r>
              <a:rPr lang="de-DE" sz="1800" kern="0" dirty="0"/>
              <a:t> </a:t>
            </a:r>
            <a:r>
              <a:rPr lang="de-DE" sz="1800" kern="0" dirty="0" err="1"/>
              <a:t>scheduling</a:t>
            </a:r>
            <a:r>
              <a:rPr lang="de-DE" sz="1800" kern="0" dirty="0"/>
              <a:t> </a:t>
            </a:r>
          </a:p>
          <a:p>
            <a:r>
              <a:rPr lang="de-DE" sz="1800" kern="0" dirty="0"/>
              <a:t>STS operative </a:t>
            </a:r>
            <a:r>
              <a:rPr lang="de-DE" sz="1800" kern="0" dirty="0" err="1"/>
              <a:t>feed</a:t>
            </a:r>
            <a:r>
              <a:rPr lang="de-DE" sz="1800" kern="0" dirty="0"/>
              <a:t>-line </a:t>
            </a:r>
            <a:r>
              <a:rPr lang="de-DE" sz="1800" kern="0" dirty="0" err="1"/>
              <a:t>temperature</a:t>
            </a:r>
            <a:r>
              <a:rPr lang="de-DE" sz="1800" kern="0" dirty="0"/>
              <a:t> limited </a:t>
            </a:r>
            <a:r>
              <a:rPr lang="de-DE" sz="1800" kern="0" dirty="0" err="1"/>
              <a:t>to</a:t>
            </a:r>
            <a:r>
              <a:rPr lang="de-DE" sz="1800" kern="0" dirty="0"/>
              <a:t> &gt; -25°C </a:t>
            </a:r>
            <a:r>
              <a:rPr lang="de-DE" sz="1800" kern="0" dirty="0" err="1"/>
              <a:t>through</a:t>
            </a:r>
            <a:r>
              <a:rPr lang="de-DE" sz="1800" kern="0" dirty="0"/>
              <a:t> </a:t>
            </a:r>
            <a:r>
              <a:rPr lang="de-DE" sz="1800" kern="0" dirty="0" err="1"/>
              <a:t>risk</a:t>
            </a:r>
            <a:r>
              <a:rPr lang="de-DE" sz="1800" kern="0" dirty="0"/>
              <a:t> </a:t>
            </a:r>
            <a:r>
              <a:rPr lang="de-DE" sz="1800" kern="0" dirty="0" err="1"/>
              <a:t>of</a:t>
            </a:r>
            <a:r>
              <a:rPr lang="de-DE" sz="1800" kern="0" dirty="0"/>
              <a:t> FEB </a:t>
            </a:r>
            <a:r>
              <a:rPr lang="de-DE" sz="1800" kern="0" dirty="0" err="1"/>
              <a:t>failure</a:t>
            </a:r>
            <a:r>
              <a:rPr lang="de-DE" sz="1800" kern="0" dirty="0"/>
              <a:t> at extreme </a:t>
            </a:r>
            <a:r>
              <a:rPr lang="de-DE" sz="1800" kern="0" dirty="0" err="1"/>
              <a:t>low</a:t>
            </a:r>
            <a:r>
              <a:rPr lang="de-DE" sz="1800" kern="0" dirty="0"/>
              <a:t> </a:t>
            </a:r>
            <a:r>
              <a:rPr lang="de-DE" sz="1800" kern="0" dirty="0" err="1"/>
              <a:t>shock</a:t>
            </a:r>
            <a:r>
              <a:rPr lang="de-DE" sz="1800" kern="0" dirty="0"/>
              <a:t> </a:t>
            </a:r>
            <a:r>
              <a:rPr lang="de-DE" sz="1800" kern="0" dirty="0" err="1"/>
              <a:t>temperatures</a:t>
            </a:r>
            <a:endParaRPr lang="de-DE" sz="1800" kern="0" dirty="0"/>
          </a:p>
        </p:txBody>
      </p:sp>
    </p:spTree>
    <p:extLst>
      <p:ext uri="{BB962C8B-B14F-4D97-AF65-F5344CB8AC3E}">
        <p14:creationId xmlns:p14="http://schemas.microsoft.com/office/powerpoint/2010/main" val="4120565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/>
          <p:cNvPicPr/>
          <p:nvPr/>
        </p:nvPicPr>
        <p:blipFill>
          <a:blip r:embed="rId2"/>
          <a:srcRect t="7512"/>
          <a:stretch/>
        </p:blipFill>
        <p:spPr>
          <a:xfrm>
            <a:off x="3684453" y="4155327"/>
            <a:ext cx="3697736" cy="2720729"/>
          </a:xfrm>
          <a:prstGeom prst="rect">
            <a:avLst/>
          </a:prstGeom>
          <a:ln>
            <a:noFill/>
          </a:ln>
        </p:spPr>
      </p:pic>
      <p:pic>
        <p:nvPicPr>
          <p:cNvPr id="160" name="Picture 159"/>
          <p:cNvPicPr/>
          <p:nvPr/>
        </p:nvPicPr>
        <p:blipFill>
          <a:blip r:embed="rId3"/>
          <a:stretch/>
        </p:blipFill>
        <p:spPr>
          <a:xfrm>
            <a:off x="264929" y="4044739"/>
            <a:ext cx="3206620" cy="2715505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>
            <a:off x="110802" y="3593679"/>
            <a:ext cx="3828787" cy="592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93" b="1" spc="-1">
                <a:latin typeface="Arial"/>
              </a:rPr>
              <a:t>Dark rate (noise): 0.5 kHit∕s∕channel</a:t>
            </a:r>
            <a:br>
              <a:rPr sz="1935"/>
            </a:br>
            <a:r>
              <a:rPr lang="en-US" sz="1693" b="1" spc="-1">
                <a:latin typeface="Arial"/>
              </a:rPr>
              <a:t>&lt; 1% bandwidth saturation limit</a:t>
            </a:r>
            <a:endParaRPr lang="en-US" sz="1693" spc="-1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3981387" y="3587193"/>
            <a:ext cx="3570603" cy="592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693" b="1" spc="-1" dirty="0">
                <a:latin typeface="Arial"/>
              </a:rPr>
              <a:t>Data rate ~ time-based Sim. rate</a:t>
            </a:r>
            <a:br>
              <a:rPr sz="1935" dirty="0"/>
            </a:br>
            <a:r>
              <a:rPr lang="en-US" sz="1693" spc="-1" dirty="0">
                <a:latin typeface="Arial"/>
              </a:rPr>
              <a:t>Time-based Sim: </a:t>
            </a:r>
            <a:r>
              <a:rPr lang="en-US" sz="1693" spc="-1" dirty="0" err="1">
                <a:latin typeface="Arial"/>
              </a:rPr>
              <a:t>Urqmd</a:t>
            </a:r>
            <a:r>
              <a:rPr lang="en-US" sz="1693" spc="-1" dirty="0">
                <a:latin typeface="Arial"/>
              </a:rPr>
              <a:t> + Beam</a:t>
            </a:r>
          </a:p>
        </p:txBody>
      </p:sp>
      <p:sp>
        <p:nvSpPr>
          <p:cNvPr id="163" name="CustomShape 3"/>
          <p:cNvSpPr/>
          <p:nvPr/>
        </p:nvSpPr>
        <p:spPr>
          <a:xfrm>
            <a:off x="8793163" y="722787"/>
            <a:ext cx="2886648" cy="599962"/>
          </a:xfrm>
          <a:prstGeom prst="rect">
            <a:avLst/>
          </a:prstGeom>
          <a:noFill/>
          <a:ln>
            <a:solidFill>
              <a:srgbClr val="C9211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693" b="1" spc="-1" dirty="0">
                <a:solidFill>
                  <a:srgbClr val="C9211E"/>
                </a:solidFill>
                <a:latin typeface="Arial"/>
              </a:rPr>
              <a:t>CBM PAPER on STS</a:t>
            </a:r>
            <a:br>
              <a:rPr sz="1935" dirty="0"/>
            </a:br>
            <a:r>
              <a:rPr lang="en-US" sz="1400" dirty="0"/>
              <a:t>NIM A 1082 (2026) 171059</a:t>
            </a:r>
            <a:r>
              <a:rPr lang="en-US" sz="1400" b="1" spc="-1" dirty="0">
                <a:solidFill>
                  <a:srgbClr val="C9211E"/>
                </a:solidFill>
                <a:latin typeface="Arial"/>
              </a:rPr>
              <a:t> </a:t>
            </a:r>
            <a:endParaRPr lang="en-US" sz="1693" spc="-1" dirty="0">
              <a:latin typeface="Arial"/>
            </a:endParaRPr>
          </a:p>
        </p:txBody>
      </p:sp>
      <p:sp>
        <p:nvSpPr>
          <p:cNvPr id="164" name="CustomShape 4"/>
          <p:cNvSpPr/>
          <p:nvPr/>
        </p:nvSpPr>
        <p:spPr>
          <a:xfrm>
            <a:off x="4763339" y="920017"/>
            <a:ext cx="5528971" cy="2264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spc="-1" dirty="0">
                <a:latin typeface="Arial"/>
                <a:ea typeface="Noto Sans CJK SC"/>
              </a:rPr>
              <a:t>Time based simulations including:</a:t>
            </a:r>
            <a:br>
              <a:rPr dirty="0"/>
            </a:br>
            <a:r>
              <a:rPr lang="en-US" sz="1400" spc="-1" dirty="0">
                <a:latin typeface="Arial"/>
                <a:ea typeface="Noto Sans CJK SC"/>
              </a:rPr>
              <a:t>- Beam: GEANT4</a:t>
            </a:r>
            <a:br>
              <a:rPr dirty="0"/>
            </a:br>
            <a:r>
              <a:rPr lang="en-US" sz="1400" spc="-1" dirty="0">
                <a:latin typeface="Arial"/>
                <a:ea typeface="Noto Sans CJK SC"/>
              </a:rPr>
              <a:t>- URQMD (nuclear collisions): UrQMD+GEANT4</a:t>
            </a:r>
            <a:br>
              <a:rPr dirty="0"/>
            </a:br>
            <a:r>
              <a:rPr lang="en-US" sz="1400" spc="-1" dirty="0">
                <a:latin typeface="Arial"/>
                <a:ea typeface="Noto Sans CJK SC"/>
              </a:rPr>
              <a:t>- noise</a:t>
            </a:r>
            <a:br>
              <a:rPr dirty="0"/>
            </a:br>
            <a:r>
              <a:rPr lang="en-US" sz="1400" spc="-1" dirty="0">
                <a:latin typeface="Arial"/>
                <a:ea typeface="Noto Sans CJK SC"/>
              </a:rPr>
              <a:t>well reproduce the rate </a:t>
            </a:r>
            <a:br>
              <a:rPr dirty="0"/>
            </a:br>
            <a:r>
              <a:rPr lang="en-US" sz="1400" spc="-1" dirty="0">
                <a:latin typeface="Arial"/>
                <a:ea typeface="Noto Sans CJK SC"/>
              </a:rPr>
              <a:t>observed in experiment</a:t>
            </a:r>
            <a:endParaRPr lang="en-US" sz="1400" spc="-1" dirty="0">
              <a:latin typeface="Arial"/>
            </a:endParaRPr>
          </a:p>
        </p:txBody>
      </p:sp>
      <p:sp>
        <p:nvSpPr>
          <p:cNvPr id="165" name="CustomShape 5"/>
          <p:cNvSpPr/>
          <p:nvPr/>
        </p:nvSpPr>
        <p:spPr>
          <a:xfrm>
            <a:off x="134313" y="1547409"/>
            <a:ext cx="2985444" cy="220741"/>
          </a:xfrm>
          <a:custGeom>
            <a:avLst/>
            <a:gdLst/>
            <a:ahLst/>
            <a:cxnLst/>
            <a:rect l="l" t="t" r="r" b="b"/>
            <a:pathLst>
              <a:path w="6859" h="510">
                <a:moveTo>
                  <a:pt x="0" y="108"/>
                </a:moveTo>
                <a:lnTo>
                  <a:pt x="6290" y="108"/>
                </a:lnTo>
                <a:lnTo>
                  <a:pt x="6290" y="0"/>
                </a:lnTo>
                <a:lnTo>
                  <a:pt x="6858" y="254"/>
                </a:lnTo>
                <a:lnTo>
                  <a:pt x="6290" y="509"/>
                </a:lnTo>
                <a:lnTo>
                  <a:pt x="6290" y="400"/>
                </a:lnTo>
                <a:lnTo>
                  <a:pt x="0" y="400"/>
                </a:lnTo>
                <a:lnTo>
                  <a:pt x="0" y="108"/>
                </a:lnTo>
              </a:path>
            </a:pathLst>
          </a:custGeom>
          <a:solidFill>
            <a:srgbClr val="FF0000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66" name="CustomShape 6"/>
          <p:cNvSpPr/>
          <p:nvPr/>
        </p:nvSpPr>
        <p:spPr>
          <a:xfrm>
            <a:off x="75536" y="1322749"/>
            <a:ext cx="954274" cy="315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 dirty="0">
                <a:solidFill>
                  <a:srgbClr val="FF0000"/>
                </a:solidFill>
                <a:latin typeface="Arial"/>
              </a:rPr>
              <a:t>beam</a:t>
            </a:r>
            <a:endParaRPr lang="en-US" sz="1451" spc="-1" dirty="0">
              <a:latin typeface="Arial"/>
            </a:endParaRPr>
          </a:p>
        </p:txBody>
      </p:sp>
      <p:sp>
        <p:nvSpPr>
          <p:cNvPr id="167" name="CustomShape 7"/>
          <p:cNvSpPr/>
          <p:nvPr/>
        </p:nvSpPr>
        <p:spPr>
          <a:xfrm>
            <a:off x="1327271" y="1326233"/>
            <a:ext cx="220741" cy="663093"/>
          </a:xfrm>
          <a:prstGeom prst="rect">
            <a:avLst/>
          </a:prstGeom>
          <a:solidFill>
            <a:srgbClr val="0000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68" name="CustomShape 8"/>
          <p:cNvSpPr/>
          <p:nvPr/>
        </p:nvSpPr>
        <p:spPr>
          <a:xfrm>
            <a:off x="3112355" y="1326233"/>
            <a:ext cx="94479" cy="663093"/>
          </a:xfrm>
          <a:prstGeom prst="rect">
            <a:avLst/>
          </a:prstGeom>
          <a:solidFill>
            <a:srgbClr val="000084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69" name="CustomShape 9"/>
          <p:cNvSpPr/>
          <p:nvPr/>
        </p:nvSpPr>
        <p:spPr>
          <a:xfrm>
            <a:off x="641538" y="1714597"/>
            <a:ext cx="700972" cy="315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FF"/>
                </a:solidFill>
                <a:latin typeface="Arial"/>
              </a:rPr>
              <a:t>BMon</a:t>
            </a:r>
            <a:endParaRPr lang="en-US" sz="1451" spc="-1">
              <a:latin typeface="Arial"/>
            </a:endParaRPr>
          </a:p>
        </p:txBody>
      </p:sp>
      <p:sp>
        <p:nvSpPr>
          <p:cNvPr id="170" name="CustomShape 10"/>
          <p:cNvSpPr/>
          <p:nvPr/>
        </p:nvSpPr>
        <p:spPr>
          <a:xfrm rot="5400000">
            <a:off x="1204928" y="2231836"/>
            <a:ext cx="459333" cy="146725"/>
          </a:xfrm>
          <a:custGeom>
            <a:avLst/>
            <a:gdLst/>
            <a:ahLst/>
            <a:cxnLst/>
            <a:rect l="l" t="t" r="r" b="b"/>
            <a:pathLst>
              <a:path w="1058" h="340">
                <a:moveTo>
                  <a:pt x="0" y="255"/>
                </a:moveTo>
                <a:lnTo>
                  <a:pt x="792" y="255"/>
                </a:lnTo>
                <a:lnTo>
                  <a:pt x="792" y="339"/>
                </a:lnTo>
                <a:lnTo>
                  <a:pt x="1057" y="170"/>
                </a:lnTo>
                <a:lnTo>
                  <a:pt x="792" y="0"/>
                </a:lnTo>
                <a:lnTo>
                  <a:pt x="792" y="85"/>
                </a:lnTo>
                <a:lnTo>
                  <a:pt x="0" y="85"/>
                </a:lnTo>
                <a:lnTo>
                  <a:pt x="0" y="255"/>
                </a:lnTo>
              </a:path>
            </a:pathLst>
          </a:custGeom>
          <a:solidFill>
            <a:srgbClr val="0000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71" name="CustomShape 11"/>
          <p:cNvSpPr/>
          <p:nvPr/>
        </p:nvSpPr>
        <p:spPr>
          <a:xfrm>
            <a:off x="1120899" y="2454754"/>
            <a:ext cx="731884" cy="485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30" spc="-1">
                <a:solidFill>
                  <a:srgbClr val="0000FF"/>
                </a:solidFill>
                <a:latin typeface="Arial"/>
              </a:rPr>
              <a:t>Beam Rate</a:t>
            </a:r>
            <a:endParaRPr lang="en-US" sz="1330" spc="-1">
              <a:latin typeface="Arial"/>
            </a:endParaRPr>
          </a:p>
        </p:txBody>
      </p:sp>
      <p:sp>
        <p:nvSpPr>
          <p:cNvPr id="172" name="CustomShape 12"/>
          <p:cNvSpPr/>
          <p:nvPr/>
        </p:nvSpPr>
        <p:spPr>
          <a:xfrm>
            <a:off x="2252903" y="1714597"/>
            <a:ext cx="818962" cy="5215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84"/>
                </a:solidFill>
                <a:latin typeface="Arial"/>
              </a:rPr>
              <a:t>Target</a:t>
            </a:r>
            <a:br>
              <a:rPr sz="1935"/>
            </a:br>
            <a:r>
              <a:rPr lang="en-US" sz="1451" spc="-1">
                <a:solidFill>
                  <a:srgbClr val="000084"/>
                </a:solidFill>
                <a:latin typeface="Arial"/>
              </a:rPr>
              <a:t>P=10%</a:t>
            </a:r>
            <a:endParaRPr lang="en-US" sz="1451" spc="-1">
              <a:latin typeface="Arial"/>
            </a:endParaRPr>
          </a:p>
        </p:txBody>
      </p:sp>
      <p:sp>
        <p:nvSpPr>
          <p:cNvPr id="173" name="CustomShape 13"/>
          <p:cNvSpPr/>
          <p:nvPr/>
        </p:nvSpPr>
        <p:spPr>
          <a:xfrm rot="5400000">
            <a:off x="2946473" y="2231836"/>
            <a:ext cx="459333" cy="146725"/>
          </a:xfrm>
          <a:custGeom>
            <a:avLst/>
            <a:gdLst/>
            <a:ahLst/>
            <a:cxnLst/>
            <a:rect l="l" t="t" r="r" b="b"/>
            <a:pathLst>
              <a:path w="1058" h="340">
                <a:moveTo>
                  <a:pt x="0" y="255"/>
                </a:moveTo>
                <a:lnTo>
                  <a:pt x="792" y="255"/>
                </a:lnTo>
                <a:lnTo>
                  <a:pt x="792" y="339"/>
                </a:lnTo>
                <a:lnTo>
                  <a:pt x="1057" y="170"/>
                </a:lnTo>
                <a:lnTo>
                  <a:pt x="792" y="0"/>
                </a:lnTo>
                <a:lnTo>
                  <a:pt x="792" y="85"/>
                </a:lnTo>
                <a:lnTo>
                  <a:pt x="0" y="85"/>
                </a:lnTo>
                <a:lnTo>
                  <a:pt x="0" y="255"/>
                </a:lnTo>
              </a:path>
            </a:pathLst>
          </a:custGeom>
          <a:solidFill>
            <a:srgbClr val="000084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74" name="CustomShape 14"/>
          <p:cNvSpPr/>
          <p:nvPr/>
        </p:nvSpPr>
        <p:spPr>
          <a:xfrm>
            <a:off x="2731828" y="2454754"/>
            <a:ext cx="917359" cy="673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30" spc="-1">
                <a:solidFill>
                  <a:srgbClr val="000084"/>
                </a:solidFill>
                <a:latin typeface="Arial"/>
              </a:rPr>
              <a:t>Nuclear Collision Rate</a:t>
            </a:r>
            <a:endParaRPr lang="en-US" sz="1330" spc="-1">
              <a:latin typeface="Arial"/>
            </a:endParaRPr>
          </a:p>
        </p:txBody>
      </p:sp>
      <p:sp>
        <p:nvSpPr>
          <p:cNvPr id="175" name="Line 15"/>
          <p:cNvSpPr/>
          <p:nvPr/>
        </p:nvSpPr>
        <p:spPr>
          <a:xfrm flipV="1">
            <a:off x="3317858" y="994468"/>
            <a:ext cx="663529" cy="663529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76" name="Line 16"/>
          <p:cNvSpPr/>
          <p:nvPr/>
        </p:nvSpPr>
        <p:spPr>
          <a:xfrm flipV="1">
            <a:off x="3317858" y="1326233"/>
            <a:ext cx="774117" cy="331764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77" name="Line 17"/>
          <p:cNvSpPr/>
          <p:nvPr/>
        </p:nvSpPr>
        <p:spPr>
          <a:xfrm flipV="1">
            <a:off x="3317858" y="1326233"/>
            <a:ext cx="774117" cy="331764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78" name="Line 18"/>
          <p:cNvSpPr/>
          <p:nvPr/>
        </p:nvSpPr>
        <p:spPr>
          <a:xfrm flipV="1">
            <a:off x="3317858" y="1547409"/>
            <a:ext cx="774117" cy="110588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79" name="Line 19"/>
          <p:cNvSpPr/>
          <p:nvPr/>
        </p:nvSpPr>
        <p:spPr>
          <a:xfrm>
            <a:off x="3357043" y="1641888"/>
            <a:ext cx="695747" cy="357017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80" name="Line 20"/>
          <p:cNvSpPr/>
          <p:nvPr/>
        </p:nvSpPr>
        <p:spPr>
          <a:xfrm>
            <a:off x="3357043" y="1641888"/>
            <a:ext cx="695747" cy="126697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81" name="Line 21"/>
          <p:cNvSpPr/>
          <p:nvPr/>
        </p:nvSpPr>
        <p:spPr>
          <a:xfrm>
            <a:off x="3357043" y="1641888"/>
            <a:ext cx="624344" cy="569050"/>
          </a:xfrm>
          <a:prstGeom prst="line">
            <a:avLst/>
          </a:prstGeom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82" name="CustomShape 22"/>
          <p:cNvSpPr/>
          <p:nvPr/>
        </p:nvSpPr>
        <p:spPr>
          <a:xfrm>
            <a:off x="4505592" y="883880"/>
            <a:ext cx="220741" cy="1437210"/>
          </a:xfrm>
          <a:prstGeom prst="rect">
            <a:avLst/>
          </a:prstGeom>
          <a:solidFill>
            <a:srgbClr val="FF149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83" name="CustomShape 23"/>
          <p:cNvSpPr/>
          <p:nvPr/>
        </p:nvSpPr>
        <p:spPr>
          <a:xfrm>
            <a:off x="3950909" y="2149983"/>
            <a:ext cx="577758" cy="315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FF1493"/>
                </a:solidFill>
                <a:latin typeface="Arial"/>
              </a:rPr>
              <a:t>STS</a:t>
            </a:r>
            <a:endParaRPr lang="en-US" sz="1451" spc="-1">
              <a:latin typeface="Arial"/>
            </a:endParaRPr>
          </a:p>
        </p:txBody>
      </p:sp>
      <p:sp>
        <p:nvSpPr>
          <p:cNvPr id="184" name="CustomShape 24"/>
          <p:cNvSpPr/>
          <p:nvPr/>
        </p:nvSpPr>
        <p:spPr>
          <a:xfrm>
            <a:off x="2209364" y="800722"/>
            <a:ext cx="1189475" cy="485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330" spc="-1">
                <a:solidFill>
                  <a:srgbClr val="2E8B57"/>
                </a:solidFill>
                <a:latin typeface="Arial"/>
              </a:rPr>
              <a:t>Beam-Target</a:t>
            </a:r>
            <a:br>
              <a:rPr sz="1935"/>
            </a:br>
            <a:r>
              <a:rPr lang="en-US" sz="1330" spc="-1">
                <a:solidFill>
                  <a:srgbClr val="2E8B57"/>
                </a:solidFill>
                <a:latin typeface="Arial"/>
              </a:rPr>
              <a:t>interactions</a:t>
            </a:r>
            <a:endParaRPr lang="en-US" sz="1330" spc="-1">
              <a:latin typeface="Arial"/>
            </a:endParaRPr>
          </a:p>
        </p:txBody>
      </p:sp>
      <p:sp>
        <p:nvSpPr>
          <p:cNvPr id="185" name="CustomShape 25"/>
          <p:cNvSpPr/>
          <p:nvPr/>
        </p:nvSpPr>
        <p:spPr>
          <a:xfrm>
            <a:off x="3317858" y="1038007"/>
            <a:ext cx="220741" cy="110153"/>
          </a:xfrm>
          <a:custGeom>
            <a:avLst/>
            <a:gdLst/>
            <a:ahLst/>
            <a:cxnLst/>
            <a:rect l="l" t="t" r="r" b="b"/>
            <a:pathLst>
              <a:path w="510" h="256">
                <a:moveTo>
                  <a:pt x="0" y="63"/>
                </a:moveTo>
                <a:lnTo>
                  <a:pt x="381" y="63"/>
                </a:lnTo>
                <a:lnTo>
                  <a:pt x="381" y="0"/>
                </a:lnTo>
                <a:lnTo>
                  <a:pt x="509" y="127"/>
                </a:lnTo>
                <a:lnTo>
                  <a:pt x="381" y="255"/>
                </a:lnTo>
                <a:lnTo>
                  <a:pt x="381" y="191"/>
                </a:lnTo>
                <a:lnTo>
                  <a:pt x="0" y="191"/>
                </a:lnTo>
                <a:lnTo>
                  <a:pt x="0" y="63"/>
                </a:lnTo>
              </a:path>
            </a:pathLst>
          </a:custGeom>
          <a:solidFill>
            <a:srgbClr val="2E8B57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sp>
        <p:nvSpPr>
          <p:cNvPr id="186" name="CustomShape 26"/>
          <p:cNvSpPr/>
          <p:nvPr/>
        </p:nvSpPr>
        <p:spPr>
          <a:xfrm>
            <a:off x="3539034" y="920017"/>
            <a:ext cx="957415" cy="315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2E8B57"/>
                </a:solidFill>
                <a:latin typeface="Arial"/>
              </a:rPr>
              <a:t>GEANT4</a:t>
            </a:r>
            <a:endParaRPr lang="en-US" sz="1451" spc="-1">
              <a:latin typeface="Arial"/>
            </a:endParaRPr>
          </a:p>
        </p:txBody>
      </p:sp>
      <p:sp>
        <p:nvSpPr>
          <p:cNvPr id="187" name="CustomShape 27"/>
          <p:cNvSpPr/>
          <p:nvPr/>
        </p:nvSpPr>
        <p:spPr>
          <a:xfrm>
            <a:off x="3713189" y="2618459"/>
            <a:ext cx="999647" cy="5215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8847" tIns="54423" rIns="108847" bIns="54423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51" spc="-1">
                <a:solidFill>
                  <a:srgbClr val="000084"/>
                </a:solidFill>
                <a:latin typeface="Arial"/>
              </a:rPr>
              <a:t>UrQMD +</a:t>
            </a:r>
            <a:br>
              <a:rPr sz="1935"/>
            </a:br>
            <a:r>
              <a:rPr lang="en-US" sz="1451" spc="-1">
                <a:solidFill>
                  <a:srgbClr val="000084"/>
                </a:solidFill>
                <a:latin typeface="Arial"/>
              </a:rPr>
              <a:t>GEANT4</a:t>
            </a:r>
            <a:endParaRPr lang="en-US" sz="1451" spc="-1">
              <a:latin typeface="Arial"/>
            </a:endParaRPr>
          </a:p>
        </p:txBody>
      </p:sp>
      <p:sp>
        <p:nvSpPr>
          <p:cNvPr id="188" name="CustomShape 28"/>
          <p:cNvSpPr/>
          <p:nvPr/>
        </p:nvSpPr>
        <p:spPr>
          <a:xfrm>
            <a:off x="3535986" y="2736449"/>
            <a:ext cx="220741" cy="110153"/>
          </a:xfrm>
          <a:custGeom>
            <a:avLst/>
            <a:gdLst/>
            <a:ahLst/>
            <a:cxnLst/>
            <a:rect l="l" t="t" r="r" b="b"/>
            <a:pathLst>
              <a:path w="510" h="256">
                <a:moveTo>
                  <a:pt x="0" y="63"/>
                </a:moveTo>
                <a:lnTo>
                  <a:pt x="381" y="63"/>
                </a:lnTo>
                <a:lnTo>
                  <a:pt x="381" y="0"/>
                </a:lnTo>
                <a:lnTo>
                  <a:pt x="509" y="127"/>
                </a:lnTo>
                <a:lnTo>
                  <a:pt x="381" y="255"/>
                </a:lnTo>
                <a:lnTo>
                  <a:pt x="381" y="191"/>
                </a:lnTo>
                <a:lnTo>
                  <a:pt x="0" y="191"/>
                </a:lnTo>
                <a:lnTo>
                  <a:pt x="0" y="63"/>
                </a:lnTo>
              </a:path>
            </a:pathLst>
          </a:custGeom>
          <a:solidFill>
            <a:srgbClr val="000084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/>
          </a:p>
        </p:txBody>
      </p:sp>
      <p:pic>
        <p:nvPicPr>
          <p:cNvPr id="35" name="Content Placeholder 4">
            <a:extLst>
              <a:ext uri="{FF2B5EF4-FFF2-40B4-BE49-F238E27FC236}">
                <a16:creationId xmlns:a16="http://schemas.microsoft.com/office/drawing/2014/main" id="{6B11F8E4-A51B-4603-B398-5C26F5295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91" y="1862557"/>
            <a:ext cx="4298701" cy="3494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794D0-20C4-4AED-A2B2-87DC569CD743}"/>
              </a:ext>
            </a:extLst>
          </p:cNvPr>
          <p:cNvSpPr txBox="1"/>
          <p:nvPr/>
        </p:nvSpPr>
        <p:spPr>
          <a:xfrm>
            <a:off x="8358465" y="5455382"/>
            <a:ext cx="393877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/>
              <a:t>STS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resolution</a:t>
            </a:r>
            <a:r>
              <a:rPr lang="de-DE" dirty="0"/>
              <a:t> &lt; 25µm</a:t>
            </a:r>
          </a:p>
          <a:p>
            <a:r>
              <a:rPr lang="de-DE" dirty="0"/>
              <a:t>58 µm/</a:t>
            </a:r>
            <a:r>
              <a:rPr lang="de-DE" dirty="0" err="1"/>
              <a:t>sqrt</a:t>
            </a:r>
            <a:r>
              <a:rPr lang="de-DE" dirty="0"/>
              <a:t>(12) = 17µm,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go</a:t>
            </a:r>
            <a:endParaRPr lang="de-DE" dirty="0"/>
          </a:p>
          <a:p>
            <a:r>
              <a:rPr lang="de-DE" sz="1400" dirty="0">
                <a:sym typeface="Wingdings" panose="05000000000000000000" pitchFamily="2" charset="2"/>
              </a:rPr>
              <a:t>(</a:t>
            </a:r>
            <a:r>
              <a:rPr lang="de-DE" sz="1400" dirty="0" err="1">
                <a:solidFill>
                  <a:srgbClr val="0070C0"/>
                </a:solidFill>
                <a:sym typeface="Wingdings" panose="05000000000000000000" pitchFamily="2" charset="2"/>
              </a:rPr>
              <a:t>see</a:t>
            </a:r>
            <a:r>
              <a:rPr lang="de-DE" sz="1400" dirty="0">
                <a:solidFill>
                  <a:srgbClr val="0070C0"/>
                </a:solidFill>
                <a:sym typeface="Wingdings" panose="05000000000000000000" pitchFamily="2" charset="2"/>
              </a:rPr>
              <a:t> PhD </a:t>
            </a:r>
            <a:r>
              <a:rPr lang="de-DE" sz="1400" dirty="0" err="1">
                <a:solidFill>
                  <a:srgbClr val="0070C0"/>
                </a:solidFill>
                <a:sym typeface="Wingdings" panose="05000000000000000000" pitchFamily="2" charset="2"/>
              </a:rPr>
              <a:t>thesis</a:t>
            </a:r>
            <a:r>
              <a:rPr lang="de-DE" sz="1400" dirty="0">
                <a:solidFill>
                  <a:srgbClr val="0070C0"/>
                </a:solidFill>
                <a:sym typeface="Wingdings" panose="05000000000000000000" pitchFamily="2" charset="2"/>
              </a:rPr>
              <a:t> Dario Rodriguez Ramirez) </a:t>
            </a:r>
            <a:endParaRPr lang="de-DE" sz="1400" dirty="0">
              <a:sym typeface="Wingdings" panose="05000000000000000000" pitchFamily="2" charset="2"/>
            </a:endParaRP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F49F9-1086-4EEB-9A81-7E90473F828C}"/>
              </a:ext>
            </a:extLst>
          </p:cNvPr>
          <p:cNvSpPr txBox="1"/>
          <p:nvPr/>
        </p:nvSpPr>
        <p:spPr>
          <a:xfrm>
            <a:off x="8809621" y="1702704"/>
            <a:ext cx="2258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STS </a:t>
            </a:r>
            <a:r>
              <a:rPr lang="de-DE" dirty="0" err="1"/>
              <a:t>tracking</a:t>
            </a:r>
            <a:r>
              <a:rPr lang="de-DE" dirty="0"/>
              <a:t> in </a:t>
            </a:r>
            <a:r>
              <a:rPr lang="de-DE" dirty="0" err="1"/>
              <a:t>mCBM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CB11D2-295A-40AF-8BA8-58510A6F896E}"/>
              </a:ext>
            </a:extLst>
          </p:cNvPr>
          <p:cNvSpPr txBox="1"/>
          <p:nvPr/>
        </p:nvSpPr>
        <p:spPr>
          <a:xfrm>
            <a:off x="177852" y="6537502"/>
            <a:ext cx="1896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0070C0"/>
                </a:solidFill>
              </a:rPr>
              <a:t>thesis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Mehul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r>
              <a:rPr lang="de-DE" sz="1400" dirty="0" err="1">
                <a:solidFill>
                  <a:srgbClr val="0070C0"/>
                </a:solidFill>
              </a:rPr>
              <a:t>Shiroya</a:t>
            </a:r>
            <a:r>
              <a:rPr lang="de-DE" sz="1400" dirty="0">
                <a:solidFill>
                  <a:srgbClr val="0070C0"/>
                </a:solidFill>
              </a:rPr>
              <a:t> 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11347AB3-B756-4CD2-989E-B4329A63F5B0}"/>
              </a:ext>
            </a:extLst>
          </p:cNvPr>
          <p:cNvSpPr txBox="1">
            <a:spLocks/>
          </p:cNvSpPr>
          <p:nvPr/>
        </p:nvSpPr>
        <p:spPr>
          <a:xfrm>
            <a:off x="152239" y="175334"/>
            <a:ext cx="11887522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5pPr>
            <a:lvl6pPr marL="562722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6pPr>
            <a:lvl7pPr marL="1125444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7pPr>
            <a:lvl8pPr marL="168816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8pPr>
            <a:lvl9pPr marL="2250887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de-DE" kern="0" dirty="0" err="1">
                <a:solidFill>
                  <a:srgbClr val="5C65C2"/>
                </a:solidFill>
              </a:rPr>
              <a:t>Some</a:t>
            </a:r>
            <a:r>
              <a:rPr lang="de-DE" kern="0" dirty="0">
                <a:solidFill>
                  <a:srgbClr val="5C65C2"/>
                </a:solidFill>
              </a:rPr>
              <a:t> Simulation and </a:t>
            </a:r>
            <a:r>
              <a:rPr lang="de-DE" kern="0" dirty="0" err="1">
                <a:solidFill>
                  <a:srgbClr val="5C65C2"/>
                </a:solidFill>
              </a:rPr>
              <a:t>mCBM</a:t>
            </a:r>
            <a:r>
              <a:rPr lang="de-DE" kern="0" dirty="0">
                <a:solidFill>
                  <a:srgbClr val="5C65C2"/>
                </a:solidFill>
              </a:rPr>
              <a:t> Tracking R</a:t>
            </a:r>
            <a:r>
              <a:rPr lang="de-DE" kern="0">
                <a:solidFill>
                  <a:srgbClr val="5C65C2"/>
                </a:solidFill>
              </a:rPr>
              <a:t>esults</a:t>
            </a:r>
            <a:endParaRPr lang="en-US" kern="0" dirty="0">
              <a:solidFill>
                <a:srgbClr val="5C65C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6D810-46E8-4531-9BAB-508175689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38" y="175334"/>
            <a:ext cx="12130887" cy="533400"/>
          </a:xfrm>
        </p:spPr>
        <p:txBody>
          <a:bodyPr/>
          <a:lstStyle/>
          <a:p>
            <a:r>
              <a:rPr lang="de-DE" dirty="0" err="1">
                <a:solidFill>
                  <a:srgbClr val="5C65C2"/>
                </a:solidFill>
              </a:rPr>
              <a:t>Beyond</a:t>
            </a:r>
            <a:r>
              <a:rPr lang="de-DE" dirty="0">
                <a:solidFill>
                  <a:srgbClr val="5C65C2"/>
                </a:solidFill>
              </a:rPr>
              <a:t> Half Unit </a:t>
            </a:r>
            <a:r>
              <a:rPr lang="de-DE" dirty="0" err="1">
                <a:solidFill>
                  <a:srgbClr val="5C65C2"/>
                </a:solidFill>
              </a:rPr>
              <a:t>assembly</a:t>
            </a:r>
            <a:r>
              <a:rPr lang="de-DE" dirty="0">
                <a:solidFill>
                  <a:srgbClr val="5C65C2"/>
                </a:solidFill>
              </a:rPr>
              <a:t>, </a:t>
            </a:r>
            <a:r>
              <a:rPr lang="de-DE" dirty="0" err="1">
                <a:solidFill>
                  <a:srgbClr val="5C65C2"/>
                </a:solidFill>
              </a:rPr>
              <a:t>quite</a:t>
            </a:r>
            <a:r>
              <a:rPr lang="de-DE" dirty="0">
                <a:solidFill>
                  <a:srgbClr val="5C65C2"/>
                </a:solidFill>
              </a:rPr>
              <a:t> </a:t>
            </a:r>
            <a:r>
              <a:rPr lang="de-DE" dirty="0" err="1">
                <a:solidFill>
                  <a:srgbClr val="5C65C2"/>
                </a:solidFill>
              </a:rPr>
              <a:t>some</a:t>
            </a:r>
            <a:r>
              <a:rPr lang="de-DE" dirty="0">
                <a:solidFill>
                  <a:srgbClr val="5C65C2"/>
                </a:solidFill>
              </a:rPr>
              <a:t> </a:t>
            </a:r>
            <a:r>
              <a:rPr lang="de-DE" dirty="0" err="1">
                <a:solidFill>
                  <a:srgbClr val="5C65C2"/>
                </a:solidFill>
              </a:rPr>
              <a:t>work</a:t>
            </a:r>
            <a:r>
              <a:rPr lang="de-DE" dirty="0">
                <a:solidFill>
                  <a:srgbClr val="5C65C2"/>
                </a:solidFill>
              </a:rPr>
              <a:t> </a:t>
            </a:r>
            <a:r>
              <a:rPr lang="de-DE" dirty="0" err="1">
                <a:solidFill>
                  <a:srgbClr val="5C65C2"/>
                </a:solidFill>
              </a:rPr>
              <a:t>to</a:t>
            </a:r>
            <a:r>
              <a:rPr lang="de-DE" dirty="0">
                <a:solidFill>
                  <a:srgbClr val="5C65C2"/>
                </a:solidFill>
              </a:rPr>
              <a:t> </a:t>
            </a:r>
            <a:r>
              <a:rPr lang="de-DE" dirty="0" err="1">
                <a:solidFill>
                  <a:srgbClr val="5C65C2"/>
                </a:solidFill>
              </a:rPr>
              <a:t>be</a:t>
            </a:r>
            <a:r>
              <a:rPr lang="de-DE" dirty="0">
                <a:solidFill>
                  <a:srgbClr val="5C65C2"/>
                </a:solidFill>
              </a:rPr>
              <a:t> </a:t>
            </a:r>
            <a:r>
              <a:rPr lang="de-DE" dirty="0" err="1">
                <a:solidFill>
                  <a:srgbClr val="5C65C2"/>
                </a:solidFill>
              </a:rPr>
              <a:t>done</a:t>
            </a:r>
            <a:r>
              <a:rPr lang="de-DE" dirty="0">
                <a:solidFill>
                  <a:srgbClr val="5C65C2"/>
                </a:solidFill>
              </a:rPr>
              <a:t>!</a:t>
            </a:r>
            <a:endParaRPr lang="en-US" dirty="0">
              <a:solidFill>
                <a:srgbClr val="5C65C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3274FF-78D3-4ACF-AA04-117C9BA72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7" y="793806"/>
            <a:ext cx="10478104" cy="5760689"/>
          </a:xfrm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362F109E-C38D-44AB-85A3-01721D879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" y="5328418"/>
            <a:ext cx="2594635" cy="146078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3E055C2-DA9F-38FF-BDCA-700ABA5B1633}"/>
              </a:ext>
            </a:extLst>
          </p:cNvPr>
          <p:cNvSpPr txBox="1"/>
          <p:nvPr/>
        </p:nvSpPr>
        <p:spPr>
          <a:xfrm>
            <a:off x="8173039" y="1065229"/>
            <a:ext cx="228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Insides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STS-Box</a:t>
            </a:r>
          </a:p>
        </p:txBody>
      </p:sp>
    </p:spTree>
    <p:extLst>
      <p:ext uri="{BB962C8B-B14F-4D97-AF65-F5344CB8AC3E}">
        <p14:creationId xmlns:p14="http://schemas.microsoft.com/office/powerpoint/2010/main" val="3493924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C9882-9119-4572-884F-6994F3B34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6E324A-9800-4DAE-A8CE-A3F89D573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" y="0"/>
            <a:ext cx="1218117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AA70B-EC66-4417-9067-B7D5ABA5D20F}"/>
              </a:ext>
            </a:extLst>
          </p:cNvPr>
          <p:cNvSpPr txBox="1"/>
          <p:nvPr/>
        </p:nvSpPr>
        <p:spPr>
          <a:xfrm>
            <a:off x="1853281" y="5353234"/>
            <a:ext cx="45913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/>
              <a:t>There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yet</a:t>
            </a:r>
            <a:r>
              <a:rPr lang="de-DE" b="1" dirty="0"/>
              <a:t> </a:t>
            </a:r>
            <a:r>
              <a:rPr lang="de-DE" b="1" dirty="0" err="1"/>
              <a:t>much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do </a:t>
            </a:r>
          </a:p>
          <a:p>
            <a:pPr algn="ctr"/>
            <a:r>
              <a:rPr lang="de-DE" b="1" dirty="0"/>
              <a:t>in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coming</a:t>
            </a:r>
            <a:r>
              <a:rPr lang="de-DE" b="1" dirty="0"/>
              <a:t> 18 </a:t>
            </a:r>
            <a:r>
              <a:rPr lang="de-DE" b="1" dirty="0" err="1"/>
              <a:t>months</a:t>
            </a:r>
            <a:r>
              <a:rPr lang="de-DE" b="1" dirty="0"/>
              <a:t> </a:t>
            </a:r>
            <a:r>
              <a:rPr lang="de-DE" b="1" dirty="0" err="1"/>
              <a:t>toward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full</a:t>
            </a:r>
            <a:r>
              <a:rPr lang="de-DE" b="1" dirty="0"/>
              <a:t> STS!</a:t>
            </a:r>
          </a:p>
          <a:p>
            <a:pPr algn="ctr"/>
            <a:endParaRPr lang="de-DE" dirty="0"/>
          </a:p>
          <a:p>
            <a:pPr algn="ctr"/>
            <a:r>
              <a:rPr lang="de-DE" sz="2000" dirty="0" err="1">
                <a:solidFill>
                  <a:srgbClr val="FFFF00"/>
                </a:solidFill>
              </a:rPr>
              <a:t>Thank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you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for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the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attention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270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3698E-84CD-B217-F9A5-F146FCB00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draußen, Himmel, Kleidung, Wolke enthält.&#10;&#10;KI-generierte Inhalte können fehlerhaft sein.">
            <a:extLst>
              <a:ext uri="{FF2B5EF4-FFF2-40B4-BE49-F238E27FC236}">
                <a16:creationId xmlns:a16="http://schemas.microsoft.com/office/drawing/2014/main" id="{D1605198-BA2A-3C32-A695-F70987FA6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74334"/>
            <a:ext cx="12192000" cy="8732334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AFBF4AA-2741-2F61-E418-E85CE9D3C351}"/>
              </a:ext>
            </a:extLst>
          </p:cNvPr>
          <p:cNvSpPr txBox="1"/>
          <p:nvPr/>
        </p:nvSpPr>
        <p:spPr>
          <a:xfrm>
            <a:off x="1734530" y="156800"/>
            <a:ext cx="7513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solidFill>
                  <a:srgbClr val="7030A0"/>
                </a:solidFill>
              </a:rPr>
              <a:t>STS </a:t>
            </a:r>
            <a:r>
              <a:rPr lang="de-DE" sz="1800" b="1" dirty="0" err="1">
                <a:solidFill>
                  <a:srgbClr val="7030A0"/>
                </a:solidFill>
              </a:rPr>
              <a:t>team</a:t>
            </a:r>
            <a:r>
              <a:rPr lang="de-DE" sz="1800" b="1" dirty="0">
                <a:solidFill>
                  <a:srgbClr val="7030A0"/>
                </a:solidFill>
              </a:rPr>
              <a:t> at </a:t>
            </a:r>
            <a:r>
              <a:rPr lang="de-DE" sz="1800" b="1" dirty="0" err="1">
                <a:solidFill>
                  <a:srgbClr val="7030A0"/>
                </a:solidFill>
              </a:rPr>
              <a:t>the</a:t>
            </a:r>
            <a:r>
              <a:rPr lang="de-DE" sz="1800" b="1" dirty="0">
                <a:solidFill>
                  <a:srgbClr val="7030A0"/>
                </a:solidFill>
              </a:rPr>
              <a:t> CBM-STS Team Retreat </a:t>
            </a:r>
          </a:p>
          <a:p>
            <a:pPr algn="ctr"/>
            <a:r>
              <a:rPr lang="de-DE" sz="1800" b="1" dirty="0">
                <a:solidFill>
                  <a:srgbClr val="7030A0"/>
                </a:solidFill>
              </a:rPr>
              <a:t>May 26 – 28, 2025</a:t>
            </a:r>
          </a:p>
        </p:txBody>
      </p:sp>
    </p:spTree>
    <p:extLst>
      <p:ext uri="{BB962C8B-B14F-4D97-AF65-F5344CB8AC3E}">
        <p14:creationId xmlns:p14="http://schemas.microsoft.com/office/powerpoint/2010/main" val="38693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1EE5D0-6622-4DC3-834F-6B5E007DF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9416" y="969165"/>
            <a:ext cx="5067286" cy="544849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STS-Module Assembly at KIT and GSI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6041" y="722515"/>
            <a:ext cx="5466949" cy="4343400"/>
          </a:xfrm>
        </p:spPr>
        <p:txBody>
          <a:bodyPr/>
          <a:lstStyle/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/>
          </a:p>
          <a:p>
            <a:r>
              <a:rPr lang="de-DE" sz="1600" dirty="0"/>
              <a:t>Total of 876 </a:t>
            </a:r>
            <a:r>
              <a:rPr lang="de-DE" sz="1600" dirty="0" err="1"/>
              <a:t>modules</a:t>
            </a:r>
            <a:r>
              <a:rPr lang="de-DE" sz="1600" dirty="0"/>
              <a:t> to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assembled</a:t>
            </a:r>
            <a:r>
              <a:rPr lang="de-DE" sz="1600" dirty="0"/>
              <a:t> in </a:t>
            </a:r>
            <a:r>
              <a:rPr lang="de-DE" sz="1600" dirty="0" err="1"/>
              <a:t>more</a:t>
            </a:r>
            <a:r>
              <a:rPr lang="de-DE" sz="1600" dirty="0"/>
              <a:t> </a:t>
            </a:r>
            <a:r>
              <a:rPr lang="de-DE" sz="1600" dirty="0" err="1"/>
              <a:t>than</a:t>
            </a:r>
            <a:r>
              <a:rPr lang="de-DE" sz="1600" dirty="0"/>
              <a:t> 160 different </a:t>
            </a:r>
            <a:r>
              <a:rPr lang="de-DE" sz="1600" dirty="0" err="1"/>
              <a:t>variants</a:t>
            </a:r>
            <a:endParaRPr lang="de-DE" sz="1600" dirty="0"/>
          </a:p>
          <a:p>
            <a:r>
              <a:rPr lang="de-DE" sz="1600" dirty="0"/>
              <a:t>Nominal </a:t>
            </a:r>
            <a:r>
              <a:rPr lang="de-DE" sz="1600" dirty="0" err="1"/>
              <a:t>production</a:t>
            </a:r>
            <a:r>
              <a:rPr lang="de-DE" sz="1600" dirty="0"/>
              <a:t> </a:t>
            </a:r>
            <a:r>
              <a:rPr lang="de-DE" sz="1600" dirty="0" err="1"/>
              <a:t>start</a:t>
            </a:r>
            <a:r>
              <a:rPr lang="de-DE" sz="1600" dirty="0"/>
              <a:t> Aug. 1st 2023</a:t>
            </a:r>
          </a:p>
          <a:p>
            <a:r>
              <a:rPr lang="de-DE" sz="1600" dirty="0" err="1"/>
              <a:t>Assigned</a:t>
            </a:r>
            <a:r>
              <a:rPr lang="de-DE" sz="1600" dirty="0"/>
              <a:t> </a:t>
            </a:r>
            <a:r>
              <a:rPr lang="de-DE" sz="1600" dirty="0" err="1"/>
              <a:t>load</a:t>
            </a:r>
            <a:r>
              <a:rPr lang="de-DE" sz="1600" dirty="0"/>
              <a:t>: 876/2 = 438 </a:t>
            </a:r>
            <a:r>
              <a:rPr lang="de-DE" sz="1600" dirty="0" err="1"/>
              <a:t>modules</a:t>
            </a:r>
            <a:r>
              <a:rPr lang="de-DE" sz="1600" dirty="0"/>
              <a:t> at KIT and GSI</a:t>
            </a:r>
            <a:endParaRPr lang="de-DE" sz="1600" dirty="0">
              <a:solidFill>
                <a:srgbClr val="00B050"/>
              </a:solidFill>
            </a:endParaRPr>
          </a:p>
          <a:p>
            <a:r>
              <a:rPr lang="de-DE" sz="1600" b="1" dirty="0">
                <a:solidFill>
                  <a:srgbClr val="25653F"/>
                </a:solidFill>
              </a:rPr>
              <a:t>Today, 77% </a:t>
            </a:r>
            <a:r>
              <a:rPr lang="de-DE" sz="1600" b="1" dirty="0" err="1">
                <a:solidFill>
                  <a:srgbClr val="25653F"/>
                </a:solidFill>
              </a:rPr>
              <a:t>or</a:t>
            </a:r>
            <a:r>
              <a:rPr lang="de-DE" sz="1600" b="1" dirty="0">
                <a:solidFill>
                  <a:srgbClr val="25653F"/>
                </a:solidFill>
              </a:rPr>
              <a:t> 674 </a:t>
            </a:r>
            <a:r>
              <a:rPr lang="de-DE" sz="1600" b="1" dirty="0" err="1">
                <a:solidFill>
                  <a:srgbClr val="25653F"/>
                </a:solidFill>
              </a:rPr>
              <a:t>modules</a:t>
            </a:r>
            <a:r>
              <a:rPr lang="de-DE" sz="1600" b="1" dirty="0">
                <a:solidFill>
                  <a:srgbClr val="25653F"/>
                </a:solidFill>
              </a:rPr>
              <a:t> </a:t>
            </a:r>
            <a:r>
              <a:rPr lang="de-DE" sz="1600" b="1" dirty="0" err="1">
                <a:solidFill>
                  <a:srgbClr val="25653F"/>
                </a:solidFill>
              </a:rPr>
              <a:t>assembled</a:t>
            </a:r>
            <a:endParaRPr lang="de-DE" sz="1600" b="1" dirty="0">
              <a:solidFill>
                <a:srgbClr val="25653F"/>
              </a:solidFill>
            </a:endParaRPr>
          </a:p>
          <a:p>
            <a:r>
              <a:rPr lang="de-DE" sz="1600" b="1" dirty="0">
                <a:solidFill>
                  <a:srgbClr val="25653F"/>
                </a:solidFill>
              </a:rPr>
              <a:t>34 </a:t>
            </a:r>
            <a:r>
              <a:rPr lang="de-DE" sz="1600" b="1" dirty="0" err="1">
                <a:solidFill>
                  <a:srgbClr val="25653F"/>
                </a:solidFill>
              </a:rPr>
              <a:t>modules</a:t>
            </a:r>
            <a:r>
              <a:rPr lang="de-DE" sz="1600" b="1" dirty="0">
                <a:solidFill>
                  <a:srgbClr val="25653F"/>
                </a:solidFill>
              </a:rPr>
              <a:t> (5%) </a:t>
            </a:r>
            <a:r>
              <a:rPr lang="de-DE" sz="1600" b="1" dirty="0" err="1">
                <a:solidFill>
                  <a:srgbClr val="25653F"/>
                </a:solidFill>
              </a:rPr>
              <a:t>proved</a:t>
            </a:r>
            <a:r>
              <a:rPr lang="de-DE" sz="1600" b="1" dirty="0">
                <a:solidFill>
                  <a:srgbClr val="25653F"/>
                </a:solidFill>
              </a:rPr>
              <a:t> </a:t>
            </a:r>
            <a:r>
              <a:rPr lang="de-DE" sz="1600" b="1" dirty="0" err="1">
                <a:solidFill>
                  <a:srgbClr val="25653F"/>
                </a:solidFill>
              </a:rPr>
              <a:t>defective</a:t>
            </a:r>
            <a:r>
              <a:rPr lang="de-DE" sz="1600" b="1" dirty="0">
                <a:solidFill>
                  <a:srgbClr val="25653F"/>
                </a:solidFill>
              </a:rPr>
              <a:t> and </a:t>
            </a:r>
            <a:r>
              <a:rPr lang="de-DE" sz="1600" b="1" dirty="0" err="1">
                <a:solidFill>
                  <a:srgbClr val="25653F"/>
                </a:solidFill>
              </a:rPr>
              <a:t>were</a:t>
            </a:r>
            <a:r>
              <a:rPr lang="de-DE" sz="1600" b="1" dirty="0">
                <a:solidFill>
                  <a:srgbClr val="25653F"/>
                </a:solidFill>
              </a:rPr>
              <a:t> </a:t>
            </a:r>
            <a:r>
              <a:rPr lang="de-DE" sz="1600" b="1" dirty="0" err="1">
                <a:solidFill>
                  <a:srgbClr val="25653F"/>
                </a:solidFill>
              </a:rPr>
              <a:t>rebuilt</a:t>
            </a:r>
            <a:r>
              <a:rPr lang="de-DE" sz="1600" b="1" dirty="0">
                <a:solidFill>
                  <a:srgbClr val="25653F"/>
                </a:solidFill>
              </a:rPr>
              <a:t> </a:t>
            </a:r>
            <a:r>
              <a:rPr lang="de-DE" sz="1400" dirty="0">
                <a:solidFill>
                  <a:srgbClr val="25653F"/>
                </a:solidFill>
              </a:rPr>
              <a:t>(</a:t>
            </a:r>
            <a:r>
              <a:rPr lang="de-DE" sz="1400" dirty="0" err="1">
                <a:solidFill>
                  <a:srgbClr val="25653F"/>
                </a:solidFill>
              </a:rPr>
              <a:t>distorted</a:t>
            </a:r>
            <a:r>
              <a:rPr lang="de-DE" sz="1400" dirty="0">
                <a:solidFill>
                  <a:srgbClr val="25653F"/>
                </a:solidFill>
              </a:rPr>
              <a:t> reverse </a:t>
            </a:r>
            <a:r>
              <a:rPr lang="de-DE" sz="1400" dirty="0" err="1">
                <a:solidFill>
                  <a:srgbClr val="25653F"/>
                </a:solidFill>
              </a:rPr>
              <a:t>bias</a:t>
            </a:r>
            <a:r>
              <a:rPr lang="de-DE" sz="1400" dirty="0">
                <a:solidFill>
                  <a:srgbClr val="25653F"/>
                </a:solidFill>
              </a:rPr>
              <a:t> </a:t>
            </a:r>
            <a:r>
              <a:rPr lang="de-DE" sz="1400" dirty="0" err="1">
                <a:solidFill>
                  <a:srgbClr val="25653F"/>
                </a:solidFill>
              </a:rPr>
              <a:t>behavior</a:t>
            </a:r>
            <a:r>
              <a:rPr lang="de-DE" sz="1400" dirty="0">
                <a:solidFill>
                  <a:srgbClr val="25653F"/>
                </a:solidFill>
              </a:rPr>
              <a:t>, </a:t>
            </a:r>
            <a:r>
              <a:rPr lang="de-DE" sz="1400" dirty="0" err="1">
                <a:solidFill>
                  <a:srgbClr val="25653F"/>
                </a:solidFill>
              </a:rPr>
              <a:t>leakage</a:t>
            </a:r>
            <a:r>
              <a:rPr lang="de-DE" sz="1400" dirty="0">
                <a:solidFill>
                  <a:srgbClr val="25653F"/>
                </a:solidFill>
              </a:rPr>
              <a:t> </a:t>
            </a:r>
            <a:r>
              <a:rPr lang="de-DE" sz="1400" dirty="0" err="1">
                <a:solidFill>
                  <a:srgbClr val="25653F"/>
                </a:solidFill>
              </a:rPr>
              <a:t>current</a:t>
            </a:r>
            <a:r>
              <a:rPr lang="de-DE" sz="1400" dirty="0">
                <a:solidFill>
                  <a:srgbClr val="25653F"/>
                </a:solidFill>
              </a:rPr>
              <a:t>, break down, </a:t>
            </a:r>
            <a:r>
              <a:rPr lang="de-DE" sz="1400" dirty="0" err="1">
                <a:solidFill>
                  <a:srgbClr val="25653F"/>
                </a:solidFill>
              </a:rPr>
              <a:t>errornous</a:t>
            </a:r>
            <a:r>
              <a:rPr lang="de-DE" sz="1400" dirty="0">
                <a:solidFill>
                  <a:srgbClr val="25653F"/>
                </a:solidFill>
              </a:rPr>
              <a:t> </a:t>
            </a:r>
            <a:r>
              <a:rPr lang="de-DE" sz="1400" dirty="0" err="1">
                <a:solidFill>
                  <a:srgbClr val="25653F"/>
                </a:solidFill>
              </a:rPr>
              <a:t>assembly</a:t>
            </a:r>
            <a:r>
              <a:rPr lang="de-DE" sz="1400" dirty="0">
                <a:solidFill>
                  <a:srgbClr val="25653F"/>
                </a:solidFill>
              </a:rPr>
              <a:t>, </a:t>
            </a:r>
            <a:r>
              <a:rPr lang="de-DE" sz="1400" dirty="0" err="1">
                <a:solidFill>
                  <a:srgbClr val="25653F"/>
                </a:solidFill>
              </a:rPr>
              <a:t>spontaneous</a:t>
            </a:r>
            <a:r>
              <a:rPr lang="de-DE" sz="1400" dirty="0">
                <a:solidFill>
                  <a:srgbClr val="25653F"/>
                </a:solidFill>
              </a:rPr>
              <a:t> break, breakdown in </a:t>
            </a:r>
            <a:r>
              <a:rPr lang="de-DE" sz="1400" dirty="0" err="1">
                <a:solidFill>
                  <a:srgbClr val="25653F"/>
                </a:solidFill>
              </a:rPr>
              <a:t>further</a:t>
            </a:r>
            <a:r>
              <a:rPr lang="de-DE" sz="1400" dirty="0">
                <a:solidFill>
                  <a:srgbClr val="25653F"/>
                </a:solidFill>
              </a:rPr>
              <a:t> </a:t>
            </a:r>
            <a:r>
              <a:rPr lang="de-DE" sz="1400" dirty="0" err="1">
                <a:solidFill>
                  <a:srgbClr val="25653F"/>
                </a:solidFill>
              </a:rPr>
              <a:t>integration</a:t>
            </a:r>
            <a:r>
              <a:rPr lang="de-DE" sz="1400" dirty="0">
                <a:solidFill>
                  <a:srgbClr val="25653F"/>
                </a:solidFill>
              </a:rPr>
              <a:t> on </a:t>
            </a:r>
            <a:r>
              <a:rPr lang="de-DE" sz="1400" dirty="0" err="1">
                <a:solidFill>
                  <a:srgbClr val="25653F"/>
                </a:solidFill>
              </a:rPr>
              <a:t>ladder</a:t>
            </a:r>
            <a:r>
              <a:rPr lang="de-DE" sz="1400" dirty="0">
                <a:solidFill>
                  <a:srgbClr val="25653F"/>
                </a:solidFill>
              </a:rPr>
              <a:t>)</a:t>
            </a:r>
            <a:endParaRPr lang="de-DE" sz="1600" dirty="0">
              <a:solidFill>
                <a:srgbClr val="25653F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16" y="1918833"/>
            <a:ext cx="3436790" cy="195076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35628" y="956141"/>
            <a:ext cx="4062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008000"/>
                </a:solidFill>
              </a:rPr>
              <a:t>Serial </a:t>
            </a:r>
            <a:r>
              <a:rPr lang="de-DE" sz="2000" dirty="0" err="1">
                <a:solidFill>
                  <a:srgbClr val="008000"/>
                </a:solidFill>
              </a:rPr>
              <a:t>assembly</a:t>
            </a:r>
            <a:r>
              <a:rPr lang="de-DE" sz="2000" dirty="0">
                <a:solidFill>
                  <a:srgbClr val="008000"/>
                </a:solidFill>
              </a:rPr>
              <a:t> </a:t>
            </a:r>
            <a:r>
              <a:rPr lang="de-DE" sz="2000" dirty="0" err="1">
                <a:solidFill>
                  <a:srgbClr val="008000"/>
                </a:solidFill>
              </a:rPr>
              <a:t>ongoing</a:t>
            </a:r>
            <a:r>
              <a:rPr lang="de-DE" sz="2000" dirty="0">
                <a:solidFill>
                  <a:srgbClr val="008000"/>
                </a:solidFill>
              </a:rPr>
              <a:t> </a:t>
            </a:r>
            <a:r>
              <a:rPr lang="de-DE" sz="2000" dirty="0" err="1">
                <a:solidFill>
                  <a:srgbClr val="008000"/>
                </a:solidFill>
              </a:rPr>
              <a:t>full</a:t>
            </a:r>
            <a:r>
              <a:rPr lang="de-DE" sz="2000" dirty="0">
                <a:solidFill>
                  <a:srgbClr val="008000"/>
                </a:solidFill>
              </a:rPr>
              <a:t> blast!</a:t>
            </a:r>
          </a:p>
        </p:txBody>
      </p:sp>
      <p:sp>
        <p:nvSpPr>
          <p:cNvPr id="5" name="Textfeld 4"/>
          <p:cNvSpPr txBox="1"/>
          <p:nvPr/>
        </p:nvSpPr>
        <p:spPr>
          <a:xfrm rot="18946789">
            <a:off x="9253880" y="2512929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slope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4.5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mod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week</a:t>
            </a:r>
            <a:endParaRPr lang="de-DE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Grafik 7">
            <a:extLst>
              <a:ext uri="{FF2B5EF4-FFF2-40B4-BE49-F238E27FC236}">
                <a16:creationId xmlns:a16="http://schemas.microsoft.com/office/drawing/2014/main" id="{E9251B87-9325-4B20-AD6A-009365765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6" y="4130565"/>
            <a:ext cx="4323072" cy="243388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418C9A-C99C-4615-A48E-5EE6F7945CA6}"/>
              </a:ext>
            </a:extLst>
          </p:cNvPr>
          <p:cNvCxnSpPr/>
          <p:nvPr/>
        </p:nvCxnSpPr>
        <p:spPr bwMode="auto">
          <a:xfrm>
            <a:off x="9453059" y="1956331"/>
            <a:ext cx="25336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B352BC1C-2A04-2B78-E5E6-D2DC3F0235DE}"/>
              </a:ext>
            </a:extLst>
          </p:cNvPr>
          <p:cNvSpPr txBox="1"/>
          <p:nvPr/>
        </p:nvSpPr>
        <p:spPr>
          <a:xfrm>
            <a:off x="2432861" y="6102789"/>
            <a:ext cx="3271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FFFF00"/>
                </a:solidFill>
              </a:rPr>
              <a:t>STS-Module: Double </a:t>
            </a:r>
            <a:r>
              <a:rPr lang="de-DE" sz="1200" dirty="0" err="1">
                <a:solidFill>
                  <a:srgbClr val="FFFF00"/>
                </a:solidFill>
              </a:rPr>
              <a:t>Sided</a:t>
            </a:r>
            <a:r>
              <a:rPr lang="de-DE" sz="1200" dirty="0">
                <a:solidFill>
                  <a:srgbClr val="FFFF00"/>
                </a:solidFill>
              </a:rPr>
              <a:t> Micro Strip        Si-Sensor </a:t>
            </a:r>
            <a:r>
              <a:rPr lang="de-DE" sz="1200" dirty="0" err="1">
                <a:solidFill>
                  <a:srgbClr val="FFFF00"/>
                </a:solidFill>
              </a:rPr>
              <a:t>with</a:t>
            </a:r>
            <a:r>
              <a:rPr lang="de-DE" sz="1200" dirty="0">
                <a:solidFill>
                  <a:srgbClr val="FFFF00"/>
                </a:solidFill>
              </a:rPr>
              <a:t> 2048 </a:t>
            </a:r>
            <a:r>
              <a:rPr lang="de-DE" sz="1200" dirty="0" err="1">
                <a:solidFill>
                  <a:srgbClr val="FFFF00"/>
                </a:solidFill>
              </a:rPr>
              <a:t>readout</a:t>
            </a:r>
            <a:r>
              <a:rPr lang="de-DE" sz="1200" dirty="0">
                <a:solidFill>
                  <a:srgbClr val="FFFF00"/>
                </a:solidFill>
              </a:rPr>
              <a:t> </a:t>
            </a:r>
            <a:r>
              <a:rPr lang="de-DE" sz="1200" dirty="0" err="1">
                <a:solidFill>
                  <a:srgbClr val="FFFF00"/>
                </a:solidFill>
              </a:rPr>
              <a:t>channels</a:t>
            </a:r>
            <a:endParaRPr lang="de-DE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7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DCDF2A-0D6D-43CE-9202-BDB87957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43" y="1118588"/>
            <a:ext cx="10573714" cy="46217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215" y="228600"/>
            <a:ext cx="11296557" cy="533400"/>
          </a:xfrm>
        </p:spPr>
        <p:txBody>
          <a:bodyPr/>
          <a:lstStyle/>
          <a:p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Assembled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Modules: Top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view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onto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STS, per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ladder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6222940" y="926757"/>
            <a:ext cx="0" cy="551111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760123" y="5915454"/>
            <a:ext cx="3230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339966"/>
                </a:solidFill>
              </a:rPr>
              <a:t>  </a:t>
            </a:r>
            <a:r>
              <a:rPr lang="de-DE" sz="2000" dirty="0" err="1">
                <a:solidFill>
                  <a:srgbClr val="339966"/>
                </a:solidFill>
              </a:rPr>
              <a:t>green</a:t>
            </a:r>
            <a:r>
              <a:rPr lang="de-DE" sz="2000" dirty="0">
                <a:solidFill>
                  <a:srgbClr val="339966"/>
                </a:solidFill>
              </a:rPr>
              <a:t>: </a:t>
            </a:r>
            <a:r>
              <a:rPr lang="de-DE" sz="2000" dirty="0" err="1">
                <a:solidFill>
                  <a:srgbClr val="339966"/>
                </a:solidFill>
              </a:rPr>
              <a:t>assembled</a:t>
            </a:r>
            <a:r>
              <a:rPr lang="de-DE" sz="2000" dirty="0">
                <a:solidFill>
                  <a:srgbClr val="339966"/>
                </a:solidFill>
              </a:rPr>
              <a:t> at KIT</a:t>
            </a:r>
          </a:p>
          <a:p>
            <a:r>
              <a:rPr lang="de-DE" sz="2000" dirty="0">
                <a:solidFill>
                  <a:srgbClr val="FFC000"/>
                </a:solidFill>
              </a:rPr>
              <a:t>orange: </a:t>
            </a:r>
            <a:r>
              <a:rPr lang="de-DE" sz="2000" dirty="0" err="1">
                <a:solidFill>
                  <a:srgbClr val="FFC000"/>
                </a:solidFill>
              </a:rPr>
              <a:t>assembled</a:t>
            </a:r>
            <a:r>
              <a:rPr lang="de-DE" sz="2000" dirty="0">
                <a:solidFill>
                  <a:srgbClr val="FFC000"/>
                </a:solidFill>
              </a:rPr>
              <a:t> at GSI 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6250651" y="2840853"/>
            <a:ext cx="5331780" cy="338554"/>
          </a:xfrm>
          <a:prstGeom prst="rect">
            <a:avLst/>
          </a:prstGeom>
          <a:solidFill>
            <a:srgbClr val="5C65C2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212535" y="2803428"/>
            <a:ext cx="1453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Half Unit 3L D</a:t>
            </a:r>
          </a:p>
        </p:txBody>
      </p:sp>
    </p:spTree>
    <p:extLst>
      <p:ext uri="{BB962C8B-B14F-4D97-AF65-F5344CB8AC3E}">
        <p14:creationId xmlns:p14="http://schemas.microsoft.com/office/powerpoint/2010/main" val="346301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A0D8-5B49-4EB5-8FA7-C11677DD8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55" y="225055"/>
            <a:ext cx="12586301" cy="533400"/>
          </a:xfrm>
        </p:spPr>
        <p:txBody>
          <a:bodyPr/>
          <a:lstStyle/>
          <a:p>
            <a:r>
              <a:rPr lang="de-DE" sz="2800" dirty="0" err="1">
                <a:solidFill>
                  <a:schemeClr val="accent1"/>
                </a:solidFill>
              </a:rPr>
              <a:t>Ladder</a:t>
            </a:r>
            <a:r>
              <a:rPr lang="de-DE" sz="2800" dirty="0">
                <a:solidFill>
                  <a:schemeClr val="accent1"/>
                </a:solidFill>
              </a:rPr>
              <a:t> Assembly in </a:t>
            </a:r>
            <a:r>
              <a:rPr lang="de-DE" sz="2800" dirty="0" err="1">
                <a:solidFill>
                  <a:schemeClr val="accent1"/>
                </a:solidFill>
              </a:rPr>
              <a:t>Full</a:t>
            </a:r>
            <a:r>
              <a:rPr lang="de-DE" sz="2800" dirty="0">
                <a:solidFill>
                  <a:schemeClr val="accent1"/>
                </a:solidFill>
              </a:rPr>
              <a:t> </a:t>
            </a:r>
            <a:r>
              <a:rPr lang="de-DE" sz="2800" dirty="0" err="1">
                <a:solidFill>
                  <a:schemeClr val="accent1"/>
                </a:solidFill>
              </a:rPr>
              <a:t>Production</a:t>
            </a:r>
            <a:r>
              <a:rPr lang="de-DE" sz="2800" dirty="0">
                <a:solidFill>
                  <a:schemeClr val="accent1"/>
                </a:solidFill>
              </a:rPr>
              <a:t> Mode, </a:t>
            </a:r>
            <a:r>
              <a:rPr lang="de-DE" sz="2800" dirty="0" err="1">
                <a:solidFill>
                  <a:schemeClr val="accent1"/>
                </a:solidFill>
              </a:rPr>
              <a:t>Careful</a:t>
            </a:r>
            <a:r>
              <a:rPr lang="de-DE" sz="2800" dirty="0">
                <a:solidFill>
                  <a:schemeClr val="accent1"/>
                </a:solidFill>
              </a:rPr>
              <a:t> </a:t>
            </a:r>
            <a:r>
              <a:rPr lang="de-DE" sz="2800" dirty="0" err="1">
                <a:solidFill>
                  <a:schemeClr val="accent1"/>
                </a:solidFill>
              </a:rPr>
              <a:t>Logistics</a:t>
            </a:r>
            <a:r>
              <a:rPr lang="de-DE" sz="2800" dirty="0">
                <a:solidFill>
                  <a:schemeClr val="accent1"/>
                </a:solidFill>
              </a:rPr>
              <a:t> Essential 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07A9F-8B1F-4D9A-AD8B-BAA2872D8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372" y="1034471"/>
            <a:ext cx="9673177" cy="54459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959104-E653-46A0-92CC-E1815621C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946" y="868216"/>
            <a:ext cx="5668145" cy="319116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7E2DCE9C-518B-49E5-B017-178C27474F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23" y="3635563"/>
            <a:ext cx="4236295" cy="2382916"/>
          </a:xfrm>
          <a:prstGeom prst="rect">
            <a:avLst/>
          </a:prstGeom>
          <a:ln w="38100">
            <a:solidFill>
              <a:schemeClr val="bg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6" name="Grafik 4">
            <a:extLst>
              <a:ext uri="{FF2B5EF4-FFF2-40B4-BE49-F238E27FC236}">
                <a16:creationId xmlns:a16="http://schemas.microsoft.com/office/drawing/2014/main" id="{F6F8E13A-C0A3-4BEE-AB29-1844A6B16F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5" y="5287257"/>
            <a:ext cx="2609642" cy="146922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323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7475" y="593147"/>
            <a:ext cx="5741580" cy="5954131"/>
          </a:xfrm>
        </p:spPr>
        <p:txBody>
          <a:bodyPr>
            <a:normAutofit/>
          </a:bodyPr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r>
              <a:rPr lang="de-DE" sz="1800" dirty="0" err="1"/>
              <a:t>Suspicious</a:t>
            </a:r>
            <a:r>
              <a:rPr lang="de-DE" sz="1800" dirty="0"/>
              <a:t> </a:t>
            </a:r>
            <a:r>
              <a:rPr lang="de-DE" sz="1800" dirty="0" err="1"/>
              <a:t>black</a:t>
            </a:r>
            <a:r>
              <a:rPr lang="de-DE" sz="1800" dirty="0"/>
              <a:t> </a:t>
            </a:r>
            <a:r>
              <a:rPr lang="de-DE" sz="1800" dirty="0" err="1"/>
              <a:t>spot</a:t>
            </a:r>
            <a:r>
              <a:rPr lang="de-DE" sz="1800" dirty="0"/>
              <a:t> on T0-shielding </a:t>
            </a:r>
            <a:r>
              <a:rPr lang="de-DE" sz="1800" dirty="0" err="1"/>
              <a:t>between</a:t>
            </a:r>
            <a:r>
              <a:rPr lang="de-DE" sz="1800" dirty="0"/>
              <a:t> T0 and B0 </a:t>
            </a:r>
            <a:r>
              <a:rPr lang="de-DE" sz="1800" dirty="0" err="1"/>
              <a:t>observed</a:t>
            </a:r>
            <a:r>
              <a:rPr lang="de-DE" sz="1800" dirty="0"/>
              <a:t> </a:t>
            </a:r>
            <a:r>
              <a:rPr lang="de-DE" sz="1800" dirty="0">
                <a:sym typeface="Wingdings" panose="05000000000000000000" pitchFamily="2" charset="2"/>
              </a:rPr>
              <a:t> </a:t>
            </a:r>
            <a:r>
              <a:rPr lang="de-DE" sz="1800" dirty="0" err="1">
                <a:sym typeface="Wingdings" panose="05000000000000000000" pitchFamily="2" charset="2"/>
              </a:rPr>
              <a:t>discharge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killed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both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modules</a:t>
            </a:r>
            <a:endParaRPr lang="de-DE" sz="1800" dirty="0">
              <a:sym typeface="Wingdings" panose="05000000000000000000" pitchFamily="2" charset="2"/>
            </a:endParaRPr>
          </a:p>
          <a:p>
            <a:r>
              <a:rPr lang="de-DE" sz="1800" dirty="0"/>
              <a:t>Further </a:t>
            </a:r>
            <a:r>
              <a:rPr lang="de-DE" sz="1800" dirty="0" err="1"/>
              <a:t>discharge</a:t>
            </a:r>
            <a:r>
              <a:rPr lang="de-DE" sz="1800" dirty="0"/>
              <a:t> </a:t>
            </a:r>
            <a:r>
              <a:rPr lang="de-DE" sz="1800" dirty="0" err="1"/>
              <a:t>between</a:t>
            </a:r>
            <a:r>
              <a:rPr lang="de-DE" sz="1800" dirty="0"/>
              <a:t> </a:t>
            </a:r>
            <a:r>
              <a:rPr lang="de-DE" sz="1800" dirty="0" err="1"/>
              <a:t>shielding</a:t>
            </a:r>
            <a:r>
              <a:rPr lang="de-DE" sz="1800" dirty="0"/>
              <a:t> </a:t>
            </a:r>
            <a:r>
              <a:rPr lang="de-DE" sz="1800" dirty="0" err="1"/>
              <a:t>layers</a:t>
            </a:r>
            <a:r>
              <a:rPr lang="de-DE" sz="1800" dirty="0"/>
              <a:t> </a:t>
            </a:r>
            <a:r>
              <a:rPr lang="de-DE" sz="1800" dirty="0" err="1"/>
              <a:t>killed</a:t>
            </a:r>
            <a:r>
              <a:rPr lang="de-DE" sz="1800" dirty="0"/>
              <a:t> </a:t>
            </a:r>
            <a:r>
              <a:rPr lang="de-DE" sz="1800" dirty="0" err="1"/>
              <a:t>electronics</a:t>
            </a:r>
            <a:r>
              <a:rPr lang="de-DE" sz="1800" dirty="0"/>
              <a:t> on additional </a:t>
            </a:r>
            <a:r>
              <a:rPr lang="de-DE" sz="1800" dirty="0" err="1"/>
              <a:t>module</a:t>
            </a:r>
            <a:endParaRPr lang="de-DE" sz="1800" dirty="0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5944" y="903870"/>
            <a:ext cx="3263503" cy="435133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67557" y="2224689"/>
            <a:ext cx="593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FFFF00"/>
                </a:solidFill>
              </a:rPr>
              <a:t>T0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3736301" y="1751416"/>
            <a:ext cx="5527122" cy="3091619"/>
            <a:chOff x="4374502" y="2206575"/>
            <a:chExt cx="6858000" cy="3861054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872975" y="708102"/>
              <a:ext cx="3861054" cy="6858000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5739384" y="3061425"/>
              <a:ext cx="593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>
                  <a:solidFill>
                    <a:srgbClr val="FFFF00"/>
                  </a:solidFill>
                </a:rPr>
                <a:t>T0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9559031" y="3043310"/>
              <a:ext cx="6158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>
                  <a:solidFill>
                    <a:srgbClr val="FFFF00"/>
                  </a:solidFill>
                </a:rPr>
                <a:t>B0</a:t>
              </a:r>
            </a:p>
          </p:txBody>
        </p:sp>
      </p:grpSp>
      <p:pic>
        <p:nvPicPr>
          <p:cNvPr id="10" name="Grafik 3">
            <a:extLst>
              <a:ext uri="{FF2B5EF4-FFF2-40B4-BE49-F238E27FC236}">
                <a16:creationId xmlns:a16="http://schemas.microsoft.com/office/drawing/2014/main" id="{CDFB3BC1-DBBA-4999-923A-499F32B20D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63208" y="2035483"/>
            <a:ext cx="4482211" cy="2523485"/>
          </a:xfrm>
          <a:prstGeom prst="rect">
            <a:avLst/>
          </a:prstGeom>
        </p:spPr>
      </p:pic>
      <p:pic>
        <p:nvPicPr>
          <p:cNvPr id="11" name="Inhaltsplatzhalter 3">
            <a:extLst>
              <a:ext uri="{FF2B5EF4-FFF2-40B4-BE49-F238E27FC236}">
                <a16:creationId xmlns:a16="http://schemas.microsoft.com/office/drawing/2014/main" id="{5BC3F590-14D6-4FAB-A67C-5835351B5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27" y="3687844"/>
            <a:ext cx="2718763" cy="362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0954076-D223-4280-B096-0A8F994F787D}"/>
              </a:ext>
            </a:extLst>
          </p:cNvPr>
          <p:cNvSpPr txBox="1">
            <a:spLocks/>
          </p:cNvSpPr>
          <p:nvPr/>
        </p:nvSpPr>
        <p:spPr bwMode="auto">
          <a:xfrm>
            <a:off x="204189" y="183135"/>
            <a:ext cx="1240210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5pPr>
            <a:lvl6pPr marL="562722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6pPr>
            <a:lvl7pPr marL="1125444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7pPr>
            <a:lvl8pPr marL="1688165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8pPr>
            <a:lvl9pPr marL="2250887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446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de-DE" sz="2800" kern="0" dirty="0">
                <a:solidFill>
                  <a:srgbClr val="5C65C2"/>
                </a:solidFill>
              </a:rPr>
              <a:t>First </a:t>
            </a:r>
            <a:r>
              <a:rPr lang="de-DE" sz="2800" kern="0" dirty="0" err="1">
                <a:solidFill>
                  <a:srgbClr val="5C65C2"/>
                </a:solidFill>
              </a:rPr>
              <a:t>ladder</a:t>
            </a:r>
            <a:r>
              <a:rPr lang="de-DE" sz="2800" kern="0" dirty="0">
                <a:solidFill>
                  <a:srgbClr val="5C65C2"/>
                </a:solidFill>
              </a:rPr>
              <a:t> </a:t>
            </a:r>
            <a:r>
              <a:rPr lang="de-DE" sz="2800" kern="0" dirty="0" err="1">
                <a:solidFill>
                  <a:srgbClr val="5C65C2"/>
                </a:solidFill>
              </a:rPr>
              <a:t>test</a:t>
            </a:r>
            <a:r>
              <a:rPr lang="de-DE" sz="2800" kern="0" dirty="0">
                <a:solidFill>
                  <a:srgbClr val="5C65C2"/>
                </a:solidFill>
              </a:rPr>
              <a:t> </a:t>
            </a:r>
            <a:r>
              <a:rPr lang="de-DE" sz="2800" kern="0" dirty="0" err="1">
                <a:solidFill>
                  <a:srgbClr val="5C65C2"/>
                </a:solidFill>
              </a:rPr>
              <a:t>with</a:t>
            </a:r>
            <a:r>
              <a:rPr lang="de-DE" sz="2800" kern="0" dirty="0">
                <a:solidFill>
                  <a:srgbClr val="5C65C2"/>
                </a:solidFill>
              </a:rPr>
              <a:t> </a:t>
            </a:r>
            <a:r>
              <a:rPr lang="de-DE" sz="2800" kern="0" dirty="0" err="1">
                <a:solidFill>
                  <a:srgbClr val="5C65C2"/>
                </a:solidFill>
              </a:rPr>
              <a:t>simultaneous</a:t>
            </a:r>
            <a:r>
              <a:rPr lang="de-DE" sz="2800" kern="0" dirty="0">
                <a:solidFill>
                  <a:srgbClr val="5C65C2"/>
                </a:solidFill>
              </a:rPr>
              <a:t> </a:t>
            </a:r>
            <a:r>
              <a:rPr lang="de-DE" sz="2800" kern="0" dirty="0" err="1">
                <a:solidFill>
                  <a:srgbClr val="5C65C2"/>
                </a:solidFill>
              </a:rPr>
              <a:t>bias</a:t>
            </a:r>
            <a:r>
              <a:rPr lang="de-DE" sz="2800" kern="0" dirty="0">
                <a:solidFill>
                  <a:srgbClr val="5C65C2"/>
                </a:solidFill>
              </a:rPr>
              <a:t> on all </a:t>
            </a:r>
            <a:r>
              <a:rPr lang="de-DE" sz="2800" kern="0" dirty="0" err="1">
                <a:solidFill>
                  <a:srgbClr val="5C65C2"/>
                </a:solidFill>
              </a:rPr>
              <a:t>modules</a:t>
            </a:r>
            <a:r>
              <a:rPr lang="de-DE" sz="2800" kern="0" dirty="0">
                <a:solidFill>
                  <a:srgbClr val="5C65C2"/>
                </a:solidFill>
              </a:rPr>
              <a:t> </a:t>
            </a:r>
            <a:r>
              <a:rPr lang="de-DE" sz="2800" kern="0" dirty="0" err="1">
                <a:solidFill>
                  <a:srgbClr val="5C65C2"/>
                </a:solidFill>
              </a:rPr>
              <a:t>utterly</a:t>
            </a:r>
            <a:r>
              <a:rPr lang="de-DE" sz="2800" kern="0" dirty="0">
                <a:solidFill>
                  <a:srgbClr val="5C65C2"/>
                </a:solidFill>
              </a:rPr>
              <a:t> </a:t>
            </a:r>
            <a:r>
              <a:rPr lang="de-DE" sz="2800" kern="0" dirty="0" err="1">
                <a:solidFill>
                  <a:srgbClr val="5C65C2"/>
                </a:solidFill>
              </a:rPr>
              <a:t>failed</a:t>
            </a:r>
            <a:r>
              <a:rPr lang="de-DE" sz="2800" kern="0" dirty="0">
                <a:solidFill>
                  <a:srgbClr val="5C65C2"/>
                </a:solidFill>
              </a:rPr>
              <a:t>!</a:t>
            </a:r>
            <a:endParaRPr lang="en-US" sz="2800" kern="0" dirty="0">
              <a:solidFill>
                <a:srgbClr val="5C65C2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386" y="4688007"/>
            <a:ext cx="10363200" cy="533400"/>
          </a:xfrm>
        </p:spPr>
        <p:txBody>
          <a:bodyPr>
            <a:normAutofit/>
          </a:bodyPr>
          <a:lstStyle/>
          <a:p>
            <a:r>
              <a:rPr lang="de-DE" sz="2000" dirty="0" err="1">
                <a:solidFill>
                  <a:srgbClr val="5C65C2"/>
                </a:solidFill>
              </a:rPr>
              <a:t>Identified</a:t>
            </a:r>
            <a:r>
              <a:rPr lang="de-DE" sz="2000" dirty="0">
                <a:solidFill>
                  <a:srgbClr val="5C65C2"/>
                </a:solidFill>
              </a:rPr>
              <a:t> </a:t>
            </a:r>
            <a:r>
              <a:rPr lang="de-DE" sz="2000" dirty="0" err="1">
                <a:solidFill>
                  <a:srgbClr val="5C65C2"/>
                </a:solidFill>
              </a:rPr>
              <a:t>locations</a:t>
            </a:r>
            <a:r>
              <a:rPr lang="de-DE" sz="2000" dirty="0">
                <a:solidFill>
                  <a:srgbClr val="5C65C2"/>
                </a:solidFill>
              </a:rPr>
              <a:t> </a:t>
            </a:r>
            <a:r>
              <a:rPr lang="de-DE" sz="2000" dirty="0" err="1">
                <a:solidFill>
                  <a:srgbClr val="5C65C2"/>
                </a:solidFill>
              </a:rPr>
              <a:t>of</a:t>
            </a:r>
            <a:r>
              <a:rPr lang="de-DE" sz="2000" dirty="0">
                <a:solidFill>
                  <a:srgbClr val="5C65C2"/>
                </a:solidFill>
              </a:rPr>
              <a:t> </a:t>
            </a:r>
            <a:r>
              <a:rPr lang="de-DE" sz="2000" dirty="0" err="1">
                <a:solidFill>
                  <a:srgbClr val="5C65C2"/>
                </a:solidFill>
              </a:rPr>
              <a:t>discharges</a:t>
            </a:r>
            <a:endParaRPr lang="de-DE" sz="2000" dirty="0">
              <a:solidFill>
                <a:srgbClr val="5C65C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238594-4428-414E-9E68-793D3AF5727B}"/>
              </a:ext>
            </a:extLst>
          </p:cNvPr>
          <p:cNvSpPr txBox="1"/>
          <p:nvPr/>
        </p:nvSpPr>
        <p:spPr>
          <a:xfrm>
            <a:off x="3582964" y="1172990"/>
            <a:ext cx="5832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990000"/>
                </a:solidFill>
              </a:rPr>
              <a:t>Two</a:t>
            </a:r>
            <a:r>
              <a:rPr lang="de-DE" sz="2000" b="1" dirty="0">
                <a:solidFill>
                  <a:srgbClr val="990000"/>
                </a:solidFill>
              </a:rPr>
              <a:t> </a:t>
            </a:r>
            <a:r>
              <a:rPr lang="de-DE" sz="2000" b="1" dirty="0" err="1">
                <a:solidFill>
                  <a:srgbClr val="990000"/>
                </a:solidFill>
              </a:rPr>
              <a:t>discharges</a:t>
            </a:r>
            <a:r>
              <a:rPr lang="de-DE" sz="2000" b="1" dirty="0">
                <a:solidFill>
                  <a:srgbClr val="990000"/>
                </a:solidFill>
              </a:rPr>
              <a:t> </a:t>
            </a:r>
            <a:r>
              <a:rPr lang="de-DE" sz="2000" b="1" dirty="0" err="1">
                <a:solidFill>
                  <a:srgbClr val="990000"/>
                </a:solidFill>
              </a:rPr>
              <a:t>between</a:t>
            </a:r>
            <a:r>
              <a:rPr lang="de-DE" sz="2000" b="1" dirty="0">
                <a:solidFill>
                  <a:srgbClr val="990000"/>
                </a:solidFill>
              </a:rPr>
              <a:t> </a:t>
            </a:r>
            <a:r>
              <a:rPr lang="de-DE" sz="2000" b="1" dirty="0" err="1">
                <a:solidFill>
                  <a:srgbClr val="990000"/>
                </a:solidFill>
              </a:rPr>
              <a:t>modules</a:t>
            </a:r>
            <a:r>
              <a:rPr lang="de-DE" sz="2000" b="1" dirty="0">
                <a:solidFill>
                  <a:srgbClr val="990000"/>
                </a:solidFill>
              </a:rPr>
              <a:t> </a:t>
            </a:r>
            <a:r>
              <a:rPr lang="de-DE" sz="2000" b="1" dirty="0" err="1">
                <a:solidFill>
                  <a:srgbClr val="990000"/>
                </a:solidFill>
              </a:rPr>
              <a:t>killed</a:t>
            </a:r>
            <a:r>
              <a:rPr lang="de-DE" sz="2000" b="1" dirty="0">
                <a:solidFill>
                  <a:srgbClr val="990000"/>
                </a:solidFill>
              </a:rPr>
              <a:t> </a:t>
            </a:r>
            <a:r>
              <a:rPr lang="de-DE" sz="2000" b="1" dirty="0" err="1">
                <a:solidFill>
                  <a:srgbClr val="990000"/>
                </a:solidFill>
              </a:rPr>
              <a:t>three</a:t>
            </a:r>
            <a:r>
              <a:rPr lang="de-DE" sz="2000" b="1" dirty="0">
                <a:solidFill>
                  <a:srgbClr val="990000"/>
                </a:solidFill>
              </a:rPr>
              <a:t>!</a:t>
            </a:r>
            <a:endParaRPr lang="en-US" sz="2000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2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003D-B180-4CDC-9A59-7C787449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70" y="200891"/>
            <a:ext cx="11207439" cy="533400"/>
          </a:xfrm>
        </p:spPr>
        <p:txBody>
          <a:bodyPr/>
          <a:lstStyle/>
          <a:p>
            <a:r>
              <a:rPr lang="de-DE" sz="2800" dirty="0">
                <a:solidFill>
                  <a:srgbClr val="5C65C2"/>
                </a:solidFill>
              </a:rPr>
              <a:t>Counter </a:t>
            </a:r>
            <a:r>
              <a:rPr lang="de-DE" sz="2800" dirty="0" err="1">
                <a:solidFill>
                  <a:srgbClr val="5C65C2"/>
                </a:solidFill>
              </a:rPr>
              <a:t>measures</a:t>
            </a:r>
            <a:r>
              <a:rPr lang="de-DE" sz="2800" dirty="0">
                <a:solidFill>
                  <a:srgbClr val="5C65C2"/>
                </a:solidFill>
              </a:rPr>
              <a:t> </a:t>
            </a:r>
            <a:r>
              <a:rPr lang="de-DE" sz="2800" dirty="0" err="1">
                <a:solidFill>
                  <a:srgbClr val="5C65C2"/>
                </a:solidFill>
              </a:rPr>
              <a:t>taken</a:t>
            </a:r>
            <a:r>
              <a:rPr lang="de-DE" sz="2800" dirty="0">
                <a:solidFill>
                  <a:srgbClr val="5C65C2"/>
                </a:solidFill>
              </a:rPr>
              <a:t>, </a:t>
            </a:r>
            <a:r>
              <a:rPr lang="de-DE" sz="2800" dirty="0" err="1">
                <a:solidFill>
                  <a:srgbClr val="5C65C2"/>
                </a:solidFill>
              </a:rPr>
              <a:t>ladder</a:t>
            </a:r>
            <a:r>
              <a:rPr lang="de-DE" sz="2800" dirty="0">
                <a:solidFill>
                  <a:srgbClr val="5C65C2"/>
                </a:solidFill>
              </a:rPr>
              <a:t> </a:t>
            </a:r>
            <a:r>
              <a:rPr lang="de-DE" sz="2800" dirty="0" err="1">
                <a:solidFill>
                  <a:srgbClr val="5C65C2"/>
                </a:solidFill>
              </a:rPr>
              <a:t>assembly</a:t>
            </a:r>
            <a:r>
              <a:rPr lang="de-DE" sz="2800" dirty="0">
                <a:solidFill>
                  <a:srgbClr val="5C65C2"/>
                </a:solidFill>
              </a:rPr>
              <a:t> </a:t>
            </a:r>
            <a:r>
              <a:rPr lang="de-DE" sz="2800" dirty="0" err="1">
                <a:solidFill>
                  <a:srgbClr val="5C65C2"/>
                </a:solidFill>
              </a:rPr>
              <a:t>now</a:t>
            </a:r>
            <a:r>
              <a:rPr lang="de-DE" sz="2800" dirty="0">
                <a:solidFill>
                  <a:srgbClr val="5C65C2"/>
                </a:solidFill>
              </a:rPr>
              <a:t> at </a:t>
            </a:r>
            <a:r>
              <a:rPr lang="de-DE" sz="2800" dirty="0" err="1">
                <a:solidFill>
                  <a:srgbClr val="5C65C2"/>
                </a:solidFill>
              </a:rPr>
              <a:t>speed</a:t>
            </a:r>
            <a:endParaRPr lang="en-US" sz="2800" dirty="0">
              <a:solidFill>
                <a:srgbClr val="5C65C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A87F9-45F3-49F2-81D4-5B41BAE4E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09" y="883465"/>
            <a:ext cx="6519743" cy="4343400"/>
          </a:xfrm>
        </p:spPr>
        <p:txBody>
          <a:bodyPr/>
          <a:lstStyle/>
          <a:p>
            <a:r>
              <a:rPr lang="de-DE" sz="1800" b="1" dirty="0"/>
              <a:t>Counter </a:t>
            </a:r>
            <a:r>
              <a:rPr lang="de-DE" sz="1800" b="1" dirty="0" err="1"/>
              <a:t>measures</a:t>
            </a:r>
            <a:r>
              <a:rPr lang="de-DE" sz="1800" b="1" dirty="0"/>
              <a:t> </a:t>
            </a:r>
            <a:r>
              <a:rPr lang="de-DE" sz="1800" b="1" dirty="0" err="1"/>
              <a:t>developed</a:t>
            </a:r>
            <a:r>
              <a:rPr lang="de-DE" sz="1800" b="1" dirty="0"/>
              <a:t>:</a:t>
            </a:r>
            <a:r>
              <a:rPr lang="de-DE" sz="2000" dirty="0"/>
              <a:t> </a:t>
            </a:r>
          </a:p>
          <a:p>
            <a:pPr lvl="1"/>
            <a:r>
              <a:rPr lang="de-DE" sz="1800" b="1" dirty="0" err="1"/>
              <a:t>Ladder</a:t>
            </a:r>
            <a:r>
              <a:rPr lang="de-DE" sz="1800" b="1" dirty="0"/>
              <a:t> design: </a:t>
            </a:r>
            <a:r>
              <a:rPr lang="de-DE" sz="1800" dirty="0"/>
              <a:t>additional 7.5µm </a:t>
            </a:r>
            <a:r>
              <a:rPr lang="de-DE" sz="1800" dirty="0" err="1"/>
              <a:t>insulating</a:t>
            </a:r>
            <a:r>
              <a:rPr lang="de-DE" sz="1800" dirty="0"/>
              <a:t> </a:t>
            </a:r>
            <a:r>
              <a:rPr lang="de-DE" sz="1800" dirty="0" err="1"/>
              <a:t>Kapton</a:t>
            </a:r>
            <a:r>
              <a:rPr lang="de-DE" sz="1800" dirty="0"/>
              <a:t> </a:t>
            </a:r>
            <a:r>
              <a:rPr lang="de-DE" sz="1800" dirty="0" err="1"/>
              <a:t>layer</a:t>
            </a:r>
            <a:r>
              <a:rPr lang="de-DE" sz="1800" dirty="0"/>
              <a:t> </a:t>
            </a:r>
            <a:r>
              <a:rPr lang="de-DE" sz="1800" dirty="0" err="1"/>
              <a:t>added</a:t>
            </a:r>
            <a:r>
              <a:rPr lang="de-DE" sz="1800" dirty="0"/>
              <a:t> </a:t>
            </a:r>
            <a:r>
              <a:rPr lang="de-DE" sz="1800" dirty="0" err="1"/>
              <a:t>between</a:t>
            </a:r>
            <a:r>
              <a:rPr lang="de-DE" sz="1800" dirty="0"/>
              <a:t> </a:t>
            </a:r>
            <a:r>
              <a:rPr lang="de-DE" sz="1800" dirty="0" err="1"/>
              <a:t>central</a:t>
            </a:r>
            <a:r>
              <a:rPr lang="de-DE" sz="1800" dirty="0"/>
              <a:t> </a:t>
            </a:r>
            <a:r>
              <a:rPr lang="de-DE" sz="1800" dirty="0" err="1"/>
              <a:t>modules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highest</a:t>
            </a:r>
            <a:r>
              <a:rPr lang="de-DE" sz="1800" dirty="0"/>
              <a:t> </a:t>
            </a:r>
            <a:r>
              <a:rPr lang="de-DE" sz="1800" dirty="0" err="1"/>
              <a:t>bias</a:t>
            </a:r>
            <a:r>
              <a:rPr lang="de-DE" sz="1800" dirty="0"/>
              <a:t> (</a:t>
            </a:r>
            <a:r>
              <a:rPr lang="de-DE" sz="1800" dirty="0" err="1"/>
              <a:t>adds</a:t>
            </a:r>
            <a:r>
              <a:rPr lang="de-DE" sz="1800" dirty="0"/>
              <a:t> 0.003% X/</a:t>
            </a:r>
            <a:r>
              <a:rPr lang="de-DE" sz="1800" dirty="0" err="1"/>
              <a:t>X</a:t>
            </a:r>
            <a:r>
              <a:rPr lang="de-DE" sz="1800" baseline="-25000" dirty="0" err="1"/>
              <a:t>o</a:t>
            </a:r>
            <a:r>
              <a:rPr lang="de-DE" sz="1800" dirty="0"/>
              <a:t>)</a:t>
            </a:r>
          </a:p>
          <a:p>
            <a:pPr lvl="1"/>
            <a:r>
              <a:rPr lang="de-DE" sz="1800" b="1" dirty="0" err="1"/>
              <a:t>Procedural</a:t>
            </a:r>
            <a:r>
              <a:rPr lang="de-DE" sz="1800" b="1" dirty="0"/>
              <a:t>: </a:t>
            </a:r>
            <a:r>
              <a:rPr lang="de-DE" sz="1800" dirty="0" err="1"/>
              <a:t>Biassing</a:t>
            </a:r>
            <a:r>
              <a:rPr lang="de-DE" sz="1800" dirty="0"/>
              <a:t> </a:t>
            </a:r>
            <a:r>
              <a:rPr lang="de-DE" sz="1800" dirty="0" err="1"/>
              <a:t>test</a:t>
            </a:r>
            <a:r>
              <a:rPr lang="de-DE" sz="1800" dirty="0"/>
              <a:t> at </a:t>
            </a:r>
            <a:r>
              <a:rPr lang="de-DE" sz="1800" dirty="0" err="1"/>
              <a:t>highest</a:t>
            </a:r>
            <a:r>
              <a:rPr lang="de-DE" sz="1800" dirty="0"/>
              <a:t> </a:t>
            </a:r>
            <a:r>
              <a:rPr lang="de-DE" sz="1800" dirty="0" err="1"/>
              <a:t>voltage</a:t>
            </a:r>
            <a:r>
              <a:rPr lang="de-DE" sz="1800" dirty="0"/>
              <a:t> </a:t>
            </a:r>
            <a:r>
              <a:rPr lang="de-DE" sz="1800" dirty="0" err="1"/>
              <a:t>without</a:t>
            </a:r>
            <a:r>
              <a:rPr lang="de-DE" sz="1800" dirty="0"/>
              <a:t> </a:t>
            </a:r>
            <a:r>
              <a:rPr lang="de-DE" sz="1800" dirty="0" err="1"/>
              <a:t>connection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lines</a:t>
            </a:r>
            <a:r>
              <a:rPr lang="de-DE" sz="1800" dirty="0"/>
              <a:t> </a:t>
            </a:r>
            <a:r>
              <a:rPr lang="de-DE" sz="1800" dirty="0">
                <a:sym typeface="Wingdings" panose="05000000000000000000" pitchFamily="2" charset="2"/>
              </a:rPr>
              <a:t> </a:t>
            </a:r>
            <a:r>
              <a:rPr lang="de-DE" sz="1800" dirty="0" err="1">
                <a:sym typeface="Wingdings" panose="05000000000000000000" pitchFamily="2" charset="2"/>
              </a:rPr>
              <a:t>discharges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may</a:t>
            </a:r>
            <a:r>
              <a:rPr lang="de-DE" sz="1800" dirty="0">
                <a:sym typeface="Wingdings" panose="05000000000000000000" pitchFamily="2" charset="2"/>
              </a:rPr>
              <a:t> happen but will </a:t>
            </a:r>
            <a:r>
              <a:rPr lang="de-DE" sz="1800" dirty="0" err="1">
                <a:sym typeface="Wingdings" panose="05000000000000000000" pitchFamily="2" charset="2"/>
              </a:rPr>
              <a:t>cause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no</a:t>
            </a:r>
            <a:r>
              <a:rPr lang="de-DE" sz="1800" dirty="0">
                <a:sym typeface="Wingdings" panose="05000000000000000000" pitchFamily="2" charset="2"/>
              </a:rPr>
              <a:t> </a:t>
            </a:r>
            <a:r>
              <a:rPr lang="de-DE" sz="1800" dirty="0" err="1">
                <a:sym typeface="Wingdings" panose="05000000000000000000" pitchFamily="2" charset="2"/>
              </a:rPr>
              <a:t>damage</a:t>
            </a:r>
            <a:r>
              <a:rPr lang="de-DE" sz="1800" dirty="0">
                <a:sym typeface="Wingdings" panose="05000000000000000000" pitchFamily="2" charset="2"/>
              </a:rPr>
              <a:t>!</a:t>
            </a:r>
            <a:endParaRPr lang="de-DE" sz="18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9DBA3-B976-452C-B25B-68FFE7CF3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6726" y="954487"/>
            <a:ext cx="4734995" cy="50912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B1DFE3D-F73F-4606-B8F2-02C2B25C0C98}"/>
              </a:ext>
            </a:extLst>
          </p:cNvPr>
          <p:cNvSpPr txBox="1">
            <a:spLocks/>
          </p:cNvSpPr>
          <p:nvPr/>
        </p:nvSpPr>
        <p:spPr bwMode="auto">
          <a:xfrm>
            <a:off x="186109" y="3943269"/>
            <a:ext cx="680061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22041" indent="-42204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95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23" indent="-35170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62">
                <a:solidFill>
                  <a:schemeClr val="tx1"/>
                </a:solidFill>
                <a:latin typeface="+mn-lt"/>
              </a:defRPr>
            </a:lvl2pPr>
            <a:lvl3pPr marL="1406804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969526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532248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3094970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3657691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4220413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4783135" indent="-281361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000" kern="0" dirty="0" err="1"/>
              <a:t>Installed</a:t>
            </a:r>
            <a:r>
              <a:rPr lang="de-DE" sz="2000" kern="0" dirty="0"/>
              <a:t> CRI </a:t>
            </a:r>
            <a:r>
              <a:rPr lang="de-DE" sz="2000" kern="0" dirty="0" err="1"/>
              <a:t>for</a:t>
            </a:r>
            <a:r>
              <a:rPr lang="de-DE" sz="2000" kern="0" dirty="0"/>
              <a:t> </a:t>
            </a:r>
            <a:r>
              <a:rPr lang="de-DE" sz="2000" kern="0" dirty="0" err="1"/>
              <a:t>full</a:t>
            </a:r>
            <a:r>
              <a:rPr lang="de-DE" sz="2000" kern="0" dirty="0"/>
              <a:t>, high </a:t>
            </a:r>
            <a:r>
              <a:rPr lang="de-DE" sz="2000" kern="0" dirty="0" err="1"/>
              <a:t>bandwidth</a:t>
            </a:r>
            <a:r>
              <a:rPr lang="de-DE" sz="2000" kern="0" dirty="0"/>
              <a:t> </a:t>
            </a:r>
            <a:r>
              <a:rPr lang="de-DE" sz="2000" kern="0" dirty="0" err="1"/>
              <a:t>ladder</a:t>
            </a:r>
            <a:r>
              <a:rPr lang="de-DE" sz="2000" kern="0" dirty="0"/>
              <a:t> </a:t>
            </a:r>
            <a:r>
              <a:rPr lang="de-DE" sz="2000" kern="0" dirty="0" err="1"/>
              <a:t>testing</a:t>
            </a:r>
            <a:endParaRPr lang="de-DE" sz="2000" kern="0" dirty="0"/>
          </a:p>
          <a:p>
            <a:r>
              <a:rPr lang="de-DE" sz="2000" kern="0" dirty="0"/>
              <a:t>Operation and </a:t>
            </a:r>
            <a:r>
              <a:rPr lang="de-DE" sz="2000" kern="0" dirty="0" err="1"/>
              <a:t>analysis</a:t>
            </a:r>
            <a:r>
              <a:rPr lang="de-DE" sz="2000" kern="0" dirty="0"/>
              <a:t> </a:t>
            </a:r>
            <a:r>
              <a:rPr lang="de-DE" sz="2000" kern="0" dirty="0" err="1"/>
              <a:t>software</a:t>
            </a:r>
            <a:r>
              <a:rPr lang="de-DE" sz="2000" kern="0" dirty="0"/>
              <a:t> </a:t>
            </a:r>
            <a:r>
              <a:rPr lang="de-DE" sz="2000" kern="0" dirty="0" err="1"/>
              <a:t>transferred</a:t>
            </a:r>
            <a:r>
              <a:rPr lang="de-DE" sz="2000" kern="0" dirty="0"/>
              <a:t> </a:t>
            </a:r>
            <a:r>
              <a:rPr lang="de-DE" sz="2000" kern="0" dirty="0" err="1"/>
              <a:t>from</a:t>
            </a:r>
            <a:r>
              <a:rPr lang="de-DE" sz="2000" kern="0" dirty="0"/>
              <a:t> </a:t>
            </a:r>
            <a:r>
              <a:rPr lang="de-DE" sz="2000" kern="0" dirty="0" err="1"/>
              <a:t>mSTS</a:t>
            </a:r>
            <a:endParaRPr lang="de-DE" sz="2000" kern="0" dirty="0"/>
          </a:p>
          <a:p>
            <a:r>
              <a:rPr lang="de-DE" sz="2000" kern="0" dirty="0"/>
              <a:t>Final </a:t>
            </a:r>
            <a:r>
              <a:rPr lang="de-DE" sz="2000" kern="0" dirty="0" err="1"/>
              <a:t>ladder</a:t>
            </a:r>
            <a:r>
              <a:rPr lang="de-DE" sz="2000" kern="0" dirty="0"/>
              <a:t> </a:t>
            </a:r>
            <a:r>
              <a:rPr lang="de-DE" sz="2000" kern="0" dirty="0" err="1"/>
              <a:t>characterization</a:t>
            </a:r>
            <a:r>
              <a:rPr lang="de-DE" sz="2000" kern="0" dirty="0"/>
              <a:t> will </a:t>
            </a:r>
            <a:r>
              <a:rPr lang="de-DE" sz="2000" kern="0" dirty="0" err="1"/>
              <a:t>result</a:t>
            </a:r>
            <a:r>
              <a:rPr lang="de-DE" sz="2000" kern="0" dirty="0"/>
              <a:t> in „</a:t>
            </a:r>
            <a:r>
              <a:rPr lang="de-DE" sz="2000" kern="0" dirty="0" err="1"/>
              <a:t>module</a:t>
            </a:r>
            <a:r>
              <a:rPr lang="de-DE" sz="2000" kern="0" dirty="0"/>
              <a:t> </a:t>
            </a:r>
            <a:r>
              <a:rPr lang="de-DE" sz="2000" kern="0" dirty="0" err="1"/>
              <a:t>passport</a:t>
            </a:r>
            <a:r>
              <a:rPr lang="de-DE" sz="2000" kern="0" dirty="0"/>
              <a:t>“ </a:t>
            </a:r>
            <a:r>
              <a:rPr lang="de-DE" sz="2000" kern="0" dirty="0" err="1"/>
              <a:t>for</a:t>
            </a:r>
            <a:r>
              <a:rPr lang="de-DE" sz="2000" kern="0" dirty="0"/>
              <a:t> </a:t>
            </a:r>
            <a:r>
              <a:rPr lang="de-DE" sz="2000" kern="0" dirty="0" err="1"/>
              <a:t>each</a:t>
            </a:r>
            <a:r>
              <a:rPr lang="de-DE" sz="2000" kern="0" dirty="0"/>
              <a:t> </a:t>
            </a:r>
            <a:r>
              <a:rPr lang="de-DE" sz="2000" kern="0" dirty="0" err="1"/>
              <a:t>module</a:t>
            </a:r>
            <a:r>
              <a:rPr lang="de-DE" sz="2000" kern="0" dirty="0"/>
              <a:t> </a:t>
            </a:r>
            <a:r>
              <a:rPr lang="de-DE" sz="2000" kern="0" dirty="0" err="1"/>
              <a:t>to</a:t>
            </a:r>
            <a:r>
              <a:rPr lang="de-DE" sz="2000" kern="0" dirty="0"/>
              <a:t> </a:t>
            </a:r>
            <a:r>
              <a:rPr lang="de-DE" sz="2000" kern="0" dirty="0" err="1"/>
              <a:t>be</a:t>
            </a:r>
            <a:r>
              <a:rPr lang="de-DE" sz="2000" kern="0" dirty="0"/>
              <a:t> </a:t>
            </a:r>
            <a:r>
              <a:rPr lang="de-DE" sz="2000" kern="0" dirty="0" err="1"/>
              <a:t>integrated</a:t>
            </a:r>
            <a:r>
              <a:rPr lang="de-DE" sz="2000" kern="0" dirty="0"/>
              <a:t> </a:t>
            </a:r>
            <a:r>
              <a:rPr lang="de-DE" sz="2000" kern="0" dirty="0" err="1"/>
              <a:t>into</a:t>
            </a:r>
            <a:r>
              <a:rPr lang="de-DE" sz="2000" kern="0" dirty="0"/>
              <a:t> STS</a:t>
            </a:r>
          </a:p>
          <a:p>
            <a:r>
              <a:rPr lang="de-DE" sz="2000" kern="0" dirty="0"/>
              <a:t>Definition </a:t>
            </a:r>
            <a:r>
              <a:rPr lang="de-DE" sz="2000" kern="0" dirty="0" err="1"/>
              <a:t>being</a:t>
            </a:r>
            <a:r>
              <a:rPr lang="de-DE" sz="2000" kern="0" dirty="0"/>
              <a:t> </a:t>
            </a:r>
            <a:r>
              <a:rPr lang="de-DE" sz="2000" kern="0" dirty="0" err="1"/>
              <a:t>worked</a:t>
            </a:r>
            <a:r>
              <a:rPr lang="de-DE" sz="2000" kern="0" dirty="0"/>
              <a:t> on</a:t>
            </a:r>
          </a:p>
          <a:p>
            <a:endParaRPr lang="en-US" sz="2000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6808A-14A4-4F97-A5F9-1B938ACFBF33}"/>
              </a:ext>
            </a:extLst>
          </p:cNvPr>
          <p:cNvSpPr txBox="1"/>
          <p:nvPr/>
        </p:nvSpPr>
        <p:spPr>
          <a:xfrm>
            <a:off x="603681" y="3538407"/>
            <a:ext cx="334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Serial </a:t>
            </a:r>
            <a:r>
              <a:rPr lang="de-DE" sz="1800" b="1" dirty="0" err="1"/>
              <a:t>Ladder</a:t>
            </a:r>
            <a:r>
              <a:rPr lang="de-DE" sz="1800" b="1" dirty="0"/>
              <a:t> Tests </a:t>
            </a:r>
            <a:r>
              <a:rPr lang="de-DE" sz="1800" b="1" dirty="0" err="1"/>
              <a:t>prepared</a:t>
            </a:r>
            <a:endParaRPr lang="en-US" sz="1800" b="1" dirty="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85AA76C2-A23B-FB7D-AB9C-A46129681306}"/>
              </a:ext>
            </a:extLst>
          </p:cNvPr>
          <p:cNvSpPr/>
          <p:nvPr/>
        </p:nvSpPr>
        <p:spPr bwMode="auto">
          <a:xfrm>
            <a:off x="3951585" y="3610466"/>
            <a:ext cx="417572" cy="18362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536BD8-BC38-A756-E431-7AF98D37E56A}"/>
              </a:ext>
            </a:extLst>
          </p:cNvPr>
          <p:cNvSpPr txBox="1"/>
          <p:nvPr/>
        </p:nvSpPr>
        <p:spPr>
          <a:xfrm>
            <a:off x="4369157" y="3409892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See Lady </a:t>
            </a:r>
            <a:r>
              <a:rPr lang="de-DE" dirty="0" err="1"/>
              <a:t>Maryann‘s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</a:p>
          <a:p>
            <a:r>
              <a:rPr lang="de-DE" dirty="0"/>
              <a:t>on Friday</a:t>
            </a:r>
          </a:p>
        </p:txBody>
      </p:sp>
    </p:spTree>
    <p:extLst>
      <p:ext uri="{BB962C8B-B14F-4D97-AF65-F5344CB8AC3E}">
        <p14:creationId xmlns:p14="http://schemas.microsoft.com/office/powerpoint/2010/main" val="2618130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3EB660-99BD-431F-BB33-4C17270B0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89" y="807181"/>
            <a:ext cx="9111959" cy="454527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43" y="200607"/>
            <a:ext cx="12076975" cy="533400"/>
          </a:xfrm>
        </p:spPr>
        <p:txBody>
          <a:bodyPr/>
          <a:lstStyle/>
          <a:p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Ladder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Assembly, 21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ladders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(out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106) </a:t>
            </a:r>
            <a:r>
              <a:rPr lang="de-DE" sz="2800" dirty="0" err="1">
                <a:solidFill>
                  <a:schemeClr val="accent1">
                    <a:lumMod val="75000"/>
                  </a:schemeClr>
                </a:solidFill>
              </a:rPr>
              <a:t>assembled</a:t>
            </a:r>
            <a:r>
              <a:rPr lang="de-DE" sz="2800" dirty="0">
                <a:solidFill>
                  <a:schemeClr val="accent1">
                    <a:lumMod val="75000"/>
                  </a:schemeClr>
                </a:solidFill>
              </a:rPr>
              <a:t> (162/876         )</a:t>
            </a:r>
          </a:p>
        </p:txBody>
      </p:sp>
      <p:cxnSp>
        <p:nvCxnSpPr>
          <p:cNvPr id="6" name="Gerade Verbindung mit Pfeil 5"/>
          <p:cNvCxnSpPr/>
          <p:nvPr/>
        </p:nvCxnSpPr>
        <p:spPr bwMode="auto">
          <a:xfrm flipH="1">
            <a:off x="5033639" y="2391860"/>
            <a:ext cx="1081235" cy="14965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16" y="5301808"/>
            <a:ext cx="10827725" cy="1617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55B8A6-48B4-49F5-A201-2A7802531DF2}"/>
              </a:ext>
            </a:extLst>
          </p:cNvPr>
          <p:cNvSpPr txBox="1"/>
          <p:nvPr/>
        </p:nvSpPr>
        <p:spPr>
          <a:xfrm>
            <a:off x="10582183" y="149232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chemeClr val="accent1">
                    <a:lumMod val="75000"/>
                  </a:schemeClr>
                </a:solidFill>
              </a:rPr>
              <a:t>module</a:t>
            </a:r>
            <a:endParaRPr lang="de-D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metric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EBC0F8-41EC-4C7B-B389-86E39D51A334}"/>
              </a:ext>
            </a:extLst>
          </p:cNvPr>
          <p:cNvSpPr txBox="1"/>
          <p:nvPr/>
        </p:nvSpPr>
        <p:spPr>
          <a:xfrm rot="20149362">
            <a:off x="1619624" y="1475006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17.10.2025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3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6983" y="869111"/>
            <a:ext cx="11002348" cy="4351338"/>
          </a:xfrm>
        </p:spPr>
        <p:txBody>
          <a:bodyPr/>
          <a:lstStyle/>
          <a:p>
            <a:r>
              <a:rPr lang="de-DE" sz="1800" dirty="0"/>
              <a:t>Oleksandr Suddia </a:t>
            </a:r>
            <a:r>
              <a:rPr lang="de-DE" sz="1800" dirty="0" err="1"/>
              <a:t>elaborated</a:t>
            </a:r>
            <a:r>
              <a:rPr lang="de-DE" sz="1800" dirty="0"/>
              <a:t> </a:t>
            </a:r>
            <a:r>
              <a:rPr lang="de-DE" sz="1800" dirty="0" err="1"/>
              <a:t>procedure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dismount</a:t>
            </a:r>
            <a:r>
              <a:rPr lang="de-DE" sz="1800" dirty="0"/>
              <a:t> and clean </a:t>
            </a:r>
            <a:r>
              <a:rPr lang="de-DE" sz="1800" dirty="0" err="1"/>
              <a:t>modules</a:t>
            </a:r>
            <a:r>
              <a:rPr lang="de-DE" sz="1800" dirty="0"/>
              <a:t> </a:t>
            </a:r>
            <a:r>
              <a:rPr lang="de-DE" sz="1800" dirty="0" err="1"/>
              <a:t>from</a:t>
            </a:r>
            <a:r>
              <a:rPr lang="de-DE" sz="1800" dirty="0"/>
              <a:t> </a:t>
            </a:r>
            <a:r>
              <a:rPr lang="de-DE" sz="1800" dirty="0" err="1"/>
              <a:t>assembled</a:t>
            </a:r>
            <a:r>
              <a:rPr lang="de-DE" sz="1800" dirty="0"/>
              <a:t> </a:t>
            </a:r>
            <a:r>
              <a:rPr lang="de-DE" sz="1800" dirty="0" err="1"/>
              <a:t>ladder</a:t>
            </a:r>
            <a:r>
              <a:rPr lang="de-DE" sz="1800" dirty="0"/>
              <a:t> </a:t>
            </a:r>
            <a:r>
              <a:rPr lang="de-DE" sz="1800" dirty="0" err="1"/>
              <a:t>without</a:t>
            </a:r>
            <a:r>
              <a:rPr lang="de-DE" sz="1800" dirty="0"/>
              <a:t> </a:t>
            </a:r>
            <a:r>
              <a:rPr lang="de-DE" sz="1800" dirty="0" err="1"/>
              <a:t>compromizing</a:t>
            </a:r>
            <a:r>
              <a:rPr lang="de-DE" sz="1800" dirty="0"/>
              <a:t> </a:t>
            </a:r>
            <a:r>
              <a:rPr lang="de-DE" sz="1800" dirty="0" err="1"/>
              <a:t>function</a:t>
            </a:r>
            <a:r>
              <a:rPr lang="de-DE" sz="1800" dirty="0"/>
              <a:t>, </a:t>
            </a:r>
            <a:r>
              <a:rPr lang="de-DE" sz="1800" dirty="0" err="1"/>
              <a:t>using</a:t>
            </a:r>
            <a:r>
              <a:rPr lang="de-DE" sz="1800" dirty="0"/>
              <a:t> </a:t>
            </a:r>
            <a:r>
              <a:rPr lang="de-DE" sz="1800" dirty="0" err="1"/>
              <a:t>tooth</a:t>
            </a:r>
            <a:r>
              <a:rPr lang="de-DE" sz="1800" dirty="0"/>
              <a:t> </a:t>
            </a:r>
            <a:r>
              <a:rPr lang="de-DE" sz="1800" dirty="0" err="1"/>
              <a:t>cleaning</a:t>
            </a:r>
            <a:r>
              <a:rPr lang="de-DE" sz="1800" dirty="0"/>
              <a:t> </a:t>
            </a:r>
            <a:r>
              <a:rPr lang="de-DE" sz="1800" dirty="0" err="1"/>
              <a:t>silk</a:t>
            </a:r>
            <a:r>
              <a:rPr lang="de-DE" sz="1800" dirty="0"/>
              <a:t> and </a:t>
            </a:r>
            <a:r>
              <a:rPr lang="de-DE" sz="1800" dirty="0" err="1"/>
              <a:t>silicone</a:t>
            </a:r>
            <a:r>
              <a:rPr lang="de-DE" sz="1800" dirty="0"/>
              <a:t> </a:t>
            </a:r>
            <a:r>
              <a:rPr lang="de-DE" sz="1800" dirty="0" err="1"/>
              <a:t>cleaning</a:t>
            </a:r>
            <a:r>
              <a:rPr lang="de-DE" sz="1800" dirty="0"/>
              <a:t> </a:t>
            </a:r>
            <a:r>
              <a:rPr lang="de-DE" sz="1800" dirty="0" err="1"/>
              <a:t>agent</a:t>
            </a:r>
            <a:endParaRPr lang="de-DE" sz="1800" dirty="0"/>
          </a:p>
          <a:p>
            <a:r>
              <a:rPr lang="de-DE" sz="1800" dirty="0"/>
              <a:t>Even chip-</a:t>
            </a:r>
            <a:r>
              <a:rPr lang="de-DE" sz="1800" dirty="0" err="1"/>
              <a:t>cables</a:t>
            </a:r>
            <a:r>
              <a:rPr lang="de-DE" sz="1800" dirty="0"/>
              <a:t> </a:t>
            </a:r>
            <a:r>
              <a:rPr lang="de-DE" sz="1800" dirty="0" err="1"/>
              <a:t>may</a:t>
            </a:r>
            <a:r>
              <a:rPr lang="de-DE" sz="1800" dirty="0"/>
              <a:t> </a:t>
            </a:r>
            <a:r>
              <a:rPr lang="de-DE" sz="1800" dirty="0" err="1"/>
              <a:t>be</a:t>
            </a:r>
            <a:r>
              <a:rPr lang="de-DE" sz="1800" dirty="0"/>
              <a:t> </a:t>
            </a:r>
            <a:r>
              <a:rPr lang="de-DE" sz="1800" dirty="0" err="1"/>
              <a:t>replaced</a:t>
            </a:r>
            <a:r>
              <a:rPr lang="de-DE" sz="1800" dirty="0"/>
              <a:t> on a </a:t>
            </a:r>
            <a:r>
              <a:rPr lang="de-DE" sz="1800" dirty="0" err="1"/>
              <a:t>module</a:t>
            </a:r>
            <a:r>
              <a:rPr lang="de-DE" sz="1800" dirty="0"/>
              <a:t>!</a:t>
            </a:r>
          </a:p>
          <a:p>
            <a:pPr marL="0" indent="0">
              <a:buNone/>
            </a:pPr>
            <a:r>
              <a:rPr lang="de-DE" sz="1800" dirty="0">
                <a:sym typeface="Wingdings" panose="05000000000000000000" pitchFamily="2" charset="2"/>
              </a:rPr>
              <a:t> 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This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makes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STS-modules and -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ladders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with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them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the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STS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much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less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monolithic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!</a:t>
            </a:r>
            <a:b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</a:b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Thorough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tests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on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three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dismounted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modules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confirmed</a:t>
            </a:r>
            <a:r>
              <a:rPr lang="de-DE" sz="18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de-DE" sz="18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no</a:t>
            </a:r>
            <a:r>
              <a:rPr lang="de-DE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quality</a:t>
            </a:r>
            <a:r>
              <a:rPr lang="de-DE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degradation</a:t>
            </a:r>
            <a:r>
              <a:rPr lang="de-DE" sz="1800" b="1" dirty="0">
                <a:solidFill>
                  <a:srgbClr val="00B050"/>
                </a:solidFill>
                <a:sym typeface="Wingdings" panose="05000000000000000000" pitchFamily="2" charset="2"/>
              </a:rPr>
              <a:t>!</a:t>
            </a:r>
            <a:endParaRPr lang="de-DE" sz="1800" dirty="0">
              <a:solidFill>
                <a:srgbClr val="00B050"/>
              </a:solidFill>
            </a:endParaRPr>
          </a:p>
          <a:p>
            <a:endParaRPr lang="de-DE" sz="18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3" y="2649072"/>
            <a:ext cx="2805405" cy="4982956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 bwMode="auto">
          <a:xfrm>
            <a:off x="163284" y="209939"/>
            <a:ext cx="1202871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de-DE" kern="0" dirty="0">
                <a:solidFill>
                  <a:schemeClr val="accent1">
                    <a:lumMod val="75000"/>
                  </a:schemeClr>
                </a:solidFill>
              </a:rPr>
              <a:t>After Crisis: </a:t>
            </a:r>
            <a:r>
              <a:rPr lang="de-DE" kern="0" dirty="0" err="1">
                <a:solidFill>
                  <a:schemeClr val="accent1">
                    <a:lumMod val="75000"/>
                  </a:schemeClr>
                </a:solidFill>
              </a:rPr>
              <a:t>Ladders</a:t>
            </a:r>
            <a:r>
              <a:rPr lang="de-DE" kern="0" dirty="0">
                <a:solidFill>
                  <a:schemeClr val="accent1">
                    <a:lumMod val="75000"/>
                  </a:schemeClr>
                </a:solidFill>
              </a:rPr>
              <a:t> and Modules </a:t>
            </a:r>
            <a:r>
              <a:rPr lang="de-DE" kern="0" dirty="0" err="1">
                <a:solidFill>
                  <a:schemeClr val="accent1">
                    <a:lumMod val="75000"/>
                  </a:schemeClr>
                </a:solidFill>
              </a:rPr>
              <a:t>can</a:t>
            </a:r>
            <a:r>
              <a:rPr lang="de-DE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>
                <a:solidFill>
                  <a:schemeClr val="accent1">
                    <a:lumMod val="75000"/>
                  </a:schemeClr>
                </a:solidFill>
              </a:rPr>
              <a:t>now</a:t>
            </a:r>
            <a:r>
              <a:rPr lang="de-DE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>
                <a:solidFill>
                  <a:schemeClr val="accent1">
                    <a:lumMod val="75000"/>
                  </a:schemeClr>
                </a:solidFill>
              </a:rPr>
              <a:t>be</a:t>
            </a:r>
            <a:r>
              <a:rPr lang="de-DE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kern="0" dirty="0" err="1">
                <a:solidFill>
                  <a:schemeClr val="accent1">
                    <a:lumMod val="75000"/>
                  </a:schemeClr>
                </a:solidFill>
              </a:rPr>
              <a:t>disassembled</a:t>
            </a:r>
            <a:r>
              <a:rPr lang="de-DE" kern="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7D598067-FF12-444E-8BC2-2338E6B0A0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 r="16004" b="25614"/>
          <a:stretch/>
        </p:blipFill>
        <p:spPr>
          <a:xfrm>
            <a:off x="3445651" y="2870563"/>
            <a:ext cx="2686468" cy="3682313"/>
          </a:xfrm>
          <a:prstGeom prst="rect">
            <a:avLst/>
          </a:prstGeom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8C7EE77-D4F9-4204-8067-85C48461C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18128" r="721" b="20234"/>
          <a:stretch/>
        </p:blipFill>
        <p:spPr>
          <a:xfrm>
            <a:off x="6216445" y="2870563"/>
            <a:ext cx="2795732" cy="2399593"/>
          </a:xfrm>
          <a:prstGeom prst="rect">
            <a:avLst/>
          </a:prstGeom>
        </p:spPr>
      </p:pic>
      <p:pic>
        <p:nvPicPr>
          <p:cNvPr id="10" name="Рисунок 6">
            <a:extLst>
              <a:ext uri="{FF2B5EF4-FFF2-40B4-BE49-F238E27FC236}">
                <a16:creationId xmlns:a16="http://schemas.microsoft.com/office/drawing/2014/main" id="{A38FAE59-8E06-41D7-96F4-C70DDADCE4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9" r="4250" b="14795"/>
          <a:stretch/>
        </p:blipFill>
        <p:spPr>
          <a:xfrm>
            <a:off x="8637062" y="3272524"/>
            <a:ext cx="3554938" cy="2654623"/>
          </a:xfrm>
          <a:prstGeom prst="rect">
            <a:avLst/>
          </a:prstGeom>
        </p:spPr>
      </p:pic>
      <p:sp>
        <p:nvSpPr>
          <p:cNvPr id="11" name="Овал 7">
            <a:extLst>
              <a:ext uri="{FF2B5EF4-FFF2-40B4-BE49-F238E27FC236}">
                <a16:creationId xmlns:a16="http://schemas.microsoft.com/office/drawing/2014/main" id="{05EDE840-3B3D-4FF8-8870-A323F9070E1F}"/>
              </a:ext>
            </a:extLst>
          </p:cNvPr>
          <p:cNvSpPr/>
          <p:nvPr/>
        </p:nvSpPr>
        <p:spPr>
          <a:xfrm>
            <a:off x="9291454" y="3270291"/>
            <a:ext cx="2491859" cy="21039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C7FDB44C-1590-44C5-B95A-C19CBD5B3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" t="-11968" r="1969" b="27289"/>
          <a:stretch/>
        </p:blipFill>
        <p:spPr>
          <a:xfrm>
            <a:off x="10414531" y="1306408"/>
            <a:ext cx="1603310" cy="1900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0B3569-B230-4AB5-8189-05DB8F67F65B}"/>
              </a:ext>
            </a:extLst>
          </p:cNvPr>
          <p:cNvSpPr txBox="1"/>
          <p:nvPr/>
        </p:nvSpPr>
        <p:spPr>
          <a:xfrm>
            <a:off x="6394186" y="5988889"/>
            <a:ext cx="5623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Modules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dismounted</a:t>
            </a:r>
            <a:r>
              <a:rPr lang="de-DE" dirty="0"/>
              <a:t>, </a:t>
            </a:r>
            <a:r>
              <a:rPr lang="de-DE" dirty="0" err="1"/>
              <a:t>sensors</a:t>
            </a:r>
            <a:r>
              <a:rPr lang="de-DE" dirty="0"/>
              <a:t> </a:t>
            </a:r>
            <a:r>
              <a:rPr lang="de-DE" dirty="0" err="1"/>
              <a:t>cleaned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silicone</a:t>
            </a:r>
            <a:endParaRPr lang="de-DE" dirty="0"/>
          </a:p>
          <a:p>
            <a:pPr algn="ctr"/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degradation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IV </a:t>
            </a:r>
            <a:r>
              <a:rPr lang="de-DE" dirty="0" err="1"/>
              <a:t>curve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15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F7E9-8675-4850-AFCE-D8BD0650C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5C65C2"/>
                </a:solidFill>
              </a:rPr>
              <a:t>Module </a:t>
            </a:r>
            <a:r>
              <a:rPr lang="de-DE" dirty="0" err="1">
                <a:solidFill>
                  <a:srgbClr val="5C65C2"/>
                </a:solidFill>
              </a:rPr>
              <a:t>Rework</a:t>
            </a:r>
            <a:r>
              <a:rPr lang="de-DE" dirty="0">
                <a:solidFill>
                  <a:srgbClr val="5C65C2"/>
                </a:solidFill>
              </a:rPr>
              <a:t> </a:t>
            </a:r>
            <a:r>
              <a:rPr lang="de-DE" dirty="0" err="1">
                <a:solidFill>
                  <a:srgbClr val="5C65C2"/>
                </a:solidFill>
              </a:rPr>
              <a:t>Now</a:t>
            </a:r>
            <a:r>
              <a:rPr lang="de-DE" dirty="0">
                <a:solidFill>
                  <a:srgbClr val="5C65C2"/>
                </a:solidFill>
              </a:rPr>
              <a:t> </a:t>
            </a:r>
            <a:r>
              <a:rPr lang="de-DE" dirty="0" err="1">
                <a:solidFill>
                  <a:srgbClr val="5C65C2"/>
                </a:solidFill>
              </a:rPr>
              <a:t>Feasible</a:t>
            </a:r>
            <a:r>
              <a:rPr lang="de-DE" dirty="0">
                <a:solidFill>
                  <a:srgbClr val="5C65C2"/>
                </a:solidFill>
              </a:rPr>
              <a:t>!</a:t>
            </a:r>
            <a:endParaRPr lang="en-US" dirty="0">
              <a:solidFill>
                <a:srgbClr val="5C65C2"/>
              </a:solidFill>
            </a:endParaRPr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9AC30F73-DFA0-412E-8DDE-44FB8AA97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07" t="20323"/>
          <a:stretch/>
        </p:blipFill>
        <p:spPr>
          <a:xfrm>
            <a:off x="-1137871" y="820366"/>
            <a:ext cx="3967741" cy="2875650"/>
          </a:xfrm>
          <a:prstGeom prst="rect">
            <a:avLst/>
          </a:prstGeom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982D9211-111E-4D31-9990-2D9EC5D2A1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3" t="18970" r="3282" b="7854"/>
          <a:stretch/>
        </p:blipFill>
        <p:spPr>
          <a:xfrm>
            <a:off x="172275" y="2366754"/>
            <a:ext cx="2449092" cy="1421518"/>
          </a:xfrm>
          <a:prstGeom prst="rect">
            <a:avLst/>
          </a:prstGeom>
        </p:spPr>
      </p:pic>
      <p:pic>
        <p:nvPicPr>
          <p:cNvPr id="6" name="Рисунок 13">
            <a:extLst>
              <a:ext uri="{FF2B5EF4-FFF2-40B4-BE49-F238E27FC236}">
                <a16:creationId xmlns:a16="http://schemas.microsoft.com/office/drawing/2014/main" id="{6857222A-88B9-4B79-B782-247101EA2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38" y="820366"/>
            <a:ext cx="3834201" cy="2875650"/>
          </a:xfrm>
          <a:prstGeom prst="rect">
            <a:avLst/>
          </a:prstGeom>
        </p:spPr>
      </p:pic>
      <p:grpSp>
        <p:nvGrpSpPr>
          <p:cNvPr id="8" name="Группа 23">
            <a:extLst>
              <a:ext uri="{FF2B5EF4-FFF2-40B4-BE49-F238E27FC236}">
                <a16:creationId xmlns:a16="http://schemas.microsoft.com/office/drawing/2014/main" id="{52E3C966-2238-4090-B4A1-594C0F726130}"/>
              </a:ext>
            </a:extLst>
          </p:cNvPr>
          <p:cNvGrpSpPr/>
          <p:nvPr/>
        </p:nvGrpSpPr>
        <p:grpSpPr>
          <a:xfrm>
            <a:off x="7017607" y="820366"/>
            <a:ext cx="3086759" cy="1991918"/>
            <a:chOff x="71036" y="959095"/>
            <a:chExt cx="3086759" cy="1991918"/>
          </a:xfrm>
        </p:grpSpPr>
        <p:pic>
          <p:nvPicPr>
            <p:cNvPr id="9" name="Рисунок 2">
              <a:extLst>
                <a:ext uri="{FF2B5EF4-FFF2-40B4-BE49-F238E27FC236}">
                  <a16:creationId xmlns:a16="http://schemas.microsoft.com/office/drawing/2014/main" id="{EF52111E-5C4B-4C1C-ADEA-644196A4D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5976" r="5617" b="33059"/>
            <a:stretch/>
          </p:blipFill>
          <p:spPr>
            <a:xfrm>
              <a:off x="71036" y="959095"/>
              <a:ext cx="2766653" cy="1991918"/>
            </a:xfrm>
            <a:prstGeom prst="rect">
              <a:avLst/>
            </a:prstGeom>
          </p:spPr>
        </p:pic>
        <p:sp>
          <p:nvSpPr>
            <p:cNvPr id="10" name="Овал 3">
              <a:extLst>
                <a:ext uri="{FF2B5EF4-FFF2-40B4-BE49-F238E27FC236}">
                  <a16:creationId xmlns:a16="http://schemas.microsoft.com/office/drawing/2014/main" id="{8543EBFB-D7DA-455F-A337-A01E74E94ACB}"/>
                </a:ext>
              </a:extLst>
            </p:cNvPr>
            <p:cNvSpPr/>
            <p:nvPr/>
          </p:nvSpPr>
          <p:spPr>
            <a:xfrm>
              <a:off x="1918888" y="1383466"/>
              <a:ext cx="272226" cy="266740"/>
            </a:xfrm>
            <a:prstGeom prst="ellipse">
              <a:avLst/>
            </a:prstGeom>
            <a:noFill/>
            <a:ln w="952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cxnSp>
          <p:nvCxnSpPr>
            <p:cNvPr id="11" name="Прямая со стрелкой 6">
              <a:extLst>
                <a:ext uri="{FF2B5EF4-FFF2-40B4-BE49-F238E27FC236}">
                  <a16:creationId xmlns:a16="http://schemas.microsoft.com/office/drawing/2014/main" id="{2C0F92B1-855C-4204-BB3C-79BF25659C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34385" y="1071593"/>
              <a:ext cx="923410" cy="31187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" name="Рисунок 5">
            <a:extLst>
              <a:ext uri="{FF2B5EF4-FFF2-40B4-BE49-F238E27FC236}">
                <a16:creationId xmlns:a16="http://schemas.microsoft.com/office/drawing/2014/main" id="{DA0F2023-C500-4A35-9980-5F77709F43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1588" t="22114" r="19788" b="27976"/>
          <a:stretch/>
        </p:blipFill>
        <p:spPr>
          <a:xfrm>
            <a:off x="8411567" y="1816325"/>
            <a:ext cx="3136599" cy="2273758"/>
          </a:xfrm>
          <a:prstGeom prst="rect">
            <a:avLst/>
          </a:prstGeom>
        </p:spPr>
      </p:pic>
      <p:pic>
        <p:nvPicPr>
          <p:cNvPr id="12" name="Рисунок 5">
            <a:extLst>
              <a:ext uri="{FF2B5EF4-FFF2-40B4-BE49-F238E27FC236}">
                <a16:creationId xmlns:a16="http://schemas.microsoft.com/office/drawing/2014/main" id="{AA506A03-B915-44DB-BC9B-0E785F74A0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009"/>
          <a:stretch/>
        </p:blipFill>
        <p:spPr>
          <a:xfrm rot="5400000">
            <a:off x="875707" y="3270106"/>
            <a:ext cx="2547022" cy="3995779"/>
          </a:xfrm>
          <a:prstGeom prst="rect">
            <a:avLst/>
          </a:prstGeom>
        </p:spPr>
      </p:pic>
      <p:pic>
        <p:nvPicPr>
          <p:cNvPr id="13" name="Рисунок 7">
            <a:extLst>
              <a:ext uri="{FF2B5EF4-FFF2-40B4-BE49-F238E27FC236}">
                <a16:creationId xmlns:a16="http://schemas.microsoft.com/office/drawing/2014/main" id="{7DE17F2B-9B47-43F9-8459-E8FFF5E3E6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715" r="15121" b="9177"/>
          <a:stretch/>
        </p:blipFill>
        <p:spPr>
          <a:xfrm rot="5400000">
            <a:off x="5191320" y="3468614"/>
            <a:ext cx="2560985" cy="3584801"/>
          </a:xfrm>
          <a:prstGeom prst="rect">
            <a:avLst/>
          </a:prstGeom>
        </p:spPr>
      </p:pic>
      <p:pic>
        <p:nvPicPr>
          <p:cNvPr id="14" name="Рисунок 11">
            <a:extLst>
              <a:ext uri="{FF2B5EF4-FFF2-40B4-BE49-F238E27FC236}">
                <a16:creationId xmlns:a16="http://schemas.microsoft.com/office/drawing/2014/main" id="{92401FAE-5935-4A2F-A39B-209738B55D2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92" t="45150" r="5952" b="12858"/>
          <a:stretch/>
        </p:blipFill>
        <p:spPr>
          <a:xfrm>
            <a:off x="8785132" y="4552264"/>
            <a:ext cx="2389468" cy="27457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142DDA-014A-4E9F-8F5C-BEEC4B99E38A}"/>
              </a:ext>
            </a:extLst>
          </p:cNvPr>
          <p:cNvSpPr txBox="1"/>
          <p:nvPr/>
        </p:nvSpPr>
        <p:spPr>
          <a:xfrm>
            <a:off x="10144533" y="770428"/>
            <a:ext cx="1585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short</a:t>
            </a:r>
            <a:r>
              <a:rPr lang="de-DE" sz="1400" dirty="0"/>
              <a:t> </a:t>
            </a:r>
            <a:r>
              <a:rPr lang="de-DE" sz="1400" dirty="0" err="1"/>
              <a:t>underneath</a:t>
            </a:r>
            <a:r>
              <a:rPr lang="de-DE" sz="1400" dirty="0"/>
              <a:t> </a:t>
            </a:r>
          </a:p>
          <a:p>
            <a:r>
              <a:rPr lang="de-DE" sz="1400" dirty="0" err="1"/>
              <a:t>glob</a:t>
            </a:r>
            <a:r>
              <a:rPr lang="de-DE" sz="1400" dirty="0"/>
              <a:t> top</a:t>
            </a:r>
            <a:endParaRPr lang="en-US" sz="1400" dirty="0"/>
          </a:p>
        </p:txBody>
      </p:sp>
      <p:sp>
        <p:nvSpPr>
          <p:cNvPr id="16" name="Стрелка: вправо 9">
            <a:extLst>
              <a:ext uri="{FF2B5EF4-FFF2-40B4-BE49-F238E27FC236}">
                <a16:creationId xmlns:a16="http://schemas.microsoft.com/office/drawing/2014/main" id="{1E6F7491-BDE1-422D-9AD4-AE235D65C04F}"/>
              </a:ext>
            </a:extLst>
          </p:cNvPr>
          <p:cNvSpPr/>
          <p:nvPr/>
        </p:nvSpPr>
        <p:spPr>
          <a:xfrm>
            <a:off x="4257095" y="5000127"/>
            <a:ext cx="323715" cy="267868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7" name="Стрелка: вправо 9">
            <a:extLst>
              <a:ext uri="{FF2B5EF4-FFF2-40B4-BE49-F238E27FC236}">
                <a16:creationId xmlns:a16="http://schemas.microsoft.com/office/drawing/2014/main" id="{DC5B5467-DBB0-47E3-8ADF-87AD741B729E}"/>
              </a:ext>
            </a:extLst>
          </p:cNvPr>
          <p:cNvSpPr/>
          <p:nvPr/>
        </p:nvSpPr>
        <p:spPr>
          <a:xfrm>
            <a:off x="8411567" y="5733385"/>
            <a:ext cx="323715" cy="267868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04EF3-809F-4C8E-A55C-01DFBFEC4D49}"/>
              </a:ext>
            </a:extLst>
          </p:cNvPr>
          <p:cNvSpPr txBox="1"/>
          <p:nvPr/>
        </p:nvSpPr>
        <p:spPr>
          <a:xfrm>
            <a:off x="544451" y="4009517"/>
            <a:ext cx="3312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FF00"/>
                </a:solidFill>
              </a:rPr>
              <a:t>cable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stack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removed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from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sensor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CEEF64-6016-4755-B7DD-8D65192BE8A6}"/>
              </a:ext>
            </a:extLst>
          </p:cNvPr>
          <p:cNvSpPr txBox="1"/>
          <p:nvPr/>
        </p:nvSpPr>
        <p:spPr>
          <a:xfrm>
            <a:off x="4958148" y="4002118"/>
            <a:ext cx="3366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FF00"/>
                </a:solidFill>
              </a:rPr>
              <a:t>bond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pads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prepared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for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new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bonds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15B1F8-D3B7-42AD-8884-0E767799EA04}"/>
              </a:ext>
            </a:extLst>
          </p:cNvPr>
          <p:cNvSpPr txBox="1"/>
          <p:nvPr/>
        </p:nvSpPr>
        <p:spPr>
          <a:xfrm>
            <a:off x="9001572" y="5008496"/>
            <a:ext cx="2156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FF00"/>
                </a:solidFill>
              </a:rPr>
              <a:t>sensor</a:t>
            </a:r>
            <a:r>
              <a:rPr lang="de-DE" dirty="0">
                <a:solidFill>
                  <a:srgbClr val="FFFF00"/>
                </a:solidFill>
              </a:rPr>
              <a:t> fully </a:t>
            </a:r>
            <a:r>
              <a:rPr lang="de-DE" dirty="0" err="1">
                <a:solidFill>
                  <a:srgbClr val="FFFF00"/>
                </a:solidFill>
              </a:rPr>
              <a:t>functional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FB55A0-0639-4D3B-BEC1-FDA913A3DB41}"/>
              </a:ext>
            </a:extLst>
          </p:cNvPr>
          <p:cNvSpPr txBox="1"/>
          <p:nvPr/>
        </p:nvSpPr>
        <p:spPr>
          <a:xfrm>
            <a:off x="3207758" y="3237157"/>
            <a:ext cx="263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ASIC </a:t>
            </a:r>
            <a:r>
              <a:rPr lang="de-DE" dirty="0" err="1">
                <a:solidFill>
                  <a:srgbClr val="FFFF00"/>
                </a:solidFill>
              </a:rPr>
              <a:t>may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interchanged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60D530-AABF-471B-9BAC-4803F76BC5D2}"/>
              </a:ext>
            </a:extLst>
          </p:cNvPr>
          <p:cNvSpPr txBox="1"/>
          <p:nvPr/>
        </p:nvSpPr>
        <p:spPr>
          <a:xfrm>
            <a:off x="-22241" y="815027"/>
            <a:ext cx="2555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FF00"/>
                </a:solidFill>
              </a:rPr>
              <a:t>FEB </a:t>
            </a:r>
            <a:r>
              <a:rPr lang="de-DE" sz="1400" dirty="0" err="1">
                <a:solidFill>
                  <a:srgbClr val="FFFF00"/>
                </a:solidFill>
              </a:rPr>
              <a:t>test</a:t>
            </a:r>
            <a:r>
              <a:rPr lang="de-DE" sz="1400" dirty="0">
                <a:solidFill>
                  <a:srgbClr val="FFFF00"/>
                </a:solidFill>
              </a:rPr>
              <a:t> </a:t>
            </a:r>
            <a:r>
              <a:rPr lang="de-DE" sz="1400" dirty="0" err="1">
                <a:solidFill>
                  <a:srgbClr val="FFFF00"/>
                </a:solidFill>
              </a:rPr>
              <a:t>reveals</a:t>
            </a:r>
            <a:r>
              <a:rPr lang="de-DE" sz="1400" dirty="0">
                <a:solidFill>
                  <a:srgbClr val="FFFF00"/>
                </a:solidFill>
              </a:rPr>
              <a:t> </a:t>
            </a:r>
            <a:r>
              <a:rPr lang="de-DE" sz="1400" dirty="0" err="1">
                <a:solidFill>
                  <a:srgbClr val="FFFF00"/>
                </a:solidFill>
              </a:rPr>
              <a:t>broken</a:t>
            </a:r>
            <a:r>
              <a:rPr lang="de-DE" sz="1400" dirty="0">
                <a:solidFill>
                  <a:srgbClr val="FFFF00"/>
                </a:solidFill>
              </a:rPr>
              <a:t> ASIC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C3D4F2-3F46-4DC0-B80F-312B52015983}"/>
              </a:ext>
            </a:extLst>
          </p:cNvPr>
          <p:cNvSpPr txBox="1"/>
          <p:nvPr/>
        </p:nvSpPr>
        <p:spPr>
          <a:xfrm>
            <a:off x="8633651" y="4058534"/>
            <a:ext cx="3187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bond</a:t>
            </a:r>
            <a:r>
              <a:rPr lang="de-DE" sz="1400" dirty="0"/>
              <a:t> </a:t>
            </a:r>
            <a:r>
              <a:rPr lang="de-DE" sz="1400" dirty="0" err="1"/>
              <a:t>pads</a:t>
            </a:r>
            <a:r>
              <a:rPr lang="de-DE" sz="1400" dirty="0"/>
              <a:t> </a:t>
            </a:r>
            <a:r>
              <a:rPr lang="de-DE" sz="1400" dirty="0" err="1"/>
              <a:t>may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dug</a:t>
            </a:r>
            <a:r>
              <a:rPr lang="de-DE" sz="1400" dirty="0"/>
              <a:t> out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glob</a:t>
            </a:r>
            <a:r>
              <a:rPr lang="de-DE" sz="1400" dirty="0"/>
              <a:t> top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2972943"/>
      </p:ext>
    </p:extLst>
  </p:cSld>
  <p:clrMapOvr>
    <a:masterClrMapping/>
  </p:clrMapOvr>
</p:sld>
</file>

<file path=ppt/theme/theme1.xml><?xml version="1.0" encoding="utf-8"?>
<a:theme xmlns:a="http://schemas.openxmlformats.org/drawingml/2006/main" name="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werpointvorlage">
  <a:themeElements>
    <a:clrScheme name="v1_TUD_Präsentation_r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1_TUD_Präsentation_r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Settings\cschmidt\Application Data\Microsoft\Templates\CASCADEtemplate.pot</Template>
  <TotalTime>0</TotalTime>
  <Words>995</Words>
  <Application>Microsoft Office PowerPoint</Application>
  <PresentationFormat>Widescreen</PresentationFormat>
  <Paragraphs>142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Comic Sans MS</vt:lpstr>
      <vt:lpstr>Times New Roman</vt:lpstr>
      <vt:lpstr>Wingdings</vt:lpstr>
      <vt:lpstr>CASCADEtemplate</vt:lpstr>
      <vt:lpstr>powerpointvorlage</vt:lpstr>
      <vt:lpstr>  Status of STS Assembly 46th CBM Collaboration Meeting Institute of Modern Physics, Lanzhou, China Oct. 19 – 24, 2025    </vt:lpstr>
      <vt:lpstr>STS-Module Assembly at KIT and GSI</vt:lpstr>
      <vt:lpstr>Assembled Modules: Top view onto STS, per ladder</vt:lpstr>
      <vt:lpstr>Ladder Assembly in Full Production Mode, Careful Logistics Essential </vt:lpstr>
      <vt:lpstr>Identified locations of discharges</vt:lpstr>
      <vt:lpstr>Counter measures taken, ladder assembly now at speed</vt:lpstr>
      <vt:lpstr>Ladder Assembly, 21 ladders (out of 106) assembled (162/876         )</vt:lpstr>
      <vt:lpstr>PowerPoint Presentation</vt:lpstr>
      <vt:lpstr>Module Rework Now Feasible!</vt:lpstr>
      <vt:lpstr>First of 16 ladders with beam-pipe cutout assembled</vt:lpstr>
      <vt:lpstr>STS in full serial production, now rearrange</vt:lpstr>
      <vt:lpstr>Half Unit Assembly-Jig Available</vt:lpstr>
      <vt:lpstr>ROB-3 Development: Squeeze CROB to Size!</vt:lpstr>
      <vt:lpstr>Progress in Cooling, Decision on Water Glycole Coolant</vt:lpstr>
      <vt:lpstr>PowerPoint Presentation</vt:lpstr>
      <vt:lpstr>Beyond Half Unit assembly, quite some work to be done!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CASCADE Neutron Detector:  R&amp;D in DETNI</dc:title>
  <dc:creator>Schmidt, Christian Joachim Dr.</dc:creator>
  <cp:lastModifiedBy>Schmidt, Christian Joachim Dr.</cp:lastModifiedBy>
  <cp:revision>1018</cp:revision>
  <cp:lastPrinted>2025-10-20T03:38:05Z</cp:lastPrinted>
  <dcterms:created xsi:type="dcterms:W3CDTF">2002-05-06T20:46:39Z</dcterms:created>
  <dcterms:modified xsi:type="dcterms:W3CDTF">2025-10-26T18:31:22Z</dcterms:modified>
</cp:coreProperties>
</file>