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0" r:id="rId3"/>
    <p:sldId id="259" r:id="rId4"/>
    <p:sldId id="261" r:id="rId5"/>
    <p:sldId id="262" r:id="rId6"/>
    <p:sldId id="371" r:id="rId7"/>
    <p:sldId id="372" r:id="rId8"/>
    <p:sldId id="374" r:id="rId9"/>
    <p:sldId id="263" r:id="rId10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D5B5"/>
    <a:srgbClr val="D99694"/>
    <a:srgbClr val="E9EDF4"/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2" autoAdjust="0"/>
    <p:restoredTop sz="94655" autoAdjust="0"/>
  </p:normalViewPr>
  <p:slideViewPr>
    <p:cSldViewPr snapToGrid="0" snapToObjects="1">
      <p:cViewPr varScale="1">
        <p:scale>
          <a:sx n="105" d="100"/>
          <a:sy n="105" d="100"/>
        </p:scale>
        <p:origin x="96" y="2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20.10.2025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20.10.2025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9716" y="1212688"/>
            <a:ext cx="8429105" cy="535893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68751" y="3650764"/>
            <a:ext cx="8810021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4430630"/>
            <a:ext cx="85344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538789" y="6650182"/>
            <a:ext cx="4495031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 userDrawn="1"/>
        </p:nvSpPr>
        <p:spPr>
          <a:xfrm>
            <a:off x="686554" y="0"/>
            <a:ext cx="9089623" cy="496430"/>
          </a:xfrm>
          <a:prstGeom prst="rect">
            <a:avLst/>
          </a:prstGeom>
          <a:solidFill>
            <a:srgbClr val="EAEAEA"/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1"/>
            <a:ext cx="686553" cy="496430"/>
          </a:xfrm>
          <a:prstGeom prst="rect">
            <a:avLst/>
          </a:prstGeom>
          <a:solidFill>
            <a:srgbClr val="FDB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9776176" y="0"/>
            <a:ext cx="2415824" cy="49643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490" y="140945"/>
            <a:ext cx="1055522" cy="3514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096" y="49146"/>
            <a:ext cx="615722" cy="51286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" y="6637873"/>
            <a:ext cx="304432" cy="220127"/>
          </a:xfrm>
          <a:prstGeom prst="rect">
            <a:avLst/>
          </a:prstGeom>
          <a:solidFill>
            <a:srgbClr val="FDB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04434" y="6637873"/>
            <a:ext cx="11887567" cy="246221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r>
              <a:rPr lang="de-DE" sz="1000">
                <a:latin typeface="Arial" panose="020B0604020202020204" pitchFamily="34" charset="0"/>
                <a:cs typeface="Arial" panose="020B0604020202020204" pitchFamily="34" charset="0"/>
              </a:rPr>
              <a:t>Fair GmbH | GSI GmbH   Dr. Michael Deveaux 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249872" y="6574435"/>
            <a:ext cx="942128" cy="365125"/>
          </a:xfrm>
        </p:spPr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2"/>
          </p:nvPr>
        </p:nvSpPr>
        <p:spPr>
          <a:xfrm>
            <a:off x="10102409" y="6574436"/>
            <a:ext cx="1074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31.03.14</a:t>
            </a:r>
            <a:endParaRPr lang="de-DE" dirty="0"/>
          </a:p>
        </p:txBody>
      </p:sp>
      <p:sp>
        <p:nvSpPr>
          <p:cNvPr id="1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24663" y="6582404"/>
            <a:ext cx="6119483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Vortragstitel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686553" y="0"/>
            <a:ext cx="9254615" cy="48619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e-DE"/>
              <a:t>Click to insert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87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12192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63420" y="1450685"/>
            <a:ext cx="10949112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19990" y="6552644"/>
            <a:ext cx="993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4761" y="583588"/>
            <a:ext cx="1127771" cy="376847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12192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80357" y="6616076"/>
            <a:ext cx="270471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63421" y="270001"/>
            <a:ext cx="7446047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3408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3408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467275" y="6552644"/>
            <a:ext cx="1131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en-US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031068" y="6560612"/>
            <a:ext cx="6434265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Vortragstitel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227" y="430945"/>
            <a:ext cx="775862" cy="64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7837" y="3260831"/>
            <a:ext cx="8810021" cy="779866"/>
          </a:xfrm>
        </p:spPr>
        <p:txBody>
          <a:bodyPr/>
          <a:lstStyle/>
          <a:p>
            <a:r>
              <a:rPr lang="de-DE" dirty="0"/>
              <a:t>Status </a:t>
            </a:r>
            <a:r>
              <a:rPr lang="de-DE" dirty="0" err="1"/>
              <a:t>of</a:t>
            </a:r>
            <a:r>
              <a:rPr lang="de-DE" dirty="0"/>
              <a:t> MIMOSIS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55648" y="4143135"/>
            <a:ext cx="8534400" cy="584660"/>
          </a:xfrm>
        </p:spPr>
        <p:txBody>
          <a:bodyPr/>
          <a:lstStyle/>
          <a:p>
            <a:r>
              <a:rPr lang="de-DE" dirty="0"/>
              <a:t>M. Deveaux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MVD </a:t>
            </a:r>
            <a:r>
              <a:rPr lang="de-DE" dirty="0" err="1"/>
              <a:t>team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51"/>
    </mc:Choice>
    <mc:Fallback>
      <p:transition spd="slow" advTm="935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04B78B-4BF7-0B0D-AA69-E6941F0C8CB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Toward MIMOSIS-3, the sensor of the MVD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20EC2C3-F955-B29F-86A3-9DBFF1C987AD}"/>
              </a:ext>
            </a:extLst>
          </p:cNvPr>
          <p:cNvSpPr/>
          <p:nvPr/>
        </p:nvSpPr>
        <p:spPr>
          <a:xfrm>
            <a:off x="243000" y="5770080"/>
            <a:ext cx="9928800" cy="854280"/>
          </a:xfrm>
          <a:prstGeom prst="rect">
            <a:avLst/>
          </a:prstGeom>
          <a:solidFill>
            <a:srgbClr val="FFFFFF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TextBox 21">
            <a:extLst>
              <a:ext uri="{FF2B5EF4-FFF2-40B4-BE49-F238E27FC236}">
                <a16:creationId xmlns:a16="http://schemas.microsoft.com/office/drawing/2014/main" id="{1ADE40E5-19E2-1F77-0A35-48CED3AF2A9C}"/>
              </a:ext>
            </a:extLst>
          </p:cNvPr>
          <p:cNvSpPr/>
          <p:nvPr/>
        </p:nvSpPr>
        <p:spPr>
          <a:xfrm>
            <a:off x="615240" y="601200"/>
            <a:ext cx="3956400" cy="118908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rgbClr val="FF0000"/>
                </a:solidFill>
                <a:latin typeface="Arial"/>
              </a:rPr>
              <a:t>M</a:t>
            </a: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IMOSIS-0 (2018)</a:t>
            </a:r>
            <a:endParaRPr lang="de-DE" sz="1800" b="0" strike="noStrike" spc="-1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Demonstrate pixel concept.</a:t>
            </a:r>
            <a:endParaRPr lang="de-DE" sz="1800" b="0" strike="noStrike" spc="-1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Demonstrate zero suppression.</a:t>
            </a:r>
            <a:endParaRPr lang="de-DE" sz="1800" b="0" strike="noStrike" spc="-1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Demonstrate readout concept.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5" name="TextBox 22">
            <a:extLst>
              <a:ext uri="{FF2B5EF4-FFF2-40B4-BE49-F238E27FC236}">
                <a16:creationId xmlns:a16="http://schemas.microsoft.com/office/drawing/2014/main" id="{50BF8D12-6944-B3A9-BD76-EDD732A99642}"/>
              </a:ext>
            </a:extLst>
          </p:cNvPr>
          <p:cNvSpPr/>
          <p:nvPr/>
        </p:nvSpPr>
        <p:spPr>
          <a:xfrm>
            <a:off x="615240" y="2261880"/>
            <a:ext cx="3576240" cy="118908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rgbClr val="FF0000"/>
                </a:solidFill>
                <a:latin typeface="Arial"/>
              </a:rPr>
              <a:t>M</a:t>
            </a: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IMOSIS-1 (2020)</a:t>
            </a:r>
            <a:endParaRPr lang="de-DE" sz="1800" b="0" strike="noStrike" spc="-1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Full dimension sensor</a:t>
            </a:r>
            <a:endParaRPr lang="de-DE" sz="1800" b="0" strike="noStrike" spc="-1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Add buffer structure.</a:t>
            </a:r>
            <a:endParaRPr lang="de-DE" sz="1800" b="0" strike="noStrike" spc="-1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SEE hardening 1/2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6" name="TextBox 23">
            <a:extLst>
              <a:ext uri="{FF2B5EF4-FFF2-40B4-BE49-F238E27FC236}">
                <a16:creationId xmlns:a16="http://schemas.microsoft.com/office/drawing/2014/main" id="{EE5C06B4-1AAB-F3E4-F996-5F64C88CA0BB}"/>
              </a:ext>
            </a:extLst>
          </p:cNvPr>
          <p:cNvSpPr/>
          <p:nvPr/>
        </p:nvSpPr>
        <p:spPr>
          <a:xfrm>
            <a:off x="615240" y="3981600"/>
            <a:ext cx="3576240" cy="118908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rgbClr val="FF0000"/>
                </a:solidFill>
                <a:latin typeface="Arial"/>
              </a:rPr>
              <a:t>M</a:t>
            </a: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IMOSIS-2/-2.1 (Q2/2023)</a:t>
            </a:r>
            <a:endParaRPr lang="de-DE" sz="1800" b="0" strike="noStrike" spc="-1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On-chip pixel grouping.</a:t>
            </a:r>
            <a:endParaRPr lang="de-DE" sz="1800" b="0" strike="noStrike" spc="-1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Final pixels.</a:t>
            </a:r>
            <a:endParaRPr lang="de-DE" sz="1800" b="0" strike="noStrike" spc="-1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SEE hardening 2/2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7" name="Down Arrow 23">
            <a:extLst>
              <a:ext uri="{FF2B5EF4-FFF2-40B4-BE49-F238E27FC236}">
                <a16:creationId xmlns:a16="http://schemas.microsoft.com/office/drawing/2014/main" id="{BC43F54B-6E1B-0386-07C1-40FD2F2A50E9}"/>
              </a:ext>
            </a:extLst>
          </p:cNvPr>
          <p:cNvSpPr/>
          <p:nvPr/>
        </p:nvSpPr>
        <p:spPr>
          <a:xfrm>
            <a:off x="2079720" y="1844640"/>
            <a:ext cx="323280" cy="3556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DBB63"/>
          </a:solidFill>
          <a:ln w="936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" name="Picture 25">
            <a:extLst>
              <a:ext uri="{FF2B5EF4-FFF2-40B4-BE49-F238E27FC236}">
                <a16:creationId xmlns:a16="http://schemas.microsoft.com/office/drawing/2014/main" id="{491A773C-DFA2-0841-074F-39F314DC510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191840" y="935280"/>
            <a:ext cx="310680" cy="252360"/>
          </a:xfrm>
          <a:prstGeom prst="rect">
            <a:avLst/>
          </a:prstGeom>
          <a:ln w="0">
            <a:noFill/>
          </a:ln>
        </p:spPr>
      </p:pic>
      <p:pic>
        <p:nvPicPr>
          <p:cNvPr id="9" name="Picture 26">
            <a:extLst>
              <a:ext uri="{FF2B5EF4-FFF2-40B4-BE49-F238E27FC236}">
                <a16:creationId xmlns:a16="http://schemas.microsoft.com/office/drawing/2014/main" id="{93084E02-CB01-AEDC-4922-C200F53E1FB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191840" y="1217160"/>
            <a:ext cx="310680" cy="252360"/>
          </a:xfrm>
          <a:prstGeom prst="rect">
            <a:avLst/>
          </a:prstGeom>
          <a:ln w="0">
            <a:noFill/>
          </a:ln>
        </p:spPr>
      </p:pic>
      <p:pic>
        <p:nvPicPr>
          <p:cNvPr id="10" name="Picture 27">
            <a:extLst>
              <a:ext uri="{FF2B5EF4-FFF2-40B4-BE49-F238E27FC236}">
                <a16:creationId xmlns:a16="http://schemas.microsoft.com/office/drawing/2014/main" id="{204A149D-3680-E277-9F0D-A2DD0866B90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3471480" y="2609640"/>
            <a:ext cx="310680" cy="252360"/>
          </a:xfrm>
          <a:prstGeom prst="rect">
            <a:avLst/>
          </a:prstGeom>
          <a:ln w="0">
            <a:noFill/>
          </a:ln>
        </p:spPr>
      </p:pic>
      <p:pic>
        <p:nvPicPr>
          <p:cNvPr id="11" name="Picture 28">
            <a:extLst>
              <a:ext uri="{FF2B5EF4-FFF2-40B4-BE49-F238E27FC236}">
                <a16:creationId xmlns:a16="http://schemas.microsoft.com/office/drawing/2014/main" id="{C780AB28-AEE1-C4C4-13F7-5824D84DBA55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3471480" y="3108240"/>
            <a:ext cx="310680" cy="252360"/>
          </a:xfrm>
          <a:prstGeom prst="rect">
            <a:avLst/>
          </a:prstGeom>
          <a:ln w="0">
            <a:noFill/>
          </a:ln>
        </p:spPr>
      </p:pic>
      <p:sp>
        <p:nvSpPr>
          <p:cNvPr id="12" name="Down Arrow 30">
            <a:extLst>
              <a:ext uri="{FF2B5EF4-FFF2-40B4-BE49-F238E27FC236}">
                <a16:creationId xmlns:a16="http://schemas.microsoft.com/office/drawing/2014/main" id="{65C7B604-2AE9-7D65-B436-E2EB6D9D4BA1}"/>
              </a:ext>
            </a:extLst>
          </p:cNvPr>
          <p:cNvSpPr/>
          <p:nvPr/>
        </p:nvSpPr>
        <p:spPr>
          <a:xfrm>
            <a:off x="2079720" y="3562920"/>
            <a:ext cx="323280" cy="3556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DBB63"/>
          </a:solidFill>
          <a:ln w="936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4" name="Group 33">
            <a:extLst>
              <a:ext uri="{FF2B5EF4-FFF2-40B4-BE49-F238E27FC236}">
                <a16:creationId xmlns:a16="http://schemas.microsoft.com/office/drawing/2014/main" id="{2E410006-3264-2F03-BA2F-C09C2A891443}"/>
              </a:ext>
            </a:extLst>
          </p:cNvPr>
          <p:cNvGrpSpPr/>
          <p:nvPr/>
        </p:nvGrpSpPr>
        <p:grpSpPr>
          <a:xfrm>
            <a:off x="7874640" y="2817720"/>
            <a:ext cx="3712320" cy="2317680"/>
            <a:chOff x="7874640" y="2817720"/>
            <a:chExt cx="3712320" cy="2317680"/>
          </a:xfrm>
        </p:grpSpPr>
        <p:pic>
          <p:nvPicPr>
            <p:cNvPr id="15" name="Picture 34">
              <a:extLst>
                <a:ext uri="{FF2B5EF4-FFF2-40B4-BE49-F238E27FC236}">
                  <a16:creationId xmlns:a16="http://schemas.microsoft.com/office/drawing/2014/main" id="{DA9CC0AE-B89C-3FBC-A4C3-1CC61AD9F3FF}"/>
                </a:ext>
              </a:extLst>
            </p:cNvPr>
            <p:cNvPicPr/>
            <p:nvPr/>
          </p:nvPicPr>
          <p:blipFill>
            <a:blip r:embed="rId3"/>
            <a:srcRect l="24821" t="18290" r="27391" b="41588"/>
            <a:stretch/>
          </p:blipFill>
          <p:spPr>
            <a:xfrm>
              <a:off x="7874640" y="2817720"/>
              <a:ext cx="3712320" cy="2317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6" name="TextBox 35">
              <a:extLst>
                <a:ext uri="{FF2B5EF4-FFF2-40B4-BE49-F238E27FC236}">
                  <a16:creationId xmlns:a16="http://schemas.microsoft.com/office/drawing/2014/main" id="{FA862826-B8B7-6E67-80B8-24CABFD231B8}"/>
                </a:ext>
              </a:extLst>
            </p:cNvPr>
            <p:cNvSpPr/>
            <p:nvPr/>
          </p:nvSpPr>
          <p:spPr>
            <a:xfrm>
              <a:off x="8879400" y="4845240"/>
              <a:ext cx="152820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de-DE" sz="1000" b="0" strike="noStrike" spc="-1">
                  <a:solidFill>
                    <a:srgbClr val="FFFFFF"/>
                  </a:solidFill>
                  <a:latin typeface="Arial"/>
                </a:rPr>
                <a:t>MIMOSIS-1, 60µm thick</a:t>
              </a:r>
              <a:endParaRPr lang="de-DE" sz="1000" b="0" strike="noStrike" spc="-1">
                <a:latin typeface="Arial"/>
              </a:endParaRPr>
            </a:p>
          </p:txBody>
        </p:sp>
        <p:pic>
          <p:nvPicPr>
            <p:cNvPr id="17" name="Picture 36">
              <a:extLst>
                <a:ext uri="{FF2B5EF4-FFF2-40B4-BE49-F238E27FC236}">
                  <a16:creationId xmlns:a16="http://schemas.microsoft.com/office/drawing/2014/main" id="{50D72C97-64C4-8C69-423E-EA75F04E567C}"/>
                </a:ext>
              </a:extLst>
            </p:cNvPr>
            <p:cNvPicPr/>
            <p:nvPr/>
          </p:nvPicPr>
          <p:blipFill>
            <a:blip r:embed="rId4"/>
            <a:srcRect l="8575" t="14824" r="3761" b="10427"/>
            <a:stretch/>
          </p:blipFill>
          <p:spPr>
            <a:xfrm>
              <a:off x="7874640" y="2817720"/>
              <a:ext cx="839880" cy="6447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" name="Rectangle 37">
              <a:extLst>
                <a:ext uri="{FF2B5EF4-FFF2-40B4-BE49-F238E27FC236}">
                  <a16:creationId xmlns:a16="http://schemas.microsoft.com/office/drawing/2014/main" id="{7778CF8E-2E02-AC83-9149-C877E0BF424B}"/>
                </a:ext>
              </a:extLst>
            </p:cNvPr>
            <p:cNvSpPr/>
            <p:nvPr/>
          </p:nvSpPr>
          <p:spPr>
            <a:xfrm>
              <a:off x="7874640" y="2817720"/>
              <a:ext cx="3712320" cy="23155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round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0" name="TextBox 39">
            <a:extLst>
              <a:ext uri="{FF2B5EF4-FFF2-40B4-BE49-F238E27FC236}">
                <a16:creationId xmlns:a16="http://schemas.microsoft.com/office/drawing/2014/main" id="{685CAC2F-D9D3-3FD8-796E-DFDB268DD35C}"/>
              </a:ext>
            </a:extLst>
          </p:cNvPr>
          <p:cNvSpPr/>
          <p:nvPr/>
        </p:nvSpPr>
        <p:spPr>
          <a:xfrm>
            <a:off x="9224640" y="5144760"/>
            <a:ext cx="1371960" cy="30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Arial"/>
              </a:rPr>
              <a:t>MIMOSIS-1</a:t>
            </a:r>
            <a:endParaRPr lang="de-DE" sz="1400" b="0" strike="noStrike" spc="-1">
              <a:latin typeface="Arial"/>
            </a:endParaRPr>
          </a:p>
        </p:txBody>
      </p:sp>
      <p:pic>
        <p:nvPicPr>
          <p:cNvPr id="21" name="Picture 41">
            <a:extLst>
              <a:ext uri="{FF2B5EF4-FFF2-40B4-BE49-F238E27FC236}">
                <a16:creationId xmlns:a16="http://schemas.microsoft.com/office/drawing/2014/main" id="{AAF0AB0B-5A66-684A-6D9F-BC52C820CF4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191840" y="1469880"/>
            <a:ext cx="310680" cy="252360"/>
          </a:xfrm>
          <a:prstGeom prst="rect">
            <a:avLst/>
          </a:prstGeom>
          <a:ln w="0">
            <a:noFill/>
          </a:ln>
        </p:spPr>
      </p:pic>
      <p:pic>
        <p:nvPicPr>
          <p:cNvPr id="22" name="Picture 42">
            <a:extLst>
              <a:ext uri="{FF2B5EF4-FFF2-40B4-BE49-F238E27FC236}">
                <a16:creationId xmlns:a16="http://schemas.microsoft.com/office/drawing/2014/main" id="{257F7CA4-C8CD-F149-B437-40BB6A32EB2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3468600" y="2844000"/>
            <a:ext cx="310680" cy="252360"/>
          </a:xfrm>
          <a:prstGeom prst="rect">
            <a:avLst/>
          </a:prstGeom>
          <a:ln w="0">
            <a:noFill/>
          </a:ln>
        </p:spPr>
      </p:pic>
      <p:sp>
        <p:nvSpPr>
          <p:cNvPr id="23" name="TextBox 43">
            <a:extLst>
              <a:ext uri="{FF2B5EF4-FFF2-40B4-BE49-F238E27FC236}">
                <a16:creationId xmlns:a16="http://schemas.microsoft.com/office/drawing/2014/main" id="{9A0F5D91-F586-7EEF-DE3E-A9CB68DE4CB1}"/>
              </a:ext>
            </a:extLst>
          </p:cNvPr>
          <p:cNvSpPr/>
          <p:nvPr/>
        </p:nvSpPr>
        <p:spPr>
          <a:xfrm>
            <a:off x="615240" y="5629680"/>
            <a:ext cx="3576240" cy="91476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rgbClr val="FF0000"/>
                </a:solidFill>
                <a:latin typeface="Arial"/>
              </a:rPr>
              <a:t>M</a:t>
            </a: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IMOSIS-3</a:t>
            </a:r>
            <a:endParaRPr lang="de-DE" sz="1800" b="0" strike="noStrike" spc="-1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Final sensor for mass production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24" name="Down Arrow 44">
            <a:extLst>
              <a:ext uri="{FF2B5EF4-FFF2-40B4-BE49-F238E27FC236}">
                <a16:creationId xmlns:a16="http://schemas.microsoft.com/office/drawing/2014/main" id="{38BEB840-49D4-1DC1-2839-D22EC1B0F678}"/>
              </a:ext>
            </a:extLst>
          </p:cNvPr>
          <p:cNvSpPr/>
          <p:nvPr/>
        </p:nvSpPr>
        <p:spPr>
          <a:xfrm>
            <a:off x="2067840" y="5244480"/>
            <a:ext cx="323280" cy="3556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DBB63"/>
          </a:solidFill>
          <a:ln w="936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" name="Picture 45">
            <a:extLst>
              <a:ext uri="{FF2B5EF4-FFF2-40B4-BE49-F238E27FC236}">
                <a16:creationId xmlns:a16="http://schemas.microsoft.com/office/drawing/2014/main" id="{D8AF0A1E-2CDF-646C-9862-7C421C44F889}"/>
              </a:ext>
            </a:extLst>
          </p:cNvPr>
          <p:cNvPicPr/>
          <p:nvPr/>
        </p:nvPicPr>
        <p:blipFill>
          <a:blip r:embed="rId5"/>
          <a:srcRect l="8557" t="14815" r="3758" b="10444"/>
          <a:stretch/>
        </p:blipFill>
        <p:spPr>
          <a:xfrm>
            <a:off x="10173960" y="632520"/>
            <a:ext cx="942840" cy="808560"/>
          </a:xfrm>
          <a:prstGeom prst="rect">
            <a:avLst/>
          </a:prstGeom>
          <a:ln w="0">
            <a:noFill/>
          </a:ln>
        </p:spPr>
      </p:pic>
      <p:pic>
        <p:nvPicPr>
          <p:cNvPr id="26" name="Picture 46">
            <a:extLst>
              <a:ext uri="{FF2B5EF4-FFF2-40B4-BE49-F238E27FC236}">
                <a16:creationId xmlns:a16="http://schemas.microsoft.com/office/drawing/2014/main" id="{4EF93C76-C216-E048-87AC-A2994392562A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11201400" y="885240"/>
            <a:ext cx="831600" cy="455760"/>
          </a:xfrm>
          <a:prstGeom prst="rect">
            <a:avLst/>
          </a:prstGeom>
          <a:ln w="0">
            <a:noFill/>
          </a:ln>
        </p:spPr>
      </p:pic>
      <p:grpSp>
        <p:nvGrpSpPr>
          <p:cNvPr id="27" name="Group 8">
            <a:extLst>
              <a:ext uri="{FF2B5EF4-FFF2-40B4-BE49-F238E27FC236}">
                <a16:creationId xmlns:a16="http://schemas.microsoft.com/office/drawing/2014/main" id="{F6601136-79A2-5EF9-500E-764DEF2AC2E9}"/>
              </a:ext>
            </a:extLst>
          </p:cNvPr>
          <p:cNvGrpSpPr/>
          <p:nvPr/>
        </p:nvGrpSpPr>
        <p:grpSpPr>
          <a:xfrm>
            <a:off x="7912080" y="732600"/>
            <a:ext cx="2030040" cy="657360"/>
            <a:chOff x="7912080" y="732600"/>
            <a:chExt cx="2030040" cy="657360"/>
          </a:xfrm>
        </p:grpSpPr>
        <p:pic>
          <p:nvPicPr>
            <p:cNvPr id="28" name="Grafik 14">
              <a:extLst>
                <a:ext uri="{FF2B5EF4-FFF2-40B4-BE49-F238E27FC236}">
                  <a16:creationId xmlns:a16="http://schemas.microsoft.com/office/drawing/2014/main" id="{A44F0E8D-EDBB-3413-03E4-1F6C216672D9}"/>
                </a:ext>
              </a:extLst>
            </p:cNvPr>
            <p:cNvPicPr/>
            <p:nvPr/>
          </p:nvPicPr>
          <p:blipFill>
            <a:blip r:embed="rId7"/>
            <a:stretch/>
          </p:blipFill>
          <p:spPr>
            <a:xfrm>
              <a:off x="8315640" y="936360"/>
              <a:ext cx="1115280" cy="434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9" name="Rectangle 48">
              <a:extLst>
                <a:ext uri="{FF2B5EF4-FFF2-40B4-BE49-F238E27FC236}">
                  <a16:creationId xmlns:a16="http://schemas.microsoft.com/office/drawing/2014/main" id="{FD40A6FE-B3FB-B98A-04FF-BC32C1F5826C}"/>
                </a:ext>
              </a:extLst>
            </p:cNvPr>
            <p:cNvSpPr/>
            <p:nvPr/>
          </p:nvSpPr>
          <p:spPr>
            <a:xfrm>
              <a:off x="7912080" y="732600"/>
              <a:ext cx="2030040" cy="65736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round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" name="TextBox 50">
              <a:extLst>
                <a:ext uri="{FF2B5EF4-FFF2-40B4-BE49-F238E27FC236}">
                  <a16:creationId xmlns:a16="http://schemas.microsoft.com/office/drawing/2014/main" id="{9E743BFA-6842-2575-42C4-03F25441D143}"/>
                </a:ext>
              </a:extLst>
            </p:cNvPr>
            <p:cNvSpPr/>
            <p:nvPr/>
          </p:nvSpPr>
          <p:spPr>
            <a:xfrm>
              <a:off x="7913880" y="732600"/>
              <a:ext cx="1158120" cy="259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de-DE" sz="1100" b="0" strike="noStrike" spc="-1">
                  <a:solidFill>
                    <a:srgbClr val="FF0000"/>
                  </a:solidFill>
                  <a:latin typeface="Arial"/>
                </a:rPr>
                <a:t>I</a:t>
              </a:r>
              <a:r>
                <a:rPr lang="de-DE" sz="1100" b="0" strike="noStrike" spc="-1">
                  <a:solidFill>
                    <a:srgbClr val="000000"/>
                  </a:solidFill>
                  <a:latin typeface="Arial"/>
                </a:rPr>
                <a:t>n synergy with:</a:t>
              </a:r>
              <a:endParaRPr lang="de-DE" sz="1100" b="0" strike="noStrike" spc="-1">
                <a:latin typeface="Arial"/>
              </a:endParaRPr>
            </a:p>
          </p:txBody>
        </p:sp>
      </p:grpSp>
      <p:sp>
        <p:nvSpPr>
          <p:cNvPr id="32" name="TextBox 24">
            <a:extLst>
              <a:ext uri="{FF2B5EF4-FFF2-40B4-BE49-F238E27FC236}">
                <a16:creationId xmlns:a16="http://schemas.microsoft.com/office/drawing/2014/main" id="{6C2AAD4E-ABAD-68D5-4429-3B70AA7E2A1F}"/>
              </a:ext>
            </a:extLst>
          </p:cNvPr>
          <p:cNvSpPr/>
          <p:nvPr/>
        </p:nvSpPr>
        <p:spPr>
          <a:xfrm>
            <a:off x="4749480" y="5089320"/>
            <a:ext cx="2054160" cy="39672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Discussed</a:t>
            </a:r>
            <a:r>
              <a:rPr lang="de-DE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Arial"/>
              </a:rPr>
              <a:t>today</a:t>
            </a:r>
            <a:endParaRPr lang="de-DE" sz="2000" b="0" strike="noStrike" spc="-1" dirty="0">
              <a:latin typeface="Arial"/>
            </a:endParaRPr>
          </a:p>
        </p:txBody>
      </p:sp>
      <p:sp>
        <p:nvSpPr>
          <p:cNvPr id="33" name="Right Brace 1">
            <a:extLst>
              <a:ext uri="{FF2B5EF4-FFF2-40B4-BE49-F238E27FC236}">
                <a16:creationId xmlns:a16="http://schemas.microsoft.com/office/drawing/2014/main" id="{2F2EE969-1677-50C0-4A0E-955DB2A834DF}"/>
              </a:ext>
            </a:extLst>
          </p:cNvPr>
          <p:cNvSpPr/>
          <p:nvPr/>
        </p:nvSpPr>
        <p:spPr>
          <a:xfrm>
            <a:off x="4369320" y="3954960"/>
            <a:ext cx="202320" cy="2589480"/>
          </a:xfrm>
          <a:prstGeom prst="rightBrace">
            <a:avLst>
              <a:gd name="adj1" fmla="val 8333"/>
              <a:gd name="adj2" fmla="val 50000"/>
            </a:avLst>
          </a:prstGeom>
          <a:noFill/>
          <a:ln w="25560">
            <a:solidFill>
              <a:srgbClr val="000000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3166AE-3488-98DC-0872-A070D5B74ED8}"/>
              </a:ext>
            </a:extLst>
          </p:cNvPr>
          <p:cNvSpPr txBox="1"/>
          <p:nvPr/>
        </p:nvSpPr>
        <p:spPr>
          <a:xfrm>
            <a:off x="6646984" y="6631577"/>
            <a:ext cx="4304383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100" dirty="0"/>
              <a:t>46</a:t>
            </a:r>
            <a:r>
              <a:rPr lang="en-US" sz="1100" baseline="30000" dirty="0"/>
              <a:t>th</a:t>
            </a:r>
            <a:r>
              <a:rPr lang="en-US" sz="1100" dirty="0"/>
              <a:t> CBM collaboration Meeting, Oct. 20-25 2025, Lanzhou, China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63ACC2A5-0B18-2ED7-0923-66018EAF7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069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626"/>
    </mc:Choice>
    <mc:Fallback>
      <p:transition spd="slow" advTm="3262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know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9A5DC9-5EA6-F166-3D7F-FDC310F2201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362074" y="792000"/>
            <a:ext cx="5933880" cy="55976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4BB54DE6-73A1-1B49-6DFC-3F14349462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8715420"/>
              </p:ext>
            </p:extLst>
          </p:nvPr>
        </p:nvGraphicFramePr>
        <p:xfrm>
          <a:off x="102960" y="903240"/>
          <a:ext cx="6095520" cy="3365280"/>
        </p:xfrm>
        <a:graphic>
          <a:graphicData uri="http://schemas.openxmlformats.org/drawingml/2006/table">
            <a:tbl>
              <a:tblPr/>
              <a:tblGrid>
                <a:gridCol w="4093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1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Requirement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Time resolution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~5 µs</a:t>
                      </a:r>
                      <a:endParaRPr lang="de-DE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Spatial resolution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~5 µm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Sensor thickness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~50 µm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Power dissipation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100 </a:t>
                      </a:r>
                      <a:r>
                        <a:rPr lang="en-US" sz="1800" b="0" strike="noStrike" spc="-1" dirty="0" err="1">
                          <a:solidFill>
                            <a:srgbClr val="000000"/>
                          </a:solidFill>
                          <a:latin typeface="Arial"/>
                        </a:rPr>
                        <a:t>mW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/cm²</a:t>
                      </a:r>
                      <a:endParaRPr lang="de-DE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Radiation doses (non-ionizing)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&gt; 7x10</a:t>
                      </a:r>
                      <a:r>
                        <a:rPr lang="de-DE" sz="1800" b="0" strike="noStrike" spc="-1" baseline="3000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n</a:t>
                      </a:r>
                      <a:r>
                        <a:rPr lang="de-DE" sz="1800" b="0" strike="noStrike" spc="-1" baseline="-25000">
                          <a:solidFill>
                            <a:srgbClr val="000000"/>
                          </a:solidFill>
                          <a:latin typeface="Arial"/>
                        </a:rPr>
                        <a:t>eq</a:t>
                      </a: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/cm²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Radiation doses (ionizing)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&gt; 5 Mrad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Radiation gradient on chip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HI-tolerance</a:t>
                      </a:r>
                      <a:endParaRPr lang="de-DE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10 Hz/mm²</a:t>
                      </a:r>
                      <a:endParaRPr lang="de-DE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6BCF0D29-04EE-D4A5-BB63-54F3A9979B4F}"/>
              </a:ext>
            </a:extLst>
          </p:cNvPr>
          <p:cNvSpPr txBox="1"/>
          <p:nvPr/>
        </p:nvSpPr>
        <p:spPr>
          <a:xfrm>
            <a:off x="50170" y="4790188"/>
            <a:ext cx="6506078" cy="1200329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/>
              <a:t>pen questions: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May a 50 µm thick active medium (instead of 25µm) improve spatial resolution.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Will MIMOSIS keep operating if exposed to heavy ion hits?</a:t>
            </a:r>
          </a:p>
        </p:txBody>
      </p:sp>
      <p:pic>
        <p:nvPicPr>
          <p:cNvPr id="25" name="Picture 25">
            <a:extLst>
              <a:ext uri="{FF2B5EF4-FFF2-40B4-BE49-F238E27FC236}">
                <a16:creationId xmlns:a16="http://schemas.microsoft.com/office/drawing/2014/main" id="{671277D9-A9E0-0D6C-BDD4-46582D59B381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3881160" y="1338800"/>
            <a:ext cx="310680" cy="252360"/>
          </a:xfrm>
          <a:prstGeom prst="rect">
            <a:avLst/>
          </a:prstGeom>
          <a:ln w="0"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B611302-E904-2562-C922-0609DF008BE2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3862495" y="2518920"/>
            <a:ext cx="310680" cy="252360"/>
          </a:xfrm>
          <a:prstGeom prst="rect">
            <a:avLst/>
          </a:prstGeom>
          <a:ln w="0"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FC63158-0B68-7680-77CB-7008BBFF62AA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3862495" y="2859268"/>
            <a:ext cx="310680" cy="252360"/>
          </a:xfrm>
          <a:prstGeom prst="rect">
            <a:avLst/>
          </a:prstGeom>
          <a:ln w="0"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34D107D-9158-C674-936E-508C70469E55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3862495" y="3199616"/>
            <a:ext cx="310680" cy="252360"/>
          </a:xfrm>
          <a:prstGeom prst="rect">
            <a:avLst/>
          </a:prstGeom>
          <a:ln w="0"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91877C-C7E9-CD6B-B3C0-5219D350E052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3862495" y="3539964"/>
            <a:ext cx="310680" cy="252360"/>
          </a:xfrm>
          <a:prstGeom prst="rect">
            <a:avLst/>
          </a:prstGeom>
          <a:ln w="0"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8627F0A-3B00-430B-8181-136401E5CA4E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3891426" y="2058285"/>
            <a:ext cx="310680" cy="252360"/>
          </a:xfrm>
          <a:prstGeom prst="rect">
            <a:avLst/>
          </a:prstGeom>
          <a:ln w="0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35C04C-BA24-9348-5367-DD010705FC2D}"/>
              </a:ext>
            </a:extLst>
          </p:cNvPr>
          <p:cNvSpPr txBox="1"/>
          <p:nvPr/>
        </p:nvSpPr>
        <p:spPr>
          <a:xfrm>
            <a:off x="6646984" y="6631577"/>
            <a:ext cx="4304383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100" dirty="0"/>
              <a:t>46</a:t>
            </a:r>
            <a:r>
              <a:rPr lang="en-US" sz="1100" baseline="30000" dirty="0"/>
              <a:t>th</a:t>
            </a:r>
            <a:r>
              <a:rPr lang="en-US" sz="1100" dirty="0"/>
              <a:t> CBM collaboration Meeting, Oct. 20-25 2025, Lanzhou, China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EF772-806D-593E-B958-D7738ACC0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985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904"/>
    </mc:Choice>
    <mc:Fallback>
      <p:transition spd="slow" advTm="699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D777DE1-ACBA-5F11-6B62-BF17B51859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189156"/>
              </p:ext>
            </p:extLst>
          </p:nvPr>
        </p:nvGraphicFramePr>
        <p:xfrm>
          <a:off x="123914" y="212015"/>
          <a:ext cx="5789613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5789960" imgH="4420228" progId="Origin95.Graph">
                  <p:embed/>
                </p:oleObj>
              </mc:Choice>
              <mc:Fallback>
                <p:oleObj name="Graph" r:id="rId3" imgW="5789960" imgH="4420228" progId="Origin95.Graph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70B400E-76FA-9219-AC1E-B4FAA6E234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914" y="212015"/>
                        <a:ext cx="5789613" cy="44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35EF79-0165-A2F2-2B94-AC58D25BD2E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Performance of 25µm vs. 50µm thick sensors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ADC6F1-5511-0D8A-1673-1C0D9EE97009}"/>
              </a:ext>
            </a:extLst>
          </p:cNvPr>
          <p:cNvSpPr txBox="1"/>
          <p:nvPr/>
        </p:nvSpPr>
        <p:spPr bwMode="auto">
          <a:xfrm>
            <a:off x="3780692" y="2970153"/>
            <a:ext cx="12352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ALPIDE-like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C45AFFF-10C2-8CEE-009F-8E424E7CD678}"/>
              </a:ext>
            </a:extLst>
          </p:cNvPr>
          <p:cNvCxnSpPr>
            <a:stCxn id="3" idx="1"/>
          </p:cNvCxnSpPr>
          <p:nvPr/>
        </p:nvCxnSpPr>
        <p:spPr bwMode="auto">
          <a:xfrm flipH="1">
            <a:off x="3349869" y="3154819"/>
            <a:ext cx="43082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B1503957-654F-360D-0008-B9695E346FEA}"/>
              </a:ext>
            </a:extLst>
          </p:cNvPr>
          <p:cNvGrpSpPr/>
          <p:nvPr/>
        </p:nvGrpSpPr>
        <p:grpSpPr>
          <a:xfrm>
            <a:off x="5851003" y="259650"/>
            <a:ext cx="5789613" cy="4954780"/>
            <a:chOff x="6161355" y="605839"/>
            <a:chExt cx="5789613" cy="4954780"/>
          </a:xfrm>
        </p:grpSpPr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C099AA30-BEE7-5765-B3EE-010C7CB07B0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6046678"/>
                </p:ext>
              </p:extLst>
            </p:nvPr>
          </p:nvGraphicFramePr>
          <p:xfrm>
            <a:off x="6161355" y="605839"/>
            <a:ext cx="5789613" cy="441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aph" r:id="rId5" imgW="5789960" imgH="4420228" progId="Origin95.Graph">
                    <p:embed/>
                  </p:oleObj>
                </mc:Choice>
                <mc:Fallback>
                  <p:oleObj name="Graph" r:id="rId5" imgW="5789960" imgH="4420228" progId="Origin95.Graph">
                    <p:embed/>
                    <p:pic>
                      <p:nvPicPr>
                        <p:cNvPr id="6" name="Object 5">
                          <a:extLst>
                            <a:ext uri="{FF2B5EF4-FFF2-40B4-BE49-F238E27FC236}">
                              <a16:creationId xmlns:a16="http://schemas.microsoft.com/office/drawing/2014/main" id="{09852438-8C6A-6501-13AE-CAFC49F1BF0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161355" y="605839"/>
                          <a:ext cx="5789613" cy="4419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5B414E9-11B8-C396-B477-15B3DE27FE05}"/>
                </a:ext>
              </a:extLst>
            </p:cNvPr>
            <p:cNvSpPr txBox="1"/>
            <p:nvPr/>
          </p:nvSpPr>
          <p:spPr>
            <a:xfrm>
              <a:off x="9826549" y="2192210"/>
              <a:ext cx="162416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+ 0.5 µm for longer </a:t>
              </a:r>
            </a:p>
            <a:p>
              <a:r>
                <a:rPr lang="en-US" sz="1400" dirty="0"/>
                <a:t>pixel dimension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AF5A33E-3A96-A84F-53F5-FB2A6CC62055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 flipV="1">
              <a:off x="8325044" y="3884006"/>
              <a:ext cx="650631" cy="103028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110E2-3669-317C-156E-FA6AB8AAA011}"/>
                </a:ext>
              </a:extLst>
            </p:cNvPr>
            <p:cNvSpPr txBox="1"/>
            <p:nvPr/>
          </p:nvSpPr>
          <p:spPr>
            <a:xfrm>
              <a:off x="6953443" y="4914288"/>
              <a:ext cx="2743201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Optimal number of fired pixels/particle (about 2.5)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02A2060-00CE-558C-429F-EC5C6D386426}"/>
                </a:ext>
              </a:extLst>
            </p:cNvPr>
            <p:cNvCxnSpPr>
              <a:stCxn id="9" idx="0"/>
            </p:cNvCxnSpPr>
            <p:nvPr/>
          </p:nvCxnSpPr>
          <p:spPr>
            <a:xfrm flipH="1" flipV="1">
              <a:off x="7929391" y="3954344"/>
              <a:ext cx="395653" cy="95994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446B0E9-2021-1E8F-3406-2558A21D7409}"/>
              </a:ext>
            </a:extLst>
          </p:cNvPr>
          <p:cNvSpPr txBox="1"/>
          <p:nvPr/>
        </p:nvSpPr>
        <p:spPr bwMode="auto">
          <a:xfrm>
            <a:off x="820173" y="4631615"/>
            <a:ext cx="4003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ark rate typically &lt;10</a:t>
            </a:r>
            <a:r>
              <a:rPr lang="en-US" baseline="30000" dirty="0"/>
              <a:t>10</a:t>
            </a:r>
            <a:r>
              <a:rPr lang="en-US" dirty="0"/>
              <a:t>/pixel (2 Hz/cm²)</a:t>
            </a:r>
          </a:p>
          <a:p>
            <a:r>
              <a:rPr lang="en-US" dirty="0"/>
              <a:t>driven by individual hot pixels.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C450BC-BDEB-2379-8FF9-98912E4B8BFE}"/>
              </a:ext>
            </a:extLst>
          </p:cNvPr>
          <p:cNvSpPr txBox="1"/>
          <p:nvPr/>
        </p:nvSpPr>
        <p:spPr bwMode="auto">
          <a:xfrm>
            <a:off x="3412016" y="5554413"/>
            <a:ext cx="8532765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P-stop 50µm shows superior working range and spat. precision w.r.t P-stop 25 µm.</a:t>
            </a:r>
          </a:p>
          <a:p>
            <a:r>
              <a:rPr lang="en-US" dirty="0"/>
              <a:t>To be shown: Radiation tolerance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08DFBD-7BD2-90C5-2A90-A248AC17AA80}"/>
              </a:ext>
            </a:extLst>
          </p:cNvPr>
          <p:cNvSpPr txBox="1"/>
          <p:nvPr/>
        </p:nvSpPr>
        <p:spPr>
          <a:xfrm>
            <a:off x="6646984" y="6631577"/>
            <a:ext cx="4304383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100" dirty="0"/>
              <a:t>46</a:t>
            </a:r>
            <a:r>
              <a:rPr lang="en-US" sz="1100" baseline="30000" dirty="0"/>
              <a:t>th</a:t>
            </a:r>
            <a:r>
              <a:rPr lang="en-US" sz="1100" dirty="0"/>
              <a:t> CBM collaboration Meeting, Oct. 20-25 2025, Lanzhou, China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56A5614-5327-82CE-F2C6-74C712291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F458CC-63C9-1436-6FC6-E796911CD0F6}"/>
              </a:ext>
            </a:extLst>
          </p:cNvPr>
          <p:cNvSpPr txBox="1"/>
          <p:nvPr/>
        </p:nvSpPr>
        <p:spPr>
          <a:xfrm>
            <a:off x="4554637" y="1678023"/>
            <a:ext cx="1390124" cy="3693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MIMOSIS-1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E79F8B-EB15-7FF9-2BF1-2305436F63FA}"/>
              </a:ext>
            </a:extLst>
          </p:cNvPr>
          <p:cNvSpPr txBox="1"/>
          <p:nvPr/>
        </p:nvSpPr>
        <p:spPr>
          <a:xfrm>
            <a:off x="5083337" y="612109"/>
            <a:ext cx="646331" cy="3693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New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576881-092C-9E9C-5EB1-0D34A66C7292}"/>
              </a:ext>
            </a:extLst>
          </p:cNvPr>
          <p:cNvSpPr txBox="1"/>
          <p:nvPr/>
        </p:nvSpPr>
        <p:spPr>
          <a:xfrm>
            <a:off x="10529105" y="964919"/>
            <a:ext cx="1390124" cy="3693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MIMOSIS-1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0E0B22-2836-D630-F7F6-2A28497EEB84}"/>
              </a:ext>
            </a:extLst>
          </p:cNvPr>
          <p:cNvSpPr txBox="1"/>
          <p:nvPr/>
        </p:nvSpPr>
        <p:spPr>
          <a:xfrm>
            <a:off x="10494029" y="2600821"/>
            <a:ext cx="646331" cy="3693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New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9C6354B-E749-786A-2545-965A5FC2F662}"/>
              </a:ext>
            </a:extLst>
          </p:cNvPr>
          <p:cNvCxnSpPr/>
          <p:nvPr/>
        </p:nvCxnSpPr>
        <p:spPr bwMode="auto">
          <a:xfrm flipH="1">
            <a:off x="4105428" y="1846018"/>
            <a:ext cx="43082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B4FD88A-F25B-2119-BFFD-51284F41BE75}"/>
              </a:ext>
            </a:extLst>
          </p:cNvPr>
          <p:cNvCxnSpPr/>
          <p:nvPr/>
        </p:nvCxnSpPr>
        <p:spPr bwMode="auto">
          <a:xfrm flipH="1">
            <a:off x="4688651" y="795477"/>
            <a:ext cx="43082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34780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822"/>
    </mc:Choice>
    <mc:Fallback>
      <p:transition spd="slow" advTm="918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A3659D-4C25-7260-CF0E-36957B35945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Radiation tolerance of 50µm epitaxial layer sensors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FFFD2B0-4000-C202-E540-35FB8A2336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788560"/>
              </p:ext>
            </p:extLst>
          </p:nvPr>
        </p:nvGraphicFramePr>
        <p:xfrm>
          <a:off x="119336" y="837989"/>
          <a:ext cx="5789613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5789960" imgH="4420228" progId="Origin95.Graph">
                  <p:embed/>
                </p:oleObj>
              </mc:Choice>
              <mc:Fallback>
                <p:oleObj name="Graph" r:id="rId3" imgW="5789960" imgH="4420228" progId="Origin95.Graph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D9993EC-2977-BF91-CFDD-C86A2C27F6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336" y="837989"/>
                        <a:ext cx="5789613" cy="44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104917D-3829-3CCB-23E4-1ECCA2A3296B}"/>
              </a:ext>
            </a:extLst>
          </p:cNvPr>
          <p:cNvSpPr txBox="1"/>
          <p:nvPr/>
        </p:nvSpPr>
        <p:spPr bwMode="auto">
          <a:xfrm rot="3461627">
            <a:off x="3316603" y="2886841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1A6FDF"/>
                </a:solidFill>
              </a:rPr>
              <a:t>HV=20V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FF631A-20C6-2B31-0656-3ADBC041245E}"/>
              </a:ext>
            </a:extLst>
          </p:cNvPr>
          <p:cNvSpPr txBox="1"/>
          <p:nvPr/>
        </p:nvSpPr>
        <p:spPr bwMode="auto">
          <a:xfrm>
            <a:off x="4295800" y="1463613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515151"/>
                </a:solidFill>
              </a:rPr>
              <a:t>HV=10V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A26C15-A4FE-0F3E-120F-17793EAE68F4}"/>
              </a:ext>
            </a:extLst>
          </p:cNvPr>
          <p:cNvSpPr txBox="1"/>
          <p:nvPr/>
        </p:nvSpPr>
        <p:spPr bwMode="auto">
          <a:xfrm>
            <a:off x="1343472" y="2660566"/>
            <a:ext cx="158889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Room temperature</a:t>
            </a:r>
          </a:p>
          <a:p>
            <a:r>
              <a:rPr lang="en-US" sz="1400" dirty="0"/>
              <a:t>Dark occ. &lt;10</a:t>
            </a:r>
            <a:r>
              <a:rPr lang="en-US" sz="1400" baseline="30000" dirty="0"/>
              <a:t>-6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04471A-E5CD-1D1B-D66A-3B197B858F0D}"/>
              </a:ext>
            </a:extLst>
          </p:cNvPr>
          <p:cNvSpPr txBox="1"/>
          <p:nvPr/>
        </p:nvSpPr>
        <p:spPr bwMode="auto">
          <a:xfrm>
            <a:off x="921219" y="620688"/>
            <a:ext cx="4185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Detection efficiency MIMOSIS-2.1</a:t>
            </a:r>
          </a:p>
          <a:p>
            <a:pPr algn="ctr"/>
            <a:r>
              <a:rPr lang="en-US" dirty="0"/>
              <a:t>p-stop 50 µm 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4FB11A3-FE48-9A0E-C641-2B0EE7BA52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069143"/>
              </p:ext>
            </p:extLst>
          </p:nvPr>
        </p:nvGraphicFramePr>
        <p:xfrm>
          <a:off x="5908948" y="837989"/>
          <a:ext cx="5789613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5789960" imgH="4420228" progId="Origin95.Graph">
                  <p:embed/>
                </p:oleObj>
              </mc:Choice>
              <mc:Fallback>
                <p:oleObj name="Graph" r:id="rId5" imgW="5789960" imgH="4420228" progId="Origin95.Graph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D719ED9-C6E3-0902-3CB6-201CCA96E6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08948" y="837989"/>
                        <a:ext cx="5789613" cy="44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7982F3D-1D63-DFB5-3DEC-92A95FA89419}"/>
              </a:ext>
            </a:extLst>
          </p:cNvPr>
          <p:cNvSpPr txBox="1"/>
          <p:nvPr/>
        </p:nvSpPr>
        <p:spPr bwMode="auto">
          <a:xfrm>
            <a:off x="9957517" y="1740612"/>
            <a:ext cx="162416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+ 0.5 µm for longer </a:t>
            </a:r>
          </a:p>
          <a:p>
            <a:r>
              <a:rPr lang="en-US" sz="1400" dirty="0"/>
              <a:t>pixel dimension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59E8A6-D35F-5B51-116A-C87F62379AE4}"/>
              </a:ext>
            </a:extLst>
          </p:cNvPr>
          <p:cNvSpPr txBox="1"/>
          <p:nvPr/>
        </p:nvSpPr>
        <p:spPr bwMode="auto">
          <a:xfrm>
            <a:off x="3169026" y="5594295"/>
            <a:ext cx="8489849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P-stop 50µm matches rad. tolerance of P-stop 25 µm (not shown).</a:t>
            </a:r>
          </a:p>
          <a:p>
            <a:r>
              <a:rPr lang="en-US" dirty="0"/>
              <a:t>P-stop 50µm keeps its advantages in terms of spat. precision after 10</a:t>
            </a:r>
            <a:r>
              <a:rPr lang="en-US" baseline="30000" dirty="0"/>
              <a:t>14</a:t>
            </a:r>
            <a:r>
              <a:rPr lang="en-US" dirty="0"/>
              <a:t>n</a:t>
            </a:r>
            <a:r>
              <a:rPr lang="en-US" baseline="-25000" dirty="0"/>
              <a:t>eq</a:t>
            </a:r>
            <a:r>
              <a:rPr lang="en-US" dirty="0"/>
              <a:t>/cm²</a:t>
            </a:r>
          </a:p>
        </p:txBody>
      </p:sp>
      <p:pic>
        <p:nvPicPr>
          <p:cNvPr id="12" name="Picture 25">
            <a:extLst>
              <a:ext uri="{FF2B5EF4-FFF2-40B4-BE49-F238E27FC236}">
                <a16:creationId xmlns:a16="http://schemas.microsoft.com/office/drawing/2014/main" id="{5EB7E7C9-CA49-74E2-091C-A39C7B13EF94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11581680" y="5805302"/>
            <a:ext cx="387875" cy="252360"/>
          </a:xfrm>
          <a:prstGeom prst="rect">
            <a:avLst/>
          </a:prstGeom>
          <a:ln w="0"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B05E1B-FB4A-82DA-EC95-A028768B3B5F}"/>
              </a:ext>
            </a:extLst>
          </p:cNvPr>
          <p:cNvSpPr txBox="1"/>
          <p:nvPr/>
        </p:nvSpPr>
        <p:spPr>
          <a:xfrm>
            <a:off x="3683798" y="2145268"/>
            <a:ext cx="2108269" cy="3693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Room temperature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4DE23C-70D0-A8BB-EF65-D6DDF17791F5}"/>
              </a:ext>
            </a:extLst>
          </p:cNvPr>
          <p:cNvSpPr txBox="1"/>
          <p:nvPr/>
        </p:nvSpPr>
        <p:spPr>
          <a:xfrm>
            <a:off x="6646984" y="6631577"/>
            <a:ext cx="4304383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100" dirty="0"/>
              <a:t>46</a:t>
            </a:r>
            <a:r>
              <a:rPr lang="en-US" sz="1100" baseline="30000" dirty="0"/>
              <a:t>th</a:t>
            </a:r>
            <a:r>
              <a:rPr lang="en-US" sz="1100" dirty="0"/>
              <a:t> CBM collaboration Meeting, Oct. 20-25 2025, Lanzhou, China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35403B4-DE03-0FFA-3A27-AC8AB6D72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5</a:t>
            </a:fld>
            <a:endParaRPr lang="de-D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4B4A89-FF34-FAD5-0709-A5A26D3CC638}"/>
              </a:ext>
            </a:extLst>
          </p:cNvPr>
          <p:cNvSpPr txBox="1"/>
          <p:nvPr/>
        </p:nvSpPr>
        <p:spPr>
          <a:xfrm>
            <a:off x="5162233" y="1306963"/>
            <a:ext cx="1120820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Required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56DC96-F481-0E26-403D-31B55D907D96}"/>
              </a:ext>
            </a:extLst>
          </p:cNvPr>
          <p:cNvSpPr txBox="1"/>
          <p:nvPr/>
        </p:nvSpPr>
        <p:spPr>
          <a:xfrm>
            <a:off x="4177522" y="3452547"/>
            <a:ext cx="1492716" cy="3693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 x Required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9843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011"/>
    </mc:Choice>
    <mc:Fallback>
      <p:transition spd="slow" advTm="880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A443A-EF98-3A9F-605B-03E925EFE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33AE2-BDB2-4F64-A8A0-210419D724BF}"/>
              </a:ext>
            </a:extLst>
          </p:cNvPr>
          <p:cNvSpPr txBox="1"/>
          <p:nvPr/>
        </p:nvSpPr>
        <p:spPr>
          <a:xfrm>
            <a:off x="457612" y="1001264"/>
            <a:ext cx="9125410" cy="372409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arlier: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Sensor and slow control tolerate heavy ion impacts.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information on data output (not accessible)</a:t>
            </a:r>
          </a:p>
          <a:p>
            <a:pPr algn="l"/>
            <a:endParaRPr lang="en-US" sz="500" dirty="0">
              <a:solidFill>
                <a:srgbClr val="FF0000"/>
              </a:solidFill>
            </a:endParaRPr>
          </a:p>
          <a:p>
            <a:pPr algn="l"/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xperiment: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MIMOSIS exposed to few </a:t>
            </a:r>
            <a:r>
              <a:rPr lang="en-US" i="1" dirty="0" err="1"/>
              <a:t>A</a:t>
            </a:r>
            <a:r>
              <a:rPr lang="en-US" dirty="0" err="1"/>
              <a:t>MeV</a:t>
            </a:r>
            <a:r>
              <a:rPr lang="en-US" dirty="0"/>
              <a:t> </a:t>
            </a:r>
            <a:r>
              <a:rPr lang="en-US" baseline="30000" dirty="0"/>
              <a:t>48</a:t>
            </a:r>
            <a:r>
              <a:rPr lang="en-US" dirty="0"/>
              <a:t>Ca beam at GSI UNILAC M3 beam 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Estimated SEE &gt; 20 MeV cm²/mg ions (above CBM Au- beam ions).</a:t>
            </a:r>
          </a:p>
          <a:p>
            <a:endParaRPr lang="en-US" sz="500" dirty="0"/>
          </a:p>
          <a:p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ew this time: Access to data, confirm sensor to remain operational.</a:t>
            </a:r>
          </a:p>
          <a:p>
            <a:endParaRPr lang="en-US" sz="500" dirty="0"/>
          </a:p>
          <a:p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/>
              <a:t>bservation: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Sensor remains operational, no restart needed.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Heavy ion impacts fire further pixels in same column</a:t>
            </a:r>
          </a:p>
          <a:p>
            <a:r>
              <a:rPr lang="en-US" dirty="0"/>
              <a:t>     (&lt;&lt;1% channels affected @1kHz/cm²).</a:t>
            </a:r>
          </a:p>
          <a:p>
            <a:endParaRPr lang="en-US" sz="500" dirty="0"/>
          </a:p>
          <a:p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/>
              <a:t>ith suited threshold settings (non standard):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9BC4E9-717C-B31B-184C-8EB0F8C0EB9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MIMOSIS prototypes – Tolerance to heavy ion impacts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73D988-C459-9ED4-21CE-237D5A1AD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4385" y="4581274"/>
            <a:ext cx="2972637" cy="17602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0E4541-D6D0-2747-6E59-328EF6DBDB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247" t="15078" r="6968" b="58504"/>
          <a:stretch>
            <a:fillRect/>
          </a:stretch>
        </p:blipFill>
        <p:spPr>
          <a:xfrm flipH="1">
            <a:off x="9094385" y="2704791"/>
            <a:ext cx="2972638" cy="1730967"/>
          </a:xfrm>
          <a:prstGeom prst="rect">
            <a:avLst/>
          </a:prstGeom>
        </p:spPr>
      </p:pic>
      <p:sp>
        <p:nvSpPr>
          <p:cNvPr id="13" name="Left Brace 12">
            <a:extLst>
              <a:ext uri="{FF2B5EF4-FFF2-40B4-BE49-F238E27FC236}">
                <a16:creationId xmlns:a16="http://schemas.microsoft.com/office/drawing/2014/main" id="{80408977-210E-4CCD-FFCD-986170BFB594}"/>
              </a:ext>
            </a:extLst>
          </p:cNvPr>
          <p:cNvSpPr/>
          <p:nvPr/>
        </p:nvSpPr>
        <p:spPr>
          <a:xfrm>
            <a:off x="8732151" y="2704791"/>
            <a:ext cx="259763" cy="3636727"/>
          </a:xfrm>
          <a:prstGeom prst="leftBrace">
            <a:avLst>
              <a:gd name="adj1" fmla="val 17137"/>
              <a:gd name="adj2" fmla="val 5119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5087FA-4B80-5ACA-91A4-4431FEF560A0}"/>
              </a:ext>
            </a:extLst>
          </p:cNvPr>
          <p:cNvCxnSpPr>
            <a:cxnSpLocks/>
          </p:cNvCxnSpPr>
          <p:nvPr/>
        </p:nvCxnSpPr>
        <p:spPr>
          <a:xfrm flipH="1">
            <a:off x="5426579" y="4552361"/>
            <a:ext cx="32988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BDEE806-F93D-8792-77F5-4DBF0CA4476A}"/>
              </a:ext>
            </a:extLst>
          </p:cNvPr>
          <p:cNvSpPr txBox="1"/>
          <p:nvPr/>
        </p:nvSpPr>
        <p:spPr>
          <a:xfrm rot="1808916">
            <a:off x="10133329" y="2288949"/>
            <a:ext cx="197449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Work in progress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C7DF0B-3916-23B4-042B-203B04534ED9}"/>
              </a:ext>
            </a:extLst>
          </p:cNvPr>
          <p:cNvSpPr txBox="1"/>
          <p:nvPr/>
        </p:nvSpPr>
        <p:spPr>
          <a:xfrm>
            <a:off x="478564" y="5017014"/>
            <a:ext cx="7635424" cy="646331"/>
          </a:xfrm>
          <a:prstGeom prst="rect">
            <a:avLst/>
          </a:prstGeom>
          <a:solidFill>
            <a:schemeClr val="bg2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ensor seems reasonably robust to HI impacts.</a:t>
            </a:r>
          </a:p>
          <a:p>
            <a:pPr algn="l"/>
            <a:r>
              <a:rPr lang="en-US" dirty="0"/>
              <a:t>Cross-talk can be reduced by reducing HV but conflict with rad. hardness.</a:t>
            </a:r>
          </a:p>
        </p:txBody>
      </p:sp>
      <p:pic>
        <p:nvPicPr>
          <p:cNvPr id="20" name="Picture 25">
            <a:extLst>
              <a:ext uri="{FF2B5EF4-FFF2-40B4-BE49-F238E27FC236}">
                <a16:creationId xmlns:a16="http://schemas.microsoft.com/office/drawing/2014/main" id="{A90A9754-660B-5C4A-0E33-EA6EBA63723E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8120717" y="5410985"/>
            <a:ext cx="310680" cy="252360"/>
          </a:xfrm>
          <a:prstGeom prst="rect">
            <a:avLst/>
          </a:prstGeom>
          <a:ln w="0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872509-43DF-9E9B-84C3-DD8DB31B01E3}"/>
              </a:ext>
            </a:extLst>
          </p:cNvPr>
          <p:cNvSpPr txBox="1"/>
          <p:nvPr/>
        </p:nvSpPr>
        <p:spPr>
          <a:xfrm>
            <a:off x="6646984" y="6631577"/>
            <a:ext cx="4304383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100" dirty="0"/>
              <a:t>46</a:t>
            </a:r>
            <a:r>
              <a:rPr lang="en-US" sz="1100" baseline="30000" dirty="0"/>
              <a:t>th</a:t>
            </a:r>
            <a:r>
              <a:rPr lang="en-US" sz="1100" dirty="0"/>
              <a:t> CBM collaboration Meeting, Oct. 20-25 2025, Lanzhou, China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97D3E-51C6-8414-E0FB-CCBD6E3C8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6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9675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111"/>
    </mc:Choice>
    <mc:Fallback>
      <p:transition spd="slow" advTm="1171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968351-B55F-5A91-7D35-B1B10298B16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Towards MIMOSIS-3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C41CA0-EF36-E6A5-8333-00523D03DAF8}"/>
              </a:ext>
            </a:extLst>
          </p:cNvPr>
          <p:cNvSpPr txBox="1"/>
          <p:nvPr/>
        </p:nvSpPr>
        <p:spPr>
          <a:xfrm>
            <a:off x="538385" y="2874814"/>
            <a:ext cx="10279161" cy="2985433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revious observation: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MIMOSIS needs PLL to convert input clock from 40 MHz =&gt; 320 </a:t>
            </a:r>
            <a:r>
              <a:rPr lang="en-US" sz="1600" dirty="0" err="1"/>
              <a:t>MHz.</a:t>
            </a:r>
            <a:endParaRPr lang="en-US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PLL shows jitter if sensor switches to new frame (once per 5µs) as switching power reduces biasing voltage.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All results shown so far hold with direct external 320 MHz </a:t>
            </a:r>
            <a:r>
              <a:rPr lang="en-US" sz="1600" dirty="0" err="1"/>
              <a:t>clk</a:t>
            </a:r>
            <a:r>
              <a:rPr lang="en-US" sz="1600" dirty="0"/>
              <a:t> (rescue clock).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25. Apr. : Design review, external reviewer </a:t>
            </a:r>
            <a:r>
              <a:rPr lang="nl-NL" dirty="0"/>
              <a:t>Vladimir Gomov (Nikhef) &amp; Stefan Biereigel (CERN)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Expect improvement by optimizing LDO biasing and load.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Issue related to powering: External &lt;1mm² decoupling capacitor alleviates effect.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Prepare sensor for operation with external 320 MHz </a:t>
            </a:r>
            <a:r>
              <a:rPr lang="en-US" dirty="0" err="1"/>
              <a:t>clk</a:t>
            </a:r>
            <a:r>
              <a:rPr lang="en-US" dirty="0"/>
              <a:t> (so far 40 MHz + 320 MHz needed).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Improvements being implemented.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D786C4-72FD-DBC6-6EF3-A7F84207610C}"/>
              </a:ext>
            </a:extLst>
          </p:cNvPr>
          <p:cNvSpPr txBox="1"/>
          <p:nvPr/>
        </p:nvSpPr>
        <p:spPr>
          <a:xfrm>
            <a:off x="538385" y="538268"/>
            <a:ext cx="9360255" cy="141577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G</a:t>
            </a:r>
            <a:r>
              <a:rPr lang="en-US" b="1" dirty="0"/>
              <a:t>eneral spirit: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MIMOSIS-3 will be final sensor, no room for failure.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Lessons learned from MIMOSIS-2: Minor mistakes may cause major issues and delays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en-US" sz="1600" dirty="0"/>
              <a:t>Must test and triple-check everything.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en-US" sz="1600" dirty="0"/>
              <a:t>Speed vs. care is always a compromise. This time maximize care.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B70F44-4C11-1520-83D0-0176D50ADF12}"/>
              </a:ext>
            </a:extLst>
          </p:cNvPr>
          <p:cNvSpPr txBox="1"/>
          <p:nvPr/>
        </p:nvSpPr>
        <p:spPr>
          <a:xfrm>
            <a:off x="538385" y="2390970"/>
            <a:ext cx="5262979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K</a:t>
            </a:r>
            <a:r>
              <a:rPr lang="en-US" b="1" dirty="0"/>
              <a:t>nown issues on MIMOSIS-2.1: The PLL-issue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6A5D01-FACF-74E7-B696-D7D2AA8B4F69}"/>
              </a:ext>
            </a:extLst>
          </p:cNvPr>
          <p:cNvSpPr txBox="1"/>
          <p:nvPr/>
        </p:nvSpPr>
        <p:spPr>
          <a:xfrm>
            <a:off x="6646984" y="6631577"/>
            <a:ext cx="4304383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100" dirty="0"/>
              <a:t>46</a:t>
            </a:r>
            <a:r>
              <a:rPr lang="en-US" sz="1100" baseline="30000" dirty="0"/>
              <a:t>th</a:t>
            </a:r>
            <a:r>
              <a:rPr lang="en-US" sz="1100" dirty="0"/>
              <a:t> CBM collaboration Meeting, Oct. 20-25 2025, Lanzhou, China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27602-FC87-2BF4-4C26-379BC09DA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7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9296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6021"/>
    </mc:Choice>
    <mc:Fallback>
      <p:transition spd="slow" advTm="1260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31CF89-3137-64D0-BDB5-0C8F33DF4C2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Towards MIMOSIS-3: New findings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AC3093-E89E-181F-550C-427F689C5614}"/>
              </a:ext>
            </a:extLst>
          </p:cNvPr>
          <p:cNvSpPr txBox="1"/>
          <p:nvPr/>
        </p:nvSpPr>
        <p:spPr>
          <a:xfrm>
            <a:off x="376015" y="695551"/>
            <a:ext cx="10860665" cy="486287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b="1" dirty="0"/>
              <a:t>ntense system tests with </a:t>
            </a:r>
            <a:r>
              <a:rPr lang="en-US" b="1" dirty="0">
                <a:solidFill>
                  <a:schemeClr val="accent1"/>
                </a:solidFill>
              </a:rPr>
              <a:t>realistic powering </a:t>
            </a:r>
            <a:r>
              <a:rPr lang="en-US" b="1" dirty="0"/>
              <a:t>(previously test PCB) in 2025 reveal further issues:</a:t>
            </a:r>
          </a:p>
          <a:p>
            <a:pPr algn="l"/>
            <a:endParaRPr lang="en-US" dirty="0"/>
          </a:p>
          <a:p>
            <a:pPr algn="l"/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/>
              <a:t>lock tree issue: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Detailed measurement of data outputs: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Clk</a:t>
            </a:r>
            <a:r>
              <a:rPr lang="en-US" dirty="0"/>
              <a:t> shows ~420 </a:t>
            </a:r>
            <a:r>
              <a:rPr lang="en-US" dirty="0" err="1"/>
              <a:t>ps</a:t>
            </a:r>
            <a:r>
              <a:rPr lang="en-US" dirty="0"/>
              <a:t> phase shift / 100mV if bias is changed (also with external </a:t>
            </a:r>
            <a:r>
              <a:rPr lang="en-US" dirty="0" err="1"/>
              <a:t>clk</a:t>
            </a:r>
            <a:r>
              <a:rPr lang="en-US" dirty="0"/>
              <a:t>).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en-US" sz="1600" dirty="0"/>
              <a:t>“PLL issue” might be caused by </a:t>
            </a:r>
            <a:r>
              <a:rPr lang="en-US" sz="1600" dirty="0" err="1"/>
              <a:t>clk</a:t>
            </a:r>
            <a:r>
              <a:rPr lang="en-US" sz="1600" dirty="0"/>
              <a:t>-tree rather than by PLL.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en-US" sz="1600" dirty="0"/>
              <a:t>Again, digital IP-cells with insufficient analogue performance? Under investigation.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Action: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Re-simulate clock tree accounting for analogue IP-cell performance.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Identify and fix possible weak points (findings and effort still hard to predict).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/>
              <a:t>ingle ended output pad issue: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Observation: MIMOSIS tends to lose synchronization if slow control sends signal from sensor to DAQ.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Reason: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Pad drivers with Push-Pull architecture create over-current during switching.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Sensor GND is destabilized, </a:t>
            </a:r>
            <a:r>
              <a:rPr lang="en-US" sz="1600" dirty="0" err="1"/>
              <a:t>Clk</a:t>
            </a:r>
            <a:r>
              <a:rPr lang="en-US" sz="1600" dirty="0"/>
              <a:t>-edge is missed.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Redesign pad drivers (in principle easy, needs time and efforts).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5F1DAC-DB17-263F-B303-E81147FD2576}"/>
              </a:ext>
            </a:extLst>
          </p:cNvPr>
          <p:cNvSpPr txBox="1"/>
          <p:nvPr/>
        </p:nvSpPr>
        <p:spPr>
          <a:xfrm>
            <a:off x="4375450" y="5977783"/>
            <a:ext cx="7007111" cy="369332"/>
          </a:xfrm>
          <a:prstGeom prst="rect">
            <a:avLst/>
          </a:prstGeom>
          <a:solidFill>
            <a:schemeClr val="bg2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/>
              <a:t>n total: 7 Change requests accepted and being processed by now.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83861F-A666-17E9-311C-3553DF8D506E}"/>
              </a:ext>
            </a:extLst>
          </p:cNvPr>
          <p:cNvSpPr txBox="1"/>
          <p:nvPr/>
        </p:nvSpPr>
        <p:spPr>
          <a:xfrm>
            <a:off x="6646984" y="6631577"/>
            <a:ext cx="4304383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100" dirty="0"/>
              <a:t>46</a:t>
            </a:r>
            <a:r>
              <a:rPr lang="en-US" sz="1100" baseline="30000" dirty="0"/>
              <a:t>th</a:t>
            </a:r>
            <a:r>
              <a:rPr lang="en-US" sz="1100" dirty="0"/>
              <a:t> CBM collaboration Meeting, Oct. 20-25 2025, Lanzhou, China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94D34-AED4-6625-BF32-716BD84C3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8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1410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945"/>
    </mc:Choice>
    <mc:Fallback>
      <p:transition spd="slow" advTm="130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99AC59-96DC-50BB-12CC-ECBCAEA519C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Summary and conclusion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C55098-168A-BD89-D6D5-D0248E8EDF1D}"/>
              </a:ext>
            </a:extLst>
          </p:cNvPr>
          <p:cNvSpPr txBox="1"/>
          <p:nvPr/>
        </p:nvSpPr>
        <p:spPr>
          <a:xfrm>
            <a:off x="461473" y="707933"/>
            <a:ext cx="11238974" cy="535531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b="1" dirty="0"/>
              <a:t>mportant questions solved with MIMOSIS-2.1: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Demonstrated improved detection performance of 50 µm sensor at similar rad. hardness.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Demonstrated immunity to beam halo ions also on data path.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en-US" dirty="0"/>
              <a:t>Cross talk between hit pixels and pixels of same column likely acceptable.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endParaRPr lang="en-US" dirty="0"/>
          </a:p>
          <a:p>
            <a:pPr algn="l"/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/>
              <a:t>onclusion: MIMOSIS fulfils all requirements in terms of detection efficiency and radiation hardness.</a:t>
            </a:r>
          </a:p>
          <a:p>
            <a:pPr algn="l"/>
            <a:endParaRPr lang="en-US" dirty="0"/>
          </a:p>
          <a:p>
            <a:pPr algn="l"/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/>
              <a:t>oward MIMOSIS-3: Intense tests with </a:t>
            </a:r>
            <a:r>
              <a:rPr lang="en-US" b="1" dirty="0">
                <a:solidFill>
                  <a:schemeClr val="accent1"/>
                </a:solidFill>
              </a:rPr>
              <a:t>realistic powering </a:t>
            </a:r>
            <a:r>
              <a:rPr lang="en-US" b="1" dirty="0"/>
              <a:t>carried out: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MIMOSIS-2.1 shows inacceptable clock jitter related to power fluctuations “PLL + clock tree issue”.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Alleviated with external &lt;1mm² decoupling capacitors.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Effect being studied and eliminated with help of external review.</a:t>
            </a:r>
          </a:p>
          <a:p>
            <a:pPr algn="l"/>
            <a:r>
              <a:rPr lang="en-US" b="1" dirty="0"/>
              <a:t>In total: 7 changes and modifications scheduled.</a:t>
            </a:r>
          </a:p>
          <a:p>
            <a:pPr marL="285750" indent="-285750" algn="l">
              <a:buFont typeface="Symbol" panose="05050102010706020507" pitchFamily="18" charset="2"/>
              <a:buChar char="Þ"/>
            </a:pPr>
            <a:r>
              <a:rPr lang="en-US" dirty="0"/>
              <a:t>Need careful preparation of submission.</a:t>
            </a:r>
          </a:p>
          <a:p>
            <a:pPr marL="285750" indent="-285750" algn="l">
              <a:buFont typeface="Symbol" panose="05050102010706020507" pitchFamily="18" charset="2"/>
              <a:buChar char="Þ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Purchase being prepared together with IPHC and FAIR.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Technology choices (e.g. pixel and epitaxial layer thickness) still pending – too many good options.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Number of wafers still being discussed, likely sufficient for full sensor + further use cases.</a:t>
            </a:r>
          </a:p>
          <a:p>
            <a:pPr algn="l"/>
            <a:endParaRPr lang="en-US" dirty="0"/>
          </a:p>
          <a:p>
            <a:pPr algn="l"/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/>
              <a:t>oal: Sensor submission end 2025 (but better save than fast).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5EA941-0449-4C32-03A6-9FB6E33FB9B1}"/>
              </a:ext>
            </a:extLst>
          </p:cNvPr>
          <p:cNvSpPr txBox="1"/>
          <p:nvPr/>
        </p:nvSpPr>
        <p:spPr>
          <a:xfrm>
            <a:off x="6646984" y="6631577"/>
            <a:ext cx="4304383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100" dirty="0"/>
              <a:t>46</a:t>
            </a:r>
            <a:r>
              <a:rPr lang="en-US" sz="1100" baseline="30000" dirty="0"/>
              <a:t>th</a:t>
            </a:r>
            <a:r>
              <a:rPr lang="en-US" sz="1100" dirty="0"/>
              <a:t> CBM collaboration Meeting, Oct. 20-25 2025, Lanzhou, China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BFDA8-09A4-FEA7-950D-76C9ABF1C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9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62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591"/>
    </mc:Choice>
    <mc:Fallback>
      <p:transition spd="slow" advTm="118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34.2|1.1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2|28.6|1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2|6.3|34.3|2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|4.6|38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|25.2|36|6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|35.3|29"/>
</p:tagLst>
</file>

<file path=ppt/theme/theme1.xml><?xml version="1.0" encoding="utf-8"?>
<a:theme xmlns:a="http://schemas.openxmlformats.org/drawingml/2006/main" name="fair-gsi-folienmaster_2016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raft" id="{4A95D37F-2ADB-4552-BA48-78CE269B167C}" vid="{56196190-0E43-495C-AF93-C5ECA756B2BE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 Standard</Template>
  <TotalTime>7591</TotalTime>
  <Words>1093</Words>
  <Application>Microsoft Office PowerPoint</Application>
  <PresentationFormat>Widescreen</PresentationFormat>
  <Paragraphs>163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Symbol</vt:lpstr>
      <vt:lpstr>Wingdings</vt:lpstr>
      <vt:lpstr>fair-gsi-folienmaster_2016_onering</vt:lpstr>
      <vt:lpstr>Graph</vt:lpstr>
      <vt:lpstr>Status of MIMOSIS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Deveaux</dc:creator>
  <cp:lastModifiedBy>Michael Deveaux</cp:lastModifiedBy>
  <cp:revision>9</cp:revision>
  <dcterms:created xsi:type="dcterms:W3CDTF">2025-10-14T18:42:36Z</dcterms:created>
  <dcterms:modified xsi:type="dcterms:W3CDTF">2025-10-20T13:58:29Z</dcterms:modified>
</cp:coreProperties>
</file>