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517" r:id="rId2"/>
    <p:sldId id="557" r:id="rId3"/>
    <p:sldId id="273" r:id="rId4"/>
    <p:sldId id="274" r:id="rId5"/>
    <p:sldId id="271" r:id="rId6"/>
    <p:sldId id="558" r:id="rId7"/>
    <p:sldId id="569" r:id="rId8"/>
    <p:sldId id="275" r:id="rId9"/>
    <p:sldId id="576" r:id="rId10"/>
    <p:sldId id="578" r:id="rId11"/>
    <p:sldId id="580" r:id="rId12"/>
    <p:sldId id="560" r:id="rId13"/>
    <p:sldId id="523" r:id="rId14"/>
    <p:sldId id="582" r:id="rId15"/>
    <p:sldId id="563" r:id="rId16"/>
    <p:sldId id="559" r:id="rId17"/>
    <p:sldId id="556" r:id="rId18"/>
    <p:sldId id="575" r:id="rId19"/>
    <p:sldId id="521" r:id="rId20"/>
    <p:sldId id="522" r:id="rId21"/>
    <p:sldId id="555" r:id="rId22"/>
    <p:sldId id="536" r:id="rId23"/>
    <p:sldId id="574" r:id="rId24"/>
    <p:sldId id="566" r:id="rId25"/>
    <p:sldId id="567" r:id="rId26"/>
    <p:sldId id="568" r:id="rId27"/>
    <p:sldId id="5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C6B"/>
    <a:srgbClr val="D9CD61"/>
    <a:srgbClr val="B3D86A"/>
    <a:srgbClr val="FFB9FE"/>
    <a:srgbClr val="CCCC00"/>
    <a:srgbClr val="CCFF66"/>
    <a:srgbClr val="FF99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 autoAdjust="0"/>
    <p:restoredTop sz="93798" autoAdjust="0"/>
  </p:normalViewPr>
  <p:slideViewPr>
    <p:cSldViewPr snapToGrid="0">
      <p:cViewPr varScale="1">
        <p:scale>
          <a:sx n="127" d="100"/>
          <a:sy n="127" d="100"/>
        </p:scale>
        <p:origin x="23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A3AC44-6BF8-4111-A23F-DE1CB4420EC6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24212-A302-4597-A945-0B6C87FE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42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50704" y="1238252"/>
            <a:ext cx="9986635" cy="4473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47" tIns="43223" rIns="86447" bIns="43223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26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032000" y="4071938"/>
            <a:ext cx="8128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277" indent="0" algn="ctr">
              <a:buNone/>
              <a:defRPr/>
            </a:lvl2pPr>
            <a:lvl3pPr marL="864551" indent="0" algn="ctr">
              <a:buNone/>
              <a:defRPr/>
            </a:lvl3pPr>
            <a:lvl4pPr marL="1296827" indent="0" algn="ctr">
              <a:buNone/>
              <a:defRPr/>
            </a:lvl4pPr>
            <a:lvl5pPr marL="1729104" indent="0" algn="ctr">
              <a:buNone/>
              <a:defRPr/>
            </a:lvl5pPr>
            <a:lvl6pPr marL="2161379" indent="0" algn="ctr">
              <a:buNone/>
              <a:defRPr/>
            </a:lvl6pPr>
            <a:lvl7pPr marL="2593655" indent="0" algn="ctr">
              <a:buNone/>
              <a:defRPr/>
            </a:lvl7pPr>
            <a:lvl8pPr marL="3025929" indent="0" algn="ctr">
              <a:buNone/>
              <a:defRPr/>
            </a:lvl8pPr>
            <a:lvl9pPr marL="345820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256" y="3147284"/>
            <a:ext cx="12001499" cy="478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87155"/>
            <a:ext cx="12192000" cy="425885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1100" kern="1200" baseline="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1100" kern="1200" dirty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DE-SC0024098.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015216" y="415247"/>
            <a:ext cx="3657600" cy="2099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546592"/>
            <a:ext cx="1600200" cy="2043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42530"/>
            <a:ext cx="3200400" cy="701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83" y="5642963"/>
            <a:ext cx="2651760" cy="6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9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096002" y="6356450"/>
            <a:ext cx="5080007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266900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410200"/>
            <a:ext cx="12192000" cy="685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91399" tIns="45700" rIns="91399" bIns="45700" anchor="ctr"/>
          <a:lstStyle/>
          <a:p>
            <a:endParaRPr lang="en-US" sz="1800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007095"/>
            <a:ext cx="12192000" cy="7620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99" tIns="45700" rIns="91399" bIns="45700" anchor="ctr"/>
          <a:lstStyle/>
          <a:p>
            <a:endParaRPr lang="en-US" sz="1800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410200"/>
            <a:ext cx="12089496" cy="584200"/>
          </a:xfrm>
        </p:spPr>
        <p:txBody>
          <a:bodyPr anchor="ctr"/>
          <a:lstStyle>
            <a:lvl1pPr marL="13711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119771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7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0"/>
            <a:ext cx="5897640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192767" y="1071570"/>
            <a:ext cx="589763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886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6079" y="6063452"/>
            <a:ext cx="12208080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3" y="1067107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1603" y="3581409"/>
            <a:ext cx="11988805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29802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7" y="285757"/>
            <a:ext cx="11988797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1" y="1067107"/>
            <a:ext cx="5892800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167381" y="1067107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1614" y="3581409"/>
            <a:ext cx="5892799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167381" y="3581409"/>
            <a:ext cx="5923033" cy="2433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526838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054472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" y="6063452"/>
            <a:ext cx="12175921" cy="794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6B003-FBF5-7997-13CD-2BACB47252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" y="5925550"/>
            <a:ext cx="738775" cy="869660"/>
          </a:xfrm>
          <a:prstGeom prst="rect">
            <a:avLst/>
          </a:prstGeom>
        </p:spPr>
      </p:pic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864C4E55-A1F0-FF97-A2C4-9EF4C12AE9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520914" y="6356450"/>
            <a:ext cx="5655095" cy="364628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7DCAC4A-E6B4-4451-C03B-3DCDD58EF0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176000" y="6356450"/>
            <a:ext cx="1016000" cy="36462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A9465F0-1DFB-B415-FFC8-8C8ECE5BD7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0799" y="1067100"/>
            <a:ext cx="11990413" cy="485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7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6080" y="6063452"/>
            <a:ext cx="12208079" cy="822960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9" y="6063452"/>
            <a:ext cx="621425" cy="731520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"/>
            <a:ext cx="12192000" cy="100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039" y="1320111"/>
            <a:ext cx="10486572" cy="341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 eaLnBrk="0" hangingPunct="0">
              <a:lnSpc>
                <a:spcPct val="90000"/>
              </a:lnSpc>
              <a:defRPr/>
            </a:pPr>
            <a:endParaRPr lang="en-US" sz="1800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7207" y="3009314"/>
            <a:ext cx="12192000" cy="3692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374" tIns="45687" rIns="91374" bIns="45687">
            <a:spAutoFit/>
          </a:bodyPr>
          <a:lstStyle/>
          <a:p>
            <a:pPr defTabSz="457040">
              <a:defRPr/>
            </a:pPr>
            <a:endParaRPr lang="en-US" sz="1800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5027414"/>
          </a:xfrm>
        </p:spPr>
        <p:txBody>
          <a:bodyPr/>
          <a:lstStyle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38202" y="6095341"/>
            <a:ext cx="54863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US" sz="1200" b="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13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98823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0799" y="79927"/>
            <a:ext cx="11990413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799" y="1067100"/>
            <a:ext cx="11990413" cy="502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520914" y="6356450"/>
            <a:ext cx="5655095" cy="364628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1200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176000" y="6356450"/>
            <a:ext cx="1016000" cy="364628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dt="0"/>
  <p:txStyles>
    <p:titleStyle>
      <a:lvl1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3370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080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162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241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323" algn="ctr" defTabSz="807828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0195" indent="-180195" algn="l" defTabSz="803370" rtl="0" eaLnBrk="1" fontAlgn="base" hangingPunct="1">
        <a:lnSpc>
          <a:spcPct val="90000"/>
        </a:lnSpc>
        <a:spcBef>
          <a:spcPts val="1206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3394" indent="-15166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Arial" pitchFamily="34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1641" indent="-160673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28290" indent="-13364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16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1003087" indent="-180195" algn="l" defTabSz="803370" rtl="0" eaLnBrk="1" fontAlgn="base" hangingPunct="1">
        <a:lnSpc>
          <a:spcPct val="90000"/>
        </a:lnSpc>
        <a:spcBef>
          <a:spcPts val="201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1400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2223507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0590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767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4752" indent="-150773" algn="l" defTabSz="807828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0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2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1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3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0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8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66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7" algn="l" defTabSz="9141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20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01.png"/><Relationship Id="rId12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emf"/><Relationship Id="rId9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.wdp"/><Relationship Id="rId3" Type="http://schemas.openxmlformats.org/officeDocument/2006/relationships/image" Target="../media/image59.png"/><Relationship Id="rId7" Type="http://schemas.openxmlformats.org/officeDocument/2006/relationships/image" Target="../media/image361.png"/><Relationship Id="rId12" Type="http://schemas.openxmlformats.org/officeDocument/2006/relationships/image" Target="../media/image58.png"/><Relationship Id="rId17" Type="http://schemas.openxmlformats.org/officeDocument/2006/relationships/image" Target="../media/image60.png"/><Relationship Id="rId2" Type="http://schemas.openxmlformats.org/officeDocument/2006/relationships/image" Target="../media/image5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1.png"/><Relationship Id="rId11" Type="http://schemas.openxmlformats.org/officeDocument/2006/relationships/image" Target="../media/image371.png"/><Relationship Id="rId5" Type="http://schemas.openxmlformats.org/officeDocument/2006/relationships/image" Target="../media/image57.png"/><Relationship Id="rId15" Type="http://schemas.openxmlformats.org/officeDocument/2006/relationships/image" Target="../media/image380.png"/><Relationship Id="rId10" Type="http://schemas.openxmlformats.org/officeDocument/2006/relationships/image" Target="../media/image360.png"/><Relationship Id="rId4" Type="http://schemas.openxmlformats.org/officeDocument/2006/relationships/image" Target="../media/image400.png"/><Relationship Id="rId9" Type="http://schemas.openxmlformats.org/officeDocument/2006/relationships/image" Target="../media/image55.png"/><Relationship Id="rId14" Type="http://schemas.openxmlformats.org/officeDocument/2006/relationships/image" Target="../media/image3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4.png"/><Relationship Id="rId4" Type="http://schemas.openxmlformats.org/officeDocument/2006/relationships/image" Target="../media/image6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0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Scott Campbell</a:t>
            </a:r>
          </a:p>
          <a:p>
            <a:r>
              <a:rPr lang="en-US" sz="1800" dirty="0"/>
              <a:t>campbels@frib.msu.edu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255" y="3147284"/>
            <a:ext cx="12001499" cy="478612"/>
          </a:xfrm>
        </p:spPr>
        <p:txBody>
          <a:bodyPr/>
          <a:lstStyle/>
          <a:p>
            <a:r>
              <a:rPr lang="en-US" dirty="0"/>
              <a:t>Recent Results from LEBIT in the FRIB Era</a:t>
            </a:r>
          </a:p>
        </p:txBody>
      </p:sp>
    </p:spTree>
    <p:extLst>
      <p:ext uri="{BB962C8B-B14F-4D97-AF65-F5344CB8AC3E}">
        <p14:creationId xmlns:p14="http://schemas.microsoft.com/office/powerpoint/2010/main" val="2182776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83C8-9ACF-7E2A-14AA-87D8BA3CC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3245"/>
            <a:ext cx="11988800" cy="803649"/>
          </a:xfrm>
        </p:spPr>
        <p:txBody>
          <a:bodyPr/>
          <a:lstStyle/>
          <a:p>
            <a:r>
              <a:rPr lang="en-US" dirty="0"/>
              <a:t>High-Precision Mass Measurement of </a:t>
            </a:r>
            <a:r>
              <a:rPr lang="en-US" baseline="30000" dirty="0"/>
              <a:t>103</a:t>
            </a:r>
            <a:r>
              <a:rPr lang="en-US" dirty="0"/>
              <a:t>Sn</a:t>
            </a:r>
            <a:br>
              <a:rPr lang="en-US" dirty="0"/>
            </a:br>
            <a:r>
              <a:rPr lang="en-US" sz="2400" dirty="0"/>
              <a:t>The Path Towards Doubly-Magic </a:t>
            </a:r>
            <a:r>
              <a:rPr lang="en-US" sz="2400" baseline="30000" dirty="0"/>
              <a:t>100</a:t>
            </a:r>
            <a:r>
              <a:rPr lang="en-US" sz="2400" dirty="0"/>
              <a:t>Sn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4D28B5-8E14-4953-FF16-3380762232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06B39-A39E-8B33-F3CF-F9B82865F1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Picture 6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6CECD548-3C0D-7219-C2FC-AA2A4A3D9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74" y="3679280"/>
            <a:ext cx="5374502" cy="2504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CA99E110-2C15-67C4-A62E-ED6D800964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801" y="1067099"/>
                <a:ext cx="6209564" cy="4876501"/>
              </a:xfrm>
            </p:spPr>
            <p:txBody>
              <a:bodyPr/>
              <a:lstStyle/>
              <a:p>
                <a:r>
                  <a:rPr lang="en-US" dirty="0"/>
                  <a:t>Nuclei ~</a:t>
                </a:r>
                <a:r>
                  <a:rPr lang="en-US" baseline="30000" dirty="0"/>
                  <a:t>100</a:t>
                </a:r>
                <a:r>
                  <a:rPr lang="en-US" dirty="0"/>
                  <a:t>Sn invaluable for nuclear structure</a:t>
                </a:r>
              </a:p>
              <a:p>
                <a:pPr lvl="1"/>
                <a:r>
                  <a:rPr lang="en-US" sz="1800" dirty="0"/>
                  <a:t>Large GT β-decay strength, </a:t>
                </a:r>
                <a:r>
                  <a:rPr lang="en-US" sz="1800" dirty="0" err="1"/>
                  <a:t>superallowed</a:t>
                </a:r>
                <a:r>
                  <a:rPr lang="en-US" sz="1800" dirty="0"/>
                  <a:t> ⍺-decay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Region near </a:t>
                </a:r>
                <a:r>
                  <a:rPr lang="en-US" dirty="0" err="1"/>
                  <a:t>rp</a:t>
                </a:r>
                <a:r>
                  <a:rPr lang="en-US" dirty="0"/>
                  <a:t>-process endpoint</a:t>
                </a:r>
              </a:p>
              <a:p>
                <a:pPr lvl="1"/>
                <a:r>
                  <a:rPr lang="en-US" sz="1800" dirty="0"/>
                  <a:t>Mass information is critical to determining energy balances of relevant decays </a:t>
                </a:r>
              </a:p>
              <a:p>
                <a:pPr lvl="1"/>
                <a:endParaRPr lang="en-US" sz="1000" dirty="0"/>
              </a:p>
              <a:p>
                <a:r>
                  <a:rPr lang="en-US" dirty="0"/>
                  <a:t>Mass of </a:t>
                </a:r>
                <a:r>
                  <a:rPr lang="en-US" baseline="30000" dirty="0"/>
                  <a:t>103</a:t>
                </a:r>
                <a:r>
                  <a:rPr lang="en-US" dirty="0"/>
                  <a:t>Sn has been a topic of debate</a:t>
                </a:r>
              </a:p>
              <a:p>
                <a:pPr lvl="1"/>
                <a:r>
                  <a:rPr lang="en-US" sz="1800" dirty="0"/>
                  <a:t>AME2016 suggested value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sSup>
                          <m:s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800" dirty="0"/>
                  <a:t> decay and </a:t>
                </a:r>
                <a:r>
                  <a:rPr lang="en-US" sz="1800" baseline="30000" dirty="0"/>
                  <a:t>103</a:t>
                </a:r>
                <a:r>
                  <a:rPr lang="en-US" sz="1800" dirty="0"/>
                  <a:t>In</a:t>
                </a:r>
              </a:p>
              <a:p>
                <a:pPr lvl="1"/>
                <a:r>
                  <a:rPr lang="en-US" sz="1800" dirty="0"/>
                  <a:t>Significant inconsistencies with theoretical predictions</a:t>
                </a:r>
              </a:p>
              <a:p>
                <a:pPr lvl="1"/>
                <a:r>
                  <a:rPr lang="en-US" sz="1800" dirty="0"/>
                  <a:t>AME2020 replaced with extrapolated value</a:t>
                </a:r>
              </a:p>
              <a:p>
                <a:pPr lvl="1"/>
                <a:endParaRPr lang="en-US" sz="1000" dirty="0"/>
              </a:p>
              <a:p>
                <a:r>
                  <a:rPr lang="en-US" kern="0" dirty="0"/>
                  <a:t>LEBIT measurement</a:t>
                </a:r>
                <a:r>
                  <a:rPr lang="en-US" kern="0" baseline="30000" dirty="0"/>
                  <a:t>[1]</a:t>
                </a:r>
                <a:r>
                  <a:rPr lang="en-US" kern="0" dirty="0"/>
                  <a:t> resolves mass confusion</a:t>
                </a:r>
              </a:p>
              <a:p>
                <a:pPr lvl="1"/>
                <a:r>
                  <a:rPr lang="en-US" sz="1800" kern="0" dirty="0"/>
                  <a:t>~20x improvement in mass precision from </a:t>
                </a:r>
                <a:r>
                  <a:rPr lang="en-US" sz="1800" kern="0" dirty="0" err="1"/>
                  <a:t>CSRe</a:t>
                </a:r>
                <a:r>
                  <a:rPr lang="en-US" sz="1800" kern="0" baseline="30000" dirty="0"/>
                  <a:t>[2] </a:t>
                </a:r>
                <a:endParaRPr lang="en-US" sz="1800" kern="0" dirty="0"/>
              </a:p>
              <a:p>
                <a:pPr lvl="1"/>
                <a:r>
                  <a:rPr lang="en-US" sz="1800" kern="0" dirty="0"/>
                  <a:t>Additional measurement from ISOLTRAP</a:t>
                </a:r>
                <a:r>
                  <a:rPr lang="en-US" sz="1800" kern="0" baseline="30000" dirty="0"/>
                  <a:t>[3]</a:t>
                </a:r>
              </a:p>
              <a:p>
                <a:pPr lvl="1"/>
                <a:endParaRPr lang="en-US" sz="1800" dirty="0"/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CA99E110-2C15-67C4-A62E-ED6D800964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801" y="1067099"/>
                <a:ext cx="6209564" cy="4876501"/>
              </a:xfrm>
              <a:blipFill>
                <a:blip r:embed="rId3"/>
                <a:stretch>
                  <a:fillRect l="-2658" t="-2338" r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A94D5FD-D522-D452-1235-576BCB6CA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11" y="1124754"/>
            <a:ext cx="5310865" cy="22011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7B588F-BFA9-FA53-10D7-25DBFA808DF9}"/>
              </a:ext>
            </a:extLst>
          </p:cNvPr>
          <p:cNvSpPr txBox="1"/>
          <p:nvPr/>
        </p:nvSpPr>
        <p:spPr>
          <a:xfrm>
            <a:off x="758187" y="6183388"/>
            <a:ext cx="439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C.M. Ireland </a:t>
            </a:r>
            <a:r>
              <a:rPr lang="en-US" sz="1200" i="1" dirty="0"/>
              <a:t>et al., </a:t>
            </a:r>
            <a:r>
              <a:rPr lang="en-US" sz="1200" dirty="0"/>
              <a:t>PRC </a:t>
            </a:r>
            <a:r>
              <a:rPr lang="en-US" sz="1200" b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111(1)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014314 (2025)</a:t>
            </a:r>
            <a:endParaRPr lang="en-US" sz="1200" baseline="30000" dirty="0"/>
          </a:p>
          <a:p>
            <a:r>
              <a:rPr lang="en-US" sz="1200" dirty="0"/>
              <a:t>[2] Y. M. Xing </a:t>
            </a:r>
            <a:r>
              <a:rPr lang="en-US" sz="1200" i="1" dirty="0"/>
              <a:t>et al., </a:t>
            </a:r>
            <a:r>
              <a:rPr lang="en-US" sz="1200" dirty="0"/>
              <a:t>PRC </a:t>
            </a:r>
            <a:r>
              <a:rPr lang="en-US" sz="1200" b="1" dirty="0"/>
              <a:t>107, </a:t>
            </a:r>
            <a:r>
              <a:rPr lang="en-US" sz="1200" dirty="0"/>
              <a:t>014304 (2023)</a:t>
            </a:r>
          </a:p>
          <a:p>
            <a:r>
              <a:rPr lang="en-US" sz="1200" dirty="0"/>
              <a:t>[3] L. </a:t>
            </a:r>
            <a:r>
              <a:rPr lang="en-US" sz="1200" dirty="0" err="1"/>
              <a:t>Nies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PRC </a:t>
            </a:r>
            <a:r>
              <a:rPr lang="en-US" sz="1200" b="1" dirty="0"/>
              <a:t>111(1)</a:t>
            </a:r>
            <a:r>
              <a:rPr lang="en-US" sz="1200" dirty="0"/>
              <a:t>, 014315 (2025)</a:t>
            </a:r>
            <a:endParaRPr lang="en-US" sz="12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FA0324-79B1-C18E-0399-F7629B1256BD}"/>
              </a:ext>
            </a:extLst>
          </p:cNvPr>
          <p:cNvSpPr txBox="1"/>
          <p:nvPr/>
        </p:nvSpPr>
        <p:spPr>
          <a:xfrm>
            <a:off x="10470780" y="5244858"/>
            <a:ext cx="137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~3200 Ions</a:t>
            </a:r>
          </a:p>
        </p:txBody>
      </p:sp>
    </p:spTree>
    <p:extLst>
      <p:ext uri="{BB962C8B-B14F-4D97-AF65-F5344CB8AC3E}">
        <p14:creationId xmlns:p14="http://schemas.microsoft.com/office/powerpoint/2010/main" val="272813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D365E-E21D-951E-6D48-6661989CE9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4BC9A-62B8-13A3-28C9-EAA73890E7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E060E5-AF1B-5B5F-0A32-BEEC7522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3245"/>
            <a:ext cx="11988800" cy="803649"/>
          </a:xfrm>
        </p:spPr>
        <p:txBody>
          <a:bodyPr/>
          <a:lstStyle/>
          <a:p>
            <a:r>
              <a:rPr lang="en-US" dirty="0"/>
              <a:t>High-Precision Mass Measurement of </a:t>
            </a:r>
            <a:r>
              <a:rPr lang="en-US" baseline="30000" dirty="0"/>
              <a:t>103</a:t>
            </a:r>
            <a:r>
              <a:rPr lang="en-US" dirty="0"/>
              <a:t>Sn</a:t>
            </a:r>
            <a:br>
              <a:rPr lang="en-US" dirty="0"/>
            </a:br>
            <a:r>
              <a:rPr lang="en-US" sz="2400" dirty="0"/>
              <a:t>The Path Towards Doubly-Magic </a:t>
            </a:r>
            <a:r>
              <a:rPr lang="en-US" sz="2400" baseline="30000" dirty="0"/>
              <a:t>100</a:t>
            </a:r>
            <a:r>
              <a:rPr lang="en-US" sz="2400" dirty="0"/>
              <a:t>Sn</a:t>
            </a:r>
            <a:endParaRPr lang="en-US" dirty="0"/>
          </a:p>
        </p:txBody>
      </p:sp>
      <p:pic>
        <p:nvPicPr>
          <p:cNvPr id="7" name="Picture 6" descr="A diagram of a periodic table&#10;&#10;AI-generated content may be incorrect.">
            <a:extLst>
              <a:ext uri="{FF2B5EF4-FFF2-40B4-BE49-F238E27FC236}">
                <a16:creationId xmlns:a16="http://schemas.microsoft.com/office/drawing/2014/main" id="{518B1471-1968-2DDC-814B-0AA561067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86" y="1096891"/>
            <a:ext cx="4185677" cy="3368311"/>
          </a:xfrm>
          <a:prstGeom prst="rect">
            <a:avLst/>
          </a:prstGeom>
        </p:spPr>
      </p:pic>
      <p:pic>
        <p:nvPicPr>
          <p:cNvPr id="9" name="Picture 8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588420D7-C3C1-A658-6981-0E27AD3B8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687" y="4573691"/>
            <a:ext cx="4185676" cy="1674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4">
                <a:extLst>
                  <a:ext uri="{FF2B5EF4-FFF2-40B4-BE49-F238E27FC236}">
                    <a16:creationId xmlns:a16="http://schemas.microsoft.com/office/drawing/2014/main" id="{0A725282-2491-6FEF-7BD7-ED1ECC9D6A3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0800" y="1067100"/>
                <a:ext cx="7101277" cy="47665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kern="0" dirty="0"/>
                  <a:t>Latest masses restore smoothness of mass surface</a:t>
                </a:r>
              </a:p>
              <a:p>
                <a:pPr lvl="1"/>
                <a:r>
                  <a:rPr lang="en-US" sz="1800" kern="0" dirty="0"/>
                  <a:t>Agrees with findings from the ISOLTRAP measurement</a:t>
                </a:r>
                <a:r>
                  <a:rPr lang="en-US" sz="1800" kern="0" baseline="30000" dirty="0"/>
                  <a:t>[3]</a:t>
                </a:r>
                <a:endParaRPr lang="en-US" sz="1800" kern="0" dirty="0"/>
              </a:p>
              <a:p>
                <a:pPr lvl="1"/>
                <a:r>
                  <a:rPr lang="en-US" sz="1800" kern="0" dirty="0"/>
                  <a:t>Three-point estimator for odd-even staggering is well reproduced by various theoretical models</a:t>
                </a:r>
                <a:endParaRPr lang="en-US" sz="1600" kern="0" dirty="0"/>
              </a:p>
              <a:p>
                <a:pPr lvl="1"/>
                <a:endParaRPr lang="en-US" sz="1000" kern="0" dirty="0"/>
              </a:p>
              <a:p>
                <a:pPr marL="211729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sz="1600" b="0" i="1" kern="0" smtClean="0">
                          <a:latin typeface="Cambria Math" panose="02040503050406030204" pitchFamily="18" charset="0"/>
                        </a:rPr>
                        <m:t>=0.5</m:t>
                      </m:r>
                      <m:sSup>
                        <m:sSupPr>
                          <m:ctrlP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d>
                          <m:r>
                            <a:rPr lang="en-US" sz="1600" b="0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lang="en-US" sz="1600" b="0" i="0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1600" b="0" i="1" kern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1600" b="0" i="1" kern="0" dirty="0"/>
              </a:p>
              <a:p>
                <a:pPr marL="211729" lvl="1" indent="0">
                  <a:buNone/>
                </a:pPr>
                <a:endParaRPr lang="en-US" sz="1000" i="1" kern="0" dirty="0"/>
              </a:p>
              <a:p>
                <a:pPr marL="211729" lvl="1" indent="0">
                  <a:buNone/>
                </a:pPr>
                <a:endParaRPr lang="en-US" sz="1800" kern="0" dirty="0"/>
              </a:p>
              <a:p>
                <a:r>
                  <a:rPr lang="en-US" kern="0" dirty="0"/>
                  <a:t> Refined masses for the ⍺ and proton emitters</a:t>
                </a:r>
              </a:p>
              <a:p>
                <a:pPr lvl="1"/>
                <a:r>
                  <a:rPr lang="en-US" kern="0" dirty="0"/>
                  <a:t>Uncertainties now dominated by the respective </a:t>
                </a:r>
                <a:r>
                  <a:rPr lang="en-US" i="1" kern="0" dirty="0"/>
                  <a:t>Q</a:t>
                </a:r>
                <a:r>
                  <a:rPr lang="en-US" kern="0" dirty="0"/>
                  <a:t>-values</a:t>
                </a:r>
              </a:p>
              <a:p>
                <a:pPr lvl="1"/>
                <a:r>
                  <a:rPr lang="en-US" kern="0" dirty="0"/>
                  <a:t>Direct mass measurements needed for energy balances of the relevant decays/transitions </a:t>
                </a:r>
              </a:p>
              <a:p>
                <a:pPr lvl="1"/>
                <a:endParaRPr lang="en-US" sz="1800" kern="0" dirty="0"/>
              </a:p>
            </p:txBody>
          </p:sp>
        </mc:Choice>
        <mc:Fallback xmlns="">
          <p:sp>
            <p:nvSpPr>
              <p:cNvPr id="16" name="Content Placeholder 4">
                <a:extLst>
                  <a:ext uri="{FF2B5EF4-FFF2-40B4-BE49-F238E27FC236}">
                    <a16:creationId xmlns:a16="http://schemas.microsoft.com/office/drawing/2014/main" id="{0A725282-2491-6FEF-7BD7-ED1ECC9D6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800" y="1067100"/>
                <a:ext cx="7101277" cy="4766580"/>
              </a:xfrm>
              <a:prstGeom prst="rect">
                <a:avLst/>
              </a:prstGeom>
              <a:blipFill>
                <a:blip r:embed="rId4"/>
                <a:stretch>
                  <a:fillRect l="-2326" t="-2394" r="-10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9FA9BFE-C96C-F829-3B63-450654E4EA56}"/>
              </a:ext>
            </a:extLst>
          </p:cNvPr>
          <p:cNvSpPr txBox="1"/>
          <p:nvPr/>
        </p:nvSpPr>
        <p:spPr>
          <a:xfrm>
            <a:off x="748760" y="6183388"/>
            <a:ext cx="439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C.M. Ireland </a:t>
            </a:r>
            <a:r>
              <a:rPr lang="en-US" sz="1200" i="1" dirty="0"/>
              <a:t>et al., </a:t>
            </a:r>
            <a:r>
              <a:rPr lang="en-US" sz="1200" dirty="0"/>
              <a:t>PRC </a:t>
            </a:r>
            <a:r>
              <a:rPr lang="en-US" sz="1200" b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111(1)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014314 (2025)</a:t>
            </a:r>
            <a:endParaRPr lang="en-US" sz="1200" baseline="30000" dirty="0"/>
          </a:p>
          <a:p>
            <a:r>
              <a:rPr lang="en-US" sz="1200" dirty="0"/>
              <a:t>[2] Y. M. Xing </a:t>
            </a:r>
            <a:r>
              <a:rPr lang="en-US" sz="1200" i="1" dirty="0"/>
              <a:t>et al., </a:t>
            </a:r>
            <a:r>
              <a:rPr lang="en-US" sz="1200" dirty="0"/>
              <a:t>PRC </a:t>
            </a:r>
            <a:r>
              <a:rPr lang="en-US" sz="1200" b="1" dirty="0"/>
              <a:t>107, </a:t>
            </a:r>
            <a:r>
              <a:rPr lang="en-US" sz="1200" dirty="0"/>
              <a:t>014304 (2023)</a:t>
            </a:r>
          </a:p>
          <a:p>
            <a:r>
              <a:rPr lang="en-US" sz="1200" dirty="0"/>
              <a:t>[3] L. </a:t>
            </a:r>
            <a:r>
              <a:rPr lang="en-US" sz="1200" dirty="0" err="1"/>
              <a:t>Nies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PRC </a:t>
            </a:r>
            <a:r>
              <a:rPr lang="en-US" sz="1200" b="1" dirty="0"/>
              <a:t>111(1)</a:t>
            </a:r>
            <a:r>
              <a:rPr lang="en-US" sz="1200" dirty="0"/>
              <a:t>, 014315 (2025)</a:t>
            </a:r>
            <a:endParaRPr lang="en-US" sz="1200" baseline="30000" dirty="0"/>
          </a:p>
        </p:txBody>
      </p:sp>
      <p:pic>
        <p:nvPicPr>
          <p:cNvPr id="21" name="Picture 20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537BB5D-C422-3FD3-61CD-812740B1C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57" y="1116635"/>
            <a:ext cx="4404734" cy="5260417"/>
          </a:xfrm>
          <a:prstGeom prst="rect">
            <a:avLst/>
          </a:prstGeom>
        </p:spPr>
      </p:pic>
      <p:pic>
        <p:nvPicPr>
          <p:cNvPr id="23" name="Picture 22" descr="A graph of numbers and lines&#10;&#10;AI-generated content may be incorrect.">
            <a:extLst>
              <a:ext uri="{FF2B5EF4-FFF2-40B4-BE49-F238E27FC236}">
                <a16:creationId xmlns:a16="http://schemas.microsoft.com/office/drawing/2014/main" id="{52F58BA2-73BA-39A6-C5F2-04BB84F1E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4" y="3035601"/>
            <a:ext cx="4574905" cy="31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5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524B-199A-BF26-3E5D-B26EDD09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 dirty="0"/>
              <a:t>Measurement of </a:t>
            </a:r>
            <a:r>
              <a:rPr lang="en-US" baseline="30000" dirty="0"/>
              <a:t>101</a:t>
            </a:r>
            <a:r>
              <a:rPr lang="en-US" dirty="0"/>
              <a:t>Sn Provides Critical Insights to </a:t>
            </a:r>
            <a:r>
              <a:rPr lang="en-US" baseline="30000" dirty="0"/>
              <a:t>100</a:t>
            </a:r>
            <a:r>
              <a:rPr lang="en-US" dirty="0"/>
              <a:t>Sn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49B242-9492-8A11-4E91-55F2F3CD13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5A9FD-3194-5054-18E7-EA4B45E2A5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0C5EF47-7CC2-8C8A-30EC-3E181D577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4869" y="2720643"/>
            <a:ext cx="4086188" cy="3064641"/>
          </a:xfrm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5056F7E-093C-7ED4-392C-8CEEB11B8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7"/>
          <a:stretch/>
        </p:blipFill>
        <p:spPr bwMode="auto">
          <a:xfrm>
            <a:off x="7220945" y="2617228"/>
            <a:ext cx="3770722" cy="327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FFADD2-AB80-5504-54E3-EBE4510B41FF}"/>
              </a:ext>
            </a:extLst>
          </p:cNvPr>
          <p:cNvSpPr txBox="1"/>
          <p:nvPr/>
        </p:nvSpPr>
        <p:spPr>
          <a:xfrm>
            <a:off x="9338395" y="5140282"/>
            <a:ext cx="125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~130 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A2630BB-34FD-56A5-C7E2-92330E8227D8}"/>
              </a:ext>
            </a:extLst>
          </p:cNvPr>
          <p:cNvSpPr/>
          <p:nvPr/>
        </p:nvSpPr>
        <p:spPr>
          <a:xfrm>
            <a:off x="3631339" y="6029639"/>
            <a:ext cx="4724400" cy="478625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Stay tuned for an upcoming publication!</a:t>
            </a:r>
            <a:endParaRPr lang="en-US" b="1" baseline="-25000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9CD8B45-9D63-E830-8F66-B4EF1B88707C}"/>
              </a:ext>
            </a:extLst>
          </p:cNvPr>
          <p:cNvSpPr txBox="1">
            <a:spLocks/>
          </p:cNvSpPr>
          <p:nvPr/>
        </p:nvSpPr>
        <p:spPr bwMode="auto">
          <a:xfrm>
            <a:off x="101600" y="1072716"/>
            <a:ext cx="5891939" cy="177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Nuclei ~</a:t>
            </a:r>
            <a:r>
              <a:rPr lang="en-US" kern="0" baseline="30000" dirty="0"/>
              <a:t>100</a:t>
            </a:r>
            <a:r>
              <a:rPr lang="en-US" kern="0" dirty="0"/>
              <a:t>Sn invaluable for nuclear structure</a:t>
            </a:r>
          </a:p>
          <a:p>
            <a:pPr lvl="1"/>
            <a:r>
              <a:rPr lang="en-US" sz="1800" kern="0" dirty="0"/>
              <a:t>Large GT β-decay strength, </a:t>
            </a:r>
            <a:r>
              <a:rPr lang="en-US" sz="1800" kern="0" dirty="0" err="1"/>
              <a:t>superallowed</a:t>
            </a:r>
            <a:r>
              <a:rPr lang="en-US" sz="1800" kern="0" dirty="0"/>
              <a:t> ⍺-decay</a:t>
            </a:r>
          </a:p>
          <a:p>
            <a:r>
              <a:rPr lang="en-US" kern="0" dirty="0"/>
              <a:t>Region near </a:t>
            </a:r>
            <a:r>
              <a:rPr lang="en-US" kern="0" dirty="0" err="1"/>
              <a:t>rp</a:t>
            </a:r>
            <a:r>
              <a:rPr lang="en-US" kern="0" dirty="0"/>
              <a:t>-process endpoint</a:t>
            </a:r>
          </a:p>
          <a:p>
            <a:pPr lvl="1"/>
            <a:r>
              <a:rPr lang="en-US" sz="1800" kern="0" dirty="0"/>
              <a:t>Mass information critical to determining energy balances of relevant decays 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5CF38DE-5267-1137-AD5F-421D9014AF72}"/>
              </a:ext>
            </a:extLst>
          </p:cNvPr>
          <p:cNvSpPr txBox="1">
            <a:spLocks/>
          </p:cNvSpPr>
          <p:nvPr/>
        </p:nvSpPr>
        <p:spPr bwMode="auto">
          <a:xfrm>
            <a:off x="6198463" y="1068687"/>
            <a:ext cx="5956453" cy="177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2400" kern="0" dirty="0"/>
              <a:t>Tin masses extrapolated to </a:t>
            </a:r>
            <a:r>
              <a:rPr lang="en-US" sz="2400" kern="0" baseline="30000" dirty="0"/>
              <a:t>96</a:t>
            </a:r>
            <a:r>
              <a:rPr lang="en-US" sz="2400" kern="0" dirty="0"/>
              <a:t>Sn</a:t>
            </a:r>
          </a:p>
          <a:p>
            <a:pPr lvl="1"/>
            <a:r>
              <a:rPr lang="en-US" sz="1800" kern="0" dirty="0"/>
              <a:t>Bayesian Model combination framework with seven DFT global nuclear models</a:t>
            </a:r>
          </a:p>
          <a:p>
            <a:pPr lvl="1"/>
            <a:r>
              <a:rPr lang="en-US" sz="1800" kern="0" dirty="0"/>
              <a:t>Proton drip line determined at </a:t>
            </a:r>
            <a:r>
              <a:rPr lang="en-US" sz="1800" kern="0" baseline="30000" dirty="0"/>
              <a:t>97</a:t>
            </a:r>
            <a:r>
              <a:rPr lang="en-US" sz="1800" kern="0" dirty="0"/>
              <a:t>Sn</a:t>
            </a:r>
          </a:p>
          <a:p>
            <a:pPr lvl="1"/>
            <a:r>
              <a:rPr lang="en-US" sz="1800" kern="0" baseline="30000" dirty="0"/>
              <a:t>101</a:t>
            </a:r>
            <a:r>
              <a:rPr lang="en-US" sz="1800" kern="0" dirty="0"/>
              <a:t>Sn found to be more bound than previously thought</a:t>
            </a:r>
          </a:p>
        </p:txBody>
      </p:sp>
    </p:spTree>
    <p:extLst>
      <p:ext uri="{BB962C8B-B14F-4D97-AF65-F5344CB8AC3E}">
        <p14:creationId xmlns:p14="http://schemas.microsoft.com/office/powerpoint/2010/main" val="4185936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B208FF-2AA9-28F9-E7A6-6F0196A215D9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67" y="1146091"/>
            <a:ext cx="7066087" cy="43675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Science Program at LEBIT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006379" y="5530064"/>
            <a:ext cx="1844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00716" y="3945260"/>
            <a:ext cx="0" cy="1600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E29130E0-DF28-3DE8-BFF7-82ECBB3EA1BE}"/>
              </a:ext>
            </a:extLst>
          </p:cNvPr>
          <p:cNvSpPr/>
          <p:nvPr/>
        </p:nvSpPr>
        <p:spPr>
          <a:xfrm>
            <a:off x="7120557" y="3457475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5" name="Right Arrow 8">
            <a:extLst>
              <a:ext uri="{FF2B5EF4-FFF2-40B4-BE49-F238E27FC236}">
                <a16:creationId xmlns:a16="http://schemas.microsoft.com/office/drawing/2014/main" id="{15ACD911-5C10-E9F7-0809-9EBC7DB4F02C}"/>
              </a:ext>
            </a:extLst>
          </p:cNvPr>
          <p:cNvSpPr/>
          <p:nvPr/>
        </p:nvSpPr>
        <p:spPr>
          <a:xfrm rot="5400000">
            <a:off x="6669569" y="2755681"/>
            <a:ext cx="1105633" cy="208555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9E0A7797-949B-49DA-6E58-94CACA41ED53}"/>
              </a:ext>
            </a:extLst>
          </p:cNvPr>
          <p:cNvSpPr/>
          <p:nvPr/>
        </p:nvSpPr>
        <p:spPr>
          <a:xfrm>
            <a:off x="6879834" y="1587515"/>
            <a:ext cx="1759791" cy="1227194"/>
          </a:xfrm>
          <a:prstGeom prst="roundRect">
            <a:avLst>
              <a:gd name="adj" fmla="val 483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100,102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Sn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1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1.2, 2.2 s</a:t>
            </a:r>
          </a:p>
          <a:p>
            <a:pPr algn="ctr"/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Δm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240, 300 keV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58C98-9321-4E0C-6146-33E26EEDF020}"/>
              </a:ext>
            </a:extLst>
          </p:cNvPr>
          <p:cNvSpPr/>
          <p:nvPr/>
        </p:nvSpPr>
        <p:spPr>
          <a:xfrm>
            <a:off x="7099821" y="4317334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7" name="Right Arrow 8">
            <a:extLst>
              <a:ext uri="{FF2B5EF4-FFF2-40B4-BE49-F238E27FC236}">
                <a16:creationId xmlns:a16="http://schemas.microsoft.com/office/drawing/2014/main" id="{14D63913-CB58-5E75-4B76-534FD93FDDC8}"/>
              </a:ext>
            </a:extLst>
          </p:cNvPr>
          <p:cNvSpPr/>
          <p:nvPr/>
        </p:nvSpPr>
        <p:spPr>
          <a:xfrm rot="12662786">
            <a:off x="7272919" y="4566145"/>
            <a:ext cx="656913" cy="214999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1E7FDFC8-8816-8E81-1E8A-B2471E029047}"/>
              </a:ext>
            </a:extLst>
          </p:cNvPr>
          <p:cNvSpPr/>
          <p:nvPr/>
        </p:nvSpPr>
        <p:spPr>
          <a:xfrm>
            <a:off x="7607532" y="4656161"/>
            <a:ext cx="1061992" cy="1227194"/>
          </a:xfrm>
          <a:prstGeom prst="roundRect">
            <a:avLst>
              <a:gd name="adj" fmla="val 483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78</a:t>
            </a:r>
            <a:r>
              <a:rPr lang="en-US" sz="3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Ni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1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122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endParaRPr lang="en-US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Δm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400# keV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03E6C5A-C3CF-4C2F-4A3C-3070A3D9B630}"/>
              </a:ext>
            </a:extLst>
          </p:cNvPr>
          <p:cNvSpPr/>
          <p:nvPr/>
        </p:nvSpPr>
        <p:spPr>
          <a:xfrm>
            <a:off x="6614274" y="3822131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3" name="Right Arrow 8">
            <a:extLst>
              <a:ext uri="{FF2B5EF4-FFF2-40B4-BE49-F238E27FC236}">
                <a16:creationId xmlns:a16="http://schemas.microsoft.com/office/drawing/2014/main" id="{EBC58C4B-32B1-57A8-DF2A-819357A2E985}"/>
              </a:ext>
            </a:extLst>
          </p:cNvPr>
          <p:cNvSpPr/>
          <p:nvPr/>
        </p:nvSpPr>
        <p:spPr>
          <a:xfrm>
            <a:off x="5542320" y="3833970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7" name="Right Arrow 8">
            <a:extLst>
              <a:ext uri="{FF2B5EF4-FFF2-40B4-BE49-F238E27FC236}">
                <a16:creationId xmlns:a16="http://schemas.microsoft.com/office/drawing/2014/main" id="{A16C2C28-6586-97FE-7827-7832A598AD8D}"/>
              </a:ext>
            </a:extLst>
          </p:cNvPr>
          <p:cNvSpPr/>
          <p:nvPr/>
        </p:nvSpPr>
        <p:spPr>
          <a:xfrm rot="8620424">
            <a:off x="8817398" y="3077045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470733D5-F853-8E07-21BD-F702F90D26E6}"/>
              </a:ext>
            </a:extLst>
          </p:cNvPr>
          <p:cNvSpPr/>
          <p:nvPr/>
        </p:nvSpPr>
        <p:spPr>
          <a:xfrm>
            <a:off x="9242196" y="2033632"/>
            <a:ext cx="1880014" cy="1227194"/>
          </a:xfrm>
          <a:prstGeom prst="roundRect">
            <a:avLst>
              <a:gd name="adj" fmla="val 483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135-137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Sn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1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355, 228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endParaRPr lang="en-US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Δm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200#, 300# keV</a:t>
            </a:r>
          </a:p>
        </p:txBody>
      </p:sp>
      <p:sp>
        <p:nvSpPr>
          <p:cNvPr id="78" name="Right Arrow 8">
            <a:extLst>
              <a:ext uri="{FF2B5EF4-FFF2-40B4-BE49-F238E27FC236}">
                <a16:creationId xmlns:a16="http://schemas.microsoft.com/office/drawing/2014/main" id="{ADB03F4A-416E-2E9C-FF67-1D42E5B19805}"/>
              </a:ext>
            </a:extLst>
          </p:cNvPr>
          <p:cNvSpPr/>
          <p:nvPr/>
        </p:nvSpPr>
        <p:spPr>
          <a:xfrm rot="12111704">
            <a:off x="8852872" y="3738560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8F22850C-286A-382B-D0AB-EE0256D888C1}"/>
              </a:ext>
            </a:extLst>
          </p:cNvPr>
          <p:cNvSpPr/>
          <p:nvPr/>
        </p:nvSpPr>
        <p:spPr>
          <a:xfrm>
            <a:off x="9262564" y="3408109"/>
            <a:ext cx="1077452" cy="1227194"/>
          </a:xfrm>
          <a:prstGeom prst="roundRect">
            <a:avLst>
              <a:gd name="adj" fmla="val 483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135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1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97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endParaRPr lang="en-US" sz="11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Δm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keV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25314E39-F21A-EE27-B5CD-297D1D62B87F}"/>
              </a:ext>
            </a:extLst>
          </p:cNvPr>
          <p:cNvSpPr/>
          <p:nvPr/>
        </p:nvSpPr>
        <p:spPr>
          <a:xfrm>
            <a:off x="4295873" y="3304392"/>
            <a:ext cx="1853684" cy="1227194"/>
          </a:xfrm>
          <a:prstGeom prst="roundRect">
            <a:avLst>
              <a:gd name="adj" fmla="val 483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77-79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1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57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50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15 s</a:t>
            </a:r>
          </a:p>
          <a:p>
            <a:pPr algn="ctr"/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Δm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200#, 300#, 80 keV</a:t>
            </a:r>
          </a:p>
        </p:txBody>
      </p:sp>
      <p:sp>
        <p:nvSpPr>
          <p:cNvPr id="6" name="Right Arrow 8">
            <a:extLst>
              <a:ext uri="{FF2B5EF4-FFF2-40B4-BE49-F238E27FC236}">
                <a16:creationId xmlns:a16="http://schemas.microsoft.com/office/drawing/2014/main" id="{5B8EDBF5-D8F4-80D0-028C-331A3EEC1588}"/>
              </a:ext>
            </a:extLst>
          </p:cNvPr>
          <p:cNvSpPr/>
          <p:nvPr/>
        </p:nvSpPr>
        <p:spPr>
          <a:xfrm rot="3230219">
            <a:off x="5819438" y="3290199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1700427D-A15C-9B17-C434-99E598A7507B}"/>
              </a:ext>
            </a:extLst>
          </p:cNvPr>
          <p:cNvSpPr/>
          <p:nvPr/>
        </p:nvSpPr>
        <p:spPr>
          <a:xfrm>
            <a:off x="4309666" y="1942371"/>
            <a:ext cx="1853684" cy="1227194"/>
          </a:xfrm>
          <a:prstGeom prst="roundRect">
            <a:avLst>
              <a:gd name="adj" fmla="val 4839"/>
            </a:avLst>
          </a:prstGeom>
          <a:solidFill>
            <a:schemeClr val="accent3">
              <a:lumMod val="20000"/>
              <a:lumOff val="8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78-80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Zr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100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1/2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47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56 </a:t>
            </a:r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ms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, 4.6 s</a:t>
            </a:r>
          </a:p>
          <a:p>
            <a:pPr algn="ctr"/>
            <a:r>
              <a:rPr lang="en-US" sz="11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Δm</a:t>
            </a:r>
            <a:r>
              <a:rPr lang="en-US" sz="1100" dirty="0">
                <a:latin typeface="Cambria Math" panose="02040503050406030204" pitchFamily="18" charset="0"/>
                <a:ea typeface="Cambria Math" panose="02040503050406030204" pitchFamily="18" charset="0"/>
              </a:rPr>
              <a:t>: 400#, 300#, 300# keV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1C0B4C4-CC6F-45A1-E26C-DEC4E764C4CA}"/>
              </a:ext>
            </a:extLst>
          </p:cNvPr>
          <p:cNvSpPr/>
          <p:nvPr/>
        </p:nvSpPr>
        <p:spPr>
          <a:xfrm>
            <a:off x="8649675" y="3452216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DAB26-A1AD-F2CF-4FAE-3CE8EB17854F}"/>
              </a:ext>
            </a:extLst>
          </p:cNvPr>
          <p:cNvSpPr txBox="1"/>
          <p:nvPr/>
        </p:nvSpPr>
        <p:spPr>
          <a:xfrm>
            <a:off x="4428565" y="5800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5C3DC880-CC6A-44E8-8D96-FF11F3447641}"/>
              </a:ext>
            </a:extLst>
          </p:cNvPr>
          <p:cNvSpPr txBox="1">
            <a:spLocks/>
          </p:cNvSpPr>
          <p:nvPr/>
        </p:nvSpPr>
        <p:spPr bwMode="auto">
          <a:xfrm>
            <a:off x="77399" y="1081296"/>
            <a:ext cx="4212812" cy="490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/>
              <a:t>Nuclear structure at key shell closures</a:t>
            </a:r>
          </a:p>
          <a:p>
            <a:pPr lvl="1"/>
            <a:r>
              <a:rPr lang="en-US" sz="1400" b="1" kern="0" dirty="0"/>
              <a:t>N=Z=50: </a:t>
            </a:r>
            <a:r>
              <a:rPr lang="en-US" sz="1400" b="1" kern="0" baseline="30000" dirty="0"/>
              <a:t>100</a:t>
            </a:r>
            <a:r>
              <a:rPr lang="en-US" sz="1400" b="1" kern="0" dirty="0"/>
              <a:t>Sn – FRIB PAC1</a:t>
            </a:r>
          </a:p>
          <a:p>
            <a:pPr lvl="1"/>
            <a:r>
              <a:rPr lang="en-US" sz="1400" b="1" kern="0" dirty="0"/>
              <a:t>N=28, Z=50: </a:t>
            </a:r>
            <a:r>
              <a:rPr lang="en-US" sz="1400" b="1" kern="0" baseline="30000" dirty="0"/>
              <a:t>78</a:t>
            </a:r>
            <a:r>
              <a:rPr lang="en-US" sz="1400" b="1" kern="0" dirty="0"/>
              <a:t>Ni – FRIB PAC3</a:t>
            </a:r>
          </a:p>
          <a:p>
            <a:pPr lvl="1"/>
            <a:r>
              <a:rPr lang="en-US" sz="1400" kern="0" dirty="0"/>
              <a:t>N=28, Z&lt;17</a:t>
            </a:r>
          </a:p>
          <a:p>
            <a:r>
              <a:rPr lang="en-US" sz="1800" kern="0" dirty="0"/>
              <a:t>Pairing and deformation along N=Z</a:t>
            </a:r>
          </a:p>
          <a:p>
            <a:pPr lvl="1"/>
            <a:r>
              <a:rPr lang="en-US" sz="1400" b="1" kern="0" dirty="0"/>
              <a:t>Beyond </a:t>
            </a:r>
            <a:r>
              <a:rPr lang="en-US" sz="1400" b="1" kern="0" baseline="30000" dirty="0"/>
              <a:t>80</a:t>
            </a:r>
            <a:r>
              <a:rPr lang="en-US" sz="1400" b="1" kern="0" dirty="0"/>
              <a:t>Zr – FRIB PAC1</a:t>
            </a:r>
          </a:p>
          <a:p>
            <a:pPr lvl="1"/>
            <a:r>
              <a:rPr lang="en-US" sz="1400" kern="0" dirty="0"/>
              <a:t>N=Z=41 through N=Z=49 regions</a:t>
            </a:r>
          </a:p>
          <a:p>
            <a:r>
              <a:rPr lang="en-US" sz="1800" kern="0" dirty="0"/>
              <a:t>Nuclear astrophysics</a:t>
            </a:r>
          </a:p>
          <a:p>
            <a:pPr lvl="1"/>
            <a:r>
              <a:rPr lang="en-US" sz="1400" kern="0" dirty="0"/>
              <a:t>r-process between the second and third abundance peaks (A=130, 196) (</a:t>
            </a:r>
            <a:r>
              <a:rPr lang="en-US" sz="1400" b="1" kern="0" dirty="0"/>
              <a:t>FRIB PAC2</a:t>
            </a:r>
            <a:r>
              <a:rPr lang="en-US" sz="1400" kern="0" dirty="0"/>
              <a:t>)</a:t>
            </a:r>
          </a:p>
          <a:p>
            <a:pPr lvl="1"/>
            <a:r>
              <a:rPr lang="en-US" sz="1400" kern="0" dirty="0"/>
              <a:t>r-process in the vicinity of </a:t>
            </a:r>
            <a:r>
              <a:rPr lang="en-US" sz="1400" kern="0" baseline="30000" dirty="0"/>
              <a:t>132</a:t>
            </a:r>
            <a:r>
              <a:rPr lang="en-US" sz="1400" kern="0" dirty="0"/>
              <a:t>Sn (N=50, Z=82)</a:t>
            </a:r>
            <a:endParaRPr lang="en-US" sz="1400" b="1" kern="0" dirty="0"/>
          </a:p>
          <a:p>
            <a:pPr lvl="1"/>
            <a:r>
              <a:rPr lang="en-US" sz="1400" kern="0" dirty="0" err="1"/>
              <a:t>rp</a:t>
            </a:r>
            <a:r>
              <a:rPr lang="en-US" sz="1400" kern="0" dirty="0"/>
              <a:t>-process (</a:t>
            </a:r>
            <a:r>
              <a:rPr lang="en-US" sz="1400" kern="0" baseline="30000" dirty="0"/>
              <a:t>91</a:t>
            </a:r>
            <a:r>
              <a:rPr lang="en-US" sz="1400" kern="0" dirty="0"/>
              <a:t>Rh, </a:t>
            </a:r>
            <a:r>
              <a:rPr lang="en-US" sz="1400" kern="0" baseline="30000" dirty="0"/>
              <a:t>82</a:t>
            </a:r>
            <a:r>
              <a:rPr lang="en-US" sz="1400" kern="0" dirty="0"/>
              <a:t>Nb) &amp; endpoint (~</a:t>
            </a:r>
            <a:r>
              <a:rPr lang="en-US" sz="1400" kern="0" baseline="30000" dirty="0"/>
              <a:t>108</a:t>
            </a:r>
            <a:r>
              <a:rPr lang="en-US" sz="1400" kern="0" dirty="0"/>
              <a:t>Te)</a:t>
            </a:r>
          </a:p>
          <a:p>
            <a:r>
              <a:rPr lang="en-US" sz="1800" kern="0" dirty="0"/>
              <a:t>Ultra-low Q-value studies</a:t>
            </a:r>
          </a:p>
          <a:p>
            <a:pPr lvl="1"/>
            <a:r>
              <a:rPr lang="en-US" sz="1400" kern="0" dirty="0"/>
              <a:t>Two experiments approved </a:t>
            </a:r>
            <a:r>
              <a:rPr lang="en-US" sz="1400" b="1" kern="0" dirty="0"/>
              <a:t>(FRIB PAC2&amp;3)</a:t>
            </a:r>
            <a:endParaRPr lang="en-US" sz="1400" kern="0" dirty="0"/>
          </a:p>
          <a:p>
            <a:r>
              <a:rPr lang="en-US" sz="1800" kern="0" dirty="0"/>
              <a:t>Many Others!</a:t>
            </a:r>
          </a:p>
          <a:p>
            <a:pPr lvl="1"/>
            <a:r>
              <a:rPr lang="en-US" sz="1400" kern="0" dirty="0"/>
              <a:t>Isospin </a:t>
            </a:r>
            <a:r>
              <a:rPr lang="en-US" sz="1400" kern="0" dirty="0" err="1"/>
              <a:t>symm</a:t>
            </a:r>
            <a:r>
              <a:rPr lang="en-US" sz="1400" kern="0" dirty="0"/>
              <a:t> limits(</a:t>
            </a:r>
            <a:r>
              <a:rPr lang="en-US" sz="1400" kern="0" baseline="30000" dirty="0"/>
              <a:t>28</a:t>
            </a:r>
            <a:r>
              <a:rPr lang="en-US" sz="1400" kern="0" dirty="0"/>
              <a:t>S,</a:t>
            </a:r>
            <a:r>
              <a:rPr lang="en-US" sz="1400" kern="0" baseline="30000" dirty="0"/>
              <a:t>40</a:t>
            </a:r>
            <a:r>
              <a:rPr lang="en-US" sz="1400" kern="0" dirty="0"/>
              <a:t>Ti, </a:t>
            </a:r>
            <a:r>
              <a:rPr lang="en-US" sz="1400" kern="0" baseline="30000" dirty="0"/>
              <a:t>44</a:t>
            </a:r>
            <a:r>
              <a:rPr lang="en-US" sz="1400" kern="0" dirty="0"/>
              <a:t>Cr, </a:t>
            </a:r>
            <a:r>
              <a:rPr lang="en-US" sz="1400" kern="0" baseline="30000" dirty="0"/>
              <a:t>55</a:t>
            </a:r>
            <a:r>
              <a:rPr lang="en-US" sz="1400" kern="0" dirty="0"/>
              <a:t>Cu, </a:t>
            </a:r>
            <a:r>
              <a:rPr lang="en-US" sz="1400" kern="0" baseline="30000" dirty="0"/>
              <a:t>57</a:t>
            </a:r>
            <a:r>
              <a:rPr lang="en-US" sz="1400" kern="0" dirty="0"/>
              <a:t>Zn)</a:t>
            </a:r>
          </a:p>
          <a:p>
            <a:pPr lvl="1"/>
            <a:r>
              <a:rPr lang="en-US" sz="1400" kern="0" dirty="0"/>
              <a:t>Neutron Halos (</a:t>
            </a:r>
            <a:r>
              <a:rPr lang="en-US" sz="1400" kern="0" baseline="30000" dirty="0"/>
              <a:t>14</a:t>
            </a:r>
            <a:r>
              <a:rPr lang="en-US" sz="1400" kern="0" dirty="0"/>
              <a:t>Be, </a:t>
            </a:r>
            <a:r>
              <a:rPr lang="en-US" sz="1400" kern="0" baseline="30000" dirty="0"/>
              <a:t>17</a:t>
            </a:r>
            <a:r>
              <a:rPr lang="en-US" sz="1400" kern="0" dirty="0"/>
              <a:t>B, </a:t>
            </a:r>
            <a:r>
              <a:rPr lang="en-US" sz="1400" kern="0" baseline="30000" dirty="0"/>
              <a:t>20</a:t>
            </a:r>
            <a:r>
              <a:rPr lang="en-US" sz="1400" kern="0" dirty="0"/>
              <a:t>C, </a:t>
            </a:r>
            <a:r>
              <a:rPr lang="en-US" sz="1400" kern="0" baseline="30000" dirty="0"/>
              <a:t>22</a:t>
            </a:r>
            <a:r>
              <a:rPr lang="en-US" sz="1400" kern="0" dirty="0"/>
              <a:t>C)</a:t>
            </a:r>
          </a:p>
          <a:p>
            <a:pPr lvl="1"/>
            <a:r>
              <a:rPr lang="en-US" sz="1400" kern="0" dirty="0"/>
              <a:t>Weak form of CVC? (</a:t>
            </a:r>
            <a:r>
              <a:rPr lang="en-US" sz="1400" kern="0" baseline="30000" dirty="0"/>
              <a:t>46</a:t>
            </a:r>
            <a:r>
              <a:rPr lang="en-US" sz="1400" kern="0" dirty="0"/>
              <a:t>Cr, </a:t>
            </a:r>
            <a:r>
              <a:rPr lang="en-US" sz="1400" kern="0" baseline="30000" dirty="0"/>
              <a:t>50</a:t>
            </a:r>
            <a:r>
              <a:rPr lang="en-US" sz="1400" kern="0" dirty="0"/>
              <a:t>Fe, </a:t>
            </a:r>
            <a:r>
              <a:rPr lang="en-US" sz="1400" kern="0" baseline="30000" dirty="0"/>
              <a:t>54</a:t>
            </a:r>
            <a:r>
              <a:rPr lang="en-US" sz="1400" kern="0" dirty="0"/>
              <a:t>Ni, </a:t>
            </a:r>
            <a:r>
              <a:rPr lang="en-US" sz="1400" kern="0" baseline="30000" dirty="0"/>
              <a:t>42</a:t>
            </a:r>
            <a:r>
              <a:rPr lang="en-US" sz="1400" kern="0" dirty="0"/>
              <a:t>Ti, </a:t>
            </a:r>
            <a:r>
              <a:rPr lang="en-US" sz="1400" kern="0" baseline="30000" dirty="0"/>
              <a:t>42</a:t>
            </a:r>
            <a:r>
              <a:rPr lang="en-US" sz="1400" kern="0" dirty="0"/>
              <a:t>Ca, </a:t>
            </a:r>
          </a:p>
          <a:p>
            <a:pPr marL="211729" lvl="1" indent="0">
              <a:buFont typeface="Arial" pitchFamily="34" charset="0"/>
              <a:buNone/>
            </a:pPr>
            <a:r>
              <a:rPr lang="en-US" sz="1400" kern="0" baseline="30000" dirty="0"/>
              <a:t>      66</a:t>
            </a:r>
            <a:r>
              <a:rPr lang="en-US" sz="1400" kern="0" dirty="0"/>
              <a:t>As, </a:t>
            </a:r>
            <a:r>
              <a:rPr lang="en-US" sz="1400" kern="0" baseline="30000" dirty="0"/>
              <a:t>70</a:t>
            </a:r>
            <a:r>
              <a:rPr lang="en-US" sz="1400" kern="0" dirty="0"/>
              <a:t>Br, </a:t>
            </a:r>
            <a:r>
              <a:rPr lang="en-US" sz="1400" kern="0" baseline="30000" dirty="0"/>
              <a:t>74</a:t>
            </a:r>
            <a:r>
              <a:rPr lang="en-US" sz="1400" kern="0" dirty="0"/>
              <a:t>Rb, </a:t>
            </a:r>
            <a:r>
              <a:rPr lang="en-US" sz="1400" kern="0" baseline="30000" dirty="0"/>
              <a:t>78</a:t>
            </a:r>
            <a:r>
              <a:rPr lang="en-US" sz="1400" kern="0" dirty="0"/>
              <a:t>Y)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14BEAA56-0DA6-9EFC-D722-36B0EEFA9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35" y="6541002"/>
            <a:ext cx="4421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b="1" dirty="0">
                <a:solidFill>
                  <a:srgbClr val="000000"/>
                </a:solidFill>
                <a:latin typeface="+mj-lt"/>
              </a:rPr>
              <a:t>AME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: Huang </a:t>
            </a:r>
            <a:r>
              <a:rPr lang="en-US" altLang="en-US" sz="1400" i="1" dirty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, Chin. Phys. C </a:t>
            </a:r>
            <a:r>
              <a:rPr lang="en-US" altLang="en-US" sz="1400" b="1" dirty="0">
                <a:solidFill>
                  <a:srgbClr val="000000"/>
                </a:solidFill>
                <a:latin typeface="+mj-lt"/>
              </a:rPr>
              <a:t>45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, 030002 (2021)</a:t>
            </a:r>
          </a:p>
        </p:txBody>
      </p:sp>
    </p:spTree>
    <p:extLst>
      <p:ext uri="{BB962C8B-B14F-4D97-AF65-F5344CB8AC3E}">
        <p14:creationId xmlns:p14="http://schemas.microsoft.com/office/powerpoint/2010/main" val="33328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3" grpId="0" animBg="1"/>
      <p:bldP spid="77" grpId="0" animBg="1"/>
      <p:bldP spid="75" grpId="0" animBg="1"/>
      <p:bldP spid="78" grpId="0" animBg="1"/>
      <p:bldP spid="74" grpId="0" animBg="1"/>
      <p:bldP spid="2" grpId="0" animBg="1"/>
      <p:bldP spid="6" grpId="0" animBg="1"/>
      <p:bldP spid="70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E927D-08C5-DC70-9CA3-6F7D61B71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6917A1-F10E-3B5E-E55A-37CF8C08DC6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67" y="1146091"/>
            <a:ext cx="7066087" cy="4367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DC04145-07A9-F170-DE26-D06C793BE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Science Program at LEBIT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375C1-C7EF-DCF3-3C33-71F44FC470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7C8182-C718-BE19-37DF-C71A82E2F8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AAECC5-5056-195A-B578-B1B489570583}"/>
              </a:ext>
            </a:extLst>
          </p:cNvPr>
          <p:cNvCxnSpPr/>
          <p:nvPr/>
        </p:nvCxnSpPr>
        <p:spPr>
          <a:xfrm>
            <a:off x="5006379" y="5530064"/>
            <a:ext cx="1844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5E1CEB5-8474-DAF3-EE0D-4A0F421AAC12}"/>
              </a:ext>
            </a:extLst>
          </p:cNvPr>
          <p:cNvCxnSpPr/>
          <p:nvPr/>
        </p:nvCxnSpPr>
        <p:spPr>
          <a:xfrm flipV="1">
            <a:off x="5000716" y="3945260"/>
            <a:ext cx="0" cy="1600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">
            <a:extLst>
              <a:ext uri="{FF2B5EF4-FFF2-40B4-BE49-F238E27FC236}">
                <a16:creationId xmlns:a16="http://schemas.microsoft.com/office/drawing/2014/main" id="{83021B88-D04F-3080-B3BB-706C93B92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235" y="6541002"/>
            <a:ext cx="4421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b="1" dirty="0">
                <a:solidFill>
                  <a:srgbClr val="000000"/>
                </a:solidFill>
                <a:latin typeface="+mj-lt"/>
              </a:rPr>
              <a:t>AME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: Huang </a:t>
            </a:r>
            <a:r>
              <a:rPr lang="en-US" altLang="en-US" sz="1400" i="1" dirty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, Chin. Phys. C </a:t>
            </a:r>
            <a:r>
              <a:rPr lang="en-US" altLang="en-US" sz="1400" b="1" dirty="0">
                <a:solidFill>
                  <a:srgbClr val="000000"/>
                </a:solidFill>
                <a:latin typeface="+mj-lt"/>
              </a:rPr>
              <a:t>45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, 030002 (2021)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7957CE-C496-322D-6F48-087369F79AF4}"/>
              </a:ext>
            </a:extLst>
          </p:cNvPr>
          <p:cNvSpPr/>
          <p:nvPr/>
        </p:nvSpPr>
        <p:spPr>
          <a:xfrm>
            <a:off x="7120557" y="3457475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5" name="Right Arrow 8">
            <a:extLst>
              <a:ext uri="{FF2B5EF4-FFF2-40B4-BE49-F238E27FC236}">
                <a16:creationId xmlns:a16="http://schemas.microsoft.com/office/drawing/2014/main" id="{43D0C1DD-FA7D-8DAE-5A86-8D89E7CE866C}"/>
              </a:ext>
            </a:extLst>
          </p:cNvPr>
          <p:cNvSpPr/>
          <p:nvPr/>
        </p:nvSpPr>
        <p:spPr>
          <a:xfrm rot="5400000">
            <a:off x="6669569" y="2755681"/>
            <a:ext cx="1105633" cy="208555"/>
          </a:xfrm>
          <a:prstGeom prst="rightArrow">
            <a:avLst>
              <a:gd name="adj1" fmla="val 36282"/>
              <a:gd name="adj2" fmla="val 105632"/>
            </a:avLst>
          </a:prstGeom>
          <a:solidFill>
            <a:srgbClr val="EB6C6B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70D27AB8-5DF3-EF7E-E4AB-A7F677EAB9FB}"/>
              </a:ext>
            </a:extLst>
          </p:cNvPr>
          <p:cNvSpPr/>
          <p:nvPr/>
        </p:nvSpPr>
        <p:spPr>
          <a:xfrm>
            <a:off x="6879834" y="1587515"/>
            <a:ext cx="1759791" cy="1227194"/>
          </a:xfrm>
          <a:prstGeom prst="roundRect">
            <a:avLst>
              <a:gd name="adj" fmla="val 4839"/>
            </a:avLst>
          </a:prstGeom>
          <a:solidFill>
            <a:srgbClr val="EB6C6B"/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100,102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Sn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~1/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hr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CD11FE8-CD19-0626-6F0C-7335DE2E1CDA}"/>
              </a:ext>
            </a:extLst>
          </p:cNvPr>
          <p:cNvSpPr/>
          <p:nvPr/>
        </p:nvSpPr>
        <p:spPr>
          <a:xfrm>
            <a:off x="7099821" y="4317334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7" name="Right Arrow 8">
            <a:extLst>
              <a:ext uri="{FF2B5EF4-FFF2-40B4-BE49-F238E27FC236}">
                <a16:creationId xmlns:a16="http://schemas.microsoft.com/office/drawing/2014/main" id="{8BC8C180-2AB3-4780-29BB-D9AEF8868D51}"/>
              </a:ext>
            </a:extLst>
          </p:cNvPr>
          <p:cNvSpPr/>
          <p:nvPr/>
        </p:nvSpPr>
        <p:spPr>
          <a:xfrm rot="12662786">
            <a:off x="7272919" y="4566145"/>
            <a:ext cx="656913" cy="214999"/>
          </a:xfrm>
          <a:prstGeom prst="rightArrow">
            <a:avLst>
              <a:gd name="adj1" fmla="val 36282"/>
              <a:gd name="adj2" fmla="val 105632"/>
            </a:avLst>
          </a:prstGeom>
          <a:solidFill>
            <a:srgbClr val="EB6C6B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5DDBBB5E-D3BC-CBC7-E280-A303439AD981}"/>
              </a:ext>
            </a:extLst>
          </p:cNvPr>
          <p:cNvSpPr/>
          <p:nvPr/>
        </p:nvSpPr>
        <p:spPr>
          <a:xfrm>
            <a:off x="7607532" y="4656161"/>
            <a:ext cx="1061992" cy="1227194"/>
          </a:xfrm>
          <a:prstGeom prst="roundRect">
            <a:avLst>
              <a:gd name="adj" fmla="val 4839"/>
            </a:avLst>
          </a:prstGeom>
          <a:solidFill>
            <a:srgbClr val="EB6C6B"/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78</a:t>
            </a:r>
            <a:r>
              <a:rPr lang="en-US" sz="3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Ni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~10/</a:t>
            </a:r>
            <a:r>
              <a:rPr lang="en-US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hr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509F116-197D-6354-A518-5BC7DC5595AD}"/>
              </a:ext>
            </a:extLst>
          </p:cNvPr>
          <p:cNvSpPr/>
          <p:nvPr/>
        </p:nvSpPr>
        <p:spPr>
          <a:xfrm>
            <a:off x="6614274" y="3822131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3" name="Right Arrow 8">
            <a:extLst>
              <a:ext uri="{FF2B5EF4-FFF2-40B4-BE49-F238E27FC236}">
                <a16:creationId xmlns:a16="http://schemas.microsoft.com/office/drawing/2014/main" id="{6EA4A125-682B-C6A5-0E0C-7C64B7984797}"/>
              </a:ext>
            </a:extLst>
          </p:cNvPr>
          <p:cNvSpPr/>
          <p:nvPr/>
        </p:nvSpPr>
        <p:spPr>
          <a:xfrm>
            <a:off x="5542320" y="3833970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rgbClr val="D9CD6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7" name="Right Arrow 8">
            <a:extLst>
              <a:ext uri="{FF2B5EF4-FFF2-40B4-BE49-F238E27FC236}">
                <a16:creationId xmlns:a16="http://schemas.microsoft.com/office/drawing/2014/main" id="{979E4FFE-DBA4-2C5D-5984-6319C62CD156}"/>
              </a:ext>
            </a:extLst>
          </p:cNvPr>
          <p:cNvSpPr/>
          <p:nvPr/>
        </p:nvSpPr>
        <p:spPr>
          <a:xfrm rot="8620424">
            <a:off x="8817398" y="3077045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5" name="Rounded Rectangle 5">
            <a:extLst>
              <a:ext uri="{FF2B5EF4-FFF2-40B4-BE49-F238E27FC236}">
                <a16:creationId xmlns:a16="http://schemas.microsoft.com/office/drawing/2014/main" id="{AD206DC6-192D-F10B-226C-A39750385C10}"/>
              </a:ext>
            </a:extLst>
          </p:cNvPr>
          <p:cNvSpPr/>
          <p:nvPr/>
        </p:nvSpPr>
        <p:spPr>
          <a:xfrm>
            <a:off x="9242196" y="2033632"/>
            <a:ext cx="1880014" cy="1227194"/>
          </a:xfrm>
          <a:prstGeom prst="roundRect">
            <a:avLst>
              <a:gd name="adj" fmla="val 4839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135-137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Sn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~1/min</a:t>
            </a:r>
          </a:p>
        </p:txBody>
      </p:sp>
      <p:sp>
        <p:nvSpPr>
          <p:cNvPr id="78" name="Right Arrow 8">
            <a:extLst>
              <a:ext uri="{FF2B5EF4-FFF2-40B4-BE49-F238E27FC236}">
                <a16:creationId xmlns:a16="http://schemas.microsoft.com/office/drawing/2014/main" id="{26D32F40-65C5-3D93-D5C6-A343313032BC}"/>
              </a:ext>
            </a:extLst>
          </p:cNvPr>
          <p:cNvSpPr/>
          <p:nvPr/>
        </p:nvSpPr>
        <p:spPr>
          <a:xfrm rot="12111704">
            <a:off x="8852872" y="3738560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4" name="Rounded Rectangle 5">
            <a:extLst>
              <a:ext uri="{FF2B5EF4-FFF2-40B4-BE49-F238E27FC236}">
                <a16:creationId xmlns:a16="http://schemas.microsoft.com/office/drawing/2014/main" id="{A076F428-8A39-9496-F851-433759EAA8F0}"/>
              </a:ext>
            </a:extLst>
          </p:cNvPr>
          <p:cNvSpPr/>
          <p:nvPr/>
        </p:nvSpPr>
        <p:spPr>
          <a:xfrm>
            <a:off x="9262564" y="3408109"/>
            <a:ext cx="1077452" cy="1227194"/>
          </a:xfrm>
          <a:prstGeom prst="roundRect">
            <a:avLst>
              <a:gd name="adj" fmla="val 4839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135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~1/min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0351C8A6-487B-8FB4-BC4F-8DDE391C6B7A}"/>
              </a:ext>
            </a:extLst>
          </p:cNvPr>
          <p:cNvSpPr/>
          <p:nvPr/>
        </p:nvSpPr>
        <p:spPr>
          <a:xfrm>
            <a:off x="4295873" y="3304392"/>
            <a:ext cx="1853684" cy="1227194"/>
          </a:xfrm>
          <a:prstGeom prst="roundRect">
            <a:avLst>
              <a:gd name="adj" fmla="val 4839"/>
            </a:avLst>
          </a:prstGeom>
          <a:solidFill>
            <a:srgbClr val="D9CD61"/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77-79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~10/min</a:t>
            </a:r>
          </a:p>
        </p:txBody>
      </p:sp>
      <p:sp>
        <p:nvSpPr>
          <p:cNvPr id="6" name="Right Arrow 8">
            <a:extLst>
              <a:ext uri="{FF2B5EF4-FFF2-40B4-BE49-F238E27FC236}">
                <a16:creationId xmlns:a16="http://schemas.microsoft.com/office/drawing/2014/main" id="{64EE77DD-9D17-F024-06CC-E20235DDEB87}"/>
              </a:ext>
            </a:extLst>
          </p:cNvPr>
          <p:cNvSpPr/>
          <p:nvPr/>
        </p:nvSpPr>
        <p:spPr>
          <a:xfrm rot="3230219">
            <a:off x="5819438" y="3290199"/>
            <a:ext cx="1018485" cy="225600"/>
          </a:xfrm>
          <a:prstGeom prst="rightArrow">
            <a:avLst>
              <a:gd name="adj1" fmla="val 36282"/>
              <a:gd name="adj2" fmla="val 105632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743"/>
              </a:solidFill>
            </a:endParaRP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4559A5CB-3C29-C2DE-CEE7-154C70B0CD8D}"/>
              </a:ext>
            </a:extLst>
          </p:cNvPr>
          <p:cNvSpPr/>
          <p:nvPr/>
        </p:nvSpPr>
        <p:spPr>
          <a:xfrm>
            <a:off x="4309666" y="1942371"/>
            <a:ext cx="1853684" cy="1227194"/>
          </a:xfrm>
          <a:prstGeom prst="roundRect">
            <a:avLst>
              <a:gd name="adj" fmla="val 4839"/>
            </a:avLst>
          </a:prstGeom>
          <a:solidFill>
            <a:schemeClr val="accent1">
              <a:lumMod val="60000"/>
              <a:lumOff val="40000"/>
            </a:schemeClr>
          </a:solidFill>
          <a:ln w="254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78-80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Zr</a:t>
            </a:r>
          </a:p>
          <a:p>
            <a:pPr algn="ctr"/>
            <a:endParaRPr lang="en-US" sz="9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~1/min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AEF5F7-DEC6-BFD0-5684-64641529490C}"/>
              </a:ext>
            </a:extLst>
          </p:cNvPr>
          <p:cNvSpPr/>
          <p:nvPr/>
        </p:nvSpPr>
        <p:spPr>
          <a:xfrm>
            <a:off x="8649675" y="3452216"/>
            <a:ext cx="217840" cy="217875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CE190-AA01-70F4-D2A4-7C10BB08C9DB}"/>
              </a:ext>
            </a:extLst>
          </p:cNvPr>
          <p:cNvSpPr txBox="1"/>
          <p:nvPr/>
        </p:nvSpPr>
        <p:spPr>
          <a:xfrm>
            <a:off x="4428565" y="58001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DAFC9B-21BD-37E9-3D21-8E35A7F9E908}"/>
              </a:ext>
            </a:extLst>
          </p:cNvPr>
          <p:cNvSpPr txBox="1"/>
          <p:nvPr/>
        </p:nvSpPr>
        <p:spPr>
          <a:xfrm>
            <a:off x="9262564" y="5190524"/>
            <a:ext cx="2284059" cy="646331"/>
          </a:xfrm>
          <a:prstGeom prst="rect">
            <a:avLst/>
          </a:prstGeom>
          <a:noFill/>
          <a:ln w="22225">
            <a:solidFill>
              <a:schemeClr val="dk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Expected</a:t>
            </a:r>
            <a:r>
              <a:rPr lang="en-US" b="1" i="1" dirty="0"/>
              <a:t> </a:t>
            </a:r>
            <a:r>
              <a:rPr lang="en-US" b="1" dirty="0"/>
              <a:t>rates detected at LEBIT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04C9545C-1223-B139-6189-0331FB441C46}"/>
              </a:ext>
            </a:extLst>
          </p:cNvPr>
          <p:cNvSpPr txBox="1">
            <a:spLocks/>
          </p:cNvSpPr>
          <p:nvPr/>
        </p:nvSpPr>
        <p:spPr bwMode="auto">
          <a:xfrm>
            <a:off x="77399" y="1081296"/>
            <a:ext cx="4212812" cy="490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sz="1800" kern="0" dirty="0"/>
              <a:t>Nuclear structure at key shell closures</a:t>
            </a:r>
          </a:p>
          <a:p>
            <a:pPr lvl="1"/>
            <a:r>
              <a:rPr lang="en-US" sz="1400" b="1" kern="0" dirty="0"/>
              <a:t>N=Z=50: </a:t>
            </a:r>
            <a:r>
              <a:rPr lang="en-US" sz="1400" b="1" kern="0" baseline="30000" dirty="0"/>
              <a:t>100</a:t>
            </a:r>
            <a:r>
              <a:rPr lang="en-US" sz="1400" b="1" kern="0" dirty="0"/>
              <a:t>Sn – FRIB PAC1</a:t>
            </a:r>
          </a:p>
          <a:p>
            <a:pPr lvl="1"/>
            <a:r>
              <a:rPr lang="en-US" sz="1400" b="1" kern="0" dirty="0"/>
              <a:t>N=28, Z=50: </a:t>
            </a:r>
            <a:r>
              <a:rPr lang="en-US" sz="1400" b="1" kern="0" baseline="30000" dirty="0"/>
              <a:t>78</a:t>
            </a:r>
            <a:r>
              <a:rPr lang="en-US" sz="1400" b="1" kern="0" dirty="0"/>
              <a:t>Ni – FRIB PAC3</a:t>
            </a:r>
          </a:p>
          <a:p>
            <a:pPr lvl="1"/>
            <a:r>
              <a:rPr lang="en-US" sz="1400" kern="0" dirty="0"/>
              <a:t>N=28, Z&lt;17</a:t>
            </a:r>
          </a:p>
          <a:p>
            <a:r>
              <a:rPr lang="en-US" sz="1800" kern="0" dirty="0"/>
              <a:t>Pairing and deformation along N=Z</a:t>
            </a:r>
          </a:p>
          <a:p>
            <a:pPr lvl="1"/>
            <a:r>
              <a:rPr lang="en-US" sz="1400" b="1" kern="0" dirty="0"/>
              <a:t>Beyond </a:t>
            </a:r>
            <a:r>
              <a:rPr lang="en-US" sz="1400" b="1" kern="0" baseline="30000" dirty="0"/>
              <a:t>80</a:t>
            </a:r>
            <a:r>
              <a:rPr lang="en-US" sz="1400" b="1" kern="0" dirty="0"/>
              <a:t>Zr – FRIB PAC1</a:t>
            </a:r>
          </a:p>
          <a:p>
            <a:pPr lvl="1"/>
            <a:r>
              <a:rPr lang="en-US" sz="1400" kern="0" dirty="0"/>
              <a:t>N=Z=41 through N=Z=49 regions</a:t>
            </a:r>
          </a:p>
          <a:p>
            <a:r>
              <a:rPr lang="en-US" sz="1800" kern="0" dirty="0"/>
              <a:t>Nuclear astrophysics</a:t>
            </a:r>
          </a:p>
          <a:p>
            <a:pPr lvl="1"/>
            <a:r>
              <a:rPr lang="en-US" sz="1400" kern="0" dirty="0"/>
              <a:t>r-process between the second and third abundance peaks (A=130, 196) (</a:t>
            </a:r>
            <a:r>
              <a:rPr lang="en-US" sz="1400" b="1" kern="0" dirty="0"/>
              <a:t>FRIB PAC2</a:t>
            </a:r>
            <a:r>
              <a:rPr lang="en-US" sz="1400" kern="0" dirty="0"/>
              <a:t>)</a:t>
            </a:r>
          </a:p>
          <a:p>
            <a:pPr lvl="1"/>
            <a:r>
              <a:rPr lang="en-US" sz="1400" kern="0" dirty="0"/>
              <a:t>r-process in the vicinity of </a:t>
            </a:r>
            <a:r>
              <a:rPr lang="en-US" sz="1400" kern="0" baseline="30000" dirty="0"/>
              <a:t>132</a:t>
            </a:r>
            <a:r>
              <a:rPr lang="en-US" sz="1400" kern="0" dirty="0"/>
              <a:t>Sn (N=50, Z=82)</a:t>
            </a:r>
            <a:endParaRPr lang="en-US" sz="1400" b="1" kern="0" dirty="0"/>
          </a:p>
          <a:p>
            <a:pPr lvl="1"/>
            <a:r>
              <a:rPr lang="en-US" sz="1400" kern="0" dirty="0" err="1"/>
              <a:t>rp</a:t>
            </a:r>
            <a:r>
              <a:rPr lang="en-US" sz="1400" kern="0" dirty="0"/>
              <a:t>-process (</a:t>
            </a:r>
            <a:r>
              <a:rPr lang="en-US" sz="1400" kern="0" baseline="30000" dirty="0"/>
              <a:t>91</a:t>
            </a:r>
            <a:r>
              <a:rPr lang="en-US" sz="1400" kern="0" dirty="0"/>
              <a:t>Rh, </a:t>
            </a:r>
            <a:r>
              <a:rPr lang="en-US" sz="1400" kern="0" baseline="30000" dirty="0"/>
              <a:t>82</a:t>
            </a:r>
            <a:r>
              <a:rPr lang="en-US" sz="1400" kern="0" dirty="0"/>
              <a:t>Nb) &amp; endpoint (~</a:t>
            </a:r>
            <a:r>
              <a:rPr lang="en-US" sz="1400" kern="0" baseline="30000" dirty="0"/>
              <a:t>108</a:t>
            </a:r>
            <a:r>
              <a:rPr lang="en-US" sz="1400" kern="0" dirty="0"/>
              <a:t>Te)</a:t>
            </a:r>
          </a:p>
          <a:p>
            <a:r>
              <a:rPr lang="en-US" sz="1800" kern="0" dirty="0"/>
              <a:t>Ultra-low Q-value studies</a:t>
            </a:r>
          </a:p>
          <a:p>
            <a:pPr lvl="1"/>
            <a:r>
              <a:rPr lang="en-US" sz="1400" kern="0" dirty="0"/>
              <a:t>Two experiments approved </a:t>
            </a:r>
            <a:r>
              <a:rPr lang="en-US" sz="1400" b="1" kern="0" dirty="0"/>
              <a:t>(FRIB PAC2&amp;3)</a:t>
            </a:r>
            <a:endParaRPr lang="en-US" sz="1400" kern="0" dirty="0"/>
          </a:p>
          <a:p>
            <a:r>
              <a:rPr lang="en-US" sz="1800" kern="0" dirty="0"/>
              <a:t>Many Others!</a:t>
            </a:r>
          </a:p>
          <a:p>
            <a:pPr lvl="1"/>
            <a:r>
              <a:rPr lang="en-US" sz="1400" kern="0" dirty="0"/>
              <a:t>Isospin </a:t>
            </a:r>
            <a:r>
              <a:rPr lang="en-US" sz="1400" kern="0" dirty="0" err="1"/>
              <a:t>symm</a:t>
            </a:r>
            <a:r>
              <a:rPr lang="en-US" sz="1400" kern="0" dirty="0"/>
              <a:t> limits(</a:t>
            </a:r>
            <a:r>
              <a:rPr lang="en-US" sz="1400" kern="0" baseline="30000" dirty="0"/>
              <a:t>28</a:t>
            </a:r>
            <a:r>
              <a:rPr lang="en-US" sz="1400" kern="0" dirty="0"/>
              <a:t>S,</a:t>
            </a:r>
            <a:r>
              <a:rPr lang="en-US" sz="1400" kern="0" baseline="30000" dirty="0"/>
              <a:t>40</a:t>
            </a:r>
            <a:r>
              <a:rPr lang="en-US" sz="1400" kern="0" dirty="0"/>
              <a:t>Ti, </a:t>
            </a:r>
            <a:r>
              <a:rPr lang="en-US" sz="1400" kern="0" baseline="30000" dirty="0"/>
              <a:t>44</a:t>
            </a:r>
            <a:r>
              <a:rPr lang="en-US" sz="1400" kern="0" dirty="0"/>
              <a:t>Cr, </a:t>
            </a:r>
            <a:r>
              <a:rPr lang="en-US" sz="1400" kern="0" baseline="30000" dirty="0"/>
              <a:t>55</a:t>
            </a:r>
            <a:r>
              <a:rPr lang="en-US" sz="1400" kern="0" dirty="0"/>
              <a:t>Cu, </a:t>
            </a:r>
            <a:r>
              <a:rPr lang="en-US" sz="1400" kern="0" baseline="30000" dirty="0"/>
              <a:t>57</a:t>
            </a:r>
            <a:r>
              <a:rPr lang="en-US" sz="1400" kern="0" dirty="0"/>
              <a:t>Zn)</a:t>
            </a:r>
          </a:p>
          <a:p>
            <a:pPr lvl="1"/>
            <a:r>
              <a:rPr lang="en-US" sz="1400" kern="0" dirty="0"/>
              <a:t>Neutron Halos (</a:t>
            </a:r>
            <a:r>
              <a:rPr lang="en-US" sz="1400" kern="0" baseline="30000" dirty="0"/>
              <a:t>14</a:t>
            </a:r>
            <a:r>
              <a:rPr lang="en-US" sz="1400" kern="0" dirty="0"/>
              <a:t>Be, </a:t>
            </a:r>
            <a:r>
              <a:rPr lang="en-US" sz="1400" kern="0" baseline="30000" dirty="0"/>
              <a:t>17</a:t>
            </a:r>
            <a:r>
              <a:rPr lang="en-US" sz="1400" kern="0" dirty="0"/>
              <a:t>B, </a:t>
            </a:r>
            <a:r>
              <a:rPr lang="en-US" sz="1400" kern="0" baseline="30000" dirty="0"/>
              <a:t>20</a:t>
            </a:r>
            <a:r>
              <a:rPr lang="en-US" sz="1400" kern="0" dirty="0"/>
              <a:t>C, </a:t>
            </a:r>
            <a:r>
              <a:rPr lang="en-US" sz="1400" kern="0" baseline="30000" dirty="0"/>
              <a:t>22</a:t>
            </a:r>
            <a:r>
              <a:rPr lang="en-US" sz="1400" kern="0" dirty="0"/>
              <a:t>C)</a:t>
            </a:r>
          </a:p>
          <a:p>
            <a:pPr lvl="1"/>
            <a:r>
              <a:rPr lang="en-US" sz="1400" kern="0" dirty="0"/>
              <a:t>Weak form of CVC? (</a:t>
            </a:r>
            <a:r>
              <a:rPr lang="en-US" sz="1400" kern="0" baseline="30000" dirty="0"/>
              <a:t>46</a:t>
            </a:r>
            <a:r>
              <a:rPr lang="en-US" sz="1400" kern="0" dirty="0"/>
              <a:t>Cr, </a:t>
            </a:r>
            <a:r>
              <a:rPr lang="en-US" sz="1400" kern="0" baseline="30000" dirty="0"/>
              <a:t>50</a:t>
            </a:r>
            <a:r>
              <a:rPr lang="en-US" sz="1400" kern="0" dirty="0"/>
              <a:t>Fe, </a:t>
            </a:r>
            <a:r>
              <a:rPr lang="en-US" sz="1400" kern="0" baseline="30000" dirty="0"/>
              <a:t>54</a:t>
            </a:r>
            <a:r>
              <a:rPr lang="en-US" sz="1400" kern="0" dirty="0"/>
              <a:t>Ni, </a:t>
            </a:r>
            <a:r>
              <a:rPr lang="en-US" sz="1400" kern="0" baseline="30000" dirty="0"/>
              <a:t>42</a:t>
            </a:r>
            <a:r>
              <a:rPr lang="en-US" sz="1400" kern="0" dirty="0"/>
              <a:t>Ti, </a:t>
            </a:r>
            <a:r>
              <a:rPr lang="en-US" sz="1400" kern="0" baseline="30000" dirty="0"/>
              <a:t>42</a:t>
            </a:r>
            <a:r>
              <a:rPr lang="en-US" sz="1400" kern="0" dirty="0"/>
              <a:t>Ca, </a:t>
            </a:r>
          </a:p>
          <a:p>
            <a:pPr marL="211729" lvl="1" indent="0">
              <a:buFont typeface="Arial" pitchFamily="34" charset="0"/>
              <a:buNone/>
            </a:pPr>
            <a:r>
              <a:rPr lang="en-US" sz="1400" kern="0" baseline="30000" dirty="0"/>
              <a:t>      66</a:t>
            </a:r>
            <a:r>
              <a:rPr lang="en-US" sz="1400" kern="0" dirty="0"/>
              <a:t>As, </a:t>
            </a:r>
            <a:r>
              <a:rPr lang="en-US" sz="1400" kern="0" baseline="30000" dirty="0"/>
              <a:t>70</a:t>
            </a:r>
            <a:r>
              <a:rPr lang="en-US" sz="1400" kern="0" dirty="0"/>
              <a:t>Br, </a:t>
            </a:r>
            <a:r>
              <a:rPr lang="en-US" sz="1400" kern="0" baseline="30000" dirty="0"/>
              <a:t>74</a:t>
            </a:r>
            <a:r>
              <a:rPr lang="en-US" sz="1400" kern="0" dirty="0"/>
              <a:t>Rb, </a:t>
            </a:r>
            <a:r>
              <a:rPr lang="en-US" sz="1400" kern="0" baseline="30000" dirty="0"/>
              <a:t>78</a:t>
            </a:r>
            <a:r>
              <a:rPr lang="en-US" sz="1400" kern="0" dirty="0"/>
              <a:t>Y)</a:t>
            </a:r>
          </a:p>
        </p:txBody>
      </p:sp>
    </p:spTree>
    <p:extLst>
      <p:ext uri="{BB962C8B-B14F-4D97-AF65-F5344CB8AC3E}">
        <p14:creationId xmlns:p14="http://schemas.microsoft.com/office/powerpoint/2010/main" val="1297598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467E-EB61-165B-D3BF-BB77C4F1F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 dirty="0"/>
              <a:t>SIPT Provides Access to the Most Exotic Nuclei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4D4FCB-9C55-C2AF-5D53-F458BBD202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F9335-0367-1752-20C2-5750E8F288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F74E03-1185-E7F0-7039-AE16BE8491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74"/>
          <a:stretch/>
        </p:blipFill>
        <p:spPr>
          <a:xfrm>
            <a:off x="7656713" y="1190829"/>
            <a:ext cx="1828800" cy="2292352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9D592FEB-CF87-7728-D7FF-028DCE9AE823}"/>
              </a:ext>
            </a:extLst>
          </p:cNvPr>
          <p:cNvSpPr txBox="1">
            <a:spLocks/>
          </p:cNvSpPr>
          <p:nvPr/>
        </p:nvSpPr>
        <p:spPr bwMode="auto">
          <a:xfrm>
            <a:off x="102704" y="1095591"/>
            <a:ext cx="6720000" cy="491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Expand mass information across the nuclear chart</a:t>
            </a:r>
          </a:p>
          <a:p>
            <a:pPr lvl="1"/>
            <a:r>
              <a:rPr lang="en-US" kern="0" dirty="0"/>
              <a:t>Current limitations: half-life, </a:t>
            </a:r>
            <a:r>
              <a:rPr lang="en-US" b="1" kern="0" dirty="0"/>
              <a:t>production rates</a:t>
            </a:r>
            <a:endParaRPr lang="en-US" kern="0" dirty="0"/>
          </a:p>
          <a:p>
            <a:pPr lvl="1"/>
            <a:r>
              <a:rPr lang="en-US" kern="0" dirty="0"/>
              <a:t>TOF- &amp; PI-ICR </a:t>
            </a:r>
            <a:r>
              <a:rPr lang="en-US" kern="0" dirty="0">
                <a:solidFill>
                  <a:srgbClr val="000000"/>
                </a:solidFill>
              </a:rPr>
              <a:t>→ destructive methods, ~100 ions</a:t>
            </a:r>
          </a:p>
          <a:p>
            <a:pPr lvl="1"/>
            <a:r>
              <a:rPr lang="en-US" kern="0" dirty="0">
                <a:solidFill>
                  <a:srgbClr val="000000"/>
                </a:solidFill>
              </a:rPr>
              <a:t>SIPT → non-destructive measurement with a single ion</a:t>
            </a:r>
          </a:p>
          <a:p>
            <a:pPr lvl="1"/>
            <a:endParaRPr lang="en-US" sz="1200" kern="0" dirty="0">
              <a:solidFill>
                <a:srgbClr val="000000"/>
              </a:solidFill>
            </a:endParaRPr>
          </a:p>
          <a:p>
            <a:r>
              <a:rPr lang="en-US" kern="0" dirty="0"/>
              <a:t>Single Ion Penning Trap (SIPT)</a:t>
            </a:r>
            <a:r>
              <a:rPr lang="en-US" kern="0" baseline="30000" dirty="0"/>
              <a:t>[1]</a:t>
            </a:r>
          </a:p>
          <a:p>
            <a:pPr lvl="1"/>
            <a:r>
              <a:rPr lang="en-US" kern="0" dirty="0"/>
              <a:t>Fourier Transform Ion Cyclotron Resonance (FT-ICR)</a:t>
            </a:r>
          </a:p>
          <a:p>
            <a:pPr lvl="1"/>
            <a:r>
              <a:rPr lang="en-US" kern="0" dirty="0"/>
              <a:t>Ultimate sensitivity: pickup of the ion image charge </a:t>
            </a:r>
          </a:p>
          <a:p>
            <a:pPr lvl="1"/>
            <a:r>
              <a:rPr lang="en-US" kern="0" dirty="0"/>
              <a:t>Cryogenic (~5 K) to minimize background</a:t>
            </a:r>
          </a:p>
          <a:p>
            <a:pPr marL="211729" lvl="1" indent="0">
              <a:buNone/>
            </a:pPr>
            <a:endParaRPr lang="en-US" sz="1200" kern="0" dirty="0">
              <a:solidFill>
                <a:srgbClr val="000000"/>
              </a:solidFill>
            </a:endParaRPr>
          </a:p>
          <a:p>
            <a:r>
              <a:rPr lang="en-US" kern="0" dirty="0"/>
              <a:t>Pushing Development Forward</a:t>
            </a:r>
          </a:p>
          <a:p>
            <a:pPr lvl="1"/>
            <a:r>
              <a:rPr lang="en-US" kern="0" dirty="0"/>
              <a:t>Single ion sensitivity validated</a:t>
            </a:r>
            <a:r>
              <a:rPr lang="en-US" kern="0" baseline="30000" dirty="0"/>
              <a:t>[2]</a:t>
            </a:r>
          </a:p>
          <a:p>
            <a:pPr lvl="1"/>
            <a:r>
              <a:rPr lang="en-US" kern="0" dirty="0"/>
              <a:t>Improving signal analysis tools</a:t>
            </a:r>
          </a:p>
          <a:p>
            <a:pPr lvl="1"/>
            <a:r>
              <a:rPr lang="en-US" kern="0" dirty="0"/>
              <a:t>Optimizing detector characteristics</a:t>
            </a:r>
          </a:p>
          <a:p>
            <a:pPr lvl="1"/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5" name="Picture 4" descr="A large metal machine with a blue and white logo&#10;&#10;Description automatically generated">
            <a:extLst>
              <a:ext uri="{FF2B5EF4-FFF2-40B4-BE49-F238E27FC236}">
                <a16:creationId xmlns:a16="http://schemas.microsoft.com/office/drawing/2014/main" id="{607FA761-E352-BC48-BED0-FC0C4152F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677" y="1190830"/>
            <a:ext cx="2377464" cy="2292352"/>
          </a:xfrm>
          <a:prstGeom prst="rect">
            <a:avLst/>
          </a:prstGeom>
        </p:spPr>
      </p:pic>
      <p:sp>
        <p:nvSpPr>
          <p:cNvPr id="6" name="Oval Callout 18">
            <a:extLst>
              <a:ext uri="{FF2B5EF4-FFF2-40B4-BE49-F238E27FC236}">
                <a16:creationId xmlns:a16="http://schemas.microsoft.com/office/drawing/2014/main" id="{B914E380-FD00-40F8-B255-6EE671669BD1}"/>
              </a:ext>
            </a:extLst>
          </p:cNvPr>
          <p:cNvSpPr/>
          <p:nvPr/>
        </p:nvSpPr>
        <p:spPr>
          <a:xfrm>
            <a:off x="5012630" y="3728676"/>
            <a:ext cx="2468880" cy="2468880"/>
          </a:xfrm>
          <a:prstGeom prst="wedgeEllipseCallout">
            <a:avLst>
              <a:gd name="adj1" fmla="val 93739"/>
              <a:gd name="adj2" fmla="val -114421"/>
            </a:avLst>
          </a:prstGeom>
          <a:solidFill>
            <a:schemeClr val="accent3">
              <a:lumMod val="20000"/>
              <a:lumOff val="80000"/>
              <a:alpha val="37222"/>
            </a:schemeClr>
          </a:solidFill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73E47B-7719-5475-EB5D-AC955D91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988" y="3660715"/>
            <a:ext cx="3335165" cy="25093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CA604B-B230-2CA7-56C4-C3C91FFE8125}"/>
              </a:ext>
            </a:extLst>
          </p:cNvPr>
          <p:cNvSpPr txBox="1"/>
          <p:nvPr/>
        </p:nvSpPr>
        <p:spPr>
          <a:xfrm rot="16200000">
            <a:off x="7608613" y="4740061"/>
            <a:ext cx="2292351" cy="2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Signal Amp [arb. units]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4656D-46A4-945E-D55C-C34B5CB0C8DA}"/>
              </a:ext>
            </a:extLst>
          </p:cNvPr>
          <p:cNvSpPr txBox="1"/>
          <p:nvPr/>
        </p:nvSpPr>
        <p:spPr>
          <a:xfrm>
            <a:off x="8892430" y="6111241"/>
            <a:ext cx="3101711" cy="2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Relative Freq. [Hz]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25999-F7DC-63D8-4174-89B70D3AA465}"/>
              </a:ext>
            </a:extLst>
          </p:cNvPr>
          <p:cNvSpPr txBox="1"/>
          <p:nvPr/>
        </p:nvSpPr>
        <p:spPr>
          <a:xfrm>
            <a:off x="745266" y="6265292"/>
            <a:ext cx="5312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[1] A. Hamaker </a:t>
            </a:r>
            <a:r>
              <a:rPr lang="en-US" sz="14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et al.,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b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Hyperfine Interactions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240,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4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1-16 (2019)</a:t>
            </a:r>
          </a:p>
          <a:p>
            <a:r>
              <a:rPr lang="en-US" sz="1400" dirty="0"/>
              <a:t>[2] S. Campbell </a:t>
            </a:r>
            <a:r>
              <a:rPr lang="en-US" sz="1400" i="1" dirty="0"/>
              <a:t>et al.,</a:t>
            </a:r>
            <a:r>
              <a:rPr lang="en-US" sz="1400" dirty="0"/>
              <a:t> Atoms </a:t>
            </a:r>
            <a:r>
              <a:rPr lang="en-US" sz="1400" b="1" dirty="0"/>
              <a:t>11</a:t>
            </a:r>
            <a:r>
              <a:rPr lang="en-US" sz="1400" dirty="0"/>
              <a:t>, 10 (2023)</a:t>
            </a:r>
          </a:p>
        </p:txBody>
      </p:sp>
      <p:pic>
        <p:nvPicPr>
          <p:cNvPr id="15" name="Picture 14" descr="A black background with a red circle and a blue dot&#10;&#10;AI-generated content may be incorrect.">
            <a:extLst>
              <a:ext uri="{FF2B5EF4-FFF2-40B4-BE49-F238E27FC236}">
                <a16:creationId xmlns:a16="http://schemas.microsoft.com/office/drawing/2014/main" id="{1CC8F603-4054-E47B-CE88-37250A3ED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226" y="3769511"/>
            <a:ext cx="3432283" cy="230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C755-52E6-1CE2-09AA-44E1D4180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9CC64-984A-E3B5-39E8-4E59C94E18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B0965-CF19-1C50-DBE8-E43F8E4CB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4A0E5F-1097-9A1A-6FED-169E288C1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FRIB stopped beam program continues to provide high-quality beams</a:t>
            </a:r>
          </a:p>
          <a:p>
            <a:pPr lvl="1"/>
            <a:r>
              <a:rPr lang="en-US" dirty="0"/>
              <a:t>Future improvements for purified beams are underway</a:t>
            </a:r>
          </a:p>
          <a:p>
            <a:r>
              <a:rPr lang="en-US" dirty="0"/>
              <a:t>LEBIT has made optimal use of FRIB beams</a:t>
            </a:r>
          </a:p>
          <a:p>
            <a:pPr lvl="1"/>
            <a:r>
              <a:rPr lang="en-US" dirty="0"/>
              <a:t>Five successful experiments completed: </a:t>
            </a:r>
            <a:r>
              <a:rPr lang="en-US" baseline="30000" dirty="0"/>
              <a:t>22</a:t>
            </a:r>
            <a:r>
              <a:rPr lang="en-US" dirty="0"/>
              <a:t>Al, </a:t>
            </a:r>
            <a:r>
              <a:rPr lang="en-US" baseline="30000" dirty="0"/>
              <a:t>23</a:t>
            </a:r>
            <a:r>
              <a:rPr lang="en-US" dirty="0"/>
              <a:t>Si, </a:t>
            </a:r>
            <a:r>
              <a:rPr lang="en-US" baseline="30000" dirty="0"/>
              <a:t>103</a:t>
            </a:r>
            <a:r>
              <a:rPr lang="en-US" dirty="0"/>
              <a:t>Sn, </a:t>
            </a:r>
            <a:r>
              <a:rPr lang="en-US" baseline="30000" dirty="0"/>
              <a:t>101</a:t>
            </a:r>
            <a:r>
              <a:rPr lang="en-US" dirty="0"/>
              <a:t>Sn, </a:t>
            </a:r>
            <a:r>
              <a:rPr lang="en-US" baseline="30000" dirty="0"/>
              <a:t>70</a:t>
            </a:r>
            <a:r>
              <a:rPr lang="en-US" dirty="0"/>
              <a:t>Cu (isomer purification)</a:t>
            </a:r>
          </a:p>
          <a:p>
            <a:pPr lvl="1"/>
            <a:r>
              <a:rPr lang="en-US" dirty="0"/>
              <a:t> Support for other stopped beam experiments</a:t>
            </a:r>
          </a:p>
          <a:p>
            <a:r>
              <a:rPr lang="en-US" dirty="0"/>
              <a:t>Near-term science program at LEBIT</a:t>
            </a:r>
          </a:p>
          <a:p>
            <a:pPr lvl="1"/>
            <a:r>
              <a:rPr lang="en-US" dirty="0"/>
              <a:t>Nuclear Structure (3 approved experiments)</a:t>
            </a:r>
          </a:p>
          <a:p>
            <a:pPr lvl="1"/>
            <a:r>
              <a:rPr lang="en-US" dirty="0"/>
              <a:t>Nuclear Astrophysics (1 approved experiment)</a:t>
            </a:r>
          </a:p>
          <a:p>
            <a:pPr lvl="1"/>
            <a:r>
              <a:rPr lang="en-US" dirty="0"/>
              <a:t>Ultra-low Q-value Studies (2 approved experiments)</a:t>
            </a:r>
          </a:p>
          <a:p>
            <a:r>
              <a:rPr lang="en-US" dirty="0"/>
              <a:t>Technical developments underway improve experimental reach and precision</a:t>
            </a:r>
          </a:p>
          <a:p>
            <a:pPr lvl="1"/>
            <a:r>
              <a:rPr lang="en-US" dirty="0"/>
              <a:t>PI-ICR technique commissioned; demonstrated on two rare isotope experiments</a:t>
            </a:r>
          </a:p>
          <a:p>
            <a:pPr lvl="1"/>
            <a:r>
              <a:rPr lang="en-US" dirty="0"/>
              <a:t>Single Ion Penning Trap will enable experiments at the lowest production rates</a:t>
            </a:r>
          </a:p>
        </p:txBody>
      </p:sp>
    </p:spTree>
    <p:extLst>
      <p:ext uri="{BB962C8B-B14F-4D97-AF65-F5344CB8AC3E}">
        <p14:creationId xmlns:p14="http://schemas.microsoft.com/office/powerpoint/2010/main" val="652386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950" y="4197450"/>
            <a:ext cx="2895600" cy="1208235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76200" y="1066798"/>
            <a:ext cx="8463654" cy="270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LEBIT Group:</a:t>
            </a:r>
          </a:p>
          <a:p>
            <a:pPr lvl="1"/>
            <a:r>
              <a:rPr lang="en-US" kern="0" dirty="0"/>
              <a:t>G. Bollen, H. Erington, C. Ireland, F. Maier, R. Ringle</a:t>
            </a:r>
          </a:p>
          <a:p>
            <a:r>
              <a:rPr lang="en-US" kern="0" dirty="0"/>
              <a:t>Collaborators:</a:t>
            </a:r>
          </a:p>
          <a:p>
            <a:pPr lvl="1"/>
            <a:r>
              <a:rPr lang="en-US" kern="0" dirty="0"/>
              <a:t>BECOLA Collaboration</a:t>
            </a:r>
          </a:p>
          <a:p>
            <a:pPr lvl="1"/>
            <a:r>
              <a:rPr lang="en-US" kern="0" dirty="0"/>
              <a:t>FRIB Gas Stopping Group</a:t>
            </a:r>
          </a:p>
          <a:p>
            <a:pPr lvl="1"/>
            <a:r>
              <a:rPr lang="en-US" kern="0" dirty="0"/>
              <a:t>FRIB Theory Collaboration</a:t>
            </a:r>
          </a:p>
          <a:p>
            <a:pPr lvl="1"/>
            <a:r>
              <a:rPr lang="en-US" kern="0" dirty="0"/>
              <a:t>K. </a:t>
            </a:r>
            <a:r>
              <a:rPr lang="en-US" kern="0" dirty="0" err="1"/>
              <a:t>Fossez</a:t>
            </a:r>
            <a:r>
              <a:rPr lang="en-US" kern="0" dirty="0"/>
              <a:t>, A. Houff, E. </a:t>
            </a:r>
            <a:r>
              <a:rPr lang="en-US" kern="0" dirty="0" err="1"/>
              <a:t>Leistenschneider</a:t>
            </a:r>
            <a:r>
              <a:rPr lang="en-US" kern="0" dirty="0"/>
              <a:t>, E. </a:t>
            </a:r>
            <a:r>
              <a:rPr lang="en-US" kern="0" dirty="0" err="1"/>
              <a:t>Lykiardopoulou</a:t>
            </a:r>
            <a:r>
              <a:rPr lang="en-US" kern="0" dirty="0"/>
              <a:t>, R. Orford, S. Porter, D. Puentes, C. Quick, M. Redshaw, A. Valverde, I. </a:t>
            </a:r>
            <a:r>
              <a:rPr lang="en-US" kern="0" dirty="0" err="1"/>
              <a:t>Yandow</a:t>
            </a:r>
            <a:endParaRPr lang="en-US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0000" l="10000" r="90000">
                        <a14:foregroundMark x1="24250" y1="78500" x2="24250" y2="78500"/>
                        <a14:foregroundMark x1="40500" y1="79250" x2="40500" y2="79250"/>
                        <a14:foregroundMark x1="58250" y1="78000" x2="58250" y2="78000"/>
                        <a14:foregroundMark x1="65000" y1="74250" x2="65000" y2="7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74" y="3774844"/>
            <a:ext cx="2133600" cy="213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r="16981"/>
          <a:stretch/>
        </p:blipFill>
        <p:spPr>
          <a:xfrm>
            <a:off x="5227601" y="3978947"/>
            <a:ext cx="2191092" cy="1674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49" y="3932114"/>
            <a:ext cx="1808733" cy="1808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16"/>
          <a:stretch/>
        </p:blipFill>
        <p:spPr>
          <a:xfrm>
            <a:off x="271074" y="4305037"/>
            <a:ext cx="2757972" cy="1062886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1" y="1085850"/>
            <a:ext cx="3200400" cy="2133600"/>
          </a:xfrm>
        </p:spPr>
      </p:pic>
      <p:pic>
        <p:nvPicPr>
          <p:cNvPr id="6" name="Picture 5" descr="A black rectangle with a white background&#10;&#10;AI-generated content may be incorrect.">
            <a:extLst>
              <a:ext uri="{FF2B5EF4-FFF2-40B4-BE49-F238E27FC236}">
                <a16:creationId xmlns:a16="http://schemas.microsoft.com/office/drawing/2014/main" id="{78D9D8C9-9218-848D-5744-40E06AD00E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125" y="5844900"/>
            <a:ext cx="5345729" cy="93021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11181257-05CE-A96B-EF01-F159A34D7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389" y="6079526"/>
            <a:ext cx="40628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000000"/>
                </a:solidFill>
                <a:latin typeface="+mj-lt"/>
              </a:rPr>
              <a:t>groups.frib.msu.edu</a:t>
            </a:r>
            <a:r>
              <a:rPr lang="en-US" altLang="en-US" sz="2400" b="1" dirty="0">
                <a:solidFill>
                  <a:srgbClr val="000000"/>
                </a:solidFill>
                <a:latin typeface="+mj-lt"/>
              </a:rPr>
              <a:t>/</a:t>
            </a:r>
            <a:r>
              <a:rPr lang="en-US" altLang="en-US" sz="2400" b="1" dirty="0" err="1">
                <a:solidFill>
                  <a:srgbClr val="000000"/>
                </a:solidFill>
                <a:latin typeface="+mj-lt"/>
              </a:rPr>
              <a:t>lebit</a:t>
            </a:r>
            <a:endParaRPr lang="en-US" altLang="en-US" sz="24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0001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ADD9-3107-4B4F-FF1E-1B5272C07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038CB-D040-4E7A-B224-88CA0570A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FE6EC-1A0F-4844-C104-968FB50B7B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2676050-1863-BC3E-1711-70815E1B4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71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C094-597B-01F1-D68E-757126610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0A19C-37D1-E57D-86B7-96AF76BC7C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C7B6E-8978-A41A-7749-CB6283C799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2F68B6C-1005-AFB2-F08F-FC459C6FD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827" y="137211"/>
            <a:ext cx="9144000" cy="803649"/>
          </a:xfrm>
        </p:spPr>
        <p:txBody>
          <a:bodyPr/>
          <a:lstStyle/>
          <a:p>
            <a:r>
              <a:rPr lang="en-US" dirty="0"/>
              <a:t>Beam Stopping at FRIB</a:t>
            </a:r>
            <a:br>
              <a:rPr lang="en-US" dirty="0"/>
            </a:br>
            <a:r>
              <a:rPr lang="en-US" sz="2400" dirty="0"/>
              <a:t>ISOL-like Beam Properties at a Fragmentation Facility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1ADA1A-34D0-5DEF-C254-2043D81FB949}"/>
              </a:ext>
            </a:extLst>
          </p:cNvPr>
          <p:cNvSpPr txBox="1"/>
          <p:nvPr/>
        </p:nvSpPr>
        <p:spPr>
          <a:xfrm>
            <a:off x="68792" y="4262351"/>
            <a:ext cx="4364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ANL Linear Gas Stopper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D34EAAB-C5C0-2943-2314-46D6B3FD73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9"/>
          <a:stretch/>
        </p:blipFill>
        <p:spPr>
          <a:xfrm flipH="1">
            <a:off x="131111" y="1260235"/>
            <a:ext cx="4364369" cy="2740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ED35B0-AA69-52EB-0C67-07A417D59ABB}"/>
              </a:ext>
            </a:extLst>
          </p:cNvPr>
          <p:cNvSpPr txBox="1"/>
          <p:nvPr/>
        </p:nvSpPr>
        <p:spPr>
          <a:xfrm>
            <a:off x="75880" y="4582391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Filled with ~100 mbar He, -10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Ions lose energy in collisions with He atoms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DC + RF electric fields and gas flow used to transport ions through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441A7B-0312-7C2B-A2A6-5D3D76E43989}"/>
              </a:ext>
            </a:extLst>
          </p:cNvPr>
          <p:cNvSpPr txBox="1"/>
          <p:nvPr/>
        </p:nvSpPr>
        <p:spPr>
          <a:xfrm>
            <a:off x="9417625" y="4260558"/>
            <a:ext cx="2743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Cyclotron Gas Stopper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55716D-8DAC-1CF3-9C1C-E52EC70C958A}"/>
              </a:ext>
            </a:extLst>
          </p:cNvPr>
          <p:cNvSpPr txBox="1"/>
          <p:nvPr/>
        </p:nvSpPr>
        <p:spPr>
          <a:xfrm>
            <a:off x="9481434" y="4582391"/>
            <a:ext cx="2741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Ions lose energy, spiral towards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Spiral path provides long stopping distance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Good for light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Development in progress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10C846-647E-9905-8507-9D798E250A48}"/>
              </a:ext>
            </a:extLst>
          </p:cNvPr>
          <p:cNvSpPr txBox="1"/>
          <p:nvPr/>
        </p:nvSpPr>
        <p:spPr>
          <a:xfrm>
            <a:off x="4760313" y="4262351"/>
            <a:ext cx="448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Advanced Cryogenic Gas Stopper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FD06C4C-6D0F-7A0C-F06E-AF294C5D5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5" t="30724" r="8166"/>
          <a:stretch/>
        </p:blipFill>
        <p:spPr>
          <a:xfrm>
            <a:off x="4797527" y="1257557"/>
            <a:ext cx="447193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C71B41C-D867-B798-E7AA-6C77F45948BE}"/>
              </a:ext>
            </a:extLst>
          </p:cNvPr>
          <p:cNvSpPr txBox="1"/>
          <p:nvPr/>
        </p:nvSpPr>
        <p:spPr>
          <a:xfrm>
            <a:off x="4804678" y="4582391"/>
            <a:ext cx="4550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Cryogenic (40 K) for higher beam purity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Novel geometry reduces space charge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Ion surfing technique for fast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Optimized for good efficiency with high beam rates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46A4DD0-A233-F305-F42D-68E10C0C9E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7" t="17638" r="13995" b="8710"/>
          <a:stretch/>
        </p:blipFill>
        <p:spPr>
          <a:xfrm>
            <a:off x="9570027" y="1107671"/>
            <a:ext cx="2480474" cy="3042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06659E-F795-3116-1E99-85FE68FCDA2B}"/>
              </a:ext>
            </a:extLst>
          </p:cNvPr>
          <p:cNvSpPr txBox="1"/>
          <p:nvPr/>
        </p:nvSpPr>
        <p:spPr>
          <a:xfrm>
            <a:off x="772062" y="6048400"/>
            <a:ext cx="53239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ANL Gas Cell: </a:t>
            </a:r>
            <a:r>
              <a:rPr lang="en-US" sz="1400" dirty="0"/>
              <a:t>C. </a:t>
            </a:r>
            <a:r>
              <a:rPr lang="en-US" sz="1400" dirty="0" err="1"/>
              <a:t>Sumithrarachchi</a:t>
            </a:r>
            <a:r>
              <a:rPr lang="en-US" sz="1400" dirty="0"/>
              <a:t>, </a:t>
            </a:r>
            <a:r>
              <a:rPr lang="en-US" sz="1400" i="1" dirty="0"/>
              <a:t>et al.</a:t>
            </a:r>
            <a:r>
              <a:rPr lang="en-US" sz="1400" dirty="0"/>
              <a:t> NIM B, </a:t>
            </a:r>
            <a:r>
              <a:rPr lang="en-US" sz="1400" b="1" dirty="0"/>
              <a:t>463,</a:t>
            </a:r>
            <a:r>
              <a:rPr lang="en-US" sz="1400" dirty="0"/>
              <a:t> 305 (2020)</a:t>
            </a:r>
            <a:endParaRPr lang="en-US" sz="1400" b="1" dirty="0"/>
          </a:p>
          <a:p>
            <a:r>
              <a:rPr lang="en-US" sz="1400" b="1" dirty="0"/>
              <a:t>ACGS: </a:t>
            </a:r>
            <a:r>
              <a:rPr lang="en-US" sz="1400" dirty="0"/>
              <a:t>K. Lund, </a:t>
            </a:r>
            <a:r>
              <a:rPr lang="en-US" sz="1400" i="1" dirty="0"/>
              <a:t>et al.</a:t>
            </a:r>
            <a:r>
              <a:rPr lang="en-US" sz="1400" dirty="0"/>
              <a:t> NIM B, </a:t>
            </a:r>
            <a:r>
              <a:rPr lang="en-US" sz="1400" b="1" dirty="0"/>
              <a:t>463,</a:t>
            </a:r>
            <a:r>
              <a:rPr lang="en-US" sz="1400" dirty="0"/>
              <a:t> 378-381 (2020)</a:t>
            </a:r>
            <a:endParaRPr lang="en-US" sz="1400" b="1" dirty="0"/>
          </a:p>
          <a:p>
            <a:r>
              <a:rPr lang="en-US" sz="1400" b="1" dirty="0"/>
              <a:t>Cyc Stopper: </a:t>
            </a:r>
            <a:r>
              <a:rPr lang="en-US" sz="1400" dirty="0"/>
              <a:t>S. Schwarz, </a:t>
            </a:r>
            <a:r>
              <a:rPr lang="en-US" sz="1400" i="1" dirty="0"/>
              <a:t>et al. </a:t>
            </a:r>
            <a:r>
              <a:rPr lang="en-US" sz="1400" dirty="0"/>
              <a:t>NIM B</a:t>
            </a:r>
            <a:r>
              <a:rPr lang="en-US" sz="1400" i="1" dirty="0"/>
              <a:t>, </a:t>
            </a:r>
            <a:r>
              <a:rPr lang="en-US" sz="1400" b="1" dirty="0"/>
              <a:t>541, </a:t>
            </a:r>
            <a:r>
              <a:rPr lang="en-US" sz="1400" dirty="0"/>
              <a:t>109-113 (2023)</a:t>
            </a:r>
          </a:p>
        </p:txBody>
      </p:sp>
    </p:spTree>
    <p:extLst>
      <p:ext uri="{BB962C8B-B14F-4D97-AF65-F5344CB8AC3E}">
        <p14:creationId xmlns:p14="http://schemas.microsoft.com/office/powerpoint/2010/main" val="1738349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92D6C-CE70-BB47-C834-BAE82C39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841B8-9660-A5FD-9CBD-C501A2471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BF7E8-031B-B60C-989E-E20F8094E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A24FA4-0EB0-5781-8900-A66778979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99" y="1067100"/>
            <a:ext cx="7758411" cy="4858450"/>
          </a:xfrm>
        </p:spPr>
        <p:txBody>
          <a:bodyPr/>
          <a:lstStyle/>
          <a:p>
            <a:r>
              <a:rPr lang="en-US" dirty="0"/>
              <a:t>Introduce the Facility for Rare Isotope Beams (FRIB)</a:t>
            </a:r>
          </a:p>
          <a:p>
            <a:pPr lvl="1"/>
            <a:r>
              <a:rPr lang="en-US" dirty="0"/>
              <a:t>Current status and operations</a:t>
            </a:r>
          </a:p>
          <a:p>
            <a:r>
              <a:rPr lang="en-US" dirty="0"/>
              <a:t>Stopped Beam Program</a:t>
            </a:r>
          </a:p>
          <a:p>
            <a:pPr lvl="1"/>
            <a:r>
              <a:rPr lang="en-US" dirty="0"/>
              <a:t>Overview of gas stopping and stopped beam areas</a:t>
            </a:r>
          </a:p>
          <a:p>
            <a:pPr lvl="1"/>
            <a:r>
              <a:rPr lang="en-US" dirty="0"/>
              <a:t>Introduction to the Low Energy Beam Ion Trap (LEBIT)</a:t>
            </a:r>
          </a:p>
          <a:p>
            <a:r>
              <a:rPr lang="en-US" dirty="0"/>
              <a:t>Latest Measurements from LEBIT</a:t>
            </a:r>
          </a:p>
          <a:p>
            <a:pPr lvl="1"/>
            <a:r>
              <a:rPr lang="en-US" dirty="0"/>
              <a:t>Latest results for neutron-deficient isotopes</a:t>
            </a:r>
          </a:p>
          <a:p>
            <a:r>
              <a:rPr lang="en-US" dirty="0"/>
              <a:t>Future Science Program</a:t>
            </a:r>
          </a:p>
          <a:p>
            <a:pPr lvl="1"/>
            <a:r>
              <a:rPr lang="en-US" dirty="0"/>
              <a:t>Next measurements</a:t>
            </a:r>
          </a:p>
          <a:p>
            <a:pPr lvl="1"/>
            <a:r>
              <a:rPr lang="en-US" dirty="0"/>
              <a:t>Future capabilities with new techniques</a:t>
            </a:r>
          </a:p>
          <a:p>
            <a:pPr lvl="1"/>
            <a:endParaRPr lang="en-US" dirty="0"/>
          </a:p>
        </p:txBody>
      </p:sp>
      <p:pic>
        <p:nvPicPr>
          <p:cNvPr id="6" name="Picture 225" descr="D:\conf&amp;talk\2004-user\bastel\040319_penAuOpenMidSmXga.jpg">
            <a:extLst>
              <a:ext uri="{FF2B5EF4-FFF2-40B4-BE49-F238E27FC236}">
                <a16:creationId xmlns:a16="http://schemas.microsoft.com/office/drawing/2014/main" id="{8AAADAAC-03BF-E6F1-DA66-2C03E15EE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5212" y="1159700"/>
            <a:ext cx="4074010" cy="305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F7B01F-3594-90DF-842F-D04BB994A9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3" t="35555" r="30000" b="15556"/>
          <a:stretch/>
        </p:blipFill>
        <p:spPr bwMode="auto">
          <a:xfrm>
            <a:off x="7975212" y="4286604"/>
            <a:ext cx="2430429" cy="2021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0D4AD4-3DEC-3A9C-AA02-9345F464C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8889" r="22500"/>
          <a:stretch/>
        </p:blipFill>
        <p:spPr>
          <a:xfrm>
            <a:off x="10491463" y="4286604"/>
            <a:ext cx="1557759" cy="2021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634432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34EB-7E51-F415-C9B4-448CA2F2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7132C6-3D17-5E1F-4BA0-3DBC68436B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0CD41-FEB2-825F-34B4-08D2062522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2AD2714-79B1-2D5B-2D7C-89264973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Penning Traps Enable High Precision Mass Measurements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FED50-AF17-2A8E-5DCD-A38C73B86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525386"/>
            <a:ext cx="3698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</a:rPr>
              <a:t>(radial confinement)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01DB955-DD4F-E6BC-B5AA-EE0834DC3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5347" y="1521325"/>
            <a:ext cx="3687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</a:rPr>
              <a:t>(full 3D confinement)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3B575-89E0-EB0D-F254-7E2AB0AA6989}"/>
              </a:ext>
            </a:extLst>
          </p:cNvPr>
          <p:cNvSpPr txBox="1"/>
          <p:nvPr/>
        </p:nvSpPr>
        <p:spPr>
          <a:xfrm>
            <a:off x="374627" y="1113906"/>
            <a:ext cx="3544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/>
              <a:t>Uniform Magnetic Field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B1899-777F-D0DA-865D-91D3C26CC585}"/>
              </a:ext>
            </a:extLst>
          </p:cNvPr>
          <p:cNvSpPr txBox="1"/>
          <p:nvPr/>
        </p:nvSpPr>
        <p:spPr>
          <a:xfrm>
            <a:off x="4186402" y="1110018"/>
            <a:ext cx="4500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/>
              <a:t>Quadrupolar Electrostatic Field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2A9DA6-31CB-FE4F-5589-04F4AF26EB49}"/>
              </a:ext>
            </a:extLst>
          </p:cNvPr>
          <p:cNvSpPr txBox="1"/>
          <p:nvPr/>
        </p:nvSpPr>
        <p:spPr>
          <a:xfrm>
            <a:off x="9108626" y="1113906"/>
            <a:ext cx="2521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/>
              <a:t>Penning Trap</a:t>
            </a:r>
            <a:endParaRPr lang="en-US" sz="2400" dirty="0"/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A8457587-6A1B-C694-271F-A9CB231F0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49" y="1814946"/>
            <a:ext cx="69850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>
            <a:extLst>
              <a:ext uri="{FF2B5EF4-FFF2-40B4-BE49-F238E27FC236}">
                <a16:creationId xmlns:a16="http://schemas.microsoft.com/office/drawing/2014/main" id="{C2DBB3C4-F03B-D68A-B7C0-07012DBD11F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94" y="2119746"/>
            <a:ext cx="12430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>
            <a:extLst>
              <a:ext uri="{FF2B5EF4-FFF2-40B4-BE49-F238E27FC236}">
                <a16:creationId xmlns:a16="http://schemas.microsoft.com/office/drawing/2014/main" id="{52621CF2-2F6B-862A-949B-16C0C0BA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0869" y="2556309"/>
            <a:ext cx="11445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 dirty="0">
                <a:solidFill>
                  <a:schemeClr val="tx1"/>
                </a:solidFill>
              </a:rPr>
              <a:t>“cyclotron</a:t>
            </a:r>
          </a:p>
          <a:p>
            <a:r>
              <a:rPr lang="en-US" altLang="en-US" sz="1600" dirty="0">
                <a:solidFill>
                  <a:schemeClr val="tx1"/>
                </a:solidFill>
              </a:rPr>
              <a:t>frequency”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6F77A7E8-AD62-4586-C577-9022146F8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738" y="1738746"/>
            <a:ext cx="197326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21">
            <a:extLst>
              <a:ext uri="{FF2B5EF4-FFF2-40B4-BE49-F238E27FC236}">
                <a16:creationId xmlns:a16="http://schemas.microsoft.com/office/drawing/2014/main" id="{968D6240-B59D-0B16-E79D-696A49AA9451}"/>
              </a:ext>
            </a:extLst>
          </p:cNvPr>
          <p:cNvSpPr/>
          <p:nvPr/>
        </p:nvSpPr>
        <p:spPr>
          <a:xfrm>
            <a:off x="7741226" y="4434989"/>
            <a:ext cx="4319155" cy="1356163"/>
          </a:xfrm>
          <a:prstGeom prst="roundRect">
            <a:avLst>
              <a:gd name="adj" fmla="val 3667"/>
            </a:avLst>
          </a:prstGeom>
          <a:gradFill>
            <a:gsLst>
              <a:gs pos="100000">
                <a:schemeClr val="accent4">
                  <a:lumMod val="40000"/>
                  <a:lumOff val="60000"/>
                </a:schemeClr>
              </a:gs>
              <a:gs pos="0">
                <a:schemeClr val="accent4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6B9E22-C483-12F0-97E6-C94645B3187A}"/>
                  </a:ext>
                </a:extLst>
              </p:cNvPr>
              <p:cNvSpPr txBox="1"/>
              <p:nvPr/>
            </p:nvSpPr>
            <p:spPr>
              <a:xfrm>
                <a:off x="7741226" y="4452120"/>
                <a:ext cx="4319155" cy="1321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𝒎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𝒒𝑩</m:t>
                        </m:r>
                      </m:num>
                      <m:den>
                        <m:sSub>
                          <m:sSubPr>
                            <m:ctrlP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2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𝒒𝑩</m:t>
                        </m:r>
                      </m:num>
                      <m:den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+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</m:den>
                    </m:f>
                  </m:oMath>
                </a14:m>
                <a:r>
                  <a:rPr lang="en-US" sz="2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B field calibrated by well known mass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6B9E22-C483-12F0-97E6-C94645B31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226" y="4452120"/>
                <a:ext cx="4319155" cy="1321900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9AECF67-1B77-B531-294C-3345A9665143}"/>
              </a:ext>
            </a:extLst>
          </p:cNvPr>
          <p:cNvSpPr txBox="1"/>
          <p:nvPr/>
        </p:nvSpPr>
        <p:spPr>
          <a:xfrm>
            <a:off x="3776472" y="1113906"/>
            <a:ext cx="50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+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9AA168-5C4B-A58E-EB8D-3C4987F3250E}"/>
              </a:ext>
            </a:extLst>
          </p:cNvPr>
          <p:cNvSpPr txBox="1"/>
          <p:nvPr/>
        </p:nvSpPr>
        <p:spPr>
          <a:xfrm>
            <a:off x="8686800" y="1113906"/>
            <a:ext cx="506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dirty="0"/>
              <a:t>=</a:t>
            </a:r>
            <a:endParaRPr lang="en-US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90E0763-FCF0-3691-8AE1-3E9FE04463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213" y="1863940"/>
            <a:ext cx="2216141" cy="1706057"/>
          </a:xfrm>
          <a:prstGeom prst="rect">
            <a:avLst/>
          </a:prstGeom>
        </p:spPr>
      </p:pic>
      <p:sp>
        <p:nvSpPr>
          <p:cNvPr id="21" name="Oval Callout 18">
            <a:extLst>
              <a:ext uri="{FF2B5EF4-FFF2-40B4-BE49-F238E27FC236}">
                <a16:creationId xmlns:a16="http://schemas.microsoft.com/office/drawing/2014/main" id="{5D9FAFF0-C9EA-22DD-CC0B-267BAEEE5B08}"/>
              </a:ext>
            </a:extLst>
          </p:cNvPr>
          <p:cNvSpPr/>
          <p:nvPr/>
        </p:nvSpPr>
        <p:spPr>
          <a:xfrm>
            <a:off x="152400" y="3555354"/>
            <a:ext cx="3686783" cy="2145792"/>
          </a:xfrm>
          <a:prstGeom prst="wedgeEllipseCallout">
            <a:avLst>
              <a:gd name="adj1" fmla="val 237174"/>
              <a:gd name="adj2" fmla="val -85366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alpha val="35000"/>
                </a:schemeClr>
              </a:gs>
              <a:gs pos="100000">
                <a:schemeClr val="accent3">
                  <a:lumMod val="40000"/>
                  <a:lumOff val="60000"/>
                  <a:alpha val="84000"/>
                </a:schemeClr>
              </a:gs>
            </a:gsLst>
            <a:lin ang="0" scaled="1"/>
            <a:tileRect/>
          </a:gradFill>
          <a:ln w="158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467971-FDF9-5EBF-BBAC-BCFC2EF52E51}"/>
                  </a:ext>
                </a:extLst>
              </p:cNvPr>
              <p:cNvSpPr txBox="1"/>
              <p:nvPr/>
            </p:nvSpPr>
            <p:spPr>
              <a:xfrm>
                <a:off x="4418789" y="4584589"/>
                <a:ext cx="276024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467971-FDF9-5EBF-BBAC-BCFC2EF52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789" y="4584589"/>
                <a:ext cx="276024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48DE2EA8-133D-52C9-6030-3BBFD16614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8" y="3483449"/>
            <a:ext cx="4041998" cy="263979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526A7B6-62F1-3DF3-B9D7-2FACADF257D3}"/>
              </a:ext>
            </a:extLst>
          </p:cNvPr>
          <p:cNvSpPr txBox="1"/>
          <p:nvPr/>
        </p:nvSpPr>
        <p:spPr>
          <a:xfrm>
            <a:off x="3919109" y="5113071"/>
            <a:ext cx="380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Bollen </a:t>
            </a:r>
            <a:r>
              <a:rPr lang="en-US" sz="1300" i="1" dirty="0"/>
              <a:t>et al., </a:t>
            </a:r>
            <a:r>
              <a:rPr lang="en-US" sz="1300" dirty="0"/>
              <a:t>J. Appl. Phys. </a:t>
            </a:r>
            <a:r>
              <a:rPr lang="en-US" sz="1300" b="1" dirty="0"/>
              <a:t>68</a:t>
            </a:r>
            <a:r>
              <a:rPr lang="en-US" sz="1300" dirty="0"/>
              <a:t>, 4355-4374 (1990)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7B9CBB-7E98-05AD-9666-35B715561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863" y="1525386"/>
            <a:ext cx="36877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dirty="0">
                <a:solidFill>
                  <a:schemeClr val="tx1"/>
                </a:solidFill>
              </a:rPr>
              <a:t>(</a:t>
            </a:r>
            <a:r>
              <a:rPr lang="en-US" altLang="en-US" sz="1600" dirty="0"/>
              <a:t>axial confinement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36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1" grpId="0" animBg="1"/>
      <p:bldP spid="22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1" y="2907691"/>
            <a:ext cx="2763478" cy="22547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Cyclotron Frequency Measurements from Time-of-flight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/>
              <p:cNvSpPr txBox="1">
                <a:spLocks/>
              </p:cNvSpPr>
              <p:nvPr/>
            </p:nvSpPr>
            <p:spPr bwMode="auto">
              <a:xfrm>
                <a:off x="76200" y="1066800"/>
                <a:ext cx="6403548" cy="1418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kern="0" dirty="0"/>
                  <a:t>Time of Flight Ion Cyclotron Resonance</a:t>
                </a:r>
                <a:endParaRPr lang="en-US" kern="0" baseline="30000" dirty="0"/>
              </a:p>
              <a:p>
                <a:pPr lvl="1"/>
                <a:r>
                  <a:rPr lang="en-US" kern="0" dirty="0"/>
                  <a:t>Scan </a:t>
                </a:r>
                <a:r>
                  <a:rPr lang="en-US" kern="0" dirty="0" err="1"/>
                  <a:t>quadrupolar</a:t>
                </a:r>
                <a:r>
                  <a:rPr lang="en-US" kern="0" dirty="0"/>
                  <a:t> RF excitation around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kern="0" dirty="0"/>
              </a:p>
              <a:p>
                <a:pPr lvl="1"/>
                <a:r>
                  <a:rPr lang="en-US" kern="0" dirty="0"/>
                  <a:t>TOF measured from trap to a MCP outside B field</a:t>
                </a:r>
              </a:p>
              <a:p>
                <a:pPr lvl="1"/>
                <a:r>
                  <a:rPr lang="en-US" kern="0" dirty="0"/>
                  <a:t>A minimum in TOF occurs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kern="0" smtClean="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  <m:r>
                      <a:rPr lang="en-US" i="1" kern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lang="en-US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kern="0" dirty="0"/>
              </a:p>
            </p:txBody>
          </p:sp>
        </mc:Choice>
        <mc:Fallback xmlns="">
          <p:sp>
            <p:nvSpPr>
              <p:cNvPr id="6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" y="1066800"/>
                <a:ext cx="6403548" cy="1418115"/>
              </a:xfrm>
              <a:prstGeom prst="rect">
                <a:avLst/>
              </a:prstGeom>
              <a:blipFill>
                <a:blip r:embed="rId3"/>
                <a:stretch>
                  <a:fillRect l="-2476" t="-81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" b="8245"/>
          <a:stretch/>
        </p:blipFill>
        <p:spPr>
          <a:xfrm>
            <a:off x="6781800" y="2069068"/>
            <a:ext cx="5232400" cy="287782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5356203" y="3452380"/>
            <a:ext cx="523036" cy="1234806"/>
            <a:chOff x="3048000" y="5029200"/>
            <a:chExt cx="346880" cy="304801"/>
          </a:xfrm>
        </p:grpSpPr>
        <p:sp>
          <p:nvSpPr>
            <p:cNvPr id="10" name="Rectangle 9"/>
            <p:cNvSpPr/>
            <p:nvPr/>
          </p:nvSpPr>
          <p:spPr>
            <a:xfrm>
              <a:off x="3048000" y="5029200"/>
              <a:ext cx="45933" cy="304801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5400000">
              <a:off x="3111014" y="5050134"/>
              <a:ext cx="304801" cy="262932"/>
            </a:xfrm>
            <a:prstGeom prst="triangle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67" y="3436330"/>
            <a:ext cx="407641" cy="5086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6150" r="28096" b="62607"/>
          <a:stretch/>
        </p:blipFill>
        <p:spPr>
          <a:xfrm rot="14874324">
            <a:off x="1726105" y="2879130"/>
            <a:ext cx="792495" cy="5249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4759" y="6515230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G. Bollen </a:t>
            </a:r>
            <a:r>
              <a:rPr lang="en-US" sz="1400" i="1" dirty="0"/>
              <a:t>et al., </a:t>
            </a:r>
            <a:r>
              <a:rPr lang="en-US" sz="1400" dirty="0"/>
              <a:t>Journal Appl. Phys. </a:t>
            </a:r>
            <a:r>
              <a:rPr lang="en-US" sz="1400" b="1" dirty="0"/>
              <a:t>89</a:t>
            </a:r>
            <a:r>
              <a:rPr lang="en-US" sz="1400" dirty="0"/>
              <a:t>, 4355-4374 (1990)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5614424" y="3323311"/>
            <a:ext cx="2099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Time of Flight [us]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983451" y="4888468"/>
                <a:ext cx="2829097" cy="484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RF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[Hz]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3451" y="4888468"/>
                <a:ext cx="2829097" cy="484941"/>
              </a:xfrm>
              <a:prstGeom prst="rect">
                <a:avLst/>
              </a:prstGeom>
              <a:blipFill>
                <a:blip r:embed="rId7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884918" y="5170150"/>
                <a:ext cx="64575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kern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kern="0" smtClean="0"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en-US" sz="2000" b="1" i="0" kern="0">
                              <a:latin typeface="Cambria Math" panose="02040503050406030204" pitchFamily="18" charset="0"/>
                            </a:rPr>
                            <m:t>𝐑𝐅</m:t>
                          </m:r>
                        </m:sub>
                      </m:sSub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4918" y="5170150"/>
                <a:ext cx="645753" cy="400110"/>
              </a:xfrm>
              <a:prstGeom prst="rect">
                <a:avLst/>
              </a:prstGeom>
              <a:blipFill>
                <a:blip r:embed="rId9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977236" y="4069783"/>
            <a:ext cx="92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TOF</a:t>
            </a:r>
          </a:p>
        </p:txBody>
      </p:sp>
      <p:pic>
        <p:nvPicPr>
          <p:cNvPr id="23" name="Picture 2" descr="Image result for atomic nucleu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27531" y="3913631"/>
            <a:ext cx="3079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807262" y="518918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Magnet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35000" y="2675732"/>
            <a:ext cx="3261168" cy="2886868"/>
          </a:xfrm>
          <a:prstGeom prst="roundRect">
            <a:avLst>
              <a:gd name="adj" fmla="val 7004"/>
            </a:avLst>
          </a:prstGeom>
          <a:noFill/>
          <a:ln w="34925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39565" y="4702079"/>
            <a:ext cx="71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MCP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53344" y="4050652"/>
            <a:ext cx="2546430" cy="9976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F0BDDC7-62F2-11B7-BDE8-B5DF2C4D99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6150" r="28096" b="62607"/>
          <a:stretch/>
        </p:blipFill>
        <p:spPr>
          <a:xfrm rot="4115000">
            <a:off x="1974629" y="4635336"/>
            <a:ext cx="792495" cy="524958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B4A95F50-34C4-E092-C76A-220D87D4D4CF}"/>
              </a:ext>
            </a:extLst>
          </p:cNvPr>
          <p:cNvSpPr/>
          <p:nvPr/>
        </p:nvSpPr>
        <p:spPr>
          <a:xfrm>
            <a:off x="1982247" y="3611042"/>
            <a:ext cx="297236" cy="821017"/>
          </a:xfrm>
          <a:prstGeom prst="arc">
            <a:avLst>
              <a:gd name="adj1" fmla="val 2115405"/>
              <a:gd name="adj2" fmla="val 19047123"/>
            </a:avLst>
          </a:prstGeom>
          <a:ln w="50800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" descr="Image result for atomic nucleu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3976" y="3913632"/>
            <a:ext cx="3079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Image result for atomic nucleu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risscrossEtching trans="30000" pressure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4105" y="3911809"/>
            <a:ext cx="3079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2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51" y="2907691"/>
            <a:ext cx="2763478" cy="2254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66" y="2517335"/>
            <a:ext cx="1311136" cy="30084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PI-ICR Technique Enables Higher Precision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1"/>
              <p:cNvSpPr txBox="1">
                <a:spLocks/>
              </p:cNvSpPr>
              <p:nvPr/>
            </p:nvSpPr>
            <p:spPr bwMode="auto">
              <a:xfrm>
                <a:off x="77537" y="1042913"/>
                <a:ext cx="5918200" cy="11060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kern="0" dirty="0"/>
                  <a:t>Phase Imaging Ion Cyclotron Resonance</a:t>
                </a:r>
                <a:endParaRPr lang="en-US" kern="0" baseline="30000" dirty="0"/>
              </a:p>
              <a:p>
                <a:pPr lvl="1"/>
                <a:r>
                  <a:rPr lang="en-US" kern="0" dirty="0"/>
                  <a:t>Apply RF excitations to adjust ion motion</a:t>
                </a:r>
              </a:p>
              <a:p>
                <a:pPr lvl="1"/>
                <a:r>
                  <a:rPr lang="en-US" kern="0" dirty="0"/>
                  <a:t>Allow ion to rotate for set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kern="0" smtClean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</m:sSub>
                  </m:oMath>
                </a14:m>
                <a:endParaRPr lang="en-US" kern="0" dirty="0"/>
              </a:p>
              <a:p>
                <a:pPr lvl="1"/>
                <a:r>
                  <a:rPr lang="en-US" kern="0" dirty="0"/>
                  <a:t>Measure angle accumulated by ions with position sensitive MCP</a:t>
                </a:r>
              </a:p>
            </p:txBody>
          </p:sp>
        </mc:Choice>
        <mc:Fallback xmlns="">
          <p:sp>
            <p:nvSpPr>
              <p:cNvPr id="6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37" y="1042913"/>
                <a:ext cx="5918200" cy="1106093"/>
              </a:xfrm>
              <a:prstGeom prst="rect">
                <a:avLst/>
              </a:prstGeom>
              <a:blipFill>
                <a:blip r:embed="rId4"/>
                <a:stretch>
                  <a:fillRect l="-2678" t="-10440" r="-3399" b="-4780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 rot="8880000">
            <a:off x="8771929" y="2724854"/>
            <a:ext cx="0" cy="21923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1920000">
            <a:off x="9943633" y="2662406"/>
            <a:ext cx="1" cy="22477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2" descr="Image result for atomic nucle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8800" y="3429001"/>
            <a:ext cx="3079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rc 37"/>
          <p:cNvSpPr/>
          <p:nvPr/>
        </p:nvSpPr>
        <p:spPr>
          <a:xfrm rot="18927888">
            <a:off x="8888967" y="4075698"/>
            <a:ext cx="914400" cy="914400"/>
          </a:xfrm>
          <a:prstGeom prst="arc">
            <a:avLst>
              <a:gd name="adj1" fmla="val 16236214"/>
              <a:gd name="adj2" fmla="val 2153047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024380" y="3642243"/>
                <a:ext cx="6435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acc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380" y="3642243"/>
                <a:ext cx="643574" cy="369332"/>
              </a:xfrm>
              <a:prstGeom prst="rect">
                <a:avLst/>
              </a:prstGeom>
              <a:blipFill>
                <a:blip r:embed="rId6"/>
                <a:stretch>
                  <a:fillRect l="-15094" r="-943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7776267" y="5171432"/>
                <a:ext cx="3157594" cy="978281"/>
              </a:xfrm>
              <a:prstGeom prst="rect">
                <a:avLst/>
              </a:prstGeom>
              <a:noFill/>
              <a:ln w="25400" cmpd="dbl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267" y="5171432"/>
                <a:ext cx="3157594" cy="9782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5400" cmpd="dbl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ounded Rectangle 54"/>
          <p:cNvSpPr/>
          <p:nvPr/>
        </p:nvSpPr>
        <p:spPr>
          <a:xfrm>
            <a:off x="6781800" y="1143000"/>
            <a:ext cx="5257800" cy="976766"/>
          </a:xfrm>
          <a:prstGeom prst="roundRect">
            <a:avLst>
              <a:gd name="adj" fmla="val 5758"/>
            </a:avLst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~25x better mass precision </a:t>
            </a:r>
            <a:r>
              <a:rPr lang="en-US" dirty="0"/>
              <a:t>than TOF-ICR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Fewer ions needed </a:t>
            </a:r>
            <a:r>
              <a:rPr lang="en-US" dirty="0"/>
              <a:t>to get precision for structure and astrophysics calculations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28391" y="6510282"/>
            <a:ext cx="6070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S. </a:t>
            </a:r>
            <a:r>
              <a:rPr lang="en-US" sz="1400" dirty="0" err="1"/>
              <a:t>Eliseev</a:t>
            </a:r>
            <a:r>
              <a:rPr lang="en-US" sz="1400" dirty="0"/>
              <a:t> </a:t>
            </a:r>
            <a:r>
              <a:rPr lang="en-US" sz="1400" i="1" dirty="0"/>
              <a:t>et al., </a:t>
            </a:r>
            <a:r>
              <a:rPr lang="en-US" sz="1400" dirty="0"/>
              <a:t>Phys. Rev. Lett. </a:t>
            </a:r>
            <a:r>
              <a:rPr lang="en-US" sz="1400" b="1" dirty="0"/>
              <a:t>110</a:t>
            </a:r>
            <a:r>
              <a:rPr lang="en-US" sz="1400" dirty="0"/>
              <a:t>, 82501 (2013)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6150" r="28096" b="62607"/>
          <a:stretch/>
        </p:blipFill>
        <p:spPr>
          <a:xfrm rot="14874324">
            <a:off x="1726105" y="2879130"/>
            <a:ext cx="792495" cy="52495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8" t="6150" r="28096" b="62607"/>
          <a:stretch/>
        </p:blipFill>
        <p:spPr>
          <a:xfrm rot="4140888">
            <a:off x="1979517" y="4643743"/>
            <a:ext cx="792495" cy="524958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>
            <a:off x="635000" y="2675732"/>
            <a:ext cx="3261168" cy="2886868"/>
          </a:xfrm>
          <a:prstGeom prst="roundRect">
            <a:avLst>
              <a:gd name="adj" fmla="val 7004"/>
            </a:avLst>
          </a:prstGeom>
          <a:noFill/>
          <a:ln w="34925" cap="flat" cmpd="sng" algn="ctr">
            <a:solidFill>
              <a:srgbClr val="FFFFFF">
                <a:lumMod val="6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Arc 22"/>
          <p:cNvSpPr/>
          <p:nvPr/>
        </p:nvSpPr>
        <p:spPr>
          <a:xfrm>
            <a:off x="1982247" y="3611042"/>
            <a:ext cx="297236" cy="821017"/>
          </a:xfrm>
          <a:prstGeom prst="arc">
            <a:avLst>
              <a:gd name="adj1" fmla="val 2115405"/>
              <a:gd name="adj2" fmla="val 19047123"/>
            </a:avLst>
          </a:prstGeom>
          <a:ln w="50800"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1" y="3660735"/>
            <a:ext cx="578306" cy="721629"/>
          </a:xfrm>
          <a:prstGeom prst="rect">
            <a:avLst/>
          </a:prstGeom>
        </p:spPr>
      </p:pic>
      <p:sp>
        <p:nvSpPr>
          <p:cNvPr id="22" name="Arc 21"/>
          <p:cNvSpPr/>
          <p:nvPr/>
        </p:nvSpPr>
        <p:spPr>
          <a:xfrm flipV="1">
            <a:off x="-1275717" y="2585982"/>
            <a:ext cx="7206701" cy="1505359"/>
          </a:xfrm>
          <a:prstGeom prst="arc">
            <a:avLst>
              <a:gd name="adj1" fmla="val 16018885"/>
              <a:gd name="adj2" fmla="val 21292809"/>
            </a:avLst>
          </a:prstGeom>
          <a:ln w="50800">
            <a:solidFill>
              <a:srgbClr val="FF330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50" name="Picture 2" descr="Image result for atomic nucleu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1182" y="3938357"/>
            <a:ext cx="3079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31683" y="4241277"/>
                <a:ext cx="7793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ker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400" b="1" i="0" kern="0">
                              <a:latin typeface="Cambria Math" panose="02040503050406030204" pitchFamily="18" charset="0"/>
                            </a:rPr>
                            <m:t>𝐚𝐜𝐜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83" y="4241277"/>
                <a:ext cx="779316" cy="461665"/>
              </a:xfrm>
              <a:prstGeom prst="rect">
                <a:avLst/>
              </a:prstGeom>
              <a:blipFill>
                <a:blip r:embed="rId10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Arc 60"/>
          <p:cNvSpPr/>
          <p:nvPr/>
        </p:nvSpPr>
        <p:spPr>
          <a:xfrm rot="-2700000">
            <a:off x="6627897" y="2597529"/>
            <a:ext cx="5486400" cy="5486400"/>
          </a:xfrm>
          <a:prstGeom prst="arc">
            <a:avLst>
              <a:gd name="adj1" fmla="val 17703376"/>
              <a:gd name="adj2" fmla="val 19982024"/>
            </a:avLst>
          </a:prstGeom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6439531">
            <a:off x="10109437" y="2609092"/>
            <a:ext cx="152400" cy="22860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680683" y="2634749"/>
                <a:ext cx="131204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acc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0683" y="2634749"/>
                <a:ext cx="131204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807262" y="5189182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Magnet</a:t>
            </a:r>
          </a:p>
        </p:txBody>
      </p:sp>
      <p:pic>
        <p:nvPicPr>
          <p:cNvPr id="34" name="Picture 2" descr="Image result for atomic nucleu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CrisscrossEtching trans="30000" pressure="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92875" y="3936421"/>
            <a:ext cx="307975" cy="30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182179" y="2226643"/>
                <a:ext cx="65537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𝐚𝐜𝐜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179" y="2226643"/>
                <a:ext cx="655372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7924800" y="2228646"/>
                <a:ext cx="82274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2000" dirty="0"/>
                  <a:t>=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228646"/>
                <a:ext cx="822746" cy="400110"/>
              </a:xfrm>
              <a:prstGeom prst="rect">
                <a:avLst/>
              </a:prstGeom>
              <a:blipFill>
                <a:blip r:embed="rId15"/>
                <a:stretch>
                  <a:fillRect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D47D0A-5B11-9489-AD92-9744808C0CAD}"/>
                  </a:ext>
                </a:extLst>
              </p:cNvPr>
              <p:cNvSpPr txBox="1"/>
              <p:nvPr/>
            </p:nvSpPr>
            <p:spPr>
              <a:xfrm>
                <a:off x="8224647" y="3546878"/>
                <a:ext cx="5600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e>
                      </m:acc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8D47D0A-5B11-9489-AD92-9744808C0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647" y="3546878"/>
                <a:ext cx="560070" cy="523220"/>
              </a:xfrm>
              <a:prstGeom prst="rect">
                <a:avLst/>
              </a:prstGeom>
              <a:blipFill>
                <a:blip r:embed="rId16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A pixelated image of a flower&#10;&#10;AI-generated content may be incorrect.">
            <a:extLst>
              <a:ext uri="{FF2B5EF4-FFF2-40B4-BE49-F238E27FC236}">
                <a16:creationId xmlns:a16="http://schemas.microsoft.com/office/drawing/2014/main" id="{79996481-CF75-AF68-0554-88701BD4A3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41" y="2616090"/>
            <a:ext cx="708595" cy="603060"/>
          </a:xfrm>
          <a:prstGeom prst="rect">
            <a:avLst/>
          </a:prstGeom>
        </p:spPr>
      </p:pic>
      <p:pic>
        <p:nvPicPr>
          <p:cNvPr id="14" name="Picture 13" descr="A pixelated image of a flower&#10;&#10;AI-generated content may be incorrect.">
            <a:extLst>
              <a:ext uri="{FF2B5EF4-FFF2-40B4-BE49-F238E27FC236}">
                <a16:creationId xmlns:a16="http://schemas.microsoft.com/office/drawing/2014/main" id="{19FD277C-BC52-6E9B-0206-552B5283780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383" y="4428773"/>
            <a:ext cx="708595" cy="603060"/>
          </a:xfrm>
          <a:prstGeom prst="rect">
            <a:avLst/>
          </a:prstGeom>
        </p:spPr>
      </p:pic>
      <p:pic>
        <p:nvPicPr>
          <p:cNvPr id="15" name="Picture 14" descr="A pixelated image of a flower&#10;&#10;AI-generated content may be incorrect.">
            <a:extLst>
              <a:ext uri="{FF2B5EF4-FFF2-40B4-BE49-F238E27FC236}">
                <a16:creationId xmlns:a16="http://schemas.microsoft.com/office/drawing/2014/main" id="{7592EBE1-9573-D8DC-EB1B-A8A352245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985" y="2555530"/>
            <a:ext cx="708595" cy="60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0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6" grpId="0" animBg="1"/>
      <p:bldP spid="23" grpId="0" animBg="1"/>
      <p:bldP spid="22" grpId="0" animBg="1"/>
      <p:bldP spid="16" grpId="0"/>
      <p:bldP spid="16" grpId="1"/>
      <p:bldP spid="61" grpId="0" animBg="1"/>
      <p:bldP spid="8" grpId="0" animBg="1"/>
      <p:bldP spid="10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9B591-7A20-F33C-AA27-095BB98127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C9769-2D65-C2A4-37ED-CD0564C3F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3AD3F9-DDB4-6935-0C8A-0638A7746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8951" y="1902499"/>
            <a:ext cx="6400800" cy="32004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52F4A25-4B42-04A3-8E1B-C16F3045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Measured </a:t>
            </a:r>
            <a:r>
              <a:rPr lang="en-US" baseline="30000" dirty="0"/>
              <a:t>22</a:t>
            </a:r>
            <a:r>
              <a:rPr lang="en-US" dirty="0"/>
              <a:t>Al Mass Excess Reveals Exceptionally Small </a:t>
            </a:r>
            <a:r>
              <a:rPr lang="en-US" dirty="0" err="1"/>
              <a:t>S</a:t>
            </a:r>
            <a:r>
              <a:rPr lang="en-US" baseline="-25000" dirty="0" err="1"/>
              <a:t>p</a:t>
            </a:r>
            <a:endParaRPr lang="en-US" baseline="-25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39668-4CF0-322D-EB14-750CAB7D2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87" y="2030505"/>
            <a:ext cx="3819440" cy="4583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07A68A7D-8B4B-B968-2AFA-9F638B35940C}"/>
                  </a:ext>
                </a:extLst>
              </p:cNvPr>
              <p:cNvSpPr/>
              <p:nvPr/>
            </p:nvSpPr>
            <p:spPr>
              <a:xfrm>
                <a:off x="6146800" y="5298906"/>
                <a:ext cx="5029200" cy="1005708"/>
              </a:xfrm>
              <a:prstGeom prst="roundRect">
                <a:avLst>
                  <a:gd name="adj" fmla="val 3167"/>
                </a:avLst>
              </a:prstGeom>
              <a:gradFill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</a:gra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 (</m:t>
                    </m:r>
                    <m:r>
                      <a:rPr lang="en-US" b="1" i="0" baseline="30000" smtClean="0"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𝐀𝐥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𝟏𝟖𝟎𝟗𝟐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𝟓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𝐤𝐞𝐕</m:t>
                    </m:r>
                  </m:oMath>
                </a14:m>
                <a:r>
                  <a:rPr lang="en-US" b="1" dirty="0"/>
                  <a:t>    </a:t>
                </a:r>
              </a:p>
              <a:p>
                <a:pPr algn="ctr"/>
                <a:endParaRPr lang="en-US" sz="800" b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baseline="3000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e>
                            </m:d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baseline="30000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Mg</m:t>
                                </m:r>
                              </m:e>
                            </m:d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baseline="30000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Al</m:t>
                                </m:r>
                              </m:e>
                            </m:d>
                            <m:r>
                              <a:rPr lang="en-US" b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d>
                              <m:d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</m:e>
                            </m:d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𝐤𝐞𝐕</m:t>
                            </m:r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07A68A7D-8B4B-B968-2AFA-9F638B359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6800" y="5298906"/>
                <a:ext cx="5029200" cy="1005708"/>
              </a:xfrm>
              <a:prstGeom prst="roundRect">
                <a:avLst>
                  <a:gd name="adj" fmla="val 31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E46AC313-20B0-2EB9-1FAA-FB4466865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30712"/>
            <a:ext cx="12192000" cy="8742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63DC0A-5D26-8127-9B6E-E930F06DC198}"/>
              </a:ext>
            </a:extLst>
          </p:cNvPr>
          <p:cNvSpPr txBox="1"/>
          <p:nvPr/>
        </p:nvSpPr>
        <p:spPr>
          <a:xfrm>
            <a:off x="1203960" y="297777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~350 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591C38-3595-6266-50A0-102364699FAD}"/>
              </a:ext>
            </a:extLst>
          </p:cNvPr>
          <p:cNvSpPr txBox="1"/>
          <p:nvPr/>
        </p:nvSpPr>
        <p:spPr>
          <a:xfrm>
            <a:off x="1257748" y="59354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~50 ions</a:t>
            </a:r>
          </a:p>
        </p:txBody>
      </p:sp>
    </p:spTree>
    <p:extLst>
      <p:ext uri="{BB962C8B-B14F-4D97-AF65-F5344CB8AC3E}">
        <p14:creationId xmlns:p14="http://schemas.microsoft.com/office/powerpoint/2010/main" val="3041897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3BBFA-B16E-087F-B114-BBFDA3D082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2583A-1D78-7FEB-E39E-C84052E65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FCEC2B-4BB8-13A9-9D45-6CD521F4F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981200"/>
            <a:ext cx="5257800" cy="3972290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9C81CF82-514A-C8AD-0E5B-BE766764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6680200" cy="4937460"/>
          </a:xfrm>
        </p:spPr>
        <p:txBody>
          <a:bodyPr/>
          <a:lstStyle/>
          <a:p>
            <a:r>
              <a:rPr lang="en-US" dirty="0"/>
              <a:t>“Universal” </a:t>
            </a:r>
            <a:r>
              <a:rPr lang="en-US" i="1" dirty="0" err="1"/>
              <a:t>sd</a:t>
            </a:r>
            <a:r>
              <a:rPr lang="en-US" dirty="0"/>
              <a:t>-shell (USD) Hamiltonians [1-2]</a:t>
            </a:r>
          </a:p>
          <a:p>
            <a:pPr lvl="1"/>
            <a:r>
              <a:rPr lang="en-US" dirty="0"/>
              <a:t>USDC with Bonn-A [3] interaction → </a:t>
            </a:r>
            <a:r>
              <a:rPr lang="en-US" dirty="0" err="1"/>
              <a:t>S</a:t>
            </a:r>
            <a:r>
              <a:rPr lang="en-US" baseline="-25000" dirty="0" err="1"/>
              <a:t>p</a:t>
            </a:r>
            <a:r>
              <a:rPr lang="en-US" dirty="0"/>
              <a:t> = 40 keV</a:t>
            </a:r>
          </a:p>
          <a:p>
            <a:pPr lvl="1"/>
            <a:r>
              <a:rPr lang="en-US" dirty="0"/>
              <a:t>USDI with VS-IMSRG [4] method → </a:t>
            </a:r>
            <a:r>
              <a:rPr lang="en-US" dirty="0" err="1"/>
              <a:t>S</a:t>
            </a:r>
            <a:r>
              <a:rPr lang="en-US" baseline="-25000" dirty="0" err="1"/>
              <a:t>p</a:t>
            </a:r>
            <a:r>
              <a:rPr lang="en-US" dirty="0"/>
              <a:t> = 30 keV</a:t>
            </a:r>
          </a:p>
          <a:p>
            <a:pPr lvl="1"/>
            <a:r>
              <a:rPr lang="en-US" dirty="0"/>
              <a:t>RMS deviation of 140 </a:t>
            </a:r>
            <a:r>
              <a:rPr lang="en-US" dirty="0" err="1"/>
              <a:t>keV</a:t>
            </a:r>
            <a:endParaRPr lang="en-US" dirty="0"/>
          </a:p>
          <a:p>
            <a:r>
              <a:rPr lang="en-US" dirty="0"/>
              <a:t>Thomas-Ehrman shift for proton-rich nuclei [2]</a:t>
            </a:r>
          </a:p>
          <a:p>
            <a:pPr lvl="1"/>
            <a:r>
              <a:rPr lang="en-US" dirty="0"/>
              <a:t>drop in energy of a state with a valence proton</a:t>
            </a:r>
          </a:p>
          <a:p>
            <a:pPr lvl="2"/>
            <a:r>
              <a:rPr lang="en-US" dirty="0"/>
              <a:t>s1/2 orbit at or near the separation energy </a:t>
            </a:r>
          </a:p>
          <a:p>
            <a:pPr lvl="2"/>
            <a:r>
              <a:rPr lang="en-US" dirty="0"/>
              <a:t>due to proton’s wave function increased radial extent </a:t>
            </a:r>
          </a:p>
          <a:p>
            <a:pPr lvl="1"/>
            <a:r>
              <a:rPr lang="en-US" baseline="30000" dirty="0"/>
              <a:t>22</a:t>
            </a:r>
            <a:r>
              <a:rPr lang="en-US" dirty="0"/>
              <a:t>Al region: excited states with TES up to -0.75 MeV</a:t>
            </a:r>
          </a:p>
          <a:p>
            <a:r>
              <a:rPr lang="en-US" dirty="0"/>
              <a:t>Predicted proton </a:t>
            </a:r>
            <a:r>
              <a:rPr lang="en-US" i="1" dirty="0"/>
              <a:t>s</a:t>
            </a:r>
            <a:r>
              <a:rPr lang="en-US" i="1" baseline="-25000" dirty="0"/>
              <a:t>1/2 </a:t>
            </a:r>
            <a:r>
              <a:rPr lang="en-US" dirty="0"/>
              <a:t>occupations</a:t>
            </a:r>
          </a:p>
          <a:p>
            <a:pPr lvl="1"/>
            <a:r>
              <a:rPr lang="en-US" dirty="0"/>
              <a:t>Use calculated </a:t>
            </a:r>
            <a:r>
              <a:rPr lang="el-GR" dirty="0"/>
              <a:t>β</a:t>
            </a:r>
            <a:r>
              <a:rPr lang="en-US" baseline="30000" dirty="0"/>
              <a:t>+</a:t>
            </a:r>
            <a:r>
              <a:rPr lang="en-US" dirty="0"/>
              <a:t> decay properties to predict </a:t>
            </a:r>
            <a:r>
              <a:rPr lang="en-US" dirty="0" err="1"/>
              <a:t>g.s.</a:t>
            </a:r>
            <a:endParaRPr lang="en-US" dirty="0"/>
          </a:p>
          <a:p>
            <a:pPr lvl="2"/>
            <a:r>
              <a:rPr lang="en-US" dirty="0"/>
              <a:t>4+ state most likely: s</a:t>
            </a:r>
            <a:r>
              <a:rPr lang="en-US" baseline="-25000" dirty="0"/>
              <a:t>1/2</a:t>
            </a:r>
            <a:r>
              <a:rPr lang="en-US" dirty="0"/>
              <a:t> occ. of 0.29</a:t>
            </a:r>
          </a:p>
          <a:p>
            <a:pPr lvl="2"/>
            <a:r>
              <a:rPr lang="en-US" dirty="0"/>
              <a:t>3</a:t>
            </a:r>
            <a:r>
              <a:rPr lang="en-US" baseline="30000" dirty="0"/>
              <a:t>+</a:t>
            </a:r>
            <a:r>
              <a:rPr lang="en-US" dirty="0"/>
              <a:t> state: s</a:t>
            </a:r>
            <a:r>
              <a:rPr lang="en-US" baseline="-25000" dirty="0"/>
              <a:t>1/2</a:t>
            </a:r>
            <a:r>
              <a:rPr lang="en-US" dirty="0"/>
              <a:t> occ. of 0.38</a:t>
            </a:r>
          </a:p>
          <a:p>
            <a:pPr lvl="2"/>
            <a:endParaRPr lang="en-US" baseline="-25000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7CBFBD73-ADD5-6252-F9B9-D2D98642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USD Shell Model: Restricted Halo Formation in </a:t>
            </a:r>
            <a:r>
              <a:rPr lang="en-US" baseline="30000" dirty="0"/>
              <a:t>22</a:t>
            </a:r>
            <a:r>
              <a:rPr lang="en-US" dirty="0"/>
              <a:t>Al </a:t>
            </a:r>
            <a:r>
              <a:rPr lang="en-US" dirty="0" err="1"/>
              <a:t>g.s.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55C18-EAF9-E7D5-0D26-6A3185122E17}"/>
              </a:ext>
            </a:extLst>
          </p:cNvPr>
          <p:cNvSpPr txBox="1"/>
          <p:nvPr/>
        </p:nvSpPr>
        <p:spPr>
          <a:xfrm flipH="1">
            <a:off x="900457" y="6004560"/>
            <a:ext cx="4293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B.A. Brown </a:t>
            </a:r>
            <a:r>
              <a:rPr lang="en-US" sz="1200" i="1" dirty="0"/>
              <a:t>et al., </a:t>
            </a:r>
            <a:r>
              <a:rPr lang="en-US" sz="1200" dirty="0"/>
              <a:t>Phys. Rev. C </a:t>
            </a:r>
            <a:r>
              <a:rPr lang="en-US" sz="1200" b="1" dirty="0"/>
              <a:t>74</a:t>
            </a:r>
            <a:r>
              <a:rPr lang="en-US" sz="1200" dirty="0"/>
              <a:t>, 034315 (2006)</a:t>
            </a:r>
          </a:p>
          <a:p>
            <a:r>
              <a:rPr lang="en-US" sz="1200" dirty="0"/>
              <a:t>[2] A. </a:t>
            </a:r>
            <a:r>
              <a:rPr lang="en-US" sz="1200" dirty="0" err="1"/>
              <a:t>Magilligan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  <a:r>
              <a:rPr lang="en-US" sz="1200" dirty="0"/>
              <a:t> Phys. Rev. C </a:t>
            </a:r>
            <a:r>
              <a:rPr lang="en-US" sz="1200" b="1" dirty="0"/>
              <a:t>101</a:t>
            </a:r>
            <a:r>
              <a:rPr lang="en-US" sz="1200" dirty="0"/>
              <a:t>, 064312 (2020)</a:t>
            </a:r>
            <a:r>
              <a:rPr lang="en-US" sz="1200" i="1" dirty="0"/>
              <a:t> </a:t>
            </a:r>
          </a:p>
          <a:p>
            <a:r>
              <a:rPr lang="en-US" sz="1200" dirty="0"/>
              <a:t>[3] R. </a:t>
            </a:r>
            <a:r>
              <a:rPr lang="en-US" sz="1200" dirty="0" err="1"/>
              <a:t>Machidt</a:t>
            </a:r>
            <a:r>
              <a:rPr lang="en-US" sz="1200" dirty="0"/>
              <a:t>, Adv. In </a:t>
            </a:r>
            <a:r>
              <a:rPr lang="en-US" sz="1200" dirty="0" err="1"/>
              <a:t>Nuc</a:t>
            </a:r>
            <a:r>
              <a:rPr lang="en-US" sz="1200" dirty="0"/>
              <a:t>. </a:t>
            </a:r>
            <a:r>
              <a:rPr lang="en-US" sz="1200" dirty="0" err="1"/>
              <a:t>Phys</a:t>
            </a:r>
            <a:r>
              <a:rPr lang="en-US" sz="1200" dirty="0"/>
              <a:t>, 189376 (1989)</a:t>
            </a:r>
          </a:p>
          <a:p>
            <a:r>
              <a:rPr lang="en-US" sz="1200" dirty="0"/>
              <a:t>[4] S.R. </a:t>
            </a:r>
            <a:r>
              <a:rPr lang="en-US" sz="1200" dirty="0" err="1"/>
              <a:t>Stroberg</a:t>
            </a:r>
            <a:r>
              <a:rPr lang="en-US" sz="1200" dirty="0"/>
              <a:t> </a:t>
            </a:r>
            <a:r>
              <a:rPr lang="en-US" sz="1200" i="1" dirty="0"/>
              <a:t>et al.,</a:t>
            </a:r>
            <a:r>
              <a:rPr lang="en-US" sz="1200" dirty="0"/>
              <a:t> Phys. Rev. Lett. </a:t>
            </a:r>
            <a:r>
              <a:rPr lang="en-US" sz="1200" b="1" dirty="0"/>
              <a:t>118</a:t>
            </a:r>
            <a:r>
              <a:rPr lang="en-US" sz="1200" dirty="0"/>
              <a:t>, 032502 (2017)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5D42300-8776-BB32-2748-1FE4EE67BD39}"/>
              </a:ext>
            </a:extLst>
          </p:cNvPr>
          <p:cNvSpPr/>
          <p:nvPr/>
        </p:nvSpPr>
        <p:spPr>
          <a:xfrm>
            <a:off x="6781800" y="1119851"/>
            <a:ext cx="5257800" cy="738059"/>
          </a:xfrm>
          <a:prstGeom prst="roundRect">
            <a:avLst>
              <a:gd name="adj" fmla="val 3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Experiment:</a:t>
            </a:r>
          </a:p>
          <a:p>
            <a:pPr algn="ctr"/>
            <a:r>
              <a:rPr lang="en-US" sz="2000" dirty="0" err="1"/>
              <a:t>S</a:t>
            </a:r>
            <a:r>
              <a:rPr lang="en-US" sz="2000" baseline="-25000" dirty="0" err="1"/>
              <a:t>p</a:t>
            </a:r>
            <a:r>
              <a:rPr lang="en-US" sz="2000" dirty="0"/>
              <a:t> = 100.4(8) keV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F602261-BBD2-D4AE-C5DB-D76FE70CF23D}"/>
              </a:ext>
            </a:extLst>
          </p:cNvPr>
          <p:cNvSpPr/>
          <p:nvPr/>
        </p:nvSpPr>
        <p:spPr>
          <a:xfrm>
            <a:off x="7900456" y="2590800"/>
            <a:ext cx="2309212" cy="227535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814156-1D8F-797E-B5E5-2B865F686F92}"/>
              </a:ext>
            </a:extLst>
          </p:cNvPr>
          <p:cNvSpPr txBox="1"/>
          <p:nvPr/>
        </p:nvSpPr>
        <p:spPr>
          <a:xfrm>
            <a:off x="9083040" y="2741845"/>
            <a:ext cx="696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800" b="1" baseline="30000" dirty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67A4AF65-AB05-8403-9C13-8A0E66322D47}"/>
              </a:ext>
            </a:extLst>
          </p:cNvPr>
          <p:cNvSpPr/>
          <p:nvPr/>
        </p:nvSpPr>
        <p:spPr>
          <a:xfrm>
            <a:off x="6477000" y="2798815"/>
            <a:ext cx="1681621" cy="67291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0.072 MeV</a:t>
            </a:r>
          </a:p>
        </p:txBody>
      </p:sp>
    </p:spTree>
    <p:extLst>
      <p:ext uri="{BB962C8B-B14F-4D97-AF65-F5344CB8AC3E}">
        <p14:creationId xmlns:p14="http://schemas.microsoft.com/office/powerpoint/2010/main" val="42564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EC7857-E93E-B485-4597-E17AF1F40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9DED5-033E-130D-C33D-097D184A1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5B655C8D-7C68-4FF2-C91E-B1BB536CF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7100"/>
            <a:ext cx="11987896" cy="4937460"/>
          </a:xfrm>
        </p:spPr>
        <p:txBody>
          <a:bodyPr/>
          <a:lstStyle/>
          <a:p>
            <a:r>
              <a:rPr lang="en-US" dirty="0"/>
              <a:t>Idea: interplay of weak binding and deformation [1]</a:t>
            </a:r>
          </a:p>
          <a:p>
            <a:pPr marL="211729" lvl="1" indent="0">
              <a:buNone/>
            </a:pPr>
            <a:r>
              <a:rPr lang="en-US" dirty="0"/>
              <a:t>1. Enhances the occupation of s-waves </a:t>
            </a:r>
          </a:p>
          <a:p>
            <a:pPr marL="211729" lvl="1" indent="0">
              <a:buNone/>
            </a:pPr>
            <a:r>
              <a:rPr lang="en-US" dirty="0"/>
              <a:t>2. Deformation via the </a:t>
            </a:r>
            <a:r>
              <a:rPr lang="en-US" i="1" dirty="0"/>
              <a:t>s</a:t>
            </a:r>
            <a:r>
              <a:rPr lang="en-US" i="1" baseline="-25000" dirty="0"/>
              <a:t>1/2 </a:t>
            </a:r>
            <a:r>
              <a:rPr lang="en-US" i="1" dirty="0"/>
              <a:t>– d</a:t>
            </a:r>
            <a:r>
              <a:rPr lang="en-US" i="1" baseline="-25000" dirty="0"/>
              <a:t>5/2</a:t>
            </a:r>
            <a:r>
              <a:rPr lang="en-US" dirty="0"/>
              <a:t> quadrupole coupling</a:t>
            </a:r>
          </a:p>
          <a:p>
            <a:pPr marL="211729" lvl="1" indent="0">
              <a:buNone/>
            </a:pPr>
            <a:r>
              <a:rPr lang="en-US" dirty="0"/>
              <a:t>  → Combined, these lower the proton </a:t>
            </a:r>
            <a:r>
              <a:rPr lang="en-US" i="1" dirty="0"/>
              <a:t>1s</a:t>
            </a:r>
            <a:r>
              <a:rPr lang="en-US" i="1" baseline="-25000" dirty="0"/>
              <a:t>1/2</a:t>
            </a:r>
            <a:r>
              <a:rPr lang="en-US" i="1" dirty="0"/>
              <a:t> </a:t>
            </a:r>
            <a:r>
              <a:rPr lang="en-US" dirty="0"/>
              <a:t>shell</a:t>
            </a:r>
          </a:p>
          <a:p>
            <a:r>
              <a:rPr lang="en-US" dirty="0"/>
              <a:t>Model </a:t>
            </a:r>
            <a:r>
              <a:rPr lang="en-US" baseline="30000" dirty="0"/>
              <a:t>22</a:t>
            </a:r>
            <a:r>
              <a:rPr lang="en-US" dirty="0"/>
              <a:t>Al with a valence proton and a ‘rotor’ (</a:t>
            </a:r>
            <a:r>
              <a:rPr lang="en-US" baseline="30000" dirty="0"/>
              <a:t>21</a:t>
            </a:r>
            <a:r>
              <a:rPr lang="en-US" dirty="0"/>
              <a:t>Mg)</a:t>
            </a:r>
          </a:p>
          <a:p>
            <a:pPr lvl="1"/>
            <a:r>
              <a:rPr lang="en-US" dirty="0"/>
              <a:t>Core-nucleon potential: Woods-Saxon with quad. deform</a:t>
            </a:r>
          </a:p>
          <a:p>
            <a:pPr lvl="2"/>
            <a:r>
              <a:rPr lang="en-US" dirty="0"/>
              <a:t>Tuned to spherical </a:t>
            </a:r>
            <a:r>
              <a:rPr lang="en-US" dirty="0" err="1"/>
              <a:t>symm</a:t>
            </a:r>
            <a:r>
              <a:rPr lang="en-US" dirty="0"/>
              <a:t> in </a:t>
            </a:r>
            <a:r>
              <a:rPr lang="en-US" baseline="30000" dirty="0"/>
              <a:t>21</a:t>
            </a:r>
            <a:r>
              <a:rPr lang="en-US" dirty="0"/>
              <a:t>Mg, and match exp. B.E. of </a:t>
            </a:r>
            <a:r>
              <a:rPr lang="en-US" baseline="30000" dirty="0"/>
              <a:t>22</a:t>
            </a:r>
            <a:r>
              <a:rPr lang="en-US" dirty="0"/>
              <a:t>Al</a:t>
            </a:r>
          </a:p>
          <a:p>
            <a:r>
              <a:rPr lang="en-US" dirty="0"/>
              <a:t>Small deformation → low </a:t>
            </a:r>
            <a:r>
              <a:rPr lang="en-US" i="1" dirty="0"/>
              <a:t>s</a:t>
            </a:r>
            <a:r>
              <a:rPr lang="en-US" i="1" baseline="-25000" dirty="0"/>
              <a:t>1/2</a:t>
            </a:r>
            <a:r>
              <a:rPr lang="en-US" dirty="0"/>
              <a:t> occupation</a:t>
            </a:r>
          </a:p>
          <a:p>
            <a:pPr lvl="1"/>
            <a:r>
              <a:rPr lang="en-US" dirty="0"/>
              <a:t>Compatible with shell model</a:t>
            </a:r>
          </a:p>
          <a:p>
            <a:r>
              <a:rPr lang="en-US" dirty="0"/>
              <a:t>Large </a:t>
            </a:r>
            <a:r>
              <a:rPr lang="en-US" dirty="0" err="1"/>
              <a:t>prolate</a:t>
            </a:r>
            <a:r>
              <a:rPr lang="en-US" dirty="0"/>
              <a:t> deformation → 1/2</a:t>
            </a:r>
            <a:r>
              <a:rPr lang="en-US" baseline="30000" dirty="0"/>
              <a:t>+</a:t>
            </a:r>
            <a:r>
              <a:rPr lang="en-US" dirty="0"/>
              <a:t> becomes </a:t>
            </a:r>
            <a:r>
              <a:rPr lang="en-US" baseline="30000" dirty="0"/>
              <a:t>22</a:t>
            </a:r>
            <a:r>
              <a:rPr lang="en-US" dirty="0"/>
              <a:t>Al </a:t>
            </a:r>
            <a:r>
              <a:rPr lang="en-US" dirty="0" err="1"/>
              <a:t>g.s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Dominated by </a:t>
            </a:r>
            <a:r>
              <a:rPr lang="en-US" i="1" dirty="0"/>
              <a:t>s-waves</a:t>
            </a:r>
            <a:r>
              <a:rPr lang="en-US" dirty="0"/>
              <a:t>, supports halo</a:t>
            </a:r>
          </a:p>
          <a:p>
            <a:pPr lvl="1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54B200F-68D3-5881-A1F4-98FB4BA6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Particle-Plus-Rotor Model: Deformation Enhances </a:t>
            </a:r>
            <a:r>
              <a:rPr lang="en-US" baseline="30000" dirty="0"/>
              <a:t>22</a:t>
            </a:r>
            <a:r>
              <a:rPr lang="en-US" dirty="0"/>
              <a:t>Al Halo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15850-F256-2816-4696-F8C880938204}"/>
              </a:ext>
            </a:extLst>
          </p:cNvPr>
          <p:cNvSpPr txBox="1"/>
          <p:nvPr/>
        </p:nvSpPr>
        <p:spPr>
          <a:xfrm flipH="1">
            <a:off x="704361" y="6503857"/>
            <a:ext cx="74676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[1] K. Fossez </a:t>
            </a:r>
            <a:r>
              <a:rPr lang="en-US" sz="1300" i="1" dirty="0"/>
              <a:t>et al., </a:t>
            </a:r>
            <a:r>
              <a:rPr lang="en-US" sz="1300" dirty="0"/>
              <a:t>Phys. Rev. C </a:t>
            </a:r>
            <a:r>
              <a:rPr lang="en-US" sz="1300" b="1" dirty="0"/>
              <a:t>93</a:t>
            </a:r>
            <a:r>
              <a:rPr lang="en-US" sz="1300" dirty="0"/>
              <a:t>, 011305(R) (2016)</a:t>
            </a:r>
            <a:endParaRPr lang="en-US" sz="13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DCF84C-5C7B-7F23-F0DF-4C9956A83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067835"/>
            <a:ext cx="5027007" cy="48757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46BF10-288B-FD93-0B80-F868C0430FBD}"/>
              </a:ext>
            </a:extLst>
          </p:cNvPr>
          <p:cNvSpPr txBox="1"/>
          <p:nvPr/>
        </p:nvSpPr>
        <p:spPr>
          <a:xfrm>
            <a:off x="11188199" y="5678323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prolate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9E46B-3065-7117-1410-6559514391C0}"/>
              </a:ext>
            </a:extLst>
          </p:cNvPr>
          <p:cNvSpPr txBox="1"/>
          <p:nvPr/>
        </p:nvSpPr>
        <p:spPr>
          <a:xfrm>
            <a:off x="7569203" y="5687256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oblate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402C90-7E1E-6C47-340E-C2DC7CE6FE89}"/>
              </a:ext>
            </a:extLst>
          </p:cNvPr>
          <p:cNvSpPr/>
          <p:nvPr/>
        </p:nvSpPr>
        <p:spPr>
          <a:xfrm>
            <a:off x="9296400" y="1119851"/>
            <a:ext cx="1295400" cy="2842549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9A8FF-45CE-1090-7FAB-DC0AE13C5F7C}"/>
              </a:ext>
            </a:extLst>
          </p:cNvPr>
          <p:cNvSpPr/>
          <p:nvPr/>
        </p:nvSpPr>
        <p:spPr>
          <a:xfrm>
            <a:off x="10972800" y="2590800"/>
            <a:ext cx="1066800" cy="228600"/>
          </a:xfrm>
          <a:prstGeom prst="rect">
            <a:avLst/>
          </a:prstGeom>
          <a:solidFill>
            <a:srgbClr val="FFFF99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038F37-A57F-DDAB-C13F-8AB71ED17571}"/>
              </a:ext>
            </a:extLst>
          </p:cNvPr>
          <p:cNvSpPr txBox="1"/>
          <p:nvPr/>
        </p:nvSpPr>
        <p:spPr>
          <a:xfrm>
            <a:off x="9182100" y="25204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Shell Model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8B2E14-E850-50D4-DDCF-2FDC97F127A4}"/>
              </a:ext>
            </a:extLst>
          </p:cNvPr>
          <p:cNvSpPr/>
          <p:nvPr/>
        </p:nvSpPr>
        <p:spPr>
          <a:xfrm>
            <a:off x="10591800" y="1119851"/>
            <a:ext cx="1447800" cy="1400583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48AF0A-6FB1-FF14-B503-9EE01A81FFC7}"/>
              </a:ext>
            </a:extLst>
          </p:cNvPr>
          <p:cNvSpPr/>
          <p:nvPr/>
        </p:nvSpPr>
        <p:spPr>
          <a:xfrm>
            <a:off x="10591800" y="3946303"/>
            <a:ext cx="1447800" cy="1400583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21B8-51E4-E071-4D60-FFA618F9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3245"/>
            <a:ext cx="11988800" cy="803649"/>
          </a:xfrm>
        </p:spPr>
        <p:txBody>
          <a:bodyPr/>
          <a:lstStyle/>
          <a:p>
            <a:r>
              <a:rPr lang="en-US" dirty="0"/>
              <a:t>Updates on </a:t>
            </a:r>
            <a:r>
              <a:rPr lang="en-US" baseline="30000" dirty="0"/>
              <a:t>22</a:t>
            </a:r>
            <a:r>
              <a:rPr lang="en-US" dirty="0"/>
              <a:t>Al Mass Measurement</a:t>
            </a:r>
            <a:br>
              <a:rPr lang="en-US" dirty="0"/>
            </a:br>
            <a:r>
              <a:rPr lang="en-US" sz="2400" dirty="0"/>
              <a:t>Charge Radius Measurement to Shed Light on Halo Structure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2C4630-C952-A5F4-1787-A5B1E5D4EA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4E965-563C-39E3-B608-7346F6CBE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7" name="Picture 6" descr="A graph of a graph of a wave&#10;&#10;AI-generated content may be incorrect.">
            <a:extLst>
              <a:ext uri="{FF2B5EF4-FFF2-40B4-BE49-F238E27FC236}">
                <a16:creationId xmlns:a16="http://schemas.microsoft.com/office/drawing/2014/main" id="{9E49A5C4-7644-439D-3EF2-01341A580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9605" r="8898" b="8362"/>
          <a:stretch/>
        </p:blipFill>
        <p:spPr>
          <a:xfrm>
            <a:off x="7223933" y="1067100"/>
            <a:ext cx="4866467" cy="53450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61A3A3-0456-4C05-1583-216534827B29}"/>
              </a:ext>
            </a:extLst>
          </p:cNvPr>
          <p:cNvSpPr txBox="1"/>
          <p:nvPr/>
        </p:nvSpPr>
        <p:spPr>
          <a:xfrm rot="18747525">
            <a:off x="7694935" y="3373935"/>
            <a:ext cx="4258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>
                    <a:lumMod val="60000"/>
                    <a:lumOff val="40000"/>
                    <a:alpha val="50000"/>
                  </a:schemeClr>
                </a:solidFill>
              </a:rPr>
              <a:t>PRELIMINARY</a:t>
            </a:r>
            <a:endParaRPr lang="en-US" dirty="0">
              <a:solidFill>
                <a:schemeClr val="accent2">
                  <a:lumMod val="60000"/>
                  <a:lumOff val="40000"/>
                  <a:alpha val="50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37E4D0-2519-A6BB-34B8-B7ECFF238C8D}"/>
              </a:ext>
            </a:extLst>
          </p:cNvPr>
          <p:cNvSpPr/>
          <p:nvPr/>
        </p:nvSpPr>
        <p:spPr>
          <a:xfrm>
            <a:off x="4889449" y="4440778"/>
            <a:ext cx="2291644" cy="2291513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D060F4-A9E4-6E2E-1486-EE3C855067DD}"/>
              </a:ext>
            </a:extLst>
          </p:cNvPr>
          <p:cNvCxnSpPr>
            <a:cxnSpLocks/>
            <a:stCxn id="14" idx="7"/>
            <a:endCxn id="17" idx="1"/>
          </p:cNvCxnSpPr>
          <p:nvPr/>
        </p:nvCxnSpPr>
        <p:spPr>
          <a:xfrm>
            <a:off x="6845490" y="4776362"/>
            <a:ext cx="2474693" cy="15769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F660438-8447-EF50-93C7-1008A2CF466E}"/>
              </a:ext>
            </a:extLst>
          </p:cNvPr>
          <p:cNvSpPr/>
          <p:nvPr/>
        </p:nvSpPr>
        <p:spPr>
          <a:xfrm>
            <a:off x="9226445" y="4840317"/>
            <a:ext cx="640080" cy="640080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F33F36E-227E-4B04-B7F6-2468239A4D7F}"/>
              </a:ext>
            </a:extLst>
          </p:cNvPr>
          <p:cNvSpPr/>
          <p:nvPr/>
        </p:nvSpPr>
        <p:spPr>
          <a:xfrm>
            <a:off x="480362" y="5072305"/>
            <a:ext cx="4029526" cy="678500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Stay tuned for an upcoming </a:t>
            </a:r>
          </a:p>
          <a:p>
            <a:pPr algn="ctr"/>
            <a:r>
              <a:rPr lang="en-US" b="1" dirty="0"/>
              <a:t>BECOLA publication!</a:t>
            </a:r>
            <a:endParaRPr lang="en-US" b="1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FB2447-EC05-43A8-8D7D-F079EB18CC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799" y="1067100"/>
                <a:ext cx="7021533" cy="4275613"/>
              </a:xfrm>
            </p:spPr>
            <p:txBody>
              <a:bodyPr/>
              <a:lstStyle/>
              <a:p>
                <a:r>
                  <a:rPr lang="en-US" dirty="0"/>
                  <a:t>BECOLA at FRIB measured </a:t>
                </a:r>
                <a:r>
                  <a:rPr lang="en-US" baseline="30000" dirty="0"/>
                  <a:t>22</a:t>
                </a:r>
                <a:r>
                  <a:rPr lang="en-US" dirty="0"/>
                  <a:t>Al charge radius</a:t>
                </a:r>
              </a:p>
              <a:p>
                <a:pPr lvl="1"/>
                <a:r>
                  <a:rPr lang="en-US" dirty="0"/>
                  <a:t>Collinear laser spectroscopy of </a:t>
                </a:r>
                <a:r>
                  <a:rPr lang="en-US" baseline="30000" dirty="0"/>
                  <a:t>22-25</a:t>
                </a:r>
                <a:r>
                  <a:rPr lang="en-US" dirty="0"/>
                  <a:t>Al</a:t>
                </a:r>
              </a:p>
              <a:p>
                <a:pPr lvl="2"/>
                <a:r>
                  <a:rPr lang="en-US" dirty="0"/>
                  <a:t> Hyperfine structure of atomic transitions</a:t>
                </a:r>
              </a:p>
              <a:p>
                <a:pPr lvl="1"/>
                <a:r>
                  <a:rPr lang="en-US" dirty="0"/>
                  <a:t>Isotope shift measurements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mass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shift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𝜹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𝒓</m:t>
                                </m:r>
                              </m:e>
                              <m:sup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𝑨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p>
                    </m:sSup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Measurement was successful, analysis underway</a:t>
                </a:r>
              </a:p>
              <a:p>
                <a:pPr lvl="1"/>
                <a:endParaRPr lang="en-US" sz="1200" dirty="0"/>
              </a:p>
              <a:p>
                <a:r>
                  <a:rPr lang="en-US" dirty="0"/>
                  <a:t>Conclusions</a:t>
                </a:r>
              </a:p>
              <a:p>
                <a:pPr lvl="1"/>
                <a:r>
                  <a:rPr lang="en-US" dirty="0"/>
                  <a:t>Charge radius measurement is a big step to resolving halo</a:t>
                </a:r>
              </a:p>
              <a:p>
                <a:pPr lvl="1"/>
                <a:r>
                  <a:rPr lang="en-US" dirty="0"/>
                  <a:t>Ground state spin/parity measurement needed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3EFB2447-EC05-43A8-8D7D-F079EB18CC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799" y="1067100"/>
                <a:ext cx="7021533" cy="4275613"/>
              </a:xfrm>
              <a:blipFill>
                <a:blip r:embed="rId4"/>
                <a:stretch>
                  <a:fillRect l="-2351" t="-2671" r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684FD8-6B16-1023-BB59-FD4B088AEEA4}"/>
              </a:ext>
            </a:extLst>
          </p:cNvPr>
          <p:cNvCxnSpPr>
            <a:cxnSpLocks/>
            <a:stCxn id="14" idx="5"/>
            <a:endCxn id="17" idx="4"/>
          </p:cNvCxnSpPr>
          <p:nvPr/>
        </p:nvCxnSpPr>
        <p:spPr>
          <a:xfrm flipV="1">
            <a:off x="6845490" y="5480397"/>
            <a:ext cx="2700995" cy="9163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49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9A774-AA7C-7373-22B0-A6CA46382D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7EF8F7-2DB1-EFE0-4953-44582D01F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4E9DB6-FB21-73DF-E1C9-47D2B486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9337"/>
            <a:ext cx="11988800" cy="478624"/>
          </a:xfrm>
        </p:spPr>
        <p:txBody>
          <a:bodyPr/>
          <a:lstStyle/>
          <a:p>
            <a:r>
              <a:rPr lang="en-US" dirty="0"/>
              <a:t> Unambiguous Signal Identification Possible with SIPT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15F56-87FC-3A7F-0AA8-4FDE5FD9575B}"/>
              </a:ext>
            </a:extLst>
          </p:cNvPr>
          <p:cNvSpPr txBox="1"/>
          <p:nvPr/>
        </p:nvSpPr>
        <p:spPr>
          <a:xfrm flipH="1">
            <a:off x="6963169" y="5930565"/>
            <a:ext cx="51272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err="1"/>
              <a:t>MiniTrap</a:t>
            </a:r>
            <a:r>
              <a:rPr lang="en-US" sz="1300" dirty="0"/>
              <a:t>: D. Lincoln </a:t>
            </a:r>
            <a:r>
              <a:rPr lang="en-US" sz="1300" i="1" dirty="0"/>
              <a:t>et al., </a:t>
            </a:r>
            <a:r>
              <a:rPr lang="en-US" sz="1300" dirty="0"/>
              <a:t>Int. J. Mass </a:t>
            </a:r>
            <a:r>
              <a:rPr lang="en-US" sz="1300" dirty="0" err="1"/>
              <a:t>Spectrom</a:t>
            </a:r>
            <a:r>
              <a:rPr lang="en-US" sz="1300" dirty="0"/>
              <a:t>. </a:t>
            </a:r>
            <a:r>
              <a:rPr lang="en-US" sz="1300" b="1" dirty="0"/>
              <a:t>379</a:t>
            </a:r>
            <a:r>
              <a:rPr lang="en-US" sz="1300" dirty="0"/>
              <a:t>, 1-8 (2015)</a:t>
            </a:r>
            <a:endParaRPr lang="en-US" sz="1300" b="1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A5957782-5CD7-1B47-6124-A347112547DD}"/>
              </a:ext>
            </a:extLst>
          </p:cNvPr>
          <p:cNvSpPr txBox="1">
            <a:spLocks/>
          </p:cNvSpPr>
          <p:nvPr/>
        </p:nvSpPr>
        <p:spPr bwMode="auto">
          <a:xfrm>
            <a:off x="101600" y="1067100"/>
            <a:ext cx="6451600" cy="99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 sz="1800"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Single ion signals: very close to noise floor</a:t>
            </a:r>
          </a:p>
          <a:p>
            <a:pPr lvl="1"/>
            <a:r>
              <a:rPr lang="en-US" kern="0" dirty="0"/>
              <a:t>How does one distinguish noise from single 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6BDBF553-8F7B-7D9C-25F7-79C840C3509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515415" y="1054613"/>
                <a:ext cx="5638800" cy="1084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195" indent="-180195" algn="l" defTabSz="803370" rtl="0" eaLnBrk="1" fontAlgn="base" hangingPunct="1">
                  <a:lnSpc>
                    <a:spcPct val="90000"/>
                  </a:lnSpc>
                  <a:spcBef>
                    <a:spcPts val="1206"/>
                  </a:spcBef>
                  <a:spcAft>
                    <a:spcPct val="0"/>
                  </a:spcAft>
                  <a:buSzPct val="100000"/>
                  <a:buFont typeface="Wingdings" pitchFamily="2" charset="2"/>
                  <a:buChar char="§"/>
                  <a:defRPr sz="2200">
                    <a:solidFill>
                      <a:srgbClr val="064308"/>
                    </a:solidFill>
                    <a:latin typeface="Arial" charset="0"/>
                    <a:ea typeface="ＭＳ Ｐゴシック" pitchFamily="-65" charset="-128"/>
                    <a:cs typeface="ＭＳ Ｐゴシック" pitchFamily="-65" charset="-128"/>
                  </a:defRPr>
                </a:lvl1pPr>
                <a:lvl2pPr marL="363394" indent="-15166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  <a:cs typeface="ＭＳ Ｐゴシック"/>
                  </a:defRPr>
                </a:lvl2pPr>
                <a:lvl3pPr marL="591641" indent="-160673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SzPct val="100000"/>
                  <a:buFont typeface="Lucida Grande" charset="0"/>
                  <a:buChar char="»"/>
                  <a:defRPr sz="1800">
                    <a:solidFill>
                      <a:schemeClr val="tx1"/>
                    </a:solidFill>
                    <a:latin typeface="Arial" charset="0"/>
                    <a:ea typeface="ヒラギノ角ゴ Pro W3" pitchFamily="-111" charset="-128"/>
                    <a:cs typeface="ヒラギノ角ゴ Pro W3" pitchFamily="-111" charset="-128"/>
                  </a:defRPr>
                </a:lvl3pPr>
                <a:lvl4pPr marL="728290" indent="-13364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Arial" pitchFamily="34" charset="0"/>
                  <a:buChar char="•"/>
                  <a:defRPr sz="16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4pPr>
                <a:lvl5pPr marL="1003087" indent="-180195" algn="l" defTabSz="803370" rtl="0" eaLnBrk="1" fontAlgn="base" hangingPunct="1">
                  <a:lnSpc>
                    <a:spcPct val="90000"/>
                  </a:lnSpc>
                  <a:spcBef>
                    <a:spcPts val="201"/>
                  </a:spcBef>
                  <a:spcAft>
                    <a:spcPct val="0"/>
                  </a:spcAft>
                  <a:buClr>
                    <a:srgbClr val="999999"/>
                  </a:buClr>
                  <a:buSzPct val="100000"/>
                  <a:buFont typeface="Lucida Grande" charset="0"/>
                  <a:buChar char="»"/>
                  <a:defRPr sz="1400">
                    <a:solidFill>
                      <a:schemeClr val="tx1"/>
                    </a:solidFill>
                    <a:latin typeface="+mn-lt"/>
                    <a:ea typeface="ヒラギノ角ゴ Pro W3" pitchFamily="-111" charset="-128"/>
                    <a:cs typeface="ヒラギノ角ゴ Pro W3"/>
                  </a:defRPr>
                </a:lvl5pPr>
                <a:lvl6pPr marL="2223507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6pPr>
                <a:lvl7pPr marL="2680590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7pPr>
                <a:lvl8pPr marL="313767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8pPr>
                <a:lvl9pPr marL="3594752" indent="-150773" algn="l" defTabSz="807828" rtl="0" eaLnBrk="1" fontAlgn="base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0"/>
                  </a:spcAft>
                  <a:buSzPct val="100000"/>
                  <a:buChar char="–"/>
                  <a:defRPr sz="1300">
                    <a:solidFill>
                      <a:schemeClr val="tx1"/>
                    </a:solidFill>
                    <a:latin typeface="Helvetica" charset="0"/>
                    <a:ea typeface="+mn-ea"/>
                    <a:cs typeface="+mn-cs"/>
                  </a:defRPr>
                </a:lvl9pPr>
              </a:lstStyle>
              <a:p>
                <a:r>
                  <a:rPr lang="en-US" kern="0" dirty="0"/>
                  <a:t>Solution: simultaneous pickup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kern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b="0" kern="0" dirty="0"/>
              </a:p>
              <a:p>
                <a:pPr lvl="1"/>
                <a:r>
                  <a:rPr lang="en-US" kern="0" dirty="0"/>
                  <a:t>Center amplifier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kern="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kern="0" dirty="0"/>
              </a:p>
              <a:p>
                <a:pPr lvl="1"/>
                <a:r>
                  <a:rPr lang="en-US" kern="0" dirty="0"/>
                  <a:t>Presence of both signals is unique fingerprint</a:t>
                </a:r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6BDBF553-8F7B-7D9C-25F7-79C840C35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15415" y="1054613"/>
                <a:ext cx="5638800" cy="1084025"/>
              </a:xfrm>
              <a:prstGeom prst="rect">
                <a:avLst/>
              </a:prstGeom>
              <a:blipFill>
                <a:blip r:embed="rId2"/>
                <a:stretch>
                  <a:fillRect l="-2921" t="-104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Content Placeholder 14" descr="A graph of a frequency&#10;&#10;AI-generated content may be incorrect.">
            <a:extLst>
              <a:ext uri="{FF2B5EF4-FFF2-40B4-BE49-F238E27FC236}">
                <a16:creationId xmlns:a16="http://schemas.microsoft.com/office/drawing/2014/main" id="{7CA0A036-C370-51AF-974B-6E10A4698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10737" r="9200" b="1497"/>
          <a:stretch/>
        </p:blipFill>
        <p:spPr>
          <a:xfrm>
            <a:off x="6731235" y="2138638"/>
            <a:ext cx="5223949" cy="3749115"/>
          </a:xfrm>
        </p:spPr>
      </p:pic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E83BBDAD-C677-8F5F-E9FD-CD8E1607F653}"/>
              </a:ext>
            </a:extLst>
          </p:cNvPr>
          <p:cNvSpPr/>
          <p:nvPr/>
        </p:nvSpPr>
        <p:spPr>
          <a:xfrm>
            <a:off x="8048757" y="3813448"/>
            <a:ext cx="3196095" cy="169103"/>
          </a:xfrm>
          <a:prstGeom prst="leftRightArrow">
            <a:avLst>
              <a:gd name="adj1" fmla="val 50000"/>
              <a:gd name="adj2" fmla="val 8707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6BCB61-4574-3C64-02C3-1C18980AC20A}"/>
                  </a:ext>
                </a:extLst>
              </p:cNvPr>
              <p:cNvSpPr txBox="1"/>
              <p:nvPr/>
            </p:nvSpPr>
            <p:spPr>
              <a:xfrm>
                <a:off x="10980883" y="2057400"/>
                <a:ext cx="6493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86BCB61-4574-3C64-02C3-1C18980AC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0883" y="2057400"/>
                <a:ext cx="64937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5DFEF2-5F56-72E3-044D-967337584107}"/>
                  </a:ext>
                </a:extLst>
              </p:cNvPr>
              <p:cNvSpPr txBox="1"/>
              <p:nvPr/>
            </p:nvSpPr>
            <p:spPr>
              <a:xfrm>
                <a:off x="7661296" y="2745210"/>
                <a:ext cx="64937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5DFEF2-5F56-72E3-044D-96733758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296" y="2745210"/>
                <a:ext cx="649379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ED89E2-8346-248C-9FCB-5D368E5DAF1F}"/>
                  </a:ext>
                </a:extLst>
              </p:cNvPr>
              <p:cNvSpPr txBox="1"/>
              <p:nvPr/>
            </p:nvSpPr>
            <p:spPr>
              <a:xfrm>
                <a:off x="7995332" y="3429000"/>
                <a:ext cx="33024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r>
                        <a:rPr lang="en-US" sz="2400" b="0" i="1" kern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2400" b="0" i="1" kern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FED89E2-8346-248C-9FCB-5D368E5DA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332" y="3429000"/>
                <a:ext cx="330242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 descr="A group of graphs showing different types of data&#10;&#10;AI-generated content may be incorrect.">
            <a:extLst>
              <a:ext uri="{FF2B5EF4-FFF2-40B4-BE49-F238E27FC236}">
                <a16:creationId xmlns:a16="http://schemas.microsoft.com/office/drawing/2014/main" id="{AE9CE551-2F25-43C0-2B12-5CC24A7592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5" y="2737147"/>
            <a:ext cx="6063626" cy="3189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B371AF-0092-9797-D7F9-34A56C681EC7}"/>
                  </a:ext>
                </a:extLst>
              </p:cNvPr>
              <p:cNvSpPr txBox="1"/>
              <p:nvPr/>
            </p:nvSpPr>
            <p:spPr>
              <a:xfrm>
                <a:off x="372032" y="1811947"/>
                <a:ext cx="1954721" cy="76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r>
                            <m:rPr>
                              <m:sty m:val="p"/>
                              <m:brk m:alnAt="63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5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NR</m:t>
                          </m:r>
                          <m:r>
                            <m:rPr>
                              <m:brk m:alnAt="63"/>
                            </m:rP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 </m:t>
                          </m:r>
                          <m:r>
                            <a:rPr lang="en-US" sz="2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𝑁𝑞</m:t>
                          </m:r>
                          <m:rad>
                            <m:radPr>
                              <m:degHide m:val="on"/>
                              <m:ctrlPr>
                                <a:rPr lang="en-US" sz="25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box>
                                <m:boxPr>
                                  <m:ctrlPr>
                                    <a:rPr lang="en-US" sz="25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𝑇𝐶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rad>
                        </m:e>
                      </m:box>
                    </m:oMath>
                  </m:oMathPara>
                </a14:m>
                <a:endParaRPr lang="en-US" sz="25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sz="600" i="1" dirty="0">
                    <a:solidFill>
                      <a:srgbClr val="FF0000"/>
                    </a:solidFill>
                  </a:rPr>
                  <a:t>	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B371AF-0092-9797-D7F9-34A56C681E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32" y="1811947"/>
                <a:ext cx="1954721" cy="7688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B7677EEE-CA73-6409-68DD-AADDA6F59CB6}"/>
              </a:ext>
            </a:extLst>
          </p:cNvPr>
          <p:cNvSpPr txBox="1"/>
          <p:nvPr/>
        </p:nvSpPr>
        <p:spPr>
          <a:xfrm>
            <a:off x="2506219" y="1775398"/>
            <a:ext cx="317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resonator quality factor ~2800</a:t>
            </a:r>
          </a:p>
          <a:p>
            <a:r>
              <a:rPr lang="en-US" sz="16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temperature, ~5 K</a:t>
            </a:r>
          </a:p>
          <a:p>
            <a:r>
              <a:rPr lang="en-US" sz="1600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: resonator capacitance</a:t>
            </a:r>
          </a:p>
        </p:txBody>
      </p:sp>
      <p:sp>
        <p:nvSpPr>
          <p:cNvPr id="25" name="Left Brace 24">
            <a:extLst>
              <a:ext uri="{FF2B5EF4-FFF2-40B4-BE49-F238E27FC236}">
                <a16:creationId xmlns:a16="http://schemas.microsoft.com/office/drawing/2014/main" id="{422100ED-BCC7-0D27-C443-054912C5B472}"/>
              </a:ext>
            </a:extLst>
          </p:cNvPr>
          <p:cNvSpPr/>
          <p:nvPr/>
        </p:nvSpPr>
        <p:spPr>
          <a:xfrm>
            <a:off x="2372909" y="1780958"/>
            <a:ext cx="215820" cy="830997"/>
          </a:xfrm>
          <a:prstGeom prst="leftBrace">
            <a:avLst>
              <a:gd name="adj1" fmla="val 48395"/>
              <a:gd name="adj2" fmla="val 48472"/>
            </a:avLst>
          </a:prstGeom>
          <a:ln w="349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 animBg="1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D0D70-FE2A-835C-B185-90754AB74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BE713E-CB93-B03A-D5AA-AA8E03A931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028" y="1540878"/>
            <a:ext cx="5791200" cy="447230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6F1B0-98DB-52F7-3D78-3A14431405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8DFDA-F3CF-4144-4231-45BB475A6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958795-D508-41C4-F212-18A2D3E62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99" y="1107292"/>
            <a:ext cx="6347709" cy="4858450"/>
          </a:xfrm>
        </p:spPr>
        <p:txBody>
          <a:bodyPr/>
          <a:lstStyle/>
          <a:p>
            <a:r>
              <a:rPr lang="en-US" dirty="0"/>
              <a:t>Key feature: 400 kW primary beam power</a:t>
            </a:r>
          </a:p>
          <a:p>
            <a:pPr lvl="1"/>
            <a:r>
              <a:rPr lang="en-US" sz="1800" dirty="0"/>
              <a:t>Gradual ramp-up over several years</a:t>
            </a:r>
          </a:p>
          <a:p>
            <a:pPr lvl="1"/>
            <a:r>
              <a:rPr lang="en-US" sz="1800" dirty="0"/>
              <a:t>Currently operating at 10 kW, move to 20 kW in near future</a:t>
            </a:r>
          </a:p>
          <a:p>
            <a:pPr lvl="1"/>
            <a:endParaRPr lang="en-US" sz="1000" dirty="0"/>
          </a:p>
          <a:p>
            <a:r>
              <a:rPr lang="en-US" dirty="0"/>
              <a:t>Production via projectile fragmentation</a:t>
            </a:r>
          </a:p>
          <a:p>
            <a:pPr lvl="1"/>
            <a:r>
              <a:rPr lang="en-US" sz="1800" dirty="0"/>
              <a:t>Beams of all elements and isotopes with short half-lives</a:t>
            </a:r>
          </a:p>
          <a:p>
            <a:pPr lvl="1"/>
            <a:endParaRPr lang="en-US" sz="1000" dirty="0"/>
          </a:p>
          <a:p>
            <a:r>
              <a:rPr lang="en-US" dirty="0"/>
              <a:t>Rare isotope cocktail beam separated in-flight</a:t>
            </a:r>
          </a:p>
          <a:p>
            <a:pPr lvl="1"/>
            <a:r>
              <a:rPr lang="en-US" sz="1800" dirty="0"/>
              <a:t>Fast development time for new rare isotope beams</a:t>
            </a:r>
          </a:p>
          <a:p>
            <a:pPr lvl="1"/>
            <a:endParaRPr lang="en-US" sz="1000" dirty="0"/>
          </a:p>
          <a:p>
            <a:r>
              <a:rPr lang="en-US" dirty="0"/>
              <a:t>Improvements projects, R&amp;D, and new</a:t>
            </a:r>
            <a:br>
              <a:rPr lang="en-US" dirty="0"/>
            </a:br>
            <a:r>
              <a:rPr lang="en-US" dirty="0"/>
              <a:t>equipment increase FRIB science potentials</a:t>
            </a:r>
          </a:p>
          <a:p>
            <a:pPr lvl="1"/>
            <a:r>
              <a:rPr lang="en-US" sz="1800" dirty="0"/>
              <a:t>Stopped &amp; reaccelerated beams are an important focus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D4A0F3B-FB99-4CA3-2805-62ADCE8E8B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" y="126818"/>
            <a:ext cx="11963400" cy="803649"/>
          </a:xfrm>
        </p:spPr>
        <p:txBody>
          <a:bodyPr/>
          <a:lstStyle/>
          <a:p>
            <a:r>
              <a:rPr lang="en-US" dirty="0"/>
              <a:t>FRIB is Optimized for Science</a:t>
            </a:r>
            <a:br>
              <a:rPr lang="en-US" dirty="0"/>
            </a:br>
            <a:r>
              <a:rPr lang="en-US" sz="2400" dirty="0"/>
              <a:t>with Fast, Stopped and Reaccelerated Rare Isotope Beams</a:t>
            </a:r>
          </a:p>
        </p:txBody>
      </p:sp>
      <p:pic>
        <p:nvPicPr>
          <p:cNvPr id="9" name="Picture 8" descr="A black rectangle with a white background&#10;&#10;AI-generated content may be incorrect.">
            <a:extLst>
              <a:ext uri="{FF2B5EF4-FFF2-40B4-BE49-F238E27FC236}">
                <a16:creationId xmlns:a16="http://schemas.microsoft.com/office/drawing/2014/main" id="{B907801D-D205-4CDA-C0B9-6C3EB9BF1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8" y="6055483"/>
            <a:ext cx="3669671" cy="665595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31FF9F08-78DB-DD63-2257-CE6EF257F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658" y="6168131"/>
            <a:ext cx="2552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 err="1">
                <a:solidFill>
                  <a:srgbClr val="000000"/>
                </a:solidFill>
                <a:latin typeface="+mj-lt"/>
              </a:rPr>
              <a:t>frib.msu.edu</a:t>
            </a:r>
            <a:endParaRPr lang="en-US" altLang="en-US" sz="24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5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27A4D-BE20-F5F7-CAE0-1E3E58150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F47EC-EEE5-8EAC-BA0A-472150DBF4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499BB-166E-D406-5596-9F3AA0164C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63BFC66-1503-9B2F-4518-8EDF767B4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85755"/>
            <a:ext cx="12115800" cy="485775"/>
          </a:xfrm>
        </p:spPr>
        <p:txBody>
          <a:bodyPr/>
          <a:lstStyle/>
          <a:p>
            <a:r>
              <a:rPr lang="en-US" dirty="0">
                <a:latin typeface="Arial" pitchFamily="34" charset="0"/>
                <a:ea typeface="ＭＳ Ｐゴシック"/>
                <a:cs typeface="ＭＳ Ｐゴシック"/>
              </a:rPr>
              <a:t>FRIB Continues to Deliver High-quality Stopped Beams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0178EE-B959-23A8-FD18-8F116522A487}"/>
              </a:ext>
            </a:extLst>
          </p:cNvPr>
          <p:cNvGrpSpPr/>
          <p:nvPr/>
        </p:nvGrpSpPr>
        <p:grpSpPr>
          <a:xfrm>
            <a:off x="3999119" y="1358527"/>
            <a:ext cx="4044289" cy="2545026"/>
            <a:chOff x="2971800" y="2438400"/>
            <a:chExt cx="3200400" cy="201397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4D78D15-15B9-98A2-C8EB-B4F8632CE081}"/>
                </a:ext>
              </a:extLst>
            </p:cNvPr>
            <p:cNvSpPr/>
            <p:nvPr/>
          </p:nvSpPr>
          <p:spPr>
            <a:xfrm>
              <a:off x="2971800" y="3918976"/>
              <a:ext cx="3200400" cy="5334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78E7DE-6BE0-E32C-7F66-4EA9BF0286A3}"/>
                </a:ext>
              </a:extLst>
            </p:cNvPr>
            <p:cNvSpPr/>
            <p:nvPr/>
          </p:nvSpPr>
          <p:spPr>
            <a:xfrm>
              <a:off x="5334001" y="2438400"/>
              <a:ext cx="838199" cy="174278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DFFB8EF-495F-2ADB-6BCD-B68A8AEA8A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094" y="1281752"/>
            <a:ext cx="11167978" cy="45581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A780701-C1F5-77A4-5A07-A7434A351F54}"/>
              </a:ext>
            </a:extLst>
          </p:cNvPr>
          <p:cNvSpPr txBox="1"/>
          <p:nvPr/>
        </p:nvSpPr>
        <p:spPr>
          <a:xfrm>
            <a:off x="7026860" y="1293529"/>
            <a:ext cx="899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Stopped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Beams</a:t>
            </a:r>
          </a:p>
          <a:p>
            <a:pPr algn="ctr"/>
            <a:r>
              <a:rPr lang="en-US" sz="1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D423113-5B2A-1578-462C-7FD325141971}"/>
              </a:ext>
            </a:extLst>
          </p:cNvPr>
          <p:cNvSpPr txBox="1"/>
          <p:nvPr/>
        </p:nvSpPr>
        <p:spPr>
          <a:xfrm>
            <a:off x="7419726" y="4053096"/>
            <a:ext cx="991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CCC00"/>
                </a:solidFill>
              </a:rPr>
              <a:t>Fast </a:t>
            </a:r>
            <a:br>
              <a:rPr lang="en-US" sz="1400" b="1" dirty="0">
                <a:solidFill>
                  <a:srgbClr val="CCCC00"/>
                </a:solidFill>
              </a:rPr>
            </a:br>
            <a:r>
              <a:rPr lang="en-US" sz="1400" b="1" dirty="0">
                <a:solidFill>
                  <a:srgbClr val="CCCC00"/>
                </a:solidFill>
              </a:rPr>
              <a:t>Beams</a:t>
            </a:r>
          </a:p>
          <a:p>
            <a:r>
              <a:rPr lang="en-US" sz="1400" b="1" dirty="0">
                <a:solidFill>
                  <a:srgbClr val="CCCC00"/>
                </a:solidFill>
              </a:rPr>
              <a:t>Area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C7B5656-C11B-730C-1E7E-DE8DD219CAFB}"/>
              </a:ext>
            </a:extLst>
          </p:cNvPr>
          <p:cNvSpPr txBox="1"/>
          <p:nvPr/>
        </p:nvSpPr>
        <p:spPr>
          <a:xfrm>
            <a:off x="7014913" y="2048889"/>
            <a:ext cx="1040441" cy="2616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BECOLA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69EAB-CD03-30AB-FF0E-5EB386ABF400}"/>
              </a:ext>
            </a:extLst>
          </p:cNvPr>
          <p:cNvSpPr txBox="1"/>
          <p:nvPr/>
        </p:nvSpPr>
        <p:spPr>
          <a:xfrm>
            <a:off x="6993578" y="2486403"/>
            <a:ext cx="1040441" cy="27699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LEBIT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B2F0DA-C1A5-8DFF-45D1-F40EB98313BF}"/>
              </a:ext>
            </a:extLst>
          </p:cNvPr>
          <p:cNvSpPr txBox="1"/>
          <p:nvPr/>
        </p:nvSpPr>
        <p:spPr>
          <a:xfrm>
            <a:off x="5608870" y="3060719"/>
            <a:ext cx="1099981" cy="27699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Gas Stopper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ADF0A68-548E-8087-4C47-C2221E697EC6}"/>
              </a:ext>
            </a:extLst>
          </p:cNvPr>
          <p:cNvSpPr txBox="1"/>
          <p:nvPr/>
        </p:nvSpPr>
        <p:spPr>
          <a:xfrm>
            <a:off x="3891680" y="3065665"/>
            <a:ext cx="1527982" cy="27699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Cyclotron Stopper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A19DA7D-3E43-E11C-1DCA-719A34823B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5" t="30724" r="8166"/>
          <a:stretch/>
        </p:blipFill>
        <p:spPr>
          <a:xfrm>
            <a:off x="615714" y="1151245"/>
            <a:ext cx="3017520" cy="1827430"/>
          </a:xfrm>
          <a:prstGeom prst="rect">
            <a:avLst/>
          </a:prstGeom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D3418A54-AAAC-5C14-4017-DFCFD217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40" y="1148853"/>
            <a:ext cx="3020832" cy="18288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Arrow: Right 62">
            <a:extLst>
              <a:ext uri="{FF2B5EF4-FFF2-40B4-BE49-F238E27FC236}">
                <a16:creationId xmlns:a16="http://schemas.microsoft.com/office/drawing/2014/main" id="{DF7196D8-96DE-B255-C2FF-7F24351D1D3F}"/>
              </a:ext>
            </a:extLst>
          </p:cNvPr>
          <p:cNvSpPr/>
          <p:nvPr/>
        </p:nvSpPr>
        <p:spPr>
          <a:xfrm>
            <a:off x="3771628" y="4200445"/>
            <a:ext cx="2950698" cy="561891"/>
          </a:xfrm>
          <a:prstGeom prst="rightArrow">
            <a:avLst>
              <a:gd name="adj1" fmla="val 64465"/>
              <a:gd name="adj2" fmla="val 90684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10C82C6-292E-AE4F-7EA2-4423D7924115}"/>
              </a:ext>
            </a:extLst>
          </p:cNvPr>
          <p:cNvSpPr txBox="1"/>
          <p:nvPr/>
        </p:nvSpPr>
        <p:spPr>
          <a:xfrm>
            <a:off x="3724612" y="4295053"/>
            <a:ext cx="1328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 MeV/u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16086F8-83DC-5A8E-CC99-768ED8884294}"/>
              </a:ext>
            </a:extLst>
          </p:cNvPr>
          <p:cNvSpPr txBox="1"/>
          <p:nvPr/>
        </p:nvSpPr>
        <p:spPr>
          <a:xfrm>
            <a:off x="5558270" y="4302950"/>
            <a:ext cx="938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keV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A71A0B3-B90F-56ED-1827-7F301E2A6A8D}"/>
              </a:ext>
            </a:extLst>
          </p:cNvPr>
          <p:cNvSpPr/>
          <p:nvPr/>
        </p:nvSpPr>
        <p:spPr>
          <a:xfrm>
            <a:off x="3413574" y="4872842"/>
            <a:ext cx="8292372" cy="1283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Block Arc 69">
            <a:extLst>
              <a:ext uri="{FF2B5EF4-FFF2-40B4-BE49-F238E27FC236}">
                <a16:creationId xmlns:a16="http://schemas.microsoft.com/office/drawing/2014/main" id="{5F7C6878-35CE-B254-5866-2D4B2C3D1D5B}"/>
              </a:ext>
            </a:extLst>
          </p:cNvPr>
          <p:cNvSpPr/>
          <p:nvPr/>
        </p:nvSpPr>
        <p:spPr>
          <a:xfrm rot="18897783">
            <a:off x="1684598" y="3764725"/>
            <a:ext cx="3222773" cy="3978236"/>
          </a:xfrm>
          <a:prstGeom prst="blockArc">
            <a:avLst>
              <a:gd name="adj1" fmla="val 13290459"/>
              <a:gd name="adj2" fmla="val 18235176"/>
              <a:gd name="adj3" fmla="val 464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Arrow: Down 70">
            <a:extLst>
              <a:ext uri="{FF2B5EF4-FFF2-40B4-BE49-F238E27FC236}">
                <a16:creationId xmlns:a16="http://schemas.microsoft.com/office/drawing/2014/main" id="{979A11EC-A4EE-4272-BD53-A340C7FCFC72}"/>
              </a:ext>
            </a:extLst>
          </p:cNvPr>
          <p:cNvSpPr/>
          <p:nvPr/>
        </p:nvSpPr>
        <p:spPr>
          <a:xfrm rot="16200000">
            <a:off x="3220232" y="3587751"/>
            <a:ext cx="291632" cy="855570"/>
          </a:xfrm>
          <a:prstGeom prst="downArrow">
            <a:avLst>
              <a:gd name="adj1" fmla="val 51295"/>
              <a:gd name="adj2" fmla="val 107834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2ECF97A-C40A-E8B7-F0E4-98340C087F8B}"/>
              </a:ext>
            </a:extLst>
          </p:cNvPr>
          <p:cNvSpPr/>
          <p:nvPr/>
        </p:nvSpPr>
        <p:spPr>
          <a:xfrm>
            <a:off x="5520914" y="3334486"/>
            <a:ext cx="1187937" cy="56021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 w="31750"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Down 72">
            <a:extLst>
              <a:ext uri="{FF2B5EF4-FFF2-40B4-BE49-F238E27FC236}">
                <a16:creationId xmlns:a16="http://schemas.microsoft.com/office/drawing/2014/main" id="{B3E7AAB7-2F8C-5AE1-2FC9-38303DE520E4}"/>
              </a:ext>
            </a:extLst>
          </p:cNvPr>
          <p:cNvSpPr/>
          <p:nvPr/>
        </p:nvSpPr>
        <p:spPr>
          <a:xfrm rot="14804750">
            <a:off x="5053774" y="3546928"/>
            <a:ext cx="291632" cy="652452"/>
          </a:xfrm>
          <a:prstGeom prst="downArrow">
            <a:avLst>
              <a:gd name="adj1" fmla="val 54562"/>
              <a:gd name="adj2" fmla="val 10783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Block Arc 73">
            <a:extLst>
              <a:ext uri="{FF2B5EF4-FFF2-40B4-BE49-F238E27FC236}">
                <a16:creationId xmlns:a16="http://schemas.microsoft.com/office/drawing/2014/main" id="{270BF42C-88A8-FFAA-3079-693CD46A85EF}"/>
              </a:ext>
            </a:extLst>
          </p:cNvPr>
          <p:cNvSpPr/>
          <p:nvPr/>
        </p:nvSpPr>
        <p:spPr>
          <a:xfrm rot="10800000">
            <a:off x="2824914" y="1468957"/>
            <a:ext cx="3194037" cy="2676992"/>
          </a:xfrm>
          <a:prstGeom prst="blockArc">
            <a:avLst>
              <a:gd name="adj1" fmla="val 14877772"/>
              <a:gd name="adj2" fmla="val 17389680"/>
              <a:gd name="adj3" fmla="val 613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Block Arc 74">
            <a:extLst>
              <a:ext uri="{FF2B5EF4-FFF2-40B4-BE49-F238E27FC236}">
                <a16:creationId xmlns:a16="http://schemas.microsoft.com/office/drawing/2014/main" id="{55A82437-B20B-A1AD-E7B9-8920CCCD43E0}"/>
              </a:ext>
            </a:extLst>
          </p:cNvPr>
          <p:cNvSpPr/>
          <p:nvPr/>
        </p:nvSpPr>
        <p:spPr>
          <a:xfrm>
            <a:off x="2357267" y="3932594"/>
            <a:ext cx="3194037" cy="2676992"/>
          </a:xfrm>
          <a:prstGeom prst="blockArc">
            <a:avLst>
              <a:gd name="adj1" fmla="val 15782420"/>
              <a:gd name="adj2" fmla="val 16387437"/>
              <a:gd name="adj3" fmla="val 587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Arrow: Down 75">
            <a:extLst>
              <a:ext uri="{FF2B5EF4-FFF2-40B4-BE49-F238E27FC236}">
                <a16:creationId xmlns:a16="http://schemas.microsoft.com/office/drawing/2014/main" id="{A706DD50-AC7E-CCAE-1961-480BD8216DAF}"/>
              </a:ext>
            </a:extLst>
          </p:cNvPr>
          <p:cNvSpPr/>
          <p:nvPr/>
        </p:nvSpPr>
        <p:spPr>
          <a:xfrm rot="10800000">
            <a:off x="6908865" y="3120947"/>
            <a:ext cx="291632" cy="415407"/>
          </a:xfrm>
          <a:prstGeom prst="downArrow">
            <a:avLst>
              <a:gd name="adj1" fmla="val 51295"/>
              <a:gd name="adj2" fmla="val 10783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EA90326-34D8-C423-F1B9-17EE4993433F}"/>
              </a:ext>
            </a:extLst>
          </p:cNvPr>
          <p:cNvSpPr/>
          <p:nvPr/>
        </p:nvSpPr>
        <p:spPr>
          <a:xfrm rot="2914082">
            <a:off x="6864515" y="3423463"/>
            <a:ext cx="144511" cy="381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888DFE5-4407-BBC1-3A25-44803DA2CF3B}"/>
              </a:ext>
            </a:extLst>
          </p:cNvPr>
          <p:cNvSpPr txBox="1"/>
          <p:nvPr/>
        </p:nvSpPr>
        <p:spPr>
          <a:xfrm>
            <a:off x="1952349" y="6120604"/>
            <a:ext cx="1638668" cy="27699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Production Target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B065DC1-8ECD-FF68-1A1D-0C229482B3E6}"/>
              </a:ext>
            </a:extLst>
          </p:cNvPr>
          <p:cNvSpPr txBox="1"/>
          <p:nvPr/>
        </p:nvSpPr>
        <p:spPr>
          <a:xfrm>
            <a:off x="1961221" y="4576316"/>
            <a:ext cx="977042" cy="646331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ARIS</a:t>
            </a:r>
          </a:p>
          <a:p>
            <a:pPr algn="ctr"/>
            <a:r>
              <a:rPr lang="en-US" sz="1200" b="1" dirty="0"/>
              <a:t>In-Flight</a:t>
            </a:r>
          </a:p>
          <a:p>
            <a:pPr algn="ctr"/>
            <a:r>
              <a:rPr lang="en-US" sz="1200" b="1" dirty="0"/>
              <a:t>Separator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7CA1A4E-E08A-B51B-8786-E77C8D993AA5}"/>
              </a:ext>
            </a:extLst>
          </p:cNvPr>
          <p:cNvSpPr txBox="1"/>
          <p:nvPr/>
        </p:nvSpPr>
        <p:spPr>
          <a:xfrm>
            <a:off x="8342458" y="3854138"/>
            <a:ext cx="3136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Reaccelerated Beams Area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98F20A2-5061-0E12-0B5E-0300798EAAC4}"/>
              </a:ext>
            </a:extLst>
          </p:cNvPr>
          <p:cNvSpPr txBox="1"/>
          <p:nvPr/>
        </p:nvSpPr>
        <p:spPr>
          <a:xfrm>
            <a:off x="8628907" y="358683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ReA3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83E972-1E30-3EE9-91AA-4CB5DD8DDE40}"/>
              </a:ext>
            </a:extLst>
          </p:cNvPr>
          <p:cNvSpPr txBox="1"/>
          <p:nvPr/>
        </p:nvSpPr>
        <p:spPr>
          <a:xfrm>
            <a:off x="9897472" y="3586837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ReA6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F6A52FF3-3897-EE97-2764-16792D00B8C8}"/>
              </a:ext>
            </a:extLst>
          </p:cNvPr>
          <p:cNvSpPr/>
          <p:nvPr/>
        </p:nvSpPr>
        <p:spPr>
          <a:xfrm rot="9622895">
            <a:off x="1570939" y="5876319"/>
            <a:ext cx="323024" cy="615186"/>
          </a:xfrm>
          <a:prstGeom prst="downArrow">
            <a:avLst>
              <a:gd name="adj1" fmla="val 50000"/>
              <a:gd name="adj2" fmla="val 9419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2CE5A90-1ED6-2A15-0281-8A7AB97748FE}"/>
              </a:ext>
            </a:extLst>
          </p:cNvPr>
          <p:cNvSpPr txBox="1"/>
          <p:nvPr/>
        </p:nvSpPr>
        <p:spPr>
          <a:xfrm>
            <a:off x="3651459" y="5091069"/>
            <a:ext cx="58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ARIS Separator: </a:t>
            </a:r>
            <a:r>
              <a:rPr lang="en-US" sz="1200" dirty="0"/>
              <a:t>M. Hausmann, </a:t>
            </a:r>
            <a:r>
              <a:rPr lang="en-US" sz="1200" i="1" dirty="0"/>
              <a:t>et al.</a:t>
            </a:r>
            <a:r>
              <a:rPr lang="en-US" sz="1200" dirty="0"/>
              <a:t> NIM B </a:t>
            </a:r>
            <a:r>
              <a:rPr lang="en-US" sz="1200" b="1" dirty="0"/>
              <a:t>317,</a:t>
            </a:r>
            <a:r>
              <a:rPr lang="en-US" sz="1200" dirty="0"/>
              <a:t> 349-353 (2013)</a:t>
            </a:r>
          </a:p>
          <a:p>
            <a:r>
              <a:rPr lang="en-US" sz="1200" b="1" dirty="0"/>
              <a:t>ANL Gas Stopper: </a:t>
            </a:r>
            <a:r>
              <a:rPr lang="en-US" sz="1200" dirty="0"/>
              <a:t>C. </a:t>
            </a:r>
            <a:r>
              <a:rPr lang="en-US" sz="1200" dirty="0" err="1"/>
              <a:t>Sumithrarachchi</a:t>
            </a:r>
            <a:r>
              <a:rPr lang="en-US" sz="1200" dirty="0"/>
              <a:t>, </a:t>
            </a:r>
            <a:r>
              <a:rPr lang="en-US" sz="1200" i="1" dirty="0"/>
              <a:t>et al.</a:t>
            </a:r>
            <a:r>
              <a:rPr lang="en-US" sz="1200" dirty="0"/>
              <a:t> NIM B </a:t>
            </a:r>
            <a:r>
              <a:rPr lang="en-US" sz="1200" b="1" dirty="0"/>
              <a:t>463,</a:t>
            </a:r>
            <a:r>
              <a:rPr lang="en-US" sz="1200" dirty="0"/>
              <a:t> 305 (2020)</a:t>
            </a:r>
            <a:endParaRPr lang="en-US" sz="1200" b="1" dirty="0"/>
          </a:p>
          <a:p>
            <a:r>
              <a:rPr lang="en-US" sz="1200" b="1" dirty="0"/>
              <a:t>ACGS Gas Stopper: </a:t>
            </a:r>
            <a:r>
              <a:rPr lang="en-US" sz="1200" dirty="0"/>
              <a:t>K. Lund, </a:t>
            </a:r>
            <a:r>
              <a:rPr lang="en-US" sz="1200" i="1" dirty="0"/>
              <a:t>et al.</a:t>
            </a:r>
            <a:r>
              <a:rPr lang="en-US" sz="1200" dirty="0"/>
              <a:t> NIM B </a:t>
            </a:r>
            <a:r>
              <a:rPr lang="en-US" sz="1200" b="1" dirty="0"/>
              <a:t>463,</a:t>
            </a:r>
            <a:r>
              <a:rPr lang="en-US" sz="1200" dirty="0"/>
              <a:t> 378-381 (2020)</a:t>
            </a:r>
            <a:endParaRPr lang="en-US" sz="1200" b="1" dirty="0"/>
          </a:p>
          <a:p>
            <a:r>
              <a:rPr lang="en-US" sz="1200" b="1" dirty="0"/>
              <a:t>LEBIT Facility: </a:t>
            </a:r>
            <a:r>
              <a:rPr lang="en-US" sz="1200" dirty="0"/>
              <a:t>S. Schwarz, </a:t>
            </a:r>
            <a:r>
              <a:rPr lang="en-US" sz="1200" i="1" dirty="0"/>
              <a:t>et al.</a:t>
            </a:r>
            <a:r>
              <a:rPr lang="en-US" sz="1200" dirty="0"/>
              <a:t> NIM B </a:t>
            </a:r>
            <a:r>
              <a:rPr lang="en-US" sz="1200" b="1" dirty="0"/>
              <a:t>204, </a:t>
            </a:r>
            <a:r>
              <a:rPr lang="en-US" sz="1200" dirty="0"/>
              <a:t>507</a:t>
            </a:r>
            <a:r>
              <a:rPr lang="en-US" sz="1200" b="1" dirty="0"/>
              <a:t> </a:t>
            </a:r>
            <a:r>
              <a:rPr lang="en-US" sz="1200" dirty="0"/>
              <a:t>(2003)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93A63-89F6-5B72-D686-E0FDCE8A6AF9}"/>
              </a:ext>
            </a:extLst>
          </p:cNvPr>
          <p:cNvSpPr/>
          <p:nvPr/>
        </p:nvSpPr>
        <p:spPr>
          <a:xfrm>
            <a:off x="7002678" y="2767060"/>
            <a:ext cx="1040731" cy="341969"/>
          </a:xfrm>
          <a:prstGeom prst="rect">
            <a:avLst/>
          </a:prstGeom>
          <a:solidFill>
            <a:srgbClr val="EB6C6B">
              <a:alpha val="50000"/>
            </a:srgbClr>
          </a:solidFill>
          <a:ln w="31750">
            <a:solidFill>
              <a:srgbClr val="EB6C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83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AE6663-6823-F878-6847-FC1F77C307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5C832-2CED-E083-E0F2-847ABC7102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39655C6-A10C-087A-B1DA-A6EEDFC44714}"/>
              </a:ext>
            </a:extLst>
          </p:cNvPr>
          <p:cNvSpPr>
            <a:spLocks noGrp="1"/>
          </p:cNvSpPr>
          <p:nvPr/>
        </p:nvSpPr>
        <p:spPr bwMode="auto">
          <a:xfrm>
            <a:off x="90394" y="252042"/>
            <a:ext cx="11988800" cy="478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>
            <a:lvl1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37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80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162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241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323" algn="ctr" defTabSz="807828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dirty="0"/>
              <a:t>Precision Mass Measurements with LEBIT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7CFD34E-E0A1-9788-BA7B-7843DC04A22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b="17700"/>
          <a:stretch/>
        </p:blipFill>
        <p:spPr bwMode="auto">
          <a:xfrm>
            <a:off x="11206" y="1834330"/>
            <a:ext cx="8816788" cy="383106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hteck 20">
            <a:extLst>
              <a:ext uri="{FF2B5EF4-FFF2-40B4-BE49-F238E27FC236}">
                <a16:creationId xmlns:a16="http://schemas.microsoft.com/office/drawing/2014/main" id="{9BB9CB81-EF78-7713-8806-FA5F855C6902}"/>
              </a:ext>
            </a:extLst>
          </p:cNvPr>
          <p:cNvSpPr/>
          <p:nvPr/>
        </p:nvSpPr>
        <p:spPr>
          <a:xfrm>
            <a:off x="903193" y="1319583"/>
            <a:ext cx="8001001" cy="4601245"/>
          </a:xfrm>
          <a:prstGeom prst="rect">
            <a:avLst/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>
              <a:solidFill>
                <a:srgbClr val="CC0000"/>
              </a:solidFill>
            </a:endParaRPr>
          </a:p>
        </p:txBody>
      </p:sp>
      <p:sp>
        <p:nvSpPr>
          <p:cNvPr id="11" name="Textfeld 21">
            <a:extLst>
              <a:ext uri="{FF2B5EF4-FFF2-40B4-BE49-F238E27FC236}">
                <a16:creationId xmlns:a16="http://schemas.microsoft.com/office/drawing/2014/main" id="{BBD68DE4-8DAE-D473-6A72-390E485E1406}"/>
              </a:ext>
            </a:extLst>
          </p:cNvPr>
          <p:cNvSpPr txBox="1"/>
          <p:nvPr/>
        </p:nvSpPr>
        <p:spPr>
          <a:xfrm>
            <a:off x="830438" y="959473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de-DE" sz="2000" b="1" dirty="0">
                <a:solidFill>
                  <a:schemeClr val="accent2"/>
                </a:solidFill>
              </a:rPr>
              <a:t>30 kV offset</a:t>
            </a:r>
          </a:p>
        </p:txBody>
      </p:sp>
      <p:sp>
        <p:nvSpPr>
          <p:cNvPr id="12" name="TextBox 47">
            <a:extLst>
              <a:ext uri="{FF2B5EF4-FFF2-40B4-BE49-F238E27FC236}">
                <a16:creationId xmlns:a16="http://schemas.microsoft.com/office/drawing/2014/main" id="{6CC0197F-E5D6-B6CB-43DF-E89748A6C84D}"/>
              </a:ext>
            </a:extLst>
          </p:cNvPr>
          <p:cNvSpPr txBox="1"/>
          <p:nvPr/>
        </p:nvSpPr>
        <p:spPr>
          <a:xfrm>
            <a:off x="53097" y="5175687"/>
            <a:ext cx="777342" cy="715581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Rare </a:t>
            </a:r>
          </a:p>
          <a:p>
            <a:pPr algn="ctr"/>
            <a:r>
              <a:rPr lang="en-US" sz="13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isotope beam</a:t>
            </a:r>
          </a:p>
        </p:txBody>
      </p:sp>
      <p:sp>
        <p:nvSpPr>
          <p:cNvPr id="14" name="Bent Arrow 49">
            <a:extLst>
              <a:ext uri="{FF2B5EF4-FFF2-40B4-BE49-F238E27FC236}">
                <a16:creationId xmlns:a16="http://schemas.microsoft.com/office/drawing/2014/main" id="{09AB2D0D-775F-2F9F-609C-7A42E5B7F2E2}"/>
              </a:ext>
            </a:extLst>
          </p:cNvPr>
          <p:cNvSpPr/>
          <p:nvPr/>
        </p:nvSpPr>
        <p:spPr>
          <a:xfrm>
            <a:off x="409418" y="2367576"/>
            <a:ext cx="554064" cy="1112001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ight Arrow 50">
            <a:extLst>
              <a:ext uri="{FF2B5EF4-FFF2-40B4-BE49-F238E27FC236}">
                <a16:creationId xmlns:a16="http://schemas.microsoft.com/office/drawing/2014/main" id="{3F2D0F30-A587-FDC9-8F26-34222A424735}"/>
              </a:ext>
            </a:extLst>
          </p:cNvPr>
          <p:cNvSpPr/>
          <p:nvPr/>
        </p:nvSpPr>
        <p:spPr>
          <a:xfrm>
            <a:off x="1133949" y="2367577"/>
            <a:ext cx="1135999" cy="283194"/>
          </a:xfrm>
          <a:prstGeom prst="rightArrow">
            <a:avLst>
              <a:gd name="adj1" fmla="val 50000"/>
              <a:gd name="adj2" fmla="val 9953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51">
            <a:extLst>
              <a:ext uri="{FF2B5EF4-FFF2-40B4-BE49-F238E27FC236}">
                <a16:creationId xmlns:a16="http://schemas.microsoft.com/office/drawing/2014/main" id="{BA05D62D-0E89-CD91-18D4-A31EEBAB06B8}"/>
              </a:ext>
            </a:extLst>
          </p:cNvPr>
          <p:cNvSpPr txBox="1"/>
          <p:nvPr/>
        </p:nvSpPr>
        <p:spPr>
          <a:xfrm>
            <a:off x="1826865" y="1293165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1400" b="1" dirty="0">
                <a:solidFill>
                  <a:srgbClr val="92D050"/>
                </a:solidFill>
                <a:latin typeface="+mn-lt"/>
              </a:rPr>
              <a:t>Off-line</a:t>
            </a:r>
          </a:p>
          <a:p>
            <a:pPr algn="ctr"/>
            <a:r>
              <a:rPr lang="en-US" sz="1400" b="1" dirty="0">
                <a:solidFill>
                  <a:srgbClr val="92D050"/>
                </a:solidFill>
                <a:latin typeface="+mn-lt"/>
              </a:rPr>
              <a:t>Ion sources</a:t>
            </a:r>
          </a:p>
        </p:txBody>
      </p:sp>
      <p:sp>
        <p:nvSpPr>
          <p:cNvPr id="17" name="Down Arrow 53">
            <a:extLst>
              <a:ext uri="{FF2B5EF4-FFF2-40B4-BE49-F238E27FC236}">
                <a16:creationId xmlns:a16="http://schemas.microsoft.com/office/drawing/2014/main" id="{49BBB0E4-CE92-1AB2-1CE8-0DDA04445BB0}"/>
              </a:ext>
            </a:extLst>
          </p:cNvPr>
          <p:cNvSpPr/>
          <p:nvPr/>
        </p:nvSpPr>
        <p:spPr>
          <a:xfrm>
            <a:off x="2281013" y="2013176"/>
            <a:ext cx="276402" cy="387928"/>
          </a:xfrm>
          <a:prstGeom prst="downArrow">
            <a:avLst>
              <a:gd name="adj1" fmla="val 50000"/>
              <a:gd name="adj2" fmla="val 83650"/>
            </a:avLst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8" name="TextBox 54">
            <a:extLst>
              <a:ext uri="{FF2B5EF4-FFF2-40B4-BE49-F238E27FC236}">
                <a16:creationId xmlns:a16="http://schemas.microsoft.com/office/drawing/2014/main" id="{B9C608E5-DE57-297E-21BF-986493250E56}"/>
              </a:ext>
            </a:extLst>
          </p:cNvPr>
          <p:cNvSpPr txBox="1"/>
          <p:nvPr/>
        </p:nvSpPr>
        <p:spPr>
          <a:xfrm>
            <a:off x="1560042" y="3384976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400" b="1" dirty="0">
                <a:latin typeface="+mn-lt"/>
              </a:rPr>
              <a:t>Plasma Discharge</a:t>
            </a:r>
          </a:p>
        </p:txBody>
      </p:sp>
      <p:sp>
        <p:nvSpPr>
          <p:cNvPr id="19" name="TextBox 55">
            <a:extLst>
              <a:ext uri="{FF2B5EF4-FFF2-40B4-BE49-F238E27FC236}">
                <a16:creationId xmlns:a16="http://schemas.microsoft.com/office/drawing/2014/main" id="{228E8D53-1980-C761-542E-F6B25E548ED8}"/>
              </a:ext>
            </a:extLst>
          </p:cNvPr>
          <p:cNvSpPr txBox="1"/>
          <p:nvPr/>
        </p:nvSpPr>
        <p:spPr>
          <a:xfrm>
            <a:off x="1710778" y="1706852"/>
            <a:ext cx="1420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400" b="1" dirty="0">
                <a:latin typeface="+mn-lt"/>
              </a:rPr>
              <a:t>Laser Ablation</a:t>
            </a:r>
          </a:p>
        </p:txBody>
      </p:sp>
      <p:sp>
        <p:nvSpPr>
          <p:cNvPr id="20" name="Right Arrow 16">
            <a:extLst>
              <a:ext uri="{FF2B5EF4-FFF2-40B4-BE49-F238E27FC236}">
                <a16:creationId xmlns:a16="http://schemas.microsoft.com/office/drawing/2014/main" id="{501603AB-EE9F-1591-A4EE-5B1B4601C8A8}"/>
              </a:ext>
            </a:extLst>
          </p:cNvPr>
          <p:cNvSpPr/>
          <p:nvPr/>
        </p:nvSpPr>
        <p:spPr>
          <a:xfrm>
            <a:off x="2598440" y="2376721"/>
            <a:ext cx="914400" cy="266889"/>
          </a:xfrm>
          <a:prstGeom prst="rightArrow">
            <a:avLst>
              <a:gd name="adj1" fmla="val 50000"/>
              <a:gd name="adj2" fmla="val 8810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ight Arrow 56">
            <a:extLst>
              <a:ext uri="{FF2B5EF4-FFF2-40B4-BE49-F238E27FC236}">
                <a16:creationId xmlns:a16="http://schemas.microsoft.com/office/drawing/2014/main" id="{09A54C82-8454-F5A0-1330-A1DE9FA3B092}"/>
              </a:ext>
            </a:extLst>
          </p:cNvPr>
          <p:cNvSpPr/>
          <p:nvPr/>
        </p:nvSpPr>
        <p:spPr>
          <a:xfrm>
            <a:off x="4255994" y="2376721"/>
            <a:ext cx="914400" cy="266889"/>
          </a:xfrm>
          <a:prstGeom prst="rightArrow">
            <a:avLst>
              <a:gd name="adj1" fmla="val 50000"/>
              <a:gd name="adj2" fmla="val 88838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57">
            <a:extLst>
              <a:ext uri="{FF2B5EF4-FFF2-40B4-BE49-F238E27FC236}">
                <a16:creationId xmlns:a16="http://schemas.microsoft.com/office/drawing/2014/main" id="{393E27B2-11E7-C423-876B-770426BE1441}"/>
              </a:ext>
            </a:extLst>
          </p:cNvPr>
          <p:cNvSpPr txBox="1"/>
          <p:nvPr/>
        </p:nvSpPr>
        <p:spPr>
          <a:xfrm>
            <a:off x="3279099" y="1715978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RFQ Cooler </a:t>
            </a:r>
          </a:p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&amp; Buncher</a:t>
            </a:r>
          </a:p>
        </p:txBody>
      </p:sp>
      <p:sp>
        <p:nvSpPr>
          <p:cNvPr id="23" name="Right Arrow 23">
            <a:extLst>
              <a:ext uri="{FF2B5EF4-FFF2-40B4-BE49-F238E27FC236}">
                <a16:creationId xmlns:a16="http://schemas.microsoft.com/office/drawing/2014/main" id="{ED6859E8-DF88-8F81-4307-2F65CA6B8F9B}"/>
              </a:ext>
            </a:extLst>
          </p:cNvPr>
          <p:cNvSpPr/>
          <p:nvPr/>
        </p:nvSpPr>
        <p:spPr>
          <a:xfrm>
            <a:off x="6492851" y="2384800"/>
            <a:ext cx="689707" cy="251132"/>
          </a:xfrm>
          <a:prstGeom prst="rightArrow">
            <a:avLst>
              <a:gd name="adj1" fmla="val 50000"/>
              <a:gd name="adj2" fmla="val 98526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TextBox 58">
            <a:extLst>
              <a:ext uri="{FF2B5EF4-FFF2-40B4-BE49-F238E27FC236}">
                <a16:creationId xmlns:a16="http://schemas.microsoft.com/office/drawing/2014/main" id="{2FBE6B68-C140-3C27-38D4-7332F0A2EB79}"/>
              </a:ext>
            </a:extLst>
          </p:cNvPr>
          <p:cNvSpPr txBox="1"/>
          <p:nvPr/>
        </p:nvSpPr>
        <p:spPr>
          <a:xfrm>
            <a:off x="5204087" y="1637539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Switchyard</a:t>
            </a:r>
          </a:p>
        </p:txBody>
      </p:sp>
      <p:sp>
        <p:nvSpPr>
          <p:cNvPr id="25" name="TextBox 59">
            <a:extLst>
              <a:ext uri="{FF2B5EF4-FFF2-40B4-BE49-F238E27FC236}">
                <a16:creationId xmlns:a16="http://schemas.microsoft.com/office/drawing/2014/main" id="{FDF02DC3-5041-594B-B446-4C9980CCA7BA}"/>
              </a:ext>
            </a:extLst>
          </p:cNvPr>
          <p:cNvSpPr txBox="1"/>
          <p:nvPr/>
        </p:nvSpPr>
        <p:spPr>
          <a:xfrm>
            <a:off x="7110990" y="1628296"/>
            <a:ext cx="1294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9.4 T magnet</a:t>
            </a:r>
          </a:p>
        </p:txBody>
      </p:sp>
      <p:sp>
        <p:nvSpPr>
          <p:cNvPr id="26" name="TextBox 60">
            <a:extLst>
              <a:ext uri="{FF2B5EF4-FFF2-40B4-BE49-F238E27FC236}">
                <a16:creationId xmlns:a16="http://schemas.microsoft.com/office/drawing/2014/main" id="{FEFF1A35-48E0-EE1B-FD50-E1EBFB10B622}"/>
              </a:ext>
            </a:extLst>
          </p:cNvPr>
          <p:cNvSpPr txBox="1"/>
          <p:nvPr/>
        </p:nvSpPr>
        <p:spPr>
          <a:xfrm>
            <a:off x="7227794" y="2155659"/>
            <a:ext cx="998619" cy="73866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1400" b="1" dirty="0">
                <a:latin typeface="+mn-lt"/>
              </a:rPr>
              <a:t>TOF-ICR</a:t>
            </a:r>
          </a:p>
          <a:p>
            <a:pPr algn="ctr"/>
            <a:endParaRPr lang="en-US" sz="1400" b="1" dirty="0">
              <a:latin typeface="+mn-lt"/>
            </a:endParaRPr>
          </a:p>
          <a:p>
            <a:pPr algn="ctr"/>
            <a:r>
              <a:rPr lang="en-US" sz="1400" b="1" dirty="0">
                <a:latin typeface="+mn-lt"/>
              </a:rPr>
              <a:t>PI-ICR</a:t>
            </a:r>
          </a:p>
        </p:txBody>
      </p:sp>
      <p:sp>
        <p:nvSpPr>
          <p:cNvPr id="27" name="Circular Arrow 24">
            <a:extLst>
              <a:ext uri="{FF2B5EF4-FFF2-40B4-BE49-F238E27FC236}">
                <a16:creationId xmlns:a16="http://schemas.microsoft.com/office/drawing/2014/main" id="{039D4350-4366-3B46-9C4D-9FBA143E4AE4}"/>
              </a:ext>
            </a:extLst>
          </p:cNvPr>
          <p:cNvSpPr/>
          <p:nvPr/>
        </p:nvSpPr>
        <p:spPr>
          <a:xfrm rot="5400000">
            <a:off x="4936841" y="2263500"/>
            <a:ext cx="1031836" cy="1320230"/>
          </a:xfrm>
          <a:prstGeom prst="circularArrow">
            <a:avLst>
              <a:gd name="adj1" fmla="val 12359"/>
              <a:gd name="adj2" fmla="val 1160112"/>
              <a:gd name="adj3" fmla="val 18211749"/>
              <a:gd name="adj4" fmla="val 10783288"/>
              <a:gd name="adj5" fmla="val 1227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62">
            <a:extLst>
              <a:ext uri="{FF2B5EF4-FFF2-40B4-BE49-F238E27FC236}">
                <a16:creationId xmlns:a16="http://schemas.microsoft.com/office/drawing/2014/main" id="{FB6199E8-1964-CADD-5320-0E5A217CF185}"/>
              </a:ext>
            </a:extLst>
          </p:cNvPr>
          <p:cNvSpPr txBox="1"/>
          <p:nvPr/>
        </p:nvSpPr>
        <p:spPr>
          <a:xfrm rot="19243994">
            <a:off x="2786956" y="4295869"/>
            <a:ext cx="1213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1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+mn-lt"/>
              </a:rPr>
              <a:t>7 T magnet</a:t>
            </a: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D75C9C26-4718-56F2-1B93-A82817D56471}"/>
              </a:ext>
            </a:extLst>
          </p:cNvPr>
          <p:cNvSpPr txBox="1"/>
          <p:nvPr/>
        </p:nvSpPr>
        <p:spPr>
          <a:xfrm rot="19173135">
            <a:off x="3223270" y="4606440"/>
            <a:ext cx="917372" cy="30777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/>
            <a:r>
              <a:rPr lang="en-US" sz="1400" b="1" dirty="0">
                <a:latin typeface="+mn-lt"/>
              </a:rPr>
              <a:t>FT-ICR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401032F-6B80-11EC-BAC6-8522AEA72C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3"/>
          <a:stretch/>
        </p:blipFill>
        <p:spPr>
          <a:xfrm>
            <a:off x="9032920" y="1308542"/>
            <a:ext cx="2821055" cy="3479861"/>
          </a:xfrm>
          <a:prstGeom prst="rect">
            <a:avLst/>
          </a:prstGeom>
        </p:spPr>
      </p:pic>
      <p:sp>
        <p:nvSpPr>
          <p:cNvPr id="32" name="Right Arrow 61">
            <a:extLst>
              <a:ext uri="{FF2B5EF4-FFF2-40B4-BE49-F238E27FC236}">
                <a16:creationId xmlns:a16="http://schemas.microsoft.com/office/drawing/2014/main" id="{627939E9-A621-90A4-9731-27E9898F55B5}"/>
              </a:ext>
            </a:extLst>
          </p:cNvPr>
          <p:cNvSpPr/>
          <p:nvPr/>
        </p:nvSpPr>
        <p:spPr>
          <a:xfrm>
            <a:off x="5398994" y="2407503"/>
            <a:ext cx="751495" cy="251132"/>
          </a:xfrm>
          <a:prstGeom prst="rightArrow">
            <a:avLst>
              <a:gd name="adj1" fmla="val 50000"/>
              <a:gd name="adj2" fmla="val 87184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Down Arrow 31">
            <a:extLst>
              <a:ext uri="{FF2B5EF4-FFF2-40B4-BE49-F238E27FC236}">
                <a16:creationId xmlns:a16="http://schemas.microsoft.com/office/drawing/2014/main" id="{3099623C-3FD3-4A7D-65EB-11EC7B1DA37C}"/>
              </a:ext>
            </a:extLst>
          </p:cNvPr>
          <p:cNvSpPr/>
          <p:nvPr/>
        </p:nvSpPr>
        <p:spPr>
          <a:xfrm rot="10800000">
            <a:off x="2283938" y="2614465"/>
            <a:ext cx="276402" cy="727608"/>
          </a:xfrm>
          <a:prstGeom prst="downArrow">
            <a:avLst>
              <a:gd name="adj1" fmla="val 50000"/>
              <a:gd name="adj2" fmla="val 91100"/>
            </a:avLst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ight Arrow 32">
            <a:extLst>
              <a:ext uri="{FF2B5EF4-FFF2-40B4-BE49-F238E27FC236}">
                <a16:creationId xmlns:a16="http://schemas.microsoft.com/office/drawing/2014/main" id="{75E7EDA1-DE6C-6221-9835-31D8840FC3AD}"/>
              </a:ext>
            </a:extLst>
          </p:cNvPr>
          <p:cNvSpPr/>
          <p:nvPr/>
        </p:nvSpPr>
        <p:spPr>
          <a:xfrm rot="8340000">
            <a:off x="4159642" y="3754979"/>
            <a:ext cx="1736838" cy="266889"/>
          </a:xfrm>
          <a:prstGeom prst="rightArrow">
            <a:avLst>
              <a:gd name="adj1" fmla="val 50000"/>
              <a:gd name="adj2" fmla="val 934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5E65EAEE-83DE-8354-46A7-999414695F08}"/>
              </a:ext>
            </a:extLst>
          </p:cNvPr>
          <p:cNvSpPr txBox="1"/>
          <p:nvPr/>
        </p:nvSpPr>
        <p:spPr>
          <a:xfrm>
            <a:off x="790246" y="5964043"/>
            <a:ext cx="4233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285633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742759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199886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57012" algn="l" defTabSz="914254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r>
              <a:rPr lang="en-US" sz="1100" b="1" dirty="0"/>
              <a:t>Laser Ablation</a:t>
            </a:r>
            <a:r>
              <a:rPr lang="en-US" sz="1100" dirty="0"/>
              <a:t>: C. </a:t>
            </a:r>
            <a:r>
              <a:rPr lang="en-US" sz="1100" dirty="0" err="1"/>
              <a:t>Izzo</a:t>
            </a:r>
            <a:r>
              <a:rPr lang="en-US" sz="1100" dirty="0"/>
              <a:t> </a:t>
            </a:r>
            <a:r>
              <a:rPr lang="en-US" sz="1100" i="1" dirty="0"/>
              <a:t>et al.</a:t>
            </a:r>
            <a:r>
              <a:rPr lang="en-US" sz="1100" dirty="0"/>
              <a:t>, NIM B </a:t>
            </a:r>
            <a:r>
              <a:rPr lang="en-US" sz="1100" b="1" dirty="0"/>
              <a:t>376</a:t>
            </a:r>
            <a:r>
              <a:rPr lang="en-US" sz="1100" dirty="0"/>
              <a:t>, 60 (2016)</a:t>
            </a:r>
          </a:p>
          <a:p>
            <a:r>
              <a:rPr lang="en-US" sz="1100" b="1" dirty="0"/>
              <a:t>Cooler/Buncher</a:t>
            </a:r>
            <a:r>
              <a:rPr lang="en-US" sz="1100" dirty="0"/>
              <a:t>: Schwarz </a:t>
            </a:r>
            <a:r>
              <a:rPr lang="en-US" sz="1100" i="1" dirty="0"/>
              <a:t>et al.,</a:t>
            </a:r>
            <a:r>
              <a:rPr lang="en-US" sz="1100" dirty="0"/>
              <a:t> NIM A </a:t>
            </a:r>
            <a:r>
              <a:rPr lang="en-US" sz="1100" b="1" dirty="0"/>
              <a:t>816</a:t>
            </a:r>
            <a:r>
              <a:rPr lang="en-US" sz="1100" dirty="0"/>
              <a:t>, 131-141 (2016)</a:t>
            </a:r>
            <a:endParaRPr lang="en-US" sz="1100" i="1" dirty="0"/>
          </a:p>
          <a:p>
            <a:r>
              <a:rPr lang="en-US" sz="1100" b="1" dirty="0"/>
              <a:t>9.4 T Magnet</a:t>
            </a:r>
            <a:r>
              <a:rPr lang="en-US" sz="1100" dirty="0"/>
              <a:t>: R. Ringle </a:t>
            </a:r>
            <a:r>
              <a:rPr lang="en-US" sz="1100" i="1" dirty="0"/>
              <a:t>et al.,</a:t>
            </a:r>
            <a:r>
              <a:rPr lang="en-US" sz="1100" dirty="0"/>
              <a:t> Int. J. Mass Spec 349-350 (2013)</a:t>
            </a:r>
          </a:p>
          <a:p>
            <a:r>
              <a:rPr lang="en-US" sz="1100" b="1" dirty="0"/>
              <a:t>SIPT</a:t>
            </a:r>
            <a:r>
              <a:rPr lang="en-US" sz="1100" dirty="0"/>
              <a:t>: A. Hamaker </a:t>
            </a:r>
            <a:r>
              <a:rPr lang="en-US" sz="1100" i="1" dirty="0"/>
              <a:t>et al.,</a:t>
            </a:r>
            <a:r>
              <a:rPr lang="en-US" sz="1100" dirty="0"/>
              <a:t> Hyperfine Interact. </a:t>
            </a:r>
            <a:r>
              <a:rPr lang="en-US" sz="1100" b="1" dirty="0"/>
              <a:t>240</a:t>
            </a:r>
            <a:r>
              <a:rPr lang="en-US" sz="1100" dirty="0"/>
              <a:t>, 34 (2019)</a:t>
            </a:r>
          </a:p>
        </p:txBody>
      </p:sp>
      <p:sp>
        <p:nvSpPr>
          <p:cNvPr id="2" name="Right Arrow 50">
            <a:extLst>
              <a:ext uri="{FF2B5EF4-FFF2-40B4-BE49-F238E27FC236}">
                <a16:creationId xmlns:a16="http://schemas.microsoft.com/office/drawing/2014/main" id="{6C76A33F-CBC8-2FBF-A7D2-BE6A6F73EDA1}"/>
              </a:ext>
            </a:extLst>
          </p:cNvPr>
          <p:cNvSpPr/>
          <p:nvPr/>
        </p:nvSpPr>
        <p:spPr>
          <a:xfrm rot="16200000">
            <a:off x="-83987" y="4078806"/>
            <a:ext cx="1135999" cy="283194"/>
          </a:xfrm>
          <a:prstGeom prst="rightArrow">
            <a:avLst>
              <a:gd name="adj1" fmla="val 50000"/>
              <a:gd name="adj2" fmla="val 10216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2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254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379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506" algn="l" defTabSz="457126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633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759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886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012" algn="l" defTabSz="914254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 of a red line&#10;&#10;AI-generated content may be incorrect.">
            <a:extLst>
              <a:ext uri="{FF2B5EF4-FFF2-40B4-BE49-F238E27FC236}">
                <a16:creationId xmlns:a16="http://schemas.microsoft.com/office/drawing/2014/main" id="{34A28368-3270-DA60-7DE6-ACA49E94C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" t="4994" b="2515"/>
          <a:stretch/>
        </p:blipFill>
        <p:spPr>
          <a:xfrm>
            <a:off x="9009124" y="4125426"/>
            <a:ext cx="2924376" cy="1765842"/>
          </a:xfrm>
          <a:prstGeom prst="rect">
            <a:avLst/>
          </a:prstGeom>
        </p:spPr>
      </p:pic>
      <p:pic>
        <p:nvPicPr>
          <p:cNvPr id="7" name="Picture 6" descr="A diagram of a triangle with a line and a point&#10;&#10;AI-generated content may be incorrect.">
            <a:extLst>
              <a:ext uri="{FF2B5EF4-FFF2-40B4-BE49-F238E27FC236}">
                <a16:creationId xmlns:a16="http://schemas.microsoft.com/office/drawing/2014/main" id="{0706CB45-7D2B-E5A7-68DC-54C6FE9AC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" t="445" r="4902"/>
          <a:stretch/>
        </p:blipFill>
        <p:spPr>
          <a:xfrm>
            <a:off x="6420989" y="3601834"/>
            <a:ext cx="2290429" cy="226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5E5344-74C1-0FBC-D26D-0EC5E925404C}"/>
              </a:ext>
            </a:extLst>
          </p:cNvPr>
          <p:cNvSpPr txBox="1"/>
          <p:nvPr/>
        </p:nvSpPr>
        <p:spPr>
          <a:xfrm>
            <a:off x="4926339" y="5964693"/>
            <a:ext cx="39778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TOF-ICR: </a:t>
            </a:r>
            <a:r>
              <a:rPr lang="en-US" sz="1100" dirty="0" err="1"/>
              <a:t>Bollen</a:t>
            </a:r>
            <a:r>
              <a:rPr lang="en-US" sz="1100" dirty="0"/>
              <a:t> </a:t>
            </a:r>
            <a:r>
              <a:rPr lang="en-US" sz="1100" i="1" dirty="0"/>
              <a:t>et al., </a:t>
            </a:r>
            <a:r>
              <a:rPr lang="en-US" sz="1100" dirty="0"/>
              <a:t>J. Appl. Phys. </a:t>
            </a:r>
            <a:r>
              <a:rPr lang="en-US" sz="1100" b="1" dirty="0"/>
              <a:t>68</a:t>
            </a:r>
            <a:r>
              <a:rPr lang="en-US" sz="1100" dirty="0"/>
              <a:t>, 4355-4374 (1990)</a:t>
            </a:r>
          </a:p>
          <a:p>
            <a:r>
              <a:rPr lang="en-US" sz="1100" b="1" dirty="0">
                <a:solidFill>
                  <a:srgbClr val="222222"/>
                </a:solidFill>
              </a:rPr>
              <a:t>PI-ICR: </a:t>
            </a:r>
            <a:r>
              <a:rPr lang="en-US" sz="1100" dirty="0">
                <a:solidFill>
                  <a:srgbClr val="222222"/>
                </a:solidFill>
              </a:rPr>
              <a:t>S. Eliseev </a:t>
            </a:r>
            <a:r>
              <a:rPr lang="en-US" sz="1100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et al.,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100" b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PRL </a:t>
            </a:r>
            <a:r>
              <a:rPr lang="en-US" sz="1100" b="1" dirty="0">
                <a:solidFill>
                  <a:srgbClr val="222222"/>
                </a:solidFill>
              </a:rPr>
              <a:t>110.8</a:t>
            </a:r>
            <a:r>
              <a:rPr lang="en-US" sz="1100" b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sz="11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222222"/>
                </a:solidFill>
              </a:rPr>
              <a:t>082501</a:t>
            </a:r>
            <a:r>
              <a:rPr lang="en-US" sz="11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(2013)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6829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89206-4625-AE1D-424F-876BB7F62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A1A0DE46-C860-D94F-1713-0A7D97A60A01}"/>
              </a:ext>
            </a:extLst>
          </p:cNvPr>
          <p:cNvSpPr txBox="1"/>
          <p:nvPr/>
        </p:nvSpPr>
        <p:spPr>
          <a:xfrm>
            <a:off x="2704608" y="5320577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Δm</a:t>
            </a:r>
            <a:r>
              <a:rPr lang="en-US" sz="1400" b="1" dirty="0"/>
              <a:t>/m </a:t>
            </a:r>
            <a:r>
              <a:rPr lang="en-US" sz="1400" b="1" dirty="0">
                <a:cs typeface="Arial" panose="020B0604020202020204" pitchFamily="34" charset="0"/>
              </a:rPr>
              <a:t>≤</a:t>
            </a:r>
            <a:r>
              <a:rPr lang="en-US" sz="1400" b="1" dirty="0"/>
              <a:t> 10</a:t>
            </a:r>
            <a:r>
              <a:rPr lang="en-US" sz="1400" b="1" baseline="30000" dirty="0"/>
              <a:t>-6</a:t>
            </a:r>
            <a:endParaRPr lang="en-US" sz="14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BAA5E4-DEFE-2AAC-FBF4-52C07F3F7A88}"/>
              </a:ext>
            </a:extLst>
          </p:cNvPr>
          <p:cNvSpPr txBox="1"/>
          <p:nvPr/>
        </p:nvSpPr>
        <p:spPr>
          <a:xfrm>
            <a:off x="1912417" y="478905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Evolution of Nuclear Shell Structure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39074-FF8C-2DD3-9803-C19F9377F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Rare Isotope Masses are Fundamental to Nuclear Science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BDC1BA-D732-575A-0757-A5F667DA59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BBDE9-E073-C880-6F88-E972F4D8D4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5FE6D3-3331-05F0-CE53-EAF6FD8885E9}"/>
              </a:ext>
            </a:extLst>
          </p:cNvPr>
          <p:cNvCxnSpPr/>
          <p:nvPr/>
        </p:nvCxnSpPr>
        <p:spPr>
          <a:xfrm flipV="1">
            <a:off x="2471170" y="2821730"/>
            <a:ext cx="3565669" cy="192572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E6A528-D880-CC49-952C-9386351930B0}"/>
              </a:ext>
            </a:extLst>
          </p:cNvPr>
          <p:cNvCxnSpPr/>
          <p:nvPr/>
        </p:nvCxnSpPr>
        <p:spPr>
          <a:xfrm flipV="1">
            <a:off x="1085971" y="3322861"/>
            <a:ext cx="1567888" cy="117074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ED76A15-6600-52BD-012E-5B8C6C08F2E9}"/>
              </a:ext>
            </a:extLst>
          </p:cNvPr>
          <p:cNvSpPr txBox="1"/>
          <p:nvPr/>
        </p:nvSpPr>
        <p:spPr>
          <a:xfrm>
            <a:off x="1675770" y="214052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Tests of Fundamental Interactions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137405-4AE1-4EB5-75A4-0134058DC692}"/>
              </a:ext>
            </a:extLst>
          </p:cNvPr>
          <p:cNvSpPr txBox="1"/>
          <p:nvPr/>
        </p:nvSpPr>
        <p:spPr>
          <a:xfrm>
            <a:off x="2472438" y="2702557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Δm/m &lt; 10</a:t>
            </a:r>
            <a:r>
              <a:rPr lang="en-US" sz="1400" b="1" baseline="30000" dirty="0"/>
              <a:t>-8</a:t>
            </a:r>
            <a:endParaRPr lang="en-US" sz="1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431135-BED4-A957-72DA-56D0021FF8F3}"/>
              </a:ext>
            </a:extLst>
          </p:cNvPr>
          <p:cNvSpPr txBox="1"/>
          <p:nvPr/>
        </p:nvSpPr>
        <p:spPr>
          <a:xfrm>
            <a:off x="-229230" y="2902526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Synthesis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rp-Process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DD61EB-E458-479F-0D09-87694FEFE080}"/>
              </a:ext>
            </a:extLst>
          </p:cNvPr>
          <p:cNvSpPr txBox="1"/>
          <p:nvPr/>
        </p:nvSpPr>
        <p:spPr>
          <a:xfrm>
            <a:off x="567438" y="3464557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Δm/m ~ 10</a:t>
            </a:r>
            <a:r>
              <a:rPr lang="en-US" sz="1400" b="1" baseline="30000" dirty="0"/>
              <a:t>-7</a:t>
            </a:r>
            <a:endParaRPr lang="en-US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2C50D7-21DB-1CF9-947E-CAD45E9AB2F8}"/>
              </a:ext>
            </a:extLst>
          </p:cNvPr>
          <p:cNvSpPr txBox="1"/>
          <p:nvPr/>
        </p:nvSpPr>
        <p:spPr>
          <a:xfrm>
            <a:off x="5297506" y="3207326"/>
            <a:ext cx="224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Synthesis</a:t>
            </a: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 r-Process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78912B-5B1E-B3B8-8C2F-31888A37D5D7}"/>
              </a:ext>
            </a:extLst>
          </p:cNvPr>
          <p:cNvSpPr txBox="1"/>
          <p:nvPr/>
        </p:nvSpPr>
        <p:spPr>
          <a:xfrm>
            <a:off x="5756159" y="3813949"/>
            <a:ext cx="12591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Δm/m ~ 10</a:t>
            </a:r>
            <a:r>
              <a:rPr lang="en-US" sz="1400" b="1" baseline="30000" dirty="0"/>
              <a:t>-7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26704F-C2AF-A1BF-414F-BDFD2652AB5A}"/>
              </a:ext>
            </a:extLst>
          </p:cNvPr>
          <p:cNvSpPr txBox="1"/>
          <p:nvPr/>
        </p:nvSpPr>
        <p:spPr>
          <a:xfrm rot="20035441">
            <a:off x="3228293" y="3917265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r-process path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F5C58D-263D-B51C-9A66-CBB3233D3151}"/>
              </a:ext>
            </a:extLst>
          </p:cNvPr>
          <p:cNvSpPr txBox="1"/>
          <p:nvPr/>
        </p:nvSpPr>
        <p:spPr>
          <a:xfrm rot="19406343">
            <a:off x="911078" y="3617163"/>
            <a:ext cx="173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rp-process path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999944-00FA-7879-59BF-E29EDE8A9F2C}"/>
              </a:ext>
            </a:extLst>
          </p:cNvPr>
          <p:cNvSpPr txBox="1"/>
          <p:nvPr/>
        </p:nvSpPr>
        <p:spPr>
          <a:xfrm>
            <a:off x="6836390" y="1988642"/>
            <a:ext cx="152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studies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CEA0F55-F079-0367-5A13-8A84D5B7AB21}"/>
              </a:ext>
            </a:extLst>
          </p:cNvPr>
          <p:cNvSpPr txBox="1"/>
          <p:nvPr/>
        </p:nvSpPr>
        <p:spPr>
          <a:xfrm>
            <a:off x="7036346" y="2290465"/>
            <a:ext cx="1259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Δm</a:t>
            </a:r>
            <a:r>
              <a:rPr lang="en-US" sz="1400" b="1" dirty="0"/>
              <a:t>/m &lt; 10</a:t>
            </a:r>
            <a:r>
              <a:rPr lang="en-US" sz="1400" b="1" baseline="30000" dirty="0"/>
              <a:t>-6</a:t>
            </a:r>
            <a:endParaRPr lang="en-US" sz="1400" b="1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4E183F6-7D18-8384-A085-AC6B3943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189" y="3024992"/>
            <a:ext cx="4291954" cy="2968986"/>
          </a:xfrm>
          <a:prstGeom prst="rect">
            <a:avLst/>
          </a:prstGeom>
        </p:spPr>
      </p:pic>
      <p:sp>
        <p:nvSpPr>
          <p:cNvPr id="65" name="TextBox 4">
            <a:extLst>
              <a:ext uri="{FF2B5EF4-FFF2-40B4-BE49-F238E27FC236}">
                <a16:creationId xmlns:a16="http://schemas.microsoft.com/office/drawing/2014/main" id="{6399C37E-2FB0-5499-7760-DC352E6A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2554" y="5976357"/>
            <a:ext cx="36429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000" dirty="0">
                <a:solidFill>
                  <a:srgbClr val="000000"/>
                </a:solidFill>
                <a:latin typeface="+mj-lt"/>
              </a:rPr>
              <a:t>M. </a:t>
            </a:r>
            <a:r>
              <a:rPr lang="en-US" altLang="en-US" sz="1000" dirty="0" err="1">
                <a:solidFill>
                  <a:srgbClr val="000000"/>
                </a:solidFill>
                <a:latin typeface="+mj-lt"/>
              </a:rPr>
              <a:t>Famiano</a:t>
            </a:r>
            <a:r>
              <a:rPr lang="en-US" altLang="en-US" sz="1000" dirty="0">
                <a:solidFill>
                  <a:srgbClr val="000000"/>
                </a:solidFill>
                <a:latin typeface="+mj-lt"/>
              </a:rPr>
              <a:t>, Int. Journal Mod. Phys. E </a:t>
            </a:r>
            <a:r>
              <a:rPr lang="en-US" altLang="en-US" sz="1000" b="1" dirty="0">
                <a:solidFill>
                  <a:srgbClr val="000000"/>
                </a:solidFill>
                <a:latin typeface="+mj-lt"/>
              </a:rPr>
              <a:t>28</a:t>
            </a:r>
            <a:r>
              <a:rPr lang="en-US" altLang="en-US" sz="1000" dirty="0">
                <a:solidFill>
                  <a:srgbClr val="000000"/>
                </a:solidFill>
                <a:latin typeface="+mj-lt"/>
              </a:rPr>
              <a:t>, 1930005 (2019)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A55FE7-282D-374F-B318-B595240A7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0" y="1074913"/>
            <a:ext cx="2992376" cy="1019300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88FE0EE-D02C-AC57-BC79-EE89E20B9E3D}"/>
              </a:ext>
            </a:extLst>
          </p:cNvPr>
          <p:cNvSpPr/>
          <p:nvPr/>
        </p:nvSpPr>
        <p:spPr>
          <a:xfrm>
            <a:off x="8653826" y="1345765"/>
            <a:ext cx="3200400" cy="1452008"/>
          </a:xfrm>
          <a:prstGeom prst="roundRect">
            <a:avLst>
              <a:gd name="adj" fmla="val 4702"/>
            </a:avLst>
          </a:prstGeom>
          <a:gradFill>
            <a:gsLst>
              <a:gs pos="0">
                <a:schemeClr val="accent4">
                  <a:tint val="50000"/>
                  <a:satMod val="300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Penning trap mass spectrometry:</a:t>
            </a:r>
          </a:p>
          <a:p>
            <a:pPr algn="ctr"/>
            <a:endParaRPr lang="en-US" sz="105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most precise method for mass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26174-9E8B-443F-5539-47E369B93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2" y="1144796"/>
            <a:ext cx="7066087" cy="4367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EABC4F-3581-E27E-38F4-284517B2B1EC}"/>
              </a:ext>
            </a:extLst>
          </p:cNvPr>
          <p:cNvSpPr txBox="1"/>
          <p:nvPr/>
        </p:nvSpPr>
        <p:spPr>
          <a:xfrm>
            <a:off x="220579" y="5599654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Neutron number </a:t>
            </a:r>
            <a:r>
              <a:rPr lang="en-US" sz="16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F79AC-E813-387E-FA08-F35E71A3AE68}"/>
              </a:ext>
            </a:extLst>
          </p:cNvPr>
          <p:cNvSpPr txBox="1"/>
          <p:nvPr/>
        </p:nvSpPr>
        <p:spPr>
          <a:xfrm rot="16200000">
            <a:off x="-649312" y="4603466"/>
            <a:ext cx="1788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Proton number </a:t>
            </a:r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DA9268-D1F5-A33E-7D74-8A0C8C5414BC}"/>
              </a:ext>
            </a:extLst>
          </p:cNvPr>
          <p:cNvCxnSpPr/>
          <p:nvPr/>
        </p:nvCxnSpPr>
        <p:spPr>
          <a:xfrm>
            <a:off x="471916" y="5530064"/>
            <a:ext cx="184467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91995E-FB1E-C351-F624-322480006312}"/>
              </a:ext>
            </a:extLst>
          </p:cNvPr>
          <p:cNvCxnSpPr/>
          <p:nvPr/>
        </p:nvCxnSpPr>
        <p:spPr>
          <a:xfrm flipV="1">
            <a:off x="466253" y="3942085"/>
            <a:ext cx="0" cy="1600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">
            <a:extLst>
              <a:ext uri="{FF2B5EF4-FFF2-40B4-BE49-F238E27FC236}">
                <a16:creationId xmlns:a16="http://schemas.microsoft.com/office/drawing/2014/main" id="{DB984005-D703-088D-B18D-9A47563B5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903" y="6515408"/>
            <a:ext cx="4717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400" b="1" dirty="0">
                <a:solidFill>
                  <a:srgbClr val="000000"/>
                </a:solidFill>
                <a:latin typeface="+mj-lt"/>
              </a:rPr>
              <a:t>AME2020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: Huang </a:t>
            </a:r>
            <a:r>
              <a:rPr lang="en-US" altLang="en-US" sz="1400" i="1" dirty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, Chin. Phys. C </a:t>
            </a:r>
            <a:r>
              <a:rPr lang="en-US" altLang="en-US" sz="1400" b="1" dirty="0">
                <a:solidFill>
                  <a:srgbClr val="000000"/>
                </a:solidFill>
                <a:latin typeface="+mj-lt"/>
              </a:rPr>
              <a:t>45</a:t>
            </a:r>
            <a:r>
              <a:rPr lang="en-US" altLang="en-US" sz="1400" dirty="0">
                <a:solidFill>
                  <a:srgbClr val="000000"/>
                </a:solidFill>
                <a:latin typeface="+mj-lt"/>
              </a:rPr>
              <a:t>, 030002 (2021)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F5969-63B4-3B6B-0F67-96E05982E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578" y="4561168"/>
            <a:ext cx="2422347" cy="1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4" grpId="0"/>
      <p:bldP spid="28" grpId="0"/>
      <p:bldP spid="29" grpId="0"/>
      <p:bldP spid="30" grpId="0"/>
      <p:bldP spid="31" grpId="0"/>
      <p:bldP spid="32" grpId="0"/>
      <p:bldP spid="33" grpId="0" animBg="1"/>
      <p:bldP spid="36" grpId="0"/>
      <p:bldP spid="37" grpId="0"/>
      <p:bldP spid="48" grpId="0"/>
      <p:bldP spid="57" grpId="0"/>
      <p:bldP spid="6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F932F-444D-EE8E-4F2A-0876B32A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3245"/>
            <a:ext cx="11988800" cy="803649"/>
          </a:xfrm>
        </p:spPr>
        <p:txBody>
          <a:bodyPr/>
          <a:lstStyle/>
          <a:p>
            <a:r>
              <a:rPr lang="en-US" dirty="0"/>
              <a:t>Updates on </a:t>
            </a:r>
            <a:r>
              <a:rPr lang="en-US" baseline="30000" dirty="0"/>
              <a:t>22</a:t>
            </a:r>
            <a:r>
              <a:rPr lang="en-US" dirty="0"/>
              <a:t>Al Mass Measurement</a:t>
            </a:r>
            <a:br>
              <a:rPr lang="en-US" dirty="0"/>
            </a:br>
            <a:r>
              <a:rPr lang="en-US" sz="2400" dirty="0"/>
              <a:t>Experiment Suggests Possible Proton-Halo?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49E74-5DAF-A58E-7535-EE5D2475AA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B3F0C-A10E-C550-3293-F62AADA41D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0BA97A-9045-0832-6D21-AC715F94D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00" y="1067100"/>
            <a:ext cx="7867543" cy="4837311"/>
          </a:xfrm>
        </p:spPr>
        <p:txBody>
          <a:bodyPr/>
          <a:lstStyle/>
          <a:p>
            <a:r>
              <a:rPr lang="en-US" dirty="0"/>
              <a:t>Nuclear driplines are a rich lab for exotic structures, e.g. halos</a:t>
            </a:r>
          </a:p>
          <a:p>
            <a:pPr lvl="1"/>
            <a:r>
              <a:rPr lang="en-US" dirty="0"/>
              <a:t>Challenging for theory to accurately predict</a:t>
            </a:r>
          </a:p>
          <a:p>
            <a:pPr lvl="1"/>
            <a:r>
              <a:rPr lang="en-US" dirty="0"/>
              <a:t>Additional obstacles with proton halos</a:t>
            </a:r>
          </a:p>
          <a:p>
            <a:pPr lvl="2"/>
            <a:r>
              <a:rPr lang="en-US" dirty="0"/>
              <a:t>Production at rare isotope facilities, confining Coulomb barrier</a:t>
            </a:r>
          </a:p>
          <a:p>
            <a:pPr lvl="1"/>
            <a:r>
              <a:rPr lang="en-US" dirty="0"/>
              <a:t>Key features of proton halos</a:t>
            </a:r>
          </a:p>
          <a:p>
            <a:pPr lvl="2"/>
            <a:r>
              <a:rPr lang="en-US" dirty="0"/>
              <a:t>Minimal energy required to remove a proton, </a:t>
            </a:r>
            <a:r>
              <a:rPr lang="en-US" i="1" dirty="0" err="1"/>
              <a:t>S</a:t>
            </a:r>
            <a:r>
              <a:rPr lang="en-US" i="1" baseline="-25000" dirty="0" err="1"/>
              <a:t>p</a:t>
            </a:r>
            <a:endParaRPr lang="en-US" i="1" baseline="-25000" dirty="0"/>
          </a:p>
          <a:p>
            <a:pPr lvl="2"/>
            <a:r>
              <a:rPr lang="en-US" dirty="0"/>
              <a:t>Valence proton favors s</a:t>
            </a:r>
            <a:r>
              <a:rPr lang="en-US" baseline="-25000" dirty="0"/>
              <a:t>1/2 </a:t>
            </a:r>
            <a:r>
              <a:rPr lang="en-US" dirty="0"/>
              <a:t>shell</a:t>
            </a:r>
          </a:p>
          <a:p>
            <a:pPr lvl="2"/>
            <a:r>
              <a:rPr lang="en-US" dirty="0"/>
              <a:t>Large matter radius</a:t>
            </a:r>
          </a:p>
          <a:p>
            <a:r>
              <a:rPr lang="en-US" dirty="0"/>
              <a:t>Initial experimental evidence for a </a:t>
            </a:r>
            <a:r>
              <a:rPr lang="en-US" baseline="30000" dirty="0"/>
              <a:t>22</a:t>
            </a:r>
            <a:r>
              <a:rPr lang="en-US" dirty="0"/>
              <a:t>Al halo structure</a:t>
            </a:r>
            <a:r>
              <a:rPr lang="en-US" baseline="30000" dirty="0"/>
              <a:t>[1]</a:t>
            </a:r>
          </a:p>
          <a:p>
            <a:pPr lvl="1"/>
            <a:r>
              <a:rPr lang="en-US" dirty="0"/>
              <a:t>Largest observed isospin </a:t>
            </a:r>
            <a:r>
              <a:rPr lang="en-US" dirty="0" err="1"/>
              <a:t>asymm</a:t>
            </a:r>
            <a:r>
              <a:rPr lang="en-US" dirty="0"/>
              <a:t>. in low-lying states of </a:t>
            </a:r>
            <a:r>
              <a:rPr lang="en-US" baseline="30000" dirty="0"/>
              <a:t>22</a:t>
            </a:r>
            <a:r>
              <a:rPr lang="en-US" dirty="0"/>
              <a:t>Si &amp; </a:t>
            </a:r>
            <a:r>
              <a:rPr lang="en-US" baseline="30000" dirty="0"/>
              <a:t>22</a:t>
            </a:r>
            <a:r>
              <a:rPr lang="en-US" dirty="0"/>
              <a:t>O</a:t>
            </a:r>
          </a:p>
          <a:p>
            <a:pPr lvl="1"/>
            <a:r>
              <a:rPr lang="en-US" dirty="0"/>
              <a:t>Significant s</a:t>
            </a:r>
            <a:r>
              <a:rPr lang="en-US" baseline="-25000" dirty="0"/>
              <a:t>1/2</a:t>
            </a:r>
            <a:r>
              <a:rPr lang="en-US" dirty="0"/>
              <a:t> proton occ. in </a:t>
            </a:r>
            <a:r>
              <a:rPr lang="en-US" baseline="30000" dirty="0"/>
              <a:t>22</a:t>
            </a:r>
            <a:r>
              <a:rPr lang="en-US" dirty="0"/>
              <a:t>Al </a:t>
            </a:r>
            <a:r>
              <a:rPr lang="en-US" dirty="0" err="1"/>
              <a:t>g.s.</a:t>
            </a:r>
            <a:r>
              <a:rPr lang="en-US" dirty="0"/>
              <a:t> → halo structure?</a:t>
            </a:r>
            <a:endParaRPr lang="en-US" baseline="30000" dirty="0"/>
          </a:p>
          <a:p>
            <a:r>
              <a:rPr lang="en-US" baseline="30000" dirty="0"/>
              <a:t>22</a:t>
            </a:r>
            <a:r>
              <a:rPr lang="en-US" dirty="0"/>
              <a:t>Al: first mass measurement run with FRIB</a:t>
            </a:r>
            <a:r>
              <a:rPr lang="en-US" baseline="30000" dirty="0"/>
              <a:t>[3]</a:t>
            </a:r>
          </a:p>
          <a:p>
            <a:pPr lvl="1"/>
            <a:r>
              <a:rPr lang="en-US" dirty="0"/>
              <a:t>~1000x better M.E. than AME20</a:t>
            </a:r>
            <a:r>
              <a:rPr lang="en-US" baseline="30000" dirty="0"/>
              <a:t>[2]</a:t>
            </a:r>
            <a:endParaRPr lang="en-US" dirty="0"/>
          </a:p>
          <a:p>
            <a:pPr lvl="1"/>
            <a:r>
              <a:rPr lang="en-US" dirty="0"/>
              <a:t>Also measured at </a:t>
            </a:r>
            <a:r>
              <a:rPr lang="en-US" dirty="0" err="1"/>
              <a:t>CSRe</a:t>
            </a:r>
            <a:r>
              <a:rPr lang="en-US" dirty="0"/>
              <a:t> to 51 keV</a:t>
            </a:r>
            <a:r>
              <a:rPr lang="en-US" baseline="30000" dirty="0"/>
              <a:t>[4]</a:t>
            </a:r>
          </a:p>
          <a:p>
            <a:pPr lvl="1"/>
            <a:r>
              <a:rPr lang="en-US" dirty="0"/>
              <a:t>Very small </a:t>
            </a:r>
            <a:r>
              <a:rPr lang="en-US" dirty="0" err="1"/>
              <a:t>S</a:t>
            </a:r>
            <a:r>
              <a:rPr lang="en-US" baseline="-25000" dirty="0" err="1"/>
              <a:t>p</a:t>
            </a:r>
            <a:r>
              <a:rPr lang="en-US" dirty="0"/>
              <a:t> 100.4(8) keV ⇒ proton halo?</a:t>
            </a:r>
            <a:endParaRPr lang="en-US" baseline="30000" dirty="0"/>
          </a:p>
        </p:txBody>
      </p:sp>
      <p:pic>
        <p:nvPicPr>
          <p:cNvPr id="10" name="Picture 9" descr="A diagram of a red and blue molecule&#10;&#10;AI-generated content may be incorrect.">
            <a:extLst>
              <a:ext uri="{FF2B5EF4-FFF2-40B4-BE49-F238E27FC236}">
                <a16:creationId xmlns:a16="http://schemas.microsoft.com/office/drawing/2014/main" id="{F10321E0-5E39-56EE-483F-F8D531366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42" y="1080424"/>
            <a:ext cx="3845650" cy="2143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F5EFA-68DA-DEEE-F980-699984CAF92E}"/>
              </a:ext>
            </a:extLst>
          </p:cNvPr>
          <p:cNvSpPr txBox="1"/>
          <p:nvPr/>
        </p:nvSpPr>
        <p:spPr>
          <a:xfrm>
            <a:off x="717478" y="6000108"/>
            <a:ext cx="3787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J. Lee </a:t>
            </a:r>
            <a:r>
              <a:rPr lang="en-US" sz="1200" i="1" dirty="0"/>
              <a:t>et al., </a:t>
            </a:r>
            <a:r>
              <a:rPr lang="en-US" sz="1200" dirty="0"/>
              <a:t>PRL </a:t>
            </a:r>
            <a:r>
              <a:rPr lang="en-US" sz="1200" b="1" dirty="0"/>
              <a:t>215, </a:t>
            </a:r>
            <a:r>
              <a:rPr lang="en-US" sz="1200" dirty="0"/>
              <a:t>192503</a:t>
            </a:r>
            <a:r>
              <a:rPr lang="en-US" sz="1200" b="1" dirty="0"/>
              <a:t> </a:t>
            </a:r>
            <a:r>
              <a:rPr lang="en-US" sz="1200" dirty="0"/>
              <a:t>(2020)</a:t>
            </a:r>
          </a:p>
          <a:p>
            <a:r>
              <a:rPr lang="en-US" sz="1200" dirty="0"/>
              <a:t>[2] 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Huang </a:t>
            </a:r>
            <a:r>
              <a:rPr lang="en-US" altLang="en-US" sz="1200" i="1" dirty="0">
                <a:solidFill>
                  <a:srgbClr val="000000"/>
                </a:solidFill>
                <a:latin typeface="+mj-lt"/>
              </a:rPr>
              <a:t>et al.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, Chin. Phys. C </a:t>
            </a:r>
            <a:r>
              <a:rPr lang="en-US" altLang="en-US" sz="1200" b="1" dirty="0">
                <a:solidFill>
                  <a:srgbClr val="000000"/>
                </a:solidFill>
                <a:latin typeface="+mj-lt"/>
              </a:rPr>
              <a:t>45</a:t>
            </a:r>
            <a:r>
              <a:rPr lang="en-US" altLang="en-US" sz="1200" dirty="0">
                <a:solidFill>
                  <a:srgbClr val="000000"/>
                </a:solidFill>
                <a:latin typeface="+mj-lt"/>
              </a:rPr>
              <a:t>, 030002 (2021)</a:t>
            </a:r>
          </a:p>
          <a:p>
            <a:r>
              <a:rPr lang="en-US" sz="1200" dirty="0"/>
              <a:t>[3] S. Campbell </a:t>
            </a:r>
            <a:r>
              <a:rPr lang="en-US" sz="1200" i="1" dirty="0"/>
              <a:t>et al., </a:t>
            </a:r>
            <a:r>
              <a:rPr lang="en-US" sz="1200" dirty="0"/>
              <a:t>PRL </a:t>
            </a:r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</a:rPr>
              <a:t>132(15)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152501 (2024)</a:t>
            </a:r>
          </a:p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[4] </a:t>
            </a:r>
            <a:r>
              <a:rPr lang="en-US" sz="1200" dirty="0"/>
              <a:t>M.Z. Sun </a:t>
            </a:r>
            <a:r>
              <a:rPr lang="en-US" sz="1200" i="1" dirty="0"/>
              <a:t>et al., </a:t>
            </a:r>
            <a:r>
              <a:rPr lang="en-US" sz="1200" dirty="0"/>
              <a:t>Chin. Phys. C </a:t>
            </a:r>
            <a:r>
              <a:rPr lang="en-US" sz="1200" b="1" dirty="0"/>
              <a:t>48</a:t>
            </a:r>
            <a:r>
              <a:rPr lang="en-US" sz="1200" dirty="0"/>
              <a:t>, 034002 (2024)</a:t>
            </a:r>
            <a:endParaRPr lang="en-US" sz="1200" baseline="30000" dirty="0"/>
          </a:p>
        </p:txBody>
      </p:sp>
      <p:pic>
        <p:nvPicPr>
          <p:cNvPr id="12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CA173277-F26B-2086-AA01-6EEE19A35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209" y="1265503"/>
            <a:ext cx="4006191" cy="4820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93F113-D4D0-5F76-513A-8D9CC70E3A5B}"/>
              </a:ext>
            </a:extLst>
          </p:cNvPr>
          <p:cNvSpPr txBox="1"/>
          <p:nvPr/>
        </p:nvSpPr>
        <p:spPr>
          <a:xfrm>
            <a:off x="8426656" y="2320303"/>
            <a:ext cx="124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~350 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3B976-1A0A-DB43-8F39-715925DF6965}"/>
              </a:ext>
            </a:extLst>
          </p:cNvPr>
          <p:cNvSpPr txBox="1"/>
          <p:nvPr/>
        </p:nvSpPr>
        <p:spPr>
          <a:xfrm>
            <a:off x="8484926" y="5404103"/>
            <a:ext cx="124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~50 ions</a:t>
            </a:r>
          </a:p>
        </p:txBody>
      </p:sp>
    </p:spTree>
    <p:extLst>
      <p:ext uri="{BB962C8B-B14F-4D97-AF65-F5344CB8AC3E}">
        <p14:creationId xmlns:p14="http://schemas.microsoft.com/office/powerpoint/2010/main" val="75460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8C5C5-A582-C112-4AE0-E13A3087C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088F-0251-873A-18C1-E0BB3E988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5757"/>
            <a:ext cx="11988800" cy="478624"/>
          </a:xfrm>
        </p:spPr>
        <p:txBody>
          <a:bodyPr/>
          <a:lstStyle/>
          <a:p>
            <a:r>
              <a:rPr lang="en-US" dirty="0"/>
              <a:t>Theory Suggests a Halo Structure in </a:t>
            </a:r>
            <a:r>
              <a:rPr lang="en-US" baseline="30000" dirty="0"/>
              <a:t>22</a:t>
            </a:r>
            <a:r>
              <a:rPr lang="en-US" dirty="0"/>
              <a:t>Al is Unlikely</a:t>
            </a:r>
            <a:endParaRPr lang="en-US" sz="4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C5856-84E3-E198-7BDB-ABA247ACF4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Campbell, NUSTAR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1FE68-1312-C0D7-7F79-5F944726C7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E4257-3E3D-43F3-1F6E-E6FA07FDB513}"/>
              </a:ext>
            </a:extLst>
          </p:cNvPr>
          <p:cNvSpPr txBox="1"/>
          <p:nvPr/>
        </p:nvSpPr>
        <p:spPr>
          <a:xfrm>
            <a:off x="730178" y="5988903"/>
            <a:ext cx="4324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[1] S. Campbell </a:t>
            </a:r>
            <a:r>
              <a:rPr lang="en-US" sz="1200" i="1" dirty="0"/>
              <a:t>et al., </a:t>
            </a:r>
            <a:r>
              <a:rPr lang="en-US" sz="1200" dirty="0"/>
              <a:t>PRL </a:t>
            </a:r>
            <a:r>
              <a:rPr lang="en-US" sz="1200" b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132(15)</a:t>
            </a:r>
            <a:r>
              <a:rPr lang="en-US" sz="1200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152501 (2024)</a:t>
            </a:r>
          </a:p>
          <a:p>
            <a:r>
              <a:rPr lang="en-US" sz="1200" dirty="0"/>
              <a:t>[2] K. </a:t>
            </a:r>
            <a:r>
              <a:rPr lang="en-US" sz="1200" dirty="0" err="1"/>
              <a:t>Fossez</a:t>
            </a:r>
            <a:r>
              <a:rPr lang="en-US" sz="1200" dirty="0"/>
              <a:t> </a:t>
            </a:r>
            <a:r>
              <a:rPr lang="en-US" sz="1200" i="1" dirty="0"/>
              <a:t>et al., </a:t>
            </a:r>
            <a:r>
              <a:rPr lang="en-US" sz="1200" dirty="0"/>
              <a:t>Phys. Rev. C </a:t>
            </a:r>
            <a:r>
              <a:rPr lang="en-US" sz="1200" b="1" dirty="0"/>
              <a:t>93</a:t>
            </a:r>
            <a:r>
              <a:rPr lang="en-US" sz="1200" dirty="0"/>
              <a:t>, 011305(R) (2016)</a:t>
            </a:r>
          </a:p>
          <a:p>
            <a:r>
              <a:rPr lang="en-US" sz="1200" dirty="0"/>
              <a:t>[3] M.Z. Sun </a:t>
            </a:r>
            <a:r>
              <a:rPr lang="en-US" sz="1200" i="1" dirty="0"/>
              <a:t>et al., </a:t>
            </a:r>
            <a:r>
              <a:rPr lang="en-US" sz="1200" dirty="0"/>
              <a:t>Chin. Phys. C </a:t>
            </a:r>
            <a:r>
              <a:rPr lang="en-US" sz="1200" b="1" dirty="0"/>
              <a:t>48</a:t>
            </a:r>
            <a:r>
              <a:rPr lang="en-US" sz="1200" dirty="0"/>
              <a:t>, 034002 (2024)</a:t>
            </a:r>
          </a:p>
          <a:p>
            <a:r>
              <a:rPr lang="en-US" sz="1200" dirty="0"/>
              <a:t>[4] K.Y. Zhang </a:t>
            </a:r>
            <a:r>
              <a:rPr lang="en-US" sz="1200" i="1" dirty="0"/>
              <a:t>et al.,</a:t>
            </a:r>
            <a:r>
              <a:rPr lang="en-US" sz="1200" dirty="0"/>
              <a:t> PRC </a:t>
            </a:r>
            <a:r>
              <a:rPr lang="en-US" sz="1200" b="1" dirty="0"/>
              <a:t>110</a:t>
            </a:r>
            <a:r>
              <a:rPr lang="en-US" sz="1200" dirty="0"/>
              <a:t>, 014320 (2024)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BC48D6-E184-188A-604C-61403DC2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065849"/>
            <a:ext cx="7122117" cy="4804601"/>
          </a:xfrm>
        </p:spPr>
        <p:txBody>
          <a:bodyPr/>
          <a:lstStyle/>
          <a:p>
            <a:r>
              <a:rPr lang="en-US" dirty="0"/>
              <a:t>Shell model points to unlikely </a:t>
            </a:r>
            <a:r>
              <a:rPr lang="en-US" dirty="0" err="1"/>
              <a:t>g.s.</a:t>
            </a:r>
            <a:r>
              <a:rPr lang="en-US" dirty="0"/>
              <a:t> halo</a:t>
            </a:r>
            <a:r>
              <a:rPr lang="en-US" baseline="30000" dirty="0"/>
              <a:t>[1]</a:t>
            </a:r>
          </a:p>
          <a:p>
            <a:pPr lvl="1"/>
            <a:r>
              <a:rPr lang="en-US" sz="1800" dirty="0"/>
              <a:t>USD shell model for 2 interaction sets</a:t>
            </a:r>
          </a:p>
          <a:p>
            <a:pPr lvl="1"/>
            <a:r>
              <a:rPr lang="en-US" sz="1800" dirty="0"/>
              <a:t>Minimal proton s</a:t>
            </a:r>
            <a:r>
              <a:rPr lang="en-US" sz="1800" baseline="-25000" dirty="0"/>
              <a:t>1/2 </a:t>
            </a:r>
            <a:r>
              <a:rPr lang="en-US" sz="1800" dirty="0"/>
              <a:t>occ. of 0.29 restricts halo</a:t>
            </a:r>
          </a:p>
          <a:p>
            <a:pPr lvl="1"/>
            <a:endParaRPr lang="en-US" sz="1000" dirty="0"/>
          </a:p>
          <a:p>
            <a:r>
              <a:rPr lang="en-US" dirty="0"/>
              <a:t>Particle-plus-rotor model: deformation enhances halo</a:t>
            </a:r>
            <a:r>
              <a:rPr lang="en-US" baseline="30000" dirty="0"/>
              <a:t>[1]</a:t>
            </a:r>
            <a:endParaRPr lang="en-US" dirty="0"/>
          </a:p>
          <a:p>
            <a:pPr lvl="1"/>
            <a:r>
              <a:rPr lang="en-US" sz="1800" dirty="0"/>
              <a:t>Interplay of weak binding &amp; deformation: lower </a:t>
            </a:r>
            <a:r>
              <a:rPr lang="en-US" sz="1800" dirty="0">
                <a:latin typeface="Symbol" pitchFamily="2" charset="2"/>
              </a:rPr>
              <a:t>p</a:t>
            </a:r>
            <a:r>
              <a:rPr lang="en-US" sz="1800" dirty="0"/>
              <a:t>s</a:t>
            </a:r>
            <a:r>
              <a:rPr lang="en-US" sz="1800" baseline="-25000" dirty="0"/>
              <a:t>1/2</a:t>
            </a:r>
            <a:r>
              <a:rPr lang="en-US" sz="1800" dirty="0"/>
              <a:t> shell</a:t>
            </a:r>
            <a:r>
              <a:rPr lang="en-US" sz="1800" baseline="30000" dirty="0"/>
              <a:t>[2]</a:t>
            </a:r>
            <a:endParaRPr lang="en-US" sz="1800" dirty="0"/>
          </a:p>
          <a:p>
            <a:pPr lvl="1"/>
            <a:r>
              <a:rPr lang="en-US" sz="1800" dirty="0"/>
              <a:t>Strong prolate deform. could lead to </a:t>
            </a:r>
            <a:r>
              <a:rPr lang="en-US" sz="1800" dirty="0" err="1"/>
              <a:t>g.s.</a:t>
            </a:r>
            <a:r>
              <a:rPr lang="en-US" sz="1800" dirty="0"/>
              <a:t> halo, if confirmed</a:t>
            </a:r>
          </a:p>
          <a:p>
            <a:pPr lvl="1"/>
            <a:endParaRPr lang="en-US" sz="1000" dirty="0"/>
          </a:p>
          <a:p>
            <a:r>
              <a:rPr lang="en-US" dirty="0"/>
              <a:t>Ab Initio calculations: halo possible in excited state</a:t>
            </a:r>
            <a:r>
              <a:rPr lang="en-US" baseline="30000" dirty="0"/>
              <a:t>[3]</a:t>
            </a:r>
          </a:p>
          <a:p>
            <a:pPr lvl="1"/>
            <a:r>
              <a:rPr lang="en-US" sz="1800" dirty="0"/>
              <a:t>IMP Collab: VS-IMSRG calculations for 4 interactions</a:t>
            </a:r>
          </a:p>
          <a:p>
            <a:pPr lvl="1"/>
            <a:r>
              <a:rPr lang="en-US" sz="1800" dirty="0"/>
              <a:t>Halo could be present in excited state of </a:t>
            </a:r>
            <a:r>
              <a:rPr lang="en-US" sz="1800" baseline="30000" dirty="0"/>
              <a:t>22</a:t>
            </a:r>
            <a:r>
              <a:rPr lang="en-US" sz="1800" dirty="0"/>
              <a:t>Al?</a:t>
            </a:r>
          </a:p>
          <a:p>
            <a:pPr lvl="1"/>
            <a:endParaRPr lang="en-US" sz="1200" dirty="0"/>
          </a:p>
          <a:p>
            <a:r>
              <a:rPr lang="en-US" dirty="0"/>
              <a:t>Latest theory: weak halo only with triaxial deform</a:t>
            </a:r>
            <a:r>
              <a:rPr lang="en-US" baseline="30000" dirty="0"/>
              <a:t>[4]</a:t>
            </a:r>
          </a:p>
          <a:p>
            <a:pPr lvl="1"/>
            <a:r>
              <a:rPr lang="en-US" sz="1800" dirty="0"/>
              <a:t>Deformed and triaxial relativistic Hartree-</a:t>
            </a:r>
            <a:r>
              <a:rPr lang="en-US" sz="1800" dirty="0" err="1"/>
              <a:t>Bogoliubov</a:t>
            </a:r>
            <a:r>
              <a:rPr lang="en-US" sz="1800" dirty="0"/>
              <a:t> in continuum</a:t>
            </a:r>
          </a:p>
          <a:p>
            <a:pPr lvl="1"/>
            <a:r>
              <a:rPr lang="en-US" sz="1800" dirty="0"/>
              <a:t>Small s-wave component of 5%: no discernable halo</a:t>
            </a:r>
          </a:p>
          <a:p>
            <a:pPr lvl="1"/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A07022BC-5B90-23D8-4759-E9138D92B140}"/>
              </a:ext>
            </a:extLst>
          </p:cNvPr>
          <p:cNvSpPr txBox="1">
            <a:spLocks/>
          </p:cNvSpPr>
          <p:nvPr/>
        </p:nvSpPr>
        <p:spPr bwMode="auto">
          <a:xfrm>
            <a:off x="7480923" y="1093962"/>
            <a:ext cx="4645337" cy="23405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Conclusions</a:t>
            </a:r>
          </a:p>
          <a:p>
            <a:pPr lvl="1"/>
            <a:r>
              <a:rPr lang="en-US" sz="1800" kern="0" dirty="0"/>
              <a:t>Charge radius and ground state spin/parity measurement needed to resolve the presence of a halo</a:t>
            </a:r>
          </a:p>
          <a:p>
            <a:r>
              <a:rPr lang="en-US" kern="0" dirty="0"/>
              <a:t>BECOLA at FRIB successfully measured </a:t>
            </a:r>
            <a:r>
              <a:rPr lang="en-US" kern="0" baseline="30000" dirty="0"/>
              <a:t>22</a:t>
            </a:r>
            <a:r>
              <a:rPr lang="en-US" kern="0" dirty="0"/>
              <a:t>Al charge radius</a:t>
            </a:r>
          </a:p>
          <a:p>
            <a:pPr lvl="1"/>
            <a:r>
              <a:rPr lang="en-US" sz="1800" b="1" kern="0" dirty="0"/>
              <a:t>Stay tuned for upcoming publication!</a:t>
            </a:r>
            <a:endParaRPr lang="en-US" kern="0" dirty="0"/>
          </a:p>
          <a:p>
            <a:pPr lvl="1"/>
            <a:endParaRPr lang="en-US" kern="0" dirty="0"/>
          </a:p>
        </p:txBody>
      </p:sp>
      <p:pic>
        <p:nvPicPr>
          <p:cNvPr id="15" name="Picture 14" descr="A red and blue spheres in the air&#10;&#10;Description automatically generated">
            <a:extLst>
              <a:ext uri="{FF2B5EF4-FFF2-40B4-BE49-F238E27FC236}">
                <a16:creationId xmlns:a16="http://schemas.microsoft.com/office/drawing/2014/main" id="{1F918E78-7CE6-3614-0BEE-0A6A80DA3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5" r="28750"/>
          <a:stretch/>
        </p:blipFill>
        <p:spPr>
          <a:xfrm>
            <a:off x="7933943" y="3505642"/>
            <a:ext cx="3392099" cy="277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4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8DF22-DA5A-2453-CD91-0B632BFC6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285756"/>
            <a:ext cx="11988800" cy="478624"/>
          </a:xfrm>
        </p:spPr>
        <p:txBody>
          <a:bodyPr/>
          <a:lstStyle/>
          <a:p>
            <a:r>
              <a:rPr lang="en-US" dirty="0"/>
              <a:t>Refined Mass of </a:t>
            </a:r>
            <a:r>
              <a:rPr lang="en-US" baseline="30000" dirty="0"/>
              <a:t>23</a:t>
            </a:r>
            <a:r>
              <a:rPr lang="en-US" dirty="0"/>
              <a:t>Si Probes Isospin-Symmetry Effects</a:t>
            </a:r>
            <a:endParaRPr lang="en-US" baseline="-25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5DAF2-C5D0-CE3A-4FC0-A0B752AB6E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Campbell, NUSTAR 2025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C7D48-6444-5BF8-B313-14467C232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, Slide </a:t>
            </a:r>
            <a:fld id="{35AD4620-7552-4207-8973-898801ED212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A57B58C-02D2-2EFD-7CEA-0D4715634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49" t="3163" r="3355" b="2624"/>
          <a:stretch/>
        </p:blipFill>
        <p:spPr>
          <a:xfrm>
            <a:off x="439912" y="2277035"/>
            <a:ext cx="4949072" cy="3666565"/>
          </a:xfr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E3CDB49-1FC9-586D-6BB7-EFD48F7C1353}"/>
              </a:ext>
            </a:extLst>
          </p:cNvPr>
          <p:cNvSpPr txBox="1">
            <a:spLocks/>
          </p:cNvSpPr>
          <p:nvPr/>
        </p:nvSpPr>
        <p:spPr bwMode="auto">
          <a:xfrm>
            <a:off x="105393" y="1067100"/>
            <a:ext cx="5891939" cy="131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195" indent="-180195" algn="l" defTabSz="803370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94" indent="-15166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641" indent="-160673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90" indent="-13364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3087" indent="-180195" algn="l" defTabSz="803370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507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590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67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752" indent="-150773" algn="l" defTabSz="807828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r>
              <a:rPr lang="en-US" kern="0" dirty="0"/>
              <a:t>Other recent measurements of </a:t>
            </a:r>
            <a:r>
              <a:rPr lang="en-US" kern="0" dirty="0" err="1"/>
              <a:t>T</a:t>
            </a:r>
            <a:r>
              <a:rPr lang="en-US" kern="0" baseline="-25000" dirty="0" err="1"/>
              <a:t>z</a:t>
            </a:r>
            <a:r>
              <a:rPr lang="en-US" kern="0" dirty="0"/>
              <a:t>=-5/2 nuclei</a:t>
            </a:r>
          </a:p>
          <a:p>
            <a:pPr lvl="1"/>
            <a:r>
              <a:rPr lang="en-US" kern="0" dirty="0"/>
              <a:t>Rich dataset for high-isospin symmetry breaking</a:t>
            </a:r>
          </a:p>
          <a:p>
            <a:pPr lvl="1"/>
            <a:r>
              <a:rPr lang="en-US" kern="0" dirty="0"/>
              <a:t>Refine understanding of Coulomb force role</a:t>
            </a:r>
          </a:p>
          <a:p>
            <a:pPr lvl="2"/>
            <a:r>
              <a:rPr lang="en-US" kern="0" dirty="0"/>
              <a:t>Differences in binding energies for mirror nuclei</a:t>
            </a:r>
          </a:p>
        </p:txBody>
      </p:sp>
      <p:pic>
        <p:nvPicPr>
          <p:cNvPr id="8" name="Picture 7" descr="A diagram of a periodic table&#10;&#10;AI-generated content may be incorrect.">
            <a:extLst>
              <a:ext uri="{FF2B5EF4-FFF2-40B4-BE49-F238E27FC236}">
                <a16:creationId xmlns:a16="http://schemas.microsoft.com/office/drawing/2014/main" id="{6166234B-0074-CAC4-82E1-440FB7265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07" y="1212121"/>
            <a:ext cx="5373071" cy="46239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1B42702-94C8-E1E4-9ADD-4AA041828E45}"/>
              </a:ext>
            </a:extLst>
          </p:cNvPr>
          <p:cNvSpPr/>
          <p:nvPr/>
        </p:nvSpPr>
        <p:spPr>
          <a:xfrm>
            <a:off x="3635132" y="6117137"/>
            <a:ext cx="4724400" cy="478625"/>
          </a:xfrm>
          <a:prstGeom prst="round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tint val="37000"/>
                  <a:satMod val="3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Stay tuned for an upcoming publication!</a:t>
            </a:r>
            <a:endParaRPr lang="en-US" b="1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6E351E-41E8-052C-AE32-09E0510CD2CB}"/>
              </a:ext>
            </a:extLst>
          </p:cNvPr>
          <p:cNvSpPr txBox="1"/>
          <p:nvPr/>
        </p:nvSpPr>
        <p:spPr>
          <a:xfrm>
            <a:off x="3947949" y="5104642"/>
            <a:ext cx="136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~1600 Ions</a:t>
            </a:r>
          </a:p>
        </p:txBody>
      </p:sp>
    </p:spTree>
    <p:extLst>
      <p:ext uri="{BB962C8B-B14F-4D97-AF65-F5344CB8AC3E}">
        <p14:creationId xmlns:p14="http://schemas.microsoft.com/office/powerpoint/2010/main" val="1321152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7.25"/>
  <p:tag name="ORIGINALWIDTH" val="506.25"/>
  <p:tag name="LATEXADDIN" val="\documentclass{article}&#10;\usepackage{amsmath}&#10;\pagestyle{empty}&#10;\begin{document}&#10;&#10;$\omega_{c}=\frac{q}{m}B$&#10;&#10;&#10;\end{document}"/>
  <p:tag name="IGUANATEXSIZE" val="20"/>
  <p:tag name="IGUANATEXCURSOR" val="104"/>
</p:tagLst>
</file>

<file path=ppt/theme/theme1.xml><?xml version="1.0" encoding="utf-8"?>
<a:theme xmlns:a="http://schemas.openxmlformats.org/drawingml/2006/main" name="1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18154</TotalTime>
  <Words>3409</Words>
  <Application>Microsoft Macintosh PowerPoint</Application>
  <PresentationFormat>Widescreen</PresentationFormat>
  <Paragraphs>505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Arial</vt:lpstr>
      <vt:lpstr>Cambria Math</vt:lpstr>
      <vt:lpstr>Helvetica</vt:lpstr>
      <vt:lpstr>Lucida Grande</vt:lpstr>
      <vt:lpstr>Symbol</vt:lpstr>
      <vt:lpstr>Wingdings</vt:lpstr>
      <vt:lpstr>1_FRIB3</vt:lpstr>
      <vt:lpstr>Recent Results from LEBIT in the FRIB Era</vt:lpstr>
      <vt:lpstr>Outline</vt:lpstr>
      <vt:lpstr>FRIB is Optimized for Science with Fast, Stopped and Reaccelerated Rare Isotope Beams</vt:lpstr>
      <vt:lpstr>FRIB Continues to Deliver High-quality Stopped Beams</vt:lpstr>
      <vt:lpstr>PowerPoint Presentation</vt:lpstr>
      <vt:lpstr>Rare Isotope Masses are Fundamental to Nuclear Science</vt:lpstr>
      <vt:lpstr>Updates on 22Al Mass Measurement Experiment Suggests Possible Proton-Halo?</vt:lpstr>
      <vt:lpstr>Theory Suggests a Halo Structure in 22Al is Unlikely</vt:lpstr>
      <vt:lpstr>Refined Mass of 23Si Probes Isospin-Symmetry Effects</vt:lpstr>
      <vt:lpstr>High-Precision Mass Measurement of 103Sn The Path Towards Doubly-Magic 100Sn</vt:lpstr>
      <vt:lpstr>High-Precision Mass Measurement of 103Sn The Path Towards Doubly-Magic 100Sn</vt:lpstr>
      <vt:lpstr>Measurement of 101Sn Provides Critical Insights to 100Sn</vt:lpstr>
      <vt:lpstr>Future Science Program at LEBIT</vt:lpstr>
      <vt:lpstr>Future Science Program at LEBIT</vt:lpstr>
      <vt:lpstr>SIPT Provides Access to the Most Exotic Nuclei</vt:lpstr>
      <vt:lpstr>Summary and Outlook</vt:lpstr>
      <vt:lpstr>Thank You</vt:lpstr>
      <vt:lpstr>Backup Slides</vt:lpstr>
      <vt:lpstr>Beam Stopping at FRIB ISOL-like Beam Properties at a Fragmentation Facility</vt:lpstr>
      <vt:lpstr>Penning Traps Enable High Precision Mass Measurements</vt:lpstr>
      <vt:lpstr>Cyclotron Frequency Measurements from Time-of-flight</vt:lpstr>
      <vt:lpstr>New PI-ICR Technique Enables Higher Precision</vt:lpstr>
      <vt:lpstr>Measured 22Al Mass Excess Reveals Exceptionally Small Sp</vt:lpstr>
      <vt:lpstr>USD Shell Model: Restricted Halo Formation in 22Al g.s.</vt:lpstr>
      <vt:lpstr>Particle-Plus-Rotor Model: Deformation Enhances 22Al Halo</vt:lpstr>
      <vt:lpstr>Updates on 22Al Mass Measurement Charge Radius Measurement to Shed Light on Halo Structure</vt:lpstr>
      <vt:lpstr> Unambiguous Signal Identification Possible with SIPT</vt:lpstr>
    </vt:vector>
  </TitlesOfParts>
  <Company>MSU - FRIB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Ireland, Christian</dc:creator>
  <cp:lastModifiedBy>Campbell, Scott</cp:lastModifiedBy>
  <cp:revision>565</cp:revision>
  <dcterms:created xsi:type="dcterms:W3CDTF">2024-09-13T18:35:17Z</dcterms:created>
  <dcterms:modified xsi:type="dcterms:W3CDTF">2025-02-26T14:08:55Z</dcterms:modified>
</cp:coreProperties>
</file>