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1" r:id="rId5"/>
    <p:sldMasterId id="2147483719" r:id="rId6"/>
    <p:sldMasterId id="2147483767" r:id="rId7"/>
    <p:sldMasterId id="2147483839" r:id="rId8"/>
  </p:sldMasterIdLst>
  <p:notesMasterIdLst>
    <p:notesMasterId r:id="rId51"/>
  </p:notesMasterIdLst>
  <p:handoutMasterIdLst>
    <p:handoutMasterId r:id="rId52"/>
  </p:handoutMasterIdLst>
  <p:sldIdLst>
    <p:sldId id="599" r:id="rId9"/>
    <p:sldId id="2268" r:id="rId10"/>
    <p:sldId id="2389" r:id="rId11"/>
    <p:sldId id="4124" r:id="rId12"/>
    <p:sldId id="2357" r:id="rId13"/>
    <p:sldId id="1064" r:id="rId14"/>
    <p:sldId id="4125" r:id="rId15"/>
    <p:sldId id="2390" r:id="rId16"/>
    <p:sldId id="4120" r:id="rId17"/>
    <p:sldId id="4115" r:id="rId18"/>
    <p:sldId id="4116" r:id="rId19"/>
    <p:sldId id="257" r:id="rId20"/>
    <p:sldId id="2280" r:id="rId21"/>
    <p:sldId id="458" r:id="rId22"/>
    <p:sldId id="461" r:id="rId23"/>
    <p:sldId id="457" r:id="rId24"/>
    <p:sldId id="4119" r:id="rId25"/>
    <p:sldId id="4118" r:id="rId26"/>
    <p:sldId id="2376" r:id="rId27"/>
    <p:sldId id="4117" r:id="rId28"/>
    <p:sldId id="2391" r:id="rId29"/>
    <p:sldId id="4112" r:id="rId30"/>
    <p:sldId id="2393" r:id="rId31"/>
    <p:sldId id="2248" r:id="rId32"/>
    <p:sldId id="2233" r:id="rId33"/>
    <p:sldId id="2242" r:id="rId34"/>
    <p:sldId id="4126" r:id="rId35"/>
    <p:sldId id="2358" r:id="rId36"/>
    <p:sldId id="4122" r:id="rId37"/>
    <p:sldId id="2359" r:id="rId38"/>
    <p:sldId id="2361" r:id="rId39"/>
    <p:sldId id="2363" r:id="rId40"/>
    <p:sldId id="2364" r:id="rId41"/>
    <p:sldId id="2365" r:id="rId42"/>
    <p:sldId id="2366" r:id="rId43"/>
    <p:sldId id="2367" r:id="rId44"/>
    <p:sldId id="2368" r:id="rId45"/>
    <p:sldId id="2369" r:id="rId46"/>
    <p:sldId id="2392" r:id="rId47"/>
    <p:sldId id="2387" r:id="rId48"/>
    <p:sldId id="2370" r:id="rId49"/>
    <p:sldId id="4123" r:id="rId50"/>
  </p:sldIdLst>
  <p:sldSz cx="12192000" cy="6858000"/>
  <p:notesSz cx="6797675" cy="9926638"/>
  <p:defaultText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1"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fels, Yvonne Dr." initials="LYD" lastIdx="8" clrIdx="0"/>
  <p:cmAuthor id="2" name="frank.maas@icloud.com" initials="f" lastIdx="1" clrIdx="1"/>
  <p:cmAuthor id="3" name="frank.maas@icloud.com" initials="f [2]" lastIdx="1" clrIdx="2"/>
  <p:cmAuthor id="4" name="frank.maas@icloud.com" initials="f [3]" lastIdx="1" clrIdx="3"/>
  <p:cmAuthor id="5" name="frank.maas@icloud.com" initials="f [4]" lastIdx="1" clrIdx="4"/>
  <p:cmAuthor id="6" name="frank.maas@icloud.com" initials="f [5]"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1EF"/>
    <a:srgbClr val="4472C4"/>
    <a:srgbClr val="ADADE7"/>
    <a:srgbClr val="D23D3D"/>
    <a:srgbClr val="92BD8D"/>
    <a:srgbClr val="FFC000"/>
    <a:srgbClr val="B3A2C7"/>
    <a:srgbClr val="FF9933"/>
    <a:srgbClr val="6666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7A147-5DE1-4C6C-B5AA-967F5537EFD7}" v="75" dt="2025-02-25T18:52:31.3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82" autoAdjust="0"/>
    <p:restoredTop sz="89565" autoAdjust="0"/>
  </p:normalViewPr>
  <p:slideViewPr>
    <p:cSldViewPr snapToGrid="0" snapToObjects="1">
      <p:cViewPr varScale="1">
        <p:scale>
          <a:sx n="62" d="100"/>
          <a:sy n="62" d="100"/>
        </p:scale>
        <p:origin x="708" y="48"/>
      </p:cViewPr>
      <p:guideLst>
        <p:guide orient="horz" pos="2191"/>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6600"/>
    </p:cViewPr>
  </p:sorterViewPr>
  <p:notesViewPr>
    <p:cSldViewPr snapToGrid="0" snapToObjects="1" showGuides="1">
      <p:cViewPr varScale="1">
        <p:scale>
          <a:sx n="50" d="100"/>
          <a:sy n="50" d="100"/>
        </p:scale>
        <p:origin x="2645" y="3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53363997817104"/>
          <c:y val="0.1792012779552716"/>
          <c:w val="0.46730895766742031"/>
          <c:h val="0.75396493169983148"/>
        </c:manualLayout>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FB06-4632-94CD-4543D79878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06-4632-94CD-4543D7987838}"/>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FB06-4632-94CD-4543D7987838}"/>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FB06-4632-94CD-4543D7987838}"/>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FB06-4632-94CD-4543D7987838}"/>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FB06-4632-94CD-4543D7987838}"/>
              </c:ext>
            </c:extLst>
          </c:dPt>
          <c:dPt>
            <c:idx val="6"/>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D-FB06-4632-94CD-4543D7987838}"/>
              </c:ext>
            </c:extLst>
          </c:dPt>
          <c:dLbls>
            <c:dLbl>
              <c:idx val="0"/>
              <c:layout>
                <c:manualLayout>
                  <c:x val="-0.16940765572620253"/>
                  <c:y val="-0.101827878543935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06-4632-94CD-4543D7987838}"/>
                </c:ext>
              </c:extLst>
            </c:dLbl>
            <c:dLbl>
              <c:idx val="2"/>
              <c:layout>
                <c:manualLayout>
                  <c:x val="-4.2654917885551674E-2"/>
                  <c:y val="4.4027515461245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06-4632-94CD-4543D7987838}"/>
                </c:ext>
              </c:extLst>
            </c:dLbl>
            <c:dLbl>
              <c:idx val="3"/>
              <c:layout>
                <c:manualLayout>
                  <c:x val="-5.1144239425110607E-2"/>
                  <c:y val="-1.3852627485835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B06-4632-94CD-4543D7987838}"/>
                </c:ext>
              </c:extLst>
            </c:dLbl>
            <c:dLbl>
              <c:idx val="4"/>
              <c:layout>
                <c:manualLayout>
                  <c:x val="-4.3794978128079226E-2"/>
                  <c:y val="-5.5038076577349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06-4632-94CD-4543D7987838}"/>
                </c:ext>
              </c:extLst>
            </c:dLbl>
            <c:dLbl>
              <c:idx val="5"/>
              <c:layout>
                <c:manualLayout>
                  <c:x val="0.1417171845911202"/>
                  <c:y val="8.5653782576346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B06-4632-94CD-4543D7987838}"/>
                </c:ext>
              </c:extLst>
            </c:dLbl>
            <c:dLbl>
              <c:idx val="6"/>
              <c:layout>
                <c:manualLayout>
                  <c:x val="1.213565834325781E-2"/>
                  <c:y val="1.45272158312376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B06-4632-94CD-4543D7987838}"/>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'signature and CF status'!$H$163:$H$169</c:f>
              <c:strCache>
                <c:ptCount val="7"/>
                <c:pt idx="0">
                  <c:v>not yet signed</c:v>
                </c:pt>
                <c:pt idx="1">
                  <c:v>dropped out</c:v>
                </c:pt>
                <c:pt idx="2">
                  <c:v>in preparation</c:v>
                </c:pt>
                <c:pt idx="3">
                  <c:v>with FAIR/GSI</c:v>
                </c:pt>
                <c:pt idx="4">
                  <c:v>with Institute</c:v>
                </c:pt>
                <c:pt idx="5">
                  <c:v>signed</c:v>
                </c:pt>
                <c:pt idx="6">
                  <c:v>CF only</c:v>
                </c:pt>
              </c:strCache>
            </c:strRef>
          </c:cat>
          <c:val>
            <c:numRef>
              <c:f>'signature and CF status'!$K$163:$K$169</c:f>
              <c:numCache>
                <c:formatCode>0.0%</c:formatCode>
                <c:ptCount val="7"/>
                <c:pt idx="0">
                  <c:v>0.58064516129032262</c:v>
                </c:pt>
                <c:pt idx="1">
                  <c:v>3.2258064516129031E-2</c:v>
                </c:pt>
                <c:pt idx="2">
                  <c:v>2.4193548387096774E-2</c:v>
                </c:pt>
                <c:pt idx="3">
                  <c:v>8.0645161290322578E-3</c:v>
                </c:pt>
                <c:pt idx="4">
                  <c:v>3.2258064516129031E-2</c:v>
                </c:pt>
                <c:pt idx="5">
                  <c:v>0.27419354838709675</c:v>
                </c:pt>
                <c:pt idx="6">
                  <c:v>4.8387096774193547E-2</c:v>
                </c:pt>
              </c:numCache>
            </c:numRef>
          </c:val>
          <c:extLst>
            <c:ext xmlns:c16="http://schemas.microsoft.com/office/drawing/2014/chart" uri="{C3380CC4-5D6E-409C-BE32-E72D297353CC}">
              <c16:uniqueId val="{0000000E-FB06-4632-94CD-4543D798783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817421636432915"/>
          <c:y val="0.27451852992765113"/>
          <c:w val="0.32609745068995094"/>
          <c:h val="0.51363274450986918"/>
        </c:manualLayout>
      </c:layout>
      <c:overlay val="0"/>
      <c:spPr>
        <a:noFill/>
        <a:ln>
          <a:no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58381340344776"/>
          <c:y val="0.10628337256993883"/>
          <c:w val="0.45691034329518943"/>
          <c:h val="0.70389545929108122"/>
        </c:manualLayout>
      </c:layout>
      <c:pieChart>
        <c:varyColors val="1"/>
        <c:ser>
          <c:idx val="0"/>
          <c:order val="0"/>
          <c:tx>
            <c:strRef>
              <c:f>Tabelle1!$B$1</c:f>
              <c:strCache>
                <c:ptCount val="1"/>
                <c:pt idx="0">
                  <c:v>Spalte1</c:v>
                </c:pt>
              </c:strCache>
            </c:strRef>
          </c:tx>
          <c:spPr>
            <a:ln>
              <a:noFill/>
            </a:ln>
            <a:effectLst/>
            <a:scene3d>
              <a:camera prst="orthographicFront"/>
              <a:lightRig rig="threePt" dir="t"/>
            </a:scene3d>
            <a:sp3d>
              <a:bevelT w="190500" h="38100"/>
              <a:bevelB w="0" h="0"/>
            </a:sp3d>
          </c:spPr>
          <c:dPt>
            <c:idx val="0"/>
            <c:bubble3D val="0"/>
            <c:spPr>
              <a:solidFill>
                <a:srgbClr val="FFFF00"/>
              </a:solidFill>
              <a:ln w="19050">
                <a:noFill/>
              </a:ln>
              <a:effectLst/>
              <a:scene3d>
                <a:camera prst="orthographicFront"/>
                <a:lightRig rig="threePt" dir="t"/>
              </a:scene3d>
              <a:sp3d>
                <a:bevelT w="190500" h="38100"/>
                <a:bevelB w="0" h="0"/>
              </a:sp3d>
            </c:spPr>
            <c:extLst>
              <c:ext xmlns:c16="http://schemas.microsoft.com/office/drawing/2014/chart" uri="{C3380CC4-5D6E-409C-BE32-E72D297353CC}">
                <c16:uniqueId val="{00000001-3315-435F-888A-6C351BE598DE}"/>
              </c:ext>
            </c:extLst>
          </c:dPt>
          <c:dPt>
            <c:idx val="1"/>
            <c:bubble3D val="0"/>
            <c:spPr>
              <a:solidFill>
                <a:srgbClr val="00B050"/>
              </a:solidFill>
              <a:ln w="19050">
                <a:noFill/>
              </a:ln>
              <a:effectLst/>
              <a:scene3d>
                <a:camera prst="orthographicFront"/>
                <a:lightRig rig="threePt" dir="t"/>
              </a:scene3d>
              <a:sp3d>
                <a:bevelT w="190500" h="38100"/>
                <a:bevelB w="0" h="0"/>
              </a:sp3d>
            </c:spPr>
            <c:extLst>
              <c:ext xmlns:c16="http://schemas.microsoft.com/office/drawing/2014/chart" uri="{C3380CC4-5D6E-409C-BE32-E72D297353CC}">
                <c16:uniqueId val="{00000003-3315-435F-888A-6C351BE598DE}"/>
              </c:ext>
            </c:extLst>
          </c:dPt>
          <c:dPt>
            <c:idx val="2"/>
            <c:bubble3D val="0"/>
            <c:spPr>
              <a:solidFill>
                <a:srgbClr val="FF9933"/>
              </a:solidFill>
              <a:ln w="19050">
                <a:noFill/>
              </a:ln>
              <a:effectLst/>
              <a:scene3d>
                <a:camera prst="orthographicFront"/>
                <a:lightRig rig="threePt" dir="t"/>
              </a:scene3d>
              <a:sp3d>
                <a:bevelT w="190500" h="38100"/>
                <a:bevelB w="0" h="0"/>
              </a:sp3d>
            </c:spPr>
            <c:extLst>
              <c:ext xmlns:c16="http://schemas.microsoft.com/office/drawing/2014/chart" uri="{C3380CC4-5D6E-409C-BE32-E72D297353CC}">
                <c16:uniqueId val="{00000002-3315-435F-888A-6C351BE598DE}"/>
              </c:ext>
            </c:extLst>
          </c:dPt>
          <c:dLbls>
            <c:dLbl>
              <c:idx val="0"/>
              <c:layout>
                <c:manualLayout>
                  <c:x val="-0.18760566682591318"/>
                  <c:y val="5.851789194996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15-435F-888A-6C351BE598DE}"/>
                </c:ext>
              </c:extLst>
            </c:dLbl>
            <c:dLbl>
              <c:idx val="1"/>
              <c:layout>
                <c:manualLayout>
                  <c:x val="0.12839327376323265"/>
                  <c:y val="-0.16929642362019517"/>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15-435F-888A-6C351BE598DE}"/>
                </c:ext>
              </c:extLst>
            </c:dLbl>
            <c:dLbl>
              <c:idx val="2"/>
              <c:layout>
                <c:manualLayout>
                  <c:x val="0.16767740092370687"/>
                  <c:y val="0.140401086581790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15-435F-888A-6C351BE598D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required for ES/FS</c:v>
                </c:pt>
                <c:pt idx="1">
                  <c:v>available</c:v>
                </c:pt>
                <c:pt idx="2">
                  <c:v>beyond ES/FS</c:v>
                </c:pt>
              </c:strCache>
            </c:strRef>
          </c:cat>
          <c:val>
            <c:numRef>
              <c:f>Tabelle1!$B$2:$B$4</c:f>
              <c:numCache>
                <c:formatCode>General</c:formatCode>
                <c:ptCount val="3"/>
                <c:pt idx="0">
                  <c:v>0.40913206934674728</c:v>
                </c:pt>
                <c:pt idx="1">
                  <c:v>0.29086842897710485</c:v>
                </c:pt>
                <c:pt idx="2">
                  <c:v>0.29999950167614786</c:v>
                </c:pt>
              </c:numCache>
            </c:numRef>
          </c:val>
          <c:extLst>
            <c:ext xmlns:c16="http://schemas.microsoft.com/office/drawing/2014/chart" uri="{C3380CC4-5D6E-409C-BE32-E72D297353CC}">
              <c16:uniqueId val="{00000000-3315-435F-888A-6C351BE598D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6285856803037615"/>
          <c:y val="0.66439626638000515"/>
          <c:w val="0.41503151663334237"/>
          <c:h val="0.3149057251115625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2"/>
            <a:ext cx="2945659" cy="496332"/>
          </a:xfrm>
          <a:prstGeom prst="rect">
            <a:avLst/>
          </a:prstGeom>
        </p:spPr>
        <p:txBody>
          <a:bodyPr vert="horz" lIns="91428" tIns="45714" rIns="91428" bIns="45714" rtlCol="0"/>
          <a:lstStyle>
            <a:lvl1pPr algn="l">
              <a:defRPr sz="1200"/>
            </a:lvl1pPr>
          </a:lstStyle>
          <a:p>
            <a:endParaRPr lang="de-DE"/>
          </a:p>
        </p:txBody>
      </p:sp>
      <p:sp>
        <p:nvSpPr>
          <p:cNvPr id="3" name="Datumsplatzhalter 2"/>
          <p:cNvSpPr>
            <a:spLocks noGrp="1"/>
          </p:cNvSpPr>
          <p:nvPr>
            <p:ph type="dt" sz="quarter" idx="1"/>
          </p:nvPr>
        </p:nvSpPr>
        <p:spPr>
          <a:xfrm>
            <a:off x="3850444" y="2"/>
            <a:ext cx="2945659" cy="496332"/>
          </a:xfrm>
          <a:prstGeom prst="rect">
            <a:avLst/>
          </a:prstGeom>
        </p:spPr>
        <p:txBody>
          <a:bodyPr vert="horz" lIns="91428" tIns="45714" rIns="91428" bIns="45714" rtlCol="0"/>
          <a:lstStyle>
            <a:lvl1pPr algn="r">
              <a:defRPr sz="1200"/>
            </a:lvl1pPr>
          </a:lstStyle>
          <a:p>
            <a:fld id="{0B851660-0934-124D-A4B3-496C7F320307}" type="datetimeFigureOut">
              <a:rPr lang="de-DE" smtClean="0"/>
              <a:t>25.02.2025</a:t>
            </a:fld>
            <a:endParaRPr lang="de-DE"/>
          </a:p>
        </p:txBody>
      </p:sp>
      <p:sp>
        <p:nvSpPr>
          <p:cNvPr id="4" name="Fußzeilenplatzhalter 3"/>
          <p:cNvSpPr>
            <a:spLocks noGrp="1"/>
          </p:cNvSpPr>
          <p:nvPr>
            <p:ph type="ftr" sz="quarter" idx="2"/>
          </p:nvPr>
        </p:nvSpPr>
        <p:spPr>
          <a:xfrm>
            <a:off x="1" y="9428585"/>
            <a:ext cx="2945659" cy="496332"/>
          </a:xfrm>
          <a:prstGeom prst="rect">
            <a:avLst/>
          </a:prstGeom>
        </p:spPr>
        <p:txBody>
          <a:bodyPr vert="horz" lIns="91428" tIns="45714" rIns="91428" bIns="45714"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5"/>
            <a:ext cx="2945659" cy="496332"/>
          </a:xfrm>
          <a:prstGeom prst="rect">
            <a:avLst/>
          </a:prstGeom>
        </p:spPr>
        <p:txBody>
          <a:bodyPr vert="horz" lIns="91428" tIns="45714" rIns="91428" bIns="45714" rtlCol="0" anchor="b"/>
          <a:lstStyle>
            <a:lvl1pPr algn="r">
              <a:defRPr sz="1200"/>
            </a:lvl1pPr>
          </a:lstStyle>
          <a:p>
            <a:fld id="{7F3A3EDE-7EBB-0F4A-80C2-34DB9D2E2ED3}" type="slidenum">
              <a:rPr lang="de-DE" smtClean="0"/>
              <a:t>‹#›</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2"/>
            <a:ext cx="2945659" cy="496332"/>
          </a:xfrm>
          <a:prstGeom prst="rect">
            <a:avLst/>
          </a:prstGeom>
        </p:spPr>
        <p:txBody>
          <a:bodyPr vert="horz" lIns="91428" tIns="45714" rIns="91428" bIns="45714" rtlCol="0"/>
          <a:lstStyle>
            <a:lvl1pPr algn="l">
              <a:defRPr sz="1200"/>
            </a:lvl1pPr>
          </a:lstStyle>
          <a:p>
            <a:endParaRPr lang="de-DE"/>
          </a:p>
        </p:txBody>
      </p:sp>
      <p:sp>
        <p:nvSpPr>
          <p:cNvPr id="3" name="Datumsplatzhalter 2"/>
          <p:cNvSpPr>
            <a:spLocks noGrp="1"/>
          </p:cNvSpPr>
          <p:nvPr>
            <p:ph type="dt" idx="1"/>
          </p:nvPr>
        </p:nvSpPr>
        <p:spPr>
          <a:xfrm>
            <a:off x="3850444" y="2"/>
            <a:ext cx="2945659" cy="496332"/>
          </a:xfrm>
          <a:prstGeom prst="rect">
            <a:avLst/>
          </a:prstGeom>
        </p:spPr>
        <p:txBody>
          <a:bodyPr vert="horz" lIns="91428" tIns="45714" rIns="91428" bIns="45714" rtlCol="0"/>
          <a:lstStyle>
            <a:lvl1pPr algn="r">
              <a:defRPr sz="1200"/>
            </a:lvl1pPr>
          </a:lstStyle>
          <a:p>
            <a:fld id="{98C828EF-C252-394A-93BF-1C478CFA0896}" type="datetimeFigureOut">
              <a:rPr lang="de-DE" smtClean="0"/>
              <a:t>25.02.2025</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8" tIns="45714" rIns="91428" bIns="45714" rtlCol="0" anchor="ctr"/>
          <a:lstStyle/>
          <a:p>
            <a:endParaRPr lang="de-DE"/>
          </a:p>
        </p:txBody>
      </p:sp>
      <p:sp>
        <p:nvSpPr>
          <p:cNvPr id="5" name="Notizenplatzhalter 4"/>
          <p:cNvSpPr>
            <a:spLocks noGrp="1"/>
          </p:cNvSpPr>
          <p:nvPr>
            <p:ph type="body" sz="quarter" idx="3"/>
          </p:nvPr>
        </p:nvSpPr>
        <p:spPr>
          <a:xfrm>
            <a:off x="679768" y="4715155"/>
            <a:ext cx="5438140" cy="4466987"/>
          </a:xfrm>
          <a:prstGeom prst="rect">
            <a:avLst/>
          </a:prstGeom>
        </p:spPr>
        <p:txBody>
          <a:bodyPr vert="horz" lIns="91428" tIns="45714" rIns="91428" bIns="4571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5"/>
            <a:ext cx="2945659" cy="496332"/>
          </a:xfrm>
          <a:prstGeom prst="rect">
            <a:avLst/>
          </a:prstGeom>
        </p:spPr>
        <p:txBody>
          <a:bodyPr vert="horz" lIns="91428" tIns="45714" rIns="91428" bIns="45714"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5"/>
            <a:ext cx="2945659" cy="496332"/>
          </a:xfrm>
          <a:prstGeom prst="rect">
            <a:avLst/>
          </a:prstGeom>
        </p:spPr>
        <p:txBody>
          <a:bodyPr vert="horz" lIns="91428" tIns="45714" rIns="91428" bIns="45714" rtlCol="0" anchor="b"/>
          <a:lstStyle>
            <a:lvl1pPr algn="r">
              <a:defRPr sz="1200"/>
            </a:lvl1pPr>
          </a:lstStyle>
          <a:p>
            <a:fld id="{DAE02386-BEE7-5D4D-B4E7-4BB579C47884}" type="slidenum">
              <a:rPr lang="de-DE" smtClean="0"/>
              <a:t>‹#›</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1AC63-BE1C-03B9-436D-8669E7A2A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047F0-56F3-723E-B57E-FE654EEB2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7C2E6-0329-529A-1C12-E9A6BFED517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8103FA-4601-2186-1175-BBCE2730CA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141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EA0D-C108-C1D0-4185-4F353F4BB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9E4F2-7150-3E2C-7725-C81A26EEA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9D4B1-C093-D8F5-836D-E510CB9D41CF}"/>
              </a:ext>
            </a:extLst>
          </p:cNvPr>
          <p:cNvSpPr>
            <a:spLocks noGrp="1"/>
          </p:cNvSpPr>
          <p:nvPr>
            <p:ph type="body" idx="1"/>
          </p:nvPr>
        </p:nvSpPr>
        <p:spPr/>
        <p:txBody>
          <a:bodyPr/>
          <a:lstStyle/>
          <a:p>
            <a:r>
              <a:rPr lang="en-US" dirty="0"/>
              <a:t>205Tl is stable as atom but decays if all bound electrons are removed</a:t>
            </a:r>
          </a:p>
          <a:p>
            <a:r>
              <a:rPr lang="en-US" dirty="0"/>
              <a:t>The decay rate is significantly different from theoretical predictions</a:t>
            </a:r>
          </a:p>
          <a:p>
            <a:r>
              <a:rPr lang="en-US" dirty="0"/>
              <a:t>205Tl-205Pb pair has the lowest Q-value for capturing solar neutrinos. 205Tl has therefore been a candidate for solar pp neutrino detector. LOREX is the project to determine the number of 205Pb atoms created by solar neutrinos in 3.2 My old lorandite mineral</a:t>
            </a:r>
          </a:p>
          <a:p>
            <a:r>
              <a:rPr lang="en-US" dirty="0"/>
              <a:t>Decay of 205Pb and back-decay of 205Tl determine the termination of slow neutron capture process in AGB stars. With new 205Tl rate, the production of 205Pb can be constrained. The origin of the solar system can be determined as well.</a:t>
            </a:r>
          </a:p>
        </p:txBody>
      </p:sp>
      <p:sp>
        <p:nvSpPr>
          <p:cNvPr id="4" name="Slide Number Placeholder 3">
            <a:extLst>
              <a:ext uri="{FF2B5EF4-FFF2-40B4-BE49-F238E27FC236}">
                <a16:creationId xmlns:a16="http://schemas.microsoft.com/office/drawing/2014/main" id="{CDBAB686-9E15-E9FC-7EF6-B6CF8F376DA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548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G-22-00160 </a:t>
            </a:r>
            <a:r>
              <a:rPr lang="de-DE" b="1" dirty="0" err="1"/>
              <a:t>aims</a:t>
            </a:r>
            <a:r>
              <a:rPr lang="de-DE" b="1" dirty="0"/>
              <a:t> at FRS </a:t>
            </a:r>
            <a:r>
              <a:rPr lang="de-DE" b="1" dirty="0" err="1"/>
              <a:t>developments</a:t>
            </a:r>
            <a:r>
              <a:rPr lang="de-DE" b="1" dirty="0"/>
              <a:t> </a:t>
            </a:r>
            <a:r>
              <a:rPr lang="de-DE" b="1" dirty="0" err="1"/>
              <a:t>for</a:t>
            </a:r>
            <a:r>
              <a:rPr lang="de-DE" b="1" dirty="0"/>
              <a:t> APPA </a:t>
            </a:r>
            <a:r>
              <a:rPr lang="de-DE" b="1" dirty="0" err="1"/>
              <a:t>and</a:t>
            </a:r>
            <a:r>
              <a:rPr lang="de-DE" b="1" dirty="0"/>
              <a:t> NUSTAR.</a:t>
            </a:r>
          </a:p>
          <a:p>
            <a:r>
              <a:rPr lang="de-DE" dirty="0" err="1"/>
              <a:t>Here</a:t>
            </a:r>
            <a:r>
              <a:rPr lang="de-DE" dirty="0"/>
              <a:t>: </a:t>
            </a:r>
            <a:r>
              <a:rPr lang="de-DE" b="1" dirty="0" err="1"/>
              <a:t>new</a:t>
            </a:r>
            <a:r>
              <a:rPr lang="de-DE" b="1" dirty="0"/>
              <a:t> </a:t>
            </a:r>
            <a:r>
              <a:rPr lang="de-DE" b="1" dirty="0" err="1"/>
              <a:t>Scintillator</a:t>
            </a:r>
            <a:r>
              <a:rPr lang="de-DE" baseline="0" dirty="0"/>
              <a:t> </a:t>
            </a:r>
            <a:r>
              <a:rPr lang="de-DE" baseline="0" dirty="0" err="1"/>
              <a:t>detectors</a:t>
            </a:r>
            <a:r>
              <a:rPr lang="de-DE" baseline="0" dirty="0"/>
              <a:t> at S1 (</a:t>
            </a:r>
            <a:r>
              <a:rPr lang="de-DE" baseline="0" dirty="0">
                <a:sym typeface="Wingdings" panose="05000000000000000000" pitchFamily="2" charset="2"/>
              </a:rPr>
              <a:t> TOF </a:t>
            </a:r>
            <a:r>
              <a:rPr lang="de-DE" baseline="0" dirty="0" err="1">
                <a:sym typeface="Wingdings" panose="05000000000000000000" pitchFamily="2" charset="2"/>
              </a:rPr>
              <a:t>between</a:t>
            </a:r>
            <a:r>
              <a:rPr lang="de-DE" baseline="0" dirty="0">
                <a:sym typeface="Wingdings" panose="05000000000000000000" pitchFamily="2" charset="2"/>
              </a:rPr>
              <a:t> S1-S2) </a:t>
            </a:r>
            <a:r>
              <a:rPr lang="de-DE" baseline="0" dirty="0" err="1">
                <a:sym typeface="Wingdings" panose="05000000000000000000" pitchFamily="2" charset="2"/>
              </a:rPr>
              <a:t>and</a:t>
            </a:r>
            <a:r>
              <a:rPr lang="de-DE" baseline="0" dirty="0">
                <a:sym typeface="Wingdings" panose="05000000000000000000" pitchFamily="2" charset="2"/>
              </a:rPr>
              <a:t> </a:t>
            </a:r>
            <a:r>
              <a:rPr lang="de-DE" baseline="0" dirty="0" err="1">
                <a:sym typeface="Wingdings" panose="05000000000000000000" pitchFamily="2" charset="2"/>
              </a:rPr>
              <a:t>new</a:t>
            </a:r>
            <a:r>
              <a:rPr lang="de-DE" baseline="0" dirty="0">
                <a:sym typeface="Wingdings" panose="05000000000000000000" pitchFamily="2" charset="2"/>
              </a:rPr>
              <a:t> </a:t>
            </a:r>
            <a:r>
              <a:rPr lang="de-DE" b="1" baseline="0" dirty="0" err="1">
                <a:sym typeface="Wingdings" panose="05000000000000000000" pitchFamily="2" charset="2"/>
              </a:rPr>
              <a:t>Travelling</a:t>
            </a:r>
            <a:r>
              <a:rPr lang="de-DE" b="1" baseline="0" dirty="0">
                <a:sym typeface="Wingdings" panose="05000000000000000000" pitchFamily="2" charset="2"/>
              </a:rPr>
              <a:t> MUSIC</a:t>
            </a:r>
            <a:r>
              <a:rPr lang="de-DE" baseline="0" dirty="0">
                <a:sym typeface="Wingdings" panose="05000000000000000000" pitchFamily="2" charset="2"/>
              </a:rPr>
              <a:t> </a:t>
            </a:r>
            <a:r>
              <a:rPr lang="de-DE" baseline="0" dirty="0" err="1">
                <a:sym typeface="Wingdings" panose="05000000000000000000" pitchFamily="2" charset="2"/>
              </a:rPr>
              <a:t>detector</a:t>
            </a:r>
            <a:r>
              <a:rPr lang="de-DE" baseline="0" dirty="0">
                <a:sym typeface="Wingdings" panose="05000000000000000000" pitchFamily="2" charset="2"/>
              </a:rPr>
              <a:t> (spare / </a:t>
            </a:r>
            <a:r>
              <a:rPr lang="de-DE" baseline="0" dirty="0" err="1">
                <a:sym typeface="Wingdings" panose="05000000000000000000" pitchFamily="2" charset="2"/>
              </a:rPr>
              <a:t>replacement</a:t>
            </a:r>
            <a:r>
              <a:rPr lang="de-DE" baseline="0" dirty="0">
                <a:sym typeface="Wingdings" panose="05000000000000000000" pitchFamily="2" charset="2"/>
              </a:rPr>
              <a:t> </a:t>
            </a:r>
            <a:r>
              <a:rPr lang="de-DE" baseline="0" dirty="0" err="1">
                <a:sym typeface="Wingdings" panose="05000000000000000000" pitchFamily="2" charset="2"/>
              </a:rPr>
              <a:t>of</a:t>
            </a:r>
            <a:r>
              <a:rPr lang="de-DE" baseline="0" dirty="0">
                <a:sym typeface="Wingdings" panose="05000000000000000000" pitchFamily="2" charset="2"/>
              </a:rPr>
              <a:t> 30-year </a:t>
            </a:r>
            <a:r>
              <a:rPr lang="de-DE" baseline="0" dirty="0" err="1">
                <a:sym typeface="Wingdings" panose="05000000000000000000" pitchFamily="2" charset="2"/>
              </a:rPr>
              <a:t>old</a:t>
            </a:r>
            <a:r>
              <a:rPr lang="de-DE" baseline="0" dirty="0">
                <a:sym typeface="Wingdings" panose="05000000000000000000" pitchFamily="2" charset="2"/>
              </a:rPr>
              <a:t> FRS MUSIC </a:t>
            </a:r>
            <a:r>
              <a:rPr lang="de-DE" baseline="0" dirty="0" err="1">
                <a:sym typeface="Wingdings" panose="05000000000000000000" pitchFamily="2" charset="2"/>
              </a:rPr>
              <a:t>detectors</a:t>
            </a:r>
            <a:r>
              <a:rPr lang="de-DE" baseline="0" dirty="0">
                <a:sym typeface="Wingdings" panose="05000000000000000000" pitchFamily="2" charset="2"/>
              </a:rPr>
              <a:t>!) </a:t>
            </a:r>
            <a:r>
              <a:rPr lang="de-DE" baseline="0" dirty="0" err="1">
                <a:sym typeface="Wingdings" panose="05000000000000000000" pitchFamily="2" charset="2"/>
              </a:rPr>
              <a:t>allow</a:t>
            </a:r>
            <a:r>
              <a:rPr lang="de-DE" baseline="0" dirty="0">
                <a:sym typeface="Wingdings" panose="05000000000000000000" pitchFamily="2" charset="2"/>
              </a:rPr>
              <a:t> </a:t>
            </a:r>
            <a:r>
              <a:rPr lang="de-DE" baseline="0" dirty="0" err="1">
                <a:sym typeface="Wingdings" panose="05000000000000000000" pitchFamily="2" charset="2"/>
              </a:rPr>
              <a:t>for</a:t>
            </a:r>
            <a:r>
              <a:rPr lang="de-DE" baseline="0" dirty="0">
                <a:sym typeface="Wingdings" panose="05000000000000000000" pitchFamily="2" charset="2"/>
              </a:rPr>
              <a:t> </a:t>
            </a:r>
            <a:r>
              <a:rPr lang="de-DE" baseline="0" dirty="0" err="1">
                <a:sym typeface="Wingdings" panose="05000000000000000000" pitchFamily="2" charset="2"/>
              </a:rPr>
              <a:t>particle</a:t>
            </a:r>
            <a:r>
              <a:rPr lang="de-DE" baseline="0" dirty="0">
                <a:sym typeface="Wingdings" panose="05000000000000000000" pitchFamily="2" charset="2"/>
              </a:rPr>
              <a:t> </a:t>
            </a:r>
            <a:r>
              <a:rPr lang="de-DE" baseline="0" dirty="0" err="1">
                <a:sym typeface="Wingdings" panose="05000000000000000000" pitchFamily="2" charset="2"/>
              </a:rPr>
              <a:t>identification</a:t>
            </a:r>
            <a:r>
              <a:rPr lang="de-DE" baseline="0" dirty="0">
                <a:sym typeface="Wingdings" panose="05000000000000000000" pitchFamily="2" charset="2"/>
              </a:rPr>
              <a:t> in </a:t>
            </a:r>
            <a:r>
              <a:rPr lang="de-DE" baseline="0" dirty="0" err="1">
                <a:sym typeface="Wingdings" panose="05000000000000000000" pitchFamily="2" charset="2"/>
              </a:rPr>
              <a:t>first</a:t>
            </a:r>
            <a:r>
              <a:rPr lang="de-DE" baseline="0" dirty="0">
                <a:sym typeface="Wingdings" panose="05000000000000000000" pitchFamily="2" charset="2"/>
              </a:rPr>
              <a:t> half </a:t>
            </a:r>
            <a:r>
              <a:rPr lang="de-DE" baseline="0" dirty="0" err="1">
                <a:sym typeface="Wingdings" panose="05000000000000000000" pitchFamily="2" charset="2"/>
              </a:rPr>
              <a:t>of</a:t>
            </a:r>
            <a:r>
              <a:rPr lang="de-DE" baseline="0" dirty="0">
                <a:sym typeface="Wingdings" panose="05000000000000000000" pitchFamily="2" charset="2"/>
              </a:rPr>
              <a:t> FRS (</a:t>
            </a:r>
            <a:r>
              <a:rPr lang="de-DE" baseline="0" dirty="0" err="1">
                <a:sym typeface="Wingdings" panose="05000000000000000000" pitchFamily="2" charset="2"/>
              </a:rPr>
              <a:t>useful</a:t>
            </a:r>
            <a:r>
              <a:rPr lang="de-DE" baseline="0" dirty="0">
                <a:sym typeface="Wingdings" panose="05000000000000000000" pitchFamily="2" charset="2"/>
              </a:rPr>
              <a:t> </a:t>
            </a:r>
            <a:r>
              <a:rPr lang="de-DE" baseline="0" dirty="0" err="1">
                <a:sym typeface="Wingdings" panose="05000000000000000000" pitchFamily="2" charset="2"/>
              </a:rPr>
              <a:t>for</a:t>
            </a:r>
            <a:r>
              <a:rPr lang="de-DE" baseline="0" dirty="0">
                <a:sym typeface="Wingdings" panose="05000000000000000000" pitchFamily="2" charset="2"/>
              </a:rPr>
              <a:t> EXPERT, LISA, </a:t>
            </a:r>
            <a:r>
              <a:rPr lang="de-DE" baseline="0" dirty="0" err="1">
                <a:sym typeface="Wingdings" panose="05000000000000000000" pitchFamily="2" charset="2"/>
              </a:rPr>
              <a:t>and</a:t>
            </a:r>
            <a:r>
              <a:rPr lang="de-DE" baseline="0" dirty="0">
                <a:sym typeface="Wingdings" panose="05000000000000000000" pitchFamily="2" charset="2"/>
              </a:rPr>
              <a:t> </a:t>
            </a:r>
            <a:r>
              <a:rPr lang="de-DE" baseline="0" dirty="0" err="1">
                <a:sym typeface="Wingdings" panose="05000000000000000000" pitchFamily="2" charset="2"/>
              </a:rPr>
              <a:t>similar</a:t>
            </a:r>
            <a:r>
              <a:rPr lang="de-DE" baseline="0" dirty="0">
                <a:sym typeface="Wingdings" panose="05000000000000000000" pitchFamily="2" charset="2"/>
              </a:rPr>
              <a:t> </a:t>
            </a:r>
            <a:r>
              <a:rPr lang="de-DE" baseline="0" dirty="0" err="1">
                <a:sym typeface="Wingdings" panose="05000000000000000000" pitchFamily="2" charset="2"/>
              </a:rPr>
              <a:t>experiments</a:t>
            </a:r>
            <a:r>
              <a:rPr lang="de-DE" baseline="0" dirty="0">
                <a:sym typeface="Wingdings" panose="05000000000000000000" pitchFamily="2" charset="2"/>
              </a:rPr>
              <a:t>)</a:t>
            </a:r>
          </a:p>
          <a:p>
            <a:endParaRPr lang="de-DE" baseline="0"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9726FDA-EF0D-4FEB-B083-C905DD360ED1}" type="slidenum">
              <a:rPr lang="en-GB" smtClean="0"/>
              <a:t>14</a:t>
            </a:fld>
            <a:endParaRPr lang="en-GB"/>
          </a:p>
        </p:txBody>
      </p:sp>
    </p:spTree>
    <p:extLst>
      <p:ext uri="{BB962C8B-B14F-4D97-AF65-F5344CB8AC3E}">
        <p14:creationId xmlns:p14="http://schemas.microsoft.com/office/powerpoint/2010/main" val="343975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noRot="1" noChangeAspect="1"/>
          </p:cNvSpPr>
          <p:nvPr>
            <p:ph type="sldImg"/>
          </p:nvPr>
        </p:nvSpPr>
        <p:spPr>
          <a:xfrm>
            <a:off x="685800" y="1143000"/>
            <a:ext cx="5486400" cy="3086100"/>
          </a:xfrm>
          <a:prstGeom prst="rect">
            <a:avLst/>
          </a:prstGeom>
          <a:ln w="0">
            <a:noFill/>
          </a:ln>
        </p:spPr>
      </p:sp>
      <p:sp>
        <p:nvSpPr>
          <p:cNvPr id="111"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de-DE" sz="2000" b="1" u="none" strike="noStrike" dirty="0">
                <a:solidFill>
                  <a:srgbClr val="000000"/>
                </a:solidFill>
                <a:uFillTx/>
                <a:latin typeface="Arial"/>
              </a:rPr>
              <a:t>G-22-00160 </a:t>
            </a:r>
            <a:r>
              <a:rPr lang="de-DE" sz="2000" b="1" u="none" strike="noStrike" dirty="0" err="1">
                <a:solidFill>
                  <a:srgbClr val="000000"/>
                </a:solidFill>
                <a:uFillTx/>
                <a:latin typeface="Arial"/>
              </a:rPr>
              <a:t>aims</a:t>
            </a:r>
            <a:r>
              <a:rPr lang="de-DE" sz="2000" b="1" u="none" strike="noStrike" dirty="0">
                <a:solidFill>
                  <a:srgbClr val="000000"/>
                </a:solidFill>
                <a:uFillTx/>
                <a:latin typeface="Arial"/>
              </a:rPr>
              <a:t> at FRS </a:t>
            </a:r>
            <a:r>
              <a:rPr lang="de-DE" sz="2000" b="1" u="none" strike="noStrike" dirty="0" err="1">
                <a:solidFill>
                  <a:srgbClr val="000000"/>
                </a:solidFill>
                <a:uFillTx/>
                <a:latin typeface="Arial"/>
              </a:rPr>
              <a:t>developments</a:t>
            </a:r>
            <a:r>
              <a:rPr lang="de-DE" sz="2000" b="1" u="none" strike="noStrike" dirty="0">
                <a:solidFill>
                  <a:srgbClr val="000000"/>
                </a:solidFill>
                <a:uFillTx/>
                <a:latin typeface="Arial"/>
              </a:rPr>
              <a:t> </a:t>
            </a:r>
            <a:r>
              <a:rPr lang="de-DE" sz="2000" b="1" u="none" strike="noStrike" dirty="0" err="1">
                <a:solidFill>
                  <a:srgbClr val="000000"/>
                </a:solidFill>
                <a:uFillTx/>
                <a:latin typeface="Arial"/>
              </a:rPr>
              <a:t>for</a:t>
            </a:r>
            <a:r>
              <a:rPr lang="de-DE" sz="2000" b="1" u="none" strike="noStrike" dirty="0">
                <a:solidFill>
                  <a:srgbClr val="000000"/>
                </a:solidFill>
                <a:uFillTx/>
                <a:latin typeface="Arial"/>
              </a:rPr>
              <a:t> APPA </a:t>
            </a:r>
            <a:r>
              <a:rPr lang="de-DE" sz="2000" b="1" u="none" strike="noStrike" dirty="0" err="1">
                <a:solidFill>
                  <a:srgbClr val="000000"/>
                </a:solidFill>
                <a:uFillTx/>
                <a:latin typeface="Arial"/>
              </a:rPr>
              <a:t>and</a:t>
            </a:r>
            <a:r>
              <a:rPr lang="de-DE" sz="2000" b="1" u="none" strike="noStrike" dirty="0">
                <a:solidFill>
                  <a:srgbClr val="000000"/>
                </a:solidFill>
                <a:uFillTx/>
                <a:latin typeface="Arial"/>
              </a:rPr>
              <a:t> NUSTAR.</a:t>
            </a:r>
            <a:endParaRPr lang="en-GB" sz="2000" b="0" u="none" strike="noStrike" dirty="0">
              <a:solidFill>
                <a:srgbClr val="000000"/>
              </a:solidFill>
              <a:uFillTx/>
              <a:latin typeface="Arial"/>
            </a:endParaRPr>
          </a:p>
          <a:p>
            <a:pPr marL="216000" indent="0">
              <a:lnSpc>
                <a:spcPct val="100000"/>
              </a:lnSpc>
              <a:buNone/>
              <a:tabLst>
                <a:tab pos="0" algn="l"/>
              </a:tabLst>
            </a:pPr>
            <a:r>
              <a:rPr lang="de-DE" sz="2000" b="0" u="none" strike="noStrike" dirty="0" err="1">
                <a:solidFill>
                  <a:srgbClr val="000000"/>
                </a:solidFill>
                <a:uFillTx/>
                <a:latin typeface="Arial"/>
              </a:rPr>
              <a:t>Here</a:t>
            </a:r>
            <a:r>
              <a:rPr lang="de-DE" sz="2000" b="0" u="none" strike="noStrike" dirty="0">
                <a:solidFill>
                  <a:srgbClr val="000000"/>
                </a:solidFill>
                <a:uFillTx/>
                <a:latin typeface="Arial"/>
              </a:rPr>
              <a:t>: Virtual </a:t>
            </a:r>
            <a:r>
              <a:rPr lang="de-DE" sz="2000" b="0" u="none" strike="noStrike" dirty="0" err="1">
                <a:solidFill>
                  <a:srgbClr val="000000"/>
                </a:solidFill>
                <a:uFillTx/>
                <a:latin typeface="Arial"/>
              </a:rPr>
              <a:t>Messhuette</a:t>
            </a:r>
            <a:r>
              <a:rPr lang="de-DE" sz="2000" b="0" u="none" strike="noStrike" dirty="0">
                <a:solidFill>
                  <a:srgbClr val="000000"/>
                </a:solidFill>
                <a:uFillTx/>
                <a:latin typeface="Arial"/>
              </a:rPr>
              <a:t>. </a:t>
            </a:r>
          </a:p>
          <a:p>
            <a:pPr marL="216000" indent="0">
              <a:lnSpc>
                <a:spcPct val="100000"/>
              </a:lnSpc>
              <a:buNone/>
              <a:tabLst>
                <a:tab pos="0" algn="l"/>
              </a:tabLst>
            </a:pPr>
            <a:r>
              <a:rPr lang="de-DE" sz="2000" b="0" u="none" strike="noStrike" dirty="0" err="1">
                <a:solidFill>
                  <a:srgbClr val="000000"/>
                </a:solidFill>
                <a:uFillTx/>
                <a:latin typeface="Arial"/>
              </a:rPr>
              <a:t>It</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is</a:t>
            </a:r>
            <a:r>
              <a:rPr lang="de-DE" sz="2000" b="0" u="none" strike="noStrike" dirty="0">
                <a:solidFill>
                  <a:srgbClr val="000000"/>
                </a:solidFill>
                <a:uFillTx/>
                <a:latin typeface="Arial"/>
              </a:rPr>
              <a:t> a </a:t>
            </a:r>
            <a:r>
              <a:rPr lang="de-DE" sz="2000" b="0" u="none" strike="noStrike" dirty="0" err="1">
                <a:solidFill>
                  <a:srgbClr val="000000"/>
                </a:solidFill>
                <a:uFillTx/>
                <a:latin typeface="Arial"/>
              </a:rPr>
              <a:t>new</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feature</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to</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monitor</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the</a:t>
            </a:r>
            <a:r>
              <a:rPr lang="de-DE" sz="2000" b="0" u="none" strike="noStrike" dirty="0">
                <a:solidFill>
                  <a:srgbClr val="000000"/>
                </a:solidFill>
                <a:uFillTx/>
                <a:latin typeface="Arial"/>
              </a:rPr>
              <a:t> FRS: </a:t>
            </a:r>
            <a:r>
              <a:rPr lang="de-DE" sz="2000" b="0" u="none" strike="noStrike" baseline="0" dirty="0" err="1">
                <a:solidFill>
                  <a:srgbClr val="000000"/>
                </a:solidFill>
                <a:uFillTx/>
                <a:latin typeface="Arial"/>
              </a:rPr>
              <a:t>very</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useful</a:t>
            </a:r>
            <a:r>
              <a:rPr lang="de-DE" sz="2000" b="0" u="none" strike="noStrike" baseline="0" dirty="0">
                <a:solidFill>
                  <a:srgbClr val="000000"/>
                </a:solidFill>
                <a:uFillTx/>
                <a:latin typeface="Arial"/>
              </a:rPr>
              <a:t> </a:t>
            </a:r>
            <a:r>
              <a:rPr lang="de-DE" sz="2000" b="0" u="none" strike="noStrike" dirty="0" err="1">
                <a:solidFill>
                  <a:srgbClr val="000000"/>
                </a:solidFill>
                <a:uFillTx/>
                <a:latin typeface="Arial"/>
              </a:rPr>
              <a:t>for</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both</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for</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people</a:t>
            </a:r>
            <a:r>
              <a:rPr lang="de-DE" sz="2000" b="0" u="none" strike="noStrike" dirty="0">
                <a:solidFill>
                  <a:srgbClr val="000000"/>
                </a:solidFill>
                <a:uFillTx/>
                <a:latin typeface="Arial"/>
              </a:rPr>
              <a:t> in</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Messhuette</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and</a:t>
            </a:r>
            <a:r>
              <a:rPr lang="de-DE" sz="2000" b="0" u="none" strike="noStrike" baseline="0" dirty="0">
                <a:solidFill>
                  <a:srgbClr val="000000"/>
                </a:solidFill>
                <a:uFillTx/>
                <a:latin typeface="Arial"/>
              </a:rPr>
              <a:t> </a:t>
            </a:r>
            <a:r>
              <a:rPr lang="de-DE" sz="2000" b="0" u="none" strike="noStrike" dirty="0" err="1">
                <a:solidFill>
                  <a:srgbClr val="000000"/>
                </a:solidFill>
                <a:uFillTx/>
                <a:latin typeface="Arial"/>
              </a:rPr>
              <a:t>for</a:t>
            </a:r>
            <a:r>
              <a:rPr lang="de-DE" sz="2000" b="0" u="none" strike="noStrike" dirty="0">
                <a:solidFill>
                  <a:srgbClr val="000000"/>
                </a:solidFill>
                <a:uFillTx/>
                <a:latin typeface="Arial"/>
              </a:rPr>
              <a:t> remote </a:t>
            </a:r>
            <a:r>
              <a:rPr lang="de-DE" sz="2000" b="0" u="none" strike="noStrike" dirty="0" err="1">
                <a:solidFill>
                  <a:srgbClr val="000000"/>
                </a:solidFill>
                <a:uFillTx/>
                <a:latin typeface="Arial"/>
              </a:rPr>
              <a:t>participants</a:t>
            </a:r>
            <a:r>
              <a:rPr lang="de-DE" sz="2000" b="0" u="none" strike="noStrike" dirty="0">
                <a:solidFill>
                  <a:srgbClr val="000000"/>
                </a:solidFill>
                <a:uFillTx/>
                <a:latin typeface="Arial"/>
              </a:rPr>
              <a:t>.</a:t>
            </a:r>
          </a:p>
          <a:p>
            <a:pPr marL="216000" indent="0">
              <a:lnSpc>
                <a:spcPct val="100000"/>
              </a:lnSpc>
              <a:buNone/>
              <a:tabLst>
                <a:tab pos="0" algn="l"/>
              </a:tabLst>
            </a:pPr>
            <a:r>
              <a:rPr lang="de-DE" sz="2000" b="0" u="none" strike="noStrike" dirty="0">
                <a:solidFill>
                  <a:srgbClr val="000000"/>
                </a:solidFill>
                <a:uFillTx/>
                <a:latin typeface="Arial"/>
              </a:rPr>
              <a:t>This </a:t>
            </a:r>
            <a:r>
              <a:rPr lang="de-DE" sz="2000" b="0" u="none" strike="noStrike" dirty="0" err="1">
                <a:solidFill>
                  <a:srgbClr val="000000"/>
                </a:solidFill>
                <a:uFillTx/>
                <a:latin typeface="Arial"/>
              </a:rPr>
              <a:t>application</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is</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used</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for</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read</a:t>
            </a:r>
            <a:r>
              <a:rPr lang="de-DE" sz="2000" b="0" u="none" strike="noStrike" dirty="0">
                <a:solidFill>
                  <a:srgbClr val="000000"/>
                </a:solidFill>
                <a:uFillTx/>
                <a:latin typeface="Arial"/>
              </a:rPr>
              <a:t> </a:t>
            </a:r>
            <a:r>
              <a:rPr lang="de-DE" sz="2000" b="0" u="none" strike="noStrike" dirty="0" err="1">
                <a:solidFill>
                  <a:srgbClr val="000000"/>
                </a:solidFill>
                <a:uFillTx/>
                <a:latin typeface="Arial"/>
              </a:rPr>
              <a:t>only</a:t>
            </a:r>
            <a:r>
              <a:rPr lang="de-DE" sz="2000" b="0" u="none" strike="noStrike" dirty="0">
                <a:solidFill>
                  <a:srgbClr val="000000"/>
                </a:solidFill>
                <a:uFillTx/>
                <a:latin typeface="Arial"/>
              </a:rPr>
              <a:t>“.</a:t>
            </a:r>
            <a:r>
              <a:rPr lang="de-DE" sz="2000" b="0" u="none" strike="noStrike" baseline="0" dirty="0">
                <a:solidFill>
                  <a:srgbClr val="000000"/>
                </a:solidFill>
                <a:uFillTx/>
                <a:latin typeface="Arial"/>
              </a:rPr>
              <a:t> </a:t>
            </a:r>
          </a:p>
          <a:p>
            <a:pPr marL="216000" indent="0">
              <a:lnSpc>
                <a:spcPct val="100000"/>
              </a:lnSpc>
              <a:buNone/>
              <a:tabLst>
                <a:tab pos="0" algn="l"/>
              </a:tabLst>
            </a:pPr>
            <a:r>
              <a:rPr lang="de-DE" sz="2000" b="0" u="none" strike="noStrike" baseline="0" dirty="0" err="1">
                <a:solidFill>
                  <a:srgbClr val="000000"/>
                </a:solidFill>
                <a:uFillTx/>
                <a:latin typeface="Arial"/>
              </a:rPr>
              <a:t>It</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is</a:t>
            </a:r>
            <a:r>
              <a:rPr lang="de-DE" sz="2000" b="0" u="none" strike="noStrike" baseline="0" dirty="0">
                <a:solidFill>
                  <a:srgbClr val="000000"/>
                </a:solidFill>
                <a:uFillTx/>
                <a:latin typeface="Arial"/>
              </a:rPr>
              <a:t> an </a:t>
            </a:r>
            <a:r>
              <a:rPr lang="de-DE" sz="2000" b="0" u="none" strike="noStrike" baseline="0" dirty="0" err="1">
                <a:solidFill>
                  <a:srgbClr val="000000"/>
                </a:solidFill>
                <a:uFillTx/>
                <a:latin typeface="Arial"/>
              </a:rPr>
              <a:t>important</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milestone</a:t>
            </a:r>
            <a:r>
              <a:rPr lang="de-DE" sz="2000" b="0" u="none" strike="noStrike" baseline="0" dirty="0">
                <a:solidFill>
                  <a:srgbClr val="000000"/>
                </a:solidFill>
                <a:uFillTx/>
                <a:latin typeface="Arial"/>
              </a:rPr>
              <a:t> on </a:t>
            </a:r>
            <a:r>
              <a:rPr lang="de-DE" sz="2000" b="0" u="none" strike="noStrike" baseline="0" dirty="0" err="1">
                <a:solidFill>
                  <a:srgbClr val="000000"/>
                </a:solidFill>
                <a:uFillTx/>
                <a:latin typeface="Arial"/>
              </a:rPr>
              <a:t>the</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way</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to</a:t>
            </a:r>
            <a:r>
              <a:rPr lang="de-DE" sz="2000" b="0" u="none" strike="noStrike" baseline="0" dirty="0">
                <a:solidFill>
                  <a:srgbClr val="000000"/>
                </a:solidFill>
                <a:uFillTx/>
                <a:latin typeface="Arial"/>
              </a:rPr>
              <a:t> FRS remote </a:t>
            </a:r>
            <a:r>
              <a:rPr lang="de-DE" sz="2000" b="0" u="none" strike="noStrike" baseline="0" dirty="0" err="1">
                <a:solidFill>
                  <a:srgbClr val="000000"/>
                </a:solidFill>
                <a:uFillTx/>
                <a:latin typeface="Arial"/>
              </a:rPr>
              <a:t>control</a:t>
            </a:r>
            <a:r>
              <a:rPr lang="de-DE" sz="2000" b="0" u="none" strike="noStrike" baseline="0" dirty="0">
                <a:solidFill>
                  <a:srgbClr val="000000"/>
                </a:solidFill>
                <a:uFillTx/>
                <a:latin typeface="Arial"/>
              </a:rPr>
              <a:t> </a:t>
            </a:r>
            <a:r>
              <a:rPr lang="de-DE" sz="2000" b="0" u="none" strike="noStrike" baseline="0" dirty="0" err="1">
                <a:solidFill>
                  <a:srgbClr val="000000"/>
                </a:solidFill>
                <a:uFillTx/>
                <a:latin typeface="Arial"/>
              </a:rPr>
              <a:t>from</a:t>
            </a:r>
            <a:r>
              <a:rPr lang="de-DE" sz="2000" b="0" u="none" strike="noStrike" baseline="0" dirty="0">
                <a:solidFill>
                  <a:srgbClr val="000000"/>
                </a:solidFill>
                <a:uFillTx/>
                <a:latin typeface="Arial"/>
              </a:rPr>
              <a:t> FCC.</a:t>
            </a:r>
            <a:endParaRPr lang="en-GB" sz="2000" b="0" u="none" strike="noStrike" dirty="0">
              <a:solidFill>
                <a:srgbClr val="000000"/>
              </a:solidFill>
              <a:uFillTx/>
              <a:latin typeface="Arial"/>
            </a:endParaRPr>
          </a:p>
        </p:txBody>
      </p:sp>
      <p:sp>
        <p:nvSpPr>
          <p:cNvPr id="112" name="PlaceHolder 3"/>
          <p:cNvSpPr>
            <a:spLocks noGrp="1"/>
          </p:cNvSpPr>
          <p:nvPr>
            <p:ph type="sldNum" idx="4"/>
          </p:nvPr>
        </p:nvSpPr>
        <p:spPr>
          <a:xfrm>
            <a:off x="3884760" y="8685360"/>
            <a:ext cx="2971080" cy="45792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en-GB" sz="1200" b="0" u="none" strike="noStrike">
                <a:solidFill>
                  <a:schemeClr val="dk1"/>
                </a:solidFill>
                <a:uFillTx/>
                <a:latin typeface="+mn-lt"/>
                <a:ea typeface="+mn-ea"/>
              </a:defRPr>
            </a:lvl1pPr>
          </a:lstStyle>
          <a:p>
            <a:pPr indent="0" algn="r" defTabSz="457200">
              <a:lnSpc>
                <a:spcPct val="100000"/>
              </a:lnSpc>
              <a:buNone/>
              <a:tabLst>
                <a:tab pos="0" algn="l"/>
              </a:tabLst>
            </a:pPr>
            <a:fld id="{E3A968F7-2961-42DE-A538-68557C525D9F}" type="slidenum">
              <a:rPr lang="en-GB" sz="1200" b="0" u="none" strike="noStrike">
                <a:solidFill>
                  <a:schemeClr val="dk1"/>
                </a:solidFill>
                <a:uFillTx/>
                <a:latin typeface="+mn-lt"/>
                <a:ea typeface="+mn-ea"/>
              </a:rPr>
              <a:t>15</a:t>
            </a:fld>
            <a:endParaRPr lang="en-GB" sz="1200" b="0" u="none" strike="noStrike">
              <a:solidFill>
                <a:srgbClr val="000000"/>
              </a:solidFill>
              <a:uFillTx/>
              <a:latin typeface="Times New Roman"/>
            </a:endParaRPr>
          </a:p>
        </p:txBody>
      </p:sp>
    </p:spTree>
    <p:extLst>
      <p:ext uri="{BB962C8B-B14F-4D97-AF65-F5344CB8AC3E}">
        <p14:creationId xmlns:p14="http://schemas.microsoft.com/office/powerpoint/2010/main" val="215247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G-22-00160 </a:t>
            </a:r>
            <a:r>
              <a:rPr lang="de-DE" b="1" dirty="0" err="1"/>
              <a:t>aims</a:t>
            </a:r>
            <a:r>
              <a:rPr lang="de-DE" b="1" dirty="0"/>
              <a:t> at FRS </a:t>
            </a:r>
            <a:r>
              <a:rPr lang="de-DE" b="1" dirty="0" err="1"/>
              <a:t>developments</a:t>
            </a:r>
            <a:r>
              <a:rPr lang="de-DE" b="1" dirty="0"/>
              <a:t> </a:t>
            </a:r>
            <a:r>
              <a:rPr lang="de-DE" b="1" dirty="0" err="1"/>
              <a:t>for</a:t>
            </a:r>
            <a:r>
              <a:rPr lang="de-DE" b="1" dirty="0"/>
              <a:t> APPA </a:t>
            </a:r>
            <a:r>
              <a:rPr lang="de-DE" b="1" dirty="0" err="1"/>
              <a:t>and</a:t>
            </a:r>
            <a:r>
              <a:rPr lang="de-DE" b="1" dirty="0"/>
              <a:t> NUSTAR.</a:t>
            </a:r>
          </a:p>
          <a:p>
            <a:r>
              <a:rPr lang="de-DE" dirty="0" err="1"/>
              <a:t>Here</a:t>
            </a:r>
            <a:r>
              <a:rPr lang="de-DE" dirty="0"/>
              <a:t>: </a:t>
            </a:r>
            <a:r>
              <a:rPr lang="de-DE" b="1" dirty="0" err="1"/>
              <a:t>new</a:t>
            </a:r>
            <a:r>
              <a:rPr lang="de-DE" b="1" dirty="0"/>
              <a:t> </a:t>
            </a:r>
            <a:r>
              <a:rPr lang="de-DE" b="1" dirty="0" err="1"/>
              <a:t>feature</a:t>
            </a:r>
            <a:r>
              <a:rPr lang="de-DE" b="1" dirty="0"/>
              <a:t> </a:t>
            </a:r>
            <a:r>
              <a:rPr lang="de-DE" b="1" dirty="0" err="1"/>
              <a:t>to</a:t>
            </a:r>
            <a:r>
              <a:rPr lang="de-DE" b="1" dirty="0"/>
              <a:t> </a:t>
            </a:r>
            <a:r>
              <a:rPr lang="de-DE" b="1" dirty="0" err="1"/>
              <a:t>monitor</a:t>
            </a:r>
            <a:r>
              <a:rPr lang="de-DE" b="1" dirty="0"/>
              <a:t> </a:t>
            </a:r>
            <a:r>
              <a:rPr lang="de-DE" b="1" dirty="0" err="1"/>
              <a:t>the</a:t>
            </a:r>
            <a:r>
              <a:rPr lang="de-DE" b="1" dirty="0"/>
              <a:t> </a:t>
            </a:r>
            <a:r>
              <a:rPr lang="de-DE" b="1" dirty="0" err="1"/>
              <a:t>spill</a:t>
            </a:r>
            <a:r>
              <a:rPr lang="de-DE" b="1" dirty="0"/>
              <a:t> </a:t>
            </a:r>
            <a:r>
              <a:rPr lang="de-DE" b="1" dirty="0" err="1"/>
              <a:t>shape</a:t>
            </a:r>
            <a:r>
              <a:rPr lang="de-DE" b="1" dirty="0"/>
              <a:t> („</a:t>
            </a:r>
            <a:r>
              <a:rPr lang="de-DE" b="1" dirty="0" err="1"/>
              <a:t>macro</a:t>
            </a:r>
            <a:r>
              <a:rPr lang="de-DE" b="1" dirty="0"/>
              <a:t> </a:t>
            </a:r>
            <a:r>
              <a:rPr lang="de-DE" b="1" dirty="0" err="1"/>
              <a:t>spill</a:t>
            </a:r>
            <a:r>
              <a:rPr lang="de-DE" b="1" dirty="0"/>
              <a:t>“, </a:t>
            </a:r>
            <a:r>
              <a:rPr lang="de-DE" b="1" dirty="0" err="1"/>
              <a:t>left</a:t>
            </a:r>
            <a:r>
              <a:rPr lang="de-DE" b="1" dirty="0"/>
              <a:t>) </a:t>
            </a:r>
            <a:r>
              <a:rPr lang="de-DE" b="1" dirty="0" err="1"/>
              <a:t>and</a:t>
            </a:r>
            <a:r>
              <a:rPr lang="de-DE" b="1" dirty="0"/>
              <a:t> time </a:t>
            </a:r>
            <a:r>
              <a:rPr lang="de-DE" b="1" dirty="0" err="1"/>
              <a:t>structure</a:t>
            </a:r>
            <a:r>
              <a:rPr lang="de-DE" b="1" dirty="0"/>
              <a:t> („</a:t>
            </a:r>
            <a:r>
              <a:rPr lang="de-DE" b="1" dirty="0" err="1"/>
              <a:t>micro</a:t>
            </a:r>
            <a:r>
              <a:rPr lang="de-DE" b="1" baseline="0" dirty="0"/>
              <a:t> </a:t>
            </a:r>
            <a:r>
              <a:rPr lang="de-DE" b="1" baseline="0" dirty="0" err="1"/>
              <a:t>spill</a:t>
            </a:r>
            <a:r>
              <a:rPr lang="de-DE" b="1" dirty="0"/>
              <a:t>“, </a:t>
            </a:r>
            <a:r>
              <a:rPr lang="de-DE" b="1" dirty="0" err="1"/>
              <a:t>right</a:t>
            </a:r>
            <a:r>
              <a:rPr lang="de-DE" b="1" dirty="0"/>
              <a:t>).</a:t>
            </a:r>
          </a:p>
          <a:p>
            <a:r>
              <a:rPr lang="de-DE" b="0" dirty="0"/>
              <a:t>This </a:t>
            </a:r>
            <a:r>
              <a:rPr lang="de-DE" b="0" dirty="0" err="1"/>
              <a:t>application</a:t>
            </a:r>
            <a:r>
              <a:rPr lang="de-DE" b="0" baseline="0" dirty="0"/>
              <a:t> </a:t>
            </a:r>
            <a:r>
              <a:rPr lang="de-DE" b="0" baseline="0" dirty="0" err="1"/>
              <a:t>is</a:t>
            </a:r>
            <a:r>
              <a:rPr lang="de-DE" b="0" baseline="0" dirty="0"/>
              <a:t> </a:t>
            </a:r>
            <a:r>
              <a:rPr lang="de-DE" b="0" baseline="0" dirty="0" err="1"/>
              <a:t>available</a:t>
            </a:r>
            <a:r>
              <a:rPr lang="de-DE" b="0" baseline="0" dirty="0"/>
              <a:t> at „HKR“ </a:t>
            </a:r>
            <a:r>
              <a:rPr lang="de-DE" b="0" baseline="0" dirty="0" err="1"/>
              <a:t>and</a:t>
            </a:r>
            <a:r>
              <a:rPr lang="de-DE" b="0" baseline="0" dirty="0"/>
              <a:t> will </a:t>
            </a:r>
            <a:r>
              <a:rPr lang="de-DE" b="0" baseline="0" dirty="0" err="1"/>
              <a:t>guide</a:t>
            </a:r>
            <a:r>
              <a:rPr lang="de-DE" b="0" baseline="0" dirty="0"/>
              <a:t> </a:t>
            </a:r>
            <a:r>
              <a:rPr lang="de-DE" b="0" baseline="0" dirty="0" err="1"/>
              <a:t>the</a:t>
            </a:r>
            <a:r>
              <a:rPr lang="de-DE" b="0" baseline="0" dirty="0"/>
              <a:t> </a:t>
            </a:r>
            <a:r>
              <a:rPr lang="de-DE" b="0" baseline="0" dirty="0" err="1"/>
              <a:t>operators</a:t>
            </a:r>
            <a:r>
              <a:rPr lang="de-DE" b="0" baseline="0" dirty="0"/>
              <a:t> </a:t>
            </a:r>
            <a:r>
              <a:rPr lang="de-DE" b="0" baseline="0" dirty="0" err="1"/>
              <a:t>to</a:t>
            </a:r>
            <a:r>
              <a:rPr lang="de-DE" b="0" baseline="0" dirty="0"/>
              <a:t> tune </a:t>
            </a:r>
            <a:r>
              <a:rPr lang="de-DE" b="0" baseline="0" dirty="0" err="1"/>
              <a:t>the</a:t>
            </a:r>
            <a:r>
              <a:rPr lang="de-DE" b="0" baseline="0" dirty="0"/>
              <a:t> SIS </a:t>
            </a:r>
            <a:r>
              <a:rPr lang="de-DE" b="0" baseline="0" dirty="0" err="1"/>
              <a:t>extraction</a:t>
            </a:r>
            <a:r>
              <a:rPr lang="de-DE" b="0" baseline="0" dirty="0"/>
              <a:t> (</a:t>
            </a:r>
            <a:r>
              <a:rPr lang="de-DE" b="0" baseline="0" dirty="0" err="1"/>
              <a:t>macro</a:t>
            </a:r>
            <a:r>
              <a:rPr lang="de-DE" b="0" baseline="0" dirty="0"/>
              <a:t> </a:t>
            </a:r>
            <a:r>
              <a:rPr lang="de-DE" b="0" baseline="0" dirty="0" err="1"/>
              <a:t>spill</a:t>
            </a:r>
            <a:r>
              <a:rPr lang="de-DE" b="0" baseline="0" dirty="0"/>
              <a:t> </a:t>
            </a:r>
            <a:r>
              <a:rPr lang="de-DE" b="0" baseline="0" dirty="0">
                <a:sym typeface="Wingdings" panose="05000000000000000000" pitchFamily="2" charset="2"/>
              </a:rPr>
              <a:t> a </a:t>
            </a:r>
            <a:r>
              <a:rPr lang="de-DE" b="0" baseline="0" dirty="0" err="1">
                <a:sym typeface="Wingdings" panose="05000000000000000000" pitchFamily="2" charset="2"/>
              </a:rPr>
              <a:t>rectangular</a:t>
            </a:r>
            <a:r>
              <a:rPr lang="de-DE" b="0" baseline="0" dirty="0">
                <a:sym typeface="Wingdings" panose="05000000000000000000" pitchFamily="2" charset="2"/>
              </a:rPr>
              <a:t> </a:t>
            </a:r>
            <a:r>
              <a:rPr lang="de-DE" b="0" baseline="0" dirty="0" err="1">
                <a:sym typeface="Wingdings" panose="05000000000000000000" pitchFamily="2" charset="2"/>
              </a:rPr>
              <a:t>shape</a:t>
            </a:r>
            <a:r>
              <a:rPr lang="de-DE" b="0" baseline="0" dirty="0">
                <a:sym typeface="Wingdings" panose="05000000000000000000" pitchFamily="2" charset="2"/>
              </a:rPr>
              <a:t> will </a:t>
            </a:r>
            <a:r>
              <a:rPr lang="de-DE" b="0" baseline="0" dirty="0" err="1">
                <a:sym typeface="Wingdings" panose="05000000000000000000" pitchFamily="2" charset="2"/>
              </a:rPr>
              <a:t>provide</a:t>
            </a:r>
            <a:r>
              <a:rPr lang="de-DE" b="0" baseline="0" dirty="0">
                <a:sym typeface="Wingdings" panose="05000000000000000000" pitchFamily="2" charset="2"/>
              </a:rPr>
              <a:t> </a:t>
            </a:r>
            <a:r>
              <a:rPr lang="de-DE" b="0" baseline="0" dirty="0" err="1">
                <a:sym typeface="Wingdings" panose="05000000000000000000" pitchFamily="2" charset="2"/>
              </a:rPr>
              <a:t>the</a:t>
            </a:r>
            <a:r>
              <a:rPr lang="de-DE" b="0" baseline="0" dirty="0">
                <a:sym typeface="Wingdings" panose="05000000000000000000" pitchFamily="2" charset="2"/>
              </a:rPr>
              <a:t> </a:t>
            </a:r>
            <a:r>
              <a:rPr lang="de-DE" b="0" baseline="0" dirty="0" err="1">
                <a:sym typeface="Wingdings" panose="05000000000000000000" pitchFamily="2" charset="2"/>
              </a:rPr>
              <a:t>highest</a:t>
            </a:r>
            <a:r>
              <a:rPr lang="de-DE" b="0" baseline="0" dirty="0">
                <a:sym typeface="Wingdings" panose="05000000000000000000" pitchFamily="2" charset="2"/>
              </a:rPr>
              <a:t> </a:t>
            </a:r>
            <a:r>
              <a:rPr lang="de-DE" b="0" baseline="0" dirty="0" err="1">
                <a:sym typeface="Wingdings" panose="05000000000000000000" pitchFamily="2" charset="2"/>
              </a:rPr>
              <a:t>duty</a:t>
            </a:r>
            <a:r>
              <a:rPr lang="de-DE" b="0" baseline="0" dirty="0">
                <a:sym typeface="Wingdings" panose="05000000000000000000" pitchFamily="2" charset="2"/>
              </a:rPr>
              <a:t> </a:t>
            </a:r>
            <a:r>
              <a:rPr lang="de-DE" b="0" baseline="0" dirty="0" err="1">
                <a:sym typeface="Wingdings" panose="05000000000000000000" pitchFamily="2" charset="2"/>
              </a:rPr>
              <a:t>factor</a:t>
            </a:r>
            <a:r>
              <a:rPr lang="de-DE" b="0" baseline="0" dirty="0">
                <a:sym typeface="Wingdings" panose="05000000000000000000" pitchFamily="2" charset="2"/>
              </a:rPr>
              <a:t> [</a:t>
            </a:r>
            <a:r>
              <a:rPr lang="de-DE" b="0" baseline="0" dirty="0" err="1">
                <a:sym typeface="Wingdings" panose="05000000000000000000" pitchFamily="2" charset="2"/>
              </a:rPr>
              <a:t>maximize</a:t>
            </a:r>
            <a:r>
              <a:rPr lang="de-DE" b="0" baseline="0" dirty="0">
                <a:sym typeface="Wingdings" panose="05000000000000000000" pitchFamily="2" charset="2"/>
              </a:rPr>
              <a:t> </a:t>
            </a:r>
            <a:r>
              <a:rPr lang="de-DE" b="0" baseline="0" dirty="0" err="1">
                <a:sym typeface="Wingdings" panose="05000000000000000000" pitchFamily="2" charset="2"/>
              </a:rPr>
              <a:t>the</a:t>
            </a:r>
            <a:r>
              <a:rPr lang="de-DE" b="0" baseline="0" dirty="0">
                <a:sym typeface="Wingdings" panose="05000000000000000000" pitchFamily="2" charset="2"/>
              </a:rPr>
              <a:t> „beam-on time“]</a:t>
            </a:r>
            <a:r>
              <a:rPr lang="de-DE" b="0" baseline="0" dirty="0"/>
              <a:t>) </a:t>
            </a:r>
            <a:r>
              <a:rPr lang="de-DE" b="0" baseline="0" dirty="0" err="1"/>
              <a:t>and</a:t>
            </a:r>
            <a:r>
              <a:rPr lang="de-DE" b="0" baseline="0" dirty="0"/>
              <a:t> </a:t>
            </a:r>
            <a:r>
              <a:rPr lang="de-DE" b="0" baseline="0" dirty="0" err="1"/>
              <a:t>reduce</a:t>
            </a:r>
            <a:r>
              <a:rPr lang="de-DE" b="0" baseline="0" dirty="0"/>
              <a:t>/</a:t>
            </a:r>
            <a:r>
              <a:rPr lang="de-DE" b="0" baseline="0" dirty="0" err="1"/>
              <a:t>minimize</a:t>
            </a:r>
            <a:r>
              <a:rPr lang="de-DE" b="0" baseline="0" dirty="0"/>
              <a:t> </a:t>
            </a:r>
            <a:r>
              <a:rPr lang="de-DE" b="0" baseline="0" dirty="0" err="1"/>
              <a:t>the</a:t>
            </a:r>
            <a:r>
              <a:rPr lang="de-DE" b="0" baseline="0" dirty="0"/>
              <a:t> </a:t>
            </a:r>
            <a:r>
              <a:rPr lang="de-DE" b="0" baseline="0" dirty="0" err="1"/>
              <a:t>micro-bunch</a:t>
            </a:r>
            <a:r>
              <a:rPr lang="de-DE" b="0" baseline="0" dirty="0"/>
              <a:t> </a:t>
            </a:r>
            <a:r>
              <a:rPr lang="de-DE" b="0" baseline="0" dirty="0" err="1"/>
              <a:t>structure</a:t>
            </a:r>
            <a:r>
              <a:rPr lang="de-DE" b="0" baseline="0" dirty="0"/>
              <a:t> </a:t>
            </a:r>
            <a:r>
              <a:rPr lang="de-DE" b="0" baseline="0" dirty="0" err="1"/>
              <a:t>of</a:t>
            </a:r>
            <a:r>
              <a:rPr lang="de-DE" b="0" baseline="0" dirty="0"/>
              <a:t> </a:t>
            </a:r>
            <a:r>
              <a:rPr lang="de-DE" b="0" baseline="0" dirty="0" err="1"/>
              <a:t>the</a:t>
            </a:r>
            <a:r>
              <a:rPr lang="de-DE" b="0" baseline="0" dirty="0"/>
              <a:t> </a:t>
            </a:r>
            <a:r>
              <a:rPr lang="de-DE" b="0" baseline="0" dirty="0" err="1"/>
              <a:t>extracted</a:t>
            </a:r>
            <a:r>
              <a:rPr lang="de-DE" b="0" baseline="0" dirty="0"/>
              <a:t> </a:t>
            </a:r>
            <a:r>
              <a:rPr lang="de-DE" b="0" baseline="0" dirty="0" err="1"/>
              <a:t>ions</a:t>
            </a:r>
            <a:r>
              <a:rPr lang="de-DE" b="0" baseline="0" dirty="0"/>
              <a:t> (</a:t>
            </a:r>
            <a:r>
              <a:rPr lang="de-DE" b="0" baseline="0" dirty="0">
                <a:sym typeface="Wingdings" panose="05000000000000000000" pitchFamily="2" charset="2"/>
              </a:rPr>
              <a:t> </a:t>
            </a:r>
            <a:r>
              <a:rPr lang="de-DE" b="0" baseline="0" dirty="0" err="1">
                <a:sym typeface="Wingdings" panose="05000000000000000000" pitchFamily="2" charset="2"/>
              </a:rPr>
              <a:t>minimize</a:t>
            </a:r>
            <a:r>
              <a:rPr lang="de-DE" b="0" baseline="0" dirty="0">
                <a:sym typeface="Wingdings" panose="05000000000000000000" pitchFamily="2" charset="2"/>
              </a:rPr>
              <a:t> </a:t>
            </a:r>
            <a:r>
              <a:rPr lang="de-DE" b="0" baseline="0" dirty="0" err="1">
                <a:sym typeface="Wingdings" panose="05000000000000000000" pitchFamily="2" charset="2"/>
              </a:rPr>
              <a:t>the</a:t>
            </a:r>
            <a:r>
              <a:rPr lang="de-DE" b="0" baseline="0" dirty="0">
                <a:sym typeface="Wingdings" panose="05000000000000000000" pitchFamily="2" charset="2"/>
              </a:rPr>
              <a:t> </a:t>
            </a:r>
            <a:r>
              <a:rPr lang="de-DE" b="0" baseline="0" dirty="0" err="1">
                <a:sym typeface="Wingdings" panose="05000000000000000000" pitchFamily="2" charset="2"/>
              </a:rPr>
              <a:t>event</a:t>
            </a:r>
            <a:r>
              <a:rPr lang="de-DE" b="0" baseline="0" dirty="0">
                <a:sym typeface="Wingdings" panose="05000000000000000000" pitchFamily="2" charset="2"/>
              </a:rPr>
              <a:t> </a:t>
            </a:r>
            <a:r>
              <a:rPr lang="de-DE" b="0" baseline="0" dirty="0" err="1">
                <a:sym typeface="Wingdings" panose="05000000000000000000" pitchFamily="2" charset="2"/>
              </a:rPr>
              <a:t>losses</a:t>
            </a:r>
            <a:r>
              <a:rPr lang="de-DE" b="0" baseline="0" dirty="0">
                <a:sym typeface="Wingdings" panose="05000000000000000000" pitchFamily="2" charset="2"/>
              </a:rPr>
              <a:t> due </a:t>
            </a:r>
            <a:r>
              <a:rPr lang="de-DE" b="0" baseline="0" dirty="0" err="1">
                <a:sym typeface="Wingdings" panose="05000000000000000000" pitchFamily="2" charset="2"/>
              </a:rPr>
              <a:t>to</a:t>
            </a:r>
            <a:r>
              <a:rPr lang="de-DE" b="0" baseline="0" dirty="0">
                <a:sym typeface="Wingdings" panose="05000000000000000000" pitchFamily="2" charset="2"/>
              </a:rPr>
              <a:t> DAQ </a:t>
            </a:r>
            <a:r>
              <a:rPr lang="de-DE" b="0" baseline="0" dirty="0" err="1">
                <a:sym typeface="Wingdings" panose="05000000000000000000" pitchFamily="2" charset="2"/>
              </a:rPr>
              <a:t>dead</a:t>
            </a:r>
            <a:r>
              <a:rPr lang="de-DE" b="0" baseline="0" dirty="0">
                <a:sym typeface="Wingdings" panose="05000000000000000000" pitchFamily="2" charset="2"/>
              </a:rPr>
              <a:t> time </a:t>
            </a:r>
            <a:r>
              <a:rPr lang="de-DE" b="0" baseline="0" dirty="0" err="1">
                <a:sym typeface="Wingdings" panose="05000000000000000000" pitchFamily="2" charset="2"/>
              </a:rPr>
              <a:t>and</a:t>
            </a:r>
            <a:r>
              <a:rPr lang="de-DE" b="0" baseline="0" dirty="0">
                <a:sym typeface="Wingdings" panose="05000000000000000000" pitchFamily="2" charset="2"/>
              </a:rPr>
              <a:t> </a:t>
            </a:r>
            <a:r>
              <a:rPr lang="de-DE" b="0" baseline="0" dirty="0" err="1">
                <a:sym typeface="Wingdings" panose="05000000000000000000" pitchFamily="2" charset="2"/>
              </a:rPr>
              <a:t>possible</a:t>
            </a:r>
            <a:r>
              <a:rPr lang="de-DE" b="0" baseline="0" dirty="0">
                <a:sym typeface="Wingdings" panose="05000000000000000000" pitchFamily="2" charset="2"/>
              </a:rPr>
              <a:t> </a:t>
            </a:r>
            <a:r>
              <a:rPr lang="de-DE" b="0" baseline="0" dirty="0" err="1">
                <a:sym typeface="Wingdings" panose="05000000000000000000" pitchFamily="2" charset="2"/>
              </a:rPr>
              <a:t>mis-identification</a:t>
            </a:r>
            <a:r>
              <a:rPr lang="de-DE" b="0" baseline="0" dirty="0">
                <a:sym typeface="Wingdings" panose="05000000000000000000" pitchFamily="2" charset="2"/>
              </a:rPr>
              <a:t>)</a:t>
            </a:r>
            <a:r>
              <a:rPr lang="de-DE" b="0" baseline="0" dirty="0"/>
              <a:t>. </a:t>
            </a:r>
            <a:endParaRPr lang="de-DE" b="0" dirty="0"/>
          </a:p>
          <a:p>
            <a:r>
              <a:rPr lang="de-DE" b="1" dirty="0"/>
              <a:t> </a:t>
            </a:r>
            <a:endParaRPr lang="de-DE" baseline="0"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9726FDA-EF0D-4FEB-B083-C905DD360ED1}" type="slidenum">
              <a:rPr lang="en-GB" smtClean="0"/>
              <a:t>16</a:t>
            </a:fld>
            <a:endParaRPr lang="en-GB"/>
          </a:p>
        </p:txBody>
      </p:sp>
    </p:spTree>
    <p:extLst>
      <p:ext uri="{BB962C8B-B14F-4D97-AF65-F5344CB8AC3E}">
        <p14:creationId xmlns:p14="http://schemas.microsoft.com/office/powerpoint/2010/main" val="409582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Needs commissioning (many things can be done before in Cave C):</a:t>
            </a:r>
          </a:p>
          <a:p>
            <a:r>
              <a:rPr lang="en-GB" dirty="0"/>
              <a:t>-new tracker recoil detector; -new proton arm spectrometer; -new vacuum system for TOF wall; -new fibre tracker; Major improvement: longer TOF=&gt; higher mass; also better angular resolution</a:t>
            </a:r>
          </a:p>
          <a:p>
            <a:r>
              <a:rPr lang="en-GB" dirty="0"/>
              <a:t>Supper FRS: main gain in medium-heavy Ca-Sn</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407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ion catcher is being built, commissioning at FRS is not planned; off-line commissioning planned for mid 2027</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66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Oct. Germany unification day</a:t>
            </a:r>
          </a:p>
        </p:txBody>
      </p:sp>
      <p:sp>
        <p:nvSpPr>
          <p:cNvPr id="4" name="Slide Number Placeholder 3"/>
          <p:cNvSpPr>
            <a:spLocks noGrp="1"/>
          </p:cNvSpPr>
          <p:nvPr>
            <p:ph type="sldNum" sz="quarter" idx="5"/>
          </p:nvPr>
        </p:nvSpPr>
        <p:spPr/>
        <p:txBody>
          <a:bodyPr/>
          <a:lstStyle/>
          <a:p>
            <a:fld id="{DAE02386-BEE7-5D4D-B4E7-4BB579C47884}" type="slidenum">
              <a:rPr lang="de-DE" smtClean="0"/>
              <a:t>40</a:t>
            </a:fld>
            <a:endParaRPr lang="de-DE"/>
          </a:p>
        </p:txBody>
      </p:sp>
    </p:spTree>
    <p:extLst>
      <p:ext uri="{BB962C8B-B14F-4D97-AF65-F5344CB8AC3E}">
        <p14:creationId xmlns:p14="http://schemas.microsoft.com/office/powerpoint/2010/main" val="18787005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5.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5.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5.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5.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4099368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8771712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0120140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0"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1165369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5556980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74194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63662343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11184123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2820674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1444677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4599011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9476649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9043395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6848E8-CC04-444E-86B4-D89650A33C4B}" type="slidenum">
              <a:rPr lang="en-IT" smtClean="0"/>
              <a:t>‹#›</a:t>
            </a:fld>
            <a:endParaRPr lang="en-IT"/>
          </a:p>
        </p:txBody>
      </p:sp>
      <p:sp>
        <p:nvSpPr>
          <p:cNvPr id="5" name="Fußzeilenplatzhalter 7">
            <a:extLst>
              <a:ext uri="{FF2B5EF4-FFF2-40B4-BE49-F238E27FC236}">
                <a16:creationId xmlns:a16="http://schemas.microsoft.com/office/drawing/2014/main" id="{08943985-62B7-E741-B38A-856889069869}"/>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8984584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2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4363271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3413490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8"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32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1"/>
            <a:ext cx="6681585"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7385173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19281035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dirty="0"/>
          </a:p>
        </p:txBody>
      </p:sp>
      <p:sp>
        <p:nvSpPr>
          <p:cNvPr id="10" name="Textfeld 9">
            <a:extLst>
              <a:ext uri="{FF2B5EF4-FFF2-40B4-BE49-F238E27FC236}">
                <a16:creationId xmlns:a16="http://schemas.microsoft.com/office/drawing/2014/main" id="{449A09DE-28E3-08B0-F4D4-878CC0CB87C4}"/>
              </a:ext>
            </a:extLst>
          </p:cNvPr>
          <p:cNvSpPr txBox="1"/>
          <p:nvPr userDrawn="1"/>
        </p:nvSpPr>
        <p:spPr>
          <a:xfrm>
            <a:off x="11680921" y="6552643"/>
            <a:ext cx="861753" cy="297454"/>
          </a:xfrm>
          <a:prstGeom prst="rect">
            <a:avLst/>
          </a:prstGeom>
          <a:noFill/>
        </p:spPr>
        <p:txBody>
          <a:bodyPr wrap="square">
            <a:spAutoFit/>
          </a:bodyPr>
          <a:lstStyle/>
          <a:p>
            <a:fld id="{125CBDDA-5CCF-8748-8988-9DC6C8981774}" type="slidenum">
              <a:rPr lang="de-DE" sz="1333" smtClean="0"/>
              <a:pPr/>
              <a:t>‹#›</a:t>
            </a:fld>
            <a:endParaRPr lang="de-DE" sz="1333" dirty="0"/>
          </a:p>
        </p:txBody>
      </p:sp>
    </p:spTree>
    <p:extLst>
      <p:ext uri="{BB962C8B-B14F-4D97-AF65-F5344CB8AC3E}">
        <p14:creationId xmlns:p14="http://schemas.microsoft.com/office/powerpoint/2010/main" val="11512925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Tree>
    <p:extLst>
      <p:ext uri="{BB962C8B-B14F-4D97-AF65-F5344CB8AC3E}">
        <p14:creationId xmlns:p14="http://schemas.microsoft.com/office/powerpoint/2010/main" val="16077527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63425" y="307196"/>
            <a:ext cx="8934639" cy="787557"/>
          </a:xfrm>
        </p:spPr>
        <p:txBody>
          <a:bodyPr/>
          <a:lstStyle/>
          <a:p>
            <a:r>
              <a:rPr lang="de-DE"/>
              <a:t>Titelmasterformat durch Klicken bearbeiten</a:t>
            </a:r>
          </a:p>
        </p:txBody>
      </p:sp>
      <p:sp>
        <p:nvSpPr>
          <p:cNvPr id="7" name="Foliennummernplatzhalter 5">
            <a:extLst>
              <a:ext uri="{FF2B5EF4-FFF2-40B4-BE49-F238E27FC236}">
                <a16:creationId xmlns:a16="http://schemas.microsoft.com/office/drawing/2014/main" id="{704558A6-C6F7-B641-A640-AD4E6713CC7A}"/>
              </a:ext>
            </a:extLst>
          </p:cNvPr>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9" name="Datumsplatzhalter 4">
            <a:extLst>
              <a:ext uri="{FF2B5EF4-FFF2-40B4-BE49-F238E27FC236}">
                <a16:creationId xmlns:a16="http://schemas.microsoft.com/office/drawing/2014/main" id="{5B18ECD6-07CA-8447-A867-07E6331550CF}"/>
              </a:ext>
            </a:extLst>
          </p:cNvPr>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fld id="{27476029-E254-4EA8-BC31-9945AEE031C0}" type="datetime1">
              <a:rPr lang="de-DE" smtClean="0"/>
              <a:t>25.02.2025</a:t>
            </a:fld>
            <a:endParaRPr lang="de-DE" dirty="0"/>
          </a:p>
        </p:txBody>
      </p:sp>
    </p:spTree>
    <p:extLst>
      <p:ext uri="{BB962C8B-B14F-4D97-AF65-F5344CB8AC3E}">
        <p14:creationId xmlns:p14="http://schemas.microsoft.com/office/powerpoint/2010/main" val="15972203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2868706" y="3650765"/>
            <a:ext cx="5737412" cy="779867"/>
          </a:xfrm>
        </p:spPr>
        <p:txBody>
          <a:bodyPr anchor="b" anchorCtr="0">
            <a:noAutofit/>
          </a:bodyPr>
          <a:lstStyle>
            <a:lvl1pPr algn="ctr">
              <a:defRPr sz="3200">
                <a:solidFill>
                  <a:srgbClr val="666666"/>
                </a:solidFill>
              </a:defRPr>
            </a:lvl1pPr>
          </a:lstStyle>
          <a:p>
            <a:pPr>
              <a:defRPr/>
            </a:pPr>
            <a:r>
              <a:rPr lang="de-DE"/>
              <a:t>Mastertitelformat bearbeiten</a:t>
            </a:r>
          </a:p>
        </p:txBody>
      </p:sp>
      <p:sp>
        <p:nvSpPr>
          <p:cNvPr id="3" name="Untertitel 2"/>
          <p:cNvSpPr>
            <a:spLocks noGrp="1"/>
          </p:cNvSpPr>
          <p:nvPr>
            <p:ph type="subTitle" idx="1"/>
          </p:nvPr>
        </p:nvSpPr>
        <p:spPr bwMode="auto">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defRPr/>
            </a:pPr>
            <a:r>
              <a:rPr lang="de-DE"/>
              <a:t>Master-Untertitelformat bearbeiten</a:t>
            </a:r>
          </a:p>
        </p:txBody>
      </p:sp>
      <p:pic>
        <p:nvPicPr>
          <p:cNvPr id="9" name="Picture 1" descr="FCAR3________L____4___ Kopie"/>
          <p:cNvPicPr>
            <a:picLocks noChangeAspect="1" noChangeArrowheads="1"/>
          </p:cNvPicPr>
          <p:nvPr userDrawn="1"/>
        </p:nvPicPr>
        <p:blipFill>
          <a:blip r:embed="rId2"/>
          <a:stretch/>
        </p:blipFill>
        <p:spPr bwMode="auto">
          <a:xfrm>
            <a:off x="7" y="3"/>
            <a:ext cx="4110567" cy="2796117"/>
          </a:xfrm>
          <a:prstGeom prst="rect">
            <a:avLst/>
          </a:prstGeom>
          <a:noFill/>
          <a:ln>
            <a:noFill/>
          </a:ln>
        </p:spPr>
      </p:pic>
      <p:pic>
        <p:nvPicPr>
          <p:cNvPr id="11" name="Picture 90" descr="image007"/>
          <p:cNvPicPr>
            <a:picLocks noChangeAspect="1" noChangeArrowheads="1"/>
          </p:cNvPicPr>
          <p:nvPr userDrawn="1"/>
        </p:nvPicPr>
        <p:blipFill>
          <a:blip r:embed="rId3"/>
          <a:stretch/>
        </p:blipFill>
        <p:spPr bwMode="auto">
          <a:xfrm>
            <a:off x="8064500" y="3"/>
            <a:ext cx="4218517" cy="2559051"/>
          </a:xfrm>
          <a:prstGeom prst="rect">
            <a:avLst/>
          </a:prstGeom>
          <a:noFill/>
          <a:ln>
            <a:noFill/>
          </a:ln>
        </p:spPr>
      </p:pic>
      <p:pic>
        <p:nvPicPr>
          <p:cNvPr id="12" name="Picture 81"/>
          <p:cNvPicPr>
            <a:picLocks noChangeAspect="1" noChangeArrowheads="1"/>
          </p:cNvPicPr>
          <p:nvPr userDrawn="1"/>
        </p:nvPicPr>
        <p:blipFill>
          <a:blip r:embed="rId4"/>
          <a:stretch/>
        </p:blipFill>
        <p:spPr bwMode="auto">
          <a:xfrm>
            <a:off x="4110568" y="0"/>
            <a:ext cx="3953933" cy="2575984"/>
          </a:xfrm>
          <a:prstGeom prst="rect">
            <a:avLst/>
          </a:prstGeom>
          <a:noFill/>
          <a:ln>
            <a:noFill/>
          </a:ln>
        </p:spPr>
      </p:pic>
      <p:sp>
        <p:nvSpPr>
          <p:cNvPr id="14" name="Line 76"/>
          <p:cNvSpPr>
            <a:spLocks noChangeShapeType="1"/>
          </p:cNvSpPr>
          <p:nvPr userDrawn="1"/>
        </p:nvSpPr>
        <p:spPr bwMode="auto">
          <a:xfrm>
            <a:off x="8064500" y="0"/>
            <a:ext cx="0" cy="2584451"/>
          </a:xfrm>
          <a:prstGeom prst="line">
            <a:avLst/>
          </a:prstGeom>
          <a:noFill/>
          <a:ln w="38100">
            <a:solidFill>
              <a:schemeClr val="bg1"/>
            </a:solidFill>
            <a:round/>
            <a:headEnd/>
            <a:tailEnd/>
          </a:ln>
        </p:spPr>
        <p:txBody>
          <a:bodyPr/>
          <a:lstStyle/>
          <a:p>
            <a:pPr>
              <a:defRPr/>
            </a:pPr>
            <a:endParaRPr lang="en-GB" sz="3733"/>
          </a:p>
        </p:txBody>
      </p:sp>
      <p:sp>
        <p:nvSpPr>
          <p:cNvPr id="15" name="Line 75"/>
          <p:cNvSpPr>
            <a:spLocks noChangeShapeType="1"/>
          </p:cNvSpPr>
          <p:nvPr userDrawn="1"/>
        </p:nvSpPr>
        <p:spPr bwMode="auto">
          <a:xfrm>
            <a:off x="4110567" y="0"/>
            <a:ext cx="0" cy="2575984"/>
          </a:xfrm>
          <a:prstGeom prst="line">
            <a:avLst/>
          </a:prstGeom>
          <a:noFill/>
          <a:ln w="38100">
            <a:solidFill>
              <a:schemeClr val="bg1"/>
            </a:solidFill>
            <a:round/>
            <a:headEnd/>
            <a:tailEnd/>
          </a:ln>
        </p:spPr>
        <p:txBody>
          <a:bodyPr/>
          <a:lstStyle/>
          <a:p>
            <a:pPr>
              <a:defRPr/>
            </a:pPr>
            <a:endParaRPr lang="en-GB" sz="3733"/>
          </a:p>
        </p:txBody>
      </p:sp>
      <p:sp>
        <p:nvSpPr>
          <p:cNvPr id="16" name="Rectangle 69"/>
          <p:cNvSpPr>
            <a:spLocks noChangeArrowheads="1"/>
          </p:cNvSpPr>
          <p:nvPr userDrawn="1"/>
        </p:nvSpPr>
        <p:spPr bwMode="auto">
          <a:xfrm>
            <a:off x="0" y="8047569"/>
            <a:ext cx="12192000" cy="112184"/>
          </a:xfrm>
          <a:prstGeom prst="rect">
            <a:avLst/>
          </a:prstGeom>
          <a:solidFill>
            <a:srgbClr val="FF9900"/>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defRPr/>
            </a:pPr>
            <a:endParaRPr lang="en-US" sz="2400">
              <a:solidFill>
                <a:srgbClr val="000000"/>
              </a:solidFill>
              <a:ea typeface="MS PGothic"/>
            </a:endParaRPr>
          </a:p>
        </p:txBody>
      </p:sp>
      <p:sp>
        <p:nvSpPr>
          <p:cNvPr id="17" name="Rectangle 78"/>
          <p:cNvSpPr>
            <a:spLocks noChangeArrowheads="1"/>
          </p:cNvSpPr>
          <p:nvPr userDrawn="1"/>
        </p:nvSpPr>
        <p:spPr bwMode="auto">
          <a:xfrm>
            <a:off x="0" y="6"/>
            <a:ext cx="12192000" cy="2611967"/>
          </a:xfrm>
          <a:prstGeom prst="rect">
            <a:avLst/>
          </a:prstGeom>
          <a:solidFill>
            <a:schemeClr val="bg1">
              <a:alpha val="34901"/>
            </a:schemeClr>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defRPr/>
            </a:pPr>
            <a:endParaRPr lang="en-US" sz="2400">
              <a:solidFill>
                <a:srgbClr val="000000"/>
              </a:solidFill>
              <a:ea typeface="MS PGothic"/>
            </a:endParaRPr>
          </a:p>
        </p:txBody>
      </p:sp>
      <p:sp>
        <p:nvSpPr>
          <p:cNvPr id="18" name="Rectangle 62"/>
          <p:cNvSpPr>
            <a:spLocks noChangeArrowheads="1"/>
          </p:cNvSpPr>
          <p:nvPr userDrawn="1"/>
        </p:nvSpPr>
        <p:spPr bwMode="auto">
          <a:xfrm>
            <a:off x="27101" y="2578469"/>
            <a:ext cx="12164899" cy="3482999"/>
          </a:xfrm>
          <a:prstGeom prst="rect">
            <a:avLst/>
          </a:prstGeom>
          <a:solidFill>
            <a:srgbClr val="00599D"/>
          </a:solidFill>
          <a:ln>
            <a:noFill/>
          </a:ln>
        </p:spPr>
        <p:txBody>
          <a:bodyPr wrap="none" anchor="ctr"/>
          <a:lstStyle>
            <a:lvl1pPr>
              <a:defRPr sz="1200">
                <a:solidFill>
                  <a:schemeClr val="tx1"/>
                </a:solidFill>
                <a:latin typeface="Arial"/>
                <a:ea typeface="ＭＳ Ｐゴシック"/>
              </a:defRPr>
            </a:lvl1pPr>
            <a:lvl2pPr marL="742950" indent="-285750">
              <a:defRPr sz="1200">
                <a:solidFill>
                  <a:schemeClr val="tx1"/>
                </a:solidFill>
                <a:latin typeface="Arial"/>
                <a:ea typeface="ＭＳ Ｐゴシック"/>
              </a:defRPr>
            </a:lvl2pPr>
            <a:lvl3pPr marL="1143000" indent="-228600">
              <a:defRPr sz="1200">
                <a:solidFill>
                  <a:schemeClr val="tx1"/>
                </a:solidFill>
                <a:latin typeface="Arial"/>
                <a:ea typeface="ＭＳ Ｐゴシック"/>
              </a:defRPr>
            </a:lvl3pPr>
            <a:lvl4pPr marL="1600200" indent="-228600">
              <a:defRPr sz="1200">
                <a:solidFill>
                  <a:schemeClr val="tx1"/>
                </a:solidFill>
                <a:latin typeface="Arial"/>
                <a:ea typeface="ＭＳ Ｐゴシック"/>
              </a:defRPr>
            </a:lvl4pPr>
            <a:lvl5pPr marL="2057400" indent="-228600">
              <a:defRPr sz="1200">
                <a:solidFill>
                  <a:schemeClr val="tx1"/>
                </a:solidFill>
                <a:latin typeface="Arial"/>
                <a:ea typeface="ＭＳ Ｐゴシック"/>
              </a:defRPr>
            </a:lvl5pPr>
            <a:lvl6pPr marL="2514600" indent="-228600">
              <a:spcBef>
                <a:spcPts val="0"/>
              </a:spcBef>
              <a:spcAft>
                <a:spcPts val="0"/>
              </a:spcAft>
              <a:defRPr sz="1200">
                <a:solidFill>
                  <a:schemeClr val="tx1"/>
                </a:solidFill>
                <a:latin typeface="Arial"/>
                <a:ea typeface="ＭＳ Ｐゴシック"/>
              </a:defRPr>
            </a:lvl6pPr>
            <a:lvl7pPr marL="2971800" indent="-228600">
              <a:spcBef>
                <a:spcPts val="0"/>
              </a:spcBef>
              <a:spcAft>
                <a:spcPts val="0"/>
              </a:spcAft>
              <a:defRPr sz="1200">
                <a:solidFill>
                  <a:schemeClr val="tx1"/>
                </a:solidFill>
                <a:latin typeface="Arial"/>
                <a:ea typeface="ＭＳ Ｐゴシック"/>
              </a:defRPr>
            </a:lvl7pPr>
            <a:lvl8pPr marL="3429000" indent="-228600">
              <a:spcBef>
                <a:spcPts val="0"/>
              </a:spcBef>
              <a:spcAft>
                <a:spcPts val="0"/>
              </a:spcAft>
              <a:defRPr sz="1200">
                <a:solidFill>
                  <a:schemeClr val="tx1"/>
                </a:solidFill>
                <a:latin typeface="Arial"/>
                <a:ea typeface="ＭＳ Ｐゴシック"/>
              </a:defRPr>
            </a:lvl8pPr>
            <a:lvl9pPr marL="3886200" indent="-228600">
              <a:spcBef>
                <a:spcPts val="0"/>
              </a:spcBef>
              <a:spcAft>
                <a:spcPts val="0"/>
              </a:spcAft>
              <a:defRPr sz="1200">
                <a:solidFill>
                  <a:schemeClr val="tx1"/>
                </a:solidFill>
                <a:latin typeface="Arial"/>
                <a:ea typeface="ＭＳ Ｐゴシック"/>
              </a:defRPr>
            </a:lvl9pPr>
          </a:lstStyle>
          <a:p>
            <a:pPr algn="ctr">
              <a:defRPr/>
            </a:pPr>
            <a:endParaRPr lang="en-GB" sz="2400">
              <a:solidFill>
                <a:srgbClr val="000000"/>
              </a:solidFill>
              <a:ea typeface="MS PGothic"/>
            </a:endParaRPr>
          </a:p>
        </p:txBody>
      </p:sp>
      <p:sp>
        <p:nvSpPr>
          <p:cNvPr id="19" name="Line 82"/>
          <p:cNvSpPr>
            <a:spLocks noChangeShapeType="1"/>
          </p:cNvSpPr>
          <p:nvPr userDrawn="1"/>
        </p:nvSpPr>
        <p:spPr bwMode="auto">
          <a:xfrm rot="16199999">
            <a:off x="6096000" y="-3511549"/>
            <a:ext cx="0" cy="12192000"/>
          </a:xfrm>
          <a:prstGeom prst="line">
            <a:avLst/>
          </a:prstGeom>
          <a:noFill/>
          <a:ln w="38100">
            <a:solidFill>
              <a:schemeClr val="bg1"/>
            </a:solidFill>
            <a:round/>
            <a:headEnd/>
            <a:tailEnd/>
          </a:ln>
        </p:spPr>
        <p:txBody>
          <a:bodyPr/>
          <a:lstStyle/>
          <a:p>
            <a:pPr>
              <a:defRPr/>
            </a:pPr>
            <a:endParaRPr lang="en-GB" sz="3733"/>
          </a:p>
        </p:txBody>
      </p:sp>
      <p:pic>
        <p:nvPicPr>
          <p:cNvPr id="20" name="Picture 87" descr="FAIR_farb_RGB_3cm"/>
          <p:cNvPicPr>
            <a:picLocks noChangeAspect="1" noChangeArrowheads="1"/>
          </p:cNvPicPr>
          <p:nvPr userDrawn="1"/>
        </p:nvPicPr>
        <p:blipFill>
          <a:blip r:embed="rId5"/>
          <a:stretch/>
        </p:blipFill>
        <p:spPr bwMode="auto">
          <a:xfrm>
            <a:off x="11139095" y="6053107"/>
            <a:ext cx="1047125" cy="825120"/>
          </a:xfrm>
          <a:prstGeom prst="rect">
            <a:avLst/>
          </a:prstGeom>
          <a:noFill/>
          <a:ln>
            <a:noFill/>
          </a:ln>
        </p:spPr>
      </p:pic>
      <p:grpSp>
        <p:nvGrpSpPr>
          <p:cNvPr id="23" name="Group 22"/>
          <p:cNvGrpSpPr/>
          <p:nvPr userDrawn="1"/>
        </p:nvGrpSpPr>
        <p:grpSpPr bwMode="auto">
          <a:xfrm>
            <a:off x="168613" y="6141072"/>
            <a:ext cx="10744679" cy="755724"/>
            <a:chOff x="-23423" y="6262050"/>
            <a:chExt cx="8058509" cy="566793"/>
          </a:xfrm>
        </p:grpSpPr>
        <p:sp>
          <p:nvSpPr>
            <p:cNvPr id="24" name="Text Box 20"/>
            <p:cNvSpPr txBox="1">
              <a:spLocks noChangeAspect="1" noChangeArrowheads="1"/>
            </p:cNvSpPr>
            <p:nvPr/>
          </p:nvSpPr>
          <p:spPr bwMode="auto">
            <a:xfrm>
              <a:off x="715893" y="6621094"/>
              <a:ext cx="496771"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France</a:t>
              </a:r>
              <a:endParaRPr sz="3200"/>
            </a:p>
          </p:txBody>
        </p:sp>
        <p:pic>
          <p:nvPicPr>
            <p:cNvPr id="25" name="Picture 10"/>
            <p:cNvPicPr>
              <a:picLocks noChangeAspect="1" noChangeArrowheads="1"/>
            </p:cNvPicPr>
            <p:nvPr/>
          </p:nvPicPr>
          <p:blipFill>
            <a:blip r:embed="rId6"/>
            <a:stretch/>
          </p:blipFill>
          <p:spPr bwMode="auto">
            <a:xfrm>
              <a:off x="2289591" y="6262050"/>
              <a:ext cx="536067" cy="360000"/>
            </a:xfrm>
            <a:prstGeom prst="rect">
              <a:avLst/>
            </a:prstGeom>
            <a:noFill/>
            <a:ln w="9525" cap="rnd">
              <a:solidFill>
                <a:srgbClr val="000000"/>
              </a:solidFill>
              <a:prstDash val="sysDot"/>
              <a:miter lim="800000"/>
              <a:headEnd/>
              <a:tailEnd/>
            </a:ln>
          </p:spPr>
        </p:pic>
        <p:sp>
          <p:nvSpPr>
            <p:cNvPr id="26" name="Text Box 11"/>
            <p:cNvSpPr txBox="1">
              <a:spLocks noChangeAspect="1" noChangeArrowheads="1"/>
            </p:cNvSpPr>
            <p:nvPr/>
          </p:nvSpPr>
          <p:spPr bwMode="auto">
            <a:xfrm>
              <a:off x="2339752" y="6621094"/>
              <a:ext cx="387366"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India</a:t>
              </a:r>
              <a:endParaRPr sz="3200"/>
            </a:p>
          </p:txBody>
        </p:sp>
        <p:pic>
          <p:nvPicPr>
            <p:cNvPr id="27" name="Picture 16"/>
            <p:cNvPicPr>
              <a:picLocks noChangeAspect="1" noChangeArrowheads="1"/>
            </p:cNvPicPr>
            <p:nvPr/>
          </p:nvPicPr>
          <p:blipFill>
            <a:blip r:embed="rId7"/>
            <a:stretch/>
          </p:blipFill>
          <p:spPr bwMode="auto">
            <a:xfrm>
              <a:off x="57000" y="6262050"/>
              <a:ext cx="493372" cy="360000"/>
            </a:xfrm>
            <a:prstGeom prst="rect">
              <a:avLst/>
            </a:prstGeom>
            <a:noFill/>
            <a:ln w="9525" cap="rnd">
              <a:solidFill>
                <a:srgbClr val="000000"/>
              </a:solidFill>
              <a:prstDash val="sysDot"/>
              <a:miter lim="800000"/>
              <a:headEnd/>
              <a:tailEnd/>
            </a:ln>
          </p:spPr>
        </p:pic>
        <p:sp>
          <p:nvSpPr>
            <p:cNvPr id="28" name="Text Box 17"/>
            <p:cNvSpPr txBox="1">
              <a:spLocks noChangeAspect="1" noChangeArrowheads="1"/>
            </p:cNvSpPr>
            <p:nvPr/>
          </p:nvSpPr>
          <p:spPr bwMode="auto">
            <a:xfrm>
              <a:off x="-23423" y="6621094"/>
              <a:ext cx="514805"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Finland</a:t>
              </a:r>
              <a:endParaRPr sz="3200"/>
            </a:p>
          </p:txBody>
        </p:sp>
        <p:pic>
          <p:nvPicPr>
            <p:cNvPr id="29" name="Picture 28"/>
            <p:cNvPicPr>
              <a:picLocks noChangeAspect="1" noChangeArrowheads="1"/>
            </p:cNvPicPr>
            <p:nvPr/>
          </p:nvPicPr>
          <p:blipFill>
            <a:blip r:embed="rId8"/>
            <a:stretch/>
          </p:blipFill>
          <p:spPr bwMode="auto">
            <a:xfrm>
              <a:off x="726837" y="6262050"/>
              <a:ext cx="612081" cy="360000"/>
            </a:xfrm>
            <a:prstGeom prst="rect">
              <a:avLst/>
            </a:prstGeom>
            <a:noFill/>
            <a:ln w="9525" cap="rnd">
              <a:solidFill>
                <a:srgbClr val="000000"/>
              </a:solidFill>
              <a:prstDash val="sysDot"/>
              <a:miter lim="800000"/>
              <a:headEnd/>
              <a:tailEnd/>
            </a:ln>
          </p:spPr>
        </p:pic>
        <p:pic>
          <p:nvPicPr>
            <p:cNvPr id="30" name="Picture 22"/>
            <p:cNvPicPr>
              <a:picLocks noChangeAspect="1" noChangeArrowheads="1"/>
            </p:cNvPicPr>
            <p:nvPr/>
          </p:nvPicPr>
          <p:blipFill>
            <a:blip r:embed="rId9"/>
            <a:stretch/>
          </p:blipFill>
          <p:spPr bwMode="auto">
            <a:xfrm>
              <a:off x="1515385" y="6262050"/>
              <a:ext cx="597740" cy="360000"/>
            </a:xfrm>
            <a:prstGeom prst="rect">
              <a:avLst/>
            </a:prstGeom>
            <a:noFill/>
            <a:ln w="9525" cap="rnd">
              <a:solidFill>
                <a:srgbClr val="000000"/>
              </a:solidFill>
              <a:prstDash val="sysDot"/>
              <a:miter lim="800000"/>
              <a:headEnd/>
              <a:tailEnd/>
            </a:ln>
          </p:spPr>
        </p:pic>
        <p:sp>
          <p:nvSpPr>
            <p:cNvPr id="31" name="Text Box 23"/>
            <p:cNvSpPr txBox="1">
              <a:spLocks noChangeAspect="1" noChangeArrowheads="1"/>
            </p:cNvSpPr>
            <p:nvPr/>
          </p:nvSpPr>
          <p:spPr bwMode="auto">
            <a:xfrm>
              <a:off x="1475656" y="6621094"/>
              <a:ext cx="612187"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Germany</a:t>
              </a:r>
              <a:endParaRPr sz="3200"/>
            </a:p>
          </p:txBody>
        </p:sp>
        <p:pic>
          <p:nvPicPr>
            <p:cNvPr id="32" name="Picture 34"/>
            <p:cNvPicPr>
              <a:picLocks noChangeAspect="1" noChangeArrowheads="1"/>
            </p:cNvPicPr>
            <p:nvPr/>
          </p:nvPicPr>
          <p:blipFill>
            <a:blip r:embed="rId10"/>
            <a:stretch/>
          </p:blipFill>
          <p:spPr bwMode="auto">
            <a:xfrm>
              <a:off x="3002124" y="6262050"/>
              <a:ext cx="574020" cy="360000"/>
            </a:xfrm>
            <a:prstGeom prst="rect">
              <a:avLst/>
            </a:prstGeom>
            <a:noFill/>
            <a:ln w="9525" cap="rnd">
              <a:solidFill>
                <a:srgbClr val="000000"/>
              </a:solidFill>
              <a:prstDash val="sysDot"/>
              <a:miter lim="800000"/>
              <a:headEnd/>
              <a:tailEnd/>
            </a:ln>
          </p:spPr>
        </p:pic>
        <p:sp>
          <p:nvSpPr>
            <p:cNvPr id="33" name="Text Box 35"/>
            <p:cNvSpPr txBox="1">
              <a:spLocks noChangeAspect="1" noChangeArrowheads="1"/>
            </p:cNvSpPr>
            <p:nvPr/>
          </p:nvSpPr>
          <p:spPr bwMode="auto">
            <a:xfrm>
              <a:off x="3059832" y="6621094"/>
              <a:ext cx="495569"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Poland</a:t>
              </a:r>
              <a:endParaRPr sz="3200"/>
            </a:p>
          </p:txBody>
        </p:sp>
        <p:pic>
          <p:nvPicPr>
            <p:cNvPr id="34" name="Picture 46"/>
            <p:cNvPicPr>
              <a:picLocks noChangeAspect="1" noChangeArrowheads="1"/>
            </p:cNvPicPr>
            <p:nvPr/>
          </p:nvPicPr>
          <p:blipFill>
            <a:blip r:embed="rId11"/>
            <a:stretch/>
          </p:blipFill>
          <p:spPr bwMode="auto">
            <a:xfrm>
              <a:off x="5903276" y="6262050"/>
              <a:ext cx="574020" cy="360000"/>
            </a:xfrm>
            <a:prstGeom prst="rect">
              <a:avLst/>
            </a:prstGeom>
            <a:noFill/>
            <a:ln w="9525" cap="rnd">
              <a:solidFill>
                <a:srgbClr val="000000"/>
              </a:solidFill>
              <a:prstDash val="sysDot"/>
              <a:miter lim="800000"/>
              <a:headEnd/>
              <a:tailEnd/>
            </a:ln>
          </p:spPr>
        </p:pic>
        <p:sp>
          <p:nvSpPr>
            <p:cNvPr id="35" name="Text Box 47"/>
            <p:cNvSpPr txBox="1">
              <a:spLocks noChangeAspect="1" noChangeArrowheads="1"/>
            </p:cNvSpPr>
            <p:nvPr/>
          </p:nvSpPr>
          <p:spPr bwMode="auto">
            <a:xfrm>
              <a:off x="5914769" y="6621094"/>
              <a:ext cx="553277"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Sweden</a:t>
              </a:r>
              <a:endParaRPr sz="3200"/>
            </a:p>
          </p:txBody>
        </p:sp>
        <p:graphicFrame>
          <p:nvGraphicFramePr>
            <p:cNvPr id="4" name="Object 3"/>
            <p:cNvGraphicFramePr>
              <a:graphicFrameLocks noChangeAspect="1"/>
            </p:cNvGraphicFramePr>
            <p:nvPr>
              <p:extLst>
                <p:ext uri="{D42A27DB-BD31-4B8C-83A1-F6EECF244321}">
                  <p14:modId xmlns:p14="http://schemas.microsoft.com/office/powerpoint/2010/main" val="2157879785"/>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oleObj" r:id="rId12" imgW="2723515" imgH="1695450" progId="MSPhotoEd.3">
                    <p:embed/>
                  </p:oleObj>
                </mc:Choice>
                <mc:Fallback>
                  <p:oleObj name="oleObj" r:id="rId12" imgW="2723515" imgH="1695450" progId="MSPhotoEd.3">
                    <p:embed/>
                    <p:pic>
                      <p:nvPicPr>
                        <p:cNvPr id="4" name="Object 3"/>
                        <p:cNvPicPr/>
                        <p:nvPr/>
                      </p:nvPicPr>
                      <p:blipFill>
                        <a:blip/>
                        <a:stretch/>
                      </p:blipFill>
                      <p:spPr bwMode="auto">
                        <a:xfrm>
                          <a:off x="3752610" y="6262050"/>
                          <a:ext cx="538440" cy="360000"/>
                        </a:xfrm>
                        <a:prstGeom prst="rect">
                          <a:avLst/>
                        </a:prstGeom>
                      </p:spPr>
                    </p:pic>
                  </p:oleObj>
                </mc:Fallback>
              </mc:AlternateContent>
            </a:graphicData>
          </a:graphic>
        </p:graphicFrame>
        <p:sp>
          <p:nvSpPr>
            <p:cNvPr id="37" name="Text Box 50"/>
            <p:cNvSpPr txBox="1">
              <a:spLocks noChangeAspect="1" noChangeArrowheads="1"/>
            </p:cNvSpPr>
            <p:nvPr/>
          </p:nvSpPr>
          <p:spPr bwMode="auto">
            <a:xfrm>
              <a:off x="3707904" y="6621094"/>
              <a:ext cx="597760"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Romania</a:t>
              </a:r>
              <a:endParaRPr sz="3200"/>
            </a:p>
          </p:txBody>
        </p:sp>
        <p:pic>
          <p:nvPicPr>
            <p:cNvPr id="38" name="Picture 52"/>
            <p:cNvPicPr>
              <a:picLocks noChangeAspect="1" noChangeArrowheads="1"/>
            </p:cNvPicPr>
            <p:nvPr/>
          </p:nvPicPr>
          <p:blipFill>
            <a:blip r:embed="rId13"/>
            <a:stretch/>
          </p:blipFill>
          <p:spPr bwMode="auto">
            <a:xfrm>
              <a:off x="4467516" y="6262050"/>
              <a:ext cx="536067" cy="360000"/>
            </a:xfrm>
            <a:prstGeom prst="rect">
              <a:avLst/>
            </a:prstGeom>
            <a:noFill/>
            <a:ln w="9525" cap="rnd">
              <a:solidFill>
                <a:srgbClr val="000000"/>
              </a:solidFill>
              <a:prstDash val="sysDot"/>
              <a:miter lim="800000"/>
              <a:headEnd/>
              <a:tailEnd/>
            </a:ln>
          </p:spPr>
        </p:pic>
        <p:sp>
          <p:nvSpPr>
            <p:cNvPr id="39" name="Text Box 53"/>
            <p:cNvSpPr txBox="1">
              <a:spLocks noChangeAspect="1" noChangeArrowheads="1"/>
            </p:cNvSpPr>
            <p:nvPr/>
          </p:nvSpPr>
          <p:spPr bwMode="auto">
            <a:xfrm>
              <a:off x="4466721" y="6621094"/>
              <a:ext cx="489557"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Russia</a:t>
              </a:r>
              <a:endParaRPr sz="3200"/>
            </a:p>
          </p:txBody>
        </p:sp>
        <p:sp>
          <p:nvSpPr>
            <p:cNvPr id="40" name="Text Box 41"/>
            <p:cNvSpPr txBox="1">
              <a:spLocks noChangeAspect="1" noChangeArrowheads="1"/>
            </p:cNvSpPr>
            <p:nvPr/>
          </p:nvSpPr>
          <p:spPr bwMode="auto">
            <a:xfrm>
              <a:off x="5148064" y="6621094"/>
              <a:ext cx="578524"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solidFill>
                    <a:srgbClr val="000000"/>
                  </a:solidFill>
                  <a:ea typeface="ＭＳ Ｐゴシック"/>
                </a:rPr>
                <a:t>Slovenia</a:t>
              </a:r>
              <a:endParaRPr sz="3200"/>
            </a:p>
          </p:txBody>
        </p:sp>
        <p:pic>
          <p:nvPicPr>
            <p:cNvPr id="41" name="Picture 62" descr="slowenien-fahne-slowenia-flagge_0_g_60px"/>
            <p:cNvPicPr>
              <a:picLocks noChangeAspect="1" noChangeArrowheads="1"/>
            </p:cNvPicPr>
            <p:nvPr/>
          </p:nvPicPr>
          <p:blipFill>
            <a:blip r:embed="rId14"/>
            <a:stretch/>
          </p:blipFill>
          <p:spPr bwMode="auto">
            <a:xfrm>
              <a:off x="5180049" y="6262050"/>
              <a:ext cx="546761" cy="360000"/>
            </a:xfrm>
            <a:prstGeom prst="rect">
              <a:avLst/>
            </a:prstGeom>
            <a:noFill/>
            <a:ln w="9525" cap="rnd">
              <a:solidFill>
                <a:schemeClr val="tx1"/>
              </a:solidFill>
              <a:prstDash val="sysDot"/>
              <a:miter lim="800000"/>
              <a:headEnd/>
              <a:tailEnd/>
            </a:ln>
          </p:spPr>
        </p:pic>
        <p:sp>
          <p:nvSpPr>
            <p:cNvPr id="42" name="Text Box 20"/>
            <p:cNvSpPr txBox="1">
              <a:spLocks noChangeAspect="1" noChangeArrowheads="1"/>
            </p:cNvSpPr>
            <p:nvPr/>
          </p:nvSpPr>
          <p:spPr bwMode="auto">
            <a:xfrm>
              <a:off x="6770596" y="6621094"/>
              <a:ext cx="298400"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lgn="ctr">
                <a:spcBef>
                  <a:spcPts val="0"/>
                </a:spcBef>
                <a:defRPr/>
              </a:pPr>
              <a:r>
                <a:rPr lang="en-US" sz="1200">
                  <a:solidFill>
                    <a:srgbClr val="000000"/>
                  </a:solidFill>
                  <a:ea typeface="ＭＳ Ｐゴシック"/>
                </a:rPr>
                <a:t>UK</a:t>
              </a:r>
              <a:endParaRPr sz="3200"/>
            </a:p>
          </p:txBody>
        </p:sp>
        <p:pic>
          <p:nvPicPr>
            <p:cNvPr id="43" name="Grafik 1"/>
            <p:cNvPicPr>
              <a:picLocks noChangeAspect="1"/>
            </p:cNvPicPr>
            <p:nvPr/>
          </p:nvPicPr>
          <p:blipFill>
            <a:blip r:embed="rId15"/>
            <a:stretch/>
          </p:blipFill>
          <p:spPr bwMode="auto">
            <a:xfrm>
              <a:off x="6653762" y="6262050"/>
              <a:ext cx="536067" cy="360000"/>
            </a:xfrm>
            <a:prstGeom prst="rect">
              <a:avLst/>
            </a:prstGeom>
            <a:noFill/>
            <a:ln>
              <a:noFill/>
            </a:ln>
          </p:spPr>
        </p:pic>
        <p:pic>
          <p:nvPicPr>
            <p:cNvPr id="44" name="Grafik 2"/>
            <p:cNvPicPr>
              <a:picLocks noChangeAspect="1"/>
            </p:cNvPicPr>
            <p:nvPr userDrawn="1"/>
          </p:nvPicPr>
          <p:blipFill>
            <a:blip r:embed="rId16"/>
            <a:stretch/>
          </p:blipFill>
          <p:spPr bwMode="auto">
            <a:xfrm>
              <a:off x="7366298" y="6262050"/>
              <a:ext cx="560000" cy="360000"/>
            </a:xfrm>
            <a:prstGeom prst="rect">
              <a:avLst/>
            </a:prstGeom>
            <a:ln>
              <a:solidFill>
                <a:schemeClr val="bg1">
                  <a:lumMod val="85000"/>
                </a:schemeClr>
              </a:solidFill>
            </a:ln>
          </p:spPr>
        </p:pic>
        <p:sp>
          <p:nvSpPr>
            <p:cNvPr id="45" name="Text Box 47"/>
            <p:cNvSpPr txBox="1">
              <a:spLocks noChangeAspect="1" noChangeArrowheads="1"/>
            </p:cNvSpPr>
            <p:nvPr userDrawn="1"/>
          </p:nvSpPr>
          <p:spPr bwMode="auto">
            <a:xfrm>
              <a:off x="7092280" y="6609553"/>
              <a:ext cx="942806" cy="207749"/>
            </a:xfrm>
            <a:prstGeom prst="rect">
              <a:avLst/>
            </a:prstGeom>
            <a:noFill/>
            <a:ln>
              <a:noFill/>
            </a:ln>
          </p:spPr>
          <p:txBody>
            <a:bodyPr wrap="none">
              <a:spAutoFit/>
            </a:bodyPr>
            <a:lstStyle>
              <a:lvl1pPr defTabSz="412750">
                <a:defRPr>
                  <a:solidFill>
                    <a:schemeClr val="tx1"/>
                  </a:solidFill>
                  <a:latin typeface="Arial"/>
                </a:defRPr>
              </a:lvl1pPr>
              <a:lvl2pPr marL="742950" indent="-285750" defTabSz="412750">
                <a:defRPr>
                  <a:solidFill>
                    <a:schemeClr val="tx1"/>
                  </a:solidFill>
                  <a:latin typeface="Arial"/>
                </a:defRPr>
              </a:lvl2pPr>
              <a:lvl3pPr marL="1143000" indent="-228600" defTabSz="412750">
                <a:defRPr>
                  <a:solidFill>
                    <a:schemeClr val="tx1"/>
                  </a:solidFill>
                  <a:latin typeface="Arial"/>
                </a:defRPr>
              </a:lvl3pPr>
              <a:lvl4pPr marL="1600200" indent="-228600" defTabSz="412750">
                <a:defRPr>
                  <a:solidFill>
                    <a:schemeClr val="tx1"/>
                  </a:solidFill>
                  <a:latin typeface="Arial"/>
                </a:defRPr>
              </a:lvl4pPr>
              <a:lvl5pPr marL="2057400" indent="-228600" defTabSz="412750">
                <a:defRPr>
                  <a:solidFill>
                    <a:schemeClr val="tx1"/>
                  </a:solidFill>
                  <a:latin typeface="Arial"/>
                </a:defRPr>
              </a:lvl5pPr>
              <a:lvl6pPr marL="2514600" indent="-228600" defTabSz="412750">
                <a:spcBef>
                  <a:spcPts val="0"/>
                </a:spcBef>
                <a:spcAft>
                  <a:spcPts val="0"/>
                </a:spcAft>
                <a:defRPr>
                  <a:solidFill>
                    <a:schemeClr val="tx1"/>
                  </a:solidFill>
                  <a:latin typeface="Arial"/>
                </a:defRPr>
              </a:lvl6pPr>
              <a:lvl7pPr marL="2971800" indent="-228600" defTabSz="412750">
                <a:spcBef>
                  <a:spcPts val="0"/>
                </a:spcBef>
                <a:spcAft>
                  <a:spcPts val="0"/>
                </a:spcAft>
                <a:defRPr>
                  <a:solidFill>
                    <a:schemeClr val="tx1"/>
                  </a:solidFill>
                  <a:latin typeface="Arial"/>
                </a:defRPr>
              </a:lvl7pPr>
              <a:lvl8pPr marL="3429000" indent="-228600" defTabSz="412750">
                <a:spcBef>
                  <a:spcPts val="0"/>
                </a:spcBef>
                <a:spcAft>
                  <a:spcPts val="0"/>
                </a:spcAft>
                <a:defRPr>
                  <a:solidFill>
                    <a:schemeClr val="tx1"/>
                  </a:solidFill>
                  <a:latin typeface="Arial"/>
                </a:defRPr>
              </a:lvl8pPr>
              <a:lvl9pPr marL="3886200" indent="-228600" defTabSz="412750">
                <a:spcBef>
                  <a:spcPts val="0"/>
                </a:spcBef>
                <a:spcAft>
                  <a:spcPts val="0"/>
                </a:spcAft>
                <a:defRPr>
                  <a:solidFill>
                    <a:schemeClr val="tx1"/>
                  </a:solidFill>
                  <a:latin typeface="Arial"/>
                </a:defRPr>
              </a:lvl9pPr>
            </a:lstStyle>
            <a:p>
              <a:pPr>
                <a:spcBef>
                  <a:spcPts val="0"/>
                </a:spcBef>
                <a:defRPr/>
              </a:pPr>
              <a:r>
                <a:rPr lang="en-US" sz="1200"/>
                <a:t>Czech Republic</a:t>
              </a:r>
              <a:endParaRPr sz="3200"/>
            </a:p>
          </p:txBody>
        </p:sp>
      </p:grpSp>
    </p:spTree>
    <p:extLst>
      <p:ext uri="{BB962C8B-B14F-4D97-AF65-F5344CB8AC3E}">
        <p14:creationId xmlns:p14="http://schemas.microsoft.com/office/powerpoint/2010/main" val="13382075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8660251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lvl="0">
              <a:defRPr/>
            </a:pPr>
            <a:r>
              <a:rPr lang="de-DE"/>
              <a:t>Mastertextformat bearbeiten</a:t>
            </a:r>
            <a:endParaRPr/>
          </a:p>
        </p:txBody>
      </p:sp>
      <p:sp>
        <p:nvSpPr>
          <p:cNvPr id="6"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3" name="Textplatzhalter 12"/>
          <p:cNvSpPr>
            <a:spLocks noGrp="1"/>
          </p:cNvSpPr>
          <p:nvPr>
            <p:ph type="body" sz="quarter" idx="13" hasCustomPrompt="1"/>
          </p:nvPr>
        </p:nvSpPr>
        <p:spPr bwMode="auto">
          <a:xfrm>
            <a:off x="1300801" y="211200"/>
            <a:ext cx="8095055" cy="935045"/>
          </a:xfrm>
        </p:spPr>
        <p:txBody>
          <a:bodyPr anchor="b"/>
          <a:lstStyle>
            <a:lvl1pPr marL="0" indent="0" algn="l">
              <a:buNone/>
              <a:defRPr sz="2667" b="1"/>
            </a:lvl1pPr>
          </a:lstStyle>
          <a:p>
            <a:pPr>
              <a:defRPr/>
            </a:pPr>
            <a:r>
              <a:rPr lang="de-DE"/>
              <a:t>Titel hinzufügen</a:t>
            </a:r>
            <a:endParaRPr/>
          </a:p>
        </p:txBody>
      </p:sp>
      <p:sp>
        <p:nvSpPr>
          <p:cNvPr id="7"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26489466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3" name="Inhaltsplatzhalter 2"/>
          <p:cNvSpPr>
            <a:spLocks noGrp="1"/>
          </p:cNvSpPr>
          <p:nvPr>
            <p:ph sz="half" idx="1"/>
          </p:nvPr>
        </p:nvSpPr>
        <p:spPr bwMode="auto">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4" name="Inhaltsplatzhalter 3"/>
          <p:cNvSpPr>
            <a:spLocks noGrp="1"/>
          </p:cNvSpPr>
          <p:nvPr>
            <p:ph sz="half" idx="2"/>
          </p:nvPr>
        </p:nvSpPr>
        <p:spPr bwMode="auto">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7" name="Foliennummernplatzhalter 6"/>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6" name="Datumsplatzhalter 4"/>
          <p:cNvSpPr>
            <a:spLocks noGrp="1"/>
          </p:cNvSpPr>
          <p:nvPr>
            <p:ph type="dt" sz="half" idx="13"/>
          </p:nvPr>
        </p:nvSpPr>
        <p:spPr bwMode="auto">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de-DE"/>
          </a:p>
        </p:txBody>
      </p:sp>
      <p:sp>
        <p:nvSpPr>
          <p:cNvPr id="8"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29790011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a:p>
        </p:txBody>
      </p:sp>
      <p:sp>
        <p:nvSpPr>
          <p:cNvPr id="5" name="Foliennummernplatzhalter 4"/>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6"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25036733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 userDrawn="1">
  <p:cSld name="1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Slide Number Placeholder 9"/>
          <p:cNvSpPr>
            <a:spLocks noGrp="1"/>
          </p:cNvSpPr>
          <p:nvPr>
            <p:ph type="sldNum" sz="quarter" idx="12"/>
          </p:nvPr>
        </p:nvSpPr>
        <p:spPr bwMode="auto"/>
        <p:txBody>
          <a:bodyPr/>
          <a:lstStyle/>
          <a:p>
            <a:pPr>
              <a:defRPr/>
            </a:pPr>
            <a:fld id="{4507C520-4A4D-4570-9A7A-EE5BB9DF61F9}" type="slidenum">
              <a:rPr lang="de-DE"/>
              <a:t>‹#›</a:t>
            </a:fld>
            <a:endParaRPr lang="de-DE"/>
          </a:p>
        </p:txBody>
      </p:sp>
      <p:sp>
        <p:nvSpPr>
          <p:cNvPr id="8"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15032262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blank" userDrawn="1">
  <p:cSld name="Blank">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2"/>
          </p:nvPr>
        </p:nvSpPr>
        <p:spPr bwMode="auto"/>
        <p:txBody>
          <a:bodyPr/>
          <a:lstStyle/>
          <a:p>
            <a:pPr>
              <a:defRPr/>
            </a:pPr>
            <a:fld id="{416848E8-CC04-444E-86B4-D89650A33C4B}" type="slidenum">
              <a:rPr/>
              <a:t>‹#›</a:t>
            </a:fld>
            <a:endParaRPr/>
          </a:p>
        </p:txBody>
      </p:sp>
      <p:sp>
        <p:nvSpPr>
          <p:cNvPr id="5"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34717397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tx" userDrawn="1">
  <p:cSld name="1_Zwei Inhalte">
    <p:spTree>
      <p:nvGrpSpPr>
        <p:cNvPr id="1" name=""/>
        <p:cNvGrpSpPr/>
        <p:nvPr/>
      </p:nvGrpSpPr>
      <p:grpSpPr bwMode="auto">
        <a:xfrm>
          <a:off x="0" y="0"/>
          <a:ext cx="0" cy="0"/>
          <a:chOff x="0" y="0"/>
          <a:chExt cx="0" cy="0"/>
        </a:xfrm>
      </p:grpSpPr>
      <p:sp>
        <p:nvSpPr>
          <p:cNvPr id="64" name="Title Text"/>
          <p:cNvSpPr txBox="1">
            <a:spLocks noGrp="1"/>
          </p:cNvSpPr>
          <p:nvPr>
            <p:ph type="title"/>
          </p:nvPr>
        </p:nvSpPr>
        <p:spPr bwMode="auto">
          <a:xfrm>
            <a:off x="1300800" y="211200"/>
            <a:ext cx="8172315" cy="787560"/>
          </a:xfrm>
          <a:prstGeom prst="rect">
            <a:avLst/>
          </a:prstGeom>
        </p:spPr>
        <p:txBody>
          <a:bodyPr>
            <a:normAutofit/>
          </a:bodyPr>
          <a:lstStyle/>
          <a:p>
            <a:pPr>
              <a:defRPr/>
            </a:pPr>
            <a:r>
              <a:t>Title Text</a:t>
            </a:r>
          </a:p>
        </p:txBody>
      </p:sp>
      <p:sp>
        <p:nvSpPr>
          <p:cNvPr id="65" name="Body Level One…"/>
          <p:cNvSpPr txBox="1">
            <a:spLocks noGrp="1"/>
          </p:cNvSpPr>
          <p:nvPr>
            <p:ph type="body" sz="half" idx="1"/>
          </p:nvPr>
        </p:nvSpPr>
        <p:spPr bwMode="auto">
          <a:xfrm>
            <a:off x="609600" y="1600201"/>
            <a:ext cx="5384800" cy="4525964"/>
          </a:xfrm>
          <a:prstGeom prst="rect">
            <a:avLst/>
          </a:prstGeom>
        </p:spPr>
        <p:txBody>
          <a:body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66"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
        <p:nvSpPr>
          <p:cNvPr id="5"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30291850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0218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9"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7" y="3650766"/>
            <a:ext cx="5737412" cy="779867"/>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2"/>
            <a:ext cx="5737413" cy="709135"/>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2"/>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4897031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5" y="6552645"/>
            <a:ext cx="1100380"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4" y="174173"/>
            <a:ext cx="8095055" cy="935045"/>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2013916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6197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7304883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8897924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8797693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7452040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1400064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2598993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3"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67FC8AB4-BAF4-4D42-8872-AFDC24CCDD75}" type="datetime1">
              <a:rPr lang="fi-FI" smtClean="0"/>
              <a:t>25.2.2025</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1" name="Group 20">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2" name="Rectangle 21"/>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Tree>
    <p:extLst>
      <p:ext uri="{BB962C8B-B14F-4D97-AF65-F5344CB8AC3E}">
        <p14:creationId xmlns:p14="http://schemas.microsoft.com/office/powerpoint/2010/main" val="1366503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59AA285B-F5FB-48E8-9E8F-9D20CFE3E443}" type="datetime1">
              <a:rPr lang="fi-FI" smtClean="0"/>
              <a:t>25.2.2025</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accent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4" name="Group 13">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7" name="Rectangle 16"/>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8" name="Rectangle 17"/>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370676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90CBC3C4-7E9F-4D5C-9AE6-9858016C1106}" type="datetime1">
              <a:rPr lang="fi-FI" smtClean="0"/>
              <a:t>25.2.2025</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bg1"/>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w="6350">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3" name="Group 22">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24" name="Rectangle 23"/>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5" name="Rectangle 24"/>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6" name="Rectangle 25"/>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7" name="Rectangle 26"/>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2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599078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D1896A-EFAA-4BA9-8C8F-8B9B4593D7F9}"/>
              </a:ext>
            </a:extLst>
          </p:cNvPr>
          <p:cNvSpPr>
            <a:spLocks noGrp="1"/>
          </p:cNvSpPr>
          <p:nvPr>
            <p:ph type="dt" sz="half" idx="10"/>
          </p:nvPr>
        </p:nvSpPr>
        <p:spPr/>
        <p:txBody>
          <a:bodyPr/>
          <a:lstStyle>
            <a:lvl1pPr>
              <a:defRPr>
                <a:noFill/>
              </a:defRPr>
            </a:lvl1pPr>
          </a:lstStyle>
          <a:p>
            <a:fld id="{12435E05-882E-487F-8F92-FA8A4A13627E}" type="datetime1">
              <a:rPr lang="fi-FI" smtClean="0"/>
              <a:t>25.2.2025</a:t>
            </a:fld>
            <a:endParaRPr lang="fi-FI" dirty="0"/>
          </a:p>
        </p:txBody>
      </p:sp>
      <p:sp>
        <p:nvSpPr>
          <p:cNvPr id="5" name="Footer Placeholder 4">
            <a:extLst>
              <a:ext uri="{FF2B5EF4-FFF2-40B4-BE49-F238E27FC236}">
                <a16:creationId xmlns:a16="http://schemas.microsoft.com/office/drawing/2014/main" id="{D1B58722-24F1-44F1-B64D-27687C5A2239}"/>
              </a:ext>
            </a:extLst>
          </p:cNvPr>
          <p:cNvSpPr>
            <a:spLocks noGrp="1"/>
          </p:cNvSpPr>
          <p:nvPr>
            <p:ph type="ftr" sz="quarter" idx="11"/>
          </p:nvPr>
        </p:nvSpPr>
        <p:spPr/>
        <p:txBody>
          <a:bodyPr/>
          <a:lstStyle>
            <a:lvl1pPr>
              <a:defRPr>
                <a:noFill/>
              </a:defRPr>
            </a:lvl1pPr>
          </a:lstStyle>
          <a:p>
            <a:r>
              <a:rPr lang="fi-FI"/>
              <a:t>JYU Since 1863.</a:t>
            </a:r>
          </a:p>
        </p:txBody>
      </p:sp>
      <p:sp>
        <p:nvSpPr>
          <p:cNvPr id="6" name="Slide Number Placeholder 5">
            <a:extLst>
              <a:ext uri="{FF2B5EF4-FFF2-40B4-BE49-F238E27FC236}">
                <a16:creationId xmlns:a16="http://schemas.microsoft.com/office/drawing/2014/main" id="{0D9D9FC6-0017-47C1-B52A-864E27D92E5D}"/>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2" name="Group 11">
            <a:extLst>
              <a:ext uri="{C183D7F6-B498-43B3-948B-1728B52AA6E4}">
                <adec:decorative xmlns:adec="http://schemas.microsoft.com/office/drawing/2017/decorative" val="1"/>
              </a:ext>
            </a:extLst>
          </p:cNvPr>
          <p:cNvGrpSpPr>
            <a:grpSpLocks noChangeAspect="1"/>
          </p:cNvGrpSpPr>
          <p:nvPr userDrawn="1"/>
        </p:nvGrpSpPr>
        <p:grpSpPr>
          <a:xfrm>
            <a:off x="4984950" y="980728"/>
            <a:ext cx="2222099" cy="1440000"/>
            <a:chOff x="3287713" y="333375"/>
            <a:chExt cx="6107112" cy="3957638"/>
          </a:xfrm>
          <a:solidFill>
            <a:schemeClr val="tx2"/>
          </a:solidFill>
        </p:grpSpPr>
        <p:sp>
          <p:nvSpPr>
            <p:cNvPr id="9" name="Freeform 6"/>
            <p:cNvSpPr>
              <a:spLocks noEditPoints="1"/>
            </p:cNvSpPr>
            <p:nvPr userDrawn="1"/>
          </p:nvSpPr>
          <p:spPr bwMode="auto">
            <a:xfrm>
              <a:off x="5707063" y="333375"/>
              <a:ext cx="1254125" cy="2849563"/>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7"/>
            <p:cNvSpPr>
              <a:spLocks noEditPoints="1"/>
            </p:cNvSpPr>
            <p:nvPr userDrawn="1"/>
          </p:nvSpPr>
          <p:spPr bwMode="auto">
            <a:xfrm>
              <a:off x="3613150" y="3232150"/>
              <a:ext cx="5405437" cy="485775"/>
            </a:xfrm>
            <a:custGeom>
              <a:avLst/>
              <a:gdLst>
                <a:gd name="T0" fmla="*/ 13472 w 13623"/>
                <a:gd name="T1" fmla="*/ 815 h 1226"/>
                <a:gd name="T2" fmla="*/ 13021 w 13623"/>
                <a:gd name="T3" fmla="*/ 303 h 1226"/>
                <a:gd name="T4" fmla="*/ 12990 w 13623"/>
                <a:gd name="T5" fmla="*/ 261 h 1226"/>
                <a:gd name="T6" fmla="*/ 13616 w 13623"/>
                <a:gd name="T7" fmla="*/ 682 h 1226"/>
                <a:gd name="T8" fmla="*/ 12888 w 13623"/>
                <a:gd name="T9" fmla="*/ 907 h 1226"/>
                <a:gd name="T10" fmla="*/ 230 w 13623"/>
                <a:gd name="T11" fmla="*/ 1058 h 1226"/>
                <a:gd name="T12" fmla="*/ 144 w 13623"/>
                <a:gd name="T13" fmla="*/ 1089 h 1226"/>
                <a:gd name="T14" fmla="*/ 669 w 13623"/>
                <a:gd name="T15" fmla="*/ 372 h 1226"/>
                <a:gd name="T16" fmla="*/ 855 w 13623"/>
                <a:gd name="T17" fmla="*/ 965 h 1226"/>
                <a:gd name="T18" fmla="*/ 436 w 13623"/>
                <a:gd name="T19" fmla="*/ 278 h 1226"/>
                <a:gd name="T20" fmla="*/ 1379 w 13623"/>
                <a:gd name="T21" fmla="*/ 343 h 1226"/>
                <a:gd name="T22" fmla="*/ 1597 w 13623"/>
                <a:gd name="T23" fmla="*/ 974 h 1226"/>
                <a:gd name="T24" fmla="*/ 2685 w 13623"/>
                <a:gd name="T25" fmla="*/ 1006 h 1226"/>
                <a:gd name="T26" fmla="*/ 1853 w 13623"/>
                <a:gd name="T27" fmla="*/ 1011 h 1226"/>
                <a:gd name="T28" fmla="*/ 2183 w 13623"/>
                <a:gd name="T29" fmla="*/ 28 h 1226"/>
                <a:gd name="T30" fmla="*/ 2380 w 13623"/>
                <a:gd name="T31" fmla="*/ 4 h 1226"/>
                <a:gd name="T32" fmla="*/ 2827 w 13623"/>
                <a:gd name="T33" fmla="*/ 935 h 1226"/>
                <a:gd name="T34" fmla="*/ 3124 w 13623"/>
                <a:gd name="T35" fmla="*/ 682 h 1226"/>
                <a:gd name="T36" fmla="*/ 2863 w 13623"/>
                <a:gd name="T37" fmla="*/ 246 h 1226"/>
                <a:gd name="T38" fmla="*/ 3018 w 13623"/>
                <a:gd name="T39" fmla="*/ 255 h 1226"/>
                <a:gd name="T40" fmla="*/ 3180 w 13623"/>
                <a:gd name="T41" fmla="*/ 586 h 1226"/>
                <a:gd name="T42" fmla="*/ 2868 w 13623"/>
                <a:gd name="T43" fmla="*/ 1022 h 1226"/>
                <a:gd name="T44" fmla="*/ 3993 w 13623"/>
                <a:gd name="T45" fmla="*/ 278 h 1226"/>
                <a:gd name="T46" fmla="*/ 3660 w 13623"/>
                <a:gd name="T47" fmla="*/ 1006 h 1226"/>
                <a:gd name="T48" fmla="*/ 3496 w 13623"/>
                <a:gd name="T49" fmla="*/ 229 h 1226"/>
                <a:gd name="T50" fmla="*/ 4541 w 13623"/>
                <a:gd name="T51" fmla="*/ 621 h 1226"/>
                <a:gd name="T52" fmla="*/ 4678 w 13623"/>
                <a:gd name="T53" fmla="*/ 975 h 1226"/>
                <a:gd name="T54" fmla="*/ 5068 w 13623"/>
                <a:gd name="T55" fmla="*/ 229 h 1226"/>
                <a:gd name="T56" fmla="*/ 5532 w 13623"/>
                <a:gd name="T57" fmla="*/ 813 h 1226"/>
                <a:gd name="T58" fmla="*/ 4957 w 13623"/>
                <a:gd name="T59" fmla="*/ 262 h 1226"/>
                <a:gd name="T60" fmla="*/ 6431 w 13623"/>
                <a:gd name="T61" fmla="*/ 1006 h 1226"/>
                <a:gd name="T62" fmla="*/ 5600 w 13623"/>
                <a:gd name="T63" fmla="*/ 1011 h 1226"/>
                <a:gd name="T64" fmla="*/ 5929 w 13623"/>
                <a:gd name="T65" fmla="*/ 28 h 1226"/>
                <a:gd name="T66" fmla="*/ 6126 w 13623"/>
                <a:gd name="T67" fmla="*/ 4 h 1226"/>
                <a:gd name="T68" fmla="*/ 6570 w 13623"/>
                <a:gd name="T69" fmla="*/ 964 h 1226"/>
                <a:gd name="T70" fmla="*/ 7206 w 13623"/>
                <a:gd name="T71" fmla="*/ 297 h 1226"/>
                <a:gd name="T72" fmla="*/ 7132 w 13623"/>
                <a:gd name="T73" fmla="*/ 961 h 1226"/>
                <a:gd name="T74" fmla="*/ 7961 w 13623"/>
                <a:gd name="T75" fmla="*/ 372 h 1226"/>
                <a:gd name="T76" fmla="*/ 8147 w 13623"/>
                <a:gd name="T77" fmla="*/ 965 h 1226"/>
                <a:gd name="T78" fmla="*/ 7728 w 13623"/>
                <a:gd name="T79" fmla="*/ 278 h 1226"/>
                <a:gd name="T80" fmla="*/ 9042 w 13623"/>
                <a:gd name="T81" fmla="*/ 875 h 1226"/>
                <a:gd name="T82" fmla="*/ 8557 w 13623"/>
                <a:gd name="T83" fmla="*/ 277 h 1226"/>
                <a:gd name="T84" fmla="*/ 9387 w 13623"/>
                <a:gd name="T85" fmla="*/ 959 h 1226"/>
                <a:gd name="T86" fmla="*/ 9237 w 13623"/>
                <a:gd name="T87" fmla="*/ 266 h 1226"/>
                <a:gd name="T88" fmla="*/ 9915 w 13623"/>
                <a:gd name="T89" fmla="*/ 211 h 1226"/>
                <a:gd name="T90" fmla="*/ 10274 w 13623"/>
                <a:gd name="T91" fmla="*/ 885 h 1226"/>
                <a:gd name="T92" fmla="*/ 9546 w 13623"/>
                <a:gd name="T93" fmla="*/ 693 h 1226"/>
                <a:gd name="T94" fmla="*/ 10183 w 13623"/>
                <a:gd name="T95" fmla="*/ 887 h 1226"/>
                <a:gd name="T96" fmla="*/ 9823 w 13623"/>
                <a:gd name="T97" fmla="*/ 277 h 1226"/>
                <a:gd name="T98" fmla="*/ 11042 w 13623"/>
                <a:gd name="T99" fmla="*/ 321 h 1226"/>
                <a:gd name="T100" fmla="*/ 10866 w 13623"/>
                <a:gd name="T101" fmla="*/ 582 h 1226"/>
                <a:gd name="T102" fmla="*/ 10647 w 13623"/>
                <a:gd name="T103" fmla="*/ 490 h 1226"/>
                <a:gd name="T104" fmla="*/ 10539 w 13623"/>
                <a:gd name="T105" fmla="*/ 330 h 1226"/>
                <a:gd name="T106" fmla="*/ 11333 w 13623"/>
                <a:gd name="T107" fmla="*/ 854 h 1226"/>
                <a:gd name="T108" fmla="*/ 11222 w 13623"/>
                <a:gd name="T109" fmla="*/ 301 h 1226"/>
                <a:gd name="T110" fmla="*/ 11865 w 13623"/>
                <a:gd name="T111" fmla="*/ 941 h 1226"/>
                <a:gd name="T112" fmla="*/ 11547 w 13623"/>
                <a:gd name="T113" fmla="*/ 560 h 1226"/>
                <a:gd name="T114" fmla="*/ 11936 w 13623"/>
                <a:gd name="T115" fmla="*/ 235 h 1226"/>
                <a:gd name="T116" fmla="*/ 11612 w 13623"/>
                <a:gd name="T117" fmla="*/ 375 h 1226"/>
                <a:gd name="T118" fmla="*/ 12032 w 13623"/>
                <a:gd name="T119" fmla="*/ 808 h 1226"/>
                <a:gd name="T120" fmla="*/ 12733 w 13623"/>
                <a:gd name="T121" fmla="*/ 225 h 1226"/>
                <a:gd name="T122" fmla="*/ 12522 w 13623"/>
                <a:gd name="T123" fmla="*/ 973 h 1226"/>
                <a:gd name="T124" fmla="*/ 12096 w 13623"/>
                <a:gd name="T125" fmla="*/ 40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23" h="1226">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8"/>
            <p:cNvSpPr>
              <a:spLocks noEditPoints="1"/>
            </p:cNvSpPr>
            <p:nvPr userDrawn="1"/>
          </p:nvSpPr>
          <p:spPr bwMode="auto">
            <a:xfrm>
              <a:off x="3287713" y="3803650"/>
              <a:ext cx="6107112" cy="487363"/>
            </a:xfrm>
            <a:custGeom>
              <a:avLst/>
              <a:gdLst>
                <a:gd name="T0" fmla="*/ 15152 w 15388"/>
                <a:gd name="T1" fmla="*/ 107 h 1226"/>
                <a:gd name="T2" fmla="*/ 14897 w 15388"/>
                <a:gd name="T3" fmla="*/ 62 h 1226"/>
                <a:gd name="T4" fmla="*/ 15297 w 15388"/>
                <a:gd name="T5" fmla="*/ 915 h 1226"/>
                <a:gd name="T6" fmla="*/ 14811 w 15388"/>
                <a:gd name="T7" fmla="*/ 978 h 1226"/>
                <a:gd name="T8" fmla="*/ 301 w 15388"/>
                <a:gd name="T9" fmla="*/ 928 h 1226"/>
                <a:gd name="T10" fmla="*/ 629 w 15388"/>
                <a:gd name="T11" fmla="*/ 263 h 1226"/>
                <a:gd name="T12" fmla="*/ 586 w 15388"/>
                <a:gd name="T13" fmla="*/ 997 h 1226"/>
                <a:gd name="T14" fmla="*/ 103 w 15388"/>
                <a:gd name="T15" fmla="*/ 285 h 1226"/>
                <a:gd name="T16" fmla="*/ 892 w 15388"/>
                <a:gd name="T17" fmla="*/ 231 h 1226"/>
                <a:gd name="T18" fmla="*/ 1676 w 15388"/>
                <a:gd name="T19" fmla="*/ 301 h 1226"/>
                <a:gd name="T20" fmla="*/ 2161 w 15388"/>
                <a:gd name="T21" fmla="*/ 257 h 1226"/>
                <a:gd name="T22" fmla="*/ 1933 w 15388"/>
                <a:gd name="T23" fmla="*/ 958 h 1226"/>
                <a:gd name="T24" fmla="*/ 2205 w 15388"/>
                <a:gd name="T25" fmla="*/ 224 h 1226"/>
                <a:gd name="T26" fmla="*/ 2983 w 15388"/>
                <a:gd name="T27" fmla="*/ 224 h 1226"/>
                <a:gd name="T28" fmla="*/ 3368 w 15388"/>
                <a:gd name="T29" fmla="*/ 272 h 1226"/>
                <a:gd name="T30" fmla="*/ 3402 w 15388"/>
                <a:gd name="T31" fmla="*/ 631 h 1226"/>
                <a:gd name="T32" fmla="*/ 3138 w 15388"/>
                <a:gd name="T33" fmla="*/ 936 h 1226"/>
                <a:gd name="T34" fmla="*/ 4338 w 15388"/>
                <a:gd name="T35" fmla="*/ 331 h 1226"/>
                <a:gd name="T36" fmla="*/ 4248 w 15388"/>
                <a:gd name="T37" fmla="*/ 946 h 1226"/>
                <a:gd name="T38" fmla="*/ 4188 w 15388"/>
                <a:gd name="T39" fmla="*/ 303 h 1226"/>
                <a:gd name="T40" fmla="*/ 3818 w 15388"/>
                <a:gd name="T41" fmla="*/ 961 h 1226"/>
                <a:gd name="T42" fmla="*/ 4703 w 15388"/>
                <a:gd name="T43" fmla="*/ 975 h 1226"/>
                <a:gd name="T44" fmla="*/ 4567 w 15388"/>
                <a:gd name="T45" fmla="*/ 593 h 1226"/>
                <a:gd name="T46" fmla="*/ 4922 w 15388"/>
                <a:gd name="T47" fmla="*/ 235 h 1226"/>
                <a:gd name="T48" fmla="*/ 4593 w 15388"/>
                <a:gd name="T49" fmla="*/ 432 h 1226"/>
                <a:gd name="T50" fmla="*/ 4928 w 15388"/>
                <a:gd name="T51" fmla="*/ 949 h 1226"/>
                <a:gd name="T52" fmla="*/ 5311 w 15388"/>
                <a:gd name="T53" fmla="*/ 272 h 1226"/>
                <a:gd name="T54" fmla="*/ 5190 w 15388"/>
                <a:gd name="T55" fmla="*/ 746 h 1226"/>
                <a:gd name="T56" fmla="*/ 5832 w 15388"/>
                <a:gd name="T57" fmla="*/ 423 h 1226"/>
                <a:gd name="T58" fmla="*/ 5525 w 15388"/>
                <a:gd name="T59" fmla="*/ 285 h 1226"/>
                <a:gd name="T60" fmla="*/ 6777 w 15388"/>
                <a:gd name="T61" fmla="*/ 224 h 1226"/>
                <a:gd name="T62" fmla="*/ 6428 w 15388"/>
                <a:gd name="T63" fmla="*/ 969 h 1226"/>
                <a:gd name="T64" fmla="*/ 7298 w 15388"/>
                <a:gd name="T65" fmla="*/ 337 h 1226"/>
                <a:gd name="T66" fmla="*/ 8031 w 15388"/>
                <a:gd name="T67" fmla="*/ 593 h 1226"/>
                <a:gd name="T68" fmla="*/ 7269 w 15388"/>
                <a:gd name="T69" fmla="*/ 876 h 1226"/>
                <a:gd name="T70" fmla="*/ 7794 w 15388"/>
                <a:gd name="T71" fmla="*/ 927 h 1226"/>
                <a:gd name="T72" fmla="*/ 7477 w 15388"/>
                <a:gd name="T73" fmla="*/ 277 h 1226"/>
                <a:gd name="T74" fmla="*/ 8170 w 15388"/>
                <a:gd name="T75" fmla="*/ 966 h 1226"/>
                <a:gd name="T76" fmla="*/ 8410 w 15388"/>
                <a:gd name="T77" fmla="*/ 272 h 1226"/>
                <a:gd name="T78" fmla="*/ 8438 w 15388"/>
                <a:gd name="T79" fmla="*/ 632 h 1226"/>
                <a:gd name="T80" fmla="*/ 9021 w 15388"/>
                <a:gd name="T81" fmla="*/ 1220 h 1226"/>
                <a:gd name="T82" fmla="*/ 9001 w 15388"/>
                <a:gd name="T83" fmla="*/ 260 h 1226"/>
                <a:gd name="T84" fmla="*/ 9841 w 15388"/>
                <a:gd name="T85" fmla="*/ 589 h 1226"/>
                <a:gd name="T86" fmla="*/ 9659 w 15388"/>
                <a:gd name="T87" fmla="*/ 629 h 1226"/>
                <a:gd name="T88" fmla="*/ 10325 w 15388"/>
                <a:gd name="T89" fmla="*/ 271 h 1226"/>
                <a:gd name="T90" fmla="*/ 10623 w 15388"/>
                <a:gd name="T91" fmla="*/ 795 h 1226"/>
                <a:gd name="T92" fmla="*/ 11531 w 15388"/>
                <a:gd name="T93" fmla="*/ 1005 h 1226"/>
                <a:gd name="T94" fmla="*/ 11063 w 15388"/>
                <a:gd name="T95" fmla="*/ 701 h 1226"/>
                <a:gd name="T96" fmla="*/ 11132 w 15388"/>
                <a:gd name="T97" fmla="*/ 107 h 1226"/>
                <a:gd name="T98" fmla="*/ 11422 w 15388"/>
                <a:gd name="T99" fmla="*/ 62 h 1226"/>
                <a:gd name="T100" fmla="*/ 12115 w 15388"/>
                <a:gd name="T101" fmla="*/ 890 h 1226"/>
                <a:gd name="T102" fmla="*/ 11710 w 15388"/>
                <a:gd name="T103" fmla="*/ 444 h 1226"/>
                <a:gd name="T104" fmla="*/ 12127 w 15388"/>
                <a:gd name="T105" fmla="*/ 314 h 1226"/>
                <a:gd name="T106" fmla="*/ 11996 w 15388"/>
                <a:gd name="T107" fmla="*/ 553 h 1226"/>
                <a:gd name="T108" fmla="*/ 11852 w 15388"/>
                <a:gd name="T109" fmla="*/ 1024 h 1226"/>
                <a:gd name="T110" fmla="*/ 12917 w 15388"/>
                <a:gd name="T111" fmla="*/ 302 h 1226"/>
                <a:gd name="T112" fmla="*/ 12364 w 15388"/>
                <a:gd name="T113" fmla="*/ 969 h 1226"/>
                <a:gd name="T114" fmla="*/ 12515 w 15388"/>
                <a:gd name="T115" fmla="*/ 282 h 1226"/>
                <a:gd name="T116" fmla="*/ 13648 w 15388"/>
                <a:gd name="T117" fmla="*/ 475 h 1226"/>
                <a:gd name="T118" fmla="*/ 13423 w 15388"/>
                <a:gd name="T119" fmla="*/ 679 h 1226"/>
                <a:gd name="T120" fmla="*/ 14304 w 15388"/>
                <a:gd name="T121" fmla="*/ 957 h 1226"/>
                <a:gd name="T122" fmla="*/ 13970 w 15388"/>
                <a:gd name="T123" fmla="*/ 330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88" h="1226">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7" name="Group 16">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8" name="Rectangle 17"/>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9" name="Rectangle 18"/>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3" name="Rectangle 22"/>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4" name="Rectangle 23"/>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25"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636912"/>
            <a:ext cx="11233150" cy="2016224"/>
          </a:xfrm>
        </p:spPr>
        <p:txBody>
          <a:bodyPr anchor="ctr" anchorCtr="0"/>
          <a:lstStyle>
            <a:lvl1pPr algn="ctr">
              <a:defRPr sz="4000">
                <a:solidFill>
                  <a:schemeClr val="tx2"/>
                </a:solidFill>
              </a:defRPr>
            </a:lvl1pPr>
          </a:lstStyle>
          <a:p>
            <a:r>
              <a:rPr lang="en-US"/>
              <a:t>Click to edit Master title style</a:t>
            </a:r>
            <a:endParaRPr lang="fi-FI" dirty="0"/>
          </a:p>
        </p:txBody>
      </p:sp>
      <p:sp>
        <p:nvSpPr>
          <p:cNvPr id="26"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479425" y="4941168"/>
            <a:ext cx="11233150" cy="576064"/>
          </a:xfrm>
        </p:spPr>
        <p:txBody>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304048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79425" y="1773239"/>
            <a:ext cx="11229363"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1E0D9521-BE67-4899-9D66-A6004EC8346E}"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117732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0E5F2A8-0E19-4A6C-8620-E482DF92A49E}"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1773238"/>
            <a:ext cx="10657135"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309275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58828152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0B5DB4A7-9188-4095-84E1-E1DCB0ECE150}"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9"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grpSp>
        <p:nvGrpSpPr>
          <p:cNvPr id="19" name="Group 18">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0"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377371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userDrawn="1"/>
        </p:nvSpPr>
        <p:spPr>
          <a:xfrm>
            <a:off x="0" y="-2"/>
            <a:ext cx="7032104" cy="6858002"/>
          </a:xfrm>
          <a:custGeom>
            <a:avLst/>
            <a:gdLst/>
            <a:ahLst/>
            <a:cxnLst/>
            <a:rect l="l" t="t" r="r" b="b"/>
            <a:pathLst>
              <a:path w="7032104" h="6858002">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53FC9E98-C3B4-4609-BD80-85D9B3F8898B}"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22" name="Group 21">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23"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5"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27"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869129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icture ">
    <p:spTree>
      <p:nvGrpSpPr>
        <p:cNvPr id="1" name=""/>
        <p:cNvGrpSpPr/>
        <p:nvPr/>
      </p:nvGrpSpPr>
      <p:grpSpPr>
        <a:xfrm>
          <a:off x="0" y="0"/>
          <a:ext cx="0" cy="0"/>
          <a:chOff x="0" y="0"/>
          <a:chExt cx="0" cy="0"/>
        </a:xfrm>
      </p:grpSpPr>
      <p:sp>
        <p:nvSpPr>
          <p:cNvPr id="12"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7C303AC-00DE-4A76-B195-7695749E5363}"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3940632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icture 2">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12CE15D4-FA64-420B-9AFA-D27A5DC99D4A}"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accent2"/>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0"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accent2"/>
                </a:solidFill>
              </a:defRPr>
            </a:lvl1pPr>
          </a:lstStyle>
          <a:p>
            <a:r>
              <a:rPr lang="en-US"/>
              <a:t>Click to edit Master title style</a:t>
            </a:r>
            <a:endParaRPr lang="fi-FI" dirty="0"/>
          </a:p>
        </p:txBody>
      </p:sp>
      <p:sp>
        <p:nvSpPr>
          <p:cNvPr id="21"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543071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icture 3">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D8D3444F-85E1-4DC9-8EA2-A919F80CF21D}"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220561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icture 4">
    <p:spTree>
      <p:nvGrpSpPr>
        <p:cNvPr id="1" name=""/>
        <p:cNvGrpSpPr/>
        <p:nvPr/>
      </p:nvGrpSpPr>
      <p:grpSpPr>
        <a:xfrm>
          <a:off x="0" y="0"/>
          <a:ext cx="0" cy="0"/>
          <a:chOff x="0" y="0"/>
          <a:chExt cx="0" cy="0"/>
        </a:xfrm>
      </p:grpSpPr>
      <p:sp>
        <p:nvSpPr>
          <p:cNvPr id="3" name="Picture Placeholder 2">
            <a:extLst>
              <a:ext uri="{C183D7F6-B498-43B3-948B-1728B52AA6E4}">
                <adec:decorative xmlns:adec="http://schemas.microsoft.com/office/drawing/2017/decorative" val="1"/>
              </a:ext>
            </a:extLst>
          </p:cNvPr>
          <p:cNvSpPr>
            <a:spLocks noGrp="1"/>
          </p:cNvSpPr>
          <p:nvPr>
            <p:ph type="pic" sz="quarter" idx="13"/>
          </p:nvPr>
        </p:nvSpPr>
        <p:spPr>
          <a:xfrm>
            <a:off x="5159896" y="0"/>
            <a:ext cx="7032104" cy="6858000"/>
          </a:xfrm>
          <a:custGeom>
            <a:avLst/>
            <a:gdLst/>
            <a:ahLst/>
            <a:cxnLst/>
            <a:rect l="l" t="t" r="r" b="b"/>
            <a:pathLst>
              <a:path w="7032104" h="6858000">
                <a:moveTo>
                  <a:pt x="1872208" y="0"/>
                </a:moveTo>
                <a:lnTo>
                  <a:pt x="7032104" y="0"/>
                </a:lnTo>
                <a:lnTo>
                  <a:pt x="7032104" y="6858000"/>
                </a:lnTo>
                <a:lnTo>
                  <a:pt x="0" y="6858000"/>
                </a:lnTo>
                <a:lnTo>
                  <a:pt x="0" y="6857999"/>
                </a:lnTo>
                <a:close/>
              </a:path>
            </a:pathLst>
          </a:custGeom>
          <a:solidFill>
            <a:schemeClr val="bg2"/>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F0C86691-418B-4EA7-8F64-B2E73D27B2FF}"/>
              </a:ext>
            </a:extLst>
          </p:cNvPr>
          <p:cNvSpPr>
            <a:spLocks noGrp="1"/>
          </p:cNvSpPr>
          <p:nvPr>
            <p:ph type="dt" sz="half" idx="10"/>
          </p:nvPr>
        </p:nvSpPr>
        <p:spPr/>
        <p:txBody>
          <a:bodyPr/>
          <a:lstStyle>
            <a:lvl1pPr>
              <a:defRPr>
                <a:solidFill>
                  <a:schemeClr val="bg1"/>
                </a:solidFill>
              </a:defRPr>
            </a:lvl1pPr>
          </a:lstStyle>
          <a:p>
            <a:fld id="{A4174A7B-F398-422A-9274-A7A0A77AE029}" type="datetime1">
              <a:rPr lang="fi-FI" smtClean="0"/>
              <a:t>25.2.2025</a:t>
            </a:fld>
            <a:endParaRPr lang="fi-FI"/>
          </a:p>
        </p:txBody>
      </p:sp>
      <p:sp>
        <p:nvSpPr>
          <p:cNvPr id="5" name="Footer Placeholder 4">
            <a:extLst>
              <a:ext uri="{FF2B5EF4-FFF2-40B4-BE49-F238E27FC236}">
                <a16:creationId xmlns:a16="http://schemas.microsoft.com/office/drawing/2014/main" id="{8D61999E-8363-4244-89A9-C47CF0DA7A55}"/>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3388E024-59BD-4906-B4AB-C5C287035F82}"/>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grpSp>
        <p:nvGrpSpPr>
          <p:cNvPr id="13" name="Group 12">
            <a:extLst>
              <a:ext uri="{C183D7F6-B498-43B3-948B-1728B52AA6E4}">
                <adec:decorative xmlns:adec="http://schemas.microsoft.com/office/drawing/2017/decorative" val="1"/>
              </a:ext>
            </a:extLst>
          </p:cNvPr>
          <p:cNvGrpSpPr>
            <a:grpSpLocks noChangeAspect="1"/>
          </p:cNvGrpSpPr>
          <p:nvPr userDrawn="1"/>
        </p:nvGrpSpPr>
        <p:grpSpPr>
          <a:xfrm>
            <a:off x="628604" y="476672"/>
            <a:ext cx="1538760" cy="612000"/>
            <a:chOff x="911225" y="260350"/>
            <a:chExt cx="4183063" cy="1663700"/>
          </a:xfrm>
          <a:solidFill>
            <a:schemeClr val="bg1"/>
          </a:solidFill>
        </p:grpSpPr>
        <p:sp>
          <p:nvSpPr>
            <p:cNvPr id="14" name="Freeform 6"/>
            <p:cNvSpPr>
              <a:spLocks noEditPoints="1"/>
            </p:cNvSpPr>
            <p:nvPr userDrawn="1"/>
          </p:nvSpPr>
          <p:spPr bwMode="auto">
            <a:xfrm>
              <a:off x="911225" y="260350"/>
              <a:ext cx="733425" cy="1663700"/>
            </a:xfrm>
            <a:custGeom>
              <a:avLst/>
              <a:gdLst>
                <a:gd name="T0" fmla="*/ 1787 w 2771"/>
                <a:gd name="T1" fmla="*/ 532 h 6290"/>
                <a:gd name="T2" fmla="*/ 1814 w 2771"/>
                <a:gd name="T3" fmla="*/ 780 h 6290"/>
                <a:gd name="T4" fmla="*/ 1740 w 2771"/>
                <a:gd name="T5" fmla="*/ 1008 h 6290"/>
                <a:gd name="T6" fmla="*/ 1309 w 2771"/>
                <a:gd name="T7" fmla="*/ 1564 h 6290"/>
                <a:gd name="T8" fmla="*/ 966 w 2771"/>
                <a:gd name="T9" fmla="*/ 1982 h 6290"/>
                <a:gd name="T10" fmla="*/ 901 w 2771"/>
                <a:gd name="T11" fmla="*/ 2194 h 6290"/>
                <a:gd name="T12" fmla="*/ 750 w 2771"/>
                <a:gd name="T13" fmla="*/ 2538 h 6290"/>
                <a:gd name="T14" fmla="*/ 666 w 2771"/>
                <a:gd name="T15" fmla="*/ 2233 h 6290"/>
                <a:gd name="T16" fmla="*/ 660 w 2771"/>
                <a:gd name="T17" fmla="*/ 1957 h 6290"/>
                <a:gd name="T18" fmla="*/ 743 w 2771"/>
                <a:gd name="T19" fmla="*/ 1724 h 6290"/>
                <a:gd name="T20" fmla="*/ 1028 w 2771"/>
                <a:gd name="T21" fmla="*/ 1345 h 6290"/>
                <a:gd name="T22" fmla="*/ 1541 w 2771"/>
                <a:gd name="T23" fmla="*/ 699 h 6290"/>
                <a:gd name="T24" fmla="*/ 1567 w 2771"/>
                <a:gd name="T25" fmla="*/ 550 h 6290"/>
                <a:gd name="T26" fmla="*/ 1577 w 2771"/>
                <a:gd name="T27" fmla="*/ 363 h 6290"/>
                <a:gd name="T28" fmla="*/ 1002 w 2771"/>
                <a:gd name="T29" fmla="*/ 2416 h 6290"/>
                <a:gd name="T30" fmla="*/ 1015 w 2771"/>
                <a:gd name="T31" fmla="*/ 2158 h 6290"/>
                <a:gd name="T32" fmla="*/ 1169 w 2771"/>
                <a:gd name="T33" fmla="*/ 1909 h 6290"/>
                <a:gd name="T34" fmla="*/ 1700 w 2771"/>
                <a:gd name="T35" fmla="*/ 1369 h 6290"/>
                <a:gd name="T36" fmla="*/ 1899 w 2771"/>
                <a:gd name="T37" fmla="*/ 1094 h 6290"/>
                <a:gd name="T38" fmla="*/ 1910 w 2771"/>
                <a:gd name="T39" fmla="*/ 945 h 6290"/>
                <a:gd name="T40" fmla="*/ 2075 w 2771"/>
                <a:gd name="T41" fmla="*/ 826 h 6290"/>
                <a:gd name="T42" fmla="*/ 2173 w 2771"/>
                <a:gd name="T43" fmla="*/ 1072 h 6290"/>
                <a:gd name="T44" fmla="*/ 2153 w 2771"/>
                <a:gd name="T45" fmla="*/ 1312 h 6290"/>
                <a:gd name="T46" fmla="*/ 1994 w 2771"/>
                <a:gd name="T47" fmla="*/ 1534 h 6290"/>
                <a:gd name="T48" fmla="*/ 1376 w 2771"/>
                <a:gd name="T49" fmla="*/ 2199 h 6290"/>
                <a:gd name="T50" fmla="*/ 1326 w 2771"/>
                <a:gd name="T51" fmla="*/ 2332 h 6290"/>
                <a:gd name="T52" fmla="*/ 1358 w 2771"/>
                <a:gd name="T53" fmla="*/ 2556 h 6290"/>
                <a:gd name="T54" fmla="*/ 1478 w 2771"/>
                <a:gd name="T55" fmla="*/ 2602 h 6290"/>
                <a:gd name="T56" fmla="*/ 1443 w 2771"/>
                <a:gd name="T57" fmla="*/ 2353 h 6290"/>
                <a:gd name="T58" fmla="*/ 1530 w 2771"/>
                <a:gd name="T59" fmla="*/ 2193 h 6290"/>
                <a:gd name="T60" fmla="*/ 1991 w 2771"/>
                <a:gd name="T61" fmla="*/ 1814 h 6290"/>
                <a:gd name="T62" fmla="*/ 2095 w 2771"/>
                <a:gd name="T63" fmla="*/ 1648 h 6290"/>
                <a:gd name="T64" fmla="*/ 2243 w 2771"/>
                <a:gd name="T65" fmla="*/ 1479 h 6290"/>
                <a:gd name="T66" fmla="*/ 2321 w 2771"/>
                <a:gd name="T67" fmla="*/ 1719 h 6290"/>
                <a:gd name="T68" fmla="*/ 2270 w 2771"/>
                <a:gd name="T69" fmla="*/ 1936 h 6290"/>
                <a:gd name="T70" fmla="*/ 1856 w 2771"/>
                <a:gd name="T71" fmla="*/ 2322 h 6290"/>
                <a:gd name="T72" fmla="*/ 1745 w 2771"/>
                <a:gd name="T73" fmla="*/ 2466 h 6290"/>
                <a:gd name="T74" fmla="*/ 547 w 2771"/>
                <a:gd name="T75" fmla="*/ 1978 h 6290"/>
                <a:gd name="T76" fmla="*/ 456 w 2771"/>
                <a:gd name="T77" fmla="*/ 1712 h 6290"/>
                <a:gd name="T78" fmla="*/ 498 w 2771"/>
                <a:gd name="T79" fmla="*/ 1378 h 6290"/>
                <a:gd name="T80" fmla="*/ 779 w 2771"/>
                <a:gd name="T81" fmla="*/ 918 h 6290"/>
                <a:gd name="T82" fmla="*/ 1171 w 2771"/>
                <a:gd name="T83" fmla="*/ 333 h 6290"/>
                <a:gd name="T84" fmla="*/ 1177 w 2771"/>
                <a:gd name="T85" fmla="*/ 183 h 6290"/>
                <a:gd name="T86" fmla="*/ 1355 w 2771"/>
                <a:gd name="T87" fmla="*/ 80 h 6290"/>
                <a:gd name="T88" fmla="*/ 1434 w 2771"/>
                <a:gd name="T89" fmla="*/ 307 h 6290"/>
                <a:gd name="T90" fmla="*/ 1403 w 2771"/>
                <a:gd name="T91" fmla="*/ 540 h 6290"/>
                <a:gd name="T92" fmla="*/ 1163 w 2771"/>
                <a:gd name="T93" fmla="*/ 928 h 6290"/>
                <a:gd name="T94" fmla="*/ 696 w 2771"/>
                <a:gd name="T95" fmla="*/ 1569 h 6290"/>
                <a:gd name="T96" fmla="*/ 584 w 2771"/>
                <a:gd name="T97" fmla="*/ 1843 h 6290"/>
                <a:gd name="T98" fmla="*/ 1145 w 2771"/>
                <a:gd name="T99" fmla="*/ 5026 h 6290"/>
                <a:gd name="T100" fmla="*/ 1386 w 2771"/>
                <a:gd name="T101" fmla="*/ 3807 h 6290"/>
                <a:gd name="T102" fmla="*/ 1626 w 2771"/>
                <a:gd name="T103" fmla="*/ 5026 h 6290"/>
                <a:gd name="T104" fmla="*/ 1128 w 2771"/>
                <a:gd name="T105" fmla="*/ 3626 h 6290"/>
                <a:gd name="T106" fmla="*/ 762 w 2771"/>
                <a:gd name="T107" fmla="*/ 3520 h 6290"/>
                <a:gd name="T108" fmla="*/ 385 w 2771"/>
                <a:gd name="T109" fmla="*/ 3298 h 6290"/>
                <a:gd name="T110" fmla="*/ 68 w 2771"/>
                <a:gd name="T111" fmla="*/ 2980 h 6290"/>
                <a:gd name="T112" fmla="*/ 2707 w 2771"/>
                <a:gd name="T113" fmla="*/ 2978 h 6290"/>
                <a:gd name="T114" fmla="*/ 2468 w 2771"/>
                <a:gd name="T115" fmla="*/ 3244 h 6290"/>
                <a:gd name="T116" fmla="*/ 2090 w 2771"/>
                <a:gd name="T117" fmla="*/ 3494 h 6290"/>
                <a:gd name="T118" fmla="*/ 1676 w 2771"/>
                <a:gd name="T119" fmla="*/ 3624 h 6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71" h="629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7"/>
            <p:cNvSpPr>
              <a:spLocks noEditPoints="1"/>
            </p:cNvSpPr>
            <p:nvPr userDrawn="1"/>
          </p:nvSpPr>
          <p:spPr bwMode="auto">
            <a:xfrm>
              <a:off x="1522413" y="1209675"/>
              <a:ext cx="3157538" cy="279400"/>
            </a:xfrm>
            <a:custGeom>
              <a:avLst/>
              <a:gdLst>
                <a:gd name="T0" fmla="*/ 11712 w 11936"/>
                <a:gd name="T1" fmla="*/ 812 h 1056"/>
                <a:gd name="T2" fmla="*/ 11676 w 11936"/>
                <a:gd name="T3" fmla="*/ 224 h 1056"/>
                <a:gd name="T4" fmla="*/ 11210 w 11936"/>
                <a:gd name="T5" fmla="*/ 450 h 1056"/>
                <a:gd name="T6" fmla="*/ 11830 w 11936"/>
                <a:gd name="T7" fmla="*/ 246 h 1056"/>
                <a:gd name="T8" fmla="*/ 11631 w 11936"/>
                <a:gd name="T9" fmla="*/ 879 h 1056"/>
                <a:gd name="T10" fmla="*/ 264 w 11936"/>
                <a:gd name="T11" fmla="*/ 213 h 1056"/>
                <a:gd name="T12" fmla="*/ 4 w 11936"/>
                <a:gd name="T13" fmla="*/ 1053 h 1056"/>
                <a:gd name="T14" fmla="*/ 33 w 11936"/>
                <a:gd name="T15" fmla="*/ 208 h 1056"/>
                <a:gd name="T16" fmla="*/ 742 w 11936"/>
                <a:gd name="T17" fmla="*/ 813 h 1056"/>
                <a:gd name="T18" fmla="*/ 452 w 11936"/>
                <a:gd name="T19" fmla="*/ 273 h 1056"/>
                <a:gd name="T20" fmla="*/ 1066 w 11936"/>
                <a:gd name="T21" fmla="*/ 218 h 1056"/>
                <a:gd name="T22" fmla="*/ 1492 w 11936"/>
                <a:gd name="T23" fmla="*/ 178 h 1056"/>
                <a:gd name="T24" fmla="*/ 1786 w 11936"/>
                <a:gd name="T25" fmla="*/ 832 h 1056"/>
                <a:gd name="T26" fmla="*/ 2358 w 11936"/>
                <a:gd name="T27" fmla="*/ 868 h 1056"/>
                <a:gd name="T28" fmla="*/ 1887 w 11936"/>
                <a:gd name="T29" fmla="*/ 1 h 1056"/>
                <a:gd name="T30" fmla="*/ 2051 w 11936"/>
                <a:gd name="T31" fmla="*/ 30 h 1056"/>
                <a:gd name="T32" fmla="*/ 2049 w 11936"/>
                <a:gd name="T33" fmla="*/ 61 h 1056"/>
                <a:gd name="T34" fmla="*/ 2766 w 11936"/>
                <a:gd name="T35" fmla="*/ 780 h 1056"/>
                <a:gd name="T36" fmla="*/ 2407 w 11936"/>
                <a:gd name="T37" fmla="*/ 434 h 1056"/>
                <a:gd name="T38" fmla="*/ 2833 w 11936"/>
                <a:gd name="T39" fmla="*/ 236 h 1056"/>
                <a:gd name="T40" fmla="*/ 2488 w 11936"/>
                <a:gd name="T41" fmla="*/ 315 h 1056"/>
                <a:gd name="T42" fmla="*/ 2880 w 11936"/>
                <a:gd name="T43" fmla="*/ 615 h 1056"/>
                <a:gd name="T44" fmla="*/ 3550 w 11936"/>
                <a:gd name="T45" fmla="*/ 865 h 1056"/>
                <a:gd name="T46" fmla="*/ 3019 w 11936"/>
                <a:gd name="T47" fmla="*/ 294 h 1056"/>
                <a:gd name="T48" fmla="*/ 3419 w 11936"/>
                <a:gd name="T49" fmla="*/ 206 h 1056"/>
                <a:gd name="T50" fmla="*/ 4265 w 11936"/>
                <a:gd name="T51" fmla="*/ 198 h 1056"/>
                <a:gd name="T52" fmla="*/ 3869 w 11936"/>
                <a:gd name="T53" fmla="*/ 834 h 1056"/>
                <a:gd name="T54" fmla="*/ 3763 w 11936"/>
                <a:gd name="T55" fmla="*/ 180 h 1056"/>
                <a:gd name="T56" fmla="*/ 4346 w 11936"/>
                <a:gd name="T57" fmla="*/ 846 h 1056"/>
                <a:gd name="T58" fmla="*/ 4502 w 11936"/>
                <a:gd name="T59" fmla="*/ 232 h 1056"/>
                <a:gd name="T60" fmla="*/ 4982 w 11936"/>
                <a:gd name="T61" fmla="*/ 805 h 1056"/>
                <a:gd name="T62" fmla="*/ 5396 w 11936"/>
                <a:gd name="T63" fmla="*/ 637 h 1056"/>
                <a:gd name="T64" fmla="*/ 5215 w 11936"/>
                <a:gd name="T65" fmla="*/ 84 h 1056"/>
                <a:gd name="T66" fmla="*/ 5430 w 11936"/>
                <a:gd name="T67" fmla="*/ 48 h 1056"/>
                <a:gd name="T68" fmla="*/ 5911 w 11936"/>
                <a:gd name="T69" fmla="*/ 838 h 1056"/>
                <a:gd name="T70" fmla="*/ 6329 w 11936"/>
                <a:gd name="T71" fmla="*/ 768 h 1056"/>
                <a:gd name="T72" fmla="*/ 6288 w 11936"/>
                <a:gd name="T73" fmla="*/ 871 h 1056"/>
                <a:gd name="T74" fmla="*/ 7142 w 11936"/>
                <a:gd name="T75" fmla="*/ 828 h 1056"/>
                <a:gd name="T76" fmla="*/ 6811 w 11936"/>
                <a:gd name="T77" fmla="*/ 247 h 1056"/>
                <a:gd name="T78" fmla="*/ 7926 w 11936"/>
                <a:gd name="T79" fmla="*/ 763 h 1056"/>
                <a:gd name="T80" fmla="*/ 7417 w 11936"/>
                <a:gd name="T81" fmla="*/ 208 h 1056"/>
                <a:gd name="T82" fmla="*/ 8118 w 11936"/>
                <a:gd name="T83" fmla="*/ 236 h 1056"/>
                <a:gd name="T84" fmla="*/ 8245 w 11936"/>
                <a:gd name="T85" fmla="*/ 831 h 1056"/>
                <a:gd name="T86" fmla="*/ 8676 w 11936"/>
                <a:gd name="T87" fmla="*/ 163 h 1056"/>
                <a:gd name="T88" fmla="*/ 9065 w 11936"/>
                <a:gd name="T89" fmla="*/ 646 h 1056"/>
                <a:gd name="T90" fmla="*/ 8413 w 11936"/>
                <a:gd name="T91" fmla="*/ 734 h 1056"/>
                <a:gd name="T92" fmla="*/ 8682 w 11936"/>
                <a:gd name="T93" fmla="*/ 838 h 1056"/>
                <a:gd name="T94" fmla="*/ 8960 w 11936"/>
                <a:gd name="T95" fmla="*/ 361 h 1056"/>
                <a:gd name="T96" fmla="*/ 8480 w 11936"/>
                <a:gd name="T97" fmla="*/ 366 h 1056"/>
                <a:gd name="T98" fmla="*/ 9231 w 11936"/>
                <a:gd name="T99" fmla="*/ 812 h 1056"/>
                <a:gd name="T100" fmla="*/ 9666 w 11936"/>
                <a:gd name="T101" fmla="*/ 242 h 1056"/>
                <a:gd name="T102" fmla="*/ 9385 w 11936"/>
                <a:gd name="T103" fmla="*/ 501 h 1056"/>
                <a:gd name="T104" fmla="*/ 9467 w 11936"/>
                <a:gd name="T105" fmla="*/ 223 h 1056"/>
                <a:gd name="T106" fmla="*/ 10030 w 11936"/>
                <a:gd name="T107" fmla="*/ 208 h 1056"/>
                <a:gd name="T108" fmla="*/ 10087 w 11936"/>
                <a:gd name="T109" fmla="*/ 799 h 1056"/>
                <a:gd name="T110" fmla="*/ 10462 w 11936"/>
                <a:gd name="T111" fmla="*/ 739 h 1056"/>
                <a:gd name="T112" fmla="*/ 10075 w 11936"/>
                <a:gd name="T113" fmla="*/ 382 h 1056"/>
                <a:gd name="T114" fmla="*/ 10467 w 11936"/>
                <a:gd name="T115" fmla="*/ 339 h 1056"/>
                <a:gd name="T116" fmla="*/ 10161 w 11936"/>
                <a:gd name="T117" fmla="*/ 374 h 1056"/>
                <a:gd name="T118" fmla="*/ 10549 w 11936"/>
                <a:gd name="T119" fmla="*/ 687 h 1056"/>
                <a:gd name="T120" fmla="*/ 10924 w 11936"/>
                <a:gd name="T121" fmla="*/ 780 h 1056"/>
                <a:gd name="T122" fmla="*/ 10641 w 11936"/>
                <a:gd name="T123" fmla="*/ 237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936" h="1056">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8"/>
            <p:cNvSpPr>
              <a:spLocks noEditPoints="1"/>
            </p:cNvSpPr>
            <p:nvPr userDrawn="1"/>
          </p:nvSpPr>
          <p:spPr bwMode="auto">
            <a:xfrm>
              <a:off x="1525588" y="1557338"/>
              <a:ext cx="3568700" cy="279400"/>
            </a:xfrm>
            <a:custGeom>
              <a:avLst/>
              <a:gdLst>
                <a:gd name="T0" fmla="*/ 13182 w 13488"/>
                <a:gd name="T1" fmla="*/ 71 h 1056"/>
                <a:gd name="T2" fmla="*/ 13007 w 13488"/>
                <a:gd name="T3" fmla="*/ 96 h 1056"/>
                <a:gd name="T4" fmla="*/ 12786 w 13488"/>
                <a:gd name="T5" fmla="*/ 835 h 1056"/>
                <a:gd name="T6" fmla="*/ 13308 w 13488"/>
                <a:gd name="T7" fmla="*/ 797 h 1056"/>
                <a:gd name="T8" fmla="*/ 323 w 13488"/>
                <a:gd name="T9" fmla="*/ 820 h 1056"/>
                <a:gd name="T10" fmla="*/ 511 w 13488"/>
                <a:gd name="T11" fmla="*/ 210 h 1056"/>
                <a:gd name="T12" fmla="*/ 501 w 13488"/>
                <a:gd name="T13" fmla="*/ 869 h 1056"/>
                <a:gd name="T14" fmla="*/ 92 w 13488"/>
                <a:gd name="T15" fmla="*/ 232 h 1056"/>
                <a:gd name="T16" fmla="*/ 869 w 13488"/>
                <a:gd name="T17" fmla="*/ 799 h 1056"/>
                <a:gd name="T18" fmla="*/ 1571 w 13488"/>
                <a:gd name="T19" fmla="*/ 179 h 1056"/>
                <a:gd name="T20" fmla="*/ 1688 w 13488"/>
                <a:gd name="T21" fmla="*/ 220 h 1056"/>
                <a:gd name="T22" fmla="*/ 1900 w 13488"/>
                <a:gd name="T23" fmla="*/ 869 h 1056"/>
                <a:gd name="T24" fmla="*/ 2122 w 13488"/>
                <a:gd name="T25" fmla="*/ 283 h 1056"/>
                <a:gd name="T26" fmla="*/ 2853 w 13488"/>
                <a:gd name="T27" fmla="*/ 542 h 1056"/>
                <a:gd name="T28" fmla="*/ 2757 w 13488"/>
                <a:gd name="T29" fmla="*/ 779 h 1056"/>
                <a:gd name="T30" fmla="*/ 3115 w 13488"/>
                <a:gd name="T31" fmla="*/ 238 h 1056"/>
                <a:gd name="T32" fmla="*/ 2898 w 13488"/>
                <a:gd name="T33" fmla="*/ 540 h 1056"/>
                <a:gd name="T34" fmla="*/ 3687 w 13488"/>
                <a:gd name="T35" fmla="*/ 439 h 1056"/>
                <a:gd name="T36" fmla="*/ 3488 w 13488"/>
                <a:gd name="T37" fmla="*/ 832 h 1056"/>
                <a:gd name="T38" fmla="*/ 3273 w 13488"/>
                <a:gd name="T39" fmla="*/ 179 h 1056"/>
                <a:gd name="T40" fmla="*/ 3681 w 13488"/>
                <a:gd name="T41" fmla="*/ 504 h 1056"/>
                <a:gd name="T42" fmla="*/ 4305 w 13488"/>
                <a:gd name="T43" fmla="*/ 767 h 1056"/>
                <a:gd name="T44" fmla="*/ 3931 w 13488"/>
                <a:gd name="T45" fmla="*/ 384 h 1056"/>
                <a:gd name="T46" fmla="*/ 4313 w 13488"/>
                <a:gd name="T47" fmla="*/ 270 h 1056"/>
                <a:gd name="T48" fmla="*/ 4047 w 13488"/>
                <a:gd name="T49" fmla="*/ 428 h 1056"/>
                <a:gd name="T50" fmla="*/ 4323 w 13488"/>
                <a:gd name="T51" fmla="*/ 818 h 1056"/>
                <a:gd name="T52" fmla="*/ 4531 w 13488"/>
                <a:gd name="T53" fmla="*/ 220 h 1056"/>
                <a:gd name="T54" fmla="*/ 4742 w 13488"/>
                <a:gd name="T55" fmla="*/ 869 h 1056"/>
                <a:gd name="T56" fmla="*/ 5019 w 13488"/>
                <a:gd name="T57" fmla="*/ 754 h 1056"/>
                <a:gd name="T58" fmla="*/ 5265 w 13488"/>
                <a:gd name="T59" fmla="*/ 230 h 1056"/>
                <a:gd name="T60" fmla="*/ 5801 w 13488"/>
                <a:gd name="T61" fmla="*/ 835 h 1056"/>
                <a:gd name="T62" fmla="*/ 5379 w 13488"/>
                <a:gd name="T63" fmla="*/ 227 h 1056"/>
                <a:gd name="T64" fmla="*/ 6658 w 13488"/>
                <a:gd name="T65" fmla="*/ 162 h 1056"/>
                <a:gd name="T66" fmla="*/ 6954 w 13488"/>
                <a:gd name="T67" fmla="*/ 744 h 1056"/>
                <a:gd name="T68" fmla="*/ 6310 w 13488"/>
                <a:gd name="T69" fmla="*/ 604 h 1056"/>
                <a:gd name="T70" fmla="*/ 6812 w 13488"/>
                <a:gd name="T71" fmla="*/ 812 h 1056"/>
                <a:gd name="T72" fmla="*/ 6723 w 13488"/>
                <a:gd name="T73" fmla="*/ 209 h 1056"/>
                <a:gd name="T74" fmla="*/ 7545 w 13488"/>
                <a:gd name="T75" fmla="*/ 282 h 1056"/>
                <a:gd name="T76" fmla="*/ 7538 w 13488"/>
                <a:gd name="T77" fmla="*/ 518 h 1056"/>
                <a:gd name="T78" fmla="*/ 7085 w 13488"/>
                <a:gd name="T79" fmla="*/ 839 h 1056"/>
                <a:gd name="T80" fmla="*/ 8097 w 13488"/>
                <a:gd name="T81" fmla="*/ 218 h 1056"/>
                <a:gd name="T82" fmla="*/ 7875 w 13488"/>
                <a:gd name="T83" fmla="*/ 980 h 1056"/>
                <a:gd name="T84" fmla="*/ 8172 w 13488"/>
                <a:gd name="T85" fmla="*/ 210 h 1056"/>
                <a:gd name="T86" fmla="*/ 8681 w 13488"/>
                <a:gd name="T87" fmla="*/ 839 h 1056"/>
                <a:gd name="T88" fmla="*/ 8201 w 13488"/>
                <a:gd name="T89" fmla="*/ 197 h 1056"/>
                <a:gd name="T90" fmla="*/ 9048 w 13488"/>
                <a:gd name="T91" fmla="*/ 218 h 1056"/>
                <a:gd name="T92" fmla="*/ 9270 w 13488"/>
                <a:gd name="T93" fmla="*/ 778 h 1056"/>
                <a:gd name="T94" fmla="*/ 9825 w 13488"/>
                <a:gd name="T95" fmla="*/ 172 h 1056"/>
                <a:gd name="T96" fmla="*/ 9690 w 13488"/>
                <a:gd name="T97" fmla="*/ 600 h 1056"/>
                <a:gd name="T98" fmla="*/ 9703 w 13488"/>
                <a:gd name="T99" fmla="*/ 78 h 1056"/>
                <a:gd name="T100" fmla="*/ 9924 w 13488"/>
                <a:gd name="T101" fmla="*/ 96 h 1056"/>
                <a:gd name="T102" fmla="*/ 10590 w 13488"/>
                <a:gd name="T103" fmla="*/ 803 h 1056"/>
                <a:gd name="T104" fmla="*/ 10255 w 13488"/>
                <a:gd name="T105" fmla="*/ 434 h 1056"/>
                <a:gd name="T106" fmla="*/ 10674 w 13488"/>
                <a:gd name="T107" fmla="*/ 340 h 1056"/>
                <a:gd name="T108" fmla="*/ 10338 w 13488"/>
                <a:gd name="T109" fmla="*/ 388 h 1056"/>
                <a:gd name="T110" fmla="*/ 10695 w 13488"/>
                <a:gd name="T111" fmla="*/ 760 h 1056"/>
                <a:gd name="T112" fmla="*/ 10979 w 13488"/>
                <a:gd name="T113" fmla="*/ 827 h 1056"/>
                <a:gd name="T114" fmla="*/ 10914 w 13488"/>
                <a:gd name="T115" fmla="*/ 182 h 1056"/>
                <a:gd name="T116" fmla="*/ 11394 w 13488"/>
                <a:gd name="T117" fmla="*/ 810 h 1056"/>
                <a:gd name="T118" fmla="*/ 11863 w 13488"/>
                <a:gd name="T119" fmla="*/ 814 h 1056"/>
                <a:gd name="T120" fmla="*/ 11544 w 13488"/>
                <a:gd name="T121" fmla="*/ 247 h 1056"/>
                <a:gd name="T122" fmla="*/ 12709 w 13488"/>
                <a:gd name="T123" fmla="*/ 695 h 1056"/>
                <a:gd name="T124" fmla="*/ 12443 w 13488"/>
                <a:gd name="T125" fmla="*/ 21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88" h="1056">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2" name="Title 1">
            <a:extLst>
              <a:ext uri="{FF2B5EF4-FFF2-40B4-BE49-F238E27FC236}">
                <a16:creationId xmlns:a16="http://schemas.microsoft.com/office/drawing/2014/main" id="{95A08C59-4BC5-4041-B47F-FB7DDB3CCC22}"/>
              </a:ext>
            </a:extLst>
          </p:cNvPr>
          <p:cNvSpPr>
            <a:spLocks noGrp="1"/>
          </p:cNvSpPr>
          <p:nvPr>
            <p:ph type="ctrTitle"/>
          </p:nvPr>
        </p:nvSpPr>
        <p:spPr>
          <a:xfrm>
            <a:off x="839787" y="2132856"/>
            <a:ext cx="4319587" cy="2015802"/>
          </a:xfrm>
        </p:spPr>
        <p:txBody>
          <a:bodyPr anchor="t" anchorCtr="0"/>
          <a:lstStyle>
            <a:lvl1pPr algn="l">
              <a:defRPr sz="4000">
                <a:solidFill>
                  <a:schemeClr val="bg1"/>
                </a:solidFill>
              </a:defRPr>
            </a:lvl1pPr>
          </a:lstStyle>
          <a:p>
            <a:r>
              <a:rPr lang="en-US"/>
              <a:t>Click to edit Master title style</a:t>
            </a:r>
            <a:endParaRPr lang="fi-FI" dirty="0"/>
          </a:p>
        </p:txBody>
      </p:sp>
      <p:sp>
        <p:nvSpPr>
          <p:cNvPr id="15" name="Subtitle 2">
            <a:extLst>
              <a:ext uri="{FF2B5EF4-FFF2-40B4-BE49-F238E27FC236}">
                <a16:creationId xmlns:a16="http://schemas.microsoft.com/office/drawing/2014/main" id="{67417050-E8DA-4755-B33D-CE9F7B8D345C}"/>
              </a:ext>
            </a:extLst>
          </p:cNvPr>
          <p:cNvSpPr>
            <a:spLocks noGrp="1"/>
          </p:cNvSpPr>
          <p:nvPr>
            <p:ph type="subTitle" idx="1" hasCustomPrompt="1"/>
          </p:nvPr>
        </p:nvSpPr>
        <p:spPr>
          <a:xfrm>
            <a:off x="839787" y="4436690"/>
            <a:ext cx="4319587" cy="576064"/>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fi-FI" dirty="0"/>
          </a:p>
        </p:txBody>
      </p:sp>
    </p:spTree>
    <p:extLst>
      <p:ext uri="{BB962C8B-B14F-4D97-AF65-F5344CB8AC3E}">
        <p14:creationId xmlns:p14="http://schemas.microsoft.com/office/powerpoint/2010/main" val="32831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4896296"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Content Placeholder 3">
            <a:extLst>
              <a:ext uri="{FF2B5EF4-FFF2-40B4-BE49-F238E27FC236}">
                <a16:creationId xmlns:a16="http://schemas.microsoft.com/office/drawing/2014/main" id="{304B0243-5A40-466C-827C-48D578625484}"/>
              </a:ext>
            </a:extLst>
          </p:cNvPr>
          <p:cNvSpPr>
            <a:spLocks noGrp="1"/>
          </p:cNvSpPr>
          <p:nvPr>
            <p:ph sz="half" idx="2"/>
          </p:nvPr>
        </p:nvSpPr>
        <p:spPr>
          <a:xfrm>
            <a:off x="6240016" y="1773238"/>
            <a:ext cx="489654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126A6F59-3B3E-4434-8A80-1A363BC70A00}" type="datetime1">
              <a:rPr lang="fi-FI" smtClean="0"/>
              <a:t>25.2.2025</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7060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4" y="1773238"/>
            <a:ext cx="460895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489629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6528048" y="1773238"/>
            <a:ext cx="460826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6240015" y="2420888"/>
            <a:ext cx="4896297"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8E4582CA-7D08-4C64-A2BA-A286A40F9810}" type="datetime1">
              <a:rPr lang="fi-FI" smtClean="0"/>
              <a:t>25.2.2025</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659855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nd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1343025" y="1773238"/>
            <a:ext cx="10369549"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1055688" y="2420888"/>
            <a:ext cx="10656886"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082341A2-48E2-4BFE-BD0D-9B7D2B6441E4}" type="datetime1">
              <a:rPr lang="fi-FI" smtClean="0"/>
              <a:t>25.2.2025</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88911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High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896972CC-29C7-4312-AA7D-FC0D130E2651}"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8688288" y="1773238"/>
            <a:ext cx="3024287"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b="1">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965052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85620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Highligh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4367213" y="1773239"/>
            <a:ext cx="7345362"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44EC5881-BBB2-4666-A10D-F4C42740CE29}"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479427" y="1773238"/>
            <a:ext cx="3024286" cy="4392612"/>
          </a:xfrm>
        </p:spPr>
        <p:txBody>
          <a:bodyPr/>
          <a:lstStyle>
            <a:lvl1pPr marL="0" indent="0">
              <a:lnSpc>
                <a:spcPct val="100000"/>
              </a:lnSpc>
              <a:buFontTx/>
              <a:buNone/>
              <a:defRPr sz="2400" b="1">
                <a:solidFill>
                  <a:schemeClr val="accent1"/>
                </a:solidFill>
                <a:latin typeface="+mj-lt"/>
              </a:defRPr>
            </a:lvl1pPr>
            <a:lvl2pPr marL="0" indent="0">
              <a:spcBef>
                <a:spcPts val="1200"/>
              </a:spcBef>
              <a:buFontTx/>
              <a:buNone/>
              <a:defRPr>
                <a:solidFill>
                  <a:schemeClr val="accent2"/>
                </a:solidFill>
                <a:latin typeface="Lato Black" panose="020F0A02020204030203" pitchFamily="34" charset="0"/>
              </a:defRPr>
            </a:lvl2pPr>
            <a:lvl3pPr marL="0" indent="0">
              <a:buFontTx/>
              <a:buNone/>
              <a:defRPr b="1">
                <a:solidFill>
                  <a:schemeClr val="accent2"/>
                </a:solidFill>
              </a:defRPr>
            </a:lvl3pPr>
            <a:lvl4pPr marL="0" indent="0">
              <a:buFontTx/>
              <a:buNone/>
              <a:defRPr>
                <a:solidFill>
                  <a:schemeClr val="accent2"/>
                </a:solidFill>
              </a:defRPr>
            </a:lvl4pPr>
            <a:lvl5pPr marL="0" indent="0">
              <a:buFontTx/>
              <a:buNone/>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3595985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4608513"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4896544"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6003482" y="0"/>
            <a:ext cx="6188518" cy="6669360"/>
          </a:xfrm>
          <a:custGeom>
            <a:avLst/>
            <a:gdLst/>
            <a:ahLst/>
            <a:cxnLst/>
            <a:rect l="l" t="t" r="r" b="b"/>
            <a:pathLst>
              <a:path w="6188518" h="6669360">
                <a:moveTo>
                  <a:pt x="1820710" y="0"/>
                </a:moveTo>
                <a:lnTo>
                  <a:pt x="6188518" y="0"/>
                </a:lnTo>
                <a:lnTo>
                  <a:pt x="6188518" y="6669360"/>
                </a:lnTo>
                <a:lnTo>
                  <a:pt x="0" y="6669360"/>
                </a:lnTo>
                <a:close/>
              </a:path>
            </a:pathLst>
          </a:custGeom>
          <a:solidFill>
            <a:schemeClr val="accent5"/>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EB3183C9-4B92-47A3-9B0C-4F7FFD5778B3}"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26132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nd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343471" y="476250"/>
            <a:ext cx="6481317" cy="1080542"/>
          </a:xfrm>
        </p:spPr>
        <p:txBody>
          <a:bodyPr/>
          <a:lstStyle/>
          <a:p>
            <a:r>
              <a:rPr lang="en-US"/>
              <a:t>Click to edit Master title style</a:t>
            </a:r>
            <a:endParaRPr lang="fi-FI" dirty="0"/>
          </a:p>
        </p:txBody>
      </p:sp>
      <p:sp>
        <p:nvSpPr>
          <p:cNvPr id="3" name="Content Placeholder 2">
            <a:extLst>
              <a:ext uri="{FF2B5EF4-FFF2-40B4-BE49-F238E27FC236}">
                <a16:creationId xmlns:a16="http://schemas.microsoft.com/office/drawing/2014/main" id="{AF2FDC54-5C30-467B-8B3E-4C4988292949}"/>
              </a:ext>
            </a:extLst>
          </p:cNvPr>
          <p:cNvSpPr>
            <a:spLocks noGrp="1"/>
          </p:cNvSpPr>
          <p:nvPr>
            <p:ph idx="1"/>
          </p:nvPr>
        </p:nvSpPr>
        <p:spPr>
          <a:xfrm>
            <a:off x="1055440" y="1773239"/>
            <a:ext cx="6769348"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9" name="Picture Placeholder 2">
            <a:extLst>
              <a:ext uri="{C183D7F6-B498-43B3-948B-1728B52AA6E4}">
                <adec:decorative xmlns:adec="http://schemas.microsoft.com/office/drawing/2017/decorative" val="1"/>
              </a:ext>
            </a:extLst>
          </p:cNvPr>
          <p:cNvSpPr>
            <a:spLocks noGrp="1"/>
          </p:cNvSpPr>
          <p:nvPr>
            <p:ph type="pic" sz="quarter" idx="13"/>
          </p:nvPr>
        </p:nvSpPr>
        <p:spPr>
          <a:xfrm>
            <a:off x="7731674" y="0"/>
            <a:ext cx="4460326" cy="6669360"/>
          </a:xfrm>
          <a:custGeom>
            <a:avLst/>
            <a:gdLst/>
            <a:ahLst/>
            <a:cxnLst/>
            <a:rect l="l" t="t" r="r" b="b"/>
            <a:pathLst>
              <a:path w="4460326" h="6669360">
                <a:moveTo>
                  <a:pt x="1820710" y="0"/>
                </a:moveTo>
                <a:lnTo>
                  <a:pt x="4460326" y="0"/>
                </a:lnTo>
                <a:lnTo>
                  <a:pt x="4460326" y="6669360"/>
                </a:lnTo>
                <a:lnTo>
                  <a:pt x="0" y="6669360"/>
                </a:lnTo>
                <a:close/>
              </a:path>
            </a:pathLst>
          </a:custGeom>
          <a:solidFill>
            <a:schemeClr val="accent5"/>
          </a:solidFill>
        </p:spPr>
        <p:txBody>
          <a:bodyPr/>
          <a:lstStyle>
            <a:lvl1pPr marL="0" indent="0" algn="r">
              <a:buFontTx/>
              <a:buNone/>
              <a:defRPr sz="1200"/>
            </a:lvl1pPr>
          </a:lstStyle>
          <a:p>
            <a:r>
              <a:rPr lang="en-US"/>
              <a:t>Click icon to add picture</a:t>
            </a:r>
            <a:endParaRPr lang="fi-FI"/>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a:xfrm>
            <a:off x="911424" y="6381328"/>
            <a:ext cx="798984" cy="216471"/>
          </a:xfrm>
        </p:spPr>
        <p:txBody>
          <a:bodyPr/>
          <a:lstStyle>
            <a:lvl1pPr algn="l">
              <a:defRPr/>
            </a:lvl1pPr>
          </a:lstStyle>
          <a:p>
            <a:fld id="{D172078D-D4CF-4F8B-89D4-683D8E317D99}" type="datetime1">
              <a:rPr lang="fi-FI" smtClean="0"/>
              <a:t>25.2.2025</a:t>
            </a:fld>
            <a:endParaRPr lang="fi-FI" dirty="0"/>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a:xfrm>
            <a:off x="1703512" y="6381328"/>
            <a:ext cx="4392488" cy="216471"/>
          </a:xfrm>
        </p:spPr>
        <p:txBody>
          <a:bodyPr/>
          <a:lstStyle>
            <a:lvl1pPr algn="l">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a:xfrm>
            <a:off x="479425" y="6381551"/>
            <a:ext cx="431999" cy="215801"/>
          </a:xfrm>
        </p:spPr>
        <p:txBody>
          <a:bodyPr/>
          <a:lstStyle>
            <a:lvl1pPr algn="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867627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60586-52CA-4034-9EE7-5B26DBD7C5CB}"/>
              </a:ext>
            </a:extLst>
          </p:cNvPr>
          <p:cNvSpPr>
            <a:spLocks noGrp="1"/>
          </p:cNvSpPr>
          <p:nvPr>
            <p:ph type="body" idx="1"/>
          </p:nvPr>
        </p:nvSpPr>
        <p:spPr>
          <a:xfrm>
            <a:off x="479426" y="1773238"/>
            <a:ext cx="345633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E9DCF-29AF-4EEA-87FD-D841B563FBAE}"/>
              </a:ext>
            </a:extLst>
          </p:cNvPr>
          <p:cNvSpPr>
            <a:spLocks noGrp="1"/>
          </p:cNvSpPr>
          <p:nvPr>
            <p:ph sz="half" idx="2"/>
          </p:nvPr>
        </p:nvSpPr>
        <p:spPr>
          <a:xfrm>
            <a:off x="479426" y="2420888"/>
            <a:ext cx="345633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Text Placeholder 4">
            <a:extLst>
              <a:ext uri="{FF2B5EF4-FFF2-40B4-BE49-F238E27FC236}">
                <a16:creationId xmlns:a16="http://schemas.microsoft.com/office/drawing/2014/main" id="{6A2B773D-1C09-49C5-B8BD-DC683161B29E}"/>
              </a:ext>
            </a:extLst>
          </p:cNvPr>
          <p:cNvSpPr>
            <a:spLocks noGrp="1"/>
          </p:cNvSpPr>
          <p:nvPr>
            <p:ph type="body" sz="quarter" idx="3"/>
          </p:nvPr>
        </p:nvSpPr>
        <p:spPr>
          <a:xfrm>
            <a:off x="4367809" y="1773238"/>
            <a:ext cx="3456384"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F5C7C-601D-46A6-890C-D37F5A624F8D}"/>
              </a:ext>
            </a:extLst>
          </p:cNvPr>
          <p:cNvSpPr>
            <a:spLocks noGrp="1"/>
          </p:cNvSpPr>
          <p:nvPr>
            <p:ph sz="quarter" idx="4"/>
          </p:nvPr>
        </p:nvSpPr>
        <p:spPr>
          <a:xfrm>
            <a:off x="4367809" y="2420888"/>
            <a:ext cx="3456384"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Date Placeholder 6">
            <a:extLst>
              <a:ext uri="{FF2B5EF4-FFF2-40B4-BE49-F238E27FC236}">
                <a16:creationId xmlns:a16="http://schemas.microsoft.com/office/drawing/2014/main" id="{FDC44B1B-8642-40C5-91C7-C16A237CE318}"/>
              </a:ext>
            </a:extLst>
          </p:cNvPr>
          <p:cNvSpPr>
            <a:spLocks noGrp="1"/>
          </p:cNvSpPr>
          <p:nvPr>
            <p:ph type="dt" sz="half" idx="10"/>
          </p:nvPr>
        </p:nvSpPr>
        <p:spPr/>
        <p:txBody>
          <a:bodyPr/>
          <a:lstStyle/>
          <a:p>
            <a:fld id="{41A76703-07DF-4528-8F0F-740BB826187F}" type="datetime1">
              <a:rPr lang="fi-FI" smtClean="0"/>
              <a:t>25.2.2025</a:t>
            </a:fld>
            <a:endParaRPr lang="fi-FI"/>
          </a:p>
        </p:txBody>
      </p:sp>
      <p:sp>
        <p:nvSpPr>
          <p:cNvPr id="8" name="Footer Placeholder 7">
            <a:extLst>
              <a:ext uri="{FF2B5EF4-FFF2-40B4-BE49-F238E27FC236}">
                <a16:creationId xmlns:a16="http://schemas.microsoft.com/office/drawing/2014/main" id="{D3561C89-18E4-4DE3-83AA-1FB23C10BB2A}"/>
              </a:ext>
            </a:extLst>
          </p:cNvPr>
          <p:cNvSpPr>
            <a:spLocks noGrp="1"/>
          </p:cNvSpPr>
          <p:nvPr>
            <p:ph type="ftr" sz="quarter" idx="11"/>
          </p:nvPr>
        </p:nvSpPr>
        <p:spPr/>
        <p:txBody>
          <a:bodyPr/>
          <a:lstStyle/>
          <a:p>
            <a:r>
              <a:rPr lang="fi-FI"/>
              <a:t>JYU Since 1863.</a:t>
            </a:r>
          </a:p>
        </p:txBody>
      </p:sp>
      <p:sp>
        <p:nvSpPr>
          <p:cNvPr id="9" name="Slide Number Placeholder 8">
            <a:extLst>
              <a:ext uri="{FF2B5EF4-FFF2-40B4-BE49-F238E27FC236}">
                <a16:creationId xmlns:a16="http://schemas.microsoft.com/office/drawing/2014/main" id="{16613E2C-8D75-456C-A11B-09B8FE8E618A}"/>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10" name="Title 9"/>
          <p:cNvSpPr>
            <a:spLocks noGrp="1"/>
          </p:cNvSpPr>
          <p:nvPr>
            <p:ph type="title"/>
          </p:nvPr>
        </p:nvSpPr>
        <p:spPr/>
        <p:txBody>
          <a:bodyPr/>
          <a:lstStyle/>
          <a:p>
            <a:r>
              <a:rPr lang="en-US"/>
              <a:t>Click to edit Master title style</a:t>
            </a:r>
            <a:endParaRPr lang="fi-FI" dirty="0"/>
          </a:p>
        </p:txBody>
      </p:sp>
      <p:sp>
        <p:nvSpPr>
          <p:cNvPr id="15" name="Text Placeholder 4">
            <a:extLst>
              <a:ext uri="{FF2B5EF4-FFF2-40B4-BE49-F238E27FC236}">
                <a16:creationId xmlns:a16="http://schemas.microsoft.com/office/drawing/2014/main" id="{6A2B773D-1C09-49C5-B8BD-DC683161B29E}"/>
              </a:ext>
            </a:extLst>
          </p:cNvPr>
          <p:cNvSpPr>
            <a:spLocks noGrp="1"/>
          </p:cNvSpPr>
          <p:nvPr>
            <p:ph type="body" sz="quarter" idx="13"/>
          </p:nvPr>
        </p:nvSpPr>
        <p:spPr>
          <a:xfrm>
            <a:off x="8256240" y="1773238"/>
            <a:ext cx="3456335" cy="575642"/>
          </a:xfrm>
        </p:spPr>
        <p:txBody>
          <a:bodyPr anchor="t" anchorCtr="0"/>
          <a:lstStyle>
            <a:lvl1pPr marL="0" indent="0">
              <a:lnSpc>
                <a:spcPct val="100000"/>
              </a:lnSpc>
              <a:spcBef>
                <a:spcPts val="0"/>
              </a:spcBef>
              <a:buNone/>
              <a:defRPr sz="1800" b="1" u="none" baseline="0">
                <a:solidFill>
                  <a:schemeClr val="accent2"/>
                </a:solidFill>
                <a:uFill>
                  <a:solidFill>
                    <a:schemeClr val="accent1"/>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89CF5C7C-601D-46A6-890C-D37F5A624F8D}"/>
              </a:ext>
            </a:extLst>
          </p:cNvPr>
          <p:cNvSpPr>
            <a:spLocks noGrp="1"/>
          </p:cNvSpPr>
          <p:nvPr>
            <p:ph sz="quarter" idx="14"/>
          </p:nvPr>
        </p:nvSpPr>
        <p:spPr>
          <a:xfrm>
            <a:off x="8256240" y="2420888"/>
            <a:ext cx="3456335" cy="374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2027569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nd Basic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1055688" y="1773239"/>
            <a:ext cx="6769100"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4C6B4B8D-95FF-4589-9B9A-3A6306CC07E9}" type="datetime1">
              <a:rPr lang="fi-FI" smtClean="0"/>
              <a:t>25.2.2025</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8256588" y="1773237"/>
            <a:ext cx="3455987" cy="4392067"/>
          </a:xfrm>
          <a:solidFill>
            <a:schemeClr val="accent5"/>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2204206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nd Basic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EE9A2C6A-237E-4CC0-8B87-1385E02D4E57}"/>
              </a:ext>
            </a:extLst>
          </p:cNvPr>
          <p:cNvSpPr>
            <a:spLocks noGrp="1"/>
          </p:cNvSpPr>
          <p:nvPr>
            <p:ph sz="half" idx="1"/>
          </p:nvPr>
        </p:nvSpPr>
        <p:spPr>
          <a:xfrm>
            <a:off x="4367808" y="1773239"/>
            <a:ext cx="7344767" cy="439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33B50EBD-CCAD-42A7-BEF7-F6A4385AEC96}" type="datetime1">
              <a:rPr lang="fi-FI" smtClean="0"/>
              <a:t>25.2.2025</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4392067"/>
          </a:xfrm>
          <a:solidFill>
            <a:schemeClr val="accent5"/>
          </a:solidFill>
        </p:spPr>
        <p:txBody>
          <a:bodyPr/>
          <a:lstStyle>
            <a:lvl1pPr marL="0" indent="0">
              <a:buFontTx/>
              <a:buNone/>
              <a:defRPr sz="1200"/>
            </a:lvl1pPr>
          </a:lstStyle>
          <a:p>
            <a:r>
              <a:rPr lang="en-US"/>
              <a:t>Click icon to add picture</a:t>
            </a:r>
            <a:endParaRPr lang="fi-FI"/>
          </a:p>
        </p:txBody>
      </p:sp>
    </p:spTree>
    <p:extLst>
      <p:ext uri="{BB962C8B-B14F-4D97-AF65-F5344CB8AC3E}">
        <p14:creationId xmlns:p14="http://schemas.microsoft.com/office/powerpoint/2010/main" val="1190572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Basic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5FF9-A78E-4CF4-B5E2-B7A6975E6390}"/>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E434E94F-6447-4819-A59B-19497EED71D7}"/>
              </a:ext>
            </a:extLst>
          </p:cNvPr>
          <p:cNvSpPr>
            <a:spLocks noGrp="1"/>
          </p:cNvSpPr>
          <p:nvPr>
            <p:ph type="dt" sz="half" idx="10"/>
          </p:nvPr>
        </p:nvSpPr>
        <p:spPr/>
        <p:txBody>
          <a:bodyPr/>
          <a:lstStyle/>
          <a:p>
            <a:fld id="{ECA70593-6CFC-4FA8-9168-1F36779AADF9}" type="datetime1">
              <a:rPr lang="fi-FI" smtClean="0"/>
              <a:t>25.2.2025</a:t>
            </a:fld>
            <a:endParaRPr lang="fi-FI"/>
          </a:p>
        </p:txBody>
      </p:sp>
      <p:sp>
        <p:nvSpPr>
          <p:cNvPr id="6" name="Footer Placeholder 5">
            <a:extLst>
              <a:ext uri="{FF2B5EF4-FFF2-40B4-BE49-F238E27FC236}">
                <a16:creationId xmlns:a16="http://schemas.microsoft.com/office/drawing/2014/main" id="{902E19E8-C169-4A20-9752-E0216E344CCD}"/>
              </a:ext>
            </a:extLst>
          </p:cNvPr>
          <p:cNvSpPr>
            <a:spLocks noGrp="1"/>
          </p:cNvSpPr>
          <p:nvPr>
            <p:ph type="ftr" sz="quarter" idx="11"/>
          </p:nvPr>
        </p:nvSpPr>
        <p:spPr/>
        <p:txBody>
          <a:bodyPr/>
          <a:lstStyle/>
          <a:p>
            <a:r>
              <a:rPr lang="fi-FI"/>
              <a:t>JYU Since 1863.</a:t>
            </a:r>
          </a:p>
        </p:txBody>
      </p:sp>
      <p:sp>
        <p:nvSpPr>
          <p:cNvPr id="7" name="Slide Number Placeholder 6">
            <a:extLst>
              <a:ext uri="{FF2B5EF4-FFF2-40B4-BE49-F238E27FC236}">
                <a16:creationId xmlns:a16="http://schemas.microsoft.com/office/drawing/2014/main" id="{15FA9B0A-3795-4706-93E2-C440C8D43642}"/>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9" name="Picture Placeholder 8">
            <a:extLst>
              <a:ext uri="{C183D7F6-B498-43B3-948B-1728B52AA6E4}">
                <adec:decorative xmlns:adec="http://schemas.microsoft.com/office/drawing/2017/decorative" val="1"/>
              </a:ext>
            </a:extLst>
          </p:cNvPr>
          <p:cNvSpPr>
            <a:spLocks noGrp="1"/>
          </p:cNvSpPr>
          <p:nvPr>
            <p:ph type="pic" sz="quarter" idx="13"/>
          </p:nvPr>
        </p:nvSpPr>
        <p:spPr>
          <a:xfrm>
            <a:off x="479425"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0" name="Text Placeholder 7"/>
          <p:cNvSpPr>
            <a:spLocks noGrp="1"/>
          </p:cNvSpPr>
          <p:nvPr>
            <p:ph type="body" sz="quarter" idx="14"/>
          </p:nvPr>
        </p:nvSpPr>
        <p:spPr>
          <a:xfrm>
            <a:off x="479425"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1" name="Picture Placeholder 8">
            <a:extLst>
              <a:ext uri="{C183D7F6-B498-43B3-948B-1728B52AA6E4}">
                <adec:decorative xmlns:adec="http://schemas.microsoft.com/office/drawing/2017/decorative" val="1"/>
              </a:ext>
            </a:extLst>
          </p:cNvPr>
          <p:cNvSpPr>
            <a:spLocks noGrp="1"/>
          </p:cNvSpPr>
          <p:nvPr>
            <p:ph type="pic" sz="quarter" idx="15"/>
          </p:nvPr>
        </p:nvSpPr>
        <p:spPr>
          <a:xfrm>
            <a:off x="4361542"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2" name="Text Placeholder 7"/>
          <p:cNvSpPr>
            <a:spLocks noGrp="1"/>
          </p:cNvSpPr>
          <p:nvPr>
            <p:ph type="body" sz="quarter" idx="16"/>
          </p:nvPr>
        </p:nvSpPr>
        <p:spPr>
          <a:xfrm>
            <a:off x="4361542"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
        <p:nvSpPr>
          <p:cNvPr id="13" name="Picture Placeholder 8">
            <a:extLst>
              <a:ext uri="{C183D7F6-B498-43B3-948B-1728B52AA6E4}">
                <adec:decorative xmlns:adec="http://schemas.microsoft.com/office/drawing/2017/decorative" val="1"/>
              </a:ext>
            </a:extLst>
          </p:cNvPr>
          <p:cNvSpPr>
            <a:spLocks noGrp="1"/>
          </p:cNvSpPr>
          <p:nvPr>
            <p:ph type="pic" sz="quarter" idx="17"/>
          </p:nvPr>
        </p:nvSpPr>
        <p:spPr>
          <a:xfrm>
            <a:off x="8256240" y="1773237"/>
            <a:ext cx="3456335" cy="3455987"/>
          </a:xfrm>
          <a:solidFill>
            <a:schemeClr val="accent5"/>
          </a:solidFill>
        </p:spPr>
        <p:txBody>
          <a:bodyPr/>
          <a:lstStyle>
            <a:lvl1pPr marL="0" indent="0">
              <a:buFontTx/>
              <a:buNone/>
              <a:defRPr sz="1200"/>
            </a:lvl1pPr>
          </a:lstStyle>
          <a:p>
            <a:r>
              <a:rPr lang="en-US"/>
              <a:t>Click icon to add picture</a:t>
            </a:r>
            <a:endParaRPr lang="fi-FI"/>
          </a:p>
        </p:txBody>
      </p:sp>
      <p:sp>
        <p:nvSpPr>
          <p:cNvPr id="14" name="Text Placeholder 7"/>
          <p:cNvSpPr>
            <a:spLocks noGrp="1"/>
          </p:cNvSpPr>
          <p:nvPr>
            <p:ph type="body" sz="quarter" idx="18"/>
          </p:nvPr>
        </p:nvSpPr>
        <p:spPr>
          <a:xfrm>
            <a:off x="8256240" y="5373216"/>
            <a:ext cx="3456335" cy="792634"/>
          </a:xfrm>
        </p:spPr>
        <p:txBody>
          <a:bodyPr/>
          <a:lstStyle>
            <a:lvl1pPr marL="0" indent="0">
              <a:lnSpc>
                <a:spcPct val="100000"/>
              </a:lnSpc>
              <a:spcBef>
                <a:spcPts val="400"/>
              </a:spcBef>
              <a:buFontTx/>
              <a:buNone/>
              <a:defRPr sz="1800" b="0">
                <a:solidFill>
                  <a:schemeClr val="accent2"/>
                </a:solidFill>
                <a:latin typeface="+mn-lt"/>
              </a:defRPr>
            </a:lvl1pPr>
            <a:lvl2pPr marL="0" indent="0">
              <a:lnSpc>
                <a:spcPct val="100000"/>
              </a:lnSpc>
              <a:spcBef>
                <a:spcPts val="400"/>
              </a:spcBef>
              <a:buFontTx/>
              <a:buNone/>
              <a:defRPr sz="1200" b="0">
                <a:solidFill>
                  <a:schemeClr val="accent2"/>
                </a:solidFill>
                <a:latin typeface="+mn-lt"/>
              </a:defRPr>
            </a:lvl2pPr>
            <a:lvl3pPr marL="0" indent="0">
              <a:lnSpc>
                <a:spcPct val="100000"/>
              </a:lnSpc>
              <a:spcBef>
                <a:spcPts val="400"/>
              </a:spcBef>
              <a:buFontTx/>
              <a:buNone/>
              <a:defRPr sz="1200" b="0">
                <a:solidFill>
                  <a:schemeClr val="accent2"/>
                </a:solidFill>
                <a:latin typeface="+mn-lt"/>
              </a:defRPr>
            </a:lvl3pPr>
            <a:lvl4pPr marL="0" indent="0">
              <a:lnSpc>
                <a:spcPct val="100000"/>
              </a:lnSpc>
              <a:spcBef>
                <a:spcPts val="400"/>
              </a:spcBef>
              <a:buFontTx/>
              <a:buNone/>
              <a:defRPr sz="1200" b="0">
                <a:solidFill>
                  <a:schemeClr val="accent2"/>
                </a:solidFill>
                <a:latin typeface="+mn-lt"/>
              </a:defRPr>
            </a:lvl4pPr>
            <a:lvl5pPr marL="0" indent="0">
              <a:lnSpc>
                <a:spcPct val="100000"/>
              </a:lnSpc>
              <a:spcBef>
                <a:spcPts val="400"/>
              </a:spcBef>
              <a:buFontTx/>
              <a:buNone/>
              <a:defRPr sz="1200" b="0">
                <a:solidFill>
                  <a:schemeClr val="accent2"/>
                </a:solidFill>
                <a:latin typeface="+mn-lt"/>
              </a:defRPr>
            </a:lvl5pPr>
          </a:lstStyle>
          <a:p>
            <a:pPr lvl="0"/>
            <a:r>
              <a:rPr lang="en-US"/>
              <a:t>Click to edit Master text styles</a:t>
            </a:r>
          </a:p>
        </p:txBody>
      </p:sp>
    </p:spTree>
    <p:extLst>
      <p:ext uri="{BB962C8B-B14F-4D97-AF65-F5344CB8AC3E}">
        <p14:creationId xmlns:p14="http://schemas.microsoft.com/office/powerpoint/2010/main" val="3717846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Half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D6F5A953-C7A8-4DC0-B83F-3DF5D37EDE88}"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785947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Half Picture 2 ">
    <p:spTree>
      <p:nvGrpSpPr>
        <p:cNvPr id="1" name=""/>
        <p:cNvGrpSpPr/>
        <p:nvPr/>
      </p:nvGrpSpPr>
      <p:grpSpPr>
        <a:xfrm>
          <a:off x="0" y="0"/>
          <a:ext cx="0" cy="0"/>
          <a:chOff x="0" y="0"/>
          <a:chExt cx="0" cy="0"/>
        </a:xfrm>
      </p:grpSpPr>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p>
            <a:fld id="{A1D06809-94E2-48DA-B120-4BBAD84AC78E}"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p>
            <a:fld id="{9E548902-A2E1-4711-A467-290FB9FE5D63}" type="slidenum">
              <a:rPr lang="fi-FI" smtClean="0"/>
              <a:t>‹#›</a:t>
            </a:fld>
            <a:endParaRPr lang="fi-FI"/>
          </a:p>
        </p:txBody>
      </p:sp>
      <p:sp>
        <p:nvSpPr>
          <p:cNvPr id="8" name="Text Placeholder 7"/>
          <p:cNvSpPr>
            <a:spLocks noGrp="1"/>
          </p:cNvSpPr>
          <p:nvPr>
            <p:ph type="body" sz="quarter" idx="13"/>
          </p:nvPr>
        </p:nvSpPr>
        <p:spPr>
          <a:xfrm>
            <a:off x="1055440" y="4797152"/>
            <a:ext cx="10657135" cy="1368698"/>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spTree>
    <p:extLst>
      <p:ext uri="{BB962C8B-B14F-4D97-AF65-F5344CB8AC3E}">
        <p14:creationId xmlns:p14="http://schemas.microsoft.com/office/powerpoint/2010/main" val="1698288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Half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60190-1A0B-4D44-BA68-8D45B53DC766}"/>
              </a:ext>
            </a:extLst>
          </p:cNvPr>
          <p:cNvSpPr>
            <a:spLocks noGrp="1"/>
          </p:cNvSpPr>
          <p:nvPr>
            <p:ph type="title"/>
          </p:nvPr>
        </p:nvSpPr>
        <p:spPr>
          <a:xfrm>
            <a:off x="1055689" y="3789039"/>
            <a:ext cx="10656886" cy="864097"/>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AD9941DD-DFFB-4F5E-804F-172516824F1B}"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ext Placeholder 7"/>
          <p:cNvSpPr>
            <a:spLocks noGrp="1"/>
          </p:cNvSpPr>
          <p:nvPr>
            <p:ph type="body" sz="quarter" idx="13"/>
          </p:nvPr>
        </p:nvSpPr>
        <p:spPr>
          <a:xfrm>
            <a:off x="1055440" y="4797152"/>
            <a:ext cx="10657135" cy="1368698"/>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vl6pPr>
              <a:buClr>
                <a:schemeClr val="accent2"/>
              </a:buClr>
              <a:defRPr>
                <a:solidFill>
                  <a:schemeClr val="bg1"/>
                </a:solidFill>
              </a:defRPr>
            </a:lvl6pPr>
            <a:lvl7pPr>
              <a:buClr>
                <a:schemeClr val="accent2"/>
              </a:buClr>
              <a:defRPr>
                <a:solidFill>
                  <a:schemeClr val="bg1"/>
                </a:solidFill>
              </a:defRPr>
            </a:lvl7pPr>
            <a:lvl8pPr>
              <a:buClr>
                <a:schemeClr val="accent2"/>
              </a:buClr>
              <a:defRPr>
                <a:solidFill>
                  <a:schemeClr val="bg1"/>
                </a:solidFill>
              </a:defRPr>
            </a:lvl8pPr>
            <a:lvl9pPr>
              <a:buClr>
                <a:schemeClr val="accent2"/>
              </a:buCl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4"/>
          </p:nvPr>
        </p:nvSpPr>
        <p:spPr>
          <a:xfrm>
            <a:off x="0" y="1"/>
            <a:ext cx="12192000" cy="3357563"/>
          </a:xfrm>
          <a:custGeom>
            <a:avLst/>
            <a:gdLst/>
            <a:ahLst/>
            <a:cxnLst/>
            <a:rect l="l" t="t" r="r" b="b"/>
            <a:pathLst>
              <a:path w="12192000" h="3357563">
                <a:moveTo>
                  <a:pt x="0" y="0"/>
                </a:moveTo>
                <a:lnTo>
                  <a:pt x="479376" y="0"/>
                </a:lnTo>
                <a:lnTo>
                  <a:pt x="479376" y="1268760"/>
                </a:lnTo>
                <a:lnTo>
                  <a:pt x="1055344" y="1268760"/>
                </a:lnTo>
                <a:lnTo>
                  <a:pt x="1055344" y="0"/>
                </a:lnTo>
                <a:lnTo>
                  <a:pt x="12192000" y="0"/>
                </a:lnTo>
                <a:lnTo>
                  <a:pt x="12192000" y="3357563"/>
                </a:lnTo>
                <a:lnTo>
                  <a:pt x="0" y="3357563"/>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dirty="0"/>
          </a:p>
        </p:txBody>
      </p:sp>
      <p:grpSp>
        <p:nvGrpSpPr>
          <p:cNvPr id="9" name="Group 8">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0" name="Rectangle 9"/>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1"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06759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15221186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Half Picture 4">
    <p:spTree>
      <p:nvGrpSpPr>
        <p:cNvPr id="1" name=""/>
        <p:cNvGrpSpPr/>
        <p:nvPr/>
      </p:nvGrpSpPr>
      <p:grpSpPr>
        <a:xfrm>
          <a:off x="0" y="0"/>
          <a:ext cx="0" cy="0"/>
          <a:chOff x="0" y="0"/>
          <a:chExt cx="0" cy="0"/>
        </a:xfrm>
      </p:grpSpPr>
      <p:sp>
        <p:nvSpPr>
          <p:cNvPr id="9" name="Picture Placeholder 6">
            <a:extLst>
              <a:ext uri="{C183D7F6-B498-43B3-948B-1728B52AA6E4}">
                <adec:decorative xmlns:adec="http://schemas.microsoft.com/office/drawing/2017/decorative" val="1"/>
              </a:ext>
            </a:extLst>
          </p:cNvPr>
          <p:cNvSpPr>
            <a:spLocks noGrp="1"/>
          </p:cNvSpPr>
          <p:nvPr>
            <p:ph type="pic" sz="quarter" idx="14"/>
          </p:nvPr>
        </p:nvSpPr>
        <p:spPr>
          <a:xfrm>
            <a:off x="0" y="0"/>
            <a:ext cx="12192000" cy="6858000"/>
          </a:xfrm>
          <a:custGeom>
            <a:avLst/>
            <a:gdLst/>
            <a:ahLst/>
            <a:cxnLst/>
            <a:rect l="l" t="t" r="r" b="b"/>
            <a:pathLst>
              <a:path w="12192000" h="6858000">
                <a:moveTo>
                  <a:pt x="0" y="0"/>
                </a:moveTo>
                <a:lnTo>
                  <a:pt x="479376" y="0"/>
                </a:lnTo>
                <a:lnTo>
                  <a:pt x="479376" y="1268760"/>
                </a:lnTo>
                <a:lnTo>
                  <a:pt x="1055344" y="1268760"/>
                </a:lnTo>
                <a:lnTo>
                  <a:pt x="1055344" y="0"/>
                </a:lnTo>
                <a:lnTo>
                  <a:pt x="12192000" y="0"/>
                </a:lnTo>
                <a:lnTo>
                  <a:pt x="12192000" y="6309320"/>
                </a:lnTo>
                <a:lnTo>
                  <a:pt x="12192000" y="6669088"/>
                </a:lnTo>
                <a:lnTo>
                  <a:pt x="12192000" y="6858000"/>
                </a:lnTo>
                <a:lnTo>
                  <a:pt x="0" y="6858000"/>
                </a:lnTo>
                <a:lnTo>
                  <a:pt x="0" y="6669088"/>
                </a:lnTo>
                <a:lnTo>
                  <a:pt x="0" y="6309320"/>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8" name="Text Placeholder 7"/>
          <p:cNvSpPr>
            <a:spLocks noGrp="1"/>
          </p:cNvSpPr>
          <p:nvPr>
            <p:ph type="body" sz="quarter" idx="13"/>
          </p:nvPr>
        </p:nvSpPr>
        <p:spPr>
          <a:xfrm>
            <a:off x="6096000" y="0"/>
            <a:ext cx="6096000" cy="6858000"/>
          </a:xfrm>
          <a:solidFill>
            <a:schemeClr val="accent2">
              <a:alpha val="70000"/>
            </a:schemeClr>
          </a:solidFill>
        </p:spPr>
        <p:txBody>
          <a:bodyPr lIns="576000" tIns="2422800" rIns="1080000" bIns="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11" name="Freeform 6">
            <a:extLst>
              <a:ext uri="{C183D7F6-B498-43B3-948B-1728B52AA6E4}">
                <adec:decorative xmlns:adec="http://schemas.microsoft.com/office/drawing/2017/decorative" val="1"/>
              </a:ext>
            </a:extLst>
          </p:cNvPr>
          <p:cNvSpPr>
            <a:spLocks noChangeAspect="1" noEditPoints="1"/>
          </p:cNvSpPr>
          <p:nvPr userDrawn="1"/>
        </p:nvSpPr>
        <p:spPr bwMode="auto">
          <a:xfrm>
            <a:off x="632682" y="476672"/>
            <a:ext cx="269351" cy="612000"/>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Title 9"/>
          <p:cNvSpPr>
            <a:spLocks noGrp="1"/>
          </p:cNvSpPr>
          <p:nvPr>
            <p:ph type="title"/>
          </p:nvPr>
        </p:nvSpPr>
        <p:spPr>
          <a:xfrm>
            <a:off x="6672064" y="1051892"/>
            <a:ext cx="4464496" cy="1080964"/>
          </a:xfrm>
        </p:spPr>
        <p:txBody>
          <a:bodyPr/>
          <a:lstStyle>
            <a:lvl1pPr>
              <a:defRPr>
                <a:solidFill>
                  <a:schemeClr val="bg1"/>
                </a:solidFill>
              </a:defRPr>
            </a:lvl1pPr>
          </a:lstStyle>
          <a:p>
            <a:r>
              <a:rPr lang="en-US"/>
              <a:t>Click to edit Master title style</a:t>
            </a:r>
            <a:endParaRPr lang="fi-FI" dirty="0"/>
          </a:p>
        </p:txBody>
      </p:sp>
      <p:sp>
        <p:nvSpPr>
          <p:cNvPr id="4" name="Date Placeholder 3">
            <a:extLst>
              <a:ext uri="{FF2B5EF4-FFF2-40B4-BE49-F238E27FC236}">
                <a16:creationId xmlns:a16="http://schemas.microsoft.com/office/drawing/2014/main" id="{39E57842-4D68-43C8-8218-42A563200278}"/>
              </a:ext>
            </a:extLst>
          </p:cNvPr>
          <p:cNvSpPr>
            <a:spLocks noGrp="1"/>
          </p:cNvSpPr>
          <p:nvPr>
            <p:ph type="dt" sz="half" idx="10"/>
          </p:nvPr>
        </p:nvSpPr>
        <p:spPr/>
        <p:txBody>
          <a:bodyPr/>
          <a:lstStyle>
            <a:lvl1pPr>
              <a:defRPr>
                <a:solidFill>
                  <a:schemeClr val="bg1"/>
                </a:solidFill>
              </a:defRPr>
            </a:lvl1pPr>
          </a:lstStyle>
          <a:p>
            <a:fld id="{05368543-CE59-49F8-867C-8A3FBAAD7A9F}" type="datetime1">
              <a:rPr lang="fi-FI" smtClean="0"/>
              <a:t>25.2.2025</a:t>
            </a:fld>
            <a:endParaRPr lang="fi-FI"/>
          </a:p>
        </p:txBody>
      </p:sp>
      <p:sp>
        <p:nvSpPr>
          <p:cNvPr id="5" name="Footer Placeholder 4">
            <a:extLst>
              <a:ext uri="{FF2B5EF4-FFF2-40B4-BE49-F238E27FC236}">
                <a16:creationId xmlns:a16="http://schemas.microsoft.com/office/drawing/2014/main" id="{A405D027-BB92-4C81-9939-F39E18BC9421}"/>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6" name="Slide Number Placeholder 5">
            <a:extLst>
              <a:ext uri="{FF2B5EF4-FFF2-40B4-BE49-F238E27FC236}">
                <a16:creationId xmlns:a16="http://schemas.microsoft.com/office/drawing/2014/main" id="{5738A602-F247-4BF8-8B1E-20DCF5893B6C}"/>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367896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dirty="0"/>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1014E90D-FE23-4FB2-9E95-A78C890E1071}" type="datetime1">
              <a:rPr lang="fi-FI" smtClean="0"/>
              <a:t>25.2.2025</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Tree>
    <p:extLst>
      <p:ext uri="{BB962C8B-B14F-4D97-AF65-F5344CB8AC3E}">
        <p14:creationId xmlns:p14="http://schemas.microsoft.com/office/powerpoint/2010/main" val="1144217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A7FBE958-3B47-436D-8DD1-2D5CAB1F4512}" type="datetime1">
              <a:rPr lang="fi-FI" smtClean="0"/>
              <a:t>25.2.2025</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accent2"/>
                </a:solidFill>
              </a:defRPr>
            </a:lvl1pPr>
          </a:lstStyle>
          <a:p>
            <a:r>
              <a:rPr lang="en-US"/>
              <a:t>Click to edit Master title style</a:t>
            </a:r>
            <a:endParaRPr lang="fi-FI" dirty="0"/>
          </a:p>
        </p:txBody>
      </p:sp>
    </p:spTree>
    <p:extLst>
      <p:ext uri="{BB962C8B-B14F-4D97-AF65-F5344CB8AC3E}">
        <p14:creationId xmlns:p14="http://schemas.microsoft.com/office/powerpoint/2010/main" val="778960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and Picture Nega">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669088"/>
          </a:xfrm>
          <a:custGeom>
            <a:avLst/>
            <a:gdLst/>
            <a:ahLst/>
            <a:cxnLst/>
            <a:rect l="l" t="t" r="r" b="b"/>
            <a:pathLst>
              <a:path w="12192000" h="6669088">
                <a:moveTo>
                  <a:pt x="0" y="0"/>
                </a:moveTo>
                <a:lnTo>
                  <a:pt x="479376" y="0"/>
                </a:lnTo>
                <a:lnTo>
                  <a:pt x="479376" y="1268760"/>
                </a:lnTo>
                <a:lnTo>
                  <a:pt x="1055344" y="1268760"/>
                </a:lnTo>
                <a:lnTo>
                  <a:pt x="1055344" y="0"/>
                </a:lnTo>
                <a:lnTo>
                  <a:pt x="12192000" y="0"/>
                </a:lnTo>
                <a:lnTo>
                  <a:pt x="12192000" y="6669088"/>
                </a:lnTo>
                <a:lnTo>
                  <a:pt x="0" y="6669088"/>
                </a:lnTo>
                <a:close/>
              </a:path>
            </a:pathLst>
          </a:custGeom>
          <a:solidFill>
            <a:schemeClr val="bg2"/>
          </a:solidFill>
          <a:ln>
            <a:noFill/>
          </a:ln>
        </p:spPr>
        <p:style>
          <a:lnRef idx="2">
            <a:schemeClr val="accent1"/>
          </a:lnRef>
          <a:fillRef idx="1">
            <a:schemeClr val="lt1"/>
          </a:fillRef>
          <a:effectRef idx="0">
            <a:schemeClr val="accent1"/>
          </a:effectRef>
          <a:fontRef idx="none"/>
        </p:style>
        <p:txBody>
          <a:bodyPr/>
          <a:lstStyle>
            <a:lvl1pPr marL="0" indent="0" algn="r">
              <a:buFontTx/>
              <a:buNone/>
              <a:defRPr sz="1000">
                <a:latin typeface="+mn-lt"/>
              </a:defRPr>
            </a:lvl1pPr>
          </a:lstStyle>
          <a:p>
            <a:r>
              <a:rPr lang="en-US"/>
              <a:t>Click icon to add picture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lvl1pPr>
              <a:defRPr>
                <a:solidFill>
                  <a:schemeClr val="bg1"/>
                </a:solidFill>
              </a:defRPr>
            </a:lvl1pPr>
          </a:lstStyle>
          <a:p>
            <a:fld id="{5003B9F0-AC92-4F95-88F1-368CC87E5C5E}" type="datetime1">
              <a:rPr lang="fi-FI" smtClean="0"/>
              <a:t>25.2.2025</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lvl1pPr>
              <a:defRPr>
                <a:solidFill>
                  <a:schemeClr val="bg1"/>
                </a:solidFill>
              </a:defRPr>
            </a:lvl1p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lvl1pPr>
              <a:defRPr>
                <a:solidFill>
                  <a:schemeClr val="bg1"/>
                </a:solidFill>
              </a:defRPr>
            </a:lvl1pPr>
          </a:lstStyle>
          <a:p>
            <a:fld id="{9E548902-A2E1-4711-A467-290FB9FE5D63}" type="slidenum">
              <a:rPr lang="fi-FI" smtClean="0"/>
              <a:pPr/>
              <a:t>‹#›</a:t>
            </a:fld>
            <a:endParaRPr lang="fi-FI"/>
          </a:p>
        </p:txBody>
      </p:sp>
      <p:sp>
        <p:nvSpPr>
          <p:cNvPr id="8" name="Title 1">
            <a:extLst>
              <a:ext uri="{FF2B5EF4-FFF2-40B4-BE49-F238E27FC236}">
                <a16:creationId xmlns:a16="http://schemas.microsoft.com/office/drawing/2014/main" id="{95A08C59-4BC5-4041-B47F-FB7DDB3CCC22}"/>
              </a:ext>
            </a:extLst>
          </p:cNvPr>
          <p:cNvSpPr>
            <a:spLocks noGrp="1"/>
          </p:cNvSpPr>
          <p:nvPr>
            <p:ph type="ctrTitle"/>
          </p:nvPr>
        </p:nvSpPr>
        <p:spPr>
          <a:xfrm>
            <a:off x="479425" y="2349451"/>
            <a:ext cx="11233150" cy="2016224"/>
          </a:xfrm>
        </p:spPr>
        <p:txBody>
          <a:bodyPr anchor="ctr" anchorCtr="0"/>
          <a:lstStyle>
            <a:lvl1pPr algn="ctr">
              <a:defRPr sz="4000">
                <a:solidFill>
                  <a:schemeClr val="bg1"/>
                </a:solidFill>
              </a:defRPr>
            </a:lvl1pPr>
          </a:lstStyle>
          <a:p>
            <a:r>
              <a:rPr lang="en-US"/>
              <a:t>Click to edit Master title style</a:t>
            </a:r>
            <a:endParaRPr lang="fi-FI" dirty="0"/>
          </a:p>
        </p:txBody>
      </p:sp>
      <p:sp>
        <p:nvSpPr>
          <p:cNvPr id="9" name="Rectangle 8"/>
          <p:cNvSpPr/>
          <p:nvPr userDrawn="1"/>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C183D7F6-B498-43B3-948B-1728B52AA6E4}">
                <adec:decorative xmlns:adec="http://schemas.microsoft.com/office/drawing/2017/decorative" val="1"/>
              </a:ext>
            </a:extLst>
          </p:cNvPr>
          <p:cNvGrpSpPr/>
          <p:nvPr userDrawn="1"/>
        </p:nvGrpSpPr>
        <p:grpSpPr>
          <a:xfrm>
            <a:off x="479376" y="0"/>
            <a:ext cx="575968" cy="1268760"/>
            <a:chOff x="5372826" y="1844824"/>
            <a:chExt cx="1457091" cy="3209730"/>
          </a:xfrm>
        </p:grpSpPr>
        <p:sp>
          <p:nvSpPr>
            <p:cNvPr id="11" name="Rectangle 10"/>
            <p:cNvSpPr/>
            <p:nvPr userDrawn="1"/>
          </p:nvSpPr>
          <p:spPr>
            <a:xfrm>
              <a:off x="5372826" y="1844824"/>
              <a:ext cx="1457091" cy="320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2"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085285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8093-ADEF-4186-B183-F189E8EE4012}"/>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56A0913E-09E8-4F19-9E92-DC463A772A1D}"/>
              </a:ext>
            </a:extLst>
          </p:cNvPr>
          <p:cNvSpPr>
            <a:spLocks noGrp="1"/>
          </p:cNvSpPr>
          <p:nvPr>
            <p:ph type="dt" sz="half" idx="10"/>
          </p:nvPr>
        </p:nvSpPr>
        <p:spPr/>
        <p:txBody>
          <a:bodyPr/>
          <a:lstStyle/>
          <a:p>
            <a:fld id="{96635665-A412-4858-82BF-B092FC41CFF7}" type="datetime1">
              <a:rPr lang="fi-FI" smtClean="0"/>
              <a:t>25.2.2025</a:t>
            </a:fld>
            <a:endParaRPr lang="fi-FI"/>
          </a:p>
        </p:txBody>
      </p:sp>
      <p:sp>
        <p:nvSpPr>
          <p:cNvPr id="4" name="Footer Placeholder 3">
            <a:extLst>
              <a:ext uri="{FF2B5EF4-FFF2-40B4-BE49-F238E27FC236}">
                <a16:creationId xmlns:a16="http://schemas.microsoft.com/office/drawing/2014/main" id="{244C6687-22A2-4DBC-A00E-1B87A3B9359F}"/>
              </a:ext>
            </a:extLst>
          </p:cNvPr>
          <p:cNvSpPr>
            <a:spLocks noGrp="1"/>
          </p:cNvSpPr>
          <p:nvPr>
            <p:ph type="ftr" sz="quarter" idx="11"/>
          </p:nvPr>
        </p:nvSpPr>
        <p:spPr/>
        <p:txBody>
          <a:bodyPr/>
          <a:lstStyle/>
          <a:p>
            <a:r>
              <a:rPr lang="fi-FI"/>
              <a:t>JYU Since 1863.</a:t>
            </a:r>
          </a:p>
        </p:txBody>
      </p:sp>
      <p:sp>
        <p:nvSpPr>
          <p:cNvPr id="5" name="Slide Number Placeholder 4">
            <a:extLst>
              <a:ext uri="{FF2B5EF4-FFF2-40B4-BE49-F238E27FC236}">
                <a16:creationId xmlns:a16="http://schemas.microsoft.com/office/drawing/2014/main" id="{4A3AC3D7-F99C-42CD-98EE-4CA07AAE5D33}"/>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23295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p>
            <a:fld id="{5F15990C-8331-4DA1-97FF-1E3F516B1243}" type="datetime1">
              <a:rPr lang="fi-FI" smtClean="0"/>
              <a:t>25.2.2025</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p>
            <a:fld id="{9E548902-A2E1-4711-A467-290FB9FE5D63}" type="slidenum">
              <a:rPr lang="fi-FI" smtClean="0"/>
              <a:t>‹#›</a:t>
            </a:fld>
            <a:endParaRPr lang="fi-FI"/>
          </a:p>
        </p:txBody>
      </p:sp>
    </p:spTree>
    <p:extLst>
      <p:ext uri="{BB962C8B-B14F-4D97-AF65-F5344CB8AC3E}">
        <p14:creationId xmlns:p14="http://schemas.microsoft.com/office/powerpoint/2010/main" val="312757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ogo Blu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31D3040-EC68-41B6-B426-75D972819FB0}" type="datetime1">
              <a:rPr lang="fi-FI" smtClean="0"/>
              <a:t>25.2.2025</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9376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ogo Gra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E562767B-731B-4464-9ABA-9ADF7EB493B6}" type="datetime1">
              <a:rPr lang="fi-FI" smtClean="0"/>
              <a:t>25.2.2025</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320284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ogo Re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2B8B2A89-1602-4E9D-8AE2-C3B623ABF8B4}" type="datetime1">
              <a:rPr lang="fi-FI" smtClean="0"/>
              <a:t>25.2.2025</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bg1"/>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653166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ogo Go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38593A-C820-4A34-9EAE-F8CCFF148DE6}"/>
              </a:ext>
            </a:extLst>
          </p:cNvPr>
          <p:cNvSpPr>
            <a:spLocks noGrp="1"/>
          </p:cNvSpPr>
          <p:nvPr>
            <p:ph type="dt" sz="half" idx="10"/>
          </p:nvPr>
        </p:nvSpPr>
        <p:spPr/>
        <p:txBody>
          <a:bodyPr/>
          <a:lstStyle>
            <a:lvl1pPr>
              <a:defRPr>
                <a:noFill/>
              </a:defRPr>
            </a:lvl1pPr>
          </a:lstStyle>
          <a:p>
            <a:fld id="{92BBFBBC-9947-494E-8801-827AD1579B09}" type="datetime1">
              <a:rPr lang="fi-FI" smtClean="0"/>
              <a:t>25.2.2025</a:t>
            </a:fld>
            <a:endParaRPr lang="fi-FI"/>
          </a:p>
        </p:txBody>
      </p:sp>
      <p:sp>
        <p:nvSpPr>
          <p:cNvPr id="3" name="Footer Placeholder 2">
            <a:extLst>
              <a:ext uri="{FF2B5EF4-FFF2-40B4-BE49-F238E27FC236}">
                <a16:creationId xmlns:a16="http://schemas.microsoft.com/office/drawing/2014/main" id="{111DFA8A-0AA3-4E60-BBEB-723BA2C12DBE}"/>
              </a:ext>
            </a:extLst>
          </p:cNvPr>
          <p:cNvSpPr>
            <a:spLocks noGrp="1"/>
          </p:cNvSpPr>
          <p:nvPr>
            <p:ph type="ftr" sz="quarter" idx="11"/>
          </p:nvPr>
        </p:nvSpPr>
        <p:spPr/>
        <p:txBody>
          <a:bodyPr/>
          <a:lstStyle>
            <a:lvl1pPr>
              <a:defRPr>
                <a:noFill/>
              </a:defRPr>
            </a:lvl1pPr>
          </a:lstStyle>
          <a:p>
            <a:r>
              <a:rPr lang="fi-FI"/>
              <a:t>JYU Since 1863.</a:t>
            </a:r>
          </a:p>
        </p:txBody>
      </p:sp>
      <p:sp>
        <p:nvSpPr>
          <p:cNvPr id="4" name="Slide Number Placeholder 3">
            <a:extLst>
              <a:ext uri="{FF2B5EF4-FFF2-40B4-BE49-F238E27FC236}">
                <a16:creationId xmlns:a16="http://schemas.microsoft.com/office/drawing/2014/main" id="{67D6416C-56EF-4445-825D-B445F3518D86}"/>
              </a:ext>
            </a:extLst>
          </p:cNvPr>
          <p:cNvSpPr>
            <a:spLocks noGrp="1"/>
          </p:cNvSpPr>
          <p:nvPr>
            <p:ph type="sldNum" sz="quarter" idx="12"/>
          </p:nvPr>
        </p:nvSpPr>
        <p:spPr/>
        <p:txBody>
          <a:bodyPr/>
          <a:lstStyle>
            <a:lvl1pPr>
              <a:defRPr>
                <a:noFill/>
              </a:defRPr>
            </a:lvl1pPr>
          </a:lstStyle>
          <a:p>
            <a:fld id="{9E548902-A2E1-4711-A467-290FB9FE5D63}" type="slidenum">
              <a:rPr lang="fi-FI" smtClean="0"/>
              <a:pPr/>
              <a:t>‹#›</a:t>
            </a:fld>
            <a:endParaRPr lang="fi-FI"/>
          </a:p>
        </p:txBody>
      </p:sp>
      <p:grpSp>
        <p:nvGrpSpPr>
          <p:cNvPr id="10" name="Group 9">
            <a:extLst>
              <a:ext uri="{C183D7F6-B498-43B3-948B-1728B52AA6E4}">
                <adec:decorative xmlns:adec="http://schemas.microsoft.com/office/drawing/2017/decorative" val="1"/>
              </a:ext>
            </a:extLst>
          </p:cNvPr>
          <p:cNvGrpSpPr>
            <a:grpSpLocks noChangeAspect="1"/>
          </p:cNvGrpSpPr>
          <p:nvPr userDrawn="1"/>
        </p:nvGrpSpPr>
        <p:grpSpPr>
          <a:xfrm>
            <a:off x="4368000" y="1916832"/>
            <a:ext cx="3456000" cy="2239841"/>
            <a:chOff x="4527550" y="2341563"/>
            <a:chExt cx="3135313" cy="2032001"/>
          </a:xfrm>
          <a:solidFill>
            <a:schemeClr val="tx2"/>
          </a:solidFill>
        </p:grpSpPr>
        <p:sp>
          <p:nvSpPr>
            <p:cNvPr id="7" name="Freeform 6"/>
            <p:cNvSpPr>
              <a:spLocks noEditPoints="1"/>
            </p:cNvSpPr>
            <p:nvPr userDrawn="1"/>
          </p:nvSpPr>
          <p:spPr bwMode="auto">
            <a:xfrm>
              <a:off x="5768975" y="2341563"/>
              <a:ext cx="644525" cy="1463675"/>
            </a:xfrm>
            <a:custGeom>
              <a:avLst/>
              <a:gdLst>
                <a:gd name="T0" fmla="*/ 1546 w 2436"/>
                <a:gd name="T1" fmla="*/ 407 h 5531"/>
                <a:gd name="T2" fmla="*/ 1598 w 2436"/>
                <a:gd name="T3" fmla="*/ 630 h 5531"/>
                <a:gd name="T4" fmla="*/ 1568 w 2436"/>
                <a:gd name="T5" fmla="*/ 815 h 5531"/>
                <a:gd name="T6" fmla="*/ 1415 w 2436"/>
                <a:gd name="T7" fmla="*/ 1055 h 5531"/>
                <a:gd name="T8" fmla="*/ 1005 w 2436"/>
                <a:gd name="T9" fmla="*/ 1539 h 5531"/>
                <a:gd name="T10" fmla="*/ 830 w 2436"/>
                <a:gd name="T11" fmla="*/ 1777 h 5531"/>
                <a:gd name="T12" fmla="*/ 792 w 2436"/>
                <a:gd name="T13" fmla="*/ 1957 h 5531"/>
                <a:gd name="T14" fmla="*/ 831 w 2436"/>
                <a:gd name="T15" fmla="*/ 2231 h 5531"/>
                <a:gd name="T16" fmla="*/ 579 w 2436"/>
                <a:gd name="T17" fmla="*/ 1907 h 5531"/>
                <a:gd name="T18" fmla="*/ 594 w 2436"/>
                <a:gd name="T19" fmla="*/ 1644 h 5531"/>
                <a:gd name="T20" fmla="*/ 740 w 2436"/>
                <a:gd name="T21" fmla="*/ 1385 h 5531"/>
                <a:gd name="T22" fmla="*/ 1262 w 2436"/>
                <a:gd name="T23" fmla="*/ 750 h 5531"/>
                <a:gd name="T24" fmla="*/ 1377 w 2436"/>
                <a:gd name="T25" fmla="*/ 553 h 5531"/>
                <a:gd name="T26" fmla="*/ 1360 w 2436"/>
                <a:gd name="T27" fmla="*/ 427 h 5531"/>
                <a:gd name="T28" fmla="*/ 934 w 2436"/>
                <a:gd name="T29" fmla="*/ 2354 h 5531"/>
                <a:gd name="T30" fmla="*/ 875 w 2436"/>
                <a:gd name="T31" fmla="*/ 2047 h 5531"/>
                <a:gd name="T32" fmla="*/ 914 w 2436"/>
                <a:gd name="T33" fmla="*/ 1844 h 5531"/>
                <a:gd name="T34" fmla="*/ 1089 w 2436"/>
                <a:gd name="T35" fmla="*/ 1610 h 5531"/>
                <a:gd name="T36" fmla="*/ 1560 w 2436"/>
                <a:gd name="T37" fmla="*/ 1133 h 5531"/>
                <a:gd name="T38" fmla="*/ 1670 w 2436"/>
                <a:gd name="T39" fmla="*/ 962 h 5531"/>
                <a:gd name="T40" fmla="*/ 1677 w 2436"/>
                <a:gd name="T41" fmla="*/ 819 h 5531"/>
                <a:gd name="T42" fmla="*/ 1824 w 2436"/>
                <a:gd name="T43" fmla="*/ 727 h 5531"/>
                <a:gd name="T44" fmla="*/ 1907 w 2436"/>
                <a:gd name="T45" fmla="*/ 924 h 5531"/>
                <a:gd name="T46" fmla="*/ 1907 w 2436"/>
                <a:gd name="T47" fmla="*/ 1105 h 5531"/>
                <a:gd name="T48" fmla="*/ 1754 w 2436"/>
                <a:gd name="T49" fmla="*/ 1350 h 5531"/>
                <a:gd name="T50" fmla="*/ 1205 w 2436"/>
                <a:gd name="T51" fmla="*/ 1940 h 5531"/>
                <a:gd name="T52" fmla="*/ 1166 w 2436"/>
                <a:gd name="T53" fmla="*/ 2051 h 5531"/>
                <a:gd name="T54" fmla="*/ 1199 w 2436"/>
                <a:gd name="T55" fmla="*/ 2265 h 5531"/>
                <a:gd name="T56" fmla="*/ 1300 w 2436"/>
                <a:gd name="T57" fmla="*/ 2288 h 5531"/>
                <a:gd name="T58" fmla="*/ 1274 w 2436"/>
                <a:gd name="T59" fmla="*/ 2046 h 5531"/>
                <a:gd name="T60" fmla="*/ 1425 w 2436"/>
                <a:gd name="T61" fmla="*/ 1856 h 5531"/>
                <a:gd name="T62" fmla="*/ 1809 w 2436"/>
                <a:gd name="T63" fmla="*/ 1537 h 5531"/>
                <a:gd name="T64" fmla="*/ 1842 w 2436"/>
                <a:gd name="T65" fmla="*/ 1423 h 5531"/>
                <a:gd name="T66" fmla="*/ 1983 w 2436"/>
                <a:gd name="T67" fmla="*/ 1317 h 5531"/>
                <a:gd name="T68" fmla="*/ 2040 w 2436"/>
                <a:gd name="T69" fmla="*/ 1512 h 5531"/>
                <a:gd name="T70" fmla="*/ 2003 w 2436"/>
                <a:gd name="T71" fmla="*/ 1689 h 5531"/>
                <a:gd name="T72" fmla="*/ 1728 w 2436"/>
                <a:gd name="T73" fmla="*/ 1953 h 5531"/>
                <a:gd name="T74" fmla="*/ 1536 w 2436"/>
                <a:gd name="T75" fmla="*/ 2151 h 5531"/>
                <a:gd name="T76" fmla="*/ 1601 w 2436"/>
                <a:gd name="T77" fmla="*/ 2459 h 5531"/>
                <a:gd name="T78" fmla="*/ 423 w 2436"/>
                <a:gd name="T79" fmla="*/ 1609 h 5531"/>
                <a:gd name="T80" fmla="*/ 401 w 2436"/>
                <a:gd name="T81" fmla="*/ 1358 h 5531"/>
                <a:gd name="T82" fmla="*/ 491 w 2436"/>
                <a:gd name="T83" fmla="*/ 1097 h 5531"/>
                <a:gd name="T84" fmla="*/ 899 w 2436"/>
                <a:gd name="T85" fmla="*/ 506 h 5531"/>
                <a:gd name="T86" fmla="*/ 1043 w 2436"/>
                <a:gd name="T87" fmla="*/ 248 h 5531"/>
                <a:gd name="T88" fmla="*/ 1066 w 2436"/>
                <a:gd name="T89" fmla="*/ 53 h 5531"/>
                <a:gd name="T90" fmla="*/ 1233 w 2436"/>
                <a:gd name="T91" fmla="*/ 151 h 5531"/>
                <a:gd name="T92" fmla="*/ 1262 w 2436"/>
                <a:gd name="T93" fmla="*/ 339 h 5531"/>
                <a:gd name="T94" fmla="*/ 1215 w 2436"/>
                <a:gd name="T95" fmla="*/ 523 h 5531"/>
                <a:gd name="T96" fmla="*/ 993 w 2436"/>
                <a:gd name="T97" fmla="*/ 855 h 5531"/>
                <a:gd name="T98" fmla="*/ 624 w 2436"/>
                <a:gd name="T99" fmla="*/ 1359 h 5531"/>
                <a:gd name="T100" fmla="*/ 525 w 2436"/>
                <a:gd name="T101" fmla="*/ 1581 h 5531"/>
                <a:gd name="T102" fmla="*/ 1430 w 2436"/>
                <a:gd name="T103" fmla="*/ 5531 h 5531"/>
                <a:gd name="T104" fmla="*/ 1148 w 2436"/>
                <a:gd name="T105" fmla="*/ 3342 h 5531"/>
                <a:gd name="T106" fmla="*/ 1395 w 2436"/>
                <a:gd name="T107" fmla="*/ 3320 h 5531"/>
                <a:gd name="T108" fmla="*/ 1066 w 2436"/>
                <a:gd name="T109" fmla="*/ 3199 h 5531"/>
                <a:gd name="T110" fmla="*/ 714 w 2436"/>
                <a:gd name="T111" fmla="*/ 3113 h 5531"/>
                <a:gd name="T112" fmla="*/ 357 w 2436"/>
                <a:gd name="T113" fmla="*/ 2913 h 5531"/>
                <a:gd name="T114" fmla="*/ 124 w 2436"/>
                <a:gd name="T115" fmla="*/ 2699 h 5531"/>
                <a:gd name="T116" fmla="*/ 2436 w 2436"/>
                <a:gd name="T117" fmla="*/ 2535 h 5531"/>
                <a:gd name="T118" fmla="*/ 2204 w 2436"/>
                <a:gd name="T119" fmla="*/ 2822 h 5531"/>
                <a:gd name="T120" fmla="*/ 1917 w 2436"/>
                <a:gd name="T121" fmla="*/ 3031 h 5531"/>
                <a:gd name="T122" fmla="*/ 1629 w 2436"/>
                <a:gd name="T123" fmla="*/ 3150 h 5531"/>
                <a:gd name="T124" fmla="*/ 1289 w 2436"/>
                <a:gd name="T125" fmla="*/ 3205 h 5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6" h="5531">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6350">
              <a:solidFill>
                <a:schemeClr val="tx2"/>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8" name="Freeform 7"/>
            <p:cNvSpPr>
              <a:spLocks noEditPoints="1"/>
            </p:cNvSpPr>
            <p:nvPr userDrawn="1"/>
          </p:nvSpPr>
          <p:spPr bwMode="auto">
            <a:xfrm>
              <a:off x="4694238" y="3829051"/>
              <a:ext cx="2776538" cy="250825"/>
            </a:xfrm>
            <a:custGeom>
              <a:avLst/>
              <a:gdLst>
                <a:gd name="T0" fmla="*/ 10362 w 10493"/>
                <a:gd name="T1" fmla="*/ 658 h 945"/>
                <a:gd name="T2" fmla="*/ 10028 w 10493"/>
                <a:gd name="T3" fmla="*/ 233 h 945"/>
                <a:gd name="T4" fmla="*/ 10067 w 10493"/>
                <a:gd name="T5" fmla="*/ 176 h 945"/>
                <a:gd name="T6" fmla="*/ 10451 w 10493"/>
                <a:gd name="T7" fmla="*/ 629 h 945"/>
                <a:gd name="T8" fmla="*/ 9848 w 10493"/>
                <a:gd name="T9" fmla="*/ 482 h 945"/>
                <a:gd name="T10" fmla="*/ 34 w 10493"/>
                <a:gd name="T11" fmla="*/ 944 h 945"/>
                <a:gd name="T12" fmla="*/ 90 w 10493"/>
                <a:gd name="T13" fmla="*/ 206 h 945"/>
                <a:gd name="T14" fmla="*/ 840 w 10493"/>
                <a:gd name="T15" fmla="*/ 218 h 945"/>
                <a:gd name="T16" fmla="*/ 544 w 10493"/>
                <a:gd name="T17" fmla="*/ 744 h 945"/>
                <a:gd name="T18" fmla="*/ 893 w 10493"/>
                <a:gd name="T19" fmla="*/ 177 h 945"/>
                <a:gd name="T20" fmla="*/ 1495 w 10493"/>
                <a:gd name="T21" fmla="*/ 173 h 945"/>
                <a:gd name="T22" fmla="*/ 1765 w 10493"/>
                <a:gd name="T23" fmla="*/ 167 h 945"/>
                <a:gd name="T24" fmla="*/ 1549 w 10493"/>
                <a:gd name="T25" fmla="*/ 729 h 945"/>
                <a:gd name="T26" fmla="*/ 1601 w 10493"/>
                <a:gd name="T27" fmla="*/ 22 h 945"/>
                <a:gd name="T28" fmla="*/ 1811 w 10493"/>
                <a:gd name="T29" fmla="*/ 75 h 945"/>
                <a:gd name="T30" fmla="*/ 2122 w 10493"/>
                <a:gd name="T31" fmla="*/ 629 h 945"/>
                <a:gd name="T32" fmla="*/ 2447 w 10493"/>
                <a:gd name="T33" fmla="*/ 575 h 945"/>
                <a:gd name="T34" fmla="*/ 2176 w 10493"/>
                <a:gd name="T35" fmla="*/ 212 h 945"/>
                <a:gd name="T36" fmla="*/ 2366 w 10493"/>
                <a:gd name="T37" fmla="*/ 202 h 945"/>
                <a:gd name="T38" fmla="*/ 2430 w 10493"/>
                <a:gd name="T39" fmla="*/ 444 h 945"/>
                <a:gd name="T40" fmla="*/ 2230 w 10493"/>
                <a:gd name="T41" fmla="*/ 789 h 945"/>
                <a:gd name="T42" fmla="*/ 3119 w 10493"/>
                <a:gd name="T43" fmla="*/ 728 h 945"/>
                <a:gd name="T44" fmla="*/ 2693 w 10493"/>
                <a:gd name="T45" fmla="*/ 776 h 945"/>
                <a:gd name="T46" fmla="*/ 2815 w 10493"/>
                <a:gd name="T47" fmla="*/ 173 h 945"/>
                <a:gd name="T48" fmla="*/ 3680 w 10493"/>
                <a:gd name="T49" fmla="*/ 173 h 945"/>
                <a:gd name="T50" fmla="*/ 3359 w 10493"/>
                <a:gd name="T51" fmla="*/ 779 h 945"/>
                <a:gd name="T52" fmla="*/ 3980 w 10493"/>
                <a:gd name="T53" fmla="*/ 203 h 945"/>
                <a:gd name="T54" fmla="*/ 4037 w 10493"/>
                <a:gd name="T55" fmla="*/ 776 h 945"/>
                <a:gd name="T56" fmla="*/ 4310 w 10493"/>
                <a:gd name="T57" fmla="*/ 753 h 945"/>
                <a:gd name="T58" fmla="*/ 4787 w 10493"/>
                <a:gd name="T59" fmla="*/ 746 h 945"/>
                <a:gd name="T60" fmla="*/ 4508 w 10493"/>
                <a:gd name="T61" fmla="*/ 539 h 945"/>
                <a:gd name="T62" fmla="*/ 4572 w 10493"/>
                <a:gd name="T63" fmla="*/ 66 h 945"/>
                <a:gd name="T64" fmla="*/ 4771 w 10493"/>
                <a:gd name="T65" fmla="*/ 14 h 945"/>
                <a:gd name="T66" fmla="*/ 5074 w 10493"/>
                <a:gd name="T67" fmla="*/ 250 h 945"/>
                <a:gd name="T68" fmla="*/ 5581 w 10493"/>
                <a:gd name="T69" fmla="*/ 177 h 945"/>
                <a:gd name="T70" fmla="*/ 5138 w 10493"/>
                <a:gd name="T71" fmla="*/ 748 h 945"/>
                <a:gd name="T72" fmla="*/ 6418 w 10493"/>
                <a:gd name="T73" fmla="*/ 269 h 945"/>
                <a:gd name="T74" fmla="*/ 6167 w 10493"/>
                <a:gd name="T75" fmla="*/ 741 h 945"/>
                <a:gd name="T76" fmla="*/ 6689 w 10493"/>
                <a:gd name="T77" fmla="*/ 218 h 945"/>
                <a:gd name="T78" fmla="*/ 6563 w 10493"/>
                <a:gd name="T79" fmla="*/ 756 h 945"/>
                <a:gd name="T80" fmla="*/ 7243 w 10493"/>
                <a:gd name="T81" fmla="*/ 206 h 945"/>
                <a:gd name="T82" fmla="*/ 7122 w 10493"/>
                <a:gd name="T83" fmla="*/ 744 h 945"/>
                <a:gd name="T84" fmla="*/ 7376 w 10493"/>
                <a:gd name="T85" fmla="*/ 335 h 945"/>
                <a:gd name="T86" fmla="*/ 7980 w 10493"/>
                <a:gd name="T87" fmla="*/ 362 h 945"/>
                <a:gd name="T88" fmla="*/ 7447 w 10493"/>
                <a:gd name="T89" fmla="*/ 720 h 945"/>
                <a:gd name="T90" fmla="*/ 7652 w 10493"/>
                <a:gd name="T91" fmla="*/ 752 h 945"/>
                <a:gd name="T92" fmla="*/ 7756 w 10493"/>
                <a:gd name="T93" fmla="*/ 215 h 945"/>
                <a:gd name="T94" fmla="*/ 8384 w 10493"/>
                <a:gd name="T95" fmla="*/ 176 h 945"/>
                <a:gd name="T96" fmla="*/ 8291 w 10493"/>
                <a:gd name="T97" fmla="*/ 490 h 945"/>
                <a:gd name="T98" fmla="*/ 8291 w 10493"/>
                <a:gd name="T99" fmla="*/ 204 h 945"/>
                <a:gd name="T100" fmla="*/ 8116 w 10493"/>
                <a:gd name="T101" fmla="*/ 723 h 945"/>
                <a:gd name="T102" fmla="*/ 8738 w 10493"/>
                <a:gd name="T103" fmla="*/ 213 h 945"/>
                <a:gd name="T104" fmla="*/ 8640 w 10493"/>
                <a:gd name="T105" fmla="*/ 734 h 945"/>
                <a:gd name="T106" fmla="*/ 8947 w 10493"/>
                <a:gd name="T107" fmla="*/ 734 h 945"/>
                <a:gd name="T108" fmla="*/ 9122 w 10493"/>
                <a:gd name="T109" fmla="*/ 513 h 945"/>
                <a:gd name="T110" fmla="*/ 9109 w 10493"/>
                <a:gd name="T111" fmla="*/ 162 h 945"/>
                <a:gd name="T112" fmla="*/ 8965 w 10493"/>
                <a:gd name="T113" fmla="*/ 243 h 945"/>
                <a:gd name="T114" fmla="*/ 9266 w 10493"/>
                <a:gd name="T115" fmla="*/ 536 h 945"/>
                <a:gd name="T116" fmla="*/ 9808 w 10493"/>
                <a:gd name="T117" fmla="*/ 173 h 945"/>
                <a:gd name="T118" fmla="*/ 9685 w 10493"/>
                <a:gd name="T119" fmla="*/ 776 h 945"/>
                <a:gd name="T120" fmla="*/ 9336 w 10493"/>
                <a:gd name="T121" fmla="*/ 3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93" h="945">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 name="Freeform 8"/>
            <p:cNvSpPr>
              <a:spLocks noEditPoints="1"/>
            </p:cNvSpPr>
            <p:nvPr userDrawn="1"/>
          </p:nvSpPr>
          <p:spPr bwMode="auto">
            <a:xfrm>
              <a:off x="4527550" y="4124326"/>
              <a:ext cx="3135313" cy="249238"/>
            </a:xfrm>
            <a:custGeom>
              <a:avLst/>
              <a:gdLst>
                <a:gd name="T0" fmla="*/ 11670 w 11852"/>
                <a:gd name="T1" fmla="*/ 81 h 944"/>
                <a:gd name="T2" fmla="*/ 11473 w 11852"/>
                <a:gd name="T3" fmla="*/ 57 h 944"/>
                <a:gd name="T4" fmla="*/ 11758 w 11852"/>
                <a:gd name="T5" fmla="*/ 651 h 944"/>
                <a:gd name="T6" fmla="*/ 11365 w 11852"/>
                <a:gd name="T7" fmla="*/ 747 h 944"/>
                <a:gd name="T8" fmla="*/ 246 w 11852"/>
                <a:gd name="T9" fmla="*/ 721 h 944"/>
                <a:gd name="T10" fmla="*/ 546 w 11852"/>
                <a:gd name="T11" fmla="*/ 176 h 944"/>
                <a:gd name="T12" fmla="*/ 366 w 11852"/>
                <a:gd name="T13" fmla="*/ 788 h 944"/>
                <a:gd name="T14" fmla="*/ 695 w 11852"/>
                <a:gd name="T15" fmla="*/ 777 h 944"/>
                <a:gd name="T16" fmla="*/ 1248 w 11852"/>
                <a:gd name="T17" fmla="*/ 687 h 944"/>
                <a:gd name="T18" fmla="*/ 1216 w 11852"/>
                <a:gd name="T19" fmla="*/ 775 h 944"/>
                <a:gd name="T20" fmla="*/ 1580 w 11852"/>
                <a:gd name="T21" fmla="*/ 279 h 944"/>
                <a:gd name="T22" fmla="*/ 1498 w 11852"/>
                <a:gd name="T23" fmla="*/ 294 h 944"/>
                <a:gd name="T24" fmla="*/ 1850 w 11852"/>
                <a:gd name="T25" fmla="*/ 218 h 944"/>
                <a:gd name="T26" fmla="*/ 2022 w 11852"/>
                <a:gd name="T27" fmla="*/ 782 h 944"/>
                <a:gd name="T28" fmla="*/ 2696 w 11852"/>
                <a:gd name="T29" fmla="*/ 403 h 944"/>
                <a:gd name="T30" fmla="*/ 2809 w 11852"/>
                <a:gd name="T31" fmla="*/ 630 h 944"/>
                <a:gd name="T32" fmla="*/ 3215 w 11852"/>
                <a:gd name="T33" fmla="*/ 175 h 944"/>
                <a:gd name="T34" fmla="*/ 3385 w 11852"/>
                <a:gd name="T35" fmla="*/ 741 h 944"/>
                <a:gd name="T36" fmla="*/ 3253 w 11852"/>
                <a:gd name="T37" fmla="*/ 268 h 944"/>
                <a:gd name="T38" fmla="*/ 3040 w 11852"/>
                <a:gd name="T39" fmla="*/ 776 h 944"/>
                <a:gd name="T40" fmla="*/ 3499 w 11852"/>
                <a:gd name="T41" fmla="*/ 694 h 944"/>
                <a:gd name="T42" fmla="*/ 3742 w 11852"/>
                <a:gd name="T43" fmla="*/ 520 h 944"/>
                <a:gd name="T44" fmla="*/ 3707 w 11852"/>
                <a:gd name="T45" fmla="*/ 162 h 944"/>
                <a:gd name="T46" fmla="*/ 3546 w 11852"/>
                <a:gd name="T47" fmla="*/ 272 h 944"/>
                <a:gd name="T48" fmla="*/ 3865 w 11852"/>
                <a:gd name="T49" fmla="*/ 622 h 944"/>
                <a:gd name="T50" fmla="*/ 4100 w 11852"/>
                <a:gd name="T51" fmla="*/ 205 h 944"/>
                <a:gd name="T52" fmla="*/ 3994 w 11852"/>
                <a:gd name="T53" fmla="*/ 723 h 944"/>
                <a:gd name="T54" fmla="*/ 4628 w 11852"/>
                <a:gd name="T55" fmla="*/ 217 h 944"/>
                <a:gd name="T56" fmla="*/ 4412 w 11852"/>
                <a:gd name="T57" fmla="*/ 574 h 944"/>
                <a:gd name="T58" fmla="*/ 4859 w 11852"/>
                <a:gd name="T59" fmla="*/ 177 h 944"/>
                <a:gd name="T60" fmla="*/ 5086 w 11852"/>
                <a:gd name="T61" fmla="*/ 746 h 944"/>
                <a:gd name="T62" fmla="*/ 5540 w 11852"/>
                <a:gd name="T63" fmla="*/ 481 h 944"/>
                <a:gd name="T64" fmla="*/ 6137 w 11852"/>
                <a:gd name="T65" fmla="*/ 283 h 944"/>
                <a:gd name="T66" fmla="*/ 5664 w 11852"/>
                <a:gd name="T67" fmla="*/ 739 h 944"/>
                <a:gd name="T68" fmla="*/ 5873 w 11852"/>
                <a:gd name="T69" fmla="*/ 752 h 944"/>
                <a:gd name="T70" fmla="*/ 5851 w 11852"/>
                <a:gd name="T71" fmla="*/ 196 h 944"/>
                <a:gd name="T72" fmla="*/ 6476 w 11852"/>
                <a:gd name="T73" fmla="*/ 775 h 944"/>
                <a:gd name="T74" fmla="*/ 6642 w 11852"/>
                <a:gd name="T75" fmla="*/ 224 h 944"/>
                <a:gd name="T76" fmla="*/ 6600 w 11852"/>
                <a:gd name="T77" fmla="*/ 474 h 944"/>
                <a:gd name="T78" fmla="*/ 7076 w 11852"/>
                <a:gd name="T79" fmla="*/ 814 h 944"/>
                <a:gd name="T80" fmla="*/ 7014 w 11852"/>
                <a:gd name="T81" fmla="*/ 747 h 944"/>
                <a:gd name="T82" fmla="*/ 7561 w 11852"/>
                <a:gd name="T83" fmla="*/ 409 h 944"/>
                <a:gd name="T84" fmla="*/ 7379 w 11852"/>
                <a:gd name="T85" fmla="*/ 778 h 944"/>
                <a:gd name="T86" fmla="*/ 7830 w 11852"/>
                <a:gd name="T87" fmla="*/ 204 h 944"/>
                <a:gd name="T88" fmla="*/ 8308 w 11852"/>
                <a:gd name="T89" fmla="*/ 176 h 944"/>
                <a:gd name="T90" fmla="*/ 8846 w 11852"/>
                <a:gd name="T91" fmla="*/ 595 h 944"/>
                <a:gd name="T92" fmla="*/ 8467 w 11852"/>
                <a:gd name="T93" fmla="*/ 746 h 944"/>
                <a:gd name="T94" fmla="*/ 8550 w 11852"/>
                <a:gd name="T95" fmla="*/ 1 h 944"/>
                <a:gd name="T96" fmla="*/ 8724 w 11852"/>
                <a:gd name="T97" fmla="*/ 8 h 944"/>
                <a:gd name="T98" fmla="*/ 9161 w 11852"/>
                <a:gd name="T99" fmla="*/ 748 h 944"/>
                <a:gd name="T100" fmla="*/ 9095 w 11852"/>
                <a:gd name="T101" fmla="*/ 469 h 944"/>
                <a:gd name="T102" fmla="*/ 9379 w 11852"/>
                <a:gd name="T103" fmla="*/ 249 h 944"/>
                <a:gd name="T104" fmla="*/ 9113 w 11852"/>
                <a:gd name="T105" fmla="*/ 382 h 944"/>
                <a:gd name="T106" fmla="*/ 9331 w 11852"/>
                <a:gd name="T107" fmla="*/ 745 h 944"/>
                <a:gd name="T108" fmla="*/ 9974 w 11852"/>
                <a:gd name="T109" fmla="*/ 214 h 944"/>
                <a:gd name="T110" fmla="*/ 9714 w 11852"/>
                <a:gd name="T111" fmla="*/ 751 h 944"/>
                <a:gd name="T112" fmla="*/ 9523 w 11852"/>
                <a:gd name="T113" fmla="*/ 175 h 944"/>
                <a:gd name="T114" fmla="*/ 10579 w 11852"/>
                <a:gd name="T115" fmla="*/ 172 h 944"/>
                <a:gd name="T116" fmla="*/ 10290 w 11852"/>
                <a:gd name="T117" fmla="*/ 750 h 944"/>
                <a:gd name="T118" fmla="*/ 10853 w 11852"/>
                <a:gd name="T119" fmla="*/ 212 h 944"/>
                <a:gd name="T120" fmla="*/ 10745 w 11852"/>
                <a:gd name="T121" fmla="*/ 746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2" h="944">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12" name="Group 11">
            <a:extLst>
              <a:ext uri="{C183D7F6-B498-43B3-948B-1728B52AA6E4}">
                <adec:decorative xmlns:adec="http://schemas.microsoft.com/office/drawing/2017/decorative" val="1"/>
              </a:ext>
            </a:extLst>
          </p:cNvPr>
          <p:cNvGrpSpPr/>
          <p:nvPr userDrawn="1"/>
        </p:nvGrpSpPr>
        <p:grpSpPr>
          <a:xfrm>
            <a:off x="0" y="6669360"/>
            <a:ext cx="12192000" cy="188639"/>
            <a:chOff x="2207568" y="692696"/>
            <a:chExt cx="2304256" cy="576064"/>
          </a:xfrm>
        </p:grpSpPr>
        <p:sp>
          <p:nvSpPr>
            <p:cNvPr id="13" name="Rectangle 12"/>
            <p:cNvSpPr/>
            <p:nvPr userDrawn="1"/>
          </p:nvSpPr>
          <p:spPr>
            <a:xfrm>
              <a:off x="2783632" y="692696"/>
              <a:ext cx="576064" cy="576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Rectangle 13"/>
            <p:cNvSpPr/>
            <p:nvPr userDrawn="1"/>
          </p:nvSpPr>
          <p:spPr>
            <a:xfrm>
              <a:off x="3359696" y="692696"/>
              <a:ext cx="576064"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5" name="Rectangle 14"/>
            <p:cNvSpPr/>
            <p:nvPr userDrawn="1"/>
          </p:nvSpPr>
          <p:spPr>
            <a:xfrm>
              <a:off x="3935760" y="692696"/>
              <a:ext cx="576064" cy="576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6" name="Rectangle 15"/>
            <p:cNvSpPr/>
            <p:nvPr userDrawn="1"/>
          </p:nvSpPr>
          <p:spPr>
            <a:xfrm>
              <a:off x="2207568" y="692696"/>
              <a:ext cx="576064" cy="5760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grpSp>
      <p:sp>
        <p:nvSpPr>
          <p:cNvPr id="17" name="Freeform 16">
            <a:hlinkClick r:id="rId2" tooltip="Twitter"/>
            <a:extLst>
              <a:ext uri="{C183D7F6-B498-43B3-948B-1728B52AA6E4}">
                <adec:decorative xmlns:adec="http://schemas.microsoft.com/office/drawing/2017/decorative" val="1"/>
              </a:ext>
            </a:extLst>
          </p:cNvPr>
          <p:cNvSpPr>
            <a:spLocks noChangeAspect="1" noEditPoints="1"/>
          </p:cNvSpPr>
          <p:nvPr userDrawn="1"/>
        </p:nvSpPr>
        <p:spPr bwMode="auto">
          <a:xfrm>
            <a:off x="6312024" y="501317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Freeform 17">
            <a:hlinkClick r:id="rId3" tooltip="Facebook"/>
            <a:extLst>
              <a:ext uri="{C183D7F6-B498-43B3-948B-1728B52AA6E4}">
                <adec:decorative xmlns:adec="http://schemas.microsoft.com/office/drawing/2017/decorative" val="1"/>
              </a:ext>
            </a:extLst>
          </p:cNvPr>
          <p:cNvSpPr>
            <a:spLocks noChangeAspect="1" noEditPoints="1"/>
          </p:cNvSpPr>
          <p:nvPr userDrawn="1"/>
        </p:nvSpPr>
        <p:spPr bwMode="auto">
          <a:xfrm>
            <a:off x="5231422" y="501263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Freeform 18">
            <a:hlinkClick r:id="rId4" tooltip="LinkedIn"/>
            <a:extLst>
              <a:ext uri="{C183D7F6-B498-43B3-948B-1728B52AA6E4}">
                <adec:decorative xmlns:adec="http://schemas.microsoft.com/office/drawing/2017/decorative" val="1"/>
              </a:ext>
            </a:extLst>
          </p:cNvPr>
          <p:cNvSpPr>
            <a:spLocks noChangeAspect="1" noEditPoints="1"/>
          </p:cNvSpPr>
          <p:nvPr userDrawn="1"/>
        </p:nvSpPr>
        <p:spPr bwMode="auto">
          <a:xfrm>
            <a:off x="5952016" y="501263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Freeform 19">
            <a:hlinkClick r:id="rId5" tooltip="YouTube"/>
            <a:extLst>
              <a:ext uri="{C183D7F6-B498-43B3-948B-1728B52AA6E4}">
                <adec:decorative xmlns:adec="http://schemas.microsoft.com/office/drawing/2017/decorative" val="1"/>
              </a:ext>
            </a:extLst>
          </p:cNvPr>
          <p:cNvSpPr>
            <a:spLocks noChangeAspect="1" noEditPoints="1"/>
          </p:cNvSpPr>
          <p:nvPr userDrawn="1"/>
        </p:nvSpPr>
        <p:spPr bwMode="auto">
          <a:xfrm>
            <a:off x="6672064" y="5013176"/>
            <a:ext cx="287622" cy="288000"/>
          </a:xfrm>
          <a:custGeom>
            <a:avLst/>
            <a:gdLst>
              <a:gd name="T0" fmla="*/ 1892 w 2281"/>
              <a:gd name="T1" fmla="*/ 717 h 2282"/>
              <a:gd name="T2" fmla="*/ 1867 w 2281"/>
              <a:gd name="T3" fmla="*/ 679 h 2282"/>
              <a:gd name="T4" fmla="*/ 1834 w 2281"/>
              <a:gd name="T5" fmla="*/ 647 h 2282"/>
              <a:gd name="T6" fmla="*/ 1789 w 2281"/>
              <a:gd name="T7" fmla="*/ 621 h 2282"/>
              <a:gd name="T8" fmla="*/ 1751 w 2281"/>
              <a:gd name="T9" fmla="*/ 609 h 2282"/>
              <a:gd name="T10" fmla="*/ 1638 w 2281"/>
              <a:gd name="T11" fmla="*/ 595 h 2282"/>
              <a:gd name="T12" fmla="*/ 1459 w 2281"/>
              <a:gd name="T13" fmla="*/ 585 h 2282"/>
              <a:gd name="T14" fmla="*/ 1141 w 2281"/>
              <a:gd name="T15" fmla="*/ 579 h 2282"/>
              <a:gd name="T16" fmla="*/ 875 w 2281"/>
              <a:gd name="T17" fmla="*/ 583 h 2282"/>
              <a:gd name="T18" fmla="*/ 667 w 2281"/>
              <a:gd name="T19" fmla="*/ 593 h 2282"/>
              <a:gd name="T20" fmla="*/ 561 w 2281"/>
              <a:gd name="T21" fmla="*/ 604 h 2282"/>
              <a:gd name="T22" fmla="*/ 504 w 2281"/>
              <a:gd name="T23" fmla="*/ 616 h 2282"/>
              <a:gd name="T24" fmla="*/ 458 w 2281"/>
              <a:gd name="T25" fmla="*/ 640 h 2282"/>
              <a:gd name="T26" fmla="*/ 418 w 2281"/>
              <a:gd name="T27" fmla="*/ 674 h 2282"/>
              <a:gd name="T28" fmla="*/ 395 w 2281"/>
              <a:gd name="T29" fmla="*/ 705 h 2282"/>
              <a:gd name="T30" fmla="*/ 375 w 2281"/>
              <a:gd name="T31" fmla="*/ 755 h 2282"/>
              <a:gd name="T32" fmla="*/ 360 w 2281"/>
              <a:gd name="T33" fmla="*/ 836 h 2282"/>
              <a:gd name="T34" fmla="*/ 350 w 2281"/>
              <a:gd name="T35" fmla="*/ 932 h 2282"/>
              <a:gd name="T36" fmla="*/ 343 w 2281"/>
              <a:gd name="T37" fmla="*/ 1099 h 2282"/>
              <a:gd name="T38" fmla="*/ 345 w 2281"/>
              <a:gd name="T39" fmla="*/ 1258 h 2282"/>
              <a:gd name="T40" fmla="*/ 353 w 2281"/>
              <a:gd name="T41" fmla="*/ 1382 h 2282"/>
              <a:gd name="T42" fmla="*/ 365 w 2281"/>
              <a:gd name="T43" fmla="*/ 1476 h 2282"/>
              <a:gd name="T44" fmla="*/ 379 w 2281"/>
              <a:gd name="T45" fmla="*/ 1541 h 2282"/>
              <a:gd name="T46" fmla="*/ 402 w 2281"/>
              <a:gd name="T47" fmla="*/ 1588 h 2282"/>
              <a:gd name="T48" fmla="*/ 427 w 2281"/>
              <a:gd name="T49" fmla="*/ 1618 h 2282"/>
              <a:gd name="T50" fmla="*/ 469 w 2281"/>
              <a:gd name="T51" fmla="*/ 1650 h 2282"/>
              <a:gd name="T52" fmla="*/ 510 w 2281"/>
              <a:gd name="T53" fmla="*/ 1668 h 2282"/>
              <a:gd name="T54" fmla="*/ 579 w 2281"/>
              <a:gd name="T55" fmla="*/ 1681 h 2282"/>
              <a:gd name="T56" fmla="*/ 716 w 2281"/>
              <a:gd name="T57" fmla="*/ 1693 h 2282"/>
              <a:gd name="T58" fmla="*/ 976 w 2281"/>
              <a:gd name="T59" fmla="*/ 1702 h 2282"/>
              <a:gd name="T60" fmla="*/ 1305 w 2281"/>
              <a:gd name="T61" fmla="*/ 1702 h 2282"/>
              <a:gd name="T62" fmla="*/ 1513 w 2281"/>
              <a:gd name="T63" fmla="*/ 1695 h 2282"/>
              <a:gd name="T64" fmla="*/ 1682 w 2281"/>
              <a:gd name="T65" fmla="*/ 1683 h 2282"/>
              <a:gd name="T66" fmla="*/ 1751 w 2281"/>
              <a:gd name="T67" fmla="*/ 1673 h 2282"/>
              <a:gd name="T68" fmla="*/ 1801 w 2281"/>
              <a:gd name="T69" fmla="*/ 1656 h 2282"/>
              <a:gd name="T70" fmla="*/ 1845 w 2281"/>
              <a:gd name="T71" fmla="*/ 1627 h 2282"/>
              <a:gd name="T72" fmla="*/ 1879 w 2281"/>
              <a:gd name="T73" fmla="*/ 1588 h 2282"/>
              <a:gd name="T74" fmla="*/ 1897 w 2281"/>
              <a:gd name="T75" fmla="*/ 1554 h 2282"/>
              <a:gd name="T76" fmla="*/ 1911 w 2281"/>
              <a:gd name="T77" fmla="*/ 1503 h 2282"/>
              <a:gd name="T78" fmla="*/ 1925 w 2281"/>
              <a:gd name="T79" fmla="*/ 1415 h 2282"/>
              <a:gd name="T80" fmla="*/ 1935 w 2281"/>
              <a:gd name="T81" fmla="*/ 1288 h 2282"/>
              <a:gd name="T82" fmla="*/ 1938 w 2281"/>
              <a:gd name="T83" fmla="*/ 1099 h 2282"/>
              <a:gd name="T84" fmla="*/ 1933 w 2281"/>
              <a:gd name="T85" fmla="*/ 964 h 2282"/>
              <a:gd name="T86" fmla="*/ 1921 w 2281"/>
              <a:gd name="T87" fmla="*/ 836 h 2282"/>
              <a:gd name="T88" fmla="*/ 1909 w 2281"/>
              <a:gd name="T89" fmla="*/ 767 h 2282"/>
              <a:gd name="T90" fmla="*/ 978 w 2281"/>
              <a:gd name="T91" fmla="*/ 904 h 2282"/>
              <a:gd name="T92" fmla="*/ 1141 w 2281"/>
              <a:gd name="T93" fmla="*/ 0 h 2282"/>
              <a:gd name="T94" fmla="*/ 2281 w 2281"/>
              <a:gd name="T95" fmla="*/ 1141 h 2282"/>
              <a:gd name="T96" fmla="*/ 1141 w 2281"/>
              <a:gd name="T97" fmla="*/ 2282 h 2282"/>
              <a:gd name="T98" fmla="*/ 0 w 2281"/>
              <a:gd name="T99" fmla="*/ 1141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1" h="2282">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Freeform 6">
            <a:hlinkClick r:id="rId6" tooltip="Instagram"/>
            <a:extLst>
              <a:ext uri="{C183D7F6-B498-43B3-948B-1728B52AA6E4}">
                <adec:decorative xmlns:adec="http://schemas.microsoft.com/office/drawing/2017/decorative" val="1"/>
              </a:ext>
            </a:extLst>
          </p:cNvPr>
          <p:cNvSpPr>
            <a:spLocks noChangeAspect="1" noEditPoints="1"/>
          </p:cNvSpPr>
          <p:nvPr userDrawn="1"/>
        </p:nvSpPr>
        <p:spPr bwMode="auto">
          <a:xfrm>
            <a:off x="5591849" y="5012630"/>
            <a:ext cx="288127" cy="288000"/>
          </a:xfrm>
          <a:custGeom>
            <a:avLst/>
            <a:gdLst>
              <a:gd name="T0" fmla="*/ 1535 w 2270"/>
              <a:gd name="T1" fmla="*/ 570 h 2269"/>
              <a:gd name="T2" fmla="*/ 1648 w 2270"/>
              <a:gd name="T3" fmla="*/ 640 h 2269"/>
              <a:gd name="T4" fmla="*/ 1711 w 2270"/>
              <a:gd name="T5" fmla="*/ 779 h 2269"/>
              <a:gd name="T6" fmla="*/ 1720 w 2270"/>
              <a:gd name="T7" fmla="*/ 1374 h 2269"/>
              <a:gd name="T8" fmla="*/ 1676 w 2270"/>
              <a:gd name="T9" fmla="*/ 1591 h 2269"/>
              <a:gd name="T10" fmla="*/ 1580 w 2270"/>
              <a:gd name="T11" fmla="*/ 1682 h 2269"/>
              <a:gd name="T12" fmla="*/ 1374 w 2270"/>
              <a:gd name="T13" fmla="*/ 1719 h 2269"/>
              <a:gd name="T14" fmla="*/ 763 w 2270"/>
              <a:gd name="T15" fmla="*/ 1707 h 2269"/>
              <a:gd name="T16" fmla="*/ 641 w 2270"/>
              <a:gd name="T17" fmla="*/ 1648 h 2269"/>
              <a:gd name="T18" fmla="*/ 566 w 2270"/>
              <a:gd name="T19" fmla="*/ 1522 h 2269"/>
              <a:gd name="T20" fmla="*/ 548 w 2270"/>
              <a:gd name="T21" fmla="*/ 979 h 2269"/>
              <a:gd name="T22" fmla="*/ 583 w 2270"/>
              <a:gd name="T23" fmla="*/ 701 h 2269"/>
              <a:gd name="T24" fmla="*/ 669 w 2270"/>
              <a:gd name="T25" fmla="*/ 599 h 2269"/>
              <a:gd name="T26" fmla="*/ 833 w 2270"/>
              <a:gd name="T27" fmla="*/ 553 h 2269"/>
              <a:gd name="T28" fmla="*/ 813 w 2270"/>
              <a:gd name="T29" fmla="*/ 425 h 2269"/>
              <a:gd name="T30" fmla="*/ 617 w 2270"/>
              <a:gd name="T31" fmla="*/ 481 h 2269"/>
              <a:gd name="T32" fmla="*/ 480 w 2270"/>
              <a:gd name="T33" fmla="*/ 616 h 2269"/>
              <a:gd name="T34" fmla="*/ 423 w 2270"/>
              <a:gd name="T35" fmla="*/ 840 h 2269"/>
              <a:gd name="T36" fmla="*/ 431 w 2270"/>
              <a:gd name="T37" fmla="*/ 1506 h 2269"/>
              <a:gd name="T38" fmla="*/ 500 w 2270"/>
              <a:gd name="T39" fmla="*/ 1685 h 2269"/>
              <a:gd name="T40" fmla="*/ 633 w 2270"/>
              <a:gd name="T41" fmla="*/ 1798 h 2269"/>
              <a:gd name="T42" fmla="*/ 891 w 2270"/>
              <a:gd name="T43" fmla="*/ 1848 h 2269"/>
              <a:gd name="T44" fmla="*/ 1528 w 2270"/>
              <a:gd name="T45" fmla="*/ 1834 h 2269"/>
              <a:gd name="T46" fmla="*/ 1692 w 2270"/>
              <a:gd name="T47" fmla="*/ 1763 h 2269"/>
              <a:gd name="T48" fmla="*/ 1813 w 2270"/>
              <a:gd name="T49" fmla="*/ 1603 h 2269"/>
              <a:gd name="T50" fmla="*/ 1851 w 2270"/>
              <a:gd name="T51" fmla="*/ 1252 h 2269"/>
              <a:gd name="T52" fmla="*/ 1828 w 2270"/>
              <a:gd name="T53" fmla="*/ 711 h 2269"/>
              <a:gd name="T54" fmla="*/ 1752 w 2270"/>
              <a:gd name="T55" fmla="*/ 562 h 2269"/>
              <a:gd name="T56" fmla="*/ 1586 w 2270"/>
              <a:gd name="T57" fmla="*/ 451 h 2269"/>
              <a:gd name="T58" fmla="*/ 1135 w 2270"/>
              <a:gd name="T59" fmla="*/ 419 h 2269"/>
              <a:gd name="T60" fmla="*/ 945 w 2270"/>
              <a:gd name="T61" fmla="*/ 820 h 2269"/>
              <a:gd name="T62" fmla="*/ 804 w 2270"/>
              <a:gd name="T63" fmla="*/ 975 h 2269"/>
              <a:gd name="T64" fmla="*/ 770 w 2270"/>
              <a:gd name="T65" fmla="*/ 1173 h 2269"/>
              <a:gd name="T66" fmla="*/ 852 w 2270"/>
              <a:gd name="T67" fmla="*/ 1369 h 2269"/>
              <a:gd name="T68" fmla="*/ 1026 w 2270"/>
              <a:gd name="T69" fmla="*/ 1486 h 2269"/>
              <a:gd name="T70" fmla="*/ 1227 w 2270"/>
              <a:gd name="T71" fmla="*/ 1491 h 2269"/>
              <a:gd name="T72" fmla="*/ 1407 w 2270"/>
              <a:gd name="T73" fmla="*/ 1382 h 2269"/>
              <a:gd name="T74" fmla="*/ 1495 w 2270"/>
              <a:gd name="T75" fmla="*/ 1209 h 2269"/>
              <a:gd name="T76" fmla="*/ 1473 w 2270"/>
              <a:gd name="T77" fmla="*/ 991 h 2269"/>
              <a:gd name="T78" fmla="*/ 1340 w 2270"/>
              <a:gd name="T79" fmla="*/ 830 h 2269"/>
              <a:gd name="T80" fmla="*/ 1154 w 2270"/>
              <a:gd name="T81" fmla="*/ 768 h 2269"/>
              <a:gd name="T82" fmla="*/ 1021 w 2270"/>
              <a:gd name="T83" fmla="*/ 1345 h 2269"/>
              <a:gd name="T84" fmla="*/ 925 w 2270"/>
              <a:gd name="T85" fmla="*/ 1249 h 2269"/>
              <a:gd name="T86" fmla="*/ 898 w 2270"/>
              <a:gd name="T87" fmla="*/ 1110 h 2269"/>
              <a:gd name="T88" fmla="*/ 951 w 2270"/>
              <a:gd name="T89" fmla="*/ 983 h 2269"/>
              <a:gd name="T90" fmla="*/ 1064 w 2270"/>
              <a:gd name="T91" fmla="*/ 907 h 2269"/>
              <a:gd name="T92" fmla="*/ 1206 w 2270"/>
              <a:gd name="T93" fmla="*/ 907 h 2269"/>
              <a:gd name="T94" fmla="*/ 1319 w 2270"/>
              <a:gd name="T95" fmla="*/ 983 h 2269"/>
              <a:gd name="T96" fmla="*/ 1372 w 2270"/>
              <a:gd name="T97" fmla="*/ 1110 h 2269"/>
              <a:gd name="T98" fmla="*/ 1344 w 2270"/>
              <a:gd name="T99" fmla="*/ 1249 h 2269"/>
              <a:gd name="T100" fmla="*/ 1249 w 2270"/>
              <a:gd name="T101" fmla="*/ 1345 h 2269"/>
              <a:gd name="T102" fmla="*/ 1431 w 2270"/>
              <a:gd name="T103" fmla="*/ 744 h 2269"/>
              <a:gd name="T104" fmla="*/ 1483 w 2270"/>
              <a:gd name="T105" fmla="*/ 674 h 2269"/>
              <a:gd name="T106" fmla="*/ 1574 w 2270"/>
              <a:gd name="T107" fmla="*/ 689 h 2269"/>
              <a:gd name="T108" fmla="*/ 1598 w 2270"/>
              <a:gd name="T109" fmla="*/ 778 h 2269"/>
              <a:gd name="T110" fmla="*/ 1534 w 2270"/>
              <a:gd name="T111" fmla="*/ 837 h 2269"/>
              <a:gd name="T112" fmla="*/ 1450 w 2270"/>
              <a:gd name="T113" fmla="*/ 807 h 2269"/>
              <a:gd name="T114" fmla="*/ 2270 w 2270"/>
              <a:gd name="T115" fmla="*/ 0 h 2269"/>
              <a:gd name="T116" fmla="*/ 0 w 2270"/>
              <a:gd name="T117" fmla="*/ 0 h 2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70" h="2269">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1762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20089020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655903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6.xml"/><Relationship Id="rId7" Type="http://schemas.openxmlformats.org/officeDocument/2006/relationships/image" Target="../media/image19.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2.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25.jp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4.png"/><Relationship Id="rId5" Type="http://schemas.openxmlformats.org/officeDocument/2006/relationships/slideLayout" Target="../slideLayouts/slideLayout41.xml"/><Relationship Id="rId10" Type="http://schemas.openxmlformats.org/officeDocument/2006/relationships/image" Target="../media/image23.png"/><Relationship Id="rId4" Type="http://schemas.openxmlformats.org/officeDocument/2006/relationships/slideLayout" Target="../slideLayouts/slideLayout40.xml"/><Relationship Id="rId9"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image" Target="../media/image27.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theme" Target="../theme/theme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2" name="Titelplatzhalter 1"/>
          <p:cNvSpPr>
            <a:spLocks noGrp="1"/>
          </p:cNvSpPr>
          <p:nvPr>
            <p:ph type="title"/>
          </p:nvPr>
        </p:nvSpPr>
        <p:spPr>
          <a:xfrm>
            <a:off x="1300800" y="2112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5350935" y="6560611"/>
            <a:ext cx="4490800"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8" r:id="rId5"/>
    <p:sldLayoutId id="2147483775" r:id="rId6"/>
    <p:sldLayoutId id="2147483679" r:id="rId7"/>
    <p:sldLayoutId id="2147483680" r:id="rId8"/>
    <p:sldLayoutId id="2147483681" r:id="rId9"/>
    <p:sldLayoutId id="2147483682" r:id="rId10"/>
    <p:sldLayoutId id="2147483683" r:id="rId11"/>
    <p:sldLayoutId id="2147483686" r:id="rId12"/>
    <p:sldLayoutId id="2147483687" r:id="rId13"/>
    <p:sldLayoutId id="2147483688"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146453"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580361" y="6616079"/>
            <a:ext cx="4702844" cy="246221"/>
          </a:xfrm>
          <a:prstGeom prst="rect">
            <a:avLst/>
          </a:prstGeom>
          <a:noFill/>
        </p:spPr>
        <p:txBody>
          <a:bodyPr wrap="square" rtlCol="0" anchor="ctr">
            <a:spAutoFit/>
          </a:bodyPr>
          <a:lstStyle/>
          <a:p>
            <a:pPr marL="0" marR="0" indent="0" algn="l" defTabSz="457189"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854439" y="275767"/>
            <a:ext cx="1033407" cy="861172"/>
          </a:xfrm>
          <a:prstGeom prst="rect">
            <a:avLst/>
          </a:prstGeom>
        </p:spPr>
      </p:pic>
      <p:sp>
        <p:nvSpPr>
          <p:cNvPr id="7" name="Textfeld 6">
            <a:extLst>
              <a:ext uri="{FF2B5EF4-FFF2-40B4-BE49-F238E27FC236}">
                <a16:creationId xmlns:a16="http://schemas.microsoft.com/office/drawing/2014/main" id="{5CEB0496-7D34-EEDD-4F7E-927C8B6FBB38}"/>
              </a:ext>
            </a:extLst>
          </p:cNvPr>
          <p:cNvSpPr txBox="1"/>
          <p:nvPr userDrawn="1"/>
        </p:nvSpPr>
        <p:spPr>
          <a:xfrm>
            <a:off x="4098012" y="6604063"/>
            <a:ext cx="3863045" cy="276999"/>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de-DE" sz="1000" kern="1200" dirty="0">
                <a:solidFill>
                  <a:srgbClr val="333333"/>
                </a:solidFill>
                <a:latin typeface="Arial"/>
                <a:ea typeface="+mn-ea"/>
                <a:cs typeface="Arial"/>
              </a:rPr>
              <a:t>Daniel Severin | 02/204</a:t>
            </a:r>
          </a:p>
        </p:txBody>
      </p:sp>
    </p:spTree>
    <p:extLst>
      <p:ext uri="{BB962C8B-B14F-4D97-AF65-F5344CB8AC3E}">
        <p14:creationId xmlns:p14="http://schemas.microsoft.com/office/powerpoint/2010/main" val="307355217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23" name="Gerade Verbindung 22"/>
          <p:cNvCxnSpPr>
            <a:cxnSpLocks/>
          </p:cNvCxnSpPr>
          <p:nvPr userDrawn="1"/>
        </p:nvCxnSpPr>
        <p:spPr bwMode="auto">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bwMode="auto">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3200"/>
          </a:p>
        </p:txBody>
      </p:sp>
      <p:sp>
        <p:nvSpPr>
          <p:cNvPr id="3" name="Textplatzhalter 2"/>
          <p:cNvSpPr>
            <a:spLocks noGrp="1"/>
          </p:cNvSpPr>
          <p:nvPr>
            <p:ph type="body" idx="1"/>
          </p:nvPr>
        </p:nvSpPr>
        <p:spPr bwMode="auto">
          <a:xfrm>
            <a:off x="423514" y="1450688"/>
            <a:ext cx="11226901" cy="4903585"/>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oliennummernplatzhalter 5"/>
          <p:cNvSpPr>
            <a:spLocks noGrp="1"/>
          </p:cNvSpPr>
          <p:nvPr>
            <p:ph type="sldNum" sz="quarter" idx="4"/>
          </p:nvPr>
        </p:nvSpPr>
        <p:spPr bwMode="auto">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a:defRPr/>
            </a:pPr>
            <a:fld id="{125CBDDA-5CCF-8748-8988-9DC6C8981774}" type="slidenum">
              <a:rPr lang="de-DE"/>
              <a:t>‹#›</a:t>
            </a:fld>
            <a:endParaRPr lang="de-DE"/>
          </a:p>
        </p:txBody>
      </p:sp>
      <p:sp>
        <p:nvSpPr>
          <p:cNvPr id="2" name="Titelplatzhalter 1"/>
          <p:cNvSpPr>
            <a:spLocks noGrp="1"/>
          </p:cNvSpPr>
          <p:nvPr>
            <p:ph type="title"/>
          </p:nvPr>
        </p:nvSpPr>
        <p:spPr bwMode="auto">
          <a:xfrm>
            <a:off x="1300800" y="211200"/>
            <a:ext cx="8172315" cy="787557"/>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8"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A. Heinz - ECE17 &amp; ECSG08 Meeting</a:t>
            </a:r>
          </a:p>
        </p:txBody>
      </p:sp>
    </p:spTree>
    <p:extLst>
      <p:ext uri="{BB962C8B-B14F-4D97-AF65-F5344CB8AC3E}">
        <p14:creationId xmlns:p14="http://schemas.microsoft.com/office/powerpoint/2010/main" val="101015779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hdr="0" dt="0"/>
  <p:txStyles>
    <p:titleStyle>
      <a:lvl1pPr algn="l" defTabSz="457189">
        <a:spcBef>
          <a:spcPts val="0"/>
        </a:spcBef>
        <a:buNone/>
        <a:defRPr sz="2400" b="1">
          <a:solidFill>
            <a:srgbClr val="333333"/>
          </a:solidFill>
          <a:latin typeface="Arial"/>
          <a:ea typeface="+mj-ea"/>
          <a:cs typeface="Arial"/>
        </a:defRPr>
      </a:lvl1pPr>
    </p:titleStyle>
    <p:bodyStyle>
      <a:lvl1pPr marL="342891" indent="-342891" algn="l" defTabSz="457189">
        <a:spcBef>
          <a:spcPts val="0"/>
        </a:spcBef>
        <a:buClr>
          <a:srgbClr val="FDBB63"/>
        </a:buClr>
        <a:buFont typeface="Wingdings"/>
        <a:buChar char="§"/>
        <a:defRPr sz="2400">
          <a:solidFill>
            <a:srgbClr val="333333"/>
          </a:solidFill>
          <a:latin typeface="Arial"/>
          <a:ea typeface="+mn-ea"/>
          <a:cs typeface="Arial"/>
        </a:defRPr>
      </a:lvl1pPr>
      <a:lvl2pPr marL="742932" indent="-285744" algn="l" defTabSz="457189">
        <a:spcBef>
          <a:spcPts val="0"/>
        </a:spcBef>
        <a:buClr>
          <a:srgbClr val="FDBB63"/>
        </a:buClr>
        <a:buFont typeface="Wingdings"/>
        <a:buChar char="§"/>
        <a:defRPr sz="2000">
          <a:solidFill>
            <a:srgbClr val="333333"/>
          </a:solidFill>
          <a:latin typeface="Arial"/>
          <a:ea typeface="+mn-ea"/>
          <a:cs typeface="Arial"/>
        </a:defRPr>
      </a:lvl2pPr>
      <a:lvl3pPr marL="1142971" indent="-228594" algn="l" defTabSz="457189">
        <a:spcBef>
          <a:spcPts val="0"/>
        </a:spcBef>
        <a:buClr>
          <a:srgbClr val="FDBB63"/>
        </a:buClr>
        <a:buFont typeface="Wingdings"/>
        <a:buChar char="§"/>
        <a:defRPr sz="1800">
          <a:solidFill>
            <a:srgbClr val="333333"/>
          </a:solidFill>
          <a:latin typeface="Arial"/>
          <a:ea typeface="+mn-ea"/>
          <a:cs typeface="Arial"/>
        </a:defRPr>
      </a:lvl3pPr>
      <a:lvl4pPr marL="1600160" indent="-228594" algn="l" defTabSz="457189">
        <a:spcBef>
          <a:spcPts val="0"/>
        </a:spcBef>
        <a:buClr>
          <a:srgbClr val="FDBB63"/>
        </a:buClr>
        <a:buFont typeface="Wingdings"/>
        <a:buChar char="§"/>
        <a:defRPr sz="1600">
          <a:solidFill>
            <a:srgbClr val="333333"/>
          </a:solidFill>
          <a:latin typeface="Arial"/>
          <a:ea typeface="+mn-ea"/>
          <a:cs typeface="Arial"/>
        </a:defRPr>
      </a:lvl4pPr>
      <a:lvl5pPr marL="2057349" indent="-228594" algn="l" defTabSz="457189">
        <a:spcBef>
          <a:spcPts val="0"/>
        </a:spcBef>
        <a:buClr>
          <a:srgbClr val="FDBB63"/>
        </a:buClr>
        <a:buFont typeface="Wingdings"/>
        <a:buChar char="§"/>
        <a:defRPr sz="1400">
          <a:solidFill>
            <a:srgbClr val="333333"/>
          </a:solidFill>
          <a:latin typeface="Arial"/>
          <a:ea typeface="+mn-ea"/>
          <a:cs typeface="Arial"/>
        </a:defRPr>
      </a:lvl5pPr>
      <a:lvl6pPr marL="2514537" indent="-228594" algn="l" defTabSz="457189">
        <a:spcBef>
          <a:spcPts val="0"/>
        </a:spcBef>
        <a:buFont typeface="Arial"/>
        <a:buChar char="•"/>
        <a:defRPr sz="2000">
          <a:solidFill>
            <a:schemeClr val="tx1"/>
          </a:solidFill>
          <a:latin typeface="+mn-lt"/>
          <a:ea typeface="+mn-ea"/>
          <a:cs typeface="+mn-cs"/>
        </a:defRPr>
      </a:lvl6pPr>
      <a:lvl7pPr marL="2971726" indent="-228594" algn="l" defTabSz="457189">
        <a:spcBef>
          <a:spcPts val="0"/>
        </a:spcBef>
        <a:buFont typeface="Arial"/>
        <a:buChar char="•"/>
        <a:defRPr sz="2000">
          <a:solidFill>
            <a:schemeClr val="tx1"/>
          </a:solidFill>
          <a:latin typeface="+mn-lt"/>
          <a:ea typeface="+mn-ea"/>
          <a:cs typeface="+mn-cs"/>
        </a:defRPr>
      </a:lvl7pPr>
      <a:lvl8pPr marL="3428914" indent="-228594" algn="l" defTabSz="457189">
        <a:spcBef>
          <a:spcPts val="0"/>
        </a:spcBef>
        <a:buFont typeface="Arial"/>
        <a:buChar char="•"/>
        <a:defRPr sz="2000">
          <a:solidFill>
            <a:schemeClr val="tx1"/>
          </a:solidFill>
          <a:latin typeface="+mn-lt"/>
          <a:ea typeface="+mn-ea"/>
          <a:cs typeface="+mn-cs"/>
        </a:defRPr>
      </a:lvl8pPr>
      <a:lvl9pPr marL="3886103" indent="-228594" algn="l" defTabSz="457189">
        <a:spcBef>
          <a:spcPts val="0"/>
        </a:spcBef>
        <a:buFont typeface="Arial"/>
        <a:buChar char="•"/>
        <a:defRPr sz="2000">
          <a:solidFill>
            <a:schemeClr val="tx1"/>
          </a:solidFill>
          <a:latin typeface="+mn-lt"/>
          <a:ea typeface="+mn-ea"/>
          <a:cs typeface="+mn-cs"/>
        </a:defRPr>
      </a:lvl9pPr>
    </p:bodyStyle>
    <p:otherStyle>
      <a:defPPr>
        <a:defRPr lang="de-DE"/>
      </a:defPPr>
      <a:lvl1pPr marL="0" algn="l" defTabSz="457189">
        <a:defRPr sz="1800">
          <a:solidFill>
            <a:schemeClr val="tx1"/>
          </a:solidFill>
          <a:latin typeface="+mn-lt"/>
          <a:ea typeface="+mn-ea"/>
          <a:cs typeface="+mn-cs"/>
        </a:defRPr>
      </a:lvl1pPr>
      <a:lvl2pPr marL="457189" algn="l" defTabSz="457189">
        <a:defRPr sz="1800">
          <a:solidFill>
            <a:schemeClr val="tx1"/>
          </a:solidFill>
          <a:latin typeface="+mn-lt"/>
          <a:ea typeface="+mn-ea"/>
          <a:cs typeface="+mn-cs"/>
        </a:defRPr>
      </a:lvl2pPr>
      <a:lvl3pPr marL="914377" algn="l" defTabSz="457189">
        <a:defRPr sz="1800">
          <a:solidFill>
            <a:schemeClr val="tx1"/>
          </a:solidFill>
          <a:latin typeface="+mn-lt"/>
          <a:ea typeface="+mn-ea"/>
          <a:cs typeface="+mn-cs"/>
        </a:defRPr>
      </a:lvl3pPr>
      <a:lvl4pPr marL="1371566" algn="l" defTabSz="457189">
        <a:defRPr sz="1800">
          <a:solidFill>
            <a:schemeClr val="tx1"/>
          </a:solidFill>
          <a:latin typeface="+mn-lt"/>
          <a:ea typeface="+mn-ea"/>
          <a:cs typeface="+mn-cs"/>
        </a:defRPr>
      </a:lvl4pPr>
      <a:lvl5pPr marL="1828754" algn="l" defTabSz="457189">
        <a:defRPr sz="1800">
          <a:solidFill>
            <a:schemeClr val="tx1"/>
          </a:solidFill>
          <a:latin typeface="+mn-lt"/>
          <a:ea typeface="+mn-ea"/>
          <a:cs typeface="+mn-cs"/>
        </a:defRPr>
      </a:lvl5pPr>
      <a:lvl6pPr marL="2285943" algn="l" defTabSz="457189">
        <a:defRPr sz="1800">
          <a:solidFill>
            <a:schemeClr val="tx1"/>
          </a:solidFill>
          <a:latin typeface="+mn-lt"/>
          <a:ea typeface="+mn-ea"/>
          <a:cs typeface="+mn-cs"/>
        </a:defRPr>
      </a:lvl6pPr>
      <a:lvl7pPr marL="2743131" algn="l" defTabSz="457189">
        <a:defRPr sz="1800">
          <a:solidFill>
            <a:schemeClr val="tx1"/>
          </a:solidFill>
          <a:latin typeface="+mn-lt"/>
          <a:ea typeface="+mn-ea"/>
          <a:cs typeface="+mn-cs"/>
        </a:defRPr>
      </a:lvl7pPr>
      <a:lvl8pPr marL="3200320" algn="l" defTabSz="457189">
        <a:defRPr sz="1800">
          <a:solidFill>
            <a:schemeClr val="tx1"/>
          </a:solidFill>
          <a:latin typeface="+mn-lt"/>
          <a:ea typeface="+mn-ea"/>
          <a:cs typeface="+mn-cs"/>
        </a:defRPr>
      </a:lvl8pPr>
      <a:lvl9pPr marL="3657509" algn="l" defTabSz="457189">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775757" y="568708"/>
            <a:ext cx="1171699" cy="390567"/>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423514" y="1450689"/>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4"/>
            <a:ext cx="993197" cy="365125"/>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42099" y="6635316"/>
            <a:ext cx="4702844"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2795536" y="160325"/>
            <a:ext cx="5911129"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4"/>
            <a:ext cx="1131165" cy="365125"/>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5350937" y="6560612"/>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75758" y="16625"/>
            <a:ext cx="1033279" cy="688716"/>
          </a:xfrm>
          <a:prstGeom prst="rect">
            <a:avLst/>
          </a:prstGeom>
        </p:spPr>
      </p:pic>
      <p:pic>
        <p:nvPicPr>
          <p:cNvPr id="14" name="Grafik 13" descr="image003"/>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853" y="194567"/>
            <a:ext cx="203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125530" y="106428"/>
            <a:ext cx="1425604" cy="902574"/>
          </a:xfrm>
          <a:prstGeom prst="rect">
            <a:avLst/>
          </a:prstGeom>
        </p:spPr>
      </p:pic>
    </p:spTree>
    <p:extLst>
      <p:ext uri="{BB962C8B-B14F-4D97-AF65-F5344CB8AC3E}">
        <p14:creationId xmlns:p14="http://schemas.microsoft.com/office/powerpoint/2010/main" val="172218681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820" r:id="rId6"/>
    <p:sldLayoutId id="2147483821"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84E26E-2C1B-47B8-96CF-EBFB238779B0}"/>
              </a:ext>
            </a:extLst>
          </p:cNvPr>
          <p:cNvSpPr>
            <a:spLocks noGrp="1"/>
          </p:cNvSpPr>
          <p:nvPr>
            <p:ph type="title"/>
          </p:nvPr>
        </p:nvSpPr>
        <p:spPr>
          <a:xfrm>
            <a:off x="1343471" y="476250"/>
            <a:ext cx="10369103" cy="1080542"/>
          </a:xfrm>
          <a:prstGeom prst="rect">
            <a:avLst/>
          </a:prstGeom>
        </p:spPr>
        <p:txBody>
          <a:bodyPr vert="horz" lIns="0" tIns="0" rIns="0" bIns="0" rtlCol="0" anchor="t" anchorCtr="0">
            <a:noAutofit/>
          </a:bodyPr>
          <a:lstStyle/>
          <a:p>
            <a:r>
              <a:rPr lang="en-US"/>
              <a:t>Click to edit Master title style</a:t>
            </a:r>
            <a:endParaRPr lang="fi-FI" dirty="0"/>
          </a:p>
        </p:txBody>
      </p:sp>
      <p:sp>
        <p:nvSpPr>
          <p:cNvPr id="3" name="Text Placeholder 2">
            <a:extLst>
              <a:ext uri="{FF2B5EF4-FFF2-40B4-BE49-F238E27FC236}">
                <a16:creationId xmlns:a16="http://schemas.microsoft.com/office/drawing/2014/main" id="{DA53D799-2C68-4BBD-80F0-4448AC6E53AA}"/>
              </a:ext>
            </a:extLst>
          </p:cNvPr>
          <p:cNvSpPr>
            <a:spLocks noGrp="1"/>
          </p:cNvSpPr>
          <p:nvPr>
            <p:ph type="body" idx="1"/>
          </p:nvPr>
        </p:nvSpPr>
        <p:spPr>
          <a:xfrm>
            <a:off x="475638" y="1773239"/>
            <a:ext cx="11233150" cy="4392612"/>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 name="Date Placeholder 3">
            <a:extLst>
              <a:ext uri="{FF2B5EF4-FFF2-40B4-BE49-F238E27FC236}">
                <a16:creationId xmlns:a16="http://schemas.microsoft.com/office/drawing/2014/main" id="{F009AB8C-3488-4A3F-940D-B8E97D0147EF}"/>
              </a:ext>
            </a:extLst>
          </p:cNvPr>
          <p:cNvSpPr>
            <a:spLocks noGrp="1"/>
          </p:cNvSpPr>
          <p:nvPr>
            <p:ph type="dt" sz="half" idx="2"/>
          </p:nvPr>
        </p:nvSpPr>
        <p:spPr>
          <a:xfrm>
            <a:off x="10344472" y="6381328"/>
            <a:ext cx="936104"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09E99790-A5AA-4C9F-86E4-F2AE5C5929B8}" type="datetime1">
              <a:rPr lang="fi-FI" smtClean="0"/>
              <a:t>25.2.2025</a:t>
            </a:fld>
            <a:endParaRPr lang="fi-FI" dirty="0"/>
          </a:p>
        </p:txBody>
      </p:sp>
      <p:sp>
        <p:nvSpPr>
          <p:cNvPr id="5" name="Footer Placeholder 4">
            <a:extLst>
              <a:ext uri="{FF2B5EF4-FFF2-40B4-BE49-F238E27FC236}">
                <a16:creationId xmlns:a16="http://schemas.microsoft.com/office/drawing/2014/main" id="{2A28E9E1-C972-497D-AF9A-7A5F005A27EA}"/>
              </a:ext>
            </a:extLst>
          </p:cNvPr>
          <p:cNvSpPr>
            <a:spLocks noGrp="1"/>
          </p:cNvSpPr>
          <p:nvPr>
            <p:ph type="ftr" sz="quarter" idx="3"/>
          </p:nvPr>
        </p:nvSpPr>
        <p:spPr>
          <a:xfrm>
            <a:off x="6096000" y="6381328"/>
            <a:ext cx="4248472" cy="21647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r>
              <a:rPr lang="fi-FI"/>
              <a:t>JYU Since 1863.</a:t>
            </a:r>
            <a:endParaRPr lang="fi-FI" dirty="0"/>
          </a:p>
        </p:txBody>
      </p:sp>
      <p:sp>
        <p:nvSpPr>
          <p:cNvPr id="6" name="Slide Number Placeholder 5">
            <a:extLst>
              <a:ext uri="{FF2B5EF4-FFF2-40B4-BE49-F238E27FC236}">
                <a16:creationId xmlns:a16="http://schemas.microsoft.com/office/drawing/2014/main" id="{3ABD12E0-B73B-476D-AC37-50C99E25F4B7}"/>
              </a:ext>
            </a:extLst>
          </p:cNvPr>
          <p:cNvSpPr>
            <a:spLocks noGrp="1"/>
          </p:cNvSpPr>
          <p:nvPr>
            <p:ph type="sldNum" sz="quarter" idx="4"/>
          </p:nvPr>
        </p:nvSpPr>
        <p:spPr>
          <a:xfrm>
            <a:off x="11280576" y="6381551"/>
            <a:ext cx="431998" cy="215801"/>
          </a:xfrm>
          <a:prstGeom prst="rect">
            <a:avLst/>
          </a:prstGeom>
        </p:spPr>
        <p:txBody>
          <a:bodyPr vert="horz" lIns="0" tIns="0" rIns="0" bIns="0" rtlCol="0" anchor="ctr" anchorCtr="0">
            <a:noAutofit/>
          </a:bodyPr>
          <a:lstStyle>
            <a:lvl1pPr algn="r">
              <a:defRPr sz="900" b="0" i="0" cap="all" spc="50" baseline="0">
                <a:solidFill>
                  <a:schemeClr val="tx2"/>
                </a:solidFill>
                <a:latin typeface="+mj-lt"/>
              </a:defRPr>
            </a:lvl1pPr>
          </a:lstStyle>
          <a:p>
            <a:fld id="{9E548902-A2E1-4711-A467-290FB9FE5D63}" type="slidenum">
              <a:rPr lang="fi-FI" smtClean="0"/>
              <a:pPr/>
              <a:t>‹#›</a:t>
            </a:fld>
            <a:endParaRPr lang="fi-FI" dirty="0"/>
          </a:p>
        </p:txBody>
      </p:sp>
      <p:sp>
        <p:nvSpPr>
          <p:cNvPr id="9" name="Rectangle 8">
            <a:extLst>
              <a:ext uri="{C183D7F6-B498-43B3-948B-1728B52AA6E4}">
                <adec:decorative xmlns:adec="http://schemas.microsoft.com/office/drawing/2017/decorative" val="1"/>
              </a:ext>
            </a:extLst>
          </p:cNvPr>
          <p:cNvSpPr/>
          <p:nvPr/>
        </p:nvSpPr>
        <p:spPr>
          <a:xfrm>
            <a:off x="0" y="6669360"/>
            <a:ext cx="12192000" cy="188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2" name="Group 21">
            <a:extLst>
              <a:ext uri="{C183D7F6-B498-43B3-948B-1728B52AA6E4}">
                <adec:decorative xmlns:adec="http://schemas.microsoft.com/office/drawing/2017/decorative" val="1"/>
              </a:ext>
            </a:extLst>
          </p:cNvPr>
          <p:cNvGrpSpPr/>
          <p:nvPr/>
        </p:nvGrpSpPr>
        <p:grpSpPr>
          <a:xfrm>
            <a:off x="479376" y="0"/>
            <a:ext cx="575968" cy="1268760"/>
            <a:chOff x="5372826" y="1844824"/>
            <a:chExt cx="1457091" cy="3209730"/>
          </a:xfrm>
        </p:grpSpPr>
        <p:sp>
          <p:nvSpPr>
            <p:cNvPr id="15" name="Rectangle 14"/>
            <p:cNvSpPr/>
            <p:nvPr userDrawn="1"/>
          </p:nvSpPr>
          <p:spPr>
            <a:xfrm>
              <a:off x="5372826" y="1844824"/>
              <a:ext cx="1457091" cy="3209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4" name="Freeform 6"/>
            <p:cNvSpPr>
              <a:spLocks noChangeAspect="1" noEditPoints="1"/>
            </p:cNvSpPr>
            <p:nvPr userDrawn="1"/>
          </p:nvSpPr>
          <p:spPr bwMode="auto">
            <a:xfrm>
              <a:off x="5760666" y="3050717"/>
              <a:ext cx="681408" cy="1548248"/>
            </a:xfrm>
            <a:custGeom>
              <a:avLst/>
              <a:gdLst>
                <a:gd name="T0" fmla="*/ 2014 w 3164"/>
                <a:gd name="T1" fmla="*/ 541 h 7179"/>
                <a:gd name="T2" fmla="*/ 2075 w 3164"/>
                <a:gd name="T3" fmla="*/ 842 h 7179"/>
                <a:gd name="T4" fmla="*/ 2013 w 3164"/>
                <a:gd name="T5" fmla="*/ 1104 h 7179"/>
                <a:gd name="T6" fmla="*/ 1698 w 3164"/>
                <a:gd name="T7" fmla="*/ 1547 h 7179"/>
                <a:gd name="T8" fmla="*/ 1150 w 3164"/>
                <a:gd name="T9" fmla="*/ 2192 h 7179"/>
                <a:gd name="T10" fmla="*/ 1032 w 3164"/>
                <a:gd name="T11" fmla="*/ 2455 h 7179"/>
                <a:gd name="T12" fmla="*/ 1071 w 3164"/>
                <a:gd name="T13" fmla="*/ 2857 h 7179"/>
                <a:gd name="T14" fmla="*/ 758 w 3164"/>
                <a:gd name="T15" fmla="*/ 2524 h 7179"/>
                <a:gd name="T16" fmla="*/ 762 w 3164"/>
                <a:gd name="T17" fmla="*/ 2178 h 7179"/>
                <a:gd name="T18" fmla="*/ 878 w 3164"/>
                <a:gd name="T19" fmla="*/ 1919 h 7179"/>
                <a:gd name="T20" fmla="*/ 1196 w 3164"/>
                <a:gd name="T21" fmla="*/ 1511 h 7179"/>
                <a:gd name="T22" fmla="*/ 1734 w 3164"/>
                <a:gd name="T23" fmla="*/ 844 h 7179"/>
                <a:gd name="T24" fmla="*/ 1792 w 3164"/>
                <a:gd name="T25" fmla="*/ 666 h 7179"/>
                <a:gd name="T26" fmla="*/ 1725 w 3164"/>
                <a:gd name="T27" fmla="*/ 476 h 7179"/>
                <a:gd name="T28" fmla="*/ 1173 w 3164"/>
                <a:gd name="T29" fmla="*/ 2909 h 7179"/>
                <a:gd name="T30" fmla="*/ 1139 w 3164"/>
                <a:gd name="T31" fmla="*/ 2584 h 7179"/>
                <a:gd name="T32" fmla="*/ 1266 w 3164"/>
                <a:gd name="T33" fmla="*/ 2264 h 7179"/>
                <a:gd name="T34" fmla="*/ 1911 w 3164"/>
                <a:gd name="T35" fmla="*/ 1593 h 7179"/>
                <a:gd name="T36" fmla="*/ 2169 w 3164"/>
                <a:gd name="T37" fmla="*/ 1249 h 7179"/>
                <a:gd name="T38" fmla="*/ 2177 w 3164"/>
                <a:gd name="T39" fmla="*/ 1064 h 7179"/>
                <a:gd name="T40" fmla="*/ 2394 w 3164"/>
                <a:gd name="T41" fmla="*/ 984 h 7179"/>
                <a:gd name="T42" fmla="*/ 2487 w 3164"/>
                <a:gd name="T43" fmla="*/ 1278 h 7179"/>
                <a:gd name="T44" fmla="*/ 2430 w 3164"/>
                <a:gd name="T45" fmla="*/ 1557 h 7179"/>
                <a:gd name="T46" fmla="*/ 1934 w 3164"/>
                <a:gd name="T47" fmla="*/ 2124 h 7179"/>
                <a:gd name="T48" fmla="*/ 1530 w 3164"/>
                <a:gd name="T49" fmla="*/ 2581 h 7179"/>
                <a:gd name="T50" fmla="*/ 1523 w 3164"/>
                <a:gd name="T51" fmla="*/ 2799 h 7179"/>
                <a:gd name="T52" fmla="*/ 1749 w 3164"/>
                <a:gd name="T53" fmla="*/ 3171 h 7179"/>
                <a:gd name="T54" fmla="*/ 1647 w 3164"/>
                <a:gd name="T55" fmla="*/ 2738 h 7179"/>
                <a:gd name="T56" fmla="*/ 1728 w 3164"/>
                <a:gd name="T57" fmla="*/ 2523 h 7179"/>
                <a:gd name="T58" fmla="*/ 2273 w 3164"/>
                <a:gd name="T59" fmla="*/ 2071 h 7179"/>
                <a:gd name="T60" fmla="*/ 2387 w 3164"/>
                <a:gd name="T61" fmla="*/ 1910 h 7179"/>
                <a:gd name="T62" fmla="*/ 2546 w 3164"/>
                <a:gd name="T63" fmla="*/ 1669 h 7179"/>
                <a:gd name="T64" fmla="*/ 2645 w 3164"/>
                <a:gd name="T65" fmla="*/ 1917 h 7179"/>
                <a:gd name="T66" fmla="*/ 2601 w 3164"/>
                <a:gd name="T67" fmla="*/ 2194 h 7179"/>
                <a:gd name="T68" fmla="*/ 2181 w 3164"/>
                <a:gd name="T69" fmla="*/ 2594 h 7179"/>
                <a:gd name="T70" fmla="*/ 1994 w 3164"/>
                <a:gd name="T71" fmla="*/ 2803 h 7179"/>
                <a:gd name="T72" fmla="*/ 626 w 3164"/>
                <a:gd name="T73" fmla="*/ 2259 h 7179"/>
                <a:gd name="T74" fmla="*/ 521 w 3164"/>
                <a:gd name="T75" fmla="*/ 1956 h 7179"/>
                <a:gd name="T76" fmla="*/ 548 w 3164"/>
                <a:gd name="T77" fmla="*/ 1637 h 7179"/>
                <a:gd name="T78" fmla="*/ 766 w 3164"/>
                <a:gd name="T79" fmla="*/ 1219 h 7179"/>
                <a:gd name="T80" fmla="*/ 1325 w 3164"/>
                <a:gd name="T81" fmla="*/ 408 h 7179"/>
                <a:gd name="T82" fmla="*/ 1347 w 3164"/>
                <a:gd name="T83" fmla="*/ 223 h 7179"/>
                <a:gd name="T84" fmla="*/ 1533 w 3164"/>
                <a:gd name="T85" fmla="*/ 73 h 7179"/>
                <a:gd name="T86" fmla="*/ 1635 w 3164"/>
                <a:gd name="T87" fmla="*/ 329 h 7179"/>
                <a:gd name="T88" fmla="*/ 1602 w 3164"/>
                <a:gd name="T89" fmla="*/ 617 h 7179"/>
                <a:gd name="T90" fmla="*/ 1366 w 3164"/>
                <a:gd name="T91" fmla="*/ 1012 h 7179"/>
                <a:gd name="T92" fmla="*/ 795 w 3164"/>
                <a:gd name="T93" fmla="*/ 1791 h 7179"/>
                <a:gd name="T94" fmla="*/ 663 w 3164"/>
                <a:gd name="T95" fmla="*/ 2130 h 7179"/>
                <a:gd name="T96" fmla="*/ 1308 w 3164"/>
                <a:gd name="T97" fmla="*/ 4296 h 7179"/>
                <a:gd name="T98" fmla="*/ 1674 w 3164"/>
                <a:gd name="T99" fmla="*/ 4340 h 7179"/>
                <a:gd name="T100" fmla="*/ 1548 w 3164"/>
                <a:gd name="T101" fmla="*/ 4163 h 7179"/>
                <a:gd name="T102" fmla="*/ 1133 w 3164"/>
                <a:gd name="T103" fmla="*/ 4107 h 7179"/>
                <a:gd name="T104" fmla="*/ 683 w 3164"/>
                <a:gd name="T105" fmla="*/ 3926 h 7179"/>
                <a:gd name="T106" fmla="*/ 292 w 3164"/>
                <a:gd name="T107" fmla="*/ 3639 h 7179"/>
                <a:gd name="T108" fmla="*/ 0 w 3164"/>
                <a:gd name="T109" fmla="*/ 3291 h 7179"/>
                <a:gd name="T110" fmla="*/ 2943 w 3164"/>
                <a:gd name="T111" fmla="*/ 3581 h 7179"/>
                <a:gd name="T112" fmla="*/ 2588 w 3164"/>
                <a:gd name="T113" fmla="*/ 3876 h 7179"/>
                <a:gd name="T114" fmla="*/ 2199 w 3164"/>
                <a:gd name="T115" fmla="*/ 4064 h 7179"/>
                <a:gd name="T116" fmla="*/ 1643 w 3164"/>
                <a:gd name="T117" fmla="*/ 4163 h 7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64" h="7179">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1" name="(c)" hidden="1"/>
          <p:cNvSpPr txBox="1"/>
          <p:nvPr userDrawn="1"/>
        </p:nvSpPr>
        <p:spPr>
          <a:xfrm>
            <a:off x="12031551" y="6877509"/>
            <a:ext cx="157094" cy="30778"/>
          </a:xfrm>
          <a:prstGeom prst="rect">
            <a:avLst/>
          </a:prstGeom>
          <a:noFill/>
        </p:spPr>
        <p:txBody>
          <a:bodyPr wrap="none" lIns="0" tIns="0" rIns="0" bIns="0"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200" dirty="0">
                <a:solidFill>
                  <a:schemeClr val="bg1"/>
                </a:solidFill>
                <a:latin typeface="+mn-lt"/>
              </a:rPr>
              <a:t>©grow. for</a:t>
            </a:r>
            <a:r>
              <a:rPr lang="fi-FI" sz="200" baseline="0" dirty="0">
                <a:solidFill>
                  <a:schemeClr val="bg1"/>
                </a:solidFill>
                <a:latin typeface="+mn-lt"/>
              </a:rPr>
              <a:t> jyo</a:t>
            </a:r>
            <a:endParaRPr lang="en-GB" sz="200" dirty="0" err="1">
              <a:solidFill>
                <a:schemeClr val="bg1"/>
              </a:solidFill>
              <a:latin typeface="+mn-lt"/>
            </a:endParaRPr>
          </a:p>
        </p:txBody>
      </p:sp>
      <p:pic>
        <p:nvPicPr>
          <p:cNvPr id="12" name="(logo)" descr="Z:\GRW (grow)\logot\copyright_grow.png" hidden="1"/>
          <p:cNvPicPr>
            <a:picLocks noChangeAspect="1" noChangeArrowheads="1"/>
          </p:cNvPicPr>
          <p:nvPr userDrawn="1"/>
        </p:nvPicPr>
        <p:blipFill>
          <a:blip r:embed="rId38" cstate="print">
            <a:extLst>
              <a:ext uri="{28A0092B-C50C-407E-A947-70E740481C1C}">
                <a14:useLocalDpi xmlns:a14="http://schemas.microsoft.com/office/drawing/2010/main" val="0"/>
              </a:ext>
            </a:extLst>
          </a:blip>
          <a:srcRect/>
          <a:stretch>
            <a:fillRect/>
          </a:stretch>
        </p:blipFill>
        <p:spPr bwMode="auto">
          <a:xfrm>
            <a:off x="3355" y="-50286"/>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87615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200" b="1" kern="1200" spc="-20" baseline="0">
          <a:solidFill>
            <a:schemeClr val="accent2"/>
          </a:solidFill>
          <a:latin typeface="+mj-lt"/>
          <a:ea typeface="+mj-ea"/>
          <a:cs typeface="+mj-cs"/>
        </a:defRPr>
      </a:lvl1pPr>
    </p:titleStyle>
    <p:bodyStyle>
      <a:lvl1pPr marL="26987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1pPr>
      <a:lvl2pPr marL="541338" indent="-271463" algn="l" defTabSz="914400" rtl="0" eaLnBrk="1" latinLnBrk="0" hangingPunct="1">
        <a:lnSpc>
          <a:spcPct val="120000"/>
        </a:lnSpc>
        <a:spcBef>
          <a:spcPts val="400"/>
        </a:spcBef>
        <a:buClr>
          <a:schemeClr val="accent1"/>
        </a:buClr>
        <a:buFont typeface="Lato" panose="020F0502020204030203" pitchFamily="34" charset="0"/>
        <a:buChar char="–"/>
        <a:defRPr sz="1800" kern="1200" spc="-20" baseline="0">
          <a:solidFill>
            <a:schemeClr val="tx1"/>
          </a:solidFill>
          <a:latin typeface="+mn-lt"/>
          <a:ea typeface="+mn-ea"/>
          <a:cs typeface="+mn-cs"/>
        </a:defRPr>
      </a:lvl2pPr>
      <a:lvl3pPr marL="803275" indent="-261938"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3pPr>
      <a:lvl4pPr marL="1073150"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4pPr>
      <a:lvl5pPr marL="1343025"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5pPr>
      <a:lvl6pPr marL="1614488" indent="-271463"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6pPr>
      <a:lvl7pPr marL="1884363"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7pPr>
      <a:lvl8pPr marL="2154238" indent="-26987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8pPr>
      <a:lvl9pPr marL="2417763" indent="-263525" algn="l" defTabSz="914400" rtl="0" eaLnBrk="1" latinLnBrk="0" hangingPunct="1">
        <a:lnSpc>
          <a:spcPct val="120000"/>
        </a:lnSpc>
        <a:spcBef>
          <a:spcPts val="400"/>
        </a:spcBef>
        <a:buClr>
          <a:schemeClr val="accent1"/>
        </a:buClr>
        <a:buFont typeface="Wingdings" panose="05000000000000000000" pitchFamily="2" charset="2"/>
        <a:buChar char=""/>
        <a:defRPr sz="1800" kern="1200" spc="-20" baseline="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jp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7.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gif"/><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42.xml"/><Relationship Id="rId4" Type="http://schemas.openxmlformats.org/officeDocument/2006/relationships/image" Target="../media/image74.emf"/></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1.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chart" Target="../charts/chart2.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9.jpeg"/><Relationship Id="rId7" Type="http://schemas.openxmlformats.org/officeDocument/2006/relationships/image" Target="../media/image34.jp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80.pn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1.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82.jp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jpeg"/><Relationship Id="rId7"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7.emf"/></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28853DB-3D1A-4E45-8B72-F9895ABC54DF}"/>
              </a:ext>
            </a:extLst>
          </p:cNvPr>
          <p:cNvSpPr txBox="1">
            <a:spLocks/>
          </p:cNvSpPr>
          <p:nvPr/>
        </p:nvSpPr>
        <p:spPr bwMode="auto">
          <a:xfrm>
            <a:off x="692563" y="2773319"/>
            <a:ext cx="10752667" cy="1837592"/>
          </a:xfrm>
          <a:prstGeom prst="rect">
            <a:avLst/>
          </a:prstGeom>
          <a:solidFill>
            <a:srgbClr val="CBD0D3">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1"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2800">
                <a:solidFill>
                  <a:schemeClr val="accent2"/>
                </a:solidFill>
                <a:latin typeface="Arial" charset="0"/>
              </a:defRPr>
            </a:lvl2pPr>
            <a:lvl3pPr algn="ctr" rtl="0" eaLnBrk="0" fontAlgn="base" hangingPunct="0">
              <a:spcBef>
                <a:spcPct val="0"/>
              </a:spcBef>
              <a:spcAft>
                <a:spcPct val="0"/>
              </a:spcAft>
              <a:defRPr sz="2800">
                <a:solidFill>
                  <a:schemeClr val="accent2"/>
                </a:solidFill>
                <a:latin typeface="Arial" charset="0"/>
              </a:defRPr>
            </a:lvl3pPr>
            <a:lvl4pPr algn="ctr" rtl="0" eaLnBrk="0" fontAlgn="base" hangingPunct="0">
              <a:spcBef>
                <a:spcPct val="0"/>
              </a:spcBef>
              <a:spcAft>
                <a:spcPct val="0"/>
              </a:spcAft>
              <a:defRPr sz="2800">
                <a:solidFill>
                  <a:schemeClr val="accent2"/>
                </a:solidFill>
                <a:latin typeface="Arial" charset="0"/>
              </a:defRPr>
            </a:lvl4pPr>
            <a:lvl5pPr algn="ctr" rtl="0" eaLnBrk="0" fontAlgn="base" hangingPunct="0">
              <a:spcBef>
                <a:spcPct val="0"/>
              </a:spcBef>
              <a:spcAft>
                <a:spcPct val="0"/>
              </a:spcAft>
              <a:defRPr sz="2800">
                <a:solidFill>
                  <a:schemeClr val="accent2"/>
                </a:solidFill>
                <a:latin typeface="Arial" charset="0"/>
              </a:defRPr>
            </a:lvl5pPr>
            <a:lvl6pPr marL="457200" algn="ctr" rtl="0" fontAlgn="base">
              <a:spcBef>
                <a:spcPct val="0"/>
              </a:spcBef>
              <a:spcAft>
                <a:spcPct val="0"/>
              </a:spcAft>
              <a:defRPr sz="2800">
                <a:solidFill>
                  <a:schemeClr val="accent2"/>
                </a:solidFill>
                <a:latin typeface="Arial" charset="0"/>
              </a:defRPr>
            </a:lvl6pPr>
            <a:lvl7pPr marL="914400" algn="ctr" rtl="0" fontAlgn="base">
              <a:spcBef>
                <a:spcPct val="0"/>
              </a:spcBef>
              <a:spcAft>
                <a:spcPct val="0"/>
              </a:spcAft>
              <a:defRPr sz="2800">
                <a:solidFill>
                  <a:schemeClr val="accent2"/>
                </a:solidFill>
                <a:latin typeface="Arial" charset="0"/>
              </a:defRPr>
            </a:lvl7pPr>
            <a:lvl8pPr marL="1371600" algn="ctr" rtl="0" fontAlgn="base">
              <a:spcBef>
                <a:spcPct val="0"/>
              </a:spcBef>
              <a:spcAft>
                <a:spcPct val="0"/>
              </a:spcAft>
              <a:defRPr sz="2800">
                <a:solidFill>
                  <a:schemeClr val="accent2"/>
                </a:solidFill>
                <a:latin typeface="Arial" charset="0"/>
              </a:defRPr>
            </a:lvl8pPr>
            <a:lvl9pPr marL="1828800" algn="ctr" rtl="0" fontAlgn="base">
              <a:spcBef>
                <a:spcPct val="0"/>
              </a:spcBef>
              <a:spcAft>
                <a:spcPct val="0"/>
              </a:spcAft>
              <a:defRPr sz="2800">
                <a:solidFill>
                  <a:schemeClr val="accent2"/>
                </a:solidFill>
                <a:latin typeface="Arial" charset="0"/>
              </a:defRPr>
            </a:lvl9pPr>
          </a:lstStyle>
          <a:p>
            <a:pPr defTabSz="1219170">
              <a:defRPr/>
            </a:pPr>
            <a:r>
              <a:rPr lang="en-GB" sz="4267" kern="0" dirty="0">
                <a:solidFill>
                  <a:srgbClr val="FFFFFF"/>
                </a:solidFill>
                <a:latin typeface="Arial"/>
              </a:rPr>
              <a:t>Status of NUSTAR</a:t>
            </a:r>
            <a:endParaRPr lang="en-GB" sz="3200" kern="0" dirty="0">
              <a:solidFill>
                <a:srgbClr val="FFFFFF"/>
              </a:solidFill>
              <a:latin typeface="Arial"/>
            </a:endParaRPr>
          </a:p>
          <a:p>
            <a:pPr defTabSz="1219170">
              <a:defRPr/>
            </a:pPr>
            <a:r>
              <a:rPr lang="en-GB" sz="3200" kern="0" dirty="0">
                <a:solidFill>
                  <a:srgbClr val="FFFFFF"/>
                </a:solidFill>
                <a:latin typeface="Arial"/>
              </a:rPr>
              <a:t>Zsolt Podolyák</a:t>
            </a:r>
            <a:br>
              <a:rPr lang="en-GB" sz="3200" kern="0" dirty="0">
                <a:solidFill>
                  <a:srgbClr val="FFFFFF"/>
                </a:solidFill>
                <a:latin typeface="Arial"/>
              </a:rPr>
            </a:br>
            <a:endParaRPr lang="en-GB" sz="3200" kern="0" dirty="0">
              <a:solidFill>
                <a:srgbClr val="FFFFFF"/>
              </a:solidFill>
              <a:latin typeface="Arial"/>
            </a:endParaRPr>
          </a:p>
        </p:txBody>
      </p:sp>
      <p:sp>
        <p:nvSpPr>
          <p:cNvPr id="10" name="Rectangle 3">
            <a:extLst>
              <a:ext uri="{FF2B5EF4-FFF2-40B4-BE49-F238E27FC236}">
                <a16:creationId xmlns:a16="http://schemas.microsoft.com/office/drawing/2014/main" id="{003522A0-2772-4D42-B08A-4CE78543D01C}"/>
              </a:ext>
            </a:extLst>
          </p:cNvPr>
          <p:cNvSpPr txBox="1">
            <a:spLocks noChangeArrowheads="1"/>
          </p:cNvSpPr>
          <p:nvPr/>
        </p:nvSpPr>
        <p:spPr bwMode="auto">
          <a:xfrm>
            <a:off x="1524001" y="4610911"/>
            <a:ext cx="9200443" cy="87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marL="0" indent="0" algn="l" rtl="0" eaLnBrk="0" fontAlgn="base" hangingPunct="0">
              <a:spcBef>
                <a:spcPct val="20000"/>
              </a:spcBef>
              <a:spcAft>
                <a:spcPct val="0"/>
              </a:spcAft>
              <a:buClr>
                <a:srgbClr val="0066CC"/>
              </a:buClr>
              <a:buFont typeface="Wingdings" charset="2"/>
              <a:defRPr sz="2400">
                <a:solidFill>
                  <a:schemeClr val="bg1"/>
                </a:solidFill>
                <a:latin typeface="Arial Narrow" pitchFamily="34" charset="0"/>
                <a:ea typeface="MS PGothic" charset="0"/>
                <a:cs typeface="MS PGothic" charset="0"/>
              </a:defRPr>
            </a:lvl1pPr>
            <a:lvl2pPr marL="419100" indent="-266700" algn="l" rtl="0" eaLnBrk="0" fontAlgn="base" hangingPunct="0">
              <a:spcBef>
                <a:spcPct val="20000"/>
              </a:spcBef>
              <a:spcAft>
                <a:spcPct val="0"/>
              </a:spcAft>
              <a:buClr>
                <a:srgbClr val="FF9900"/>
              </a:buClr>
              <a:buSzPct val="140000"/>
              <a:buFont typeface="Wingdings" charset="2"/>
              <a:buChar char="§"/>
              <a:defRPr sz="2000">
                <a:solidFill>
                  <a:schemeClr val="tx1"/>
                </a:solidFill>
                <a:latin typeface="+mn-lt"/>
                <a:ea typeface="MS PGothic" charset="0"/>
                <a:cs typeface="MS PGothic" charset="0"/>
              </a:defRPr>
            </a:lvl2pPr>
            <a:lvl3pPr marL="514350" indent="400050" algn="l" rtl="0" eaLnBrk="0" fontAlgn="base" hangingPunct="0">
              <a:spcBef>
                <a:spcPct val="20000"/>
              </a:spcBef>
              <a:spcAft>
                <a:spcPct val="0"/>
              </a:spcAft>
              <a:defRPr>
                <a:solidFill>
                  <a:schemeClr val="tx1"/>
                </a:solidFill>
                <a:latin typeface="+mn-lt"/>
                <a:ea typeface="MS PGothic" charset="0"/>
                <a:cs typeface="MS PGothic" charset="0"/>
              </a:defRPr>
            </a:lvl3pPr>
            <a:lvl4pPr marL="714375" indent="-20638" algn="l" rtl="0" eaLnBrk="0" fontAlgn="base" hangingPunct="0">
              <a:spcBef>
                <a:spcPct val="20000"/>
              </a:spcBef>
              <a:spcAft>
                <a:spcPct val="0"/>
              </a:spcAft>
              <a:defRPr sz="1600" i="1">
                <a:solidFill>
                  <a:srgbClr val="990000"/>
                </a:solidFill>
                <a:latin typeface="+mn-lt"/>
                <a:ea typeface="MS PGothic" charset="0"/>
                <a:cs typeface="MS PGothic" charset="0"/>
              </a:defRPr>
            </a:lvl4pPr>
            <a:lvl5pPr marL="2143125" indent="-1247775" algn="l" rtl="0" eaLnBrk="0" fontAlgn="base" hangingPunct="0">
              <a:spcBef>
                <a:spcPct val="20000"/>
              </a:spcBef>
              <a:spcAft>
                <a:spcPct val="0"/>
              </a:spcAft>
              <a:defRPr sz="1600">
                <a:solidFill>
                  <a:srgbClr val="0066CC"/>
                </a:solidFill>
                <a:latin typeface="+mn-lt"/>
                <a:ea typeface="MS PGothic" charset="0"/>
                <a:cs typeface="MS PGothic" charset="0"/>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a:lstStyle>
          <a:p>
            <a:pPr algn="ctr" defTabSz="1219170"/>
            <a:r>
              <a:rPr lang="en-US" altLang="x-none" sz="3200" b="1" kern="0" dirty="0">
                <a:solidFill>
                  <a:srgbClr val="FFFFFF"/>
                </a:solidFill>
                <a:latin typeface="Arial Narrow" charset="0"/>
                <a:ea typeface="MS PGothic" charset="-128"/>
              </a:rPr>
              <a:t>NUSTAR Annual Meeting, 26 February 2025</a:t>
            </a:r>
            <a:endParaRPr lang="en-US" altLang="x-none" sz="3200" kern="0" dirty="0">
              <a:solidFill>
                <a:srgbClr val="FFFFFF"/>
              </a:solidFill>
              <a:latin typeface="Arial Narrow" charset="0"/>
              <a:ea typeface="MS PGothic" charset="-128"/>
            </a:endParaRPr>
          </a:p>
        </p:txBody>
      </p:sp>
    </p:spTree>
    <p:extLst>
      <p:ext uri="{BB962C8B-B14F-4D97-AF65-F5344CB8AC3E}">
        <p14:creationId xmlns:p14="http://schemas.microsoft.com/office/powerpoint/2010/main" val="39157033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60755-4C0C-CFDB-0DBC-CD7F9EA60926}"/>
            </a:ext>
          </a:extLst>
        </p:cNvPr>
        <p:cNvGrpSpPr/>
        <p:nvPr/>
      </p:nvGrpSpPr>
      <p:grpSpPr>
        <a:xfrm>
          <a:off x="0" y="0"/>
          <a:ext cx="0" cy="0"/>
          <a:chOff x="0" y="0"/>
          <a:chExt cx="0" cy="0"/>
        </a:xfrm>
      </p:grpSpPr>
      <p:sp>
        <p:nvSpPr>
          <p:cNvPr id="56" name="Content Placeholder 3">
            <a:extLst>
              <a:ext uri="{FF2B5EF4-FFF2-40B4-BE49-F238E27FC236}">
                <a16:creationId xmlns:a16="http://schemas.microsoft.com/office/drawing/2014/main" id="{11BE52D2-878A-11F6-D9AB-37FD3D866C2E}"/>
              </a:ext>
            </a:extLst>
          </p:cNvPr>
          <p:cNvSpPr txBox="1"/>
          <p:nvPr/>
        </p:nvSpPr>
        <p:spPr>
          <a:xfrm>
            <a:off x="2174651" y="1576534"/>
            <a:ext cx="5040086"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342892">
              <a:spcBef>
                <a:spcPts val="400"/>
              </a:spcBef>
              <a:buClr>
                <a:srgbClr val="FF0000"/>
              </a:buClr>
              <a:buSzPct val="100000"/>
              <a:defRPr sz="1200">
                <a:solidFill>
                  <a:srgbClr val="333333"/>
                </a:solidFill>
              </a:defRPr>
            </a:pPr>
            <a:r>
              <a:rPr lang="en-US" sz="2000" b="1" dirty="0" err="1">
                <a:solidFill>
                  <a:srgbClr val="333333"/>
                </a:solidFill>
                <a:latin typeface="Arial"/>
              </a:rPr>
              <a:t>Cosmochronometer</a:t>
            </a:r>
            <a:r>
              <a:rPr lang="en-US" sz="2000" b="1" dirty="0">
                <a:solidFill>
                  <a:srgbClr val="333333"/>
                </a:solidFill>
                <a:latin typeface="Arial"/>
              </a:rPr>
              <a:t> of the s-process</a:t>
            </a:r>
          </a:p>
        </p:txBody>
      </p:sp>
      <p:sp>
        <p:nvSpPr>
          <p:cNvPr id="3" name="テキスト ボックス 2">
            <a:extLst>
              <a:ext uri="{FF2B5EF4-FFF2-40B4-BE49-F238E27FC236}">
                <a16:creationId xmlns:a16="http://schemas.microsoft.com/office/drawing/2014/main" id="{C022F960-B669-4953-1095-F14BE78302B3}"/>
              </a:ext>
            </a:extLst>
          </p:cNvPr>
          <p:cNvSpPr txBox="1"/>
          <p:nvPr/>
        </p:nvSpPr>
        <p:spPr>
          <a:xfrm>
            <a:off x="1497173" y="214198"/>
            <a:ext cx="7162538" cy="646331"/>
          </a:xfrm>
          <a:prstGeom prst="rect">
            <a:avLst/>
          </a:prstGeom>
          <a:solidFill>
            <a:schemeClr val="bg1"/>
          </a:solidFill>
        </p:spPr>
        <p:txBody>
          <a:bodyPr wrap="none" rtlCol="0">
            <a:spAutoFit/>
          </a:bodyPr>
          <a:lstStyle/>
          <a:p>
            <a:pPr defTabSz="457200"/>
            <a:r>
              <a:rPr kumimoji="1" lang="en-US" altLang="ja-JP" sz="3600" b="1" dirty="0">
                <a:solidFill>
                  <a:prstClr val="black"/>
                </a:solidFill>
                <a:latin typeface="Arial" panose="020B0604020202020204" pitchFamily="34" charset="0"/>
                <a:ea typeface="游ゴシック" panose="020B0400000000000000" pitchFamily="34" charset="-128"/>
                <a:cs typeface="Arial" panose="020B0604020202020204" pitchFamily="34" charset="0"/>
              </a:rPr>
              <a:t>Bound-State Beta Decay of </a:t>
            </a:r>
            <a:r>
              <a:rPr kumimoji="1" lang="en-US" altLang="ja-JP" sz="3600" b="1" baseline="30000" dirty="0">
                <a:solidFill>
                  <a:prstClr val="black"/>
                </a:solidFill>
                <a:latin typeface="Arial" panose="020B0604020202020204" pitchFamily="34" charset="0"/>
                <a:ea typeface="游ゴシック" panose="020B0400000000000000" pitchFamily="34" charset="-128"/>
                <a:cs typeface="Arial" panose="020B0604020202020204" pitchFamily="34" charset="0"/>
              </a:rPr>
              <a:t>205</a:t>
            </a:r>
            <a:r>
              <a:rPr kumimoji="1" lang="en-US" altLang="ja-JP" sz="3600" b="1" dirty="0">
                <a:solidFill>
                  <a:prstClr val="black"/>
                </a:solidFill>
                <a:latin typeface="Arial" panose="020B0604020202020204" pitchFamily="34" charset="0"/>
                <a:ea typeface="游ゴシック" panose="020B0400000000000000" pitchFamily="34" charset="-128"/>
                <a:cs typeface="Arial" panose="020B0604020202020204" pitchFamily="34" charset="0"/>
              </a:rPr>
              <a:t>Tl</a:t>
            </a:r>
            <a:endParaRPr kumimoji="1" lang="ja-JP" altLang="en-US" sz="3600" b="1" dirty="0">
              <a:solidFill>
                <a:prstClr val="black"/>
              </a:solidFill>
              <a:latin typeface="Arial" panose="020B0604020202020204" pitchFamily="34" charset="0"/>
              <a:ea typeface="游ゴシック" panose="020B0400000000000000" pitchFamily="34" charset="-128"/>
              <a:cs typeface="Arial" panose="020B0604020202020204" pitchFamily="34" charset="0"/>
            </a:endParaRPr>
          </a:p>
        </p:txBody>
      </p:sp>
      <p:pic>
        <p:nvPicPr>
          <p:cNvPr id="2" name="図 1" descr="ダイアグラム&#10;&#10;自動的に生成された説明">
            <a:extLst>
              <a:ext uri="{FF2B5EF4-FFF2-40B4-BE49-F238E27FC236}">
                <a16:creationId xmlns:a16="http://schemas.microsoft.com/office/drawing/2014/main" id="{71971F9A-19BA-8A03-3A35-49D9D1377337}"/>
              </a:ext>
            </a:extLst>
          </p:cNvPr>
          <p:cNvPicPr>
            <a:picLocks noChangeAspect="1"/>
          </p:cNvPicPr>
          <p:nvPr/>
        </p:nvPicPr>
        <p:blipFill>
          <a:blip r:embed="rId3"/>
          <a:stretch>
            <a:fillRect/>
          </a:stretch>
        </p:blipFill>
        <p:spPr>
          <a:xfrm>
            <a:off x="6804827" y="891732"/>
            <a:ext cx="5258729" cy="4590561"/>
          </a:xfrm>
          <a:prstGeom prst="rect">
            <a:avLst/>
          </a:prstGeom>
        </p:spPr>
      </p:pic>
      <p:sp>
        <p:nvSpPr>
          <p:cNvPr id="5" name="テキスト ボックス 4">
            <a:extLst>
              <a:ext uri="{FF2B5EF4-FFF2-40B4-BE49-F238E27FC236}">
                <a16:creationId xmlns:a16="http://schemas.microsoft.com/office/drawing/2014/main" id="{DA465DF4-DB88-33B6-D354-15C1CE27ED02}"/>
              </a:ext>
            </a:extLst>
          </p:cNvPr>
          <p:cNvSpPr txBox="1"/>
          <p:nvPr/>
        </p:nvSpPr>
        <p:spPr>
          <a:xfrm>
            <a:off x="2174650" y="891732"/>
            <a:ext cx="8272633" cy="807913"/>
          </a:xfrm>
          <a:prstGeom prst="rect">
            <a:avLst/>
          </a:prstGeom>
        </p:spPr>
        <p:txBody>
          <a:bodyPr vert="horz" wrap="square" lIns="68580" tIns="34290" rIns="68580" bIns="34290" rtlCol="0" anchor="t">
            <a:spAutoFit/>
          </a:bodyPr>
          <a:lstStyle/>
          <a:p>
            <a:pPr defTabSz="457200"/>
            <a:r>
              <a:rPr kumimoji="1" lang="en-US" altLang="ja-JP" b="1" baseline="30000" dirty="0">
                <a:solidFill>
                  <a:srgbClr val="FF0000"/>
                </a:solidFill>
                <a:latin typeface="Arial" panose="020B0604020202020204" pitchFamily="34" charset="0"/>
                <a:ea typeface="游ゴシック" panose="020B0400000000000000" pitchFamily="34" charset="-128"/>
                <a:cs typeface="Arial" panose="020B0604020202020204" pitchFamily="34" charset="0"/>
              </a:rPr>
              <a:t>205</a:t>
            </a:r>
            <a:r>
              <a:rPr kumimoji="1" lang="en-US" altLang="ja-JP" b="1" dirty="0">
                <a:solidFill>
                  <a:srgbClr val="FF0000"/>
                </a:solidFill>
                <a:latin typeface="Arial" panose="020B0604020202020204" pitchFamily="34" charset="0"/>
                <a:ea typeface="游ゴシック" panose="020B0400000000000000" pitchFamily="34" charset="-128"/>
                <a:cs typeface="Arial" panose="020B0604020202020204" pitchFamily="34" charset="0"/>
              </a:rPr>
              <a:t>Tl: Stable in neutral atoms</a:t>
            </a:r>
          </a:p>
          <a:p>
            <a:pPr defTabSz="457200"/>
            <a:r>
              <a:rPr lang="en-US" altLang="ja-JP" b="1" dirty="0">
                <a:solidFill>
                  <a:srgbClr val="FF0000"/>
                </a:solidFill>
                <a:latin typeface="Arial" panose="020B0604020202020204" pitchFamily="34" charset="0"/>
                <a:ea typeface="游ゴシック" panose="020B0400000000000000" pitchFamily="34" charset="-128"/>
                <a:cs typeface="Arial" panose="020B0604020202020204" pitchFamily="34" charset="0"/>
              </a:rPr>
              <a:t>         Radioactive in bare ions</a:t>
            </a:r>
            <a:endParaRPr kumimoji="1" lang="ja-JP" altLang="en-US" b="1" dirty="0">
              <a:solidFill>
                <a:srgbClr val="FF0000"/>
              </a:solidFill>
              <a:latin typeface="Arial" panose="020B0604020202020204" pitchFamily="34" charset="0"/>
              <a:ea typeface="游ゴシック" panose="020B0400000000000000" pitchFamily="34" charset="-128"/>
              <a:cs typeface="Arial" panose="020B0604020202020204" pitchFamily="34" charset="0"/>
            </a:endParaRPr>
          </a:p>
        </p:txBody>
      </p:sp>
      <p:pic>
        <p:nvPicPr>
          <p:cNvPr id="4" name="図 3">
            <a:extLst>
              <a:ext uri="{FF2B5EF4-FFF2-40B4-BE49-F238E27FC236}">
                <a16:creationId xmlns:a16="http://schemas.microsoft.com/office/drawing/2014/main" id="{70DEFDA6-02A7-2B12-8683-A9FF921473B8}"/>
              </a:ext>
            </a:extLst>
          </p:cNvPr>
          <p:cNvPicPr>
            <a:picLocks noChangeAspect="1"/>
          </p:cNvPicPr>
          <p:nvPr/>
        </p:nvPicPr>
        <p:blipFill>
          <a:blip r:embed="rId4"/>
          <a:stretch>
            <a:fillRect/>
          </a:stretch>
        </p:blipFill>
        <p:spPr>
          <a:xfrm>
            <a:off x="489516" y="2061399"/>
            <a:ext cx="5253459" cy="3687523"/>
          </a:xfrm>
          <a:prstGeom prst="rect">
            <a:avLst/>
          </a:prstGeom>
        </p:spPr>
      </p:pic>
      <p:sp>
        <p:nvSpPr>
          <p:cNvPr id="6" name="Content Placeholder 3">
            <a:extLst>
              <a:ext uri="{FF2B5EF4-FFF2-40B4-BE49-F238E27FC236}">
                <a16:creationId xmlns:a16="http://schemas.microsoft.com/office/drawing/2014/main" id="{2A97CB66-A5D0-6F70-3996-8D7E3F64D938}"/>
              </a:ext>
            </a:extLst>
          </p:cNvPr>
          <p:cNvSpPr txBox="1"/>
          <p:nvPr/>
        </p:nvSpPr>
        <p:spPr>
          <a:xfrm>
            <a:off x="2268058" y="6254286"/>
            <a:ext cx="624532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342892">
              <a:spcBef>
                <a:spcPts val="400"/>
              </a:spcBef>
              <a:buClr>
                <a:srgbClr val="FF0000"/>
              </a:buClr>
              <a:buSzPct val="100000"/>
              <a:defRPr sz="1200">
                <a:solidFill>
                  <a:srgbClr val="333333"/>
                </a:solidFill>
              </a:defRPr>
            </a:pPr>
            <a:r>
              <a:rPr lang="en-US" sz="2000" b="1" dirty="0">
                <a:solidFill>
                  <a:srgbClr val="333333"/>
                </a:solidFill>
                <a:latin typeface="Arial"/>
              </a:rPr>
              <a:t>LOREX project: new solar neutrino detector</a:t>
            </a:r>
          </a:p>
        </p:txBody>
      </p:sp>
      <p:pic>
        <p:nvPicPr>
          <p:cNvPr id="7" name="図 6" descr="半分に切られた食べ物&#10;&#10;低い精度で自動的に生成された説明">
            <a:extLst>
              <a:ext uri="{FF2B5EF4-FFF2-40B4-BE49-F238E27FC236}">
                <a16:creationId xmlns:a16="http://schemas.microsoft.com/office/drawing/2014/main" id="{EB4DCF36-45E6-A23B-A034-9BB9C11CD972}"/>
              </a:ext>
            </a:extLst>
          </p:cNvPr>
          <p:cNvPicPr>
            <a:picLocks noChangeAspect="1"/>
          </p:cNvPicPr>
          <p:nvPr/>
        </p:nvPicPr>
        <p:blipFill>
          <a:blip r:embed="rId5"/>
          <a:stretch>
            <a:fillRect/>
          </a:stretch>
        </p:blipFill>
        <p:spPr>
          <a:xfrm>
            <a:off x="8236825" y="5155835"/>
            <a:ext cx="2063314" cy="1487967"/>
          </a:xfrm>
          <a:prstGeom prst="rect">
            <a:avLst/>
          </a:prstGeom>
        </p:spPr>
      </p:pic>
      <p:sp>
        <p:nvSpPr>
          <p:cNvPr id="8" name="テキスト ボックス 7">
            <a:extLst>
              <a:ext uri="{FF2B5EF4-FFF2-40B4-BE49-F238E27FC236}">
                <a16:creationId xmlns:a16="http://schemas.microsoft.com/office/drawing/2014/main" id="{927BDEC1-3D75-3B49-30B7-0404C6EF6320}"/>
              </a:ext>
            </a:extLst>
          </p:cNvPr>
          <p:cNvSpPr txBox="1"/>
          <p:nvPr/>
        </p:nvSpPr>
        <p:spPr>
          <a:xfrm>
            <a:off x="4253188" y="5991150"/>
            <a:ext cx="3685624" cy="369332"/>
          </a:xfrm>
          <a:prstGeom prst="rect">
            <a:avLst/>
          </a:prstGeom>
          <a:noFill/>
        </p:spPr>
        <p:txBody>
          <a:bodyPr wrap="none" rtlCol="0">
            <a:spAutoFit/>
          </a:bodyPr>
          <a:lstStyle/>
          <a:p>
            <a:pPr defTabSz="457200"/>
            <a:r>
              <a:rPr kumimoji="1" lang="en-US" altLang="ja-JP" sz="1800" dirty="0">
                <a:solidFill>
                  <a:prstClr val="black"/>
                </a:solidFill>
                <a:latin typeface="Arial" panose="020B0604020202020204" pitchFamily="34" charset="0"/>
                <a:ea typeface="游ゴシック" panose="020B0400000000000000" pitchFamily="34" charset="-128"/>
                <a:cs typeface="Arial" panose="020B0604020202020204" pitchFamily="34" charset="0"/>
              </a:rPr>
              <a:t>Neutrino energy threshold 53 keV!</a:t>
            </a:r>
            <a:endParaRPr kumimoji="1" lang="ja-JP" altLang="en-US" sz="1800" dirty="0">
              <a:solidFill>
                <a:prstClr val="black"/>
              </a:solidFill>
              <a:latin typeface="Arial" panose="020B0604020202020204" pitchFamily="34" charset="0"/>
              <a:ea typeface="游ゴシック" panose="020B0400000000000000" pitchFamily="34" charset="-128"/>
              <a:cs typeface="Arial" panose="020B0604020202020204" pitchFamily="34" charset="0"/>
            </a:endParaRPr>
          </a:p>
        </p:txBody>
      </p:sp>
      <p:pic>
        <p:nvPicPr>
          <p:cNvPr id="9" name="図 8">
            <a:extLst>
              <a:ext uri="{FF2B5EF4-FFF2-40B4-BE49-F238E27FC236}">
                <a16:creationId xmlns:a16="http://schemas.microsoft.com/office/drawing/2014/main" id="{F278373B-70DE-84E6-B668-5108E66B65F0}"/>
              </a:ext>
            </a:extLst>
          </p:cNvPr>
          <p:cNvPicPr>
            <a:picLocks noChangeAspect="1"/>
          </p:cNvPicPr>
          <p:nvPr/>
        </p:nvPicPr>
        <p:blipFill>
          <a:blip r:embed="rId6"/>
          <a:stretch>
            <a:fillRect/>
          </a:stretch>
        </p:blipFill>
        <p:spPr>
          <a:xfrm>
            <a:off x="0" y="638"/>
            <a:ext cx="1466357" cy="1782188"/>
          </a:xfrm>
          <a:prstGeom prst="rect">
            <a:avLst/>
          </a:prstGeom>
        </p:spPr>
      </p:pic>
    </p:spTree>
    <p:extLst>
      <p:ext uri="{BB962C8B-B14F-4D97-AF65-F5344CB8AC3E}">
        <p14:creationId xmlns:p14="http://schemas.microsoft.com/office/powerpoint/2010/main" val="3078851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3DCF-8456-3EC4-DB0B-AA9FA564C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6F0E2-1DB9-989E-6535-A261C0E1915B}"/>
              </a:ext>
            </a:extLst>
          </p:cNvPr>
          <p:cNvSpPr>
            <a:spLocks noGrp="1"/>
          </p:cNvSpPr>
          <p:nvPr>
            <p:ph type="title"/>
          </p:nvPr>
        </p:nvSpPr>
        <p:spPr>
          <a:xfrm>
            <a:off x="1749445" y="99832"/>
            <a:ext cx="8172315" cy="787557"/>
          </a:xfrm>
        </p:spPr>
        <p:txBody>
          <a:bodyPr/>
          <a:lstStyle/>
          <a:p>
            <a:r>
              <a:rPr lang="de-DE" sz="3200" dirty="0"/>
              <a:t>Bound </a:t>
            </a:r>
            <a:r>
              <a:rPr lang="de-DE" sz="3200" dirty="0" err="1"/>
              <a:t>state</a:t>
            </a:r>
            <a:r>
              <a:rPr lang="de-DE" sz="3200" dirty="0"/>
              <a:t> </a:t>
            </a:r>
            <a:r>
              <a:rPr lang="de-DE" sz="3200" dirty="0" err="1"/>
              <a:t>beta</a:t>
            </a:r>
            <a:r>
              <a:rPr lang="de-DE" sz="3200" dirty="0"/>
              <a:t> </a:t>
            </a:r>
            <a:r>
              <a:rPr lang="de-DE" sz="3200" dirty="0" err="1"/>
              <a:t>decay</a:t>
            </a:r>
            <a:r>
              <a:rPr lang="de-DE" sz="3200" dirty="0"/>
              <a:t> </a:t>
            </a:r>
            <a:r>
              <a:rPr lang="de-DE" sz="3200" dirty="0" err="1"/>
              <a:t>of</a:t>
            </a:r>
            <a:r>
              <a:rPr lang="de-DE" sz="3200" dirty="0"/>
              <a:t> </a:t>
            </a:r>
            <a:r>
              <a:rPr lang="de-DE" sz="3200" baseline="30000" dirty="0"/>
              <a:t>205</a:t>
            </a:r>
            <a:r>
              <a:rPr lang="de-DE" sz="3200" dirty="0"/>
              <a:t>Tl</a:t>
            </a:r>
            <a:r>
              <a:rPr lang="de-DE" sz="3200" baseline="30000" dirty="0"/>
              <a:t>81+</a:t>
            </a:r>
          </a:p>
        </p:txBody>
      </p:sp>
      <p:sp>
        <p:nvSpPr>
          <p:cNvPr id="3" name="Slide Number Placeholder 2">
            <a:extLst>
              <a:ext uri="{FF2B5EF4-FFF2-40B4-BE49-F238E27FC236}">
                <a16:creationId xmlns:a16="http://schemas.microsoft.com/office/drawing/2014/main" id="{F5B1A105-B9AA-EA13-C510-5F76FE68B49B}"/>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a:ln>
                  <a:noFill/>
                </a:ln>
                <a:solidFill>
                  <a:srgbClr val="333333"/>
                </a:solidFill>
                <a:effectLst/>
                <a:uLnTx/>
                <a:uFillTx/>
                <a:latin typeface="Arial"/>
                <a:ea typeface="+mn-ea"/>
                <a:cs typeface="Arial"/>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
        <p:nvSpPr>
          <p:cNvPr id="4" name="Footer Placeholder 3">
            <a:extLst>
              <a:ext uri="{FF2B5EF4-FFF2-40B4-BE49-F238E27FC236}">
                <a16:creationId xmlns:a16="http://schemas.microsoft.com/office/drawing/2014/main" id="{35B97C08-A0D2-1CE0-3518-7F190E953FFB}"/>
              </a:ext>
            </a:extLst>
          </p:cNvPr>
          <p:cNvSpPr>
            <a:spLocks noGrp="1"/>
          </p:cNvSpPr>
          <p:nvPr>
            <p:ph type="ftr" sz="quarter" idx="3"/>
          </p:nvPr>
        </p:nvSpPr>
        <p:spPr>
          <a:xfrm>
            <a:off x="5259425" y="6860961"/>
            <a:ext cx="4182132" cy="35715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15 Joint </a:t>
            </a:r>
            <a:r>
              <a:rPr kumimoji="0" lang="en-US" sz="1000" b="0" i="0" u="none" strike="noStrike" kern="1200" cap="none" spc="0" normalizeH="0" baseline="0" noProof="0" dirty="0" err="1">
                <a:ln>
                  <a:noFill/>
                </a:ln>
                <a:solidFill>
                  <a:srgbClr val="333333"/>
                </a:solidFill>
                <a:effectLst/>
                <a:uLnTx/>
                <a:uFillTx/>
                <a:latin typeface="Arial"/>
                <a:ea typeface="+mn-ea"/>
                <a:cs typeface="+mn-cs"/>
              </a:rPr>
              <a:t>Scientif</a:t>
            </a:r>
            <a:r>
              <a:rPr kumimoji="0" lang="en-US" sz="1000" b="0" i="0" u="none" strike="noStrike" kern="1200" cap="none" spc="0" normalizeH="0" baseline="0" noProof="0" dirty="0">
                <a:ln>
                  <a:noFill/>
                </a:ln>
                <a:solidFill>
                  <a:srgbClr val="333333"/>
                </a:solidFill>
                <a:effectLst/>
                <a:uLnTx/>
                <a:uFillTx/>
                <a:latin typeface="Arial"/>
                <a:ea typeface="+mn-ea"/>
                <a:cs typeface="+mn-cs"/>
              </a:rPr>
              <a:t>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E98AC312-C5D4-795C-DC38-DA3976B59D40}"/>
              </a:ext>
            </a:extLst>
          </p:cNvPr>
          <p:cNvGrpSpPr>
            <a:grpSpLocks noChangeAspect="1"/>
          </p:cNvGrpSpPr>
          <p:nvPr/>
        </p:nvGrpSpPr>
        <p:grpSpPr>
          <a:xfrm>
            <a:off x="255983" y="1216972"/>
            <a:ext cx="7177367" cy="3194147"/>
            <a:chOff x="1779475" y="1899335"/>
            <a:chExt cx="10248710" cy="4560988"/>
          </a:xfrm>
        </p:grpSpPr>
        <p:pic>
          <p:nvPicPr>
            <p:cNvPr id="10" name="Picture 9">
              <a:extLst>
                <a:ext uri="{FF2B5EF4-FFF2-40B4-BE49-F238E27FC236}">
                  <a16:creationId xmlns:a16="http://schemas.microsoft.com/office/drawing/2014/main" id="{08B469F8-C0CA-B3CB-F120-D19006F78D21}"/>
                </a:ext>
              </a:extLst>
            </p:cNvPr>
            <p:cNvPicPr>
              <a:picLocks noChangeAspect="1"/>
            </p:cNvPicPr>
            <p:nvPr/>
          </p:nvPicPr>
          <p:blipFill>
            <a:blip r:embed="rId3"/>
            <a:stretch>
              <a:fillRect/>
            </a:stretch>
          </p:blipFill>
          <p:spPr>
            <a:xfrm rot="704044">
              <a:off x="1779475" y="1899335"/>
              <a:ext cx="7053306" cy="2474005"/>
            </a:xfrm>
            <a:prstGeom prst="rect">
              <a:avLst/>
            </a:prstGeom>
          </p:spPr>
        </p:pic>
        <p:pic>
          <p:nvPicPr>
            <p:cNvPr id="11" name="Picture 10">
              <a:extLst>
                <a:ext uri="{FF2B5EF4-FFF2-40B4-BE49-F238E27FC236}">
                  <a16:creationId xmlns:a16="http://schemas.microsoft.com/office/drawing/2014/main" id="{8BEA61BB-01E8-2467-E020-84C5BE15D409}"/>
                </a:ext>
              </a:extLst>
            </p:cNvPr>
            <p:cNvPicPr>
              <a:picLocks noChangeAspect="1"/>
            </p:cNvPicPr>
            <p:nvPr/>
          </p:nvPicPr>
          <p:blipFill rotWithShape="1">
            <a:blip r:embed="rId4"/>
            <a:srcRect l="64531" t="18900"/>
            <a:stretch/>
          </p:blipFill>
          <p:spPr>
            <a:xfrm>
              <a:off x="8801100" y="2400300"/>
              <a:ext cx="3227085" cy="4060023"/>
            </a:xfrm>
            <a:prstGeom prst="rect">
              <a:avLst/>
            </a:prstGeom>
          </p:spPr>
        </p:pic>
      </p:grpSp>
      <p:pic>
        <p:nvPicPr>
          <p:cNvPr id="12" name="Picture 11">
            <a:extLst>
              <a:ext uri="{FF2B5EF4-FFF2-40B4-BE49-F238E27FC236}">
                <a16:creationId xmlns:a16="http://schemas.microsoft.com/office/drawing/2014/main" id="{5EEFE8CC-230B-944D-A746-B8D4E843D527}"/>
              </a:ext>
            </a:extLst>
          </p:cNvPr>
          <p:cNvPicPr>
            <a:picLocks noChangeAspect="1"/>
          </p:cNvPicPr>
          <p:nvPr/>
        </p:nvPicPr>
        <p:blipFill>
          <a:blip r:embed="rId5"/>
          <a:stretch>
            <a:fillRect/>
          </a:stretch>
        </p:blipFill>
        <p:spPr>
          <a:xfrm>
            <a:off x="77961" y="3270538"/>
            <a:ext cx="5036317" cy="3209500"/>
          </a:xfrm>
          <a:prstGeom prst="rect">
            <a:avLst/>
          </a:prstGeom>
        </p:spPr>
      </p:pic>
      <p:sp>
        <p:nvSpPr>
          <p:cNvPr id="14" name="TextBox 13">
            <a:extLst>
              <a:ext uri="{FF2B5EF4-FFF2-40B4-BE49-F238E27FC236}">
                <a16:creationId xmlns:a16="http://schemas.microsoft.com/office/drawing/2014/main" id="{A91E9F83-9ED9-4001-BF8F-A85375386B6C}"/>
              </a:ext>
            </a:extLst>
          </p:cNvPr>
          <p:cNvSpPr txBox="1"/>
          <p:nvPr/>
        </p:nvSpPr>
        <p:spPr>
          <a:xfrm>
            <a:off x="2296110" y="5591852"/>
            <a:ext cx="2679364" cy="533351"/>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ESR</a:t>
            </a:r>
            <a:r>
              <a:rPr kumimoji="0" lang="en-US" sz="133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Storage times of up to 10 hours</a:t>
            </a:r>
          </a:p>
        </p:txBody>
      </p:sp>
      <p:pic>
        <p:nvPicPr>
          <p:cNvPr id="17" name="Picture 16">
            <a:extLst>
              <a:ext uri="{FF2B5EF4-FFF2-40B4-BE49-F238E27FC236}">
                <a16:creationId xmlns:a16="http://schemas.microsoft.com/office/drawing/2014/main" id="{89BB5CED-6C7F-E795-DB24-745D4CF39F47}"/>
              </a:ext>
            </a:extLst>
          </p:cNvPr>
          <p:cNvPicPr>
            <a:picLocks noChangeAspect="1"/>
          </p:cNvPicPr>
          <p:nvPr/>
        </p:nvPicPr>
        <p:blipFill>
          <a:blip r:embed="rId6"/>
          <a:stretch>
            <a:fillRect/>
          </a:stretch>
        </p:blipFill>
        <p:spPr>
          <a:xfrm>
            <a:off x="7156455" y="1332579"/>
            <a:ext cx="5097582" cy="1812723"/>
          </a:xfrm>
          <a:prstGeom prst="rect">
            <a:avLst/>
          </a:prstGeom>
        </p:spPr>
      </p:pic>
      <p:sp>
        <p:nvSpPr>
          <p:cNvPr id="19" name="Content Placeholder 2">
            <a:extLst>
              <a:ext uri="{FF2B5EF4-FFF2-40B4-BE49-F238E27FC236}">
                <a16:creationId xmlns:a16="http://schemas.microsoft.com/office/drawing/2014/main" id="{9AB715D9-E545-0775-EA84-C73A1859E43F}"/>
              </a:ext>
            </a:extLst>
          </p:cNvPr>
          <p:cNvSpPr txBox="1">
            <a:spLocks/>
          </p:cNvSpPr>
          <p:nvPr/>
        </p:nvSpPr>
        <p:spPr>
          <a:xfrm>
            <a:off x="7542258" y="1430810"/>
            <a:ext cx="1344895" cy="357157"/>
          </a:xfrm>
          <a:prstGeom prst="rect">
            <a:avLst/>
          </a:prstGeom>
          <a:solidFill>
            <a:schemeClr val="bg1"/>
          </a:solidFill>
        </p:spPr>
        <p:txBody>
          <a:bodyPr anchor="t" anchorCtr="0">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4000"/>
              </a:spcAft>
              <a:buClr>
                <a:srgbClr val="00B0F0"/>
              </a:buClr>
              <a:buSzTx/>
              <a:buFont typeface="Wingdings" pitchFamily="2" charset="2"/>
              <a:buNone/>
              <a:tabLst/>
              <a:defRPr/>
            </a:pPr>
            <a:r>
              <a:rPr kumimoji="0" lang="en-AU" sz="1467" b="0" i="0" u="none" strike="noStrike" kern="1200" cap="none" spc="0" normalizeH="0" baseline="0" noProof="0" dirty="0">
                <a:ln>
                  <a:noFill/>
                </a:ln>
                <a:solidFill>
                  <a:prstClr val="black"/>
                </a:solidFill>
                <a:effectLst/>
                <a:uLnTx/>
                <a:uFillTx/>
                <a:latin typeface="Arial" charset="0"/>
                <a:cs typeface="Arial" charset="0"/>
              </a:rPr>
              <a:t>Accepted in</a:t>
            </a:r>
          </a:p>
        </p:txBody>
      </p:sp>
      <p:pic>
        <p:nvPicPr>
          <p:cNvPr id="21" name="Picture 2">
            <a:extLst>
              <a:ext uri="{FF2B5EF4-FFF2-40B4-BE49-F238E27FC236}">
                <a16:creationId xmlns:a16="http://schemas.microsoft.com/office/drawing/2014/main" id="{0A767F90-290E-4B91-56D0-70E78443D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57" y="1689472"/>
            <a:ext cx="1344895" cy="3288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9868732-BDA8-3124-22E4-D7D171370AFF}"/>
              </a:ext>
            </a:extLst>
          </p:cNvPr>
          <p:cNvSpPr txBox="1"/>
          <p:nvPr/>
        </p:nvSpPr>
        <p:spPr>
          <a:xfrm>
            <a:off x="7374268" y="3138619"/>
            <a:ext cx="4678033" cy="1026178"/>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meteoritic data,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and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rates in plasmas, and astrophysical simulations, the isolation time of the solar matter from the last synthesis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is for the first time positive! </a:t>
            </a:r>
          </a:p>
        </p:txBody>
      </p:sp>
      <p:sp>
        <p:nvSpPr>
          <p:cNvPr id="24" name="TextBox 23">
            <a:extLst>
              <a:ext uri="{FF2B5EF4-FFF2-40B4-BE49-F238E27FC236}">
                <a16:creationId xmlns:a16="http://schemas.microsoft.com/office/drawing/2014/main" id="{161DAF57-9ACD-18E8-8842-F8A0B98E77B3}"/>
              </a:ext>
            </a:extLst>
          </p:cNvPr>
          <p:cNvSpPr txBox="1"/>
          <p:nvPr/>
        </p:nvSpPr>
        <p:spPr>
          <a:xfrm>
            <a:off x="8423783" y="4106531"/>
            <a:ext cx="3533981"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G. Leckenby et al., Nature 635, 321 (2024) </a:t>
            </a:r>
          </a:p>
        </p:txBody>
      </p:sp>
      <p:sp>
        <p:nvSpPr>
          <p:cNvPr id="25" name="TextBox 24">
            <a:extLst>
              <a:ext uri="{FF2B5EF4-FFF2-40B4-BE49-F238E27FC236}">
                <a16:creationId xmlns:a16="http://schemas.microsoft.com/office/drawing/2014/main" id="{C351BAE7-388B-B1F9-B905-A7F814D79197}"/>
              </a:ext>
            </a:extLst>
          </p:cNvPr>
          <p:cNvSpPr txBox="1"/>
          <p:nvPr/>
        </p:nvSpPr>
        <p:spPr>
          <a:xfrm>
            <a:off x="7350491" y="4555615"/>
            <a:ext cx="482062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new neutrino capture rates, the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constant sets precise constraints on the production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by solar pp neutrinos, and thus for the LOREX project aiming at measuring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in lorandite minerals</a:t>
            </a:r>
          </a:p>
        </p:txBody>
      </p:sp>
      <p:sp>
        <p:nvSpPr>
          <p:cNvPr id="26" name="TextBox 25">
            <a:extLst>
              <a:ext uri="{FF2B5EF4-FFF2-40B4-BE49-F238E27FC236}">
                <a16:creationId xmlns:a16="http://schemas.microsoft.com/office/drawing/2014/main" id="{8343F31C-B6BF-6751-4FFD-D6C18E292038}"/>
              </a:ext>
            </a:extLst>
          </p:cNvPr>
          <p:cNvSpPr txBox="1"/>
          <p:nvPr/>
        </p:nvSpPr>
        <p:spPr>
          <a:xfrm>
            <a:off x="7954497" y="5680991"/>
            <a:ext cx="4446217"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R. S. Sidhu et al., Phys. Rev. Lett. 133, 232701 (2024) </a:t>
            </a:r>
          </a:p>
        </p:txBody>
      </p:sp>
      <p:pic>
        <p:nvPicPr>
          <p:cNvPr id="27" name="Picture 13">
            <a:extLst>
              <a:ext uri="{FF2B5EF4-FFF2-40B4-BE49-F238E27FC236}">
                <a16:creationId xmlns:a16="http://schemas.microsoft.com/office/drawing/2014/main" id="{8F88BF9E-A1B0-A7B3-1374-352475C66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34" y="5964024"/>
            <a:ext cx="554079" cy="5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www.gsi.de/fileadmin/_processed_/4/4/csm_sparclogo_bc5be07c61.jpg">
            <a:extLst>
              <a:ext uri="{FF2B5EF4-FFF2-40B4-BE49-F238E27FC236}">
                <a16:creationId xmlns:a16="http://schemas.microsoft.com/office/drawing/2014/main" id="{02F29CAC-7AB8-BD69-6906-8AF314F5C7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2554" y="6004872"/>
            <a:ext cx="1675732" cy="47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93E83317-A7CD-5187-5DAC-B4DF7AC69E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0" y="5980056"/>
            <a:ext cx="538293" cy="5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1">
            <a:extLst>
              <a:ext uri="{FF2B5EF4-FFF2-40B4-BE49-F238E27FC236}">
                <a16:creationId xmlns:a16="http://schemas.microsoft.com/office/drawing/2014/main" id="{27BC532D-0D0F-F538-ABF8-3A82AB607F35}"/>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8825183" y="25094"/>
            <a:ext cx="1232747" cy="1232747"/>
          </a:xfrm>
          <a:prstGeom prst="rect">
            <a:avLst/>
          </a:prstGeom>
        </p:spPr>
      </p:pic>
      <p:pic>
        <p:nvPicPr>
          <p:cNvPr id="6" name="Picture 5" descr="A black and red text with a white background&#10;&#10;Description automatically generated">
            <a:extLst>
              <a:ext uri="{FF2B5EF4-FFF2-40B4-BE49-F238E27FC236}">
                <a16:creationId xmlns:a16="http://schemas.microsoft.com/office/drawing/2014/main" id="{76C1024F-4337-D445-758B-1A0EA707EE50}"/>
              </a:ext>
            </a:extLst>
          </p:cNvPr>
          <p:cNvPicPr>
            <a:picLocks noChangeAspect="1"/>
          </p:cNvPicPr>
          <p:nvPr/>
        </p:nvPicPr>
        <p:blipFill>
          <a:blip r:embed="rId12"/>
          <a:stretch>
            <a:fillRect/>
          </a:stretch>
        </p:blipFill>
        <p:spPr>
          <a:xfrm>
            <a:off x="10600332" y="6012531"/>
            <a:ext cx="881797" cy="480000"/>
          </a:xfrm>
          <a:prstGeom prst="rect">
            <a:avLst/>
          </a:prstGeom>
        </p:spPr>
      </p:pic>
      <p:pic>
        <p:nvPicPr>
          <p:cNvPr id="8" name="Picture 7" descr="A logo of a skin condition&#10;&#10;Description automatically generated">
            <a:extLst>
              <a:ext uri="{FF2B5EF4-FFF2-40B4-BE49-F238E27FC236}">
                <a16:creationId xmlns:a16="http://schemas.microsoft.com/office/drawing/2014/main" id="{3A392C2E-1FCD-D225-E6BA-894E5FC290F2}"/>
              </a:ext>
            </a:extLst>
          </p:cNvPr>
          <p:cNvPicPr>
            <a:picLocks noChangeAspect="1"/>
          </p:cNvPicPr>
          <p:nvPr/>
        </p:nvPicPr>
        <p:blipFill>
          <a:blip r:embed="rId13"/>
          <a:stretch>
            <a:fillRect/>
          </a:stretch>
        </p:blipFill>
        <p:spPr>
          <a:xfrm>
            <a:off x="11530040" y="5959156"/>
            <a:ext cx="661961" cy="480000"/>
          </a:xfrm>
          <a:prstGeom prst="rect">
            <a:avLst/>
          </a:prstGeom>
        </p:spPr>
      </p:pic>
      <p:pic>
        <p:nvPicPr>
          <p:cNvPr id="5" name="図 8">
            <a:extLst>
              <a:ext uri="{FF2B5EF4-FFF2-40B4-BE49-F238E27FC236}">
                <a16:creationId xmlns:a16="http://schemas.microsoft.com/office/drawing/2014/main" id="{FB05785D-522C-D914-A076-E627AFE2C8F8}"/>
              </a:ext>
            </a:extLst>
          </p:cNvPr>
          <p:cNvPicPr>
            <a:picLocks noChangeAspect="1"/>
          </p:cNvPicPr>
          <p:nvPr/>
        </p:nvPicPr>
        <p:blipFill>
          <a:blip r:embed="rId14"/>
          <a:stretch>
            <a:fillRect/>
          </a:stretch>
        </p:blipFill>
        <p:spPr>
          <a:xfrm>
            <a:off x="0" y="638"/>
            <a:ext cx="1466357" cy="1782188"/>
          </a:xfrm>
          <a:prstGeom prst="rect">
            <a:avLst/>
          </a:prstGeom>
        </p:spPr>
      </p:pic>
      <p:sp>
        <p:nvSpPr>
          <p:cNvPr id="7" name="TextBox 6">
            <a:extLst>
              <a:ext uri="{FF2B5EF4-FFF2-40B4-BE49-F238E27FC236}">
                <a16:creationId xmlns:a16="http://schemas.microsoft.com/office/drawing/2014/main" id="{6C346E5D-B3FC-CFC5-812F-2E96C4691630}"/>
              </a:ext>
            </a:extLst>
          </p:cNvPr>
          <p:cNvSpPr txBox="1"/>
          <p:nvPr/>
        </p:nvSpPr>
        <p:spPr>
          <a:xfrm>
            <a:off x="3038069" y="5010424"/>
            <a:ext cx="2076209" cy="707886"/>
          </a:xfrm>
          <a:prstGeom prst="rect">
            <a:avLst/>
          </a:prstGeom>
        </p:spPr>
        <p:txBody>
          <a:bodyPr vert="horz" wrap="none" lIns="91440" tIns="45720" rIns="91440" bIns="45720" rtlCol="0" anchor="t">
            <a:spAutoFit/>
          </a:bodyPr>
          <a:lstStyle/>
          <a:p>
            <a:pPr algn="l"/>
            <a:r>
              <a:rPr lang="en-GB" sz="2000" dirty="0"/>
              <a:t>T</a:t>
            </a:r>
            <a:r>
              <a:rPr lang="en-GB" sz="2000" baseline="-25000" dirty="0"/>
              <a:t>1/2</a:t>
            </a:r>
            <a:r>
              <a:rPr lang="en-GB" sz="2000" baseline="30000" dirty="0"/>
              <a:t>the</a:t>
            </a:r>
            <a:r>
              <a:rPr lang="en-GB" sz="2000" dirty="0"/>
              <a:t> =122 days</a:t>
            </a:r>
          </a:p>
          <a:p>
            <a:pPr algn="l"/>
            <a:r>
              <a:rPr lang="en-GB" sz="2000" dirty="0"/>
              <a:t>T</a:t>
            </a:r>
            <a:r>
              <a:rPr lang="en-GB" sz="2000" baseline="-25000" dirty="0"/>
              <a:t>1/2</a:t>
            </a:r>
            <a:r>
              <a:rPr lang="en-GB" sz="2000" baseline="30000" dirty="0"/>
              <a:t>exp</a:t>
            </a:r>
            <a:r>
              <a:rPr lang="en-GB" sz="2000" dirty="0"/>
              <a:t>=291 days</a:t>
            </a:r>
          </a:p>
        </p:txBody>
      </p:sp>
    </p:spTree>
    <p:extLst>
      <p:ext uri="{BB962C8B-B14F-4D97-AF65-F5344CB8AC3E}">
        <p14:creationId xmlns:p14="http://schemas.microsoft.com/office/powerpoint/2010/main" val="8011780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753D-8A03-F719-1264-6864E2CD39D7}"/>
            </a:ext>
          </a:extLst>
        </p:cNvPr>
        <p:cNvGrpSpPr/>
        <p:nvPr/>
      </p:nvGrpSpPr>
      <p:grpSpPr>
        <a:xfrm>
          <a:off x="0" y="0"/>
          <a:ext cx="0" cy="0"/>
          <a:chOff x="0" y="0"/>
          <a:chExt cx="0" cy="0"/>
        </a:xfrm>
      </p:grpSpPr>
      <p:grpSp>
        <p:nvGrpSpPr>
          <p:cNvPr id="21" name="Gruppieren 20">
            <a:extLst>
              <a:ext uri="{FF2B5EF4-FFF2-40B4-BE49-F238E27FC236}">
                <a16:creationId xmlns:a16="http://schemas.microsoft.com/office/drawing/2014/main" id="{D6A33562-84E9-EFD1-404C-4F93C59536E0}"/>
              </a:ext>
            </a:extLst>
          </p:cNvPr>
          <p:cNvGrpSpPr/>
          <p:nvPr/>
        </p:nvGrpSpPr>
        <p:grpSpPr>
          <a:xfrm>
            <a:off x="195621" y="2477648"/>
            <a:ext cx="6263289" cy="3676909"/>
            <a:chOff x="94576" y="1879470"/>
            <a:chExt cx="4617457" cy="2653379"/>
          </a:xfrm>
        </p:grpSpPr>
        <p:pic>
          <p:nvPicPr>
            <p:cNvPr id="4" name="Grafik 3">
              <a:extLst>
                <a:ext uri="{FF2B5EF4-FFF2-40B4-BE49-F238E27FC236}">
                  <a16:creationId xmlns:a16="http://schemas.microsoft.com/office/drawing/2014/main" id="{313C9F93-1EA4-49C2-C296-682E82FFCB87}"/>
                </a:ext>
              </a:extLst>
            </p:cNvPr>
            <p:cNvPicPr>
              <a:picLocks noChangeAspect="1"/>
            </p:cNvPicPr>
            <p:nvPr/>
          </p:nvPicPr>
          <p:blipFill rotWithShape="1">
            <a:blip r:embed="rId2"/>
            <a:srcRect t="4800" r="1991" b="-199"/>
            <a:stretch/>
          </p:blipFill>
          <p:spPr>
            <a:xfrm>
              <a:off x="94576" y="2047054"/>
              <a:ext cx="4617457" cy="2485795"/>
            </a:xfrm>
            <a:prstGeom prst="rect">
              <a:avLst/>
            </a:prstGeom>
          </p:spPr>
        </p:pic>
        <p:grpSp>
          <p:nvGrpSpPr>
            <p:cNvPr id="24" name="Group 23">
              <a:extLst>
                <a:ext uri="{FF2B5EF4-FFF2-40B4-BE49-F238E27FC236}">
                  <a16:creationId xmlns:a16="http://schemas.microsoft.com/office/drawing/2014/main" id="{A661AA14-EFB6-3B34-9DC9-B54F47CC35AC}"/>
                </a:ext>
              </a:extLst>
            </p:cNvPr>
            <p:cNvGrpSpPr/>
            <p:nvPr/>
          </p:nvGrpSpPr>
          <p:grpSpPr>
            <a:xfrm>
              <a:off x="150848" y="1879470"/>
              <a:ext cx="1033917" cy="2300644"/>
              <a:chOff x="-65733" y="1866180"/>
              <a:chExt cx="1033917" cy="2300644"/>
            </a:xfrm>
          </p:grpSpPr>
          <p:cxnSp>
            <p:nvCxnSpPr>
              <p:cNvPr id="25" name="Gerader Verbinder 11">
                <a:extLst>
                  <a:ext uri="{FF2B5EF4-FFF2-40B4-BE49-F238E27FC236}">
                    <a16:creationId xmlns:a16="http://schemas.microsoft.com/office/drawing/2014/main" id="{D5BE3EE3-769E-B386-BCDC-79B3E21F962C}"/>
                  </a:ext>
                </a:extLst>
              </p:cNvPr>
              <p:cNvCxnSpPr>
                <a:cxnSpLocks/>
                <a:endCxn id="26" idx="0"/>
              </p:cNvCxnSpPr>
              <p:nvPr/>
            </p:nvCxnSpPr>
            <p:spPr>
              <a:xfrm>
                <a:off x="384796" y="2774084"/>
                <a:ext cx="0" cy="1238933"/>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Rechteck: abgerundete Ecken 5">
                <a:extLst>
                  <a:ext uri="{FF2B5EF4-FFF2-40B4-BE49-F238E27FC236}">
                    <a16:creationId xmlns:a16="http://schemas.microsoft.com/office/drawing/2014/main" id="{F073ED7E-34E0-F842-2485-355AA0864DFC}"/>
                  </a:ext>
                </a:extLst>
              </p:cNvPr>
              <p:cNvSpPr/>
              <p:nvPr/>
            </p:nvSpPr>
            <p:spPr>
              <a:xfrm>
                <a:off x="313547" y="4013017"/>
                <a:ext cx="142498" cy="15380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CH" sz="2400">
                  <a:solidFill>
                    <a:prstClr val="white"/>
                  </a:solidFill>
                  <a:latin typeface="Arial"/>
                </a:endParaRPr>
              </a:p>
            </p:txBody>
          </p:sp>
          <p:pic>
            <p:nvPicPr>
              <p:cNvPr id="31" name="Picture 30">
                <a:extLst>
                  <a:ext uri="{FF2B5EF4-FFF2-40B4-BE49-F238E27FC236}">
                    <a16:creationId xmlns:a16="http://schemas.microsoft.com/office/drawing/2014/main" id="{6E2E55E6-5633-6081-7FAE-AA0703C111A4}"/>
                  </a:ext>
                </a:extLst>
              </p:cNvPr>
              <p:cNvPicPr>
                <a:picLocks noChangeAspect="1"/>
              </p:cNvPicPr>
              <p:nvPr/>
            </p:nvPicPr>
            <p:blipFill rotWithShape="1">
              <a:blip r:embed="rId3"/>
              <a:srcRect l="7127" t="3134" r="9628" b="2418"/>
              <a:stretch/>
            </p:blipFill>
            <p:spPr>
              <a:xfrm>
                <a:off x="-65733" y="1866180"/>
                <a:ext cx="1033917" cy="888069"/>
              </a:xfrm>
              <a:prstGeom prst="rect">
                <a:avLst/>
              </a:prstGeom>
              <a:solidFill>
                <a:schemeClr val="bg1"/>
              </a:solidFill>
              <a:ln w="28575">
                <a:solidFill>
                  <a:srgbClr val="FF0000"/>
                </a:solidFill>
              </a:ln>
            </p:spPr>
          </p:pic>
        </p:grpSp>
        <p:grpSp>
          <p:nvGrpSpPr>
            <p:cNvPr id="32" name="Group 31">
              <a:extLst>
                <a:ext uri="{FF2B5EF4-FFF2-40B4-BE49-F238E27FC236}">
                  <a16:creationId xmlns:a16="http://schemas.microsoft.com/office/drawing/2014/main" id="{E7DEC840-60B7-8E81-B568-3ADDBF456088}"/>
                </a:ext>
              </a:extLst>
            </p:cNvPr>
            <p:cNvGrpSpPr/>
            <p:nvPr/>
          </p:nvGrpSpPr>
          <p:grpSpPr>
            <a:xfrm>
              <a:off x="564601" y="2875885"/>
              <a:ext cx="1089124" cy="653838"/>
              <a:chOff x="754519" y="2528702"/>
              <a:chExt cx="1089124" cy="653838"/>
            </a:xfrm>
          </p:grpSpPr>
          <p:sp>
            <p:nvSpPr>
              <p:cNvPr id="33" name="TextBox 32">
                <a:extLst>
                  <a:ext uri="{FF2B5EF4-FFF2-40B4-BE49-F238E27FC236}">
                    <a16:creationId xmlns:a16="http://schemas.microsoft.com/office/drawing/2014/main" id="{3A492C3E-E0E5-0628-7093-BF3ECE7BC884}"/>
                  </a:ext>
                </a:extLst>
              </p:cNvPr>
              <p:cNvSpPr txBox="1"/>
              <p:nvPr/>
            </p:nvSpPr>
            <p:spPr>
              <a:xfrm>
                <a:off x="754519" y="2528702"/>
                <a:ext cx="1089124" cy="444204"/>
              </a:xfrm>
              <a:prstGeom prst="rect">
                <a:avLst/>
              </a:prstGeom>
            </p:spPr>
            <p:txBody>
              <a:bodyPr vert="horz" wrap="none" lIns="121920" tIns="60960" rIns="121920" bIns="60960" rtlCol="0" anchor="t">
                <a:spAutoFit/>
              </a:bodyPr>
              <a:lstStyle/>
              <a:p>
                <a:pPr defTabSz="609585"/>
                <a:r>
                  <a:rPr lang="en-US" sz="1600" dirty="0">
                    <a:solidFill>
                      <a:prstClr val="black"/>
                    </a:solidFill>
                    <a:latin typeface="Arial"/>
                  </a:rPr>
                  <a:t>Sea of fission</a:t>
                </a:r>
              </a:p>
              <a:p>
                <a:pPr defTabSz="609585"/>
                <a:r>
                  <a:rPr lang="en-US" sz="1600" dirty="0">
                    <a:solidFill>
                      <a:prstClr val="black"/>
                    </a:solidFill>
                    <a:latin typeface="Arial"/>
                  </a:rPr>
                  <a:t>instability</a:t>
                </a:r>
                <a:endParaRPr lang="de-DE" sz="1600" dirty="0">
                  <a:solidFill>
                    <a:prstClr val="black"/>
                  </a:solidFill>
                  <a:latin typeface="Arial"/>
                </a:endParaRPr>
              </a:p>
            </p:txBody>
          </p:sp>
          <p:sp>
            <p:nvSpPr>
              <p:cNvPr id="34" name="Down Arrow 33">
                <a:extLst>
                  <a:ext uri="{FF2B5EF4-FFF2-40B4-BE49-F238E27FC236}">
                    <a16:creationId xmlns:a16="http://schemas.microsoft.com/office/drawing/2014/main" id="{A3DA9694-F125-7B62-47F3-69A814616F6D}"/>
                  </a:ext>
                </a:extLst>
              </p:cNvPr>
              <p:cNvSpPr/>
              <p:nvPr/>
            </p:nvSpPr>
            <p:spPr>
              <a:xfrm rot="5400000">
                <a:off x="911777" y="2910436"/>
                <a:ext cx="218050" cy="326157"/>
              </a:xfrm>
              <a:prstGeom prst="downArrow">
                <a:avLst/>
              </a:prstGeom>
              <a:solidFill>
                <a:srgbClr val="FDBB6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a:solidFill>
                    <a:prstClr val="white"/>
                  </a:solidFill>
                  <a:latin typeface="Arial"/>
                </a:endParaRPr>
              </a:p>
            </p:txBody>
          </p:sp>
        </p:grpSp>
      </p:grpSp>
      <p:pic>
        <p:nvPicPr>
          <p:cNvPr id="15" name="Grafik 14" descr="Ein Bild, das Text, Schrift, Design enthält.&#10;&#10;Automatisch generierte Beschreibung">
            <a:extLst>
              <a:ext uri="{FF2B5EF4-FFF2-40B4-BE49-F238E27FC236}">
                <a16:creationId xmlns:a16="http://schemas.microsoft.com/office/drawing/2014/main" id="{0D0A8608-46BC-9809-FA3D-ED4AC41B442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867" y="5973488"/>
            <a:ext cx="1199024" cy="917621"/>
          </a:xfrm>
          <a:prstGeom prst="rect">
            <a:avLst/>
          </a:prstGeom>
        </p:spPr>
      </p:pic>
      <p:sp>
        <p:nvSpPr>
          <p:cNvPr id="19" name="Rectangle 7">
            <a:extLst>
              <a:ext uri="{FF2B5EF4-FFF2-40B4-BE49-F238E27FC236}">
                <a16:creationId xmlns:a16="http://schemas.microsoft.com/office/drawing/2014/main" id="{3B73571E-B85C-2BA6-2FF7-44BBEFE23363}"/>
              </a:ext>
            </a:extLst>
          </p:cNvPr>
          <p:cNvSpPr/>
          <p:nvPr/>
        </p:nvSpPr>
        <p:spPr>
          <a:xfrm>
            <a:off x="7010376" y="2458112"/>
            <a:ext cx="3260636" cy="3684085"/>
          </a:xfrm>
          <a:prstGeom prst="rect">
            <a:avLst/>
          </a:prstGeom>
        </p:spPr>
        <p:txBody>
          <a:bodyPr wrap="none">
            <a:spAutoFit/>
          </a:bodyPr>
          <a:lstStyle/>
          <a:p>
            <a:pPr defTabSz="609585">
              <a:tabLst>
                <a:tab pos="1075240" algn="l"/>
              </a:tabLst>
              <a:defRPr/>
            </a:pPr>
            <a:r>
              <a:rPr lang="nb-NO" sz="1467" u="sng" dirty="0">
                <a:solidFill>
                  <a:prstClr val="black"/>
                </a:solidFill>
                <a:latin typeface="Arial" panose="020B0604020202020204" pitchFamily="34" charset="0"/>
                <a:ea typeface="Tahoma" panose="020B0604030504040204" pitchFamily="34" charset="0"/>
                <a:cs typeface="Arial" panose="020B0604020202020204" pitchFamily="34" charset="0"/>
              </a:rPr>
              <a:t>Experiment:</a:t>
            </a:r>
            <a:r>
              <a:rPr lang="nb-NO" sz="1467"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1467" baseline="30000" dirty="0">
                <a:solidFill>
                  <a:prstClr val="black"/>
                </a:solidFill>
                <a:latin typeface="Arial" panose="020B0604020202020204" pitchFamily="34" charset="0"/>
                <a:cs typeface="Arial" panose="020B0604020202020204" pitchFamily="34" charset="0"/>
              </a:rPr>
              <a:t>50</a:t>
            </a:r>
            <a:r>
              <a:rPr lang="en-US" sz="1467" dirty="0">
                <a:solidFill>
                  <a:prstClr val="black"/>
                </a:solidFill>
                <a:latin typeface="Arial" panose="020B0604020202020204" pitchFamily="34" charset="0"/>
                <a:cs typeface="Arial" panose="020B0604020202020204" pitchFamily="34" charset="0"/>
              </a:rPr>
              <a:t>Ti+</a:t>
            </a:r>
            <a:r>
              <a:rPr lang="en-US" sz="1467" baseline="30000" dirty="0">
                <a:solidFill>
                  <a:prstClr val="black"/>
                </a:solidFill>
                <a:latin typeface="Arial" panose="020B0604020202020204" pitchFamily="34" charset="0"/>
                <a:cs typeface="Arial" panose="020B0604020202020204" pitchFamily="34" charset="0"/>
              </a:rPr>
              <a:t>204</a:t>
            </a:r>
            <a:r>
              <a:rPr lang="en-US" sz="1467" dirty="0">
                <a:solidFill>
                  <a:prstClr val="black"/>
                </a:solidFill>
                <a:latin typeface="Arial" panose="020B0604020202020204" pitchFamily="34" charset="0"/>
                <a:cs typeface="Arial" panose="020B0604020202020204" pitchFamily="34" charset="0"/>
              </a:rPr>
              <a:t>Pb @</a:t>
            </a:r>
            <a:r>
              <a:rPr lang="en-US" sz="14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TASCA</a:t>
            </a:r>
            <a:endParaRPr lang="nb-NO" sz="1467" u="sng" dirty="0">
              <a:solidFill>
                <a:prstClr val="black"/>
              </a:solidFill>
              <a:latin typeface="Arial" panose="020B0604020202020204" pitchFamily="34" charset="0"/>
              <a:ea typeface="Tahoma" panose="020B0604030504040204" pitchFamily="34" charset="0"/>
              <a:cs typeface="Arial" panose="020B0604020202020204" pitchFamily="34" charset="0"/>
            </a:endParaRPr>
          </a:p>
          <a:p>
            <a:pPr defTabSz="609585">
              <a:tabLst>
                <a:tab pos="1075240" algn="l"/>
              </a:tabLst>
              <a:defRPr/>
            </a:pPr>
            <a:endParaRPr lang="nb-NO" sz="667" dirty="0">
              <a:solidFill>
                <a:prstClr val="black"/>
              </a:solidFill>
              <a:latin typeface="Arial" panose="020B0604020202020204" pitchFamily="34" charset="0"/>
              <a:ea typeface="Tahoma" panose="020B0604030504040204" pitchFamily="34" charset="0"/>
              <a:cs typeface="Arial" panose="020B0604020202020204" pitchFamily="34" charset="0"/>
            </a:endParaRPr>
          </a:p>
          <a:p>
            <a:pPr defTabSz="609585">
              <a:tabLst>
                <a:tab pos="1075240" algn="l"/>
              </a:tabLst>
              <a:defRPr/>
            </a:pPr>
            <a:r>
              <a:rPr lang="en-US" sz="1467" dirty="0">
                <a:solidFill>
                  <a:prstClr val="black"/>
                </a:solidFill>
                <a:latin typeface="Arial" panose="020B0604020202020204" pitchFamily="34" charset="0"/>
                <a:cs typeface="Arial" panose="020B0604020202020204" pitchFamily="34" charset="0"/>
              </a:rPr>
              <a:t>K-isomeric state</a:t>
            </a:r>
            <a:r>
              <a:rPr lang="ru-RU" sz="1467" dirty="0">
                <a:solidFill>
                  <a:prstClr val="black"/>
                </a:solidFill>
                <a:latin typeface="Arial" panose="020B0604020202020204" pitchFamily="34" charset="0"/>
                <a:cs typeface="Arial" panose="020B0604020202020204" pitchFamily="34" charset="0"/>
              </a:rPr>
              <a:t> (</a:t>
            </a:r>
            <a:r>
              <a:rPr lang="en-US" sz="1467" dirty="0">
                <a:solidFill>
                  <a:prstClr val="black"/>
                </a:solidFill>
                <a:latin typeface="Arial" panose="020B0604020202020204" pitchFamily="34" charset="0"/>
                <a:cs typeface="Arial" panose="020B0604020202020204" pitchFamily="34" charset="0"/>
              </a:rPr>
              <a:t>Rf-252m</a:t>
            </a:r>
            <a:r>
              <a:rPr lang="ru-RU" sz="1467" dirty="0">
                <a:solidFill>
                  <a:prstClr val="black"/>
                </a:solidFill>
                <a:latin typeface="Arial" panose="020B0604020202020204" pitchFamily="34" charset="0"/>
                <a:cs typeface="Arial" panose="020B0604020202020204" pitchFamily="34" charset="0"/>
              </a:rPr>
              <a:t>)</a:t>
            </a:r>
            <a:r>
              <a:rPr lang="en-US" sz="1467" dirty="0">
                <a:solidFill>
                  <a:prstClr val="black"/>
                </a:solidFill>
                <a:latin typeface="Arial" panose="020B0604020202020204" pitchFamily="34" charset="0"/>
                <a:cs typeface="Arial" panose="020B0604020202020204" pitchFamily="34" charset="0"/>
              </a:rPr>
              <a:t>:  </a:t>
            </a:r>
            <a:r>
              <a:rPr lang="de-CH" sz="1467" b="1" dirty="0">
                <a:solidFill>
                  <a:srgbClr val="4472C4"/>
                </a:solidFill>
                <a:latin typeface="Arial" panose="020B0604020202020204" pitchFamily="34" charset="0"/>
                <a:cs typeface="Arial" panose="020B0604020202020204" pitchFamily="34" charset="0"/>
              </a:rPr>
              <a:t>13</a:t>
            </a:r>
            <a:r>
              <a:rPr lang="en-US" sz="1467" b="1" dirty="0">
                <a:solidFill>
                  <a:srgbClr val="4472C4"/>
                </a:solidFill>
                <a:latin typeface="Arial" panose="020B0604020202020204" pitchFamily="34" charset="0"/>
                <a:cs typeface="Arial" panose="020B0604020202020204" pitchFamily="34" charset="0"/>
              </a:rPr>
              <a:t>   µs</a:t>
            </a:r>
          </a:p>
          <a:p>
            <a:pPr defTabSz="609585">
              <a:spcBef>
                <a:spcPts val="800"/>
              </a:spcBef>
              <a:tabLst>
                <a:tab pos="1075240" algn="l"/>
              </a:tabLst>
              <a:defRPr/>
            </a:pPr>
            <a:r>
              <a:rPr lang="en-US" sz="1467" dirty="0">
                <a:solidFill>
                  <a:prstClr val="black"/>
                </a:solidFill>
                <a:latin typeface="Arial" panose="020B0604020202020204" pitchFamily="34" charset="0"/>
                <a:cs typeface="Arial" panose="020B0604020202020204" pitchFamily="34" charset="0"/>
              </a:rPr>
              <a:t>Ground state (Rf-252):          </a:t>
            </a:r>
            <a:r>
              <a:rPr lang="de-CH" sz="1467" b="1" dirty="0">
                <a:solidFill>
                  <a:srgbClr val="4472C4"/>
                </a:solidFill>
                <a:latin typeface="Arial" panose="020B0604020202020204" pitchFamily="34" charset="0"/>
                <a:cs typeface="Arial" panose="020B0604020202020204" pitchFamily="34" charset="0"/>
              </a:rPr>
              <a:t>6</a:t>
            </a:r>
            <a:r>
              <a:rPr lang="en-US" sz="1467" b="1" dirty="0">
                <a:solidFill>
                  <a:srgbClr val="4472C4"/>
                </a:solidFill>
                <a:latin typeface="Arial" panose="020B0604020202020204" pitchFamily="34" charset="0"/>
                <a:cs typeface="Arial" panose="020B0604020202020204" pitchFamily="34" charset="0"/>
              </a:rPr>
              <a:t>0   </a:t>
            </a:r>
            <a:r>
              <a:rPr lang="en-US" sz="1467" b="1" spc="-107" dirty="0">
                <a:solidFill>
                  <a:srgbClr val="4472C4"/>
                </a:solidFill>
                <a:latin typeface="Arial" panose="020B0604020202020204" pitchFamily="34" charset="0"/>
                <a:cs typeface="Arial" panose="020B0604020202020204" pitchFamily="34" charset="0"/>
              </a:rPr>
              <a:t>  </a:t>
            </a:r>
            <a:r>
              <a:rPr lang="en-US" sz="1467" b="1" dirty="0">
                <a:solidFill>
                  <a:srgbClr val="4472C4"/>
                </a:solidFill>
                <a:latin typeface="Arial" panose="020B0604020202020204" pitchFamily="34" charset="0"/>
                <a:cs typeface="Arial" panose="020B0604020202020204" pitchFamily="34" charset="0"/>
              </a:rPr>
              <a:t>ns</a:t>
            </a:r>
            <a:endParaRPr lang="nb-NO" sz="1467" b="1" dirty="0">
              <a:solidFill>
                <a:srgbClr val="4472C4"/>
              </a:solidFill>
              <a:latin typeface="Arial" panose="020B0604020202020204" pitchFamily="34" charset="0"/>
              <a:ea typeface="Tahoma" panose="020B060403050404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a:p>
            <a:pPr defTabSz="609585">
              <a:tabLst>
                <a:tab pos="1075240" algn="l"/>
              </a:tabLst>
              <a:defRPr/>
            </a:pPr>
            <a:endParaRPr lang="en-US" sz="1467" dirty="0">
              <a:solidFill>
                <a:srgbClr val="000000"/>
              </a:solidFill>
              <a:latin typeface="Arial" panose="020B0604020202020204" pitchFamily="34" charset="0"/>
              <a:cs typeface="Arial" panose="020B0604020202020204" pitchFamily="34" charset="0"/>
            </a:endParaRPr>
          </a:p>
        </p:txBody>
      </p:sp>
      <p:grpSp>
        <p:nvGrpSpPr>
          <p:cNvPr id="16" name="Gruppieren 15">
            <a:extLst>
              <a:ext uri="{FF2B5EF4-FFF2-40B4-BE49-F238E27FC236}">
                <a16:creationId xmlns:a16="http://schemas.microsoft.com/office/drawing/2014/main" id="{4F93B9C9-1ABB-BF5D-9DE1-F58F4DEE4BAA}"/>
              </a:ext>
            </a:extLst>
          </p:cNvPr>
          <p:cNvGrpSpPr/>
          <p:nvPr/>
        </p:nvGrpSpPr>
        <p:grpSpPr>
          <a:xfrm>
            <a:off x="7019216" y="3617063"/>
            <a:ext cx="5063824" cy="2752701"/>
            <a:chOff x="5264412" y="2669241"/>
            <a:chExt cx="3797868" cy="2064526"/>
          </a:xfrm>
        </p:grpSpPr>
        <p:pic>
          <p:nvPicPr>
            <p:cNvPr id="13" name="Picture 12">
              <a:extLst>
                <a:ext uri="{FF2B5EF4-FFF2-40B4-BE49-F238E27FC236}">
                  <a16:creationId xmlns:a16="http://schemas.microsoft.com/office/drawing/2014/main" id="{256B163B-6BAB-73D8-AE2C-F4FA83688945}"/>
                </a:ext>
              </a:extLst>
            </p:cNvPr>
            <p:cNvPicPr>
              <a:picLocks noChangeAspect="1"/>
            </p:cNvPicPr>
            <p:nvPr/>
          </p:nvPicPr>
          <p:blipFill rotWithShape="1">
            <a:blip r:embed="rId5"/>
            <a:srcRect l="7286" r="20818" b="4999"/>
            <a:stretch/>
          </p:blipFill>
          <p:spPr>
            <a:xfrm>
              <a:off x="5264412" y="2669241"/>
              <a:ext cx="3797868" cy="2064526"/>
            </a:xfrm>
            <a:prstGeom prst="rect">
              <a:avLst/>
            </a:prstGeom>
          </p:spPr>
        </p:pic>
        <p:cxnSp>
          <p:nvCxnSpPr>
            <p:cNvPr id="27" name="Gerader Verbinder 26">
              <a:extLst>
                <a:ext uri="{FF2B5EF4-FFF2-40B4-BE49-F238E27FC236}">
                  <a16:creationId xmlns:a16="http://schemas.microsoft.com/office/drawing/2014/main" id="{A99AB38E-CC70-C0DA-DE91-964B7CAD2094}"/>
                </a:ext>
              </a:extLst>
            </p:cNvPr>
            <p:cNvCxnSpPr>
              <a:cxnSpLocks/>
            </p:cNvCxnSpPr>
            <p:nvPr/>
          </p:nvCxnSpPr>
          <p:spPr>
            <a:xfrm>
              <a:off x="8794666" y="3817234"/>
              <a:ext cx="0" cy="360000"/>
            </a:xfrm>
            <a:prstGeom prst="line">
              <a:avLst/>
            </a:prstGeom>
            <a:ln w="12700">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8" name="Pfeil: nach rechts 27">
              <a:extLst>
                <a:ext uri="{FF2B5EF4-FFF2-40B4-BE49-F238E27FC236}">
                  <a16:creationId xmlns:a16="http://schemas.microsoft.com/office/drawing/2014/main" id="{A517309F-C651-4281-BA03-C40FED5A7E21}"/>
                </a:ext>
              </a:extLst>
            </p:cNvPr>
            <p:cNvSpPr/>
            <p:nvPr/>
          </p:nvSpPr>
          <p:spPr>
            <a:xfrm>
              <a:off x="8249460" y="4058241"/>
              <a:ext cx="540839" cy="83912"/>
            </a:xfrm>
            <a:prstGeom prst="rightArrow">
              <a:avLst>
                <a:gd name="adj1" fmla="val 37220"/>
                <a:gd name="adj2" fmla="val 100739"/>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CH" sz="2400">
                <a:solidFill>
                  <a:prstClr val="white"/>
                </a:solidFill>
                <a:latin typeface="Arial"/>
              </a:endParaRPr>
            </a:p>
          </p:txBody>
        </p:sp>
        <p:cxnSp>
          <p:nvCxnSpPr>
            <p:cNvPr id="29" name="Gerader Verbinder 28">
              <a:extLst>
                <a:ext uri="{FF2B5EF4-FFF2-40B4-BE49-F238E27FC236}">
                  <a16:creationId xmlns:a16="http://schemas.microsoft.com/office/drawing/2014/main" id="{0CDE8E46-7781-ADE2-10EC-FEF00BDC5233}"/>
                </a:ext>
              </a:extLst>
            </p:cNvPr>
            <p:cNvCxnSpPr>
              <a:cxnSpLocks/>
            </p:cNvCxnSpPr>
            <p:nvPr/>
          </p:nvCxnSpPr>
          <p:spPr>
            <a:xfrm>
              <a:off x="8246654" y="3997234"/>
              <a:ext cx="0" cy="182880"/>
            </a:xfrm>
            <a:prstGeom prst="line">
              <a:avLst/>
            </a:prstGeom>
            <a:ln w="12700">
              <a:solidFill>
                <a:srgbClr val="FF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0" name="Textfeld 29">
              <a:extLst>
                <a:ext uri="{FF2B5EF4-FFF2-40B4-BE49-F238E27FC236}">
                  <a16:creationId xmlns:a16="http://schemas.microsoft.com/office/drawing/2014/main" id="{DF3334C8-05F1-3594-5508-D670B5709D86}"/>
                </a:ext>
              </a:extLst>
            </p:cNvPr>
            <p:cNvSpPr txBox="1"/>
            <p:nvPr/>
          </p:nvSpPr>
          <p:spPr>
            <a:xfrm>
              <a:off x="8293615" y="3895866"/>
              <a:ext cx="491241" cy="215492"/>
            </a:xfrm>
            <a:prstGeom prst="rect">
              <a:avLst/>
            </a:prstGeom>
          </p:spPr>
          <p:txBody>
            <a:bodyPr vert="horz" wrap="none" lIns="121920" tIns="60960" rIns="121920" bIns="60960" rtlCol="0" anchor="t">
              <a:spAutoFit/>
            </a:bodyPr>
            <a:lstStyle/>
            <a:p>
              <a:pPr defTabSz="609585"/>
              <a:r>
                <a:rPr lang="de-CH" sz="1067" dirty="0">
                  <a:solidFill>
                    <a:prstClr val="black"/>
                  </a:solidFill>
                  <a:latin typeface="Arial"/>
                </a:rPr>
                <a:t>250 </a:t>
              </a:r>
              <a:r>
                <a:rPr lang="de-CH" sz="1067" dirty="0" err="1">
                  <a:solidFill>
                    <a:prstClr val="black"/>
                  </a:solidFill>
                  <a:latin typeface="Arial"/>
                </a:rPr>
                <a:t>ns</a:t>
              </a:r>
              <a:endParaRPr lang="de-CH" sz="1067" dirty="0">
                <a:solidFill>
                  <a:prstClr val="black"/>
                </a:solidFill>
                <a:latin typeface="Arial"/>
              </a:endParaRPr>
            </a:p>
          </p:txBody>
        </p:sp>
      </p:grpSp>
      <p:sp>
        <p:nvSpPr>
          <p:cNvPr id="39" name="Text Placeholder 2">
            <a:extLst>
              <a:ext uri="{FF2B5EF4-FFF2-40B4-BE49-F238E27FC236}">
                <a16:creationId xmlns:a16="http://schemas.microsoft.com/office/drawing/2014/main" id="{9177B630-C37E-D970-6214-9F1BEC58E22A}"/>
              </a:ext>
            </a:extLst>
          </p:cNvPr>
          <p:cNvSpPr>
            <a:spLocks noGrp="1"/>
          </p:cNvSpPr>
          <p:nvPr>
            <p:ph type="body" sz="quarter" idx="13"/>
          </p:nvPr>
        </p:nvSpPr>
        <p:spPr>
          <a:xfrm>
            <a:off x="1620857" y="90633"/>
            <a:ext cx="8095055" cy="935045"/>
          </a:xfrm>
        </p:spPr>
        <p:txBody>
          <a:bodyPr/>
          <a:lstStyle/>
          <a:p>
            <a:r>
              <a:rPr lang="de-CH" dirty="0"/>
              <a:t>Discovery </a:t>
            </a:r>
            <a:r>
              <a:rPr lang="de-CH" dirty="0" err="1"/>
              <a:t>of</a:t>
            </a:r>
            <a:r>
              <a:rPr lang="de-CH" dirty="0"/>
              <a:t> 60-ns     </a:t>
            </a:r>
            <a:r>
              <a:rPr lang="de-CH" dirty="0" err="1"/>
              <a:t>Rf</a:t>
            </a:r>
            <a:r>
              <a:rPr lang="de-CH" dirty="0"/>
              <a:t>:</a:t>
            </a:r>
          </a:p>
          <a:p>
            <a:r>
              <a:rPr lang="de-CH" dirty="0" err="1"/>
              <a:t>Marking</a:t>
            </a:r>
            <a:r>
              <a:rPr lang="de-CH" dirty="0"/>
              <a:t> </a:t>
            </a:r>
            <a:r>
              <a:rPr lang="de-CH" dirty="0" err="1"/>
              <a:t>the</a:t>
            </a:r>
            <a:r>
              <a:rPr lang="de-CH" dirty="0"/>
              <a:t> </a:t>
            </a:r>
            <a:r>
              <a:rPr lang="de-CH" dirty="0" err="1"/>
              <a:t>shoreline</a:t>
            </a:r>
            <a:r>
              <a:rPr lang="de-CH" dirty="0"/>
              <a:t> </a:t>
            </a:r>
            <a:r>
              <a:rPr lang="de-CH" dirty="0" err="1"/>
              <a:t>of</a:t>
            </a:r>
            <a:r>
              <a:rPr lang="de-CH" dirty="0"/>
              <a:t> </a:t>
            </a:r>
            <a:r>
              <a:rPr lang="de-CH" dirty="0" err="1"/>
              <a:t>the</a:t>
            </a:r>
            <a:r>
              <a:rPr lang="de-CH" dirty="0"/>
              <a:t> Island </a:t>
            </a:r>
            <a:r>
              <a:rPr lang="de-CH" dirty="0" err="1"/>
              <a:t>of</a:t>
            </a:r>
            <a:r>
              <a:rPr lang="de-CH" dirty="0"/>
              <a:t> </a:t>
            </a:r>
            <a:r>
              <a:rPr lang="de-CH" dirty="0" err="1"/>
              <a:t>Stability</a:t>
            </a:r>
            <a:endParaRPr lang="en-GB" dirty="0"/>
          </a:p>
        </p:txBody>
      </p:sp>
      <p:sp>
        <p:nvSpPr>
          <p:cNvPr id="40" name="Textfeld 39">
            <a:extLst>
              <a:ext uri="{FF2B5EF4-FFF2-40B4-BE49-F238E27FC236}">
                <a16:creationId xmlns:a16="http://schemas.microsoft.com/office/drawing/2014/main" id="{BC3F504C-92F0-9661-6AB7-EC35F81ED625}"/>
              </a:ext>
            </a:extLst>
          </p:cNvPr>
          <p:cNvSpPr txBox="1"/>
          <p:nvPr/>
        </p:nvSpPr>
        <p:spPr>
          <a:xfrm>
            <a:off x="4769194" y="20022"/>
            <a:ext cx="558807" cy="574644"/>
          </a:xfrm>
          <a:prstGeom prst="rect">
            <a:avLst/>
          </a:prstGeom>
        </p:spPr>
        <p:txBody>
          <a:bodyPr vert="horz" wrap="none" lIns="121920" tIns="60960" rIns="121920" bIns="60960" rtlCol="0" anchor="t">
            <a:spAutoFit/>
          </a:bodyPr>
          <a:lstStyle/>
          <a:p>
            <a:pPr defTabSz="609585"/>
            <a:r>
              <a:rPr lang="de-CH" sz="1467" b="1" dirty="0">
                <a:solidFill>
                  <a:srgbClr val="333333"/>
                </a:solidFill>
                <a:latin typeface="Arial"/>
                <a:cs typeface="Arial"/>
              </a:rPr>
              <a:t>252</a:t>
            </a:r>
          </a:p>
          <a:p>
            <a:pPr defTabSz="609585"/>
            <a:r>
              <a:rPr lang="de-CH" sz="1467" b="1" dirty="0">
                <a:solidFill>
                  <a:srgbClr val="333333"/>
                </a:solidFill>
                <a:latin typeface="Arial"/>
                <a:cs typeface="Arial"/>
              </a:rPr>
              <a:t>104</a:t>
            </a:r>
          </a:p>
        </p:txBody>
      </p:sp>
      <p:sp>
        <p:nvSpPr>
          <p:cNvPr id="3" name="Rectangle 2">
            <a:extLst>
              <a:ext uri="{FF2B5EF4-FFF2-40B4-BE49-F238E27FC236}">
                <a16:creationId xmlns:a16="http://schemas.microsoft.com/office/drawing/2014/main" id="{FF8DA909-DDAA-21EF-29EC-D76AB04AA815}"/>
              </a:ext>
            </a:extLst>
          </p:cNvPr>
          <p:cNvSpPr/>
          <p:nvPr/>
        </p:nvSpPr>
        <p:spPr>
          <a:xfrm>
            <a:off x="7010376" y="1189370"/>
            <a:ext cx="4928405" cy="1077411"/>
          </a:xfrm>
          <a:prstGeom prst="rect">
            <a:avLst/>
          </a:prstGeom>
          <a:noFill/>
        </p:spPr>
        <p:txBody>
          <a:bodyPr wrap="square">
            <a:spAutoFit/>
          </a:bodyPr>
          <a:lstStyle/>
          <a:p>
            <a:pPr defTabSz="609585">
              <a:tabLst>
                <a:tab pos="1075240" algn="l"/>
              </a:tabLst>
              <a:defRPr/>
            </a:pPr>
            <a:r>
              <a:rPr lang="nb-NO" sz="1467" u="sng" dirty="0">
                <a:solidFill>
                  <a:prstClr val="black"/>
                </a:solidFill>
                <a:latin typeface="Arial" panose="020B0604020202020204" pitchFamily="34" charset="0"/>
                <a:ea typeface="Tahoma" panose="020B0604030504040204" pitchFamily="34" charset="0"/>
                <a:cs typeface="Arial" panose="020B0604020202020204" pitchFamily="34" charset="0"/>
              </a:rPr>
              <a:t>Prediction</a:t>
            </a:r>
            <a:r>
              <a:rPr lang="nb-NO" sz="1467" dirty="0">
                <a:solidFill>
                  <a:prstClr val="black"/>
                </a:solidFill>
                <a:latin typeface="Arial" panose="020B0604020202020204" pitchFamily="34" charset="0"/>
                <a:ea typeface="Tahoma" panose="020B0604030504040204" pitchFamily="34" charset="0"/>
                <a:cs typeface="Arial" panose="020B0604020202020204" pitchFamily="34" charset="0"/>
              </a:rPr>
              <a:t>: </a:t>
            </a:r>
            <a:r>
              <a:rPr lang="en-US" sz="1467"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nb-NO" sz="1467" b="1" dirty="0">
                <a:solidFill>
                  <a:srgbClr val="FF0000"/>
                </a:solidFill>
                <a:latin typeface="Arial" panose="020B0604020202020204" pitchFamily="34" charset="0"/>
                <a:ea typeface="Tahoma" panose="020B0604030504040204" pitchFamily="34" charset="0"/>
                <a:cs typeface="Arial" panose="020B0604020202020204" pitchFamily="34" charset="0"/>
              </a:rPr>
              <a:t>Clouds of stability</a:t>
            </a:r>
            <a:r>
              <a:rPr lang="en-US" sz="1467"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1467" dirty="0">
                <a:solidFill>
                  <a:prstClr val="black"/>
                </a:solidFill>
                <a:latin typeface="Arial" panose="020B0604020202020204" pitchFamily="34" charset="0"/>
                <a:ea typeface="Tahoma" panose="020B0604030504040204" pitchFamily="34" charset="0"/>
                <a:cs typeface="Arial" panose="020B0604020202020204" pitchFamily="34" charset="0"/>
              </a:rPr>
              <a:t>of </a:t>
            </a:r>
            <a:r>
              <a:rPr lang="en-US" sz="1467" dirty="0" err="1">
                <a:solidFill>
                  <a:prstClr val="black"/>
                </a:solidFill>
                <a:latin typeface="Arial" panose="020B0604020202020204" pitchFamily="34" charset="0"/>
                <a:ea typeface="Tahoma" panose="020B0604030504040204" pitchFamily="34" charset="0"/>
                <a:cs typeface="Arial" panose="020B0604020202020204" pitchFamily="34" charset="0"/>
              </a:rPr>
              <a:t>superheavy</a:t>
            </a:r>
            <a:r>
              <a:rPr lang="en-US" sz="1467" dirty="0">
                <a:solidFill>
                  <a:prstClr val="black"/>
                </a:solidFill>
                <a:latin typeface="Arial" panose="020B0604020202020204" pitchFamily="34" charset="0"/>
                <a:ea typeface="Tahoma" panose="020B0604030504040204" pitchFamily="34" charset="0"/>
                <a:cs typeface="Arial" panose="020B0604020202020204" pitchFamily="34" charset="0"/>
              </a:rPr>
              <a:t> nuclei</a:t>
            </a:r>
          </a:p>
          <a:p>
            <a:pPr defTabSz="609585">
              <a:tabLst>
                <a:tab pos="1075240" algn="l"/>
              </a:tabLst>
              <a:defRPr/>
            </a:pPr>
            <a:endParaRPr lang="ru-RU" sz="533" b="1" dirty="0">
              <a:solidFill>
                <a:srgbClr val="FF0000"/>
              </a:solidFill>
              <a:latin typeface="Arial" panose="020B0604020202020204" pitchFamily="34" charset="0"/>
              <a:ea typeface="Tahoma" panose="020B0604030504040204" pitchFamily="34" charset="0"/>
              <a:cs typeface="Arial" panose="020B0604020202020204" pitchFamily="34" charset="0"/>
            </a:endParaRPr>
          </a:p>
          <a:p>
            <a:pPr defTabSz="609585">
              <a:tabLst>
                <a:tab pos="1075240" algn="l"/>
                <a:tab pos="2391774" algn="l"/>
              </a:tabLst>
              <a:defRPr/>
            </a:pPr>
            <a:r>
              <a:rPr lang="en-US" sz="1467" dirty="0">
                <a:solidFill>
                  <a:prstClr val="black"/>
                </a:solidFill>
                <a:latin typeface="Arial" panose="020B0604020202020204" pitchFamily="34" charset="0"/>
                <a:cs typeface="Arial" panose="020B0604020202020204" pitchFamily="34" charset="0"/>
              </a:rPr>
              <a:t>K-isomeric state</a:t>
            </a:r>
            <a:r>
              <a:rPr lang="ru-RU" sz="1467" dirty="0">
                <a:solidFill>
                  <a:prstClr val="black"/>
                </a:solidFill>
                <a:latin typeface="Arial" panose="020B0604020202020204" pitchFamily="34" charset="0"/>
                <a:cs typeface="Arial" panose="020B0604020202020204" pitchFamily="34" charset="0"/>
              </a:rPr>
              <a:t> (</a:t>
            </a:r>
            <a:r>
              <a:rPr lang="en-US" sz="1467" dirty="0">
                <a:solidFill>
                  <a:prstClr val="black"/>
                </a:solidFill>
                <a:latin typeface="Arial" panose="020B0604020202020204" pitchFamily="34" charset="0"/>
                <a:cs typeface="Arial" panose="020B0604020202020204" pitchFamily="34" charset="0"/>
              </a:rPr>
              <a:t>Rf-252m</a:t>
            </a:r>
            <a:r>
              <a:rPr lang="ru-RU" sz="1467" dirty="0">
                <a:solidFill>
                  <a:prstClr val="black"/>
                </a:solidFill>
                <a:latin typeface="Arial" panose="020B0604020202020204" pitchFamily="34" charset="0"/>
                <a:cs typeface="Arial" panose="020B0604020202020204" pitchFamily="34" charset="0"/>
              </a:rPr>
              <a:t>)</a:t>
            </a:r>
            <a:r>
              <a:rPr lang="en-US" sz="1467" dirty="0">
                <a:solidFill>
                  <a:prstClr val="black"/>
                </a:solidFill>
                <a:latin typeface="Arial" panose="020B0604020202020204" pitchFamily="34" charset="0"/>
                <a:cs typeface="Arial" panose="020B0604020202020204" pitchFamily="34" charset="0"/>
              </a:rPr>
              <a:t>: 	 </a:t>
            </a:r>
            <a:r>
              <a:rPr lang="ru-RU" sz="1467" b="1" dirty="0">
                <a:solidFill>
                  <a:srgbClr val="4472C4"/>
                </a:solidFill>
                <a:latin typeface="Arial" panose="020B0604020202020204" pitchFamily="34" charset="0"/>
                <a:cs typeface="Arial" panose="020B0604020202020204" pitchFamily="34" charset="0"/>
              </a:rPr>
              <a:t>50</a:t>
            </a:r>
            <a:r>
              <a:rPr lang="en-US" sz="1467" b="1" dirty="0">
                <a:solidFill>
                  <a:srgbClr val="4472C4"/>
                </a:solidFill>
                <a:latin typeface="Arial" panose="020B0604020202020204" pitchFamily="34" charset="0"/>
                <a:cs typeface="Arial" panose="020B0604020202020204" pitchFamily="34" charset="0"/>
              </a:rPr>
              <a:t> µs</a:t>
            </a:r>
          </a:p>
          <a:p>
            <a:pPr defTabSz="609585">
              <a:tabLst>
                <a:tab pos="1075240" algn="l"/>
                <a:tab pos="2391774" algn="l"/>
              </a:tabLst>
              <a:defRPr/>
            </a:pPr>
            <a:r>
              <a:rPr lang="en-US" sz="1467" dirty="0">
                <a:solidFill>
                  <a:prstClr val="black"/>
                </a:solidFill>
                <a:latin typeface="Arial" panose="020B0604020202020204" pitchFamily="34" charset="0"/>
                <a:cs typeface="Arial" panose="020B0604020202020204" pitchFamily="34" charset="0"/>
              </a:rPr>
              <a:t>Ground state (Rf-252):         </a:t>
            </a:r>
            <a:r>
              <a:rPr lang="ru-RU" sz="1467" b="1" dirty="0">
                <a:solidFill>
                  <a:srgbClr val="4472C4"/>
                </a:solidFill>
                <a:latin typeface="Arial" panose="020B0604020202020204" pitchFamily="34" charset="0"/>
                <a:cs typeface="Arial" panose="020B0604020202020204" pitchFamily="34" charset="0"/>
              </a:rPr>
              <a:t>10</a:t>
            </a:r>
            <a:r>
              <a:rPr lang="en-US" sz="1467" b="1" dirty="0">
                <a:solidFill>
                  <a:srgbClr val="4472C4"/>
                </a:solidFill>
                <a:latin typeface="Arial" panose="020B0604020202020204" pitchFamily="34" charset="0"/>
                <a:cs typeface="Arial" panose="020B0604020202020204" pitchFamily="34" charset="0"/>
              </a:rPr>
              <a:t>0 ns</a:t>
            </a:r>
            <a:endParaRPr lang="nb-NO" sz="1467" b="1" dirty="0">
              <a:solidFill>
                <a:srgbClr val="4472C4"/>
              </a:solidFill>
              <a:latin typeface="Arial" panose="020B0604020202020204" pitchFamily="34" charset="0"/>
              <a:ea typeface="Tahoma" panose="020B0604030504040204" pitchFamily="34" charset="0"/>
              <a:cs typeface="Arial" panose="020B0604020202020204" pitchFamily="34" charset="0"/>
            </a:endParaRPr>
          </a:p>
          <a:p>
            <a:pPr defTabSz="609585">
              <a:tabLst>
                <a:tab pos="1075240" algn="l"/>
                <a:tab pos="2391774" algn="l"/>
              </a:tabLst>
              <a:defRPr/>
            </a:pPr>
            <a:r>
              <a:rPr lang="nb-NO" sz="1467" dirty="0">
                <a:solidFill>
                  <a:prstClr val="black"/>
                </a:solidFill>
                <a:latin typeface="Arial" panose="020B0604020202020204" pitchFamily="34" charset="0"/>
                <a:ea typeface="Tahoma" panose="020B0604030504040204" pitchFamily="34" charset="0"/>
                <a:cs typeface="Arial" panose="020B0604020202020204" pitchFamily="34" charset="0"/>
              </a:rPr>
              <a:t>J. Khuyagbaatar,</a:t>
            </a:r>
            <a:r>
              <a:rPr lang="en-US" sz="1467" dirty="0">
                <a:solidFill>
                  <a:prstClr val="black"/>
                </a:solidFill>
                <a:latin typeface="Arial" panose="020B0604020202020204" pitchFamily="34" charset="0"/>
                <a:cs typeface="Arial" panose="020B0604020202020204" pitchFamily="34" charset="0"/>
              </a:rPr>
              <a:t> Eur. Phys. J. A 58, 243 (2022).</a:t>
            </a:r>
            <a:r>
              <a:rPr lang="nb-NO" sz="1467" dirty="0">
                <a:solidFill>
                  <a:prstClr val="black"/>
                </a:solidFill>
                <a:latin typeface="Arial" panose="020B0604020202020204" pitchFamily="34" charset="0"/>
                <a:ea typeface="Tahoma" panose="020B0604030504040204" pitchFamily="34" charset="0"/>
                <a:cs typeface="Arial" panose="020B0604020202020204" pitchFamily="34" charset="0"/>
              </a:rPr>
              <a:t> </a:t>
            </a:r>
            <a:endParaRPr lang="ru-RU" sz="1467"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8" name="Content Placeholder 2">
            <a:extLst>
              <a:ext uri="{FF2B5EF4-FFF2-40B4-BE49-F238E27FC236}">
                <a16:creationId xmlns:a16="http://schemas.microsoft.com/office/drawing/2014/main" id="{85C24D66-CE0D-DF38-CC59-7072043D6FFE}"/>
              </a:ext>
            </a:extLst>
          </p:cNvPr>
          <p:cNvSpPr txBox="1">
            <a:spLocks/>
          </p:cNvSpPr>
          <p:nvPr/>
        </p:nvSpPr>
        <p:spPr bwMode="auto">
          <a:xfrm>
            <a:off x="-66158" y="1796457"/>
            <a:ext cx="6734892" cy="696315"/>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41294" lvl="1" indent="-241294" defTabSz="457189"/>
            <a:r>
              <a:rPr lang="en-US" sz="1467" dirty="0"/>
              <a:t>Shoreline towards the Sea of Fission Instability is reached in the new </a:t>
            </a:r>
            <a:r>
              <a:rPr lang="en-US" sz="1467" baseline="30000" dirty="0"/>
              <a:t>252</a:t>
            </a:r>
            <a:r>
              <a:rPr lang="en-US" sz="1467" dirty="0"/>
              <a:t>Rf</a:t>
            </a:r>
          </a:p>
          <a:p>
            <a:pPr marL="241294" lvl="1" indent="-241294" defTabSz="457189"/>
            <a:r>
              <a:rPr lang="en-US" sz="1467" dirty="0"/>
              <a:t>Detection only possible thanks to longer-lived high-</a:t>
            </a:r>
            <a:r>
              <a:rPr lang="en-US" sz="1467" i="1" dirty="0"/>
              <a:t>K</a:t>
            </a:r>
            <a:r>
              <a:rPr lang="en-US" sz="1467" dirty="0"/>
              <a:t> state</a:t>
            </a:r>
          </a:p>
        </p:txBody>
      </p:sp>
      <p:pic>
        <p:nvPicPr>
          <p:cNvPr id="5" name="Grafik 4" descr="Ein Bild, das Text, Schrift, Grafiken, Screenshot enthält.&#10;&#10;Automatisch generierte Beschreibung">
            <a:extLst>
              <a:ext uri="{FF2B5EF4-FFF2-40B4-BE49-F238E27FC236}">
                <a16:creationId xmlns:a16="http://schemas.microsoft.com/office/drawing/2014/main" id="{DD20763A-B546-5561-D7C6-015B488ECAF4}"/>
              </a:ext>
            </a:extLst>
          </p:cNvPr>
          <p:cNvPicPr>
            <a:picLocks noChangeAspect="1"/>
          </p:cNvPicPr>
          <p:nvPr/>
        </p:nvPicPr>
        <p:blipFill>
          <a:blip r:embed="rId6"/>
          <a:srcRect r="60779" b="55798"/>
          <a:stretch/>
        </p:blipFill>
        <p:spPr>
          <a:xfrm>
            <a:off x="9768198" y="130706"/>
            <a:ext cx="1005627" cy="463960"/>
          </a:xfrm>
          <a:prstGeom prst="rect">
            <a:avLst/>
          </a:prstGeom>
        </p:spPr>
      </p:pic>
      <p:pic>
        <p:nvPicPr>
          <p:cNvPr id="7" name="Grafik 6" descr="Ein Bild, das Text, Schrift, Logo, Grafiken enthält.&#10;&#10;Automatisch generierte Beschreibung">
            <a:extLst>
              <a:ext uri="{FF2B5EF4-FFF2-40B4-BE49-F238E27FC236}">
                <a16:creationId xmlns:a16="http://schemas.microsoft.com/office/drawing/2014/main" id="{18C7AA79-4162-1C4D-9CA5-BF750F3698DC}"/>
              </a:ext>
            </a:extLst>
          </p:cNvPr>
          <p:cNvPicPr>
            <a:picLocks noChangeAspect="1"/>
          </p:cNvPicPr>
          <p:nvPr/>
        </p:nvPicPr>
        <p:blipFill>
          <a:blip r:embed="rId7"/>
          <a:stretch>
            <a:fillRect/>
          </a:stretch>
        </p:blipFill>
        <p:spPr>
          <a:xfrm>
            <a:off x="11058154" y="2587268"/>
            <a:ext cx="893721" cy="893721"/>
          </a:xfrm>
          <a:prstGeom prst="rect">
            <a:avLst/>
          </a:prstGeom>
        </p:spPr>
      </p:pic>
      <p:sp>
        <p:nvSpPr>
          <p:cNvPr id="18" name="Textfeld 17">
            <a:extLst>
              <a:ext uri="{FF2B5EF4-FFF2-40B4-BE49-F238E27FC236}">
                <a16:creationId xmlns:a16="http://schemas.microsoft.com/office/drawing/2014/main" id="{4377EF41-31DE-4AE0-4B51-2511E988CFC0}"/>
              </a:ext>
            </a:extLst>
          </p:cNvPr>
          <p:cNvSpPr txBox="1"/>
          <p:nvPr/>
        </p:nvSpPr>
        <p:spPr>
          <a:xfrm>
            <a:off x="9596769" y="2785495"/>
            <a:ext cx="509063" cy="352789"/>
          </a:xfrm>
          <a:prstGeom prst="rect">
            <a:avLst/>
          </a:prstGeom>
        </p:spPr>
        <p:txBody>
          <a:bodyPr vert="horz" wrap="square" lIns="121920" tIns="60960" rIns="121920" bIns="60960" rtlCol="0" anchor="t">
            <a:spAutoFit/>
          </a:bodyPr>
          <a:lstStyle/>
          <a:p>
            <a:pPr defTabSz="609585">
              <a:lnSpc>
                <a:spcPct val="80000"/>
              </a:lnSpc>
            </a:pPr>
            <a:r>
              <a:rPr lang="de-CH" sz="933" b="1" dirty="0">
                <a:solidFill>
                  <a:srgbClr val="4472C4"/>
                </a:solidFill>
                <a:latin typeface="Arial" panose="020B0604020202020204" pitchFamily="34" charset="0"/>
                <a:cs typeface="Arial" panose="020B0604020202020204" pitchFamily="34" charset="0"/>
              </a:rPr>
              <a:t>+4</a:t>
            </a:r>
          </a:p>
          <a:p>
            <a:pPr defTabSz="609585">
              <a:lnSpc>
                <a:spcPct val="80000"/>
              </a:lnSpc>
            </a:pPr>
            <a:r>
              <a:rPr lang="de-CH" sz="933" b="1" dirty="0">
                <a:solidFill>
                  <a:srgbClr val="4472C4"/>
                </a:solidFill>
                <a:latin typeface="Arial" panose="020B0604020202020204" pitchFamily="34" charset="0"/>
                <a:cs typeface="Arial" panose="020B0604020202020204" pitchFamily="34" charset="0"/>
              </a:rPr>
              <a:t>-3</a:t>
            </a:r>
          </a:p>
        </p:txBody>
      </p:sp>
      <p:sp>
        <p:nvSpPr>
          <p:cNvPr id="20" name="Textfeld 19">
            <a:extLst>
              <a:ext uri="{FF2B5EF4-FFF2-40B4-BE49-F238E27FC236}">
                <a16:creationId xmlns:a16="http://schemas.microsoft.com/office/drawing/2014/main" id="{DCFF157D-3EC4-089F-C048-C61CFD91DCA2}"/>
              </a:ext>
            </a:extLst>
          </p:cNvPr>
          <p:cNvSpPr txBox="1"/>
          <p:nvPr/>
        </p:nvSpPr>
        <p:spPr>
          <a:xfrm>
            <a:off x="9590249" y="3112302"/>
            <a:ext cx="509063" cy="352789"/>
          </a:xfrm>
          <a:prstGeom prst="rect">
            <a:avLst/>
          </a:prstGeom>
        </p:spPr>
        <p:txBody>
          <a:bodyPr vert="horz" wrap="square" lIns="121920" tIns="60960" rIns="121920" bIns="60960" rtlCol="0" anchor="t">
            <a:spAutoFit/>
          </a:bodyPr>
          <a:lstStyle/>
          <a:p>
            <a:pPr defTabSz="609585">
              <a:lnSpc>
                <a:spcPct val="80000"/>
              </a:lnSpc>
            </a:pPr>
            <a:r>
              <a:rPr lang="de-CH" sz="933" b="1" dirty="0">
                <a:solidFill>
                  <a:srgbClr val="4472C4"/>
                </a:solidFill>
                <a:latin typeface="Arial" panose="020B0604020202020204" pitchFamily="34" charset="0"/>
                <a:cs typeface="Arial" panose="020B0604020202020204" pitchFamily="34" charset="0"/>
              </a:rPr>
              <a:t>+90</a:t>
            </a:r>
          </a:p>
          <a:p>
            <a:pPr defTabSz="609585">
              <a:lnSpc>
                <a:spcPct val="80000"/>
              </a:lnSpc>
            </a:pPr>
            <a:r>
              <a:rPr lang="de-CH" sz="933" b="1" dirty="0">
                <a:solidFill>
                  <a:srgbClr val="4472C4"/>
                </a:solidFill>
                <a:latin typeface="Arial" panose="020B0604020202020204" pitchFamily="34" charset="0"/>
                <a:cs typeface="Arial" panose="020B0604020202020204" pitchFamily="34" charset="0"/>
              </a:rPr>
              <a:t>-30</a:t>
            </a:r>
          </a:p>
        </p:txBody>
      </p:sp>
      <p:sp>
        <p:nvSpPr>
          <p:cNvPr id="35" name="Content Placeholder 2">
            <a:extLst>
              <a:ext uri="{FF2B5EF4-FFF2-40B4-BE49-F238E27FC236}">
                <a16:creationId xmlns:a16="http://schemas.microsoft.com/office/drawing/2014/main" id="{85C24D66-CE0D-DF38-CC59-7072043D6FFE}"/>
              </a:ext>
            </a:extLst>
          </p:cNvPr>
          <p:cNvSpPr txBox="1">
            <a:spLocks/>
          </p:cNvSpPr>
          <p:nvPr/>
        </p:nvSpPr>
        <p:spPr bwMode="auto">
          <a:xfrm>
            <a:off x="19393" y="1208252"/>
            <a:ext cx="6734892" cy="696315"/>
          </a:xfrm>
          <a:prstGeom prst="rect">
            <a:avLst/>
          </a:prstGeom>
        </p:spPr>
        <p:txBody>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lvl="1" indent="0" defTabSz="457189">
              <a:buNone/>
            </a:pPr>
            <a:r>
              <a:rPr lang="en-US" sz="1467" dirty="0"/>
              <a:t>J. Khuyagbaatar, P. Mosat et al., Phys. Rev. Lett. 134, 022501 (2025)                                </a:t>
            </a:r>
          </a:p>
          <a:p>
            <a:pPr marL="0" lvl="1" indent="0" defTabSz="457189">
              <a:buNone/>
            </a:pPr>
            <a:r>
              <a:rPr lang="en-US" sz="1467" dirty="0"/>
              <a:t>                                                      </a:t>
            </a:r>
            <a:r>
              <a:rPr lang="en-US" sz="1467" i="1" dirty="0"/>
              <a:t>Editors’ Suggestion / Featured in Physics</a:t>
            </a:r>
          </a:p>
        </p:txBody>
      </p:sp>
      <p:pic>
        <p:nvPicPr>
          <p:cNvPr id="2" name="Picture 8" descr="NUSTAR-Logo">
            <a:extLst>
              <a:ext uri="{FF2B5EF4-FFF2-40B4-BE49-F238E27FC236}">
                <a16:creationId xmlns:a16="http://schemas.microsoft.com/office/drawing/2014/main" id="{AC82B7F9-9FA0-3672-F72B-D3E1497B045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7" descr="FAIR_farb_RGB_3cm">
            <a:extLst>
              <a:ext uri="{FF2B5EF4-FFF2-40B4-BE49-F238E27FC236}">
                <a16:creationId xmlns:a16="http://schemas.microsoft.com/office/drawing/2014/main" id="{03AF50D3-F7EE-A7C2-2ABA-460A7913D51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5877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10ACBF-DEBE-7862-888B-06FE0B86E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a:cs typeface="Arial"/>
            </a:endParaRPr>
          </a:p>
        </p:txBody>
      </p:sp>
      <p:sp>
        <p:nvSpPr>
          <p:cNvPr id="4" name="Text Placeholder 3">
            <a:extLst>
              <a:ext uri="{FF2B5EF4-FFF2-40B4-BE49-F238E27FC236}">
                <a16:creationId xmlns:a16="http://schemas.microsoft.com/office/drawing/2014/main" id="{1B6EF5EB-6B82-692B-3E6F-8689756292BF}"/>
              </a:ext>
            </a:extLst>
          </p:cNvPr>
          <p:cNvSpPr>
            <a:spLocks noGrp="1"/>
          </p:cNvSpPr>
          <p:nvPr>
            <p:ph type="body" sz="quarter" idx="13"/>
          </p:nvPr>
        </p:nvSpPr>
        <p:spPr>
          <a:xfrm>
            <a:off x="2215201" y="0"/>
            <a:ext cx="8095055" cy="935045"/>
          </a:xfrm>
        </p:spPr>
        <p:txBody>
          <a:bodyPr/>
          <a:lstStyle/>
          <a:p>
            <a:r>
              <a:rPr lang="en-GB" sz="3200" dirty="0"/>
              <a:t>Near future</a:t>
            </a:r>
          </a:p>
        </p:txBody>
      </p:sp>
      <p:pic>
        <p:nvPicPr>
          <p:cNvPr id="6" name="Picture 5" descr="NUSTAR-Logo">
            <a:extLst>
              <a:ext uri="{FF2B5EF4-FFF2-40B4-BE49-F238E27FC236}">
                <a16:creationId xmlns:a16="http://schemas.microsoft.com/office/drawing/2014/main" id="{895DCF12-F771-911A-F579-7D34280BA29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36">
            <a:extLst>
              <a:ext uri="{FF2B5EF4-FFF2-40B4-BE49-F238E27FC236}">
                <a16:creationId xmlns:a16="http://schemas.microsoft.com/office/drawing/2014/main" id="{137D4E12-4098-33DB-BE89-155D674460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3193"/>
            <a:ext cx="1053697" cy="1053697"/>
          </a:xfrm>
          <a:prstGeom prst="rect">
            <a:avLst/>
          </a:prstGeom>
        </p:spPr>
      </p:pic>
      <p:sp>
        <p:nvSpPr>
          <p:cNvPr id="8" name="TextBox 7">
            <a:extLst>
              <a:ext uri="{FF2B5EF4-FFF2-40B4-BE49-F238E27FC236}">
                <a16:creationId xmlns:a16="http://schemas.microsoft.com/office/drawing/2014/main" id="{899545E7-451C-D9B9-8C9E-202D45A669D7}"/>
              </a:ext>
            </a:extLst>
          </p:cNvPr>
          <p:cNvSpPr txBox="1"/>
          <p:nvPr/>
        </p:nvSpPr>
        <p:spPr bwMode="auto">
          <a:xfrm>
            <a:off x="1222696" y="1628056"/>
            <a:ext cx="8874545" cy="2677656"/>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Arial"/>
                <a:cs typeface="Arial"/>
              </a:rPr>
              <a:t>2025:     </a:t>
            </a:r>
            <a:r>
              <a:rPr kumimoji="0" lang="en-GB" sz="2800" b="0" i="0" u="none" strike="noStrike" kern="1200" cap="none" spc="0" normalizeH="0" baseline="0" noProof="0" dirty="0">
                <a:ln>
                  <a:noFill/>
                </a:ln>
                <a:solidFill>
                  <a:prstClr val="black"/>
                </a:solidFill>
                <a:effectLst/>
                <a:uLnTx/>
                <a:uFillTx/>
                <a:latin typeface="Arial"/>
                <a:cs typeface="Arial"/>
              </a:rPr>
              <a:t>		130 days of beamtime Feb-July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			</a:t>
            </a:r>
            <a:r>
              <a:rPr kumimoji="0" lang="en-GB" sz="2800" b="1" i="0" u="none" strike="noStrike" kern="1200" cap="none" spc="0" normalizeH="0" baseline="0" noProof="0" dirty="0">
                <a:ln>
                  <a:noFill/>
                </a:ln>
                <a:solidFill>
                  <a:prstClr val="black"/>
                </a:solidFill>
                <a:effectLst/>
                <a:uLnTx/>
                <a:uFillTx/>
                <a:latin typeface="Arial"/>
                <a:cs typeface="Arial"/>
              </a:rPr>
              <a:t>A and A- </a:t>
            </a:r>
            <a:r>
              <a:rPr kumimoji="0" lang="en-GB" sz="2800" b="0" i="0" u="none" strike="noStrike" kern="1200" cap="none" spc="0" normalizeH="0" baseline="0" noProof="0" dirty="0">
                <a:ln>
                  <a:noFill/>
                </a:ln>
                <a:solidFill>
                  <a:prstClr val="black"/>
                </a:solidFill>
                <a:effectLst/>
                <a:uLnTx/>
                <a:uFillTx/>
                <a:latin typeface="Arial"/>
                <a:cs typeface="Arial"/>
              </a:rPr>
              <a:t>ranked 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Arial"/>
                <a:cs typeface="Arial"/>
              </a:rPr>
              <a:t>2026-2027:	</a:t>
            </a:r>
            <a:r>
              <a:rPr kumimoji="0" lang="en-GB" sz="2800" b="0" i="0" u="none" strike="noStrike" kern="1200" cap="none" spc="0" normalizeH="0" baseline="0" noProof="0" dirty="0">
                <a:ln>
                  <a:noFill/>
                </a:ln>
                <a:solidFill>
                  <a:prstClr val="black"/>
                </a:solidFill>
                <a:effectLst/>
                <a:uLnTx/>
                <a:uFillTx/>
                <a:latin typeface="Arial"/>
                <a:cs typeface="Arial"/>
              </a:rPr>
              <a:t>	experiments at the existing 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			~100-150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			G-PAC was last week</a:t>
            </a:r>
          </a:p>
        </p:txBody>
      </p:sp>
    </p:spTree>
    <p:extLst>
      <p:ext uri="{BB962C8B-B14F-4D97-AF65-F5344CB8AC3E}">
        <p14:creationId xmlns:p14="http://schemas.microsoft.com/office/powerpoint/2010/main" val="42823860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uppieren 55"/>
          <p:cNvGrpSpPr/>
          <p:nvPr/>
        </p:nvGrpSpPr>
        <p:grpSpPr>
          <a:xfrm>
            <a:off x="470759" y="2922938"/>
            <a:ext cx="3275191" cy="3569730"/>
            <a:chOff x="811658" y="3477475"/>
            <a:chExt cx="3305221" cy="3003691"/>
          </a:xfrm>
        </p:grpSpPr>
        <p:pic>
          <p:nvPicPr>
            <p:cNvPr id="5" name="Grafik 4"/>
            <p:cNvPicPr>
              <a:picLocks noChangeAspect="1"/>
            </p:cNvPicPr>
            <p:nvPr/>
          </p:nvPicPr>
          <p:blipFill>
            <a:blip r:embed="rId3"/>
            <a:stretch>
              <a:fillRect/>
            </a:stretch>
          </p:blipFill>
          <p:spPr>
            <a:xfrm>
              <a:off x="1019901" y="3477475"/>
              <a:ext cx="3096978" cy="2834458"/>
            </a:xfrm>
            <a:prstGeom prst="rect">
              <a:avLst/>
            </a:prstGeom>
          </p:spPr>
        </p:pic>
        <p:sp>
          <p:nvSpPr>
            <p:cNvPr id="13" name="Textfeld 12"/>
            <p:cNvSpPr txBox="1"/>
            <p:nvPr/>
          </p:nvSpPr>
          <p:spPr>
            <a:xfrm>
              <a:off x="811658" y="4552832"/>
              <a:ext cx="372218" cy="461665"/>
            </a:xfrm>
            <a:prstGeom prst="rect">
              <a:avLst/>
            </a:prstGeom>
            <a:solidFill>
              <a:schemeClr val="bg1"/>
            </a:solidFill>
          </p:spPr>
          <p:txBody>
            <a:bodyPr vert="horz" wrap="none" lIns="91440" tIns="45720" rIns="91440" bIns="45720" rtlCol="0" anchor="t">
              <a:spAutoFit/>
            </a:bodyPr>
            <a:lstStyle/>
            <a:p>
              <a:pPr algn="l"/>
              <a:r>
                <a:rPr lang="de-DE" dirty="0"/>
                <a:t>Z</a:t>
              </a:r>
            </a:p>
          </p:txBody>
        </p:sp>
        <p:sp>
          <p:nvSpPr>
            <p:cNvPr id="14" name="Textfeld 13"/>
            <p:cNvSpPr txBox="1"/>
            <p:nvPr/>
          </p:nvSpPr>
          <p:spPr>
            <a:xfrm>
              <a:off x="2201066" y="6019501"/>
              <a:ext cx="713657" cy="461665"/>
            </a:xfrm>
            <a:prstGeom prst="rect">
              <a:avLst/>
            </a:prstGeom>
            <a:solidFill>
              <a:schemeClr val="bg1"/>
            </a:solidFill>
          </p:spPr>
          <p:txBody>
            <a:bodyPr vert="horz" wrap="none" lIns="91440" tIns="45720" rIns="91440" bIns="45720" rtlCol="0" anchor="t">
              <a:spAutoFit/>
            </a:bodyPr>
            <a:lstStyle/>
            <a:p>
              <a:pPr algn="l"/>
              <a:r>
                <a:rPr lang="de-DE" dirty="0"/>
                <a:t>A/Q</a:t>
              </a:r>
            </a:p>
          </p:txBody>
        </p:sp>
        <p:sp>
          <p:nvSpPr>
            <p:cNvPr id="54" name="Ellipse 53"/>
            <p:cNvSpPr/>
            <p:nvPr/>
          </p:nvSpPr>
          <p:spPr>
            <a:xfrm>
              <a:off x="2637933" y="4411820"/>
              <a:ext cx="518460" cy="47261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5" name="Textfeld 54"/>
            <p:cNvSpPr txBox="1"/>
            <p:nvPr/>
          </p:nvSpPr>
          <p:spPr>
            <a:xfrm>
              <a:off x="2506746" y="4048018"/>
              <a:ext cx="936475" cy="461665"/>
            </a:xfrm>
            <a:prstGeom prst="rect">
              <a:avLst/>
            </a:prstGeom>
          </p:spPr>
          <p:txBody>
            <a:bodyPr vert="horz" wrap="none" lIns="91440" tIns="45720" rIns="91440" bIns="45720" rtlCol="0" anchor="t">
              <a:spAutoFit/>
            </a:bodyPr>
            <a:lstStyle/>
            <a:p>
              <a:pPr algn="l"/>
              <a:r>
                <a:rPr lang="de-DE" b="1" baseline="30000" dirty="0">
                  <a:solidFill>
                    <a:srgbClr val="FF0000"/>
                  </a:solidFill>
                </a:rPr>
                <a:t>105</a:t>
              </a:r>
              <a:r>
                <a:rPr lang="de-DE" b="1" dirty="0">
                  <a:solidFill>
                    <a:srgbClr val="FF0000"/>
                  </a:solidFill>
                </a:rPr>
                <a:t>Ag</a:t>
              </a:r>
            </a:p>
          </p:txBody>
        </p:sp>
      </p:gr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09" y="1108205"/>
            <a:ext cx="10864208" cy="1854317"/>
          </a:xfrm>
          <a:prstGeom prst="rect">
            <a:avLst/>
          </a:prstGeom>
        </p:spPr>
      </p:pic>
      <p:pic>
        <p:nvPicPr>
          <p:cNvPr id="23" name="Picture 10"/>
          <p:cNvPicPr>
            <a:picLocks noChangeAspect="1"/>
          </p:cNvPicPr>
          <p:nvPr/>
        </p:nvPicPr>
        <p:blipFill>
          <a:blip r:embed="rId5"/>
          <a:stretch>
            <a:fillRect/>
          </a:stretch>
        </p:blipFill>
        <p:spPr>
          <a:xfrm>
            <a:off x="7467749" y="3677563"/>
            <a:ext cx="4232040" cy="2859889"/>
          </a:xfrm>
          <a:prstGeom prst="rect">
            <a:avLst/>
          </a:prstGeom>
        </p:spPr>
      </p:pic>
      <mc:AlternateContent xmlns:mc="http://schemas.openxmlformats.org/markup-compatibility/2006" xmlns:a14="http://schemas.microsoft.com/office/drawing/2010/main">
        <mc:Choice Requires="a14">
          <p:sp>
            <p:nvSpPr>
              <p:cNvPr id="26" name="TextBox 28"/>
              <p:cNvSpPr txBox="1"/>
              <p:nvPr/>
            </p:nvSpPr>
            <p:spPr>
              <a:xfrm>
                <a:off x="7935386" y="4247135"/>
                <a:ext cx="2348802" cy="402482"/>
              </a:xfrm>
              <a:prstGeom prst="rect">
                <a:avLst/>
              </a:prstGeom>
            </p:spPr>
            <p:txBody>
              <a:bodyPr vert="horz" wrap="square" lIns="91440" tIns="45720" rIns="91440" bIns="45720" rtlCol="0" anchor="t">
                <a:spAutoFit/>
              </a:bodyPr>
              <a:lstStyle/>
              <a:p>
                <a:pPr algn="l"/>
                <a14:m>
                  <m:oMath xmlns:m="http://schemas.openxmlformats.org/officeDocument/2006/math">
                    <m:f>
                      <m:fPr>
                        <m:ctrlPr>
                          <a:rPr lang="en-GB" sz="1400" b="1" i="1">
                            <a:latin typeface="Cambria Math" panose="02040503050406030204" pitchFamily="18" charset="0"/>
                          </a:rPr>
                        </m:ctrlPr>
                      </m:fPr>
                      <m:num>
                        <m:r>
                          <a:rPr lang="en-GB" sz="1400" b="1" i="1">
                            <a:latin typeface="Cambria Math" panose="02040503050406030204" pitchFamily="18" charset="0"/>
                            <a:ea typeface="Cambria Math" panose="02040503050406030204" pitchFamily="18" charset="0"/>
                          </a:rPr>
                          <m:t>∆</m:t>
                        </m:r>
                        <m:r>
                          <a:rPr lang="en-GB" sz="1400" b="1" i="1">
                            <a:latin typeface="Cambria Math" panose="02040503050406030204" pitchFamily="18" charset="0"/>
                            <a:ea typeface="Cambria Math" panose="02040503050406030204" pitchFamily="18" charset="0"/>
                          </a:rPr>
                          <m:t>𝒁</m:t>
                        </m:r>
                      </m:num>
                      <m:den>
                        <m:r>
                          <a:rPr lang="en-GB" sz="1400" b="1" i="1">
                            <a:latin typeface="Cambria Math" panose="02040503050406030204" pitchFamily="18" charset="0"/>
                          </a:rPr>
                          <m:t>𝒁</m:t>
                        </m:r>
                      </m:den>
                    </m:f>
                    <m:r>
                      <a:rPr lang="en-GB" sz="1400" b="1" i="1">
                        <a:latin typeface="Cambria Math" panose="02040503050406030204" pitchFamily="18" charset="0"/>
                      </a:rPr>
                      <m:t>=</m:t>
                    </m:r>
                  </m:oMath>
                </a14:m>
                <a:r>
                  <a:rPr lang="en-IN" sz="1400" b="1" dirty="0"/>
                  <a:t>0.45 %</a:t>
                </a:r>
                <a:endParaRPr lang="en-IN" sz="1100" b="1" dirty="0"/>
              </a:p>
            </p:txBody>
          </p:sp>
        </mc:Choice>
        <mc:Fallback xmlns="">
          <p:sp>
            <p:nvSpPr>
              <p:cNvPr id="26" name="TextBox 28"/>
              <p:cNvSpPr txBox="1">
                <a:spLocks noRot="1" noChangeAspect="1" noMove="1" noResize="1" noEditPoints="1" noAdjustHandles="1" noChangeArrowheads="1" noChangeShapeType="1" noTextEdit="1"/>
              </p:cNvSpPr>
              <p:nvPr/>
            </p:nvSpPr>
            <p:spPr>
              <a:xfrm>
                <a:off x="7935386" y="4247135"/>
                <a:ext cx="2348802" cy="402482"/>
              </a:xfrm>
              <a:prstGeom prst="rect">
                <a:avLst/>
              </a:prstGeom>
              <a:blipFill>
                <a:blip r:embed="rId6"/>
                <a:stretch>
                  <a:fillRect b="-3030"/>
                </a:stretch>
              </a:blipFill>
            </p:spPr>
            <p:txBody>
              <a:bodyPr/>
              <a:lstStyle/>
              <a:p>
                <a:r>
                  <a:rPr lang="en-GB">
                    <a:noFill/>
                  </a:rPr>
                  <a:t> </a:t>
                </a:r>
              </a:p>
            </p:txBody>
          </p:sp>
        </mc:Fallback>
      </mc:AlternateContent>
      <p:sp>
        <p:nvSpPr>
          <p:cNvPr id="27" name="Textfeld 54"/>
          <p:cNvSpPr txBox="1"/>
          <p:nvPr/>
        </p:nvSpPr>
        <p:spPr>
          <a:xfrm>
            <a:off x="10981750" y="3827017"/>
            <a:ext cx="667833" cy="461665"/>
          </a:xfrm>
          <a:prstGeom prst="rect">
            <a:avLst/>
          </a:prstGeom>
        </p:spPr>
        <p:txBody>
          <a:bodyPr vert="horz" wrap="square" lIns="91440" tIns="45720" rIns="91440" bIns="45720" rtlCol="0" anchor="t">
            <a:spAutoFit/>
          </a:bodyPr>
          <a:lstStyle/>
          <a:p>
            <a:pPr algn="l"/>
            <a:r>
              <a:rPr lang="de-DE" b="1" dirty="0" err="1">
                <a:solidFill>
                  <a:srgbClr val="FF0000"/>
                </a:solidFill>
              </a:rPr>
              <a:t>Ag</a:t>
            </a:r>
            <a:endParaRPr lang="de-DE" b="1" dirty="0">
              <a:solidFill>
                <a:srgbClr val="FF0000"/>
              </a:solidFill>
            </a:endParaRPr>
          </a:p>
        </p:txBody>
      </p:sp>
      <p:sp>
        <p:nvSpPr>
          <p:cNvPr id="6" name="Titel 1"/>
          <p:cNvSpPr txBox="1">
            <a:spLocks/>
          </p:cNvSpPr>
          <p:nvPr/>
        </p:nvSpPr>
        <p:spPr>
          <a:xfrm>
            <a:off x="2335659" y="194006"/>
            <a:ext cx="10859784" cy="787557"/>
          </a:xfrm>
          <a:prstGeom prst="rect">
            <a:avLst/>
          </a:prstGeom>
        </p:spPr>
        <p:txBody>
          <a:bodyPr vert="horz" lIns="91440" tIns="45720" rIns="91440" bIns="45720" rtlCol="0" anchor="ctr" anchorCtr="0">
            <a:noAutofit/>
          </a:bodyPr>
          <a:lstStyle>
            <a:lvl1pPr algn="l" defTabSz="342900" rtl="0" eaLnBrk="1" latinLnBrk="0" hangingPunct="1">
              <a:spcBef>
                <a:spcPct val="0"/>
              </a:spcBef>
              <a:buNone/>
              <a:defRPr sz="2000" b="1" kern="1200">
                <a:solidFill>
                  <a:srgbClr val="333333"/>
                </a:solidFill>
                <a:latin typeface="Arial"/>
                <a:ea typeface="+mj-ea"/>
                <a:cs typeface="Arial"/>
              </a:defRPr>
            </a:lvl1pPr>
          </a:lstStyle>
          <a:p>
            <a:r>
              <a:rPr lang="de-DE" sz="3200" dirty="0"/>
              <a:t>New </a:t>
            </a:r>
            <a:r>
              <a:rPr lang="de-DE" sz="3200" dirty="0" err="1"/>
              <a:t>campaign</a:t>
            </a:r>
            <a:r>
              <a:rPr lang="de-DE" sz="3200" dirty="0"/>
              <a:t> </a:t>
            </a:r>
            <a:r>
              <a:rPr lang="de-DE" sz="3200" dirty="0" err="1"/>
              <a:t>started</a:t>
            </a:r>
            <a:r>
              <a:rPr lang="de-DE" sz="3200" dirty="0"/>
              <a:t> (Feb. 2025)</a:t>
            </a:r>
          </a:p>
        </p:txBody>
      </p:sp>
      <p:pic>
        <p:nvPicPr>
          <p:cNvPr id="8" name="Picture 21"/>
          <p:cNvPicPr>
            <a:picLocks noChangeAspect="1"/>
          </p:cNvPicPr>
          <p:nvPr/>
        </p:nvPicPr>
        <p:blipFill>
          <a:blip r:embed="rId7"/>
          <a:stretch>
            <a:fillRect/>
          </a:stretch>
        </p:blipFill>
        <p:spPr>
          <a:xfrm>
            <a:off x="5750829" y="3399013"/>
            <a:ext cx="1555460" cy="1167245"/>
          </a:xfrm>
          <a:prstGeom prst="rect">
            <a:avLst/>
          </a:prstGeom>
        </p:spPr>
      </p:pic>
      <p:sp>
        <p:nvSpPr>
          <p:cNvPr id="9" name="TextBox 22"/>
          <p:cNvSpPr txBox="1"/>
          <p:nvPr/>
        </p:nvSpPr>
        <p:spPr>
          <a:xfrm>
            <a:off x="5824375" y="2965351"/>
            <a:ext cx="1741559" cy="276999"/>
          </a:xfrm>
          <a:prstGeom prst="rect">
            <a:avLst/>
          </a:prstGeom>
        </p:spPr>
        <p:txBody>
          <a:bodyPr vert="horz" wrap="square" lIns="91440" tIns="45720" rIns="91440" bIns="45720" rtlCol="0" anchor="t">
            <a:spAutoFit/>
          </a:bodyPr>
          <a:lstStyle/>
          <a:p>
            <a:pPr algn="l"/>
            <a:r>
              <a:rPr lang="en-US" sz="1200" b="1" dirty="0"/>
              <a:t>Trav. MUSIC @ S2</a:t>
            </a:r>
            <a:endParaRPr lang="en-IN" sz="1200" b="1" dirty="0"/>
          </a:p>
        </p:txBody>
      </p:sp>
      <p:sp>
        <p:nvSpPr>
          <p:cNvPr id="10" name="Rechteck 9"/>
          <p:cNvSpPr/>
          <p:nvPr/>
        </p:nvSpPr>
        <p:spPr>
          <a:xfrm>
            <a:off x="232766" y="6521644"/>
            <a:ext cx="6860020" cy="305949"/>
          </a:xfrm>
          <a:prstGeom prst="rect">
            <a:avLst/>
          </a:prstGeom>
          <a:ln w="19050">
            <a:solidFill>
              <a:srgbClr val="002060"/>
            </a:solidFill>
          </a:ln>
        </p:spPr>
        <p:txBody>
          <a:bodyPr wrap="square">
            <a:spAutoFit/>
          </a:bodyPr>
          <a:lstStyle/>
          <a:p>
            <a:pPr algn="ctr"/>
            <a:r>
              <a:rPr lang="de-DE" sz="1400" b="1" dirty="0" err="1">
                <a:solidFill>
                  <a:srgbClr val="002060"/>
                </a:solidFill>
              </a:rPr>
              <a:t>E.Haettner</a:t>
            </a:r>
            <a:r>
              <a:rPr lang="de-DE" sz="1400" b="1" dirty="0">
                <a:solidFill>
                  <a:srgbClr val="002060"/>
                </a:solidFill>
              </a:rPr>
              <a:t>, </a:t>
            </a:r>
            <a:r>
              <a:rPr lang="de-DE" sz="1400" b="1" dirty="0" err="1">
                <a:solidFill>
                  <a:srgbClr val="002060"/>
                </a:solidFill>
              </a:rPr>
              <a:t>I.M.Deppner</a:t>
            </a:r>
            <a:r>
              <a:rPr lang="de-DE" sz="1400" b="1" dirty="0">
                <a:solidFill>
                  <a:srgbClr val="002060"/>
                </a:solidFill>
              </a:rPr>
              <a:t>, </a:t>
            </a:r>
            <a:r>
              <a:rPr lang="de-DE" sz="1400" b="1" dirty="0" err="1">
                <a:solidFill>
                  <a:srgbClr val="002060"/>
                </a:solidFill>
              </a:rPr>
              <a:t>J.Eder</a:t>
            </a:r>
            <a:r>
              <a:rPr lang="de-DE" sz="1400" b="1" dirty="0">
                <a:solidFill>
                  <a:srgbClr val="002060"/>
                </a:solidFill>
              </a:rPr>
              <a:t>, </a:t>
            </a:r>
            <a:r>
              <a:rPr lang="de-DE" sz="1400" b="1" dirty="0" err="1">
                <a:solidFill>
                  <a:srgbClr val="002060"/>
                </a:solidFill>
              </a:rPr>
              <a:t>C.Hornung</a:t>
            </a:r>
            <a:r>
              <a:rPr lang="de-DE" sz="1400" b="1" dirty="0">
                <a:solidFill>
                  <a:srgbClr val="002060"/>
                </a:solidFill>
              </a:rPr>
              <a:t>, </a:t>
            </a:r>
            <a:r>
              <a:rPr lang="de-DE" sz="1400" b="1" dirty="0" err="1">
                <a:solidFill>
                  <a:srgbClr val="002060"/>
                </a:solidFill>
              </a:rPr>
              <a:t>R.Prajapat</a:t>
            </a:r>
            <a:r>
              <a:rPr lang="de-DE" sz="1400" b="1" dirty="0">
                <a:solidFill>
                  <a:srgbClr val="002060"/>
                </a:solidFill>
              </a:rPr>
              <a:t>, </a:t>
            </a:r>
            <a:r>
              <a:rPr lang="de-DE" sz="1400" b="1" dirty="0" err="1">
                <a:solidFill>
                  <a:srgbClr val="002060"/>
                </a:solidFill>
              </a:rPr>
              <a:t>E.Rocco</a:t>
            </a:r>
            <a:r>
              <a:rPr lang="de-DE" sz="1400" b="1" dirty="0">
                <a:solidFill>
                  <a:srgbClr val="002060"/>
                </a:solidFill>
              </a:rPr>
              <a:t>, </a:t>
            </a:r>
            <a:r>
              <a:rPr lang="de-DE" sz="1400" b="1" dirty="0" err="1">
                <a:solidFill>
                  <a:srgbClr val="002060"/>
                </a:solidFill>
              </a:rPr>
              <a:t>B.Voss</a:t>
            </a:r>
            <a:r>
              <a:rPr lang="de-DE" sz="1400" b="1" dirty="0">
                <a:solidFill>
                  <a:srgbClr val="002060"/>
                </a:solidFill>
              </a:rPr>
              <a:t>, et al.</a:t>
            </a:r>
            <a:endParaRPr lang="de-DE" sz="1400" b="1" dirty="0">
              <a:solidFill>
                <a:srgbClr val="FF0000"/>
              </a:solidFill>
            </a:endParaRPr>
          </a:p>
        </p:txBody>
      </p:sp>
      <p:cxnSp>
        <p:nvCxnSpPr>
          <p:cNvPr id="33" name="Gerade Verbindung mit Pfeil 32"/>
          <p:cNvCxnSpPr>
            <a:stCxn id="8" idx="3"/>
          </p:cNvCxnSpPr>
          <p:nvPr/>
        </p:nvCxnSpPr>
        <p:spPr>
          <a:xfrm>
            <a:off x="7306289" y="3982636"/>
            <a:ext cx="557207" cy="45393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Gewinkelter Verbinder 35"/>
          <p:cNvCxnSpPr>
            <a:cxnSpLocks/>
          </p:cNvCxnSpPr>
          <p:nvPr/>
        </p:nvCxnSpPr>
        <p:spPr>
          <a:xfrm rot="16200000" flipH="1">
            <a:off x="3106392" y="2517331"/>
            <a:ext cx="590918" cy="423152"/>
          </a:xfrm>
          <a:prstGeom prst="bentConnector2">
            <a:avLst/>
          </a:prstGeom>
          <a:ln>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Gewinkelter Verbinder 42"/>
          <p:cNvCxnSpPr>
            <a:cxnSpLocks/>
          </p:cNvCxnSpPr>
          <p:nvPr/>
        </p:nvCxnSpPr>
        <p:spPr>
          <a:xfrm rot="10800000" flipV="1">
            <a:off x="5137461" y="2815657"/>
            <a:ext cx="469388" cy="251408"/>
          </a:xfrm>
          <a:prstGeom prst="bentConnector3">
            <a:avLst>
              <a:gd name="adj1" fmla="val 1845"/>
            </a:avLst>
          </a:prstGeom>
          <a:ln>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Textfeld 51"/>
          <p:cNvSpPr txBox="1"/>
          <p:nvPr/>
        </p:nvSpPr>
        <p:spPr>
          <a:xfrm>
            <a:off x="3790591" y="2815657"/>
            <a:ext cx="1519754" cy="461665"/>
          </a:xfrm>
          <a:prstGeom prst="rect">
            <a:avLst/>
          </a:prstGeom>
        </p:spPr>
        <p:txBody>
          <a:bodyPr vert="horz" wrap="square" lIns="91440" tIns="45720" rIns="91440" bIns="45720" rtlCol="0" anchor="t">
            <a:spAutoFit/>
          </a:bodyPr>
          <a:lstStyle/>
          <a:p>
            <a:pPr algn="l"/>
            <a:r>
              <a:rPr lang="de-DE" b="1" dirty="0" err="1"/>
              <a:t>B</a:t>
            </a:r>
            <a:r>
              <a:rPr lang="de-DE" b="1" dirty="0" err="1">
                <a:latin typeface="Symbol" panose="05050102010706020507" pitchFamily="18" charset="2"/>
              </a:rPr>
              <a:t>r</a:t>
            </a:r>
            <a:r>
              <a:rPr lang="de-DE" b="1" dirty="0"/>
              <a:t>, TOF</a:t>
            </a:r>
          </a:p>
        </p:txBody>
      </p:sp>
      <p:sp>
        <p:nvSpPr>
          <p:cNvPr id="57" name="Textfeld 56"/>
          <p:cNvSpPr txBox="1"/>
          <p:nvPr/>
        </p:nvSpPr>
        <p:spPr>
          <a:xfrm>
            <a:off x="3574352" y="1249083"/>
            <a:ext cx="5043296" cy="461665"/>
          </a:xfrm>
          <a:prstGeom prst="rect">
            <a:avLst/>
          </a:prstGeom>
        </p:spPr>
        <p:txBody>
          <a:bodyPr vert="horz" wrap="square" lIns="91440" tIns="45720" rIns="91440" bIns="45720" rtlCol="0" anchor="t">
            <a:spAutoFit/>
          </a:bodyPr>
          <a:lstStyle/>
          <a:p>
            <a:pPr algn="l"/>
            <a:r>
              <a:rPr lang="de-DE" b="1" dirty="0">
                <a:solidFill>
                  <a:srgbClr val="002060"/>
                </a:solidFill>
              </a:rPr>
              <a:t>New </a:t>
            </a:r>
            <a:r>
              <a:rPr lang="de-DE" b="1" dirty="0" err="1">
                <a:solidFill>
                  <a:srgbClr val="002060"/>
                </a:solidFill>
              </a:rPr>
              <a:t>detectors</a:t>
            </a:r>
            <a:r>
              <a:rPr lang="de-DE" b="1" dirty="0">
                <a:solidFill>
                  <a:srgbClr val="002060"/>
                </a:solidFill>
              </a:rPr>
              <a:t> </a:t>
            </a:r>
            <a:r>
              <a:rPr lang="de-DE" b="1" dirty="0" err="1">
                <a:solidFill>
                  <a:srgbClr val="002060"/>
                </a:solidFill>
              </a:rPr>
              <a:t>and</a:t>
            </a:r>
            <a:r>
              <a:rPr lang="de-DE" b="1" dirty="0">
                <a:solidFill>
                  <a:srgbClr val="002060"/>
                </a:solidFill>
              </a:rPr>
              <a:t> </a:t>
            </a:r>
            <a:r>
              <a:rPr lang="de-DE" b="1" dirty="0" err="1">
                <a:solidFill>
                  <a:srgbClr val="002060"/>
                </a:solidFill>
              </a:rPr>
              <a:t>particle</a:t>
            </a:r>
            <a:r>
              <a:rPr lang="de-DE" b="1" dirty="0">
                <a:solidFill>
                  <a:srgbClr val="002060"/>
                </a:solidFill>
              </a:rPr>
              <a:t> ID</a:t>
            </a:r>
          </a:p>
        </p:txBody>
      </p:sp>
      <p:sp>
        <p:nvSpPr>
          <p:cNvPr id="4" name="TextBox 3"/>
          <p:cNvSpPr txBox="1"/>
          <p:nvPr/>
        </p:nvSpPr>
        <p:spPr>
          <a:xfrm>
            <a:off x="6994644" y="3857341"/>
            <a:ext cx="4057130" cy="307777"/>
          </a:xfrm>
          <a:prstGeom prst="rect">
            <a:avLst/>
          </a:prstGeom>
        </p:spPr>
        <p:txBody>
          <a:bodyPr vert="horz" wrap="square" lIns="91440" tIns="45720" rIns="91440" bIns="45720" rtlCol="0" anchor="t">
            <a:spAutoFit/>
          </a:bodyPr>
          <a:lstStyle/>
          <a:p>
            <a:pPr algn="ctr"/>
            <a:r>
              <a:rPr lang="en-GB" sz="1400" dirty="0"/>
              <a:t>450 MeV/u Ag fragments</a:t>
            </a:r>
            <a:endParaRPr lang="en-IN" sz="1400" dirty="0"/>
          </a:p>
        </p:txBody>
      </p:sp>
      <p:pic>
        <p:nvPicPr>
          <p:cNvPr id="2" name="Picture 8" descr="NUSTAR-Logo">
            <a:extLst>
              <a:ext uri="{FF2B5EF4-FFF2-40B4-BE49-F238E27FC236}">
                <a16:creationId xmlns:a16="http://schemas.microsoft.com/office/drawing/2014/main" id="{53047DEA-7A1D-8A50-8F96-9B162598C82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7" descr="FAIR_farb_RGB_3cm">
            <a:extLst>
              <a:ext uri="{FF2B5EF4-FFF2-40B4-BE49-F238E27FC236}">
                <a16:creationId xmlns:a16="http://schemas.microsoft.com/office/drawing/2014/main" id="{276501CE-C5F9-FCBD-0071-F08D8B704C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3333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 name="Grafik 102"/>
          <p:cNvPicPr>
            <a:picLocks noChangeAspect="1"/>
          </p:cNvPicPr>
          <p:nvPr/>
        </p:nvPicPr>
        <p:blipFill>
          <a:blip r:embed="rId3"/>
          <a:stretch/>
        </p:blipFill>
        <p:spPr>
          <a:xfrm>
            <a:off x="2541287" y="3062316"/>
            <a:ext cx="6982148" cy="3132790"/>
          </a:xfrm>
          <a:prstGeom prst="rect">
            <a:avLst/>
          </a:prstGeom>
          <a:noFill/>
          <a:ln w="9525">
            <a:solidFill>
              <a:srgbClr val="00B050"/>
            </a:solidFill>
          </a:ln>
        </p:spPr>
      </p:pic>
      <p:pic>
        <p:nvPicPr>
          <p:cNvPr id="104" name="Grafik 103"/>
          <p:cNvPicPr preferRelativeResize="0">
            <a:picLocks noChangeAspect="1"/>
          </p:cNvPicPr>
          <p:nvPr/>
        </p:nvPicPr>
        <p:blipFill>
          <a:blip r:embed="rId4"/>
          <a:stretch/>
        </p:blipFill>
        <p:spPr>
          <a:xfrm>
            <a:off x="2541287" y="3062316"/>
            <a:ext cx="6982148" cy="3132790"/>
          </a:xfrm>
          <a:prstGeom prst="rect">
            <a:avLst/>
          </a:prstGeom>
          <a:noFill/>
          <a:ln w="9525">
            <a:solidFill>
              <a:srgbClr val="00B050"/>
            </a:solidFill>
          </a:ln>
        </p:spPr>
      </p:pic>
      <p:pic>
        <p:nvPicPr>
          <p:cNvPr id="102" name="Grafik 101"/>
          <p:cNvPicPr/>
          <p:nvPr/>
        </p:nvPicPr>
        <p:blipFill>
          <a:blip r:embed="rId5"/>
          <a:stretch/>
        </p:blipFill>
        <p:spPr>
          <a:xfrm>
            <a:off x="3620242" y="1366708"/>
            <a:ext cx="4370400" cy="1595471"/>
          </a:xfrm>
          <a:prstGeom prst="rect">
            <a:avLst/>
          </a:prstGeom>
          <a:noFill/>
          <a:ln w="9525">
            <a:solidFill>
              <a:srgbClr val="00B050"/>
            </a:solidFill>
          </a:ln>
        </p:spPr>
      </p:pic>
      <p:sp>
        <p:nvSpPr>
          <p:cNvPr id="99" name="Titel 1"/>
          <p:cNvSpPr/>
          <p:nvPr/>
        </p:nvSpPr>
        <p:spPr>
          <a:xfrm>
            <a:off x="3694440" y="204480"/>
            <a:ext cx="4432680" cy="78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343080"/>
            <a:r>
              <a:rPr lang="de-DE" sz="2000" b="1">
                <a:solidFill>
                  <a:srgbClr val="333333"/>
                </a:solidFill>
                <a:latin typeface="Arial"/>
              </a:rPr>
              <a:t>Latest news from FRS experiment G-22-00160 (run Feb. 2025)</a:t>
            </a:r>
            <a:endParaRPr lang="en-GB" sz="2000">
              <a:solidFill>
                <a:srgbClr val="000000"/>
              </a:solidFill>
              <a:latin typeface="Arial"/>
            </a:endParaRPr>
          </a:p>
        </p:txBody>
      </p:sp>
      <p:sp>
        <p:nvSpPr>
          <p:cNvPr id="100" name="Rechteck 9"/>
          <p:cNvSpPr/>
          <p:nvPr/>
        </p:nvSpPr>
        <p:spPr>
          <a:xfrm>
            <a:off x="7189437" y="6295244"/>
            <a:ext cx="3170171" cy="306323"/>
          </a:xfrm>
          <a:prstGeom prst="rect">
            <a:avLst/>
          </a:prstGeom>
          <a:noFill/>
          <a:ln w="19050">
            <a:solidFill>
              <a:srgbClr val="00206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r>
              <a:rPr lang="de-DE" sz="1400" b="1" dirty="0" err="1">
                <a:solidFill>
                  <a:srgbClr val="002060"/>
                </a:solidFill>
                <a:latin typeface="Arial"/>
              </a:rPr>
              <a:t>N.Hubbard</a:t>
            </a:r>
            <a:r>
              <a:rPr lang="de-DE" sz="1400" b="1" dirty="0">
                <a:solidFill>
                  <a:srgbClr val="002060"/>
                </a:solidFill>
                <a:latin typeface="Arial"/>
              </a:rPr>
              <a:t>, </a:t>
            </a:r>
            <a:r>
              <a:rPr lang="de-DE" sz="1400" b="1" dirty="0" err="1">
                <a:solidFill>
                  <a:srgbClr val="002060"/>
                </a:solidFill>
                <a:latin typeface="Arial"/>
              </a:rPr>
              <a:t>M.Bajzek</a:t>
            </a:r>
            <a:r>
              <a:rPr lang="de-DE" sz="1400" b="1" dirty="0">
                <a:solidFill>
                  <a:srgbClr val="002060"/>
                </a:solidFill>
                <a:latin typeface="Arial"/>
              </a:rPr>
              <a:t>, </a:t>
            </a:r>
            <a:r>
              <a:rPr lang="de-DE" sz="1400" b="1" dirty="0" err="1">
                <a:solidFill>
                  <a:srgbClr val="002060"/>
                </a:solidFill>
                <a:latin typeface="Arial"/>
              </a:rPr>
              <a:t>C.Hornung</a:t>
            </a:r>
            <a:endParaRPr lang="en-GB" sz="1400" dirty="0">
              <a:solidFill>
                <a:srgbClr val="000000"/>
              </a:solidFill>
              <a:latin typeface="Arial"/>
            </a:endParaRPr>
          </a:p>
        </p:txBody>
      </p:sp>
      <p:sp>
        <p:nvSpPr>
          <p:cNvPr id="101" name="Textfeld 19"/>
          <p:cNvSpPr/>
          <p:nvPr/>
        </p:nvSpPr>
        <p:spPr>
          <a:xfrm>
            <a:off x="4460489" y="1319424"/>
            <a:ext cx="2755219" cy="367878"/>
          </a:xfrm>
          <a:prstGeom prst="rect">
            <a:avLst/>
          </a:prstGeom>
          <a:solidFill>
            <a:schemeClr val="bg1"/>
          </a:solidFill>
          <a:ln w="9525">
            <a:solidFill>
              <a:srgbClr val="00B05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de-DE" sz="1800" b="1" dirty="0">
                <a:solidFill>
                  <a:srgbClr val="002060"/>
                </a:solidFill>
                <a:latin typeface="Arial"/>
              </a:rPr>
              <a:t>FRS Virtual </a:t>
            </a:r>
            <a:r>
              <a:rPr lang="de-DE" sz="1800" b="1" dirty="0" err="1">
                <a:solidFill>
                  <a:srgbClr val="002060"/>
                </a:solidFill>
                <a:latin typeface="Arial"/>
              </a:rPr>
              <a:t>Messhuette</a:t>
            </a:r>
            <a:endParaRPr lang="en-GB" sz="1800" dirty="0">
              <a:solidFill>
                <a:srgbClr val="000000"/>
              </a:solidFill>
              <a:latin typeface="Arial"/>
            </a:endParaRPr>
          </a:p>
        </p:txBody>
      </p:sp>
      <p:pic>
        <p:nvPicPr>
          <p:cNvPr id="9" name="Grafik 8"/>
          <p:cNvPicPr>
            <a:picLocks noChangeAspect="1"/>
          </p:cNvPicPr>
          <p:nvPr/>
        </p:nvPicPr>
        <p:blipFill>
          <a:blip r:embed="rId6"/>
          <a:stretch>
            <a:fillRect/>
          </a:stretch>
        </p:blipFill>
        <p:spPr>
          <a:xfrm>
            <a:off x="9068223" y="1587474"/>
            <a:ext cx="800925" cy="1049563"/>
          </a:xfrm>
          <a:prstGeom prst="rect">
            <a:avLst/>
          </a:prstGeom>
        </p:spPr>
      </p:pic>
    </p:spTree>
    <p:extLst>
      <p:ext uri="{BB962C8B-B14F-4D97-AF65-F5344CB8AC3E}">
        <p14:creationId xmlns:p14="http://schemas.microsoft.com/office/powerpoint/2010/main" val="22621127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694394" y="204572"/>
            <a:ext cx="4433347" cy="787557"/>
          </a:xfrm>
          <a:prstGeom prst="rect">
            <a:avLst/>
          </a:prstGeom>
        </p:spPr>
        <p:txBody>
          <a:bodyPr vert="horz" lIns="91440" tIns="45720" rIns="91440" bIns="45720" rtlCol="0" anchor="ctr" anchorCtr="0">
            <a:noAutofit/>
          </a:bodyPr>
          <a:lstStyle>
            <a:lvl1pPr algn="l" defTabSz="342900" rtl="0" eaLnBrk="1" latinLnBrk="0" hangingPunct="1">
              <a:spcBef>
                <a:spcPct val="0"/>
              </a:spcBef>
              <a:buNone/>
              <a:defRPr sz="2000" b="1" kern="1200">
                <a:solidFill>
                  <a:srgbClr val="333333"/>
                </a:solidFill>
                <a:latin typeface="Arial"/>
                <a:ea typeface="+mj-ea"/>
                <a:cs typeface="Arial"/>
              </a:defRPr>
            </a:lvl1pPr>
          </a:lstStyle>
          <a:p>
            <a:endParaRPr lang="de-DE" dirty="0"/>
          </a:p>
        </p:txBody>
      </p:sp>
      <p:pic>
        <p:nvPicPr>
          <p:cNvPr id="2" name="Grafik 1"/>
          <p:cNvPicPr preferRelativeResize="0">
            <a:picLocks noChangeAspect="1"/>
          </p:cNvPicPr>
          <p:nvPr/>
        </p:nvPicPr>
        <p:blipFill>
          <a:blip r:embed="rId3"/>
          <a:stretch>
            <a:fillRect/>
          </a:stretch>
        </p:blipFill>
        <p:spPr>
          <a:xfrm>
            <a:off x="386727" y="2568561"/>
            <a:ext cx="5709273" cy="3431053"/>
          </a:xfrm>
          <a:prstGeom prst="rect">
            <a:avLst/>
          </a:prstGeom>
        </p:spPr>
      </p:pic>
      <p:pic>
        <p:nvPicPr>
          <p:cNvPr id="3" name="Grafik 2"/>
          <p:cNvPicPr>
            <a:picLocks noChangeAspect="1"/>
          </p:cNvPicPr>
          <p:nvPr/>
        </p:nvPicPr>
        <p:blipFill>
          <a:blip r:embed="rId4"/>
          <a:stretch>
            <a:fillRect/>
          </a:stretch>
        </p:blipFill>
        <p:spPr>
          <a:xfrm>
            <a:off x="3190592" y="6295244"/>
            <a:ext cx="1962150" cy="504825"/>
          </a:xfrm>
          <a:prstGeom prst="rect">
            <a:avLst/>
          </a:prstGeom>
        </p:spPr>
      </p:pic>
      <p:pic>
        <p:nvPicPr>
          <p:cNvPr id="4" name="Grafik 3"/>
          <p:cNvPicPr preferRelativeResize="0">
            <a:picLocks noChangeAspect="1"/>
          </p:cNvPicPr>
          <p:nvPr/>
        </p:nvPicPr>
        <p:blipFill>
          <a:blip r:embed="rId5"/>
          <a:stretch>
            <a:fillRect/>
          </a:stretch>
        </p:blipFill>
        <p:spPr>
          <a:xfrm>
            <a:off x="6630756" y="2480223"/>
            <a:ext cx="5059198" cy="3378953"/>
          </a:xfrm>
          <a:prstGeom prst="rect">
            <a:avLst/>
          </a:prstGeom>
        </p:spPr>
      </p:pic>
      <p:sp>
        <p:nvSpPr>
          <p:cNvPr id="9" name="Rechteck 9"/>
          <p:cNvSpPr/>
          <p:nvPr/>
        </p:nvSpPr>
        <p:spPr>
          <a:xfrm>
            <a:off x="7189437" y="6295244"/>
            <a:ext cx="3170171" cy="306323"/>
          </a:xfrm>
          <a:prstGeom prst="rect">
            <a:avLst/>
          </a:prstGeom>
          <a:noFill/>
          <a:ln w="19050">
            <a:solidFill>
              <a:srgbClr val="00206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457200"/>
            <a:r>
              <a:rPr lang="de-DE" sz="1400" b="1" dirty="0" err="1">
                <a:solidFill>
                  <a:srgbClr val="002060"/>
                </a:solidFill>
                <a:latin typeface="Arial"/>
              </a:rPr>
              <a:t>N.Hubbard</a:t>
            </a:r>
            <a:r>
              <a:rPr lang="de-DE" sz="1400" b="1" dirty="0">
                <a:solidFill>
                  <a:srgbClr val="002060"/>
                </a:solidFill>
                <a:latin typeface="Arial"/>
              </a:rPr>
              <a:t>, </a:t>
            </a:r>
            <a:r>
              <a:rPr lang="de-DE" sz="1400" b="1" dirty="0" err="1">
                <a:solidFill>
                  <a:srgbClr val="002060"/>
                </a:solidFill>
                <a:latin typeface="Arial"/>
              </a:rPr>
              <a:t>M.Bajzek</a:t>
            </a:r>
            <a:r>
              <a:rPr lang="de-DE" sz="1400" b="1" dirty="0">
                <a:solidFill>
                  <a:srgbClr val="002060"/>
                </a:solidFill>
                <a:latin typeface="Arial"/>
              </a:rPr>
              <a:t>, </a:t>
            </a:r>
            <a:r>
              <a:rPr lang="de-DE" sz="1400" b="1" dirty="0" err="1">
                <a:solidFill>
                  <a:srgbClr val="002060"/>
                </a:solidFill>
                <a:latin typeface="Arial"/>
              </a:rPr>
              <a:t>C.Hornung</a:t>
            </a:r>
            <a:endParaRPr lang="en-GB" sz="1400" dirty="0">
              <a:solidFill>
                <a:srgbClr val="000000"/>
              </a:solidFill>
              <a:latin typeface="Arial"/>
            </a:endParaRPr>
          </a:p>
        </p:txBody>
      </p:sp>
      <p:sp>
        <p:nvSpPr>
          <p:cNvPr id="11" name="Textfeld 19"/>
          <p:cNvSpPr/>
          <p:nvPr/>
        </p:nvSpPr>
        <p:spPr>
          <a:xfrm>
            <a:off x="4460489" y="1319424"/>
            <a:ext cx="2755219" cy="367878"/>
          </a:xfrm>
          <a:prstGeom prst="rect">
            <a:avLst/>
          </a:prstGeom>
          <a:solidFill>
            <a:schemeClr val="bg1"/>
          </a:solidFill>
          <a:ln w="9525">
            <a:solidFill>
              <a:srgbClr val="00B05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de-DE" sz="1800" b="1" dirty="0">
                <a:solidFill>
                  <a:srgbClr val="002060"/>
                </a:solidFill>
                <a:latin typeface="Arial"/>
              </a:rPr>
              <a:t>FRS Virtual </a:t>
            </a:r>
            <a:r>
              <a:rPr lang="de-DE" sz="1800" b="1" dirty="0" err="1">
                <a:solidFill>
                  <a:srgbClr val="002060"/>
                </a:solidFill>
                <a:latin typeface="Arial"/>
              </a:rPr>
              <a:t>Messhuette</a:t>
            </a:r>
            <a:endParaRPr lang="en-GB" sz="1800" dirty="0">
              <a:solidFill>
                <a:srgbClr val="000000"/>
              </a:solidFill>
              <a:latin typeface="Arial"/>
            </a:endParaRPr>
          </a:p>
        </p:txBody>
      </p:sp>
      <p:sp>
        <p:nvSpPr>
          <p:cNvPr id="13" name="Textfeld 19"/>
          <p:cNvSpPr/>
          <p:nvPr/>
        </p:nvSpPr>
        <p:spPr>
          <a:xfrm>
            <a:off x="2250358" y="1873388"/>
            <a:ext cx="8661643" cy="460211"/>
          </a:xfrm>
          <a:prstGeom prst="rect">
            <a:avLst/>
          </a:prstGeom>
          <a:solidFill>
            <a:schemeClr val="bg1"/>
          </a:solidFill>
          <a:ln w="9525">
            <a:solidFill>
              <a:srgbClr val="00B05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r>
              <a:rPr lang="de-DE" b="1" dirty="0" err="1">
                <a:solidFill>
                  <a:srgbClr val="002060"/>
                </a:solidFill>
                <a:latin typeface="Arial"/>
              </a:rPr>
              <a:t>Macro</a:t>
            </a:r>
            <a:r>
              <a:rPr lang="de-DE" b="1" dirty="0">
                <a:solidFill>
                  <a:srgbClr val="002060"/>
                </a:solidFill>
                <a:latin typeface="Arial"/>
              </a:rPr>
              <a:t> </a:t>
            </a:r>
            <a:r>
              <a:rPr lang="de-DE" b="1" dirty="0" err="1">
                <a:solidFill>
                  <a:srgbClr val="002060"/>
                </a:solidFill>
                <a:latin typeface="Arial"/>
              </a:rPr>
              <a:t>spill</a:t>
            </a:r>
            <a:r>
              <a:rPr lang="de-DE" b="1" dirty="0">
                <a:solidFill>
                  <a:srgbClr val="002060"/>
                </a:solidFill>
                <a:latin typeface="Arial"/>
              </a:rPr>
              <a:t> </a:t>
            </a:r>
            <a:r>
              <a:rPr lang="de-DE" b="1" dirty="0" err="1">
                <a:solidFill>
                  <a:srgbClr val="002060"/>
                </a:solidFill>
                <a:latin typeface="Arial"/>
              </a:rPr>
              <a:t>structure</a:t>
            </a:r>
            <a:r>
              <a:rPr lang="de-DE" b="1" dirty="0">
                <a:solidFill>
                  <a:srgbClr val="002060"/>
                </a:solidFill>
                <a:latin typeface="Arial"/>
              </a:rPr>
              <a:t>						Micro </a:t>
            </a:r>
            <a:r>
              <a:rPr lang="de-DE" b="1" dirty="0" err="1">
                <a:solidFill>
                  <a:srgbClr val="002060"/>
                </a:solidFill>
                <a:latin typeface="Arial"/>
              </a:rPr>
              <a:t>spill</a:t>
            </a:r>
            <a:r>
              <a:rPr lang="de-DE" b="1" dirty="0">
                <a:solidFill>
                  <a:srgbClr val="002060"/>
                </a:solidFill>
                <a:latin typeface="Arial"/>
              </a:rPr>
              <a:t> </a:t>
            </a:r>
            <a:r>
              <a:rPr lang="de-DE" b="1" dirty="0" err="1">
                <a:solidFill>
                  <a:srgbClr val="002060"/>
                </a:solidFill>
                <a:latin typeface="Arial"/>
              </a:rPr>
              <a:t>structure</a:t>
            </a:r>
            <a:endParaRPr lang="en-GB" sz="1800" dirty="0">
              <a:solidFill>
                <a:srgbClr val="000000"/>
              </a:solidFill>
              <a:latin typeface="Arial"/>
            </a:endParaRPr>
          </a:p>
        </p:txBody>
      </p:sp>
      <p:pic>
        <p:nvPicPr>
          <p:cNvPr id="14" name="Grafik 13"/>
          <p:cNvPicPr>
            <a:picLocks noChangeAspect="1"/>
          </p:cNvPicPr>
          <p:nvPr/>
        </p:nvPicPr>
        <p:blipFill>
          <a:blip r:embed="rId6"/>
          <a:stretch>
            <a:fillRect/>
          </a:stretch>
        </p:blipFill>
        <p:spPr>
          <a:xfrm>
            <a:off x="9558683" y="505453"/>
            <a:ext cx="800925" cy="1049563"/>
          </a:xfrm>
          <a:prstGeom prst="rect">
            <a:avLst/>
          </a:prstGeom>
        </p:spPr>
      </p:pic>
      <p:pic>
        <p:nvPicPr>
          <p:cNvPr id="5" name="Picture 8" descr="NUSTAR-Logo">
            <a:extLst>
              <a:ext uri="{FF2B5EF4-FFF2-40B4-BE49-F238E27FC236}">
                <a16:creationId xmlns:a16="http://schemas.microsoft.com/office/drawing/2014/main" id="{5C646B88-3D8A-9964-FD14-11F34D99E4F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7" descr="FAIR_farb_RGB_3cm">
            <a:extLst>
              <a:ext uri="{FF2B5EF4-FFF2-40B4-BE49-F238E27FC236}">
                <a16:creationId xmlns:a16="http://schemas.microsoft.com/office/drawing/2014/main" id="{46C425DE-C372-0147-47BF-F96E3ACDA47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a:extLst>
              <a:ext uri="{FF2B5EF4-FFF2-40B4-BE49-F238E27FC236}">
                <a16:creationId xmlns:a16="http://schemas.microsoft.com/office/drawing/2014/main" id="{4C49B762-1912-A1B0-46AD-F2EC3FCD5782}"/>
              </a:ext>
            </a:extLst>
          </p:cNvPr>
          <p:cNvSpPr txBox="1">
            <a:spLocks/>
          </p:cNvSpPr>
          <p:nvPr/>
        </p:nvSpPr>
        <p:spPr>
          <a:xfrm>
            <a:off x="2335659" y="194006"/>
            <a:ext cx="10859784" cy="787557"/>
          </a:xfrm>
          <a:prstGeom prst="rect">
            <a:avLst/>
          </a:prstGeom>
        </p:spPr>
        <p:txBody>
          <a:bodyPr vert="horz" lIns="91440" tIns="45720" rIns="91440" bIns="45720" rtlCol="0" anchor="ctr" anchorCtr="0">
            <a:noAutofit/>
          </a:bodyPr>
          <a:lstStyle>
            <a:lvl1pPr algn="l" defTabSz="342900" rtl="0" eaLnBrk="1" latinLnBrk="0" hangingPunct="1">
              <a:spcBef>
                <a:spcPct val="0"/>
              </a:spcBef>
              <a:buNone/>
              <a:defRPr sz="2000" b="1" kern="1200">
                <a:solidFill>
                  <a:srgbClr val="333333"/>
                </a:solidFill>
                <a:latin typeface="Arial"/>
                <a:ea typeface="+mj-ea"/>
                <a:cs typeface="Arial"/>
              </a:defRPr>
            </a:lvl1pPr>
          </a:lstStyle>
          <a:p>
            <a:r>
              <a:rPr lang="de-DE" sz="3200" dirty="0"/>
              <a:t>New </a:t>
            </a:r>
            <a:r>
              <a:rPr lang="de-DE" sz="3200" dirty="0" err="1"/>
              <a:t>campaign</a:t>
            </a:r>
            <a:r>
              <a:rPr lang="de-DE" sz="3200" dirty="0"/>
              <a:t> </a:t>
            </a:r>
            <a:r>
              <a:rPr lang="de-DE" sz="3200" dirty="0" err="1"/>
              <a:t>started</a:t>
            </a:r>
            <a:r>
              <a:rPr lang="de-DE" sz="3200" dirty="0"/>
              <a:t> (Feb. 2025)</a:t>
            </a:r>
          </a:p>
        </p:txBody>
      </p:sp>
      <p:sp>
        <p:nvSpPr>
          <p:cNvPr id="10" name="TextBox 9">
            <a:extLst>
              <a:ext uri="{FF2B5EF4-FFF2-40B4-BE49-F238E27FC236}">
                <a16:creationId xmlns:a16="http://schemas.microsoft.com/office/drawing/2014/main" id="{48BC2776-F0EA-A541-7A4D-E9272FEAC390}"/>
              </a:ext>
            </a:extLst>
          </p:cNvPr>
          <p:cNvSpPr txBox="1"/>
          <p:nvPr/>
        </p:nvSpPr>
        <p:spPr>
          <a:xfrm>
            <a:off x="947906" y="5548356"/>
            <a:ext cx="5633273" cy="461665"/>
          </a:xfrm>
          <a:prstGeom prst="rect">
            <a:avLst/>
          </a:prstGeom>
        </p:spPr>
        <p:txBody>
          <a:bodyPr vert="horz" wrap="none" lIns="91440" tIns="45720" rIns="91440" bIns="45720" rtlCol="0" anchor="t">
            <a:spAutoFit/>
          </a:bodyPr>
          <a:lstStyle/>
          <a:p>
            <a:pPr algn="l"/>
            <a:r>
              <a:rPr lang="en-GB" dirty="0"/>
              <a:t>0                    4                    8    time (s)</a:t>
            </a:r>
          </a:p>
        </p:txBody>
      </p:sp>
      <p:sp>
        <p:nvSpPr>
          <p:cNvPr id="12" name="TextBox 11">
            <a:extLst>
              <a:ext uri="{FF2B5EF4-FFF2-40B4-BE49-F238E27FC236}">
                <a16:creationId xmlns:a16="http://schemas.microsoft.com/office/drawing/2014/main" id="{268CC9C7-AE34-0F9B-DE3F-B28E916C2F71}"/>
              </a:ext>
            </a:extLst>
          </p:cNvPr>
          <p:cNvSpPr txBox="1"/>
          <p:nvPr/>
        </p:nvSpPr>
        <p:spPr>
          <a:xfrm>
            <a:off x="7142358" y="5537588"/>
            <a:ext cx="4062331" cy="461665"/>
          </a:xfrm>
          <a:prstGeom prst="rect">
            <a:avLst/>
          </a:prstGeom>
        </p:spPr>
        <p:txBody>
          <a:bodyPr vert="horz" wrap="none" lIns="91440" tIns="45720" rIns="91440" bIns="45720" rtlCol="0" anchor="t">
            <a:spAutoFit/>
          </a:bodyPr>
          <a:lstStyle/>
          <a:p>
            <a:pPr algn="l"/>
            <a:r>
              <a:rPr lang="en-GB" dirty="0"/>
              <a:t>100 ns     10 </a:t>
            </a:r>
            <a:r>
              <a:rPr lang="en-GB" dirty="0" err="1"/>
              <a:t>mus</a:t>
            </a:r>
            <a:r>
              <a:rPr lang="en-GB" dirty="0"/>
              <a:t>        10 </a:t>
            </a:r>
            <a:r>
              <a:rPr lang="en-GB" dirty="0" err="1"/>
              <a:t>ms</a:t>
            </a:r>
            <a:endParaRPr lang="en-GB" dirty="0"/>
          </a:p>
        </p:txBody>
      </p:sp>
    </p:spTree>
    <p:extLst>
      <p:ext uri="{BB962C8B-B14F-4D97-AF65-F5344CB8AC3E}">
        <p14:creationId xmlns:p14="http://schemas.microsoft.com/office/powerpoint/2010/main" val="27137604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B56C-0AD8-D0DC-C8BD-C66355BF7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BEC7E-D317-DA57-6C24-3C9C2E8CBDF1}"/>
              </a:ext>
            </a:extLst>
          </p:cNvPr>
          <p:cNvSpPr>
            <a:spLocks noGrp="1"/>
          </p:cNvSpPr>
          <p:nvPr>
            <p:ph type="title"/>
          </p:nvPr>
        </p:nvSpPr>
        <p:spPr/>
        <p:txBody>
          <a:bodyPr>
            <a:normAutofit fontScale="90000"/>
          </a:bodyPr>
          <a:lstStyle/>
          <a:p>
            <a:r>
              <a:rPr lang="en-US" sz="2700" b="0" dirty="0">
                <a:solidFill>
                  <a:schemeClr val="tx1"/>
                </a:solidFill>
              </a:rPr>
              <a:t>Expert Committee Experiments, 14-16 October 2024</a:t>
            </a:r>
            <a:br>
              <a:rPr lang="en-US" sz="2000" dirty="0"/>
            </a:br>
            <a:endParaRPr lang="en-CA" sz="2000" dirty="0"/>
          </a:p>
        </p:txBody>
      </p:sp>
      <p:sp>
        <p:nvSpPr>
          <p:cNvPr id="3" name="Content Placeholder 2">
            <a:extLst>
              <a:ext uri="{FF2B5EF4-FFF2-40B4-BE49-F238E27FC236}">
                <a16:creationId xmlns:a16="http://schemas.microsoft.com/office/drawing/2014/main" id="{68EDAEF2-5F9A-0BE6-47E6-665870068C32}"/>
              </a:ext>
            </a:extLst>
          </p:cNvPr>
          <p:cNvSpPr>
            <a:spLocks noGrp="1"/>
          </p:cNvSpPr>
          <p:nvPr>
            <p:ph idx="1"/>
          </p:nvPr>
        </p:nvSpPr>
        <p:spPr>
          <a:xfrm>
            <a:off x="383118" y="1245281"/>
            <a:ext cx="11351682" cy="5476194"/>
          </a:xfrm>
        </p:spPr>
        <p:txBody>
          <a:bodyPr/>
          <a:lstStyle/>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t>
            </a:r>
            <a:r>
              <a:rPr lang="en-US" sz="2200" dirty="0">
                <a:solidFill>
                  <a:srgbClr val="000000"/>
                </a:solidFill>
                <a:latin typeface="Aptos" panose="020B0004020202020204" pitchFamily="34" charset="0"/>
                <a:ea typeface="Times New Roman" panose="02020603050405020304" pitchFamily="18" charset="0"/>
              </a:rPr>
              <a:t>continues to be</a:t>
            </a:r>
            <a:r>
              <a:rPr lang="en-US" sz="2200" dirty="0">
                <a:solidFill>
                  <a:srgbClr val="000000"/>
                </a:solidFill>
                <a:effectLst/>
                <a:latin typeface="Aptos" panose="020B0004020202020204" pitchFamily="34" charset="0"/>
                <a:ea typeface="Times New Roman" panose="02020603050405020304" pitchFamily="18" charset="0"/>
              </a:rPr>
              <a:t> impressed with the NUSTAR science program performed within the framework of FAIR Phase 0</a:t>
            </a:r>
            <a:endParaRPr lang="en-US" sz="2200" dirty="0">
              <a:solidFill>
                <a:srgbClr val="000000"/>
              </a:solidFill>
              <a:latin typeface="Aptos" panose="020B0004020202020204" pitchFamily="34" charset="0"/>
              <a:ea typeface="Times New Roman" panose="02020603050405020304" pitchFamily="18" charset="0"/>
            </a:endParaRPr>
          </a:p>
          <a:p>
            <a:pPr marL="676275" lvl="1" indent="-342900" algn="just">
              <a:spcBef>
                <a:spcPts val="0"/>
              </a:spcBef>
              <a:spcAft>
                <a:spcPts val="0"/>
              </a:spcAft>
              <a:buFont typeface="Symbol" panose="05050102010706020507" pitchFamily="18" charset="2"/>
              <a:buChar char=""/>
            </a:pPr>
            <a:r>
              <a:rPr lang="en-US" sz="2000" dirty="0">
                <a:solidFill>
                  <a:srgbClr val="000000"/>
                </a:solidFill>
                <a:effectLst/>
                <a:latin typeface="Aptos" panose="020B0004020202020204" pitchFamily="34" charset="0"/>
                <a:ea typeface="Times New Roman" panose="02020603050405020304" pitchFamily="18" charset="0"/>
              </a:rPr>
              <a:t>The science results presented span </a:t>
            </a:r>
            <a:r>
              <a:rPr lang="en-US" sz="2000" dirty="0">
                <a:solidFill>
                  <a:srgbClr val="000000"/>
                </a:solidFill>
                <a:latin typeface="Aptos" panose="020B0004020202020204" pitchFamily="34" charset="0"/>
                <a:ea typeface="Times New Roman" panose="02020603050405020304" pitchFamily="18" charset="0"/>
              </a:rPr>
              <a:t>from interaction cross section studies to two-photon decay and the chemistry of the heaviest elements – the NUSTAR team is congratulated to the many letter </a:t>
            </a:r>
            <a:r>
              <a:rPr lang="en-US" sz="2000" b="1" dirty="0">
                <a:solidFill>
                  <a:srgbClr val="000000"/>
                </a:solidFill>
                <a:latin typeface="Aptos" panose="020B0004020202020204" pitchFamily="34" charset="0"/>
                <a:ea typeface="Times New Roman" panose="02020603050405020304" pitchFamily="18" charset="0"/>
              </a:rPr>
              <a:t>publications</a:t>
            </a:r>
            <a:r>
              <a:rPr lang="en-US" sz="2000" dirty="0">
                <a:solidFill>
                  <a:srgbClr val="000000"/>
                </a:solidFill>
                <a:latin typeface="Aptos" panose="020B0004020202020204" pitchFamily="34" charset="0"/>
                <a:ea typeface="Times New Roman" panose="02020603050405020304" pitchFamily="18" charset="0"/>
              </a:rPr>
              <a:t> and the accepted manuscript on bound-state beta decay in Nature</a:t>
            </a:r>
            <a:endParaRPr lang="en-US" sz="2000" dirty="0">
              <a:solidFill>
                <a:srgbClr val="000000"/>
              </a:solidFill>
              <a:effectLst/>
              <a:latin typeface="Aptos" panose="020B0004020202020204" pitchFamily="34" charset="0"/>
              <a:ea typeface="Times New Roman" panose="02020603050405020304" pitchFamily="18" charset="0"/>
            </a:endParaRPr>
          </a:p>
          <a:p>
            <a:pPr marL="676275" lvl="1" indent="-342900" algn="just">
              <a:spcBef>
                <a:spcPts val="0"/>
              </a:spcBef>
              <a:spcAft>
                <a:spcPts val="0"/>
              </a:spcAft>
              <a:buFont typeface="Symbol" panose="05050102010706020507" pitchFamily="18" charset="2"/>
              <a:buChar char=""/>
            </a:pPr>
            <a:r>
              <a:rPr lang="en-US" sz="2000" dirty="0">
                <a:solidFill>
                  <a:srgbClr val="000000"/>
                </a:solidFill>
                <a:latin typeface="Aptos" panose="020B0004020202020204" pitchFamily="34" charset="0"/>
                <a:ea typeface="Times New Roman" panose="02020603050405020304" pitchFamily="18" charset="0"/>
              </a:rPr>
              <a:t>The </a:t>
            </a:r>
            <a:r>
              <a:rPr lang="en-US" sz="2000" b="1" dirty="0">
                <a:solidFill>
                  <a:srgbClr val="000000"/>
                </a:solidFill>
                <a:latin typeface="Aptos" panose="020B0004020202020204" pitchFamily="34" charset="0"/>
                <a:ea typeface="Times New Roman" panose="02020603050405020304" pitchFamily="18" charset="0"/>
              </a:rPr>
              <a:t>new </a:t>
            </a:r>
            <a:r>
              <a:rPr lang="en-US" sz="2000" baseline="30000" dirty="0">
                <a:solidFill>
                  <a:srgbClr val="000000"/>
                </a:solidFill>
                <a:latin typeface="Aptos" panose="020B0004020202020204" pitchFamily="34" charset="0"/>
                <a:ea typeface="Times New Roman" panose="02020603050405020304" pitchFamily="18" charset="0"/>
              </a:rPr>
              <a:t>170</a:t>
            </a:r>
            <a:r>
              <a:rPr lang="en-US" sz="2000" dirty="0">
                <a:solidFill>
                  <a:srgbClr val="000000"/>
                </a:solidFill>
                <a:latin typeface="Aptos" panose="020B0004020202020204" pitchFamily="34" charset="0"/>
                <a:ea typeface="Times New Roman" panose="02020603050405020304" pitchFamily="18" charset="0"/>
              </a:rPr>
              <a:t>Er</a:t>
            </a:r>
            <a:r>
              <a:rPr lang="en-US" sz="2000" b="1" dirty="0">
                <a:solidFill>
                  <a:srgbClr val="000000"/>
                </a:solidFill>
                <a:latin typeface="Aptos" panose="020B0004020202020204" pitchFamily="34" charset="0"/>
                <a:ea typeface="Times New Roman" panose="02020603050405020304" pitchFamily="18" charset="0"/>
              </a:rPr>
              <a:t> primary beam and new instruments </a:t>
            </a:r>
            <a:r>
              <a:rPr lang="en-US" sz="2000" dirty="0">
                <a:solidFill>
                  <a:srgbClr val="000000"/>
                </a:solidFill>
                <a:latin typeface="Aptos" panose="020B0004020202020204" pitchFamily="34" charset="0"/>
                <a:ea typeface="Times New Roman" panose="02020603050405020304" pitchFamily="18" charset="0"/>
              </a:rPr>
              <a:t>such as INCREASE and LISA will open up new opportunities </a:t>
            </a:r>
          </a:p>
          <a:p>
            <a:pPr marL="676275" lvl="1" indent="-342900" algn="just">
              <a:spcBef>
                <a:spcPts val="0"/>
              </a:spcBef>
              <a:spcAft>
                <a:spcPts val="0"/>
              </a:spcAft>
              <a:buFont typeface="Symbol" panose="05050102010706020507" pitchFamily="18" charset="2"/>
              <a:buChar char=""/>
            </a:pPr>
            <a:r>
              <a:rPr lang="en-US" sz="2000" dirty="0">
                <a:solidFill>
                  <a:srgbClr val="000000"/>
                </a:solidFill>
                <a:latin typeface="Aptos" panose="020B0004020202020204" pitchFamily="34" charset="0"/>
                <a:ea typeface="Times New Roman" panose="02020603050405020304" pitchFamily="18" charset="0"/>
              </a:rPr>
              <a:t>The committee was excited to hear that there will be 130 days of beam time in 2025 for A and A- ranked experiments  </a:t>
            </a:r>
          </a:p>
          <a:p>
            <a:pPr marL="0" marR="0" indent="0" algn="just">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rPr>
              <a:t> </a:t>
            </a:r>
            <a:endParaRPr lang="en-US" sz="2000" dirty="0">
              <a:effectLst/>
              <a:latin typeface="Aptos" panose="020B0004020202020204" pitchFamily="34"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appreciates the NUSTAR’s planning towards responding to the JSC request to </a:t>
            </a:r>
            <a:r>
              <a:rPr lang="en-US" sz="2200" b="1" dirty="0">
                <a:solidFill>
                  <a:srgbClr val="000000"/>
                </a:solidFill>
                <a:effectLst/>
                <a:latin typeface="Aptos" panose="020B0004020202020204" pitchFamily="34" charset="0"/>
                <a:ea typeface="Times New Roman" panose="02020603050405020304" pitchFamily="18" charset="0"/>
              </a:rPr>
              <a:t>“identify the first experiment”</a:t>
            </a:r>
            <a:r>
              <a:rPr lang="en-US" sz="2200" dirty="0">
                <a:solidFill>
                  <a:srgbClr val="000000"/>
                </a:solidFill>
                <a:effectLst/>
                <a:latin typeface="Aptos" panose="020B0004020202020204" pitchFamily="34" charset="0"/>
                <a:ea typeface="Times New Roman" panose="02020603050405020304" pitchFamily="18" charset="0"/>
              </a:rPr>
              <a:t>. The choice of the neutron-skin measurement of </a:t>
            </a:r>
            <a:r>
              <a:rPr lang="en-US" sz="2200" baseline="30000" dirty="0">
                <a:solidFill>
                  <a:srgbClr val="000000"/>
                </a:solidFill>
                <a:effectLst/>
                <a:latin typeface="Aptos" panose="020B0004020202020204" pitchFamily="34" charset="0"/>
                <a:ea typeface="Times New Roman" panose="02020603050405020304" pitchFamily="18" charset="0"/>
              </a:rPr>
              <a:t>132</a:t>
            </a:r>
            <a:r>
              <a:rPr lang="en-US" sz="2200" dirty="0">
                <a:solidFill>
                  <a:srgbClr val="000000"/>
                </a:solidFill>
                <a:effectLst/>
                <a:latin typeface="Aptos" panose="020B0004020202020204" pitchFamily="34" charset="0"/>
                <a:ea typeface="Times New Roman" panose="02020603050405020304" pitchFamily="18" charset="0"/>
              </a:rPr>
              <a:t>Sn and fission studies of relevance to the r process at R</a:t>
            </a:r>
            <a:r>
              <a:rPr lang="en-US" sz="2200" baseline="30000" dirty="0">
                <a:solidFill>
                  <a:srgbClr val="000000"/>
                </a:solidFill>
                <a:effectLst/>
                <a:latin typeface="Aptos" panose="020B0004020202020204" pitchFamily="34" charset="0"/>
                <a:ea typeface="Times New Roman" panose="02020603050405020304" pitchFamily="18" charset="0"/>
              </a:rPr>
              <a:t>3</a:t>
            </a:r>
            <a:r>
              <a:rPr lang="en-US" sz="2200" dirty="0">
                <a:solidFill>
                  <a:srgbClr val="000000"/>
                </a:solidFill>
                <a:effectLst/>
                <a:latin typeface="Aptos" panose="020B0004020202020204" pitchFamily="34" charset="0"/>
                <a:ea typeface="Times New Roman" panose="02020603050405020304" pitchFamily="18" charset="0"/>
              </a:rPr>
              <a:t>B are indeed choices </a:t>
            </a:r>
            <a:r>
              <a:rPr lang="en-US" sz="2200" b="1" dirty="0">
                <a:solidFill>
                  <a:srgbClr val="000000"/>
                </a:solidFill>
                <a:effectLst/>
                <a:latin typeface="Aptos" panose="020B0004020202020204" pitchFamily="34" charset="0"/>
                <a:ea typeface="Times New Roman" panose="02020603050405020304" pitchFamily="18" charset="0"/>
              </a:rPr>
              <a:t>unique</a:t>
            </a:r>
            <a:r>
              <a:rPr lang="en-US" sz="2200" dirty="0">
                <a:solidFill>
                  <a:srgbClr val="000000"/>
                </a:solidFill>
                <a:effectLst/>
                <a:latin typeface="Aptos" panose="020B0004020202020204" pitchFamily="34" charset="0"/>
                <a:ea typeface="Times New Roman" panose="02020603050405020304" pitchFamily="18" charset="0"/>
              </a:rPr>
              <a:t> to FAIR. The committee appreciates the complexity of the R</a:t>
            </a:r>
            <a:r>
              <a:rPr lang="en-US" sz="2200" baseline="30000" dirty="0">
                <a:solidFill>
                  <a:srgbClr val="000000"/>
                </a:solidFill>
                <a:effectLst/>
                <a:latin typeface="Aptos" panose="020B0004020202020204" pitchFamily="34" charset="0"/>
                <a:ea typeface="Times New Roman" panose="02020603050405020304" pitchFamily="18" charset="0"/>
              </a:rPr>
              <a:t>3</a:t>
            </a:r>
            <a:r>
              <a:rPr lang="en-US" sz="2200" dirty="0">
                <a:solidFill>
                  <a:srgbClr val="000000"/>
                </a:solidFill>
                <a:effectLst/>
                <a:latin typeface="Aptos" panose="020B0004020202020204" pitchFamily="34" charset="0"/>
                <a:ea typeface="Times New Roman" panose="02020603050405020304" pitchFamily="18" charset="0"/>
              </a:rPr>
              <a:t>B setup and urges collaboration to push for results that can be published expeditiously</a:t>
            </a:r>
            <a:r>
              <a:rPr lang="en-US" sz="2200" dirty="0">
                <a:solidFill>
                  <a:srgbClr val="000000"/>
                </a:solidFill>
                <a:latin typeface="Aptos" panose="020B0004020202020204" pitchFamily="34" charset="0"/>
                <a:ea typeface="Times New Roman" panose="02020603050405020304" pitchFamily="18" charset="0"/>
              </a:rPr>
              <a:t>.</a:t>
            </a:r>
            <a:r>
              <a:rPr lang="en-US" sz="2200" dirty="0">
                <a:solidFill>
                  <a:srgbClr val="000000"/>
                </a:solidFill>
                <a:effectLst/>
                <a:latin typeface="Aptos" panose="020B0004020202020204" pitchFamily="34"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20F06A2C-7A75-64C6-99D0-27FF4EBFFCA5}"/>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latin typeface="Arial"/>
            </a:endParaRPr>
          </a:p>
        </p:txBody>
      </p:sp>
      <p:pic>
        <p:nvPicPr>
          <p:cNvPr id="6" name="Picture 87" descr="FAIR_farb_RGB_3cm">
            <a:extLst>
              <a:ext uri="{FF2B5EF4-FFF2-40B4-BE49-F238E27FC236}">
                <a16:creationId xmlns:a16="http://schemas.microsoft.com/office/drawing/2014/main" id="{9F9A37F8-0DC8-90DC-C12A-10918886685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1F33E5BD-657A-B3CD-E5A9-EE12F24CB4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30419FF-4983-6068-53B4-2C0C86F3BA3F}"/>
              </a:ext>
            </a:extLst>
          </p:cNvPr>
          <p:cNvSpPr txBox="1">
            <a:spLocks/>
          </p:cNvSpPr>
          <p:nvPr/>
        </p:nvSpPr>
        <p:spPr>
          <a:xfrm>
            <a:off x="2626166" y="110273"/>
            <a:ext cx="8172315" cy="787557"/>
          </a:xfrm>
          <a:prstGeom prst="rect">
            <a:avLst/>
          </a:prstGeom>
        </p:spPr>
        <p:txBody>
          <a:bodyPr vert="horz" lIns="91440" tIns="45720" rIns="91440" bIns="45720" rtlCol="0" anchor="b" anchorCtr="0">
            <a:normAutofit/>
          </a:bodyPr>
          <a:lstStyle>
            <a:lvl1pPr algn="l" defTabSz="457189" rtl="0" eaLnBrk="1" latinLnBrk="0" hangingPunct="1">
              <a:spcBef>
                <a:spcPct val="0"/>
              </a:spcBef>
              <a:buNone/>
              <a:defRPr sz="1800" b="1" i="0" kern="1200">
                <a:solidFill>
                  <a:srgbClr val="00B0F0"/>
                </a:solidFill>
                <a:latin typeface="Arial" charset="0"/>
                <a:ea typeface="Arial" charset="0"/>
                <a:cs typeface="Arial" charset="0"/>
              </a:defRPr>
            </a:lvl1pPr>
          </a:lstStyle>
          <a:p>
            <a:r>
              <a:rPr lang="en-GB" sz="4000" dirty="0">
                <a:solidFill>
                  <a:schemeClr val="tx1"/>
                </a:solidFill>
              </a:rPr>
              <a:t>Committees: ECE/ECSG</a:t>
            </a:r>
          </a:p>
        </p:txBody>
      </p:sp>
    </p:spTree>
    <p:extLst>
      <p:ext uri="{BB962C8B-B14F-4D97-AF65-F5344CB8AC3E}">
        <p14:creationId xmlns:p14="http://schemas.microsoft.com/office/powerpoint/2010/main" val="21825025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F792F0-A27C-F399-8262-9197AB0F918D}"/>
              </a:ext>
            </a:extLst>
          </p:cNvPr>
          <p:cNvSpPr>
            <a:spLocks noGrp="1"/>
          </p:cNvSpPr>
          <p:nvPr>
            <p:ph type="body" sz="quarter" idx="13"/>
          </p:nvPr>
        </p:nvSpPr>
        <p:spPr>
          <a:xfrm>
            <a:off x="1804233" y="-166795"/>
            <a:ext cx="8095055" cy="935045"/>
          </a:xfrm>
        </p:spPr>
        <p:txBody>
          <a:bodyPr/>
          <a:lstStyle/>
          <a:p>
            <a:r>
              <a:rPr lang="en-GB" sz="3200" dirty="0"/>
              <a:t>Time, strength, uniqueness</a:t>
            </a:r>
          </a:p>
        </p:txBody>
      </p:sp>
      <p:sp>
        <p:nvSpPr>
          <p:cNvPr id="5" name="TextBox 4">
            <a:extLst>
              <a:ext uri="{FF2B5EF4-FFF2-40B4-BE49-F238E27FC236}">
                <a16:creationId xmlns:a16="http://schemas.microsoft.com/office/drawing/2014/main" id="{23550988-96EB-F543-FA19-FB9B6F6F98D7}"/>
              </a:ext>
            </a:extLst>
          </p:cNvPr>
          <p:cNvSpPr txBox="1"/>
          <p:nvPr/>
        </p:nvSpPr>
        <p:spPr>
          <a:xfrm>
            <a:off x="96254" y="1392484"/>
            <a:ext cx="11770398" cy="5016758"/>
          </a:xfrm>
          <a:prstGeom prst="rect">
            <a:avLst/>
          </a:prstGeom>
          <a:noFill/>
        </p:spPr>
        <p:txBody>
          <a:bodyPr wrap="square">
            <a:spAutoFit/>
          </a:bodyPr>
          <a:lstStyle/>
          <a:p>
            <a:r>
              <a:rPr lang="en-GB" sz="2800" dirty="0"/>
              <a:t>Conceptual Design Report (CDR)                    Operation starts 2027/2028</a:t>
            </a:r>
          </a:p>
          <a:p>
            <a:r>
              <a:rPr lang="en-GB" sz="2800" dirty="0"/>
              <a:t>(Nov. 2001)</a:t>
            </a:r>
          </a:p>
          <a:p>
            <a:endParaRPr lang="en-GB" dirty="0"/>
          </a:p>
          <a:p>
            <a:endParaRPr lang="en-GB" dirty="0"/>
          </a:p>
          <a:p>
            <a:r>
              <a:rPr lang="en-GB" dirty="0"/>
              <a:t>Competitors at that time: all &lt;100 MeV/u</a:t>
            </a:r>
          </a:p>
          <a:p>
            <a:r>
              <a:rPr lang="en-GB" dirty="0"/>
              <a:t>Mentioned as plans:								</a:t>
            </a:r>
          </a:p>
          <a:p>
            <a:r>
              <a:rPr lang="en-GB" dirty="0"/>
              <a:t>RIBF 350 MeV/u                                                            RIBF is running   ~100 </a:t>
            </a:r>
            <a:r>
              <a:rPr lang="en-GB" dirty="0" err="1"/>
              <a:t>pnA</a:t>
            </a:r>
            <a:endParaRPr lang="en-GB" dirty="0"/>
          </a:p>
          <a:p>
            <a:r>
              <a:rPr lang="en-GB" dirty="0"/>
              <a:t>RIA 			                                                                 FRIB is running</a:t>
            </a:r>
          </a:p>
          <a:p>
            <a:r>
              <a:rPr lang="en-GB" dirty="0"/>
              <a:t>												HIAF</a:t>
            </a:r>
          </a:p>
          <a:p>
            <a:endParaRPr lang="en-GB" dirty="0"/>
          </a:p>
          <a:p>
            <a:endParaRPr lang="en-GB" dirty="0"/>
          </a:p>
          <a:p>
            <a:endParaRPr lang="en-GB" dirty="0"/>
          </a:p>
          <a:p>
            <a:r>
              <a:rPr lang="en-GB" dirty="0"/>
              <a:t>                                          </a:t>
            </a:r>
          </a:p>
        </p:txBody>
      </p:sp>
      <p:pic>
        <p:nvPicPr>
          <p:cNvPr id="6" name="Picture 8" descr="NUSTAR-Logo">
            <a:extLst>
              <a:ext uri="{FF2B5EF4-FFF2-40B4-BE49-F238E27FC236}">
                <a16:creationId xmlns:a16="http://schemas.microsoft.com/office/drawing/2014/main" id="{7366CC3A-8CA6-E225-1525-A24E42AC2D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7" descr="FAIR_farb_RGB_3cm">
            <a:extLst>
              <a:ext uri="{FF2B5EF4-FFF2-40B4-BE49-F238E27FC236}">
                <a16:creationId xmlns:a16="http://schemas.microsoft.com/office/drawing/2014/main" id="{6F233154-F3CD-F405-48B2-A18A7B2954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screenshot of a computer&#10;&#10;AI-generated content may be incorrect.">
            <a:extLst>
              <a:ext uri="{FF2B5EF4-FFF2-40B4-BE49-F238E27FC236}">
                <a16:creationId xmlns:a16="http://schemas.microsoft.com/office/drawing/2014/main" id="{6533A98B-327C-117E-925D-A4C928FBB7EB}"/>
              </a:ext>
            </a:extLst>
          </p:cNvPr>
          <p:cNvPicPr>
            <a:picLocks noChangeAspect="1"/>
          </p:cNvPicPr>
          <p:nvPr/>
        </p:nvPicPr>
        <p:blipFill>
          <a:blip r:embed="rId4"/>
          <a:srcRect l="25871" t="32359" r="28202" b="20304"/>
          <a:stretch/>
        </p:blipFill>
        <p:spPr>
          <a:xfrm>
            <a:off x="-4374244" y="3922813"/>
            <a:ext cx="4171979" cy="2418732"/>
          </a:xfrm>
          <a:prstGeom prst="rect">
            <a:avLst/>
          </a:prstGeom>
        </p:spPr>
      </p:pic>
    </p:spTree>
    <p:extLst>
      <p:ext uri="{BB962C8B-B14F-4D97-AF65-F5344CB8AC3E}">
        <p14:creationId xmlns:p14="http://schemas.microsoft.com/office/powerpoint/2010/main" val="20457071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10;&#10;自動的に生成された説明">
            <a:extLst>
              <a:ext uri="{FF2B5EF4-FFF2-40B4-BE49-F238E27FC236}">
                <a16:creationId xmlns:a16="http://schemas.microsoft.com/office/drawing/2014/main" id="{8D3203D4-D3F5-CC49-B3FF-980B9602E7EA}"/>
              </a:ext>
            </a:extLst>
          </p:cNvPr>
          <p:cNvPicPr>
            <a:picLocks noChangeAspect="1"/>
          </p:cNvPicPr>
          <p:nvPr/>
        </p:nvPicPr>
        <p:blipFill rotWithShape="1">
          <a:blip r:embed="rId2"/>
          <a:srcRect l="7061" t="7003" b="5826"/>
          <a:stretch/>
        </p:blipFill>
        <p:spPr>
          <a:xfrm>
            <a:off x="2238377" y="1896809"/>
            <a:ext cx="7898741" cy="2914650"/>
          </a:xfrm>
          <a:prstGeom prst="rect">
            <a:avLst/>
          </a:prstGeom>
        </p:spPr>
      </p:pic>
      <p:sp>
        <p:nvSpPr>
          <p:cNvPr id="6" name="テキスト ボックス 5">
            <a:extLst>
              <a:ext uri="{FF2B5EF4-FFF2-40B4-BE49-F238E27FC236}">
                <a16:creationId xmlns:a16="http://schemas.microsoft.com/office/drawing/2014/main" id="{41BBE9E7-89C6-4A48-859D-DBBF644AD7E0}"/>
              </a:ext>
            </a:extLst>
          </p:cNvPr>
          <p:cNvSpPr txBox="1"/>
          <p:nvPr/>
        </p:nvSpPr>
        <p:spPr>
          <a:xfrm>
            <a:off x="4895850" y="4848786"/>
            <a:ext cx="2928938"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mn-cs"/>
              </a:rPr>
              <a:t>Mass-to-charge ratio A/Q</a:t>
            </a:r>
            <a:endParaRPr kumimoji="1" lang="ja-JP" altLang="en-US" sz="13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endParaRPr>
          </a:p>
        </p:txBody>
      </p:sp>
      <p:sp>
        <p:nvSpPr>
          <p:cNvPr id="7" name="テキスト ボックス 6">
            <a:extLst>
              <a:ext uri="{FF2B5EF4-FFF2-40B4-BE49-F238E27FC236}">
                <a16:creationId xmlns:a16="http://schemas.microsoft.com/office/drawing/2014/main" id="{25BC9FFA-8A35-6740-AA29-BA327A9EF46B}"/>
              </a:ext>
            </a:extLst>
          </p:cNvPr>
          <p:cNvSpPr txBox="1"/>
          <p:nvPr/>
        </p:nvSpPr>
        <p:spPr>
          <a:xfrm rot="16200000">
            <a:off x="521106" y="2514578"/>
            <a:ext cx="2928938" cy="3000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mn-cs"/>
              </a:rPr>
              <a:t>Element number Z</a:t>
            </a:r>
            <a:endParaRPr kumimoji="1" lang="ja-JP" altLang="en-US" sz="135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295C7CE3-C7DC-7F4D-B375-1594B08E0439}"/>
              </a:ext>
            </a:extLst>
          </p:cNvPr>
          <p:cNvSpPr txBox="1"/>
          <p:nvPr/>
        </p:nvSpPr>
        <p:spPr>
          <a:xfrm>
            <a:off x="2516983" y="1668207"/>
            <a:ext cx="47577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30000" noProof="0" dirty="0">
                <a:ln>
                  <a:noFill/>
                </a:ln>
                <a:solidFill>
                  <a:prstClr val="black"/>
                </a:solidFill>
                <a:effectLst/>
                <a:uLnTx/>
                <a:uFillTx/>
                <a:latin typeface="Arial"/>
                <a:ea typeface="ＭＳ Ｐゴシック" panose="020B0600070205080204" pitchFamily="34" charset="-128"/>
                <a:cs typeface="+mn-cs"/>
              </a:rPr>
              <a:t>170</a:t>
            </a:r>
            <a:r>
              <a:rPr kumimoji="1" lang="en-US" altLang="ja-JP" sz="180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mn-cs"/>
              </a:rPr>
              <a:t>Er + Be reaction at 1.08 GeV/u</a:t>
            </a:r>
            <a:endParaRPr kumimoji="1" lang="ja-JP" altLang="en-US" sz="180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A0D986A0-7E4E-DB49-BD84-B76FE4AA6B1F}"/>
              </a:ext>
            </a:extLst>
          </p:cNvPr>
          <p:cNvSpPr txBox="1"/>
          <p:nvPr/>
        </p:nvSpPr>
        <p:spPr>
          <a:xfrm>
            <a:off x="127592" y="5121289"/>
            <a:ext cx="11791506"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350" b="1" i="0" u="none" strike="noStrike" kern="1200" cap="none" spc="0" normalizeH="0" baseline="0" noProof="0" dirty="0">
              <a:ln>
                <a:noFill/>
              </a:ln>
              <a:solidFill>
                <a:srgbClr val="FF2300"/>
              </a:solidFill>
              <a:effectLst/>
              <a:uLnTx/>
              <a:uFillTx/>
              <a:latin typeface="LucidaGrande" panose="020B06000405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2300"/>
                </a:solidFill>
                <a:effectLst/>
                <a:uLnTx/>
                <a:uFillTx/>
                <a:latin typeface="LucidaGrande" panose="020B0600040502020204" pitchFamily="34" charset="0"/>
                <a:ea typeface="ＭＳ Ｐゴシック" panose="020B0600070205080204" pitchFamily="34" charset="-128"/>
                <a:cs typeface="+mn-cs"/>
              </a:rPr>
              <a:t>◇ </a:t>
            </a:r>
            <a:r>
              <a:rPr kumimoji="0" lang="en-US" altLang="ja-JP" sz="180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Wide range of cross section data serve as important basis for developments of future FRS/SFRS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    NUSTAR experiments with the newly developed Er beam, uniquely available at GSI/FAIR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FF2300"/>
              </a:solidFill>
              <a:effectLst/>
              <a:uLnTx/>
              <a:uFillTx/>
              <a:latin typeface="LucidaGrande" panose="020B06000405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1200" cap="none" spc="0" normalizeH="0" baseline="0" noProof="0" dirty="0">
                <a:ln>
                  <a:noFill/>
                </a:ln>
                <a:solidFill>
                  <a:srgbClr val="FF2300"/>
                </a:solidFill>
                <a:effectLst/>
                <a:uLnTx/>
                <a:uFillTx/>
                <a:latin typeface="LucidaGrande" panose="020B0600040502020204" pitchFamily="34" charset="0"/>
                <a:ea typeface="ＭＳ Ｐゴシック" panose="020B0600070205080204" pitchFamily="34" charset="-128"/>
                <a:cs typeface="+mn-cs"/>
              </a:rPr>
              <a:t>◇ </a:t>
            </a:r>
            <a:r>
              <a:rPr kumimoji="0" lang="en-US" altLang="ja-JP" sz="135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Similar for </a:t>
            </a:r>
            <a:r>
              <a:rPr kumimoji="0" lang="en-US" altLang="ja-JP" sz="1350" b="1" i="0" u="none" strike="noStrike" kern="1200" cap="none" spc="0" normalizeH="0" baseline="30000" noProof="0" dirty="0">
                <a:ln>
                  <a:noFill/>
                </a:ln>
                <a:solidFill>
                  <a:srgbClr val="FF2300"/>
                </a:solidFill>
                <a:effectLst/>
                <a:uLnTx/>
                <a:uFillTx/>
                <a:latin typeface="Helvetica" pitchFamily="2" charset="0"/>
                <a:ea typeface="ＭＳ Ｐゴシック" panose="020B0600070205080204" pitchFamily="34" charset="-128"/>
                <a:cs typeface="+mn-cs"/>
              </a:rPr>
              <a:t>100</a:t>
            </a:r>
            <a:r>
              <a:rPr kumimoji="0" lang="en-US" altLang="ja-JP" sz="135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Mo, </a:t>
            </a:r>
            <a:r>
              <a:rPr kumimoji="0" lang="en-US" altLang="ja-JP" sz="1350" b="1" i="0" u="none" strike="noStrike" kern="1200" cap="none" spc="0" normalizeH="0" baseline="30000" noProof="0" dirty="0">
                <a:ln>
                  <a:noFill/>
                </a:ln>
                <a:solidFill>
                  <a:srgbClr val="FF2300"/>
                </a:solidFill>
                <a:effectLst/>
                <a:uLnTx/>
                <a:uFillTx/>
                <a:latin typeface="Helvetica" pitchFamily="2" charset="0"/>
                <a:ea typeface="ＭＳ Ｐゴシック" panose="020B0600070205080204" pitchFamily="34" charset="-128"/>
                <a:cs typeface="+mn-cs"/>
              </a:rPr>
              <a:t>238</a:t>
            </a:r>
            <a:r>
              <a:rPr kumimoji="0" lang="en-US" altLang="ja-JP" sz="135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U et 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35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350" b="1" i="0" u="none" strike="noStrike" kern="1200" cap="none" spc="0" normalizeH="0" baseline="0" noProof="0" dirty="0">
                <a:ln>
                  <a:noFill/>
                </a:ln>
                <a:solidFill>
                  <a:srgbClr val="FF2300"/>
                </a:solidFill>
                <a:effectLst/>
                <a:uLnTx/>
                <a:uFillTx/>
                <a:latin typeface="Helvetica" pitchFamily="2" charset="0"/>
                <a:ea typeface="ＭＳ Ｐゴシック" panose="020B0600070205080204" pitchFamily="34" charset="-128"/>
                <a:cs typeface="+mn-cs"/>
              </a:rPr>
              <a:t> </a:t>
            </a:r>
            <a:endParaRPr kumimoji="0" lang="en-US" altLang="ja-JP" sz="1350" b="0"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mn-cs"/>
            </a:endParaRPr>
          </a:p>
        </p:txBody>
      </p:sp>
      <p:sp>
        <p:nvSpPr>
          <p:cNvPr id="22" name="テキスト ボックス 21">
            <a:extLst>
              <a:ext uri="{FF2B5EF4-FFF2-40B4-BE49-F238E27FC236}">
                <a16:creationId xmlns:a16="http://schemas.microsoft.com/office/drawing/2014/main" id="{4F3F95CE-A77C-CF41-99A6-A84470FE440C}"/>
              </a:ext>
            </a:extLst>
          </p:cNvPr>
          <p:cNvSpPr txBox="1"/>
          <p:nvPr/>
        </p:nvSpPr>
        <p:spPr>
          <a:xfrm>
            <a:off x="7644746" y="1322869"/>
            <a:ext cx="3031599" cy="50783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1350" b="1" i="1" u="none" strike="noStrike" kern="1200" cap="none" spc="0" normalizeH="0" baseline="0" noProof="0" dirty="0">
                <a:ln>
                  <a:noFill/>
                </a:ln>
                <a:solidFill>
                  <a:srgbClr val="FF0000"/>
                </a:solidFill>
                <a:effectLst/>
                <a:uLnTx/>
                <a:uFillTx/>
                <a:latin typeface="Arial"/>
                <a:ea typeface="ＭＳ Ｐゴシック" panose="020B0600070205080204" pitchFamily="34" charset="-128"/>
                <a:cs typeface="+mn-cs"/>
              </a:rPr>
              <a:t>Very preliminary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sz="1350" b="1" i="1" u="none" strike="noStrike" kern="1200" cap="none" spc="0" normalizeH="0" baseline="0" noProof="0" dirty="0">
                <a:ln>
                  <a:noFill/>
                </a:ln>
                <a:solidFill>
                  <a:srgbClr val="FF0000"/>
                </a:solidFill>
                <a:effectLst/>
                <a:uLnTx/>
                <a:uFillTx/>
                <a:latin typeface="Arial"/>
                <a:ea typeface="ＭＳ Ｐゴシック" panose="020B0600070205080204" pitchFamily="34" charset="-128"/>
                <a:cs typeface="+mn-cs"/>
              </a:rPr>
              <a:t>Online analysis (data of first night)</a:t>
            </a:r>
            <a:endParaRPr kumimoji="1" lang="ja-JP" altLang="en-US" sz="1350" b="1" i="1" u="none" strike="noStrike" kern="1200" cap="none" spc="0" normalizeH="0" baseline="0" noProof="0" dirty="0">
              <a:ln>
                <a:noFill/>
              </a:ln>
              <a:solidFill>
                <a:srgbClr val="FF0000"/>
              </a:solidFill>
              <a:effectLst/>
              <a:uLnTx/>
              <a:uFillTx/>
              <a:latin typeface="Arial"/>
              <a:ea typeface="ＭＳ Ｐゴシック" panose="020B0600070205080204" pitchFamily="34" charset="-128"/>
              <a:cs typeface="+mn-cs"/>
            </a:endParaRPr>
          </a:p>
        </p:txBody>
      </p:sp>
      <p:sp>
        <p:nvSpPr>
          <p:cNvPr id="2" name="Textfeld 1"/>
          <p:cNvSpPr txBox="1"/>
          <p:nvPr/>
        </p:nvSpPr>
        <p:spPr>
          <a:xfrm>
            <a:off x="13031972" y="1796903"/>
            <a:ext cx="2826479" cy="1200329"/>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Stabilitätslinie: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166-Er: A/Z=166/68=2,44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130-Xe: A/Z=130/54=2,41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5" name="Gerader Verbinder 4"/>
          <p:cNvCxnSpPr/>
          <p:nvPr/>
        </p:nvCxnSpPr>
        <p:spPr>
          <a:xfrm flipV="1">
            <a:off x="6638260" y="1988117"/>
            <a:ext cx="287080" cy="267957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rot="16646772">
            <a:off x="5670835" y="3143238"/>
            <a:ext cx="1885966" cy="369332"/>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Valley </a:t>
            </a:r>
            <a:r>
              <a:rPr kumimoji="0" lang="de-DE" sz="1800" b="0" i="0" u="none" strike="noStrike" kern="1200" cap="none" spc="0" normalizeH="0" baseline="0" noProof="0" dirty="0" err="1">
                <a:ln>
                  <a:noFill/>
                </a:ln>
                <a:solidFill>
                  <a:prstClr val="black"/>
                </a:solidFill>
                <a:effectLst/>
                <a:uLnTx/>
                <a:uFillTx/>
                <a:latin typeface="Arial"/>
                <a:ea typeface="+mn-ea"/>
                <a:cs typeface="+mn-cs"/>
              </a:rPr>
              <a:t>of</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stability</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409" y="828091"/>
            <a:ext cx="764098" cy="718419"/>
          </a:xfrm>
          <a:prstGeom prst="rect">
            <a:avLst/>
          </a:prstGeom>
        </p:spPr>
      </p:pic>
      <p:sp>
        <p:nvSpPr>
          <p:cNvPr id="11" name="Titel 10"/>
          <p:cNvSpPr>
            <a:spLocks noGrp="1"/>
          </p:cNvSpPr>
          <p:nvPr>
            <p:ph type="title"/>
          </p:nvPr>
        </p:nvSpPr>
        <p:spPr>
          <a:xfrm>
            <a:off x="2434856" y="114331"/>
            <a:ext cx="9757144" cy="787557"/>
          </a:xfrm>
          <a:solidFill>
            <a:schemeClr val="bg1"/>
          </a:solidFill>
        </p:spPr>
        <p:txBody>
          <a:bodyPr/>
          <a:lstStyle/>
          <a:p>
            <a:r>
              <a:rPr kumimoji="1" lang="en-US" altLang="ja-JP" sz="2800" dirty="0"/>
              <a:t>Newly-developed Er beam (unique for GSI/FAIR)</a:t>
            </a:r>
            <a:endParaRPr lang="de-DE" sz="2800" dirty="0"/>
          </a:p>
        </p:txBody>
      </p:sp>
      <p:sp>
        <p:nvSpPr>
          <p:cNvPr id="18" name="Textfeld 17"/>
          <p:cNvSpPr txBox="1"/>
          <p:nvPr/>
        </p:nvSpPr>
        <p:spPr bwMode="auto">
          <a:xfrm>
            <a:off x="7644746" y="6255037"/>
            <a:ext cx="6046509" cy="269369"/>
          </a:xfrm>
          <a:prstGeom prst="rect">
            <a:avLst/>
          </a:prstGeom>
          <a:noFill/>
          <a:ln w="12699">
            <a:noFill/>
            <a:prstDash val="solid"/>
          </a:ln>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err="1">
                <a:ln>
                  <a:noFill/>
                </a:ln>
                <a:solidFill>
                  <a:srgbClr val="0932A0"/>
                </a:solidFill>
                <a:effectLst/>
                <a:uLnTx/>
                <a:uFillTx/>
                <a:latin typeface="Arial"/>
                <a:ea typeface="Arial"/>
                <a:cs typeface="Arial"/>
              </a:rPr>
              <a:t>Y.Tanaka</a:t>
            </a:r>
            <a:r>
              <a:rPr kumimoji="0" lang="de-DE" sz="1200" b="1" i="0" u="none" strike="noStrike" kern="0" cap="none" spc="0" normalizeH="0" baseline="0" noProof="0" dirty="0">
                <a:ln>
                  <a:noFill/>
                </a:ln>
                <a:solidFill>
                  <a:srgbClr val="0932A0"/>
                </a:solidFill>
                <a:effectLst/>
                <a:uLnTx/>
                <a:uFillTx/>
                <a:latin typeface="Arial"/>
                <a:ea typeface="Arial"/>
                <a:cs typeface="Arial"/>
              </a:rPr>
              <a:t>, </a:t>
            </a:r>
            <a:r>
              <a:rPr kumimoji="0" lang="de-DE" sz="1200" b="1" i="0" u="none" strike="noStrike" kern="0" cap="none" spc="0" normalizeH="0" baseline="0" noProof="0" dirty="0" err="1">
                <a:ln>
                  <a:noFill/>
                </a:ln>
                <a:solidFill>
                  <a:srgbClr val="0932A0"/>
                </a:solidFill>
                <a:effectLst/>
                <a:uLnTx/>
                <a:uFillTx/>
                <a:latin typeface="Arial"/>
                <a:ea typeface="Arial"/>
                <a:cs typeface="Arial"/>
              </a:rPr>
              <a:t>E.Haettner</a:t>
            </a:r>
            <a:r>
              <a:rPr kumimoji="0" lang="de-DE" sz="1200" b="1" i="0" u="none" strike="noStrike" kern="0" cap="none" spc="0" normalizeH="0" baseline="0" noProof="0" dirty="0">
                <a:ln>
                  <a:noFill/>
                </a:ln>
                <a:solidFill>
                  <a:srgbClr val="0932A0"/>
                </a:solidFill>
                <a:effectLst/>
                <a:uLnTx/>
                <a:uFillTx/>
                <a:latin typeface="Arial"/>
                <a:ea typeface="Arial"/>
                <a:cs typeface="Arial"/>
              </a:rPr>
              <a:t>, </a:t>
            </a:r>
            <a:r>
              <a:rPr kumimoji="0" lang="de-DE" sz="1200" b="1" i="0" u="none" strike="noStrike" kern="0" cap="none" spc="0" normalizeH="0" baseline="0" noProof="0" dirty="0" err="1">
                <a:ln>
                  <a:noFill/>
                </a:ln>
                <a:solidFill>
                  <a:srgbClr val="0932A0"/>
                </a:solidFill>
                <a:effectLst/>
                <a:uLnTx/>
                <a:uFillTx/>
                <a:latin typeface="Arial"/>
                <a:ea typeface="Arial"/>
                <a:cs typeface="Arial"/>
              </a:rPr>
              <a:t>S.Singh</a:t>
            </a:r>
            <a:r>
              <a:rPr kumimoji="0" lang="de-DE" sz="1200" b="1" i="0" u="none" strike="noStrike" kern="0" cap="none" spc="0" normalizeH="0" baseline="0" noProof="0" dirty="0">
                <a:ln>
                  <a:noFill/>
                </a:ln>
                <a:solidFill>
                  <a:srgbClr val="0932A0"/>
                </a:solidFill>
                <a:effectLst/>
                <a:uLnTx/>
                <a:uFillTx/>
                <a:latin typeface="Arial"/>
                <a:ea typeface="Arial"/>
                <a:cs typeface="Arial"/>
              </a:rPr>
              <a:t>, et al.</a:t>
            </a:r>
            <a:endParaRPr kumimoji="0" sz="1050" b="1" i="0" u="none" strike="noStrike" kern="0" cap="none" spc="0" normalizeH="0" baseline="0" noProof="0" dirty="0">
              <a:ln>
                <a:noFill/>
              </a:ln>
              <a:solidFill>
                <a:srgbClr val="0932A0"/>
              </a:solidFill>
              <a:effectLst/>
              <a:uLnTx/>
              <a:uFillTx/>
              <a:latin typeface="Arial"/>
              <a:ea typeface="Arial"/>
              <a:cs typeface="Arial"/>
            </a:endParaRPr>
          </a:p>
        </p:txBody>
      </p:sp>
      <p:sp>
        <p:nvSpPr>
          <p:cNvPr id="12" name="Ellipse 11"/>
          <p:cNvSpPr/>
          <p:nvPr/>
        </p:nvSpPr>
        <p:spPr>
          <a:xfrm>
            <a:off x="7468523" y="2279591"/>
            <a:ext cx="208828" cy="198115"/>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Gerade Verbindung mit Pfeil 18"/>
          <p:cNvCxnSpPr>
            <a:endCxn id="12" idx="1"/>
          </p:cNvCxnSpPr>
          <p:nvPr/>
        </p:nvCxnSpPr>
        <p:spPr>
          <a:xfrm>
            <a:off x="7274719" y="1700107"/>
            <a:ext cx="224386" cy="60849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6665733" y="1461367"/>
            <a:ext cx="683200" cy="369332"/>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30000" noProof="0" dirty="0">
                <a:ln>
                  <a:noFill/>
                </a:ln>
                <a:solidFill>
                  <a:srgbClr val="FF0000"/>
                </a:solidFill>
                <a:effectLst/>
                <a:uLnTx/>
                <a:uFillTx/>
                <a:latin typeface="Arial"/>
                <a:ea typeface="+mn-ea"/>
                <a:cs typeface="+mn-cs"/>
              </a:rPr>
              <a:t>170</a:t>
            </a:r>
            <a:r>
              <a:rPr kumimoji="0" lang="de-DE" sz="1800" b="1" i="0" u="none" strike="noStrike" kern="1200" cap="none" spc="0" normalizeH="0" baseline="0" noProof="0" dirty="0">
                <a:ln>
                  <a:noFill/>
                </a:ln>
                <a:solidFill>
                  <a:srgbClr val="FF0000"/>
                </a:solidFill>
                <a:effectLst/>
                <a:uLnTx/>
                <a:uFillTx/>
                <a:latin typeface="Arial"/>
                <a:ea typeface="+mn-ea"/>
                <a:cs typeface="+mn-cs"/>
              </a:rPr>
              <a:t>Er</a:t>
            </a:r>
          </a:p>
        </p:txBody>
      </p:sp>
      <p:pic>
        <p:nvPicPr>
          <p:cNvPr id="3" name="Grafik 36">
            <a:extLst>
              <a:ext uri="{FF2B5EF4-FFF2-40B4-BE49-F238E27FC236}">
                <a16:creationId xmlns:a16="http://schemas.microsoft.com/office/drawing/2014/main" id="{B9F5B93E-CB7F-B7D6-288F-DC15AE7696A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66591" y="-144735"/>
            <a:ext cx="1467604" cy="1467604"/>
          </a:xfrm>
          <a:prstGeom prst="rect">
            <a:avLst/>
          </a:prstGeom>
        </p:spPr>
      </p:pic>
    </p:spTree>
    <p:extLst>
      <p:ext uri="{BB962C8B-B14F-4D97-AF65-F5344CB8AC3E}">
        <p14:creationId xmlns:p14="http://schemas.microsoft.com/office/powerpoint/2010/main" val="58769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1300800" y="211200"/>
            <a:ext cx="9157650" cy="787557"/>
          </a:xfrm>
        </p:spPr>
        <p:txBody>
          <a:bodyPr/>
          <a:lstStyle/>
          <a:p>
            <a:r>
              <a:rPr lang="en-GB" sz="2800" dirty="0"/>
              <a:t>News from the NUSTAR Board of Representatives</a:t>
            </a:r>
          </a:p>
        </p:txBody>
      </p:sp>
      <p:sp>
        <p:nvSpPr>
          <p:cNvPr id="3" name="Slide Number Placeholder 2">
            <a:extLst>
              <a:ext uri="{FF2B5EF4-FFF2-40B4-BE49-F238E27FC236}">
                <a16:creationId xmlns:a16="http://schemas.microsoft.com/office/drawing/2014/main" id="{165C3DBD-7E70-66E5-7ECF-948B6E0BB091}"/>
              </a:ext>
            </a:extLst>
          </p:cNvPr>
          <p:cNvSpPr>
            <a:spLocks noGrp="1"/>
          </p:cNvSpPr>
          <p:nvPr>
            <p:ph type="sldNum" sz="quarter" idx="12"/>
          </p:nvPr>
        </p:nvSpPr>
        <p:spPr/>
        <p:txBody>
          <a:bodyPr/>
          <a:lstStyle/>
          <a:p>
            <a:fld id="{125CBDDA-5CCF-8748-8988-9DC6C8981774}" type="slidenum">
              <a:rPr lang="de-DE" smtClean="0"/>
              <a:t>2</a:t>
            </a:fld>
            <a:endParaRPr lang="de-DE" dirty="0"/>
          </a:p>
        </p:txBody>
      </p:sp>
      <p:sp>
        <p:nvSpPr>
          <p:cNvPr id="5" name="Content Placeholder 2">
            <a:extLst>
              <a:ext uri="{FF2B5EF4-FFF2-40B4-BE49-F238E27FC236}">
                <a16:creationId xmlns:a16="http://schemas.microsoft.com/office/drawing/2014/main" id="{31A81E23-98CC-A5F7-E40A-D416A3D47D6A}"/>
              </a:ext>
            </a:extLst>
          </p:cNvPr>
          <p:cNvSpPr txBox="1">
            <a:spLocks/>
          </p:cNvSpPr>
          <p:nvPr/>
        </p:nvSpPr>
        <p:spPr>
          <a:xfrm>
            <a:off x="489857" y="1303321"/>
            <a:ext cx="11540217" cy="3975196"/>
          </a:xfrm>
          <a:prstGeom prst="rect">
            <a:avLst/>
          </a:prstGeom>
        </p:spPr>
        <p:txBody>
          <a:bodyPr/>
          <a:lst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GB" dirty="0"/>
              <a:t>	    		                                        spokesperson 	 	</a:t>
            </a:r>
          </a:p>
          <a:p>
            <a:endParaRPr lang="en-GB" dirty="0"/>
          </a:p>
          <a:p>
            <a:endParaRPr lang="en-GB" dirty="0"/>
          </a:p>
          <a:p>
            <a:endParaRPr lang="en-GB" dirty="0"/>
          </a:p>
          <a:p>
            <a:pPr marL="0" indent="0">
              <a:buFont typeface="Wingdings" charset="2"/>
              <a:buNone/>
            </a:pPr>
            <a:endParaRPr lang="en-GB" dirty="0"/>
          </a:p>
          <a:p>
            <a:pPr marL="0" indent="0">
              <a:buFont typeface="Wingdings" charset="2"/>
              <a:buNone/>
            </a:pPr>
            <a:r>
              <a:rPr lang="en-GB" dirty="0"/>
              <a:t>  </a:t>
            </a:r>
            <a:r>
              <a:rPr lang="en-GB" sz="2000" dirty="0"/>
              <a:t>Peter </a:t>
            </a:r>
            <a:r>
              <a:rPr lang="en-GB" sz="2000" dirty="0" err="1"/>
              <a:t>Thirolf</a:t>
            </a:r>
            <a:r>
              <a:rPr lang="en-GB" sz="2000" dirty="0"/>
              <a:t>	    Giovanna Benzoni	    Zsolt Podolyák 	     Lola Cortina		  Michael Block</a:t>
            </a:r>
          </a:p>
          <a:p>
            <a:pPr marL="0" indent="0">
              <a:buFont typeface="Wingdings" charset="2"/>
              <a:buNone/>
            </a:pPr>
            <a:r>
              <a:rPr lang="en-GB" sz="2000" dirty="0"/>
              <a:t>(LMU Munich)       (Milano, Italy)		       (Surrey, UK)	      (Valencia, Spain)	(Mainz, Germany)</a:t>
            </a:r>
          </a:p>
          <a:p>
            <a:pPr marL="0" indent="0">
              <a:buNone/>
            </a:pPr>
            <a:endParaRPr lang="en-GB" dirty="0"/>
          </a:p>
          <a:p>
            <a:pPr marL="0" indent="0">
              <a:buNone/>
            </a:pPr>
            <a:r>
              <a:rPr lang="en-GB" dirty="0"/>
              <a:t>Peter’s appointment ended Feb 2025; cannot be re-elected</a:t>
            </a:r>
          </a:p>
          <a:p>
            <a:pPr marL="0" indent="0">
              <a:buNone/>
            </a:pPr>
            <a:r>
              <a:rPr lang="en-GB" dirty="0"/>
              <a:t>Giovanna’s appointment ended Feb 2025; can be re-elected</a:t>
            </a:r>
          </a:p>
          <a:p>
            <a:pPr marL="0" indent="0">
              <a:buNone/>
            </a:pPr>
            <a:endParaRPr lang="en-GB" dirty="0"/>
          </a:p>
          <a:p>
            <a:r>
              <a:rPr lang="en-GB" dirty="0"/>
              <a:t>Deputy spokesperson: Michael Block</a:t>
            </a:r>
          </a:p>
          <a:p>
            <a:endParaRPr lang="en-GB" dirty="0"/>
          </a:p>
          <a:p>
            <a:endParaRPr lang="en-GB" dirty="0"/>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a:extLst>
              <a:ext uri="{FF2B5EF4-FFF2-40B4-BE49-F238E27FC236}">
                <a16:creationId xmlns:a16="http://schemas.microsoft.com/office/drawing/2014/main" id="{27B122D3-37D2-EE4F-8DE5-16001DC48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485" y="1697304"/>
            <a:ext cx="1599633" cy="1866238"/>
          </a:xfrm>
          <a:prstGeom prst="rect">
            <a:avLst/>
          </a:prstGeom>
        </p:spPr>
      </p:pic>
      <p:pic>
        <p:nvPicPr>
          <p:cNvPr id="15" name="Picture 2" descr="https://www.gsi.de/fileadmin/FAIR/experiments/NUSTAR/People/LolaCortina_2017_edit_small.jpg">
            <a:extLst>
              <a:ext uri="{FF2B5EF4-FFF2-40B4-BE49-F238E27FC236}">
                <a16:creationId xmlns:a16="http://schemas.microsoft.com/office/drawing/2014/main" id="{D414C3D8-FD26-BA25-23DA-52089CC44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180" y="1697304"/>
            <a:ext cx="1492990" cy="1866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0D11EE1-5FAC-908C-6B7D-7D476D1D82CD}"/>
              </a:ext>
            </a:extLst>
          </p:cNvPr>
          <p:cNvSpPr txBox="1"/>
          <p:nvPr/>
        </p:nvSpPr>
        <p:spPr>
          <a:xfrm>
            <a:off x="6457683" y="5769032"/>
            <a:ext cx="6150768" cy="646331"/>
          </a:xfrm>
          <a:prstGeom prst="rect">
            <a:avLst/>
          </a:prstGeom>
          <a:noFill/>
        </p:spPr>
        <p:txBody>
          <a:bodyPr wrap="square">
            <a:spAutoFit/>
          </a:bodyPr>
          <a:lstStyle/>
          <a:p>
            <a:r>
              <a:rPr lang="en-GB" dirty="0"/>
              <a:t>https://fair-</a:t>
            </a:r>
            <a:r>
              <a:rPr lang="en-GB" dirty="0" err="1"/>
              <a:t>center.eu</a:t>
            </a:r>
            <a:r>
              <a:rPr lang="en-GB" dirty="0"/>
              <a:t>/user/experiments/</a:t>
            </a:r>
            <a:r>
              <a:rPr lang="en-GB" dirty="0" err="1"/>
              <a:t>nustar</a:t>
            </a:r>
            <a:r>
              <a:rPr lang="en-GB" dirty="0"/>
              <a:t>/</a:t>
            </a:r>
            <a:r>
              <a:rPr lang="en-GB" dirty="0" err="1"/>
              <a:t>nustar</a:t>
            </a:r>
            <a:r>
              <a:rPr lang="en-GB" dirty="0"/>
              <a:t>-collaboration/board-of-representatives</a:t>
            </a:r>
          </a:p>
        </p:txBody>
      </p:sp>
      <p:pic>
        <p:nvPicPr>
          <p:cNvPr id="1026" name="Picture 2">
            <a:extLst>
              <a:ext uri="{FF2B5EF4-FFF2-40B4-BE49-F238E27FC236}">
                <a16:creationId xmlns:a16="http://schemas.microsoft.com/office/drawing/2014/main" id="{4CAAB848-DD46-29D6-E7B9-6849416A5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131" y="1697304"/>
            <a:ext cx="1481143" cy="1866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870F9C-039E-54BB-EE21-20D3BC428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336" y="1680745"/>
            <a:ext cx="1263623" cy="18827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miling for a picture&#10;&#10;Description automatically generated">
            <a:extLst>
              <a:ext uri="{FF2B5EF4-FFF2-40B4-BE49-F238E27FC236}">
                <a16:creationId xmlns:a16="http://schemas.microsoft.com/office/drawing/2014/main" id="{8322F3CB-7646-BE4F-938C-0D2EE9822144}"/>
              </a:ext>
            </a:extLst>
          </p:cNvPr>
          <p:cNvPicPr>
            <a:picLocks noChangeAspect="1"/>
          </p:cNvPicPr>
          <p:nvPr/>
        </p:nvPicPr>
        <p:blipFill>
          <a:blip r:embed="rId8"/>
          <a:stretch>
            <a:fillRect/>
          </a:stretch>
        </p:blipFill>
        <p:spPr>
          <a:xfrm>
            <a:off x="5306189" y="1697303"/>
            <a:ext cx="1796466" cy="1866239"/>
          </a:xfrm>
          <a:prstGeom prst="rect">
            <a:avLst/>
          </a:prstGeom>
        </p:spPr>
      </p:pic>
    </p:spTree>
    <p:extLst>
      <p:ext uri="{BB962C8B-B14F-4D97-AF65-F5344CB8AC3E}">
        <p14:creationId xmlns:p14="http://schemas.microsoft.com/office/powerpoint/2010/main" val="38266352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D1188-26DA-0E59-0C16-30ABDB5FF428}"/>
            </a:ext>
          </a:extLst>
        </p:cNvPr>
        <p:cNvGrpSpPr/>
        <p:nvPr/>
      </p:nvGrpSpPr>
      <p:grpSpPr>
        <a:xfrm>
          <a:off x="0" y="0"/>
          <a:ext cx="0" cy="0"/>
          <a:chOff x="0" y="0"/>
          <a:chExt cx="0" cy="0"/>
        </a:xfrm>
      </p:grpSpPr>
      <p:pic>
        <p:nvPicPr>
          <p:cNvPr id="5" name="Inhaltsplatzhalter 3">
            <a:extLst>
              <a:ext uri="{FF2B5EF4-FFF2-40B4-BE49-F238E27FC236}">
                <a16:creationId xmlns:a16="http://schemas.microsoft.com/office/drawing/2014/main" id="{F728BCF7-7990-3930-D665-8BF637234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420" y="-49236"/>
            <a:ext cx="1267197" cy="1191442"/>
          </a:xfrm>
          <a:prstGeom prst="rect">
            <a:avLst/>
          </a:prstGeom>
        </p:spPr>
      </p:pic>
      <p:sp>
        <p:nvSpPr>
          <p:cNvPr id="8" name="Textfeld 7">
            <a:extLst>
              <a:ext uri="{FF2B5EF4-FFF2-40B4-BE49-F238E27FC236}">
                <a16:creationId xmlns:a16="http://schemas.microsoft.com/office/drawing/2014/main" id="{1DE1EA00-8446-B086-98BB-3A248BB159E8}"/>
              </a:ext>
            </a:extLst>
          </p:cNvPr>
          <p:cNvSpPr txBox="1"/>
          <p:nvPr/>
        </p:nvSpPr>
        <p:spPr bwMode="auto">
          <a:xfrm>
            <a:off x="12711631" y="1589240"/>
            <a:ext cx="4073634" cy="1168083"/>
          </a:xfrm>
          <a:prstGeom prst="rect">
            <a:avLst/>
          </a:prstGeom>
          <a:solidFill>
            <a:schemeClr val="bg1">
              <a:lumMod val="95000"/>
            </a:schemeClr>
          </a:solidFill>
          <a:ln w="12699">
            <a:solidFill>
              <a:srgbClr val="0070C0"/>
            </a:solidFill>
            <a:prstDash val="solid"/>
          </a:ln>
          <a:effectLst/>
        </p:spPr>
        <p:txBody>
          <a:bodyPr wrap="square" lIns="89991" tIns="44993" rIns="89991" bIns="44993">
            <a:spAutoFit/>
          </a:bodyPr>
          <a:lstStyle/>
          <a:p>
            <a:pPr marL="195764" marR="0" lvl="0" indent="-195764"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Reduced transition probabilities B(E2;2</a:t>
            </a:r>
            <a:r>
              <a:rPr kumimoji="0" lang="en-US" sz="1400" b="0" i="0" u="none" strike="noStrike" kern="0" cap="none" spc="0" normalizeH="0" baseline="30000" noProof="0" dirty="0">
                <a:ln>
                  <a:noFill/>
                </a:ln>
                <a:solidFill>
                  <a:srgbClr val="000000"/>
                </a:solidFill>
                <a:effectLst/>
                <a:uLnTx/>
                <a:uFillTx/>
                <a:latin typeface="Liberation Sans"/>
                <a:ea typeface="Liberation Sans"/>
                <a:cs typeface="Liberation Sans"/>
              </a:rPr>
              <a:t>+</a:t>
            </a: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 0</a:t>
            </a:r>
            <a:r>
              <a:rPr kumimoji="0" lang="en-US" sz="1400" b="0" i="0" u="none" strike="noStrike" kern="0" cap="none" spc="0" normalizeH="0" baseline="30000" noProof="0" dirty="0">
                <a:ln>
                  <a:noFill/>
                </a:ln>
                <a:solidFill>
                  <a:srgbClr val="000000"/>
                </a:solidFill>
                <a:effectLst/>
                <a:uLnTx/>
                <a:uFillTx/>
                <a:latin typeface="Liberation Sans"/>
                <a:ea typeface="Liberation Sans"/>
                <a:cs typeface="Liberation Sans"/>
              </a:rPr>
              <a:t>+</a:t>
            </a: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  are derived from nuclear lifetimes </a:t>
            </a:r>
            <a:endParaRPr kumimoji="0" sz="1400" b="0" i="0" u="none" strike="noStrike" kern="0" cap="none" spc="0" normalizeH="0" baseline="0" noProof="0" dirty="0">
              <a:ln>
                <a:noFill/>
              </a:ln>
              <a:solidFill>
                <a:srgbClr val="000000"/>
              </a:solidFill>
              <a:effectLst/>
              <a:uLnTx/>
              <a:uFillTx/>
              <a:latin typeface="Liberation Sans"/>
              <a:ea typeface="+mn-ea"/>
              <a:cs typeface="Liberation Sans"/>
            </a:endParaRPr>
          </a:p>
          <a:p>
            <a:pPr marL="195763" marR="0" lvl="0" indent="-195763"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B(E2;2</a:t>
            </a:r>
            <a:r>
              <a:rPr kumimoji="0" lang="en-US" sz="1400" b="0" i="0" u="none" strike="noStrike" kern="0" cap="none" spc="0" normalizeH="0" baseline="30000" noProof="0" dirty="0">
                <a:ln>
                  <a:noFill/>
                </a:ln>
                <a:solidFill>
                  <a:srgbClr val="000000"/>
                </a:solidFill>
                <a:effectLst/>
                <a:uLnTx/>
                <a:uFillTx/>
                <a:latin typeface="Liberation Sans"/>
                <a:ea typeface="Liberation Sans"/>
                <a:cs typeface="Liberation Sans"/>
              </a:rPr>
              <a:t>+</a:t>
            </a: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 0</a:t>
            </a:r>
            <a:r>
              <a:rPr kumimoji="0" lang="en-US" sz="1400" b="0" i="0" u="none" strike="noStrike" kern="0" cap="none" spc="0" normalizeH="0" baseline="30000" noProof="0" dirty="0">
                <a:ln>
                  <a:noFill/>
                </a:ln>
                <a:solidFill>
                  <a:srgbClr val="000000"/>
                </a:solidFill>
                <a:effectLst/>
                <a:uLnTx/>
                <a:uFillTx/>
                <a:latin typeface="Liberation Sans"/>
                <a:ea typeface="Liberation Sans"/>
                <a:cs typeface="Liberation Sans"/>
              </a:rPr>
              <a:t>+</a:t>
            </a: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 values access </a:t>
            </a:r>
            <a:r>
              <a:rPr kumimoji="0" lang="en-US" sz="1400" b="1" i="0" u="none" strike="noStrike" kern="0" cap="none" spc="0" normalizeH="0" baseline="0" noProof="0" dirty="0">
                <a:ln>
                  <a:noFill/>
                </a:ln>
                <a:solidFill>
                  <a:srgbClr val="00B050"/>
                </a:solidFill>
                <a:effectLst/>
                <a:uLnTx/>
                <a:uFillTx/>
                <a:latin typeface="Liberation Sans"/>
                <a:ea typeface="Liberation Sans"/>
                <a:cs typeface="Liberation Sans"/>
              </a:rPr>
              <a:t>fundamental information regarding </a:t>
            </a:r>
            <a:r>
              <a:rPr kumimoji="0" lang="en-US" sz="1400" b="1" i="0" u="none" strike="noStrike" kern="0" cap="none" spc="0" normalizeH="0" baseline="0" noProof="0" dirty="0" err="1">
                <a:ln>
                  <a:noFill/>
                </a:ln>
                <a:solidFill>
                  <a:srgbClr val="00B050"/>
                </a:solidFill>
                <a:effectLst/>
                <a:uLnTx/>
                <a:uFillTx/>
                <a:latin typeface="Liberation Sans"/>
                <a:ea typeface="Liberation Sans"/>
                <a:cs typeface="Liberation Sans"/>
              </a:rPr>
              <a:t>wavefunctions</a:t>
            </a:r>
            <a:r>
              <a:rPr kumimoji="0" lang="en-US" sz="1400" b="0" i="0" u="none" strike="noStrike" kern="0" cap="none" spc="0" normalizeH="0" baseline="0" noProof="0" dirty="0">
                <a:ln>
                  <a:noFill/>
                </a:ln>
                <a:solidFill>
                  <a:srgbClr val="000000"/>
                </a:solidFill>
                <a:effectLst/>
                <a:uLnTx/>
                <a:uFillTx/>
                <a:latin typeface="Liberation Sans"/>
                <a:ea typeface="Liberation Sans"/>
                <a:cs typeface="Liberation Sans"/>
              </a:rPr>
              <a:t> of initial and final states </a:t>
            </a:r>
            <a:endParaRPr kumimoji="0" sz="1400" b="0" i="0" u="none" strike="noStrike" kern="0" cap="none" spc="0" normalizeH="0" baseline="0" noProof="0" dirty="0">
              <a:ln>
                <a:noFill/>
              </a:ln>
              <a:solidFill>
                <a:sysClr val="windowText" lastClr="000000"/>
              </a:solidFill>
              <a:effectLst/>
              <a:uLnTx/>
              <a:uFillTx/>
              <a:latin typeface="Liberation Sans"/>
              <a:ea typeface="+mn-ea"/>
              <a:cs typeface="Liberation Sans"/>
            </a:endParaRPr>
          </a:p>
        </p:txBody>
      </p:sp>
      <p:pic>
        <p:nvPicPr>
          <p:cNvPr id="9" name="Grafik 8">
            <a:extLst>
              <a:ext uri="{FF2B5EF4-FFF2-40B4-BE49-F238E27FC236}">
                <a16:creationId xmlns:a16="http://schemas.microsoft.com/office/drawing/2014/main" id="{6CE508EE-140F-FE84-FD71-0CEDE96697FA}"/>
              </a:ext>
            </a:extLst>
          </p:cNvPr>
          <p:cNvPicPr>
            <a:picLocks noChangeAspect="1"/>
          </p:cNvPicPr>
          <p:nvPr/>
        </p:nvPicPr>
        <p:blipFill>
          <a:blip r:embed="rId3"/>
          <a:stretch/>
        </p:blipFill>
        <p:spPr bwMode="auto">
          <a:xfrm>
            <a:off x="0" y="2173281"/>
            <a:ext cx="7366091" cy="3981810"/>
          </a:xfrm>
          <a:prstGeom prst="rect">
            <a:avLst/>
          </a:prstGeom>
        </p:spPr>
      </p:pic>
      <p:sp>
        <p:nvSpPr>
          <p:cNvPr id="10" name="Textfeld 9">
            <a:extLst>
              <a:ext uri="{FF2B5EF4-FFF2-40B4-BE49-F238E27FC236}">
                <a16:creationId xmlns:a16="http://schemas.microsoft.com/office/drawing/2014/main" id="{A39A1221-222F-C8B0-7A45-7D61068611C0}"/>
              </a:ext>
            </a:extLst>
          </p:cNvPr>
          <p:cNvSpPr txBox="1"/>
          <p:nvPr/>
        </p:nvSpPr>
        <p:spPr bwMode="auto">
          <a:xfrm>
            <a:off x="-299311" y="1458514"/>
            <a:ext cx="6387744" cy="446212"/>
          </a:xfrm>
          <a:prstGeom prst="rect">
            <a:avLst/>
          </a:prstGeom>
          <a:noFill/>
          <a:ln w="12699">
            <a:noFill/>
            <a:prstDash val="solid"/>
          </a:ln>
        </p:spPr>
        <p:txBody>
          <a:bodyPr vertOverflow="overflow" horzOverflow="overflow" vert="horz" wrap="square" lIns="91440" tIns="45720" rIns="91440" bIns="45720" numCol="1" spcCol="0" rtlCol="0" fromWordArt="0" anchor="t" anchorCtr="0" forceAA="0" compatLnSpc="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prstClr val="black"/>
                </a:solidFill>
                <a:effectLst/>
                <a:uLnTx/>
                <a:uFillTx/>
                <a:latin typeface="Liberation Sans"/>
                <a:ea typeface="Liberation Sans"/>
                <a:cs typeface="Liberation Sans"/>
              </a:rPr>
              <a:t>	</a:t>
            </a:r>
            <a:r>
              <a:rPr kumimoji="0" b="0" i="0" u="none" strike="noStrike" kern="1200" cap="none" spc="0" normalizeH="0" baseline="0" noProof="0" dirty="0">
                <a:ln>
                  <a:noFill/>
                </a:ln>
                <a:solidFill>
                  <a:prstClr val="black"/>
                </a:solidFill>
                <a:effectLst/>
                <a:uLnTx/>
                <a:uFillTx/>
                <a:latin typeface="Liberation Sans"/>
                <a:ea typeface="Liberation Sans"/>
                <a:cs typeface="Liberation Sans"/>
              </a:rPr>
              <a:t>~22 shifts of data collection</a:t>
            </a:r>
            <a:r>
              <a:rPr kumimoji="0" lang="de-DE" b="0" i="0" u="none" strike="noStrike" kern="1200" cap="none" spc="0" normalizeH="0" baseline="0" noProof="0" dirty="0">
                <a:ln>
                  <a:noFill/>
                </a:ln>
                <a:solidFill>
                  <a:prstClr val="black"/>
                </a:solidFill>
                <a:effectLst/>
                <a:uLnTx/>
                <a:uFillTx/>
                <a:latin typeface="Liberation Sans"/>
                <a:ea typeface="Liberation Sans"/>
                <a:cs typeface="Liberation Sans"/>
              </a:rPr>
              <a:t> in April 2024</a:t>
            </a:r>
            <a:endParaRPr kumimoji="0" b="0" i="0" u="none" strike="noStrike" kern="1200" cap="none" spc="0" normalizeH="0" baseline="0" noProof="0" dirty="0">
              <a:ln>
                <a:noFill/>
              </a:ln>
              <a:solidFill>
                <a:prstClr val="black"/>
              </a:solidFill>
              <a:effectLst/>
              <a:uLnTx/>
              <a:uFillTx/>
              <a:latin typeface="Liberation Sans"/>
              <a:ea typeface="Liberation Sans"/>
              <a:cs typeface="Liberation Sans"/>
            </a:endParaRPr>
          </a:p>
        </p:txBody>
      </p:sp>
      <p:sp>
        <p:nvSpPr>
          <p:cNvPr id="11" name="Textfeld 10">
            <a:extLst>
              <a:ext uri="{FF2B5EF4-FFF2-40B4-BE49-F238E27FC236}">
                <a16:creationId xmlns:a16="http://schemas.microsoft.com/office/drawing/2014/main" id="{7A205510-1425-7DB1-1717-DE8E5A292259}"/>
              </a:ext>
            </a:extLst>
          </p:cNvPr>
          <p:cNvSpPr txBox="1"/>
          <p:nvPr/>
        </p:nvSpPr>
        <p:spPr bwMode="auto">
          <a:xfrm>
            <a:off x="1415159" y="5947190"/>
            <a:ext cx="4134915" cy="298800"/>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srgbClr val="0932A0"/>
                </a:solidFill>
                <a:effectLst/>
                <a:uLnTx/>
                <a:uFillTx/>
                <a:latin typeface="Arial"/>
                <a:ea typeface="+mn-ea"/>
                <a:cs typeface="+mn-cs"/>
              </a:rPr>
              <a:t>Subset of online data, DEGAS </a:t>
            </a:r>
            <a:r>
              <a:rPr kumimoji="0" sz="1400" b="1" i="0" u="none" strike="noStrike" kern="1200" cap="none" spc="0" normalizeH="0" baseline="0" noProof="0" dirty="0" err="1">
                <a:ln>
                  <a:noFill/>
                </a:ln>
                <a:solidFill>
                  <a:srgbClr val="0932A0"/>
                </a:solidFill>
                <a:effectLst/>
                <a:uLnTx/>
                <a:uFillTx/>
                <a:latin typeface="Arial"/>
                <a:ea typeface="+mn-ea"/>
                <a:cs typeface="+mn-cs"/>
              </a:rPr>
              <a:t>HPGe</a:t>
            </a:r>
            <a:r>
              <a:rPr kumimoji="0" sz="1400" b="1" i="0" u="none" strike="noStrike" kern="1200" cap="none" spc="0" normalizeH="0" baseline="0" noProof="0" dirty="0">
                <a:ln>
                  <a:noFill/>
                </a:ln>
                <a:solidFill>
                  <a:srgbClr val="0932A0"/>
                </a:solidFill>
                <a:effectLst/>
                <a:uLnTx/>
                <a:uFillTx/>
                <a:latin typeface="Arial"/>
                <a:ea typeface="+mn-ea"/>
                <a:cs typeface="+mn-cs"/>
              </a:rPr>
              <a:t> spectrum</a:t>
            </a:r>
          </a:p>
        </p:txBody>
      </p:sp>
      <p:sp>
        <p:nvSpPr>
          <p:cNvPr id="12" name="Textfeld 11">
            <a:extLst>
              <a:ext uri="{FF2B5EF4-FFF2-40B4-BE49-F238E27FC236}">
                <a16:creationId xmlns:a16="http://schemas.microsoft.com/office/drawing/2014/main" id="{E38CF99F-23C4-86F8-96D9-A39DF706C2A3}"/>
              </a:ext>
            </a:extLst>
          </p:cNvPr>
          <p:cNvSpPr txBox="1"/>
          <p:nvPr/>
        </p:nvSpPr>
        <p:spPr bwMode="auto">
          <a:xfrm>
            <a:off x="2657128" y="1918234"/>
            <a:ext cx="3649856" cy="35779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Arial"/>
                <a:ea typeface="+mn-ea"/>
                <a:cs typeface="+mn-cs"/>
              </a:rPr>
              <a:t>EURICA at RIKEN</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sz="1800" b="0" i="0" u="none" strike="noStrike" kern="1200" cap="none" spc="0" normalizeH="0" baseline="0" noProof="0" dirty="0">
                <a:ln>
                  <a:noFill/>
                </a:ln>
                <a:solidFill>
                  <a:prstClr val="black"/>
                </a:solidFill>
                <a:effectLst/>
                <a:uLnTx/>
                <a:uFillTx/>
                <a:latin typeface="Arial"/>
                <a:ea typeface="+mn-ea"/>
                <a:cs typeface="+mn-cs"/>
              </a:rPr>
              <a:t> </a:t>
            </a:r>
            <a:r>
              <a:rPr kumimoji="0" sz="1800" b="0" i="0" u="none" strike="noStrike" kern="1200" cap="none" spc="0" normalizeH="0" baseline="30000" noProof="0" dirty="0">
                <a:ln>
                  <a:noFill/>
                </a:ln>
                <a:solidFill>
                  <a:prstClr val="black"/>
                </a:solidFill>
                <a:effectLst/>
                <a:uLnTx/>
                <a:uFillTx/>
                <a:latin typeface="Arial"/>
                <a:ea typeface="+mn-ea"/>
                <a:cs typeface="+mn-cs"/>
              </a:rPr>
              <a:t>238</a:t>
            </a:r>
            <a:r>
              <a:rPr kumimoji="0" sz="1800" b="0" i="0" u="none" strike="noStrike" kern="1200" cap="none" spc="0" normalizeH="0" baseline="0" noProof="0" dirty="0">
                <a:ln>
                  <a:noFill/>
                </a:ln>
                <a:solidFill>
                  <a:prstClr val="black"/>
                </a:solidFill>
                <a:effectLst/>
                <a:uLnTx/>
                <a:uFillTx/>
                <a:latin typeface="Arial"/>
                <a:ea typeface="+mn-ea"/>
                <a:cs typeface="+mn-cs"/>
              </a:rPr>
              <a:t>U</a:t>
            </a:r>
          </a:p>
        </p:txBody>
      </p:sp>
      <p:sp>
        <p:nvSpPr>
          <p:cNvPr id="13" name="Textfeld 12">
            <a:extLst>
              <a:ext uri="{FF2B5EF4-FFF2-40B4-BE49-F238E27FC236}">
                <a16:creationId xmlns:a16="http://schemas.microsoft.com/office/drawing/2014/main" id="{39570B97-C9C1-F24D-E2A1-94C119E85015}"/>
              </a:ext>
            </a:extLst>
          </p:cNvPr>
          <p:cNvSpPr txBox="1"/>
          <p:nvPr/>
        </p:nvSpPr>
        <p:spPr bwMode="auto">
          <a:xfrm>
            <a:off x="260475" y="6336888"/>
            <a:ext cx="6046509" cy="269369"/>
          </a:xfrm>
          <a:prstGeom prst="rect">
            <a:avLst/>
          </a:prstGeom>
          <a:noFill/>
          <a:ln w="12699">
            <a:noFill/>
            <a:prstDash val="solid"/>
          </a:ln>
        </p:spPr>
        <p:txBody>
          <a:bodyPr vertOverflow="overflow" horzOverflow="overflow" vert="horz" wrap="square" lIns="91440" tIns="45720" rIns="91440" bIns="45720" numCol="1" spcCol="0" rtlCol="0" fromWordArt="0" anchor="t" anchorCtr="0" forceAA="0" compatLnSpc="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err="1">
                <a:ln>
                  <a:noFill/>
                </a:ln>
                <a:solidFill>
                  <a:srgbClr val="0932A0"/>
                </a:solidFill>
                <a:effectLst/>
                <a:uLnTx/>
                <a:uFillTx/>
                <a:latin typeface="Arial"/>
                <a:ea typeface="Arial"/>
                <a:cs typeface="Arial"/>
              </a:rPr>
              <a:t>H.M.Albers</a:t>
            </a:r>
            <a:r>
              <a:rPr kumimoji="0" lang="en-US" sz="1200" b="1" i="0" u="none" strike="noStrike" kern="0" cap="none" spc="0" normalizeH="0" baseline="0" noProof="0" dirty="0">
                <a:ln>
                  <a:noFill/>
                </a:ln>
                <a:solidFill>
                  <a:srgbClr val="0932A0"/>
                </a:solidFill>
                <a:effectLst/>
                <a:uLnTx/>
                <a:uFillTx/>
                <a:latin typeface="Arial"/>
                <a:ea typeface="Arial"/>
                <a:cs typeface="Arial"/>
              </a:rPr>
              <a:t>, </a:t>
            </a:r>
            <a:r>
              <a:rPr kumimoji="0" lang="en-US" sz="1200" b="1" i="0" u="none" strike="noStrike" kern="0" cap="none" spc="0" normalizeH="0" baseline="0" noProof="0" dirty="0" err="1">
                <a:ln>
                  <a:noFill/>
                </a:ln>
                <a:solidFill>
                  <a:srgbClr val="0932A0"/>
                </a:solidFill>
                <a:effectLst/>
                <a:uLnTx/>
                <a:uFillTx/>
                <a:latin typeface="Arial"/>
                <a:ea typeface="Arial"/>
                <a:cs typeface="Arial"/>
              </a:rPr>
              <a:t>T.Grahn</a:t>
            </a:r>
            <a:r>
              <a:rPr kumimoji="0" lang="en-US" sz="1200" b="1" i="0" u="none" strike="noStrike" kern="0" cap="none" spc="0" normalizeH="0" baseline="0" noProof="0" dirty="0">
                <a:ln>
                  <a:noFill/>
                </a:ln>
                <a:solidFill>
                  <a:srgbClr val="0932A0"/>
                </a:solidFill>
                <a:effectLst/>
                <a:uLnTx/>
                <a:uFillTx/>
                <a:latin typeface="Arial"/>
                <a:ea typeface="Arial"/>
                <a:cs typeface="Arial"/>
              </a:rPr>
              <a:t>, </a:t>
            </a:r>
            <a:r>
              <a:rPr kumimoji="0" lang="en-US" sz="1200" b="1" i="0" u="none" strike="noStrike" kern="0" cap="none" spc="0" normalizeH="0" baseline="0" noProof="0" dirty="0" err="1">
                <a:ln>
                  <a:noFill/>
                </a:ln>
                <a:solidFill>
                  <a:srgbClr val="0932A0"/>
                </a:solidFill>
                <a:effectLst/>
                <a:uLnTx/>
                <a:uFillTx/>
                <a:latin typeface="Arial"/>
                <a:ea typeface="Arial"/>
                <a:cs typeface="Arial"/>
              </a:rPr>
              <a:t>C.M.Petrache</a:t>
            </a:r>
            <a:r>
              <a:rPr kumimoji="0" lang="en-US" sz="1200" b="1" i="0" u="none" strike="noStrike" kern="0" cap="none" spc="0" normalizeH="0" baseline="0" noProof="0" dirty="0">
                <a:ln>
                  <a:noFill/>
                </a:ln>
                <a:solidFill>
                  <a:srgbClr val="0932A0"/>
                </a:solidFill>
                <a:effectLst/>
                <a:uLnTx/>
                <a:uFillTx/>
                <a:latin typeface="Arial"/>
                <a:ea typeface="Arial"/>
                <a:cs typeface="Arial"/>
              </a:rPr>
              <a:t>, </a:t>
            </a:r>
            <a:r>
              <a:rPr kumimoji="0" lang="en-US" sz="1200" b="1" i="0" u="none" strike="noStrike" kern="0" cap="none" spc="0" normalizeH="0" baseline="0" noProof="0" dirty="0" err="1">
                <a:ln>
                  <a:noFill/>
                </a:ln>
                <a:solidFill>
                  <a:srgbClr val="0932A0"/>
                </a:solidFill>
                <a:effectLst/>
                <a:uLnTx/>
                <a:uFillTx/>
                <a:latin typeface="Arial"/>
                <a:ea typeface="Arial"/>
                <a:cs typeface="Arial"/>
              </a:rPr>
              <a:t>V.Werner</a:t>
            </a:r>
            <a:r>
              <a:rPr kumimoji="0" lang="en-US" sz="1200" b="1" i="0" u="none" strike="noStrike" kern="0" cap="none" spc="0" normalizeH="0" baseline="0" noProof="0" dirty="0">
                <a:ln>
                  <a:noFill/>
                </a:ln>
                <a:solidFill>
                  <a:srgbClr val="0932A0"/>
                </a:solidFill>
                <a:effectLst/>
                <a:uLnTx/>
                <a:uFillTx/>
                <a:latin typeface="Arial"/>
                <a:ea typeface="Arial"/>
                <a:cs typeface="Arial"/>
              </a:rPr>
              <a:t>, et al.</a:t>
            </a:r>
            <a:endParaRPr kumimoji="0" sz="1050" b="1" i="0" u="none" strike="noStrike" kern="0" cap="none" spc="0" normalizeH="0" baseline="0" noProof="0" dirty="0">
              <a:ln>
                <a:noFill/>
              </a:ln>
              <a:solidFill>
                <a:srgbClr val="0932A0"/>
              </a:solidFill>
              <a:effectLst/>
              <a:uLnTx/>
              <a:uFillTx/>
              <a:latin typeface="Arial"/>
              <a:ea typeface="Arial"/>
              <a:cs typeface="Arial"/>
            </a:endParaRPr>
          </a:p>
        </p:txBody>
      </p:sp>
      <p:pic>
        <p:nvPicPr>
          <p:cNvPr id="15" name="Grafik 14">
            <a:extLst>
              <a:ext uri="{FF2B5EF4-FFF2-40B4-BE49-F238E27FC236}">
                <a16:creationId xmlns:a16="http://schemas.microsoft.com/office/drawing/2014/main" id="{6EDCECAE-41FD-4A7F-24FA-972E43EC192C}"/>
              </a:ext>
            </a:extLst>
          </p:cNvPr>
          <p:cNvPicPr>
            <a:picLocks noChangeAspect="1"/>
          </p:cNvPicPr>
          <p:nvPr/>
        </p:nvPicPr>
        <p:blipFill>
          <a:blip r:embed="rId4"/>
          <a:stretch>
            <a:fillRect/>
          </a:stretch>
        </p:blipFill>
        <p:spPr bwMode="auto">
          <a:xfrm>
            <a:off x="12957547" y="2984159"/>
            <a:ext cx="6458673" cy="3623094"/>
          </a:xfrm>
          <a:prstGeom prst="rect">
            <a:avLst/>
          </a:prstGeom>
          <a:ln>
            <a:solidFill>
              <a:srgbClr val="FF0000"/>
            </a:solidFill>
          </a:ln>
        </p:spPr>
      </p:pic>
      <p:sp>
        <p:nvSpPr>
          <p:cNvPr id="16" name="Textfeld 15">
            <a:extLst>
              <a:ext uri="{FF2B5EF4-FFF2-40B4-BE49-F238E27FC236}">
                <a16:creationId xmlns:a16="http://schemas.microsoft.com/office/drawing/2014/main" id="{516903B3-7FC2-D6DF-29B8-13FE334719D5}"/>
              </a:ext>
            </a:extLst>
          </p:cNvPr>
          <p:cNvSpPr txBox="1"/>
          <p:nvPr/>
        </p:nvSpPr>
        <p:spPr>
          <a:xfrm>
            <a:off x="9057708" y="3694911"/>
            <a:ext cx="3013967" cy="830997"/>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new</a:t>
            </a:r>
            <a:r>
              <a:rPr kumimoji="0" lang="de-DE"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de-DE"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beams</a:t>
            </a:r>
            <a:r>
              <a:rPr kumimoji="0" lang="de-DE"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de-DE"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new</a:t>
            </a:r>
            <a:r>
              <a:rPr kumimoji="0" lang="de-DE"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de-DE"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opportunities</a:t>
            </a:r>
            <a:endParaRPr kumimoji="0" lang="de-DE"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9" name="Textfeld 18">
            <a:extLst>
              <a:ext uri="{FF2B5EF4-FFF2-40B4-BE49-F238E27FC236}">
                <a16:creationId xmlns:a16="http://schemas.microsoft.com/office/drawing/2014/main" id="{B1E6EB22-C776-17AA-332F-0F32F888CFF0}"/>
              </a:ext>
            </a:extLst>
          </p:cNvPr>
          <p:cNvSpPr txBox="1"/>
          <p:nvPr/>
        </p:nvSpPr>
        <p:spPr>
          <a:xfrm>
            <a:off x="2397612" y="3879578"/>
            <a:ext cx="902811" cy="461665"/>
          </a:xfrm>
          <a:prstGeom prst="rect">
            <a:avLst/>
          </a:prstGeom>
        </p:spPr>
        <p:txBody>
          <a:bodyPr vert="horz"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30000" noProof="0" dirty="0">
                <a:ln>
                  <a:noFill/>
                </a:ln>
                <a:solidFill>
                  <a:prstClr val="black"/>
                </a:solidFill>
                <a:effectLst/>
                <a:uLnTx/>
                <a:uFillTx/>
                <a:latin typeface="Arial"/>
                <a:ea typeface="+mn-ea"/>
                <a:cs typeface="+mn-cs"/>
              </a:rPr>
              <a:t>168</a:t>
            </a:r>
            <a:r>
              <a:rPr kumimoji="0" lang="de-DE" b="0" i="0" u="none" strike="noStrike" kern="1200" cap="none" spc="0" normalizeH="0" baseline="0" noProof="0" dirty="0">
                <a:ln>
                  <a:noFill/>
                </a:ln>
                <a:solidFill>
                  <a:prstClr val="black"/>
                </a:solidFill>
                <a:effectLst/>
                <a:uLnTx/>
                <a:uFillTx/>
                <a:latin typeface="Arial"/>
                <a:ea typeface="+mn-ea"/>
                <a:cs typeface="+mn-cs"/>
              </a:rPr>
              <a:t>Dy</a:t>
            </a:r>
          </a:p>
        </p:txBody>
      </p:sp>
      <p:sp>
        <p:nvSpPr>
          <p:cNvPr id="17" name="Titel 2">
            <a:extLst>
              <a:ext uri="{FF2B5EF4-FFF2-40B4-BE49-F238E27FC236}">
                <a16:creationId xmlns:a16="http://schemas.microsoft.com/office/drawing/2014/main" id="{D6AD47AA-FBF8-50B9-03C6-17B60A6C3D5E}"/>
              </a:ext>
            </a:extLst>
          </p:cNvPr>
          <p:cNvSpPr>
            <a:spLocks noGrp="1"/>
          </p:cNvSpPr>
          <p:nvPr>
            <p:ph type="title"/>
          </p:nvPr>
        </p:nvSpPr>
        <p:spPr>
          <a:xfrm>
            <a:off x="4072270" y="140150"/>
            <a:ext cx="6387744" cy="787557"/>
          </a:xfrm>
          <a:solidFill>
            <a:schemeClr val="bg1"/>
          </a:solidFill>
        </p:spPr>
        <p:txBody>
          <a:bodyPr>
            <a:noAutofit/>
          </a:bodyPr>
          <a:lstStyle/>
          <a:p>
            <a:pPr defTabSz="914400">
              <a:buClr>
                <a:srgbClr val="FDBB63"/>
              </a:buClr>
              <a:buSzPct val="100000"/>
              <a:defRPr/>
            </a:pPr>
            <a:r>
              <a:rPr lang="en-US" sz="3200" kern="0" dirty="0">
                <a:latin typeface="Liberation Sans"/>
                <a:ea typeface="Noto Sans CJK SC"/>
              </a:rPr>
              <a:t>New beams: </a:t>
            </a:r>
            <a:r>
              <a:rPr lang="en-US" sz="3200" kern="0" baseline="30000" dirty="0">
                <a:latin typeface="Liberation Sans"/>
                <a:ea typeface="Noto Sans CJK SC"/>
              </a:rPr>
              <a:t>170</a:t>
            </a:r>
            <a:r>
              <a:rPr lang="en-US" sz="3200" kern="0" dirty="0">
                <a:latin typeface="Liberation Sans"/>
                <a:ea typeface="Noto Sans CJK SC"/>
              </a:rPr>
              <a:t>Er, </a:t>
            </a:r>
            <a:r>
              <a:rPr lang="en-US" sz="3200" kern="0" baseline="30000" dirty="0">
                <a:latin typeface="Liberation Sans"/>
                <a:ea typeface="Noto Sans CJK SC"/>
              </a:rPr>
              <a:t>186</a:t>
            </a:r>
            <a:r>
              <a:rPr lang="en-US" sz="3200" kern="0" dirty="0">
                <a:latin typeface="Liberation Sans"/>
                <a:ea typeface="Noto Sans CJK SC"/>
              </a:rPr>
              <a:t>W, </a:t>
            </a:r>
            <a:r>
              <a:rPr lang="en-US" sz="3200" kern="0" baseline="30000" dirty="0">
                <a:latin typeface="Liberation Sans"/>
                <a:ea typeface="Noto Sans CJK SC"/>
              </a:rPr>
              <a:t>160</a:t>
            </a:r>
            <a:r>
              <a:rPr lang="en-US" sz="3200" kern="0" dirty="0">
                <a:latin typeface="Liberation Sans"/>
                <a:ea typeface="Noto Sans CJK SC"/>
              </a:rPr>
              <a:t>Gd</a:t>
            </a:r>
            <a:endParaRPr lang="de-DE" sz="3200" dirty="0"/>
          </a:p>
        </p:txBody>
      </p:sp>
      <p:sp>
        <p:nvSpPr>
          <p:cNvPr id="2" name="TextBox 1">
            <a:extLst>
              <a:ext uri="{FF2B5EF4-FFF2-40B4-BE49-F238E27FC236}">
                <a16:creationId xmlns:a16="http://schemas.microsoft.com/office/drawing/2014/main" id="{58F8C1B5-23C3-991A-11E1-AFAC4B2423D3}"/>
              </a:ext>
            </a:extLst>
          </p:cNvPr>
          <p:cNvSpPr txBox="1"/>
          <p:nvPr/>
        </p:nvSpPr>
        <p:spPr>
          <a:xfrm>
            <a:off x="2894561" y="4609798"/>
            <a:ext cx="1689886" cy="461665"/>
          </a:xfrm>
          <a:prstGeom prst="rect">
            <a:avLst/>
          </a:prstGeom>
        </p:spPr>
        <p:txBody>
          <a:bodyPr vert="horz" wrap="none" lIns="91440" tIns="45720" rIns="91440" bIns="45720" rtlCol="0" anchor="t">
            <a:spAutoFit/>
          </a:bodyPr>
          <a:lstStyle/>
          <a:p>
            <a:pPr algn="l"/>
            <a:r>
              <a:rPr lang="en-GB" baseline="30000" dirty="0"/>
              <a:t>180</a:t>
            </a:r>
            <a:r>
              <a:rPr lang="en-GB" dirty="0"/>
              <a:t>Er beam</a:t>
            </a:r>
          </a:p>
        </p:txBody>
      </p:sp>
    </p:spTree>
    <p:extLst>
      <p:ext uri="{BB962C8B-B14F-4D97-AF65-F5344CB8AC3E}">
        <p14:creationId xmlns:p14="http://schemas.microsoft.com/office/powerpoint/2010/main" val="2069575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79CE16-BB9C-7685-B48C-825087CB1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BA8397-2CD7-3ED1-171C-18EF7A121702}"/>
              </a:ext>
            </a:extLst>
          </p:cNvPr>
          <p:cNvSpPr>
            <a:spLocks noGrp="1"/>
          </p:cNvSpPr>
          <p:nvPr>
            <p:ph type="title"/>
          </p:nvPr>
        </p:nvSpPr>
        <p:spPr>
          <a:xfrm>
            <a:off x="2626166" y="110273"/>
            <a:ext cx="8172315" cy="787557"/>
          </a:xfrm>
        </p:spPr>
        <p:txBody>
          <a:bodyPr/>
          <a:lstStyle/>
          <a:p>
            <a:r>
              <a:rPr lang="en-GB" sz="4000" dirty="0"/>
              <a:t>Committees: FAIR Council</a:t>
            </a:r>
          </a:p>
        </p:txBody>
      </p:sp>
      <p:pic>
        <p:nvPicPr>
          <p:cNvPr id="3" name="Picture 8" descr="NUSTAR-Logo">
            <a:extLst>
              <a:ext uri="{FF2B5EF4-FFF2-40B4-BE49-F238E27FC236}">
                <a16:creationId xmlns:a16="http://schemas.microsoft.com/office/drawing/2014/main" id="{513667BA-37F5-C743-70C7-42741D7412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7" descr="FAIR_farb_RGB_3cm">
            <a:extLst>
              <a:ext uri="{FF2B5EF4-FFF2-40B4-BE49-F238E27FC236}">
                <a16:creationId xmlns:a16="http://schemas.microsoft.com/office/drawing/2014/main" id="{25B6D767-EE36-6F2C-C021-8450865F75A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B7E6F2D-ADF3-2A2E-C233-1199FE8B2718}"/>
              </a:ext>
            </a:extLst>
          </p:cNvPr>
          <p:cNvSpPr txBox="1"/>
          <p:nvPr/>
        </p:nvSpPr>
        <p:spPr>
          <a:xfrm>
            <a:off x="563241" y="1341114"/>
            <a:ext cx="10707510" cy="2215991"/>
          </a:xfrm>
          <a:prstGeom prst="rect">
            <a:avLst/>
          </a:prstGeom>
          <a:noFill/>
        </p:spPr>
        <p:txBody>
          <a:bodyPr wrap="square">
            <a:spAutoFit/>
          </a:bodyPr>
          <a:lstStyle/>
          <a:p>
            <a:endParaRPr lang="en-US" sz="180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FAIR Council, Dec 2024 Kolkata, India</a:t>
            </a:r>
          </a:p>
          <a:p>
            <a:endParaRPr lang="en-US" sz="180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r>
              <a:rPr lang="en-US" sz="1800" dirty="0">
                <a:solidFill>
                  <a:srgbClr val="000000"/>
                </a:solidFill>
                <a:latin typeface="Arial" panose="020B0604020202020204" pitchFamily="34" charset="0"/>
              </a:rPr>
              <a:t>-towards CBM</a:t>
            </a:r>
            <a:endParaRPr lang="en-US" sz="1800" b="0" i="0" u="none" strike="noStrike" baseline="0" dirty="0">
              <a:solidFill>
                <a:srgbClr val="000000"/>
              </a:solidFill>
              <a:latin typeface="Arial" panose="020B0604020202020204" pitchFamily="34" charset="0"/>
            </a:endParaRPr>
          </a:p>
          <a:p>
            <a:endParaRPr lang="en-US" dirty="0"/>
          </a:p>
          <a:p>
            <a:endParaRPr lang="en-GB" dirty="0"/>
          </a:p>
        </p:txBody>
      </p:sp>
    </p:spTree>
    <p:extLst>
      <p:ext uri="{BB962C8B-B14F-4D97-AF65-F5344CB8AC3E}">
        <p14:creationId xmlns:p14="http://schemas.microsoft.com/office/powerpoint/2010/main" val="18516436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0025E-66BD-401B-8DE3-738FAA88DD9C}"/>
              </a:ext>
            </a:extLst>
          </p:cNvPr>
          <p:cNvSpPr>
            <a:spLocks noGrp="1"/>
          </p:cNvSpPr>
          <p:nvPr>
            <p:ph type="title"/>
          </p:nvPr>
        </p:nvSpPr>
        <p:spPr/>
        <p:txBody>
          <a:bodyPr/>
          <a:lstStyle/>
          <a:p>
            <a:br>
              <a:rPr lang="en-US" dirty="0"/>
            </a:br>
            <a:endParaRPr lang="en-CA" dirty="0"/>
          </a:p>
        </p:txBody>
      </p:sp>
      <p:sp>
        <p:nvSpPr>
          <p:cNvPr id="3" name="Content Placeholder 2">
            <a:extLst>
              <a:ext uri="{FF2B5EF4-FFF2-40B4-BE49-F238E27FC236}">
                <a16:creationId xmlns:a16="http://schemas.microsoft.com/office/drawing/2014/main" id="{1BF4EAF0-7302-4FD6-965F-9C7A39BAE716}"/>
              </a:ext>
            </a:extLst>
          </p:cNvPr>
          <p:cNvSpPr>
            <a:spLocks noGrp="1"/>
          </p:cNvSpPr>
          <p:nvPr>
            <p:ph idx="1"/>
          </p:nvPr>
        </p:nvSpPr>
        <p:spPr>
          <a:xfrm>
            <a:off x="228160" y="1141256"/>
            <a:ext cx="11159947" cy="5476194"/>
          </a:xfrm>
        </p:spPr>
        <p:txBody>
          <a:bodyPr>
            <a:normAutofit/>
          </a:bodyPr>
          <a:lstStyle/>
          <a:p>
            <a:pPr marL="0" indent="0" algn="just">
              <a:spcBef>
                <a:spcPts val="0"/>
              </a:spcBef>
              <a:spcAft>
                <a:spcPts val="0"/>
              </a:spcAft>
            </a:pPr>
            <a:endParaRPr lang="en-US" sz="2200" dirty="0">
              <a:solidFill>
                <a:srgbClr val="0000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pPr>
            <a:r>
              <a:rPr lang="en-US" sz="2200" dirty="0">
                <a:solidFill>
                  <a:srgbClr val="000000"/>
                </a:solidFill>
                <a:latin typeface="Aptos" panose="020B0004020202020204" pitchFamily="34" charset="0"/>
                <a:ea typeface="Times New Roman" panose="02020603050405020304" pitchFamily="18" charset="0"/>
              </a:rPr>
              <a:t>NUSTAR and FAIR are commended for their excellent coordination of the highly complex installation and commissioning timeline that has </a:t>
            </a:r>
            <a:r>
              <a:rPr lang="en-US" sz="2200" b="1" dirty="0">
                <a:solidFill>
                  <a:srgbClr val="000000"/>
                </a:solidFill>
                <a:latin typeface="Aptos" panose="020B0004020202020204" pitchFamily="34" charset="0"/>
                <a:ea typeface="Times New Roman" panose="02020603050405020304" pitchFamily="18" charset="0"/>
              </a:rPr>
              <a:t>the High Energy Cave handover </a:t>
            </a:r>
            <a:r>
              <a:rPr lang="en-US" sz="2200" dirty="0">
                <a:solidFill>
                  <a:srgbClr val="000000"/>
                </a:solidFill>
                <a:latin typeface="Aptos" panose="020B0004020202020204" pitchFamily="34" charset="0"/>
                <a:ea typeface="Times New Roman" panose="02020603050405020304" pitchFamily="18" charset="0"/>
              </a:rPr>
              <a:t>in 06/2026 as a critical milestone</a:t>
            </a:r>
          </a:p>
          <a:p>
            <a:pPr marL="0" indent="0" algn="just">
              <a:spcBef>
                <a:spcPts val="0"/>
              </a:spcBef>
              <a:spcAft>
                <a:spcPts val="0"/>
              </a:spcAft>
              <a:buNone/>
            </a:pPr>
            <a:r>
              <a:rPr lang="en-US" sz="2200" dirty="0">
                <a:solidFill>
                  <a:srgbClr val="000000"/>
                </a:solidFill>
                <a:latin typeface="Aptos" panose="020B0004020202020204" pitchFamily="34" charset="0"/>
                <a:ea typeface="Times New Roman" panose="02020603050405020304" pitchFamily="18" charset="0"/>
              </a:rPr>
              <a:t> </a:t>
            </a:r>
          </a:p>
          <a:p>
            <a:pPr marL="333375" lvl="1" indent="0" algn="just">
              <a:spcBef>
                <a:spcPts val="0"/>
              </a:spcBef>
              <a:spcAft>
                <a:spcPts val="0"/>
              </a:spcAft>
              <a:buNone/>
            </a:pPr>
            <a:endParaRPr lang="en-US" sz="1800" dirty="0">
              <a:solidFill>
                <a:srgbClr val="000000"/>
              </a:solidFill>
              <a:latin typeface="Aptos" panose="020B0004020202020204" pitchFamily="34"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t>
            </a:r>
            <a:r>
              <a:rPr lang="en-US" sz="2200" dirty="0">
                <a:solidFill>
                  <a:srgbClr val="000000"/>
                </a:solidFill>
                <a:latin typeface="Aptos" panose="020B0004020202020204" pitchFamily="34" charset="0"/>
                <a:ea typeface="Times New Roman" panose="02020603050405020304" pitchFamily="18" charset="0"/>
              </a:rPr>
              <a:t>congratulates NUSTAR to the final version of the </a:t>
            </a:r>
            <a:r>
              <a:rPr lang="en-US" sz="2200" b="1" dirty="0">
                <a:solidFill>
                  <a:srgbClr val="000000"/>
                </a:solidFill>
                <a:latin typeface="Aptos" panose="020B0004020202020204" pitchFamily="34" charset="0"/>
                <a:ea typeface="Times New Roman" panose="02020603050405020304" pitchFamily="18" charset="0"/>
              </a:rPr>
              <a:t>Construction MoU </a:t>
            </a:r>
            <a:r>
              <a:rPr lang="en-US" sz="2200" dirty="0">
                <a:solidFill>
                  <a:srgbClr val="000000"/>
                </a:solidFill>
                <a:latin typeface="Aptos" panose="020B0004020202020204" pitchFamily="34" charset="0"/>
                <a:ea typeface="Times New Roman" panose="02020603050405020304" pitchFamily="18" charset="0"/>
              </a:rPr>
              <a:t>and the accomplishment of having 95.4% secured of the funding for the Day-One configuration related to ES and FS</a:t>
            </a:r>
          </a:p>
          <a:p>
            <a:pPr marL="0" marR="0" lvl="0" indent="0" algn="just">
              <a:spcBef>
                <a:spcPts val="0"/>
              </a:spcBef>
              <a:spcAft>
                <a:spcPts val="0"/>
              </a:spcAft>
              <a:buNone/>
            </a:pPr>
            <a:endParaRPr lang="en-US" sz="2200" dirty="0">
              <a:solidFill>
                <a:srgbClr val="000000"/>
              </a:solidFill>
              <a:latin typeface="Aptos" panose="020B0004020202020204" pitchFamily="34" charset="0"/>
              <a:ea typeface="Times New Roman" panose="02020603050405020304" pitchFamily="18" charset="0"/>
            </a:endParaRPr>
          </a:p>
          <a:p>
            <a:pPr marL="0" marR="0" indent="0" algn="just">
              <a:spcBef>
                <a:spcPts val="0"/>
              </a:spcBef>
              <a:spcAft>
                <a:spcPts val="0"/>
              </a:spcAft>
              <a:buNone/>
            </a:pP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rPr>
              <a:t> </a:t>
            </a:r>
            <a:br>
              <a:rPr lang="en-US" sz="1800" dirty="0">
                <a:solidFill>
                  <a:srgbClr val="000000"/>
                </a:solidFill>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228600" indent="-228600" eaLnBrk="1" fontAlgn="auto" hangingPunct="1">
              <a:lnSpc>
                <a:spcPct val="90000"/>
              </a:lnSpc>
              <a:spcBef>
                <a:spcPts val="1000"/>
              </a:spcBef>
              <a:spcAft>
                <a:spcPts val="0"/>
              </a:spcAft>
              <a:buClrTx/>
              <a:buFont typeface="Arial" panose="020B0604020202020204" pitchFamily="34" charset="0"/>
              <a:buChar char="•"/>
            </a:pPr>
            <a:endParaRPr lang="en-US" sz="1800" kern="1200" dirty="0">
              <a:solidFill>
                <a:prstClr val="black"/>
              </a:solidFill>
              <a:latin typeface="Calibri"/>
            </a:endParaRPr>
          </a:p>
        </p:txBody>
      </p:sp>
      <p:sp>
        <p:nvSpPr>
          <p:cNvPr id="5" name="Footer Placeholder 4">
            <a:extLst>
              <a:ext uri="{FF2B5EF4-FFF2-40B4-BE49-F238E27FC236}">
                <a16:creationId xmlns:a16="http://schemas.microsoft.com/office/drawing/2014/main" id="{A21796E5-57F3-4BC5-B9FE-E3E77ADE0CAB}"/>
              </a:ext>
            </a:extLst>
          </p:cNvPr>
          <p:cNvSpPr>
            <a:spLocks noGrp="1"/>
          </p:cNvSpPr>
          <p:nvPr>
            <p:ph type="ftr"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72A52-1465-4FB6-A10E-70B795B4A81B}" type="datetimeFigureOut">
              <a:rPr lang="en-US" smtClean="0"/>
              <a:pPr/>
              <a:t>2/25/2025</a:t>
            </a:fld>
            <a:endParaRPr lang="de-DE" dirty="0">
              <a:latin typeface="Arial"/>
            </a:endParaRPr>
          </a:p>
        </p:txBody>
      </p:sp>
      <p:sp>
        <p:nvSpPr>
          <p:cNvPr id="4" name="Slide Number Placeholder 3">
            <a:extLst>
              <a:ext uri="{FF2B5EF4-FFF2-40B4-BE49-F238E27FC236}">
                <a16:creationId xmlns:a16="http://schemas.microsoft.com/office/drawing/2014/main" id="{720A0E52-571E-41EE-A9FF-45A03A7437A7}"/>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latin typeface="Arial"/>
            </a:endParaRPr>
          </a:p>
        </p:txBody>
      </p:sp>
      <p:pic>
        <p:nvPicPr>
          <p:cNvPr id="6" name="Picture 87" descr="FAIR_farb_RGB_3cm">
            <a:extLst>
              <a:ext uri="{FF2B5EF4-FFF2-40B4-BE49-F238E27FC236}">
                <a16:creationId xmlns:a16="http://schemas.microsoft.com/office/drawing/2014/main" id="{59F4B814-E697-2651-00D0-0B7715F1249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9FB39F24-E1D8-B86B-0C0E-1E80116CA2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17F658BA-6E11-EACA-7028-A0D563700D99}"/>
              </a:ext>
            </a:extLst>
          </p:cNvPr>
          <p:cNvSpPr txBox="1">
            <a:spLocks/>
          </p:cNvSpPr>
          <p:nvPr/>
        </p:nvSpPr>
        <p:spPr>
          <a:xfrm>
            <a:off x="2626166" y="110273"/>
            <a:ext cx="8172315" cy="787557"/>
          </a:xfrm>
          <a:prstGeom prst="rect">
            <a:avLst/>
          </a:prstGeom>
        </p:spPr>
        <p:txBody>
          <a:bodyPr vert="horz" lIns="91440" tIns="45720" rIns="91440" bIns="45720" rtlCol="0" anchor="b" anchorCtr="0">
            <a:normAutofit/>
          </a:bodyPr>
          <a:lstStyle>
            <a:lvl1pPr algn="l" defTabSz="457189" rtl="0" eaLnBrk="1" latinLnBrk="0" hangingPunct="1">
              <a:spcBef>
                <a:spcPct val="0"/>
              </a:spcBef>
              <a:buNone/>
              <a:defRPr sz="1800" b="1" i="0" kern="1200">
                <a:solidFill>
                  <a:srgbClr val="00B0F0"/>
                </a:solidFill>
                <a:latin typeface="Arial" charset="0"/>
                <a:ea typeface="Arial" charset="0"/>
                <a:cs typeface="Arial" charset="0"/>
              </a:defRPr>
            </a:lvl1pPr>
          </a:lstStyle>
          <a:p>
            <a:r>
              <a:rPr lang="en-GB" sz="4000" dirty="0">
                <a:solidFill>
                  <a:schemeClr val="tx1"/>
                </a:solidFill>
              </a:rPr>
              <a:t>Committees: ECE/ECSG (cont.)</a:t>
            </a:r>
          </a:p>
        </p:txBody>
      </p:sp>
    </p:spTree>
    <p:extLst>
      <p:ext uri="{BB962C8B-B14F-4D97-AF65-F5344CB8AC3E}">
        <p14:creationId xmlns:p14="http://schemas.microsoft.com/office/powerpoint/2010/main" val="5158914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0936-CE3A-1F37-0DB7-7D3AA24A4C1E}"/>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EC59A071-CF42-C65D-AA23-88E2C482D45D}"/>
              </a:ext>
            </a:extLst>
          </p:cNvPr>
          <p:cNvSpPr txBox="1"/>
          <p:nvPr/>
        </p:nvSpPr>
        <p:spPr>
          <a:xfrm>
            <a:off x="3074542" y="2277406"/>
            <a:ext cx="6149082" cy="2308324"/>
          </a:xfrm>
          <a:prstGeom prst="rect">
            <a:avLst/>
          </a:prstGeom>
          <a:noFill/>
        </p:spPr>
        <p:txBody>
          <a:bodyPr wrap="square">
            <a:spAutoFit/>
          </a:bodyPr>
          <a:lstStyle/>
          <a:p>
            <a:pPr algn="l"/>
            <a:r>
              <a:rPr lang="en-GB" sz="2400" b="1" i="0" u="none" strike="noStrike" baseline="0" dirty="0">
                <a:latin typeface="TimesNewRomanPS-BoldMT"/>
              </a:rPr>
              <a:t>Report</a:t>
            </a:r>
          </a:p>
          <a:p>
            <a:pPr algn="l"/>
            <a:r>
              <a:rPr lang="en-GB" sz="2400" b="1" i="0" u="none" strike="noStrike" baseline="0" dirty="0">
                <a:latin typeface="TimesNewRomanPS-BoldMT"/>
              </a:rPr>
              <a:t>from the Committee for</a:t>
            </a:r>
          </a:p>
          <a:p>
            <a:pPr algn="l"/>
            <a:r>
              <a:rPr lang="en-GB" sz="2400" b="1" i="0" u="none" strike="noStrike" baseline="0" dirty="0">
                <a:latin typeface="TimesNewRomanPS-BoldMT"/>
              </a:rPr>
              <a:t>First-Science and Staging</a:t>
            </a:r>
          </a:p>
          <a:p>
            <a:pPr algn="l"/>
            <a:r>
              <a:rPr lang="en-US" sz="2400" b="1" i="0" u="none" strike="noStrike" baseline="0" dirty="0">
                <a:latin typeface="TimesNewRomanPS-BoldMT"/>
              </a:rPr>
              <a:t>Review of the FAIR Project</a:t>
            </a:r>
          </a:p>
          <a:p>
            <a:pPr algn="l"/>
            <a:r>
              <a:rPr lang="en-GB" sz="2400" b="1" i="0" u="none" strike="noStrike" baseline="0" dirty="0">
                <a:latin typeface="TimesNewRomanPS-BoldMT"/>
              </a:rPr>
              <a:t>Submitted to FAIR Council,</a:t>
            </a:r>
          </a:p>
          <a:p>
            <a:pPr algn="l"/>
            <a:r>
              <a:rPr lang="en-GB" sz="2400" b="1" i="0" u="none" strike="noStrike" baseline="0" dirty="0">
                <a:latin typeface="TimesNewRomanPS-BoldMT"/>
              </a:rPr>
              <a:t>October 2022 (Heuer/Tribble report)</a:t>
            </a:r>
            <a:endParaRPr lang="en-GB" dirty="0"/>
          </a:p>
        </p:txBody>
      </p:sp>
      <p:pic>
        <p:nvPicPr>
          <p:cNvPr id="5" name="Picture 87" descr="FAIR_farb_RGB_3cm">
            <a:extLst>
              <a:ext uri="{FF2B5EF4-FFF2-40B4-BE49-F238E27FC236}">
                <a16:creationId xmlns:a16="http://schemas.microsoft.com/office/drawing/2014/main" id="{A1599642-2CAA-AFEC-9FDF-CBA20B66DD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36614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Construction-</a:t>
            </a:r>
            <a:r>
              <a:rPr lang="de-DE" sz="3200" dirty="0" err="1"/>
              <a:t>MoU</a:t>
            </a:r>
            <a:r>
              <a:rPr lang="de-DE" sz="3200" dirty="0"/>
              <a:t> </a:t>
            </a:r>
            <a:r>
              <a:rPr lang="de-DE" sz="3200" dirty="0" err="1"/>
              <a:t>signature</a:t>
            </a:r>
            <a:r>
              <a:rPr lang="de-DE" sz="3200" dirty="0"/>
              <a:t> </a:t>
            </a:r>
            <a:r>
              <a:rPr lang="de-DE" sz="3200" dirty="0" err="1"/>
              <a:t>status</a:t>
            </a:r>
            <a:endParaRPr lang="de-DE" sz="3200" dirty="0"/>
          </a:p>
        </p:txBody>
      </p:sp>
      <p:sp>
        <p:nvSpPr>
          <p:cNvPr id="4" name="Foliennummernplatzhalter 3"/>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r"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de-DE" dirty="0"/>
          </a:p>
        </p:txBody>
      </p:sp>
      <p:sp>
        <p:nvSpPr>
          <p:cNvPr id="8" name="Textfeld 7"/>
          <p:cNvSpPr txBox="1"/>
          <p:nvPr/>
        </p:nvSpPr>
        <p:spPr>
          <a:xfrm>
            <a:off x="378058" y="6477523"/>
            <a:ext cx="1518364" cy="338554"/>
          </a:xfrm>
          <a:prstGeom prst="rect">
            <a:avLst/>
          </a:prstGeom>
          <a:noFill/>
        </p:spPr>
        <p:txBody>
          <a:bodyPr wrap="none" rtlCol="0">
            <a:spAutoFit/>
          </a:bodyPr>
          <a:lstStyle/>
          <a:p>
            <a:r>
              <a:rPr lang="de-DE" sz="1600" dirty="0" err="1"/>
              <a:t>February</a:t>
            </a:r>
            <a:r>
              <a:rPr lang="de-DE" sz="1600" dirty="0"/>
              <a:t> 2025</a:t>
            </a:r>
          </a:p>
        </p:txBody>
      </p:sp>
      <p:graphicFrame>
        <p:nvGraphicFramePr>
          <p:cNvPr id="7" name="Diagramm 6"/>
          <p:cNvGraphicFramePr>
            <a:graphicFrameLocks/>
          </p:cNvGraphicFramePr>
          <p:nvPr>
            <p:extLst>
              <p:ext uri="{D42A27DB-BD31-4B8C-83A1-F6EECF244321}">
                <p14:modId xmlns:p14="http://schemas.microsoft.com/office/powerpoint/2010/main" val="2251521555"/>
              </p:ext>
            </p:extLst>
          </p:nvPr>
        </p:nvGraphicFramePr>
        <p:xfrm>
          <a:off x="2116475" y="554804"/>
          <a:ext cx="9697467" cy="6091996"/>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8" descr="NUSTAR-Logo">
            <a:extLst>
              <a:ext uri="{FF2B5EF4-FFF2-40B4-BE49-F238E27FC236}">
                <a16:creationId xmlns:a16="http://schemas.microsoft.com/office/drawing/2014/main" id="{E37F795A-A915-D2B5-963C-7461BC2A9A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7" descr="FAIR_farb_RGB_3cm">
            <a:extLst>
              <a:ext uri="{FF2B5EF4-FFF2-40B4-BE49-F238E27FC236}">
                <a16:creationId xmlns:a16="http://schemas.microsoft.com/office/drawing/2014/main" id="{4A6C0DE1-AD2F-131B-0324-DA7169548CC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64EADF2-F1B3-3067-1BAF-DF4ACC9C4B76}"/>
              </a:ext>
            </a:extLst>
          </p:cNvPr>
          <p:cNvSpPr txBox="1"/>
          <p:nvPr/>
        </p:nvSpPr>
        <p:spPr>
          <a:xfrm>
            <a:off x="10667224" y="6503791"/>
            <a:ext cx="1524776" cy="400110"/>
          </a:xfrm>
          <a:prstGeom prst="rect">
            <a:avLst/>
          </a:prstGeom>
        </p:spPr>
        <p:txBody>
          <a:bodyPr vert="horz" wrap="none" lIns="91440" tIns="45720" rIns="91440" bIns="45720" rtlCol="0" anchor="t">
            <a:spAutoFit/>
          </a:bodyPr>
          <a:lstStyle/>
          <a:p>
            <a:pPr algn="l"/>
            <a:r>
              <a:rPr lang="en-GB" sz="2000" dirty="0"/>
              <a:t>Alex Herlert</a:t>
            </a:r>
          </a:p>
        </p:txBody>
      </p:sp>
    </p:spTree>
    <p:extLst>
      <p:ext uri="{BB962C8B-B14F-4D97-AF65-F5344CB8AC3E}">
        <p14:creationId xmlns:p14="http://schemas.microsoft.com/office/powerpoint/2010/main" val="13935470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3496" y="233461"/>
            <a:ext cx="11805007" cy="787557"/>
          </a:xfrm>
        </p:spPr>
        <p:txBody>
          <a:bodyPr/>
          <a:lstStyle/>
          <a:p>
            <a:pPr algn="ctr"/>
            <a:r>
              <a:rPr lang="de-DE" sz="3200" dirty="0"/>
              <a:t>Construction -</a:t>
            </a:r>
            <a:r>
              <a:rPr lang="de-DE" sz="3200" dirty="0" err="1"/>
              <a:t>MoU</a:t>
            </a:r>
            <a:r>
              <a:rPr lang="de-DE" sz="3200" dirty="0"/>
              <a:t> </a:t>
            </a:r>
            <a:r>
              <a:rPr lang="de-DE" sz="3200" dirty="0" err="1"/>
              <a:t>signatures</a:t>
            </a:r>
            <a:r>
              <a:rPr lang="de-DE" sz="3200" dirty="0"/>
              <a:t> </a:t>
            </a:r>
            <a:br>
              <a:rPr lang="de-DE" sz="3200" dirty="0"/>
            </a:br>
            <a:r>
              <a:rPr lang="de-DE" sz="3200" dirty="0"/>
              <a:t> </a:t>
            </a:r>
            <a:r>
              <a:rPr lang="de-DE" sz="3200" dirty="0" err="1"/>
              <a:t>selected</a:t>
            </a:r>
            <a:r>
              <a:rPr lang="de-DE" sz="3200" dirty="0"/>
              <a:t> </a:t>
            </a:r>
            <a:r>
              <a:rPr lang="de-DE" sz="3200" dirty="0" err="1"/>
              <a:t>cases</a:t>
            </a:r>
            <a:r>
              <a:rPr lang="de-DE" sz="3200" dirty="0"/>
              <a:t> (90% of all) </a:t>
            </a:r>
          </a:p>
        </p:txBody>
      </p:sp>
      <p:sp>
        <p:nvSpPr>
          <p:cNvPr id="4" name="Foliennummernplatzhalter 3"/>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r"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de-DE" dirty="0"/>
          </a:p>
        </p:txBody>
      </p:sp>
      <p:graphicFrame>
        <p:nvGraphicFramePr>
          <p:cNvPr id="5" name="Tabelle 4"/>
          <p:cNvGraphicFramePr>
            <a:graphicFrameLocks noGrp="1"/>
          </p:cNvGraphicFramePr>
          <p:nvPr/>
        </p:nvGraphicFramePr>
        <p:xfrm>
          <a:off x="1883694" y="990360"/>
          <a:ext cx="8461127" cy="5192610"/>
        </p:xfrm>
        <a:graphic>
          <a:graphicData uri="http://schemas.openxmlformats.org/drawingml/2006/table">
            <a:tbl>
              <a:tblPr firstRow="1" bandRow="1">
                <a:tableStyleId>{93296810-A885-4BE3-A3E7-6D5BEEA58F35}</a:tableStyleId>
              </a:tblPr>
              <a:tblGrid>
                <a:gridCol w="1548011">
                  <a:extLst>
                    <a:ext uri="{9D8B030D-6E8A-4147-A177-3AD203B41FA5}">
                      <a16:colId xmlns:a16="http://schemas.microsoft.com/office/drawing/2014/main" val="1240465404"/>
                    </a:ext>
                  </a:extLst>
                </a:gridCol>
                <a:gridCol w="1656184">
                  <a:extLst>
                    <a:ext uri="{9D8B030D-6E8A-4147-A177-3AD203B41FA5}">
                      <a16:colId xmlns:a16="http://schemas.microsoft.com/office/drawing/2014/main" val="1531654452"/>
                    </a:ext>
                  </a:extLst>
                </a:gridCol>
                <a:gridCol w="1314233">
                  <a:extLst>
                    <a:ext uri="{9D8B030D-6E8A-4147-A177-3AD203B41FA5}">
                      <a16:colId xmlns:a16="http://schemas.microsoft.com/office/drawing/2014/main" val="2906139942"/>
                    </a:ext>
                  </a:extLst>
                </a:gridCol>
                <a:gridCol w="1314233">
                  <a:extLst>
                    <a:ext uri="{9D8B030D-6E8A-4147-A177-3AD203B41FA5}">
                      <a16:colId xmlns:a16="http://schemas.microsoft.com/office/drawing/2014/main" val="4142381259"/>
                    </a:ext>
                  </a:extLst>
                </a:gridCol>
                <a:gridCol w="141728">
                  <a:extLst>
                    <a:ext uri="{9D8B030D-6E8A-4147-A177-3AD203B41FA5}">
                      <a16:colId xmlns:a16="http://schemas.microsoft.com/office/drawing/2014/main" val="4282101915"/>
                    </a:ext>
                  </a:extLst>
                </a:gridCol>
                <a:gridCol w="2486738">
                  <a:extLst>
                    <a:ext uri="{9D8B030D-6E8A-4147-A177-3AD203B41FA5}">
                      <a16:colId xmlns:a16="http://schemas.microsoft.com/office/drawing/2014/main" val="242644185"/>
                    </a:ext>
                  </a:extLst>
                </a:gridCol>
              </a:tblGrid>
              <a:tr h="571500">
                <a:tc>
                  <a:txBody>
                    <a:bodyPr/>
                    <a:lstStyle/>
                    <a:p>
                      <a:pPr algn="ctr" fontAlgn="ctr"/>
                      <a:r>
                        <a:rPr lang="de-DE" sz="1400" u="none" strike="noStrike" dirty="0" err="1">
                          <a:effectLst/>
                          <a:latin typeface="+mn-lt"/>
                        </a:rPr>
                        <a:t>country</a:t>
                      </a:r>
                      <a:endParaRPr lang="de-DE" sz="1400" b="0"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dirty="0" err="1">
                          <a:effectLst/>
                          <a:latin typeface="+mn-lt"/>
                        </a:rPr>
                        <a:t>share</a:t>
                      </a:r>
                      <a:endParaRPr lang="de-DE" sz="1400" u="none" strike="noStrike" dirty="0">
                        <a:effectLst/>
                        <a:latin typeface="+mn-lt"/>
                      </a:endParaRPr>
                    </a:p>
                    <a:p>
                      <a:pPr algn="ctr" fontAlgn="ctr"/>
                      <a:r>
                        <a:rPr lang="de-DE" sz="1400" u="none" strike="noStrike" dirty="0">
                          <a:effectLst/>
                          <a:latin typeface="+mn-lt"/>
                        </a:rPr>
                        <a:t>(</a:t>
                      </a:r>
                      <a:r>
                        <a:rPr lang="de-DE" sz="1400" u="none" strike="noStrike" dirty="0" err="1">
                          <a:effectLst/>
                          <a:latin typeface="+mn-lt"/>
                        </a:rPr>
                        <a:t>senior</a:t>
                      </a:r>
                      <a:r>
                        <a:rPr lang="de-DE" sz="1400" u="none" strike="noStrike" baseline="0" dirty="0">
                          <a:effectLst/>
                          <a:latin typeface="+mn-lt"/>
                        </a:rPr>
                        <a:t> </a:t>
                      </a:r>
                      <a:r>
                        <a:rPr lang="de-DE" sz="1400" u="none" strike="noStrike" baseline="0" dirty="0" err="1">
                          <a:effectLst/>
                          <a:latin typeface="+mn-lt"/>
                        </a:rPr>
                        <a:t>members</a:t>
                      </a:r>
                      <a:r>
                        <a:rPr lang="de-DE" sz="1400" u="none" strike="noStrike" baseline="0" dirty="0">
                          <a:effectLst/>
                          <a:latin typeface="+mn-lt"/>
                        </a:rPr>
                        <a:t>)</a:t>
                      </a:r>
                      <a:endParaRPr lang="de-DE" sz="1400" b="0" i="0" u="none" strike="noStrike" dirty="0">
                        <a:solidFill>
                          <a:srgbClr val="000000"/>
                        </a:solidFill>
                        <a:effectLst/>
                        <a:latin typeface="+mn-lt"/>
                      </a:endParaRPr>
                    </a:p>
                  </a:txBody>
                  <a:tcPr marL="9525" marR="9525" marT="9525" marB="0" anchor="ctr"/>
                </a:tc>
                <a:tc gridSpan="4">
                  <a:txBody>
                    <a:bodyPr/>
                    <a:lstStyle/>
                    <a:p>
                      <a:pPr algn="ctr" fontAlgn="ctr"/>
                      <a:r>
                        <a:rPr lang="en-US" sz="1400" u="none" strike="noStrike" dirty="0">
                          <a:effectLst/>
                          <a:latin typeface="+mn-lt"/>
                        </a:rPr>
                        <a:t>comment</a:t>
                      </a:r>
                      <a:r>
                        <a:rPr lang="en-US" sz="1400" u="none" strike="noStrike" baseline="0" dirty="0">
                          <a:effectLst/>
                          <a:latin typeface="+mn-lt"/>
                        </a:rPr>
                        <a:t> / status</a:t>
                      </a:r>
                      <a:endParaRPr lang="en-US" sz="1400" b="0" i="0" u="none" strike="noStrike" dirty="0">
                        <a:solidFill>
                          <a:srgbClr val="000000"/>
                        </a:solidFill>
                        <a:effectLst/>
                        <a:latin typeface="+mn-lt"/>
                      </a:endParaRPr>
                    </a:p>
                  </a:txBody>
                  <a:tcPr marL="9525" marR="9525" marT="9525" marB="0" anchor="ctr"/>
                </a:tc>
                <a:tc hMerge="1">
                  <a:txBody>
                    <a:bodyPr/>
                    <a:lstStyle/>
                    <a:p>
                      <a:endParaRPr lang="de-DE"/>
                    </a:p>
                  </a:txBody>
                  <a:tcPr/>
                </a:tc>
                <a:tc hMerge="1">
                  <a:txBody>
                    <a:bodyPr/>
                    <a:lstStyle/>
                    <a:p>
                      <a:endParaRPr lang="de-DE"/>
                    </a:p>
                  </a:txBody>
                  <a:tcPr/>
                </a:tc>
                <a:tc hMerge="1">
                  <a:txBody>
                    <a:bodyPr/>
                    <a:lstStyle/>
                    <a:p>
                      <a:pPr algn="ctr" fontAlgn="ct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9652153"/>
                  </a:ext>
                </a:extLst>
              </a:tr>
              <a:tr h="508620">
                <a:tc>
                  <a:txBody>
                    <a:bodyPr/>
                    <a:lstStyle/>
                    <a:p>
                      <a:pPr algn="ctr" fontAlgn="ctr"/>
                      <a:r>
                        <a:rPr lang="de-DE" sz="1400" b="1" u="none" strike="noStrike" dirty="0">
                          <a:effectLst/>
                          <a:latin typeface="+mn-lt"/>
                        </a:rPr>
                        <a:t>Germany</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dirty="0">
                          <a:effectLst/>
                          <a:latin typeface="+mn-lt"/>
                        </a:rPr>
                        <a:t>32.3%</a:t>
                      </a:r>
                      <a:endParaRPr lang="de-DE" sz="1400" b="0" i="0" u="none" strike="noStrike" dirty="0">
                        <a:solidFill>
                          <a:srgbClr val="000000"/>
                        </a:solidFill>
                        <a:effectLst/>
                        <a:latin typeface="+mn-lt"/>
                      </a:endParaRPr>
                    </a:p>
                  </a:txBody>
                  <a:tcPr marL="9525" marR="9525" marT="9525" marB="0" anchor="ctr"/>
                </a:tc>
                <a:tc gridSpan="3">
                  <a:txBody>
                    <a:bodyPr/>
                    <a:lstStyle/>
                    <a:p>
                      <a:pPr algn="ctr" fontAlgn="ctr"/>
                      <a:r>
                        <a:rPr lang="en-US" sz="1400" b="1" u="none" strike="noStrike" dirty="0">
                          <a:effectLst/>
                          <a:latin typeface="+mn-lt"/>
                        </a:rPr>
                        <a:t>BMBF signed</a:t>
                      </a:r>
                      <a:endParaRPr lang="en-US" sz="1400" b="1" i="0" u="none" strike="noStrike" dirty="0">
                        <a:solidFill>
                          <a:srgbClr val="000000"/>
                        </a:solidFill>
                        <a:effectLst/>
                        <a:latin typeface="+mn-lt"/>
                      </a:endParaRPr>
                    </a:p>
                  </a:txBody>
                  <a:tcPr marL="9525" marR="9525" marT="9525" marB="0" anchor="ctr">
                    <a:solidFill>
                      <a:srgbClr val="92D050"/>
                    </a:solidFill>
                  </a:tcPr>
                </a:tc>
                <a:tc hMerge="1">
                  <a:txBody>
                    <a:bodyPr/>
                    <a:lstStyle/>
                    <a:p>
                      <a:endParaRPr lang="de-DE"/>
                    </a:p>
                  </a:txBody>
                  <a:tcPr/>
                </a:tc>
                <a:tc hMerge="1">
                  <a:txBody>
                    <a:bodyPr/>
                    <a:lstStyle/>
                    <a:p>
                      <a:endParaRPr lang="de-DE"/>
                    </a:p>
                  </a:txBody>
                  <a:tcPr/>
                </a:tc>
                <a:tc>
                  <a:txBody>
                    <a:bodyPr/>
                    <a:lstStyle/>
                    <a:p>
                      <a:pPr algn="ctr" fontAlgn="ctr"/>
                      <a:r>
                        <a:rPr lang="en-US" sz="1400" u="none" strike="noStrike" dirty="0">
                          <a:effectLst/>
                          <a:latin typeface="+mn-lt"/>
                        </a:rPr>
                        <a:t>wait for details</a:t>
                      </a:r>
                      <a:r>
                        <a:rPr lang="en-US" sz="1400" u="none" strike="noStrike" baseline="0" dirty="0">
                          <a:effectLst/>
                          <a:latin typeface="+mn-lt"/>
                        </a:rPr>
                        <a:t> for some institutes (</a:t>
                      </a:r>
                      <a:r>
                        <a:rPr lang="en-US" sz="1400" b="1" u="none" strike="noStrike" baseline="0" dirty="0">
                          <a:solidFill>
                            <a:srgbClr val="00B050"/>
                          </a:solidFill>
                          <a:effectLst/>
                          <a:latin typeface="+mn-lt"/>
                        </a:rPr>
                        <a:t>one signed</a:t>
                      </a:r>
                      <a:r>
                        <a:rPr lang="en-US" sz="1400" u="none" strike="noStrike" baseline="0" dirty="0">
                          <a:effectLst/>
                          <a:latin typeface="+mn-lt"/>
                        </a:rPr>
                        <a:t>)</a:t>
                      </a:r>
                      <a:endParaRPr lang="en-US"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3475127175"/>
                  </a:ext>
                </a:extLst>
              </a:tr>
              <a:tr h="324000">
                <a:tc>
                  <a:txBody>
                    <a:bodyPr/>
                    <a:lstStyle/>
                    <a:p>
                      <a:pPr algn="ctr" fontAlgn="ctr"/>
                      <a:r>
                        <a:rPr lang="de-DE" sz="1400" b="1" u="none" strike="noStrike" dirty="0">
                          <a:effectLst/>
                          <a:latin typeface="+mn-lt"/>
                        </a:rPr>
                        <a:t>United </a:t>
                      </a:r>
                      <a:r>
                        <a:rPr lang="de-DE" sz="1400" b="1" u="none" strike="noStrike" dirty="0" err="1">
                          <a:effectLst/>
                          <a:latin typeface="+mn-lt"/>
                        </a:rPr>
                        <a:t>Kingdom</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9.0%</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de-DE" sz="1400" b="1" i="0" u="none" strike="noStrike" dirty="0">
                          <a:solidFill>
                            <a:schemeClr val="dk1"/>
                          </a:solidFill>
                          <a:effectLst/>
                          <a:latin typeface="+mn-lt"/>
                        </a:rPr>
                        <a:t>UKRI-STFC </a:t>
                      </a:r>
                      <a:r>
                        <a:rPr lang="de-DE" sz="1400" b="1" i="0" u="none" strike="noStrike" dirty="0" err="1">
                          <a:solidFill>
                            <a:schemeClr val="dk1"/>
                          </a:solidFill>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346726351"/>
                  </a:ext>
                </a:extLst>
              </a:tr>
              <a:tr h="324000">
                <a:tc>
                  <a:txBody>
                    <a:bodyPr/>
                    <a:lstStyle/>
                    <a:p>
                      <a:pPr algn="ctr" fontAlgn="ctr"/>
                      <a:r>
                        <a:rPr lang="de-DE" sz="1400" u="none" strike="noStrike">
                          <a:effectLst/>
                          <a:latin typeface="+mn-lt"/>
                        </a:rPr>
                        <a:t>Spain</a:t>
                      </a:r>
                      <a:endParaRPr lang="de-DE" sz="1400" b="0" i="0" u="none" strike="noStrike">
                        <a:solidFill>
                          <a:srgbClr val="000000"/>
                        </a:solidFill>
                        <a:effectLst/>
                        <a:latin typeface="+mn-lt"/>
                      </a:endParaRPr>
                    </a:p>
                  </a:txBody>
                  <a:tcPr marL="9525" marR="9525" marT="9525" marB="0" anchor="ctr"/>
                </a:tc>
                <a:tc>
                  <a:txBody>
                    <a:bodyPr/>
                    <a:lstStyle/>
                    <a:p>
                      <a:pPr algn="ctr" fontAlgn="ctr"/>
                      <a:r>
                        <a:rPr lang="de-DE" sz="1400" u="none" strike="noStrike" dirty="0">
                          <a:effectLst/>
                          <a:latin typeface="+mn-lt"/>
                        </a:rPr>
                        <a:t>7.8%</a:t>
                      </a:r>
                      <a:endParaRPr lang="de-DE" sz="1400" b="0" i="0" u="none" strike="noStrike" dirty="0">
                        <a:solidFill>
                          <a:srgbClr val="000000"/>
                        </a:solidFill>
                        <a:effectLst/>
                        <a:latin typeface="+mn-lt"/>
                      </a:endParaRPr>
                    </a:p>
                  </a:txBody>
                  <a:tcPr marL="9525" marR="9525" marT="9525" marB="0" anchor="ctr"/>
                </a:tc>
                <a:tc gridSpan="4">
                  <a:txBody>
                    <a:bodyPr/>
                    <a:lstStyle/>
                    <a:p>
                      <a:pPr algn="ctr" fontAlgn="ctr"/>
                      <a:r>
                        <a:rPr lang="de-DE" sz="1400" b="0" i="0" u="none" strike="noStrike" dirty="0" err="1">
                          <a:solidFill>
                            <a:schemeClr val="dk1"/>
                          </a:solidFill>
                          <a:effectLst/>
                          <a:latin typeface="+mn-lt"/>
                        </a:rPr>
                        <a:t>wait</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for</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details</a:t>
                      </a:r>
                      <a:endParaRPr lang="de-DE"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749030496"/>
                  </a:ext>
                </a:extLst>
              </a:tr>
              <a:tr h="324000">
                <a:tc>
                  <a:txBody>
                    <a:bodyPr/>
                    <a:lstStyle/>
                    <a:p>
                      <a:pPr algn="ctr" fontAlgn="ctr"/>
                      <a:r>
                        <a:rPr lang="de-DE" sz="1400" u="none" strike="noStrike">
                          <a:effectLst/>
                          <a:latin typeface="+mn-lt"/>
                        </a:rPr>
                        <a:t>Italy</a:t>
                      </a:r>
                      <a:endParaRPr lang="de-DE" sz="1400" b="0" i="0" u="none" strike="noStrike">
                        <a:solidFill>
                          <a:srgbClr val="000000"/>
                        </a:solidFill>
                        <a:effectLst/>
                        <a:latin typeface="+mn-lt"/>
                      </a:endParaRPr>
                    </a:p>
                  </a:txBody>
                  <a:tcPr marL="9525" marR="9525" marT="9525" marB="0" anchor="ctr"/>
                </a:tc>
                <a:tc>
                  <a:txBody>
                    <a:bodyPr/>
                    <a:lstStyle/>
                    <a:p>
                      <a:pPr algn="ctr" fontAlgn="ctr"/>
                      <a:r>
                        <a:rPr lang="de-DE" sz="1400" u="none" strike="noStrike" dirty="0">
                          <a:effectLst/>
                          <a:latin typeface="+mn-lt"/>
                        </a:rPr>
                        <a:t>7.4%</a:t>
                      </a:r>
                      <a:endParaRPr lang="de-DE" sz="1400" b="0" i="0" u="none" strike="noStrike" dirty="0">
                        <a:solidFill>
                          <a:srgbClr val="000000"/>
                        </a:solidFill>
                        <a:effectLst/>
                        <a:latin typeface="+mn-lt"/>
                      </a:endParaRPr>
                    </a:p>
                  </a:txBody>
                  <a:tcPr marL="9525" marR="9525" marT="9525" marB="0" anchor="ctr"/>
                </a:tc>
                <a:tc gridSpan="4">
                  <a:txBody>
                    <a:bodyPr/>
                    <a:lstStyle/>
                    <a:p>
                      <a:pPr algn="ctr" fontAlgn="ctr"/>
                      <a:r>
                        <a:rPr lang="de-DE" sz="1400" b="1" i="0" u="none" strike="noStrike" dirty="0">
                          <a:solidFill>
                            <a:schemeClr val="dk1"/>
                          </a:solidFill>
                          <a:effectLst/>
                          <a:latin typeface="+mn-lt"/>
                        </a:rPr>
                        <a:t>INFN </a:t>
                      </a:r>
                      <a:r>
                        <a:rPr lang="de-DE" sz="1400" b="1" i="0" u="none" strike="noStrike" dirty="0" err="1">
                          <a:solidFill>
                            <a:schemeClr val="dk1"/>
                          </a:solidFill>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621909947"/>
                  </a:ext>
                </a:extLst>
              </a:tr>
              <a:tr h="324000">
                <a:tc>
                  <a:txBody>
                    <a:bodyPr/>
                    <a:lstStyle/>
                    <a:p>
                      <a:pPr algn="ctr" fontAlgn="ctr"/>
                      <a:r>
                        <a:rPr lang="de-DE" sz="1400" b="1" u="none" strike="noStrike" dirty="0">
                          <a:effectLst/>
                          <a:latin typeface="+mn-lt"/>
                        </a:rPr>
                        <a:t>France</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dirty="0">
                          <a:effectLst/>
                          <a:latin typeface="+mn-lt"/>
                        </a:rPr>
                        <a:t>5.7%</a:t>
                      </a:r>
                      <a:endParaRPr lang="de-DE" sz="1400" b="0" i="0" u="none" strike="noStrike" dirty="0">
                        <a:solidFill>
                          <a:srgbClr val="000000"/>
                        </a:solidFill>
                        <a:effectLst/>
                        <a:latin typeface="+mn-lt"/>
                      </a:endParaRPr>
                    </a:p>
                  </a:txBody>
                  <a:tcPr marL="9525" marR="9525" marT="9525" marB="0" anchor="ctr"/>
                </a:tc>
                <a:tc gridSpan="3">
                  <a:txBody>
                    <a:bodyPr/>
                    <a:lstStyle/>
                    <a:p>
                      <a:pPr algn="ctr" fontAlgn="ctr"/>
                      <a:r>
                        <a:rPr lang="de-DE" sz="1400" b="1" u="none" strike="noStrike" dirty="0">
                          <a:effectLst/>
                          <a:latin typeface="+mn-lt"/>
                        </a:rPr>
                        <a:t>CNRS </a:t>
                      </a:r>
                      <a:r>
                        <a:rPr lang="de-DE" sz="1400" b="1" u="none" strike="noStrike" dirty="0" err="1">
                          <a:effectLst/>
                          <a:latin typeface="+mn-lt"/>
                        </a:rPr>
                        <a:t>signed</a:t>
                      </a:r>
                      <a:endParaRPr lang="de-DE" sz="1400" b="1" u="none" strike="noStrike" baseline="0" dirty="0">
                        <a:effectLst/>
                        <a:latin typeface="+mn-lt"/>
                      </a:endParaRPr>
                    </a:p>
                  </a:txBody>
                  <a:tcPr marL="9525" marR="9525" marT="9525" marB="0" anchor="ctr">
                    <a:solidFill>
                      <a:srgbClr val="92D050"/>
                    </a:solidFill>
                  </a:tcPr>
                </a:tc>
                <a:tc hMerge="1">
                  <a:txBody>
                    <a:bodyPr/>
                    <a:lstStyle/>
                    <a:p>
                      <a:endParaRPr lang="de-DE"/>
                    </a:p>
                  </a:txBody>
                  <a:tcPr/>
                </a:tc>
                <a:tc hMerge="1">
                  <a:txBody>
                    <a:bodyPr/>
                    <a:lstStyle/>
                    <a:p>
                      <a:endParaRPr lang="de-DE"/>
                    </a:p>
                  </a:txBody>
                  <a:tcPr/>
                </a:tc>
                <a:tc>
                  <a:txBody>
                    <a:bodyPr/>
                    <a:lstStyle/>
                    <a:p>
                      <a:pPr algn="ctr" fontAlgn="ctr"/>
                      <a:r>
                        <a:rPr lang="en-US" sz="1400" u="none" strike="noStrike" dirty="0">
                          <a:effectLst/>
                          <a:latin typeface="+mn-lt"/>
                        </a:rPr>
                        <a:t>CEA: wait for details</a:t>
                      </a:r>
                      <a:endParaRPr lang="en-US" sz="1400" b="0" i="0" u="none" strike="noStrike" dirty="0">
                        <a:solidFill>
                          <a:srgbClr val="000000"/>
                        </a:solidFill>
                        <a:effectLst/>
                        <a:latin typeface="+mn-lt"/>
                      </a:endParaRPr>
                    </a:p>
                  </a:txBody>
                  <a:tcPr marL="9525" marR="9525" marT="9525" marB="0" anchor="ctr">
                    <a:solidFill>
                      <a:srgbClr val="FFC000"/>
                    </a:solidFill>
                  </a:tcPr>
                </a:tc>
                <a:extLst>
                  <a:ext uri="{0D108BD9-81ED-4DB2-BD59-A6C34878D82A}">
                    <a16:rowId xmlns:a16="http://schemas.microsoft.com/office/drawing/2014/main" val="820841381"/>
                  </a:ext>
                </a:extLst>
              </a:tr>
              <a:tr h="324000">
                <a:tc>
                  <a:txBody>
                    <a:bodyPr/>
                    <a:lstStyle/>
                    <a:p>
                      <a:pPr algn="ctr" fontAlgn="ctr"/>
                      <a:r>
                        <a:rPr lang="de-DE" sz="1400" u="none" strike="noStrike">
                          <a:effectLst/>
                          <a:latin typeface="+mn-lt"/>
                        </a:rPr>
                        <a:t>USA</a:t>
                      </a:r>
                      <a:endParaRPr lang="de-DE" sz="1400" b="0" i="0" u="none" strike="noStrike">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4.0%</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en-US" sz="1400" b="0" i="0" u="none" strike="noStrike" dirty="0">
                          <a:solidFill>
                            <a:srgbClr val="000000"/>
                          </a:solidFill>
                          <a:effectLst/>
                          <a:latin typeface="+mn-lt"/>
                        </a:rPr>
                        <a:t>mostly</a:t>
                      </a:r>
                      <a:r>
                        <a:rPr lang="en-US" sz="1400" b="0" i="0" u="none" strike="noStrike" baseline="0" dirty="0">
                          <a:solidFill>
                            <a:srgbClr val="000000"/>
                          </a:solidFill>
                          <a:effectLst/>
                          <a:latin typeface="+mn-lt"/>
                        </a:rPr>
                        <a:t> no signature or CF contribution</a:t>
                      </a:r>
                      <a:endParaRPr lang="en-US" sz="1400" b="0" i="0" u="none" strike="noStrike" dirty="0">
                        <a:solidFill>
                          <a:srgbClr val="000000"/>
                        </a:solidFill>
                        <a:effectLst/>
                        <a:latin typeface="+mn-lt"/>
                      </a:endParaRPr>
                    </a:p>
                  </a:txBody>
                  <a:tcPr marL="9525" marR="9525" marT="9525" marB="0" anchor="ctr">
                    <a:solidFill>
                      <a:srgbClr val="CC66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8057989"/>
                  </a:ext>
                </a:extLst>
              </a:tr>
              <a:tr h="324000">
                <a:tc>
                  <a:txBody>
                    <a:bodyPr/>
                    <a:lstStyle/>
                    <a:p>
                      <a:pPr algn="ctr" fontAlgn="ctr"/>
                      <a:r>
                        <a:rPr lang="de-DE" sz="1400" u="none" strike="noStrike">
                          <a:effectLst/>
                          <a:latin typeface="+mn-lt"/>
                        </a:rPr>
                        <a:t>Japan</a:t>
                      </a:r>
                      <a:endParaRPr lang="de-DE" sz="1400" b="0" i="0" u="none" strike="noStrike">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3.8%</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de-DE" sz="1400" u="none" strike="noStrike" dirty="0" err="1">
                          <a:effectLst/>
                          <a:latin typeface="+mn-lt"/>
                        </a:rPr>
                        <a:t>mostly</a:t>
                      </a:r>
                      <a:r>
                        <a:rPr lang="de-DE" sz="1400" u="none" strike="noStrike" baseline="0" dirty="0">
                          <a:effectLst/>
                          <a:latin typeface="+mn-lt"/>
                        </a:rPr>
                        <a:t> </a:t>
                      </a:r>
                      <a:r>
                        <a:rPr lang="de-DE" sz="1400" u="none" strike="noStrike" dirty="0" err="1">
                          <a:effectLst/>
                          <a:latin typeface="+mn-lt"/>
                        </a:rPr>
                        <a:t>waiting</a:t>
                      </a:r>
                      <a:r>
                        <a:rPr lang="de-DE" sz="1400" u="none" strike="noStrike" dirty="0">
                          <a:effectLst/>
                          <a:latin typeface="+mn-lt"/>
                        </a:rPr>
                        <a:t> </a:t>
                      </a:r>
                      <a:r>
                        <a:rPr lang="de-DE" sz="1400" u="none" strike="noStrike" dirty="0" err="1">
                          <a:effectLst/>
                          <a:latin typeface="+mn-lt"/>
                        </a:rPr>
                        <a:t>for</a:t>
                      </a:r>
                      <a:r>
                        <a:rPr lang="de-DE" sz="1400" u="none" strike="noStrike" dirty="0">
                          <a:effectLst/>
                          <a:latin typeface="+mn-lt"/>
                        </a:rPr>
                        <a:t> </a:t>
                      </a:r>
                      <a:r>
                        <a:rPr lang="de-DE" sz="1400" u="none" strike="noStrike" dirty="0" err="1">
                          <a:effectLst/>
                          <a:latin typeface="+mn-lt"/>
                        </a:rPr>
                        <a:t>reply</a:t>
                      </a:r>
                      <a:r>
                        <a:rPr lang="de-DE" sz="1400" u="none" strike="noStrike" dirty="0">
                          <a:effectLst/>
                          <a:latin typeface="+mn-lt"/>
                        </a:rPr>
                        <a:t> (out </a:t>
                      </a:r>
                      <a:r>
                        <a:rPr lang="de-DE" sz="1400" u="none" strike="noStrike" dirty="0" err="1">
                          <a:effectLst/>
                          <a:latin typeface="+mn-lt"/>
                        </a:rPr>
                        <a:t>of</a:t>
                      </a:r>
                      <a:r>
                        <a:rPr lang="de-DE" sz="1400" u="none" strike="noStrike" dirty="0">
                          <a:effectLst/>
                          <a:latin typeface="+mn-lt"/>
                        </a:rPr>
                        <a:t> 11, </a:t>
                      </a:r>
                      <a:r>
                        <a:rPr lang="de-DE" sz="1400" b="1" u="none" strike="noStrike" dirty="0" err="1">
                          <a:solidFill>
                            <a:srgbClr val="009900"/>
                          </a:solidFill>
                          <a:effectLst/>
                          <a:latin typeface="+mn-lt"/>
                        </a:rPr>
                        <a:t>two</a:t>
                      </a:r>
                      <a:r>
                        <a:rPr lang="de-DE" sz="1400" b="1" u="none" strike="noStrike" dirty="0">
                          <a:solidFill>
                            <a:srgbClr val="009900"/>
                          </a:solidFill>
                          <a:effectLst/>
                          <a:latin typeface="+mn-lt"/>
                        </a:rPr>
                        <a:t> </a:t>
                      </a:r>
                      <a:r>
                        <a:rPr lang="de-DE" sz="1400" b="1" u="none" strike="noStrike" dirty="0" err="1">
                          <a:solidFill>
                            <a:srgbClr val="009900"/>
                          </a:solidFill>
                          <a:effectLst/>
                          <a:latin typeface="+mn-lt"/>
                        </a:rPr>
                        <a:t>signed</a:t>
                      </a:r>
                      <a:r>
                        <a:rPr lang="de-DE" sz="1400" u="none" strike="noStrike" dirty="0">
                          <a:effectLst/>
                          <a:latin typeface="+mn-lt"/>
                        </a:rPr>
                        <a:t>)</a:t>
                      </a:r>
                      <a:endParaRPr lang="de-DE"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76034924"/>
                  </a:ext>
                </a:extLst>
              </a:tr>
              <a:tr h="324000">
                <a:tc>
                  <a:txBody>
                    <a:bodyPr/>
                    <a:lstStyle/>
                    <a:p>
                      <a:pPr algn="ctr" fontAlgn="ctr"/>
                      <a:r>
                        <a:rPr lang="de-DE" sz="1400" u="none" strike="noStrike">
                          <a:effectLst/>
                          <a:latin typeface="+mn-lt"/>
                        </a:rPr>
                        <a:t>China</a:t>
                      </a:r>
                      <a:endParaRPr lang="de-DE" sz="1400" b="0" i="0" u="none" strike="noStrike">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3.6%</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de-DE" sz="1400" b="0" i="0" u="none" strike="noStrike" dirty="0" err="1">
                          <a:solidFill>
                            <a:schemeClr val="dk1"/>
                          </a:solidFill>
                          <a:effectLst/>
                          <a:latin typeface="+mn-lt"/>
                        </a:rPr>
                        <a:t>wait</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for</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details</a:t>
                      </a:r>
                      <a:endParaRPr lang="de-DE"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173565640"/>
                  </a:ext>
                </a:extLst>
              </a:tr>
              <a:tr h="324000">
                <a:tc>
                  <a:txBody>
                    <a:bodyPr/>
                    <a:lstStyle/>
                    <a:p>
                      <a:pPr algn="ctr" fontAlgn="ctr"/>
                      <a:r>
                        <a:rPr lang="de-DE" sz="1400" b="1" u="none" strike="noStrike" dirty="0" err="1">
                          <a:effectLst/>
                          <a:latin typeface="+mn-lt"/>
                        </a:rPr>
                        <a:t>India</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3.3%</a:t>
                      </a:r>
                      <a:endParaRPr lang="de-DE" sz="1400" b="0" i="0" u="none" strike="noStrike">
                        <a:solidFill>
                          <a:srgbClr val="000000"/>
                        </a:solidFill>
                        <a:effectLst/>
                        <a:latin typeface="+mn-lt"/>
                      </a:endParaRPr>
                    </a:p>
                  </a:txBody>
                  <a:tcPr marL="9525" marR="9525" marT="9525" marB="0" anchor="ct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400" b="0" i="0" u="none" strike="noStrike" dirty="0" err="1">
                          <a:solidFill>
                            <a:schemeClr val="dk1"/>
                          </a:solidFill>
                          <a:effectLst/>
                          <a:latin typeface="+mn-lt"/>
                        </a:rPr>
                        <a:t>wait</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for</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details</a:t>
                      </a:r>
                      <a:r>
                        <a:rPr lang="de-DE" sz="1400" b="0" i="0" u="none" strike="noStrike" baseline="0" dirty="0">
                          <a:solidFill>
                            <a:srgbClr val="000000"/>
                          </a:solidFill>
                          <a:effectLst/>
                          <a:latin typeface="+mn-lt"/>
                        </a:rPr>
                        <a:t> (</a:t>
                      </a:r>
                      <a:r>
                        <a:rPr lang="de-DE" sz="1400" b="0" i="0" u="none" strike="noStrike" baseline="0" dirty="0" err="1">
                          <a:solidFill>
                            <a:srgbClr val="000000"/>
                          </a:solidFill>
                          <a:effectLst/>
                          <a:latin typeface="+mn-lt"/>
                        </a:rPr>
                        <a:t>most</a:t>
                      </a:r>
                      <a:r>
                        <a:rPr lang="de-DE" sz="1400" b="0" i="0" u="none" strike="noStrike" baseline="0" dirty="0">
                          <a:solidFill>
                            <a:srgbClr val="000000"/>
                          </a:solidFill>
                          <a:effectLst/>
                          <a:latin typeface="+mn-lt"/>
                        </a:rPr>
                        <a:t> </a:t>
                      </a:r>
                      <a:r>
                        <a:rPr lang="de-DE" sz="1400" b="0" i="0" u="none" strike="noStrike" baseline="0" dirty="0" err="1">
                          <a:solidFill>
                            <a:srgbClr val="000000"/>
                          </a:solidFill>
                          <a:effectLst/>
                          <a:latin typeface="+mn-lt"/>
                        </a:rPr>
                        <a:t>likely</a:t>
                      </a:r>
                      <a:r>
                        <a:rPr lang="de-DE" sz="1400" b="0" i="0" u="none" strike="noStrike" baseline="0" dirty="0">
                          <a:solidFill>
                            <a:srgbClr val="000000"/>
                          </a:solidFill>
                          <a:effectLst/>
                          <a:latin typeface="+mn-lt"/>
                        </a:rPr>
                        <a:t> via Bose Institute)</a:t>
                      </a:r>
                      <a:endParaRPr lang="de-DE"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23645152"/>
                  </a:ext>
                </a:extLst>
              </a:tr>
              <a:tr h="324000">
                <a:tc>
                  <a:txBody>
                    <a:bodyPr/>
                    <a:lstStyle/>
                    <a:p>
                      <a:pPr algn="ctr" fontAlgn="ctr"/>
                      <a:r>
                        <a:rPr lang="de-DE" sz="1400" b="1" u="none" strike="noStrike" dirty="0" err="1">
                          <a:effectLst/>
                          <a:latin typeface="+mn-lt"/>
                        </a:rPr>
                        <a:t>Poland</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3.3%</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de-DE" sz="1400" b="0" i="0" u="none" strike="noStrike" dirty="0" err="1">
                          <a:solidFill>
                            <a:schemeClr val="dk1"/>
                          </a:solidFill>
                          <a:effectLst/>
                          <a:latin typeface="+mn-lt"/>
                        </a:rPr>
                        <a:t>wait</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for</a:t>
                      </a:r>
                      <a:r>
                        <a:rPr lang="de-DE" sz="1400" b="0" i="0" u="none" strike="noStrike" baseline="0" dirty="0">
                          <a:solidFill>
                            <a:schemeClr val="dk1"/>
                          </a:solidFill>
                          <a:effectLst/>
                          <a:latin typeface="+mn-lt"/>
                        </a:rPr>
                        <a:t> </a:t>
                      </a:r>
                      <a:r>
                        <a:rPr lang="de-DE" sz="1400" b="0" i="0" u="none" strike="noStrike" baseline="0" dirty="0" err="1">
                          <a:solidFill>
                            <a:schemeClr val="dk1"/>
                          </a:solidFill>
                          <a:effectLst/>
                          <a:latin typeface="+mn-lt"/>
                        </a:rPr>
                        <a:t>details</a:t>
                      </a:r>
                      <a:endParaRPr lang="de-DE"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515252350"/>
                  </a:ext>
                </a:extLst>
              </a:tr>
              <a:tr h="324000">
                <a:tc>
                  <a:txBody>
                    <a:bodyPr/>
                    <a:lstStyle/>
                    <a:p>
                      <a:pPr algn="ctr" fontAlgn="ctr"/>
                      <a:r>
                        <a:rPr lang="de-DE" sz="1400" b="1" u="none" strike="noStrike" dirty="0" err="1">
                          <a:effectLst/>
                          <a:latin typeface="+mn-lt"/>
                        </a:rPr>
                        <a:t>Finland</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3.1%</a:t>
                      </a:r>
                      <a:endParaRPr lang="de-DE" sz="1400" b="0" i="0" u="none" strike="noStrike">
                        <a:solidFill>
                          <a:srgbClr val="000000"/>
                        </a:solidFill>
                        <a:effectLst/>
                        <a:latin typeface="+mn-lt"/>
                      </a:endParaRPr>
                    </a:p>
                  </a:txBody>
                  <a:tcPr marL="9525" marR="9525" marT="9525" marB="0" anchor="ctr"/>
                </a:tc>
                <a:tc gridSpan="4">
                  <a:txBody>
                    <a:bodyPr/>
                    <a:lstStyle/>
                    <a:p>
                      <a:pPr algn="ctr" fontAlgn="ctr"/>
                      <a:r>
                        <a:rPr lang="de-DE" sz="1400" b="1" u="none" strike="noStrike" dirty="0" err="1">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231927125"/>
                  </a:ext>
                </a:extLst>
              </a:tr>
              <a:tr h="324000">
                <a:tc>
                  <a:txBody>
                    <a:bodyPr/>
                    <a:lstStyle/>
                    <a:p>
                      <a:pPr algn="ctr" fontAlgn="ctr"/>
                      <a:r>
                        <a:rPr lang="de-DE" sz="1400" b="1" u="none" strike="noStrike" dirty="0" err="1">
                          <a:effectLst/>
                          <a:latin typeface="+mn-lt"/>
                        </a:rPr>
                        <a:t>Sweden</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a:effectLst/>
                          <a:latin typeface="+mn-lt"/>
                        </a:rPr>
                        <a:t>3.1%</a:t>
                      </a:r>
                      <a:endParaRPr lang="de-DE" sz="1400" b="0" i="0" u="none" strike="noStrike">
                        <a:solidFill>
                          <a:srgbClr val="000000"/>
                        </a:solidFill>
                        <a:effectLst/>
                        <a:latin typeface="+mn-lt"/>
                      </a:endParaRPr>
                    </a:p>
                  </a:txBody>
                  <a:tcPr marL="9525" marR="9525" marT="9525" marB="0" anchor="ctr"/>
                </a:tc>
                <a:tc gridSpan="2">
                  <a:txBody>
                    <a:bodyPr/>
                    <a:lstStyle/>
                    <a:p>
                      <a:pPr algn="ctr" fontAlgn="ctr"/>
                      <a:r>
                        <a:rPr lang="de-DE" sz="1400" b="1" i="0" u="none" strike="noStrike" dirty="0">
                          <a:solidFill>
                            <a:schemeClr val="dk1"/>
                          </a:solidFill>
                          <a:effectLst/>
                          <a:latin typeface="+mn-lt"/>
                        </a:rPr>
                        <a:t>VR </a:t>
                      </a:r>
                      <a:r>
                        <a:rPr lang="de-DE" sz="1400" b="1" i="0" u="none" strike="noStrike" dirty="0" err="1">
                          <a:solidFill>
                            <a:schemeClr val="dk1"/>
                          </a:solidFill>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hMerge="1">
                  <a:txBody>
                    <a:bodyPr/>
                    <a:lstStyle/>
                    <a:p>
                      <a:endParaRPr lang="de-DE"/>
                    </a:p>
                  </a:txBody>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wait for details</a:t>
                      </a:r>
                      <a:r>
                        <a:rPr lang="en-US" sz="1400" u="none" strike="noStrike" baseline="0" dirty="0">
                          <a:effectLst/>
                          <a:latin typeface="+mn-lt"/>
                        </a:rPr>
                        <a:t> for some institutes (</a:t>
                      </a:r>
                      <a:r>
                        <a:rPr lang="en-US" sz="1400" b="1" u="none" strike="noStrike" baseline="0" dirty="0">
                          <a:solidFill>
                            <a:srgbClr val="00B050"/>
                          </a:solidFill>
                          <a:effectLst/>
                          <a:latin typeface="+mn-lt"/>
                        </a:rPr>
                        <a:t>one signed</a:t>
                      </a:r>
                      <a:r>
                        <a:rPr lang="en-US" sz="1400" u="none" strike="noStrike" baseline="0" dirty="0">
                          <a:effectLst/>
                          <a:latin typeface="+mn-lt"/>
                        </a:rPr>
                        <a:t>)</a:t>
                      </a:r>
                      <a:endParaRPr lang="en-US" sz="1400" b="0" i="0" u="none" strike="noStrike" dirty="0">
                        <a:solidFill>
                          <a:srgbClr val="000000"/>
                        </a:solidFill>
                        <a:effectLst/>
                        <a:latin typeface="+mn-lt"/>
                      </a:endParaRPr>
                    </a:p>
                  </a:txBody>
                  <a:tcPr marL="9525" marR="9525" marT="9525" marB="0" anchor="ctr">
                    <a:solidFill>
                      <a:srgbClr val="FFC000"/>
                    </a:solidFill>
                  </a:tcPr>
                </a:tc>
                <a:tc hMerge="1">
                  <a:txBody>
                    <a:bodyPr/>
                    <a:lstStyle/>
                    <a:p>
                      <a:endParaRPr lang="de-DE"/>
                    </a:p>
                  </a:txBody>
                  <a:tcPr/>
                </a:tc>
                <a:extLst>
                  <a:ext uri="{0D108BD9-81ED-4DB2-BD59-A6C34878D82A}">
                    <a16:rowId xmlns:a16="http://schemas.microsoft.com/office/drawing/2014/main" val="4198449859"/>
                  </a:ext>
                </a:extLst>
              </a:tr>
              <a:tr h="324000">
                <a:tc>
                  <a:txBody>
                    <a:bodyPr/>
                    <a:lstStyle/>
                    <a:p>
                      <a:pPr algn="ctr" fontAlgn="ctr"/>
                      <a:r>
                        <a:rPr lang="de-DE" sz="1400" b="1" u="none" strike="noStrike" dirty="0">
                          <a:effectLst/>
                          <a:latin typeface="+mn-lt"/>
                        </a:rPr>
                        <a:t>Romania</a:t>
                      </a:r>
                      <a:endParaRPr lang="de-DE" sz="1400" b="1" i="0" u="none" strike="noStrike" dirty="0">
                        <a:solidFill>
                          <a:srgbClr val="000000"/>
                        </a:solidFill>
                        <a:effectLst/>
                        <a:latin typeface="+mn-lt"/>
                      </a:endParaRPr>
                    </a:p>
                  </a:txBody>
                  <a:tcPr marL="9525" marR="9525" marT="9525" marB="0" anchor="ctr"/>
                </a:tc>
                <a:tc>
                  <a:txBody>
                    <a:bodyPr/>
                    <a:lstStyle/>
                    <a:p>
                      <a:pPr algn="ctr" fontAlgn="ctr"/>
                      <a:r>
                        <a:rPr lang="de-DE" sz="1400" u="none" strike="noStrike" dirty="0">
                          <a:effectLst/>
                          <a:latin typeface="+mn-lt"/>
                        </a:rPr>
                        <a:t>2.6%</a:t>
                      </a:r>
                      <a:endParaRPr lang="de-DE" sz="1400" b="0" i="0" u="none" strike="noStrike" dirty="0">
                        <a:solidFill>
                          <a:srgbClr val="000000"/>
                        </a:solidFill>
                        <a:effectLst/>
                        <a:latin typeface="+mn-lt"/>
                      </a:endParaRPr>
                    </a:p>
                  </a:txBody>
                  <a:tcPr marL="9525" marR="9525" marT="9525" marB="0" anchor="ctr"/>
                </a:tc>
                <a:tc>
                  <a:txBody>
                    <a:bodyPr/>
                    <a:lstStyle/>
                    <a:p>
                      <a:pPr algn="ctr" fontAlgn="ctr"/>
                      <a:r>
                        <a:rPr lang="de-DE" sz="1400" b="1" i="0" u="none" strike="noStrike" dirty="0">
                          <a:solidFill>
                            <a:srgbClr val="000000"/>
                          </a:solidFill>
                          <a:effectLst/>
                          <a:latin typeface="+mn-lt"/>
                        </a:rPr>
                        <a:t>ISS:</a:t>
                      </a:r>
                      <a:r>
                        <a:rPr lang="de-DE" sz="1400" b="1" i="0" u="none" strike="noStrike" baseline="0" dirty="0">
                          <a:solidFill>
                            <a:srgbClr val="000000"/>
                          </a:solidFill>
                          <a:effectLst/>
                          <a:latin typeface="+mn-lt"/>
                        </a:rPr>
                        <a:t> </a:t>
                      </a:r>
                      <a:r>
                        <a:rPr lang="de-DE" sz="1400" b="1" i="0" u="none" strike="noStrike" baseline="0" dirty="0" err="1">
                          <a:solidFill>
                            <a:srgbClr val="000000"/>
                          </a:solidFill>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DE" sz="1400" b="1" i="0" u="none" strike="noStrike" dirty="0">
                          <a:solidFill>
                            <a:srgbClr val="000000"/>
                          </a:solidFill>
                          <a:effectLst/>
                          <a:latin typeface="+mn-lt"/>
                        </a:rPr>
                        <a:t>IFIN-HH:</a:t>
                      </a:r>
                      <a:r>
                        <a:rPr lang="de-DE" sz="1400" b="1" i="0" u="none" strike="noStrike" baseline="0" dirty="0">
                          <a:solidFill>
                            <a:srgbClr val="000000"/>
                          </a:solidFill>
                          <a:effectLst/>
                          <a:latin typeface="+mn-lt"/>
                        </a:rPr>
                        <a:t> </a:t>
                      </a:r>
                      <a:r>
                        <a:rPr lang="de-DE" sz="1400" b="1" i="0" u="none" strike="noStrike" baseline="0" dirty="0" err="1">
                          <a:solidFill>
                            <a:srgbClr val="000000"/>
                          </a:solidFill>
                          <a:effectLst/>
                          <a:latin typeface="+mn-lt"/>
                        </a:rPr>
                        <a:t>signed</a:t>
                      </a:r>
                      <a:endParaRPr lang="de-DE" sz="1400" b="1" i="0" u="none" strike="noStrike" dirty="0">
                        <a:solidFill>
                          <a:srgbClr val="000000"/>
                        </a:solidFill>
                        <a:effectLst/>
                        <a:latin typeface="+mn-lt"/>
                      </a:endParaRPr>
                    </a:p>
                  </a:txBody>
                  <a:tcPr marL="9525" marR="9525" marT="9525" marB="0" anchor="ctr">
                    <a:solidFill>
                      <a:srgbClr val="92D050"/>
                    </a:solidFill>
                  </a:tcPr>
                </a:tc>
                <a:tc gridSpan="2">
                  <a:txBody>
                    <a:bodyPr/>
                    <a:lstStyle/>
                    <a:p>
                      <a:pPr algn="ctr" fontAlgn="ctr"/>
                      <a:r>
                        <a:rPr lang="de-DE" sz="1400" b="0" i="0" u="none" strike="noStrike" dirty="0">
                          <a:solidFill>
                            <a:srgbClr val="000000"/>
                          </a:solidFill>
                          <a:effectLst/>
                          <a:latin typeface="+mn-lt"/>
                        </a:rPr>
                        <a:t>IFA:</a:t>
                      </a:r>
                      <a:r>
                        <a:rPr lang="de-DE" sz="1400" b="0" i="0" u="none" strike="noStrike" baseline="0" dirty="0">
                          <a:solidFill>
                            <a:srgbClr val="000000"/>
                          </a:solidFill>
                          <a:effectLst/>
                          <a:latin typeface="+mn-lt"/>
                        </a:rPr>
                        <a:t> </a:t>
                      </a:r>
                      <a:r>
                        <a:rPr lang="de-DE" sz="1400" b="0" i="0" u="none" strike="noStrike" baseline="0" dirty="0" err="1">
                          <a:solidFill>
                            <a:srgbClr val="000000"/>
                          </a:solidFill>
                          <a:effectLst/>
                          <a:latin typeface="+mn-lt"/>
                        </a:rPr>
                        <a:t>wait</a:t>
                      </a:r>
                      <a:r>
                        <a:rPr lang="de-DE" sz="1400" b="0" i="0" u="none" strike="noStrike" baseline="0" dirty="0">
                          <a:solidFill>
                            <a:srgbClr val="000000"/>
                          </a:solidFill>
                          <a:effectLst/>
                          <a:latin typeface="+mn-lt"/>
                        </a:rPr>
                        <a:t> </a:t>
                      </a:r>
                      <a:r>
                        <a:rPr lang="de-DE" sz="1400" b="0" i="0" u="none" strike="noStrike" baseline="0" dirty="0" err="1">
                          <a:solidFill>
                            <a:srgbClr val="000000"/>
                          </a:solidFill>
                          <a:effectLst/>
                          <a:latin typeface="+mn-lt"/>
                        </a:rPr>
                        <a:t>for</a:t>
                      </a:r>
                      <a:r>
                        <a:rPr lang="de-DE" sz="1400" b="0" i="0" u="none" strike="noStrike" baseline="0" dirty="0">
                          <a:solidFill>
                            <a:srgbClr val="000000"/>
                          </a:solidFill>
                          <a:effectLst/>
                          <a:latin typeface="+mn-lt"/>
                        </a:rPr>
                        <a:t> </a:t>
                      </a:r>
                      <a:r>
                        <a:rPr lang="de-DE" sz="1400" b="0" i="0" u="none" strike="noStrike" baseline="0" dirty="0" err="1">
                          <a:solidFill>
                            <a:srgbClr val="000000"/>
                          </a:solidFill>
                          <a:effectLst/>
                          <a:latin typeface="+mn-lt"/>
                        </a:rPr>
                        <a:t>signature</a:t>
                      </a:r>
                      <a:endParaRPr lang="de-DE" sz="1400" b="0" i="0" u="none" strike="noStrike" dirty="0">
                        <a:solidFill>
                          <a:srgbClr val="000000"/>
                        </a:solidFill>
                        <a:effectLst/>
                        <a:latin typeface="+mn-lt"/>
                      </a:endParaRPr>
                    </a:p>
                  </a:txBody>
                  <a:tcPr marL="9525" marR="9525" marT="9525" marB="0" anchor="ctr">
                    <a:solidFill>
                      <a:srgbClr val="FFFF00"/>
                    </a:solidFill>
                  </a:tcPr>
                </a:tc>
                <a:tc hMerge="1">
                  <a:txBody>
                    <a:bodyPr/>
                    <a:lstStyle/>
                    <a:p>
                      <a:endParaRPr lang="de-DE" dirty="0"/>
                    </a:p>
                  </a:txBody>
                  <a:tcPr/>
                </a:tc>
                <a:extLst>
                  <a:ext uri="{0D108BD9-81ED-4DB2-BD59-A6C34878D82A}">
                    <a16:rowId xmlns:a16="http://schemas.microsoft.com/office/drawing/2014/main" val="3341733434"/>
                  </a:ext>
                </a:extLst>
              </a:tr>
            </a:tbl>
          </a:graphicData>
        </a:graphic>
      </p:graphicFrame>
      <p:sp>
        <p:nvSpPr>
          <p:cNvPr id="6" name="Textfeld 5"/>
          <p:cNvSpPr txBox="1"/>
          <p:nvPr/>
        </p:nvSpPr>
        <p:spPr>
          <a:xfrm>
            <a:off x="1631504" y="6186790"/>
            <a:ext cx="1518364" cy="338554"/>
          </a:xfrm>
          <a:prstGeom prst="rect">
            <a:avLst/>
          </a:prstGeom>
          <a:noFill/>
        </p:spPr>
        <p:txBody>
          <a:bodyPr wrap="none" rtlCol="0">
            <a:spAutoFit/>
          </a:bodyPr>
          <a:lstStyle/>
          <a:p>
            <a:r>
              <a:rPr lang="de-DE" sz="1600" dirty="0" err="1"/>
              <a:t>February</a:t>
            </a:r>
            <a:r>
              <a:rPr lang="de-DE" sz="1600" dirty="0"/>
              <a:t> 2025</a:t>
            </a:r>
          </a:p>
        </p:txBody>
      </p:sp>
      <p:pic>
        <p:nvPicPr>
          <p:cNvPr id="3" name="Picture 8" descr="NUSTAR-Logo">
            <a:extLst>
              <a:ext uri="{FF2B5EF4-FFF2-40B4-BE49-F238E27FC236}">
                <a16:creationId xmlns:a16="http://schemas.microsoft.com/office/drawing/2014/main" id="{F37BB0A2-0C6F-4667-E38E-0FAEA14448E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7" descr="FAIR_farb_RGB_3cm">
            <a:extLst>
              <a:ext uri="{FF2B5EF4-FFF2-40B4-BE49-F238E27FC236}">
                <a16:creationId xmlns:a16="http://schemas.microsoft.com/office/drawing/2014/main" id="{2F24E9FB-2E39-2B9F-EB34-304229421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5EFB9A3-8A1E-9E68-6033-7A9F1D32CEB6}"/>
              </a:ext>
            </a:extLst>
          </p:cNvPr>
          <p:cNvSpPr txBox="1"/>
          <p:nvPr/>
        </p:nvSpPr>
        <p:spPr>
          <a:xfrm>
            <a:off x="10667224" y="6503791"/>
            <a:ext cx="1524776" cy="400110"/>
          </a:xfrm>
          <a:prstGeom prst="rect">
            <a:avLst/>
          </a:prstGeom>
        </p:spPr>
        <p:txBody>
          <a:bodyPr vert="horz" wrap="none" lIns="91440" tIns="45720" rIns="91440" bIns="45720" rtlCol="0" anchor="t">
            <a:spAutoFit/>
          </a:bodyPr>
          <a:lstStyle/>
          <a:p>
            <a:pPr algn="l"/>
            <a:r>
              <a:rPr lang="en-GB" sz="2000" dirty="0"/>
              <a:t>Alex Herlert</a:t>
            </a:r>
          </a:p>
        </p:txBody>
      </p:sp>
    </p:spTree>
    <p:extLst>
      <p:ext uri="{BB962C8B-B14F-4D97-AF65-F5344CB8AC3E}">
        <p14:creationId xmlns:p14="http://schemas.microsoft.com/office/powerpoint/2010/main" val="29462988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2220" y="-86170"/>
            <a:ext cx="10233061" cy="787557"/>
          </a:xfrm>
        </p:spPr>
        <p:txBody>
          <a:bodyPr/>
          <a:lstStyle/>
          <a:p>
            <a:r>
              <a:rPr lang="de-DE" sz="3200" dirty="0"/>
              <a:t>Status of Common Funds </a:t>
            </a:r>
            <a:r>
              <a:rPr lang="de-DE" sz="3200" dirty="0" err="1"/>
              <a:t>contributions</a:t>
            </a:r>
            <a:endParaRPr lang="de-DE" sz="3200" dirty="0"/>
          </a:p>
        </p:txBody>
      </p:sp>
      <p:sp>
        <p:nvSpPr>
          <p:cNvPr id="3" name="Inhaltsplatzhalter 2"/>
          <p:cNvSpPr>
            <a:spLocks noGrp="1"/>
          </p:cNvSpPr>
          <p:nvPr>
            <p:ph idx="1"/>
          </p:nvPr>
        </p:nvSpPr>
        <p:spPr>
          <a:xfrm>
            <a:off x="482549" y="1143257"/>
            <a:ext cx="11226901" cy="4903585"/>
          </a:xfrm>
        </p:spPr>
        <p:txBody>
          <a:bodyPr/>
          <a:lstStyle/>
          <a:p>
            <a:pPr marL="342900" indent="-342900">
              <a:buFont typeface="Arial" panose="020B0604020202020204" pitchFamily="34" charset="0"/>
              <a:buChar char="•"/>
            </a:pPr>
            <a:r>
              <a:rPr lang="en-US" dirty="0"/>
              <a:t>CF contributions so far:</a:t>
            </a:r>
            <a:endParaRPr lang="en-US" b="1" dirty="0"/>
          </a:p>
          <a:p>
            <a:pPr marL="676275" lvl="1" indent="-342900"/>
            <a:r>
              <a:rPr lang="en-US" b="1" dirty="0">
                <a:solidFill>
                  <a:srgbClr val="00A000"/>
                </a:solidFill>
              </a:rPr>
              <a:t>STFC has already paid full MSV contribution</a:t>
            </a:r>
          </a:p>
          <a:p>
            <a:pPr marL="676275" lvl="1" indent="-342900"/>
            <a:r>
              <a:rPr lang="en-US" b="1" dirty="0">
                <a:solidFill>
                  <a:srgbClr val="00A000"/>
                </a:solidFill>
              </a:rPr>
              <a:t>GSI paid most of the ES/FS part </a:t>
            </a:r>
            <a:r>
              <a:rPr lang="en-US" b="1" dirty="0">
                <a:solidFill>
                  <a:srgbClr val="0070C0"/>
                </a:solidFill>
              </a:rPr>
              <a:t>(call for funds in the pipeline)</a:t>
            </a:r>
            <a:endParaRPr lang="en-US" b="1" dirty="0">
              <a:solidFill>
                <a:srgbClr val="00A000"/>
              </a:solidFill>
            </a:endParaRPr>
          </a:p>
        </p:txBody>
      </p:sp>
      <p:sp>
        <p:nvSpPr>
          <p:cNvPr id="4" name="Foliennummernplatzhalter 3"/>
          <p:cNvSpPr>
            <a:spLocks noGrp="1"/>
          </p:cNvSpPr>
          <p:nvPr>
            <p:ph type="sldNum" sz="quarter" idx="11"/>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defPPr>
              <a:defRPr lang="de-DE"/>
            </a:defPPr>
            <a:lvl1pPr algn="r" rtl="0" fontAlgn="base">
              <a:spcBef>
                <a:spcPct val="0"/>
              </a:spcBef>
              <a:spcAft>
                <a:spcPct val="0"/>
              </a:spcAft>
              <a:defRPr sz="1200" kern="120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149843104"/>
              </p:ext>
            </p:extLst>
          </p:nvPr>
        </p:nvGraphicFramePr>
        <p:xfrm>
          <a:off x="1919535" y="2482654"/>
          <a:ext cx="4029202" cy="3898683"/>
        </p:xfrm>
        <a:graphic>
          <a:graphicData uri="http://schemas.openxmlformats.org/drawingml/2006/table">
            <a:tbl>
              <a:tblPr firstRow="1" firstCol="1" lastRow="1" bandRow="1">
                <a:tableStyleId>{93296810-A885-4BE3-A3E7-6D5BEEA58F35}</a:tableStyleId>
              </a:tblPr>
              <a:tblGrid>
                <a:gridCol w="1511056">
                  <a:extLst>
                    <a:ext uri="{9D8B030D-6E8A-4147-A177-3AD203B41FA5}">
                      <a16:colId xmlns:a16="http://schemas.microsoft.com/office/drawing/2014/main" val="3579460688"/>
                    </a:ext>
                  </a:extLst>
                </a:gridCol>
                <a:gridCol w="839382">
                  <a:extLst>
                    <a:ext uri="{9D8B030D-6E8A-4147-A177-3AD203B41FA5}">
                      <a16:colId xmlns:a16="http://schemas.microsoft.com/office/drawing/2014/main" val="1052210887"/>
                    </a:ext>
                  </a:extLst>
                </a:gridCol>
                <a:gridCol w="839382">
                  <a:extLst>
                    <a:ext uri="{9D8B030D-6E8A-4147-A177-3AD203B41FA5}">
                      <a16:colId xmlns:a16="http://schemas.microsoft.com/office/drawing/2014/main" val="1695646131"/>
                    </a:ext>
                  </a:extLst>
                </a:gridCol>
                <a:gridCol w="839382">
                  <a:extLst>
                    <a:ext uri="{9D8B030D-6E8A-4147-A177-3AD203B41FA5}">
                      <a16:colId xmlns:a16="http://schemas.microsoft.com/office/drawing/2014/main" val="1082667573"/>
                    </a:ext>
                  </a:extLst>
                </a:gridCol>
              </a:tblGrid>
              <a:tr h="448623">
                <a:tc>
                  <a:txBody>
                    <a:bodyPr/>
                    <a:lstStyle/>
                    <a:p>
                      <a:pPr algn="ctr" fontAlgn="b"/>
                      <a:r>
                        <a:rPr lang="de-DE" sz="1200" u="none" strike="noStrike" dirty="0">
                          <a:effectLst/>
                          <a:latin typeface="Arial" panose="020B0604020202020204" pitchFamily="34" charset="0"/>
                          <a:cs typeface="Arial" panose="020B0604020202020204" pitchFamily="34" charset="0"/>
                        </a:rPr>
                        <a:t>Country</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de-DE" sz="1200" u="none" strike="noStrike" dirty="0" err="1">
                          <a:effectLst/>
                          <a:latin typeface="Arial" panose="020B0604020202020204" pitchFamily="34" charset="0"/>
                          <a:cs typeface="Arial" panose="020B0604020202020204" pitchFamily="34" charset="0"/>
                        </a:rPr>
                        <a:t>expected</a:t>
                      </a:r>
                      <a:endParaRPr lang="de-DE" sz="1200" u="none" strike="noStrike" dirty="0">
                        <a:effectLst/>
                        <a:latin typeface="Arial" panose="020B0604020202020204" pitchFamily="34" charset="0"/>
                        <a:cs typeface="Arial" panose="020B0604020202020204" pitchFamily="34" charset="0"/>
                      </a:endParaRPr>
                    </a:p>
                    <a:p>
                      <a:pPr algn="ctr" fontAlgn="b"/>
                      <a:r>
                        <a:rPr lang="de-DE" sz="1200" u="none" strike="noStrike" dirty="0">
                          <a:effectLst/>
                          <a:latin typeface="Arial" panose="020B0604020202020204" pitchFamily="34" charset="0"/>
                          <a:cs typeface="Arial" panose="020B0604020202020204" pitchFamily="34" charset="0"/>
                        </a:rPr>
                        <a:t>[EUR]</a:t>
                      </a:r>
                    </a:p>
                  </a:txBody>
                  <a:tcPr marL="9525" marR="9525" marT="9525" marB="0" anchor="b"/>
                </a:tc>
                <a:tc>
                  <a:txBody>
                    <a:bodyPr/>
                    <a:lstStyle/>
                    <a:p>
                      <a:pPr algn="ctr" fontAlgn="b"/>
                      <a:r>
                        <a:rPr lang="de-DE" sz="1200" u="none" strike="noStrike" dirty="0" err="1">
                          <a:effectLst/>
                          <a:latin typeface="Arial" panose="020B0604020202020204" pitchFamily="34" charset="0"/>
                          <a:cs typeface="Arial" panose="020B0604020202020204" pitchFamily="34" charset="0"/>
                        </a:rPr>
                        <a:t>share</a:t>
                      </a:r>
                      <a:endParaRPr lang="de-DE" sz="1200" u="none" strike="noStrike" dirty="0">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de-DE" sz="1200" u="none" strike="noStrike" dirty="0" err="1">
                          <a:effectLst/>
                          <a:latin typeface="Arial" panose="020B0604020202020204" pitchFamily="34" charset="0"/>
                          <a:cs typeface="Arial" panose="020B0604020202020204" pitchFamily="34" charset="0"/>
                        </a:rPr>
                        <a:t>paid</a:t>
                      </a:r>
                      <a:endParaRPr lang="de-DE" sz="1200" u="none" strike="noStrike" dirty="0">
                        <a:effectLst/>
                        <a:latin typeface="Arial" panose="020B0604020202020204" pitchFamily="34" charset="0"/>
                        <a:cs typeface="Arial" panose="020B0604020202020204" pitchFamily="34" charset="0"/>
                      </a:endParaRPr>
                    </a:p>
                    <a:p>
                      <a:pPr algn="ctr" fontAlgn="b"/>
                      <a:r>
                        <a:rPr lang="de-DE" sz="1200" u="none" strike="noStrike" dirty="0">
                          <a:effectLst/>
                          <a:latin typeface="Arial" panose="020B0604020202020204" pitchFamily="34" charset="0"/>
                          <a:cs typeface="Arial" panose="020B0604020202020204" pitchFamily="34" charset="0"/>
                        </a:rPr>
                        <a:t>[EUR]</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626931389"/>
                  </a:ext>
                </a:extLst>
              </a:tr>
              <a:tr h="230004">
                <a:tc>
                  <a:txBody>
                    <a:bodyPr/>
                    <a:lstStyle/>
                    <a:p>
                      <a:pPr algn="l" fontAlgn="b"/>
                      <a:r>
                        <a:rPr lang="de-DE" sz="1200" b="1" i="0" u="none" strike="noStrike" dirty="0">
                          <a:solidFill>
                            <a:schemeClr val="bg1"/>
                          </a:solidFill>
                          <a:effectLst/>
                          <a:latin typeface="+mn-lt"/>
                        </a:rPr>
                        <a:t>Germany</a:t>
                      </a:r>
                    </a:p>
                  </a:txBody>
                  <a:tcPr marL="9525" marR="9525" marT="9525" marB="0" anchor="b"/>
                </a:tc>
                <a:tc>
                  <a:txBody>
                    <a:bodyPr/>
                    <a:lstStyle/>
                    <a:p>
                      <a:pPr algn="r" fontAlgn="b"/>
                      <a:r>
                        <a:rPr lang="de-DE" sz="1200" b="0" i="0" u="none" strike="noStrike">
                          <a:solidFill>
                            <a:srgbClr val="000000"/>
                          </a:solidFill>
                          <a:effectLst/>
                          <a:latin typeface="+mn-lt"/>
                        </a:rPr>
                        <a:t>907555</a:t>
                      </a:r>
                    </a:p>
                  </a:txBody>
                  <a:tcPr marL="9525" marR="9525" marT="9525" marB="0" anchor="b"/>
                </a:tc>
                <a:tc>
                  <a:txBody>
                    <a:bodyPr/>
                    <a:lstStyle/>
                    <a:p>
                      <a:pPr algn="r" fontAlgn="b"/>
                      <a:r>
                        <a:rPr lang="de-DE" sz="1200" b="0" i="0" u="none" strike="noStrike">
                          <a:solidFill>
                            <a:srgbClr val="000000"/>
                          </a:solidFill>
                          <a:effectLst/>
                          <a:latin typeface="+mn-lt"/>
                        </a:rPr>
                        <a:t>32.3%</a:t>
                      </a:r>
                    </a:p>
                  </a:txBody>
                  <a:tcPr marL="9525" marR="9525" marT="9525" marB="0" anchor="b"/>
                </a:tc>
                <a:tc>
                  <a:txBody>
                    <a:bodyPr/>
                    <a:lstStyle/>
                    <a:p>
                      <a:pPr algn="r" fontAlgn="b"/>
                      <a:r>
                        <a:rPr lang="de-DE" sz="1200" u="none" strike="noStrike" dirty="0">
                          <a:effectLst/>
                          <a:latin typeface="Arial" panose="020B0604020202020204" pitchFamily="34" charset="0"/>
                          <a:cs typeface="Arial" panose="020B0604020202020204" pitchFamily="34" charset="0"/>
                        </a:rPr>
                        <a:t>538500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031880369"/>
                  </a:ext>
                </a:extLst>
              </a:tr>
              <a:tr h="230004">
                <a:tc>
                  <a:txBody>
                    <a:bodyPr/>
                    <a:lstStyle/>
                    <a:p>
                      <a:pPr algn="l" fontAlgn="b"/>
                      <a:r>
                        <a:rPr lang="de-DE" sz="1200" b="1" i="0" u="none" strike="noStrike">
                          <a:solidFill>
                            <a:schemeClr val="bg1"/>
                          </a:solidFill>
                          <a:effectLst/>
                          <a:latin typeface="+mn-lt"/>
                        </a:rPr>
                        <a:t>United Kingdom</a:t>
                      </a:r>
                    </a:p>
                  </a:txBody>
                  <a:tcPr marL="9525" marR="9525" marT="9525" marB="0" anchor="b"/>
                </a:tc>
                <a:tc>
                  <a:txBody>
                    <a:bodyPr/>
                    <a:lstStyle/>
                    <a:p>
                      <a:pPr algn="r" fontAlgn="b"/>
                      <a:r>
                        <a:rPr lang="de-DE" sz="1200" b="0" i="0" u="none" strike="noStrike">
                          <a:solidFill>
                            <a:srgbClr val="000000"/>
                          </a:solidFill>
                          <a:effectLst/>
                          <a:latin typeface="+mn-lt"/>
                        </a:rPr>
                        <a:t>253582</a:t>
                      </a:r>
                    </a:p>
                  </a:txBody>
                  <a:tcPr marL="9525" marR="9525" marT="9525" marB="0" anchor="b"/>
                </a:tc>
                <a:tc>
                  <a:txBody>
                    <a:bodyPr/>
                    <a:lstStyle/>
                    <a:p>
                      <a:pPr algn="r" fontAlgn="b"/>
                      <a:r>
                        <a:rPr lang="de-DE" sz="1200" b="0" i="0" u="none" strike="noStrike">
                          <a:solidFill>
                            <a:srgbClr val="000000"/>
                          </a:solidFill>
                          <a:effectLst/>
                          <a:latin typeface="+mn-lt"/>
                        </a:rPr>
                        <a:t>9.0%</a:t>
                      </a:r>
                    </a:p>
                  </a:txBody>
                  <a:tcPr marL="9525" marR="9525" marT="9525" marB="0" anchor="b"/>
                </a:tc>
                <a:tc>
                  <a:txBody>
                    <a:bodyPr/>
                    <a:lstStyle/>
                    <a:p>
                      <a:pPr algn="r" fontAlgn="b"/>
                      <a:r>
                        <a:rPr lang="de-DE" sz="1200" u="none" strike="noStrike" dirty="0">
                          <a:effectLst/>
                          <a:latin typeface="Arial" panose="020B0604020202020204" pitchFamily="34" charset="0"/>
                          <a:cs typeface="Arial" panose="020B0604020202020204" pitchFamily="34" charset="0"/>
                        </a:rPr>
                        <a:t>254000</a:t>
                      </a:r>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rgbClr val="92D050"/>
                    </a:solidFill>
                  </a:tcPr>
                </a:tc>
                <a:extLst>
                  <a:ext uri="{0D108BD9-81ED-4DB2-BD59-A6C34878D82A}">
                    <a16:rowId xmlns:a16="http://schemas.microsoft.com/office/drawing/2014/main" val="1681565107"/>
                  </a:ext>
                </a:extLst>
              </a:tr>
              <a:tr h="230004">
                <a:tc>
                  <a:txBody>
                    <a:bodyPr/>
                    <a:lstStyle/>
                    <a:p>
                      <a:pPr algn="l" fontAlgn="b"/>
                      <a:r>
                        <a:rPr lang="de-DE" sz="1200" b="1" i="0" u="none" strike="noStrike">
                          <a:solidFill>
                            <a:schemeClr val="bg1"/>
                          </a:solidFill>
                          <a:effectLst/>
                          <a:latin typeface="+mn-lt"/>
                        </a:rPr>
                        <a:t>Spain</a:t>
                      </a:r>
                    </a:p>
                  </a:txBody>
                  <a:tcPr marL="9525" marR="9525" marT="9525" marB="0" anchor="b"/>
                </a:tc>
                <a:tc>
                  <a:txBody>
                    <a:bodyPr/>
                    <a:lstStyle/>
                    <a:p>
                      <a:pPr algn="r" fontAlgn="b"/>
                      <a:r>
                        <a:rPr lang="de-DE" sz="1200" b="0" i="0" u="none" strike="noStrike">
                          <a:solidFill>
                            <a:srgbClr val="000000"/>
                          </a:solidFill>
                          <a:effectLst/>
                          <a:latin typeface="+mn-lt"/>
                        </a:rPr>
                        <a:t>220216</a:t>
                      </a:r>
                    </a:p>
                  </a:txBody>
                  <a:tcPr marL="9525" marR="9525" marT="9525" marB="0" anchor="b"/>
                </a:tc>
                <a:tc>
                  <a:txBody>
                    <a:bodyPr/>
                    <a:lstStyle/>
                    <a:p>
                      <a:pPr algn="r" fontAlgn="b"/>
                      <a:r>
                        <a:rPr lang="de-DE" sz="1200" b="0" i="0" u="none" strike="noStrike">
                          <a:solidFill>
                            <a:srgbClr val="000000"/>
                          </a:solidFill>
                          <a:effectLst/>
                          <a:latin typeface="+mn-lt"/>
                        </a:rPr>
                        <a:t>7.8%</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44762506"/>
                  </a:ext>
                </a:extLst>
              </a:tr>
              <a:tr h="230004">
                <a:tc>
                  <a:txBody>
                    <a:bodyPr/>
                    <a:lstStyle/>
                    <a:p>
                      <a:pPr algn="l" fontAlgn="b"/>
                      <a:r>
                        <a:rPr lang="de-DE" sz="1200" b="1" i="0" u="none" strike="noStrike" dirty="0" err="1">
                          <a:solidFill>
                            <a:schemeClr val="bg1"/>
                          </a:solidFill>
                          <a:effectLst/>
                          <a:latin typeface="+mn-lt"/>
                        </a:rPr>
                        <a:t>Italy</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206869</a:t>
                      </a:r>
                    </a:p>
                  </a:txBody>
                  <a:tcPr marL="9525" marR="9525" marT="9525" marB="0" anchor="b"/>
                </a:tc>
                <a:tc>
                  <a:txBody>
                    <a:bodyPr/>
                    <a:lstStyle/>
                    <a:p>
                      <a:pPr algn="r" fontAlgn="b"/>
                      <a:r>
                        <a:rPr lang="de-DE" sz="1200" b="0" i="0" u="none" strike="noStrike" dirty="0">
                          <a:solidFill>
                            <a:srgbClr val="000000"/>
                          </a:solidFill>
                          <a:effectLst/>
                          <a:latin typeface="+mn-lt"/>
                        </a:rPr>
                        <a:t>7.4%</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99348787"/>
                  </a:ext>
                </a:extLst>
              </a:tr>
              <a:tr h="230004">
                <a:tc>
                  <a:txBody>
                    <a:bodyPr/>
                    <a:lstStyle/>
                    <a:p>
                      <a:pPr algn="l" fontAlgn="b"/>
                      <a:r>
                        <a:rPr lang="de-DE" sz="1200" b="1" i="0" u="none" strike="noStrike">
                          <a:solidFill>
                            <a:schemeClr val="bg1"/>
                          </a:solidFill>
                          <a:effectLst/>
                          <a:latin typeface="+mn-lt"/>
                        </a:rPr>
                        <a:t>France</a:t>
                      </a:r>
                    </a:p>
                  </a:txBody>
                  <a:tcPr marL="9525" marR="9525" marT="9525" marB="0" anchor="b"/>
                </a:tc>
                <a:tc>
                  <a:txBody>
                    <a:bodyPr/>
                    <a:lstStyle/>
                    <a:p>
                      <a:pPr algn="r" fontAlgn="b"/>
                      <a:r>
                        <a:rPr lang="de-DE" sz="1200" b="0" i="0" u="none" strike="noStrike">
                          <a:solidFill>
                            <a:srgbClr val="000000"/>
                          </a:solidFill>
                          <a:effectLst/>
                          <a:latin typeface="+mn-lt"/>
                        </a:rPr>
                        <a:t>160157</a:t>
                      </a:r>
                    </a:p>
                  </a:txBody>
                  <a:tcPr marL="9525" marR="9525" marT="9525" marB="0" anchor="b"/>
                </a:tc>
                <a:tc>
                  <a:txBody>
                    <a:bodyPr/>
                    <a:lstStyle/>
                    <a:p>
                      <a:pPr algn="r" fontAlgn="b"/>
                      <a:r>
                        <a:rPr lang="de-DE" sz="1200" b="0" i="0" u="none" strike="noStrike">
                          <a:solidFill>
                            <a:srgbClr val="000000"/>
                          </a:solidFill>
                          <a:effectLst/>
                          <a:latin typeface="+mn-lt"/>
                        </a:rPr>
                        <a:t>5.7%</a:t>
                      </a:r>
                    </a:p>
                  </a:txBody>
                  <a:tcPr marL="9525" marR="9525" marT="9525" marB="0" anchor="b"/>
                </a:tc>
                <a:tc>
                  <a:txBody>
                    <a:bodyPr/>
                    <a:lstStyle/>
                    <a:p>
                      <a:pPr algn="r" fontAlgn="b"/>
                      <a:r>
                        <a:rPr lang="de-DE" sz="1200" b="0" i="0" u="none" strike="noStrike" dirty="0">
                          <a:solidFill>
                            <a:srgbClr val="000000"/>
                          </a:solidFill>
                          <a:effectLst/>
                          <a:latin typeface="Arial" panose="020B0604020202020204" pitchFamily="34" charset="0"/>
                          <a:cs typeface="Arial" panose="020B0604020202020204" pitchFamily="34" charset="0"/>
                        </a:rPr>
                        <a:t>20000</a:t>
                      </a:r>
                    </a:p>
                  </a:txBody>
                  <a:tcPr marL="9525" marR="9525" marT="9525" marB="0" anchor="b"/>
                </a:tc>
                <a:extLst>
                  <a:ext uri="{0D108BD9-81ED-4DB2-BD59-A6C34878D82A}">
                    <a16:rowId xmlns:a16="http://schemas.microsoft.com/office/drawing/2014/main" val="2229875423"/>
                  </a:ext>
                </a:extLst>
              </a:tr>
              <a:tr h="230004">
                <a:tc>
                  <a:txBody>
                    <a:bodyPr/>
                    <a:lstStyle/>
                    <a:p>
                      <a:pPr algn="l" fontAlgn="b"/>
                      <a:r>
                        <a:rPr lang="de-DE" sz="1200" b="1" i="0" u="none" strike="noStrike" dirty="0">
                          <a:solidFill>
                            <a:schemeClr val="bg1"/>
                          </a:solidFill>
                          <a:effectLst/>
                          <a:latin typeface="+mn-lt"/>
                        </a:rPr>
                        <a:t>USA</a:t>
                      </a:r>
                    </a:p>
                  </a:txBody>
                  <a:tcPr marL="9525" marR="9525" marT="9525" marB="0" anchor="b"/>
                </a:tc>
                <a:tc>
                  <a:txBody>
                    <a:bodyPr/>
                    <a:lstStyle/>
                    <a:p>
                      <a:pPr algn="r" fontAlgn="b"/>
                      <a:r>
                        <a:rPr lang="de-DE" sz="1200" b="0" i="0" u="none" strike="noStrike">
                          <a:solidFill>
                            <a:srgbClr val="000000"/>
                          </a:solidFill>
                          <a:effectLst/>
                          <a:latin typeface="+mn-lt"/>
                        </a:rPr>
                        <a:t>113444</a:t>
                      </a:r>
                    </a:p>
                  </a:txBody>
                  <a:tcPr marL="9525" marR="9525" marT="9525" marB="0" anchor="b"/>
                </a:tc>
                <a:tc>
                  <a:txBody>
                    <a:bodyPr/>
                    <a:lstStyle/>
                    <a:p>
                      <a:pPr algn="r" fontAlgn="b"/>
                      <a:r>
                        <a:rPr lang="de-DE" sz="1200" b="0" i="0" u="none" strike="noStrike">
                          <a:solidFill>
                            <a:srgbClr val="000000"/>
                          </a:solidFill>
                          <a:effectLst/>
                          <a:latin typeface="+mn-lt"/>
                        </a:rPr>
                        <a:t>4.0%</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21257854"/>
                  </a:ext>
                </a:extLst>
              </a:tr>
              <a:tr h="230004">
                <a:tc>
                  <a:txBody>
                    <a:bodyPr/>
                    <a:lstStyle/>
                    <a:p>
                      <a:pPr algn="l" fontAlgn="b"/>
                      <a:r>
                        <a:rPr lang="de-DE" sz="1200" b="1" i="0" u="none" strike="noStrike" dirty="0">
                          <a:solidFill>
                            <a:schemeClr val="bg1"/>
                          </a:solidFill>
                          <a:effectLst/>
                          <a:latin typeface="+mn-lt"/>
                        </a:rPr>
                        <a:t>Japan</a:t>
                      </a:r>
                    </a:p>
                  </a:txBody>
                  <a:tcPr marL="9525" marR="9525" marT="9525" marB="0" anchor="b"/>
                </a:tc>
                <a:tc>
                  <a:txBody>
                    <a:bodyPr/>
                    <a:lstStyle/>
                    <a:p>
                      <a:pPr algn="r" fontAlgn="b"/>
                      <a:r>
                        <a:rPr lang="de-DE" sz="1200" b="0" i="0" u="none" strike="noStrike">
                          <a:solidFill>
                            <a:srgbClr val="000000"/>
                          </a:solidFill>
                          <a:effectLst/>
                          <a:latin typeface="+mn-lt"/>
                        </a:rPr>
                        <a:t>106771</a:t>
                      </a:r>
                    </a:p>
                  </a:txBody>
                  <a:tcPr marL="9525" marR="9525" marT="9525" marB="0" anchor="b"/>
                </a:tc>
                <a:tc>
                  <a:txBody>
                    <a:bodyPr/>
                    <a:lstStyle/>
                    <a:p>
                      <a:pPr algn="r" fontAlgn="b"/>
                      <a:r>
                        <a:rPr lang="de-DE" sz="1200" b="0" i="0" u="none" strike="noStrike">
                          <a:solidFill>
                            <a:srgbClr val="000000"/>
                          </a:solidFill>
                          <a:effectLst/>
                          <a:latin typeface="+mn-lt"/>
                        </a:rPr>
                        <a:t>3.8%</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77318574"/>
                  </a:ext>
                </a:extLst>
              </a:tr>
              <a:tr h="230004">
                <a:tc>
                  <a:txBody>
                    <a:bodyPr/>
                    <a:lstStyle/>
                    <a:p>
                      <a:pPr algn="l" fontAlgn="b"/>
                      <a:r>
                        <a:rPr lang="de-DE" sz="1200" b="1" i="0" u="none" strike="noStrike" dirty="0">
                          <a:solidFill>
                            <a:schemeClr val="bg1"/>
                          </a:solidFill>
                          <a:effectLst/>
                          <a:latin typeface="+mn-lt"/>
                        </a:rPr>
                        <a:t>China</a:t>
                      </a:r>
                    </a:p>
                  </a:txBody>
                  <a:tcPr marL="9525" marR="9525" marT="9525" marB="0" anchor="b"/>
                </a:tc>
                <a:tc>
                  <a:txBody>
                    <a:bodyPr/>
                    <a:lstStyle/>
                    <a:p>
                      <a:pPr algn="r" fontAlgn="b"/>
                      <a:r>
                        <a:rPr lang="de-DE" sz="1200" b="0" i="0" u="none" strike="noStrike">
                          <a:solidFill>
                            <a:srgbClr val="000000"/>
                          </a:solidFill>
                          <a:effectLst/>
                          <a:latin typeface="+mn-lt"/>
                        </a:rPr>
                        <a:t>100098</a:t>
                      </a:r>
                    </a:p>
                  </a:txBody>
                  <a:tcPr marL="9525" marR="9525" marT="9525" marB="0" anchor="b"/>
                </a:tc>
                <a:tc>
                  <a:txBody>
                    <a:bodyPr/>
                    <a:lstStyle/>
                    <a:p>
                      <a:pPr algn="r" fontAlgn="b"/>
                      <a:r>
                        <a:rPr lang="de-DE" sz="1200" b="0" i="0" u="none" strike="noStrike">
                          <a:solidFill>
                            <a:srgbClr val="000000"/>
                          </a:solidFill>
                          <a:effectLst/>
                          <a:latin typeface="+mn-lt"/>
                        </a:rPr>
                        <a:t>3.6%</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63294199"/>
                  </a:ext>
                </a:extLst>
              </a:tr>
              <a:tr h="230004">
                <a:tc>
                  <a:txBody>
                    <a:bodyPr/>
                    <a:lstStyle/>
                    <a:p>
                      <a:pPr algn="l" fontAlgn="b"/>
                      <a:r>
                        <a:rPr lang="de-DE" sz="1200" b="1" i="0" u="none" strike="noStrike" dirty="0" err="1">
                          <a:solidFill>
                            <a:schemeClr val="bg1"/>
                          </a:solidFill>
                          <a:effectLst/>
                          <a:latin typeface="+mn-lt"/>
                        </a:rPr>
                        <a:t>India</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93425</a:t>
                      </a:r>
                    </a:p>
                  </a:txBody>
                  <a:tcPr marL="9525" marR="9525" marT="9525" marB="0" anchor="b"/>
                </a:tc>
                <a:tc>
                  <a:txBody>
                    <a:bodyPr/>
                    <a:lstStyle/>
                    <a:p>
                      <a:pPr algn="r" fontAlgn="b"/>
                      <a:r>
                        <a:rPr lang="de-DE" sz="1200" b="0" i="0" u="none" strike="noStrike">
                          <a:solidFill>
                            <a:srgbClr val="000000"/>
                          </a:solidFill>
                          <a:effectLst/>
                          <a:latin typeface="+mn-lt"/>
                        </a:rPr>
                        <a:t>3.3%</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618130310"/>
                  </a:ext>
                </a:extLst>
              </a:tr>
              <a:tr h="230004">
                <a:tc>
                  <a:txBody>
                    <a:bodyPr/>
                    <a:lstStyle/>
                    <a:p>
                      <a:pPr algn="l" fontAlgn="b"/>
                      <a:r>
                        <a:rPr lang="de-DE" sz="1200" b="1" i="0" u="none" strike="noStrike" dirty="0" err="1">
                          <a:solidFill>
                            <a:schemeClr val="bg1"/>
                          </a:solidFill>
                          <a:effectLst/>
                          <a:latin typeface="+mn-lt"/>
                        </a:rPr>
                        <a:t>Poland</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93425</a:t>
                      </a:r>
                    </a:p>
                  </a:txBody>
                  <a:tcPr marL="9525" marR="9525" marT="9525" marB="0" anchor="b"/>
                </a:tc>
                <a:tc>
                  <a:txBody>
                    <a:bodyPr/>
                    <a:lstStyle/>
                    <a:p>
                      <a:pPr algn="r" fontAlgn="b"/>
                      <a:r>
                        <a:rPr lang="de-DE" sz="1200" b="0" i="0" u="none" strike="noStrike">
                          <a:solidFill>
                            <a:srgbClr val="000000"/>
                          </a:solidFill>
                          <a:effectLst/>
                          <a:latin typeface="+mn-lt"/>
                        </a:rPr>
                        <a:t>3.3%</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804762412"/>
                  </a:ext>
                </a:extLst>
              </a:tr>
              <a:tr h="230004">
                <a:tc>
                  <a:txBody>
                    <a:bodyPr/>
                    <a:lstStyle/>
                    <a:p>
                      <a:pPr algn="l" fontAlgn="b"/>
                      <a:r>
                        <a:rPr lang="de-DE" sz="1200" b="1" i="0" u="none" strike="noStrike" dirty="0" err="1">
                          <a:solidFill>
                            <a:schemeClr val="bg1"/>
                          </a:solidFill>
                          <a:effectLst/>
                          <a:latin typeface="+mn-lt"/>
                        </a:rPr>
                        <a:t>Finland</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86752</a:t>
                      </a:r>
                    </a:p>
                  </a:txBody>
                  <a:tcPr marL="9525" marR="9525" marT="9525" marB="0" anchor="b"/>
                </a:tc>
                <a:tc>
                  <a:txBody>
                    <a:bodyPr/>
                    <a:lstStyle/>
                    <a:p>
                      <a:pPr algn="r" fontAlgn="b"/>
                      <a:r>
                        <a:rPr lang="de-DE" sz="1200" b="0" i="0" u="none" strike="noStrike">
                          <a:solidFill>
                            <a:srgbClr val="000000"/>
                          </a:solidFill>
                          <a:effectLst/>
                          <a:latin typeface="+mn-lt"/>
                        </a:rPr>
                        <a:t>3.1%</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948414995"/>
                  </a:ext>
                </a:extLst>
              </a:tr>
              <a:tr h="230004">
                <a:tc>
                  <a:txBody>
                    <a:bodyPr/>
                    <a:lstStyle/>
                    <a:p>
                      <a:pPr algn="l" fontAlgn="b"/>
                      <a:r>
                        <a:rPr lang="de-DE" sz="1200" b="1" i="0" u="none" strike="noStrike" dirty="0" err="1">
                          <a:solidFill>
                            <a:schemeClr val="bg1"/>
                          </a:solidFill>
                          <a:effectLst/>
                          <a:latin typeface="+mn-lt"/>
                        </a:rPr>
                        <a:t>Sweden</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86752</a:t>
                      </a:r>
                    </a:p>
                  </a:txBody>
                  <a:tcPr marL="9525" marR="9525" marT="9525" marB="0" anchor="b"/>
                </a:tc>
                <a:tc>
                  <a:txBody>
                    <a:bodyPr/>
                    <a:lstStyle/>
                    <a:p>
                      <a:pPr algn="r" fontAlgn="b"/>
                      <a:r>
                        <a:rPr lang="de-DE" sz="1200" b="0" i="0" u="none" strike="noStrike">
                          <a:solidFill>
                            <a:srgbClr val="000000"/>
                          </a:solidFill>
                          <a:effectLst/>
                          <a:latin typeface="+mn-lt"/>
                        </a:rPr>
                        <a:t>3.1%</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064838111"/>
                  </a:ext>
                </a:extLst>
              </a:tr>
              <a:tr h="230004">
                <a:tc>
                  <a:txBody>
                    <a:bodyPr/>
                    <a:lstStyle/>
                    <a:p>
                      <a:pPr algn="l" fontAlgn="b"/>
                      <a:r>
                        <a:rPr lang="de-DE" sz="1200" b="1" i="0" u="none" strike="noStrike" dirty="0">
                          <a:solidFill>
                            <a:schemeClr val="bg1"/>
                          </a:solidFill>
                          <a:effectLst/>
                          <a:latin typeface="+mn-lt"/>
                        </a:rPr>
                        <a:t>Romania</a:t>
                      </a:r>
                    </a:p>
                  </a:txBody>
                  <a:tcPr marL="9525" marR="9525" marT="9525" marB="0" anchor="b"/>
                </a:tc>
                <a:tc>
                  <a:txBody>
                    <a:bodyPr/>
                    <a:lstStyle/>
                    <a:p>
                      <a:pPr algn="r" fontAlgn="b"/>
                      <a:r>
                        <a:rPr lang="de-DE" sz="1200" b="0" i="0" u="none" strike="noStrike">
                          <a:solidFill>
                            <a:srgbClr val="000000"/>
                          </a:solidFill>
                          <a:effectLst/>
                          <a:latin typeface="+mn-lt"/>
                        </a:rPr>
                        <a:t>73405</a:t>
                      </a:r>
                    </a:p>
                  </a:txBody>
                  <a:tcPr marL="9525" marR="9525" marT="9525" marB="0" anchor="b"/>
                </a:tc>
                <a:tc>
                  <a:txBody>
                    <a:bodyPr/>
                    <a:lstStyle/>
                    <a:p>
                      <a:pPr algn="r" fontAlgn="b"/>
                      <a:r>
                        <a:rPr lang="de-DE" sz="1200" b="0" i="0" u="none" strike="noStrike">
                          <a:solidFill>
                            <a:srgbClr val="000000"/>
                          </a:solidFill>
                          <a:effectLst/>
                          <a:latin typeface="+mn-lt"/>
                        </a:rPr>
                        <a:t>2.6%</a:t>
                      </a:r>
                    </a:p>
                  </a:txBody>
                  <a:tcPr marL="9525" marR="9525" marT="9525" marB="0" anchor="b"/>
                </a:tc>
                <a:tc>
                  <a:txBody>
                    <a:bodyPr/>
                    <a:lstStyle/>
                    <a:p>
                      <a:pPr algn="l" fontAlgn="b"/>
                      <a:endParaRPr lang="de-DE"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940521757"/>
                  </a:ext>
                </a:extLst>
              </a:tr>
              <a:tr h="230004">
                <a:tc>
                  <a:txBody>
                    <a:bodyPr/>
                    <a:lstStyle/>
                    <a:p>
                      <a:pPr algn="l" fontAlgn="b"/>
                      <a:r>
                        <a:rPr lang="de-DE" sz="1200" b="1" i="0" u="none" strike="noStrike" dirty="0" err="1">
                          <a:solidFill>
                            <a:schemeClr val="bg1"/>
                          </a:solidFill>
                          <a:effectLst/>
                          <a:latin typeface="+mn-lt"/>
                        </a:rPr>
                        <a:t>others</a:t>
                      </a:r>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0" i="0" u="none" strike="noStrike">
                          <a:solidFill>
                            <a:srgbClr val="000000"/>
                          </a:solidFill>
                          <a:effectLst/>
                          <a:latin typeface="+mn-lt"/>
                        </a:rPr>
                        <a:t>306967</a:t>
                      </a:r>
                    </a:p>
                  </a:txBody>
                  <a:tcPr marL="9525" marR="9525" marT="9525" marB="0" anchor="b"/>
                </a:tc>
                <a:tc>
                  <a:txBody>
                    <a:bodyPr/>
                    <a:lstStyle/>
                    <a:p>
                      <a:pPr algn="r" fontAlgn="b"/>
                      <a:r>
                        <a:rPr lang="de-DE" sz="1200" b="0" i="0" u="none" strike="noStrike">
                          <a:solidFill>
                            <a:srgbClr val="000000"/>
                          </a:solidFill>
                          <a:effectLst/>
                          <a:latin typeface="+mn-lt"/>
                        </a:rPr>
                        <a:t>10.9%</a:t>
                      </a:r>
                    </a:p>
                  </a:txBody>
                  <a:tcPr marL="9525" marR="9525" marT="9525" marB="0" anchor="b"/>
                </a:tc>
                <a:tc>
                  <a:txBody>
                    <a:bodyPr/>
                    <a:lstStyle/>
                    <a:p>
                      <a:pPr algn="r" fontAlgn="b"/>
                      <a:r>
                        <a:rPr lang="de-DE" sz="1200" b="0" i="0" u="none" strike="noStrike" dirty="0">
                          <a:solidFill>
                            <a:srgbClr val="000000"/>
                          </a:solidFill>
                          <a:effectLst/>
                          <a:latin typeface="Arial" panose="020B0604020202020204" pitchFamily="34" charset="0"/>
                          <a:cs typeface="Arial" panose="020B0604020202020204" pitchFamily="34" charset="0"/>
                        </a:rPr>
                        <a:t>4671</a:t>
                      </a:r>
                    </a:p>
                  </a:txBody>
                  <a:tcPr marL="9525" marR="9525" marT="9525" marB="0" anchor="b"/>
                </a:tc>
                <a:extLst>
                  <a:ext uri="{0D108BD9-81ED-4DB2-BD59-A6C34878D82A}">
                    <a16:rowId xmlns:a16="http://schemas.microsoft.com/office/drawing/2014/main" val="4110804480"/>
                  </a:ext>
                </a:extLst>
              </a:tr>
              <a:tr h="230004">
                <a:tc>
                  <a:txBody>
                    <a:bodyPr/>
                    <a:lstStyle/>
                    <a:p>
                      <a:pPr algn="l" fontAlgn="b"/>
                      <a:endParaRPr lang="de-DE" sz="1200" b="1" i="0" u="none" strike="noStrike" dirty="0">
                        <a:solidFill>
                          <a:schemeClr val="bg1"/>
                        </a:solidFill>
                        <a:effectLst/>
                        <a:latin typeface="+mn-lt"/>
                      </a:endParaRPr>
                    </a:p>
                  </a:txBody>
                  <a:tcPr marL="9525" marR="9525" marT="9525" marB="0" anchor="b"/>
                </a:tc>
                <a:tc>
                  <a:txBody>
                    <a:bodyPr/>
                    <a:lstStyle/>
                    <a:p>
                      <a:pPr algn="r" fontAlgn="b"/>
                      <a:r>
                        <a:rPr lang="de-DE" sz="1200" b="1" i="0" u="none" strike="noStrike" dirty="0">
                          <a:solidFill>
                            <a:schemeClr val="bg1"/>
                          </a:solidFill>
                          <a:effectLst/>
                          <a:latin typeface="+mn-lt"/>
                        </a:rPr>
                        <a:t>2809418</a:t>
                      </a:r>
                    </a:p>
                  </a:txBody>
                  <a:tcPr marL="9525" marR="9525" marT="9525" marB="0" anchor="b"/>
                </a:tc>
                <a:tc>
                  <a:txBody>
                    <a:bodyPr/>
                    <a:lstStyle/>
                    <a:p>
                      <a:pPr algn="r" fontAlgn="b"/>
                      <a:r>
                        <a:rPr lang="de-DE" sz="1200" b="1" i="0" u="none" strike="noStrike" dirty="0">
                          <a:solidFill>
                            <a:schemeClr val="bg1"/>
                          </a:solidFill>
                          <a:effectLst/>
                          <a:latin typeface="+mn-lt"/>
                        </a:rPr>
                        <a:t>100.0%</a:t>
                      </a:r>
                    </a:p>
                  </a:txBody>
                  <a:tcPr marL="9525" marR="9525" marT="9525" marB="0" anchor="b"/>
                </a:tc>
                <a:tc>
                  <a:txBody>
                    <a:bodyPr/>
                    <a:lstStyle/>
                    <a:p>
                      <a:pPr algn="r" fontAlgn="b"/>
                      <a:r>
                        <a:rPr lang="de-DE" sz="1200" b="1" u="none" strike="noStrike" dirty="0">
                          <a:solidFill>
                            <a:schemeClr val="bg1"/>
                          </a:solidFill>
                          <a:effectLst/>
                          <a:latin typeface="Arial" panose="020B0604020202020204" pitchFamily="34" charset="0"/>
                          <a:cs typeface="Arial" panose="020B0604020202020204" pitchFamily="34" charset="0"/>
                        </a:rPr>
                        <a:t>817171</a:t>
                      </a:r>
                      <a:endParaRPr lang="de-DE" sz="1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3847639"/>
                  </a:ext>
                </a:extLst>
              </a:tr>
            </a:tbl>
          </a:graphicData>
        </a:graphic>
      </p:graphicFrame>
      <p:graphicFrame>
        <p:nvGraphicFramePr>
          <p:cNvPr id="9" name="Diagramm 8"/>
          <p:cNvGraphicFramePr/>
          <p:nvPr>
            <p:extLst>
              <p:ext uri="{D42A27DB-BD31-4B8C-83A1-F6EECF244321}">
                <p14:modId xmlns:p14="http://schemas.microsoft.com/office/powerpoint/2010/main" val="419472875"/>
              </p:ext>
            </p:extLst>
          </p:nvPr>
        </p:nvGraphicFramePr>
        <p:xfrm>
          <a:off x="6421348" y="2040776"/>
          <a:ext cx="5815029" cy="418035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1">
            <a:extLst>
              <a:ext uri="{FF2B5EF4-FFF2-40B4-BE49-F238E27FC236}">
                <a16:creationId xmlns:a16="http://schemas.microsoft.com/office/drawing/2014/main" id="{AF551229-5085-5866-786C-77C4DD499DFD}"/>
              </a:ext>
            </a:extLst>
          </p:cNvPr>
          <p:cNvSpPr txBox="1">
            <a:spLocks/>
          </p:cNvSpPr>
          <p:nvPr/>
        </p:nvSpPr>
        <p:spPr>
          <a:xfrm>
            <a:off x="215419" y="6381329"/>
            <a:ext cx="8605837" cy="490538"/>
          </a:xfrm>
          <a:prstGeom prst="rect">
            <a:avLst/>
          </a:prstGeom>
        </p:spPr>
        <p:txBody>
          <a:bodyPr vert="horz" lIns="91440" tIns="45720" rIns="91440" bIns="45720" rtlCol="0" anchor="b" anchorCtr="0">
            <a:noAutofit/>
          </a:bodyPr>
          <a:lstStyle>
            <a:lvl1pPr algn="l" defTabSz="457189" rtl="0" eaLnBrk="1" latinLnBrk="0" hangingPunct="1">
              <a:spcBef>
                <a:spcPct val="0"/>
              </a:spcBef>
              <a:buNone/>
              <a:defRPr sz="2400" b="1" kern="1200">
                <a:solidFill>
                  <a:srgbClr val="333333"/>
                </a:solidFill>
                <a:latin typeface="Arial"/>
                <a:ea typeface="+mj-ea"/>
                <a:cs typeface="Arial"/>
              </a:defRPr>
            </a:lvl1pPr>
          </a:lstStyle>
          <a:p>
            <a:r>
              <a:rPr lang="de-DE" dirty="0">
                <a:solidFill>
                  <a:srgbClr val="FF0000"/>
                </a:solidFill>
              </a:rPr>
              <a:t>Next </a:t>
            </a:r>
            <a:r>
              <a:rPr lang="de-DE" dirty="0" err="1">
                <a:solidFill>
                  <a:srgbClr val="FF0000"/>
                </a:solidFill>
              </a:rPr>
              <a:t>big</a:t>
            </a:r>
            <a:r>
              <a:rPr lang="de-DE" dirty="0">
                <a:solidFill>
                  <a:srgbClr val="FF0000"/>
                </a:solidFill>
              </a:rPr>
              <a:t> </a:t>
            </a:r>
            <a:r>
              <a:rPr lang="de-DE" dirty="0" err="1">
                <a:solidFill>
                  <a:srgbClr val="FF0000"/>
                </a:solidFill>
              </a:rPr>
              <a:t>thing</a:t>
            </a:r>
            <a:r>
              <a:rPr lang="de-DE" dirty="0">
                <a:solidFill>
                  <a:srgbClr val="FF0000"/>
                </a:solidFill>
              </a:rPr>
              <a:t>: NUSTAR Operation </a:t>
            </a:r>
            <a:r>
              <a:rPr lang="de-DE" dirty="0" err="1">
                <a:solidFill>
                  <a:srgbClr val="FF0000"/>
                </a:solidFill>
              </a:rPr>
              <a:t>MoU</a:t>
            </a:r>
            <a:endParaRPr lang="de-DE" dirty="0">
              <a:solidFill>
                <a:srgbClr val="FF0000"/>
              </a:solidFill>
            </a:endParaRPr>
          </a:p>
        </p:txBody>
      </p:sp>
      <p:pic>
        <p:nvPicPr>
          <p:cNvPr id="7" name="Picture 8" descr="NUSTAR-Logo">
            <a:extLst>
              <a:ext uri="{FF2B5EF4-FFF2-40B4-BE49-F238E27FC236}">
                <a16:creationId xmlns:a16="http://schemas.microsoft.com/office/drawing/2014/main" id="{15F02E8C-CCF6-2703-4B65-BAE1B73854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7" descr="FAIR_farb_RGB_3cm">
            <a:extLst>
              <a:ext uri="{FF2B5EF4-FFF2-40B4-BE49-F238E27FC236}">
                <a16:creationId xmlns:a16="http://schemas.microsoft.com/office/drawing/2014/main" id="{B875BB11-334F-D749-3185-3BABADB214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2F989EB-4716-D929-F1C2-8838873FA8AD}"/>
              </a:ext>
            </a:extLst>
          </p:cNvPr>
          <p:cNvSpPr txBox="1"/>
          <p:nvPr/>
        </p:nvSpPr>
        <p:spPr>
          <a:xfrm>
            <a:off x="10667224" y="6503791"/>
            <a:ext cx="1524776" cy="400110"/>
          </a:xfrm>
          <a:prstGeom prst="rect">
            <a:avLst/>
          </a:prstGeom>
        </p:spPr>
        <p:txBody>
          <a:bodyPr vert="horz" wrap="none" lIns="91440" tIns="45720" rIns="91440" bIns="45720" rtlCol="0" anchor="t">
            <a:spAutoFit/>
          </a:bodyPr>
          <a:lstStyle/>
          <a:p>
            <a:pPr algn="l"/>
            <a:r>
              <a:rPr lang="en-GB" sz="2000" dirty="0"/>
              <a:t>Alex Herlert</a:t>
            </a:r>
          </a:p>
        </p:txBody>
      </p:sp>
    </p:spTree>
    <p:extLst>
      <p:ext uri="{BB962C8B-B14F-4D97-AF65-F5344CB8AC3E}">
        <p14:creationId xmlns:p14="http://schemas.microsoft.com/office/powerpoint/2010/main" val="23207068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807F-3CD8-B1D3-F80D-D322F8E2B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37E9B-AB0E-B2D2-3368-025E5D0E5E3A}"/>
              </a:ext>
            </a:extLst>
          </p:cNvPr>
          <p:cNvSpPr>
            <a:spLocks noGrp="1"/>
          </p:cNvSpPr>
          <p:nvPr>
            <p:ph type="title"/>
          </p:nvPr>
        </p:nvSpPr>
        <p:spPr/>
        <p:txBody>
          <a:bodyPr/>
          <a:lstStyle/>
          <a:p>
            <a:br>
              <a:rPr lang="en-US" dirty="0"/>
            </a:br>
            <a:endParaRPr lang="en-CA" dirty="0"/>
          </a:p>
        </p:txBody>
      </p:sp>
      <p:sp>
        <p:nvSpPr>
          <p:cNvPr id="3" name="Content Placeholder 2">
            <a:extLst>
              <a:ext uri="{FF2B5EF4-FFF2-40B4-BE49-F238E27FC236}">
                <a16:creationId xmlns:a16="http://schemas.microsoft.com/office/drawing/2014/main" id="{2C6EC007-3DB1-B4AB-1E00-03CCF282E6D1}"/>
              </a:ext>
            </a:extLst>
          </p:cNvPr>
          <p:cNvSpPr>
            <a:spLocks noGrp="1"/>
          </p:cNvSpPr>
          <p:nvPr>
            <p:ph idx="1"/>
          </p:nvPr>
        </p:nvSpPr>
        <p:spPr>
          <a:xfrm>
            <a:off x="228160" y="1141256"/>
            <a:ext cx="11159947" cy="5476194"/>
          </a:xfrm>
        </p:spPr>
        <p:txBody>
          <a:bodyPr>
            <a:normAutofit/>
          </a:bodyPr>
          <a:lstStyle/>
          <a:p>
            <a:pPr marL="0" indent="0" algn="just">
              <a:spcBef>
                <a:spcPts val="0"/>
              </a:spcBef>
              <a:spcAft>
                <a:spcPts val="0"/>
              </a:spcAft>
            </a:pPr>
            <a:endParaRPr lang="en-US" sz="2200" dirty="0">
              <a:solidFill>
                <a:srgbClr val="0000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pPr>
            <a:r>
              <a:rPr lang="en-US" sz="2200" dirty="0">
                <a:solidFill>
                  <a:srgbClr val="000000"/>
                </a:solidFill>
                <a:latin typeface="Aptos" panose="020B0004020202020204" pitchFamily="34" charset="0"/>
                <a:ea typeface="Times New Roman" panose="02020603050405020304" pitchFamily="18" charset="0"/>
              </a:rPr>
              <a:t>NUSTAR and FAIR are commended for their excellent coordination of the highly complex installation and commissioning timeline that has </a:t>
            </a:r>
            <a:r>
              <a:rPr lang="en-US" sz="2200" b="1" dirty="0">
                <a:solidFill>
                  <a:srgbClr val="000000"/>
                </a:solidFill>
                <a:latin typeface="Aptos" panose="020B0004020202020204" pitchFamily="34" charset="0"/>
                <a:ea typeface="Times New Roman" panose="02020603050405020304" pitchFamily="18" charset="0"/>
              </a:rPr>
              <a:t>the High Energy Cave handover </a:t>
            </a:r>
            <a:r>
              <a:rPr lang="en-US" sz="2200" dirty="0">
                <a:solidFill>
                  <a:srgbClr val="000000"/>
                </a:solidFill>
                <a:latin typeface="Aptos" panose="020B0004020202020204" pitchFamily="34" charset="0"/>
                <a:ea typeface="Times New Roman" panose="02020603050405020304" pitchFamily="18" charset="0"/>
              </a:rPr>
              <a:t>in 06/2026 as a critical milestone</a:t>
            </a:r>
          </a:p>
          <a:p>
            <a:pPr marL="0" indent="0" algn="just">
              <a:spcBef>
                <a:spcPts val="0"/>
              </a:spcBef>
              <a:spcAft>
                <a:spcPts val="0"/>
              </a:spcAft>
              <a:buNone/>
            </a:pPr>
            <a:r>
              <a:rPr lang="en-US" sz="2200" dirty="0">
                <a:solidFill>
                  <a:srgbClr val="000000"/>
                </a:solidFill>
                <a:latin typeface="Aptos" panose="020B0004020202020204" pitchFamily="34" charset="0"/>
                <a:ea typeface="Times New Roman" panose="02020603050405020304" pitchFamily="18" charset="0"/>
              </a:rPr>
              <a:t> </a:t>
            </a:r>
          </a:p>
          <a:p>
            <a:pPr marL="333375" lvl="1" indent="0" algn="just">
              <a:spcBef>
                <a:spcPts val="0"/>
              </a:spcBef>
              <a:spcAft>
                <a:spcPts val="0"/>
              </a:spcAft>
              <a:buNone/>
            </a:pPr>
            <a:endParaRPr lang="en-US" sz="1800" dirty="0">
              <a:solidFill>
                <a:srgbClr val="000000"/>
              </a:solidFill>
              <a:latin typeface="Aptos" panose="020B0004020202020204" pitchFamily="34"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t>
            </a:r>
            <a:r>
              <a:rPr lang="en-US" sz="2200" dirty="0">
                <a:solidFill>
                  <a:srgbClr val="000000"/>
                </a:solidFill>
                <a:latin typeface="Aptos" panose="020B0004020202020204" pitchFamily="34" charset="0"/>
                <a:ea typeface="Times New Roman" panose="02020603050405020304" pitchFamily="18" charset="0"/>
              </a:rPr>
              <a:t>congratulates NUSTAR to the final version of the </a:t>
            </a:r>
            <a:r>
              <a:rPr lang="en-US" sz="2200" b="1" dirty="0">
                <a:solidFill>
                  <a:srgbClr val="000000"/>
                </a:solidFill>
                <a:latin typeface="Aptos" panose="020B0004020202020204" pitchFamily="34" charset="0"/>
                <a:ea typeface="Times New Roman" panose="02020603050405020304" pitchFamily="18" charset="0"/>
              </a:rPr>
              <a:t>Construction MoU </a:t>
            </a:r>
            <a:r>
              <a:rPr lang="en-US" sz="2200" dirty="0">
                <a:solidFill>
                  <a:srgbClr val="000000"/>
                </a:solidFill>
                <a:latin typeface="Aptos" panose="020B0004020202020204" pitchFamily="34" charset="0"/>
                <a:ea typeface="Times New Roman" panose="02020603050405020304" pitchFamily="18" charset="0"/>
              </a:rPr>
              <a:t>and the accomplishment of having 95.4% secured of the funding for the Day-One configuration related to ES and FS</a:t>
            </a:r>
          </a:p>
          <a:p>
            <a:pPr marL="0" marR="0" lvl="0" indent="0" algn="just">
              <a:spcBef>
                <a:spcPts val="0"/>
              </a:spcBef>
              <a:spcAft>
                <a:spcPts val="0"/>
              </a:spcAft>
              <a:buNone/>
            </a:pPr>
            <a:endParaRPr lang="en-US" sz="2200" dirty="0">
              <a:solidFill>
                <a:srgbClr val="000000"/>
              </a:solidFill>
              <a:latin typeface="Aptos" panose="020B0004020202020204" pitchFamily="34" charset="0"/>
              <a:ea typeface="Times New Roman" panose="02020603050405020304" pitchFamily="18" charset="0"/>
            </a:endParaRPr>
          </a:p>
          <a:p>
            <a:pPr marL="0" marR="0" indent="0" algn="just">
              <a:spcBef>
                <a:spcPts val="0"/>
              </a:spcBef>
              <a:spcAft>
                <a:spcPts val="0"/>
              </a:spcAft>
              <a:buNone/>
            </a:pP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rPr>
              <a:t> </a:t>
            </a:r>
            <a:br>
              <a:rPr lang="en-US" sz="1800" dirty="0">
                <a:solidFill>
                  <a:srgbClr val="000000"/>
                </a:solidFill>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228600" indent="-228600" eaLnBrk="1" fontAlgn="auto" hangingPunct="1">
              <a:lnSpc>
                <a:spcPct val="90000"/>
              </a:lnSpc>
              <a:spcBef>
                <a:spcPts val="1000"/>
              </a:spcBef>
              <a:spcAft>
                <a:spcPts val="0"/>
              </a:spcAft>
              <a:buClrTx/>
              <a:buFont typeface="Arial" panose="020B0604020202020204" pitchFamily="34" charset="0"/>
              <a:buChar char="•"/>
            </a:pPr>
            <a:endParaRPr lang="en-US" sz="1800" kern="1200" dirty="0">
              <a:solidFill>
                <a:prstClr val="black"/>
              </a:solidFill>
              <a:latin typeface="Calibri"/>
            </a:endParaRPr>
          </a:p>
        </p:txBody>
      </p:sp>
      <p:sp>
        <p:nvSpPr>
          <p:cNvPr id="5" name="Footer Placeholder 4">
            <a:extLst>
              <a:ext uri="{FF2B5EF4-FFF2-40B4-BE49-F238E27FC236}">
                <a16:creationId xmlns:a16="http://schemas.microsoft.com/office/drawing/2014/main" id="{22CD816D-1D1C-C65F-F27F-343D185A195D}"/>
              </a:ext>
            </a:extLst>
          </p:cNvPr>
          <p:cNvSpPr>
            <a:spLocks noGrp="1"/>
          </p:cNvSpPr>
          <p:nvPr>
            <p:ph type="ftr"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72A52-1465-4FB6-A10E-70B795B4A81B}" type="datetimeFigureOut">
              <a:rPr lang="en-US" smtClean="0"/>
              <a:pPr/>
              <a:t>2/25/2025</a:t>
            </a:fld>
            <a:endParaRPr lang="de-DE" dirty="0">
              <a:latin typeface="Arial"/>
            </a:endParaRPr>
          </a:p>
        </p:txBody>
      </p:sp>
      <p:sp>
        <p:nvSpPr>
          <p:cNvPr id="4" name="Slide Number Placeholder 3">
            <a:extLst>
              <a:ext uri="{FF2B5EF4-FFF2-40B4-BE49-F238E27FC236}">
                <a16:creationId xmlns:a16="http://schemas.microsoft.com/office/drawing/2014/main" id="{89686AD0-4907-4809-EFEF-E7B9A742AD19}"/>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latin typeface="Arial"/>
            </a:endParaRPr>
          </a:p>
        </p:txBody>
      </p:sp>
      <p:pic>
        <p:nvPicPr>
          <p:cNvPr id="6" name="Picture 87" descr="FAIR_farb_RGB_3cm">
            <a:extLst>
              <a:ext uri="{FF2B5EF4-FFF2-40B4-BE49-F238E27FC236}">
                <a16:creationId xmlns:a16="http://schemas.microsoft.com/office/drawing/2014/main" id="{5F1BC132-7810-A332-9EAC-6EDCD03EC0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16854A8F-7E7D-39DF-6806-34A82D98B3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EC5A8EE7-7072-C9DB-E02F-3C1F831E5488}"/>
              </a:ext>
            </a:extLst>
          </p:cNvPr>
          <p:cNvSpPr txBox="1">
            <a:spLocks/>
          </p:cNvSpPr>
          <p:nvPr/>
        </p:nvSpPr>
        <p:spPr>
          <a:xfrm>
            <a:off x="2626166" y="110273"/>
            <a:ext cx="8172315" cy="787557"/>
          </a:xfrm>
          <a:prstGeom prst="rect">
            <a:avLst/>
          </a:prstGeom>
        </p:spPr>
        <p:txBody>
          <a:bodyPr vert="horz" lIns="91440" tIns="45720" rIns="91440" bIns="45720" rtlCol="0" anchor="b" anchorCtr="0">
            <a:normAutofit/>
          </a:bodyPr>
          <a:lstStyle>
            <a:lvl1pPr algn="l" defTabSz="457189" rtl="0" eaLnBrk="1" latinLnBrk="0" hangingPunct="1">
              <a:spcBef>
                <a:spcPct val="0"/>
              </a:spcBef>
              <a:buNone/>
              <a:defRPr sz="1800" b="1" i="0" kern="1200">
                <a:solidFill>
                  <a:srgbClr val="00B0F0"/>
                </a:solidFill>
                <a:latin typeface="Arial" charset="0"/>
                <a:ea typeface="Arial" charset="0"/>
                <a:cs typeface="Arial" charset="0"/>
              </a:defRPr>
            </a:lvl1pPr>
          </a:lstStyle>
          <a:p>
            <a:r>
              <a:rPr lang="en-GB" sz="4000" dirty="0">
                <a:solidFill>
                  <a:schemeClr val="tx1"/>
                </a:solidFill>
              </a:rPr>
              <a:t>Committees: ECE/ECSG (cont.)</a:t>
            </a:r>
          </a:p>
        </p:txBody>
      </p:sp>
    </p:spTree>
    <p:extLst>
      <p:ext uri="{BB962C8B-B14F-4D97-AF65-F5344CB8AC3E}">
        <p14:creationId xmlns:p14="http://schemas.microsoft.com/office/powerpoint/2010/main" val="41458905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71AF2A-AEEF-3BD6-DE24-4D61A6652295}"/>
              </a:ext>
            </a:extLst>
          </p:cNvPr>
          <p:cNvSpPr>
            <a:spLocks noGrp="1"/>
          </p:cNvSpPr>
          <p:nvPr>
            <p:ph type="body" sz="quarter" idx="13"/>
          </p:nvPr>
        </p:nvSpPr>
        <p:spPr>
          <a:xfrm>
            <a:off x="2962453" y="-55048"/>
            <a:ext cx="8095055" cy="935045"/>
          </a:xfrm>
        </p:spPr>
        <p:txBody>
          <a:bodyPr/>
          <a:lstStyle/>
          <a:p>
            <a:r>
              <a:rPr lang="en-GB" sz="3200" dirty="0"/>
              <a:t>From GSI to FAIR</a:t>
            </a:r>
          </a:p>
        </p:txBody>
      </p:sp>
      <p:pic>
        <p:nvPicPr>
          <p:cNvPr id="6" name="Picture 87" descr="FAIR_farb_RGB_3cm">
            <a:extLst>
              <a:ext uri="{FF2B5EF4-FFF2-40B4-BE49-F238E27FC236}">
                <a16:creationId xmlns:a16="http://schemas.microsoft.com/office/drawing/2014/main" id="{44BAA594-BF87-64F6-B9A6-333CB4088A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06B8819E-AC9A-03B8-14CF-8F6A5B93D9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B1FA404-D8F8-5408-DE8F-1E1E231F0722}"/>
              </a:ext>
            </a:extLst>
          </p:cNvPr>
          <p:cNvSpPr txBox="1"/>
          <p:nvPr/>
        </p:nvSpPr>
        <p:spPr bwMode="auto">
          <a:xfrm>
            <a:off x="1456236" y="1164134"/>
            <a:ext cx="9279528" cy="4832092"/>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We need to plan the transition from GSI to FAIR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Super-FRS operation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cs typeface="Arial"/>
              </a:rPr>
              <a:t>[There is  a FAIR  commissioning budget (new positions)]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rial"/>
                <a:cs typeface="Arial"/>
              </a:rPr>
              <a:t>NUSTAR-APPA MoU signed</a:t>
            </a:r>
            <a:endParaRPr kumimoji="0" lang="en-US"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Moving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cs typeface="Arial"/>
              </a:rPr>
              <a:t>First experiment(s). We need to sell our physics!</a:t>
            </a:r>
          </a:p>
        </p:txBody>
      </p:sp>
    </p:spTree>
    <p:extLst>
      <p:ext uri="{BB962C8B-B14F-4D97-AF65-F5344CB8AC3E}">
        <p14:creationId xmlns:p14="http://schemas.microsoft.com/office/powerpoint/2010/main" val="30519558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0847-69B6-F209-3B25-EE7A28619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F3245-04E7-F92E-4CB8-35A9C9F7086A}"/>
              </a:ext>
            </a:extLst>
          </p:cNvPr>
          <p:cNvSpPr>
            <a:spLocks noGrp="1"/>
          </p:cNvSpPr>
          <p:nvPr>
            <p:ph type="title"/>
          </p:nvPr>
        </p:nvSpPr>
        <p:spPr>
          <a:xfrm>
            <a:off x="2626166" y="110273"/>
            <a:ext cx="8172315" cy="787557"/>
          </a:xfrm>
        </p:spPr>
        <p:txBody>
          <a:bodyPr/>
          <a:lstStyle/>
          <a:p>
            <a:r>
              <a:rPr lang="en-GB" sz="4000" dirty="0"/>
              <a:t>Committees: JSC</a:t>
            </a:r>
          </a:p>
        </p:txBody>
      </p:sp>
      <p:pic>
        <p:nvPicPr>
          <p:cNvPr id="3" name="Picture 8" descr="NUSTAR-Logo">
            <a:extLst>
              <a:ext uri="{FF2B5EF4-FFF2-40B4-BE49-F238E27FC236}">
                <a16:creationId xmlns:a16="http://schemas.microsoft.com/office/drawing/2014/main" id="{13D0721B-831E-0BDC-CB34-A7C0518B15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7" descr="FAIR_farb_RGB_3cm">
            <a:extLst>
              <a:ext uri="{FF2B5EF4-FFF2-40B4-BE49-F238E27FC236}">
                <a16:creationId xmlns:a16="http://schemas.microsoft.com/office/drawing/2014/main" id="{5F1BD1AB-B797-99F6-1688-94C09F326C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107F52-7523-CA49-0506-A2A4BCA4A8E4}"/>
              </a:ext>
            </a:extLst>
          </p:cNvPr>
          <p:cNvSpPr txBox="1"/>
          <p:nvPr/>
        </p:nvSpPr>
        <p:spPr>
          <a:xfrm>
            <a:off x="563241" y="1341114"/>
            <a:ext cx="10707510" cy="4462760"/>
          </a:xfrm>
          <a:prstGeom prst="rect">
            <a:avLst/>
          </a:prstGeom>
          <a:noFill/>
        </p:spPr>
        <p:txBody>
          <a:bodyPr wrap="square">
            <a:spAutoFit/>
          </a:bodyPr>
          <a:lstStyle/>
          <a:p>
            <a:r>
              <a:rPr lang="en-US" dirty="0"/>
              <a:t>Joint Scientific Council; 22-23 October 2024</a:t>
            </a: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r>
              <a:rPr lang="en-US" b="0" i="0" u="none" strike="noStrike" baseline="0" dirty="0">
                <a:solidFill>
                  <a:srgbClr val="000000"/>
                </a:solidFill>
                <a:latin typeface="Arial" panose="020B0604020202020204" pitchFamily="34" charset="0"/>
              </a:rPr>
              <a:t>The JSC congratulates the </a:t>
            </a:r>
            <a:r>
              <a:rPr lang="en-US" b="1" i="0" u="none" strike="noStrike" baseline="0" dirty="0">
                <a:solidFill>
                  <a:srgbClr val="000000"/>
                </a:solidFill>
                <a:latin typeface="Arial" panose="020B0604020202020204" pitchFamily="34" charset="0"/>
              </a:rPr>
              <a:t>NUSTAR collaboration </a:t>
            </a:r>
            <a:r>
              <a:rPr lang="en-US" b="0" i="0" u="none" strike="noStrike" baseline="0" dirty="0">
                <a:solidFill>
                  <a:srgbClr val="000000"/>
                </a:solidFill>
                <a:latin typeface="Arial" panose="020B0604020202020204" pitchFamily="34" charset="0"/>
              </a:rPr>
              <a:t>for the impressive Nature and PRL publications on the bound beta decay of </a:t>
            </a:r>
            <a:r>
              <a:rPr lang="en-US" b="0" i="0" u="none" strike="noStrike" baseline="30000" dirty="0">
                <a:solidFill>
                  <a:srgbClr val="000000"/>
                </a:solidFill>
                <a:latin typeface="Arial" panose="020B0604020202020204" pitchFamily="34" charset="0"/>
              </a:rPr>
              <a:t>205</a:t>
            </a:r>
            <a:r>
              <a:rPr lang="en-US" b="0" i="0" u="none" strike="noStrike" baseline="0" dirty="0">
                <a:solidFill>
                  <a:srgbClr val="000000"/>
                </a:solidFill>
                <a:latin typeface="Arial" panose="020B0604020202020204" pitchFamily="34" charset="0"/>
              </a:rPr>
              <a:t>Tl. The JSC also praises the collaboration for the first measurement of bond strength in a SHE-molecule and a very successful campaign of experiments using the newly developed </a:t>
            </a:r>
            <a:r>
              <a:rPr lang="en-US" b="0" i="0" u="none" strike="noStrike" baseline="30000" dirty="0">
                <a:solidFill>
                  <a:srgbClr val="000000"/>
                </a:solidFill>
                <a:latin typeface="Arial" panose="020B0604020202020204" pitchFamily="34" charset="0"/>
              </a:rPr>
              <a:t>170</a:t>
            </a:r>
            <a:r>
              <a:rPr lang="en-US" b="0" i="0" u="none" strike="noStrike" baseline="0" dirty="0">
                <a:solidFill>
                  <a:srgbClr val="000000"/>
                </a:solidFill>
                <a:latin typeface="Arial" panose="020B0604020202020204" pitchFamily="34" charset="0"/>
              </a:rPr>
              <a:t>Er beam. The JSC looks forward to a speedy publication of high impact results obtained. It also appreciates the clear plans for the first NUSTAR experiment within Early Science and First Science </a:t>
            </a:r>
          </a:p>
          <a:p>
            <a:endParaRPr lang="en-US" sz="3200" dirty="0"/>
          </a:p>
          <a:p>
            <a:endParaRPr lang="en-GB" dirty="0"/>
          </a:p>
        </p:txBody>
      </p:sp>
    </p:spTree>
    <p:extLst>
      <p:ext uri="{BB962C8B-B14F-4D97-AF65-F5344CB8AC3E}">
        <p14:creationId xmlns:p14="http://schemas.microsoft.com/office/powerpoint/2010/main" val="10583718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C0657-870B-1318-C453-21F2D4E002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DFED5-A9CF-D287-04B9-3A1581CF9F1A}"/>
              </a:ext>
            </a:extLst>
          </p:cNvPr>
          <p:cNvSpPr>
            <a:spLocks noGrp="1"/>
          </p:cNvSpPr>
          <p:nvPr>
            <p:ph type="title"/>
          </p:nvPr>
        </p:nvSpPr>
        <p:spPr>
          <a:xfrm>
            <a:off x="1300800" y="211200"/>
            <a:ext cx="9157650" cy="787557"/>
          </a:xfrm>
        </p:spPr>
        <p:txBody>
          <a:bodyPr/>
          <a:lstStyle/>
          <a:p>
            <a:r>
              <a:rPr lang="en-GB" sz="2800" dirty="0"/>
              <a:t>News from the NUSTAR Board of Representatives</a:t>
            </a:r>
          </a:p>
        </p:txBody>
      </p:sp>
      <p:sp>
        <p:nvSpPr>
          <p:cNvPr id="3" name="Slide Number Placeholder 2">
            <a:extLst>
              <a:ext uri="{FF2B5EF4-FFF2-40B4-BE49-F238E27FC236}">
                <a16:creationId xmlns:a16="http://schemas.microsoft.com/office/drawing/2014/main" id="{C5DA84E7-8AA1-19D6-C416-3FC975E529AD}"/>
              </a:ext>
            </a:extLst>
          </p:cNvPr>
          <p:cNvSpPr>
            <a:spLocks noGrp="1"/>
          </p:cNvSpPr>
          <p:nvPr>
            <p:ph type="sldNum" sz="quarter" idx="12"/>
          </p:nvPr>
        </p:nvSpPr>
        <p:spPr/>
        <p:txBody>
          <a:bodyPr/>
          <a:lstStyle/>
          <a:p>
            <a:fld id="{125CBDDA-5CCF-8748-8988-9DC6C8981774}" type="slidenum">
              <a:rPr lang="de-DE" smtClean="0"/>
              <a:t>3</a:t>
            </a:fld>
            <a:endParaRPr lang="de-DE" dirty="0"/>
          </a:p>
        </p:txBody>
      </p:sp>
      <p:sp>
        <p:nvSpPr>
          <p:cNvPr id="5" name="Content Placeholder 2">
            <a:extLst>
              <a:ext uri="{FF2B5EF4-FFF2-40B4-BE49-F238E27FC236}">
                <a16:creationId xmlns:a16="http://schemas.microsoft.com/office/drawing/2014/main" id="{18E31405-17E7-7370-1133-EEAA271E5952}"/>
              </a:ext>
            </a:extLst>
          </p:cNvPr>
          <p:cNvSpPr txBox="1">
            <a:spLocks/>
          </p:cNvSpPr>
          <p:nvPr/>
        </p:nvSpPr>
        <p:spPr>
          <a:xfrm>
            <a:off x="489857" y="1334245"/>
            <a:ext cx="11540217" cy="3975196"/>
          </a:xfrm>
          <a:prstGeom prst="rect">
            <a:avLst/>
          </a:prstGeom>
        </p:spPr>
        <p:txBody>
          <a:bodyPr/>
          <a:lst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GB" dirty="0"/>
              <a:t>	    		                                        spokesperson 	 	</a:t>
            </a:r>
          </a:p>
          <a:p>
            <a:endParaRPr lang="en-GB" dirty="0"/>
          </a:p>
          <a:p>
            <a:endParaRPr lang="en-GB" dirty="0"/>
          </a:p>
          <a:p>
            <a:endParaRPr lang="en-GB" dirty="0"/>
          </a:p>
          <a:p>
            <a:pPr marL="0" indent="0">
              <a:buFont typeface="Wingdings" charset="2"/>
              <a:buNone/>
            </a:pPr>
            <a:endParaRPr lang="en-GB" dirty="0"/>
          </a:p>
          <a:p>
            <a:pPr marL="0" indent="0">
              <a:buFont typeface="Wingdings" charset="2"/>
              <a:buNone/>
            </a:pPr>
            <a:r>
              <a:rPr lang="en-GB" sz="2000" dirty="0"/>
              <a:t>Timo Dickel	         Giovanna Benzoni	        Zsolt Podolyák 	     Lola Cortina		  Michael Block</a:t>
            </a:r>
          </a:p>
          <a:p>
            <a:pPr marL="0" indent="0">
              <a:buFont typeface="Wingdings" charset="2"/>
              <a:buNone/>
            </a:pPr>
            <a:r>
              <a:rPr lang="en-GB" sz="2000" dirty="0"/>
              <a:t>      (GSI)              (Milano, Italy)		         (Surrey, UK)	      (Valencia, Spain)	(Mainz, Germany)</a:t>
            </a:r>
          </a:p>
          <a:p>
            <a:pPr marL="0" indent="0">
              <a:buNone/>
            </a:pPr>
            <a:endParaRPr lang="en-GB" dirty="0"/>
          </a:p>
          <a:p>
            <a:pPr marL="0" indent="0">
              <a:buNone/>
            </a:pPr>
            <a:r>
              <a:rPr lang="en-GB" dirty="0"/>
              <a:t>Giovanna was re-elected</a:t>
            </a:r>
          </a:p>
          <a:p>
            <a:pPr marL="0" indent="0">
              <a:buNone/>
            </a:pPr>
            <a:r>
              <a:rPr lang="en-GB" dirty="0"/>
              <a:t>Timo Dickel elected</a:t>
            </a:r>
          </a:p>
          <a:p>
            <a:pPr marL="0" indent="0">
              <a:buNone/>
            </a:pPr>
            <a:endParaRPr lang="en-GB" dirty="0"/>
          </a:p>
          <a:p>
            <a:pPr marL="0" indent="0">
              <a:buNone/>
            </a:pPr>
            <a:endParaRPr lang="en-GB" dirty="0"/>
          </a:p>
          <a:p>
            <a:pPr marL="0" indent="0">
              <a:buNone/>
            </a:pPr>
            <a:endParaRPr lang="en-GB" dirty="0"/>
          </a:p>
          <a:p>
            <a:r>
              <a:rPr lang="en-GB" dirty="0"/>
              <a:t>Deputy spokesperson: Michael Block</a:t>
            </a:r>
          </a:p>
          <a:p>
            <a:endParaRPr lang="en-GB" dirty="0"/>
          </a:p>
          <a:p>
            <a:endParaRPr lang="en-GB" dirty="0"/>
          </a:p>
        </p:txBody>
      </p:sp>
      <p:pic>
        <p:nvPicPr>
          <p:cNvPr id="11" name="Picture 87" descr="FAIR_farb_RGB_3cm">
            <a:extLst>
              <a:ext uri="{FF2B5EF4-FFF2-40B4-BE49-F238E27FC236}">
                <a16:creationId xmlns:a16="http://schemas.microsoft.com/office/drawing/2014/main" id="{71938554-8B3D-1937-C5A2-6BA2EA25B9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86F578F1-A7C4-8252-0AA9-8A6DC91BA7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a:extLst>
              <a:ext uri="{FF2B5EF4-FFF2-40B4-BE49-F238E27FC236}">
                <a16:creationId xmlns:a16="http://schemas.microsoft.com/office/drawing/2014/main" id="{3299C085-399E-2E27-033F-5EB214457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7485" y="1697304"/>
            <a:ext cx="1599633" cy="1866238"/>
          </a:xfrm>
          <a:prstGeom prst="rect">
            <a:avLst/>
          </a:prstGeom>
        </p:spPr>
      </p:pic>
      <p:pic>
        <p:nvPicPr>
          <p:cNvPr id="15" name="Picture 2" descr="https://www.gsi.de/fileadmin/FAIR/experiments/NUSTAR/People/LolaCortina_2017_edit_small.jpg">
            <a:extLst>
              <a:ext uri="{FF2B5EF4-FFF2-40B4-BE49-F238E27FC236}">
                <a16:creationId xmlns:a16="http://schemas.microsoft.com/office/drawing/2014/main" id="{6D2386B2-CE1F-6509-2034-DB068DDC83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180" y="1697304"/>
            <a:ext cx="1492990" cy="1866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DD5A9FB-E531-32F8-0DE2-DDEA03B95A36}"/>
              </a:ext>
            </a:extLst>
          </p:cNvPr>
          <p:cNvSpPr txBox="1"/>
          <p:nvPr/>
        </p:nvSpPr>
        <p:spPr>
          <a:xfrm>
            <a:off x="6457683" y="5769032"/>
            <a:ext cx="6150768" cy="646331"/>
          </a:xfrm>
          <a:prstGeom prst="rect">
            <a:avLst/>
          </a:prstGeom>
          <a:noFill/>
        </p:spPr>
        <p:txBody>
          <a:bodyPr wrap="square">
            <a:spAutoFit/>
          </a:bodyPr>
          <a:lstStyle/>
          <a:p>
            <a:r>
              <a:rPr lang="en-GB" dirty="0"/>
              <a:t>https://fair-</a:t>
            </a:r>
            <a:r>
              <a:rPr lang="en-GB" dirty="0" err="1"/>
              <a:t>center.eu</a:t>
            </a:r>
            <a:r>
              <a:rPr lang="en-GB" dirty="0"/>
              <a:t>/user/experiments/</a:t>
            </a:r>
            <a:r>
              <a:rPr lang="en-GB" dirty="0" err="1"/>
              <a:t>nustar</a:t>
            </a:r>
            <a:r>
              <a:rPr lang="en-GB" dirty="0"/>
              <a:t>/</a:t>
            </a:r>
            <a:r>
              <a:rPr lang="en-GB" dirty="0" err="1"/>
              <a:t>nustar</a:t>
            </a:r>
            <a:r>
              <a:rPr lang="en-GB" dirty="0"/>
              <a:t>-collaboration/board-of-representatives</a:t>
            </a:r>
          </a:p>
        </p:txBody>
      </p:sp>
      <p:pic>
        <p:nvPicPr>
          <p:cNvPr id="1026" name="Picture 2">
            <a:extLst>
              <a:ext uri="{FF2B5EF4-FFF2-40B4-BE49-F238E27FC236}">
                <a16:creationId xmlns:a16="http://schemas.microsoft.com/office/drawing/2014/main" id="{73EF9C3C-B037-9C02-288E-8AC9E3B3E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131" y="1697304"/>
            <a:ext cx="1481143" cy="18662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miling for a picture&#10;&#10;Description automatically generated">
            <a:extLst>
              <a:ext uri="{FF2B5EF4-FFF2-40B4-BE49-F238E27FC236}">
                <a16:creationId xmlns:a16="http://schemas.microsoft.com/office/drawing/2014/main" id="{4411F6D1-3900-5D57-DF14-DA12E6E27C1A}"/>
              </a:ext>
            </a:extLst>
          </p:cNvPr>
          <p:cNvPicPr>
            <a:picLocks noChangeAspect="1"/>
          </p:cNvPicPr>
          <p:nvPr/>
        </p:nvPicPr>
        <p:blipFill>
          <a:blip r:embed="rId7"/>
          <a:stretch>
            <a:fillRect/>
          </a:stretch>
        </p:blipFill>
        <p:spPr>
          <a:xfrm>
            <a:off x="5306189" y="1697303"/>
            <a:ext cx="1796466" cy="1866239"/>
          </a:xfrm>
          <a:prstGeom prst="rect">
            <a:avLst/>
          </a:prstGeom>
        </p:spPr>
      </p:pic>
      <p:pic>
        <p:nvPicPr>
          <p:cNvPr id="2050" name="Picture 2" descr="Timo Dickel">
            <a:extLst>
              <a:ext uri="{FF2B5EF4-FFF2-40B4-BE49-F238E27FC236}">
                <a16:creationId xmlns:a16="http://schemas.microsoft.com/office/drawing/2014/main" id="{00258411-DFC8-7981-3AA3-12396BFB11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119" y="1697304"/>
            <a:ext cx="1866240" cy="186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82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E669365-FD3C-4129-5347-F30FC8ECF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830" y="2249255"/>
            <a:ext cx="4488402" cy="36695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E6504A-7F57-0E9B-1849-E947C3DEF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0059"/>
            <a:ext cx="8594172" cy="55479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B9F30F-1C1B-7C1D-3BB2-B4F3CE3D1EB1}"/>
              </a:ext>
            </a:extLst>
          </p:cNvPr>
          <p:cNvSpPr>
            <a:spLocks noGrp="1"/>
          </p:cNvSpPr>
          <p:nvPr>
            <p:ph type="title"/>
          </p:nvPr>
        </p:nvSpPr>
        <p:spPr>
          <a:xfrm>
            <a:off x="2204690" y="191172"/>
            <a:ext cx="8172315" cy="787557"/>
          </a:xfrm>
        </p:spPr>
        <p:txBody>
          <a:bodyPr/>
          <a:lstStyle/>
          <a:p>
            <a:pPr algn="ctr"/>
            <a:r>
              <a:rPr lang="en-GB" sz="3200" dirty="0">
                <a:solidFill>
                  <a:schemeClr val="tx1"/>
                </a:solidFill>
                <a:latin typeface="Times New Roman" panose="02020603050405020304" pitchFamily="18" charset="0"/>
                <a:cs typeface="Times New Roman" panose="02020603050405020304" pitchFamily="18" charset="0"/>
              </a:rPr>
              <a:t>Overarching physics case:</a:t>
            </a:r>
            <a:br>
              <a:rPr lang="en-GB" sz="3200" dirty="0">
                <a:solidFill>
                  <a:schemeClr val="tx1"/>
                </a:solidFill>
                <a:latin typeface="Times New Roman" panose="02020603050405020304" pitchFamily="18" charset="0"/>
                <a:cs typeface="Times New Roman" panose="02020603050405020304" pitchFamily="18" charset="0"/>
              </a:rPr>
            </a:br>
            <a:r>
              <a:rPr lang="en-GB" sz="3200" dirty="0">
                <a:solidFill>
                  <a:schemeClr val="tx1"/>
                </a:solidFill>
                <a:latin typeface="Times New Roman" panose="02020603050405020304" pitchFamily="18" charset="0"/>
                <a:cs typeface="Times New Roman" panose="02020603050405020304" pitchFamily="18" charset="0"/>
              </a:rPr>
              <a:t>the creation of the (heavy) chemical elements</a:t>
            </a:r>
          </a:p>
        </p:txBody>
      </p:sp>
      <p:pic>
        <p:nvPicPr>
          <p:cNvPr id="3" name="Picture 87" descr="FAIR_farb_RGB_3cm">
            <a:extLst>
              <a:ext uri="{FF2B5EF4-FFF2-40B4-BE49-F238E27FC236}">
                <a16:creationId xmlns:a16="http://schemas.microsoft.com/office/drawing/2014/main" id="{092CF54F-96E2-D7E7-DC29-22F1F3C362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NUSTAR-Logo">
            <a:extLst>
              <a:ext uri="{FF2B5EF4-FFF2-40B4-BE49-F238E27FC236}">
                <a16:creationId xmlns:a16="http://schemas.microsoft.com/office/drawing/2014/main" id="{3AD23266-66EE-C20D-BADE-A2380AB538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305FE3-11B2-A443-8AAC-63011BD12D12}"/>
              </a:ext>
            </a:extLst>
          </p:cNvPr>
          <p:cNvSpPr txBox="1"/>
          <p:nvPr/>
        </p:nvSpPr>
        <p:spPr>
          <a:xfrm>
            <a:off x="336704" y="1868899"/>
            <a:ext cx="9417963" cy="6986528"/>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Big physics question requiring information 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Arial"/>
                <a:ea typeface="+mn-ea"/>
                <a:cs typeface="+mn-cs"/>
              </a:rPr>
              <a:t>	</a:t>
            </a:r>
            <a:r>
              <a:rPr kumimoji="0" lang="en-GB" sz="2800" b="0" i="0" u="none" strike="noStrike" kern="1200" cap="none" spc="0" normalizeH="0" baseline="0" noProof="0" dirty="0">
                <a:ln>
                  <a:noFill/>
                </a:ln>
                <a:solidFill>
                  <a:srgbClr val="FFFF00"/>
                </a:solidFill>
                <a:effectLst/>
                <a:uLnTx/>
                <a:uFillTx/>
                <a:latin typeface="Arial"/>
                <a:ea typeface="+mn-ea"/>
                <a:cs typeface="+mn-cs"/>
              </a:rPr>
              <a:t>Equation of State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Limits of existence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Lifetimes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Masses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a:t>
            </a:r>
            <a:r>
              <a:rPr kumimoji="0" lang="en-GB" sz="2800" b="0" i="0" u="none" strike="noStrike" kern="1200" cap="none" spc="0" normalizeH="0" baseline="0" noProof="0" dirty="0" err="1">
                <a:ln>
                  <a:noFill/>
                </a:ln>
                <a:solidFill>
                  <a:srgbClr val="FFFF00"/>
                </a:solidFill>
                <a:effectLst/>
                <a:uLnTx/>
                <a:uFillTx/>
                <a:latin typeface="Arial"/>
                <a:ea typeface="+mn-ea"/>
                <a:cs typeface="+mn-cs"/>
              </a:rPr>
              <a:t>P</a:t>
            </a:r>
            <a:r>
              <a:rPr kumimoji="0" lang="en-GB" sz="2800" b="0" i="0" u="none" strike="noStrike" kern="1200" cap="none" spc="0" normalizeH="0" baseline="-25000" noProof="0" dirty="0" err="1">
                <a:ln>
                  <a:noFill/>
                </a:ln>
                <a:solidFill>
                  <a:srgbClr val="FFFF00"/>
                </a:solidFill>
                <a:effectLst/>
                <a:uLnTx/>
                <a:uFillTx/>
                <a:latin typeface="Arial"/>
                <a:ea typeface="+mn-ea"/>
                <a:cs typeface="+mn-cs"/>
              </a:rPr>
              <a:t>xn</a:t>
            </a:r>
            <a:r>
              <a:rPr kumimoji="0" lang="en-GB" sz="2800" b="0" i="0" u="none" strike="noStrike" kern="1200" cap="none" spc="0" normalizeH="0" baseline="0" noProof="0" dirty="0">
                <a:ln>
                  <a:noFill/>
                </a:ln>
                <a:solidFill>
                  <a:srgbClr val="FFFF00"/>
                </a:solidFill>
                <a:effectLst/>
                <a:uLnTx/>
                <a:uFillTx/>
                <a:latin typeface="Arial"/>
                <a:ea typeface="+mn-ea"/>
                <a:cs typeface="+mn-cs"/>
              </a:rPr>
              <a:t> values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Fission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Reactions in star environments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00"/>
                </a:solidFill>
                <a:effectLst/>
                <a:uLnTx/>
                <a:uFillTx/>
                <a:latin typeface="Arial"/>
                <a:ea typeface="+mn-ea"/>
                <a:cs typeface="+mn-cs"/>
              </a:rPr>
              <a:t>		with theory support for impact </a:t>
            </a:r>
            <a:r>
              <a:rPr kumimoji="0" lang="en-GB" sz="2400" b="0" i="0" u="none" strike="noStrike" kern="1200" cap="none" spc="0" normalizeH="0" baseline="0" noProof="0" dirty="0">
                <a:ln>
                  <a:noFill/>
                </a:ln>
                <a:solidFill>
                  <a:srgbClr val="FFFF00"/>
                </a:solidFill>
                <a:effectLst/>
                <a:uLnTx/>
                <a:uFillTx/>
                <a:latin typeface="Arial"/>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t>
            </a:r>
            <a:r>
              <a:rPr kumimoji="0" lang="en-GB" sz="2400" b="0" i="0" u="none" strike="sngStrike" kern="1200" cap="none" spc="0" normalizeH="0" baseline="0" noProof="0" dirty="0">
                <a:ln>
                  <a:noFill/>
                </a:ln>
                <a:solidFill>
                  <a:prstClr val="black"/>
                </a:solidFill>
                <a:effectLst/>
                <a:uLnTx/>
                <a:uFillTx/>
                <a:latin typeface="Arial"/>
                <a:ea typeface="+mn-ea"/>
                <a:cs typeface="+mn-cs"/>
              </a:rPr>
              <a:t>Low energy reactions   		(ESR, CRYRING) ?</a:t>
            </a:r>
          </a:p>
        </p:txBody>
      </p:sp>
    </p:spTree>
    <p:extLst>
      <p:ext uri="{BB962C8B-B14F-4D97-AF65-F5344CB8AC3E}">
        <p14:creationId xmlns:p14="http://schemas.microsoft.com/office/powerpoint/2010/main" val="12916804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1927630" y="32221"/>
            <a:ext cx="9830781" cy="787557"/>
          </a:xfrm>
        </p:spPr>
        <p:txBody>
          <a:bodyPr/>
          <a:lstStyle/>
          <a:p>
            <a:r>
              <a:rPr lang="en-GB" sz="3200" dirty="0"/>
              <a:t>Start of FAIR: First NUSTAR experiment</a:t>
            </a:r>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1FFCDF4-DDF0-D35C-E375-95D1C0E8856F}"/>
              </a:ext>
            </a:extLst>
          </p:cNvPr>
          <p:cNvSpPr txBox="1"/>
          <p:nvPr/>
        </p:nvSpPr>
        <p:spPr>
          <a:xfrm>
            <a:off x="497264" y="1240249"/>
            <a:ext cx="9055684" cy="4401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Main aim to show that FAIR is running</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Need to be </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published fast</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Low risk (follows directly from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SuperFRS</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commissioning)</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some new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secondary beam intensity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primary 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higher beam energy (&gt; 1GeV/u)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higher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SuperFRS</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transmission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equipment</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6EBE298-3998-951E-31F7-0CFDAAE3D52A}"/>
              </a:ext>
            </a:extLst>
          </p:cNvPr>
          <p:cNvSpPr txBox="1"/>
          <p:nvPr/>
        </p:nvSpPr>
        <p:spPr>
          <a:xfrm>
            <a:off x="6279455" y="5517728"/>
            <a:ext cx="5566909" cy="2616101"/>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ptos" panose="02110004020202020204"/>
                <a:ea typeface="+mn-ea"/>
                <a:cs typeface="+mn-cs"/>
              </a:rPr>
              <a:t>Lessons from FRIB (and RIKEN)?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 May 2022 first exp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First publications: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PRL on new lifetimes N&gt;28 (published Nov.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PRL on unexpected isomer 32Na (June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PRL on new isotopes 198Pt beam (Feb. 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ptos" panose="02110004020202020204"/>
                <a:ea typeface="+mn-ea"/>
                <a:cs typeface="+mn-cs"/>
              </a:rPr>
              <a:t>				exp Feb. 2023)</a:t>
            </a:r>
          </a:p>
        </p:txBody>
      </p:sp>
    </p:spTree>
    <p:extLst>
      <p:ext uri="{BB962C8B-B14F-4D97-AF65-F5344CB8AC3E}">
        <p14:creationId xmlns:p14="http://schemas.microsoft.com/office/powerpoint/2010/main" val="29323869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35D1-5008-9D48-4C33-CA292FB4394E}"/>
              </a:ext>
            </a:extLst>
          </p:cNvPr>
          <p:cNvSpPr>
            <a:spLocks noGrp="1"/>
          </p:cNvSpPr>
          <p:nvPr>
            <p:ph type="title"/>
          </p:nvPr>
        </p:nvSpPr>
        <p:spPr>
          <a:xfrm>
            <a:off x="1711766" y="78249"/>
            <a:ext cx="8172315" cy="787557"/>
          </a:xfrm>
        </p:spPr>
        <p:txBody>
          <a:bodyPr/>
          <a:lstStyle/>
          <a:p>
            <a:r>
              <a:rPr lang="en-GB" sz="3200" dirty="0"/>
              <a:t>First experiment</a:t>
            </a:r>
          </a:p>
        </p:txBody>
      </p:sp>
      <p:pic>
        <p:nvPicPr>
          <p:cNvPr id="5" name="Grafik 4">
            <a:extLst>
              <a:ext uri="{FF2B5EF4-FFF2-40B4-BE49-F238E27FC236}">
                <a16:creationId xmlns:a16="http://schemas.microsoft.com/office/drawing/2014/main" id="{D0A062CF-B08A-B232-8CEB-86F79BDFD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048" y="1567524"/>
            <a:ext cx="7120022" cy="4442760"/>
          </a:xfrm>
          <a:prstGeom prst="rect">
            <a:avLst/>
          </a:prstGeom>
        </p:spPr>
      </p:pic>
      <p:pic>
        <p:nvPicPr>
          <p:cNvPr id="6" name="Picture 87" descr="FAIR_farb_RGB_3cm">
            <a:extLst>
              <a:ext uri="{FF2B5EF4-FFF2-40B4-BE49-F238E27FC236}">
                <a16:creationId xmlns:a16="http://schemas.microsoft.com/office/drawing/2014/main" id="{CB46FDA7-3900-E19F-9152-4F85762672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53A3AC88-7C5B-13B9-674B-50579B9626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4144FD4-E7AF-E298-02C1-5A662D8FB173}"/>
              </a:ext>
            </a:extLst>
          </p:cNvPr>
          <p:cNvSpPr txBox="1"/>
          <p:nvPr/>
        </p:nvSpPr>
        <p:spPr>
          <a:xfrm>
            <a:off x="513674" y="1351508"/>
            <a:ext cx="10713855" cy="5262979"/>
          </a:xfrm>
          <a:prstGeom prst="rect">
            <a:avLst/>
          </a:prstGeom>
        </p:spPr>
        <p:txBody>
          <a:bodyPr vert="horz"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R</a:t>
            </a:r>
            <a:r>
              <a:rPr kumimoji="0" lang="en-GB" sz="2800" b="0" i="0" u="none" strike="noStrike" kern="1200" cap="none" spc="0" normalizeH="0" baseline="30000" noProof="0" dirty="0">
                <a:ln>
                  <a:noFill/>
                </a:ln>
                <a:solidFill>
                  <a:prstClr val="black"/>
                </a:solidFill>
                <a:effectLst/>
                <a:uLnTx/>
                <a:uFillTx/>
                <a:latin typeface="Arial"/>
                <a:ea typeface="+mn-ea"/>
                <a:cs typeface="+mn-cs"/>
              </a:rPr>
              <a:t>3</a:t>
            </a:r>
            <a:r>
              <a:rPr kumimoji="0" lang="en-GB" sz="2800" b="0" i="0" u="none" strike="noStrike" kern="1200" cap="none" spc="0" normalizeH="0" baseline="0" noProof="0" dirty="0">
                <a:ln>
                  <a:noFill/>
                </a:ln>
                <a:solidFill>
                  <a:prstClr val="black"/>
                </a:solidFill>
                <a:effectLst/>
                <a:uLnTx/>
                <a:uFillTx/>
                <a:latin typeface="Arial"/>
                <a:ea typeface="+mn-ea"/>
                <a:cs typeface="+mn-cs"/>
              </a:rPr>
              <a:t>B setup in the high-energy cave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Focusing 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		- neutron skin measurements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		- fission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It needs commissioning in the high-energy cave.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	(EDAQ coupling)</a:t>
            </a: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79914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7B90-EA83-EC27-8126-D4341BD4C95B}"/>
              </a:ext>
            </a:extLst>
          </p:cNvPr>
          <p:cNvSpPr>
            <a:spLocks noGrp="1"/>
          </p:cNvSpPr>
          <p:nvPr>
            <p:ph type="title"/>
          </p:nvPr>
        </p:nvSpPr>
        <p:spPr>
          <a:xfrm>
            <a:off x="2369312" y="110273"/>
            <a:ext cx="8172315" cy="787557"/>
          </a:xfrm>
        </p:spPr>
        <p:txBody>
          <a:bodyPr/>
          <a:lstStyle/>
          <a:p>
            <a:r>
              <a:rPr lang="en-GB" sz="3200" dirty="0"/>
              <a:t>Major improvements</a:t>
            </a:r>
          </a:p>
        </p:txBody>
      </p:sp>
      <p:pic>
        <p:nvPicPr>
          <p:cNvPr id="3" name="Picture 87" descr="FAIR_farb_RGB_3cm">
            <a:extLst>
              <a:ext uri="{FF2B5EF4-FFF2-40B4-BE49-F238E27FC236}">
                <a16:creationId xmlns:a16="http://schemas.microsoft.com/office/drawing/2014/main" id="{649A1D72-A36F-DC9E-1EE9-FB1237088F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NUSTAR-Logo">
            <a:extLst>
              <a:ext uri="{FF2B5EF4-FFF2-40B4-BE49-F238E27FC236}">
                <a16:creationId xmlns:a16="http://schemas.microsoft.com/office/drawing/2014/main" id="{B6A4CCB8-7269-7418-5754-5709DD4454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186F21-BA0B-4814-0FD6-B1C4F70C6FE4}"/>
              </a:ext>
            </a:extLst>
          </p:cNvPr>
          <p:cNvSpPr txBox="1"/>
          <p:nvPr/>
        </p:nvSpPr>
        <p:spPr>
          <a:xfrm>
            <a:off x="1366463" y="1536174"/>
            <a:ext cx="9102172" cy="483209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Super-FRS transmission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Maximum gain for light to medium-heavy nuclei</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Cleaner beams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R3B</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	longer TOF =&gt; identification to high mass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	better angular resolution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Unique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a:ea typeface="+mn-ea"/>
                <a:cs typeface="+mn-cs"/>
              </a:rPr>
              <a:t>	no other place with high energy fragmentation beam</a:t>
            </a:r>
          </a:p>
        </p:txBody>
      </p:sp>
    </p:spTree>
    <p:extLst>
      <p:ext uri="{BB962C8B-B14F-4D97-AF65-F5344CB8AC3E}">
        <p14:creationId xmlns:p14="http://schemas.microsoft.com/office/powerpoint/2010/main" val="28286088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16437" y="85128"/>
            <a:ext cx="8172315" cy="787557"/>
          </a:xfrm>
        </p:spPr>
        <p:txBody>
          <a:bodyPr/>
          <a:lstStyle/>
          <a:p>
            <a:r>
              <a:rPr lang="en-US" sz="3200" dirty="0">
                <a:latin typeface="Times New Roman" panose="02020603050405020304" pitchFamily="18" charset="0"/>
                <a:cs typeface="Times New Roman" panose="02020603050405020304" pitchFamily="18" charset="0"/>
              </a:rPr>
              <a:t>Neutron skin, polarizability</a:t>
            </a:r>
          </a:p>
        </p:txBody>
      </p:sp>
      <p:sp>
        <p:nvSpPr>
          <p:cNvPr id="4" name="Rechteck 3"/>
          <p:cNvSpPr/>
          <p:nvPr/>
        </p:nvSpPr>
        <p:spPr>
          <a:xfrm>
            <a:off x="328961" y="1209327"/>
            <a:ext cx="10699079" cy="954107"/>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Most precise constraints on the neutron pressure around saturation density from measurements of </a:t>
            </a: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neutron skins</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8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dipole polarizabilities </a:t>
            </a:r>
            <a:endParaRPr kumimoji="0" lang="en-GB"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pieren 8"/>
          <p:cNvGrpSpPr/>
          <p:nvPr/>
        </p:nvGrpSpPr>
        <p:grpSpPr>
          <a:xfrm>
            <a:off x="1163959" y="2188728"/>
            <a:ext cx="8297541" cy="4458071"/>
            <a:chOff x="7104112" y="924421"/>
            <a:chExt cx="3612851" cy="1959275"/>
          </a:xfrm>
        </p:grpSpPr>
        <p:grpSp>
          <p:nvGrpSpPr>
            <p:cNvPr id="19" name="Gruppieren 18"/>
            <p:cNvGrpSpPr/>
            <p:nvPr/>
          </p:nvGrpSpPr>
          <p:grpSpPr>
            <a:xfrm>
              <a:off x="7104112" y="924421"/>
              <a:ext cx="2880320" cy="1959275"/>
              <a:chOff x="539552" y="1412776"/>
              <a:chExt cx="5028976" cy="3529351"/>
            </a:xfrm>
          </p:grpSpPr>
          <p:pic>
            <p:nvPicPr>
              <p:cNvPr id="20" name="Grafik 19"/>
              <p:cNvPicPr>
                <a:picLocks noChangeAspect="1"/>
              </p:cNvPicPr>
              <p:nvPr/>
            </p:nvPicPr>
            <p:blipFill>
              <a:blip r:embed="rId2"/>
              <a:stretch>
                <a:fillRect/>
              </a:stretch>
            </p:blipFill>
            <p:spPr>
              <a:xfrm>
                <a:off x="539553" y="1412776"/>
                <a:ext cx="5015476" cy="3252551"/>
              </a:xfrm>
              <a:prstGeom prst="rect">
                <a:avLst/>
              </a:prstGeom>
            </p:spPr>
          </p:pic>
          <p:pic>
            <p:nvPicPr>
              <p:cNvPr id="21" name="Grafik 20"/>
              <p:cNvPicPr>
                <a:picLocks noChangeAspect="1"/>
              </p:cNvPicPr>
              <p:nvPr/>
            </p:nvPicPr>
            <p:blipFill>
              <a:blip r:embed="rId3"/>
              <a:stretch>
                <a:fillRect/>
              </a:stretch>
            </p:blipFill>
            <p:spPr>
              <a:xfrm>
                <a:off x="539552" y="4665327"/>
                <a:ext cx="5028976" cy="276800"/>
              </a:xfrm>
              <a:prstGeom prst="rect">
                <a:avLst/>
              </a:prstGeom>
            </p:spPr>
          </p:pic>
        </p:grpSp>
        <p:sp>
          <p:nvSpPr>
            <p:cNvPr id="8" name="Textfeld 7"/>
            <p:cNvSpPr txBox="1"/>
            <p:nvPr/>
          </p:nvSpPr>
          <p:spPr>
            <a:xfrm>
              <a:off x="9420030" y="1283371"/>
              <a:ext cx="1296933" cy="1062239"/>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Elastic scattering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rPr>
                <a:t>Neutron removal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3333CC"/>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Isotope shift  </a:t>
              </a:r>
            </a:p>
          </p:txBody>
        </p:sp>
        <p:cxnSp>
          <p:nvCxnSpPr>
            <p:cNvPr id="10" name="Gerade Verbindung mit Pfeil 9"/>
            <p:cNvCxnSpPr/>
            <p:nvPr/>
          </p:nvCxnSpPr>
          <p:spPr bwMode="auto">
            <a:xfrm flipH="1">
              <a:off x="8965510" y="1442393"/>
              <a:ext cx="403072" cy="0"/>
            </a:xfrm>
            <a:prstGeom prst="straightConnector1">
              <a:avLst/>
            </a:prstGeom>
            <a:solidFill>
              <a:schemeClr val="accent1"/>
            </a:solidFill>
            <a:ln w="12700" cap="sq"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mit Pfeil 11"/>
            <p:cNvCxnSpPr/>
            <p:nvPr/>
          </p:nvCxnSpPr>
          <p:spPr bwMode="auto">
            <a:xfrm flipH="1">
              <a:off x="8965510" y="1827226"/>
              <a:ext cx="454520" cy="76832"/>
            </a:xfrm>
            <a:prstGeom prst="straightConnector1">
              <a:avLst/>
            </a:prstGeom>
            <a:solidFill>
              <a:schemeClr val="accent1"/>
            </a:solidFill>
            <a:ln w="12700" cap="sq" cmpd="sng" algn="ctr">
              <a:solidFill>
                <a:schemeClr val="accent2"/>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mit Pfeil 13"/>
            <p:cNvCxnSpPr/>
            <p:nvPr/>
          </p:nvCxnSpPr>
          <p:spPr bwMode="auto">
            <a:xfrm flipH="1">
              <a:off x="9042404" y="2178635"/>
              <a:ext cx="377626" cy="0"/>
            </a:xfrm>
            <a:prstGeom prst="straightConnector1">
              <a:avLst/>
            </a:prstGeom>
            <a:solidFill>
              <a:schemeClr val="accent1"/>
            </a:solidFill>
            <a:ln w="12700" cap="sq" cmpd="sng" algn="ctr">
              <a:solidFill>
                <a:srgbClr val="FF0000"/>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6" name="Picture 87" descr="FAIR_farb_RGB_3cm">
            <a:extLst>
              <a:ext uri="{FF2B5EF4-FFF2-40B4-BE49-F238E27FC236}">
                <a16:creationId xmlns:a16="http://schemas.microsoft.com/office/drawing/2014/main" id="{14F8A040-8EF4-A300-BD7C-B1A4A50FC5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9">
            <a:extLst>
              <a:ext uri="{FF2B5EF4-FFF2-40B4-BE49-F238E27FC236}">
                <a16:creationId xmlns:a16="http://schemas.microsoft.com/office/drawing/2014/main" id="{1B3E3936-15B2-9EE9-B5F1-71C119FF4E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3554" y="315589"/>
            <a:ext cx="992192" cy="482760"/>
          </a:xfrm>
          <a:prstGeom prst="rect">
            <a:avLst/>
          </a:prstGeom>
        </p:spPr>
      </p:pic>
      <p:sp>
        <p:nvSpPr>
          <p:cNvPr id="3" name="TextBox 2">
            <a:extLst>
              <a:ext uri="{FF2B5EF4-FFF2-40B4-BE49-F238E27FC236}">
                <a16:creationId xmlns:a16="http://schemas.microsoft.com/office/drawing/2014/main" id="{F7141B6C-8DF2-8C42-FEAC-69DFB4B7112C}"/>
              </a:ext>
            </a:extLst>
          </p:cNvPr>
          <p:cNvSpPr txBox="1"/>
          <p:nvPr/>
        </p:nvSpPr>
        <p:spPr>
          <a:xfrm>
            <a:off x="8084785" y="2627258"/>
            <a:ext cx="3934090" cy="1569660"/>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Relatively low </a:t>
            </a:r>
            <a:r>
              <a:rPr kumimoji="0" lang="en-GB" sz="2400" b="0" i="0" u="none" strike="noStrike" kern="1200" cap="none" spc="0" normalizeH="0" baseline="30000" noProof="0" dirty="0">
                <a:ln>
                  <a:noFill/>
                </a:ln>
                <a:solidFill>
                  <a:prstClr val="black"/>
                </a:solidFill>
                <a:effectLst/>
                <a:uLnTx/>
                <a:uFillTx/>
                <a:latin typeface="Arial"/>
                <a:ea typeface="+mn-ea"/>
                <a:cs typeface="+mn-cs"/>
              </a:rPr>
              <a:t>238</a:t>
            </a:r>
            <a:r>
              <a:rPr kumimoji="0" lang="en-GB" sz="2400" b="0" i="0" u="none" strike="noStrike" kern="1200" cap="none" spc="0" normalizeH="0" baseline="0" noProof="0" dirty="0">
                <a:ln>
                  <a:noFill/>
                </a:ln>
                <a:solidFill>
                  <a:prstClr val="black"/>
                </a:solidFill>
                <a:effectLst/>
                <a:uLnTx/>
                <a:uFillTx/>
                <a:latin typeface="Arial"/>
                <a:ea typeface="+mn-ea"/>
                <a:cs typeface="+mn-cs"/>
              </a:rPr>
              <a:t>U intensity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needed,</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enough for ~ </a:t>
            </a:r>
            <a:r>
              <a:rPr kumimoji="0" lang="en-GB" sz="2400" b="0" i="0" u="none" strike="noStrike" kern="1200" cap="none" spc="0" normalizeH="0" baseline="30000" noProof="0" dirty="0">
                <a:ln>
                  <a:noFill/>
                </a:ln>
                <a:solidFill>
                  <a:prstClr val="black"/>
                </a:solidFill>
                <a:effectLst/>
                <a:uLnTx/>
                <a:uFillTx/>
                <a:latin typeface="Arial"/>
                <a:ea typeface="+mn-ea"/>
                <a:cs typeface="+mn-cs"/>
              </a:rPr>
              <a:t>132</a:t>
            </a:r>
            <a:r>
              <a:rPr kumimoji="0" lang="en-GB" sz="2400" b="0" i="0" u="none" strike="noStrike" kern="1200" cap="none" spc="0" normalizeH="0" baseline="0" noProof="0" dirty="0">
                <a:ln>
                  <a:noFill/>
                </a:ln>
                <a:solidFill>
                  <a:prstClr val="black"/>
                </a:solidFill>
                <a:effectLst/>
                <a:uLnTx/>
                <a:uFillTx/>
                <a:latin typeface="Arial"/>
                <a:ea typeface="+mn-ea"/>
                <a:cs typeface="+mn-cs"/>
              </a:rPr>
              <a:t>Sn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7A4FA901-42E5-2674-D3E1-F74F36A1E2C0}"/>
              </a:ext>
            </a:extLst>
          </p:cNvPr>
          <p:cNvSpPr txBox="1"/>
          <p:nvPr/>
        </p:nvSpPr>
        <p:spPr>
          <a:xfrm>
            <a:off x="9793933" y="5234944"/>
            <a:ext cx="2138727" cy="1200329"/>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Important for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understanding</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neutron stars</a:t>
            </a:r>
          </a:p>
        </p:txBody>
      </p:sp>
      <p:pic>
        <p:nvPicPr>
          <p:cNvPr id="6" name="Picture 87" descr="FAIR_farb_RGB_3cm">
            <a:extLst>
              <a:ext uri="{FF2B5EF4-FFF2-40B4-BE49-F238E27FC236}">
                <a16:creationId xmlns:a16="http://schemas.microsoft.com/office/drawing/2014/main" id="{90EECF11-1FE6-8430-0FEF-012EF4A214B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B690CA70-7A98-A1F4-9E36-D413D36622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6104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4655" y="92189"/>
            <a:ext cx="9674192" cy="787557"/>
          </a:xfrm>
        </p:spPr>
        <p:txBody>
          <a:bodyPr/>
          <a:lstStyle/>
          <a:p>
            <a:r>
              <a:rPr lang="en-US" sz="3200" dirty="0">
                <a:latin typeface="Times New Roman" panose="02020603050405020304" pitchFamily="18" charset="0"/>
                <a:cs typeface="Times New Roman" panose="02020603050405020304" pitchFamily="18" charset="0"/>
              </a:rPr>
              <a:t>Fission</a:t>
            </a:r>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2330" y="1175051"/>
            <a:ext cx="8423091" cy="4985048"/>
          </a:xfrm>
          <a:prstGeom prst="rect">
            <a:avLst/>
          </a:prstGeom>
        </p:spPr>
      </p:pic>
      <p:pic>
        <p:nvPicPr>
          <p:cNvPr id="16" name="Picture 87" descr="FAIR_farb_RGB_3cm">
            <a:extLst>
              <a:ext uri="{FF2B5EF4-FFF2-40B4-BE49-F238E27FC236}">
                <a16:creationId xmlns:a16="http://schemas.microsoft.com/office/drawing/2014/main" id="{14F8A040-8EF4-A300-BD7C-B1A4A50FC5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9">
            <a:extLst>
              <a:ext uri="{FF2B5EF4-FFF2-40B4-BE49-F238E27FC236}">
                <a16:creationId xmlns:a16="http://schemas.microsoft.com/office/drawing/2014/main" id="{1B3E3936-15B2-9EE9-B5F1-71C119FF4E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2000" y="350302"/>
            <a:ext cx="1063333" cy="517375"/>
          </a:xfrm>
          <a:prstGeom prst="rect">
            <a:avLst/>
          </a:prstGeom>
        </p:spPr>
      </p:pic>
      <p:sp>
        <p:nvSpPr>
          <p:cNvPr id="29" name="TextBox 28">
            <a:extLst>
              <a:ext uri="{FF2B5EF4-FFF2-40B4-BE49-F238E27FC236}">
                <a16:creationId xmlns:a16="http://schemas.microsoft.com/office/drawing/2014/main" id="{24A9DBF1-3DD2-39F6-B629-D544DCD9204A}"/>
              </a:ext>
            </a:extLst>
          </p:cNvPr>
          <p:cNvSpPr txBox="1"/>
          <p:nvPr/>
        </p:nvSpPr>
        <p:spPr>
          <a:xfrm>
            <a:off x="96254" y="6110518"/>
            <a:ext cx="11646040" cy="738664"/>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measured Z (red) and A (green) fission yields in actinides and pre- actinides together with the neutron-rich (dark blue circles and dots) and other nuclei (light blue circles) that can be investigated at FAIR</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D4B96288-A112-DBDA-B9CB-A69D1C5056A8}"/>
              </a:ext>
            </a:extLst>
          </p:cNvPr>
          <p:cNvSpPr txBox="1"/>
          <p:nvPr/>
        </p:nvSpPr>
        <p:spPr>
          <a:xfrm>
            <a:off x="8826976" y="5491095"/>
            <a:ext cx="3365024" cy="1200329"/>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Important for r process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87" descr="FAIR_farb_RGB_3cm">
            <a:extLst>
              <a:ext uri="{FF2B5EF4-FFF2-40B4-BE49-F238E27FC236}">
                <a16:creationId xmlns:a16="http://schemas.microsoft.com/office/drawing/2014/main" id="{580D4FF4-6DDC-6F69-7C18-5362A592D2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NUSTAR-Logo">
            <a:extLst>
              <a:ext uri="{FF2B5EF4-FFF2-40B4-BE49-F238E27FC236}">
                <a16:creationId xmlns:a16="http://schemas.microsoft.com/office/drawing/2014/main" id="{DDEECDFC-DC8D-3269-0B93-4A8EDBEFB8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2001" y="1663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1585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1457110" y="269535"/>
            <a:ext cx="9157650" cy="787557"/>
          </a:xfrm>
        </p:spPr>
        <p:txBody>
          <a:bodyPr/>
          <a:lstStyle/>
          <a:p>
            <a:pPr algn="ctr"/>
            <a:r>
              <a:rPr lang="en-GB" sz="3200" dirty="0">
                <a:latin typeface="Times New Roman" panose="02020603050405020304" pitchFamily="18" charset="0"/>
                <a:cs typeface="Times New Roman" panose="02020603050405020304" pitchFamily="18" charset="0"/>
              </a:rPr>
              <a:t>Experiment locations at Super-FRS: </a:t>
            </a:r>
            <a:br>
              <a:rPr lang="en-GB" sz="3200" dirty="0">
                <a:latin typeface="Times New Roman" panose="02020603050405020304" pitchFamily="18" charset="0"/>
                <a:cs typeface="Times New Roman" panose="02020603050405020304" pitchFamily="18" charset="0"/>
              </a:rPr>
            </a:br>
            <a:r>
              <a:rPr lang="en-GB" sz="3200" dirty="0">
                <a:latin typeface="Times New Roman" panose="02020603050405020304" pitchFamily="18" charset="0"/>
                <a:cs typeface="Times New Roman" panose="02020603050405020304" pitchFamily="18" charset="0"/>
              </a:rPr>
              <a:t>ES and FS</a:t>
            </a:r>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3F28671-69AD-D1C9-C6FF-92027C7D8075}"/>
              </a:ext>
            </a:extLst>
          </p:cNvPr>
          <p:cNvGrpSpPr/>
          <p:nvPr/>
        </p:nvGrpSpPr>
        <p:grpSpPr bwMode="auto">
          <a:xfrm>
            <a:off x="763572" y="1058663"/>
            <a:ext cx="9933003" cy="5681308"/>
            <a:chOff x="0" y="0"/>
            <a:chExt cx="5857198" cy="2324878"/>
          </a:xfrm>
        </p:grpSpPr>
        <p:pic>
          <p:nvPicPr>
            <p:cNvPr id="6" name="Google Shape;126;p27">
              <a:extLst>
                <a:ext uri="{FF2B5EF4-FFF2-40B4-BE49-F238E27FC236}">
                  <a16:creationId xmlns:a16="http://schemas.microsoft.com/office/drawing/2014/main" id="{B0AC0644-5F69-47C9-63AE-E6C88D730A96}"/>
                </a:ext>
              </a:extLst>
            </p:cNvPr>
            <p:cNvPicPr/>
            <p:nvPr/>
          </p:nvPicPr>
          <p:blipFill>
            <a:blip r:embed="rId4">
              <a:alphaModFix/>
            </a:blip>
            <a:srcRect t="5302" r="22500" b="36099"/>
            <a:stretch/>
          </p:blipFill>
          <p:spPr bwMode="auto">
            <a:xfrm>
              <a:off x="0" y="38158"/>
              <a:ext cx="5668920" cy="2285640"/>
            </a:xfrm>
            <a:prstGeom prst="rect">
              <a:avLst/>
            </a:prstGeom>
            <a:noFill/>
            <a:ln>
              <a:noFill/>
            </a:ln>
          </p:spPr>
        </p:pic>
        <p:cxnSp>
          <p:nvCxnSpPr>
            <p:cNvPr id="7" name="Google Shape;127;p27">
              <a:extLst>
                <a:ext uri="{FF2B5EF4-FFF2-40B4-BE49-F238E27FC236}">
                  <a16:creationId xmlns:a16="http://schemas.microsoft.com/office/drawing/2014/main" id="{F21FEA93-9FBD-6696-68C6-EA85F3867472}"/>
                </a:ext>
              </a:extLst>
            </p:cNvPr>
            <p:cNvCxnSpPr>
              <a:cxnSpLocks/>
            </p:cNvCxnSpPr>
            <p:nvPr/>
          </p:nvCxnSpPr>
          <p:spPr bwMode="auto">
            <a:xfrm flipH="1">
              <a:off x="725759" y="755638"/>
              <a:ext cx="106560" cy="84600"/>
            </a:xfrm>
            <a:prstGeom prst="straightConnector1">
              <a:avLst/>
            </a:prstGeom>
            <a:noFill/>
            <a:ln w="54700" cap="flat" cmpd="sng">
              <a:solidFill>
                <a:srgbClr val="72BF44"/>
              </a:solidFill>
              <a:prstDash val="solid"/>
              <a:round/>
              <a:headEnd type="none" w="sm" len="sm"/>
              <a:tailEnd type="none" w="sm" len="sm"/>
            </a:ln>
          </p:spPr>
        </p:cxnSp>
        <p:grpSp>
          <p:nvGrpSpPr>
            <p:cNvPr id="9" name="Google Shape;128;p27">
              <a:extLst>
                <a:ext uri="{FF2B5EF4-FFF2-40B4-BE49-F238E27FC236}">
                  <a16:creationId xmlns:a16="http://schemas.microsoft.com/office/drawing/2014/main" id="{689D3298-ABD0-F175-9A2D-D4E2494A7F4E}"/>
                </a:ext>
              </a:extLst>
            </p:cNvPr>
            <p:cNvGrpSpPr/>
            <p:nvPr/>
          </p:nvGrpSpPr>
          <p:grpSpPr bwMode="auto">
            <a:xfrm>
              <a:off x="307438" y="626759"/>
              <a:ext cx="4100690" cy="941474"/>
              <a:chOff x="307438" y="626759"/>
              <a:chExt cx="4100690" cy="941474"/>
            </a:xfrm>
          </p:grpSpPr>
          <p:cxnSp>
            <p:nvCxnSpPr>
              <p:cNvPr id="32" name="Google Shape;129;p27">
                <a:extLst>
                  <a:ext uri="{FF2B5EF4-FFF2-40B4-BE49-F238E27FC236}">
                    <a16:creationId xmlns:a16="http://schemas.microsoft.com/office/drawing/2014/main" id="{CCF6B05C-DBA0-2C15-9C35-7EDB63EE4527}"/>
                  </a:ext>
                </a:extLst>
              </p:cNvPr>
              <p:cNvCxnSpPr>
                <a:cxnSpLocks/>
              </p:cNvCxnSpPr>
              <p:nvPr/>
            </p:nvCxnSpPr>
            <p:spPr bwMode="auto">
              <a:xfrm rot="10800000" flipH="1">
                <a:off x="307438" y="763198"/>
                <a:ext cx="501120" cy="466560"/>
              </a:xfrm>
              <a:prstGeom prst="straightConnector1">
                <a:avLst/>
              </a:prstGeom>
              <a:noFill/>
              <a:ln w="54700" cap="flat" cmpd="sng">
                <a:solidFill>
                  <a:srgbClr val="94FA58"/>
                </a:solidFill>
                <a:prstDash val="solid"/>
                <a:round/>
                <a:headEnd type="none" w="sm" len="sm"/>
                <a:tailEnd type="none" w="sm" len="sm"/>
              </a:ln>
            </p:spPr>
          </p:cxnSp>
          <p:cxnSp>
            <p:nvCxnSpPr>
              <p:cNvPr id="33" name="Google Shape;130;p27">
                <a:extLst>
                  <a:ext uri="{FF2B5EF4-FFF2-40B4-BE49-F238E27FC236}">
                    <a16:creationId xmlns:a16="http://schemas.microsoft.com/office/drawing/2014/main" id="{653AD144-B5CA-B310-4057-ADF765AE5241}"/>
                  </a:ext>
                </a:extLst>
              </p:cNvPr>
              <p:cNvCxnSpPr>
                <a:cxnSpLocks/>
              </p:cNvCxnSpPr>
              <p:nvPr/>
            </p:nvCxnSpPr>
            <p:spPr bwMode="auto">
              <a:xfrm rot="10800000" flipH="1">
                <a:off x="808558" y="631078"/>
                <a:ext cx="833040" cy="132120"/>
              </a:xfrm>
              <a:prstGeom prst="straightConnector1">
                <a:avLst/>
              </a:prstGeom>
              <a:noFill/>
              <a:ln w="54700" cap="flat" cmpd="sng">
                <a:solidFill>
                  <a:srgbClr val="94FA58"/>
                </a:solidFill>
                <a:prstDash val="solid"/>
                <a:round/>
                <a:headEnd type="none" w="sm" len="sm"/>
                <a:tailEnd type="none" w="sm" len="sm"/>
              </a:ln>
            </p:spPr>
          </p:cxnSp>
          <p:cxnSp>
            <p:nvCxnSpPr>
              <p:cNvPr id="34" name="Google Shape;131;p27">
                <a:extLst>
                  <a:ext uri="{FF2B5EF4-FFF2-40B4-BE49-F238E27FC236}">
                    <a16:creationId xmlns:a16="http://schemas.microsoft.com/office/drawing/2014/main" id="{65E165F3-EB05-890D-B01A-727326308317}"/>
                  </a:ext>
                </a:extLst>
              </p:cNvPr>
              <p:cNvCxnSpPr>
                <a:cxnSpLocks/>
              </p:cNvCxnSpPr>
              <p:nvPr/>
            </p:nvCxnSpPr>
            <p:spPr bwMode="auto">
              <a:xfrm rot="10800000">
                <a:off x="1641597" y="626759"/>
                <a:ext cx="511920" cy="146160"/>
              </a:xfrm>
              <a:prstGeom prst="straightConnector1">
                <a:avLst/>
              </a:prstGeom>
              <a:noFill/>
              <a:ln w="54700" cap="flat" cmpd="sng">
                <a:solidFill>
                  <a:srgbClr val="94FA58"/>
                </a:solidFill>
                <a:prstDash val="solid"/>
                <a:round/>
                <a:headEnd type="none" w="sm" len="sm"/>
                <a:tailEnd type="none" w="sm" len="sm"/>
              </a:ln>
            </p:spPr>
          </p:cxnSp>
          <p:cxnSp>
            <p:nvCxnSpPr>
              <p:cNvPr id="35" name="Google Shape;132;p27">
                <a:extLst>
                  <a:ext uri="{FF2B5EF4-FFF2-40B4-BE49-F238E27FC236}">
                    <a16:creationId xmlns:a16="http://schemas.microsoft.com/office/drawing/2014/main" id="{BF161A51-C052-FC9B-B3A5-86B2F754D273}"/>
                  </a:ext>
                </a:extLst>
              </p:cNvPr>
              <p:cNvCxnSpPr>
                <a:cxnSpLocks/>
              </p:cNvCxnSpPr>
              <p:nvPr/>
            </p:nvCxnSpPr>
            <p:spPr bwMode="auto">
              <a:xfrm>
                <a:off x="2151358" y="765358"/>
                <a:ext cx="411120" cy="441000"/>
              </a:xfrm>
              <a:prstGeom prst="straightConnector1">
                <a:avLst/>
              </a:prstGeom>
              <a:noFill/>
              <a:ln w="54700" cap="flat" cmpd="sng">
                <a:solidFill>
                  <a:srgbClr val="94FA58"/>
                </a:solidFill>
                <a:prstDash val="solid"/>
                <a:round/>
                <a:headEnd type="none" w="sm" len="sm"/>
                <a:tailEnd type="none" w="sm" len="sm"/>
              </a:ln>
            </p:spPr>
          </p:cxnSp>
          <p:cxnSp>
            <p:nvCxnSpPr>
              <p:cNvPr id="36" name="Google Shape;133;p27">
                <a:extLst>
                  <a:ext uri="{FF2B5EF4-FFF2-40B4-BE49-F238E27FC236}">
                    <a16:creationId xmlns:a16="http://schemas.microsoft.com/office/drawing/2014/main" id="{8A8885A0-E06A-34D3-51E2-59CEBCF5EEB5}"/>
                  </a:ext>
                </a:extLst>
              </p:cNvPr>
              <p:cNvCxnSpPr>
                <a:cxnSpLocks/>
              </p:cNvCxnSpPr>
              <p:nvPr/>
            </p:nvCxnSpPr>
            <p:spPr bwMode="auto">
              <a:xfrm rot="10800000">
                <a:off x="2557078" y="1194839"/>
                <a:ext cx="557280" cy="170640"/>
              </a:xfrm>
              <a:prstGeom prst="straightConnector1">
                <a:avLst/>
              </a:prstGeom>
              <a:noFill/>
              <a:ln w="54700" cap="flat" cmpd="sng">
                <a:solidFill>
                  <a:srgbClr val="94FA58"/>
                </a:solidFill>
                <a:prstDash val="solid"/>
                <a:round/>
                <a:headEnd type="none" w="sm" len="sm"/>
                <a:tailEnd type="none" w="sm" len="sm"/>
              </a:ln>
            </p:spPr>
          </p:cxnSp>
          <p:cxnSp>
            <p:nvCxnSpPr>
              <p:cNvPr id="37" name="Google Shape;134;p27">
                <a:extLst>
                  <a:ext uri="{FF2B5EF4-FFF2-40B4-BE49-F238E27FC236}">
                    <a16:creationId xmlns:a16="http://schemas.microsoft.com/office/drawing/2014/main" id="{16AD517A-1DEE-2183-2071-5B385FD73CBD}"/>
                  </a:ext>
                </a:extLst>
              </p:cNvPr>
              <p:cNvCxnSpPr>
                <a:cxnSpLocks/>
              </p:cNvCxnSpPr>
              <p:nvPr/>
            </p:nvCxnSpPr>
            <p:spPr bwMode="auto">
              <a:xfrm rot="10800000" flipH="1">
                <a:off x="3108957" y="1308958"/>
                <a:ext cx="457200" cy="56520"/>
              </a:xfrm>
              <a:prstGeom prst="straightConnector1">
                <a:avLst/>
              </a:prstGeom>
              <a:noFill/>
              <a:ln w="54700" cap="flat" cmpd="sng">
                <a:solidFill>
                  <a:srgbClr val="94FA58"/>
                </a:solidFill>
                <a:prstDash val="solid"/>
                <a:round/>
                <a:headEnd type="none" w="sm" len="sm"/>
                <a:tailEnd type="none" w="sm" len="sm"/>
              </a:ln>
            </p:spPr>
          </p:cxnSp>
          <p:cxnSp>
            <p:nvCxnSpPr>
              <p:cNvPr id="38" name="Google Shape;135;p27">
                <a:extLst>
                  <a:ext uri="{FF2B5EF4-FFF2-40B4-BE49-F238E27FC236}">
                    <a16:creationId xmlns:a16="http://schemas.microsoft.com/office/drawing/2014/main" id="{98887968-AE07-4AE6-66C8-BCF228E356BD}"/>
                  </a:ext>
                </a:extLst>
              </p:cNvPr>
              <p:cNvCxnSpPr>
                <a:cxnSpLocks/>
              </p:cNvCxnSpPr>
              <p:nvPr/>
            </p:nvCxnSpPr>
            <p:spPr bwMode="auto">
              <a:xfrm rot="10800000">
                <a:off x="3560328" y="1303033"/>
                <a:ext cx="847800" cy="265200"/>
              </a:xfrm>
              <a:prstGeom prst="straightConnector1">
                <a:avLst/>
              </a:prstGeom>
              <a:noFill/>
              <a:ln w="54700" cap="flat" cmpd="sng">
                <a:solidFill>
                  <a:srgbClr val="94FA58"/>
                </a:solidFill>
                <a:prstDash val="solid"/>
                <a:round/>
                <a:headEnd type="none" w="sm" len="sm"/>
                <a:tailEnd type="none" w="sm" len="sm"/>
              </a:ln>
            </p:spPr>
          </p:cxnSp>
        </p:grpSp>
        <p:grpSp>
          <p:nvGrpSpPr>
            <p:cNvPr id="13" name="Google Shape;136;p27">
              <a:extLst>
                <a:ext uri="{FF2B5EF4-FFF2-40B4-BE49-F238E27FC236}">
                  <a16:creationId xmlns:a16="http://schemas.microsoft.com/office/drawing/2014/main" id="{CD29CF94-AD63-68EF-5F8F-C433227196BE}"/>
                </a:ext>
              </a:extLst>
            </p:cNvPr>
            <p:cNvGrpSpPr/>
            <p:nvPr/>
          </p:nvGrpSpPr>
          <p:grpSpPr bwMode="auto">
            <a:xfrm>
              <a:off x="2007358" y="0"/>
              <a:ext cx="3849840" cy="2324878"/>
              <a:chOff x="2007358" y="0"/>
              <a:chExt cx="3849840" cy="2324878"/>
            </a:xfrm>
          </p:grpSpPr>
          <p:sp>
            <p:nvSpPr>
              <p:cNvPr id="18" name="Google Shape;137;p27">
                <a:extLst>
                  <a:ext uri="{FF2B5EF4-FFF2-40B4-BE49-F238E27FC236}">
                    <a16:creationId xmlns:a16="http://schemas.microsoft.com/office/drawing/2014/main" id="{E1FEE75E-E11E-D5A0-DF9F-6CD99129342A}"/>
                  </a:ext>
                </a:extLst>
              </p:cNvPr>
              <p:cNvSpPr/>
              <p:nvPr/>
            </p:nvSpPr>
            <p:spPr bwMode="auto">
              <a:xfrm>
                <a:off x="2007358" y="180000"/>
                <a:ext cx="1005840" cy="2743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38;p27">
                <a:extLst>
                  <a:ext uri="{FF2B5EF4-FFF2-40B4-BE49-F238E27FC236}">
                    <a16:creationId xmlns:a16="http://schemas.microsoft.com/office/drawing/2014/main" id="{2E604808-ADD7-7743-57C1-FEBF1F261D15}"/>
                  </a:ext>
                </a:extLst>
              </p:cNvPr>
              <p:cNvSpPr/>
              <p:nvPr/>
            </p:nvSpPr>
            <p:spPr bwMode="auto">
              <a:xfrm>
                <a:off x="4062958" y="0"/>
                <a:ext cx="731520" cy="18288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0" name="Google Shape;139;p27">
                <a:extLst>
                  <a:ext uri="{FF2B5EF4-FFF2-40B4-BE49-F238E27FC236}">
                    <a16:creationId xmlns:a16="http://schemas.microsoft.com/office/drawing/2014/main" id="{0B1B4EA9-3734-D0DA-F7AC-D94CCD6E7B38}"/>
                  </a:ext>
                </a:extLst>
              </p:cNvPr>
              <p:cNvSpPr/>
              <p:nvPr/>
            </p:nvSpPr>
            <p:spPr bwMode="auto">
              <a:xfrm>
                <a:off x="5308558" y="779760"/>
                <a:ext cx="548640" cy="457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40;p27">
                <a:extLst>
                  <a:ext uri="{FF2B5EF4-FFF2-40B4-BE49-F238E27FC236}">
                    <a16:creationId xmlns:a16="http://schemas.microsoft.com/office/drawing/2014/main" id="{51989D90-AA44-9F47-B3ED-25361B8C7590}"/>
                  </a:ext>
                </a:extLst>
              </p:cNvPr>
              <p:cNvSpPr/>
              <p:nvPr/>
            </p:nvSpPr>
            <p:spPr bwMode="auto">
              <a:xfrm>
                <a:off x="2560318" y="1803599"/>
                <a:ext cx="1005840" cy="4291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141;p27">
                <a:extLst>
                  <a:ext uri="{FF2B5EF4-FFF2-40B4-BE49-F238E27FC236}">
                    <a16:creationId xmlns:a16="http://schemas.microsoft.com/office/drawing/2014/main" id="{0BEB179E-77C9-CA1A-3EDA-3EAF69D12758}"/>
                  </a:ext>
                </a:extLst>
              </p:cNvPr>
              <p:cNvSpPr/>
              <p:nvPr/>
            </p:nvSpPr>
            <p:spPr bwMode="auto">
              <a:xfrm>
                <a:off x="2737077" y="1129320"/>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42;p27">
                <a:extLst>
                  <a:ext uri="{FF2B5EF4-FFF2-40B4-BE49-F238E27FC236}">
                    <a16:creationId xmlns:a16="http://schemas.microsoft.com/office/drawing/2014/main" id="{FBD86E07-30A6-FFE0-685D-9345AFA54CFE}"/>
                  </a:ext>
                </a:extLst>
              </p:cNvPr>
              <p:cNvSpPr/>
              <p:nvPr/>
            </p:nvSpPr>
            <p:spPr bwMode="auto">
              <a:xfrm>
                <a:off x="3712318" y="1226878"/>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4" name="Google Shape;143;p27">
                <a:extLst>
                  <a:ext uri="{FF2B5EF4-FFF2-40B4-BE49-F238E27FC236}">
                    <a16:creationId xmlns:a16="http://schemas.microsoft.com/office/drawing/2014/main" id="{7D54C17B-1D03-BB4A-8F53-43DFC3C178C8}"/>
                  </a:ext>
                </a:extLst>
              </p:cNvPr>
              <p:cNvSpPr/>
              <p:nvPr/>
            </p:nvSpPr>
            <p:spPr bwMode="auto">
              <a:xfrm>
                <a:off x="4236718" y="1405863"/>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25" name="Google Shape;144;p27">
                <a:extLst>
                  <a:ext uri="{FF2B5EF4-FFF2-40B4-BE49-F238E27FC236}">
                    <a16:creationId xmlns:a16="http://schemas.microsoft.com/office/drawing/2014/main" id="{88E80058-91D3-74B5-564A-5DD56076667E}"/>
                  </a:ext>
                </a:extLst>
              </p:cNvPr>
              <p:cNvGrpSpPr/>
              <p:nvPr/>
            </p:nvGrpSpPr>
            <p:grpSpPr bwMode="auto">
              <a:xfrm>
                <a:off x="3679558" y="246959"/>
                <a:ext cx="1985039" cy="2077919"/>
                <a:chOff x="3679558" y="246959"/>
                <a:chExt cx="1985039" cy="2077919"/>
              </a:xfrm>
            </p:grpSpPr>
            <p:sp>
              <p:nvSpPr>
                <p:cNvPr id="28" name="Google Shape;145;p27">
                  <a:extLst>
                    <a:ext uri="{FF2B5EF4-FFF2-40B4-BE49-F238E27FC236}">
                      <a16:creationId xmlns:a16="http://schemas.microsoft.com/office/drawing/2014/main" id="{CD5733ED-9672-1BEA-3340-37436A2E2245}"/>
                    </a:ext>
                  </a:extLst>
                </p:cNvPr>
                <p:cNvSpPr/>
                <p:nvPr/>
              </p:nvSpPr>
              <p:spPr bwMode="auto">
                <a:xfrm rot="-2124600">
                  <a:off x="4335837" y="246959"/>
                  <a:ext cx="844920" cy="28584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146;p27">
                  <a:extLst>
                    <a:ext uri="{FF2B5EF4-FFF2-40B4-BE49-F238E27FC236}">
                      <a16:creationId xmlns:a16="http://schemas.microsoft.com/office/drawing/2014/main" id="{0A07BDBF-4E63-3FC7-496C-87AE04A33BC2}"/>
                    </a:ext>
                  </a:extLst>
                </p:cNvPr>
                <p:cNvSpPr/>
                <p:nvPr/>
              </p:nvSpPr>
              <p:spPr bwMode="auto">
                <a:xfrm rot="-2124600">
                  <a:off x="4394517" y="481318"/>
                  <a:ext cx="1129320" cy="36648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147;p27">
                  <a:extLst>
                    <a:ext uri="{FF2B5EF4-FFF2-40B4-BE49-F238E27FC236}">
                      <a16:creationId xmlns:a16="http://schemas.microsoft.com/office/drawing/2014/main" id="{ACD0F4DB-162C-AD7A-FD45-234230A6FB52}"/>
                    </a:ext>
                  </a:extLst>
                </p:cNvPr>
                <p:cNvSpPr/>
                <p:nvPr/>
              </p:nvSpPr>
              <p:spPr bwMode="auto">
                <a:xfrm rot="1096198">
                  <a:off x="3679558" y="1876319"/>
                  <a:ext cx="1129320" cy="27036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1" name="Google Shape;148;p27">
                  <a:extLst>
                    <a:ext uri="{FF2B5EF4-FFF2-40B4-BE49-F238E27FC236}">
                      <a16:creationId xmlns:a16="http://schemas.microsoft.com/office/drawing/2014/main" id="{7AB1B115-FB31-9750-F0B2-BEC7B0D672FC}"/>
                    </a:ext>
                  </a:extLst>
                </p:cNvPr>
                <p:cNvSpPr/>
                <p:nvPr/>
              </p:nvSpPr>
              <p:spPr bwMode="auto">
                <a:xfrm rot="38400">
                  <a:off x="4478757" y="2054158"/>
                  <a:ext cx="1185840" cy="270720"/>
                </a:xfrm>
                <a:prstGeom prst="rect">
                  <a:avLst/>
                </a:prstGeom>
                <a:solidFill>
                  <a:srgbClr val="B2B2B2">
                    <a:alpha val="54900"/>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149;p27">
                <a:extLst>
                  <a:ext uri="{FF2B5EF4-FFF2-40B4-BE49-F238E27FC236}">
                    <a16:creationId xmlns:a16="http://schemas.microsoft.com/office/drawing/2014/main" id="{DAC528A1-8F5B-EECF-903A-C2F73D4BB250}"/>
                  </a:ext>
                </a:extLst>
              </p:cNvPr>
              <p:cNvSpPr txBox="1"/>
              <p:nvPr/>
            </p:nvSpPr>
            <p:spPr bwMode="auto">
              <a:xfrm>
                <a:off x="2495707" y="1640180"/>
                <a:ext cx="839320" cy="346200"/>
              </a:xfrm>
              <a:prstGeom prst="rect">
                <a:avLst/>
              </a:prstGeom>
              <a:noFill/>
              <a:ln>
                <a:noFill/>
              </a:ln>
            </p:spPr>
            <p:txBody>
              <a:bodyPr spcFirstLastPara="1" wrap="square" lIns="90000" tIns="45000" rIns="90000" bIns="450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FMF2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27" name="Google Shape;150;p27">
                <a:extLst>
                  <a:ext uri="{FF2B5EF4-FFF2-40B4-BE49-F238E27FC236}">
                    <a16:creationId xmlns:a16="http://schemas.microsoft.com/office/drawing/2014/main" id="{04AF5F9D-5962-5C46-294B-692BA1B6D9A7}"/>
                  </a:ext>
                </a:extLst>
              </p:cNvPr>
              <p:cNvSpPr txBox="1"/>
              <p:nvPr/>
            </p:nvSpPr>
            <p:spPr bwMode="auto">
              <a:xfrm>
                <a:off x="2289729" y="238227"/>
                <a:ext cx="1798200" cy="487200"/>
              </a:xfrm>
              <a:prstGeom prst="rect">
                <a:avLst/>
              </a:prstGeom>
              <a:noFill/>
              <a:ln>
                <a:noFill/>
              </a:ln>
            </p:spPr>
            <p:txBody>
              <a:bodyPr spcFirstLastPara="1" wrap="square" lIns="90000" tIns="45000" rIns="90000" bIns="450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FHF1</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cxnSp>
          <p:nvCxnSpPr>
            <p:cNvPr id="14" name="Google Shape;152;p27">
              <a:extLst>
                <a:ext uri="{FF2B5EF4-FFF2-40B4-BE49-F238E27FC236}">
                  <a16:creationId xmlns:a16="http://schemas.microsoft.com/office/drawing/2014/main" id="{8E1BDBDB-93CF-7AEA-6B38-2CCA4EE36F3F}"/>
                </a:ext>
              </a:extLst>
            </p:cNvPr>
            <p:cNvCxnSpPr>
              <a:cxnSpLocks/>
            </p:cNvCxnSpPr>
            <p:nvPr/>
          </p:nvCxnSpPr>
          <p:spPr bwMode="auto">
            <a:xfrm rot="10800000" flipH="1">
              <a:off x="2870640" y="1248539"/>
              <a:ext cx="1500" cy="344100"/>
            </a:xfrm>
            <a:prstGeom prst="straightConnector1">
              <a:avLst/>
            </a:prstGeom>
            <a:noFill/>
            <a:ln w="18350" cap="flat" cmpd="sng">
              <a:solidFill>
                <a:srgbClr val="000000"/>
              </a:solidFill>
              <a:prstDash val="solid"/>
              <a:round/>
              <a:headEnd type="none" w="sm" len="sm"/>
              <a:tailEnd type="stealth" w="med" len="med"/>
            </a:ln>
          </p:spPr>
        </p:cxnSp>
        <p:cxnSp>
          <p:nvCxnSpPr>
            <p:cNvPr id="15" name="Google Shape;153;p27">
              <a:extLst>
                <a:ext uri="{FF2B5EF4-FFF2-40B4-BE49-F238E27FC236}">
                  <a16:creationId xmlns:a16="http://schemas.microsoft.com/office/drawing/2014/main" id="{69512C7F-3A93-9C42-E8DA-16C310AA6348}"/>
                </a:ext>
              </a:extLst>
            </p:cNvPr>
            <p:cNvCxnSpPr>
              <a:cxnSpLocks/>
            </p:cNvCxnSpPr>
            <p:nvPr/>
          </p:nvCxnSpPr>
          <p:spPr bwMode="auto">
            <a:xfrm>
              <a:off x="3401640" y="476999"/>
              <a:ext cx="457200" cy="914400"/>
            </a:xfrm>
            <a:prstGeom prst="straightConnector1">
              <a:avLst/>
            </a:prstGeom>
            <a:noFill/>
            <a:ln w="18350" cap="flat" cmpd="sng">
              <a:solidFill>
                <a:srgbClr val="000000"/>
              </a:solidFill>
              <a:prstDash val="solid"/>
              <a:round/>
              <a:headEnd type="none" w="sm" len="sm"/>
              <a:tailEnd type="stealth" w="med" len="med"/>
            </a:ln>
          </p:spPr>
        </p:cxnSp>
        <p:cxnSp>
          <p:nvCxnSpPr>
            <p:cNvPr id="16" name="Google Shape;156;p27">
              <a:extLst>
                <a:ext uri="{FF2B5EF4-FFF2-40B4-BE49-F238E27FC236}">
                  <a16:creationId xmlns:a16="http://schemas.microsoft.com/office/drawing/2014/main" id="{4DE9A283-C6CF-D128-584C-3EE14C043BCB}"/>
                </a:ext>
              </a:extLst>
            </p:cNvPr>
            <p:cNvCxnSpPr>
              <a:cxnSpLocks/>
            </p:cNvCxnSpPr>
            <p:nvPr/>
          </p:nvCxnSpPr>
          <p:spPr bwMode="auto">
            <a:xfrm rot="10800000">
              <a:off x="4380300" y="1554299"/>
              <a:ext cx="301500" cy="103500"/>
            </a:xfrm>
            <a:prstGeom prst="straightConnector1">
              <a:avLst/>
            </a:prstGeom>
            <a:noFill/>
            <a:ln w="18350" cap="flat" cmpd="sng">
              <a:solidFill>
                <a:srgbClr val="000000"/>
              </a:solidFill>
              <a:prstDash val="solid"/>
              <a:round/>
              <a:headEnd type="none" w="sm" len="sm"/>
              <a:tailEnd type="stealth" w="med" len="med"/>
            </a:ln>
          </p:spPr>
        </p:cxnSp>
        <p:sp>
          <p:nvSpPr>
            <p:cNvPr id="17" name="TextBox 2021912769">
              <a:extLst>
                <a:ext uri="{FF2B5EF4-FFF2-40B4-BE49-F238E27FC236}">
                  <a16:creationId xmlns:a16="http://schemas.microsoft.com/office/drawing/2014/main" id="{61C4BA00-A2E0-A001-FE39-AF8CA4F9F062}"/>
                </a:ext>
              </a:extLst>
            </p:cNvPr>
            <p:cNvSpPr txBox="1"/>
            <p:nvPr/>
          </p:nvSpPr>
          <p:spPr bwMode="auto">
            <a:xfrm>
              <a:off x="4622605" y="1494042"/>
              <a:ext cx="662940" cy="310515"/>
            </a:xfrm>
            <a:prstGeom prst="rect">
              <a:avLst/>
            </a:prstGeom>
            <a:solidFill>
              <a:srgbClr val="9D9D9D"/>
            </a:solidFill>
          </p:spPr>
          <p:txBody>
            <a:bodyPr vert="horz" wrap="square" lIns="91440" tIns="45720" rIns="91440" bIns="45720" numCol="1" spcCol="0" rtlCol="0" fromWordArt="0" anchor="t" anchorCtr="0" forceAA="0" compatLnSpc="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sp>
        <p:nvSpPr>
          <p:cNvPr id="39" name="TextBox 38">
            <a:extLst>
              <a:ext uri="{FF2B5EF4-FFF2-40B4-BE49-F238E27FC236}">
                <a16:creationId xmlns:a16="http://schemas.microsoft.com/office/drawing/2014/main" id="{5B98D521-7002-FBF2-30F4-6A2C35C94DFC}"/>
              </a:ext>
            </a:extLst>
          </p:cNvPr>
          <p:cNvSpPr txBox="1"/>
          <p:nvPr/>
        </p:nvSpPr>
        <p:spPr>
          <a:xfrm>
            <a:off x="69876" y="6005596"/>
            <a:ext cx="7707559"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FHF1: </a:t>
            </a:r>
            <a:r>
              <a:rPr kumimoji="0" lang="en-GB" sz="2400" b="1" i="0" u="none" strike="noStrike" kern="1200" cap="none" spc="0" normalizeH="0" baseline="0" noProof="0" dirty="0">
                <a:ln>
                  <a:noFill/>
                </a:ln>
                <a:solidFill>
                  <a:prstClr val="black"/>
                </a:solidFill>
                <a:effectLst/>
                <a:uLnTx/>
                <a:uFillTx/>
                <a:latin typeface="Arial"/>
                <a:ea typeface="+mn-ea"/>
                <a:cs typeface="+mn-cs"/>
              </a:rPr>
              <a:t>Compact setups (DESPEC and </a:t>
            </a:r>
            <a:r>
              <a:rPr kumimoji="0" lang="en-GB" sz="2400" b="1" i="0" u="none" strike="noStrike" kern="1200" cap="none" spc="0" normalizeH="0" baseline="0" noProof="0" dirty="0" err="1">
                <a:ln>
                  <a:noFill/>
                </a:ln>
                <a:solidFill>
                  <a:prstClr val="black"/>
                </a:solidFill>
                <a:effectLst/>
                <a:uLnTx/>
                <a:uFillTx/>
                <a:latin typeface="Arial"/>
                <a:ea typeface="+mn-ea"/>
                <a:cs typeface="+mn-cs"/>
              </a:rPr>
              <a:t>SuperFRS</a:t>
            </a:r>
            <a:r>
              <a:rPr kumimoji="0" lang="en-GB" sz="2400" b="1" i="0" u="none" strike="noStrike" kern="1200" cap="none" spc="0" normalizeH="0" baseline="0" noProof="0" dirty="0">
                <a:ln>
                  <a:noFill/>
                </a:ln>
                <a:solidFill>
                  <a:prstClr val="black"/>
                </a:solidFill>
                <a:effectLst/>
                <a:uLnTx/>
                <a:uFillTx/>
                <a:latin typeface="Arial"/>
                <a:ea typeface="+mn-ea"/>
                <a:cs typeface="+mn-cs"/>
              </a:rPr>
              <a:t>-EC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FHF2: </a:t>
            </a:r>
            <a:r>
              <a:rPr kumimoji="0" lang="en-GB" sz="2400" b="1" i="0" u="none" strike="noStrike" kern="1200" cap="none" spc="0" normalizeH="0" baseline="0" noProof="0" dirty="0">
                <a:ln>
                  <a:noFill/>
                </a:ln>
                <a:solidFill>
                  <a:prstClr val="black"/>
                </a:solidFill>
                <a:effectLst/>
                <a:uLnTx/>
                <a:uFillTx/>
                <a:latin typeface="Arial"/>
                <a:ea typeface="+mn-ea"/>
                <a:cs typeface="+mn-cs"/>
              </a:rPr>
              <a:t>R3B in HEC </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4547C7D9-11D0-DDFA-4D73-8B35731D5EB4}"/>
              </a:ext>
            </a:extLst>
          </p:cNvPr>
          <p:cNvSpPr txBox="1"/>
          <p:nvPr/>
        </p:nvSpPr>
        <p:spPr>
          <a:xfrm>
            <a:off x="9766157" y="1213521"/>
            <a:ext cx="2460930" cy="3046988"/>
          </a:xfrm>
          <a:prstGeom prst="rect">
            <a:avLst/>
          </a:prstGeom>
          <a:solidFill>
            <a:srgbClr val="FDFDFD"/>
          </a:solidFill>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Early Science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(with </a:t>
            </a:r>
            <a:r>
              <a:rPr kumimoji="0" lang="en-GB" sz="2400" b="0" i="0" u="none" strike="noStrike" kern="1200" cap="none" spc="0" normalizeH="0" baseline="0" noProof="0" dirty="0" err="1">
                <a:ln>
                  <a:noFill/>
                </a:ln>
                <a:solidFill>
                  <a:prstClr val="black"/>
                </a:solidFill>
                <a:effectLst/>
                <a:uLnTx/>
                <a:uFillTx/>
                <a:latin typeface="Arial"/>
                <a:ea typeface="+mn-ea"/>
                <a:cs typeface="+mn-cs"/>
              </a:rPr>
              <a:t>SuperFRS</a:t>
            </a:r>
            <a:r>
              <a:rPr kumimoji="0" lang="en-GB" sz="24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end of 2027 -&gt;</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First Science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SIS100)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End of 2028 -&gt;</a:t>
            </a:r>
          </a:p>
        </p:txBody>
      </p:sp>
    </p:spTree>
    <p:extLst>
      <p:ext uri="{BB962C8B-B14F-4D97-AF65-F5344CB8AC3E}">
        <p14:creationId xmlns:p14="http://schemas.microsoft.com/office/powerpoint/2010/main" val="30123650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35D1-5008-9D48-4C33-CA292FB4394E}"/>
              </a:ext>
            </a:extLst>
          </p:cNvPr>
          <p:cNvSpPr>
            <a:spLocks noGrp="1"/>
          </p:cNvSpPr>
          <p:nvPr>
            <p:ph type="title"/>
          </p:nvPr>
        </p:nvSpPr>
        <p:spPr>
          <a:xfrm>
            <a:off x="1778231" y="-72342"/>
            <a:ext cx="8172315" cy="787557"/>
          </a:xfrm>
        </p:spPr>
        <p:txBody>
          <a:bodyPr/>
          <a:lstStyle/>
          <a:p>
            <a:r>
              <a:rPr lang="en-GB" sz="3200" dirty="0"/>
              <a:t>Physics in the </a:t>
            </a:r>
            <a:r>
              <a:rPr lang="en-GB" sz="3200" dirty="0" err="1"/>
              <a:t>SuperFRS</a:t>
            </a:r>
            <a:r>
              <a:rPr lang="en-GB" sz="3200" dirty="0"/>
              <a:t> tunnel</a:t>
            </a:r>
          </a:p>
        </p:txBody>
      </p:sp>
      <p:sp>
        <p:nvSpPr>
          <p:cNvPr id="4" name="TextBox 3">
            <a:extLst>
              <a:ext uri="{FF2B5EF4-FFF2-40B4-BE49-F238E27FC236}">
                <a16:creationId xmlns:a16="http://schemas.microsoft.com/office/drawing/2014/main" id="{C801FFF0-C2D3-FEF8-AC0C-B31ED7F6D8B4}"/>
              </a:ext>
            </a:extLst>
          </p:cNvPr>
          <p:cNvSpPr txBox="1"/>
          <p:nvPr/>
        </p:nvSpPr>
        <p:spPr>
          <a:xfrm>
            <a:off x="623088" y="1247305"/>
            <a:ext cx="6264857" cy="193899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Production of exotic neutron-rich isotopes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beta-decay lifetimes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masses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Astro impact, based on theory</a:t>
            </a:r>
          </a:p>
        </p:txBody>
      </p:sp>
      <p:pic>
        <p:nvPicPr>
          <p:cNvPr id="2052" name="Picture 4">
            <a:extLst>
              <a:ext uri="{FF2B5EF4-FFF2-40B4-BE49-F238E27FC236}">
                <a16:creationId xmlns:a16="http://schemas.microsoft.com/office/drawing/2014/main" id="{EDD2D483-EA7F-C613-423A-A406054B8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113" y="4192717"/>
            <a:ext cx="4120944" cy="2748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11CF5B-147D-C2A4-8F7E-D58E0D55F134}"/>
              </a:ext>
            </a:extLst>
          </p:cNvPr>
          <p:cNvSpPr txBox="1"/>
          <p:nvPr/>
        </p:nvSpPr>
        <p:spPr>
          <a:xfrm>
            <a:off x="9230790" y="4275900"/>
            <a:ext cx="3096620" cy="830997"/>
          </a:xfrm>
          <a:prstGeom prst="rect">
            <a:avLst/>
          </a:prstGeom>
        </p:spPr>
        <p:txBody>
          <a:bodyPr vert="horz"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00"/>
                </a:solidFill>
                <a:effectLst/>
                <a:uLnTx/>
                <a:uFillTx/>
                <a:latin typeface="Arial"/>
                <a:ea typeface="+mn-ea"/>
                <a:cs typeface="+mn-cs"/>
              </a:rPr>
              <a:t>SuperFRS</a:t>
            </a:r>
            <a:r>
              <a:rPr kumimoji="0" lang="en-GB" sz="2400" b="0" i="0" u="none" strike="noStrike" kern="1200" cap="none" spc="0" normalizeH="0" baseline="0" noProof="0" dirty="0">
                <a:ln>
                  <a:noFill/>
                </a:ln>
                <a:solidFill>
                  <a:srgbClr val="FFFF00"/>
                </a:solidFill>
                <a:effectLst/>
                <a:uLnTx/>
                <a:uFillTx/>
                <a:latin typeface="Arial"/>
                <a:ea typeface="+mn-ea"/>
                <a:cs typeface="+mn-cs"/>
              </a:rPr>
              <a:t> Ion Catcher</a:t>
            </a:r>
          </a:p>
        </p:txBody>
      </p:sp>
      <p:pic>
        <p:nvPicPr>
          <p:cNvPr id="2054" name="Picture 6" descr="Figure 6">
            <a:extLst>
              <a:ext uri="{FF2B5EF4-FFF2-40B4-BE49-F238E27FC236}">
                <a16:creationId xmlns:a16="http://schemas.microsoft.com/office/drawing/2014/main" id="{4F3E1D2F-9062-4874-444E-E11D94994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02" y="3562639"/>
            <a:ext cx="3787072" cy="3272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7" descr="FAIR_farb_RGB_3cm">
            <a:extLst>
              <a:ext uri="{FF2B5EF4-FFF2-40B4-BE49-F238E27FC236}">
                <a16:creationId xmlns:a16="http://schemas.microsoft.com/office/drawing/2014/main" id="{6EF61CE2-97E2-0A35-F564-3F66767928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NUSTAR-Logo">
            <a:extLst>
              <a:ext uri="{FF2B5EF4-FFF2-40B4-BE49-F238E27FC236}">
                <a16:creationId xmlns:a16="http://schemas.microsoft.com/office/drawing/2014/main" id="{D4EF9F5B-AFAE-473E-D910-D8F580BBA8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a computer&#10;&#10;Description automatically generated">
            <a:extLst>
              <a:ext uri="{FF2B5EF4-FFF2-40B4-BE49-F238E27FC236}">
                <a16:creationId xmlns:a16="http://schemas.microsoft.com/office/drawing/2014/main" id="{00E72153-7AAA-29B1-FDEA-85925C03B0FD}"/>
              </a:ext>
            </a:extLst>
          </p:cNvPr>
          <p:cNvPicPr>
            <a:picLocks noChangeAspect="1"/>
          </p:cNvPicPr>
          <p:nvPr/>
        </p:nvPicPr>
        <p:blipFill rotWithShape="1">
          <a:blip r:embed="rId7"/>
          <a:srcRect l="21977" t="11954" r="21977" b="11111"/>
          <a:stretch/>
        </p:blipFill>
        <p:spPr>
          <a:xfrm>
            <a:off x="7869114" y="997364"/>
            <a:ext cx="4120945" cy="3182041"/>
          </a:xfrm>
          <a:prstGeom prst="rect">
            <a:avLst/>
          </a:prstGeom>
        </p:spPr>
      </p:pic>
      <p:sp>
        <p:nvSpPr>
          <p:cNvPr id="12" name="TextBox 11">
            <a:extLst>
              <a:ext uri="{FF2B5EF4-FFF2-40B4-BE49-F238E27FC236}">
                <a16:creationId xmlns:a16="http://schemas.microsoft.com/office/drawing/2014/main" id="{15DB7C68-6CF1-CD97-AAC3-BC06E5F2C171}"/>
              </a:ext>
            </a:extLst>
          </p:cNvPr>
          <p:cNvSpPr txBox="1"/>
          <p:nvPr/>
        </p:nvSpPr>
        <p:spPr>
          <a:xfrm>
            <a:off x="10093385" y="1250374"/>
            <a:ext cx="1896673"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Arial"/>
                <a:ea typeface="+mn-ea"/>
                <a:cs typeface="+mn-cs"/>
              </a:rPr>
              <a:t>Decay setup</a:t>
            </a:r>
          </a:p>
        </p:txBody>
      </p:sp>
      <p:pic>
        <p:nvPicPr>
          <p:cNvPr id="3" name="Grafik 12">
            <a:extLst>
              <a:ext uri="{FF2B5EF4-FFF2-40B4-BE49-F238E27FC236}">
                <a16:creationId xmlns:a16="http://schemas.microsoft.com/office/drawing/2014/main" id="{574867BB-0FEF-12D2-9499-D8EDDABCFA67}"/>
              </a:ext>
            </a:extLst>
          </p:cNvPr>
          <p:cNvPicPr>
            <a:picLocks noChangeAspect="1"/>
          </p:cNvPicPr>
          <p:nvPr/>
        </p:nvPicPr>
        <p:blipFill>
          <a:blip r:embed="rId8"/>
          <a:stretch>
            <a:fillRect/>
          </a:stretch>
        </p:blipFill>
        <p:spPr>
          <a:xfrm>
            <a:off x="5215079" y="4133982"/>
            <a:ext cx="3678358" cy="2700688"/>
          </a:xfrm>
          <a:prstGeom prst="rect">
            <a:avLst/>
          </a:prstGeom>
        </p:spPr>
      </p:pic>
    </p:spTree>
    <p:extLst>
      <p:ext uri="{BB962C8B-B14F-4D97-AF65-F5344CB8AC3E}">
        <p14:creationId xmlns:p14="http://schemas.microsoft.com/office/powerpoint/2010/main" val="616508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7C19-CDFA-EC75-54DE-EA0B8E4F5918}"/>
              </a:ext>
            </a:extLst>
          </p:cNvPr>
          <p:cNvSpPr>
            <a:spLocks noGrp="1"/>
          </p:cNvSpPr>
          <p:nvPr>
            <p:ph type="title"/>
          </p:nvPr>
        </p:nvSpPr>
        <p:spPr>
          <a:xfrm>
            <a:off x="3048680" y="150138"/>
            <a:ext cx="8172315" cy="787557"/>
          </a:xfrm>
        </p:spPr>
        <p:txBody>
          <a:bodyPr/>
          <a:lstStyle/>
          <a:p>
            <a:r>
              <a:rPr lang="en-GB" sz="3600" dirty="0"/>
              <a:t>Planning</a:t>
            </a:r>
          </a:p>
        </p:txBody>
      </p:sp>
      <p:pic>
        <p:nvPicPr>
          <p:cNvPr id="3" name="Picture 87" descr="FAIR_farb_RGB_3cm">
            <a:extLst>
              <a:ext uri="{FF2B5EF4-FFF2-40B4-BE49-F238E27FC236}">
                <a16:creationId xmlns:a16="http://schemas.microsoft.com/office/drawing/2014/main" id="{0E135647-0D3F-4D3B-2414-75B0BEFE9CA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NUSTAR-Logo">
            <a:extLst>
              <a:ext uri="{FF2B5EF4-FFF2-40B4-BE49-F238E27FC236}">
                <a16:creationId xmlns:a16="http://schemas.microsoft.com/office/drawing/2014/main" id="{9431854B-A150-A415-3AF5-DB736C9266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D400BC4-9F96-7443-B891-BB8AF2F16435}"/>
              </a:ext>
            </a:extLst>
          </p:cNvPr>
          <p:cNvSpPr txBox="1"/>
          <p:nvPr/>
        </p:nvSpPr>
        <p:spPr>
          <a:xfrm>
            <a:off x="767999" y="1307101"/>
            <a:ext cx="8040984" cy="5632311"/>
          </a:xfrm>
          <a:prstGeom prst="rect">
            <a:avLst/>
          </a:prstGeom>
        </p:spPr>
        <p:txBody>
          <a:bodyPr vert="horz" wrap="none" lIns="91440" tIns="45720" rIns="91440" bIns="45720" rtlCol="0" anchor="t">
            <a:spAutoFit/>
          </a:bodyPr>
          <a:lstStyle/>
          <a:p>
            <a:pPr lvl="0">
              <a:defRPr/>
            </a:pPr>
            <a:endParaRPr lang="en-GB" dirty="0">
              <a:solidFill>
                <a:prstClr val="black"/>
              </a:solidFill>
            </a:endParaRPr>
          </a:p>
          <a:p>
            <a:pPr lvl="0">
              <a:defRPr/>
            </a:pPr>
            <a:r>
              <a:rPr lang="en-GB" dirty="0">
                <a:solidFill>
                  <a:prstClr val="black"/>
                </a:solidFill>
              </a:rPr>
              <a:t>R3B setup</a:t>
            </a:r>
          </a:p>
          <a:p>
            <a:pPr lvl="0">
              <a:defRPr/>
            </a:pPr>
            <a:r>
              <a:rPr lang="en-GB" dirty="0">
                <a:solidFill>
                  <a:prstClr val="black"/>
                </a:solidFill>
              </a:rPr>
              <a:t>		-will be moved from Cave C to High-energy cave</a:t>
            </a:r>
          </a:p>
          <a:p>
            <a:pPr lvl="0">
              <a:defRPr/>
            </a:pPr>
            <a:r>
              <a:rPr lang="en-GB" dirty="0">
                <a:solidFill>
                  <a:prstClr val="black"/>
                </a:solidFill>
              </a:rPr>
              <a:t>		-GLAD magnet to be moved starting Q4 of 2026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Decay setup being finalised</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-Implantation and decay detector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Si and segmented plastic options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-Ge detectors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rial"/>
                <a:ea typeface="+mn-ea"/>
                <a:cs typeface="+mn-cs"/>
              </a:rPr>
              <a:t>SuperFRS</a:t>
            </a:r>
            <a:r>
              <a:rPr kumimoji="0" lang="en-GB" sz="2400" b="0" i="0" u="none" strike="noStrike" kern="1200" cap="none" spc="0" normalizeH="0" baseline="0" noProof="0" dirty="0">
                <a:ln>
                  <a:noFill/>
                </a:ln>
                <a:solidFill>
                  <a:prstClr val="black"/>
                </a:solidFill>
                <a:effectLst/>
                <a:uLnTx/>
                <a:uFillTx/>
                <a:latin typeface="Arial"/>
                <a:ea typeface="+mn-ea"/>
                <a:cs typeface="+mn-cs"/>
              </a:rPr>
              <a:t> Ion Catcher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-new, improved compared to the existing one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-offline commissioning summer 2027</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476281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9E1B7-4232-06F2-944B-4A88A88AE0A9}"/>
              </a:ext>
            </a:extLst>
          </p:cNvPr>
          <p:cNvSpPr>
            <a:spLocks noGrp="1"/>
          </p:cNvSpPr>
          <p:nvPr>
            <p:ph type="title"/>
          </p:nvPr>
        </p:nvSpPr>
        <p:spPr>
          <a:xfrm>
            <a:off x="1353506" y="6362"/>
            <a:ext cx="10910413" cy="1466224"/>
          </a:xfrm>
        </p:spPr>
        <p:txBody>
          <a:bodyPr/>
          <a:lstStyle/>
          <a:p>
            <a:r>
              <a:rPr lang="en-US" sz="4000" dirty="0">
                <a:solidFill>
                  <a:srgbClr val="FF0000"/>
                </a:solidFill>
              </a:rPr>
              <a:t>Long term:</a:t>
            </a:r>
            <a:br>
              <a:rPr lang="en-US" dirty="0">
                <a:solidFill>
                  <a:srgbClr val="FF0000"/>
                </a:solidFill>
              </a:rPr>
            </a:br>
            <a:r>
              <a:rPr lang="en-US" dirty="0"/>
              <a:t>Report from the Committee for First-Science and Staging Review of the FAIR Project Submitted to FAIR Council, October 2022 </a:t>
            </a:r>
            <a:r>
              <a:rPr lang="en-US" sz="2000" dirty="0"/>
              <a:t>(Heuer/Tribble report)</a:t>
            </a:r>
            <a:endParaRPr lang="en-GB" dirty="0"/>
          </a:p>
        </p:txBody>
      </p:sp>
      <p:sp>
        <p:nvSpPr>
          <p:cNvPr id="4" name="TextBox 3">
            <a:extLst>
              <a:ext uri="{FF2B5EF4-FFF2-40B4-BE49-F238E27FC236}">
                <a16:creationId xmlns:a16="http://schemas.microsoft.com/office/drawing/2014/main" id="{4051A34B-6985-355E-47AC-A91338D34544}"/>
              </a:ext>
            </a:extLst>
          </p:cNvPr>
          <p:cNvSpPr txBox="1"/>
          <p:nvPr/>
        </p:nvSpPr>
        <p:spPr>
          <a:xfrm>
            <a:off x="96254" y="1606159"/>
            <a:ext cx="11137187" cy="4524315"/>
          </a:xfrm>
          <a:prstGeom prst="rect">
            <a:avLst/>
          </a:prstGeom>
          <a:noFill/>
        </p:spPr>
        <p:txBody>
          <a:bodyPr wrap="square">
            <a:spAutoFit/>
          </a:bodyPr>
          <a:lstStyle/>
          <a:p>
            <a:pPr algn="l"/>
            <a:r>
              <a:rPr lang="en-US" sz="2400" b="0" i="0" u="none" strike="noStrike" baseline="0" dirty="0">
                <a:latin typeface="TimesNewRomanPSMT"/>
              </a:rPr>
              <a:t>The committee came unanimously to the following recommendations in order to advance FAIR </a:t>
            </a:r>
            <a:r>
              <a:rPr lang="en-GB" sz="2400" b="0" i="0" u="none" strike="noStrike" baseline="0" dirty="0">
                <a:latin typeface="TimesNewRomanPSMT"/>
              </a:rPr>
              <a:t>to science beyond Phase-0:</a:t>
            </a:r>
          </a:p>
          <a:p>
            <a:pPr algn="l"/>
            <a:r>
              <a:rPr lang="en-US" sz="2400" b="0" i="0" u="none" strike="noStrike" baseline="0" dirty="0">
                <a:latin typeface="SymbolMT"/>
              </a:rPr>
              <a:t>• </a:t>
            </a:r>
            <a:r>
              <a:rPr lang="en-US" sz="2400" b="0" i="0" u="none" strike="noStrike" baseline="0" dirty="0">
                <a:latin typeface="TimesNewRomanPSMT"/>
              </a:rPr>
              <a:t>First priority should be the completion of the S-FRS into the HEB cave for NUSTAR to</a:t>
            </a:r>
          </a:p>
          <a:p>
            <a:pPr algn="l"/>
            <a:r>
              <a:rPr lang="en-US" sz="2400" b="0" i="0" u="none" strike="noStrike" baseline="0" dirty="0">
                <a:latin typeface="TimesNewRomanPSMT"/>
              </a:rPr>
              <a:t>carry out the Early Science program.</a:t>
            </a:r>
          </a:p>
          <a:p>
            <a:pPr algn="l"/>
            <a:r>
              <a:rPr lang="en-US" sz="2400" b="0" i="0" u="none" strike="noStrike" baseline="0" dirty="0">
                <a:latin typeface="SymbolMT"/>
              </a:rPr>
              <a:t>• </a:t>
            </a:r>
            <a:r>
              <a:rPr lang="en-US" sz="2400" b="0" i="0" u="none" strike="noStrike" baseline="0" dirty="0">
                <a:latin typeface="TimesNewRomanPSMT"/>
              </a:rPr>
              <a:t>Completion of SIS100 needs to have the next highest priority.</a:t>
            </a:r>
          </a:p>
          <a:p>
            <a:pPr algn="l"/>
            <a:r>
              <a:rPr lang="en-US" sz="2400" b="0" i="0" u="none" strike="noStrike" baseline="0" dirty="0">
                <a:latin typeface="SymbolMT"/>
              </a:rPr>
              <a:t>• </a:t>
            </a:r>
            <a:r>
              <a:rPr lang="en-US" sz="2400" b="0" i="0" u="none" strike="noStrike" baseline="0" dirty="0">
                <a:latin typeface="TimesNewRomanPSMT"/>
              </a:rPr>
              <a:t>If resources are tightly constrained, completing SIS100 with beams into the S-FRS and</a:t>
            </a:r>
          </a:p>
          <a:p>
            <a:pPr algn="l"/>
            <a:r>
              <a:rPr lang="en-US" sz="2400" b="0" i="0" u="none" strike="noStrike" baseline="0" dirty="0">
                <a:latin typeface="TimesNewRomanPSMT"/>
              </a:rPr>
              <a:t>HEB cave, plus setting up and commissioning the CBM experiment offers an</a:t>
            </a:r>
          </a:p>
          <a:p>
            <a:pPr algn="l"/>
            <a:r>
              <a:rPr lang="en-US" sz="2400" b="0" i="0" u="none" strike="noStrike" baseline="0" dirty="0">
                <a:latin typeface="TimesNewRomanPSMT"/>
              </a:rPr>
              <a:t>intermediate solution for developing world-class science at FAIR.</a:t>
            </a:r>
          </a:p>
          <a:p>
            <a:pPr algn="l"/>
            <a:r>
              <a:rPr lang="en-US" sz="2400" b="0" i="0" u="none" strike="noStrike" baseline="0" dirty="0">
                <a:latin typeface="SymbolMT"/>
              </a:rPr>
              <a:t>• </a:t>
            </a:r>
            <a:r>
              <a:rPr lang="en-US" sz="2400" b="0" i="0" u="none" strike="noStrike" baseline="0" dirty="0">
                <a:latin typeface="TimesNewRomanPSMT"/>
              </a:rPr>
              <a:t>Completing the infrastructure and instrumenting the APPA cave should have priority</a:t>
            </a:r>
          </a:p>
          <a:p>
            <a:pPr algn="l"/>
            <a:r>
              <a:rPr lang="en-US" sz="2400" b="0" i="0" u="none" strike="noStrike" baseline="0" dirty="0">
                <a:latin typeface="TimesNewRomanPSMT"/>
              </a:rPr>
              <a:t>over instrumenting the additional area in LEB for NUSTAR.</a:t>
            </a:r>
          </a:p>
          <a:p>
            <a:pPr algn="l"/>
            <a:r>
              <a:rPr lang="en-US" sz="2400" b="0" i="0" u="none" strike="noStrike" baseline="0" dirty="0">
                <a:latin typeface="SymbolMT"/>
              </a:rPr>
              <a:t>• </a:t>
            </a:r>
            <a:r>
              <a:rPr lang="en-US" sz="2400" b="0" i="0" u="none" strike="noStrike" baseline="0" dirty="0">
                <a:latin typeface="TimesNewRomanPSMT"/>
              </a:rPr>
              <a:t>Tendering for civil construction of the West lot should be postponed, but a plan is needed for the time frame to implement PANDA.</a:t>
            </a:r>
            <a:endParaRPr lang="en-GB" dirty="0"/>
          </a:p>
        </p:txBody>
      </p:sp>
      <p:sp>
        <p:nvSpPr>
          <p:cNvPr id="6" name="TextBox 5">
            <a:extLst>
              <a:ext uri="{FF2B5EF4-FFF2-40B4-BE49-F238E27FC236}">
                <a16:creationId xmlns:a16="http://schemas.microsoft.com/office/drawing/2014/main" id="{5129C844-E08B-22A9-0073-FFFE2F896061}"/>
              </a:ext>
            </a:extLst>
          </p:cNvPr>
          <p:cNvSpPr txBox="1"/>
          <p:nvPr/>
        </p:nvSpPr>
        <p:spPr>
          <a:xfrm>
            <a:off x="978614" y="6798938"/>
            <a:ext cx="10641458" cy="1200329"/>
          </a:xfrm>
          <a:prstGeom prst="rect">
            <a:avLst/>
          </a:prstGeom>
          <a:noFill/>
        </p:spPr>
        <p:txBody>
          <a:bodyPr wrap="square">
            <a:spAutoFit/>
          </a:bodyPr>
          <a:lstStyle/>
          <a:p>
            <a:pPr algn="l"/>
            <a:r>
              <a:rPr lang="en-US" sz="2400" b="0" i="0" u="none" strike="noStrike" baseline="0" dirty="0">
                <a:latin typeface="TimesNewRomanPSMT"/>
              </a:rPr>
              <a:t>The Early Science program (SIS18 to S-FRS) is a significant step towards starting of</a:t>
            </a:r>
          </a:p>
          <a:p>
            <a:pPr algn="l"/>
            <a:r>
              <a:rPr lang="en-US" sz="2400" b="0" i="0" u="none" strike="noStrike" baseline="0" dirty="0">
                <a:latin typeface="TimesNewRomanPSMT"/>
              </a:rPr>
              <a:t>commissioning and starting up of the FAIR facility, but it does not in itself offer scientifically a world-leading discovery opportunity for FAIR.</a:t>
            </a:r>
            <a:endParaRPr lang="en-GB" dirty="0"/>
          </a:p>
        </p:txBody>
      </p:sp>
      <p:pic>
        <p:nvPicPr>
          <p:cNvPr id="7" name="Picture 87" descr="FAIR_farb_RGB_3cm">
            <a:extLst>
              <a:ext uri="{FF2B5EF4-FFF2-40B4-BE49-F238E27FC236}">
                <a16:creationId xmlns:a16="http://schemas.microsoft.com/office/drawing/2014/main" id="{9550DFF4-9449-18AC-4AF2-DE9C7882AB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80AAAF4-371A-003B-7ACB-D4F6FB256171}"/>
              </a:ext>
            </a:extLst>
          </p:cNvPr>
          <p:cNvSpPr txBox="1"/>
          <p:nvPr/>
        </p:nvSpPr>
        <p:spPr>
          <a:xfrm>
            <a:off x="9290948" y="2691829"/>
            <a:ext cx="2901052" cy="2677656"/>
          </a:xfrm>
          <a:prstGeom prst="rect">
            <a:avLst/>
          </a:prstGeom>
        </p:spPr>
        <p:txBody>
          <a:bodyPr vert="horz" wrap="none" lIns="91440" tIns="45720" rIns="91440" bIns="45720" rtlCol="0" anchor="t">
            <a:spAutoFit/>
          </a:bodyPr>
          <a:lstStyle/>
          <a:p>
            <a:pPr algn="r"/>
            <a:r>
              <a:rPr lang="en-GB" dirty="0">
                <a:solidFill>
                  <a:srgbClr val="00B050"/>
                </a:solidFill>
              </a:rPr>
              <a:t>Funded</a:t>
            </a:r>
          </a:p>
          <a:p>
            <a:pPr algn="r"/>
            <a:r>
              <a:rPr lang="en-GB" dirty="0">
                <a:solidFill>
                  <a:srgbClr val="00B050"/>
                </a:solidFill>
              </a:rPr>
              <a:t>Funded</a:t>
            </a:r>
          </a:p>
          <a:p>
            <a:pPr algn="r"/>
            <a:endParaRPr lang="en-GB" dirty="0">
              <a:solidFill>
                <a:srgbClr val="00B050"/>
              </a:solidFill>
            </a:endParaRPr>
          </a:p>
          <a:p>
            <a:pPr algn="r"/>
            <a:r>
              <a:rPr lang="en-GB" dirty="0">
                <a:solidFill>
                  <a:srgbClr val="00B050"/>
                </a:solidFill>
              </a:rPr>
              <a:t>On its way</a:t>
            </a:r>
          </a:p>
          <a:p>
            <a:pPr algn="r"/>
            <a:endParaRPr lang="en-GB" dirty="0">
              <a:solidFill>
                <a:srgbClr val="00B050"/>
              </a:solidFill>
            </a:endParaRPr>
          </a:p>
          <a:p>
            <a:pPr algn="r"/>
            <a:endParaRPr lang="en-GB" dirty="0">
              <a:solidFill>
                <a:srgbClr val="00B050"/>
              </a:solidFill>
            </a:endParaRPr>
          </a:p>
          <a:p>
            <a:pPr algn="r"/>
            <a:r>
              <a:rPr lang="en-GB" dirty="0">
                <a:solidFill>
                  <a:srgbClr val="00B050"/>
                </a:solidFill>
              </a:rPr>
              <a:t>We need to prepare</a:t>
            </a:r>
          </a:p>
        </p:txBody>
      </p:sp>
    </p:spTree>
    <p:extLst>
      <p:ext uri="{BB962C8B-B14F-4D97-AF65-F5344CB8AC3E}">
        <p14:creationId xmlns:p14="http://schemas.microsoft.com/office/powerpoint/2010/main" val="13448935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2394350" y="78249"/>
            <a:ext cx="9157650" cy="787557"/>
          </a:xfrm>
        </p:spPr>
        <p:txBody>
          <a:bodyPr/>
          <a:lstStyle/>
          <a:p>
            <a:r>
              <a:rPr lang="en-GB" sz="3200" dirty="0">
                <a:latin typeface="Times New Roman" panose="02020603050405020304" pitchFamily="18" charset="0"/>
                <a:cs typeface="Times New Roman" panose="02020603050405020304" pitchFamily="18" charset="0"/>
              </a:rPr>
              <a:t>Timeline 2021 – </a:t>
            </a:r>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AEE0A3F-923F-E78E-1616-5C6327256AEB}"/>
              </a:ext>
            </a:extLst>
          </p:cNvPr>
          <p:cNvSpPr txBox="1"/>
          <p:nvPr/>
        </p:nvSpPr>
        <p:spPr>
          <a:xfrm>
            <a:off x="762186" y="1452230"/>
            <a:ext cx="10373353" cy="4435830"/>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2021-2022 	FAIR-0 experiments</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2023 			No experiments (but there were tests)</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2024-2025	 	FAIR-0 experiments</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2026-2027 	FAIR-0 experiments (G-PAC in Feb. 2025)</a:t>
            </a:r>
          </a:p>
          <a:p>
            <a:pPr marL="0" marR="0" lvl="0" indent="0" algn="l" defTabSz="609585"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End 2027 -&gt; 	</a:t>
            </a: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Early Science (with </a:t>
            </a:r>
            <a:r>
              <a:rPr kumimoji="0" lang="en-GB"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SuperFRS</a:t>
            </a: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lang="en-GB" sz="3200" b="1" dirty="0">
              <a:solidFill>
                <a:srgbClr val="FF0000"/>
              </a:solidFill>
              <a:latin typeface="Times New Roman" panose="02020603050405020304" pitchFamily="18" charset="0"/>
              <a:cs typeface="Times New Roman" panose="02020603050405020304" pitchFamily="18" charset="0"/>
            </a:endParaRPr>
          </a:p>
          <a:p>
            <a:pPr marL="0" marR="0" lvl="0" indent="0" algn="l" defTabSz="609585" rtl="0" eaLnBrk="1" fontAlgn="auto" latinLnBrk="0" hangingPunct="1">
              <a:lnSpc>
                <a:spcPct val="150000"/>
              </a:lnSpc>
              <a:spcBef>
                <a:spcPts val="0"/>
              </a:spcBef>
              <a:spcAft>
                <a:spcPts val="0"/>
              </a:spcAft>
              <a:buClrTx/>
              <a:buSzTx/>
              <a:buFontTx/>
              <a:buNone/>
              <a:tabLst/>
              <a:defRPr/>
            </a:pPr>
            <a:r>
              <a:rPr lang="en-GB" sz="3200" dirty="0">
                <a:latin typeface="Times New Roman" panose="02020603050405020304" pitchFamily="18" charset="0"/>
                <a:cs typeface="Times New Roman" panose="02020603050405020304" pitchFamily="18" charset="0"/>
              </a:rPr>
              <a:t>End 2028 -&gt;    </a:t>
            </a:r>
            <a:r>
              <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First Science (with </a:t>
            </a:r>
            <a:r>
              <a:rPr kumimoji="0" lang="en-GB"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SuperFRS</a:t>
            </a:r>
            <a:r>
              <a:rPr lang="en-GB" sz="3200" b="1" dirty="0">
                <a:solidFill>
                  <a:srgbClr val="FF0000"/>
                </a:solidFill>
                <a:latin typeface="Times New Roman" panose="02020603050405020304" pitchFamily="18" charset="0"/>
                <a:cs typeface="Times New Roman" panose="02020603050405020304" pitchFamily="18" charset="0"/>
              </a:rPr>
              <a:t> and SIS100)</a:t>
            </a:r>
            <a:endParaRPr kumimoji="0" lang="en-GB"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8743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04A5-6ACC-3180-4A19-ECAF017F7EA5}"/>
              </a:ext>
            </a:extLst>
          </p:cNvPr>
          <p:cNvSpPr>
            <a:spLocks noGrp="1"/>
          </p:cNvSpPr>
          <p:nvPr>
            <p:ph type="title"/>
          </p:nvPr>
        </p:nvSpPr>
        <p:spPr/>
        <p:txBody>
          <a:bodyPr/>
          <a:lstStyle/>
          <a:p>
            <a:endParaRPr lang="en-GB"/>
          </a:p>
        </p:txBody>
      </p:sp>
      <p:graphicFrame>
        <p:nvGraphicFramePr>
          <p:cNvPr id="3" name="Object 2">
            <a:extLst>
              <a:ext uri="{FF2B5EF4-FFF2-40B4-BE49-F238E27FC236}">
                <a16:creationId xmlns:a16="http://schemas.microsoft.com/office/drawing/2014/main" id="{B10435E2-F867-DD74-CAA8-51FA29E5D2B6}"/>
              </a:ext>
            </a:extLst>
          </p:cNvPr>
          <p:cNvGraphicFramePr>
            <a:graphicFrameLocks noChangeAspect="1"/>
          </p:cNvGraphicFramePr>
          <p:nvPr>
            <p:extLst>
              <p:ext uri="{D42A27DB-BD31-4B8C-83A1-F6EECF244321}">
                <p14:modId xmlns:p14="http://schemas.microsoft.com/office/powerpoint/2010/main" val="3933098977"/>
              </p:ext>
            </p:extLst>
          </p:nvPr>
        </p:nvGraphicFramePr>
        <p:xfrm>
          <a:off x="0" y="-27206"/>
          <a:ext cx="12240366" cy="6885206"/>
        </p:xfrm>
        <a:graphic>
          <a:graphicData uri="http://schemas.openxmlformats.org/presentationml/2006/ole">
            <mc:AlternateContent xmlns:mc="http://schemas.openxmlformats.org/markup-compatibility/2006">
              <mc:Choice xmlns:v="urn:schemas-microsoft-com:vml" Requires="v">
                <p:oleObj name="Acrobat Document" r:id="rId3" imgW="6096000" imgH="3429000" progId="Acrobat.Document.DC">
                  <p:embed/>
                </p:oleObj>
              </mc:Choice>
              <mc:Fallback>
                <p:oleObj name="Acrobat Document" r:id="rId3" imgW="6096000" imgH="3429000" progId="Acrobat.Document.DC">
                  <p:embed/>
                  <p:pic>
                    <p:nvPicPr>
                      <p:cNvPr id="3" name="Object 2">
                        <a:extLst>
                          <a:ext uri="{FF2B5EF4-FFF2-40B4-BE49-F238E27FC236}">
                            <a16:creationId xmlns:a16="http://schemas.microsoft.com/office/drawing/2014/main" id="{B10435E2-F867-DD74-CAA8-51FA29E5D2B6}"/>
                          </a:ext>
                        </a:extLst>
                      </p:cNvPr>
                      <p:cNvPicPr/>
                      <p:nvPr/>
                    </p:nvPicPr>
                    <p:blipFill>
                      <a:blip r:embed="rId4"/>
                      <a:stretch>
                        <a:fillRect/>
                      </a:stretch>
                    </p:blipFill>
                    <p:spPr>
                      <a:xfrm>
                        <a:off x="0" y="-27206"/>
                        <a:ext cx="12240366" cy="6885206"/>
                      </a:xfrm>
                      <a:prstGeom prst="rect">
                        <a:avLst/>
                      </a:prstGeom>
                    </p:spPr>
                  </p:pic>
                </p:oleObj>
              </mc:Fallback>
            </mc:AlternateContent>
          </a:graphicData>
        </a:graphic>
      </p:graphicFrame>
    </p:spTree>
    <p:extLst>
      <p:ext uri="{BB962C8B-B14F-4D97-AF65-F5344CB8AC3E}">
        <p14:creationId xmlns:p14="http://schemas.microsoft.com/office/powerpoint/2010/main" val="109242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3076-11B5-B4B2-D578-D8D583CE07E0}"/>
              </a:ext>
            </a:extLst>
          </p:cNvPr>
          <p:cNvSpPr>
            <a:spLocks noGrp="1"/>
          </p:cNvSpPr>
          <p:nvPr>
            <p:ph type="title"/>
          </p:nvPr>
        </p:nvSpPr>
        <p:spPr>
          <a:xfrm>
            <a:off x="2235749" y="110273"/>
            <a:ext cx="8172315" cy="787557"/>
          </a:xfrm>
        </p:spPr>
        <p:txBody>
          <a:bodyPr/>
          <a:lstStyle/>
          <a:p>
            <a:r>
              <a:rPr lang="en-GB" sz="3200" dirty="0"/>
              <a:t>Conclusions</a:t>
            </a:r>
          </a:p>
        </p:txBody>
      </p:sp>
      <p:pic>
        <p:nvPicPr>
          <p:cNvPr id="3" name="Picture 87" descr="FAIR_farb_RGB_3cm">
            <a:extLst>
              <a:ext uri="{FF2B5EF4-FFF2-40B4-BE49-F238E27FC236}">
                <a16:creationId xmlns:a16="http://schemas.microsoft.com/office/drawing/2014/main" id="{971F3945-1F0E-07D3-9F3C-A20EF484EC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NUSTAR-Logo">
            <a:extLst>
              <a:ext uri="{FF2B5EF4-FFF2-40B4-BE49-F238E27FC236}">
                <a16:creationId xmlns:a16="http://schemas.microsoft.com/office/drawing/2014/main" id="{BB7508FA-62C6-FBEB-6A76-F732BEE7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79F58D0-A5F7-337C-D45D-EFE24272F4ED}"/>
              </a:ext>
            </a:extLst>
          </p:cNvPr>
          <p:cNvSpPr txBox="1"/>
          <p:nvPr/>
        </p:nvSpPr>
        <p:spPr>
          <a:xfrm>
            <a:off x="1039677" y="1241540"/>
            <a:ext cx="9760451" cy="6370975"/>
          </a:xfrm>
          <a:prstGeom prst="rect">
            <a:avLst/>
          </a:prstGeom>
        </p:spPr>
        <p:txBody>
          <a:bodyPr vert="horz"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Experiments running at FRS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new G-PAC for 2026-2027</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new components to be commissioned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0000"/>
                </a:solidFill>
                <a:effectLst/>
                <a:uLnTx/>
                <a:uFillTx/>
                <a:latin typeface="Arial"/>
                <a:ea typeface="+mn-ea"/>
                <a:cs typeface="+mn-cs"/>
              </a:rPr>
              <a:t>Eearly</a:t>
            </a:r>
            <a:r>
              <a:rPr kumimoji="0" lang="en-GB" sz="2400" b="0" i="0" u="none" strike="noStrike" kern="1200" cap="none" spc="0" normalizeH="0" baseline="0" noProof="0" dirty="0">
                <a:ln>
                  <a:noFill/>
                </a:ln>
                <a:solidFill>
                  <a:srgbClr val="FF0000"/>
                </a:solidFill>
                <a:effectLst/>
                <a:uLnTx/>
                <a:uFillTx/>
                <a:latin typeface="Arial"/>
                <a:ea typeface="+mn-ea"/>
                <a:cs typeface="+mn-cs"/>
              </a:rPr>
              <a:t> Science (with </a:t>
            </a:r>
            <a:r>
              <a:rPr kumimoji="0" lang="en-GB" sz="2400" b="0" i="0" u="none" strike="noStrike" kern="1200" cap="none" spc="0" normalizeH="0" baseline="0" noProof="0" dirty="0" err="1">
                <a:ln>
                  <a:noFill/>
                </a:ln>
                <a:solidFill>
                  <a:srgbClr val="FF0000"/>
                </a:solidFill>
                <a:effectLst/>
                <a:uLnTx/>
                <a:uFillTx/>
                <a:latin typeface="Arial"/>
                <a:ea typeface="+mn-ea"/>
                <a:cs typeface="+mn-cs"/>
              </a:rPr>
              <a:t>SuperFRS</a:t>
            </a:r>
            <a:r>
              <a:rPr kumimoji="0" lang="en-GB" sz="2400" b="0" i="0" u="none" strike="noStrike" kern="1200" cap="none" spc="0" normalizeH="0" baseline="0" noProof="0" dirty="0">
                <a:ln>
                  <a:noFill/>
                </a:ln>
                <a:solidFill>
                  <a:srgbClr val="FF0000"/>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increased transmission; better detection systems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from end of 2027</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lvl="0">
              <a:defRPr/>
            </a:pPr>
            <a:r>
              <a:rPr lang="en-GB" dirty="0">
                <a:solidFill>
                  <a:prstClr val="black"/>
                </a:solidFill>
              </a:rPr>
              <a:t>		First “full glory” experiment</a:t>
            </a:r>
          </a:p>
          <a:p>
            <a:pPr lvl="0">
              <a:defRPr/>
            </a:pPr>
            <a:r>
              <a:rPr lang="en-GB" dirty="0">
                <a:solidFill>
                  <a:prstClr val="black"/>
                </a:solidFill>
              </a:rPr>
              <a:t>			in high-energy cave  </a:t>
            </a:r>
          </a:p>
          <a:p>
            <a:pPr lvl="0">
              <a:defRPr/>
            </a:pPr>
            <a:r>
              <a:rPr lang="en-GB" dirty="0">
                <a:solidFill>
                  <a:prstClr val="black"/>
                </a:solidFill>
              </a:rPr>
              <a:t>			+  Super-FRS tunnel</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First Science (with SIS100)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increased primary beam intensity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from end of 2028</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40072859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53EF-3A23-BC9E-C5C5-A1439A4882FF}"/>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0527831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hteck 119">
            <a:extLst>
              <a:ext uri="{FF2B5EF4-FFF2-40B4-BE49-F238E27FC236}">
                <a16:creationId xmlns:a16="http://schemas.microsoft.com/office/drawing/2014/main" id="{541896D6-B6D0-7F46-9E0C-BCC03D5D7A7F}"/>
              </a:ext>
            </a:extLst>
          </p:cNvPr>
          <p:cNvSpPr/>
          <p:nvPr/>
        </p:nvSpPr>
        <p:spPr>
          <a:xfrm>
            <a:off x="9533068" y="4799599"/>
            <a:ext cx="395665" cy="193571"/>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81" name="Gerader Verbinder 4">
            <a:extLst>
              <a:ext uri="{FF2B5EF4-FFF2-40B4-BE49-F238E27FC236}">
                <a16:creationId xmlns:a16="http://schemas.microsoft.com/office/drawing/2014/main" id="{A3E13F90-9EE7-3E42-B2B7-D14CD6EE5C1E}"/>
              </a:ext>
            </a:extLst>
          </p:cNvPr>
          <p:cNvCxnSpPr>
            <a:cxnSpLocks/>
          </p:cNvCxnSpPr>
          <p:nvPr/>
        </p:nvCxnSpPr>
        <p:spPr>
          <a:xfrm>
            <a:off x="6288021"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Gerader Verbinder 4">
            <a:extLst>
              <a:ext uri="{FF2B5EF4-FFF2-40B4-BE49-F238E27FC236}">
                <a16:creationId xmlns:a16="http://schemas.microsoft.com/office/drawing/2014/main" id="{2714FB18-207D-4249-81B7-37ED7CF52041}"/>
              </a:ext>
            </a:extLst>
          </p:cNvPr>
          <p:cNvCxnSpPr>
            <a:cxnSpLocks/>
          </p:cNvCxnSpPr>
          <p:nvPr/>
        </p:nvCxnSpPr>
        <p:spPr>
          <a:xfrm>
            <a:off x="7542047"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Gerader Verbinder 4">
            <a:extLst>
              <a:ext uri="{FF2B5EF4-FFF2-40B4-BE49-F238E27FC236}">
                <a16:creationId xmlns:a16="http://schemas.microsoft.com/office/drawing/2014/main" id="{2DC3FF08-DFC4-BA40-A1CA-A114C391962A}"/>
              </a:ext>
            </a:extLst>
          </p:cNvPr>
          <p:cNvCxnSpPr>
            <a:cxnSpLocks/>
          </p:cNvCxnSpPr>
          <p:nvPr/>
        </p:nvCxnSpPr>
        <p:spPr>
          <a:xfrm>
            <a:off x="8778412"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Gerader Verbinder 4">
            <a:extLst>
              <a:ext uri="{FF2B5EF4-FFF2-40B4-BE49-F238E27FC236}">
                <a16:creationId xmlns:a16="http://schemas.microsoft.com/office/drawing/2014/main" id="{0260D12E-73E9-7642-9CE2-1612D3B5B104}"/>
              </a:ext>
            </a:extLst>
          </p:cNvPr>
          <p:cNvCxnSpPr>
            <a:cxnSpLocks/>
          </p:cNvCxnSpPr>
          <p:nvPr/>
        </p:nvCxnSpPr>
        <p:spPr>
          <a:xfrm>
            <a:off x="10032437"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Rechteck 79">
            <a:extLst>
              <a:ext uri="{FF2B5EF4-FFF2-40B4-BE49-F238E27FC236}">
                <a16:creationId xmlns:a16="http://schemas.microsoft.com/office/drawing/2014/main" id="{FF3A0E17-9874-CD43-AF4F-C15DF41D02EF}"/>
              </a:ext>
            </a:extLst>
          </p:cNvPr>
          <p:cNvSpPr/>
          <p:nvPr/>
        </p:nvSpPr>
        <p:spPr>
          <a:xfrm>
            <a:off x="-12" y="1411186"/>
            <a:ext cx="12214069" cy="433449"/>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beam time</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el 1">
            <a:extLst>
              <a:ext uri="{FF2B5EF4-FFF2-40B4-BE49-F238E27FC236}">
                <a16:creationId xmlns:a16="http://schemas.microsoft.com/office/drawing/2014/main" id="{8CD4A127-83F7-4044-9CFB-A68AE04D530F}"/>
              </a:ext>
            </a:extLst>
          </p:cNvPr>
          <p:cNvSpPr>
            <a:spLocks noGrp="1"/>
          </p:cNvSpPr>
          <p:nvPr>
            <p:ph type="title"/>
          </p:nvPr>
        </p:nvSpPr>
        <p:spPr>
          <a:xfrm>
            <a:off x="600707" y="245633"/>
            <a:ext cx="9620291" cy="787557"/>
          </a:xfrm>
        </p:spPr>
        <p:txBody>
          <a:bodyPr/>
          <a:lstStyle/>
          <a:p>
            <a:pPr algn="ctr"/>
            <a:r>
              <a:rPr lang="en-GB" sz="3200" dirty="0">
                <a:latin typeface="Times New Roman" panose="02020603050405020304" pitchFamily="18" charset="0"/>
                <a:cs typeface="Times New Roman" panose="02020603050405020304" pitchFamily="18" charset="0"/>
              </a:rPr>
              <a:t>FAIR/GSI strategic operation scenario: </a:t>
            </a:r>
            <a:br>
              <a:rPr lang="en-GB" sz="3200" dirty="0">
                <a:latin typeface="Times New Roman" panose="02020603050405020304" pitchFamily="18" charset="0"/>
                <a:cs typeface="Times New Roman" panose="02020603050405020304" pitchFamily="18" charset="0"/>
              </a:rPr>
            </a:br>
            <a:r>
              <a:rPr lang="en-GB" sz="3200" dirty="0">
                <a:latin typeface="Times New Roman" panose="02020603050405020304" pitchFamily="18" charset="0"/>
                <a:cs typeface="Times New Roman" panose="02020603050405020304" pitchFamily="18" charset="0"/>
              </a:rPr>
              <a:t>ES, FS,  towards FS+</a:t>
            </a:r>
          </a:p>
        </p:txBody>
      </p:sp>
      <p:cxnSp>
        <p:nvCxnSpPr>
          <p:cNvPr id="29" name="Gerader Verbinder 4">
            <a:extLst>
              <a:ext uri="{FF2B5EF4-FFF2-40B4-BE49-F238E27FC236}">
                <a16:creationId xmlns:a16="http://schemas.microsoft.com/office/drawing/2014/main" id="{CAF17B33-6680-3B42-B24E-A416CD5EE330}"/>
              </a:ext>
            </a:extLst>
          </p:cNvPr>
          <p:cNvCxnSpPr>
            <a:cxnSpLocks/>
          </p:cNvCxnSpPr>
          <p:nvPr/>
        </p:nvCxnSpPr>
        <p:spPr>
          <a:xfrm>
            <a:off x="3791744"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feld 38">
            <a:extLst>
              <a:ext uri="{FF2B5EF4-FFF2-40B4-BE49-F238E27FC236}">
                <a16:creationId xmlns:a16="http://schemas.microsoft.com/office/drawing/2014/main" id="{D4E6BEF7-CACE-8842-AC08-5C652A582CAC}"/>
              </a:ext>
            </a:extLst>
          </p:cNvPr>
          <p:cNvSpPr txBox="1"/>
          <p:nvPr/>
        </p:nvSpPr>
        <p:spPr>
          <a:xfrm>
            <a:off x="1612212" y="5732650"/>
            <a:ext cx="851051"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75000"/>
                  </a:prstClr>
                </a:solidFill>
                <a:effectLst/>
                <a:uLnTx/>
                <a:uFillTx/>
                <a:latin typeface="Arial"/>
                <a:ea typeface="+mn-ea"/>
                <a:cs typeface="+mn-cs"/>
              </a:rPr>
              <a:t>2022</a:t>
            </a:r>
          </a:p>
        </p:txBody>
      </p:sp>
      <p:sp>
        <p:nvSpPr>
          <p:cNvPr id="40" name="Textfeld 39">
            <a:extLst>
              <a:ext uri="{FF2B5EF4-FFF2-40B4-BE49-F238E27FC236}">
                <a16:creationId xmlns:a16="http://schemas.microsoft.com/office/drawing/2014/main" id="{2967A8E8-2F4F-0843-BBE3-C98BA6E43E06}"/>
              </a:ext>
            </a:extLst>
          </p:cNvPr>
          <p:cNvSpPr txBox="1"/>
          <p:nvPr/>
        </p:nvSpPr>
        <p:spPr>
          <a:xfrm>
            <a:off x="2838707" y="5732650"/>
            <a:ext cx="748187"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2023</a:t>
            </a:r>
          </a:p>
        </p:txBody>
      </p:sp>
      <p:sp>
        <p:nvSpPr>
          <p:cNvPr id="46" name="Geschweifte Klammer rechts 45">
            <a:extLst>
              <a:ext uri="{FF2B5EF4-FFF2-40B4-BE49-F238E27FC236}">
                <a16:creationId xmlns:a16="http://schemas.microsoft.com/office/drawing/2014/main" id="{766B2339-30D8-AB4F-8F4C-CF61C5F44A63}"/>
              </a:ext>
            </a:extLst>
          </p:cNvPr>
          <p:cNvSpPr/>
          <p:nvPr/>
        </p:nvSpPr>
        <p:spPr>
          <a:xfrm rot="5400000">
            <a:off x="4390623" y="3052458"/>
            <a:ext cx="182592" cy="6120252"/>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47" name="Textfeld 46">
            <a:extLst>
              <a:ext uri="{FF2B5EF4-FFF2-40B4-BE49-F238E27FC236}">
                <a16:creationId xmlns:a16="http://schemas.microsoft.com/office/drawing/2014/main" id="{9AEEA2A0-959E-8D4E-935E-225D1E6F0AC4}"/>
              </a:ext>
            </a:extLst>
          </p:cNvPr>
          <p:cNvSpPr txBox="1"/>
          <p:nvPr/>
        </p:nvSpPr>
        <p:spPr>
          <a:xfrm>
            <a:off x="3770891" y="6285483"/>
            <a:ext cx="1437756" cy="338554"/>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FAIR Phase 0</a:t>
            </a:r>
          </a:p>
        </p:txBody>
      </p:sp>
      <p:sp>
        <p:nvSpPr>
          <p:cNvPr id="48" name="Geschweifte Klammer rechts 47">
            <a:extLst>
              <a:ext uri="{FF2B5EF4-FFF2-40B4-BE49-F238E27FC236}">
                <a16:creationId xmlns:a16="http://schemas.microsoft.com/office/drawing/2014/main" id="{D9709B8A-0D8C-074A-952B-6F1DEE669626}"/>
              </a:ext>
            </a:extLst>
          </p:cNvPr>
          <p:cNvSpPr/>
          <p:nvPr/>
        </p:nvSpPr>
        <p:spPr>
          <a:xfrm rot="5400000">
            <a:off x="8089952" y="5516996"/>
            <a:ext cx="184168" cy="1192753"/>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49" name="Textfeld 48">
            <a:extLst>
              <a:ext uri="{FF2B5EF4-FFF2-40B4-BE49-F238E27FC236}">
                <a16:creationId xmlns:a16="http://schemas.microsoft.com/office/drawing/2014/main" id="{056441A5-9E16-A04F-B2A8-80C5ADF6CFAA}"/>
              </a:ext>
            </a:extLst>
          </p:cNvPr>
          <p:cNvSpPr txBox="1"/>
          <p:nvPr/>
        </p:nvSpPr>
        <p:spPr>
          <a:xfrm>
            <a:off x="7472029" y="6245768"/>
            <a:ext cx="1394924" cy="338554"/>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Early Science</a:t>
            </a:r>
          </a:p>
        </p:txBody>
      </p:sp>
      <p:sp>
        <p:nvSpPr>
          <p:cNvPr id="50" name="Rechteck 49">
            <a:extLst>
              <a:ext uri="{FF2B5EF4-FFF2-40B4-BE49-F238E27FC236}">
                <a16:creationId xmlns:a16="http://schemas.microsoft.com/office/drawing/2014/main" id="{6E52EC9F-CF42-3F40-B986-62ED3A8317E5}"/>
              </a:ext>
            </a:extLst>
          </p:cNvPr>
          <p:cNvSpPr/>
          <p:nvPr/>
        </p:nvSpPr>
        <p:spPr>
          <a:xfrm>
            <a:off x="1491283" y="1496480"/>
            <a:ext cx="480000" cy="27222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134 </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Rechteck 50">
            <a:extLst>
              <a:ext uri="{FF2B5EF4-FFF2-40B4-BE49-F238E27FC236}">
                <a16:creationId xmlns:a16="http://schemas.microsoft.com/office/drawing/2014/main" id="{931F224E-A706-8542-B3D5-534E346E8223}"/>
              </a:ext>
            </a:extLst>
          </p:cNvPr>
          <p:cNvSpPr/>
          <p:nvPr/>
        </p:nvSpPr>
        <p:spPr>
          <a:xfrm>
            <a:off x="3331825" y="1490177"/>
            <a:ext cx="393588" cy="2647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44</a:t>
            </a:r>
            <a:endParaRPr kumimoji="0" lang="en-US"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2" name="Rechteck 51">
            <a:extLst>
              <a:ext uri="{FF2B5EF4-FFF2-40B4-BE49-F238E27FC236}">
                <a16:creationId xmlns:a16="http://schemas.microsoft.com/office/drawing/2014/main" id="{7FF8F1E8-F7D0-3141-92D3-E2AD2434B880}"/>
              </a:ext>
            </a:extLst>
          </p:cNvPr>
          <p:cNvSpPr/>
          <p:nvPr/>
        </p:nvSpPr>
        <p:spPr>
          <a:xfrm>
            <a:off x="3871999" y="1482735"/>
            <a:ext cx="480000"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140</a:t>
            </a:r>
            <a:endParaRPr kumimoji="0" lang="en-US"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Rechteck 52">
            <a:extLst>
              <a:ext uri="{FF2B5EF4-FFF2-40B4-BE49-F238E27FC236}">
                <a16:creationId xmlns:a16="http://schemas.microsoft.com/office/drawing/2014/main" id="{915292F8-1C42-8F4B-9339-51E9A268509C}"/>
              </a:ext>
            </a:extLst>
          </p:cNvPr>
          <p:cNvSpPr/>
          <p:nvPr/>
        </p:nvSpPr>
        <p:spPr>
          <a:xfrm>
            <a:off x="5082929" y="1488802"/>
            <a:ext cx="655848"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140+30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Rechteck 53">
            <a:extLst>
              <a:ext uri="{FF2B5EF4-FFF2-40B4-BE49-F238E27FC236}">
                <a16:creationId xmlns:a16="http://schemas.microsoft.com/office/drawing/2014/main" id="{43CAEDC1-9C29-2A46-B1AB-D91B1F2B9654}"/>
              </a:ext>
            </a:extLst>
          </p:cNvPr>
          <p:cNvSpPr/>
          <p:nvPr/>
        </p:nvSpPr>
        <p:spPr>
          <a:xfrm>
            <a:off x="6567883" y="1489452"/>
            <a:ext cx="434995" cy="295435"/>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6" name="Gruppieren 5">
            <a:extLst>
              <a:ext uri="{FF2B5EF4-FFF2-40B4-BE49-F238E27FC236}">
                <a16:creationId xmlns:a16="http://schemas.microsoft.com/office/drawing/2014/main" id="{B707C22B-35E2-2341-9DED-CCF2D878919C}"/>
              </a:ext>
            </a:extLst>
          </p:cNvPr>
          <p:cNvGrpSpPr/>
          <p:nvPr/>
        </p:nvGrpSpPr>
        <p:grpSpPr>
          <a:xfrm>
            <a:off x="0" y="2991676"/>
            <a:ext cx="12214069" cy="1388501"/>
            <a:chOff x="0" y="2753894"/>
            <a:chExt cx="9160552" cy="1041376"/>
          </a:xfrm>
        </p:grpSpPr>
        <p:sp>
          <p:nvSpPr>
            <p:cNvPr id="71" name="Rahmen 70">
              <a:extLst>
                <a:ext uri="{FF2B5EF4-FFF2-40B4-BE49-F238E27FC236}">
                  <a16:creationId xmlns:a16="http://schemas.microsoft.com/office/drawing/2014/main" id="{E3A203DA-79FF-8049-8616-931B3C04FB99}"/>
                </a:ext>
              </a:extLst>
            </p:cNvPr>
            <p:cNvSpPr/>
            <p:nvPr/>
          </p:nvSpPr>
          <p:spPr>
            <a:xfrm>
              <a:off x="0" y="2753894"/>
              <a:ext cx="9160552" cy="1041376"/>
            </a:xfrm>
            <a:prstGeom prst="frame">
              <a:avLst>
                <a:gd name="adj1" fmla="val 2976"/>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black"/>
                </a:solidFill>
                <a:effectLst/>
                <a:uLnTx/>
                <a:uFillTx/>
                <a:latin typeface="Arial"/>
                <a:ea typeface="+mn-ea"/>
                <a:cs typeface="+mn-cs"/>
              </a:endParaRPr>
            </a:p>
          </p:txBody>
        </p:sp>
        <p:sp>
          <p:nvSpPr>
            <p:cNvPr id="77" name="Rechteck 76">
              <a:extLst>
                <a:ext uri="{FF2B5EF4-FFF2-40B4-BE49-F238E27FC236}">
                  <a16:creationId xmlns:a16="http://schemas.microsoft.com/office/drawing/2014/main" id="{28C8C8BA-EA85-2146-BFCA-8419B3B53030}"/>
                </a:ext>
              </a:extLst>
            </p:cNvPr>
            <p:cNvSpPr/>
            <p:nvPr/>
          </p:nvSpPr>
          <p:spPr>
            <a:xfrm>
              <a:off x="1" y="2753894"/>
              <a:ext cx="1026918" cy="1024514"/>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white"/>
                  </a:solidFill>
                  <a:effectLst/>
                  <a:uLnTx/>
                  <a:uFillTx/>
                  <a:latin typeface="Arial"/>
                  <a:ea typeface="+mn-ea"/>
                  <a:cs typeface="+mn-cs"/>
                </a:rPr>
                <a:t>Project phases (ES, FS, FS+)</a:t>
              </a:r>
            </a:p>
          </p:txBody>
        </p:sp>
        <p:sp>
          <p:nvSpPr>
            <p:cNvPr id="60" name="Rechteck 59">
              <a:extLst>
                <a:ext uri="{FF2B5EF4-FFF2-40B4-BE49-F238E27FC236}">
                  <a16:creationId xmlns:a16="http://schemas.microsoft.com/office/drawing/2014/main" id="{1828DF90-3025-FA46-A666-3ED558EFB96C}"/>
                </a:ext>
              </a:extLst>
            </p:cNvPr>
            <p:cNvSpPr/>
            <p:nvPr/>
          </p:nvSpPr>
          <p:spPr>
            <a:xfrm>
              <a:off x="2883518" y="2838230"/>
              <a:ext cx="3679812"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FAIR Installation of Accelerator Components</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Rechteck 60">
              <a:extLst>
                <a:ext uri="{FF2B5EF4-FFF2-40B4-BE49-F238E27FC236}">
                  <a16:creationId xmlns:a16="http://schemas.microsoft.com/office/drawing/2014/main" id="{713E60CE-8FE6-4E4E-879A-B939ABF3E708}"/>
                </a:ext>
              </a:extLst>
            </p:cNvPr>
            <p:cNvSpPr/>
            <p:nvPr/>
          </p:nvSpPr>
          <p:spPr>
            <a:xfrm>
              <a:off x="4206120" y="3091317"/>
              <a:ext cx="2875760"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FAIR Hardware Commissioning</a:t>
              </a:r>
              <a:endParaRPr kumimoji="0" lang="en-GB" sz="16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Rechteck 61">
              <a:extLst>
                <a:ext uri="{FF2B5EF4-FFF2-40B4-BE49-F238E27FC236}">
                  <a16:creationId xmlns:a16="http://schemas.microsoft.com/office/drawing/2014/main" id="{F8D7F67D-95C9-8649-A8B2-BA5C162FBBE2}"/>
                </a:ext>
              </a:extLst>
            </p:cNvPr>
            <p:cNvSpPr/>
            <p:nvPr/>
          </p:nvSpPr>
          <p:spPr>
            <a:xfrm>
              <a:off x="6032418" y="3351296"/>
              <a:ext cx="3102577"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FAIR Beam Commissioning</a:t>
              </a:r>
              <a:r>
                <a:rPr kumimoji="0" lang="en-GB" sz="1600" b="0" i="0" u="none" strike="noStrike" kern="1200" cap="none" spc="0" normalizeH="0" baseline="0" noProof="0" dirty="0">
                  <a:ln>
                    <a:noFill/>
                  </a:ln>
                  <a:solidFill>
                    <a:prstClr val="white"/>
                  </a:solidFill>
                  <a:effectLst/>
                  <a:uLnTx/>
                  <a:uFillTx/>
                  <a:latin typeface="Arial"/>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5" name="Rechteck 14">
            <a:extLst>
              <a:ext uri="{FF2B5EF4-FFF2-40B4-BE49-F238E27FC236}">
                <a16:creationId xmlns:a16="http://schemas.microsoft.com/office/drawing/2014/main" id="{2AB92C2C-24BB-5647-BF13-AD03D205CC11}"/>
              </a:ext>
            </a:extLst>
          </p:cNvPr>
          <p:cNvSpPr/>
          <p:nvPr/>
        </p:nvSpPr>
        <p:spPr>
          <a:xfrm>
            <a:off x="12131042" y="5998763"/>
            <a:ext cx="60959" cy="553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75" name="Gerader Verbinder 4">
            <a:extLst>
              <a:ext uri="{FF2B5EF4-FFF2-40B4-BE49-F238E27FC236}">
                <a16:creationId xmlns:a16="http://schemas.microsoft.com/office/drawing/2014/main" id="{1956F2D1-3C33-3C48-AEAC-E32EF5D80D9A}"/>
              </a:ext>
            </a:extLst>
          </p:cNvPr>
          <p:cNvCxnSpPr>
            <a:cxnSpLocks/>
          </p:cNvCxnSpPr>
          <p:nvPr/>
        </p:nvCxnSpPr>
        <p:spPr>
          <a:xfrm>
            <a:off x="2543605" y="1411818"/>
            <a:ext cx="0" cy="4341404"/>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4">
            <a:extLst>
              <a:ext uri="{FF2B5EF4-FFF2-40B4-BE49-F238E27FC236}">
                <a16:creationId xmlns:a16="http://schemas.microsoft.com/office/drawing/2014/main" id="{CF4A01B6-607F-9947-A279-9408D732D929}"/>
              </a:ext>
            </a:extLst>
          </p:cNvPr>
          <p:cNvCxnSpPr>
            <a:cxnSpLocks/>
          </p:cNvCxnSpPr>
          <p:nvPr/>
        </p:nvCxnSpPr>
        <p:spPr>
          <a:xfrm>
            <a:off x="5045769"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Gerader Verbinder 4">
            <a:extLst>
              <a:ext uri="{FF2B5EF4-FFF2-40B4-BE49-F238E27FC236}">
                <a16:creationId xmlns:a16="http://schemas.microsoft.com/office/drawing/2014/main" id="{123A25D6-C1B5-924B-97FF-457425EF646E}"/>
              </a:ext>
            </a:extLst>
          </p:cNvPr>
          <p:cNvCxnSpPr>
            <a:cxnSpLocks/>
          </p:cNvCxnSpPr>
          <p:nvPr/>
        </p:nvCxnSpPr>
        <p:spPr>
          <a:xfrm>
            <a:off x="11280576" y="1411818"/>
            <a:ext cx="0" cy="434170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feld 88">
            <a:extLst>
              <a:ext uri="{FF2B5EF4-FFF2-40B4-BE49-F238E27FC236}">
                <a16:creationId xmlns:a16="http://schemas.microsoft.com/office/drawing/2014/main" id="{B37F9824-1C58-3447-8074-061E97965A16}"/>
              </a:ext>
            </a:extLst>
          </p:cNvPr>
          <p:cNvSpPr txBox="1"/>
          <p:nvPr/>
        </p:nvSpPr>
        <p:spPr>
          <a:xfrm>
            <a:off x="4089270" y="5720223"/>
            <a:ext cx="796035"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2024</a:t>
            </a:r>
          </a:p>
        </p:txBody>
      </p:sp>
      <p:sp>
        <p:nvSpPr>
          <p:cNvPr id="90" name="Textfeld 89">
            <a:extLst>
              <a:ext uri="{FF2B5EF4-FFF2-40B4-BE49-F238E27FC236}">
                <a16:creationId xmlns:a16="http://schemas.microsoft.com/office/drawing/2014/main" id="{64BB6EA1-FD7C-3B4A-969D-046576822606}"/>
              </a:ext>
            </a:extLst>
          </p:cNvPr>
          <p:cNvSpPr txBox="1"/>
          <p:nvPr/>
        </p:nvSpPr>
        <p:spPr>
          <a:xfrm>
            <a:off x="5339833" y="5725079"/>
            <a:ext cx="781835"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2025</a:t>
            </a:r>
          </a:p>
        </p:txBody>
      </p:sp>
      <p:sp>
        <p:nvSpPr>
          <p:cNvPr id="91" name="Textfeld 90">
            <a:extLst>
              <a:ext uri="{FF2B5EF4-FFF2-40B4-BE49-F238E27FC236}">
                <a16:creationId xmlns:a16="http://schemas.microsoft.com/office/drawing/2014/main" id="{07CB78DA-5CBA-EF48-87AE-98138F296B76}"/>
              </a:ext>
            </a:extLst>
          </p:cNvPr>
          <p:cNvSpPr txBox="1"/>
          <p:nvPr/>
        </p:nvSpPr>
        <p:spPr>
          <a:xfrm>
            <a:off x="6590395" y="5732649"/>
            <a:ext cx="791188"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2026</a:t>
            </a:r>
          </a:p>
        </p:txBody>
      </p:sp>
      <p:sp>
        <p:nvSpPr>
          <p:cNvPr id="92" name="Textfeld 91">
            <a:extLst>
              <a:ext uri="{FF2B5EF4-FFF2-40B4-BE49-F238E27FC236}">
                <a16:creationId xmlns:a16="http://schemas.microsoft.com/office/drawing/2014/main" id="{A8F6B79D-219F-EA47-ADA5-4722BA82544F}"/>
              </a:ext>
            </a:extLst>
          </p:cNvPr>
          <p:cNvSpPr txBox="1"/>
          <p:nvPr/>
        </p:nvSpPr>
        <p:spPr>
          <a:xfrm>
            <a:off x="7813650" y="5732647"/>
            <a:ext cx="773664"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2027</a:t>
            </a:r>
          </a:p>
        </p:txBody>
      </p:sp>
      <p:sp>
        <p:nvSpPr>
          <p:cNvPr id="93" name="Textfeld 92">
            <a:extLst>
              <a:ext uri="{FF2B5EF4-FFF2-40B4-BE49-F238E27FC236}">
                <a16:creationId xmlns:a16="http://schemas.microsoft.com/office/drawing/2014/main" id="{6BFC534F-DE26-0240-BD00-6D875602AA54}"/>
              </a:ext>
            </a:extLst>
          </p:cNvPr>
          <p:cNvSpPr txBox="1"/>
          <p:nvPr/>
        </p:nvSpPr>
        <p:spPr>
          <a:xfrm>
            <a:off x="9037435" y="5732647"/>
            <a:ext cx="760860"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2028</a:t>
            </a:r>
          </a:p>
        </p:txBody>
      </p:sp>
      <p:sp>
        <p:nvSpPr>
          <p:cNvPr id="94" name="Textfeld 93">
            <a:extLst>
              <a:ext uri="{FF2B5EF4-FFF2-40B4-BE49-F238E27FC236}">
                <a16:creationId xmlns:a16="http://schemas.microsoft.com/office/drawing/2014/main" id="{24E199DD-3C7E-C042-960A-3DFB04C0BF23}"/>
              </a:ext>
            </a:extLst>
          </p:cNvPr>
          <p:cNvSpPr txBox="1"/>
          <p:nvPr/>
        </p:nvSpPr>
        <p:spPr>
          <a:xfrm>
            <a:off x="10298025" y="5732647"/>
            <a:ext cx="781433"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2029</a:t>
            </a:r>
          </a:p>
        </p:txBody>
      </p:sp>
      <p:sp>
        <p:nvSpPr>
          <p:cNvPr id="95" name="Textfeld 94">
            <a:extLst>
              <a:ext uri="{FF2B5EF4-FFF2-40B4-BE49-F238E27FC236}">
                <a16:creationId xmlns:a16="http://schemas.microsoft.com/office/drawing/2014/main" id="{58A580F2-42E0-A844-B34B-A42D83B0D325}"/>
              </a:ext>
            </a:extLst>
          </p:cNvPr>
          <p:cNvSpPr txBox="1"/>
          <p:nvPr/>
        </p:nvSpPr>
        <p:spPr>
          <a:xfrm>
            <a:off x="11441041" y="5753222"/>
            <a:ext cx="750960" cy="369332"/>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2030</a:t>
            </a:r>
          </a:p>
        </p:txBody>
      </p:sp>
      <p:grpSp>
        <p:nvGrpSpPr>
          <p:cNvPr id="5" name="Gruppieren 4">
            <a:extLst>
              <a:ext uri="{FF2B5EF4-FFF2-40B4-BE49-F238E27FC236}">
                <a16:creationId xmlns:a16="http://schemas.microsoft.com/office/drawing/2014/main" id="{9B81B561-D475-634E-8CC0-82B14402D828}"/>
              </a:ext>
            </a:extLst>
          </p:cNvPr>
          <p:cNvGrpSpPr/>
          <p:nvPr/>
        </p:nvGrpSpPr>
        <p:grpSpPr>
          <a:xfrm>
            <a:off x="0" y="4422066"/>
            <a:ext cx="12214069" cy="1344457"/>
            <a:chOff x="0" y="1271531"/>
            <a:chExt cx="9160552" cy="1022427"/>
          </a:xfrm>
        </p:grpSpPr>
        <p:sp>
          <p:nvSpPr>
            <p:cNvPr id="63" name="Rechteck 62">
              <a:extLst>
                <a:ext uri="{FF2B5EF4-FFF2-40B4-BE49-F238E27FC236}">
                  <a16:creationId xmlns:a16="http://schemas.microsoft.com/office/drawing/2014/main" id="{ADA9DFEA-9439-7744-85CB-22E079EF82E1}"/>
                </a:ext>
              </a:extLst>
            </p:cNvPr>
            <p:cNvSpPr/>
            <p:nvPr/>
          </p:nvSpPr>
          <p:spPr>
            <a:xfrm>
              <a:off x="1918943" y="2093631"/>
              <a:ext cx="7179324" cy="136312"/>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UNILAC </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EH,</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SIS18</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 TH, EX,</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FRS, ESR </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HITRAP, </a:t>
              </a:r>
              <a:r>
                <a:rPr kumimoji="0" lang="en-GB" sz="1333"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Cryring</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ahmen 23">
              <a:extLst>
                <a:ext uri="{FF2B5EF4-FFF2-40B4-BE49-F238E27FC236}">
                  <a16:creationId xmlns:a16="http://schemas.microsoft.com/office/drawing/2014/main" id="{EF8BC6AB-3048-354F-BA56-532455046127}"/>
                </a:ext>
              </a:extLst>
            </p:cNvPr>
            <p:cNvSpPr/>
            <p:nvPr/>
          </p:nvSpPr>
          <p:spPr>
            <a:xfrm>
              <a:off x="0" y="1271532"/>
              <a:ext cx="9160552" cy="1020342"/>
            </a:xfrm>
            <a:prstGeom prst="frame">
              <a:avLst>
                <a:gd name="adj1" fmla="val 2976"/>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Rechteck 75">
              <a:extLst>
                <a:ext uri="{FF2B5EF4-FFF2-40B4-BE49-F238E27FC236}">
                  <a16:creationId xmlns:a16="http://schemas.microsoft.com/office/drawing/2014/main" id="{F9B00A20-D75D-9047-BB9D-0903C7E267A3}"/>
                </a:ext>
              </a:extLst>
            </p:cNvPr>
            <p:cNvSpPr/>
            <p:nvPr/>
          </p:nvSpPr>
          <p:spPr>
            <a:xfrm>
              <a:off x="1" y="1271531"/>
              <a:ext cx="1026918" cy="1022427"/>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67" b="0" i="0" u="none" strike="noStrike" kern="1200" cap="none" spc="0" normalizeH="0" baseline="0" noProof="0" dirty="0">
                  <a:ln>
                    <a:noFill/>
                  </a:ln>
                  <a:solidFill>
                    <a:prstClr val="white"/>
                  </a:solidFill>
                  <a:effectLst/>
                  <a:uLnTx/>
                  <a:uFillTx/>
                  <a:latin typeface="Arial"/>
                  <a:ea typeface="+mn-ea"/>
                  <a:cs typeface="+mn-cs"/>
                </a:rPr>
                <a:t>Facility availability</a:t>
              </a:r>
            </a:p>
          </p:txBody>
        </p:sp>
        <p:sp>
          <p:nvSpPr>
            <p:cNvPr id="68" name="Rechteck 67">
              <a:extLst>
                <a:ext uri="{FF2B5EF4-FFF2-40B4-BE49-F238E27FC236}">
                  <a16:creationId xmlns:a16="http://schemas.microsoft.com/office/drawing/2014/main" id="{2B40FF8C-348B-6F4F-B1D8-BEE5574C697E}"/>
                </a:ext>
              </a:extLst>
            </p:cNvPr>
            <p:cNvSpPr/>
            <p:nvPr/>
          </p:nvSpPr>
          <p:spPr>
            <a:xfrm>
              <a:off x="6465501" y="1355188"/>
              <a:ext cx="2627025" cy="147106"/>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SIS18 </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SFRS  NUSTAR</a:t>
              </a: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70" name="Rechteck 69">
              <a:extLst>
                <a:ext uri="{FF2B5EF4-FFF2-40B4-BE49-F238E27FC236}">
                  <a16:creationId xmlns:a16="http://schemas.microsoft.com/office/drawing/2014/main" id="{541896D6-B6D0-7F46-9E0C-BCC03D5D7A7F}"/>
                </a:ext>
              </a:extLst>
            </p:cNvPr>
            <p:cNvSpPr/>
            <p:nvPr/>
          </p:nvSpPr>
          <p:spPr>
            <a:xfrm>
              <a:off x="6032419" y="1352180"/>
              <a:ext cx="433082" cy="147206"/>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Rechteck 66">
              <a:extLst>
                <a:ext uri="{FF2B5EF4-FFF2-40B4-BE49-F238E27FC236}">
                  <a16:creationId xmlns:a16="http://schemas.microsoft.com/office/drawing/2014/main" id="{35D6777D-C9BA-6940-803B-FEB48C8EDF74}"/>
                </a:ext>
              </a:extLst>
            </p:cNvPr>
            <p:cNvSpPr/>
            <p:nvPr/>
          </p:nvSpPr>
          <p:spPr>
            <a:xfrm>
              <a:off x="7473768" y="1750062"/>
              <a:ext cx="1618757" cy="15746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SIS100 –&gt; CBM</a:t>
              </a: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hteck 71">
              <a:extLst>
                <a:ext uri="{FF2B5EF4-FFF2-40B4-BE49-F238E27FC236}">
                  <a16:creationId xmlns:a16="http://schemas.microsoft.com/office/drawing/2014/main" id="{599B9E73-E304-D646-AC17-94D9BD657564}"/>
                </a:ext>
              </a:extLst>
            </p:cNvPr>
            <p:cNvSpPr/>
            <p:nvPr/>
          </p:nvSpPr>
          <p:spPr>
            <a:xfrm>
              <a:off x="7248742" y="1751907"/>
              <a:ext cx="225026" cy="155618"/>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Rechteck 68">
              <a:extLst>
                <a:ext uri="{FF2B5EF4-FFF2-40B4-BE49-F238E27FC236}">
                  <a16:creationId xmlns:a16="http://schemas.microsoft.com/office/drawing/2014/main" id="{A870F806-E150-EF40-AB19-BF864748A10D}"/>
                </a:ext>
              </a:extLst>
            </p:cNvPr>
            <p:cNvSpPr/>
            <p:nvPr/>
          </p:nvSpPr>
          <p:spPr>
            <a:xfrm>
              <a:off x="7376532" y="1556933"/>
              <a:ext cx="1716158" cy="148908"/>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SIS100 </a:t>
              </a: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SFRS  NUSTAR</a:t>
              </a:r>
              <a:endPar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1" name="Rechteck 100">
            <a:extLst>
              <a:ext uri="{FF2B5EF4-FFF2-40B4-BE49-F238E27FC236}">
                <a16:creationId xmlns:a16="http://schemas.microsoft.com/office/drawing/2014/main" id="{1CEAF3EE-C15F-1F41-B28C-964AB4326200}"/>
              </a:ext>
            </a:extLst>
          </p:cNvPr>
          <p:cNvSpPr/>
          <p:nvPr/>
        </p:nvSpPr>
        <p:spPr>
          <a:xfrm>
            <a:off x="8927946" y="1490178"/>
            <a:ext cx="1037077"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103" name="Rechteck 102">
            <a:extLst>
              <a:ext uri="{FF2B5EF4-FFF2-40B4-BE49-F238E27FC236}">
                <a16:creationId xmlns:a16="http://schemas.microsoft.com/office/drawing/2014/main" id="{1ED7372A-BB65-2F43-892E-9C2903E2AD3E}"/>
              </a:ext>
            </a:extLst>
          </p:cNvPr>
          <p:cNvSpPr/>
          <p:nvPr/>
        </p:nvSpPr>
        <p:spPr>
          <a:xfrm>
            <a:off x="10147635" y="1490178"/>
            <a:ext cx="1037077"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240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Rechteck 103">
            <a:extLst>
              <a:ext uri="{FF2B5EF4-FFF2-40B4-BE49-F238E27FC236}">
                <a16:creationId xmlns:a16="http://schemas.microsoft.com/office/drawing/2014/main" id="{4EB81290-6A5C-C146-94F5-EAC80C5F49C0}"/>
              </a:ext>
            </a:extLst>
          </p:cNvPr>
          <p:cNvSpPr/>
          <p:nvPr/>
        </p:nvSpPr>
        <p:spPr>
          <a:xfrm>
            <a:off x="11474370" y="1490178"/>
            <a:ext cx="692893"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a:ea typeface="+mn-ea"/>
                <a:cs typeface="+mn-cs"/>
              </a:rPr>
              <a:t>240</a:t>
            </a:r>
          </a:p>
        </p:txBody>
      </p:sp>
      <p:sp>
        <p:nvSpPr>
          <p:cNvPr id="74" name="Rechteck 73">
            <a:extLst>
              <a:ext uri="{FF2B5EF4-FFF2-40B4-BE49-F238E27FC236}">
                <a16:creationId xmlns:a16="http://schemas.microsoft.com/office/drawing/2014/main" id="{7FB9C3BD-A207-0E4B-832E-CA4D3168500B}"/>
              </a:ext>
            </a:extLst>
          </p:cNvPr>
          <p:cNvSpPr/>
          <p:nvPr/>
        </p:nvSpPr>
        <p:spPr>
          <a:xfrm>
            <a:off x="0" y="1411187"/>
            <a:ext cx="1369213" cy="4473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333" b="0" i="0" u="none" strike="noStrike" kern="1200" cap="none" spc="0" normalizeH="0" baseline="0" noProof="0" dirty="0" err="1">
                <a:ln>
                  <a:noFill/>
                </a:ln>
                <a:solidFill>
                  <a:prstClr val="white"/>
                </a:solidFill>
                <a:effectLst/>
                <a:uLnTx/>
                <a:uFillTx/>
                <a:latin typeface="Arial"/>
                <a:ea typeface="+mn-ea"/>
                <a:cs typeface="+mn-cs"/>
              </a:rPr>
              <a:t>Acc</a:t>
            </a:r>
            <a:r>
              <a:rPr kumimoji="0" lang="de-DE" sz="1333" b="0" i="0" u="none" strike="noStrike" kern="1200" cap="none" spc="0" normalizeH="0" baseline="0" noProof="0" dirty="0">
                <a:ln>
                  <a:noFill/>
                </a:ln>
                <a:solidFill>
                  <a:prstClr val="white"/>
                </a:solidFill>
                <a:effectLst/>
                <a:uLnTx/>
                <a:uFillTx/>
                <a:latin typeface="Arial"/>
                <a:ea typeface="+mn-ea"/>
                <a:cs typeface="+mn-cs"/>
              </a:rPr>
              <a:t>. </a:t>
            </a:r>
            <a:r>
              <a:rPr kumimoji="0" lang="en-GB" sz="1333" b="0" i="0" u="none" strike="noStrike" kern="1200" cap="none" spc="0" normalizeH="0" baseline="0" noProof="0" dirty="0">
                <a:ln>
                  <a:noFill/>
                </a:ln>
                <a:solidFill>
                  <a:prstClr val="white"/>
                </a:solidFill>
                <a:effectLst/>
                <a:uLnTx/>
                <a:uFillTx/>
                <a:latin typeface="Arial"/>
                <a:ea typeface="+mn-ea"/>
                <a:cs typeface="+mn-cs"/>
              </a:rPr>
              <a:t>Operation total / days</a:t>
            </a:r>
          </a:p>
        </p:txBody>
      </p:sp>
      <p:sp>
        <p:nvSpPr>
          <p:cNvPr id="82" name="Rechteck 81">
            <a:extLst>
              <a:ext uri="{FF2B5EF4-FFF2-40B4-BE49-F238E27FC236}">
                <a16:creationId xmlns:a16="http://schemas.microsoft.com/office/drawing/2014/main" id="{7DC4C94C-2A38-2349-A726-CDA7A6B10E38}"/>
              </a:ext>
            </a:extLst>
          </p:cNvPr>
          <p:cNvSpPr/>
          <p:nvPr/>
        </p:nvSpPr>
        <p:spPr>
          <a:xfrm>
            <a:off x="-14985" y="2063565"/>
            <a:ext cx="12214069" cy="433449"/>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beam time</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Rechteck 83">
            <a:extLst>
              <a:ext uri="{FF2B5EF4-FFF2-40B4-BE49-F238E27FC236}">
                <a16:creationId xmlns:a16="http://schemas.microsoft.com/office/drawing/2014/main" id="{F3E7796E-C115-7245-9F66-D01E4CFD0FF1}"/>
              </a:ext>
            </a:extLst>
          </p:cNvPr>
          <p:cNvSpPr/>
          <p:nvPr/>
        </p:nvSpPr>
        <p:spPr>
          <a:xfrm>
            <a:off x="1476309" y="2148859"/>
            <a:ext cx="480000" cy="27222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107 </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87" name="Rechteck 86">
            <a:extLst>
              <a:ext uri="{FF2B5EF4-FFF2-40B4-BE49-F238E27FC236}">
                <a16:creationId xmlns:a16="http://schemas.microsoft.com/office/drawing/2014/main" id="{86F5B659-0914-6749-98F2-9DB839F30A77}"/>
              </a:ext>
            </a:extLst>
          </p:cNvPr>
          <p:cNvSpPr/>
          <p:nvPr/>
        </p:nvSpPr>
        <p:spPr>
          <a:xfrm>
            <a:off x="3333639" y="2148858"/>
            <a:ext cx="382949" cy="2647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0</a:t>
            </a:r>
            <a:endParaRPr kumimoji="0" lang="en-US"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5" name="Rechteck 104">
            <a:extLst>
              <a:ext uri="{FF2B5EF4-FFF2-40B4-BE49-F238E27FC236}">
                <a16:creationId xmlns:a16="http://schemas.microsoft.com/office/drawing/2014/main" id="{49E56CF8-D49B-5F4E-B5AC-405079402523}"/>
              </a:ext>
            </a:extLst>
          </p:cNvPr>
          <p:cNvSpPr/>
          <p:nvPr/>
        </p:nvSpPr>
        <p:spPr>
          <a:xfrm>
            <a:off x="3871999" y="2148858"/>
            <a:ext cx="480000"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a:t>
            </a:r>
            <a:endParaRPr kumimoji="0" lang="en-US"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9" name="Rechteck 108">
            <a:extLst>
              <a:ext uri="{FF2B5EF4-FFF2-40B4-BE49-F238E27FC236}">
                <a16:creationId xmlns:a16="http://schemas.microsoft.com/office/drawing/2014/main" id="{C2AA84B7-2845-EE4A-849F-3295801E0B1C}"/>
              </a:ext>
            </a:extLst>
          </p:cNvPr>
          <p:cNvSpPr/>
          <p:nvPr/>
        </p:nvSpPr>
        <p:spPr>
          <a:xfrm>
            <a:off x="8912972" y="2142557"/>
            <a:ext cx="1037077" cy="26474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 120*</a:t>
            </a:r>
            <a:endPar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0" name="Rechteck 109">
            <a:extLst>
              <a:ext uri="{FF2B5EF4-FFF2-40B4-BE49-F238E27FC236}">
                <a16:creationId xmlns:a16="http://schemas.microsoft.com/office/drawing/2014/main" id="{1040A597-5806-714D-890A-214D0FEC7D65}"/>
              </a:ext>
            </a:extLst>
          </p:cNvPr>
          <p:cNvSpPr/>
          <p:nvPr/>
        </p:nvSpPr>
        <p:spPr>
          <a:xfrm>
            <a:off x="10132662" y="2142557"/>
            <a:ext cx="1037077"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180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Rechteck 110">
            <a:extLst>
              <a:ext uri="{FF2B5EF4-FFF2-40B4-BE49-F238E27FC236}">
                <a16:creationId xmlns:a16="http://schemas.microsoft.com/office/drawing/2014/main" id="{B6ED2616-6C3B-854E-A95F-55A2E7122458}"/>
              </a:ext>
            </a:extLst>
          </p:cNvPr>
          <p:cNvSpPr/>
          <p:nvPr/>
        </p:nvSpPr>
        <p:spPr>
          <a:xfrm>
            <a:off x="-14973" y="2063566"/>
            <a:ext cx="1369213" cy="4473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white"/>
                </a:solidFill>
                <a:effectLst/>
                <a:uLnTx/>
                <a:uFillTx/>
                <a:latin typeface="Arial"/>
                <a:ea typeface="+mn-ea"/>
                <a:cs typeface="+mn-cs"/>
              </a:rPr>
              <a:t>Physics</a:t>
            </a:r>
            <a:r>
              <a:rPr kumimoji="0" lang="de-DE" sz="1200" b="0" i="0" u="none" strike="noStrike" kern="1200" cap="none" spc="0" normalizeH="0" baseline="0" noProof="0" dirty="0">
                <a:ln>
                  <a:noFill/>
                </a:ln>
                <a:solidFill>
                  <a:prstClr val="white"/>
                </a:solidFill>
                <a:effectLst/>
                <a:uLnTx/>
                <a:uFillTx/>
                <a:latin typeface="Arial"/>
                <a:ea typeface="+mn-ea"/>
                <a:cs typeface="+mn-cs"/>
              </a:rPr>
              <a:t> beam time/</a:t>
            </a:r>
            <a:r>
              <a:rPr kumimoji="0" lang="en-GB" sz="1200" b="0" i="0" u="none" strike="noStrike" kern="1200" cap="none" spc="0" normalizeH="0" baseline="0" noProof="0" dirty="0">
                <a:ln>
                  <a:noFill/>
                </a:ln>
                <a:solidFill>
                  <a:prstClr val="white"/>
                </a:solidFill>
                <a:effectLst/>
                <a:uLnTx/>
                <a:uFillTx/>
                <a:latin typeface="Arial"/>
                <a:ea typeface="+mn-ea"/>
                <a:cs typeface="+mn-cs"/>
              </a:rPr>
              <a:t> days</a:t>
            </a:r>
          </a:p>
        </p:txBody>
      </p:sp>
      <p:sp>
        <p:nvSpPr>
          <p:cNvPr id="112" name="Rechteck 111">
            <a:extLst>
              <a:ext uri="{FF2B5EF4-FFF2-40B4-BE49-F238E27FC236}">
                <a16:creationId xmlns:a16="http://schemas.microsoft.com/office/drawing/2014/main" id="{8611665C-86D7-4C47-B475-BA43A6537426}"/>
              </a:ext>
            </a:extLst>
          </p:cNvPr>
          <p:cNvSpPr/>
          <p:nvPr/>
        </p:nvSpPr>
        <p:spPr>
          <a:xfrm>
            <a:off x="11474370" y="2142557"/>
            <a:ext cx="692893"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a:ea typeface="+mn-ea"/>
                <a:cs typeface="+mn-cs"/>
              </a:rPr>
              <a:t>180</a:t>
            </a:r>
          </a:p>
        </p:txBody>
      </p:sp>
      <p:sp>
        <p:nvSpPr>
          <p:cNvPr id="114" name="Rechteck 113">
            <a:extLst>
              <a:ext uri="{FF2B5EF4-FFF2-40B4-BE49-F238E27FC236}">
                <a16:creationId xmlns:a16="http://schemas.microsoft.com/office/drawing/2014/main" id="{49E56CF8-D49B-5F4E-B5AC-405079402523}"/>
              </a:ext>
            </a:extLst>
          </p:cNvPr>
          <p:cNvSpPr/>
          <p:nvPr/>
        </p:nvSpPr>
        <p:spPr>
          <a:xfrm>
            <a:off x="5082930" y="2148858"/>
            <a:ext cx="655847"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100+30</a:t>
            </a:r>
            <a:endParaRPr kumimoji="0" lang="en-US"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Rechteck 6"/>
          <p:cNvSpPr/>
          <p:nvPr/>
        </p:nvSpPr>
        <p:spPr>
          <a:xfrm rot="18900000">
            <a:off x="6281123" y="3448371"/>
            <a:ext cx="250283" cy="25028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feld 7"/>
          <p:cNvSpPr txBox="1"/>
          <p:nvPr/>
        </p:nvSpPr>
        <p:spPr>
          <a:xfrm>
            <a:off x="6239481" y="3695749"/>
            <a:ext cx="1357103" cy="451534"/>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FCC OP ready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UNILAC CS ready</a:t>
            </a:r>
          </a:p>
        </p:txBody>
      </p:sp>
      <p:sp>
        <p:nvSpPr>
          <p:cNvPr id="116" name="Rechteck 115">
            <a:extLst>
              <a:ext uri="{FF2B5EF4-FFF2-40B4-BE49-F238E27FC236}">
                <a16:creationId xmlns:a16="http://schemas.microsoft.com/office/drawing/2014/main" id="{FA284E8E-1444-DD46-86D2-9A7BB9A1D19E}"/>
              </a:ext>
            </a:extLst>
          </p:cNvPr>
          <p:cNvSpPr/>
          <p:nvPr/>
        </p:nvSpPr>
        <p:spPr>
          <a:xfrm>
            <a:off x="8247396" y="1485409"/>
            <a:ext cx="476405" cy="26474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140</a:t>
            </a:r>
            <a:endParaRPr kumimoji="0" lang="en-US" sz="1067" b="0" i="0" u="none" strike="noStrike" kern="1200" cap="none" spc="0" normalizeH="0" baseline="0" noProof="0" dirty="0">
              <a:ln>
                <a:noFill/>
              </a:ln>
              <a:solidFill>
                <a:prstClr val="white"/>
              </a:solidFill>
              <a:effectLst/>
              <a:uLnTx/>
              <a:uFillTx/>
              <a:latin typeface="Arial"/>
              <a:ea typeface="+mn-ea"/>
              <a:cs typeface="+mn-cs"/>
            </a:endParaRPr>
          </a:p>
        </p:txBody>
      </p:sp>
      <p:sp>
        <p:nvSpPr>
          <p:cNvPr id="118" name="Geschweifte Klammer rechts 117">
            <a:extLst>
              <a:ext uri="{FF2B5EF4-FFF2-40B4-BE49-F238E27FC236}">
                <a16:creationId xmlns:a16="http://schemas.microsoft.com/office/drawing/2014/main" id="{D9709B8A-0D8C-074A-952B-6F1DEE669626}"/>
              </a:ext>
            </a:extLst>
          </p:cNvPr>
          <p:cNvSpPr/>
          <p:nvPr/>
        </p:nvSpPr>
        <p:spPr>
          <a:xfrm rot="5400000">
            <a:off x="10390028" y="4464465"/>
            <a:ext cx="184168" cy="3297816"/>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119" name="Textfeld 118">
            <a:extLst>
              <a:ext uri="{FF2B5EF4-FFF2-40B4-BE49-F238E27FC236}">
                <a16:creationId xmlns:a16="http://schemas.microsoft.com/office/drawing/2014/main" id="{056441A5-9E16-A04F-B2A8-80C5ADF6CFAA}"/>
              </a:ext>
            </a:extLst>
          </p:cNvPr>
          <p:cNvSpPr txBox="1"/>
          <p:nvPr/>
        </p:nvSpPr>
        <p:spPr>
          <a:xfrm>
            <a:off x="9228535" y="6211456"/>
            <a:ext cx="2902485" cy="338554"/>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Early Science &amp; First Science+</a:t>
            </a:r>
          </a:p>
        </p:txBody>
      </p:sp>
      <p:sp>
        <p:nvSpPr>
          <p:cNvPr id="124" name="Rechteck 123"/>
          <p:cNvSpPr/>
          <p:nvPr/>
        </p:nvSpPr>
        <p:spPr>
          <a:xfrm rot="18900000">
            <a:off x="10047115" y="4082456"/>
            <a:ext cx="250283" cy="25028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a:ea typeface="+mn-ea"/>
              <a:cs typeface="+mn-cs"/>
            </a:endParaRPr>
          </a:p>
        </p:txBody>
      </p:sp>
      <p:sp>
        <p:nvSpPr>
          <p:cNvPr id="125" name="Textfeld 124"/>
          <p:cNvSpPr txBox="1"/>
          <p:nvPr/>
        </p:nvSpPr>
        <p:spPr>
          <a:xfrm>
            <a:off x="10286098" y="4007942"/>
            <a:ext cx="1057341" cy="287323"/>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a:ea typeface="+mn-ea"/>
                <a:cs typeface="+mn-cs"/>
              </a:rPr>
              <a:t>PCP reached</a:t>
            </a:r>
          </a:p>
        </p:txBody>
      </p:sp>
      <p:sp>
        <p:nvSpPr>
          <p:cNvPr id="12" name="Textfeld 11">
            <a:extLst>
              <a:ext uri="{FF2B5EF4-FFF2-40B4-BE49-F238E27FC236}">
                <a16:creationId xmlns:a16="http://schemas.microsoft.com/office/drawing/2014/main" id="{0B7196E0-206A-2471-EA5C-1EC8AB8BDC65}"/>
              </a:ext>
            </a:extLst>
          </p:cNvPr>
          <p:cNvSpPr txBox="1"/>
          <p:nvPr/>
        </p:nvSpPr>
        <p:spPr>
          <a:xfrm>
            <a:off x="5942611" y="4474413"/>
            <a:ext cx="1719252" cy="338554"/>
          </a:xfrm>
          <a:prstGeom prst="rect">
            <a:avLst/>
          </a:prstGeom>
        </p:spPr>
        <p:txBody>
          <a:bodyPr vert="horz" wrap="none" lIns="121920" tIns="60960" rIns="121920" bIns="6096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science (ES) </a:t>
            </a: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a:t>
            </a:r>
          </a:p>
        </p:txBody>
      </p:sp>
      <p:sp>
        <p:nvSpPr>
          <p:cNvPr id="13" name="Textfeld 12">
            <a:extLst>
              <a:ext uri="{FF2B5EF4-FFF2-40B4-BE49-F238E27FC236}">
                <a16:creationId xmlns:a16="http://schemas.microsoft.com/office/drawing/2014/main" id="{EE9087FA-137C-3531-3EFA-011966C9AC30}"/>
              </a:ext>
            </a:extLst>
          </p:cNvPr>
          <p:cNvSpPr txBox="1"/>
          <p:nvPr/>
        </p:nvSpPr>
        <p:spPr>
          <a:xfrm>
            <a:off x="7098149" y="4733001"/>
            <a:ext cx="1634807" cy="338554"/>
          </a:xfrm>
          <a:prstGeom prst="rect">
            <a:avLst/>
          </a:prstGeom>
        </p:spPr>
        <p:txBody>
          <a:bodyPr vert="horz" wrap="none" lIns="121920" tIns="60960" rIns="121920" bIns="6096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first science (FS) </a:t>
            </a:r>
          </a:p>
        </p:txBody>
      </p:sp>
      <p:sp>
        <p:nvSpPr>
          <p:cNvPr id="14" name="Textfeld 13">
            <a:extLst>
              <a:ext uri="{FF2B5EF4-FFF2-40B4-BE49-F238E27FC236}">
                <a16:creationId xmlns:a16="http://schemas.microsoft.com/office/drawing/2014/main" id="{13319F17-A05C-1949-6201-2756E078E8D5}"/>
              </a:ext>
            </a:extLst>
          </p:cNvPr>
          <p:cNvSpPr txBox="1"/>
          <p:nvPr/>
        </p:nvSpPr>
        <p:spPr>
          <a:xfrm>
            <a:off x="7551816" y="5002258"/>
            <a:ext cx="1854417" cy="338554"/>
          </a:xfrm>
          <a:prstGeom prst="rect">
            <a:avLst/>
          </a:prstGeom>
        </p:spPr>
        <p:txBody>
          <a:bodyPr vert="horz" wrap="none" lIns="121920" tIns="60960" rIns="121920" bIns="60960" rtlCol="0" anchor="t">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first science + (FS+) </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Rechteck 96">
            <a:extLst>
              <a:ext uri="{FF2B5EF4-FFF2-40B4-BE49-F238E27FC236}">
                <a16:creationId xmlns:a16="http://schemas.microsoft.com/office/drawing/2014/main" id="{61E422DC-3002-CA9B-74FB-2C68BACDE92A}"/>
              </a:ext>
            </a:extLst>
          </p:cNvPr>
          <p:cNvSpPr/>
          <p:nvPr/>
        </p:nvSpPr>
        <p:spPr>
          <a:xfrm>
            <a:off x="3288567" y="1445107"/>
            <a:ext cx="459920" cy="1014279"/>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98" name="Rechteck 97">
            <a:extLst>
              <a:ext uri="{FF2B5EF4-FFF2-40B4-BE49-F238E27FC236}">
                <a16:creationId xmlns:a16="http://schemas.microsoft.com/office/drawing/2014/main" id="{96927DC8-BB00-AB08-6E90-38C5835DBB46}"/>
              </a:ext>
            </a:extLst>
          </p:cNvPr>
          <p:cNvSpPr/>
          <p:nvPr/>
        </p:nvSpPr>
        <p:spPr>
          <a:xfrm>
            <a:off x="6490406" y="1440040"/>
            <a:ext cx="562621" cy="1012320"/>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99" name="Textfeld 98">
            <a:extLst>
              <a:ext uri="{FF2B5EF4-FFF2-40B4-BE49-F238E27FC236}">
                <a16:creationId xmlns:a16="http://schemas.microsoft.com/office/drawing/2014/main" id="{786FDCEF-F0EA-A4DF-DDE2-D7D7D8A2266A}"/>
              </a:ext>
            </a:extLst>
          </p:cNvPr>
          <p:cNvSpPr txBox="1"/>
          <p:nvPr/>
        </p:nvSpPr>
        <p:spPr>
          <a:xfrm>
            <a:off x="4247368" y="2572282"/>
            <a:ext cx="1783502" cy="369332"/>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030A0"/>
                </a:solidFill>
                <a:effectLst/>
                <a:uLnTx/>
                <a:uFillTx/>
                <a:latin typeface="Arial"/>
                <a:ea typeface="+mn-ea"/>
                <a:cs typeface="+mn-cs"/>
              </a:rPr>
              <a:t>engineering-runs</a:t>
            </a:r>
          </a:p>
        </p:txBody>
      </p:sp>
      <p:cxnSp>
        <p:nvCxnSpPr>
          <p:cNvPr id="100" name="Gewinkelte Verbindung 22">
            <a:extLst>
              <a:ext uri="{FF2B5EF4-FFF2-40B4-BE49-F238E27FC236}">
                <a16:creationId xmlns:a16="http://schemas.microsoft.com/office/drawing/2014/main" id="{9776F756-11F2-2168-6581-CF62F6425455}"/>
              </a:ext>
            </a:extLst>
          </p:cNvPr>
          <p:cNvCxnSpPr>
            <a:cxnSpLocks/>
            <a:stCxn id="99" idx="3"/>
            <a:endCxn id="98" idx="2"/>
          </p:cNvCxnSpPr>
          <p:nvPr/>
        </p:nvCxnSpPr>
        <p:spPr>
          <a:xfrm flipV="1">
            <a:off x="6030870" y="2452360"/>
            <a:ext cx="740847" cy="304588"/>
          </a:xfrm>
          <a:prstGeom prst="bentConnector2">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Gewinkelte Verbindung 25">
            <a:extLst>
              <a:ext uri="{FF2B5EF4-FFF2-40B4-BE49-F238E27FC236}">
                <a16:creationId xmlns:a16="http://schemas.microsoft.com/office/drawing/2014/main" id="{12CD4011-0D39-348E-A339-D7A436F91779}"/>
              </a:ext>
            </a:extLst>
          </p:cNvPr>
          <p:cNvCxnSpPr>
            <a:stCxn id="99" idx="1"/>
            <a:endCxn id="97" idx="2"/>
          </p:cNvCxnSpPr>
          <p:nvPr/>
        </p:nvCxnSpPr>
        <p:spPr>
          <a:xfrm rot="10800000">
            <a:off x="3518528" y="2459386"/>
            <a:ext cx="728841" cy="297562"/>
          </a:xfrm>
          <a:prstGeom prst="bentConnector2">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 name="Rechteck 105">
            <a:extLst>
              <a:ext uri="{FF2B5EF4-FFF2-40B4-BE49-F238E27FC236}">
                <a16:creationId xmlns:a16="http://schemas.microsoft.com/office/drawing/2014/main" id="{ADA9DFEA-9439-7744-85CB-22E079EF82E1}"/>
              </a:ext>
            </a:extLst>
          </p:cNvPr>
          <p:cNvSpPr/>
          <p:nvPr/>
        </p:nvSpPr>
        <p:spPr>
          <a:xfrm>
            <a:off x="1491282" y="5498531"/>
            <a:ext cx="2576335" cy="19222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113" name="Rechteck 112">
            <a:extLst>
              <a:ext uri="{FF2B5EF4-FFF2-40B4-BE49-F238E27FC236}">
                <a16:creationId xmlns:a16="http://schemas.microsoft.com/office/drawing/2014/main" id="{1828DF90-3025-FA46-A666-3ED558EFB96C}"/>
              </a:ext>
            </a:extLst>
          </p:cNvPr>
          <p:cNvSpPr/>
          <p:nvPr/>
        </p:nvSpPr>
        <p:spPr>
          <a:xfrm>
            <a:off x="7561546" y="3790620"/>
            <a:ext cx="441655" cy="237592"/>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DR</a:t>
            </a:r>
            <a:endParaRPr kumimoji="0" lang="en-GB" sz="1333" b="0" i="0" u="none" strike="noStrike" kern="1200" cap="none" spc="0" normalizeH="0" baseline="0" noProof="0" dirty="0">
              <a:ln>
                <a:noFill/>
              </a:ln>
              <a:solidFill>
                <a:prstClr val="white"/>
              </a:solidFill>
              <a:effectLst/>
              <a:uLnTx/>
              <a:uFillTx/>
              <a:latin typeface="Arial"/>
              <a:ea typeface="+mn-ea"/>
              <a:cs typeface="+mn-cs"/>
            </a:endParaRPr>
          </a:p>
        </p:txBody>
      </p:sp>
      <p:sp>
        <p:nvSpPr>
          <p:cNvPr id="126" name="Rechteck 125">
            <a:extLst>
              <a:ext uri="{FF2B5EF4-FFF2-40B4-BE49-F238E27FC236}">
                <a16:creationId xmlns:a16="http://schemas.microsoft.com/office/drawing/2014/main" id="{43CAEDC1-9C29-2A46-B1AB-D91B1F2B9654}"/>
              </a:ext>
            </a:extLst>
          </p:cNvPr>
          <p:cNvSpPr/>
          <p:nvPr/>
        </p:nvSpPr>
        <p:spPr>
          <a:xfrm>
            <a:off x="6633028" y="2152864"/>
            <a:ext cx="390184" cy="25265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50</a:t>
            </a:r>
            <a:endParaRPr kumimoji="0" lang="en-US" sz="933" b="0" i="0" u="none" strike="noStrike" kern="1200" cap="none" spc="0" normalizeH="0" baseline="0" noProof="0" dirty="0">
              <a:ln>
                <a:noFill/>
              </a:ln>
              <a:solidFill>
                <a:prstClr val="white"/>
              </a:solidFill>
              <a:effectLst/>
              <a:uLnTx/>
              <a:uFillTx/>
              <a:latin typeface="Arial"/>
              <a:ea typeface="+mn-ea"/>
              <a:cs typeface="+mn-cs"/>
            </a:endParaRPr>
          </a:p>
        </p:txBody>
      </p:sp>
      <p:sp>
        <p:nvSpPr>
          <p:cNvPr id="127" name="Rechteck 126">
            <a:extLst>
              <a:ext uri="{FF2B5EF4-FFF2-40B4-BE49-F238E27FC236}">
                <a16:creationId xmlns:a16="http://schemas.microsoft.com/office/drawing/2014/main" id="{FA284E8E-1444-DD46-86D2-9A7BB9A1D19E}"/>
              </a:ext>
            </a:extLst>
          </p:cNvPr>
          <p:cNvSpPr/>
          <p:nvPr/>
        </p:nvSpPr>
        <p:spPr>
          <a:xfrm>
            <a:off x="5757163" y="1493130"/>
            <a:ext cx="714856" cy="932111"/>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renovation</a:t>
            </a:r>
            <a:endPar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EH</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Textfeld 17"/>
          <p:cNvSpPr txBox="1"/>
          <p:nvPr/>
        </p:nvSpPr>
        <p:spPr>
          <a:xfrm rot="20791571">
            <a:off x="2889193" y="4467189"/>
            <a:ext cx="1232844" cy="492443"/>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now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included</a:t>
            </a:r>
          </a:p>
        </p:txBody>
      </p:sp>
      <p:sp>
        <p:nvSpPr>
          <p:cNvPr id="108" name="Textfeld 107"/>
          <p:cNvSpPr txBox="1"/>
          <p:nvPr/>
        </p:nvSpPr>
        <p:spPr>
          <a:xfrm rot="3012809">
            <a:off x="2352825" y="4807205"/>
            <a:ext cx="1017017" cy="451534"/>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a:ea typeface="+mn-ea"/>
                <a:cs typeface="+mn-cs"/>
              </a:rPr>
              <a:t>still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a:ea typeface="+mn-ea"/>
                <a:cs typeface="+mn-cs"/>
              </a:rPr>
              <a:t>missing</a:t>
            </a:r>
          </a:p>
        </p:txBody>
      </p:sp>
      <p:sp>
        <p:nvSpPr>
          <p:cNvPr id="19" name="Rechteck 18">
            <a:extLst>
              <a:ext uri="{FF2B5EF4-FFF2-40B4-BE49-F238E27FC236}">
                <a16:creationId xmlns:a16="http://schemas.microsoft.com/office/drawing/2014/main" id="{6FC8D7AA-CF30-B6DB-E1B1-8B20AAE7054B}"/>
              </a:ext>
            </a:extLst>
          </p:cNvPr>
          <p:cNvSpPr/>
          <p:nvPr/>
        </p:nvSpPr>
        <p:spPr>
          <a:xfrm>
            <a:off x="4350267" y="1472789"/>
            <a:ext cx="658344" cy="932111"/>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a:t>
            </a:r>
            <a:r>
              <a:rPr kumimoji="0" lang="en-GB" sz="933"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paration</a:t>
            </a:r>
            <a:r>
              <a:rPr kumimoji="0" lang="en-GB" sz="933"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works</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EH</a:t>
            </a:r>
            <a:endParaRPr kumimoji="0" lang="en-US" sz="933"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hteck 21">
            <a:extLst>
              <a:ext uri="{FF2B5EF4-FFF2-40B4-BE49-F238E27FC236}">
                <a16:creationId xmlns:a16="http://schemas.microsoft.com/office/drawing/2014/main" id="{27C0071F-A179-6E1C-E43E-2F1D8253D614}"/>
              </a:ext>
            </a:extLst>
          </p:cNvPr>
          <p:cNvSpPr/>
          <p:nvPr/>
        </p:nvSpPr>
        <p:spPr>
          <a:xfrm>
            <a:off x="7098224" y="1495026"/>
            <a:ext cx="1087800" cy="932111"/>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renovation</a:t>
            </a:r>
            <a:endPar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EH</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Rechteck 22">
            <a:extLst>
              <a:ext uri="{FF2B5EF4-FFF2-40B4-BE49-F238E27FC236}">
                <a16:creationId xmlns:a16="http://schemas.microsoft.com/office/drawing/2014/main" id="{6B52A941-4A95-1F58-A99C-AB209E7CA2C4}"/>
              </a:ext>
            </a:extLst>
          </p:cNvPr>
          <p:cNvSpPr/>
          <p:nvPr/>
        </p:nvSpPr>
        <p:spPr>
          <a:xfrm>
            <a:off x="8269612" y="2152595"/>
            <a:ext cx="453381" cy="264748"/>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a:t>
            </a:r>
            <a:endParaRPr kumimoji="0" lang="en-US"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941563FE-867C-3311-E6FE-0CA6455A0EF8}"/>
              </a:ext>
            </a:extLst>
          </p:cNvPr>
          <p:cNvSpPr txBox="1"/>
          <p:nvPr/>
        </p:nvSpPr>
        <p:spPr>
          <a:xfrm>
            <a:off x="256007" y="6197269"/>
            <a:ext cx="184731" cy="369332"/>
          </a:xfrm>
          <a:prstGeom prst="rect">
            <a:avLst/>
          </a:prstGeom>
        </p:spPr>
        <p:txBody>
          <a:bodyPr vert="horz"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87" descr="FAIR_farb_RGB_3cm">
            <a:extLst>
              <a:ext uri="{FF2B5EF4-FFF2-40B4-BE49-F238E27FC236}">
                <a16:creationId xmlns:a16="http://schemas.microsoft.com/office/drawing/2014/main" id="{40370228-B393-80A2-12B6-73A2BE90F0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41054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0025E-66BD-401B-8DE3-738FAA88DD9C}"/>
              </a:ext>
            </a:extLst>
          </p:cNvPr>
          <p:cNvSpPr>
            <a:spLocks noGrp="1"/>
          </p:cNvSpPr>
          <p:nvPr>
            <p:ph type="title"/>
          </p:nvPr>
        </p:nvSpPr>
        <p:spPr>
          <a:xfrm>
            <a:off x="383118" y="1127254"/>
            <a:ext cx="11900946" cy="510064"/>
          </a:xfrm>
        </p:spPr>
        <p:txBody>
          <a:bodyPr>
            <a:normAutofit fontScale="90000"/>
          </a:bodyPr>
          <a:lstStyle/>
          <a:p>
            <a:r>
              <a:rPr lang="en-US" sz="2700" b="0" dirty="0">
                <a:solidFill>
                  <a:schemeClr val="tx1"/>
                </a:solidFill>
              </a:rPr>
              <a:t>Expert Committee Experiments/Experiment Cost Scrutiny Group, 14-16 October 2024</a:t>
            </a:r>
            <a:br>
              <a:rPr lang="en-US" sz="2000" dirty="0"/>
            </a:br>
            <a:endParaRPr lang="en-CA" sz="2000" dirty="0"/>
          </a:p>
        </p:txBody>
      </p:sp>
      <p:sp>
        <p:nvSpPr>
          <p:cNvPr id="3" name="Content Placeholder 2">
            <a:extLst>
              <a:ext uri="{FF2B5EF4-FFF2-40B4-BE49-F238E27FC236}">
                <a16:creationId xmlns:a16="http://schemas.microsoft.com/office/drawing/2014/main" id="{1BF4EAF0-7302-4FD6-965F-9C7A39BAE716}"/>
              </a:ext>
            </a:extLst>
          </p:cNvPr>
          <p:cNvSpPr>
            <a:spLocks noGrp="1"/>
          </p:cNvSpPr>
          <p:nvPr>
            <p:ph idx="1"/>
          </p:nvPr>
        </p:nvSpPr>
        <p:spPr>
          <a:xfrm>
            <a:off x="383118" y="1245281"/>
            <a:ext cx="11351682" cy="5476194"/>
          </a:xfrm>
        </p:spPr>
        <p:txBody>
          <a:bodyPr/>
          <a:lstStyle/>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t>
            </a:r>
            <a:r>
              <a:rPr lang="en-US" sz="2200" dirty="0">
                <a:solidFill>
                  <a:srgbClr val="000000"/>
                </a:solidFill>
                <a:latin typeface="Aptos" panose="020B0004020202020204" pitchFamily="34" charset="0"/>
                <a:ea typeface="Times New Roman" panose="02020603050405020304" pitchFamily="18" charset="0"/>
              </a:rPr>
              <a:t>continues to be</a:t>
            </a:r>
            <a:r>
              <a:rPr lang="en-US" sz="2200" dirty="0">
                <a:solidFill>
                  <a:srgbClr val="000000"/>
                </a:solidFill>
                <a:effectLst/>
                <a:latin typeface="Aptos" panose="020B0004020202020204" pitchFamily="34" charset="0"/>
                <a:ea typeface="Times New Roman" panose="02020603050405020304" pitchFamily="18" charset="0"/>
              </a:rPr>
              <a:t> impressed with the NUSTAR science program performed within the framework of FAIR Phase 0</a:t>
            </a:r>
            <a:endParaRPr lang="en-US" sz="2200" dirty="0">
              <a:solidFill>
                <a:srgbClr val="000000"/>
              </a:solidFill>
              <a:latin typeface="Aptos" panose="020B0004020202020204" pitchFamily="34" charset="0"/>
              <a:ea typeface="Times New Roman" panose="02020603050405020304" pitchFamily="18" charset="0"/>
            </a:endParaRPr>
          </a:p>
          <a:p>
            <a:pPr marL="676275" lvl="1" indent="-342900" algn="just">
              <a:spcBef>
                <a:spcPts val="0"/>
              </a:spcBef>
              <a:spcAft>
                <a:spcPts val="0"/>
              </a:spcAft>
              <a:buFont typeface="Symbol" panose="05050102010706020507" pitchFamily="18" charset="2"/>
              <a:buChar char=""/>
            </a:pPr>
            <a:r>
              <a:rPr lang="en-US" sz="2000" dirty="0">
                <a:solidFill>
                  <a:srgbClr val="000000"/>
                </a:solidFill>
                <a:effectLst/>
                <a:latin typeface="Aptos" panose="020B0004020202020204" pitchFamily="34" charset="0"/>
                <a:ea typeface="Times New Roman" panose="02020603050405020304" pitchFamily="18" charset="0"/>
              </a:rPr>
              <a:t>The science results presented span </a:t>
            </a:r>
            <a:r>
              <a:rPr lang="en-US" sz="2000" dirty="0">
                <a:solidFill>
                  <a:srgbClr val="000000"/>
                </a:solidFill>
                <a:latin typeface="Aptos" panose="020B0004020202020204" pitchFamily="34" charset="0"/>
                <a:ea typeface="Times New Roman" panose="02020603050405020304" pitchFamily="18" charset="0"/>
              </a:rPr>
              <a:t>from interaction cross section studies to two-photon decay and the chemistry of the heaviest elements – the NUSTAR team is congratulated to the many letter </a:t>
            </a:r>
            <a:r>
              <a:rPr lang="en-US" sz="2000" b="1" dirty="0">
                <a:solidFill>
                  <a:srgbClr val="000000"/>
                </a:solidFill>
                <a:latin typeface="Aptos" panose="020B0004020202020204" pitchFamily="34" charset="0"/>
                <a:ea typeface="Times New Roman" panose="02020603050405020304" pitchFamily="18" charset="0"/>
              </a:rPr>
              <a:t>publications</a:t>
            </a:r>
            <a:r>
              <a:rPr lang="en-US" sz="2000" dirty="0">
                <a:solidFill>
                  <a:srgbClr val="000000"/>
                </a:solidFill>
                <a:latin typeface="Aptos" panose="020B0004020202020204" pitchFamily="34" charset="0"/>
                <a:ea typeface="Times New Roman" panose="02020603050405020304" pitchFamily="18" charset="0"/>
              </a:rPr>
              <a:t> and the accepted manuscript on bound-state beta decay in Nature</a:t>
            </a:r>
            <a:endParaRPr lang="en-US" sz="2000" dirty="0">
              <a:solidFill>
                <a:srgbClr val="000000"/>
              </a:solidFill>
              <a:effectLst/>
              <a:latin typeface="Aptos" panose="020B0004020202020204" pitchFamily="34" charset="0"/>
              <a:ea typeface="Times New Roman" panose="02020603050405020304" pitchFamily="18" charset="0"/>
            </a:endParaRPr>
          </a:p>
          <a:p>
            <a:pPr marL="676275" lvl="1" indent="-342900" algn="just">
              <a:spcBef>
                <a:spcPts val="0"/>
              </a:spcBef>
              <a:spcAft>
                <a:spcPts val="0"/>
              </a:spcAft>
              <a:buFont typeface="Symbol" panose="05050102010706020507" pitchFamily="18" charset="2"/>
              <a:buChar char=""/>
            </a:pPr>
            <a:r>
              <a:rPr lang="en-US" sz="2000" dirty="0">
                <a:solidFill>
                  <a:srgbClr val="000000"/>
                </a:solidFill>
                <a:latin typeface="Aptos" panose="020B0004020202020204" pitchFamily="34" charset="0"/>
                <a:ea typeface="Times New Roman" panose="02020603050405020304" pitchFamily="18" charset="0"/>
              </a:rPr>
              <a:t>The </a:t>
            </a:r>
            <a:r>
              <a:rPr lang="en-US" sz="2000" b="1" dirty="0">
                <a:solidFill>
                  <a:srgbClr val="000000"/>
                </a:solidFill>
                <a:latin typeface="Aptos" panose="020B0004020202020204" pitchFamily="34" charset="0"/>
                <a:ea typeface="Times New Roman" panose="02020603050405020304" pitchFamily="18" charset="0"/>
              </a:rPr>
              <a:t>new </a:t>
            </a:r>
            <a:r>
              <a:rPr lang="en-US" sz="2000" baseline="30000" dirty="0">
                <a:solidFill>
                  <a:srgbClr val="000000"/>
                </a:solidFill>
                <a:latin typeface="Aptos" panose="020B0004020202020204" pitchFamily="34" charset="0"/>
                <a:ea typeface="Times New Roman" panose="02020603050405020304" pitchFamily="18" charset="0"/>
              </a:rPr>
              <a:t>170</a:t>
            </a:r>
            <a:r>
              <a:rPr lang="en-US" sz="2000" dirty="0">
                <a:solidFill>
                  <a:srgbClr val="000000"/>
                </a:solidFill>
                <a:latin typeface="Aptos" panose="020B0004020202020204" pitchFamily="34" charset="0"/>
                <a:ea typeface="Times New Roman" panose="02020603050405020304" pitchFamily="18" charset="0"/>
              </a:rPr>
              <a:t>Er</a:t>
            </a:r>
            <a:r>
              <a:rPr lang="en-US" sz="2000" b="1" dirty="0">
                <a:solidFill>
                  <a:srgbClr val="000000"/>
                </a:solidFill>
                <a:latin typeface="Aptos" panose="020B0004020202020204" pitchFamily="34" charset="0"/>
                <a:ea typeface="Times New Roman" panose="02020603050405020304" pitchFamily="18" charset="0"/>
              </a:rPr>
              <a:t> primary beam and new instruments </a:t>
            </a:r>
            <a:r>
              <a:rPr lang="en-US" sz="2000" dirty="0">
                <a:solidFill>
                  <a:srgbClr val="000000"/>
                </a:solidFill>
                <a:latin typeface="Aptos" panose="020B0004020202020204" pitchFamily="34" charset="0"/>
                <a:ea typeface="Times New Roman" panose="02020603050405020304" pitchFamily="18" charset="0"/>
              </a:rPr>
              <a:t>such as INCREASE and LISA will open up new opportunities </a:t>
            </a:r>
          </a:p>
          <a:p>
            <a:pPr marL="676275" lvl="1" indent="-342900" algn="just">
              <a:spcBef>
                <a:spcPts val="0"/>
              </a:spcBef>
              <a:spcAft>
                <a:spcPts val="0"/>
              </a:spcAft>
              <a:buFont typeface="Symbol" panose="05050102010706020507" pitchFamily="18" charset="2"/>
              <a:buChar char=""/>
            </a:pPr>
            <a:r>
              <a:rPr lang="en-US" sz="2000" dirty="0">
                <a:solidFill>
                  <a:srgbClr val="000000"/>
                </a:solidFill>
                <a:latin typeface="Aptos" panose="020B0004020202020204" pitchFamily="34" charset="0"/>
                <a:ea typeface="Times New Roman" panose="02020603050405020304" pitchFamily="18" charset="0"/>
              </a:rPr>
              <a:t>The committee was excited to hear that there will be 130 days of beam time in 2025 for A and A- ranked experiments  </a:t>
            </a:r>
          </a:p>
          <a:p>
            <a:pPr marL="0" marR="0" indent="0" algn="just">
              <a:spcBef>
                <a:spcPts val="0"/>
              </a:spcBef>
              <a:spcAft>
                <a:spcPts val="0"/>
              </a:spcAft>
              <a:buNone/>
            </a:pPr>
            <a:r>
              <a:rPr lang="en-US" sz="1800" dirty="0">
                <a:solidFill>
                  <a:srgbClr val="000000"/>
                </a:solidFill>
                <a:effectLst/>
                <a:latin typeface="Aptos" panose="020B0004020202020204" pitchFamily="34" charset="0"/>
                <a:ea typeface="Times New Roman" panose="02020603050405020304" pitchFamily="18" charset="0"/>
              </a:rPr>
              <a:t> </a:t>
            </a:r>
            <a:endParaRPr lang="en-US" sz="2000" dirty="0">
              <a:effectLst/>
              <a:latin typeface="Aptos" panose="020B0004020202020204" pitchFamily="34"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appreciates the NUSTAR’s planning towards responding to the JSC request to </a:t>
            </a:r>
            <a:r>
              <a:rPr lang="en-US" sz="2200" b="1" dirty="0">
                <a:solidFill>
                  <a:srgbClr val="000000"/>
                </a:solidFill>
                <a:effectLst/>
                <a:latin typeface="Aptos" panose="020B0004020202020204" pitchFamily="34" charset="0"/>
                <a:ea typeface="Times New Roman" panose="02020603050405020304" pitchFamily="18" charset="0"/>
              </a:rPr>
              <a:t>“identify the first experiment”</a:t>
            </a:r>
            <a:r>
              <a:rPr lang="en-US" sz="2200" dirty="0">
                <a:solidFill>
                  <a:srgbClr val="000000"/>
                </a:solidFill>
                <a:effectLst/>
                <a:latin typeface="Aptos" panose="020B0004020202020204" pitchFamily="34" charset="0"/>
                <a:ea typeface="Times New Roman" panose="02020603050405020304" pitchFamily="18" charset="0"/>
              </a:rPr>
              <a:t>. The choice of the neutron-skin measurement of </a:t>
            </a:r>
            <a:r>
              <a:rPr lang="en-US" sz="2200" baseline="30000" dirty="0">
                <a:solidFill>
                  <a:srgbClr val="000000"/>
                </a:solidFill>
                <a:effectLst/>
                <a:latin typeface="Aptos" panose="020B0004020202020204" pitchFamily="34" charset="0"/>
                <a:ea typeface="Times New Roman" panose="02020603050405020304" pitchFamily="18" charset="0"/>
              </a:rPr>
              <a:t>132</a:t>
            </a:r>
            <a:r>
              <a:rPr lang="en-US" sz="2200" dirty="0">
                <a:solidFill>
                  <a:srgbClr val="000000"/>
                </a:solidFill>
                <a:effectLst/>
                <a:latin typeface="Aptos" panose="020B0004020202020204" pitchFamily="34" charset="0"/>
                <a:ea typeface="Times New Roman" panose="02020603050405020304" pitchFamily="18" charset="0"/>
              </a:rPr>
              <a:t>Sn and fission studies of relevance to the r process at R</a:t>
            </a:r>
            <a:r>
              <a:rPr lang="en-US" sz="2200" baseline="30000" dirty="0">
                <a:solidFill>
                  <a:srgbClr val="000000"/>
                </a:solidFill>
                <a:effectLst/>
                <a:latin typeface="Aptos" panose="020B0004020202020204" pitchFamily="34" charset="0"/>
                <a:ea typeface="Times New Roman" panose="02020603050405020304" pitchFamily="18" charset="0"/>
              </a:rPr>
              <a:t>3</a:t>
            </a:r>
            <a:r>
              <a:rPr lang="en-US" sz="2200" dirty="0">
                <a:solidFill>
                  <a:srgbClr val="000000"/>
                </a:solidFill>
                <a:effectLst/>
                <a:latin typeface="Aptos" panose="020B0004020202020204" pitchFamily="34" charset="0"/>
                <a:ea typeface="Times New Roman" panose="02020603050405020304" pitchFamily="18" charset="0"/>
              </a:rPr>
              <a:t>B are indeed choices </a:t>
            </a:r>
            <a:r>
              <a:rPr lang="en-US" sz="2200" b="1" dirty="0">
                <a:solidFill>
                  <a:srgbClr val="000000"/>
                </a:solidFill>
                <a:effectLst/>
                <a:latin typeface="Aptos" panose="020B0004020202020204" pitchFamily="34" charset="0"/>
                <a:ea typeface="Times New Roman" panose="02020603050405020304" pitchFamily="18" charset="0"/>
              </a:rPr>
              <a:t>unique</a:t>
            </a:r>
            <a:r>
              <a:rPr lang="en-US" sz="2200" dirty="0">
                <a:solidFill>
                  <a:srgbClr val="000000"/>
                </a:solidFill>
                <a:effectLst/>
                <a:latin typeface="Aptos" panose="020B0004020202020204" pitchFamily="34" charset="0"/>
                <a:ea typeface="Times New Roman" panose="02020603050405020304" pitchFamily="18" charset="0"/>
              </a:rPr>
              <a:t> to FAIR. The committee appreciates the complexity of the R</a:t>
            </a:r>
            <a:r>
              <a:rPr lang="en-US" sz="2200" baseline="30000" dirty="0">
                <a:solidFill>
                  <a:srgbClr val="000000"/>
                </a:solidFill>
                <a:effectLst/>
                <a:latin typeface="Aptos" panose="020B0004020202020204" pitchFamily="34" charset="0"/>
                <a:ea typeface="Times New Roman" panose="02020603050405020304" pitchFamily="18" charset="0"/>
              </a:rPr>
              <a:t>3</a:t>
            </a:r>
            <a:r>
              <a:rPr lang="en-US" sz="2200" dirty="0">
                <a:solidFill>
                  <a:srgbClr val="000000"/>
                </a:solidFill>
                <a:effectLst/>
                <a:latin typeface="Aptos" panose="020B0004020202020204" pitchFamily="34" charset="0"/>
                <a:ea typeface="Times New Roman" panose="02020603050405020304" pitchFamily="18" charset="0"/>
              </a:rPr>
              <a:t>B setup and urges collaboration to push for results that can be published expeditiously</a:t>
            </a:r>
            <a:r>
              <a:rPr lang="en-US" sz="2200" dirty="0">
                <a:solidFill>
                  <a:srgbClr val="000000"/>
                </a:solidFill>
                <a:latin typeface="Aptos" panose="020B0004020202020204" pitchFamily="34" charset="0"/>
                <a:ea typeface="Times New Roman" panose="02020603050405020304" pitchFamily="18" charset="0"/>
              </a:rPr>
              <a:t>.</a:t>
            </a:r>
            <a:r>
              <a:rPr lang="en-US" sz="2200" dirty="0">
                <a:solidFill>
                  <a:srgbClr val="000000"/>
                </a:solidFill>
                <a:effectLst/>
                <a:latin typeface="Aptos" panose="020B0004020202020204" pitchFamily="34"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720A0E52-571E-41EE-A9FF-45A03A7437A7}"/>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latin typeface="Arial"/>
            </a:endParaRPr>
          </a:p>
        </p:txBody>
      </p:sp>
      <p:pic>
        <p:nvPicPr>
          <p:cNvPr id="6" name="Picture 87" descr="FAIR_farb_RGB_3cm">
            <a:extLst>
              <a:ext uri="{FF2B5EF4-FFF2-40B4-BE49-F238E27FC236}">
                <a16:creationId xmlns:a16="http://schemas.microsoft.com/office/drawing/2014/main" id="{D3E4C7B3-959F-79F3-D47A-AC465B48FAC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0C567209-6FB3-B5D6-0865-4348F35D9C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AD9B09EF-23D6-1F76-039E-80B73FB0CB43}"/>
              </a:ext>
            </a:extLst>
          </p:cNvPr>
          <p:cNvSpPr txBox="1">
            <a:spLocks/>
          </p:cNvSpPr>
          <p:nvPr/>
        </p:nvSpPr>
        <p:spPr>
          <a:xfrm>
            <a:off x="2626166" y="110273"/>
            <a:ext cx="8172315" cy="787557"/>
          </a:xfrm>
          <a:prstGeom prst="rect">
            <a:avLst/>
          </a:prstGeom>
        </p:spPr>
        <p:txBody>
          <a:bodyPr vert="horz" lIns="91440" tIns="45720" rIns="91440" bIns="45720" rtlCol="0" anchor="b" anchorCtr="0">
            <a:normAutofit/>
          </a:bodyPr>
          <a:lstStyle>
            <a:lvl1pPr algn="l" defTabSz="457189" rtl="0" eaLnBrk="1" latinLnBrk="0" hangingPunct="1">
              <a:spcBef>
                <a:spcPct val="0"/>
              </a:spcBef>
              <a:buNone/>
              <a:defRPr sz="1800" b="1" i="0" kern="1200">
                <a:solidFill>
                  <a:srgbClr val="00B0F0"/>
                </a:solidFill>
                <a:latin typeface="Arial" charset="0"/>
                <a:ea typeface="Arial" charset="0"/>
                <a:cs typeface="Arial" charset="0"/>
              </a:defRPr>
            </a:lvl1pPr>
          </a:lstStyle>
          <a:p>
            <a:r>
              <a:rPr lang="en-GB" sz="4000" dirty="0">
                <a:solidFill>
                  <a:schemeClr val="tx1"/>
                </a:solidFill>
              </a:rPr>
              <a:t>Committees: ECE/ECSG</a:t>
            </a:r>
          </a:p>
        </p:txBody>
      </p:sp>
    </p:spTree>
    <p:extLst>
      <p:ext uri="{BB962C8B-B14F-4D97-AF65-F5344CB8AC3E}">
        <p14:creationId xmlns:p14="http://schemas.microsoft.com/office/powerpoint/2010/main" val="4733463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4FEAE-55D5-0654-8ABC-C517FFE13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48E65-AE2E-90CE-1DD1-FD5BA5DD6C23}"/>
              </a:ext>
            </a:extLst>
          </p:cNvPr>
          <p:cNvSpPr>
            <a:spLocks noGrp="1"/>
          </p:cNvSpPr>
          <p:nvPr>
            <p:ph type="title"/>
          </p:nvPr>
        </p:nvSpPr>
        <p:spPr/>
        <p:txBody>
          <a:bodyPr/>
          <a:lstStyle/>
          <a:p>
            <a:br>
              <a:rPr lang="en-US" dirty="0"/>
            </a:br>
            <a:endParaRPr lang="en-CA" dirty="0"/>
          </a:p>
        </p:txBody>
      </p:sp>
      <p:sp>
        <p:nvSpPr>
          <p:cNvPr id="3" name="Content Placeholder 2">
            <a:extLst>
              <a:ext uri="{FF2B5EF4-FFF2-40B4-BE49-F238E27FC236}">
                <a16:creationId xmlns:a16="http://schemas.microsoft.com/office/drawing/2014/main" id="{DF069234-59B8-A5A2-B4CE-F03AF3CEEA77}"/>
              </a:ext>
            </a:extLst>
          </p:cNvPr>
          <p:cNvSpPr>
            <a:spLocks noGrp="1"/>
          </p:cNvSpPr>
          <p:nvPr>
            <p:ph idx="1"/>
          </p:nvPr>
        </p:nvSpPr>
        <p:spPr>
          <a:xfrm>
            <a:off x="228160" y="1141256"/>
            <a:ext cx="11159947" cy="5476194"/>
          </a:xfrm>
        </p:spPr>
        <p:txBody>
          <a:bodyPr>
            <a:normAutofit/>
          </a:bodyPr>
          <a:lstStyle/>
          <a:p>
            <a:pPr marL="0" indent="0" algn="just">
              <a:spcBef>
                <a:spcPts val="0"/>
              </a:spcBef>
              <a:spcAft>
                <a:spcPts val="0"/>
              </a:spcAft>
            </a:pPr>
            <a:endParaRPr lang="en-US" sz="2200" dirty="0">
              <a:solidFill>
                <a:srgbClr val="000000"/>
              </a:solidFill>
              <a:latin typeface="Times New Roman" panose="02020603050405020304" pitchFamily="18" charset="0"/>
              <a:ea typeface="Times New Roman" panose="02020603050405020304" pitchFamily="18" charset="0"/>
            </a:endParaRPr>
          </a:p>
          <a:p>
            <a:pPr marL="342900" indent="-342900" algn="just">
              <a:spcBef>
                <a:spcPts val="0"/>
              </a:spcBef>
              <a:spcAft>
                <a:spcPts val="0"/>
              </a:spcAft>
              <a:buFont typeface="Symbol" panose="05050102010706020507" pitchFamily="18" charset="2"/>
              <a:buChar char=""/>
            </a:pPr>
            <a:r>
              <a:rPr lang="en-US" sz="2200" dirty="0">
                <a:solidFill>
                  <a:srgbClr val="000000"/>
                </a:solidFill>
                <a:latin typeface="Aptos" panose="020B0004020202020204" pitchFamily="34" charset="0"/>
                <a:ea typeface="Times New Roman" panose="02020603050405020304" pitchFamily="18" charset="0"/>
              </a:rPr>
              <a:t>NUSTAR and FAIR are commended for their excellent coordination of the highly complex installation and commissioning timeline that has </a:t>
            </a:r>
            <a:r>
              <a:rPr lang="en-US" sz="2200" b="1" dirty="0">
                <a:solidFill>
                  <a:srgbClr val="000000"/>
                </a:solidFill>
                <a:latin typeface="Aptos" panose="020B0004020202020204" pitchFamily="34" charset="0"/>
                <a:ea typeface="Times New Roman" panose="02020603050405020304" pitchFamily="18" charset="0"/>
              </a:rPr>
              <a:t>the High Energy Cave handover </a:t>
            </a:r>
            <a:r>
              <a:rPr lang="en-US" sz="2200" dirty="0">
                <a:solidFill>
                  <a:srgbClr val="000000"/>
                </a:solidFill>
                <a:latin typeface="Aptos" panose="020B0004020202020204" pitchFamily="34" charset="0"/>
                <a:ea typeface="Times New Roman" panose="02020603050405020304" pitchFamily="18" charset="0"/>
              </a:rPr>
              <a:t>in 06/2026 as a critical milestone</a:t>
            </a:r>
          </a:p>
          <a:p>
            <a:pPr marL="0" indent="0" algn="just">
              <a:spcBef>
                <a:spcPts val="0"/>
              </a:spcBef>
              <a:spcAft>
                <a:spcPts val="0"/>
              </a:spcAft>
              <a:buNone/>
            </a:pPr>
            <a:r>
              <a:rPr lang="en-US" sz="2200" dirty="0">
                <a:solidFill>
                  <a:srgbClr val="000000"/>
                </a:solidFill>
                <a:latin typeface="Aptos" panose="020B0004020202020204" pitchFamily="34" charset="0"/>
                <a:ea typeface="Times New Roman" panose="02020603050405020304" pitchFamily="18" charset="0"/>
              </a:rPr>
              <a:t> </a:t>
            </a:r>
          </a:p>
          <a:p>
            <a:pPr marL="333375" lvl="1" indent="0" algn="just">
              <a:spcBef>
                <a:spcPts val="0"/>
              </a:spcBef>
              <a:spcAft>
                <a:spcPts val="0"/>
              </a:spcAft>
              <a:buNone/>
            </a:pPr>
            <a:endParaRPr lang="en-US" sz="1800" dirty="0">
              <a:solidFill>
                <a:srgbClr val="000000"/>
              </a:solidFill>
              <a:latin typeface="Aptos" panose="020B0004020202020204" pitchFamily="34"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200" dirty="0">
                <a:solidFill>
                  <a:srgbClr val="000000"/>
                </a:solidFill>
                <a:effectLst/>
                <a:latin typeface="Aptos" panose="020B0004020202020204" pitchFamily="34" charset="0"/>
                <a:ea typeface="Times New Roman" panose="02020603050405020304" pitchFamily="18" charset="0"/>
              </a:rPr>
              <a:t>The committee </a:t>
            </a:r>
            <a:r>
              <a:rPr lang="en-US" sz="2200" dirty="0">
                <a:solidFill>
                  <a:srgbClr val="000000"/>
                </a:solidFill>
                <a:latin typeface="Aptos" panose="020B0004020202020204" pitchFamily="34" charset="0"/>
                <a:ea typeface="Times New Roman" panose="02020603050405020304" pitchFamily="18" charset="0"/>
              </a:rPr>
              <a:t>congratulates NUSTAR to the final version of the </a:t>
            </a:r>
            <a:r>
              <a:rPr lang="en-US" sz="2200" b="1" dirty="0">
                <a:solidFill>
                  <a:srgbClr val="000000"/>
                </a:solidFill>
                <a:latin typeface="Aptos" panose="020B0004020202020204" pitchFamily="34" charset="0"/>
                <a:ea typeface="Times New Roman" panose="02020603050405020304" pitchFamily="18" charset="0"/>
              </a:rPr>
              <a:t>Construction MoU </a:t>
            </a:r>
            <a:r>
              <a:rPr lang="en-US" sz="2200" dirty="0">
                <a:solidFill>
                  <a:srgbClr val="000000"/>
                </a:solidFill>
                <a:latin typeface="Aptos" panose="020B0004020202020204" pitchFamily="34" charset="0"/>
                <a:ea typeface="Times New Roman" panose="02020603050405020304" pitchFamily="18" charset="0"/>
              </a:rPr>
              <a:t>and the accomplishment of having 95.4% secured of the funding for the Day-One configuration related to ES and FS</a:t>
            </a:r>
          </a:p>
          <a:p>
            <a:pPr marL="0" marR="0" lvl="0" indent="0" algn="just">
              <a:spcBef>
                <a:spcPts val="0"/>
              </a:spcBef>
              <a:spcAft>
                <a:spcPts val="0"/>
              </a:spcAft>
              <a:buNone/>
            </a:pPr>
            <a:endParaRPr lang="en-US" sz="2200" dirty="0">
              <a:solidFill>
                <a:srgbClr val="000000"/>
              </a:solidFill>
              <a:latin typeface="Aptos" panose="020B0004020202020204" pitchFamily="34" charset="0"/>
              <a:ea typeface="Times New Roman" panose="02020603050405020304" pitchFamily="18" charset="0"/>
            </a:endParaRPr>
          </a:p>
          <a:p>
            <a:pPr marL="0" marR="0" indent="0" algn="just">
              <a:spcBef>
                <a:spcPts val="0"/>
              </a:spcBef>
              <a:spcAft>
                <a:spcPts val="0"/>
              </a:spcAft>
              <a:buNone/>
            </a:pP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0" lvl="0" indent="0" algn="just">
              <a:spcBef>
                <a:spcPts val="0"/>
              </a:spcBef>
              <a:spcAft>
                <a:spcPts val="0"/>
              </a:spcAft>
              <a:buNone/>
            </a:pPr>
            <a:r>
              <a:rPr lang="en-US" sz="2000" dirty="0">
                <a:solidFill>
                  <a:srgbClr val="000000"/>
                </a:solidFill>
                <a:effectLst/>
                <a:latin typeface="Times New Roman" panose="02020603050405020304" pitchFamily="18" charset="0"/>
                <a:ea typeface="Times New Roman" panose="02020603050405020304" pitchFamily="18" charset="0"/>
              </a:rPr>
              <a:t> </a:t>
            </a:r>
            <a:br>
              <a:rPr lang="en-US" sz="1800" dirty="0">
                <a:solidFill>
                  <a:srgbClr val="000000"/>
                </a:solidFill>
                <a:effectLst/>
                <a:latin typeface="Times New Roman" panose="02020603050405020304" pitchFamily="18"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228600" indent="-228600" eaLnBrk="1" fontAlgn="auto" hangingPunct="1">
              <a:lnSpc>
                <a:spcPct val="90000"/>
              </a:lnSpc>
              <a:spcBef>
                <a:spcPts val="1000"/>
              </a:spcBef>
              <a:spcAft>
                <a:spcPts val="0"/>
              </a:spcAft>
              <a:buClrTx/>
              <a:buFont typeface="Arial" panose="020B0604020202020204" pitchFamily="34" charset="0"/>
              <a:buChar char="•"/>
            </a:pPr>
            <a:endParaRPr lang="en-US" sz="1800" kern="1200" dirty="0">
              <a:solidFill>
                <a:prstClr val="black"/>
              </a:solidFill>
              <a:latin typeface="Calibri"/>
            </a:endParaRPr>
          </a:p>
        </p:txBody>
      </p:sp>
      <p:sp>
        <p:nvSpPr>
          <p:cNvPr id="5" name="Footer Placeholder 4">
            <a:extLst>
              <a:ext uri="{FF2B5EF4-FFF2-40B4-BE49-F238E27FC236}">
                <a16:creationId xmlns:a16="http://schemas.microsoft.com/office/drawing/2014/main" id="{16112FF9-ED80-A2EA-BA4B-0134EFFF1ACA}"/>
              </a:ext>
            </a:extLst>
          </p:cNvPr>
          <p:cNvSpPr>
            <a:spLocks noGrp="1"/>
          </p:cNvSpPr>
          <p:nvPr>
            <p:ph type="ftr" sz="quarter"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772A52-1465-4FB6-A10E-70B795B4A81B}" type="datetimeFigureOut">
              <a:rPr lang="en-US" smtClean="0"/>
              <a:pPr/>
              <a:t>2/25/2025</a:t>
            </a:fld>
            <a:endParaRPr lang="de-DE" dirty="0">
              <a:latin typeface="Arial"/>
            </a:endParaRPr>
          </a:p>
        </p:txBody>
      </p:sp>
      <p:sp>
        <p:nvSpPr>
          <p:cNvPr id="4" name="Slide Number Placeholder 3">
            <a:extLst>
              <a:ext uri="{FF2B5EF4-FFF2-40B4-BE49-F238E27FC236}">
                <a16:creationId xmlns:a16="http://schemas.microsoft.com/office/drawing/2014/main" id="{91C8679F-79BC-551E-E138-EFBDC4061673}"/>
              </a:ext>
            </a:extLst>
          </p:cNvPr>
          <p:cNvSpPr>
            <a:spLocks noGrp="1"/>
          </p:cNvSpPr>
          <p:nvPr>
            <p:ph type="sldNum"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latin typeface="Arial"/>
            </a:endParaRPr>
          </a:p>
        </p:txBody>
      </p:sp>
      <p:pic>
        <p:nvPicPr>
          <p:cNvPr id="6" name="Picture 87" descr="FAIR_farb_RGB_3cm">
            <a:extLst>
              <a:ext uri="{FF2B5EF4-FFF2-40B4-BE49-F238E27FC236}">
                <a16:creationId xmlns:a16="http://schemas.microsoft.com/office/drawing/2014/main" id="{5222F4B5-E9D7-3C7A-6EDD-CE83B736CA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NUSTAR-Logo">
            <a:extLst>
              <a:ext uri="{FF2B5EF4-FFF2-40B4-BE49-F238E27FC236}">
                <a16:creationId xmlns:a16="http://schemas.microsoft.com/office/drawing/2014/main" id="{73A3405B-5F4D-1E1B-2D34-1137491ABE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892E6D29-2A96-D732-92A9-F5495E2A78D4}"/>
              </a:ext>
            </a:extLst>
          </p:cNvPr>
          <p:cNvSpPr txBox="1">
            <a:spLocks/>
          </p:cNvSpPr>
          <p:nvPr/>
        </p:nvSpPr>
        <p:spPr>
          <a:xfrm>
            <a:off x="2626166" y="110273"/>
            <a:ext cx="8172315" cy="787557"/>
          </a:xfrm>
          <a:prstGeom prst="rect">
            <a:avLst/>
          </a:prstGeom>
        </p:spPr>
        <p:txBody>
          <a:bodyPr vert="horz" lIns="91440" tIns="45720" rIns="91440" bIns="45720" rtlCol="0" anchor="b" anchorCtr="0">
            <a:normAutofit/>
          </a:bodyPr>
          <a:lstStyle>
            <a:lvl1pPr algn="l" defTabSz="457189" rtl="0" eaLnBrk="1" latinLnBrk="0" hangingPunct="1">
              <a:spcBef>
                <a:spcPct val="0"/>
              </a:spcBef>
              <a:buNone/>
              <a:defRPr sz="1800" b="1" i="0" kern="1200">
                <a:solidFill>
                  <a:srgbClr val="00B0F0"/>
                </a:solidFill>
                <a:latin typeface="Arial" charset="0"/>
                <a:ea typeface="Arial" charset="0"/>
                <a:cs typeface="Arial" charset="0"/>
              </a:defRPr>
            </a:lvl1pPr>
          </a:lstStyle>
          <a:p>
            <a:r>
              <a:rPr lang="en-GB" sz="4000" dirty="0">
                <a:solidFill>
                  <a:schemeClr val="tx1"/>
                </a:solidFill>
              </a:rPr>
              <a:t>Committees: ECE/ECSG (cont.)</a:t>
            </a:r>
          </a:p>
        </p:txBody>
      </p:sp>
    </p:spTree>
    <p:extLst>
      <p:ext uri="{BB962C8B-B14F-4D97-AF65-F5344CB8AC3E}">
        <p14:creationId xmlns:p14="http://schemas.microsoft.com/office/powerpoint/2010/main" val="24552822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25EC-82C4-2CF2-535B-B5A5C2FCE18C}"/>
              </a:ext>
            </a:extLst>
          </p:cNvPr>
          <p:cNvSpPr>
            <a:spLocks noGrp="1"/>
          </p:cNvSpPr>
          <p:nvPr>
            <p:ph type="title"/>
          </p:nvPr>
        </p:nvSpPr>
        <p:spPr>
          <a:xfrm>
            <a:off x="2626166" y="110273"/>
            <a:ext cx="8172315" cy="787557"/>
          </a:xfrm>
        </p:spPr>
        <p:txBody>
          <a:bodyPr/>
          <a:lstStyle/>
          <a:p>
            <a:r>
              <a:rPr lang="en-GB" sz="4000" dirty="0"/>
              <a:t>Committees: JSC</a:t>
            </a:r>
          </a:p>
        </p:txBody>
      </p:sp>
      <p:pic>
        <p:nvPicPr>
          <p:cNvPr id="3" name="Picture 8" descr="NUSTAR-Logo">
            <a:extLst>
              <a:ext uri="{FF2B5EF4-FFF2-40B4-BE49-F238E27FC236}">
                <a16:creationId xmlns:a16="http://schemas.microsoft.com/office/drawing/2014/main" id="{25CD5664-B5A6-3A41-3E07-3971C1C50C2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7" descr="FAIR_farb_RGB_3cm">
            <a:extLst>
              <a:ext uri="{FF2B5EF4-FFF2-40B4-BE49-F238E27FC236}">
                <a16:creationId xmlns:a16="http://schemas.microsoft.com/office/drawing/2014/main" id="{03C68ACE-658E-9B00-1DA1-37F2715613D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2EEC999-F09D-691C-8667-626E2B615FC5}"/>
              </a:ext>
            </a:extLst>
          </p:cNvPr>
          <p:cNvSpPr txBox="1"/>
          <p:nvPr/>
        </p:nvSpPr>
        <p:spPr>
          <a:xfrm>
            <a:off x="563241" y="1341114"/>
            <a:ext cx="10707510" cy="4462760"/>
          </a:xfrm>
          <a:prstGeom prst="rect">
            <a:avLst/>
          </a:prstGeom>
          <a:noFill/>
        </p:spPr>
        <p:txBody>
          <a:bodyPr wrap="square">
            <a:spAutoFit/>
          </a:bodyPr>
          <a:lstStyle/>
          <a:p>
            <a:r>
              <a:rPr lang="en-US" dirty="0"/>
              <a:t>Joint Scientific Council; 22-23 October 2024</a:t>
            </a:r>
          </a:p>
          <a:p>
            <a:pPr algn="l"/>
            <a:endParaRPr lang="en-GB" sz="1800" b="0" i="0" u="none" strike="noStrike" baseline="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 </a:t>
            </a:r>
          </a:p>
          <a:p>
            <a:r>
              <a:rPr lang="en-US" b="0" i="0" u="none" strike="noStrike" baseline="0" dirty="0">
                <a:solidFill>
                  <a:srgbClr val="000000"/>
                </a:solidFill>
                <a:latin typeface="Arial" panose="020B0604020202020204" pitchFamily="34" charset="0"/>
              </a:rPr>
              <a:t>The JSC congratulates the </a:t>
            </a:r>
            <a:r>
              <a:rPr lang="en-US" b="1" i="0" u="none" strike="noStrike" baseline="0" dirty="0">
                <a:solidFill>
                  <a:srgbClr val="000000"/>
                </a:solidFill>
                <a:latin typeface="Arial" panose="020B0604020202020204" pitchFamily="34" charset="0"/>
              </a:rPr>
              <a:t>NUSTAR collaboration </a:t>
            </a:r>
            <a:r>
              <a:rPr lang="en-US" b="0" i="0" u="none" strike="noStrike" baseline="0" dirty="0">
                <a:solidFill>
                  <a:srgbClr val="000000"/>
                </a:solidFill>
                <a:latin typeface="Arial" panose="020B0604020202020204" pitchFamily="34" charset="0"/>
              </a:rPr>
              <a:t>for the impressive Nature and PRL publications on the bound beta decay of </a:t>
            </a:r>
            <a:r>
              <a:rPr lang="en-US" b="0" i="0" u="none" strike="noStrike" baseline="30000" dirty="0">
                <a:solidFill>
                  <a:srgbClr val="000000"/>
                </a:solidFill>
                <a:latin typeface="Arial" panose="020B0604020202020204" pitchFamily="34" charset="0"/>
              </a:rPr>
              <a:t>205</a:t>
            </a:r>
            <a:r>
              <a:rPr lang="en-US" b="0" i="0" u="none" strike="noStrike" baseline="0" dirty="0">
                <a:solidFill>
                  <a:srgbClr val="000000"/>
                </a:solidFill>
                <a:latin typeface="Arial" panose="020B0604020202020204" pitchFamily="34" charset="0"/>
              </a:rPr>
              <a:t>Tl. The JSC also praises the collaboration for the first measurement of bond strength in a SHE-molecule and a very successful campaign of experiments using the newly developed </a:t>
            </a:r>
            <a:r>
              <a:rPr lang="en-US" b="0" i="0" u="none" strike="noStrike" baseline="30000" dirty="0">
                <a:solidFill>
                  <a:srgbClr val="000000"/>
                </a:solidFill>
                <a:latin typeface="Arial" panose="020B0604020202020204" pitchFamily="34" charset="0"/>
              </a:rPr>
              <a:t>170</a:t>
            </a:r>
            <a:r>
              <a:rPr lang="en-US" b="0" i="0" u="none" strike="noStrike" baseline="0" dirty="0">
                <a:solidFill>
                  <a:srgbClr val="000000"/>
                </a:solidFill>
                <a:latin typeface="Arial" panose="020B0604020202020204" pitchFamily="34" charset="0"/>
              </a:rPr>
              <a:t>Er beam. The JSC looks forward to a speedy publication of high impact results obtained. It also appreciates the clear plans for the first NUSTAR experiment within Early Science and First Science </a:t>
            </a:r>
          </a:p>
          <a:p>
            <a:endParaRPr lang="en-US" sz="3200" dirty="0"/>
          </a:p>
          <a:p>
            <a:endParaRPr lang="en-GB" dirty="0"/>
          </a:p>
        </p:txBody>
      </p:sp>
    </p:spTree>
    <p:extLst>
      <p:ext uri="{BB962C8B-B14F-4D97-AF65-F5344CB8AC3E}">
        <p14:creationId xmlns:p14="http://schemas.microsoft.com/office/powerpoint/2010/main" val="36095208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7" descr="FAIR_farb_RGB_3cm">
            <a:extLst>
              <a:ext uri="{FF2B5EF4-FFF2-40B4-BE49-F238E27FC236}">
                <a16:creationId xmlns:a16="http://schemas.microsoft.com/office/drawing/2014/main" id="{CB630EA3-E172-5418-6986-F506AD7289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NUSTAR-Logo">
            <a:extLst>
              <a:ext uri="{FF2B5EF4-FFF2-40B4-BE49-F238E27FC236}">
                <a16:creationId xmlns:a16="http://schemas.microsoft.com/office/drawing/2014/main" id="{AC67DC06-5F8F-10DA-DCEA-B7D6FF73D3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D9F5F64-C1CA-3B37-3D70-49D6FC7D3E33}"/>
              </a:ext>
            </a:extLst>
          </p:cNvPr>
          <p:cNvSpPr txBox="1"/>
          <p:nvPr/>
        </p:nvSpPr>
        <p:spPr>
          <a:xfrm>
            <a:off x="894690" y="3020602"/>
            <a:ext cx="9199955" cy="1323439"/>
          </a:xfrm>
          <a:prstGeom prst="rect">
            <a:avLst/>
          </a:prstGeom>
        </p:spPr>
        <p:txBody>
          <a:bodyPr vert="horz" wrap="none" lIns="91440" tIns="45720" rIns="91440" bIns="45720" rtlCol="0" anchor="t">
            <a:spAutoFit/>
          </a:bodyPr>
          <a:lstStyle/>
          <a:p>
            <a:pPr algn="ctr"/>
            <a:r>
              <a:rPr lang="en-GB" sz="4000" dirty="0"/>
              <a:t>Many great results published recently, </a:t>
            </a:r>
          </a:p>
          <a:p>
            <a:pPr algn="ctr"/>
            <a:r>
              <a:rPr lang="en-GB" sz="4000" dirty="0"/>
              <a:t>many of them presented at this meeting</a:t>
            </a:r>
          </a:p>
        </p:txBody>
      </p:sp>
    </p:spTree>
    <p:extLst>
      <p:ext uri="{BB962C8B-B14F-4D97-AF65-F5344CB8AC3E}">
        <p14:creationId xmlns:p14="http://schemas.microsoft.com/office/powerpoint/2010/main" val="17759013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2.xml><?xml version="1.0" encoding="utf-8"?>
<a:theme xmlns:a="http://schemas.openxmlformats.org/drawingml/2006/main" name="3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3.xml><?xml version="1.0" encoding="utf-8"?>
<a:theme xmlns:a="http://schemas.openxmlformats.org/drawingml/2006/main" name="5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4.xml><?xml version="1.0" encoding="utf-8"?>
<a:theme xmlns:a="http://schemas.openxmlformats.org/drawingml/2006/main" name="6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5.xml><?xml version="1.0" encoding="utf-8"?>
<a:theme xmlns:a="http://schemas.openxmlformats.org/drawingml/2006/main" name="JYO">
  <a:themeElements>
    <a:clrScheme name="JYO 2020">
      <a:dk1>
        <a:srgbClr val="000000"/>
      </a:dk1>
      <a:lt1>
        <a:sysClr val="window" lastClr="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JYO brand">
      <a:majorFont>
        <a:latin typeface="Ale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jyu_template2020.pptx" id="{16954D77-472C-45F6-9788-31B7CCF250D0}" vid="{ECA38100-7E9C-4C1C-9613-B6DE17B7B27C}"/>
    </a:ext>
  </a:extLst>
</a:theme>
</file>

<file path=ppt/theme/theme6.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85071711CE4A45B42500DFA915E756" ma:contentTypeVersion="18" ma:contentTypeDescription="Create a new document." ma:contentTypeScope="" ma:versionID="60287d9c9923f935fb4e1441f2412ce9">
  <xsd:schema xmlns:xsd="http://www.w3.org/2001/XMLSchema" xmlns:xs="http://www.w3.org/2001/XMLSchema" xmlns:p="http://schemas.microsoft.com/office/2006/metadata/properties" xmlns:ns3="7ed5784c-4c6f-4d46-97dc-4c26ee444e08" xmlns:ns4="ea1cffe9-b1fc-4d09-be3f-916ceaf407fd" targetNamespace="http://schemas.microsoft.com/office/2006/metadata/properties" ma:root="true" ma:fieldsID="89501712dadbef8760002d6e1c4f23b2" ns3:_="" ns4:_="">
    <xsd:import namespace="7ed5784c-4c6f-4d46-97dc-4c26ee444e08"/>
    <xsd:import namespace="ea1cffe9-b1fc-4d09-be3f-916ceaf407f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MediaServiceObjectDetectorVersions" minOccurs="0"/>
                <xsd:element ref="ns3:MediaServiceSystemTags" minOccurs="0"/>
                <xsd:element ref="ns3:MediaServiceSearchPropertie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5784c-4c6f-4d46-97dc-4c26ee444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cffe9-b1fc-4d09-be3f-916ceaf407fd"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7ed5784c-4c6f-4d46-97dc-4c26ee444e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4E517-9973-4D51-B08C-1A4EEADFB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d5784c-4c6f-4d46-97dc-4c26ee444e08"/>
    <ds:schemaRef ds:uri="ea1cffe9-b1fc-4d09-be3f-916ceaf407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9D7ADE-EEEC-42A4-BF58-0009D35A8A3B}">
  <ds:schemaRefs>
    <ds:schemaRef ds:uri="http://schemas.openxmlformats.org/package/2006/metadata/core-properties"/>
    <ds:schemaRef ds:uri="http://schemas.microsoft.com/office/infopath/2007/PartnerControls"/>
    <ds:schemaRef ds:uri="http://schemas.microsoft.com/office/2006/documentManagement/types"/>
    <ds:schemaRef ds:uri="7ed5784c-4c6f-4d46-97dc-4c26ee444e08"/>
    <ds:schemaRef ds:uri="http://purl.org/dc/dcmitype/"/>
    <ds:schemaRef ds:uri="http://purl.org/dc/elements/1.1/"/>
    <ds:schemaRef ds:uri="http://purl.org/dc/terms/"/>
    <ds:schemaRef ds:uri="ea1cffe9-b1fc-4d09-be3f-916ceaf407f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4440194-4B8F-4198-B207-2EFC25076897}">
  <ds:schemaRefs>
    <ds:schemaRef ds:uri="http://schemas.microsoft.com/sharepoint/v3/contenttype/forms"/>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fair-gsi-folienmaster_2017_onering</Template>
  <TotalTime>0</TotalTime>
  <Words>3615</Words>
  <Application>Microsoft Office PowerPoint</Application>
  <PresentationFormat>Widescreen</PresentationFormat>
  <Paragraphs>616</Paragraphs>
  <Slides>42</Slides>
  <Notes>8</Notes>
  <HiddenSlides>3</HiddenSlides>
  <MMClips>0</MMClips>
  <ScaleCrop>false</ScaleCrop>
  <HeadingPairs>
    <vt:vector size="8" baseType="variant">
      <vt:variant>
        <vt:lpstr>Fonts Used</vt:lpstr>
      </vt:variant>
      <vt:variant>
        <vt:i4>19</vt:i4>
      </vt:variant>
      <vt:variant>
        <vt:lpstr>Theme</vt:lpstr>
      </vt:variant>
      <vt:variant>
        <vt:i4>5</vt:i4>
      </vt:variant>
      <vt:variant>
        <vt:lpstr>Embedded OLE Servers</vt:lpstr>
      </vt:variant>
      <vt:variant>
        <vt:i4>3</vt:i4>
      </vt:variant>
      <vt:variant>
        <vt:lpstr>Slide Titles</vt:lpstr>
      </vt:variant>
      <vt:variant>
        <vt:i4>42</vt:i4>
      </vt:variant>
    </vt:vector>
  </HeadingPairs>
  <TitlesOfParts>
    <vt:vector size="69" baseType="lpstr">
      <vt:lpstr>MS PGothic</vt:lpstr>
      <vt:lpstr>MS PGothic</vt:lpstr>
      <vt:lpstr>Aleo</vt:lpstr>
      <vt:lpstr>Aptos</vt:lpstr>
      <vt:lpstr>Arial</vt:lpstr>
      <vt:lpstr>Arial Narrow</vt:lpstr>
      <vt:lpstr>Calibri</vt:lpstr>
      <vt:lpstr>Cambria Math</vt:lpstr>
      <vt:lpstr>Helvetica</vt:lpstr>
      <vt:lpstr>Lato</vt:lpstr>
      <vt:lpstr>Lato Black</vt:lpstr>
      <vt:lpstr>Liberation Sans</vt:lpstr>
      <vt:lpstr>LucidaGrande</vt:lpstr>
      <vt:lpstr>Symbol</vt:lpstr>
      <vt:lpstr>SymbolMT</vt:lpstr>
      <vt:lpstr>Times New Roman</vt:lpstr>
      <vt:lpstr>TimesNewRomanPS-BoldMT</vt:lpstr>
      <vt:lpstr>TimesNewRomanPSMT</vt:lpstr>
      <vt:lpstr>Wingdings</vt:lpstr>
      <vt:lpstr>fair-gsi-folienmaster_2017_onering</vt:lpstr>
      <vt:lpstr>3_fair-gsi-folienmaster_2017_onering</vt:lpstr>
      <vt:lpstr>5_fair-gsi-folienmaster_2017_onering</vt:lpstr>
      <vt:lpstr>6_fair-gsi-folienmaster_2017_onering</vt:lpstr>
      <vt:lpstr>JYO</vt:lpstr>
      <vt:lpstr>Photo Editor Photo</vt:lpstr>
      <vt:lpstr>Acrobat Document</vt:lpstr>
      <vt:lpstr>oleObj</vt:lpstr>
      <vt:lpstr>PowerPoint Presentation</vt:lpstr>
      <vt:lpstr>News from the NUSTAR Board of Representatives</vt:lpstr>
      <vt:lpstr>News from the NUSTAR Board of Representatives</vt:lpstr>
      <vt:lpstr>Timeline 2021 – </vt:lpstr>
      <vt:lpstr>FAIR/GSI strategic operation scenario:  ES, FS,  towards FS+</vt:lpstr>
      <vt:lpstr>Expert Committee Experiments/Experiment Cost Scrutiny Group, 14-16 October 2024 </vt:lpstr>
      <vt:lpstr> </vt:lpstr>
      <vt:lpstr>Committees: JSC</vt:lpstr>
      <vt:lpstr>PowerPoint Presentation</vt:lpstr>
      <vt:lpstr>PowerPoint Presentation</vt:lpstr>
      <vt:lpstr>Bound state beta decay of 205Tl81+</vt:lpstr>
      <vt:lpstr>PowerPoint Presentation</vt:lpstr>
      <vt:lpstr>PowerPoint Presentation</vt:lpstr>
      <vt:lpstr>PowerPoint Presentation</vt:lpstr>
      <vt:lpstr>PowerPoint Presentation</vt:lpstr>
      <vt:lpstr>PowerPoint Presentation</vt:lpstr>
      <vt:lpstr>Expert Committee Experiments, 14-16 October 2024 </vt:lpstr>
      <vt:lpstr>PowerPoint Presentation</vt:lpstr>
      <vt:lpstr>Newly-developed Er beam (unique for GSI/FAIR)</vt:lpstr>
      <vt:lpstr>New beams: 170Er, 186W, 160Gd</vt:lpstr>
      <vt:lpstr>Committees: FAIR Council</vt:lpstr>
      <vt:lpstr> </vt:lpstr>
      <vt:lpstr>PowerPoint Presentation</vt:lpstr>
      <vt:lpstr>Construction-MoU signature status</vt:lpstr>
      <vt:lpstr>Construction -MoU signatures   selected cases (90% of all) </vt:lpstr>
      <vt:lpstr>Status of Common Funds contributions</vt:lpstr>
      <vt:lpstr> </vt:lpstr>
      <vt:lpstr>PowerPoint Presentation</vt:lpstr>
      <vt:lpstr>Committees: JSC</vt:lpstr>
      <vt:lpstr>Overarching physics case: the creation of the (heavy) chemical elements</vt:lpstr>
      <vt:lpstr>Start of FAIR: First NUSTAR experiment</vt:lpstr>
      <vt:lpstr>First experiment</vt:lpstr>
      <vt:lpstr>Major improvements</vt:lpstr>
      <vt:lpstr>Neutron skin, polarizability</vt:lpstr>
      <vt:lpstr>Fission</vt:lpstr>
      <vt:lpstr>Experiment locations at Super-FRS:  ES and FS</vt:lpstr>
      <vt:lpstr>Physics in the SuperFRS tunnel</vt:lpstr>
      <vt:lpstr>Planning</vt:lpstr>
      <vt:lpstr>Long term: Report from the Committee for First-Science and Staging Review of the FAIR Project Submitted to FAIR Council, October 2022 (Heuer/Tribble report)</vt:lpstr>
      <vt:lpstr>PowerPoint Presentation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Microsoft Office User</dc:creator>
  <cp:lastModifiedBy>Podolyak, Zsolt Prof (Maths &amp; Physics)</cp:lastModifiedBy>
  <cp:revision>498</cp:revision>
  <cp:lastPrinted>2023-11-13T19:12:39Z</cp:lastPrinted>
  <dcterms:created xsi:type="dcterms:W3CDTF">2019-12-04T14:42:24Z</dcterms:created>
  <dcterms:modified xsi:type="dcterms:W3CDTF">2025-02-26T07:10:24Z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0x010100E685071711CE4A45B42500DFA915E756</vt:lpwstr>
  </property>
</Properties>
</file>