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690" r:id="rId3"/>
    <p:sldId id="1082" r:id="rId4"/>
    <p:sldId id="693" r:id="rId5"/>
    <p:sldId id="694" r:id="rId6"/>
    <p:sldId id="695" r:id="rId7"/>
    <p:sldId id="1079" r:id="rId8"/>
    <p:sldId id="696" r:id="rId9"/>
    <p:sldId id="1080" r:id="rId10"/>
    <p:sldId id="1081" r:id="rId11"/>
    <p:sldId id="1086" r:id="rId12"/>
    <p:sldId id="692" r:id="rId13"/>
    <p:sldId id="257" r:id="rId14"/>
    <p:sldId id="646" r:id="rId15"/>
    <p:sldId id="643" r:id="rId16"/>
    <p:sldId id="625" r:id="rId17"/>
    <p:sldId id="623" r:id="rId18"/>
    <p:sldId id="622" r:id="rId19"/>
    <p:sldId id="642" r:id="rId20"/>
    <p:sldId id="653" r:id="rId21"/>
    <p:sldId id="626" r:id="rId22"/>
    <p:sldId id="627" r:id="rId23"/>
    <p:sldId id="1088" r:id="rId24"/>
    <p:sldId id="1087" r:id="rId25"/>
    <p:sldId id="628" r:id="rId26"/>
    <p:sldId id="629" r:id="rId27"/>
    <p:sldId id="636" r:id="rId28"/>
    <p:sldId id="652" r:id="rId29"/>
    <p:sldId id="1083" r:id="rId30"/>
    <p:sldId id="647" r:id="rId31"/>
    <p:sldId id="691" r:id="rId32"/>
    <p:sldId id="667" r:id="rId33"/>
    <p:sldId id="421" r:id="rId34"/>
    <p:sldId id="422" r:id="rId35"/>
    <p:sldId id="676" r:id="rId36"/>
    <p:sldId id="1084" r:id="rId37"/>
    <p:sldId id="664" r:id="rId38"/>
    <p:sldId id="283" r:id="rId39"/>
    <p:sldId id="303" r:id="rId40"/>
    <p:sldId id="291" r:id="rId41"/>
    <p:sldId id="1085" r:id="rId42"/>
    <p:sldId id="1089" r:id="rId43"/>
    <p:sldId id="658" r:id="rId44"/>
    <p:sldId id="631" r:id="rId45"/>
    <p:sldId id="385" r:id="rId46"/>
    <p:sldId id="610" r:id="rId47"/>
    <p:sldId id="1090" r:id="rId48"/>
    <p:sldId id="630" r:id="rId49"/>
    <p:sldId id="872" r:id="rId50"/>
    <p:sldId id="1091" r:id="rId51"/>
    <p:sldId id="1092" r:id="rId52"/>
    <p:sldId id="1098" r:id="rId53"/>
    <p:sldId id="1103" r:id="rId54"/>
    <p:sldId id="285" r:id="rId55"/>
    <p:sldId id="268" r:id="rId56"/>
    <p:sldId id="293" r:id="rId57"/>
    <p:sldId id="639" r:id="rId58"/>
    <p:sldId id="1095" r:id="rId59"/>
    <p:sldId id="290" r:id="rId60"/>
    <p:sldId id="1093" r:id="rId61"/>
    <p:sldId id="1094" r:id="rId62"/>
    <p:sldId id="1096" r:id="rId63"/>
    <p:sldId id="1099" r:id="rId64"/>
    <p:sldId id="1097" r:id="rId65"/>
    <p:sldId id="1100" r:id="rId66"/>
    <p:sldId id="1102" r:id="rId67"/>
    <p:sldId id="635" r:id="rId68"/>
    <p:sldId id="292" r:id="rId69"/>
    <p:sldId id="648" r:id="rId70"/>
    <p:sldId id="649" r:id="rId71"/>
    <p:sldId id="660" r:id="rId72"/>
    <p:sldId id="678" r:id="rId73"/>
    <p:sldId id="637" r:id="rId74"/>
    <p:sldId id="597" r:id="rId7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46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3631-C751-564C-BC2B-D2C3DEC858A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4D115-40DA-9141-85C7-7BD27FAFFF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4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20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22D7-26AB-248B-F007-021466B7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D71124-400C-04FC-3347-06BB3A21A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DF50A7-C927-4978-FADE-A798F6C8A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F9447-2014-E887-C0D2-4011A4300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55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E2079-8D9F-17C2-8767-7FCAC4BD7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B4E82-E6FC-AB96-077D-4331F3B7F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7D81F-CAFB-4ACF-40F0-3BC28F6E5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3ED25-D45D-1C76-5A90-66CCCD05A9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49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3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7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5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brief</a:t>
            </a:r>
            <a:r>
              <a:rPr lang="de-DE" dirty="0"/>
              <a:t> </a:t>
            </a:r>
            <a:r>
              <a:rPr lang="de-DE" dirty="0" err="1"/>
              <a:t>reminder</a:t>
            </a:r>
            <a:r>
              <a:rPr lang="de-DE" dirty="0"/>
              <a:t>: MAMI </a:t>
            </a:r>
            <a:r>
              <a:rPr lang="de-DE" dirty="0" err="1"/>
              <a:t>is</a:t>
            </a:r>
            <a:r>
              <a:rPr lang="de-DE" dirty="0"/>
              <a:t> a CW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maximum</a:t>
            </a:r>
            <a:r>
              <a:rPr lang="de-DE" dirty="0"/>
              <a:t> beam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1.6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world‘s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....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consists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4 </a:t>
            </a:r>
            <a:r>
              <a:rPr lang="de-DE" dirty="0" err="1"/>
              <a:t>stages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microtrons</a:t>
            </a:r>
            <a:r>
              <a:rPr lang="de-DE" dirty="0"/>
              <a:t> </a:t>
            </a:r>
            <a:r>
              <a:rPr lang="de-DE" dirty="0" err="1"/>
              <a:t>shown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floorplan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Mainly</a:t>
            </a:r>
            <a:r>
              <a:rPr lang="de-DE" dirty="0"/>
              <a:t> 3 experimental </a:t>
            </a:r>
            <a:r>
              <a:rPr lang="de-DE" dirty="0" err="1"/>
              <a:t>halls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served</a:t>
            </a:r>
            <a:r>
              <a:rPr lang="de-DE" dirty="0"/>
              <a:t>, </a:t>
            </a:r>
            <a:r>
              <a:rPr lang="de-DE" dirty="0" err="1"/>
              <a:t>here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.....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fr-FR" noProof="0" smtClean="0"/>
              <a:t>38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2583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so, I </a:t>
            </a:r>
            <a:r>
              <a:rPr lang="de-DE" dirty="0" err="1"/>
              <a:t>would</a:t>
            </a:r>
            <a:r>
              <a:rPr lang="de-DE" dirty="0"/>
              <a:t> like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MASA </a:t>
            </a:r>
            <a:r>
              <a:rPr lang="de-DE" dirty="0" err="1"/>
              <a:t>acelerator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final </a:t>
            </a:r>
            <a:r>
              <a:rPr lang="de-DE" dirty="0" err="1"/>
              <a:t>stage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So,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MAMI, MESA will </a:t>
            </a:r>
            <a:r>
              <a:rPr lang="de-DE" dirty="0" err="1"/>
              <a:t>provide</a:t>
            </a:r>
            <a:r>
              <a:rPr lang="de-DE" dirty="0"/>
              <a:t> a beam </a:t>
            </a:r>
            <a:r>
              <a:rPr lang="de-DE" dirty="0" err="1"/>
              <a:t>energy</a:t>
            </a:r>
            <a:r>
              <a:rPr lang="de-DE" dirty="0"/>
              <a:t> an </a:t>
            </a:r>
            <a:r>
              <a:rPr lang="de-DE" dirty="0" err="1"/>
              <a:t>order</a:t>
            </a:r>
            <a:r>
              <a:rPr lang="de-DE" dirty="0"/>
              <a:t> .., but </a:t>
            </a:r>
            <a:r>
              <a:rPr lang="de-DE" dirty="0" err="1"/>
              <a:t>with</a:t>
            </a:r>
            <a:r>
              <a:rPr lang="de-DE" dirty="0"/>
              <a:t> beam </a:t>
            </a:r>
            <a:r>
              <a:rPr lang="de-DE" dirty="0" err="1"/>
              <a:t>intensities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an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r>
              <a:rPr lang="de-DE" dirty="0"/>
              <a:t> ...</a:t>
            </a:r>
          </a:p>
          <a:p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floorplan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MESA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modules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central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fr-FR" noProof="0" smtClean="0"/>
              <a:t>40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54307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CEA2D-7173-233C-5972-A0A3B8FD5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0D931-0FED-4451-B03F-BF0852C01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3E7980-C2A2-1CD0-4B2D-EEFFAF39D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92E69-A959-173C-069A-CF4D00EC4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5E62-3E12-B64A-B5D6-4B9737AE19E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sma.uni-mainz.de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BBF86-0905-DC97-3544-A339747CA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1D613C5-7F03-7965-BD01-E4136B5BF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686A35-16DD-A302-8C79-A060B2F4F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0912-EB63-D04A-A73E-6820D7278EFD}" type="datetime1">
              <a:rPr lang="de-DE" smtClean="0"/>
              <a:t>21.01.2025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1776A8-EDA0-539E-53CC-F841D6D9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088D71-393A-5F2D-1A96-49D53CEA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fik 9" descr="Ein Bild, das Karminrot, rot, Im Haus, Decke enthält.&#10;&#10;Automatisch generierte Beschreibung">
            <a:extLst>
              <a:ext uri="{FF2B5EF4-FFF2-40B4-BE49-F238E27FC236}">
                <a16:creationId xmlns:a16="http://schemas.microsoft.com/office/drawing/2014/main" id="{8E936C28-AE26-FBC4-F4B2-71AC96C2A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0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6D546-53DF-84D5-A5FB-D9C05C9F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F97056D-9CB0-2F08-BAF8-429F9C6F3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E7DE20-D51A-9ED2-7427-0C981B966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8FD5-065C-304B-B54A-E3E698AF489A}" type="datetime1">
              <a:rPr lang="de-DE" smtClean="0"/>
              <a:t>21.01.2025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DC5FBA-AAF9-36E5-4E2E-D2ECC30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764DB5-C99A-1CB6-F360-C5B07CE5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9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2F98A3D-EA1B-50DB-A6F5-4F8F24FF2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C74EC8-FC8E-DCBE-759B-42FA63EF7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A9DFB2-066E-6AAD-6368-D695431BA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707B9-4B1E-3243-845A-B8912C985C3B}" type="datetime1">
              <a:rPr lang="de-DE" smtClean="0"/>
              <a:t>21.01.2025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01D75B-9D55-12DB-CE82-B8E873D9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F77CA2-AA7C-E77C-549F-259E6280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9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1B6F9-2A5D-73D8-2E3C-ED6CB96D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38D0F-FD16-7ECC-ED9E-2C43C7677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23500-6CBC-81DF-91D5-07C8D88A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7603-930D-BF47-87D4-64983562C2F3}" type="datetime1">
              <a:rPr lang="de-DE" smtClean="0"/>
              <a:t>21.01.2025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8D26B0-9640-70A5-D94F-7D03DE47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2F7D63-6FD3-10C4-1853-B534132A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8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A3B35-0A53-65BD-3D3D-176F4EF4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6A4198-C489-4DB5-D642-8BC021D10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FB10FC-65C7-9FFD-732A-A89A13FC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C27-7BC9-E646-A7D0-05A12D97EA34}" type="datetime1">
              <a:rPr lang="de-DE" smtClean="0"/>
              <a:t>21.01.2025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90B97F-D204-7300-A9BF-17C65990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8236BF-F124-C77D-4F15-DE318ADE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7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47FE6-03A3-9DA6-84EE-D58A297A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6A710B-7254-674F-BCC7-1F165CC39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9A0520-0CC8-9752-1327-4BF3428F1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9CA8BA-4CE0-8967-5C0E-7EB84642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F3C8-43DE-CF40-B35D-126DD264D2F0}" type="datetime1">
              <a:rPr lang="de-DE" smtClean="0"/>
              <a:t>21.01.2025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18F8B4-BA1A-2810-E364-514C2DDC6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47BD8B-F056-D27B-721B-26EC274F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1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6DC71-6745-8CB0-7B11-D77D7011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369931-BB8C-E50B-A108-97D3EAFE5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3B8057-EFC3-1726-945D-01CB2D70C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D53417-66D1-17B9-FC75-27580C074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17A2170-9B35-0533-D04F-2D5008C11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BF8DCAC-191F-CDA9-E04A-4A475EAA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01806-E8EB-2A48-93FD-1A5B7C9D46D5}" type="datetime1">
              <a:rPr lang="de-DE" smtClean="0"/>
              <a:t>21.01.2025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307566C-B259-5086-B3EC-F9A2B34A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20B5057-1247-3F1C-CE99-BD6F3C3A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5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9CCF1-EAB2-B64A-9CD4-91CEFDF8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A27D7C-62A0-5B35-BABB-88B3FCA1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CE9D-1E82-464D-A1FA-9784D78604FD}" type="datetime1">
              <a:rPr lang="de-DE" smtClean="0"/>
              <a:t>21.01.2025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B099EC-9459-8210-352C-ACB67349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4D0BD5-9A0E-792C-0722-2D254B47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2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>
            <a:extLst>
              <a:ext uri="{FF2B5EF4-FFF2-40B4-BE49-F238E27FC236}">
                <a16:creationId xmlns:a16="http://schemas.microsoft.com/office/drawing/2014/main" id="{0BDCDD56-8024-5279-61CE-973763513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9785" y="125281"/>
            <a:ext cx="1054534" cy="104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3970A96-1EE2-3D23-46DF-E761A68635AC}"/>
              </a:ext>
            </a:extLst>
          </p:cNvPr>
          <p:cNvGrpSpPr/>
          <p:nvPr userDrawn="1"/>
        </p:nvGrpSpPr>
        <p:grpSpPr>
          <a:xfrm>
            <a:off x="10195142" y="0"/>
            <a:ext cx="1953244" cy="729700"/>
            <a:chOff x="1167616" y="5926668"/>
            <a:chExt cx="1953244" cy="729700"/>
          </a:xfrm>
        </p:grpSpPr>
        <p:pic>
          <p:nvPicPr>
            <p:cNvPr id="8" name="Picture 2" descr="http://www.prisma.uni-mainz.de/Bilder_allgemein/prisma_logo_web.jpg">
              <a:hlinkClick r:id="rId3" tooltip="PRISMA (go to homepage)"/>
              <a:extLst>
                <a:ext uri="{FF2B5EF4-FFF2-40B4-BE49-F238E27FC236}">
                  <a16:creationId xmlns:a16="http://schemas.microsoft.com/office/drawing/2014/main" id="{9B924375-19FB-9590-86B9-C96B4F129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616" y="5926668"/>
              <a:ext cx="1903562" cy="72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5F573D5-0BF4-F4F8-95DC-F238A3D2D317}"/>
                </a:ext>
              </a:extLst>
            </p:cNvPr>
            <p:cNvSpPr txBox="1"/>
            <p:nvPr/>
          </p:nvSpPr>
          <p:spPr>
            <a:xfrm>
              <a:off x="2820778" y="616885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0BE8B5E-6328-0A79-9D00-E496E060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01FC-AED0-D744-A3CD-D054F8C0F83E}" type="datetime1">
              <a:rPr lang="de-DE" smtClean="0"/>
              <a:t>21.01.2025</a:t>
            </a:fld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05E81F9-0D8B-6311-FBB6-57744690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F. Maas HADRON2023, Genova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7B43B66-34AC-F926-4FF7-0592B6F9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2" name="Picture 4" descr="http://him.uni-mainz.de/sites/him.m1234.de/files/HIM_Logo_farbigeEcken_hellerHintergrund_100.png">
            <a:extLst>
              <a:ext uri="{FF2B5EF4-FFF2-40B4-BE49-F238E27FC236}">
                <a16:creationId xmlns:a16="http://schemas.microsoft.com/office/drawing/2014/main" id="{DA146F0C-A4AA-1A0D-100E-6FA4A4A89F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85" y="5540588"/>
            <a:ext cx="729699" cy="72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22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6A9CC-58BB-0FD5-9F03-94EDE3927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10D8A2-C817-E553-C73B-F8C34FAD6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06A26D-7260-4D70-2845-D96C447CB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51ED0E-7C0E-D7F9-B3CC-14C0397A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B806-F270-D249-BD05-81064F651078}" type="datetime1">
              <a:rPr lang="de-DE" smtClean="0"/>
              <a:t>21.01.2025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28A03C-55F6-4B8E-CEEF-70505C28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C9E121-4DB1-AD36-C710-A57FC2C9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8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52C5B-ABCE-9DCC-0E6E-5F1EC8EF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02FF8F5-D3F8-0802-2D7E-BA6A8C981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E43271-392A-2EAE-0583-92645045E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F6C3FA-B3E1-FC20-59EB-7F43B70F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0DEB-05E7-4A44-9560-9C1B4482BFB6}" type="datetime1">
              <a:rPr lang="de-DE" smtClean="0"/>
              <a:t>21.01.2025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2FEC78-9DFE-1270-FFF8-35E821C1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Maas HADRON2023, Genova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BDA4C5-B9DC-9873-D1C1-C36488C4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9DB82BF-FA5F-3AA2-7DFF-2891F47A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8A67D4-E40A-2AF3-49E5-0B1B99744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B3F9B8-5582-0C60-7E4E-E8F8907B1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0FAC-D152-594A-B717-34841DEC78AA}" type="datetime1">
              <a:rPr lang="de-DE" smtClean="0"/>
              <a:t>21.01.2025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7E58CC-A3F3-B017-10CF-92901296A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F. Maas HADRON2023, Genova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2FCEF9-6D92-C88C-4B0A-0C57A820B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4E079-0AAE-284B-9E2B-04E96F42FE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2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sma.uni-mainz.d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2.png"/><Relationship Id="rId7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image" Target="../media/image61.tiff"/><Relationship Id="rId9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73.tiff"/><Relationship Id="rId7" Type="http://schemas.openxmlformats.org/officeDocument/2006/relationships/image" Target="../media/image75.jpg"/><Relationship Id="rId12" Type="http://schemas.openxmlformats.org/officeDocument/2006/relationships/image" Target="../media/image78.jpe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390.png"/><Relationship Id="rId4" Type="http://schemas.openxmlformats.org/officeDocument/2006/relationships/image" Target="../media/image330.png"/><Relationship Id="rId9" Type="http://schemas.openxmlformats.org/officeDocument/2006/relationships/image" Target="../media/image76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5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285B-4048-3F15-F7E6-FE85FA260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40" y="0"/>
            <a:ext cx="9144000" cy="32228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de-DE" b="0" i="0" u="none" strike="noStrike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Left</a:t>
            </a:r>
            <a:r>
              <a:rPr lang="de-DE" b="0" i="0" u="none" strike="noStrike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 Versus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R</a:t>
            </a:r>
            <a:r>
              <a:rPr lang="de-DE" b="0" i="0" u="none" strike="noStrike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ight: A High Precision Determination </a:t>
            </a:r>
            <a:r>
              <a:rPr lang="de-DE" b="0" i="0" u="none" strike="noStrike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of</a:t>
            </a:r>
            <a:r>
              <a:rPr lang="de-DE" b="0" i="0" u="none" strike="noStrike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 </a:t>
            </a:r>
            <a:r>
              <a:rPr lang="de-DE" b="0" i="0" u="none" strike="noStrike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the</a:t>
            </a:r>
            <a:r>
              <a:rPr lang="de-DE" b="0" i="0" u="none" strike="noStrike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 </a:t>
            </a:r>
            <a:r>
              <a:rPr lang="de-DE" b="0" i="0" u="none" strike="noStrike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Weak</a:t>
            </a:r>
            <a:r>
              <a:rPr lang="de-DE" b="0" i="0" u="none" strike="noStrike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 Mixing Angle at </a:t>
            </a:r>
            <a:r>
              <a:rPr lang="de-DE" b="0" i="0" u="none" strike="noStrike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the</a:t>
            </a:r>
            <a:r>
              <a:rPr lang="de-DE" b="0" i="0" u="none" strike="noStrike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iberation Sans"/>
              </a:rPr>
              <a:t> P2 Experiment at MESA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BE9B6C-FD14-1827-3B3E-AFD491CE2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8491" y="5361568"/>
            <a:ext cx="6963509" cy="16019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28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Frank Maas, </a:t>
            </a:r>
          </a:p>
          <a:p>
            <a:r>
              <a:rPr lang="de-DE" sz="28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Helmholtz-Institut Mainz, GSI, and JGU</a:t>
            </a:r>
            <a:endParaRPr lang="de-DE" sz="2800" b="1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r>
              <a:rPr lang="de-DE" sz="28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GSI Kolloquium, </a:t>
            </a:r>
            <a:r>
              <a:rPr lang="de-DE" sz="2800" b="1" i="0" u="none" strike="noStrike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January</a:t>
            </a:r>
            <a:r>
              <a:rPr lang="de-DE" sz="28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21, 2025</a:t>
            </a:r>
          </a:p>
        </p:txBody>
      </p:sp>
      <p:pic>
        <p:nvPicPr>
          <p:cNvPr id="6" name="Picture 4" descr="http://him.uni-mainz.de/sites/him.m1234.de/files/HIM_Logo_farbigeEcken_hellerHintergrund_100.png">
            <a:extLst>
              <a:ext uri="{FF2B5EF4-FFF2-40B4-BE49-F238E27FC236}">
                <a16:creationId xmlns:a16="http://schemas.microsoft.com/office/drawing/2014/main" id="{3F31E254-8F92-70D7-B659-3064E020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41" y="5926668"/>
            <a:ext cx="729699" cy="72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0A8E30A-FB6E-0534-C8BA-1C990749173E}"/>
              </a:ext>
            </a:extLst>
          </p:cNvPr>
          <p:cNvGrpSpPr/>
          <p:nvPr/>
        </p:nvGrpSpPr>
        <p:grpSpPr>
          <a:xfrm>
            <a:off x="243040" y="4076218"/>
            <a:ext cx="1953244" cy="729700"/>
            <a:chOff x="1167616" y="5926668"/>
            <a:chExt cx="1953244" cy="729700"/>
          </a:xfrm>
        </p:grpSpPr>
        <p:pic>
          <p:nvPicPr>
            <p:cNvPr id="7" name="Picture 2" descr="http://www.prisma.uni-mainz.de/Bilder_allgemein/prisma_logo_web.jpg">
              <a:hlinkClick r:id="rId3" tooltip="PRISMA (go to homepage)"/>
              <a:extLst>
                <a:ext uri="{FF2B5EF4-FFF2-40B4-BE49-F238E27FC236}">
                  <a16:creationId xmlns:a16="http://schemas.microsoft.com/office/drawing/2014/main" id="{2243BB35-0D6E-0DC8-90BC-33AD18A81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616" y="5926668"/>
              <a:ext cx="1903562" cy="72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1662A22-5D08-2F2F-23EE-1CF4F1E74FF3}"/>
                </a:ext>
              </a:extLst>
            </p:cNvPr>
            <p:cNvSpPr txBox="1"/>
            <p:nvPr/>
          </p:nvSpPr>
          <p:spPr>
            <a:xfrm>
              <a:off x="2820778" y="616885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  <p:pic>
        <p:nvPicPr>
          <p:cNvPr id="10" name="Bild 16">
            <a:extLst>
              <a:ext uri="{FF2B5EF4-FFF2-40B4-BE49-F238E27FC236}">
                <a16:creationId xmlns:a16="http://schemas.microsoft.com/office/drawing/2014/main" id="{2FAF4A86-F208-C3F9-C584-D8C733D245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040" y="5000605"/>
            <a:ext cx="729700" cy="72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0FFBD2A-E476-A0A4-E297-FEFE775E521A}"/>
              </a:ext>
            </a:extLst>
          </p:cNvPr>
          <p:cNvGrpSpPr/>
          <p:nvPr/>
        </p:nvGrpSpPr>
        <p:grpSpPr>
          <a:xfrm>
            <a:off x="1144135" y="4608523"/>
            <a:ext cx="2104297" cy="1727632"/>
            <a:chOff x="824025" y="5099326"/>
            <a:chExt cx="2445550" cy="1974240"/>
          </a:xfrm>
        </p:grpSpPr>
        <p:sp>
          <p:nvSpPr>
            <p:cNvPr id="12" name="Abgerundetes Rechteck 11">
              <a:extLst>
                <a:ext uri="{FF2B5EF4-FFF2-40B4-BE49-F238E27FC236}">
                  <a16:creationId xmlns:a16="http://schemas.microsoft.com/office/drawing/2014/main" id="{910913D0-1834-99EB-A3E9-8551F1675B66}"/>
                </a:ext>
              </a:extLst>
            </p:cNvPr>
            <p:cNvSpPr/>
            <p:nvPr/>
          </p:nvSpPr>
          <p:spPr>
            <a:xfrm>
              <a:off x="887412" y="5537795"/>
              <a:ext cx="2382163" cy="10728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56BB487-061E-BB47-21C1-9C63D4659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25" y="5099326"/>
              <a:ext cx="2382162" cy="1974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71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28AA1-995E-A4E5-B97E-62B5FE9E7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338BE3C-F63D-F1F8-F698-C4145156F119}"/>
              </a:ext>
            </a:extLst>
          </p:cNvPr>
          <p:cNvSpPr/>
          <p:nvPr/>
        </p:nvSpPr>
        <p:spPr>
          <a:xfrm>
            <a:off x="6262517" y="2746498"/>
            <a:ext cx="1187938" cy="3204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6">
            <a:extLst>
              <a:ext uri="{FF2B5EF4-FFF2-40B4-BE49-F238E27FC236}">
                <a16:creationId xmlns:a16="http://schemas.microsoft.com/office/drawing/2014/main" id="{D022FFAB-D250-2E8F-BF63-7A451025D9B0}"/>
              </a:ext>
            </a:extLst>
          </p:cNvPr>
          <p:cNvCxnSpPr/>
          <p:nvPr/>
        </p:nvCxnSpPr>
        <p:spPr>
          <a:xfrm>
            <a:off x="5063832" y="3609121"/>
            <a:ext cx="577849" cy="3556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13">
            <a:extLst>
              <a:ext uri="{FF2B5EF4-FFF2-40B4-BE49-F238E27FC236}">
                <a16:creationId xmlns:a16="http://schemas.microsoft.com/office/drawing/2014/main" id="{69A9F48C-12EC-D339-9AF6-AABA9DD324A9}"/>
              </a:ext>
            </a:extLst>
          </p:cNvPr>
          <p:cNvCxnSpPr/>
          <p:nvPr/>
        </p:nvCxnSpPr>
        <p:spPr>
          <a:xfrm flipV="1">
            <a:off x="5063832" y="2301021"/>
            <a:ext cx="0" cy="13081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17">
            <a:extLst>
              <a:ext uri="{FF2B5EF4-FFF2-40B4-BE49-F238E27FC236}">
                <a16:creationId xmlns:a16="http://schemas.microsoft.com/office/drawing/2014/main" id="{6A3501B6-8AAB-6719-5027-B10BE9F815DF}"/>
              </a:ext>
            </a:extLst>
          </p:cNvPr>
          <p:cNvCxnSpPr/>
          <p:nvPr/>
        </p:nvCxnSpPr>
        <p:spPr>
          <a:xfrm flipH="1">
            <a:off x="4022432" y="3609121"/>
            <a:ext cx="1041400" cy="7112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0">
            <a:extLst>
              <a:ext uri="{FF2B5EF4-FFF2-40B4-BE49-F238E27FC236}">
                <a16:creationId xmlns:a16="http://schemas.microsoft.com/office/drawing/2014/main" id="{FAB3A9D7-2C06-5E59-BCA6-6DBDE58901AA}"/>
              </a:ext>
            </a:extLst>
          </p:cNvPr>
          <p:cNvSpPr txBox="1"/>
          <p:nvPr/>
        </p:nvSpPr>
        <p:spPr>
          <a:xfrm>
            <a:off x="3032943" y="1083768"/>
            <a:ext cx="58693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Direct: High Energy </a:t>
            </a:r>
            <a:r>
              <a:rPr lang="en-US" sz="3200" dirty="0"/>
              <a:t>(LHC)</a:t>
            </a:r>
          </a:p>
          <a:p>
            <a:r>
              <a:rPr lang="en-US" sz="3200" dirty="0"/>
              <a:t>Direct production of new particles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3BBA43C-EE76-D174-6309-475E14445171}"/>
              </a:ext>
            </a:extLst>
          </p:cNvPr>
          <p:cNvSpPr txBox="1"/>
          <p:nvPr/>
        </p:nvSpPr>
        <p:spPr>
          <a:xfrm>
            <a:off x="1088385" y="4752122"/>
            <a:ext cx="397499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Indirect: High Intensity</a:t>
            </a:r>
          </a:p>
          <a:p>
            <a:r>
              <a:rPr lang="en-US" sz="3200" dirty="0">
                <a:solidFill>
                  <a:srgbClr val="0070C0"/>
                </a:solidFill>
              </a:rPr>
              <a:t>Forbidden decays</a:t>
            </a:r>
          </a:p>
          <a:p>
            <a:r>
              <a:rPr lang="en-US" sz="3200" dirty="0"/>
              <a:t>Rare B-decays</a:t>
            </a:r>
          </a:p>
          <a:p>
            <a:endParaRPr lang="en-US" sz="3200" dirty="0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DD0A9231-01E4-E666-66A6-486007E459A7}"/>
              </a:ext>
            </a:extLst>
          </p:cNvPr>
          <p:cNvSpPr txBox="1"/>
          <p:nvPr/>
        </p:nvSpPr>
        <p:spPr>
          <a:xfrm>
            <a:off x="6138437" y="4999062"/>
            <a:ext cx="46215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at low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accurate theory needed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AF7C65-61DF-89A2-0954-CD5D13FA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226ACDB-2224-1F9C-36A4-69FDF5BAED66}"/>
              </a:ext>
            </a:extLst>
          </p:cNvPr>
          <p:cNvSpPr/>
          <p:nvPr/>
        </p:nvSpPr>
        <p:spPr>
          <a:xfrm>
            <a:off x="2277928" y="136319"/>
            <a:ext cx="7043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Search for physics beyond the standard model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71CEA81-7CF3-4E03-6769-F35C19A9C09D}"/>
              </a:ext>
            </a:extLst>
          </p:cNvPr>
          <p:cNvCxnSpPr>
            <a:cxnSpLocks/>
          </p:cNvCxnSpPr>
          <p:nvPr/>
        </p:nvCxnSpPr>
        <p:spPr>
          <a:xfrm flipV="1">
            <a:off x="5425587" y="4727739"/>
            <a:ext cx="712850" cy="58636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1874037-1DBA-1461-DDBF-8F40E258C4D8}"/>
              </a:ext>
            </a:extLst>
          </p:cNvPr>
          <p:cNvSpPr txBox="1"/>
          <p:nvPr/>
        </p:nvSpPr>
        <p:spPr>
          <a:xfrm>
            <a:off x="4450054" y="5410763"/>
            <a:ext cx="1790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 coupling,</a:t>
            </a:r>
          </a:p>
          <a:p>
            <a:r>
              <a:rPr lang="en-US" dirty="0"/>
              <a:t>Parity conserving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08E89C6-17E3-4E2F-4CEA-679FA6BFE10A}"/>
              </a:ext>
            </a:extLst>
          </p:cNvPr>
          <p:cNvCxnSpPr>
            <a:cxnSpLocks/>
          </p:cNvCxnSpPr>
          <p:nvPr/>
        </p:nvCxnSpPr>
        <p:spPr>
          <a:xfrm flipH="1" flipV="1">
            <a:off x="9781458" y="4968816"/>
            <a:ext cx="877158" cy="31248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DF63B4ED-1524-9692-64A8-2A83250100FC}"/>
              </a:ext>
            </a:extLst>
          </p:cNvPr>
          <p:cNvSpPr txBox="1"/>
          <p:nvPr/>
        </p:nvSpPr>
        <p:spPr>
          <a:xfrm>
            <a:off x="10565282" y="5030035"/>
            <a:ext cx="1577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V-A coupling,</a:t>
            </a:r>
          </a:p>
          <a:p>
            <a:pPr algn="ctr"/>
            <a:r>
              <a:rPr lang="en-US" dirty="0"/>
              <a:t>Parity violating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E930D27E-150C-D29D-1890-F7B8588E5A42}"/>
              </a:ext>
            </a:extLst>
          </p:cNvPr>
          <p:cNvSpPr txBox="1"/>
          <p:nvPr/>
        </p:nvSpPr>
        <p:spPr>
          <a:xfrm>
            <a:off x="6066957" y="2085627"/>
            <a:ext cx="5670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Indirect: High Precision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Modification of Observables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by quantum corrections of new physics particles</a:t>
            </a:r>
          </a:p>
          <a:p>
            <a:r>
              <a:rPr lang="en-US" sz="3200" dirty="0" err="1"/>
              <a:t>Anom</a:t>
            </a:r>
            <a:r>
              <a:rPr lang="en-US" sz="3200" dirty="0"/>
              <a:t>. Mag. Moment </a:t>
            </a:r>
          </a:p>
          <a:p>
            <a:r>
              <a:rPr lang="en-US" sz="3200" dirty="0"/>
              <a:t>(g-2)</a:t>
            </a:r>
            <a:r>
              <a:rPr lang="en-US" sz="3200" baseline="-25000" dirty="0"/>
              <a:t>µ,e </a:t>
            </a:r>
            <a:r>
              <a:rPr lang="en-US" sz="3200" dirty="0"/>
              <a:t>, EDM, </a:t>
            </a:r>
            <a:r>
              <a:rPr lang="en-US" sz="3200" dirty="0">
                <a:cs typeface="Symbol" charset="2"/>
              </a:rPr>
              <a:t>sin</a:t>
            </a:r>
            <a:r>
              <a:rPr lang="en-US" sz="3200" baseline="30000" dirty="0">
                <a:cs typeface="Symbol" charset="2"/>
              </a:rPr>
              <a:t>2 </a:t>
            </a:r>
            <a:r>
              <a:rPr lang="en-US" sz="3200" dirty="0" err="1">
                <a:latin typeface="Symbol" charset="2"/>
                <a:cs typeface="Symbol" charset="2"/>
              </a:rPr>
              <a:t>q</a:t>
            </a:r>
            <a:r>
              <a:rPr lang="en-US" sz="3200" baseline="-25000" dirty="0" err="1">
                <a:cs typeface="Symbol" charset="2"/>
              </a:rPr>
              <a:t>W</a:t>
            </a:r>
            <a:r>
              <a:rPr lang="en-US" sz="3200" dirty="0"/>
              <a:t>, </a:t>
            </a:r>
            <a:r>
              <a:rPr lang="mr-IN" sz="3200" dirty="0"/>
              <a:t>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1690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4B069-704B-713B-0CD8-F822051E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E7C54B-C9F2-2C6B-D451-BDB99893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F0974CFB-25B7-A3AD-4D02-E37D17F85E7E}"/>
              </a:ext>
            </a:extLst>
          </p:cNvPr>
          <p:cNvSpPr txBox="1"/>
          <p:nvPr/>
        </p:nvSpPr>
        <p:spPr>
          <a:xfrm>
            <a:off x="1054476" y="2090172"/>
            <a:ext cx="10677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Measure an observable which can be measured </a:t>
            </a:r>
            <a:r>
              <a:rPr lang="en-GB" sz="2400" b="1" dirty="0" err="1">
                <a:solidFill>
                  <a:srgbClr val="000090"/>
                </a:solidFill>
              </a:rPr>
              <a:t>precisesly</a:t>
            </a:r>
            <a:r>
              <a:rPr lang="en-GB" sz="2400" b="1" dirty="0">
                <a:solidFill>
                  <a:srgbClr val="000090"/>
                </a:solidFill>
              </a:rPr>
              <a:t>: Weak mixing angle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Observable is modified by Standard Model quantum corrections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Need a very precise theory: Weak mixing angle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If there is new physics: the new physics particles contribute to the quantum corrections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 err="1">
                <a:solidFill>
                  <a:srgbClr val="000090"/>
                </a:solidFill>
              </a:rPr>
              <a:t>Comparision</a:t>
            </a:r>
            <a:r>
              <a:rPr lang="en-GB" sz="2400" b="1" dirty="0">
                <a:solidFill>
                  <a:srgbClr val="000090"/>
                </a:solidFill>
              </a:rPr>
              <a:t> between the precision theory observable and precision experiment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If we find a deviation between theory and </a:t>
            </a:r>
            <a:r>
              <a:rPr lang="en-GB" sz="2400" b="1" dirty="0" err="1">
                <a:solidFill>
                  <a:srgbClr val="000090"/>
                </a:solidFill>
              </a:rPr>
              <a:t>experiemnt</a:t>
            </a:r>
            <a:r>
              <a:rPr lang="en-GB" sz="2400" b="1" dirty="0">
                <a:solidFill>
                  <a:srgbClr val="000090"/>
                </a:solidFill>
              </a:rPr>
              <a:t>: we found an indication for new physics </a:t>
            </a:r>
          </a:p>
        </p:txBody>
      </p:sp>
    </p:spTree>
    <p:extLst>
      <p:ext uri="{BB962C8B-B14F-4D97-AF65-F5344CB8AC3E}">
        <p14:creationId xmlns:p14="http://schemas.microsoft.com/office/powerpoint/2010/main" val="3057691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41259" y="148746"/>
            <a:ext cx="203621" cy="44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endParaRPr lang="en-GB" sz="2200" b="1">
              <a:solidFill>
                <a:schemeClr val="accent2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79" y="357049"/>
            <a:ext cx="4775200" cy="635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44879" y="357050"/>
            <a:ext cx="3708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Hans Christian Andersen: </a:t>
            </a:r>
          </a:p>
          <a:p>
            <a:r>
              <a:rPr lang="de-DE" dirty="0">
                <a:solidFill>
                  <a:schemeClr val="bg1"/>
                </a:solidFill>
              </a:rPr>
              <a:t>„</a:t>
            </a:r>
            <a:r>
              <a:rPr lang="de-DE" dirty="0" err="1">
                <a:solidFill>
                  <a:schemeClr val="bg1"/>
                </a:solidFill>
              </a:rPr>
              <a:t>Physics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beyond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standard</a:t>
            </a:r>
            <a:r>
              <a:rPr lang="de-DE" dirty="0">
                <a:solidFill>
                  <a:schemeClr val="bg1"/>
                </a:solidFill>
              </a:rPr>
              <a:t> Model“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 flipH="1" flipV="1">
            <a:off x="5553651" y="6023825"/>
            <a:ext cx="2258152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811803" y="5834522"/>
            <a:ext cx="178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Weak</a:t>
            </a:r>
            <a:r>
              <a:rPr lang="de-DE" dirty="0"/>
              <a:t> Interaction</a:t>
            </a:r>
          </a:p>
        </p:txBody>
      </p:sp>
      <p:sp>
        <p:nvSpPr>
          <p:cNvPr id="14" name="Geschweifte Klammer rechts 13"/>
          <p:cNvSpPr/>
          <p:nvPr/>
        </p:nvSpPr>
        <p:spPr>
          <a:xfrm>
            <a:off x="6723798" y="2852383"/>
            <a:ext cx="764275" cy="29342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7591790" y="4134850"/>
            <a:ext cx="83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Nature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5310469" y="1624084"/>
            <a:ext cx="1645341" cy="34761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051344" y="1404053"/>
            <a:ext cx="10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Detector</a:t>
            </a: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2151797" y="70132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Aka: </a:t>
            </a:r>
          </a:p>
          <a:p>
            <a:r>
              <a:rPr lang="de-DE" dirty="0">
                <a:solidFill>
                  <a:schemeClr val="bg1"/>
                </a:solidFill>
              </a:rPr>
              <a:t>The </a:t>
            </a:r>
            <a:r>
              <a:rPr lang="de-DE" dirty="0" err="1">
                <a:solidFill>
                  <a:schemeClr val="bg1"/>
                </a:solidFill>
              </a:rPr>
              <a:t>Princess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Pea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85623" r="18676" b="6424"/>
          <a:stretch/>
        </p:blipFill>
        <p:spPr>
          <a:xfrm>
            <a:off x="4390187" y="5786651"/>
            <a:ext cx="635982" cy="504968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 flipH="1" flipV="1">
            <a:off x="4758522" y="6023824"/>
            <a:ext cx="2099960" cy="59156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955810" y="6422011"/>
            <a:ext cx="488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New Interaction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 (BSM)</a:t>
            </a:r>
          </a:p>
        </p:txBody>
      </p:sp>
      <p:sp>
        <p:nvSpPr>
          <p:cNvPr id="36" name="Rechteck 35"/>
          <p:cNvSpPr/>
          <p:nvPr/>
        </p:nvSpPr>
        <p:spPr>
          <a:xfrm>
            <a:off x="1878488" y="9523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Aka: </a:t>
            </a:r>
          </a:p>
          <a:p>
            <a:r>
              <a:rPr lang="de-DE" dirty="0">
                <a:solidFill>
                  <a:schemeClr val="bg1"/>
                </a:solidFill>
              </a:rPr>
              <a:t>The </a:t>
            </a:r>
            <a:r>
              <a:rPr lang="de-DE" dirty="0" err="1">
                <a:solidFill>
                  <a:schemeClr val="bg1"/>
                </a:solidFill>
              </a:rPr>
              <a:t>Princess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Pea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9" grpId="0"/>
      <p:bldP spid="20" grpId="0"/>
      <p:bldP spid="2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C211425-5AE8-66A7-2557-EB6CC410C6B3}"/>
              </a:ext>
            </a:extLst>
          </p:cNvPr>
          <p:cNvSpPr/>
          <p:nvPr/>
        </p:nvSpPr>
        <p:spPr>
          <a:xfrm>
            <a:off x="1927199" y="158917"/>
            <a:ext cx="7885620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Direct observation versus precision measurements: </a:t>
            </a:r>
          </a:p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top-quark, Higgs </a:t>
            </a:r>
          </a:p>
        </p:txBody>
      </p:sp>
      <p:pic>
        <p:nvPicPr>
          <p:cNvPr id="3" name="Bild 1">
            <a:extLst>
              <a:ext uri="{FF2B5EF4-FFF2-40B4-BE49-F238E27FC236}">
                <a16:creationId xmlns:a16="http://schemas.microsoft.com/office/drawing/2014/main" id="{F3FCF6EB-26A9-BEB6-C27B-D707AFCA6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72" y="1154045"/>
            <a:ext cx="10047055" cy="4990385"/>
          </a:xfrm>
          <a:prstGeom prst="rect">
            <a:avLst/>
          </a:prstGeom>
        </p:spPr>
      </p:pic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C8664DB1-6A85-384F-D759-E9229575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4F878E14-5F32-FF37-DF1C-322CB83DADD8}"/>
              </a:ext>
            </a:extLst>
          </p:cNvPr>
          <p:cNvSpPr/>
          <p:nvPr/>
        </p:nvSpPr>
        <p:spPr>
          <a:xfrm>
            <a:off x="1927199" y="6027003"/>
            <a:ext cx="9361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The last  particles of the standard model have been seen in indirect searches before their direct production</a:t>
            </a:r>
          </a:p>
        </p:txBody>
      </p:sp>
    </p:spTree>
    <p:extLst>
      <p:ext uri="{BB962C8B-B14F-4D97-AF65-F5344CB8AC3E}">
        <p14:creationId xmlns:p14="http://schemas.microsoft.com/office/powerpoint/2010/main" val="2077385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ECB361-3748-7476-74F5-37BDF553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7B5409-D2D5-91C7-F75C-E3B3F183AC0A}"/>
              </a:ext>
            </a:extLst>
          </p:cNvPr>
          <p:cNvSpPr txBox="1"/>
          <p:nvPr/>
        </p:nvSpPr>
        <p:spPr>
          <a:xfrm>
            <a:off x="438088" y="1144428"/>
            <a:ext cx="921886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Electroweak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Standard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Parametrizes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electro-magneti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endParaRPr lang="de-DE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A1F9E1-1705-53EA-7788-A481A40FE965}"/>
              </a:ext>
            </a:extLst>
          </p:cNvPr>
          <p:cNvSpPr txBox="1"/>
          <p:nvPr/>
        </p:nvSpPr>
        <p:spPr>
          <a:xfrm>
            <a:off x="3436157" y="211357"/>
            <a:ext cx="5319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The role of the weak mixing angle</a:t>
            </a: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FAE935A9-ECB9-1316-5740-280BD33CA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48" y="4016320"/>
            <a:ext cx="4689398" cy="293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 descr="{\displaystyle {\begin{pmatrix}\gamma \\Z^{0}\end{pmatrix}}={\begin{pmatrix}\cos \theta _{\text{W}}&amp;\sin \theta _{\text{W}}\\-\sin \theta _{\text{W}}&amp;\cos \theta _{\text{W}}\end{pmatrix}}{\begin{pmatrix}B^{0}\\W^{0}\end{pmatrix}}.}">
            <a:extLst>
              <a:ext uri="{FF2B5EF4-FFF2-40B4-BE49-F238E27FC236}">
                <a16:creationId xmlns:a16="http://schemas.microsoft.com/office/drawing/2014/main" id="{877205A8-4E59-A103-54CE-5D2FE95E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064B22-A382-073C-F9D7-D062B428F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74" y="3566262"/>
            <a:ext cx="3398757" cy="82896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BAD4375-11A1-6C92-890A-1BC17D4BF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075" y="2404943"/>
            <a:ext cx="5115646" cy="98751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0E69DA9-4AA5-D04C-F29B-867BA299D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444" y="3425900"/>
            <a:ext cx="2239541" cy="98751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B045E48-22F5-A66A-A54B-A93D57175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56" y="4438034"/>
            <a:ext cx="3398758" cy="96328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E4384F6-A13B-C7FD-EF23-274B0D7D7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231" y="4496552"/>
            <a:ext cx="3350723" cy="10142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233C724-5859-FC05-7703-D90C12EE7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018" y="5711073"/>
            <a:ext cx="4135357" cy="468958"/>
          </a:xfrm>
          <a:prstGeom prst="rect">
            <a:avLst/>
          </a:prstGeom>
        </p:spPr>
      </p:pic>
      <p:pic>
        <p:nvPicPr>
          <p:cNvPr id="4105" name="Picture 9" descr="undefined">
            <a:extLst>
              <a:ext uri="{FF2B5EF4-FFF2-40B4-BE49-F238E27FC236}">
                <a16:creationId xmlns:a16="http://schemas.microsoft.com/office/drawing/2014/main" id="{6C052514-21F1-280A-C0D9-BC8089FB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448" y="759957"/>
            <a:ext cx="2527225" cy="31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CECC99F-FAAD-10F1-237F-E4CAA1DE845A}"/>
              </a:ext>
            </a:extLst>
          </p:cNvPr>
          <p:cNvSpPr txBox="1"/>
          <p:nvPr/>
        </p:nvSpPr>
        <p:spPr>
          <a:xfrm>
            <a:off x="9503073" y="3515074"/>
            <a:ext cx="1781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Steven Weinberg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565899-DC1C-30E4-9B8D-0BD5966F7B0B}"/>
              </a:ext>
            </a:extLst>
          </p:cNvPr>
          <p:cNvSpPr txBox="1"/>
          <p:nvPr/>
        </p:nvSpPr>
        <p:spPr>
          <a:xfrm>
            <a:off x="657951" y="6294633"/>
            <a:ext cx="9218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Relates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9841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9F1E4-AA4B-4560-F69B-86D56E87F015}"/>
              </a:ext>
            </a:extLst>
          </p:cNvPr>
          <p:cNvSpPr/>
          <p:nvPr/>
        </p:nvSpPr>
        <p:spPr>
          <a:xfrm>
            <a:off x="2523642" y="47236"/>
            <a:ext cx="7199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Access to the weak mixing angle at </a:t>
            </a:r>
            <a:r>
              <a:rPr lang="en-GB" sz="2800" b="1" dirty="0">
                <a:solidFill>
                  <a:srgbClr val="FF0000"/>
                </a:solidFill>
              </a:rPr>
              <a:t>high energy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FF275467-1AA1-748D-01FD-1AD263BE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15</a:t>
            </a:fld>
            <a:endParaRPr lang="en-US" dirty="0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E087916D-E5F2-9CAD-DA3B-ABC0660A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22" y="609392"/>
            <a:ext cx="3165932" cy="16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A5F937E-7529-ECBE-6214-6BC8C9DB4CA0}"/>
              </a:ext>
            </a:extLst>
          </p:cNvPr>
          <p:cNvGrpSpPr>
            <a:grpSpLocks noChangeAspect="1"/>
          </p:cNvGrpSpPr>
          <p:nvPr/>
        </p:nvGrpSpPr>
        <p:grpSpPr>
          <a:xfrm>
            <a:off x="4799454" y="594351"/>
            <a:ext cx="3165932" cy="1696729"/>
            <a:chOff x="838200" y="4114138"/>
            <a:chExt cx="4761052" cy="2506372"/>
          </a:xfrm>
        </p:grpSpPr>
        <p:pic>
          <p:nvPicPr>
            <p:cNvPr id="25" name="Picture 2" descr="undefined">
              <a:extLst>
                <a:ext uri="{FF2B5EF4-FFF2-40B4-BE49-F238E27FC236}">
                  <a16:creationId xmlns:a16="http://schemas.microsoft.com/office/drawing/2014/main" id="{292E9728-9565-C1AC-D9BE-C00E48481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114138"/>
              <a:ext cx="4761052" cy="250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17FBB40-6990-3C9C-B3AE-2D076D78E04B}"/>
                </a:ext>
              </a:extLst>
            </p:cNvPr>
            <p:cNvSpPr/>
            <p:nvPr/>
          </p:nvSpPr>
          <p:spPr>
            <a:xfrm>
              <a:off x="2851637" y="5125656"/>
              <a:ext cx="1773141" cy="694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8C2EBAC-1E92-96BF-8457-07F921BA41F0}"/>
                </a:ext>
              </a:extLst>
            </p:cNvPr>
            <p:cNvSpPr txBox="1"/>
            <p:nvPr/>
          </p:nvSpPr>
          <p:spPr>
            <a:xfrm>
              <a:off x="3498398" y="5367324"/>
              <a:ext cx="5116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0*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5E770265-3223-12E0-3893-90737F35BFE6}"/>
                </a:ext>
              </a:extLst>
            </p:cNvPr>
            <p:cNvCxnSpPr/>
            <p:nvPr/>
          </p:nvCxnSpPr>
          <p:spPr>
            <a:xfrm>
              <a:off x="2845144" y="5367324"/>
              <a:ext cx="1779634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8C4024C8-6DDC-8A15-5591-CAC04D6C74B5}"/>
                  </a:ext>
                </a:extLst>
              </p:cNvPr>
              <p:cNvSpPr txBox="1"/>
              <p:nvPr/>
            </p:nvSpPr>
            <p:spPr>
              <a:xfrm>
                <a:off x="4308064" y="2365876"/>
                <a:ext cx="778028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</a:t>
                </a:r>
                <a:r>
                  <a:rPr lang="en-US" sz="2800" baseline="30000" dirty="0" err="1"/>
                  <a:t>+</a:t>
                </a:r>
                <a:r>
                  <a:rPr lang="en-US" sz="2800" dirty="0" err="1"/>
                  <a:t>e</a:t>
                </a:r>
                <a:r>
                  <a:rPr lang="en-US" sz="2800" baseline="30000" dirty="0"/>
                  <a:t>-</a:t>
                </a:r>
                <a:r>
                  <a:rPr lang="en-US" sz="2800" dirty="0"/>
                  <a:t> collider: final state fermions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,</a:t>
                </a:r>
                <a14:m>
                  <m:oMath xmlns:m="http://schemas.openxmlformats.org/officeDocument/2006/math">
                    <m:r>
                      <a:rPr lang="de-DE" sz="28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800" dirty="0"/>
                  <a:t> collider: </a:t>
                </a:r>
                <a:r>
                  <a:rPr lang="en-US" sz="2800" dirty="0" err="1"/>
                  <a:t>Drell</a:t>
                </a:r>
                <a:r>
                  <a:rPr lang="en-US" sz="2800" dirty="0"/>
                  <a:t>-Yan process, PDFs needed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EIC: deep inelastic scattering, PDFs needed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Interference between photon exchange and neutral current process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FF0000"/>
                    </a:solidFill>
                  </a:rPr>
                  <a:t>Cross section dominated by the Z-resonance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Parity Violating Observables are large at Z-pole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Imaginary part is large at the Z-pole, sensitivity to new physics suppressed</a:t>
                </a:r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8C4024C8-6DDC-8A15-5591-CAC04D6C7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064" y="2365876"/>
                <a:ext cx="7780285" cy="3970318"/>
              </a:xfrm>
              <a:prstGeom prst="rect">
                <a:avLst/>
              </a:prstGeom>
              <a:blipFill>
                <a:blip r:embed="rId3"/>
                <a:stretch>
                  <a:fillRect l="-1468" t="-1917" r="-163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feld 37">
            <a:extLst>
              <a:ext uri="{FF2B5EF4-FFF2-40B4-BE49-F238E27FC236}">
                <a16:creationId xmlns:a16="http://schemas.microsoft.com/office/drawing/2014/main" id="{62F43E4D-EF53-0BD6-ECB1-AFE672DC13B4}"/>
              </a:ext>
            </a:extLst>
          </p:cNvPr>
          <p:cNvSpPr txBox="1"/>
          <p:nvPr/>
        </p:nvSpPr>
        <p:spPr>
          <a:xfrm>
            <a:off x="1576422" y="4820425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55EE8E21-CB89-9308-4153-DFA3D5CC3BAF}"/>
              </a:ext>
            </a:extLst>
          </p:cNvPr>
          <p:cNvGrpSpPr/>
          <p:nvPr/>
        </p:nvGrpSpPr>
        <p:grpSpPr>
          <a:xfrm>
            <a:off x="8397778" y="609392"/>
            <a:ext cx="1894798" cy="1821574"/>
            <a:chOff x="761122" y="4288157"/>
            <a:chExt cx="1398282" cy="1387395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56750E7B-8470-421F-079B-F69A8DC587A4}"/>
                </a:ext>
              </a:extLst>
            </p:cNvPr>
            <p:cNvGrpSpPr/>
            <p:nvPr/>
          </p:nvGrpSpPr>
          <p:grpSpPr>
            <a:xfrm>
              <a:off x="761122" y="4346497"/>
              <a:ext cx="1355221" cy="1329055"/>
              <a:chOff x="964460" y="4518025"/>
              <a:chExt cx="1355221" cy="1329055"/>
            </a:xfrm>
          </p:grpSpPr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F3420094-01E5-71FB-077D-7A22939B8C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60" y="4535991"/>
                <a:ext cx="1311089" cy="1311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246444BB-3984-223D-7523-7D0D395B2FD9}"/>
                  </a:ext>
                </a:extLst>
              </p:cNvPr>
              <p:cNvSpPr/>
              <p:nvPr/>
            </p:nvSpPr>
            <p:spPr>
              <a:xfrm>
                <a:off x="2124075" y="4518025"/>
                <a:ext cx="182119" cy="212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A3BCEC05-ACD1-014E-F5F3-C681436C6376}"/>
                  </a:ext>
                </a:extLst>
              </p:cNvPr>
              <p:cNvSpPr/>
              <p:nvPr/>
            </p:nvSpPr>
            <p:spPr>
              <a:xfrm>
                <a:off x="2137562" y="5506373"/>
                <a:ext cx="182119" cy="212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5BC45DDC-C490-1066-E0B7-D891A72101AB}"/>
                    </a:ext>
                  </a:extLst>
                </p:cNvPr>
                <p:cNvSpPr txBox="1"/>
                <p:nvPr/>
              </p:nvSpPr>
              <p:spPr>
                <a:xfrm>
                  <a:off x="1830018" y="4288157"/>
                  <a:ext cx="329385" cy="313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5BC45DDC-C490-1066-E0B7-D891A72101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018" y="4288157"/>
                  <a:ext cx="329385" cy="3130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12598085-028E-7314-987B-E98092F4DB23}"/>
                    </a:ext>
                  </a:extLst>
                </p:cNvPr>
                <p:cNvSpPr txBox="1"/>
                <p:nvPr/>
              </p:nvSpPr>
              <p:spPr>
                <a:xfrm>
                  <a:off x="1830018" y="5304312"/>
                  <a:ext cx="3293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12598085-028E-7314-987B-E98092F4D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018" y="5304312"/>
                  <a:ext cx="329386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83B4774E-805B-F035-E907-1CB9B077EE30}"/>
              </a:ext>
            </a:extLst>
          </p:cNvPr>
          <p:cNvGrpSpPr/>
          <p:nvPr/>
        </p:nvGrpSpPr>
        <p:grpSpPr>
          <a:xfrm>
            <a:off x="10363178" y="626668"/>
            <a:ext cx="1828822" cy="1787880"/>
            <a:chOff x="769542" y="5549568"/>
            <a:chExt cx="1389861" cy="1322432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BA84E512-592F-398C-3B4C-1F6EEBD4D32E}"/>
                </a:ext>
              </a:extLst>
            </p:cNvPr>
            <p:cNvGrpSpPr/>
            <p:nvPr/>
          </p:nvGrpSpPr>
          <p:grpSpPr>
            <a:xfrm>
              <a:off x="769542" y="5558452"/>
              <a:ext cx="1346801" cy="1313548"/>
              <a:chOff x="972880" y="5698346"/>
              <a:chExt cx="1346801" cy="1313548"/>
            </a:xfrm>
          </p:grpSpPr>
          <p:pic>
            <p:nvPicPr>
              <p:cNvPr id="35" name="Picture 4">
                <a:extLst>
                  <a:ext uri="{FF2B5EF4-FFF2-40B4-BE49-F238E27FC236}">
                    <a16:creationId xmlns:a16="http://schemas.microsoft.com/office/drawing/2014/main" id="{CBE05450-DA9E-0E4F-B060-92B3E7ECFD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80" y="5700805"/>
                <a:ext cx="1311089" cy="1311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1FE92EF3-4F2A-01E9-2805-C7298E4BDA89}"/>
                  </a:ext>
                </a:extLst>
              </p:cNvPr>
              <p:cNvSpPr/>
              <p:nvPr/>
            </p:nvSpPr>
            <p:spPr>
              <a:xfrm>
                <a:off x="1358900" y="6032500"/>
                <a:ext cx="501650" cy="415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A93E5565-8892-4B19-1E81-FC9B3BAC36A0}"/>
                  </a:ext>
                </a:extLst>
              </p:cNvPr>
              <p:cNvSpPr txBox="1"/>
              <p:nvPr/>
            </p:nvSpPr>
            <p:spPr>
              <a:xfrm>
                <a:off x="1438733" y="6326068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0*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4CEC2B14-CA03-E1D4-CB2E-B33341F08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3054" y="6318087"/>
                <a:ext cx="47797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907D7614-6BFC-025B-8355-1A2D536F6E08}"/>
                  </a:ext>
                </a:extLst>
              </p:cNvPr>
              <p:cNvSpPr/>
              <p:nvPr/>
            </p:nvSpPr>
            <p:spPr>
              <a:xfrm>
                <a:off x="2137562" y="5698346"/>
                <a:ext cx="182119" cy="212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352C1166-E68E-287A-FF79-B19EEB270C14}"/>
                  </a:ext>
                </a:extLst>
              </p:cNvPr>
              <p:cNvSpPr/>
              <p:nvPr/>
            </p:nvSpPr>
            <p:spPr>
              <a:xfrm>
                <a:off x="2129942" y="6710772"/>
                <a:ext cx="182119" cy="212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21CF8A78-6FA4-67F9-4533-F130932BA831}"/>
                    </a:ext>
                  </a:extLst>
                </p:cNvPr>
                <p:cNvSpPr txBox="1"/>
                <p:nvPr/>
              </p:nvSpPr>
              <p:spPr>
                <a:xfrm>
                  <a:off x="1810468" y="5549568"/>
                  <a:ext cx="329385" cy="313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21CF8A78-6FA4-67F9-4533-F130932BA8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468" y="5549568"/>
                  <a:ext cx="329385" cy="3130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8F78E49F-FB3A-BD72-0C89-B396DBE4A04E}"/>
                    </a:ext>
                  </a:extLst>
                </p:cNvPr>
                <p:cNvSpPr txBox="1"/>
                <p:nvPr/>
              </p:nvSpPr>
              <p:spPr>
                <a:xfrm>
                  <a:off x="1830018" y="6531942"/>
                  <a:ext cx="329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8F78E49F-FB3A-BD72-0C89-B396DBE4A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018" y="6531942"/>
                  <a:ext cx="329385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3" name="Grafik 52">
            <a:extLst>
              <a:ext uri="{FF2B5EF4-FFF2-40B4-BE49-F238E27FC236}">
                <a16:creationId xmlns:a16="http://schemas.microsoft.com/office/drawing/2014/main" id="{C75BAA29-A566-028D-E41E-B6B3D86548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895" y="3166945"/>
            <a:ext cx="3808567" cy="263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8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38E8CC-948A-C003-647F-A2351EF7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490C718-9487-3ABB-FBD3-3CFCF9A4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60" y="1269638"/>
            <a:ext cx="5701496" cy="526927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093C09B-0E4D-3253-DAE5-997F3FE81F2E}"/>
              </a:ext>
            </a:extLst>
          </p:cNvPr>
          <p:cNvSpPr/>
          <p:nvPr/>
        </p:nvSpPr>
        <p:spPr>
          <a:xfrm>
            <a:off x="1755998" y="136525"/>
            <a:ext cx="8436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to the weak mixing angle at </a:t>
            </a:r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energy (Z-pole)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CB2E12-3DD3-6721-861D-9C3934F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511" y="2083443"/>
            <a:ext cx="5798529" cy="4191884"/>
          </a:xfrm>
          <a:prstGeom prst="rect">
            <a:avLst/>
          </a:prstGeom>
        </p:spPr>
      </p:pic>
      <p:sp>
        <p:nvSpPr>
          <p:cNvPr id="10" name="Geschweifte Klammer rechts 9">
            <a:extLst>
              <a:ext uri="{FF2B5EF4-FFF2-40B4-BE49-F238E27FC236}">
                <a16:creationId xmlns:a16="http://schemas.microsoft.com/office/drawing/2014/main" id="{942B4210-6E07-BE20-C4E7-06CC164FF8BC}"/>
              </a:ext>
            </a:extLst>
          </p:cNvPr>
          <p:cNvSpPr/>
          <p:nvPr/>
        </p:nvSpPr>
        <p:spPr>
          <a:xfrm>
            <a:off x="7211028" y="2303362"/>
            <a:ext cx="451413" cy="94912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4FA62176-A41A-ACE5-FF8A-33E459A5668F}"/>
              </a:ext>
            </a:extLst>
          </p:cNvPr>
          <p:cNvSpPr/>
          <p:nvPr/>
        </p:nvSpPr>
        <p:spPr>
          <a:xfrm>
            <a:off x="7175821" y="3252486"/>
            <a:ext cx="451413" cy="72920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eschweifte Klammer rechts 11">
            <a:extLst>
              <a:ext uri="{FF2B5EF4-FFF2-40B4-BE49-F238E27FC236}">
                <a16:creationId xmlns:a16="http://schemas.microsoft.com/office/drawing/2014/main" id="{0CF494DB-357A-2ED9-720B-DAFDDEC40D92}"/>
              </a:ext>
            </a:extLst>
          </p:cNvPr>
          <p:cNvSpPr/>
          <p:nvPr/>
        </p:nvSpPr>
        <p:spPr>
          <a:xfrm>
            <a:off x="7175821" y="4033776"/>
            <a:ext cx="451413" cy="120955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C15FA32-02DA-DB29-7A9D-9792EE3EFDAD}"/>
              </a:ext>
            </a:extLst>
          </p:cNvPr>
          <p:cNvSpPr txBox="1"/>
          <p:nvPr/>
        </p:nvSpPr>
        <p:spPr>
          <a:xfrm>
            <a:off x="7697648" y="259325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88205F6A-1DEF-AB68-7524-E9B183964D6D}"/>
                  </a:ext>
                </a:extLst>
              </p:cNvPr>
              <p:cNvSpPr txBox="1"/>
              <p:nvPr/>
            </p:nvSpPr>
            <p:spPr>
              <a:xfrm>
                <a:off x="7697648" y="3407063"/>
                <a:ext cx="482055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88205F6A-1DEF-AB68-7524-E9B183964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648" y="3407063"/>
                <a:ext cx="482055" cy="362984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ACCECE00-A99A-A0F7-3C6C-122581BDE094}"/>
                  </a:ext>
                </a:extLst>
              </p:cNvPr>
              <p:cNvSpPr txBox="1"/>
              <p:nvPr/>
            </p:nvSpPr>
            <p:spPr>
              <a:xfrm>
                <a:off x="7697648" y="4407633"/>
                <a:ext cx="47923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𝑝𝑝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ACCECE00-A99A-A0F7-3C6C-122581BDE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648" y="4407633"/>
                <a:ext cx="479234" cy="362984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846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09EB906-97DF-B3BC-1B07-BA92C96D8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995" y="1043050"/>
            <a:ext cx="8388009" cy="5767714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689F1E4-AA4B-4560-F69B-86D56E87F015}"/>
              </a:ext>
            </a:extLst>
          </p:cNvPr>
          <p:cNvSpPr/>
          <p:nvPr/>
        </p:nvSpPr>
        <p:spPr>
          <a:xfrm>
            <a:off x="2523642" y="47236"/>
            <a:ext cx="7104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Access to the weak mixing angle at </a:t>
            </a:r>
            <a:r>
              <a:rPr lang="en-GB" sz="2800" b="1" dirty="0">
                <a:solidFill>
                  <a:srgbClr val="FF0000"/>
                </a:solidFill>
              </a:rPr>
              <a:t>low energy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B61A36-2D24-62EC-10E6-ADAAA7A875BC}"/>
              </a:ext>
            </a:extLst>
          </p:cNvPr>
          <p:cNvSpPr txBox="1"/>
          <p:nvPr/>
        </p:nvSpPr>
        <p:spPr>
          <a:xfrm>
            <a:off x="4809994" y="764088"/>
            <a:ext cx="186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P2 (MESA/Mainz)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8D7E64D-1C7A-D297-C9AA-97F113A47DF2}"/>
              </a:ext>
            </a:extLst>
          </p:cNvPr>
          <p:cNvSpPr txBox="1"/>
          <p:nvPr/>
        </p:nvSpPr>
        <p:spPr>
          <a:xfrm>
            <a:off x="2356980" y="113342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MOLLER (</a:t>
            </a:r>
            <a:r>
              <a:rPr lang="en-US" b="1" dirty="0" err="1">
                <a:solidFill>
                  <a:srgbClr val="0070C0"/>
                </a:solidFill>
              </a:rPr>
              <a:t>Jlab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055C5F-6FEE-C943-3519-211B5239969E}"/>
              </a:ext>
            </a:extLst>
          </p:cNvPr>
          <p:cNvSpPr txBox="1"/>
          <p:nvPr/>
        </p:nvSpPr>
        <p:spPr>
          <a:xfrm>
            <a:off x="7738812" y="104305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SOLID (</a:t>
            </a:r>
            <a:r>
              <a:rPr lang="en-US" b="1" dirty="0" err="1">
                <a:solidFill>
                  <a:srgbClr val="0070C0"/>
                </a:solidFill>
              </a:rPr>
              <a:t>Jlab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F83AF78-CB92-4FED-A780-5A15BEE9133C}"/>
              </a:ext>
            </a:extLst>
          </p:cNvPr>
          <p:cNvSpPr txBox="1"/>
          <p:nvPr/>
        </p:nvSpPr>
        <p:spPr>
          <a:xfrm>
            <a:off x="9174174" y="4094423"/>
            <a:ext cx="298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Coherent Neutrino Scattering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C157DF4-E6A6-2DEE-98B5-8D50D95C0423}"/>
              </a:ext>
            </a:extLst>
          </p:cNvPr>
          <p:cNvSpPr txBox="1"/>
          <p:nvPr/>
        </p:nvSpPr>
        <p:spPr>
          <a:xfrm>
            <a:off x="2877497" y="3709975"/>
            <a:ext cx="237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Yb,Dy,Sm</a:t>
            </a:r>
            <a:r>
              <a:rPr lang="en-US" b="1" dirty="0">
                <a:solidFill>
                  <a:srgbClr val="0070C0"/>
                </a:solidFill>
              </a:rPr>
              <a:t> (HIM/Mainz)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C414A7C-0F41-4BED-2397-85416BA29C0E}"/>
              </a:ext>
            </a:extLst>
          </p:cNvPr>
          <p:cNvSpPr/>
          <p:nvPr/>
        </p:nvSpPr>
        <p:spPr>
          <a:xfrm>
            <a:off x="4362671" y="3172510"/>
            <a:ext cx="2344033" cy="562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FF275467-1AA1-748D-01FD-1AD263BE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17</a:t>
            </a:fld>
            <a:endParaRPr lang="en-US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8BF25E-830B-15F9-9499-F9A1E442EA14}"/>
              </a:ext>
            </a:extLst>
          </p:cNvPr>
          <p:cNvSpPr txBox="1"/>
          <p:nvPr/>
        </p:nvSpPr>
        <p:spPr>
          <a:xfrm>
            <a:off x="9789547" y="1315372"/>
            <a:ext cx="22450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Interference between electromagnetic and weak neutral current amplitude: Parity violating asymmetries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265E33EB-7E8A-E0F8-A4E7-E97C8D5725BB}"/>
              </a:ext>
            </a:extLst>
          </p:cNvPr>
          <p:cNvCxnSpPr>
            <a:cxnSpLocks/>
          </p:cNvCxnSpPr>
          <p:nvPr/>
        </p:nvCxnSpPr>
        <p:spPr>
          <a:xfrm flipH="1">
            <a:off x="4038600" y="1546823"/>
            <a:ext cx="5576960" cy="609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F3038746-7F6E-A90E-2A03-982BFFAE1B6D}"/>
              </a:ext>
            </a:extLst>
          </p:cNvPr>
          <p:cNvCxnSpPr>
            <a:cxnSpLocks/>
          </p:cNvCxnSpPr>
          <p:nvPr/>
        </p:nvCxnSpPr>
        <p:spPr>
          <a:xfrm flipH="1">
            <a:off x="6075960" y="1711925"/>
            <a:ext cx="3539600" cy="466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5282DFA-4E10-58DE-EFB5-450CFCEC73D6}"/>
              </a:ext>
            </a:extLst>
          </p:cNvPr>
          <p:cNvCxnSpPr>
            <a:cxnSpLocks/>
          </p:cNvCxnSpPr>
          <p:nvPr/>
        </p:nvCxnSpPr>
        <p:spPr>
          <a:xfrm flipH="1">
            <a:off x="8778247" y="1881482"/>
            <a:ext cx="870915" cy="252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E1526FA2-04E3-5239-BF48-1EC791E42971}"/>
              </a:ext>
            </a:extLst>
          </p:cNvPr>
          <p:cNvCxnSpPr>
            <a:cxnSpLocks/>
          </p:cNvCxnSpPr>
          <p:nvPr/>
        </p:nvCxnSpPr>
        <p:spPr>
          <a:xfrm flipH="1">
            <a:off x="4362671" y="2140409"/>
            <a:ext cx="5286491" cy="2748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021C0B72-19C5-FF5C-3BB7-0B5F1227C1A2}"/>
              </a:ext>
            </a:extLst>
          </p:cNvPr>
          <p:cNvSpPr txBox="1"/>
          <p:nvPr/>
        </p:nvSpPr>
        <p:spPr>
          <a:xfrm>
            <a:off x="9864817" y="4653085"/>
            <a:ext cx="224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section measurements</a:t>
            </a: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29749C71-7839-D850-1170-9B2D97F26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07" y="2850339"/>
            <a:ext cx="670109" cy="1076568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5F89FF26-9199-2A9B-48AA-3972517D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3712" y="2850339"/>
            <a:ext cx="684262" cy="10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50312" y="1278371"/>
            <a:ext cx="1188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ym typeface="Arial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sym typeface="Arial" charset="0"/>
              </a:rPr>
              <a:t>relative strength </a:t>
            </a:r>
            <a:r>
              <a:rPr lang="en-US" b="1" dirty="0">
                <a:sym typeface="Arial" charset="0"/>
              </a:rPr>
              <a:t>between the weak and electromagnetic interaction is determined by  the </a:t>
            </a:r>
            <a:r>
              <a:rPr lang="en-US" b="1" dirty="0">
                <a:solidFill>
                  <a:srgbClr val="FF0000"/>
                </a:solidFill>
                <a:sym typeface="Arial" charset="0"/>
              </a:rPr>
              <a:t>weak mixing angle</a:t>
            </a:r>
            <a:r>
              <a:rPr lang="en-US" b="1" dirty="0">
                <a:sym typeface="Arial" charset="0"/>
              </a:rPr>
              <a:t>: sin</a:t>
            </a:r>
            <a:r>
              <a:rPr lang="en-US" b="1" baseline="30000" dirty="0">
                <a:sym typeface="Arial" charset="0"/>
              </a:rPr>
              <a:t>2</a:t>
            </a:r>
            <a:r>
              <a:rPr lang="en-US" b="1" dirty="0">
                <a:sym typeface="Arial" charset="0"/>
              </a:rPr>
              <a:t>(</a:t>
            </a:r>
            <a:r>
              <a:rPr lang="en-US" b="1" dirty="0" err="1">
                <a:sym typeface="Arial" charset="0"/>
              </a:rPr>
              <a:t>θ</a:t>
            </a:r>
            <a:r>
              <a:rPr lang="en-US" b="1" baseline="-25000" dirty="0" err="1">
                <a:sym typeface="Arial" charset="0"/>
              </a:rPr>
              <a:t>W</a:t>
            </a:r>
            <a:r>
              <a:rPr lang="en-US" b="1" dirty="0">
                <a:sym typeface="Arial" charset="0"/>
              </a:rPr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44177" y="1566042"/>
            <a:ext cx="5703645" cy="3220479"/>
            <a:chOff x="1735667" y="1944414"/>
            <a:chExt cx="5703645" cy="32204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5667" y="2124451"/>
              <a:ext cx="5703645" cy="304044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603750" y="1944414"/>
              <a:ext cx="1418167" cy="36275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1857759" y="47865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>
                <a:sym typeface="Arial" charset="0"/>
              </a:rPr>
              <a:t>Q</a:t>
            </a:r>
            <a:r>
              <a:rPr lang="en-US" b="1" baseline="-25000" dirty="0" err="1">
                <a:sym typeface="Arial" charset="0"/>
              </a:rPr>
              <a:t>e</a:t>
            </a:r>
            <a:r>
              <a:rPr lang="en-US" b="1" dirty="0">
                <a:sym typeface="Arial" charset="0"/>
              </a:rPr>
              <a:t>(p) = +e</a:t>
            </a:r>
          </a:p>
          <a:p>
            <a:pPr algn="ctr"/>
            <a:r>
              <a:rPr lang="en-US" b="1" dirty="0">
                <a:sym typeface="Arial" charset="0"/>
              </a:rPr>
              <a:t>electric charge of the proton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2259" y="47865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ym typeface="Arial" charset="0"/>
              </a:rPr>
              <a:t>Q</a:t>
            </a:r>
            <a:r>
              <a:rPr lang="en-US" b="1" baseline="-25000" dirty="0">
                <a:sym typeface="Arial" charset="0"/>
              </a:rPr>
              <a:t>W</a:t>
            </a:r>
            <a:r>
              <a:rPr lang="en-US" b="1" dirty="0">
                <a:sym typeface="Arial" charset="0"/>
              </a:rPr>
              <a:t>(p) = 1 – 4 sin</a:t>
            </a:r>
            <a:r>
              <a:rPr lang="en-US" b="1" baseline="30000" dirty="0">
                <a:sym typeface="Arial" charset="0"/>
              </a:rPr>
              <a:t>2</a:t>
            </a:r>
            <a:r>
              <a:rPr lang="en-US" b="1" dirty="0">
                <a:sym typeface="Arial" charset="0"/>
              </a:rPr>
              <a:t> </a:t>
            </a:r>
            <a:r>
              <a:rPr lang="en-US" b="1" dirty="0" err="1">
                <a:sym typeface="Arial" charset="0"/>
              </a:rPr>
              <a:t>θ</a:t>
            </a:r>
            <a:r>
              <a:rPr lang="en-US" b="1" baseline="-25000" dirty="0" err="1">
                <a:sym typeface="Arial" charset="0"/>
              </a:rPr>
              <a:t>W</a:t>
            </a:r>
            <a:endParaRPr lang="en-US" b="1" dirty="0">
              <a:sym typeface="Arial" charset="0"/>
            </a:endParaRPr>
          </a:p>
          <a:p>
            <a:pPr algn="ctr"/>
            <a:r>
              <a:rPr lang="en-US" b="1" dirty="0">
                <a:sym typeface="Arial" charset="0"/>
              </a:rPr>
              <a:t>weak charge of the proton</a:t>
            </a:r>
          </a:p>
          <a:p>
            <a:pPr algn="ctr"/>
            <a:r>
              <a:rPr lang="en-US" b="1" dirty="0">
                <a:sym typeface="Arial" charset="0"/>
              </a:rPr>
              <a:t>Q</a:t>
            </a:r>
            <a:r>
              <a:rPr lang="en-US" b="1" baseline="-25000" dirty="0">
                <a:sym typeface="Arial" charset="0"/>
              </a:rPr>
              <a:t>W</a:t>
            </a:r>
            <a:r>
              <a:rPr lang="en-US" b="1" dirty="0">
                <a:sym typeface="Arial" charset="0"/>
              </a:rPr>
              <a:t>(n) = - 1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5874" y="5894686"/>
            <a:ext cx="8916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ym typeface="Arial" charset="0"/>
              </a:rPr>
              <a:t>sin</a:t>
            </a:r>
            <a:r>
              <a:rPr lang="en-US" b="1" baseline="30000" dirty="0">
                <a:sym typeface="Arial" charset="0"/>
              </a:rPr>
              <a:t>2</a:t>
            </a:r>
            <a:r>
              <a:rPr lang="en-US" b="1" dirty="0">
                <a:sym typeface="Arial" charset="0"/>
              </a:rPr>
              <a:t> </a:t>
            </a:r>
            <a:r>
              <a:rPr lang="en-US" b="1" dirty="0" err="1">
                <a:sym typeface="Arial" charset="0"/>
              </a:rPr>
              <a:t>θ</a:t>
            </a:r>
            <a:r>
              <a:rPr lang="en-US" b="1" baseline="-25000" dirty="0" err="1">
                <a:sym typeface="Arial" charset="0"/>
              </a:rPr>
              <a:t>W</a:t>
            </a:r>
            <a:r>
              <a:rPr lang="en-US" b="1" dirty="0">
                <a:sym typeface="Arial" charset="0"/>
              </a:rPr>
              <a:t>: a </a:t>
            </a:r>
            <a:r>
              <a:rPr lang="en-US" b="1" dirty="0">
                <a:solidFill>
                  <a:srgbClr val="FF0000"/>
                </a:solidFill>
                <a:sym typeface="Arial" charset="0"/>
              </a:rPr>
              <a:t>central parameter </a:t>
            </a:r>
            <a:r>
              <a:rPr lang="en-US" b="1" dirty="0">
                <a:sym typeface="Arial" charset="0"/>
              </a:rPr>
              <a:t>of the standard model accessible through the weak charge </a:t>
            </a:r>
          </a:p>
        </p:txBody>
      </p:sp>
      <p:sp>
        <p:nvSpPr>
          <p:cNvPr id="12" name="Textfeld 4"/>
          <p:cNvSpPr txBox="1"/>
          <p:nvPr/>
        </p:nvSpPr>
        <p:spPr>
          <a:xfrm>
            <a:off x="3436157" y="211357"/>
            <a:ext cx="5319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The role of the weak mixing angle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E6A0CD5-25BF-A18E-89C2-689C3044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71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30F5806-AC78-A65E-BD1E-9FF286E6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3D1CF950-60CA-BE28-C4B0-1094B67A7E0A}"/>
              </a:ext>
            </a:extLst>
          </p:cNvPr>
          <p:cNvSpPr>
            <a:spLocks/>
          </p:cNvSpPr>
          <p:nvPr/>
        </p:nvSpPr>
        <p:spPr bwMode="auto">
          <a:xfrm>
            <a:off x="1938846" y="4234680"/>
            <a:ext cx="8458200" cy="11318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2800" b="1" dirty="0">
                <a:sym typeface="Arial" charset="0"/>
              </a:rPr>
              <a:t>Universal quantum corrections: can be absorbed into a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sym typeface="Arial" charset="0"/>
              </a:rPr>
              <a:t>scale dependent, „running</a:t>
            </a:r>
            <a:r>
              <a:rPr lang="ja-JP" altLang="en-US" sz="2800" b="1" dirty="0">
                <a:solidFill>
                  <a:srgbClr val="FF0000"/>
                </a:solidFill>
                <a:sym typeface="Arial" charset="0"/>
              </a:rPr>
              <a:t>“</a:t>
            </a:r>
            <a:r>
              <a:rPr lang="en-US" sz="2800" b="1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sz="2800" b="1" dirty="0">
                <a:sym typeface="Arial" charset="0"/>
              </a:rPr>
              <a:t>sin</a:t>
            </a:r>
            <a:r>
              <a:rPr lang="en-US" sz="2800" b="1" baseline="30000" dirty="0">
                <a:sym typeface="Arial" charset="0"/>
              </a:rPr>
              <a:t>2</a:t>
            </a:r>
            <a:r>
              <a:rPr lang="en-US" sz="2800" b="1" dirty="0">
                <a:sym typeface="Arial" charset="0"/>
              </a:rPr>
              <a:t> </a:t>
            </a:r>
            <a:r>
              <a:rPr lang="en-US" sz="2800" b="1" dirty="0" err="1">
                <a:sym typeface="Arial" charset="0"/>
              </a:rPr>
              <a:t>θ</a:t>
            </a:r>
            <a:r>
              <a:rPr lang="en-US" sz="2800" b="1" baseline="-25000" dirty="0" err="1">
                <a:sym typeface="Arial" charset="0"/>
              </a:rPr>
              <a:t>eff</a:t>
            </a:r>
            <a:r>
              <a:rPr lang="en-US" sz="2800" b="1" dirty="0">
                <a:sym typeface="Arial" charset="0"/>
              </a:rPr>
              <a:t> or sin</a:t>
            </a:r>
            <a:r>
              <a:rPr lang="en-US" sz="2800" b="1" baseline="30000" dirty="0">
                <a:sym typeface="Arial" charset="0"/>
              </a:rPr>
              <a:t>2</a:t>
            </a:r>
            <a:r>
              <a:rPr lang="en-US" sz="2800" b="1" dirty="0">
                <a:sym typeface="Arial" charset="0"/>
              </a:rPr>
              <a:t> </a:t>
            </a:r>
            <a:r>
              <a:rPr lang="en-US" sz="2800" b="1" dirty="0" err="1">
                <a:sym typeface="Arial" charset="0"/>
              </a:rPr>
              <a:t>θ</a:t>
            </a:r>
            <a:r>
              <a:rPr lang="en-US" sz="2800" b="1" baseline="-25000" dirty="0" err="1">
                <a:sym typeface="Arial" charset="0"/>
              </a:rPr>
              <a:t>W</a:t>
            </a:r>
            <a:r>
              <a:rPr lang="en-US" sz="2800" b="1" dirty="0">
                <a:sym typeface="Arial" charset="0"/>
              </a:rPr>
              <a:t>(µ)</a:t>
            </a:r>
            <a:endParaRPr lang="en-US" sz="2800" b="1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6E4FEAC-FB3B-98DB-D488-564E666C9A33}"/>
              </a:ext>
            </a:extLst>
          </p:cNvPr>
          <p:cNvSpPr>
            <a:spLocks/>
          </p:cNvSpPr>
          <p:nvPr/>
        </p:nvSpPr>
        <p:spPr bwMode="auto">
          <a:xfrm>
            <a:off x="6348193" y="3500061"/>
            <a:ext cx="1174750" cy="6016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b="1" dirty="0">
                <a:sym typeface="Arial" charset="0"/>
              </a:rPr>
              <a:t>running α </a:t>
            </a:r>
          </a:p>
          <a:p>
            <a:pPr algn="ctr"/>
            <a:endParaRPr lang="en-US" b="1" dirty="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F7F32383-6F08-20B9-5C02-52EA82DD614D}"/>
              </a:ext>
            </a:extLst>
          </p:cNvPr>
          <p:cNvSpPr>
            <a:spLocks/>
          </p:cNvSpPr>
          <p:nvPr/>
        </p:nvSpPr>
        <p:spPr bwMode="auto">
          <a:xfrm>
            <a:off x="8187384" y="3500061"/>
            <a:ext cx="2036763" cy="6016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b="1" dirty="0">
                <a:sym typeface="Arial" charset="0"/>
              </a:rPr>
              <a:t>running sin</a:t>
            </a:r>
            <a:r>
              <a:rPr lang="en-US" b="1" baseline="30000" dirty="0">
                <a:sym typeface="Arial" charset="0"/>
              </a:rPr>
              <a:t>2</a:t>
            </a:r>
            <a:r>
              <a:rPr lang="en-US" b="1" dirty="0">
                <a:sym typeface="Arial" charset="0"/>
              </a:rPr>
              <a:t> </a:t>
            </a:r>
            <a:r>
              <a:rPr lang="en-US" b="1" dirty="0" err="1">
                <a:sym typeface="Arial" charset="0"/>
              </a:rPr>
              <a:t>θ</a:t>
            </a:r>
            <a:r>
              <a:rPr lang="en-US" b="1" baseline="-25000" dirty="0" err="1">
                <a:sym typeface="Arial" charset="0"/>
              </a:rPr>
              <a:t>W</a:t>
            </a:r>
            <a:r>
              <a:rPr lang="en-US" b="1" dirty="0">
                <a:sym typeface="Arial" charset="0"/>
              </a:rPr>
              <a:t>(µ) </a:t>
            </a:r>
          </a:p>
          <a:p>
            <a:pPr algn="ctr"/>
            <a:r>
              <a:rPr lang="en-US" b="1" dirty="0">
                <a:sym typeface="Arial" charset="0"/>
              </a:rPr>
              <a:t>(P2)</a:t>
            </a:r>
            <a:endParaRPr lang="en-US" b="1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8E1E0BF-B80F-9BAD-F151-0202EEBDE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181096"/>
            <a:ext cx="9144000" cy="2186009"/>
          </a:xfrm>
          <a:prstGeom prst="rect">
            <a:avLst/>
          </a:prstGeom>
        </p:spPr>
      </p:pic>
      <p:sp>
        <p:nvSpPr>
          <p:cNvPr id="7" name="Textfeld 4">
            <a:extLst>
              <a:ext uri="{FF2B5EF4-FFF2-40B4-BE49-F238E27FC236}">
                <a16:creationId xmlns:a16="http://schemas.microsoft.com/office/drawing/2014/main" id="{067BDC55-AA6D-F39C-5479-709F6970023C}"/>
              </a:ext>
            </a:extLst>
          </p:cNvPr>
          <p:cNvSpPr txBox="1"/>
          <p:nvPr/>
        </p:nvSpPr>
        <p:spPr>
          <a:xfrm>
            <a:off x="1938846" y="402713"/>
            <a:ext cx="778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Precision measurements and quantum corrections: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D81EFF5-6525-5D16-9D26-C032E887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537" y="5366568"/>
            <a:ext cx="8034926" cy="13172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9492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919C-E773-2B43-B0F6-26DD2B05E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215792F-96A6-91B6-E252-B16998DC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C88380F6-C9F7-3DBA-DA9C-3443E31107E3}"/>
              </a:ext>
            </a:extLst>
          </p:cNvPr>
          <p:cNvSpPr txBox="1"/>
          <p:nvPr/>
        </p:nvSpPr>
        <p:spPr>
          <a:xfrm>
            <a:off x="1054476" y="2090172"/>
            <a:ext cx="106777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Search for new physics beyond the standard model: Weak mixing angle</a:t>
            </a:r>
          </a:p>
          <a:p>
            <a:pPr marL="342900" indent="-342900">
              <a:buFont typeface="Arial"/>
              <a:buChar char="•"/>
            </a:pPr>
            <a:endParaRPr lang="en-GB" sz="24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Experimental Method (</a:t>
            </a:r>
            <a:r>
              <a:rPr lang="en-GB" sz="2400" b="1" dirty="0" err="1">
                <a:solidFill>
                  <a:srgbClr val="000090"/>
                </a:solidFill>
                <a:cs typeface="Symbol" charset="2"/>
              </a:rPr>
              <a:t>partity</a:t>
            </a: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 violating electron scattering)</a:t>
            </a:r>
          </a:p>
          <a:p>
            <a:pPr marL="342900" indent="-342900">
              <a:buFont typeface="Arial"/>
              <a:buChar char="•"/>
            </a:pPr>
            <a:endParaRPr lang="en-GB" sz="2400" b="1" dirty="0">
              <a:solidFill>
                <a:srgbClr val="000090"/>
              </a:solidFill>
              <a:cs typeface="Symbol" charset="2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MESA accelerator</a:t>
            </a:r>
          </a:p>
          <a:p>
            <a:pPr marL="342900" indent="-342900">
              <a:buFont typeface="Arial"/>
              <a:buChar char="•"/>
            </a:pPr>
            <a:endParaRPr lang="en-GB" sz="2400" b="1" dirty="0">
              <a:solidFill>
                <a:srgbClr val="000090"/>
              </a:solidFill>
              <a:cs typeface="Symbol" charset="2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P2-Experiment (proton weak charge measurement) at MESA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B2DD86-F327-5F70-8D51-B3E25B97DE51}"/>
              </a:ext>
            </a:extLst>
          </p:cNvPr>
          <p:cNvSpPr/>
          <p:nvPr/>
        </p:nvSpPr>
        <p:spPr>
          <a:xfrm>
            <a:off x="1839919" y="240040"/>
            <a:ext cx="8042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78738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B283271-6BCF-7E26-83D0-79018EDE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4832649F-2A2B-26D5-E284-6D58CAD4ED87}"/>
              </a:ext>
            </a:extLst>
          </p:cNvPr>
          <p:cNvSpPr>
            <a:spLocks/>
          </p:cNvSpPr>
          <p:nvPr/>
        </p:nvSpPr>
        <p:spPr bwMode="auto">
          <a:xfrm>
            <a:off x="1281076" y="468753"/>
            <a:ext cx="8458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Sensitivity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to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new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physics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beyond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the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Standard Model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C79C5DD-E1E2-3C07-5F73-8469F472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89" y="1624167"/>
            <a:ext cx="9144000" cy="2966936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3911B6B3-AF62-D733-8A6D-F4B44A6D5CDF}"/>
              </a:ext>
            </a:extLst>
          </p:cNvPr>
          <p:cNvSpPr txBox="1"/>
          <p:nvPr/>
        </p:nvSpPr>
        <p:spPr>
          <a:xfrm>
            <a:off x="1857520" y="5142750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 Z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1197A64-8ED5-425F-3E8E-AAB13516708F}"/>
              </a:ext>
            </a:extLst>
          </p:cNvPr>
          <p:cNvSpPr txBox="1"/>
          <p:nvPr/>
        </p:nvSpPr>
        <p:spPr>
          <a:xfrm>
            <a:off x="3967838" y="4865751"/>
            <a:ext cx="1613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Mixing with</a:t>
            </a:r>
          </a:p>
          <a:p>
            <a:r>
              <a:rPr lang="en-US" dirty="0"/>
              <a:t>Dark photon or </a:t>
            </a:r>
          </a:p>
          <a:p>
            <a:r>
              <a:rPr lang="en-US" dirty="0"/>
              <a:t>Dark Z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B4BB572-1B0C-43D7-00A2-8B66F629A10D}"/>
              </a:ext>
            </a:extLst>
          </p:cNvPr>
          <p:cNvSpPr txBox="1"/>
          <p:nvPr/>
        </p:nvSpPr>
        <p:spPr>
          <a:xfrm>
            <a:off x="6236905" y="5142750"/>
            <a:ext cx="1992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interaction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3DE212F-6E6D-F698-9821-5EBD86014B5C}"/>
              </a:ext>
            </a:extLst>
          </p:cNvPr>
          <p:cNvSpPr txBox="1"/>
          <p:nvPr/>
        </p:nvSpPr>
        <p:spPr>
          <a:xfrm>
            <a:off x="9210920" y="5004251"/>
            <a:ext cx="1056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  <a:p>
            <a:r>
              <a:rPr lang="en-US" dirty="0"/>
              <a:t>Fermions</a:t>
            </a:r>
          </a:p>
        </p:txBody>
      </p:sp>
    </p:spTree>
    <p:extLst>
      <p:ext uri="{BB962C8B-B14F-4D97-AF65-F5344CB8AC3E}">
        <p14:creationId xmlns:p14="http://schemas.microsoft.com/office/powerpoint/2010/main" val="1707288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C1AF508-A413-0432-85DA-D06FCB4D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Bild 2">
            <a:extLst>
              <a:ext uri="{FF2B5EF4-FFF2-40B4-BE49-F238E27FC236}">
                <a16:creationId xmlns:a16="http://schemas.microsoft.com/office/drawing/2014/main" id="{3361D589-DD81-4ABA-A815-141BB7E7BF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448" y="756692"/>
            <a:ext cx="8190863" cy="551992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7D2EA81-4F9F-2D20-B9E4-DAEE773E25C4}"/>
              </a:ext>
            </a:extLst>
          </p:cNvPr>
          <p:cNvSpPr/>
          <p:nvPr/>
        </p:nvSpPr>
        <p:spPr>
          <a:xfrm>
            <a:off x="2523642" y="47236"/>
            <a:ext cx="6243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Measurements of the weak mixing angle</a:t>
            </a:r>
          </a:p>
        </p:txBody>
      </p:sp>
    </p:spTree>
    <p:extLst>
      <p:ext uri="{BB962C8B-B14F-4D97-AF65-F5344CB8AC3E}">
        <p14:creationId xmlns:p14="http://schemas.microsoft.com/office/powerpoint/2010/main" val="772309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>
            <a:extLst>
              <a:ext uri="{FF2B5EF4-FFF2-40B4-BE49-F238E27FC236}">
                <a16:creationId xmlns:a16="http://schemas.microsoft.com/office/drawing/2014/main" id="{57BB7AB1-584B-7EA5-41FA-469FA0C4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1" t="7042" r="5721" b="4246"/>
          <a:stretch/>
        </p:blipFill>
        <p:spPr>
          <a:xfrm>
            <a:off x="1998133" y="869244"/>
            <a:ext cx="8398934" cy="522675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744DF0-663D-F395-532C-70929478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45CC748-2F5B-D6EB-4ADF-5CDD2EFD99DB}"/>
              </a:ext>
            </a:extLst>
          </p:cNvPr>
          <p:cNvSpPr/>
          <p:nvPr/>
        </p:nvSpPr>
        <p:spPr>
          <a:xfrm>
            <a:off x="3481149" y="24839"/>
            <a:ext cx="5229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Running of the weak mixing angle</a:t>
            </a:r>
          </a:p>
        </p:txBody>
      </p:sp>
      <p:cxnSp>
        <p:nvCxnSpPr>
          <p:cNvPr id="7" name="Straight Arrow Connector 5">
            <a:extLst>
              <a:ext uri="{FF2B5EF4-FFF2-40B4-BE49-F238E27FC236}">
                <a16:creationId xmlns:a16="http://schemas.microsoft.com/office/drawing/2014/main" id="{8EE1F66E-0DB8-92D3-CE7E-AFD68CBCC192}"/>
              </a:ext>
            </a:extLst>
          </p:cNvPr>
          <p:cNvCxnSpPr>
            <a:cxnSpLocks/>
          </p:cNvCxnSpPr>
          <p:nvPr/>
        </p:nvCxnSpPr>
        <p:spPr>
          <a:xfrm>
            <a:off x="11815405" y="2367845"/>
            <a:ext cx="0" cy="18426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95A4EAB6-90C6-186D-D11C-C7125CEDD099}"/>
              </a:ext>
            </a:extLst>
          </p:cNvPr>
          <p:cNvCxnSpPr/>
          <p:nvPr/>
        </p:nvCxnSpPr>
        <p:spPr>
          <a:xfrm>
            <a:off x="7454425" y="2367845"/>
            <a:ext cx="4226982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9B1A6ABB-AA40-6927-94D2-6A85807981C7}"/>
              </a:ext>
            </a:extLst>
          </p:cNvPr>
          <p:cNvCxnSpPr/>
          <p:nvPr/>
        </p:nvCxnSpPr>
        <p:spPr>
          <a:xfrm>
            <a:off x="9849023" y="4210491"/>
            <a:ext cx="1966382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:a16="http://schemas.microsoft.com/office/drawing/2014/main" id="{8B44EF39-3AD9-E1C3-0D6E-81483EA464D0}"/>
              </a:ext>
            </a:extLst>
          </p:cNvPr>
          <p:cNvSpPr txBox="1"/>
          <p:nvPr/>
        </p:nvSpPr>
        <p:spPr>
          <a:xfrm>
            <a:off x="10970956" y="3599629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3 %</a:t>
            </a:r>
          </a:p>
        </p:txBody>
      </p:sp>
      <p:pic>
        <p:nvPicPr>
          <p:cNvPr id="12" name="droppedImage.pdf" descr="droppedImage.pdf">
            <a:extLst>
              <a:ext uri="{FF2B5EF4-FFF2-40B4-BE49-F238E27FC236}">
                <a16:creationId xmlns:a16="http://schemas.microsoft.com/office/drawing/2014/main" id="{7C21D00A-F5ED-AE34-3900-EF60FAF4A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08" y="6002690"/>
            <a:ext cx="4478867" cy="83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B8003D-32C3-092B-8104-7DDC541536C3}"/>
              </a:ext>
            </a:extLst>
          </p:cNvPr>
          <p:cNvSpPr txBox="1"/>
          <p:nvPr/>
        </p:nvSpPr>
        <p:spPr>
          <a:xfrm>
            <a:off x="4927158" y="6237199"/>
            <a:ext cx="688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On the Z-resonance </a:t>
            </a:r>
            <a:r>
              <a:rPr lang="en-US" dirty="0"/>
              <a:t>A</a:t>
            </a:r>
            <a:r>
              <a:rPr lang="en-US" baseline="-25000" dirty="0"/>
              <a:t>Z</a:t>
            </a:r>
            <a:r>
              <a:rPr lang="en-US" dirty="0"/>
              <a:t> imaginary and very large,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largely reduced sensitivity to new physics</a:t>
            </a:r>
          </a:p>
        </p:txBody>
      </p:sp>
    </p:spTree>
    <p:extLst>
      <p:ext uri="{BB962C8B-B14F-4D97-AF65-F5344CB8AC3E}">
        <p14:creationId xmlns:p14="http://schemas.microsoft.com/office/powerpoint/2010/main" val="1246800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DFAD2-7310-AA55-7F1B-D010B6361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EE6AF20-30B5-69F0-7E86-666742BB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Bild 18">
            <a:extLst>
              <a:ext uri="{FF2B5EF4-FFF2-40B4-BE49-F238E27FC236}">
                <a16:creationId xmlns:a16="http://schemas.microsoft.com/office/drawing/2014/main" id="{70028EA8-F004-51B2-A45A-041CCD619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91" y="0"/>
            <a:ext cx="9139382" cy="68655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722D54A-D420-6E51-224C-33DE37FA6B2A}"/>
              </a:ext>
            </a:extLst>
          </p:cNvPr>
          <p:cNvSpPr txBox="1"/>
          <p:nvPr/>
        </p:nvSpPr>
        <p:spPr>
          <a:xfrm>
            <a:off x="1576616" y="505810"/>
            <a:ext cx="80810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Adam </a:t>
            </a:r>
            <a:r>
              <a:rPr lang="de-DE" dirty="0" err="1"/>
              <a:t>Falkowski</a:t>
            </a:r>
            <a:r>
              <a:rPr lang="de-DE" dirty="0"/>
              <a:t> at Mainz MITP </a:t>
            </a:r>
            <a:r>
              <a:rPr lang="de-DE" dirty="0" err="1"/>
              <a:t>workshop</a:t>
            </a:r>
            <a:r>
              <a:rPr lang="de-DE" dirty="0"/>
              <a:t>: Impact on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5826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5AAAE-E564-EEA8-FBBA-A796A2669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E7E4E77-0A50-6979-E6CB-3DC455AF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opic or Sub-topic">
            <a:extLst>
              <a:ext uri="{FF2B5EF4-FFF2-40B4-BE49-F238E27FC236}">
                <a16:creationId xmlns:a16="http://schemas.microsoft.com/office/drawing/2014/main" id="{0DBFF7A7-D355-2888-D376-3E96E382C797}"/>
              </a:ext>
            </a:extLst>
          </p:cNvPr>
          <p:cNvSpPr txBox="1"/>
          <p:nvPr/>
        </p:nvSpPr>
        <p:spPr>
          <a:xfrm>
            <a:off x="4130372" y="298130"/>
            <a:ext cx="474405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defRPr sz="5000" b="1">
                <a:solidFill>
                  <a:srgbClr val="CF1801"/>
                </a:solidFill>
              </a:defRPr>
            </a:lvl1pPr>
          </a:lstStyle>
          <a:p>
            <a:r>
              <a:rPr lang="en-US" sz="2800" dirty="0">
                <a:solidFill>
                  <a:srgbClr val="000090"/>
                </a:solidFill>
              </a:rPr>
              <a:t>Constraints from PVES at MESA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4F72A9-361A-E714-7756-8A21D4C1B234}"/>
              </a:ext>
            </a:extLst>
          </p:cNvPr>
          <p:cNvSpPr txBox="1"/>
          <p:nvPr/>
        </p:nvSpPr>
        <p:spPr>
          <a:xfrm>
            <a:off x="8058481" y="2122130"/>
            <a:ext cx="4039733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</a:pP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Quark-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vector</a:t>
            </a:r>
            <a:r>
              <a:rPr lang="de-DE" sz="3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-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electron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-axial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vector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couplings</a:t>
            </a:r>
            <a:endParaRPr kumimoji="0" lang="de-DE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457200" marR="0" indent="-4572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</a:pP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Sensitivity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down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to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masses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of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70 MeV and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up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to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masses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of</a:t>
            </a:r>
            <a:r>
              <a:rPr kumimoji="0" lang="de-D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50 </a:t>
            </a:r>
            <a:r>
              <a:rPr kumimoji="0" lang="de-DE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TeV</a:t>
            </a:r>
            <a:endParaRPr kumimoji="0" lang="de-DE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Bild 1">
            <a:extLst>
              <a:ext uri="{FF2B5EF4-FFF2-40B4-BE49-F238E27FC236}">
                <a16:creationId xmlns:a16="http://schemas.microsoft.com/office/drawing/2014/main" id="{63F0C894-361D-4F07-A92B-A132D376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1222155"/>
            <a:ext cx="7688111" cy="554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2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423BD29-F964-CB27-9266-5758D29C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096E7D9-01E7-4B78-7710-D31C805E7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53" y="1257509"/>
            <a:ext cx="9212705" cy="546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30CB9-4977-98DA-1955-D00B6268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0" y="136525"/>
            <a:ext cx="6642100" cy="88709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4DBE2FD-12A9-B3FF-A427-8B2D8EEC5F41}"/>
              </a:ext>
            </a:extLst>
          </p:cNvPr>
          <p:cNvSpPr/>
          <p:nvPr/>
        </p:nvSpPr>
        <p:spPr>
          <a:xfrm>
            <a:off x="10492317" y="6538912"/>
            <a:ext cx="89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ym typeface="Arial" charset="0"/>
              </a:rPr>
              <a:t>Jens </a:t>
            </a:r>
            <a:r>
              <a:rPr lang="en-US" sz="1400" b="1" dirty="0" err="1">
                <a:sym typeface="Arial" charset="0"/>
              </a:rPr>
              <a:t>Erler</a:t>
            </a:r>
            <a:endParaRPr lang="en-US" sz="1400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6BF4310-E81A-5BAA-A03E-34B5DE5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07" r="23897"/>
          <a:stretch/>
        </p:blipFill>
        <p:spPr>
          <a:xfrm>
            <a:off x="9846268" y="2105182"/>
            <a:ext cx="2006979" cy="264763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6CAEB98-C543-32A6-CE7B-0B7191D1C871}"/>
              </a:ext>
            </a:extLst>
          </p:cNvPr>
          <p:cNvSpPr txBox="1"/>
          <p:nvPr/>
        </p:nvSpPr>
        <p:spPr>
          <a:xfrm>
            <a:off x="9788260" y="1782016"/>
            <a:ext cx="212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Effective field theory approach (EFT)</a:t>
            </a:r>
          </a:p>
        </p:txBody>
      </p:sp>
    </p:spTree>
    <p:extLst>
      <p:ext uri="{BB962C8B-B14F-4D97-AF65-F5344CB8AC3E}">
        <p14:creationId xmlns:p14="http://schemas.microsoft.com/office/powerpoint/2010/main" val="792300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5C75775-CC4D-A30E-B3AB-7743B4DA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4" descr="sin2thetaw_100MeV.pdf">
            <a:extLst>
              <a:ext uri="{FF2B5EF4-FFF2-40B4-BE49-F238E27FC236}">
                <a16:creationId xmlns:a16="http://schemas.microsoft.com/office/drawing/2014/main" id="{AB1AE1BA-51E3-DCF7-C54A-EA6EF2807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242" y="981617"/>
            <a:ext cx="8950712" cy="55247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52C24A-FCBC-0D1C-0219-E2934E68B049}"/>
              </a:ext>
            </a:extLst>
          </p:cNvPr>
          <p:cNvSpPr/>
          <p:nvPr/>
        </p:nvSpPr>
        <p:spPr>
          <a:xfrm>
            <a:off x="2761738" y="206478"/>
            <a:ext cx="6657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Running sin</a:t>
            </a:r>
            <a:r>
              <a:rPr lang="en-US" sz="2800" b="1" baseline="30000" dirty="0">
                <a:solidFill>
                  <a:srgbClr val="000090"/>
                </a:solidFill>
              </a:rPr>
              <a:t>2 </a:t>
            </a:r>
            <a:r>
              <a:rPr lang="en-US" sz="2800" b="1" dirty="0" err="1">
                <a:solidFill>
                  <a:srgbClr val="000090"/>
                </a:solidFill>
              </a:rPr>
              <a:t>θ</a:t>
            </a:r>
            <a:r>
              <a:rPr lang="en-US" sz="2800" b="1" baseline="-25000" dirty="0" err="1">
                <a:solidFill>
                  <a:srgbClr val="000090"/>
                </a:solidFill>
              </a:rPr>
              <a:t>W</a:t>
            </a:r>
            <a:r>
              <a:rPr lang="en-US" sz="2800" b="1" dirty="0">
                <a:solidFill>
                  <a:srgbClr val="000090"/>
                </a:solidFill>
              </a:rPr>
              <a:t> and Dark Parity Violating Z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3F93864-8F59-A739-C414-81EE1D7E1600}"/>
              </a:ext>
            </a:extLst>
          </p:cNvPr>
          <p:cNvSpPr/>
          <p:nvPr/>
        </p:nvSpPr>
        <p:spPr>
          <a:xfrm>
            <a:off x="8024542" y="4989701"/>
            <a:ext cx="1172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ym typeface="Arial" charset="0"/>
              </a:rPr>
              <a:t>Bill Marciano</a:t>
            </a:r>
            <a:endParaRPr lang="en-US" sz="1400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F3A0F11-7701-3D4C-9110-0334C4205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1" y="5954438"/>
            <a:ext cx="2808817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6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7B4C0F7-184D-EF1C-5D40-55493A1B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BBEE72A-44C0-2795-1E97-78E6B960DA56}"/>
              </a:ext>
            </a:extLst>
          </p:cNvPr>
          <p:cNvSpPr/>
          <p:nvPr/>
        </p:nvSpPr>
        <p:spPr>
          <a:xfrm>
            <a:off x="2145322" y="1873738"/>
            <a:ext cx="2133600" cy="21717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Weak </a:t>
            </a:r>
          </a:p>
          <a:p>
            <a:pPr algn="ctr"/>
            <a:r>
              <a:rPr lang="en-US" b="1" dirty="0"/>
              <a:t>Charge </a:t>
            </a:r>
          </a:p>
          <a:p>
            <a:pPr algn="ctr"/>
            <a:r>
              <a:rPr lang="en-US" b="1" dirty="0"/>
              <a:t>Of </a:t>
            </a:r>
          </a:p>
          <a:p>
            <a:pPr algn="ctr"/>
            <a:r>
              <a:rPr lang="en-US" b="1" dirty="0"/>
              <a:t>Proton:</a:t>
            </a:r>
          </a:p>
          <a:p>
            <a:pPr algn="ctr"/>
            <a:r>
              <a:rPr lang="en-US" b="1" dirty="0" err="1"/>
              <a:t>Qweak</a:t>
            </a:r>
            <a:r>
              <a:rPr lang="en-US" b="1" dirty="0"/>
              <a:t> (</a:t>
            </a:r>
            <a:r>
              <a:rPr lang="en-US" b="1" dirty="0" err="1"/>
              <a:t>Jlab</a:t>
            </a:r>
            <a:r>
              <a:rPr lang="en-US" b="1" dirty="0"/>
              <a:t>), </a:t>
            </a:r>
            <a:r>
              <a:rPr lang="en-US" b="1" dirty="0">
                <a:solidFill>
                  <a:srgbClr val="0000FF"/>
                </a:solidFill>
              </a:rPr>
              <a:t>P2 (MESA)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107EF5-828E-0B87-BB97-331E01E175A5}"/>
              </a:ext>
            </a:extLst>
          </p:cNvPr>
          <p:cNvSpPr/>
          <p:nvPr/>
        </p:nvSpPr>
        <p:spPr>
          <a:xfrm>
            <a:off x="722922" y="3791438"/>
            <a:ext cx="2133600" cy="21717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Weak </a:t>
            </a:r>
          </a:p>
          <a:p>
            <a:pPr algn="ctr"/>
            <a:r>
              <a:rPr lang="en-US" b="1" dirty="0"/>
              <a:t>Charge </a:t>
            </a:r>
          </a:p>
          <a:p>
            <a:pPr algn="ctr"/>
            <a:r>
              <a:rPr lang="en-US" b="1" dirty="0"/>
              <a:t>Of </a:t>
            </a:r>
          </a:p>
          <a:p>
            <a:pPr algn="ctr"/>
            <a:r>
              <a:rPr lang="en-US" b="1" dirty="0"/>
              <a:t>Electron:</a:t>
            </a:r>
          </a:p>
          <a:p>
            <a:pPr algn="ctr"/>
            <a:r>
              <a:rPr lang="en-US" b="1" dirty="0"/>
              <a:t>MOLLER</a:t>
            </a:r>
          </a:p>
          <a:p>
            <a:pPr algn="ctr"/>
            <a:r>
              <a:rPr lang="en-US" b="1" dirty="0"/>
              <a:t>(JLAB)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993A7B-8128-D566-C2A8-6B0EED861143}"/>
              </a:ext>
            </a:extLst>
          </p:cNvPr>
          <p:cNvSpPr/>
          <p:nvPr/>
        </p:nvSpPr>
        <p:spPr>
          <a:xfrm>
            <a:off x="3529622" y="3791438"/>
            <a:ext cx="2133600" cy="21717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Weak </a:t>
            </a:r>
          </a:p>
          <a:p>
            <a:pPr algn="ctr"/>
            <a:r>
              <a:rPr lang="en-US" b="1" dirty="0"/>
              <a:t>Charge </a:t>
            </a:r>
          </a:p>
          <a:p>
            <a:pPr algn="ctr"/>
            <a:r>
              <a:rPr lang="en-US" b="1" dirty="0"/>
              <a:t>Of </a:t>
            </a:r>
          </a:p>
          <a:p>
            <a:pPr algn="ctr"/>
            <a:r>
              <a:rPr lang="en-US" b="1" dirty="0"/>
              <a:t>Quarks:</a:t>
            </a:r>
          </a:p>
          <a:p>
            <a:pPr algn="ctr"/>
            <a:r>
              <a:rPr lang="en-US" b="1" dirty="0"/>
              <a:t>SOLID (PVDIS)</a:t>
            </a:r>
          </a:p>
          <a:p>
            <a:pPr algn="ctr"/>
            <a:r>
              <a:rPr lang="en-US" b="1" dirty="0"/>
              <a:t>(JLAB)</a:t>
            </a:r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C5ED8B2-A763-EAB4-47FE-4AB4AC2D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200" y="1693740"/>
            <a:ext cx="6088805" cy="4195396"/>
          </a:xfrm>
          <a:prstGeom prst="rect">
            <a:avLst/>
          </a:prstGeom>
        </p:spPr>
      </p:pic>
      <p:sp>
        <p:nvSpPr>
          <p:cNvPr id="8" name="Topic or Sub-topic">
            <a:extLst>
              <a:ext uri="{FF2B5EF4-FFF2-40B4-BE49-F238E27FC236}">
                <a16:creationId xmlns:a16="http://schemas.microsoft.com/office/drawing/2014/main" id="{14482482-E13D-9E90-475B-B395E9B68F75}"/>
              </a:ext>
            </a:extLst>
          </p:cNvPr>
          <p:cNvSpPr txBox="1"/>
          <p:nvPr/>
        </p:nvSpPr>
        <p:spPr>
          <a:xfrm>
            <a:off x="3322164" y="16424"/>
            <a:ext cx="5547671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buClrTx/>
              <a:defRPr sz="5000" b="1">
                <a:solidFill>
                  <a:srgbClr val="CF1801"/>
                </a:solidFill>
              </a:defRPr>
            </a:lvl1pPr>
          </a:lstStyle>
          <a:p>
            <a:pPr algn="ctr">
              <a:spcAft>
                <a:spcPts val="422"/>
              </a:spcAft>
            </a:pPr>
            <a:r>
              <a:rPr lang="en-GB" sz="2800" dirty="0">
                <a:solidFill>
                  <a:srgbClr val="000090"/>
                </a:solidFill>
              </a:rPr>
              <a:t>Three PV experiments with three different probes for new physics</a:t>
            </a:r>
          </a:p>
        </p:txBody>
      </p:sp>
    </p:spTree>
    <p:extLst>
      <p:ext uri="{BB962C8B-B14F-4D97-AF65-F5344CB8AC3E}">
        <p14:creationId xmlns:p14="http://schemas.microsoft.com/office/powerpoint/2010/main" val="2877590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227FBEE-3513-0D2D-1029-6DD00A4B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0021"/>
            <a:ext cx="2743200" cy="365125"/>
          </a:xfrm>
        </p:spPr>
        <p:txBody>
          <a:bodyPr/>
          <a:lstStyle/>
          <a:p>
            <a:fld id="{5824E079-0AAE-284B-9E2B-04E96F42FE19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3" descr="IMG_6959.jpg">
            <a:extLst>
              <a:ext uri="{FF2B5EF4-FFF2-40B4-BE49-F238E27FC236}">
                <a16:creationId xmlns:a16="http://schemas.microsoft.com/office/drawing/2014/main" id="{8DB8718A-BF28-5909-3A1B-2973844CD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58" y="22222"/>
            <a:ext cx="9144000" cy="6858000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074923CA-B596-AB65-EF60-5214A36904D3}"/>
              </a:ext>
            </a:extLst>
          </p:cNvPr>
          <p:cNvSpPr txBox="1"/>
          <p:nvPr/>
        </p:nvSpPr>
        <p:spPr>
          <a:xfrm>
            <a:off x="1241684" y="65685"/>
            <a:ext cx="892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Symbol" charset="2"/>
              </a:rPr>
              <a:t>High energy value of the weak mixing angle: sin</a:t>
            </a:r>
            <a:r>
              <a:rPr lang="en-US" sz="2000" baseline="30000" dirty="0">
                <a:latin typeface="+mj-lt"/>
                <a:cs typeface="Symbol" charset="2"/>
              </a:rPr>
              <a:t>2 </a:t>
            </a:r>
            <a:r>
              <a:rPr lang="en-US" sz="2000" dirty="0" err="1">
                <a:latin typeface="Symbol" charset="2"/>
                <a:cs typeface="Symbol" charset="2"/>
              </a:rPr>
              <a:t>q</a:t>
            </a:r>
            <a:r>
              <a:rPr lang="en-US" sz="2000" baseline="-25000" dirty="0" err="1">
                <a:cs typeface="Symbol" charset="2"/>
              </a:rPr>
              <a:t>W</a:t>
            </a:r>
            <a:r>
              <a:rPr lang="en-US" sz="2000" dirty="0">
                <a:latin typeface="+mj-lt"/>
                <a:cs typeface="Symbol" charset="2"/>
              </a:rPr>
              <a:t> = 0.231, </a:t>
            </a:r>
            <a:r>
              <a:rPr lang="en-US" sz="2000" dirty="0" err="1">
                <a:latin typeface="Symbol" charset="2"/>
                <a:cs typeface="Symbol" charset="2"/>
              </a:rPr>
              <a:t>q</a:t>
            </a:r>
            <a:r>
              <a:rPr lang="en-US" sz="2000" baseline="-25000" dirty="0" err="1">
                <a:cs typeface="Symbol" charset="2"/>
              </a:rPr>
              <a:t>W</a:t>
            </a:r>
            <a:r>
              <a:rPr lang="en-US" sz="2000" dirty="0">
                <a:cs typeface="Symbol" charset="2"/>
              </a:rPr>
              <a:t> = 28,7°</a:t>
            </a:r>
            <a:endParaRPr lang="en-US" sz="2000" dirty="0">
              <a:latin typeface="+mj-lt"/>
              <a:cs typeface="Symbol" charset="2"/>
            </a:endParaRPr>
          </a:p>
          <a:p>
            <a:r>
              <a:rPr lang="en-US" sz="2000" dirty="0">
                <a:latin typeface="+mj-lt"/>
                <a:cs typeface="Symbol" charset="2"/>
              </a:rPr>
              <a:t>Low energy value of the weak mixing angle:  sin</a:t>
            </a:r>
            <a:r>
              <a:rPr lang="en-US" sz="2000" baseline="30000" dirty="0">
                <a:latin typeface="+mj-lt"/>
                <a:cs typeface="Symbol" charset="2"/>
              </a:rPr>
              <a:t>2 </a:t>
            </a:r>
            <a:r>
              <a:rPr lang="en-US" sz="2000" dirty="0" err="1">
                <a:latin typeface="Symbol" charset="2"/>
                <a:cs typeface="Symbol" charset="2"/>
              </a:rPr>
              <a:t>q</a:t>
            </a:r>
            <a:r>
              <a:rPr lang="en-US" sz="2000" baseline="-25000" dirty="0" err="1">
                <a:cs typeface="Symbol" charset="2"/>
              </a:rPr>
              <a:t>W</a:t>
            </a:r>
            <a:r>
              <a:rPr lang="en-US" sz="2000" dirty="0">
                <a:latin typeface="+mj-lt"/>
                <a:cs typeface="Symbol" charset="2"/>
              </a:rPr>
              <a:t> = 0.238, </a:t>
            </a:r>
            <a:r>
              <a:rPr lang="en-US" sz="2000" dirty="0" err="1">
                <a:latin typeface="Symbol" charset="2"/>
                <a:cs typeface="Symbol" charset="2"/>
              </a:rPr>
              <a:t>q</a:t>
            </a:r>
            <a:r>
              <a:rPr lang="en-US" sz="2000" baseline="-25000" dirty="0" err="1">
                <a:cs typeface="Symbol" charset="2"/>
              </a:rPr>
              <a:t>W</a:t>
            </a:r>
            <a:r>
              <a:rPr lang="en-US" sz="2000" dirty="0">
                <a:cs typeface="Symbol" charset="2"/>
              </a:rPr>
              <a:t> = 29,2°</a:t>
            </a:r>
            <a:endParaRPr lang="en-US" sz="2000" baseline="-25000" dirty="0">
              <a:latin typeface="Symbol" charset="2"/>
              <a:cs typeface="Symbol" charset="2"/>
            </a:endParaRPr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2A92D56F-3C63-51E5-4005-2218F6117D34}"/>
              </a:ext>
            </a:extLst>
          </p:cNvPr>
          <p:cNvCxnSpPr/>
          <p:nvPr/>
        </p:nvCxnSpPr>
        <p:spPr>
          <a:xfrm flipV="1">
            <a:off x="1184558" y="1252679"/>
            <a:ext cx="3556000" cy="12435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9211EF52-E82E-A91E-373B-4FCF7A8C323F}"/>
              </a:ext>
            </a:extLst>
          </p:cNvPr>
          <p:cNvCxnSpPr/>
          <p:nvPr/>
        </p:nvCxnSpPr>
        <p:spPr>
          <a:xfrm>
            <a:off x="1064819" y="2496229"/>
            <a:ext cx="392973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Arc 18">
            <a:extLst>
              <a:ext uri="{FF2B5EF4-FFF2-40B4-BE49-F238E27FC236}">
                <a16:creationId xmlns:a16="http://schemas.microsoft.com/office/drawing/2014/main" id="{734595EB-0694-D80E-85E7-C0A1ECEC2084}"/>
              </a:ext>
            </a:extLst>
          </p:cNvPr>
          <p:cNvSpPr/>
          <p:nvPr/>
        </p:nvSpPr>
        <p:spPr>
          <a:xfrm rot="1929174">
            <a:off x="2295808" y="1410558"/>
            <a:ext cx="1409700" cy="1765300"/>
          </a:xfrm>
          <a:prstGeom prst="arc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667B9934-576B-6EE7-2B6B-6B3AA79F7838}"/>
              </a:ext>
            </a:extLst>
          </p:cNvPr>
          <p:cNvSpPr txBox="1"/>
          <p:nvPr/>
        </p:nvSpPr>
        <p:spPr>
          <a:xfrm>
            <a:off x="3017411" y="1773698"/>
            <a:ext cx="104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Symbol" charset="2"/>
                <a:cs typeface="Symbol" charset="2"/>
              </a:rPr>
              <a:t>q</a:t>
            </a:r>
            <a:r>
              <a:rPr lang="en-US" sz="3600" baseline="-25000" dirty="0" err="1">
                <a:latin typeface="+mj-lt"/>
                <a:cs typeface="Symbol" charset="2"/>
              </a:rPr>
              <a:t>W</a:t>
            </a:r>
            <a:endParaRPr lang="en-US" sz="3600" baseline="-25000" dirty="0">
              <a:latin typeface="Symbol" charset="2"/>
              <a:cs typeface="Symbol" charset="2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9705A05-701A-7191-A4DA-BD21E92F9FD3}"/>
              </a:ext>
            </a:extLst>
          </p:cNvPr>
          <p:cNvSpPr txBox="1"/>
          <p:nvPr/>
        </p:nvSpPr>
        <p:spPr>
          <a:xfrm>
            <a:off x="1406230" y="5778278"/>
            <a:ext cx="395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“Weinberg” German for vineyard</a:t>
            </a:r>
          </a:p>
          <a:p>
            <a:r>
              <a:rPr lang="en-US" dirty="0">
                <a:solidFill>
                  <a:schemeClr val="bg1"/>
                </a:solidFill>
              </a:rPr>
              <a:t>Around Mainz </a:t>
            </a:r>
            <a:r>
              <a:rPr lang="en-US" dirty="0" err="1">
                <a:solidFill>
                  <a:schemeClr val="bg1"/>
                </a:solidFill>
              </a:rPr>
              <a:t>Vinyard</a:t>
            </a:r>
            <a:r>
              <a:rPr lang="en-US" dirty="0">
                <a:solidFill>
                  <a:schemeClr val="bg1"/>
                </a:solidFill>
              </a:rPr>
              <a:t> angle  </a:t>
            </a:r>
            <a:r>
              <a:rPr lang="en-US" sz="1800" baseline="-25000" dirty="0">
                <a:solidFill>
                  <a:schemeClr val="bg1"/>
                </a:solidFill>
                <a:latin typeface="+mj-lt"/>
                <a:cs typeface="Symbol" charset="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q</a:t>
            </a:r>
            <a:r>
              <a:rPr lang="en-US" sz="1800" baseline="-25000" dirty="0" err="1">
                <a:solidFill>
                  <a:schemeClr val="bg1"/>
                </a:solidFill>
                <a:cs typeface="Symbol" charset="2"/>
              </a:rPr>
              <a:t>W</a:t>
            </a:r>
            <a:r>
              <a:rPr lang="en-US" sz="1800" dirty="0">
                <a:solidFill>
                  <a:schemeClr val="bg1"/>
                </a:solidFill>
                <a:cs typeface="Symbol" charset="2"/>
              </a:rPr>
              <a:t> = 29,2°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67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D65D0-6D98-7F0E-A27D-A6F25C4D6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E1359FD-F2D6-8FD9-706D-16054DF5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C5363D67-5941-9B4E-7548-695A1087DA07}"/>
              </a:ext>
            </a:extLst>
          </p:cNvPr>
          <p:cNvSpPr txBox="1"/>
          <p:nvPr/>
        </p:nvSpPr>
        <p:spPr>
          <a:xfrm>
            <a:off x="1054476" y="2090172"/>
            <a:ext cx="10677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24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Experimental Method (</a:t>
            </a:r>
            <a:r>
              <a:rPr lang="en-GB" sz="2400" b="1" dirty="0" err="1">
                <a:solidFill>
                  <a:srgbClr val="000090"/>
                </a:solidFill>
                <a:cs typeface="Symbol" charset="2"/>
              </a:rPr>
              <a:t>partity</a:t>
            </a: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 violating electron scattering)</a:t>
            </a:r>
          </a:p>
          <a:p>
            <a:pPr marL="342900" indent="-342900">
              <a:buFont typeface="Arial"/>
              <a:buChar char="•"/>
            </a:pPr>
            <a:endParaRPr lang="en-GB" sz="2400" b="1" dirty="0">
              <a:solidFill>
                <a:srgbClr val="000090"/>
              </a:solidFill>
              <a:cs typeface="Symbol" charset="2"/>
            </a:endParaRPr>
          </a:p>
          <a:p>
            <a:endParaRPr lang="en-GB" sz="2400" b="1" dirty="0">
              <a:solidFill>
                <a:srgbClr val="000090"/>
              </a:solidFill>
              <a:cs typeface="Symbol" charset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9F7B94-C0C4-80DF-E543-438B0727BFEE}"/>
              </a:ext>
            </a:extLst>
          </p:cNvPr>
          <p:cNvSpPr/>
          <p:nvPr/>
        </p:nvSpPr>
        <p:spPr>
          <a:xfrm>
            <a:off x="1839919" y="240040"/>
            <a:ext cx="8042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3763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C5F1B-8760-76E9-A6D0-BD05E67C1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A1C1F54-85FB-7A14-893B-392B000F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262DF30D-0CDF-0837-DC8E-6FD877CA8960}"/>
              </a:ext>
            </a:extLst>
          </p:cNvPr>
          <p:cNvSpPr txBox="1"/>
          <p:nvPr/>
        </p:nvSpPr>
        <p:spPr>
          <a:xfrm>
            <a:off x="1054476" y="2090172"/>
            <a:ext cx="10677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Search for new physics beyond the standard model: Weak mixing angle</a:t>
            </a:r>
          </a:p>
          <a:p>
            <a:pPr marL="342900" indent="-342900">
              <a:buFont typeface="Arial"/>
              <a:buChar char="•"/>
            </a:pPr>
            <a:endParaRPr lang="en-GB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71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825E15E-86A5-2C37-6D1E-963D9BE0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30</a:t>
            </a:fld>
            <a:endParaRPr lang="en-US" dirty="0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35B6208F-C97E-C95C-F0B9-BFE6536ABD15}"/>
              </a:ext>
            </a:extLst>
          </p:cNvPr>
          <p:cNvSpPr>
            <a:spLocks/>
          </p:cNvSpPr>
          <p:nvPr/>
        </p:nvSpPr>
        <p:spPr bwMode="auto">
          <a:xfrm>
            <a:off x="481085" y="2239729"/>
            <a:ext cx="843180" cy="7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55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σ</a:t>
            </a:r>
            <a:r>
              <a:rPr lang="en-US" sz="455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≈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2F89173F-38E4-F92D-A1F8-960604CE9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216" y="1429264"/>
            <a:ext cx="10310518" cy="2830094"/>
          </a:xfrm>
          <a:prstGeom prst="rect">
            <a:avLst/>
          </a:prstGeom>
        </p:spPr>
      </p:pic>
      <p:sp>
        <p:nvSpPr>
          <p:cNvPr id="38" name="TextBox 2">
            <a:extLst>
              <a:ext uri="{FF2B5EF4-FFF2-40B4-BE49-F238E27FC236}">
                <a16:creationId xmlns:a16="http://schemas.microsoft.com/office/drawing/2014/main" id="{B0CA509C-DEAA-9011-2B62-D81299AF47A6}"/>
              </a:ext>
            </a:extLst>
          </p:cNvPr>
          <p:cNvSpPr txBox="1"/>
          <p:nvPr/>
        </p:nvSpPr>
        <p:spPr>
          <a:xfrm>
            <a:off x="1411416" y="568179"/>
            <a:ext cx="762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Parity Violating in elastic electron proton scattering</a:t>
            </a:r>
          </a:p>
        </p:txBody>
      </p:sp>
      <p:pic>
        <p:nvPicPr>
          <p:cNvPr id="43" name="image.png" descr="image.png">
            <a:extLst>
              <a:ext uri="{FF2B5EF4-FFF2-40B4-BE49-F238E27FC236}">
                <a16:creationId xmlns:a16="http://schemas.microsoft.com/office/drawing/2014/main" id="{B5D7F818-B35E-487F-9B7D-7DC3730AD68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253862" y="4519587"/>
            <a:ext cx="2879803" cy="1743411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  <p:pic>
        <p:nvPicPr>
          <p:cNvPr id="42" name="zeldovich.jpg" descr="zeldovich.jpg">
            <a:extLst>
              <a:ext uri="{FF2B5EF4-FFF2-40B4-BE49-F238E27FC236}">
                <a16:creationId xmlns:a16="http://schemas.microsoft.com/office/drawing/2014/main" id="{09123B47-EA37-42C8-CC05-CC6156B91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717" y="4133598"/>
            <a:ext cx="1311322" cy="1755784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466736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5FF8B-2379-BEB0-AE6C-E8B632B89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76048F-7429-026E-092B-726FBF75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31</a:t>
            </a:fld>
            <a:endParaRPr lang="en-US" dirty="0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FC64D57D-9787-6BD6-EE08-DFF862978B0B}"/>
              </a:ext>
            </a:extLst>
          </p:cNvPr>
          <p:cNvSpPr>
            <a:spLocks/>
          </p:cNvSpPr>
          <p:nvPr/>
        </p:nvSpPr>
        <p:spPr bwMode="auto">
          <a:xfrm>
            <a:off x="481085" y="2239729"/>
            <a:ext cx="843180" cy="7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55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σ</a:t>
            </a:r>
            <a:r>
              <a:rPr lang="en-US" sz="455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≈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3C48E246-07EC-0A25-B368-05F0361C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216" y="1429264"/>
            <a:ext cx="10310518" cy="2830094"/>
          </a:xfrm>
          <a:prstGeom prst="rect">
            <a:avLst/>
          </a:prstGeom>
        </p:spPr>
      </p:pic>
      <p:sp>
        <p:nvSpPr>
          <p:cNvPr id="28" name="Rectangle 23">
            <a:extLst>
              <a:ext uri="{FF2B5EF4-FFF2-40B4-BE49-F238E27FC236}">
                <a16:creationId xmlns:a16="http://schemas.microsoft.com/office/drawing/2014/main" id="{CD49D7E5-1ADC-C88B-9D52-DB95541DEF05}"/>
              </a:ext>
            </a:extLst>
          </p:cNvPr>
          <p:cNvSpPr>
            <a:spLocks/>
          </p:cNvSpPr>
          <p:nvPr/>
        </p:nvSpPr>
        <p:spPr bwMode="auto">
          <a:xfrm>
            <a:off x="185165" y="3721696"/>
            <a:ext cx="4263461" cy="198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V-A coupling:</a:t>
            </a:r>
          </a:p>
          <a:p>
            <a:r>
              <a:rPr lang="en-US" sz="2000" dirty="0">
                <a:solidFill>
                  <a:srgbClr val="D90B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parity-violating </a:t>
            </a:r>
          </a:p>
          <a:p>
            <a:r>
              <a:rPr lang="en-US" sz="2000" dirty="0">
                <a:solidFill>
                  <a:srgbClr val="D90B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cross section asymmetry A</a:t>
            </a:r>
            <a:r>
              <a:rPr lang="en-US" sz="2000" baseline="-6000" dirty="0">
                <a:solidFill>
                  <a:srgbClr val="D90B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LR</a:t>
            </a:r>
            <a:endParaRPr lang="en-US" sz="2000" dirty="0">
              <a:solidFill>
                <a:srgbClr val="D90B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longitudinally pol. electrons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unpolarised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protons</a:t>
            </a:r>
          </a:p>
        </p:txBody>
      </p:sp>
      <p:sp>
        <p:nvSpPr>
          <p:cNvPr id="29" name="Line 24">
            <a:extLst>
              <a:ext uri="{FF2B5EF4-FFF2-40B4-BE49-F238E27FC236}">
                <a16:creationId xmlns:a16="http://schemas.microsoft.com/office/drawing/2014/main" id="{649B4D21-3D88-0C2D-D3FC-14AB404847C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476017" y="3353839"/>
            <a:ext cx="3346583" cy="12692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4267"/>
          </a:p>
        </p:txBody>
      </p:sp>
      <p:grpSp>
        <p:nvGrpSpPr>
          <p:cNvPr id="30" name="Group 32">
            <a:extLst>
              <a:ext uri="{FF2B5EF4-FFF2-40B4-BE49-F238E27FC236}">
                <a16:creationId xmlns:a16="http://schemas.microsoft.com/office/drawing/2014/main" id="{6AC00C0A-625C-150E-F84C-513F432E72B5}"/>
              </a:ext>
            </a:extLst>
          </p:cNvPr>
          <p:cNvGrpSpPr>
            <a:grpSpLocks/>
          </p:cNvGrpSpPr>
          <p:nvPr/>
        </p:nvGrpSpPr>
        <p:grpSpPr bwMode="auto">
          <a:xfrm>
            <a:off x="3581401" y="5092811"/>
            <a:ext cx="5118857" cy="1684666"/>
            <a:chOff x="0" y="0"/>
            <a:chExt cx="3184" cy="119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8749DDD-C70A-4D5D-AFB4-6CD93A0042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184" cy="1192"/>
              <a:chOff x="0" y="0"/>
              <a:chExt cx="3184" cy="1192"/>
            </a:xfrm>
          </p:grpSpPr>
          <p:grpSp>
            <p:nvGrpSpPr>
              <p:cNvPr id="33" name="Group 27">
                <a:extLst>
                  <a:ext uri="{FF2B5EF4-FFF2-40B4-BE49-F238E27FC236}">
                    <a16:creationId xmlns:a16="http://schemas.microsoft.com/office/drawing/2014/main" id="{436D9FC0-D119-CC84-B18A-EEBC10822D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3184" cy="1192"/>
                <a:chOff x="0" y="0"/>
                <a:chExt cx="3184" cy="1192"/>
              </a:xfrm>
            </p:grpSpPr>
            <p:sp>
              <p:nvSpPr>
                <p:cNvPr id="36" name="AutoShape 25">
                  <a:extLst>
                    <a:ext uri="{FF2B5EF4-FFF2-40B4-BE49-F238E27FC236}">
                      <a16:creationId xmlns:a16="http://schemas.microsoft.com/office/drawing/2014/main" id="{0A5C3755-DF3B-67F3-0AC5-4599FDB88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3184" cy="1192"/>
                </a:xfrm>
                <a:prstGeom prst="roundRect">
                  <a:avLst>
                    <a:gd name="adj" fmla="val 1006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/>
                <a:lstStyle/>
                <a:p>
                  <a:endParaRPr lang="en-US" sz="4267"/>
                </a:p>
              </p:txBody>
            </p:sp>
            <p:pic>
              <p:nvPicPr>
                <p:cNvPr id="37" name="Picture 26">
                  <a:extLst>
                    <a:ext uri="{FF2B5EF4-FFF2-40B4-BE49-F238E27FC236}">
                      <a16:creationId xmlns:a16="http://schemas.microsoft.com/office/drawing/2014/main" id="{9CBA8690-9298-577E-E072-DFA5AC936B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" y="200"/>
                  <a:ext cx="2839" cy="8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4" name="Rectangle 28">
                <a:extLst>
                  <a:ext uri="{FF2B5EF4-FFF2-40B4-BE49-F238E27FC236}">
                    <a16:creationId xmlns:a16="http://schemas.microsoft.com/office/drawing/2014/main" id="{150B666C-0A36-FF98-ED0E-732830A52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424"/>
                <a:ext cx="176" cy="31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4267"/>
              </a:p>
            </p:txBody>
          </p:sp>
          <p:sp>
            <p:nvSpPr>
              <p:cNvPr id="35" name="Rectangle 29">
                <a:extLst>
                  <a:ext uri="{FF2B5EF4-FFF2-40B4-BE49-F238E27FC236}">
                    <a16:creationId xmlns:a16="http://schemas.microsoft.com/office/drawing/2014/main" id="{9462FB7D-25C7-CCDF-D84B-3635A1949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816"/>
                <a:ext cx="176" cy="31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4267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F8CC375-0811-EE7D-6E64-921ADAB9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184"/>
              <a:ext cx="768" cy="53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4267"/>
            </a:p>
          </p:txBody>
        </p:sp>
      </p:grpSp>
      <p:sp>
        <p:nvSpPr>
          <p:cNvPr id="38" name="TextBox 2">
            <a:extLst>
              <a:ext uri="{FF2B5EF4-FFF2-40B4-BE49-F238E27FC236}">
                <a16:creationId xmlns:a16="http://schemas.microsoft.com/office/drawing/2014/main" id="{9D17A093-97B6-1867-B275-3B1E36F7BEB6}"/>
              </a:ext>
            </a:extLst>
          </p:cNvPr>
          <p:cNvSpPr txBox="1"/>
          <p:nvPr/>
        </p:nvSpPr>
        <p:spPr>
          <a:xfrm>
            <a:off x="1411416" y="568179"/>
            <a:ext cx="762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Parity Violating in elastic electron proton scattering</a:t>
            </a:r>
          </a:p>
        </p:txBody>
      </p:sp>
      <p:cxnSp>
        <p:nvCxnSpPr>
          <p:cNvPr id="39" name="Straight Arrow Connector 29">
            <a:extLst>
              <a:ext uri="{FF2B5EF4-FFF2-40B4-BE49-F238E27FC236}">
                <a16:creationId xmlns:a16="http://schemas.microsoft.com/office/drawing/2014/main" id="{8E890292-45D4-9331-BEF6-2ECDCD2D626E}"/>
              </a:ext>
            </a:extLst>
          </p:cNvPr>
          <p:cNvCxnSpPr>
            <a:cxnSpLocks/>
          </p:cNvCxnSpPr>
          <p:nvPr/>
        </p:nvCxnSpPr>
        <p:spPr>
          <a:xfrm flipH="1">
            <a:off x="3326220" y="2299310"/>
            <a:ext cx="3613830" cy="21139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11">
            <a:extLst>
              <a:ext uri="{FF2B5EF4-FFF2-40B4-BE49-F238E27FC236}">
                <a16:creationId xmlns:a16="http://schemas.microsoft.com/office/drawing/2014/main" id="{CF3725D8-0998-2558-4900-8DA7942A7557}"/>
              </a:ext>
            </a:extLst>
          </p:cNvPr>
          <p:cNvSpPr txBox="1"/>
          <p:nvPr/>
        </p:nvSpPr>
        <p:spPr>
          <a:xfrm>
            <a:off x="6237316" y="4072436"/>
            <a:ext cx="1874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(V-A)</a:t>
            </a:r>
            <a:r>
              <a:rPr lang="en-US" sz="2800" baseline="-25000" dirty="0"/>
              <a:t>e</a:t>
            </a:r>
            <a:r>
              <a:rPr lang="en-US" sz="2800" dirty="0"/>
              <a:t>(V-A)</a:t>
            </a:r>
            <a:r>
              <a:rPr lang="en-US" sz="2800" baseline="-25000" dirty="0"/>
              <a:t>p</a:t>
            </a:r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30F31AE5-3C0A-8479-0C12-E718A0CCFD62}"/>
              </a:ext>
            </a:extLst>
          </p:cNvPr>
          <p:cNvSpPr txBox="1"/>
          <p:nvPr/>
        </p:nvSpPr>
        <p:spPr>
          <a:xfrm>
            <a:off x="6386855" y="4526324"/>
            <a:ext cx="1648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A</a:t>
            </a:r>
            <a:r>
              <a:rPr lang="en-US" sz="2800" baseline="-25000" dirty="0" err="1"/>
              <a:t>e</a:t>
            </a:r>
            <a:r>
              <a:rPr lang="en-US" sz="2800" dirty="0" err="1"/>
              <a:t>V</a:t>
            </a:r>
            <a:r>
              <a:rPr lang="en-US" sz="2800" baseline="-25000" dirty="0" err="1"/>
              <a:t>p</a:t>
            </a:r>
            <a:r>
              <a:rPr lang="en-US" sz="2800" dirty="0" err="1"/>
              <a:t>+V</a:t>
            </a:r>
            <a:r>
              <a:rPr lang="en-US" sz="2800" baseline="-25000" dirty="0" err="1"/>
              <a:t>e</a:t>
            </a:r>
            <a:r>
              <a:rPr lang="en-US" sz="2800" dirty="0" err="1"/>
              <a:t>A</a:t>
            </a:r>
            <a:r>
              <a:rPr lang="en-US" sz="2800" baseline="-25000" dirty="0" err="1"/>
              <a:t>p</a:t>
            </a:r>
            <a:endParaRPr lang="en-US" sz="2800" baseline="-25000" dirty="0"/>
          </a:p>
        </p:txBody>
      </p:sp>
      <p:pic>
        <p:nvPicPr>
          <p:cNvPr id="43" name="image.png" descr="image.png">
            <a:extLst>
              <a:ext uri="{FF2B5EF4-FFF2-40B4-BE49-F238E27FC236}">
                <a16:creationId xmlns:a16="http://schemas.microsoft.com/office/drawing/2014/main" id="{60DAD8FC-353D-207A-9E5C-27CC184FEB8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253862" y="4519587"/>
            <a:ext cx="2879803" cy="1743411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  <p:grpSp>
        <p:nvGrpSpPr>
          <p:cNvPr id="44" name="Gruppierung 12">
            <a:extLst>
              <a:ext uri="{FF2B5EF4-FFF2-40B4-BE49-F238E27FC236}">
                <a16:creationId xmlns:a16="http://schemas.microsoft.com/office/drawing/2014/main" id="{0B4EBA9F-4DD4-1200-216E-A2D3F0439C71}"/>
              </a:ext>
            </a:extLst>
          </p:cNvPr>
          <p:cNvGrpSpPr/>
          <p:nvPr/>
        </p:nvGrpSpPr>
        <p:grpSpPr>
          <a:xfrm>
            <a:off x="813753" y="1644489"/>
            <a:ext cx="3016953" cy="2382943"/>
            <a:chOff x="930729" y="1732856"/>
            <a:chExt cx="2121295" cy="1675507"/>
          </a:xfrm>
        </p:grpSpPr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9D1E4BC1-1856-FF89-7781-D664EFF41DA9}"/>
                </a:ext>
              </a:extLst>
            </p:cNvPr>
            <p:cNvCxnSpPr/>
            <p:nvPr/>
          </p:nvCxnSpPr>
          <p:spPr>
            <a:xfrm flipV="1">
              <a:off x="1099895" y="1796143"/>
              <a:ext cx="1952129" cy="161222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75195C3B-9AF1-FC18-9856-44A117F9CFE7}"/>
                </a:ext>
              </a:extLst>
            </p:cNvPr>
            <p:cNvCxnSpPr/>
            <p:nvPr/>
          </p:nvCxnSpPr>
          <p:spPr>
            <a:xfrm>
              <a:off x="930729" y="1732856"/>
              <a:ext cx="2121295" cy="158584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ung 33">
            <a:extLst>
              <a:ext uri="{FF2B5EF4-FFF2-40B4-BE49-F238E27FC236}">
                <a16:creationId xmlns:a16="http://schemas.microsoft.com/office/drawing/2014/main" id="{3884CD90-AE08-C9CE-207A-BCE9E8DBB67B}"/>
              </a:ext>
            </a:extLst>
          </p:cNvPr>
          <p:cNvGrpSpPr/>
          <p:nvPr/>
        </p:nvGrpSpPr>
        <p:grpSpPr>
          <a:xfrm>
            <a:off x="8865781" y="1689493"/>
            <a:ext cx="3016953" cy="2382943"/>
            <a:chOff x="930729" y="1732856"/>
            <a:chExt cx="2121295" cy="1675507"/>
          </a:xfrm>
        </p:grpSpPr>
        <p:cxnSp>
          <p:nvCxnSpPr>
            <p:cNvPr id="48" name="Gerade Verbindung 47">
              <a:extLst>
                <a:ext uri="{FF2B5EF4-FFF2-40B4-BE49-F238E27FC236}">
                  <a16:creationId xmlns:a16="http://schemas.microsoft.com/office/drawing/2014/main" id="{EA29A160-84EC-A853-494C-17091F6EF785}"/>
                </a:ext>
              </a:extLst>
            </p:cNvPr>
            <p:cNvCxnSpPr/>
            <p:nvPr/>
          </p:nvCxnSpPr>
          <p:spPr>
            <a:xfrm flipV="1">
              <a:off x="1099895" y="1796143"/>
              <a:ext cx="1952129" cy="161222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>
              <a:extLst>
                <a:ext uri="{FF2B5EF4-FFF2-40B4-BE49-F238E27FC236}">
                  <a16:creationId xmlns:a16="http://schemas.microsoft.com/office/drawing/2014/main" id="{49A584F5-562D-4616-0BAE-FABDA75A07F8}"/>
                </a:ext>
              </a:extLst>
            </p:cNvPr>
            <p:cNvCxnSpPr/>
            <p:nvPr/>
          </p:nvCxnSpPr>
          <p:spPr>
            <a:xfrm>
              <a:off x="930729" y="1732856"/>
              <a:ext cx="2121295" cy="158584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zeldovich.jpg" descr="zeldovich.jpg">
            <a:extLst>
              <a:ext uri="{FF2B5EF4-FFF2-40B4-BE49-F238E27FC236}">
                <a16:creationId xmlns:a16="http://schemas.microsoft.com/office/drawing/2014/main" id="{DFE5F12F-AE98-1CEB-F592-7A775C6BC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2717" y="4133598"/>
            <a:ext cx="1311322" cy="1755784"/>
          </a:xfrm>
          <a:prstGeom prst="rect">
            <a:avLst/>
          </a:prstGeom>
          <a:ln w="12700"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438EF97-B42B-FD87-4783-B365399D71D8}"/>
              </a:ext>
            </a:extLst>
          </p:cNvPr>
          <p:cNvSpPr/>
          <p:nvPr/>
        </p:nvSpPr>
        <p:spPr>
          <a:xfrm>
            <a:off x="6237316" y="4572506"/>
            <a:ext cx="973712" cy="497155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1E0E03-B3FF-7BCF-2823-07986B0A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946CF-636F-292A-57D5-32CC289E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44000" cy="317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004144-CF3F-2491-5922-AC46A387CACE}"/>
              </a:ext>
            </a:extLst>
          </p:cNvPr>
          <p:cNvSpPr txBox="1"/>
          <p:nvPr/>
        </p:nvSpPr>
        <p:spPr>
          <a:xfrm>
            <a:off x="469900" y="1241425"/>
            <a:ext cx="573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Conceptually very simple experiments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E8EDAAA2-9EFC-BCC3-8C8E-4BAFE0F0E911}"/>
              </a:ext>
            </a:extLst>
          </p:cNvPr>
          <p:cNvSpPr txBox="1"/>
          <p:nvPr/>
        </p:nvSpPr>
        <p:spPr>
          <a:xfrm>
            <a:off x="160095" y="4598476"/>
            <a:ext cx="89839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= (N</a:t>
            </a:r>
            <a:r>
              <a:rPr lang="en-US" sz="2800" baseline="30000" dirty="0"/>
              <a:t>+</a:t>
            </a:r>
            <a:r>
              <a:rPr lang="en-US" sz="2800" dirty="0"/>
              <a:t>-N</a:t>
            </a:r>
            <a:r>
              <a:rPr lang="en-US" sz="2800" baseline="30000" dirty="0"/>
              <a:t>-</a:t>
            </a:r>
            <a:r>
              <a:rPr lang="en-US" sz="2800" dirty="0"/>
              <a:t>)/(N</a:t>
            </a:r>
            <a:r>
              <a:rPr lang="en-US" sz="2800" baseline="30000" dirty="0"/>
              <a:t>+</a:t>
            </a:r>
            <a:r>
              <a:rPr lang="en-US" sz="2800" dirty="0"/>
              <a:t>+N</a:t>
            </a:r>
            <a:r>
              <a:rPr lang="en-US" sz="2800" baseline="30000" dirty="0"/>
              <a:t>-</a:t>
            </a:r>
            <a:r>
              <a:rPr lang="en-US" sz="2800" dirty="0"/>
              <a:t>)         </a:t>
            </a:r>
            <a:r>
              <a:rPr lang="en-US" sz="2800" dirty="0">
                <a:latin typeface="Symbol" charset="2"/>
                <a:cs typeface="Symbol" charset="2"/>
              </a:rPr>
              <a:t>D</a:t>
            </a:r>
            <a:r>
              <a:rPr lang="en-US" sz="2800" dirty="0">
                <a:cs typeface="Symbol" charset="2"/>
              </a:rPr>
              <a:t>A = (N</a:t>
            </a:r>
            <a:r>
              <a:rPr lang="en-US" sz="2800" baseline="30000" dirty="0">
                <a:cs typeface="Symbol" charset="2"/>
              </a:rPr>
              <a:t>+</a:t>
            </a:r>
            <a:r>
              <a:rPr lang="en-US" sz="2800" dirty="0">
                <a:cs typeface="Symbol" charset="2"/>
              </a:rPr>
              <a:t>+N</a:t>
            </a:r>
            <a:r>
              <a:rPr lang="en-US" sz="2800" baseline="30000" dirty="0">
                <a:cs typeface="Symbol" charset="2"/>
              </a:rPr>
              <a:t>-</a:t>
            </a:r>
            <a:r>
              <a:rPr lang="en-US" sz="2800" dirty="0">
                <a:cs typeface="Symbol" charset="2"/>
              </a:rPr>
              <a:t>)</a:t>
            </a:r>
            <a:r>
              <a:rPr lang="en-US" sz="2800" baseline="30000" dirty="0">
                <a:cs typeface="Symbol" charset="2"/>
              </a:rPr>
              <a:t>-1/2</a:t>
            </a:r>
            <a:r>
              <a:rPr lang="en-US" sz="2800" dirty="0">
                <a:cs typeface="Symbol" charset="2"/>
              </a:rPr>
              <a:t> = N</a:t>
            </a:r>
            <a:r>
              <a:rPr lang="en-US" sz="2800" baseline="30000" dirty="0">
                <a:cs typeface="Symbol" charset="2"/>
              </a:rPr>
              <a:t>-1/2</a:t>
            </a:r>
            <a:endParaRPr lang="en-US" sz="2800" dirty="0">
              <a:cs typeface="Symbol" charset="2"/>
            </a:endParaRPr>
          </a:p>
          <a:p>
            <a:r>
              <a:rPr lang="en-US" sz="2800" dirty="0">
                <a:cs typeface="Symbol" charset="2"/>
              </a:rPr>
              <a:t>A = 20 x 10</a:t>
            </a:r>
            <a:r>
              <a:rPr lang="en-US" sz="2800" baseline="30000" dirty="0">
                <a:cs typeface="Symbol" charset="2"/>
              </a:rPr>
              <a:t>-9</a:t>
            </a:r>
            <a:r>
              <a:rPr lang="en-US" sz="2800" dirty="0">
                <a:cs typeface="Symbol" charset="2"/>
              </a:rPr>
              <a:t>        2% Measurement   N = 6.25 x 10</a:t>
            </a:r>
            <a:r>
              <a:rPr lang="en-US" sz="2800" baseline="30000" dirty="0">
                <a:cs typeface="Symbol" charset="2"/>
              </a:rPr>
              <a:t>18</a:t>
            </a:r>
            <a:r>
              <a:rPr lang="en-US" sz="2800" dirty="0">
                <a:cs typeface="Symbol" charset="2"/>
              </a:rPr>
              <a:t> events</a:t>
            </a:r>
          </a:p>
          <a:p>
            <a:endParaRPr lang="en-US" sz="2800" dirty="0">
              <a:cs typeface="Symbol" charset="2"/>
            </a:endParaRPr>
          </a:p>
          <a:p>
            <a:endParaRPr lang="en-US" sz="2800" dirty="0">
              <a:cs typeface="Symbol" charset="2"/>
            </a:endParaRPr>
          </a:p>
          <a:p>
            <a:r>
              <a:rPr lang="en-US" sz="2800" dirty="0">
                <a:cs typeface="Symbol" charset="2"/>
              </a:rPr>
              <a:t>Highest rate, measure Q</a:t>
            </a:r>
            <a:r>
              <a:rPr lang="en-US" sz="2800" baseline="30000" dirty="0">
                <a:cs typeface="Symbol" charset="2"/>
              </a:rPr>
              <a:t>2</a:t>
            </a:r>
            <a:r>
              <a:rPr lang="en-US" sz="2800" dirty="0">
                <a:cs typeface="Symbol" charset="2"/>
              </a:rPr>
              <a:t>: </a:t>
            </a:r>
            <a:r>
              <a:rPr lang="en-US" sz="2800" dirty="0">
                <a:solidFill>
                  <a:srgbClr val="FF0000"/>
                </a:solidFill>
                <a:cs typeface="Symbol" charset="2"/>
              </a:rPr>
              <a:t>Large Solid Angle Spectrometers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930B34A-8CBE-9AE9-C9C6-486544346C70}"/>
              </a:ext>
            </a:extLst>
          </p:cNvPr>
          <p:cNvSpPr txBox="1"/>
          <p:nvPr/>
        </p:nvSpPr>
        <p:spPr>
          <a:xfrm>
            <a:off x="1373414" y="318985"/>
            <a:ext cx="6321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Parity Violating Electron Scattering (PVES)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8AFA9D-CAC0-DC40-2422-629C612744DE}"/>
              </a:ext>
            </a:extLst>
          </p:cNvPr>
          <p:cNvSpPr txBox="1"/>
          <p:nvPr/>
        </p:nvSpPr>
        <p:spPr>
          <a:xfrm>
            <a:off x="9089870" y="842205"/>
            <a:ext cx="294203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Physics topics:</a:t>
            </a:r>
          </a:p>
          <a:p>
            <a:r>
              <a:rPr lang="en-US" sz="2000" dirty="0"/>
              <a:t>Electron spin </a:t>
            </a:r>
            <a:r>
              <a:rPr lang="en-US" sz="2000" dirty="0">
                <a:solidFill>
                  <a:srgbClr val="FF0000"/>
                </a:solidFill>
              </a:rPr>
              <a:t>longitudinal (PVES)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Weak vector charge of the 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Weak axial form factor  of the 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Weak vector charge of the neutron (Carbon)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Neutron Skin of Ca and Lead (MREX)</a:t>
            </a:r>
          </a:p>
          <a:p>
            <a:r>
              <a:rPr lang="en-US" sz="2000" dirty="0"/>
              <a:t>Electron Spin transverse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photon exchange amplitude in elastic electron proton scattering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photon exchange amplitude in electron nucleus scattering</a:t>
            </a:r>
          </a:p>
        </p:txBody>
      </p:sp>
    </p:spTree>
    <p:extLst>
      <p:ext uri="{BB962C8B-B14F-4D97-AF65-F5344CB8AC3E}">
        <p14:creationId xmlns:p14="http://schemas.microsoft.com/office/powerpoint/2010/main" val="1199299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47905"/>
            <a:ext cx="7239000" cy="4494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866" y="409421"/>
            <a:ext cx="623542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False (related to apparatus) asymmetries: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Extreme good control of beam and target</a:t>
            </a:r>
          </a:p>
          <a:p>
            <a:r>
              <a:rPr lang="en-US" sz="2800" dirty="0"/>
              <a:t>Flip </a:t>
            </a:r>
            <a:r>
              <a:rPr lang="en-US" sz="2800" dirty="0" err="1"/>
              <a:t>Helicity</a:t>
            </a:r>
            <a:r>
              <a:rPr lang="en-US" sz="2800" dirty="0"/>
              <a:t> fast</a:t>
            </a:r>
          </a:p>
          <a:p>
            <a:r>
              <a:rPr lang="en-US" sz="2800" dirty="0">
                <a:solidFill>
                  <a:srgbClr val="FF0000"/>
                </a:solidFill>
              </a:rPr>
              <a:t>Extra spin flip</a:t>
            </a:r>
          </a:p>
        </p:txBody>
      </p:sp>
    </p:spTree>
    <p:extLst>
      <p:ext uri="{BB962C8B-B14F-4D97-AF65-F5344CB8AC3E}">
        <p14:creationId xmlns:p14="http://schemas.microsoft.com/office/powerpoint/2010/main" val="440610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0" y="1215189"/>
            <a:ext cx="5956300" cy="564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7593" y="130691"/>
            <a:ext cx="348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Counting Technique</a:t>
            </a:r>
          </a:p>
        </p:txBody>
      </p:sp>
    </p:spTree>
    <p:extLst>
      <p:ext uri="{BB962C8B-B14F-4D97-AF65-F5344CB8AC3E}">
        <p14:creationId xmlns:p14="http://schemas.microsoft.com/office/powerpoint/2010/main" val="495525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41259" y="148746"/>
            <a:ext cx="203621" cy="44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endParaRPr lang="en-GB" sz="2200" b="1">
              <a:solidFill>
                <a:schemeClr val="accent2"/>
              </a:solidFill>
              <a:latin typeface="Comic Sans MS" pitchFamily="66" charset="0"/>
              <a:sym typeface="Symbol" pitchFamily="18" charset="2"/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959100" y="2578100"/>
            <a:ext cx="6286500" cy="2209800"/>
            <a:chOff x="0" y="0"/>
            <a:chExt cx="3960" cy="1392"/>
          </a:xfrm>
        </p:grpSpPr>
        <p:sp>
          <p:nvSpPr>
            <p:cNvPr id="7" name="AutoShape 11"/>
            <p:cNvSpPr>
              <a:spLocks/>
            </p:cNvSpPr>
            <p:nvPr/>
          </p:nvSpPr>
          <p:spPr bwMode="auto">
            <a:xfrm>
              <a:off x="0" y="0"/>
              <a:ext cx="3960" cy="1392"/>
            </a:xfrm>
            <a:prstGeom prst="roundRect">
              <a:avLst>
                <a:gd name="adj" fmla="val 8620"/>
              </a:avLst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216"/>
              <a:ext cx="3376" cy="10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5399" dir="2700000" algn="ctr" rotWithShape="0">
                <a:schemeClr val="bg2">
                  <a:alpha val="7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10178">
            <a:off x="8289926" y="1981201"/>
            <a:ext cx="1947863" cy="2316163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"/>
          <p:cNvSpPr>
            <a:spLocks/>
          </p:cNvSpPr>
          <p:nvPr/>
        </p:nvSpPr>
        <p:spPr bwMode="auto">
          <a:xfrm>
            <a:off x="4057650" y="5232400"/>
            <a:ext cx="381578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00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Measure Flux of Scattered electrons:</a:t>
            </a:r>
          </a:p>
          <a:p>
            <a:pPr algn="l"/>
            <a:r>
              <a:rPr lang="en-US" sz="200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 no pile-up (double count losses)</a:t>
            </a:r>
          </a:p>
          <a:p>
            <a:pPr algn="l"/>
            <a:r>
              <a:rPr lang="en-US" sz="200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 sensitive to small electr. fields.</a:t>
            </a:r>
          </a:p>
          <a:p>
            <a:pPr algn="l"/>
            <a:r>
              <a:rPr lang="en-US" sz="200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 no separation of phys. process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1464" y="219855"/>
            <a:ext cx="313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Analogue Technique</a:t>
            </a:r>
          </a:p>
        </p:txBody>
      </p:sp>
    </p:spTree>
    <p:extLst>
      <p:ext uri="{BB962C8B-B14F-4D97-AF65-F5344CB8AC3E}">
        <p14:creationId xmlns:p14="http://schemas.microsoft.com/office/powerpoint/2010/main" val="2618662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2BDBF-C0BD-EF76-4825-463453AB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56FCE35-3ACD-EB60-D0A3-6C4EC328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305C4008-E05D-D158-59E3-CCF1D11492CC}"/>
              </a:ext>
            </a:extLst>
          </p:cNvPr>
          <p:cNvSpPr txBox="1"/>
          <p:nvPr/>
        </p:nvSpPr>
        <p:spPr>
          <a:xfrm>
            <a:off x="1054476" y="2090172"/>
            <a:ext cx="10677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MESA accelerator</a:t>
            </a:r>
          </a:p>
          <a:p>
            <a:endParaRPr lang="en-GB" sz="2400" b="1" dirty="0">
              <a:solidFill>
                <a:srgbClr val="000090"/>
              </a:solidFill>
              <a:cs typeface="Symbol" charset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C35B00-FD5B-8F30-5272-B7CE3426238B}"/>
              </a:ext>
            </a:extLst>
          </p:cNvPr>
          <p:cNvSpPr/>
          <p:nvPr/>
        </p:nvSpPr>
        <p:spPr>
          <a:xfrm>
            <a:off x="1839919" y="240040"/>
            <a:ext cx="8042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65719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C23E772-4DAE-50E4-A7C4-4810736C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3" name="Group 56">
            <a:extLst>
              <a:ext uri="{FF2B5EF4-FFF2-40B4-BE49-F238E27FC236}">
                <a16:creationId xmlns:a16="http://schemas.microsoft.com/office/drawing/2014/main" id="{FB7D3888-E96A-C835-A713-7830447117F1}"/>
              </a:ext>
            </a:extLst>
          </p:cNvPr>
          <p:cNvGrpSpPr>
            <a:grpSpLocks/>
          </p:cNvGrpSpPr>
          <p:nvPr/>
        </p:nvGrpSpPr>
        <p:grpSpPr bwMode="auto">
          <a:xfrm>
            <a:off x="1873329" y="724209"/>
            <a:ext cx="10101372" cy="5997266"/>
            <a:chOff x="781" y="916"/>
            <a:chExt cx="4828" cy="2936"/>
          </a:xfrm>
        </p:grpSpPr>
        <p:sp>
          <p:nvSpPr>
            <p:cNvPr id="4" name="Rectangle 44">
              <a:extLst>
                <a:ext uri="{FF2B5EF4-FFF2-40B4-BE49-F238E27FC236}">
                  <a16:creationId xmlns:a16="http://schemas.microsoft.com/office/drawing/2014/main" id="{93386538-0392-CDB8-7421-33098E3EF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" y="2244"/>
              <a:ext cx="48" cy="1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5" name="Text Box 43">
              <a:extLst>
                <a:ext uri="{FF2B5EF4-FFF2-40B4-BE49-F238E27FC236}">
                  <a16:creationId xmlns:a16="http://schemas.microsoft.com/office/drawing/2014/main" id="{37CEE217-1FF3-5183-6A00-C97F1770B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0" y="1782"/>
              <a:ext cx="1412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7257" tIns="23628" rIns="47257" bIns="23628"/>
            <a:lstStyle/>
            <a:p>
              <a:pPr eaLnBrk="1" hangingPunct="1"/>
              <a:r>
                <a:rPr lang="en-GB" sz="1500" dirty="0">
                  <a:solidFill>
                    <a:srgbClr val="000000"/>
                  </a:solidFill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Previous </a:t>
              </a:r>
              <a:r>
                <a:rPr lang="en-GB" sz="1500" dirty="0">
                  <a:solidFill>
                    <a:srgbClr val="FF0000"/>
                  </a:solidFill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parity violation electron scattering</a:t>
              </a:r>
              <a:r>
                <a:rPr lang="en-GB" sz="1500" dirty="0">
                  <a:solidFill>
                    <a:srgbClr val="000000"/>
                  </a:solidFill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experiment: A4</a:t>
              </a:r>
            </a:p>
            <a:p>
              <a:pPr eaLnBrk="1" hangingPunct="1"/>
              <a:endParaRPr lang="en-GB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</p:txBody>
        </p:sp>
        <p:sp>
          <p:nvSpPr>
            <p:cNvPr id="6" name="Rectangle 42">
              <a:extLst>
                <a:ext uri="{FF2B5EF4-FFF2-40B4-BE49-F238E27FC236}">
                  <a16:creationId xmlns:a16="http://schemas.microsoft.com/office/drawing/2014/main" id="{F447DB2F-E121-9B0A-0386-09A09FA32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" y="2014"/>
              <a:ext cx="141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7257" tIns="23628" rIns="47257" bIns="23628"/>
            <a:lstStyle/>
            <a:p>
              <a:pPr eaLnBrk="1" hangingPunct="1"/>
              <a:r>
                <a:rPr lang="en-GB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Stopped data taking in 2010</a:t>
              </a:r>
            </a:p>
            <a:p>
              <a:pPr eaLnBrk="1" hangingPunct="1"/>
              <a:endParaRPr lang="en-GB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</p:txBody>
        </p:sp>
        <p:sp>
          <p:nvSpPr>
            <p:cNvPr id="7" name="Line 41">
              <a:extLst>
                <a:ext uri="{FF2B5EF4-FFF2-40B4-BE49-F238E27FC236}">
                  <a16:creationId xmlns:a16="http://schemas.microsoft.com/office/drawing/2014/main" id="{2DFAE54A-40E4-D248-90C9-D8BAD1FF7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61" y="1782"/>
              <a:ext cx="422" cy="1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40">
              <a:extLst>
                <a:ext uri="{FF2B5EF4-FFF2-40B4-BE49-F238E27FC236}">
                  <a16:creationId xmlns:a16="http://schemas.microsoft.com/office/drawing/2014/main" id="{3096A249-16A4-4F22-7654-888724B84F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45" y="2091"/>
              <a:ext cx="578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Rectangle 38">
              <a:extLst>
                <a:ext uri="{FF2B5EF4-FFF2-40B4-BE49-F238E27FC236}">
                  <a16:creationId xmlns:a16="http://schemas.microsoft.com/office/drawing/2014/main" id="{4D4D8AF8-B619-3A78-2376-4F777C6AB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" y="2167"/>
              <a:ext cx="1449" cy="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7257" tIns="23628" rIns="47257" bIns="23628"/>
            <a:lstStyle/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EM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calorimeter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, fast online 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histogramming</a:t>
              </a:r>
              <a:endParaRPr lang="de-DE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Accelerator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integral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part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of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the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experiment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. Stabilisation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of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all beam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parameters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. 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endParaRPr lang="de-DE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Strangeness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contribution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to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nucleon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structure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: „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strangeness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form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factors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“ 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Nuclear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targets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for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background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subtraction</a:t>
              </a:r>
              <a:endParaRPr lang="de-DE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Two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-Photon Amplitude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endParaRPr lang="de-DE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  <a:p>
              <a:pPr eaLnBrk="1" hangingPunct="1"/>
              <a:endParaRPr lang="de-DE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</p:txBody>
        </p:sp>
        <p:sp>
          <p:nvSpPr>
            <p:cNvPr id="11" name="Line 35">
              <a:extLst>
                <a:ext uri="{FF2B5EF4-FFF2-40B4-BE49-F238E27FC236}">
                  <a16:creationId xmlns:a16="http://schemas.microsoft.com/office/drawing/2014/main" id="{6A9FE338-F1C0-FF2D-595D-32F8275C0A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3" y="1322"/>
              <a:ext cx="500" cy="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5B40D713-3816-26C2-C936-617D0081D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" y="1054"/>
              <a:ext cx="78" cy="2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3" name="Line 33">
              <a:extLst>
                <a:ext uri="{FF2B5EF4-FFF2-40B4-BE49-F238E27FC236}">
                  <a16:creationId xmlns:a16="http://schemas.microsoft.com/office/drawing/2014/main" id="{174B6E98-6DCB-10E7-2D5D-1048D2B988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3" y="1054"/>
              <a:ext cx="500" cy="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 Box 32">
              <a:extLst>
                <a:ext uri="{FF2B5EF4-FFF2-40B4-BE49-F238E27FC236}">
                  <a16:creationId xmlns:a16="http://schemas.microsoft.com/office/drawing/2014/main" id="{EFCA03D0-1785-0003-A458-C0CB3BE3E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0" y="1206"/>
              <a:ext cx="92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7257" tIns="23628" rIns="47257" bIns="23628"/>
            <a:lstStyle/>
            <a:p>
              <a:pPr eaLnBrk="1" hangingPunct="1"/>
              <a:r>
                <a:rPr lang="en-GB" sz="1500" dirty="0">
                  <a:solidFill>
                    <a:srgbClr val="000000"/>
                  </a:solidFill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Experimental Hall</a:t>
              </a:r>
              <a:endParaRPr lang="de-DE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</p:txBody>
        </p:sp>
        <p:sp>
          <p:nvSpPr>
            <p:cNvPr id="15" name="Text Box 31">
              <a:extLst>
                <a:ext uri="{FF2B5EF4-FFF2-40B4-BE49-F238E27FC236}">
                  <a16:creationId xmlns:a16="http://schemas.microsoft.com/office/drawing/2014/main" id="{A21AD14F-F08F-A0A0-9170-D6C4E0A6F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0" y="916"/>
              <a:ext cx="639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7257" tIns="23628" rIns="47257" bIns="23628"/>
            <a:lstStyle/>
            <a:p>
              <a:pPr eaLnBrk="1" hangingPunct="1"/>
              <a:r>
                <a:rPr lang="en-GB" sz="1500" dirty="0">
                  <a:solidFill>
                    <a:srgbClr val="000000"/>
                  </a:solidFill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High power beam dump</a:t>
              </a:r>
            </a:p>
          </p:txBody>
        </p:sp>
        <p:sp>
          <p:nvSpPr>
            <p:cNvPr id="16" name="Line 30">
              <a:extLst>
                <a:ext uri="{FF2B5EF4-FFF2-40B4-BE49-F238E27FC236}">
                  <a16:creationId xmlns:a16="http://schemas.microsoft.com/office/drawing/2014/main" id="{D53B426E-074B-2055-6F41-72054205C5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0" y="1569"/>
              <a:ext cx="268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AA2166CA-01BE-E965-BBEB-D542F094D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6" y="1490"/>
              <a:ext cx="76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7257" tIns="23628" rIns="47257" bIns="23628"/>
            <a:lstStyle/>
            <a:p>
              <a:pPr eaLnBrk="1" hangingPunct="1"/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Shaft</a:t>
              </a:r>
              <a:r>
                <a:rPr lang="de-DE" sz="1500" dirty="0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latin typeface="Calibri" panose="020F0502020204030204" pitchFamily="34" charset="0"/>
                  <a:ea typeface="MS Mincho" pitchFamily="49" charset="-128"/>
                  <a:cs typeface="Calibri" panose="020F0502020204030204" pitchFamily="34" charset="0"/>
                </a:rPr>
                <a:t>building</a:t>
              </a:r>
              <a:endParaRPr lang="de-DE" sz="15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endParaRPr>
            </a:p>
          </p:txBody>
        </p:sp>
        <p:pic>
          <p:nvPicPr>
            <p:cNvPr id="18" name="Picture 27" descr="MAMIC-Floorplan">
              <a:extLst>
                <a:ext uri="{FF2B5EF4-FFF2-40B4-BE49-F238E27FC236}">
                  <a16:creationId xmlns:a16="http://schemas.microsoft.com/office/drawing/2014/main" id="{DDBC475D-9C1C-D75B-837D-F58696759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" y="1071"/>
              <a:ext cx="3266" cy="27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47">
            <a:extLst>
              <a:ext uri="{FF2B5EF4-FFF2-40B4-BE49-F238E27FC236}">
                <a16:creationId xmlns:a16="http://schemas.microsoft.com/office/drawing/2014/main" id="{FD0CDEAE-9620-D7B0-4B31-49DD7ECF8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643" y="1000304"/>
            <a:ext cx="200416" cy="36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207" tIns="51588" rIns="99207" bIns="51588" anchor="ctr">
            <a:spAutoFit/>
          </a:bodyPr>
          <a:lstStyle/>
          <a:p>
            <a:endParaRPr lang="de-DE" dirty="0"/>
          </a:p>
        </p:txBody>
      </p:sp>
      <p:sp>
        <p:nvSpPr>
          <p:cNvPr id="21" name="Textfeld 2">
            <a:extLst>
              <a:ext uri="{FF2B5EF4-FFF2-40B4-BE49-F238E27FC236}">
                <a16:creationId xmlns:a16="http://schemas.microsoft.com/office/drawing/2014/main" id="{FD5A0EA9-E830-0898-F8E3-069320BA1301}"/>
              </a:ext>
            </a:extLst>
          </p:cNvPr>
          <p:cNvSpPr txBox="1"/>
          <p:nvPr/>
        </p:nvSpPr>
        <p:spPr>
          <a:xfrm>
            <a:off x="1224643" y="5061584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MAMI </a:t>
            </a:r>
            <a:r>
              <a:rPr lang="de-DE" dirty="0" err="1">
                <a:solidFill>
                  <a:schemeClr val="tx1"/>
                </a:solidFill>
              </a:rPr>
              <a:t>continues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operation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separately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from</a:t>
            </a:r>
            <a:r>
              <a:rPr lang="de-DE" dirty="0">
                <a:solidFill>
                  <a:schemeClr val="tx1"/>
                </a:solidFill>
              </a:rPr>
              <a:t> MESA </a:t>
            </a:r>
            <a:r>
              <a:rPr lang="de-DE" dirty="0" err="1">
                <a:solidFill>
                  <a:schemeClr val="tx1"/>
                </a:solidFill>
              </a:rPr>
              <a:t>construction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operation</a:t>
            </a:r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MESA </a:t>
            </a:r>
            <a:r>
              <a:rPr lang="de-DE" dirty="0" err="1">
                <a:solidFill>
                  <a:schemeClr val="tx1"/>
                </a:solidFill>
              </a:rPr>
              <a:t>takes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over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low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energy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experiments</a:t>
            </a:r>
            <a:r>
              <a:rPr lang="de-DE" dirty="0">
                <a:solidFill>
                  <a:schemeClr val="tx1"/>
                </a:solidFill>
              </a:rPr>
              <a:t> (E&lt;200 </a:t>
            </a:r>
            <a:r>
              <a:rPr lang="de-DE" dirty="0" err="1">
                <a:solidFill>
                  <a:schemeClr val="tx1"/>
                </a:solidFill>
              </a:rPr>
              <a:t>MeV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1881B43-1898-BCD6-16AD-FE4A869CCE42}"/>
              </a:ext>
            </a:extLst>
          </p:cNvPr>
          <p:cNvSpPr txBox="1"/>
          <p:nvPr/>
        </p:nvSpPr>
        <p:spPr>
          <a:xfrm>
            <a:off x="1626525" y="319088"/>
            <a:ext cx="7929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MAinz</a:t>
            </a:r>
            <a:r>
              <a:rPr lang="en-US" sz="2400" b="1" dirty="0"/>
              <a:t> </a:t>
            </a:r>
            <a:r>
              <a:rPr lang="en-US" sz="2400" b="1" dirty="0" err="1"/>
              <a:t>MIcrontron</a:t>
            </a:r>
            <a:r>
              <a:rPr lang="en-US" sz="2400" b="1" dirty="0"/>
              <a:t> MAMI. Electron accelerator up to 1.6 GeV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F1D24C4-613C-D43E-6CA6-DBFCA59E03EB}"/>
              </a:ext>
            </a:extLst>
          </p:cNvPr>
          <p:cNvSpPr txBox="1"/>
          <p:nvPr/>
        </p:nvSpPr>
        <p:spPr>
          <a:xfrm>
            <a:off x="381784" y="867083"/>
            <a:ext cx="3992568" cy="3757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/>
            <a:endParaRPr lang="en-GB" b="1" dirty="0">
              <a:solidFill>
                <a:srgbClr val="9F0926"/>
              </a:solidFill>
              <a:latin typeface="Calibri"/>
            </a:endParaRPr>
          </a:p>
          <a:p>
            <a:pPr defTabSz="371475"/>
            <a:r>
              <a:rPr lang="en-GB" b="1" dirty="0">
                <a:solidFill>
                  <a:srgbClr val="9F0926"/>
                </a:solidFill>
                <a:latin typeface="Calibri"/>
              </a:rPr>
              <a:t>Electron Accelerator E</a:t>
            </a:r>
            <a:r>
              <a:rPr lang="en-GB" b="1" baseline="-25000" dirty="0">
                <a:solidFill>
                  <a:srgbClr val="9F0926"/>
                </a:solidFill>
                <a:latin typeface="Calibri"/>
              </a:rPr>
              <a:t>max</a:t>
            </a:r>
            <a:r>
              <a:rPr lang="en-GB" b="1" dirty="0">
                <a:solidFill>
                  <a:srgbClr val="9F0926"/>
                </a:solidFill>
                <a:latin typeface="Calibri"/>
              </a:rPr>
              <a:t> =1.6 GeV (CW)</a:t>
            </a:r>
          </a:p>
          <a:p>
            <a:pPr defTabSz="371475"/>
            <a:r>
              <a:rPr lang="en-GB" b="1" dirty="0">
                <a:solidFill>
                  <a:srgbClr val="9F0926"/>
                </a:solidFill>
                <a:latin typeface="Calibri"/>
              </a:rPr>
              <a:t>operated at JGU Mainz (Germany)</a:t>
            </a:r>
          </a:p>
          <a:p>
            <a:pPr defTabSz="371475">
              <a:spcAft>
                <a:spcPts val="488"/>
              </a:spcAft>
            </a:pPr>
            <a:r>
              <a:rPr lang="en-GB" b="1" dirty="0">
                <a:solidFill>
                  <a:srgbClr val="9F0926"/>
                </a:solidFill>
                <a:latin typeface="Calibri"/>
              </a:rPr>
              <a:t>Hallmarks</a:t>
            </a:r>
          </a:p>
          <a:p>
            <a:pPr marL="114797" indent="-114797" defTabSz="371475">
              <a:buFont typeface="Wingdings" pitchFamily="2" charset="2"/>
              <a:buChar char="§"/>
            </a:pP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Intensity max. 100 </a:t>
            </a: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  <a:sym typeface="Symbol" pitchFamily="84" charset="2"/>
              </a:rPr>
              <a:t></a:t>
            </a: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A </a:t>
            </a:r>
          </a:p>
          <a:p>
            <a:pPr defTabSz="3129161">
              <a:buFont typeface="Wingdings" pitchFamily="84" charset="2"/>
              <a:buChar char="§"/>
            </a:pP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Resolution </a:t>
            </a: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  <a:sym typeface="Symbol" pitchFamily="84" charset="2"/>
              </a:rPr>
              <a:t></a:t>
            </a:r>
            <a:r>
              <a:rPr lang="en-US" baseline="-25000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  <a:sym typeface="Symbol" pitchFamily="84" charset="2"/>
              </a:rPr>
              <a:t>E</a:t>
            </a: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&lt; 0.100 </a:t>
            </a:r>
            <a:r>
              <a:rPr lang="en-US" dirty="0" err="1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MeV</a:t>
            </a:r>
            <a:endParaRPr lang="en-US" dirty="0">
              <a:solidFill>
                <a:srgbClr val="1F497D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defTabSz="3129161">
              <a:buFont typeface="Wingdings" pitchFamily="84" charset="2"/>
              <a:buChar char="§"/>
            </a:pP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Polarization 85%</a:t>
            </a:r>
          </a:p>
          <a:p>
            <a:pPr defTabSz="3129161">
              <a:buFont typeface="Wingdings" pitchFamily="84" charset="2"/>
              <a:buChar char="§"/>
            </a:pP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Reliability: up to 7000 h / year</a:t>
            </a:r>
          </a:p>
          <a:p>
            <a:pPr defTabSz="3129161">
              <a:buFont typeface="Wingdings" pitchFamily="84" charset="2"/>
              <a:buChar char="§"/>
            </a:pPr>
            <a:r>
              <a:rPr lang="de-DE" dirty="0">
                <a:solidFill>
                  <a:schemeClr val="tx1"/>
                </a:solidFill>
              </a:rPr>
              <a:t> 30 </a:t>
            </a:r>
            <a:r>
              <a:rPr lang="de-DE" dirty="0" err="1">
                <a:solidFill>
                  <a:schemeClr val="tx1"/>
                </a:solidFill>
              </a:rPr>
              <a:t>years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hadron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  <a:p>
            <a:pPr defTabSz="3129161">
              <a:buFont typeface="Wingdings" pitchFamily="84" charset="2"/>
              <a:buChar char="§"/>
            </a:pPr>
            <a:r>
              <a:rPr lang="de-DE" dirty="0"/>
              <a:t> 45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PVES</a:t>
            </a:r>
            <a:endParaRPr lang="de-DE" dirty="0">
              <a:solidFill>
                <a:schemeClr val="tx1"/>
              </a:solidFill>
            </a:endParaRPr>
          </a:p>
          <a:p>
            <a:pPr defTabSz="3129161"/>
            <a:endParaRPr lang="en-US" i="1" dirty="0">
              <a:solidFill>
                <a:srgbClr val="1F497D"/>
              </a:solidFill>
              <a:latin typeface="Calibri"/>
              <a:ea typeface="Arial" pitchFamily="84" charset="0"/>
              <a:cs typeface="Arial" pitchFamily="84" charset="0"/>
            </a:endParaRPr>
          </a:p>
          <a:p>
            <a:pPr defTabSz="3129161"/>
            <a:r>
              <a:rPr lang="en-US" i="1" dirty="0">
                <a:solidFill>
                  <a:srgbClr val="1F497D"/>
                </a:solidFill>
                <a:latin typeface="Calibri"/>
                <a:ea typeface="Arial" pitchFamily="84" charset="0"/>
                <a:cs typeface="Arial" pitchFamily="84" charset="0"/>
              </a:rPr>
              <a:t> </a:t>
            </a:r>
            <a:r>
              <a:rPr lang="en-GB" i="1" dirty="0">
                <a:solidFill>
                  <a:srgbClr val="1F497D"/>
                </a:solidFill>
                <a:latin typeface="Calibri"/>
                <a:ea typeface="Arial" pitchFamily="84" charset="0"/>
                <a:cs typeface="Arial" pitchFamily="84" charset="0"/>
              </a:rPr>
              <a:t>     </a:t>
            </a:r>
          </a:p>
          <a:p>
            <a:pPr defTabSz="371475">
              <a:buClr>
                <a:srgbClr val="0000FF"/>
              </a:buClr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191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915FE81-6251-DD8E-A7DC-ADCB7397E80B}"/>
              </a:ext>
            </a:extLst>
          </p:cNvPr>
          <p:cNvGrpSpPr>
            <a:grpSpLocks noChangeAspect="1"/>
          </p:cNvGrpSpPr>
          <p:nvPr/>
        </p:nvGrpSpPr>
        <p:grpSpPr>
          <a:xfrm>
            <a:off x="1017769" y="1044945"/>
            <a:ext cx="7169185" cy="6284016"/>
            <a:chOff x="3399427" y="1440077"/>
            <a:chExt cx="5190015" cy="4549212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1B54E751-4DCC-7C4E-9F56-F63BF3D45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427" y="2323261"/>
              <a:ext cx="5190015" cy="36660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A98D1A76-9654-294A-90F3-CA132CB13BD3}"/>
                </a:ext>
              </a:extLst>
            </p:cNvPr>
            <p:cNvGrpSpPr/>
            <p:nvPr/>
          </p:nvGrpSpPr>
          <p:grpSpPr>
            <a:xfrm>
              <a:off x="6810226" y="1440077"/>
              <a:ext cx="1386196" cy="2784143"/>
              <a:chOff x="5688008" y="1425754"/>
              <a:chExt cx="1386196" cy="2784143"/>
            </a:xfrm>
          </p:grpSpPr>
          <p:pic>
            <p:nvPicPr>
              <p:cNvPr id="62" name="Grafik 46">
                <a:extLst>
                  <a:ext uri="{FF2B5EF4-FFF2-40B4-BE49-F238E27FC236}">
                    <a16:creationId xmlns:a16="http://schemas.microsoft.com/office/drawing/2014/main" id="{29CB8421-EE4B-5B4C-92D3-0DEBB2A97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88008" y="1460228"/>
                <a:ext cx="1386196" cy="2749669"/>
              </a:xfrm>
              <a:prstGeom prst="rect">
                <a:avLst/>
              </a:prstGeom>
            </p:spPr>
          </p:pic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17C12C28-C639-8540-84F8-5A26AA9F3FB1}"/>
                  </a:ext>
                </a:extLst>
              </p:cNvPr>
              <p:cNvSpPr txBox="1"/>
              <p:nvPr/>
            </p:nvSpPr>
            <p:spPr>
              <a:xfrm>
                <a:off x="5985178" y="1425754"/>
                <a:ext cx="10536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b="1" dirty="0">
                    <a:solidFill>
                      <a:prstClr val="black"/>
                    </a:solidFill>
                    <a:latin typeface="Calibri" panose="020F0502020204030204"/>
                  </a:rPr>
                  <a:t>MESA</a:t>
                </a:r>
              </a:p>
            </p:txBody>
          </p:sp>
        </p:grpSp>
      </p:grp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8C8FEA2-8355-EFC5-29BB-31B94971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38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229075" y="-59625"/>
            <a:ext cx="10515600" cy="1325562"/>
          </a:xfrm>
        </p:spPr>
        <p:txBody>
          <a:bodyPr/>
          <a:lstStyle/>
          <a:p>
            <a:r>
              <a:rPr lang="en-US" dirty="0"/>
              <a:t>MAMI Electron accelerator</a:t>
            </a:r>
          </a:p>
        </p:txBody>
      </p:sp>
      <p:sp>
        <p:nvSpPr>
          <p:cNvPr id="39" name="Text Box 21">
            <a:extLst>
              <a:ext uri="{FF2B5EF4-FFF2-40B4-BE49-F238E27FC236}">
                <a16:creationId xmlns:a16="http://schemas.microsoft.com/office/drawing/2014/main" id="{64AEE8CF-8957-C74A-B3B1-2FCC18FB2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717" y="3391211"/>
            <a:ext cx="271228" cy="6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3129161">
              <a:spcAft>
                <a:spcPts val="488"/>
              </a:spcAft>
            </a:pPr>
            <a:endParaRPr lang="en-GB" sz="1463" i="1" dirty="0">
              <a:solidFill>
                <a:srgbClr val="1F497D"/>
              </a:solidFill>
              <a:latin typeface="Calibri"/>
              <a:ea typeface="Arial" pitchFamily="84" charset="0"/>
              <a:cs typeface="Arial" pitchFamily="84" charset="0"/>
            </a:endParaRPr>
          </a:p>
          <a:p>
            <a:pPr defTabSz="3129161">
              <a:spcAft>
                <a:spcPts val="488"/>
              </a:spcAft>
              <a:buFont typeface="Wingdings" pitchFamily="84" charset="2"/>
              <a:buChar char="§"/>
            </a:pPr>
            <a:endParaRPr lang="en-GB" sz="1463" b="1" i="1" dirty="0">
              <a:solidFill>
                <a:srgbClr val="1F497D"/>
              </a:solidFill>
              <a:latin typeface="Calibri"/>
              <a:ea typeface="Arial" pitchFamily="84" charset="0"/>
              <a:cs typeface="Arial" pitchFamily="8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7F6B061-40CD-454D-9AD1-C70045E46F51}"/>
              </a:ext>
            </a:extLst>
          </p:cNvPr>
          <p:cNvSpPr txBox="1"/>
          <p:nvPr/>
        </p:nvSpPr>
        <p:spPr>
          <a:xfrm>
            <a:off x="381784" y="867083"/>
            <a:ext cx="3992568" cy="3203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/>
            <a:endParaRPr lang="en-GB" b="1" dirty="0">
              <a:solidFill>
                <a:srgbClr val="9F0926"/>
              </a:solidFill>
              <a:latin typeface="Calibri"/>
            </a:endParaRPr>
          </a:p>
          <a:p>
            <a:pPr defTabSz="371475"/>
            <a:r>
              <a:rPr lang="en-GB" b="1" dirty="0">
                <a:solidFill>
                  <a:srgbClr val="0070C0"/>
                </a:solidFill>
                <a:latin typeface="Calibri"/>
              </a:rPr>
              <a:t>Electron Accelerator E</a:t>
            </a:r>
            <a:r>
              <a:rPr lang="en-GB" b="1" baseline="-25000" dirty="0">
                <a:solidFill>
                  <a:srgbClr val="0070C0"/>
                </a:solidFill>
                <a:latin typeface="Calibri"/>
              </a:rPr>
              <a:t>max</a:t>
            </a:r>
            <a:r>
              <a:rPr lang="en-GB" b="1" dirty="0">
                <a:solidFill>
                  <a:srgbClr val="0070C0"/>
                </a:solidFill>
                <a:latin typeface="Calibri"/>
              </a:rPr>
              <a:t> =1.6 GeV (CW)</a:t>
            </a:r>
          </a:p>
          <a:p>
            <a:pPr defTabSz="371475"/>
            <a:r>
              <a:rPr lang="en-GB" b="1" dirty="0">
                <a:solidFill>
                  <a:srgbClr val="0070C0"/>
                </a:solidFill>
                <a:latin typeface="Calibri"/>
              </a:rPr>
              <a:t>operated at JGU Mainz (Germany)</a:t>
            </a:r>
          </a:p>
          <a:p>
            <a:pPr defTabSz="371475">
              <a:spcAft>
                <a:spcPts val="488"/>
              </a:spcAft>
            </a:pPr>
            <a:r>
              <a:rPr lang="en-GB" b="1" dirty="0">
                <a:solidFill>
                  <a:srgbClr val="0070C0"/>
                </a:solidFill>
                <a:latin typeface="Calibri"/>
              </a:rPr>
              <a:t>Hallmarks</a:t>
            </a:r>
          </a:p>
          <a:p>
            <a:pPr marL="114797" indent="-114797" defTabSz="371475">
              <a:buFont typeface="Wingdings" pitchFamily="2" charset="2"/>
              <a:buChar char="§"/>
            </a:pPr>
            <a:r>
              <a:rPr lang="en-US" dirty="0">
                <a:solidFill>
                  <a:srgbClr val="1F497D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</a:rPr>
              <a:t>Energy: 180 MeV up to 1.6 GeV</a:t>
            </a:r>
          </a:p>
          <a:p>
            <a:pPr marL="114797" indent="-114797" defTabSz="371475">
              <a:buFont typeface="Wingdings" pitchFamily="2" charset="2"/>
              <a:buChar char="§"/>
            </a:pP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</a:rPr>
              <a:t> Intensity max. 100 </a:t>
            </a: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  <a:sym typeface="Symbol" pitchFamily="84" charset="2"/>
              </a:rPr>
              <a:t></a:t>
            </a: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</a:rPr>
              <a:t>A </a:t>
            </a:r>
          </a:p>
          <a:p>
            <a:pPr defTabSz="3129161">
              <a:buFont typeface="Wingdings" pitchFamily="84" charset="2"/>
              <a:buChar char="§"/>
            </a:pP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</a:rPr>
              <a:t> Resolution </a:t>
            </a: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  <a:sym typeface="Symbol" pitchFamily="84" charset="2"/>
              </a:rPr>
              <a:t></a:t>
            </a:r>
            <a:r>
              <a:rPr lang="en-US" baseline="-25000" dirty="0">
                <a:latin typeface="Calibri" pitchFamily="84" charset="0"/>
                <a:ea typeface="Arial" pitchFamily="84" charset="0"/>
                <a:cs typeface="Arial" pitchFamily="84" charset="0"/>
                <a:sym typeface="Symbol" pitchFamily="84" charset="2"/>
              </a:rPr>
              <a:t>E</a:t>
            </a: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</a:rPr>
              <a:t> &lt; 0.100 </a:t>
            </a:r>
            <a:r>
              <a:rPr lang="en-US" dirty="0" err="1">
                <a:latin typeface="Calibri" pitchFamily="84" charset="0"/>
                <a:ea typeface="Arial" pitchFamily="84" charset="0"/>
                <a:cs typeface="Arial" pitchFamily="84" charset="0"/>
              </a:rPr>
              <a:t>MeV</a:t>
            </a:r>
            <a:endParaRPr lang="en-US" dirty="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defTabSz="3129161">
              <a:buFont typeface="Wingdings" pitchFamily="84" charset="2"/>
              <a:buChar char="§"/>
            </a:pP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</a:rPr>
              <a:t> Polarization 85%</a:t>
            </a:r>
          </a:p>
          <a:p>
            <a:pPr defTabSz="3129161">
              <a:buFont typeface="Wingdings" pitchFamily="84" charset="2"/>
              <a:buChar char="§"/>
            </a:pPr>
            <a:r>
              <a:rPr lang="en-US" dirty="0">
                <a:latin typeface="Calibri" pitchFamily="84" charset="0"/>
                <a:ea typeface="Arial" pitchFamily="84" charset="0"/>
                <a:cs typeface="Arial" pitchFamily="84" charset="0"/>
              </a:rPr>
              <a:t> Reliability: up to 7000 h / year</a:t>
            </a:r>
            <a:endParaRPr lang="en-US" i="1" dirty="0">
              <a:latin typeface="Calibri"/>
              <a:ea typeface="Arial" pitchFamily="84" charset="0"/>
              <a:cs typeface="Arial" pitchFamily="84" charset="0"/>
            </a:endParaRPr>
          </a:p>
          <a:p>
            <a:pPr defTabSz="3129161"/>
            <a:r>
              <a:rPr lang="en-US" i="1" dirty="0">
                <a:latin typeface="Calibri"/>
                <a:ea typeface="Arial" pitchFamily="84" charset="0"/>
                <a:cs typeface="Arial" pitchFamily="84" charset="0"/>
              </a:rPr>
              <a:t> </a:t>
            </a:r>
            <a:r>
              <a:rPr lang="en-GB" i="1" dirty="0">
                <a:latin typeface="Calibri"/>
                <a:ea typeface="Arial" pitchFamily="84" charset="0"/>
                <a:cs typeface="Arial" pitchFamily="84" charset="0"/>
              </a:rPr>
              <a:t>     </a:t>
            </a:r>
          </a:p>
          <a:p>
            <a:pPr defTabSz="371475">
              <a:buClr>
                <a:srgbClr val="0000FF"/>
              </a:buClr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B2E5C5C-439E-89B3-4F09-B7FE05CC37C0}"/>
              </a:ext>
            </a:extLst>
          </p:cNvPr>
          <p:cNvSpPr txBox="1"/>
          <p:nvPr/>
        </p:nvSpPr>
        <p:spPr>
          <a:xfrm>
            <a:off x="2797249" y="3634111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MAMI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68968C1-EB47-DBB6-5E10-484AA17C6124}"/>
              </a:ext>
            </a:extLst>
          </p:cNvPr>
          <p:cNvSpPr txBox="1"/>
          <p:nvPr/>
        </p:nvSpPr>
        <p:spPr>
          <a:xfrm>
            <a:off x="7803959" y="1146535"/>
            <a:ext cx="43564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Workshop to Explore </a:t>
            </a:r>
            <a:r>
              <a:rPr lang="en-US" dirty="0">
                <a:solidFill>
                  <a:srgbClr val="0070C0"/>
                </a:solidFill>
              </a:rPr>
              <a:t>Physics Opportunities </a:t>
            </a:r>
          </a:p>
          <a:p>
            <a:r>
              <a:rPr lang="en-US" dirty="0">
                <a:solidFill>
                  <a:srgbClr val="0070C0"/>
                </a:solidFill>
              </a:rPr>
              <a:t>with Intense, Polarized Electron Beams up to 300 MeV : </a:t>
            </a:r>
          </a:p>
          <a:p>
            <a:r>
              <a:rPr lang="en-US" dirty="0"/>
              <a:t>Cambridge, MA, USA, March 14-16, 2013</a:t>
            </a:r>
          </a:p>
          <a:p>
            <a:r>
              <a:rPr lang="en-US" dirty="0"/>
              <a:t>Richard Milner(ed.), </a:t>
            </a:r>
          </a:p>
          <a:p>
            <a:r>
              <a:rPr lang="en-US" dirty="0"/>
              <a:t>Roger </a:t>
            </a:r>
            <a:r>
              <a:rPr lang="en-US" dirty="0" err="1"/>
              <a:t>Carlini</a:t>
            </a:r>
            <a:r>
              <a:rPr lang="en-US" dirty="0"/>
              <a:t>(ed.), </a:t>
            </a:r>
          </a:p>
          <a:p>
            <a:r>
              <a:rPr lang="en-US" dirty="0"/>
              <a:t>Frank Maas(ed.)</a:t>
            </a:r>
          </a:p>
          <a:p>
            <a:r>
              <a:rPr lang="en-US" dirty="0"/>
              <a:t>2013, AIP </a:t>
            </a:r>
            <a:r>
              <a:rPr lang="en-US" dirty="0" err="1"/>
              <a:t>Conf.Proc</a:t>
            </a:r>
            <a:r>
              <a:rPr lang="en-US" dirty="0"/>
              <a:t>. 1563 (2013) 1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MESA facility tailored to the </a:t>
            </a:r>
          </a:p>
          <a:p>
            <a:r>
              <a:rPr lang="en-US" dirty="0">
                <a:solidFill>
                  <a:srgbClr val="FF0000"/>
                </a:solidFill>
              </a:rPr>
              <a:t>experimental program</a:t>
            </a:r>
          </a:p>
          <a:p>
            <a:endParaRPr lang="en-US" dirty="0"/>
          </a:p>
          <a:p>
            <a:r>
              <a:rPr lang="en-US" dirty="0"/>
              <a:t>Start Commissioning end of 2025</a:t>
            </a:r>
          </a:p>
        </p:txBody>
      </p:sp>
    </p:spTree>
    <p:extLst>
      <p:ext uri="{BB962C8B-B14F-4D97-AF65-F5344CB8AC3E}">
        <p14:creationId xmlns:p14="http://schemas.microsoft.com/office/powerpoint/2010/main" val="3442783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" y="-13674"/>
            <a:ext cx="10515600" cy="1325563"/>
          </a:xfrm>
        </p:spPr>
        <p:txBody>
          <a:bodyPr/>
          <a:lstStyle/>
          <a:p>
            <a:r>
              <a:rPr lang="en-US" dirty="0"/>
              <a:t>MESA experiments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CD91C7BC-531E-5D43-BE20-BF19F98D0F9A}"/>
              </a:ext>
            </a:extLst>
          </p:cNvPr>
          <p:cNvSpPr/>
          <p:nvPr/>
        </p:nvSpPr>
        <p:spPr>
          <a:xfrm>
            <a:off x="2297443" y="4180960"/>
            <a:ext cx="1386416" cy="560917"/>
          </a:xfrm>
          <a:custGeom>
            <a:avLst/>
            <a:gdLst>
              <a:gd name="connsiteX0" fmla="*/ 0 w 1386416"/>
              <a:gd name="connsiteY0" fmla="*/ 232833 h 560917"/>
              <a:gd name="connsiteX1" fmla="*/ 105833 w 1386416"/>
              <a:gd name="connsiteY1" fmla="*/ 412750 h 560917"/>
              <a:gd name="connsiteX2" fmla="*/ 518583 w 1386416"/>
              <a:gd name="connsiteY2" fmla="*/ 560917 h 560917"/>
              <a:gd name="connsiteX3" fmla="*/ 1386416 w 1386416"/>
              <a:gd name="connsiteY3" fmla="*/ 423333 h 560917"/>
              <a:gd name="connsiteX4" fmla="*/ 1375833 w 1386416"/>
              <a:gd name="connsiteY4" fmla="*/ 0 h 560917"/>
              <a:gd name="connsiteX5" fmla="*/ 232833 w 1386416"/>
              <a:gd name="connsiteY5" fmla="*/ 116417 h 560917"/>
              <a:gd name="connsiteX6" fmla="*/ 0 w 1386416"/>
              <a:gd name="connsiteY6" fmla="*/ 232833 h 56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16" h="560917">
                <a:moveTo>
                  <a:pt x="0" y="232833"/>
                </a:moveTo>
                <a:lnTo>
                  <a:pt x="105833" y="412750"/>
                </a:lnTo>
                <a:lnTo>
                  <a:pt x="518583" y="560917"/>
                </a:lnTo>
                <a:lnTo>
                  <a:pt x="1386416" y="423333"/>
                </a:lnTo>
                <a:lnTo>
                  <a:pt x="1375833" y="0"/>
                </a:lnTo>
                <a:lnTo>
                  <a:pt x="232833" y="116417"/>
                </a:lnTo>
                <a:lnTo>
                  <a:pt x="0" y="2328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6D2D300-23A8-7544-B400-1AB82BC6619E}"/>
              </a:ext>
            </a:extLst>
          </p:cNvPr>
          <p:cNvSpPr/>
          <p:nvPr/>
        </p:nvSpPr>
        <p:spPr>
          <a:xfrm>
            <a:off x="3118710" y="4451892"/>
            <a:ext cx="533400" cy="1799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93E19556-E8CA-D840-A0E5-D1847AD5615E}"/>
              </a:ext>
            </a:extLst>
          </p:cNvPr>
          <p:cNvSpPr/>
          <p:nvPr/>
        </p:nvSpPr>
        <p:spPr>
          <a:xfrm>
            <a:off x="6862314" y="4672648"/>
            <a:ext cx="1386416" cy="560917"/>
          </a:xfrm>
          <a:custGeom>
            <a:avLst/>
            <a:gdLst>
              <a:gd name="connsiteX0" fmla="*/ 0 w 1386416"/>
              <a:gd name="connsiteY0" fmla="*/ 232833 h 560917"/>
              <a:gd name="connsiteX1" fmla="*/ 105833 w 1386416"/>
              <a:gd name="connsiteY1" fmla="*/ 412750 h 560917"/>
              <a:gd name="connsiteX2" fmla="*/ 518583 w 1386416"/>
              <a:gd name="connsiteY2" fmla="*/ 560917 h 560917"/>
              <a:gd name="connsiteX3" fmla="*/ 1386416 w 1386416"/>
              <a:gd name="connsiteY3" fmla="*/ 423333 h 560917"/>
              <a:gd name="connsiteX4" fmla="*/ 1375833 w 1386416"/>
              <a:gd name="connsiteY4" fmla="*/ 0 h 560917"/>
              <a:gd name="connsiteX5" fmla="*/ 232833 w 1386416"/>
              <a:gd name="connsiteY5" fmla="*/ 116417 h 560917"/>
              <a:gd name="connsiteX6" fmla="*/ 0 w 1386416"/>
              <a:gd name="connsiteY6" fmla="*/ 232833 h 56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16" h="560917">
                <a:moveTo>
                  <a:pt x="0" y="232833"/>
                </a:moveTo>
                <a:lnTo>
                  <a:pt x="105833" y="412750"/>
                </a:lnTo>
                <a:lnTo>
                  <a:pt x="518583" y="560917"/>
                </a:lnTo>
                <a:lnTo>
                  <a:pt x="1386416" y="423333"/>
                </a:lnTo>
                <a:lnTo>
                  <a:pt x="1375833" y="0"/>
                </a:lnTo>
                <a:lnTo>
                  <a:pt x="232833" y="116417"/>
                </a:lnTo>
                <a:lnTo>
                  <a:pt x="0" y="2328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5A2158E-5FFB-C540-969C-CA84FB8B21AC}"/>
              </a:ext>
            </a:extLst>
          </p:cNvPr>
          <p:cNvSpPr/>
          <p:nvPr/>
        </p:nvSpPr>
        <p:spPr>
          <a:xfrm>
            <a:off x="6936895" y="4820302"/>
            <a:ext cx="3964934" cy="2904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C2BA90-79E2-724D-8371-5F37C5C55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957" y="2067318"/>
            <a:ext cx="5901856" cy="36612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5AEEC489-92C3-E747-9DB3-821A6041848B}"/>
                  </a:ext>
                </a:extLst>
              </p:cNvPr>
              <p:cNvSpPr/>
              <p:nvPr/>
            </p:nvSpPr>
            <p:spPr>
              <a:xfrm>
                <a:off x="9182650" y="4693726"/>
                <a:ext cx="3009350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srgbClr val="C00000"/>
                    </a:solidFill>
                  </a:rPr>
                  <a:t>P2</a:t>
                </a:r>
              </a:p>
              <a:p>
                <a:pPr marL="285750" indent="-285750">
                  <a:buClr>
                    <a:schemeClr val="accent1"/>
                  </a:buClr>
                  <a:buFont typeface="Wingdings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Extracted beam mode</a:t>
                </a:r>
              </a:p>
              <a:p>
                <a:pPr marL="285750" indent="-285750">
                  <a:buClr>
                    <a:schemeClr val="accent1"/>
                  </a:buClr>
                  <a:buFont typeface="Wingdings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Parity violation experiment</a:t>
                </a:r>
              </a:p>
              <a:p>
                <a:pPr marL="285750" indent="-285750">
                  <a:buClr>
                    <a:schemeClr val="accent1"/>
                  </a:buClr>
                  <a:buFont typeface="Wingdings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10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22</a:t>
                </a:r>
                <a:r>
                  <a:rPr lang="en-GB" dirty="0">
                    <a:solidFill>
                      <a:schemeClr val="tx1"/>
                    </a:solidFill>
                  </a:rPr>
                  <a:t> Electrons  / a</a:t>
                </a:r>
              </a:p>
              <a:p>
                <a:pPr marL="285750" indent="-285750">
                  <a:buClr>
                    <a:schemeClr val="accent1"/>
                  </a:buClr>
                  <a:buFont typeface="Wingdings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, </a:t>
                </a:r>
                <a:r>
                  <a:rPr lang="de-DE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neutron</a:t>
                </a:r>
                <a:r>
                  <a:rPr lang="de-DE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skin</a:t>
                </a:r>
                <a:r>
                  <a:rPr lang="de-DE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etc.</a:t>
                </a:r>
              </a:p>
            </p:txBody>
          </p:sp>
        </mc:Choice>
        <mc:Fallback xmlns="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5AEEC489-92C3-E747-9DB3-821A60418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650" y="4693726"/>
                <a:ext cx="3009350" cy="1477328"/>
              </a:xfrm>
              <a:prstGeom prst="rect">
                <a:avLst/>
              </a:prstGeom>
              <a:blipFill>
                <a:blip r:embed="rId3"/>
                <a:stretch>
                  <a:fillRect l="-1255" t="-1709" r="-418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>
            <a:extLst>
              <a:ext uri="{FF2B5EF4-FFF2-40B4-BE49-F238E27FC236}">
                <a16:creationId xmlns:a16="http://schemas.microsoft.com/office/drawing/2014/main" id="{A26E0316-3DED-2E48-8287-D24C58401CB0}"/>
              </a:ext>
            </a:extLst>
          </p:cNvPr>
          <p:cNvSpPr/>
          <p:nvPr/>
        </p:nvSpPr>
        <p:spPr>
          <a:xfrm>
            <a:off x="3667760" y="2489200"/>
            <a:ext cx="873760" cy="22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092BEC-CAD3-C148-BFF7-8A514AAF7CC1}"/>
              </a:ext>
            </a:extLst>
          </p:cNvPr>
          <p:cNvSpPr/>
          <p:nvPr/>
        </p:nvSpPr>
        <p:spPr>
          <a:xfrm>
            <a:off x="6675120" y="2011680"/>
            <a:ext cx="1117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38F5FFC-C358-3640-B226-AEED96A4829E}"/>
              </a:ext>
            </a:extLst>
          </p:cNvPr>
          <p:cNvSpPr/>
          <p:nvPr/>
        </p:nvSpPr>
        <p:spPr>
          <a:xfrm>
            <a:off x="8686800" y="5506720"/>
            <a:ext cx="46736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614DD77-4FFE-2A47-8C16-3B295698A1EE}"/>
              </a:ext>
            </a:extLst>
          </p:cNvPr>
          <p:cNvSpPr/>
          <p:nvPr/>
        </p:nvSpPr>
        <p:spPr>
          <a:xfrm>
            <a:off x="6757542" y="991729"/>
            <a:ext cx="4327018" cy="147732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DarkMESA</a:t>
            </a:r>
            <a:endParaRPr lang="en-GB" b="1" dirty="0">
              <a:solidFill>
                <a:srgbClr val="C00000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GB" dirty="0"/>
              <a:t>Beam dump experiment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Direct detection of light dark matter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PbF</a:t>
            </a:r>
            <a:r>
              <a:rPr lang="en-GB" baseline="-25000" dirty="0"/>
              <a:t>2</a:t>
            </a:r>
            <a:r>
              <a:rPr lang="en-GB" dirty="0"/>
              <a:t> and lead glass Cerenkov calorimeter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Staged approach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8CA140E-D4B4-2140-859A-4FD697620915}"/>
              </a:ext>
            </a:extLst>
          </p:cNvPr>
          <p:cNvSpPr/>
          <p:nvPr/>
        </p:nvSpPr>
        <p:spPr>
          <a:xfrm>
            <a:off x="289558" y="1447300"/>
            <a:ext cx="341471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MAGIX experiment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GB" dirty="0"/>
              <a:t>Operated in ERL mode of MESA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GB" dirty="0"/>
              <a:t>Double-arm spectrometers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GB" dirty="0"/>
              <a:t>Internal gas target experiment 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GB" dirty="0"/>
              <a:t>Gas jet target commissioned </a:t>
            </a:r>
          </a:p>
          <a:p>
            <a:r>
              <a:rPr lang="en-GB" dirty="0"/>
              <a:t>     at A1/MAMI already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304FBB-D710-7E46-AEFD-547DC8265468}"/>
              </a:ext>
            </a:extLst>
          </p:cNvPr>
          <p:cNvSpPr/>
          <p:nvPr/>
        </p:nvSpPr>
        <p:spPr>
          <a:xfrm>
            <a:off x="10789920" y="1137920"/>
            <a:ext cx="46736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7CAD14B-6D7C-7E4E-B171-60073414AE69}"/>
              </a:ext>
            </a:extLst>
          </p:cNvPr>
          <p:cNvSpPr txBox="1"/>
          <p:nvPr/>
        </p:nvSpPr>
        <p:spPr>
          <a:xfrm>
            <a:off x="154055" y="3797138"/>
            <a:ext cx="3009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Main </a:t>
            </a:r>
            <a:r>
              <a:rPr lang="de-DE" dirty="0" err="1">
                <a:solidFill>
                  <a:srgbClr val="C00000"/>
                </a:solidFill>
              </a:rPr>
              <a:t>components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of</a:t>
            </a:r>
            <a:r>
              <a:rPr lang="de-DE" dirty="0">
                <a:solidFill>
                  <a:srgbClr val="C00000"/>
                </a:solidFill>
              </a:rPr>
              <a:t> MAGIX </a:t>
            </a:r>
            <a:r>
              <a:rPr lang="de-DE" dirty="0" err="1">
                <a:solidFill>
                  <a:srgbClr val="C00000"/>
                </a:solidFill>
              </a:rPr>
              <a:t>and</a:t>
            </a:r>
            <a:r>
              <a:rPr lang="de-DE" dirty="0">
                <a:solidFill>
                  <a:srgbClr val="C00000"/>
                </a:solidFill>
              </a:rPr>
              <a:t> P2 </a:t>
            </a:r>
            <a:r>
              <a:rPr lang="de-DE" dirty="0" err="1">
                <a:solidFill>
                  <a:srgbClr val="C00000"/>
                </a:solidFill>
              </a:rPr>
              <a:t>presently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constructed</a:t>
            </a:r>
            <a:r>
              <a:rPr lang="de-DE" dirty="0">
                <a:solidFill>
                  <a:srgbClr val="C00000"/>
                </a:solidFill>
              </a:rPr>
              <a:t> in </a:t>
            </a:r>
            <a:r>
              <a:rPr lang="de-DE" dirty="0" err="1">
                <a:solidFill>
                  <a:srgbClr val="C00000"/>
                </a:solidFill>
              </a:rPr>
              <a:t>industry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and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assembled</a:t>
            </a:r>
            <a:r>
              <a:rPr lang="de-DE" dirty="0">
                <a:solidFill>
                  <a:srgbClr val="C00000"/>
                </a:solidFill>
              </a:rPr>
              <a:t> </a:t>
            </a:r>
          </a:p>
          <a:p>
            <a:r>
              <a:rPr lang="de-DE" dirty="0">
                <a:solidFill>
                  <a:srgbClr val="C00000"/>
                </a:solidFill>
              </a:rPr>
              <a:t>in </a:t>
            </a:r>
            <a:r>
              <a:rPr lang="de-DE" dirty="0" err="1">
                <a:solidFill>
                  <a:srgbClr val="C00000"/>
                </a:solidFill>
              </a:rPr>
              <a:t>house</a:t>
            </a:r>
            <a:r>
              <a:rPr lang="de-DE" dirty="0">
                <a:solidFill>
                  <a:srgbClr val="C00000"/>
                </a:solidFill>
              </a:rPr>
              <a:t> (</a:t>
            </a:r>
            <a:r>
              <a:rPr lang="de-DE" dirty="0" err="1">
                <a:solidFill>
                  <a:srgbClr val="C00000"/>
                </a:solidFill>
              </a:rPr>
              <a:t>funding</a:t>
            </a:r>
            <a:r>
              <a:rPr lang="de-DE" dirty="0">
                <a:solidFill>
                  <a:srgbClr val="C00000"/>
                </a:solidFill>
              </a:rPr>
              <a:t> via </a:t>
            </a:r>
            <a:r>
              <a:rPr lang="de-DE" dirty="0" err="1">
                <a:solidFill>
                  <a:srgbClr val="C00000"/>
                </a:solidFill>
              </a:rPr>
              <a:t>major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research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instrumentation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program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of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federal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government</a:t>
            </a:r>
            <a:r>
              <a:rPr lang="de-DE" dirty="0">
                <a:solidFill>
                  <a:srgbClr val="C00000"/>
                </a:solidFill>
              </a:rPr>
              <a:t>)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49E7535-0F75-1734-C67A-C158093D2C87}"/>
              </a:ext>
            </a:extLst>
          </p:cNvPr>
          <p:cNvGrpSpPr>
            <a:grpSpLocks noChangeAspect="1"/>
          </p:cNvGrpSpPr>
          <p:nvPr/>
        </p:nvGrpSpPr>
        <p:grpSpPr>
          <a:xfrm>
            <a:off x="10329415" y="113667"/>
            <a:ext cx="1538387" cy="1338226"/>
            <a:chOff x="3468876" y="376538"/>
            <a:chExt cx="6449582" cy="5610421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239FF579-8537-E710-2991-8257F1ECF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876" y="1431222"/>
              <a:ext cx="6449582" cy="45557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8" name="Grafik 46">
              <a:extLst>
                <a:ext uri="{FF2B5EF4-FFF2-40B4-BE49-F238E27FC236}">
                  <a16:creationId xmlns:a16="http://schemas.microsoft.com/office/drawing/2014/main" id="{583AA9D7-E4C6-F224-D774-2A2A4C1BB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7443" y="376538"/>
              <a:ext cx="1722613" cy="3416987"/>
            </a:xfrm>
            <a:prstGeom prst="rect">
              <a:avLst/>
            </a:prstGeom>
          </p:spPr>
        </p:pic>
      </p:grp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EA10DB03-5214-9CFE-0AA2-A267868F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6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DB935E-882C-2C44-8A27-358C1785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065512-F323-4E4E-BC05-14F8D62175E1}"/>
              </a:ext>
            </a:extLst>
          </p:cNvPr>
          <p:cNvSpPr txBox="1">
            <a:spLocks/>
          </p:cNvSpPr>
          <p:nvPr/>
        </p:nvSpPr>
        <p:spPr>
          <a:xfrm>
            <a:off x="147635" y="135467"/>
            <a:ext cx="11710989" cy="7074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Dark Matter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37088-0BA6-2142-B611-1152A809CC12}"/>
              </a:ext>
            </a:extLst>
          </p:cNvPr>
          <p:cNvSpPr txBox="1"/>
          <p:nvPr/>
        </p:nvSpPr>
        <p:spPr>
          <a:xfrm>
            <a:off x="462162" y="1536174"/>
            <a:ext cx="3214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Numerous astronomical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 is matter missing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Matter which does not interact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Only Gravitation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Observations by astronomer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Rotation velocity in galaxies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47D380B-A428-624D-84F7-A557A353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1587746"/>
            <a:ext cx="8001000" cy="4000500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0B82F77-E5D7-6F46-9242-040BC85A5C8A}"/>
              </a:ext>
            </a:extLst>
          </p:cNvPr>
          <p:cNvCxnSpPr>
            <a:cxnSpLocks/>
          </p:cNvCxnSpPr>
          <p:nvPr/>
        </p:nvCxnSpPr>
        <p:spPr>
          <a:xfrm flipV="1">
            <a:off x="7458075" y="2812673"/>
            <a:ext cx="0" cy="757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7C500E11-A2A2-5540-8108-B3EF83CB9AD1}"/>
              </a:ext>
            </a:extLst>
          </p:cNvPr>
          <p:cNvCxnSpPr/>
          <p:nvPr/>
        </p:nvCxnSpPr>
        <p:spPr>
          <a:xfrm>
            <a:off x="5872163" y="3571875"/>
            <a:ext cx="205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0986B5BF-8A51-B741-91C9-DE9793AEE834}"/>
              </a:ext>
            </a:extLst>
          </p:cNvPr>
          <p:cNvSpPr txBox="1"/>
          <p:nvPr/>
        </p:nvSpPr>
        <p:spPr>
          <a:xfrm>
            <a:off x="7351035" y="3569912"/>
            <a:ext cx="75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radius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C863B15-1F65-0447-B993-006B406100AC}"/>
              </a:ext>
            </a:extLst>
          </p:cNvPr>
          <p:cNvSpPr txBox="1"/>
          <p:nvPr/>
        </p:nvSpPr>
        <p:spPr>
          <a:xfrm>
            <a:off x="6487553" y="2110599"/>
            <a:ext cx="1941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Velocity according </a:t>
            </a:r>
          </a:p>
          <a:p>
            <a:r>
              <a:rPr lang="en-US" dirty="0">
                <a:solidFill>
                  <a:schemeClr val="bg1"/>
                </a:solidFill>
              </a:rPr>
              <a:t>to visible matter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1F5A6BF-DBAF-CC4E-9AAA-243C503FCC49}"/>
              </a:ext>
            </a:extLst>
          </p:cNvPr>
          <p:cNvSpPr txBox="1"/>
          <p:nvPr/>
        </p:nvSpPr>
        <p:spPr>
          <a:xfrm>
            <a:off x="9450709" y="2549530"/>
            <a:ext cx="191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Velocity measured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FF24B99-7520-D944-B3EC-1F222BF15EE4}"/>
              </a:ext>
            </a:extLst>
          </p:cNvPr>
          <p:cNvCxnSpPr>
            <a:cxnSpLocks/>
          </p:cNvCxnSpPr>
          <p:nvPr/>
        </p:nvCxnSpPr>
        <p:spPr>
          <a:xfrm flipV="1">
            <a:off x="11420074" y="2110599"/>
            <a:ext cx="0" cy="1457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7A8B5CBB-6537-5C42-90F0-484BE60650B9}"/>
              </a:ext>
            </a:extLst>
          </p:cNvPr>
          <p:cNvCxnSpPr/>
          <p:nvPr/>
        </p:nvCxnSpPr>
        <p:spPr>
          <a:xfrm>
            <a:off x="9834162" y="3569912"/>
            <a:ext cx="205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0E29248C-D7C6-A34D-AC46-681AE51C8DFD}"/>
              </a:ext>
            </a:extLst>
          </p:cNvPr>
          <p:cNvSpPr txBox="1"/>
          <p:nvPr/>
        </p:nvSpPr>
        <p:spPr>
          <a:xfrm>
            <a:off x="10862862" y="3587996"/>
            <a:ext cx="75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radius</a:t>
            </a:r>
          </a:p>
        </p:txBody>
      </p:sp>
    </p:spTree>
    <p:extLst>
      <p:ext uri="{BB962C8B-B14F-4D97-AF65-F5344CB8AC3E}">
        <p14:creationId xmlns:p14="http://schemas.microsoft.com/office/powerpoint/2010/main" val="2040646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8DF49A3-98B4-3440-A4BE-870E16B39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009" y="4732225"/>
            <a:ext cx="2019872" cy="15149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345" y="-103532"/>
            <a:ext cx="10515600" cy="1325563"/>
          </a:xfrm>
        </p:spPr>
        <p:txBody>
          <a:bodyPr/>
          <a:lstStyle/>
          <a:p>
            <a:r>
              <a:rPr lang="en-US" dirty="0"/>
              <a:t>Mesa accelerator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01B550A5-3030-C343-BFA7-8CAD5E78363C}"/>
              </a:ext>
            </a:extLst>
          </p:cNvPr>
          <p:cNvSpPr/>
          <p:nvPr/>
        </p:nvSpPr>
        <p:spPr>
          <a:xfrm>
            <a:off x="7096373" y="4361363"/>
            <a:ext cx="1386416" cy="560917"/>
          </a:xfrm>
          <a:custGeom>
            <a:avLst/>
            <a:gdLst>
              <a:gd name="connsiteX0" fmla="*/ 0 w 1386416"/>
              <a:gd name="connsiteY0" fmla="*/ 232833 h 560917"/>
              <a:gd name="connsiteX1" fmla="*/ 105833 w 1386416"/>
              <a:gd name="connsiteY1" fmla="*/ 412750 h 560917"/>
              <a:gd name="connsiteX2" fmla="*/ 518583 w 1386416"/>
              <a:gd name="connsiteY2" fmla="*/ 560917 h 560917"/>
              <a:gd name="connsiteX3" fmla="*/ 1386416 w 1386416"/>
              <a:gd name="connsiteY3" fmla="*/ 423333 h 560917"/>
              <a:gd name="connsiteX4" fmla="*/ 1375833 w 1386416"/>
              <a:gd name="connsiteY4" fmla="*/ 0 h 560917"/>
              <a:gd name="connsiteX5" fmla="*/ 232833 w 1386416"/>
              <a:gd name="connsiteY5" fmla="*/ 116417 h 560917"/>
              <a:gd name="connsiteX6" fmla="*/ 0 w 1386416"/>
              <a:gd name="connsiteY6" fmla="*/ 232833 h 56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16" h="560917">
                <a:moveTo>
                  <a:pt x="0" y="232833"/>
                </a:moveTo>
                <a:lnTo>
                  <a:pt x="105833" y="412750"/>
                </a:lnTo>
                <a:lnTo>
                  <a:pt x="518583" y="560917"/>
                </a:lnTo>
                <a:lnTo>
                  <a:pt x="1386416" y="423333"/>
                </a:lnTo>
                <a:lnTo>
                  <a:pt x="1375833" y="0"/>
                </a:lnTo>
                <a:lnTo>
                  <a:pt x="232833" y="116417"/>
                </a:lnTo>
                <a:lnTo>
                  <a:pt x="0" y="2328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7F5597A5-DE45-0E4F-923B-6ECBC048B441}"/>
              </a:ext>
            </a:extLst>
          </p:cNvPr>
          <p:cNvSpPr/>
          <p:nvPr/>
        </p:nvSpPr>
        <p:spPr>
          <a:xfrm>
            <a:off x="2634440" y="3995178"/>
            <a:ext cx="1386416" cy="560917"/>
          </a:xfrm>
          <a:custGeom>
            <a:avLst/>
            <a:gdLst>
              <a:gd name="connsiteX0" fmla="*/ 0 w 1386416"/>
              <a:gd name="connsiteY0" fmla="*/ 232833 h 560917"/>
              <a:gd name="connsiteX1" fmla="*/ 105833 w 1386416"/>
              <a:gd name="connsiteY1" fmla="*/ 412750 h 560917"/>
              <a:gd name="connsiteX2" fmla="*/ 518583 w 1386416"/>
              <a:gd name="connsiteY2" fmla="*/ 560917 h 560917"/>
              <a:gd name="connsiteX3" fmla="*/ 1386416 w 1386416"/>
              <a:gd name="connsiteY3" fmla="*/ 423333 h 560917"/>
              <a:gd name="connsiteX4" fmla="*/ 1375833 w 1386416"/>
              <a:gd name="connsiteY4" fmla="*/ 0 h 560917"/>
              <a:gd name="connsiteX5" fmla="*/ 232833 w 1386416"/>
              <a:gd name="connsiteY5" fmla="*/ 116417 h 560917"/>
              <a:gd name="connsiteX6" fmla="*/ 0 w 1386416"/>
              <a:gd name="connsiteY6" fmla="*/ 232833 h 56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16" h="560917">
                <a:moveTo>
                  <a:pt x="0" y="232833"/>
                </a:moveTo>
                <a:lnTo>
                  <a:pt x="105833" y="412750"/>
                </a:lnTo>
                <a:lnTo>
                  <a:pt x="518583" y="560917"/>
                </a:lnTo>
                <a:lnTo>
                  <a:pt x="1386416" y="423333"/>
                </a:lnTo>
                <a:lnTo>
                  <a:pt x="1375833" y="0"/>
                </a:lnTo>
                <a:lnTo>
                  <a:pt x="232833" y="116417"/>
                </a:lnTo>
                <a:lnTo>
                  <a:pt x="0" y="2328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6B861D6-9BFD-3B4F-871F-5CB6E6077AB8}"/>
              </a:ext>
            </a:extLst>
          </p:cNvPr>
          <p:cNvSpPr/>
          <p:nvPr/>
        </p:nvSpPr>
        <p:spPr>
          <a:xfrm>
            <a:off x="2337691" y="2244780"/>
            <a:ext cx="3964934" cy="6566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85B32A5-5584-BA4B-A504-60FAF33C2982}"/>
              </a:ext>
            </a:extLst>
          </p:cNvPr>
          <p:cNvSpPr/>
          <p:nvPr/>
        </p:nvSpPr>
        <p:spPr>
          <a:xfrm>
            <a:off x="3455707" y="4266110"/>
            <a:ext cx="533400" cy="1799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9AC3B0-5FDE-F344-A14C-41364144C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429" y="1607081"/>
            <a:ext cx="7160116" cy="405122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76B9E4C-8E33-5446-AB1D-2B3B2FA67C97}"/>
              </a:ext>
            </a:extLst>
          </p:cNvPr>
          <p:cNvSpPr txBox="1"/>
          <p:nvPr/>
        </p:nvSpPr>
        <p:spPr>
          <a:xfrm>
            <a:off x="218318" y="1080926"/>
            <a:ext cx="4516200" cy="247760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C00000"/>
                </a:solidFill>
              </a:rPr>
              <a:t>Key parameters MESA: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GB" dirty="0">
                <a:solidFill>
                  <a:schemeClr val="accent2"/>
                </a:solidFill>
              </a:rPr>
              <a:t>  Two operation modes: extracted beam (EB) or energy recovering (ERL)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GB" sz="1600" dirty="0"/>
              <a:t>  Max. beam energy 155 MeV (EB), 105 MeV (ERL) 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GB" sz="1600" dirty="0"/>
              <a:t>  Beam current 150 µA (EB), 1 mA (ERL)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GB" sz="1600" dirty="0"/>
              <a:t>  Superconducting cavities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GB" sz="1600" dirty="0"/>
              <a:t>  Start commissioning 2024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GB" sz="1600" dirty="0"/>
              <a:t>  New research building (par. 91b GG)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GB" sz="1600" dirty="0"/>
              <a:t>  Can run in parallel to MAMI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4DB2BDE-C259-4846-8286-5C096529C280}"/>
              </a:ext>
            </a:extLst>
          </p:cNvPr>
          <p:cNvSpPr txBox="1"/>
          <p:nvPr/>
        </p:nvSpPr>
        <p:spPr>
          <a:xfrm>
            <a:off x="3537351" y="6211669"/>
            <a:ext cx="266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</a:rPr>
              <a:t>Cryomodules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successfully</a:t>
            </a:r>
            <a:r>
              <a:rPr lang="de-DE" b="1" dirty="0">
                <a:solidFill>
                  <a:srgbClr val="C00000"/>
                </a:solidFill>
              </a:rPr>
              <a:t> </a:t>
            </a:r>
          </a:p>
          <a:p>
            <a:r>
              <a:rPr lang="de-DE" b="1" dirty="0" err="1">
                <a:solidFill>
                  <a:srgbClr val="C00000"/>
                </a:solidFill>
              </a:rPr>
              <a:t>Tested</a:t>
            </a:r>
            <a:r>
              <a:rPr lang="de-DE" b="1" dirty="0">
                <a:solidFill>
                  <a:srgbClr val="C00000"/>
                </a:solidFill>
              </a:rPr>
              <a:t> and </a:t>
            </a:r>
            <a:r>
              <a:rPr lang="de-DE" b="1" dirty="0" err="1">
                <a:solidFill>
                  <a:srgbClr val="C00000"/>
                </a:solidFill>
              </a:rPr>
              <a:t>now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installed</a:t>
            </a:r>
            <a:endParaRPr lang="de-DE" b="1" dirty="0">
              <a:solidFill>
                <a:srgbClr val="C00000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38EF36-330A-A84A-8D63-F465BFB70952}"/>
              </a:ext>
            </a:extLst>
          </p:cNvPr>
          <p:cNvGrpSpPr/>
          <p:nvPr/>
        </p:nvGrpSpPr>
        <p:grpSpPr>
          <a:xfrm>
            <a:off x="5803686" y="1905408"/>
            <a:ext cx="6463848" cy="4341721"/>
            <a:chOff x="5803686" y="1905408"/>
            <a:chExt cx="6463848" cy="4341721"/>
          </a:xfrm>
        </p:grpSpPr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A4F6361E-88F6-514B-B482-CCE19A84766D}"/>
                </a:ext>
              </a:extLst>
            </p:cNvPr>
            <p:cNvCxnSpPr>
              <a:cxnSpLocks/>
            </p:cNvCxnSpPr>
            <p:nvPr/>
          </p:nvCxnSpPr>
          <p:spPr>
            <a:xfrm>
              <a:off x="7499636" y="3032897"/>
              <a:ext cx="912844" cy="1386703"/>
            </a:xfrm>
            <a:prstGeom prst="line">
              <a:avLst/>
            </a:prstGeom>
            <a:ln w="34925">
              <a:solidFill>
                <a:srgbClr val="9F0926"/>
              </a:solidFill>
              <a:prstDash val="solid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B7DEDD53-4394-F54E-A5F9-C6BEC646EF8B}"/>
                </a:ext>
              </a:extLst>
            </p:cNvPr>
            <p:cNvSpPr/>
            <p:nvPr/>
          </p:nvSpPr>
          <p:spPr>
            <a:xfrm>
              <a:off x="5803686" y="1905408"/>
              <a:ext cx="3663387" cy="2239702"/>
            </a:xfrm>
            <a:custGeom>
              <a:avLst/>
              <a:gdLst>
                <a:gd name="connsiteX0" fmla="*/ 347240 w 3663387"/>
                <a:gd name="connsiteY0" fmla="*/ 1556795 h 2239702"/>
                <a:gd name="connsiteX1" fmla="*/ 0 w 3663387"/>
                <a:gd name="connsiteY1" fmla="*/ 1336876 h 2239702"/>
                <a:gd name="connsiteX2" fmla="*/ 2314936 w 3663387"/>
                <a:gd name="connsiteY2" fmla="*/ 0 h 2239702"/>
                <a:gd name="connsiteX3" fmla="*/ 3663387 w 3663387"/>
                <a:gd name="connsiteY3" fmla="*/ 798654 h 2239702"/>
                <a:gd name="connsiteX4" fmla="*/ 1122744 w 3663387"/>
                <a:gd name="connsiteY4" fmla="*/ 2239702 h 2239702"/>
                <a:gd name="connsiteX5" fmla="*/ 729205 w 3663387"/>
                <a:gd name="connsiteY5" fmla="*/ 2002421 h 2239702"/>
                <a:gd name="connsiteX6" fmla="*/ 1522071 w 3663387"/>
                <a:gd name="connsiteY6" fmla="*/ 1527859 h 2239702"/>
                <a:gd name="connsiteX7" fmla="*/ 1041721 w 3663387"/>
                <a:gd name="connsiteY7" fmla="*/ 1250066 h 2239702"/>
                <a:gd name="connsiteX8" fmla="*/ 416688 w 3663387"/>
                <a:gd name="connsiteY8" fmla="*/ 1614669 h 2239702"/>
                <a:gd name="connsiteX9" fmla="*/ 347240 w 3663387"/>
                <a:gd name="connsiteY9" fmla="*/ 1556795 h 223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63387" h="2239702">
                  <a:moveTo>
                    <a:pt x="347240" y="1556795"/>
                  </a:moveTo>
                  <a:lnTo>
                    <a:pt x="0" y="1336876"/>
                  </a:lnTo>
                  <a:lnTo>
                    <a:pt x="2314936" y="0"/>
                  </a:lnTo>
                  <a:lnTo>
                    <a:pt x="3663387" y="798654"/>
                  </a:lnTo>
                  <a:lnTo>
                    <a:pt x="1122744" y="2239702"/>
                  </a:lnTo>
                  <a:lnTo>
                    <a:pt x="729205" y="2002421"/>
                  </a:lnTo>
                  <a:lnTo>
                    <a:pt x="1522071" y="1527859"/>
                  </a:lnTo>
                  <a:lnTo>
                    <a:pt x="1041721" y="1250066"/>
                  </a:lnTo>
                  <a:lnTo>
                    <a:pt x="416688" y="1614669"/>
                  </a:lnTo>
                  <a:lnTo>
                    <a:pt x="347240" y="1556795"/>
                  </a:lnTo>
                  <a:close/>
                </a:path>
              </a:pathLst>
            </a:custGeom>
            <a:solidFill>
              <a:srgbClr val="9F0926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F3EB686-5A97-674C-A3EA-CD2C99998C2C}"/>
                </a:ext>
              </a:extLst>
            </p:cNvPr>
            <p:cNvGrpSpPr/>
            <p:nvPr/>
          </p:nvGrpSpPr>
          <p:grpSpPr>
            <a:xfrm>
              <a:off x="7233207" y="4378960"/>
              <a:ext cx="5034327" cy="1868169"/>
              <a:chOff x="7233207" y="4378960"/>
              <a:chExt cx="5034327" cy="1868169"/>
            </a:xfrm>
          </p:grpSpPr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58ECACB-CDE3-454E-870B-EEADC6512F85}"/>
                  </a:ext>
                </a:extLst>
              </p:cNvPr>
              <p:cNvSpPr txBox="1"/>
              <p:nvPr/>
            </p:nvSpPr>
            <p:spPr>
              <a:xfrm>
                <a:off x="7233207" y="4378960"/>
                <a:ext cx="5034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>
                    <a:solidFill>
                      <a:srgbClr val="C00000"/>
                    </a:solidFill>
                  </a:rPr>
                  <a:t>New </a:t>
                </a:r>
                <a:r>
                  <a:rPr lang="de-DE" b="1" dirty="0" err="1">
                    <a:solidFill>
                      <a:srgbClr val="C00000"/>
                    </a:solidFill>
                  </a:rPr>
                  <a:t>underground</a:t>
                </a:r>
                <a:r>
                  <a:rPr lang="de-DE" b="1" dirty="0">
                    <a:solidFill>
                      <a:srgbClr val="C00000"/>
                    </a:solidFill>
                  </a:rPr>
                  <a:t> experimental hall (par. 91b GG)</a:t>
                </a:r>
              </a:p>
            </p:txBody>
          </p:sp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E7C1688E-3486-C546-A08B-9E9AC007F4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5870" y="4774310"/>
                <a:ext cx="1964690" cy="1472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55DF7C4-7C93-A44D-B66F-15179E2E60B4}"/>
                  </a:ext>
                </a:extLst>
              </p:cNvPr>
              <p:cNvSpPr txBox="1"/>
              <p:nvPr/>
            </p:nvSpPr>
            <p:spPr>
              <a:xfrm>
                <a:off x="8727440" y="4744720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/>
                  <a:t>Oct</a:t>
                </a:r>
                <a:r>
                  <a:rPr lang="de-DE" dirty="0"/>
                  <a:t>. 20</a:t>
                </a: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161837B0-3B57-0245-B8C6-F2C9E158AD51}"/>
                  </a:ext>
                </a:extLst>
              </p:cNvPr>
              <p:cNvSpPr txBox="1"/>
              <p:nvPr/>
            </p:nvSpPr>
            <p:spPr>
              <a:xfrm>
                <a:off x="10869161" y="4720900"/>
                <a:ext cx="856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/>
                  <a:t>Oct</a:t>
                </a:r>
                <a:r>
                  <a:rPr lang="de-DE" dirty="0"/>
                  <a:t>. 23</a:t>
                </a:r>
              </a:p>
            </p:txBody>
          </p:sp>
        </p:grpSp>
      </p:grpSp>
      <p:grpSp>
        <p:nvGrpSpPr>
          <p:cNvPr id="23" name="Gruppierung 11">
            <a:extLst>
              <a:ext uri="{FF2B5EF4-FFF2-40B4-BE49-F238E27FC236}">
                <a16:creationId xmlns:a16="http://schemas.microsoft.com/office/drawing/2014/main" id="{EC5C8EAE-02DB-5944-89C4-FD835E3727A7}"/>
              </a:ext>
            </a:extLst>
          </p:cNvPr>
          <p:cNvGrpSpPr/>
          <p:nvPr/>
        </p:nvGrpSpPr>
        <p:grpSpPr>
          <a:xfrm>
            <a:off x="289400" y="3354785"/>
            <a:ext cx="6770368" cy="3342381"/>
            <a:chOff x="203694" y="1068921"/>
            <a:chExt cx="6770368" cy="3342381"/>
          </a:xfrm>
        </p:grpSpPr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DFDEEE9-B224-0046-B05E-6611ECCB88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4980" y="1068921"/>
              <a:ext cx="3589421" cy="2525515"/>
            </a:xfrm>
            <a:prstGeom prst="line">
              <a:avLst/>
            </a:prstGeom>
            <a:ln w="34925">
              <a:solidFill>
                <a:srgbClr val="FFFF00"/>
              </a:solidFill>
              <a:prstDash val="solid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Bild 22">
              <a:extLst>
                <a:ext uri="{FF2B5EF4-FFF2-40B4-BE49-F238E27FC236}">
                  <a16:creationId xmlns:a16="http://schemas.microsoft.com/office/drawing/2014/main" id="{06294332-58F3-DC4E-B218-2C60A5984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694" y="2715006"/>
              <a:ext cx="3154634" cy="1696296"/>
            </a:xfrm>
            <a:prstGeom prst="rect">
              <a:avLst/>
            </a:prstGeom>
            <a:noFill/>
            <a:ln w="63500">
              <a:solidFill>
                <a:srgbClr val="FFFF00"/>
              </a:solidFill>
            </a:ln>
          </p:spPr>
        </p:pic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0AC40808-CDFE-9C44-A5E1-58523AA50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071" y="1543595"/>
              <a:ext cx="3564991" cy="1577082"/>
            </a:xfrm>
            <a:prstGeom prst="line">
              <a:avLst/>
            </a:prstGeom>
            <a:ln w="34925">
              <a:solidFill>
                <a:srgbClr val="FFFF00"/>
              </a:solidFill>
              <a:prstDash val="solid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0460576-255F-F027-7D3A-3A35D340410E}"/>
              </a:ext>
            </a:extLst>
          </p:cNvPr>
          <p:cNvGrpSpPr>
            <a:grpSpLocks noChangeAspect="1"/>
          </p:cNvGrpSpPr>
          <p:nvPr/>
        </p:nvGrpSpPr>
        <p:grpSpPr>
          <a:xfrm>
            <a:off x="10329415" y="113667"/>
            <a:ext cx="1538387" cy="1338226"/>
            <a:chOff x="3468876" y="376538"/>
            <a:chExt cx="6449582" cy="5610421"/>
          </a:xfrm>
        </p:grpSpPr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8C0DE6D8-1053-E12F-FB09-973C4C035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876" y="1431222"/>
              <a:ext cx="6449582" cy="45557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2" name="Grafik 46">
              <a:extLst>
                <a:ext uri="{FF2B5EF4-FFF2-40B4-BE49-F238E27FC236}">
                  <a16:creationId xmlns:a16="http://schemas.microsoft.com/office/drawing/2014/main" id="{44BBACDA-52CE-CC29-70B9-0B00112E6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7443" y="376538"/>
              <a:ext cx="1722613" cy="3416987"/>
            </a:xfrm>
            <a:prstGeom prst="rect">
              <a:avLst/>
            </a:prstGeom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EFEB49DA-1FE1-18E8-610E-85F6B6931087}"/>
              </a:ext>
            </a:extLst>
          </p:cNvPr>
          <p:cNvGrpSpPr/>
          <p:nvPr/>
        </p:nvGrpSpPr>
        <p:grpSpPr>
          <a:xfrm>
            <a:off x="4870092" y="45273"/>
            <a:ext cx="6970848" cy="3798332"/>
            <a:chOff x="4615464" y="137160"/>
            <a:chExt cx="6970848" cy="379833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8F948BB-75AD-324E-88EA-6C54A236594F}"/>
                </a:ext>
              </a:extLst>
            </p:cNvPr>
            <p:cNvSpPr txBox="1"/>
            <p:nvPr/>
          </p:nvSpPr>
          <p:spPr>
            <a:xfrm>
              <a:off x="8792086" y="3566160"/>
              <a:ext cx="2794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rgbClr val="C00000"/>
                  </a:solidFill>
                </a:rPr>
                <a:t>Polarized</a:t>
              </a:r>
              <a:r>
                <a:rPr lang="de-DE" b="1" dirty="0">
                  <a:solidFill>
                    <a:srgbClr val="C00000"/>
                  </a:solidFill>
                </a:rPr>
                <a:t> Source Test Setup</a:t>
              </a:r>
            </a:p>
          </p:txBody>
        </p:sp>
        <p:pic>
          <p:nvPicPr>
            <p:cNvPr id="27" name="Bild 19">
              <a:extLst>
                <a:ext uri="{FF2B5EF4-FFF2-40B4-BE49-F238E27FC236}">
                  <a16:creationId xmlns:a16="http://schemas.microsoft.com/office/drawing/2014/main" id="{09EF580B-D72A-0844-945E-DB9C3BEA5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6735" y="1593685"/>
              <a:ext cx="2921363" cy="1940789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</p:pic>
        <p:pic>
          <p:nvPicPr>
            <p:cNvPr id="55" name="Grafik 54" descr="Ein Bild, das Ebene, rot enthält.&#10;&#10;Automatisch generierte Beschreibung">
              <a:extLst>
                <a:ext uri="{FF2B5EF4-FFF2-40B4-BE49-F238E27FC236}">
                  <a16:creationId xmlns:a16="http://schemas.microsoft.com/office/drawing/2014/main" id="{E602D244-D3F7-F9E0-3FB6-4BE5492C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464" y="137160"/>
              <a:ext cx="2330602" cy="1748233"/>
            </a:xfrm>
            <a:prstGeom prst="rect">
              <a:avLst/>
            </a:prstGeom>
            <a:ln w="63500">
              <a:solidFill>
                <a:srgbClr val="FFFF00"/>
              </a:solidFill>
            </a:ln>
          </p:spPr>
        </p:pic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19387047-04BA-A995-20A1-DCE7F04C08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6405" y="2560219"/>
              <a:ext cx="287586" cy="1072474"/>
            </a:xfrm>
            <a:prstGeom prst="line">
              <a:avLst/>
            </a:prstGeom>
            <a:ln w="34925">
              <a:solidFill>
                <a:srgbClr val="9F0926"/>
              </a:solidFill>
              <a:prstDash val="solid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111CF7F4-5CCE-B493-7B74-699FBC6CC46B}"/>
                </a:ext>
              </a:extLst>
            </p:cNvPr>
            <p:cNvSpPr txBox="1"/>
            <p:nvPr/>
          </p:nvSpPr>
          <p:spPr>
            <a:xfrm>
              <a:off x="4892837" y="1913888"/>
              <a:ext cx="1937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rgbClr val="C00000"/>
                  </a:solidFill>
                </a:rPr>
                <a:t>Preparation</a:t>
              </a:r>
              <a:r>
                <a:rPr lang="de-DE" b="1" dirty="0">
                  <a:solidFill>
                    <a:srgbClr val="C00000"/>
                  </a:solidFill>
                </a:rPr>
                <a:t> </a:t>
              </a:r>
              <a:r>
                <a:rPr lang="de-DE" b="1" dirty="0" err="1">
                  <a:solidFill>
                    <a:srgbClr val="C00000"/>
                  </a:solidFill>
                </a:rPr>
                <a:t>of</a:t>
              </a:r>
              <a:r>
                <a:rPr lang="de-DE" b="1" dirty="0">
                  <a:solidFill>
                    <a:srgbClr val="C00000"/>
                  </a:solidFill>
                </a:rPr>
                <a:t> P2 </a:t>
              </a:r>
            </a:p>
            <a:p>
              <a:r>
                <a:rPr lang="de-DE" b="1" dirty="0">
                  <a:solidFill>
                    <a:srgbClr val="C00000"/>
                  </a:solidFill>
                </a:rPr>
                <a:t>Magnet</a:t>
              </a:r>
            </a:p>
          </p:txBody>
        </p:sp>
      </p:grpSp>
      <p:sp>
        <p:nvSpPr>
          <p:cNvPr id="63" name="Textfeld 62">
            <a:extLst>
              <a:ext uri="{FF2B5EF4-FFF2-40B4-BE49-F238E27FC236}">
                <a16:creationId xmlns:a16="http://schemas.microsoft.com/office/drawing/2014/main" id="{41DD6311-82F9-CB18-AE01-3C439FD9C7BD}"/>
              </a:ext>
            </a:extLst>
          </p:cNvPr>
          <p:cNvSpPr txBox="1"/>
          <p:nvPr/>
        </p:nvSpPr>
        <p:spPr>
          <a:xfrm>
            <a:off x="5141792" y="2749845"/>
            <a:ext cx="700618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5 MeV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320C23AA-A91E-9E1D-B31A-039356E16448}"/>
              </a:ext>
            </a:extLst>
          </p:cNvPr>
          <p:cNvSpPr txBox="1"/>
          <p:nvPr/>
        </p:nvSpPr>
        <p:spPr>
          <a:xfrm>
            <a:off x="6388994" y="3057439"/>
            <a:ext cx="905289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+25 MeV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193E2A5D-D1B6-DB63-6D50-521F02E038D7}"/>
              </a:ext>
            </a:extLst>
          </p:cNvPr>
          <p:cNvSpPr txBox="1"/>
          <p:nvPr/>
        </p:nvSpPr>
        <p:spPr>
          <a:xfrm>
            <a:off x="6932527" y="3857750"/>
            <a:ext cx="905289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+25 MeV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0AFFF-D814-DC8A-F0B7-B6994CA4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40</a:t>
            </a:fld>
            <a:endParaRPr lang="en-US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4E54DF0-B084-BA0D-00B8-36D93C268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789491" y="-39261"/>
            <a:ext cx="2489249" cy="188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0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F66DB-F01C-C3B2-AEB9-62969D850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44B3FC-F350-A729-8D80-F204CA26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49BA85B0-B986-29C1-A366-1C697CCCE80C}"/>
              </a:ext>
            </a:extLst>
          </p:cNvPr>
          <p:cNvSpPr txBox="1"/>
          <p:nvPr/>
        </p:nvSpPr>
        <p:spPr>
          <a:xfrm>
            <a:off x="1054476" y="2090172"/>
            <a:ext cx="10677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solidFill>
                <a:srgbClr val="000090"/>
              </a:solidFill>
              <a:cs typeface="Symbol" charset="2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P2-Experiment (proton weak charge measurement) at MESA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516CA1-2AB4-C00F-6699-A6AD205AFCED}"/>
              </a:ext>
            </a:extLst>
          </p:cNvPr>
          <p:cNvSpPr/>
          <p:nvPr/>
        </p:nvSpPr>
        <p:spPr>
          <a:xfrm>
            <a:off x="1839919" y="240040"/>
            <a:ext cx="8042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97707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2074F-33C5-7268-7D1E-21B829F0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VES_SUMMARY_2013_2.pdf">
            <a:extLst>
              <a:ext uri="{FF2B5EF4-FFF2-40B4-BE49-F238E27FC236}">
                <a16:creationId xmlns:a16="http://schemas.microsoft.com/office/drawing/2014/main" id="{D6E8A980-1B3D-12BE-FFA4-FFF5FD416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06311" y="19698"/>
            <a:ext cx="6542011" cy="681860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6F1382F-6F44-164E-B92B-EAA850462217}"/>
              </a:ext>
            </a:extLst>
          </p:cNvPr>
          <p:cNvSpPr txBox="1"/>
          <p:nvPr/>
        </p:nvSpPr>
        <p:spPr>
          <a:xfrm>
            <a:off x="7803959" y="1146535"/>
            <a:ext cx="43564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P2: </a:t>
            </a:r>
          </a:p>
          <a:p>
            <a:endParaRPr lang="en-US" dirty="0"/>
          </a:p>
          <a:p>
            <a:r>
              <a:rPr lang="en-US" dirty="0"/>
              <a:t>Result of careful simulation process</a:t>
            </a:r>
          </a:p>
          <a:p>
            <a:endParaRPr lang="en-US" dirty="0"/>
          </a:p>
          <a:p>
            <a:r>
              <a:rPr lang="en-US" dirty="0"/>
              <a:t>Vera large acceptance</a:t>
            </a:r>
          </a:p>
          <a:p>
            <a:endParaRPr lang="en-US" dirty="0"/>
          </a:p>
          <a:p>
            <a:r>
              <a:rPr lang="en-US" dirty="0"/>
              <a:t>New concept of a solenoid for PVES</a:t>
            </a:r>
          </a:p>
          <a:p>
            <a:endParaRPr lang="en-US" dirty="0"/>
          </a:p>
          <a:p>
            <a:r>
              <a:rPr lang="en-US" dirty="0"/>
              <a:t>Optimization of scattering angle and acceptance for best accuracy</a:t>
            </a:r>
          </a:p>
        </p:txBody>
      </p:sp>
    </p:spTree>
    <p:extLst>
      <p:ext uri="{BB962C8B-B14F-4D97-AF65-F5344CB8AC3E}">
        <p14:creationId xmlns:p14="http://schemas.microsoft.com/office/powerpoint/2010/main" val="2441690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7E9A6F8-4F6F-5855-689B-482D494E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43</a:t>
            </a:fld>
            <a:endParaRPr lang="en-US" dirty="0"/>
          </a:p>
        </p:txBody>
      </p:sp>
      <p:pic>
        <p:nvPicPr>
          <p:cNvPr id="3" name="Bild 17">
            <a:extLst>
              <a:ext uri="{FF2B5EF4-FFF2-40B4-BE49-F238E27FC236}">
                <a16:creationId xmlns:a16="http://schemas.microsoft.com/office/drawing/2014/main" id="{18617686-B256-4F75-60E3-67FA1B8F8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68" y="1572186"/>
            <a:ext cx="2565400" cy="1739900"/>
          </a:xfrm>
          <a:prstGeom prst="rect">
            <a:avLst/>
          </a:prstGeom>
        </p:spPr>
      </p:pic>
      <p:pic>
        <p:nvPicPr>
          <p:cNvPr id="4" name="Bild 20">
            <a:extLst>
              <a:ext uri="{FF2B5EF4-FFF2-40B4-BE49-F238E27FC236}">
                <a16:creationId xmlns:a16="http://schemas.microsoft.com/office/drawing/2014/main" id="{E8B35ED2-839D-0DD5-1B0B-D08CECE1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787" y="1357422"/>
            <a:ext cx="6190213" cy="536405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0049C8B-1BE3-F5C6-01FD-70C9B683C704}"/>
              </a:ext>
            </a:extLst>
          </p:cNvPr>
          <p:cNvSpPr/>
          <p:nvPr/>
        </p:nvSpPr>
        <p:spPr>
          <a:xfrm>
            <a:off x="1414790" y="345024"/>
            <a:ext cx="836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Parity Violation experiments need very high luminosity</a:t>
            </a:r>
          </a:p>
        </p:txBody>
      </p:sp>
    </p:spTree>
    <p:extLst>
      <p:ext uri="{BB962C8B-B14F-4D97-AF65-F5344CB8AC3E}">
        <p14:creationId xmlns:p14="http://schemas.microsoft.com/office/powerpoint/2010/main" val="3124155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85708AA-BDBE-2297-DC00-80D5073F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44</a:t>
            </a:fld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7F4B01-4D85-1D74-59B6-0BBC4A2181E9}"/>
              </a:ext>
            </a:extLst>
          </p:cNvPr>
          <p:cNvSpPr txBox="1"/>
          <p:nvPr/>
        </p:nvSpPr>
        <p:spPr>
          <a:xfrm>
            <a:off x="385010" y="6404899"/>
            <a:ext cx="11421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Improvement by high luminosity, long measurement time, small systematics, lower Q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204D5AA6-E240-8A34-5AC4-8CE8F3984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120704"/>
              </p:ext>
            </p:extLst>
          </p:nvPr>
        </p:nvGraphicFramePr>
        <p:xfrm>
          <a:off x="1424932" y="685652"/>
          <a:ext cx="9928868" cy="619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5643">
                  <a:extLst>
                    <a:ext uri="{9D8B030D-6E8A-4147-A177-3AD203B41FA5}">
                      <a16:colId xmlns:a16="http://schemas.microsoft.com/office/drawing/2014/main" val="3723608986"/>
                    </a:ext>
                  </a:extLst>
                </a:gridCol>
                <a:gridCol w="2590592">
                  <a:extLst>
                    <a:ext uri="{9D8B030D-6E8A-4147-A177-3AD203B41FA5}">
                      <a16:colId xmlns:a16="http://schemas.microsoft.com/office/drawing/2014/main" val="1967054694"/>
                    </a:ext>
                  </a:extLst>
                </a:gridCol>
                <a:gridCol w="2490954">
                  <a:extLst>
                    <a:ext uri="{9D8B030D-6E8A-4147-A177-3AD203B41FA5}">
                      <a16:colId xmlns:a16="http://schemas.microsoft.com/office/drawing/2014/main" val="2312734318"/>
                    </a:ext>
                  </a:extLst>
                </a:gridCol>
                <a:gridCol w="2291679">
                  <a:extLst>
                    <a:ext uri="{9D8B030D-6E8A-4147-A177-3AD203B41FA5}">
                      <a16:colId xmlns:a16="http://schemas.microsoft.com/office/drawing/2014/main" val="510741810"/>
                    </a:ext>
                  </a:extLst>
                </a:gridCol>
              </a:tblGrid>
              <a:tr h="97452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Qweak@Jlab</a:t>
                      </a:r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(2001-2018)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P2@MESA</a:t>
                      </a:r>
                    </a:p>
                    <a:p>
                      <a:pPr algn="ctr"/>
                      <a:r>
                        <a:rPr lang="en-US" sz="2000" dirty="0"/>
                        <a:t>Hydrogen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P2@MESA</a:t>
                      </a:r>
                    </a:p>
                    <a:p>
                      <a:pPr algn="ctr"/>
                      <a:r>
                        <a:rPr lang="en-US" sz="2000" dirty="0"/>
                        <a:t>Carbon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P2@MESA</a:t>
                      </a:r>
                    </a:p>
                    <a:p>
                      <a:pPr algn="ctr"/>
                      <a:r>
                        <a:rPr lang="en-US" sz="2000" dirty="0" err="1"/>
                        <a:t>Calcium,Lead</a:t>
                      </a:r>
                      <a:endParaRPr lang="en-US" sz="20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3991208712"/>
                  </a:ext>
                </a:extLst>
              </a:tr>
              <a:tr h="69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=-226.5 ppb</a:t>
                      </a:r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=-28 ppb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eC</a:t>
                      </a:r>
                      <a:r>
                        <a:rPr lang="en-US" sz="2000" baseline="0" dirty="0"/>
                        <a:t>= 416.3 ppb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ePb</a:t>
                      </a:r>
                      <a:r>
                        <a:rPr lang="en-US" sz="2000" baseline="0" dirty="0"/>
                        <a:t>~ 700 ppb</a:t>
                      </a:r>
                      <a:endParaRPr lang="en-US" sz="20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2320413819"/>
                  </a:ext>
                </a:extLst>
              </a:tr>
              <a:tr h="12589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𝛥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= 9.3 ppb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𝛥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= 0.5 ppb ppb=1/√N</a:t>
                      </a:r>
                      <a:endParaRPr lang="en-US" sz="2000" dirty="0"/>
                    </a:p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Factor 19</a:t>
                      </a:r>
                    </a:p>
                    <a:p>
                      <a:pPr algn="ctr"/>
                      <a:r>
                        <a:rPr lang="en-US" sz="2000" dirty="0"/>
                        <a:t>After 11,000 h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𝛥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30000" dirty="0" err="1"/>
                        <a:t>stat</a:t>
                      </a:r>
                      <a:r>
                        <a:rPr lang="en-US" sz="2000" baseline="0" dirty="0"/>
                        <a:t>= 2.7 ppb</a:t>
                      </a:r>
                    </a:p>
                    <a:p>
                      <a:pPr algn="ctr"/>
                      <a:r>
                        <a:rPr lang="en-US" sz="2000" baseline="0" dirty="0"/>
                        <a:t>after 300 h</a:t>
                      </a:r>
                    </a:p>
                    <a:p>
                      <a:pPr algn="ctr"/>
                      <a:r>
                        <a:rPr lang="en-US" sz="2000" dirty="0"/>
                        <a:t>𝛥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30000" dirty="0" err="1"/>
                        <a:t>stat</a:t>
                      </a:r>
                      <a:r>
                        <a:rPr lang="en-US" sz="2000" baseline="0" dirty="0"/>
                        <a:t>= 0.9 ppb</a:t>
                      </a:r>
                    </a:p>
                    <a:p>
                      <a:pPr algn="ctr"/>
                      <a:r>
                        <a:rPr lang="en-US" sz="2000" baseline="0" dirty="0"/>
                        <a:t>after 2500 h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MREX  will improve the neutron skin thickness by a factor of two.  </a:t>
                      </a: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2116206164"/>
                  </a:ext>
                </a:extLst>
              </a:tr>
              <a:tr h="97452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𝛥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/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= 4.2 %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𝛥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/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= 1.8 %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𝛥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0" dirty="0"/>
                        <a:t>/</a:t>
                      </a:r>
                      <a:r>
                        <a:rPr lang="en-US" sz="2000" dirty="0" err="1"/>
                        <a:t>A</a:t>
                      </a:r>
                      <a:r>
                        <a:rPr lang="en-US" sz="2000" baseline="-25000" dirty="0" err="1"/>
                        <a:t>ep</a:t>
                      </a:r>
                      <a:r>
                        <a:rPr lang="en-US" sz="2000" baseline="30000" dirty="0" err="1"/>
                        <a:t>stat</a:t>
                      </a:r>
                      <a:r>
                        <a:rPr lang="en-US" sz="2000" baseline="0" dirty="0"/>
                        <a:t>=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0.6 % (0.2 %)</a:t>
                      </a:r>
                      <a:endParaRPr lang="en-US" sz="20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Polarimetry!</a:t>
                      </a:r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 addition measurements of transverse asymmetries</a:t>
                      </a: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804426676"/>
                  </a:ext>
                </a:extLst>
              </a:tr>
              <a:tr h="69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𝛥sin</a:t>
                      </a:r>
                      <a:r>
                        <a:rPr lang="en-US" sz="2000" baseline="30000" dirty="0"/>
                        <a:t>2</a:t>
                      </a:r>
                      <a:r>
                        <a:rPr lang="en-US" sz="2000" baseline="0" dirty="0"/>
                        <a:t> 𝜃</a:t>
                      </a:r>
                      <a:r>
                        <a:rPr lang="en-US" sz="2000" baseline="-25000" dirty="0"/>
                        <a:t>W</a:t>
                      </a:r>
                      <a:r>
                        <a:rPr lang="en-US" sz="2000" baseline="0" dirty="0"/>
                        <a:t>/</a:t>
                      </a:r>
                      <a:r>
                        <a:rPr lang="en-US" sz="2000" dirty="0"/>
                        <a:t>sin</a:t>
                      </a:r>
                      <a:r>
                        <a:rPr lang="en-US" sz="2000" baseline="30000" dirty="0"/>
                        <a:t>2</a:t>
                      </a:r>
                      <a:r>
                        <a:rPr lang="en-US" sz="2000" baseline="0" dirty="0"/>
                        <a:t> 𝜃</a:t>
                      </a:r>
                      <a:r>
                        <a:rPr lang="en-US" sz="2000" baseline="-25000" dirty="0"/>
                        <a:t>W</a:t>
                      </a:r>
                      <a:r>
                        <a:rPr lang="en-US" sz="2000" baseline="0" dirty="0"/>
                        <a:t>= 0.46 %</a:t>
                      </a:r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𝛥sin</a:t>
                      </a:r>
                      <a:r>
                        <a:rPr lang="en-US" sz="2000" baseline="30000" dirty="0"/>
                        <a:t>2</a:t>
                      </a:r>
                      <a:r>
                        <a:rPr lang="en-US" sz="2000" baseline="0" dirty="0"/>
                        <a:t> 𝜃</a:t>
                      </a:r>
                      <a:r>
                        <a:rPr lang="en-US" sz="2000" baseline="-25000" dirty="0"/>
                        <a:t>W</a:t>
                      </a:r>
                      <a:r>
                        <a:rPr lang="en-US" sz="2000" baseline="0" dirty="0"/>
                        <a:t>/</a:t>
                      </a:r>
                      <a:r>
                        <a:rPr lang="en-US" sz="2000" dirty="0"/>
                        <a:t>sin</a:t>
                      </a:r>
                      <a:r>
                        <a:rPr lang="en-US" sz="2000" baseline="30000" dirty="0"/>
                        <a:t>2</a:t>
                      </a:r>
                      <a:r>
                        <a:rPr lang="en-US" sz="2000" baseline="0" dirty="0"/>
                        <a:t> 𝜃</a:t>
                      </a:r>
                      <a:r>
                        <a:rPr lang="en-US" sz="2000" baseline="-25000" dirty="0"/>
                        <a:t>W</a:t>
                      </a:r>
                      <a:r>
                        <a:rPr lang="en-US" sz="2000" baseline="0" dirty="0"/>
                        <a:t>= 0.15 %</a:t>
                      </a:r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𝛥sin</a:t>
                      </a:r>
                      <a:r>
                        <a:rPr lang="en-US" sz="2000" baseline="30000" dirty="0"/>
                        <a:t>2</a:t>
                      </a:r>
                      <a:r>
                        <a:rPr lang="en-US" sz="2000" baseline="0" dirty="0"/>
                        <a:t> 𝜃</a:t>
                      </a:r>
                      <a:r>
                        <a:rPr lang="en-US" sz="2000" baseline="-25000" dirty="0"/>
                        <a:t>W</a:t>
                      </a:r>
                      <a:r>
                        <a:rPr lang="en-US" sz="2000" baseline="0" dirty="0"/>
                        <a:t>/</a:t>
                      </a:r>
                      <a:r>
                        <a:rPr lang="en-US" sz="2000" dirty="0"/>
                        <a:t>sin</a:t>
                      </a:r>
                      <a:r>
                        <a:rPr lang="en-US" sz="2000" baseline="30000" dirty="0"/>
                        <a:t>2</a:t>
                      </a:r>
                      <a:r>
                        <a:rPr lang="en-US" sz="2000" baseline="0" dirty="0"/>
                        <a:t> 𝜃</a:t>
                      </a:r>
                      <a:r>
                        <a:rPr lang="en-US" sz="2000" baseline="-25000" dirty="0"/>
                        <a:t>W</a:t>
                      </a:r>
                      <a:r>
                        <a:rPr lang="en-US" sz="2000" baseline="0" dirty="0"/>
                        <a:t>= 0.6 % (0.3%)</a:t>
                      </a:r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Two-Photon exchange amplitude</a:t>
                      </a: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4171146380"/>
                  </a:ext>
                </a:extLst>
              </a:tr>
              <a:tr h="73416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Aux. </a:t>
                      </a:r>
                      <a:r>
                        <a:rPr lang="en-US" sz="2000" dirty="0" err="1"/>
                        <a:t>measurem</a:t>
                      </a:r>
                      <a:r>
                        <a:rPr lang="en-US" sz="2000" dirty="0"/>
                        <a:t>. backward angle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Aux. </a:t>
                      </a:r>
                      <a:r>
                        <a:rPr lang="en-US" sz="2000" dirty="0" err="1"/>
                        <a:t>measurem</a:t>
                      </a:r>
                      <a:r>
                        <a:rPr lang="en-US" sz="2000" dirty="0"/>
                        <a:t>. backward angle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640407666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3AF9AC0E-E13B-86DF-6616-C6D16309908D}"/>
              </a:ext>
            </a:extLst>
          </p:cNvPr>
          <p:cNvSpPr/>
          <p:nvPr/>
        </p:nvSpPr>
        <p:spPr>
          <a:xfrm>
            <a:off x="2074681" y="136525"/>
            <a:ext cx="8042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P2 parity violation experiment in Mainz: program</a:t>
            </a:r>
          </a:p>
        </p:txBody>
      </p:sp>
    </p:spTree>
    <p:extLst>
      <p:ext uri="{BB962C8B-B14F-4D97-AF65-F5344CB8AC3E}">
        <p14:creationId xmlns:p14="http://schemas.microsoft.com/office/powerpoint/2010/main" val="3482086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816" y="1115542"/>
            <a:ext cx="6400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1158" y="2699717"/>
            <a:ext cx="62674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5"/>
          <p:cNvSpPr txBox="1">
            <a:spLocks/>
          </p:cNvSpPr>
          <p:nvPr/>
        </p:nvSpPr>
        <p:spPr>
          <a:xfrm>
            <a:off x="1526999" y="-108595"/>
            <a:ext cx="10080624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err="1">
                <a:solidFill>
                  <a:srgbClr val="0070C0"/>
                </a:solidFill>
              </a:rPr>
              <a:t>Achievable</a:t>
            </a:r>
            <a:r>
              <a:rPr lang="de-DE" sz="2800" u="sng" dirty="0">
                <a:solidFill>
                  <a:srgbClr val="0070C0"/>
                </a:solidFill>
              </a:rPr>
              <a:t> </a:t>
            </a:r>
            <a:r>
              <a:rPr lang="de-DE" sz="3200" dirty="0" err="1">
                <a:solidFill>
                  <a:srgbClr val="0070C0"/>
                </a:solidFill>
              </a:rPr>
              <a:t>precision</a:t>
            </a:r>
            <a:r>
              <a:rPr lang="de-DE" sz="2800" u="sng" dirty="0">
                <a:solidFill>
                  <a:srgbClr val="0070C0"/>
                </a:solidFill>
              </a:rPr>
              <a:t> in sin²</a:t>
            </a:r>
            <a:r>
              <a:rPr lang="de-DE" sz="2800" b="1" u="sng" dirty="0">
                <a:solidFill>
                  <a:srgbClr val="0070C0"/>
                </a:solidFill>
                <a:latin typeface="Symbol" panose="05050102010706020507" pitchFamily="18" charset="2"/>
              </a:rPr>
              <a:t>Q</a:t>
            </a:r>
            <a:r>
              <a:rPr lang="de-DE" sz="2800" u="sng" baseline="-25000" dirty="0">
                <a:solidFill>
                  <a:srgbClr val="0070C0"/>
                </a:solidFill>
              </a:rPr>
              <a:t>W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2961158" y="1331565"/>
            <a:ext cx="6267450" cy="1152128"/>
          </a:xfrm>
          <a:prstGeom prst="rect">
            <a:avLst/>
          </a:prstGeom>
          <a:solidFill>
            <a:srgbClr val="92D050">
              <a:alpha val="39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4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</a:pPr>
            <a:endParaRPr lang="de-DE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59942" y="1383997"/>
            <a:ext cx="2905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0B050"/>
                </a:solidFill>
              </a:rPr>
              <a:t>P2 Experiment</a:t>
            </a:r>
          </a:p>
          <a:p>
            <a:pPr algn="ctr"/>
            <a:r>
              <a:rPr lang="de-DE" sz="3000" b="1" dirty="0" err="1">
                <a:solidFill>
                  <a:srgbClr val="00B050"/>
                </a:solidFill>
              </a:rPr>
              <a:t>conditions</a:t>
            </a:r>
            <a:endParaRPr lang="de-DE" sz="3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20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13" y="2361235"/>
            <a:ext cx="10682641" cy="3024891"/>
          </a:xfrm>
          <a:prstGeom prst="rect">
            <a:avLst/>
          </a:prstGeom>
        </p:spPr>
      </p:pic>
      <p:sp>
        <p:nvSpPr>
          <p:cNvPr id="12" name="Rectangle 9"/>
          <p:cNvSpPr>
            <a:spLocks/>
          </p:cNvSpPr>
          <p:nvPr/>
        </p:nvSpPr>
        <p:spPr bwMode="auto">
          <a:xfrm>
            <a:off x="1554122" y="311046"/>
            <a:ext cx="7912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P2-experimental principle</a:t>
            </a:r>
            <a:endParaRPr lang="en-US" sz="3600" baseline="-6000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2" name="Bild 2">
            <a:extLst>
              <a:ext uri="{FF2B5EF4-FFF2-40B4-BE49-F238E27FC236}">
                <a16:creationId xmlns:a16="http://schemas.microsoft.com/office/drawing/2014/main" id="{265D57C2-6BD5-7BEC-FF1F-494B97098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13" y="2513635"/>
            <a:ext cx="10682641" cy="30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CB0FE-9D9E-A4EC-12F4-F7D517F5C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463FC2C2-A0D8-6379-306B-610F3B5EF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54677" y="4067373"/>
            <a:ext cx="10682641" cy="3024891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075DDB1B-0A3D-962A-7B4B-6B108B2D9871}"/>
              </a:ext>
            </a:extLst>
          </p:cNvPr>
          <p:cNvSpPr>
            <a:spLocks/>
          </p:cNvSpPr>
          <p:nvPr/>
        </p:nvSpPr>
        <p:spPr bwMode="auto">
          <a:xfrm>
            <a:off x="1554122" y="311046"/>
            <a:ext cx="7912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P2-experimental principle</a:t>
            </a:r>
            <a:endParaRPr lang="en-US" sz="3600" baseline="-6000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2" name="Bild 2">
            <a:extLst>
              <a:ext uri="{FF2B5EF4-FFF2-40B4-BE49-F238E27FC236}">
                <a16:creationId xmlns:a16="http://schemas.microsoft.com/office/drawing/2014/main" id="{8E9342C6-92C4-2D5C-9514-9952F628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78" y="1144367"/>
            <a:ext cx="10682641" cy="30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4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FC5B192-ACA2-C234-6820-B9F3CECA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Topic or Sub-topic">
            <a:extLst>
              <a:ext uri="{FF2B5EF4-FFF2-40B4-BE49-F238E27FC236}">
                <a16:creationId xmlns:a16="http://schemas.microsoft.com/office/drawing/2014/main" id="{BC4D37E7-8F87-FFF0-B024-C5991920AFA6}"/>
              </a:ext>
            </a:extLst>
          </p:cNvPr>
          <p:cNvSpPr txBox="1"/>
          <p:nvPr/>
        </p:nvSpPr>
        <p:spPr>
          <a:xfrm>
            <a:off x="2353683" y="82936"/>
            <a:ext cx="6914009" cy="985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buClrTx/>
              <a:defRPr sz="5000" b="1">
                <a:solidFill>
                  <a:srgbClr val="CF1801"/>
                </a:solidFill>
              </a:defRPr>
            </a:lvl1pPr>
          </a:lstStyle>
          <a:p>
            <a:pPr>
              <a:spcAft>
                <a:spcPts val="422"/>
              </a:spcAft>
            </a:pPr>
            <a:r>
              <a:rPr lang="en-GB" sz="2800" dirty="0">
                <a:solidFill>
                  <a:srgbClr val="000090"/>
                </a:solidFill>
              </a:rPr>
              <a:t>P2: Parity violating electron proton scattering </a:t>
            </a:r>
          </a:p>
          <a:p>
            <a:pPr algn="ctr">
              <a:spcAft>
                <a:spcPts val="422"/>
              </a:spcAft>
            </a:pPr>
            <a:r>
              <a:rPr lang="en-GB" sz="2800" dirty="0">
                <a:solidFill>
                  <a:srgbClr val="000090"/>
                </a:solidFill>
              </a:rPr>
              <a:t>at MESA/Mainz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3C93240-9D3D-BB75-27B0-17640E691A30}"/>
                  </a:ext>
                </a:extLst>
              </p:cNvPr>
              <p:cNvSpPr txBox="1"/>
              <p:nvPr/>
            </p:nvSpPr>
            <p:spPr>
              <a:xfrm>
                <a:off x="1223561" y="2252953"/>
                <a:ext cx="8612680" cy="5779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50" i="1">
                            <a:solidFill>
                              <a:srgbClr val="9F0926"/>
                            </a:solidFill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de-DE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𝐴</m:t>
                        </m:r>
                      </m:e>
                      <m:sub>
                        <m:r>
                          <a:rPr lang="de-DE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𝐿𝑅</m:t>
                        </m:r>
                      </m:sub>
                      <m:sup>
                        <m:r>
                          <a:rPr lang="de-DE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𝑒𝑥𝑝</m:t>
                        </m:r>
                      </m:sup>
                    </m:sSubSup>
                    <m:r>
                      <a:rPr lang="de-DE" sz="2250" i="1">
                        <a:solidFill>
                          <a:srgbClr val="9F092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= </m:t>
                    </m:r>
                    <m:f>
                      <m:fPr>
                        <m:ctrlPr>
                          <a:rPr lang="mr-IN" sz="2250" i="1">
                            <a:solidFill>
                              <a:srgbClr val="9F0926"/>
                            </a:solidFill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fPr>
                      <m:num>
                        <m:r>
                          <a:rPr lang="mr-IN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𝜎</m:t>
                        </m:r>
                        <m:d>
                          <m:dPr>
                            <m:ctrlPr>
                              <a:rPr lang="de-DE" sz="2250" i="1">
                                <a:solidFill>
                                  <a:srgbClr val="9F0926"/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sz="2250" i="1">
                                    <a:solidFill>
                                      <a:srgbClr val="9F0926"/>
                                    </a:solidFill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accPr>
                              <m:e>
                                <m:r>
                                  <a:rPr lang="de-DE" sz="2250" i="1">
                                    <a:solidFill>
                                      <a:srgbClr val="9F0926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𝑒</m:t>
                                </m:r>
                              </m:e>
                            </m:acc>
                            <m:r>
                              <a:rPr lang="de-DE" sz="2250" i="1">
                                <a:solidFill>
                                  <a:srgbClr val="9F092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𝑝</m:t>
                            </m:r>
                          </m:e>
                        </m:d>
                        <m:r>
                          <a:rPr lang="de-DE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−</m:t>
                        </m:r>
                        <m:r>
                          <a:rPr lang="mr-IN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𝜎</m:t>
                        </m:r>
                        <m:d>
                          <m:dPr>
                            <m:ctrlPr>
                              <a:rPr lang="de-DE" sz="2250" i="1">
                                <a:solidFill>
                                  <a:srgbClr val="9F0926"/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⃖"/>
                                <m:ctrlPr>
                                  <a:rPr lang="de-DE" sz="2250" i="1">
                                    <a:solidFill>
                                      <a:srgbClr val="9F0926"/>
                                    </a:solidFill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accPr>
                              <m:e>
                                <m:r>
                                  <a:rPr lang="de-DE" sz="2250" i="1">
                                    <a:solidFill>
                                      <a:srgbClr val="9F0926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𝑒</m:t>
                                </m:r>
                              </m:e>
                            </m:acc>
                            <m:r>
                              <a:rPr lang="de-DE" sz="2250" i="1">
                                <a:solidFill>
                                  <a:srgbClr val="9F092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𝑝</m:t>
                            </m:r>
                          </m:e>
                        </m:d>
                      </m:num>
                      <m:den>
                        <m:r>
                          <a:rPr lang="mr-IN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𝜎</m:t>
                        </m:r>
                        <m:d>
                          <m:dPr>
                            <m:ctrlPr>
                              <a:rPr lang="de-DE" sz="2250" i="1">
                                <a:solidFill>
                                  <a:srgbClr val="9F0926"/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sz="2250" i="1">
                                    <a:solidFill>
                                      <a:srgbClr val="9F0926"/>
                                    </a:solidFill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accPr>
                              <m:e>
                                <m:r>
                                  <a:rPr lang="de-DE" sz="2250" i="1">
                                    <a:solidFill>
                                      <a:srgbClr val="9F0926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𝑒</m:t>
                                </m:r>
                              </m:e>
                            </m:acc>
                            <m:r>
                              <a:rPr lang="de-DE" sz="2250" i="1">
                                <a:solidFill>
                                  <a:srgbClr val="9F092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𝑝</m:t>
                            </m:r>
                          </m:e>
                        </m:d>
                        <m:r>
                          <a:rPr lang="de-DE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</m:t>
                        </m:r>
                        <m:r>
                          <a:rPr lang="mr-IN" sz="2250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𝜎</m:t>
                        </m:r>
                        <m:d>
                          <m:dPr>
                            <m:ctrlPr>
                              <a:rPr lang="de-DE" sz="2250" i="1">
                                <a:solidFill>
                                  <a:srgbClr val="9F0926"/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⃖"/>
                                <m:ctrlPr>
                                  <a:rPr lang="de-DE" sz="2250" i="1">
                                    <a:solidFill>
                                      <a:srgbClr val="9F0926"/>
                                    </a:solidFill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accPr>
                              <m:e>
                                <m:r>
                                  <a:rPr lang="de-DE" sz="2250" i="1">
                                    <a:solidFill>
                                      <a:srgbClr val="9F0926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𝑒</m:t>
                                </m:r>
                              </m:e>
                            </m:acc>
                            <m:r>
                              <a:rPr lang="de-DE" sz="2250" i="1">
                                <a:solidFill>
                                  <a:srgbClr val="9F092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𝑝</m:t>
                            </m:r>
                          </m:e>
                        </m:d>
                      </m:den>
                    </m:f>
                    <m:r>
                      <a:rPr lang="de-DE" sz="2250" i="1">
                        <a:latin typeface="Cambria Math" charset="0"/>
                        <a:ea typeface="Helvetica" charset="0"/>
                        <a:cs typeface="Helvetica" charset="0"/>
                      </a:rPr>
                      <m:t>=−</m:t>
                    </m:r>
                    <m:r>
                      <a:rPr lang="de-DE" sz="2250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𝑃</m:t>
                    </m:r>
                    <m:r>
                      <a:rPr lang="de-DE" sz="2250" i="1">
                        <a:latin typeface="Cambria Math" charset="0"/>
                        <a:ea typeface="Helvetica" charset="0"/>
                        <a:cs typeface="Helvetica" charset="0"/>
                      </a:rPr>
                      <m:t> </m:t>
                    </m:r>
                    <m:f>
                      <m:fPr>
                        <m:ctrlPr>
                          <a:rPr lang="mr-IN" sz="22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de-DE" sz="22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2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𝐹</m:t>
                            </m:r>
                          </m:sub>
                        </m:sSub>
                        <m:sSup>
                          <m:sSupPr>
                            <m:ctrlPr>
                              <a:rPr lang="en-US" sz="225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de-DE" sz="225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de-DE" sz="225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2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de-DE" sz="22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2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2</m:t>
                            </m:r>
                          </m:e>
                        </m:rad>
                        <m:r>
                          <a:rPr lang="de-DE" sz="22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𝜋𝛼</m:t>
                        </m:r>
                      </m:den>
                    </m:f>
                    <m:r>
                      <a:rPr lang="de-DE" sz="2250" i="1">
                        <a:latin typeface="Cambria Math" charset="0"/>
                        <a:ea typeface="Helvetica" charset="0"/>
                        <a:cs typeface="Helvetica" charset="0"/>
                      </a:rPr>
                      <m:t> </m:t>
                    </m:r>
                    <m:d>
                      <m:dPr>
                        <m:ctrlPr>
                          <a:rPr lang="de-DE" sz="22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de-DE" sz="225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sz="225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𝑊</m:t>
                            </m:r>
                          </m:sub>
                        </m:sSub>
                        <m:d>
                          <m:dPr>
                            <m:ctrlPr>
                              <a:rPr lang="de-DE" sz="22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r>
                              <a:rPr lang="de-DE" sz="225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𝑝</m:t>
                            </m:r>
                          </m:e>
                        </m:d>
                        <m:r>
                          <a:rPr lang="de-DE" sz="22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−</m:t>
                        </m:r>
                        <m:r>
                          <a:rPr lang="de-DE" sz="2250" i="1">
                            <a:solidFill>
                              <a:srgbClr val="0070C0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𝐹</m:t>
                        </m:r>
                        <m:d>
                          <m:dPr>
                            <m:ctrlPr>
                              <a:rPr lang="de-DE" sz="225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25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sSupPr>
                              <m:e>
                                <m:r>
                                  <a:rPr lang="de-DE" sz="225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de-DE" sz="225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sSub>
                      <m:sSubPr>
                        <m:ctrlPr>
                          <a:rPr lang="en-US" sz="225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de-DE" sz="225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 </m:t>
                        </m:r>
                        <m:r>
                          <a:rPr lang="de-DE" sz="225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𝐴</m:t>
                        </m:r>
                      </m:e>
                      <m:sub>
                        <m:r>
                          <a:rPr lang="de-DE" sz="225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de-DE" sz="2250" dirty="0">
                    <a:solidFill>
                      <a:schemeClr val="accent3">
                        <a:lumMod val="75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3C93240-9D3D-BB75-27B0-17640E69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561" y="2252953"/>
                <a:ext cx="8612680" cy="577979"/>
              </a:xfrm>
              <a:prstGeom prst="rect">
                <a:avLst/>
              </a:prstGeom>
              <a:blipFill>
                <a:blip r:embed="rId2"/>
                <a:stretch>
                  <a:fillRect l="-1178" t="-1304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Bild 21">
            <a:extLst>
              <a:ext uri="{FF2B5EF4-FFF2-40B4-BE49-F238E27FC236}">
                <a16:creationId xmlns:a16="http://schemas.microsoft.com/office/drawing/2014/main" id="{2E231D21-EB82-8E2B-04FF-3F05F742D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73" y="4093106"/>
            <a:ext cx="2223309" cy="1638069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675BA2E-886B-8F48-3FFB-616161C705B2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1776425" y="2946039"/>
            <a:ext cx="527647" cy="760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97FFF387-5482-9607-C5F1-EE3CF7A5AAFF}"/>
              </a:ext>
            </a:extLst>
          </p:cNvPr>
          <p:cNvSpPr txBox="1"/>
          <p:nvPr/>
        </p:nvSpPr>
        <p:spPr>
          <a:xfrm>
            <a:off x="32663" y="5674277"/>
            <a:ext cx="2430734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Magnetic</a:t>
            </a:r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spectrometer</a:t>
            </a:r>
            <a:endParaRPr lang="de-DE" sz="1687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Cherenkov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detector</a:t>
            </a:r>
            <a:endParaRPr lang="de-DE" sz="1687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Read-out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electronics</a:t>
            </a:r>
            <a:endParaRPr lang="de-DE" sz="1687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Data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acquisition</a:t>
            </a:r>
            <a:endParaRPr lang="de-DE" sz="1687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A07BD04-C700-7FD5-C8CC-30032585B60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450552" y="3061450"/>
            <a:ext cx="820391" cy="14364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5065763-2E89-07AC-F884-D80E13B67D46}"/>
                  </a:ext>
                </a:extLst>
              </p:cNvPr>
              <p:cNvSpPr txBox="1"/>
              <p:nvPr/>
            </p:nvSpPr>
            <p:spPr>
              <a:xfrm>
                <a:off x="2717118" y="4497908"/>
                <a:ext cx="1466868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Beam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polarisation</a:t>
                </a:r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87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𝑃</m:t>
                    </m:r>
                  </m:oMath>
                </a14:m>
                <a:endParaRPr lang="de-DE" sz="1687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Polarimetry</a:t>
                </a:r>
                <a:endParaRPr lang="de-DE" sz="1687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5065763-2E89-07AC-F884-D80E13B67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7118" y="4497908"/>
                <a:ext cx="1466868" cy="1130822"/>
              </a:xfrm>
              <a:prstGeom prst="rect">
                <a:avLst/>
              </a:prstGeom>
              <a:blipFill>
                <a:blip r:embed="rId4"/>
                <a:stretch>
                  <a:fillRect t="-2222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2">
            <a:extLst>
              <a:ext uri="{FF2B5EF4-FFF2-40B4-BE49-F238E27FC236}">
                <a16:creationId xmlns:a16="http://schemas.microsoft.com/office/drawing/2014/main" id="{43C0F24D-9A3D-2A2C-75A5-64F83C3FBE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218" y="5646679"/>
            <a:ext cx="1724743" cy="907711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1B38C4C-2F50-2B70-70B5-FAD4F937055D}"/>
              </a:ext>
            </a:extLst>
          </p:cNvPr>
          <p:cNvCxnSpPr>
            <a:cxnSpLocks/>
          </p:cNvCxnSpPr>
          <p:nvPr/>
        </p:nvCxnSpPr>
        <p:spPr>
          <a:xfrm flipH="1" flipV="1">
            <a:off x="5193582" y="3205118"/>
            <a:ext cx="714849" cy="1565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54AACFE-FBA2-5C4B-51A2-506FC5BE1D5F}"/>
                  </a:ext>
                </a:extLst>
              </p:cNvPr>
              <p:cNvSpPr txBox="1"/>
              <p:nvPr/>
            </p:nvSpPr>
            <p:spPr>
              <a:xfrm>
                <a:off x="4646275" y="4814565"/>
                <a:ext cx="2749472" cy="611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Momentum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transfer</a:t>
                </a:r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87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de-DE" sz="1687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  <m:t>&lt;</m:t>
                        </m:r>
                        <m:r>
                          <a:rPr lang="de-DE" sz="1687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𝑄</m:t>
                        </m:r>
                      </m:e>
                      <m:sup>
                        <m:r>
                          <a:rPr lang="de-DE" sz="1687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2</m:t>
                        </m:r>
                      </m:sup>
                    </m:sSup>
                    <m:r>
                      <a:rPr lang="de-DE" sz="1687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Helvetica" charset="0"/>
                        <a:cs typeface="Helvetica" charset="0"/>
                      </a:rPr>
                      <m:t>&gt;</m:t>
                    </m:r>
                  </m:oMath>
                </a14:m>
                <a:endParaRPr lang="de-DE" sz="1687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Tracking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system</a:t>
                </a:r>
                <a:endParaRPr lang="de-DE" sz="1687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54AACFE-FBA2-5C4B-51A2-506FC5BE1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275" y="4814565"/>
                <a:ext cx="2749472" cy="611578"/>
              </a:xfrm>
              <a:prstGeom prst="rect">
                <a:avLst/>
              </a:prstGeom>
              <a:blipFill>
                <a:blip r:embed="rId6"/>
                <a:stretch>
                  <a:fillRect l="-917" t="-4082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7">
            <a:extLst>
              <a:ext uri="{FF2B5EF4-FFF2-40B4-BE49-F238E27FC236}">
                <a16:creationId xmlns:a16="http://schemas.microsoft.com/office/drawing/2014/main" id="{30A8E02B-8067-B19D-DB87-BF4B6A3FC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749738" y="5209814"/>
            <a:ext cx="542543" cy="1101316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901CBAA-D9FA-40C5-B4F8-E0E23C1AD0A8}"/>
              </a:ext>
            </a:extLst>
          </p:cNvPr>
          <p:cNvCxnSpPr>
            <a:cxnSpLocks/>
          </p:cNvCxnSpPr>
          <p:nvPr/>
        </p:nvCxnSpPr>
        <p:spPr>
          <a:xfrm flipH="1" flipV="1">
            <a:off x="6137237" y="3547830"/>
            <a:ext cx="2328028" cy="1222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5744599-61E1-EAE9-55CF-1AE4B46E79F1}"/>
                  </a:ext>
                </a:extLst>
              </p:cNvPr>
              <p:cNvSpPr txBox="1"/>
              <p:nvPr/>
            </p:nvSpPr>
            <p:spPr>
              <a:xfrm>
                <a:off x="8559381" y="4623709"/>
                <a:ext cx="2794419" cy="2169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Low Beam Energy, Low Q2</a:t>
                </a:r>
              </a:p>
              <a:p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Theory:</a:t>
                </a:r>
              </a:p>
              <a:p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QED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corrections</a:t>
                </a:r>
                <a:endParaRPr lang="de-DE" sz="1687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EW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corrections</a:t>
                </a:r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 (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two</a:t>
                </a:r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 loop)</a:t>
                </a:r>
              </a:p>
              <a:p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Hadron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structure</a:t>
                </a:r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87" i="1">
                        <a:solidFill>
                          <a:srgbClr val="0070C0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𝐹</m:t>
                    </m:r>
                    <m:d>
                      <m:dPr>
                        <m:ctrlPr>
                          <a:rPr lang="de-DE" sz="1687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687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de-DE" sz="1687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de-DE" sz="1687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,</a:t>
                </a:r>
              </a:p>
              <a:p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Strangeness form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factors</a:t>
                </a:r>
                <a:endParaRPr lang="de-DE" sz="1687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r>
                  <a:rPr lang="de-DE" sz="1687" dirty="0" err="1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Measure</a:t>
                </a:r>
                <a:r>
                  <a:rPr lang="de-DE" sz="1687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: </a:t>
                </a:r>
              </a:p>
              <a:p>
                <a:r>
                  <a:rPr lang="de-DE" sz="1687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Axial form </a:t>
                </a:r>
                <a:r>
                  <a:rPr lang="de-DE" sz="1687" dirty="0" err="1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factor</a:t>
                </a:r>
                <a:endParaRPr lang="de-DE" sz="1687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5744599-61E1-EAE9-55CF-1AE4B46E7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381" y="4623709"/>
                <a:ext cx="2794419" cy="2169312"/>
              </a:xfrm>
              <a:prstGeom prst="rect">
                <a:avLst/>
              </a:prstGeom>
              <a:blipFill>
                <a:blip r:embed="rId8"/>
                <a:stretch>
                  <a:fillRect l="-901" t="-581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Bild 32">
            <a:extLst>
              <a:ext uri="{FF2B5EF4-FFF2-40B4-BE49-F238E27FC236}">
                <a16:creationId xmlns:a16="http://schemas.microsoft.com/office/drawing/2014/main" id="{CD194D01-733C-4D7A-EFE3-F87925BDAB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9891" y="3177355"/>
            <a:ext cx="2270201" cy="1420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7803806B-7556-764F-E33D-0324901D26D1}"/>
                  </a:ext>
                </a:extLst>
              </p:cNvPr>
              <p:cNvSpPr/>
              <p:nvPr/>
            </p:nvSpPr>
            <p:spPr>
              <a:xfrm>
                <a:off x="151908" y="3706563"/>
                <a:ext cx="3249033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Cross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section</a:t>
                </a:r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de-DE" sz="1687" dirty="0" err="1">
                    <a:latin typeface="Helvetica" charset="0"/>
                    <a:ea typeface="Helvetica" charset="0"/>
                    <a:cs typeface="Helvetica" charset="0"/>
                  </a:rPr>
                  <a:t>asymmetry</a:t>
                </a:r>
                <a:r>
                  <a:rPr lang="de-DE" sz="1687" dirty="0"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87" i="1">
                            <a:solidFill>
                              <a:srgbClr val="9F0926"/>
                            </a:solidFill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de-DE" sz="1687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𝐴</m:t>
                        </m:r>
                      </m:e>
                      <m:sub>
                        <m:r>
                          <a:rPr lang="de-DE" sz="1687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𝐿𝑅</m:t>
                        </m:r>
                      </m:sub>
                      <m:sup>
                        <m:r>
                          <a:rPr lang="de-DE" sz="1687" i="1">
                            <a:solidFill>
                              <a:srgbClr val="9F092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𝑒𝑥𝑝</m:t>
                        </m:r>
                      </m:sup>
                    </m:sSubSup>
                  </m:oMath>
                </a14:m>
                <a:endParaRPr lang="de-DE" sz="1687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7803806B-7556-764F-E33D-0324901D26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08" y="3706563"/>
                <a:ext cx="3249033" cy="376770"/>
              </a:xfrm>
              <a:prstGeom prst="rect">
                <a:avLst/>
              </a:prstGeom>
              <a:blipFill>
                <a:blip r:embed="rId10"/>
                <a:stretch>
                  <a:fillRect l="-117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eschweifte Klammer rechts 17">
            <a:extLst>
              <a:ext uri="{FF2B5EF4-FFF2-40B4-BE49-F238E27FC236}">
                <a16:creationId xmlns:a16="http://schemas.microsoft.com/office/drawing/2014/main" id="{6EEC8184-B7FF-936F-C920-C8582428EFEE}"/>
              </a:ext>
            </a:extLst>
          </p:cNvPr>
          <p:cNvSpPr/>
          <p:nvPr/>
        </p:nvSpPr>
        <p:spPr>
          <a:xfrm rot="5400000">
            <a:off x="5858692" y="2417710"/>
            <a:ext cx="437198" cy="1568974"/>
          </a:xfrm>
          <a:prstGeom prst="rightBrac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293" tIns="32146" rIns="64293" bIns="32146" numCol="1" spcCol="38100" rtlCol="0" anchor="t">
            <a:noAutofit/>
          </a:bodyPr>
          <a:lstStyle/>
          <a:p>
            <a:pPr defTabSz="642915" latinLnBrk="1" hangingPunct="0"/>
            <a:endParaRPr lang="de-DE" sz="1266">
              <a:solidFill>
                <a:srgbClr val="000000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1E9AFEE-2AFA-6306-7825-F1048AD768B2}"/>
              </a:ext>
            </a:extLst>
          </p:cNvPr>
          <p:cNvSpPr/>
          <p:nvPr/>
        </p:nvSpPr>
        <p:spPr>
          <a:xfrm>
            <a:off x="8810421" y="2479406"/>
            <a:ext cx="3256455" cy="611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False</a:t>
            </a:r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asymmetries</a:t>
            </a:r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control</a:t>
            </a:r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of</a:t>
            </a:r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target</a:t>
            </a:r>
            <a:r>
              <a:rPr lang="de-DE" sz="1687" dirty="0"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de-DE" sz="1687" dirty="0" err="1">
                <a:latin typeface="Helvetica" charset="0"/>
                <a:ea typeface="Helvetica" charset="0"/>
                <a:cs typeface="Helvetica" charset="0"/>
              </a:rPr>
              <a:t>accelerator</a:t>
            </a:r>
            <a:endParaRPr lang="de-DE" sz="1687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C95D105B-29EF-73BF-F563-AA0239DFFD35}"/>
              </a:ext>
            </a:extLst>
          </p:cNvPr>
          <p:cNvCxnSpPr>
            <a:cxnSpLocks/>
          </p:cNvCxnSpPr>
          <p:nvPr/>
        </p:nvCxnSpPr>
        <p:spPr>
          <a:xfrm flipH="1">
            <a:off x="7955428" y="1918950"/>
            <a:ext cx="854993" cy="4317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3CD5135F-ED79-5A3E-FBB9-03FB321370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4487" y="789720"/>
            <a:ext cx="3256456" cy="1650067"/>
          </a:xfrm>
          <a:prstGeom prst="rect">
            <a:avLst/>
          </a:prstGeom>
        </p:spPr>
      </p:pic>
      <p:pic>
        <p:nvPicPr>
          <p:cNvPr id="29" name="Grafik 19">
            <a:extLst>
              <a:ext uri="{FF2B5EF4-FFF2-40B4-BE49-F238E27FC236}">
                <a16:creationId xmlns:a16="http://schemas.microsoft.com/office/drawing/2014/main" id="{7462858E-A78F-C25D-F276-ABAD18F035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567" y="3205335"/>
            <a:ext cx="2247236" cy="11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22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15EBD0D-BDA0-3F29-02D3-45F6854A24A1}"/>
              </a:ext>
            </a:extLst>
          </p:cNvPr>
          <p:cNvSpPr>
            <a:spLocks/>
          </p:cNvSpPr>
          <p:nvPr/>
        </p:nvSpPr>
        <p:spPr bwMode="auto">
          <a:xfrm>
            <a:off x="1554122" y="311046"/>
            <a:ext cx="868269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Optimization of PV Asymmetry measurement</a:t>
            </a:r>
            <a:endParaRPr lang="en-US" sz="3600" baseline="-6000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1EF584-4B7E-F44D-0076-B6FD1088A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3" t="3832" r="14547" b="3832"/>
          <a:stretch/>
        </p:blipFill>
        <p:spPr>
          <a:xfrm>
            <a:off x="1910861" y="1070952"/>
            <a:ext cx="8370277" cy="5650523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CDCCE1-2EA6-EA2D-97F1-56958D3EEA25}"/>
              </a:ext>
            </a:extLst>
          </p:cNvPr>
          <p:cNvCxnSpPr/>
          <p:nvPr/>
        </p:nvCxnSpPr>
        <p:spPr>
          <a:xfrm flipV="1">
            <a:off x="3845169" y="2403231"/>
            <a:ext cx="0" cy="373966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1727857-D2DC-9E60-958D-C7B36EFD8A1B}"/>
              </a:ext>
            </a:extLst>
          </p:cNvPr>
          <p:cNvCxnSpPr/>
          <p:nvPr/>
        </p:nvCxnSpPr>
        <p:spPr>
          <a:xfrm flipV="1">
            <a:off x="8710246" y="2403230"/>
            <a:ext cx="0" cy="373966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93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DB935E-882C-2C44-8A27-358C1785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F07634-C656-DE41-96B9-BFE4ED68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465" y="1096746"/>
            <a:ext cx="7682264" cy="576125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54C08A-0B8A-1944-97F7-D266E69D8DFB}"/>
              </a:ext>
            </a:extLst>
          </p:cNvPr>
          <p:cNvSpPr txBox="1"/>
          <p:nvPr/>
        </p:nvSpPr>
        <p:spPr>
          <a:xfrm>
            <a:off x="556777" y="4194695"/>
            <a:ext cx="321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Gravitational lensing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8D42142-1CE7-D71D-B83B-A71C2A63263D}"/>
              </a:ext>
            </a:extLst>
          </p:cNvPr>
          <p:cNvSpPr txBox="1">
            <a:spLocks/>
          </p:cNvSpPr>
          <p:nvPr/>
        </p:nvSpPr>
        <p:spPr>
          <a:xfrm>
            <a:off x="147635" y="135467"/>
            <a:ext cx="11710989" cy="7074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2530199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2C2D5EF-FFB4-9FAD-0A2A-3CADE4C34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4C1C67C-28A8-79E1-0614-8ACAA454E4B9}"/>
              </a:ext>
            </a:extLst>
          </p:cNvPr>
          <p:cNvSpPr txBox="1"/>
          <p:nvPr/>
        </p:nvSpPr>
        <p:spPr>
          <a:xfrm>
            <a:off x="166306" y="1295974"/>
            <a:ext cx="237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Full</a:t>
            </a:r>
            <a:r>
              <a:rPr lang="de-DE" dirty="0"/>
              <a:t> GEANT4 </a:t>
            </a:r>
            <a:r>
              <a:rPr lang="de-DE" dirty="0" err="1"/>
              <a:t>simulation</a:t>
            </a:r>
            <a:endParaRPr lang="de-DE" dirty="0"/>
          </a:p>
        </p:txBody>
      </p:sp>
      <p:pic>
        <p:nvPicPr>
          <p:cNvPr id="5" name="Bild 2">
            <a:extLst>
              <a:ext uri="{FF2B5EF4-FFF2-40B4-BE49-F238E27FC236}">
                <a16:creationId xmlns:a16="http://schemas.microsoft.com/office/drawing/2014/main" id="{82048E37-C17F-E119-DE80-02333937E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6" y="1665306"/>
            <a:ext cx="8288329" cy="5159557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A40888C7-79DD-AEF2-8164-DD789C1E66BB}"/>
              </a:ext>
            </a:extLst>
          </p:cNvPr>
          <p:cNvSpPr>
            <a:spLocks/>
          </p:cNvSpPr>
          <p:nvPr/>
        </p:nvSpPr>
        <p:spPr bwMode="auto">
          <a:xfrm>
            <a:off x="1752340" y="330258"/>
            <a:ext cx="7912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P2-Detector response</a:t>
            </a:r>
            <a:endParaRPr lang="en-US" sz="3600" baseline="-60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39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66755E9-7E0B-A79F-8DC5-B5DB5370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51</a:t>
            </a:fld>
            <a:endParaRPr lang="en-US" dirty="0"/>
          </a:p>
        </p:txBody>
      </p:sp>
      <p:pic>
        <p:nvPicPr>
          <p:cNvPr id="3" name="Picture 7" descr="PhotonBackground.pdf">
            <a:extLst>
              <a:ext uri="{FF2B5EF4-FFF2-40B4-BE49-F238E27FC236}">
                <a16:creationId xmlns:a16="http://schemas.microsoft.com/office/drawing/2014/main" id="{5DE8B919-E8C4-3C72-4BF5-33774DE4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08" y="-152400"/>
            <a:ext cx="5599363" cy="826780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2690CA76-9844-9504-CE91-BDC69F59CB94}"/>
              </a:ext>
            </a:extLst>
          </p:cNvPr>
          <p:cNvSpPr>
            <a:spLocks/>
          </p:cNvSpPr>
          <p:nvPr/>
        </p:nvSpPr>
        <p:spPr bwMode="auto">
          <a:xfrm>
            <a:off x="1752340" y="330258"/>
            <a:ext cx="7912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P2-Detector response</a:t>
            </a:r>
            <a:endParaRPr lang="en-US" sz="3600" baseline="-60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10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20DC452-EC66-1852-131C-9BF382D9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52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F69AA4-3BC3-B29D-E390-2333AD503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602" y="0"/>
            <a:ext cx="12760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986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C92D0-7C29-9412-8609-7574D075B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5331E388-31C5-ADA9-C88E-BCE74CA75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54677" y="4067373"/>
            <a:ext cx="10682641" cy="3024891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0381BE4E-2F7A-E2B9-F12E-773B79057BEC}"/>
              </a:ext>
            </a:extLst>
          </p:cNvPr>
          <p:cNvSpPr>
            <a:spLocks/>
          </p:cNvSpPr>
          <p:nvPr/>
        </p:nvSpPr>
        <p:spPr bwMode="auto">
          <a:xfrm>
            <a:off x="1554122" y="311046"/>
            <a:ext cx="7912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P2-experimental principle</a:t>
            </a:r>
            <a:endParaRPr lang="en-US" sz="3600" baseline="-6000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2" name="Bild 2">
            <a:extLst>
              <a:ext uri="{FF2B5EF4-FFF2-40B4-BE49-F238E27FC236}">
                <a16:creationId xmlns:a16="http://schemas.microsoft.com/office/drawing/2014/main" id="{875C1E96-FA31-0576-3D4F-4E4EBB8D2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78" y="1144367"/>
            <a:ext cx="10682641" cy="30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3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077010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564781" y="-203588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readout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25091372" name="Textfeld 4"/>
          <p:cNvSpPr txBox="1"/>
          <p:nvPr/>
        </p:nvSpPr>
        <p:spPr bwMode="auto">
          <a:xfrm>
            <a:off x="568744" y="1462026"/>
            <a:ext cx="3992073" cy="210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dirty="0"/>
              <a:t> Sampling ADC developed by U. Manitoba and TRIUMF</a:t>
            </a:r>
          </a:p>
          <a:p>
            <a:pPr>
              <a:defRPr/>
            </a:pPr>
            <a:r>
              <a:rPr dirty="0"/>
              <a:t>       (Michael Gericke)</a:t>
            </a:r>
          </a:p>
          <a:p>
            <a:pPr marL="342900" indent="-342900">
              <a:buFont typeface="Arial"/>
              <a:buChar char="•"/>
              <a:defRPr/>
            </a:pPr>
            <a:r>
              <a:rPr dirty="0"/>
              <a:t>16 channel prototype for tests in Mainz</a:t>
            </a:r>
          </a:p>
          <a:p>
            <a:pPr marL="342900" indent="-342900">
              <a:buFont typeface="Arial"/>
              <a:buChar char="•"/>
              <a:defRPr/>
            </a:pPr>
            <a:endParaRPr dirty="0"/>
          </a:p>
          <a:p>
            <a:pPr>
              <a:defRPr/>
            </a:pPr>
            <a:endParaRPr lang="de-DE" sz="2400" dirty="0">
              <a:latin typeface="Arial"/>
              <a:cs typeface="Arial"/>
            </a:endParaRPr>
          </a:p>
        </p:txBody>
      </p:sp>
      <p:pic>
        <p:nvPicPr>
          <p:cNvPr id="874569177" name="Grafik 87456917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35281" y="1300808"/>
            <a:ext cx="4661268" cy="547622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DC117-0DC7-E462-9195-C807E309A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07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468030" y="-13668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dirty="0"/>
              <a:t>µPIX Tracking </a:t>
            </a:r>
            <a:r>
              <a:rPr lang="de-DE" dirty="0" err="1"/>
              <a:t>detector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63552" y="1772817"/>
            <a:ext cx="3116180" cy="413766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47928" y="3212976"/>
            <a:ext cx="4838734" cy="272178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auto">
          <a:xfrm>
            <a:off x="2063552" y="6021289"/>
            <a:ext cx="311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latin typeface="Calibri"/>
                <a:cs typeface="Arial"/>
              </a:rPr>
              <a:t>Assembling and glueing</a:t>
            </a:r>
          </a:p>
          <a:p>
            <a:pPr algn="ctr">
              <a:defRPr/>
            </a:pPr>
            <a:r>
              <a:rPr lang="de-DE" sz="2400">
                <a:latin typeface="Calibri"/>
                <a:cs typeface="Arial"/>
              </a:rPr>
              <a:t> roboter</a:t>
            </a:r>
          </a:p>
        </p:txBody>
      </p:sp>
      <p:sp>
        <p:nvSpPr>
          <p:cNvPr id="13" name="Textfeld 12"/>
          <p:cNvSpPr txBox="1"/>
          <p:nvPr/>
        </p:nvSpPr>
        <p:spPr bwMode="auto">
          <a:xfrm>
            <a:off x="6292188" y="6021289"/>
            <a:ext cx="311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latin typeface="Calibri"/>
                <a:cs typeface="Arial"/>
              </a:rPr>
              <a:t>MuPix10 sensor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E77E9D7-8731-329C-1797-CA935993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57</a:t>
            </a:fld>
            <a:endParaRPr lang="en-US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CEE4BB-C808-11FC-B4FB-9BFA71885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085" y="1430998"/>
            <a:ext cx="9466198" cy="5324736"/>
          </a:xfrm>
          <a:prstGeom prst="rect">
            <a:avLst/>
          </a:prstGeom>
        </p:spPr>
      </p:pic>
      <p:pic>
        <p:nvPicPr>
          <p:cNvPr id="6" name="Grafik 5" descr="Ein Bild, das Text, Im Haus enthält.&#10;&#10;Automatisch generierte Beschreibung">
            <a:extLst>
              <a:ext uri="{FF2B5EF4-FFF2-40B4-BE49-F238E27FC236}">
                <a16:creationId xmlns:a16="http://schemas.microsoft.com/office/drawing/2014/main" id="{CDCF8B3F-1FA4-0014-B55E-370E53362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37" y="1430997"/>
            <a:ext cx="3380904" cy="190175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B5DDF5D-4517-2063-2C35-C06136FDA927}"/>
              </a:ext>
            </a:extLst>
          </p:cNvPr>
          <p:cNvSpPr txBox="1">
            <a:spLocks/>
          </p:cNvSpPr>
          <p:nvPr/>
        </p:nvSpPr>
        <p:spPr bwMode="auto">
          <a:xfrm>
            <a:off x="3468030" y="-1366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dirty="0"/>
              <a:t>µPIX Tracking </a:t>
            </a:r>
            <a:r>
              <a:rPr lang="de-DE" dirty="0" err="1"/>
              <a:t>detector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812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848522-2AC6-805E-466D-28D9158B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58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5339C6-3F4B-125E-0A66-3860D50BE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031" y="1093853"/>
            <a:ext cx="5992146" cy="30783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E5BA262-3643-85AA-D4A6-2BE9DA1E6737}"/>
              </a:ext>
            </a:extLst>
          </p:cNvPr>
          <p:cNvSpPr txBox="1"/>
          <p:nvPr/>
        </p:nvSpPr>
        <p:spPr>
          <a:xfrm>
            <a:off x="2893346" y="4474706"/>
            <a:ext cx="75520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High </a:t>
            </a:r>
            <a:r>
              <a:rPr lang="de-DE" sz="2800" dirty="0" err="1"/>
              <a:t>resolution</a:t>
            </a:r>
            <a:r>
              <a:rPr lang="de-DE" sz="2800" dirty="0"/>
              <a:t> </a:t>
            </a:r>
            <a:r>
              <a:rPr lang="de-DE" sz="2800" dirty="0" err="1"/>
              <a:t>tracking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Q² </a:t>
            </a:r>
            <a:r>
              <a:rPr lang="de-DE" sz="2800" dirty="0" err="1"/>
              <a:t>measurement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Covers at least </a:t>
            </a:r>
            <a:r>
              <a:rPr lang="de-DE" sz="2800" dirty="0" err="1"/>
              <a:t>one</a:t>
            </a:r>
            <a:r>
              <a:rPr lang="de-DE" sz="2800" dirty="0"/>
              <a:t> </a:t>
            </a:r>
            <a:r>
              <a:rPr lang="de-DE" sz="2800" dirty="0" err="1"/>
              <a:t>fused</a:t>
            </a:r>
            <a:r>
              <a:rPr lang="de-DE" sz="2800" dirty="0"/>
              <a:t> </a:t>
            </a:r>
            <a:r>
              <a:rPr lang="de-DE" sz="2800" dirty="0" err="1"/>
              <a:t>silica</a:t>
            </a:r>
            <a:r>
              <a:rPr lang="de-DE" sz="2800" dirty="0"/>
              <a:t> </a:t>
            </a:r>
            <a:r>
              <a:rPr lang="de-DE" sz="2800" dirty="0" err="1"/>
              <a:t>detector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4 </a:t>
            </a:r>
            <a:r>
              <a:rPr lang="de-DE" sz="2800" dirty="0" err="1"/>
              <a:t>segments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2 double </a:t>
            </a:r>
            <a:r>
              <a:rPr lang="de-DE" sz="2800" dirty="0" err="1"/>
              <a:t>layer</a:t>
            </a:r>
            <a:r>
              <a:rPr lang="de-DE" sz="2800" dirty="0"/>
              <a:t> </a:t>
            </a:r>
            <a:r>
              <a:rPr lang="de-DE" sz="2800" dirty="0" err="1"/>
              <a:t>detectors</a:t>
            </a:r>
            <a:r>
              <a:rPr lang="de-DE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50 µm HV-MAPS </a:t>
            </a:r>
            <a:r>
              <a:rPr lang="de-DE" sz="2800" dirty="0" err="1"/>
              <a:t>sensors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Resolution </a:t>
            </a:r>
            <a:r>
              <a:rPr lang="de-DE" sz="2800" dirty="0" err="1"/>
              <a:t>for</a:t>
            </a:r>
            <a:r>
              <a:rPr lang="de-DE" sz="2800" dirty="0"/>
              <a:t> track </a:t>
            </a:r>
            <a:r>
              <a:rPr lang="de-DE" sz="2800" dirty="0" err="1"/>
              <a:t>momentum</a:t>
            </a:r>
            <a:r>
              <a:rPr lang="de-DE" sz="2800" dirty="0"/>
              <a:t> ~ 2 </a:t>
            </a:r>
            <a:r>
              <a:rPr lang="de-DE" sz="2800" dirty="0" err="1"/>
              <a:t>MeV</a:t>
            </a:r>
            <a:r>
              <a:rPr lang="de-DE" sz="2800" dirty="0"/>
              <a:t>/c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72C5070-490C-D305-7230-B2A803FEC432}"/>
              </a:ext>
            </a:extLst>
          </p:cNvPr>
          <p:cNvSpPr txBox="1">
            <a:spLocks/>
          </p:cNvSpPr>
          <p:nvPr/>
        </p:nvSpPr>
        <p:spPr bwMode="auto">
          <a:xfrm>
            <a:off x="2025596" y="-652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dirty="0"/>
              <a:t>µPIX Tracking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detector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099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676400" y="-1365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dirty="0"/>
              <a:t>Refrigerator </a:t>
            </a:r>
            <a:r>
              <a:rPr lang="de-DE" dirty="0" err="1"/>
              <a:t>for</a:t>
            </a:r>
            <a:r>
              <a:rPr lang="de-DE" dirty="0"/>
              <a:t> Hydrogen Target</a:t>
            </a:r>
            <a:endParaRPr dirty="0"/>
          </a:p>
        </p:txBody>
      </p:sp>
      <p:sp>
        <p:nvSpPr>
          <p:cNvPr id="5" name="Textfeld 4"/>
          <p:cNvSpPr txBox="1"/>
          <p:nvPr/>
        </p:nvSpPr>
        <p:spPr bwMode="auto">
          <a:xfrm>
            <a:off x="1847528" y="1417423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dirty="0" err="1">
                <a:latin typeface="Calibri"/>
                <a:cs typeface="Arial"/>
              </a:rPr>
              <a:t>Compressors</a:t>
            </a:r>
            <a:r>
              <a:rPr lang="de-DE" sz="2400" dirty="0">
                <a:latin typeface="Calibri"/>
                <a:cs typeface="Arial"/>
              </a:rPr>
              <a:t> </a:t>
            </a:r>
            <a:r>
              <a:rPr lang="de-DE" sz="2400" dirty="0" err="1">
                <a:latin typeface="Calibri"/>
                <a:cs typeface="Arial"/>
              </a:rPr>
              <a:t>are</a:t>
            </a:r>
            <a:r>
              <a:rPr lang="de-DE" sz="2400" dirty="0">
                <a:latin typeface="Calibri"/>
                <a:cs typeface="Arial"/>
              </a:rPr>
              <a:t> </a:t>
            </a:r>
            <a:r>
              <a:rPr lang="de-DE" sz="2400" dirty="0" err="1">
                <a:latin typeface="Calibri"/>
                <a:cs typeface="Arial"/>
              </a:rPr>
              <a:t>already</a:t>
            </a:r>
            <a:r>
              <a:rPr lang="de-DE" sz="2400" dirty="0">
                <a:latin typeface="Calibri"/>
                <a:cs typeface="Arial"/>
              </a:rPr>
              <a:t> </a:t>
            </a:r>
            <a:r>
              <a:rPr lang="de-DE" sz="2400" dirty="0" err="1">
                <a:latin typeface="Calibri"/>
                <a:cs typeface="Arial"/>
              </a:rPr>
              <a:t>commissioned</a:t>
            </a:r>
            <a:endParaRPr lang="de-DE" sz="2400" dirty="0">
              <a:latin typeface="Calibri"/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81200" y="1988840"/>
            <a:ext cx="6347048" cy="4778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DB935E-882C-2C44-8A27-358C1785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065512-F323-4E4E-BC05-14F8D62175E1}"/>
              </a:ext>
            </a:extLst>
          </p:cNvPr>
          <p:cNvSpPr txBox="1">
            <a:spLocks/>
          </p:cNvSpPr>
          <p:nvPr/>
        </p:nvSpPr>
        <p:spPr>
          <a:xfrm>
            <a:off x="147635" y="135467"/>
            <a:ext cx="11710989" cy="7074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Dark Matter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37088-0BA6-2142-B611-1152A809CC12}"/>
              </a:ext>
            </a:extLst>
          </p:cNvPr>
          <p:cNvSpPr txBox="1"/>
          <p:nvPr/>
        </p:nvSpPr>
        <p:spPr>
          <a:xfrm>
            <a:off x="371476" y="1243013"/>
            <a:ext cx="3214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Noumerous</a:t>
            </a:r>
            <a:r>
              <a:rPr lang="en-US" dirty="0">
                <a:solidFill>
                  <a:schemeClr val="bg1"/>
                </a:solidFill>
              </a:rPr>
              <a:t> astronomical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There is matter missing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Matter which does not interact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Gravitation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Observations by astronomers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Dark Matter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D4CE67-8E9F-4D42-8E5F-7FE536ECB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30"/>
            <a:ext cx="12192000" cy="6096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9CF63F7-9620-704D-A0D9-23A55F09F724}"/>
              </a:ext>
            </a:extLst>
          </p:cNvPr>
          <p:cNvSpPr txBox="1"/>
          <p:nvPr/>
        </p:nvSpPr>
        <p:spPr>
          <a:xfrm>
            <a:off x="2219463" y="4526685"/>
            <a:ext cx="358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Observed supernova images in 2016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498576-4155-0E41-984D-40E23CFD79B8}"/>
              </a:ext>
            </a:extLst>
          </p:cNvPr>
          <p:cNvSpPr txBox="1"/>
          <p:nvPr/>
        </p:nvSpPr>
        <p:spPr>
          <a:xfrm>
            <a:off x="1514475" y="1685925"/>
            <a:ext cx="167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of Galaxy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6ED1ECB-D8EB-BB4A-B05B-92EF3C5AADA1}"/>
              </a:ext>
            </a:extLst>
          </p:cNvPr>
          <p:cNvSpPr txBox="1"/>
          <p:nvPr/>
        </p:nvSpPr>
        <p:spPr>
          <a:xfrm>
            <a:off x="7781925" y="1838325"/>
            <a:ext cx="345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Expected supernova image in 2037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7408C90-0BF8-5A48-BB9A-4F55388C81BE}"/>
              </a:ext>
            </a:extLst>
          </p:cNvPr>
          <p:cNvSpPr txBox="1"/>
          <p:nvPr/>
        </p:nvSpPr>
        <p:spPr>
          <a:xfrm>
            <a:off x="387230" y="5338762"/>
            <a:ext cx="183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Additional Image </a:t>
            </a:r>
          </a:p>
          <a:p>
            <a:r>
              <a:rPr lang="en-US" dirty="0">
                <a:solidFill>
                  <a:schemeClr val="bg1"/>
                </a:solidFill>
              </a:rPr>
              <a:t>of  Galaxy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D982F8C-8269-3142-B902-7CA7ABB278D4}"/>
              </a:ext>
            </a:extLst>
          </p:cNvPr>
          <p:cNvSpPr txBox="1"/>
          <p:nvPr/>
        </p:nvSpPr>
        <p:spPr>
          <a:xfrm>
            <a:off x="4220903" y="2479911"/>
            <a:ext cx="183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Additional Image </a:t>
            </a:r>
          </a:p>
          <a:p>
            <a:r>
              <a:rPr lang="en-US" dirty="0">
                <a:solidFill>
                  <a:schemeClr val="bg1"/>
                </a:solidFill>
              </a:rPr>
              <a:t>of  Galaxy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2B54F43-1616-20A8-0E66-BF204DD8A7CB}"/>
              </a:ext>
            </a:extLst>
          </p:cNvPr>
          <p:cNvSpPr txBox="1">
            <a:spLocks/>
          </p:cNvSpPr>
          <p:nvPr/>
        </p:nvSpPr>
        <p:spPr>
          <a:xfrm>
            <a:off x="300035" y="287867"/>
            <a:ext cx="11710989" cy="7074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Gravitational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lensing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Dark Matter</a:t>
            </a:r>
          </a:p>
        </p:txBody>
      </p:sp>
    </p:spTree>
    <p:extLst>
      <p:ext uri="{BB962C8B-B14F-4D97-AF65-F5344CB8AC3E}">
        <p14:creationId xmlns:p14="http://schemas.microsoft.com/office/powerpoint/2010/main" val="105883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8EE2AEB-4754-C9F5-AC60-63904C81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60</a:t>
            </a:fld>
            <a:endParaRPr lang="en-US" dirty="0"/>
          </a:p>
        </p:txBody>
      </p:sp>
      <p:sp>
        <p:nvSpPr>
          <p:cNvPr id="3" name="Rectangle 87">
            <a:extLst>
              <a:ext uri="{FF2B5EF4-FFF2-40B4-BE49-F238E27FC236}">
                <a16:creationId xmlns:a16="http://schemas.microsoft.com/office/drawing/2014/main" id="{4D39CAD4-4509-3EFD-40CA-70E6D83B5617}"/>
              </a:ext>
            </a:extLst>
          </p:cNvPr>
          <p:cNvSpPr/>
          <p:nvPr/>
        </p:nvSpPr>
        <p:spPr>
          <a:xfrm>
            <a:off x="1367427" y="136525"/>
            <a:ext cx="8274107" cy="879840"/>
          </a:xfrm>
          <a:prstGeom prst="rect">
            <a:avLst/>
          </a:prstGeom>
          <a:solidFill>
            <a:srgbClr val="C10A25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040">
              <a:lnSpc>
                <a:spcPct val="100000"/>
              </a:lnSpc>
            </a:pPr>
            <a:r>
              <a:rPr lang="de-DE" sz="3600" b="1" spc="-12" dirty="0" err="1">
                <a:solidFill>
                  <a:schemeClr val="lt1"/>
                </a:solidFill>
                <a:latin typeface="Noto Sans"/>
                <a:ea typeface="DejaVu Sans"/>
              </a:rPr>
              <a:t>Backward</a:t>
            </a:r>
            <a:r>
              <a:rPr lang="de-DE" sz="3600" b="1" spc="-12" dirty="0">
                <a:solidFill>
                  <a:schemeClr val="lt1"/>
                </a:solidFill>
                <a:latin typeface="Noto Sans"/>
                <a:ea typeface="DejaVu Sans"/>
              </a:rPr>
              <a:t> Tracking </a:t>
            </a:r>
            <a:r>
              <a:rPr lang="de-DE" sz="3600" b="1" spc="-12" dirty="0" err="1">
                <a:solidFill>
                  <a:schemeClr val="lt1"/>
                </a:solidFill>
                <a:latin typeface="Noto Sans"/>
                <a:ea typeface="DejaVu Sans"/>
              </a:rPr>
              <a:t>Detector</a:t>
            </a:r>
            <a:endParaRPr lang="de-DE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152A1B-2C59-8952-C34A-7BF039117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88" y="1213164"/>
            <a:ext cx="5332029" cy="39783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69C7E41-8A29-05ED-230D-2A97772FEB8C}"/>
              </a:ext>
            </a:extLst>
          </p:cNvPr>
          <p:cNvSpPr txBox="1"/>
          <p:nvPr/>
        </p:nvSpPr>
        <p:spPr>
          <a:xfrm>
            <a:off x="8498561" y="1179981"/>
            <a:ext cx="3604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Use 3 planes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Micromegas</a:t>
            </a:r>
            <a:r>
              <a:rPr lang="de-DE" sz="2800" dirty="0"/>
              <a:t> </a:t>
            </a:r>
            <a:r>
              <a:rPr lang="de-DE" sz="2800" dirty="0" err="1"/>
              <a:t>detectors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Position </a:t>
            </a:r>
            <a:r>
              <a:rPr lang="de-DE" sz="2800" dirty="0" err="1"/>
              <a:t>measurement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detector</a:t>
            </a:r>
            <a:endParaRPr lang="de-DE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Determine</a:t>
            </a:r>
            <a:r>
              <a:rPr lang="de-DE" sz="2800" dirty="0"/>
              <a:t> </a:t>
            </a:r>
            <a:r>
              <a:rPr lang="de-DE" sz="2800" dirty="0" err="1"/>
              <a:t>momentum</a:t>
            </a:r>
            <a:r>
              <a:rPr lang="de-DE" sz="2800" dirty="0"/>
              <a:t> and </a:t>
            </a:r>
            <a:r>
              <a:rPr lang="de-DE" sz="2800" dirty="0" err="1"/>
              <a:t>vertex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5272A64-A9CC-8696-1E0F-A44621B33E2B}"/>
              </a:ext>
            </a:extLst>
          </p:cNvPr>
          <p:cNvSpPr txBox="1"/>
          <p:nvPr/>
        </p:nvSpPr>
        <p:spPr>
          <a:xfrm>
            <a:off x="1674288" y="5744802"/>
            <a:ext cx="73616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18 </a:t>
            </a:r>
            <a:r>
              <a:rPr lang="de-DE" sz="2800" dirty="0" err="1"/>
              <a:t>detector</a:t>
            </a:r>
            <a:r>
              <a:rPr lang="de-DE" sz="2800" dirty="0"/>
              <a:t> </a:t>
            </a:r>
            <a:r>
              <a:rPr lang="de-DE" sz="2800" dirty="0" err="1"/>
              <a:t>modules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1280 </a:t>
            </a:r>
            <a:r>
              <a:rPr lang="de-DE" sz="2800" dirty="0" err="1"/>
              <a:t>channels</a:t>
            </a:r>
            <a:r>
              <a:rPr lang="de-DE" sz="2800" dirty="0"/>
              <a:t> </a:t>
            </a:r>
            <a:r>
              <a:rPr lang="de-DE" sz="2800" dirty="0" err="1"/>
              <a:t>each</a:t>
            </a: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Cooperation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CEA </a:t>
            </a:r>
            <a:r>
              <a:rPr lang="de-DE" sz="2800" dirty="0" err="1"/>
              <a:t>Saclay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1700864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4AD655E-799A-40A1-CB67-331CCE94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61</a:t>
            </a:fld>
            <a:endParaRPr lang="en-US" dirty="0"/>
          </a:p>
        </p:txBody>
      </p:sp>
      <p:sp>
        <p:nvSpPr>
          <p:cNvPr id="3" name="Rectangle 87">
            <a:extLst>
              <a:ext uri="{FF2B5EF4-FFF2-40B4-BE49-F238E27FC236}">
                <a16:creationId xmlns:a16="http://schemas.microsoft.com/office/drawing/2014/main" id="{7A06D10A-36C6-EEA2-9BFB-A7DEF3257342}"/>
              </a:ext>
            </a:extLst>
          </p:cNvPr>
          <p:cNvSpPr/>
          <p:nvPr/>
        </p:nvSpPr>
        <p:spPr>
          <a:xfrm>
            <a:off x="1520127" y="136525"/>
            <a:ext cx="8708756" cy="879840"/>
          </a:xfrm>
          <a:prstGeom prst="rect">
            <a:avLst/>
          </a:prstGeom>
          <a:solidFill>
            <a:srgbClr val="C10A25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040">
              <a:lnSpc>
                <a:spcPct val="100000"/>
              </a:lnSpc>
            </a:pPr>
            <a:r>
              <a:rPr lang="de-DE" sz="3600" b="1" spc="-12" dirty="0" err="1">
                <a:solidFill>
                  <a:schemeClr val="lt1"/>
                </a:solidFill>
                <a:latin typeface="Noto Sans"/>
                <a:ea typeface="DejaVu Sans"/>
              </a:rPr>
              <a:t>Fused</a:t>
            </a:r>
            <a:r>
              <a:rPr lang="de-DE" sz="3600" b="1" spc="-12" dirty="0">
                <a:solidFill>
                  <a:schemeClr val="lt1"/>
                </a:solidFill>
                <a:latin typeface="Noto Sans"/>
                <a:ea typeface="DejaVu Sans"/>
              </a:rPr>
              <a:t> Silica </a:t>
            </a:r>
            <a:r>
              <a:rPr lang="de-DE" sz="3600" b="1" spc="-12" dirty="0" err="1">
                <a:solidFill>
                  <a:schemeClr val="lt1"/>
                </a:solidFill>
                <a:latin typeface="Noto Sans"/>
                <a:ea typeface="DejaVu Sans"/>
              </a:rPr>
              <a:t>Tcherenkov</a:t>
            </a:r>
            <a:r>
              <a:rPr lang="de-DE" sz="3600" b="1" spc="-12" dirty="0">
                <a:solidFill>
                  <a:schemeClr val="lt1"/>
                </a:solidFill>
                <a:latin typeface="Noto Sans"/>
                <a:ea typeface="DejaVu Sans"/>
              </a:rPr>
              <a:t> </a:t>
            </a:r>
            <a:r>
              <a:rPr lang="de-DE" sz="3600" b="1" spc="-12" dirty="0" err="1">
                <a:solidFill>
                  <a:schemeClr val="lt1"/>
                </a:solidFill>
                <a:latin typeface="Noto Sans"/>
                <a:ea typeface="DejaVu Sans"/>
              </a:rPr>
              <a:t>Detector</a:t>
            </a:r>
            <a:endParaRPr lang="de-DE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080CEB-FE52-21E9-BE1D-D5C8B5BB6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5" y="1391069"/>
            <a:ext cx="3555175" cy="52556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1BFE8DD-48AF-C095-CF97-80B97C98DCBC}"/>
              </a:ext>
            </a:extLst>
          </p:cNvPr>
          <p:cNvSpPr txBox="1"/>
          <p:nvPr/>
        </p:nvSpPr>
        <p:spPr>
          <a:xfrm rot="10800000" flipV="1">
            <a:off x="5325523" y="1027609"/>
            <a:ext cx="63126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Detector</a:t>
            </a:r>
            <a:r>
              <a:rPr lang="de-DE" sz="2800" dirty="0"/>
              <a:t> ring </a:t>
            </a:r>
            <a:r>
              <a:rPr lang="de-DE" sz="2800" dirty="0" err="1"/>
              <a:t>consists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72 </a:t>
            </a:r>
            <a:r>
              <a:rPr lang="de-DE" sz="2800" dirty="0" err="1"/>
              <a:t>wedged</a:t>
            </a:r>
            <a:r>
              <a:rPr lang="de-DE" sz="2800" dirty="0"/>
              <a:t> </a:t>
            </a:r>
            <a:r>
              <a:rPr lang="de-DE" sz="2800" dirty="0" err="1"/>
              <a:t>fused</a:t>
            </a:r>
            <a:r>
              <a:rPr lang="de-DE" sz="2800" dirty="0"/>
              <a:t> </a:t>
            </a:r>
            <a:r>
              <a:rPr lang="de-DE" sz="2800" dirty="0" err="1"/>
              <a:t>silica</a:t>
            </a:r>
            <a:r>
              <a:rPr lang="de-DE" sz="2800" dirty="0"/>
              <a:t> </a:t>
            </a:r>
            <a:r>
              <a:rPr lang="de-DE" sz="2800" dirty="0" err="1"/>
              <a:t>bars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Cover angle </a:t>
            </a:r>
            <a:r>
              <a:rPr lang="de-DE" sz="2800" dirty="0" err="1"/>
              <a:t>range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25° </a:t>
            </a:r>
            <a:r>
              <a:rPr lang="de-DE" sz="2800" dirty="0" err="1"/>
              <a:t>to</a:t>
            </a:r>
            <a:r>
              <a:rPr lang="de-DE" sz="2800" dirty="0"/>
              <a:t> 45°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Hit rate 10</a:t>
            </a:r>
            <a:r>
              <a:rPr lang="de-DE" sz="2800" baseline="30000" dirty="0"/>
              <a:t>11</a:t>
            </a:r>
            <a:r>
              <a:rPr lang="de-DE" sz="2800" dirty="0"/>
              <a:t> Hz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Integrating</a:t>
            </a:r>
            <a:r>
              <a:rPr lang="de-DE" sz="2800" dirty="0"/>
              <a:t> </a:t>
            </a:r>
            <a:r>
              <a:rPr lang="de-DE" sz="2800" dirty="0" err="1"/>
              <a:t>measurement</a:t>
            </a: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Single </a:t>
            </a:r>
            <a:r>
              <a:rPr lang="de-DE" sz="2800" dirty="0" err="1"/>
              <a:t>event</a:t>
            </a:r>
            <a:r>
              <a:rPr lang="de-DE" sz="2800" dirty="0"/>
              <a:t> </a:t>
            </a:r>
            <a:r>
              <a:rPr lang="de-DE" sz="2800" dirty="0" err="1"/>
              <a:t>detection</a:t>
            </a:r>
            <a:endParaRPr lang="de-DE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/>
              <a:t>Q² </a:t>
            </a:r>
            <a:r>
              <a:rPr lang="de-DE" sz="2800" dirty="0" err="1"/>
              <a:t>measurement</a:t>
            </a:r>
            <a:endParaRPr lang="de-DE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/>
              <a:t>Special PMT </a:t>
            </a:r>
            <a:r>
              <a:rPr lang="de-DE" sz="2800" dirty="0" err="1"/>
              <a:t>base</a:t>
            </a:r>
            <a:r>
              <a:rPr lang="de-DE" sz="2800" dirty="0"/>
              <a:t> </a:t>
            </a:r>
            <a:r>
              <a:rPr lang="de-DE" sz="2800" dirty="0" err="1"/>
              <a:t>developed</a:t>
            </a: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Collaboration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Manitoba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All PMTs </a:t>
            </a:r>
            <a:r>
              <a:rPr lang="de-DE" sz="2800" dirty="0" err="1"/>
              <a:t>are</a:t>
            </a:r>
            <a:r>
              <a:rPr lang="de-DE" sz="2800" dirty="0"/>
              <a:t> </a:t>
            </a:r>
            <a:r>
              <a:rPr lang="de-DE" sz="2800" dirty="0" err="1"/>
              <a:t>delivered</a:t>
            </a:r>
            <a:r>
              <a:rPr lang="de-DE" sz="2800" dirty="0"/>
              <a:t> and </a:t>
            </a:r>
            <a:r>
              <a:rPr lang="de-DE" sz="2800" dirty="0" err="1"/>
              <a:t>characterisation</a:t>
            </a:r>
            <a:r>
              <a:rPr lang="de-DE" sz="2800" dirty="0"/>
              <a:t> </a:t>
            </a:r>
            <a:r>
              <a:rPr lang="de-DE" sz="2800" dirty="0" err="1"/>
              <a:t>ongoing</a:t>
            </a: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All </a:t>
            </a:r>
            <a:r>
              <a:rPr lang="de-DE" sz="2800" dirty="0" err="1"/>
              <a:t>fused</a:t>
            </a:r>
            <a:r>
              <a:rPr lang="de-DE" sz="2800" dirty="0"/>
              <a:t> </a:t>
            </a:r>
            <a:r>
              <a:rPr lang="de-DE" sz="2800" dirty="0" err="1"/>
              <a:t>silica</a:t>
            </a:r>
            <a:r>
              <a:rPr lang="de-DE" sz="2800" dirty="0"/>
              <a:t> </a:t>
            </a:r>
            <a:r>
              <a:rPr lang="de-DE" sz="2800" dirty="0" err="1"/>
              <a:t>bars</a:t>
            </a:r>
            <a:r>
              <a:rPr lang="de-DE" sz="2800" dirty="0"/>
              <a:t> </a:t>
            </a:r>
            <a:r>
              <a:rPr lang="de-DE" sz="2800" dirty="0" err="1"/>
              <a:t>delivered</a:t>
            </a:r>
            <a:r>
              <a:rPr lang="de-DE" sz="2800" dirty="0"/>
              <a:t> and </a:t>
            </a:r>
            <a:r>
              <a:rPr lang="de-DE" sz="2800" dirty="0" err="1"/>
              <a:t>measured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06354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14E24E7-8448-E3D1-41A7-150E617F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62</a:t>
            </a:fld>
            <a:endParaRPr lang="en-US" dirty="0"/>
          </a:p>
        </p:txBody>
      </p:sp>
      <p:sp>
        <p:nvSpPr>
          <p:cNvPr id="3" name="Rectangle 87">
            <a:extLst>
              <a:ext uri="{FF2B5EF4-FFF2-40B4-BE49-F238E27FC236}">
                <a16:creationId xmlns:a16="http://schemas.microsoft.com/office/drawing/2014/main" id="{AA9F3BB8-12E7-EE19-D30A-CFD21BCFE56C}"/>
              </a:ext>
            </a:extLst>
          </p:cNvPr>
          <p:cNvSpPr/>
          <p:nvPr/>
        </p:nvSpPr>
        <p:spPr>
          <a:xfrm>
            <a:off x="1367427" y="136525"/>
            <a:ext cx="8475820" cy="879840"/>
          </a:xfrm>
          <a:prstGeom prst="rect">
            <a:avLst/>
          </a:prstGeom>
          <a:solidFill>
            <a:srgbClr val="C10A25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040">
              <a:lnSpc>
                <a:spcPct val="100000"/>
              </a:lnSpc>
            </a:pPr>
            <a:r>
              <a:rPr lang="de-DE" sz="3600" b="1" spc="-12" dirty="0">
                <a:solidFill>
                  <a:schemeClr val="lt1"/>
                </a:solidFill>
                <a:latin typeface="Noto Sans"/>
                <a:ea typeface="DejaVu Sans"/>
              </a:rPr>
              <a:t>Super </a:t>
            </a:r>
            <a:r>
              <a:rPr lang="de-DE" sz="3600" b="1" spc="-12" dirty="0" err="1">
                <a:solidFill>
                  <a:schemeClr val="lt1"/>
                </a:solidFill>
                <a:latin typeface="Noto Sans"/>
                <a:ea typeface="DejaVu Sans"/>
              </a:rPr>
              <a:t>Conducting</a:t>
            </a:r>
            <a:r>
              <a:rPr lang="de-DE" sz="3600" b="1" spc="-12" dirty="0">
                <a:solidFill>
                  <a:schemeClr val="lt1"/>
                </a:solidFill>
                <a:latin typeface="Noto Sans"/>
                <a:ea typeface="DejaVu Sans"/>
              </a:rPr>
              <a:t> Magnet</a:t>
            </a:r>
            <a:endParaRPr lang="de-DE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6001D8-B7B0-88E4-163D-EA23725CA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58" y="1546664"/>
            <a:ext cx="5478575" cy="43640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DC04864-5EAD-672B-37B7-3BF8CC79918E}"/>
              </a:ext>
            </a:extLst>
          </p:cNvPr>
          <p:cNvSpPr txBox="1"/>
          <p:nvPr/>
        </p:nvSpPr>
        <p:spPr>
          <a:xfrm>
            <a:off x="7095533" y="1164134"/>
            <a:ext cx="383109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Superconducting</a:t>
            </a:r>
            <a:r>
              <a:rPr lang="de-DE" sz="2800" dirty="0"/>
              <a:t> Magnet (</a:t>
            </a:r>
            <a:r>
              <a:rPr lang="de-DE" sz="2800" dirty="0" err="1"/>
              <a:t>NbTi</a:t>
            </a:r>
            <a:r>
              <a:rPr lang="de-DE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FOPI </a:t>
            </a:r>
            <a:r>
              <a:rPr lang="de-DE" sz="2800" dirty="0" err="1"/>
              <a:t>yoke</a:t>
            </a: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Operating </a:t>
            </a:r>
            <a:r>
              <a:rPr lang="de-DE" sz="2800" dirty="0" err="1"/>
              <a:t>Temperature</a:t>
            </a:r>
            <a:r>
              <a:rPr lang="de-DE" sz="2800" dirty="0"/>
              <a:t> &lt; 6K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B-</a:t>
            </a:r>
            <a:r>
              <a:rPr lang="de-DE" sz="2800" dirty="0" err="1"/>
              <a:t>field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0.6T at 640 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Maximum </a:t>
            </a:r>
            <a:r>
              <a:rPr lang="de-DE" sz="2800" dirty="0" err="1"/>
              <a:t>field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0.7 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Power </a:t>
            </a:r>
            <a:r>
              <a:rPr lang="de-DE" sz="2800" dirty="0" err="1"/>
              <a:t>consumption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2800 W (4V and 700 A)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Quench</a:t>
            </a:r>
            <a:r>
              <a:rPr lang="de-DE" sz="2800" dirty="0"/>
              <a:t> </a:t>
            </a:r>
            <a:r>
              <a:rPr lang="de-DE" sz="2800" dirty="0" err="1"/>
              <a:t>protection</a:t>
            </a:r>
            <a:r>
              <a:rPr lang="de-DE" sz="2800" dirty="0"/>
              <a:t>       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B56E4-C987-A965-CD8E-6C07BDC8AE0C}"/>
              </a:ext>
            </a:extLst>
          </p:cNvPr>
          <p:cNvSpPr txBox="1"/>
          <p:nvPr/>
        </p:nvSpPr>
        <p:spPr>
          <a:xfrm>
            <a:off x="1655994" y="5963942"/>
            <a:ext cx="4131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Outer Diameter 3.3m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Inner</a:t>
            </a:r>
            <a:r>
              <a:rPr lang="de-DE" sz="2800" dirty="0"/>
              <a:t> Diameter 2.4 m</a:t>
            </a:r>
          </a:p>
        </p:txBody>
      </p:sp>
    </p:spTree>
    <p:extLst>
      <p:ext uri="{BB962C8B-B14F-4D97-AF65-F5344CB8AC3E}">
        <p14:creationId xmlns:p14="http://schemas.microsoft.com/office/powerpoint/2010/main" val="16193262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7DF34A5-DF7A-00C5-E050-39EC08C7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63</a:t>
            </a:fld>
            <a:endParaRPr lang="en-US" dirty="0"/>
          </a:p>
        </p:txBody>
      </p:sp>
      <p:sp>
        <p:nvSpPr>
          <p:cNvPr id="3" name="Rectangle 87">
            <a:extLst>
              <a:ext uri="{FF2B5EF4-FFF2-40B4-BE49-F238E27FC236}">
                <a16:creationId xmlns:a16="http://schemas.microsoft.com/office/drawing/2014/main" id="{4651A5DB-4D48-1D10-5265-E0496785FBB2}"/>
              </a:ext>
            </a:extLst>
          </p:cNvPr>
          <p:cNvSpPr/>
          <p:nvPr/>
        </p:nvSpPr>
        <p:spPr>
          <a:xfrm>
            <a:off x="1283646" y="136525"/>
            <a:ext cx="8944087" cy="879840"/>
          </a:xfrm>
          <a:prstGeom prst="rect">
            <a:avLst/>
          </a:prstGeom>
          <a:solidFill>
            <a:srgbClr val="C10A25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040">
              <a:lnSpc>
                <a:spcPct val="100000"/>
              </a:lnSpc>
            </a:pPr>
            <a:r>
              <a:rPr lang="de-DE" sz="3600" b="1" spc="-12" dirty="0">
                <a:solidFill>
                  <a:schemeClr val="lt1"/>
                </a:solidFill>
                <a:latin typeface="Noto Sans"/>
                <a:ea typeface="DejaVu Sans"/>
              </a:rPr>
              <a:t>High Power Liquid H</a:t>
            </a:r>
            <a:r>
              <a:rPr lang="de-DE" sz="3600" b="1" spc="-12" baseline="-25000" dirty="0">
                <a:solidFill>
                  <a:schemeClr val="lt1"/>
                </a:solidFill>
                <a:latin typeface="Noto Sans"/>
                <a:ea typeface="DejaVu Sans"/>
              </a:rPr>
              <a:t>2</a:t>
            </a:r>
            <a:r>
              <a:rPr lang="de-DE" sz="3600" b="1" spc="-12" dirty="0">
                <a:solidFill>
                  <a:schemeClr val="lt1"/>
                </a:solidFill>
                <a:latin typeface="Noto Sans"/>
                <a:ea typeface="DejaVu Sans"/>
              </a:rPr>
              <a:t> Target</a:t>
            </a:r>
            <a:endParaRPr lang="de-DE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59FD04-F761-2E3C-7179-5EF63E8CB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" y="1446775"/>
            <a:ext cx="10536137" cy="287270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56C806F-56C4-375C-C2CF-6F32E02C6F59}"/>
              </a:ext>
            </a:extLst>
          </p:cNvPr>
          <p:cNvSpPr txBox="1"/>
          <p:nvPr/>
        </p:nvSpPr>
        <p:spPr>
          <a:xfrm>
            <a:off x="786980" y="4484331"/>
            <a:ext cx="54152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60 cm beam </a:t>
            </a:r>
            <a:r>
              <a:rPr lang="de-DE" sz="2800" dirty="0" err="1"/>
              <a:t>interacting</a:t>
            </a:r>
            <a:r>
              <a:rPr lang="de-DE" sz="2800" dirty="0"/>
              <a:t> </a:t>
            </a:r>
            <a:r>
              <a:rPr lang="de-DE" sz="2800" dirty="0" err="1"/>
              <a:t>zone</a:t>
            </a: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Operating </a:t>
            </a:r>
            <a:r>
              <a:rPr lang="de-DE" sz="2800" dirty="0" err="1"/>
              <a:t>temperature</a:t>
            </a:r>
            <a:r>
              <a:rPr lang="de-DE" sz="2800" dirty="0"/>
              <a:t> &lt; 20 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Coolant</a:t>
            </a:r>
            <a:r>
              <a:rPr lang="de-DE" sz="2800" dirty="0"/>
              <a:t> </a:t>
            </a:r>
            <a:r>
              <a:rPr lang="de-DE" sz="2800" dirty="0" err="1"/>
              <a:t>gasous</a:t>
            </a:r>
            <a:r>
              <a:rPr lang="de-DE" sz="2800" dirty="0"/>
              <a:t> He at ~ 10 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FC56C2-D49B-7C1D-7418-7C978CE2BF87}"/>
              </a:ext>
            </a:extLst>
          </p:cNvPr>
          <p:cNvSpPr txBox="1"/>
          <p:nvPr/>
        </p:nvSpPr>
        <p:spPr>
          <a:xfrm>
            <a:off x="6250458" y="4489700"/>
            <a:ext cx="5293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Required</a:t>
            </a:r>
            <a:r>
              <a:rPr lang="de-DE" sz="2800" dirty="0"/>
              <a:t> </a:t>
            </a:r>
            <a:r>
              <a:rPr lang="de-DE" sz="2800" dirty="0" err="1"/>
              <a:t>cooling</a:t>
            </a:r>
            <a:r>
              <a:rPr lang="de-DE" sz="2800" dirty="0"/>
              <a:t> power </a:t>
            </a:r>
            <a:r>
              <a:rPr lang="de-DE" sz="2800" dirty="0" err="1"/>
              <a:t>up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4000W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High, </a:t>
            </a:r>
            <a:r>
              <a:rPr lang="de-DE" sz="2800" dirty="0" err="1"/>
              <a:t>turbulant</a:t>
            </a:r>
            <a:r>
              <a:rPr lang="de-DE" sz="2800" dirty="0"/>
              <a:t> </a:t>
            </a:r>
            <a:r>
              <a:rPr lang="de-DE" sz="2800" dirty="0" err="1"/>
              <a:t>flow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40131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E1B296-70C1-C478-8B31-47AE1BBF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64</a:t>
            </a:fld>
            <a:endParaRPr lang="en-US" dirty="0"/>
          </a:p>
        </p:txBody>
      </p:sp>
      <p:sp>
        <p:nvSpPr>
          <p:cNvPr id="3" name="Rectangle 87">
            <a:extLst>
              <a:ext uri="{FF2B5EF4-FFF2-40B4-BE49-F238E27FC236}">
                <a16:creationId xmlns:a16="http://schemas.microsoft.com/office/drawing/2014/main" id="{D4CF4584-432E-437E-C223-9F2F09FE6585}"/>
              </a:ext>
            </a:extLst>
          </p:cNvPr>
          <p:cNvSpPr/>
          <p:nvPr/>
        </p:nvSpPr>
        <p:spPr>
          <a:xfrm>
            <a:off x="2156697" y="0"/>
            <a:ext cx="7344656" cy="879840"/>
          </a:xfrm>
          <a:prstGeom prst="rect">
            <a:avLst/>
          </a:prstGeom>
          <a:solidFill>
            <a:srgbClr val="C10A25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040">
              <a:lnSpc>
                <a:spcPct val="100000"/>
              </a:lnSpc>
            </a:pPr>
            <a:r>
              <a:rPr lang="de-DE" sz="3600" b="1" spc="-12" dirty="0" err="1">
                <a:solidFill>
                  <a:schemeClr val="lt1"/>
                </a:solidFill>
                <a:latin typeface="Noto Sans"/>
                <a:ea typeface="DejaVu Sans"/>
              </a:rPr>
              <a:t>Luminosity</a:t>
            </a:r>
            <a:r>
              <a:rPr lang="de-DE" sz="3600" b="1" spc="-12" dirty="0">
                <a:solidFill>
                  <a:schemeClr val="lt1"/>
                </a:solidFill>
                <a:latin typeface="Noto Sans"/>
                <a:ea typeface="DejaVu Sans"/>
              </a:rPr>
              <a:t> Monitor</a:t>
            </a:r>
            <a:endParaRPr lang="de-DE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BB5F24-1CC9-D4B9-AE81-341D45DE1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70" y="1313682"/>
            <a:ext cx="3193716" cy="57991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00875E-9A6E-65E9-A21E-5E9FD0BEE72C}"/>
              </a:ext>
            </a:extLst>
          </p:cNvPr>
          <p:cNvSpPr txBox="1"/>
          <p:nvPr/>
        </p:nvSpPr>
        <p:spPr>
          <a:xfrm>
            <a:off x="5823039" y="1458496"/>
            <a:ext cx="504210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Particle</a:t>
            </a:r>
            <a:r>
              <a:rPr lang="de-DE" sz="2800" dirty="0"/>
              <a:t> rate </a:t>
            </a:r>
            <a:r>
              <a:rPr lang="de-DE" sz="2800" dirty="0" err="1"/>
              <a:t>R</a:t>
            </a:r>
            <a:r>
              <a:rPr lang="de-DE" sz="2800" baseline="-25000" dirty="0" err="1"/>
              <a:t>lumi</a:t>
            </a:r>
            <a:r>
              <a:rPr lang="de-DE" sz="2800" dirty="0"/>
              <a:t> = 1.12x10</a:t>
            </a:r>
            <a:r>
              <a:rPr lang="de-DE" sz="2800" baseline="30000" dirty="0"/>
              <a:t>14</a:t>
            </a:r>
            <a:r>
              <a:rPr lang="de-DE" sz="2800" dirty="0"/>
              <a:t>s</a:t>
            </a:r>
            <a:r>
              <a:rPr lang="de-DE" sz="2800" baseline="30000" dirty="0"/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Mostly</a:t>
            </a:r>
            <a:r>
              <a:rPr lang="de-DE" sz="2800" dirty="0"/>
              <a:t> Moeller and </a:t>
            </a:r>
            <a:r>
              <a:rPr lang="de-DE" sz="2800" dirty="0" err="1"/>
              <a:t>elastic</a:t>
            </a:r>
            <a:r>
              <a:rPr lang="de-DE" sz="2800" dirty="0"/>
              <a:t> </a:t>
            </a:r>
            <a:r>
              <a:rPr lang="de-DE" sz="2800" dirty="0" err="1"/>
              <a:t>ep</a:t>
            </a:r>
            <a:r>
              <a:rPr lang="de-DE" sz="2800" dirty="0"/>
              <a:t> </a:t>
            </a:r>
            <a:r>
              <a:rPr lang="de-DE" sz="2800" dirty="0" err="1"/>
              <a:t>scattering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Analog </a:t>
            </a:r>
            <a:r>
              <a:rPr lang="de-DE" sz="2800" dirty="0" err="1"/>
              <a:t>integrating</a:t>
            </a:r>
            <a:r>
              <a:rPr lang="de-DE" sz="2800" dirty="0"/>
              <a:t> </a:t>
            </a:r>
            <a:r>
              <a:rPr lang="de-DE" sz="2800" dirty="0" err="1"/>
              <a:t>air</a:t>
            </a:r>
            <a:r>
              <a:rPr lang="de-DE" sz="2800" dirty="0"/>
              <a:t> Cherenkov </a:t>
            </a:r>
            <a:r>
              <a:rPr lang="de-DE" sz="2800" dirty="0" err="1"/>
              <a:t>detector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high rate </a:t>
            </a:r>
            <a:r>
              <a:rPr lang="de-DE" sz="2800" dirty="0" err="1"/>
              <a:t>environment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Only</a:t>
            </a:r>
            <a:r>
              <a:rPr lang="de-DE" sz="2800" dirty="0"/>
              <a:t> 0.1 </a:t>
            </a:r>
            <a:r>
              <a:rPr lang="de-DE" sz="2800" dirty="0" err="1"/>
              <a:t>photoelectrons</a:t>
            </a:r>
            <a:r>
              <a:rPr lang="de-DE" sz="2800" dirty="0"/>
              <a:t> at PMT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one</a:t>
            </a:r>
            <a:r>
              <a:rPr lang="de-DE" sz="2800" dirty="0"/>
              <a:t> </a:t>
            </a:r>
            <a:r>
              <a:rPr lang="de-DE" sz="2800" dirty="0" err="1"/>
              <a:t>interacting</a:t>
            </a:r>
            <a:r>
              <a:rPr lang="de-DE" sz="2800" dirty="0"/>
              <a:t> </a:t>
            </a:r>
            <a:r>
              <a:rPr lang="de-DE" sz="2800" dirty="0" err="1"/>
              <a:t>electron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Single </a:t>
            </a:r>
            <a:r>
              <a:rPr lang="de-DE" sz="2800" dirty="0" err="1"/>
              <a:t>event</a:t>
            </a:r>
            <a:r>
              <a:rPr lang="de-DE" sz="2800" dirty="0"/>
              <a:t> </a:t>
            </a:r>
            <a:r>
              <a:rPr lang="de-DE" sz="2800" dirty="0" err="1"/>
              <a:t>mode</a:t>
            </a:r>
            <a:r>
              <a:rPr lang="de-DE" sz="2800" dirty="0"/>
              <a:t> possible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evaluation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Prototypes</a:t>
            </a:r>
            <a:r>
              <a:rPr lang="de-DE" sz="2800" dirty="0"/>
              <a:t>  </a:t>
            </a:r>
            <a:r>
              <a:rPr lang="de-DE" sz="2800" dirty="0" err="1"/>
              <a:t>builded</a:t>
            </a:r>
            <a:r>
              <a:rPr lang="de-DE" sz="2800" dirty="0"/>
              <a:t> and </a:t>
            </a:r>
            <a:r>
              <a:rPr lang="de-DE" sz="2800" dirty="0" err="1"/>
              <a:t>tested</a:t>
            </a:r>
            <a:r>
              <a:rPr lang="de-DE" sz="2800" dirty="0"/>
              <a:t> at MAMI</a:t>
            </a:r>
          </a:p>
        </p:txBody>
      </p:sp>
    </p:spTree>
    <p:extLst>
      <p:ext uri="{BB962C8B-B14F-4D97-AF65-F5344CB8AC3E}">
        <p14:creationId xmlns:p14="http://schemas.microsoft.com/office/powerpoint/2010/main" val="2854702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36B1FCA-F8C1-E1E0-5857-AE1E9C8D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65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FA3450-09C9-F03D-C4BC-BB2194841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0" y="294289"/>
            <a:ext cx="8277100" cy="62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324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44BCC42-E9DB-C0B2-62E8-A85F7C7F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66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218347-1B9D-C76C-76DE-9B7F92776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395547" y="116537"/>
            <a:ext cx="8883569" cy="6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14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9F5F811-019A-30C0-D92E-6E0728A7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67</a:t>
            </a:fld>
            <a:endParaRPr lang="en-US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6E4C1D71-E608-87B3-05F9-9A1C664F9FE0}"/>
              </a:ext>
            </a:extLst>
          </p:cNvPr>
          <p:cNvSpPr txBox="1"/>
          <p:nvPr/>
        </p:nvSpPr>
        <p:spPr>
          <a:xfrm>
            <a:off x="1065628" y="985649"/>
            <a:ext cx="106777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Parity violating electron scattering: </a:t>
            </a:r>
          </a:p>
          <a:p>
            <a:r>
              <a:rPr lang="en-GB" sz="2400" b="1" dirty="0">
                <a:solidFill>
                  <a:srgbClr val="000090"/>
                </a:solidFill>
              </a:rPr>
              <a:t>         “Low energy frontier” comprises a sensitive </a:t>
            </a:r>
            <a:r>
              <a:rPr lang="en-GB" sz="2400" b="1" dirty="0">
                <a:solidFill>
                  <a:srgbClr val="FF0000"/>
                </a:solidFill>
              </a:rPr>
              <a:t>test of the standard model 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           complementary to LHC with a sensitivity to new physics up to 50 </a:t>
            </a:r>
            <a:r>
              <a:rPr lang="en-GB" sz="2400" b="1" dirty="0" err="1">
                <a:solidFill>
                  <a:srgbClr val="FF0000"/>
                </a:solidFill>
              </a:rPr>
              <a:t>TeV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endParaRPr lang="en-GB" sz="24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Determination of </a:t>
            </a:r>
            <a:r>
              <a:rPr lang="en-GB" sz="2400" b="1" dirty="0">
                <a:solidFill>
                  <a:srgbClr val="000090"/>
                </a:solidFill>
              </a:rPr>
              <a:t>sin</a:t>
            </a:r>
            <a:r>
              <a:rPr lang="en-GB" sz="2400" b="1" baseline="30000" dirty="0">
                <a:solidFill>
                  <a:srgbClr val="000090"/>
                </a:solidFill>
              </a:rPr>
              <a:t>2</a:t>
            </a:r>
            <a:r>
              <a:rPr lang="en-GB" sz="2400" b="1" dirty="0">
                <a:solidFill>
                  <a:srgbClr val="000090"/>
                </a:solidFill>
              </a:rPr>
              <a:t>(</a:t>
            </a:r>
            <a:r>
              <a:rPr lang="en-GB" sz="24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GB" sz="2400" b="1" baseline="-25000" dirty="0" err="1">
                <a:solidFill>
                  <a:srgbClr val="000090"/>
                </a:solidFill>
                <a:cs typeface="Symbol" charset="2"/>
              </a:rPr>
              <a:t>W</a:t>
            </a: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) with highest precision 0.15% (similar to Z-pole), test of running of </a:t>
            </a:r>
            <a:r>
              <a:rPr lang="en-GB" sz="2400" b="1" dirty="0">
                <a:solidFill>
                  <a:srgbClr val="000090"/>
                </a:solidFill>
              </a:rPr>
              <a:t>sin</a:t>
            </a:r>
            <a:r>
              <a:rPr lang="en-GB" sz="2400" b="1" baseline="30000" dirty="0">
                <a:solidFill>
                  <a:srgbClr val="000090"/>
                </a:solidFill>
              </a:rPr>
              <a:t>2</a:t>
            </a:r>
            <a:r>
              <a:rPr lang="en-GB" sz="2400" b="1" dirty="0">
                <a:solidFill>
                  <a:srgbClr val="000090"/>
                </a:solidFill>
              </a:rPr>
              <a:t>(</a:t>
            </a:r>
            <a:r>
              <a:rPr lang="en-GB" sz="24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GB" sz="2400" b="1" baseline="-25000" dirty="0" err="1">
                <a:solidFill>
                  <a:srgbClr val="000090"/>
                </a:solidFill>
                <a:cs typeface="Symbol" charset="2"/>
              </a:rPr>
              <a:t>W</a:t>
            </a: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P2-Experiment (proton weak charge) at MESA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Solenoid delivery in November 2024, all critical components delivered, installation of magnet yoke started, start commissioning End of 2025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New MESA energy recovering accelerator at 155 MeV, target precision is 2 % in weak proton charge  i.e. </a:t>
            </a:r>
            <a:r>
              <a:rPr lang="en-GB" sz="2400" b="1" dirty="0">
                <a:solidFill>
                  <a:srgbClr val="000090"/>
                </a:solidFill>
              </a:rPr>
              <a:t> 0.15% in sin</a:t>
            </a:r>
            <a:r>
              <a:rPr lang="en-GB" sz="2400" b="1" baseline="30000" dirty="0">
                <a:solidFill>
                  <a:srgbClr val="000090"/>
                </a:solidFill>
              </a:rPr>
              <a:t>2</a:t>
            </a:r>
            <a:r>
              <a:rPr lang="en-GB" sz="2400" b="1" dirty="0">
                <a:solidFill>
                  <a:srgbClr val="000090"/>
                </a:solidFill>
              </a:rPr>
              <a:t>(</a:t>
            </a:r>
            <a:r>
              <a:rPr lang="en-GB" sz="24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GB" sz="2400" b="1" baseline="-25000" dirty="0" err="1">
                <a:solidFill>
                  <a:srgbClr val="000090"/>
                </a:solidFill>
                <a:cs typeface="Symbol" charset="2"/>
              </a:rPr>
              <a:t>W</a:t>
            </a:r>
            <a:r>
              <a:rPr lang="en-GB" sz="2400" b="1" dirty="0">
                <a:solidFill>
                  <a:srgbClr val="000090"/>
                </a:solidFill>
                <a:cs typeface="Symbol" charset="2"/>
              </a:rPr>
              <a:t>),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Sensitivity to new physics at a scale from </a:t>
            </a:r>
            <a:r>
              <a:rPr lang="en-GB" sz="2400" b="1" dirty="0">
                <a:solidFill>
                  <a:srgbClr val="FF0000"/>
                </a:solidFill>
              </a:rPr>
              <a:t>70 MeV up to 50 </a:t>
            </a:r>
            <a:r>
              <a:rPr lang="en-GB" sz="2400" b="1" dirty="0" err="1">
                <a:solidFill>
                  <a:srgbClr val="FF0000"/>
                </a:solidFill>
              </a:rPr>
              <a:t>TeV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Strategic series </a:t>
            </a:r>
            <a:r>
              <a:rPr lang="en-GB" sz="2400" b="1" dirty="0">
                <a:solidFill>
                  <a:srgbClr val="000090"/>
                </a:solidFill>
              </a:rPr>
              <a:t>of measurements from large asymmetries to ultimate precision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Final accuracy corresponds to a </a:t>
            </a:r>
            <a:r>
              <a:rPr lang="en-GB" sz="2400" b="1" dirty="0">
                <a:solidFill>
                  <a:srgbClr val="FF0000"/>
                </a:solidFill>
              </a:rPr>
              <a:t>factor 3 improvement </a:t>
            </a:r>
            <a:r>
              <a:rPr lang="en-GB" sz="2400" b="1" dirty="0">
                <a:solidFill>
                  <a:srgbClr val="000090"/>
                </a:solidFill>
              </a:rPr>
              <a:t>over </a:t>
            </a:r>
            <a:r>
              <a:rPr lang="en-GB" sz="2400" b="1" dirty="0" err="1">
                <a:solidFill>
                  <a:srgbClr val="000090"/>
                </a:solidFill>
              </a:rPr>
              <a:t>Qweak</a:t>
            </a:r>
            <a:r>
              <a:rPr lang="en-GB" sz="2400" b="1" dirty="0">
                <a:solidFill>
                  <a:srgbClr val="000090"/>
                </a:solidFill>
              </a:rPr>
              <a:t>-experiment 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rgbClr val="000090"/>
                </a:solidFill>
              </a:rPr>
              <a:t>Much more physics from P2: Neutron Skin in heavy nuclei, weak charge in light nuclei, Improvement of </a:t>
            </a:r>
            <a:r>
              <a:rPr lang="en-GB" sz="2400" b="1" dirty="0" err="1">
                <a:solidFill>
                  <a:srgbClr val="000090"/>
                </a:solidFill>
              </a:rPr>
              <a:t>Vud</a:t>
            </a:r>
            <a:endParaRPr lang="en-GB" sz="2400" b="1" dirty="0">
              <a:solidFill>
                <a:srgbClr val="00009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D8C57F-8685-1EA4-511D-E8416C78B454}"/>
              </a:ext>
            </a:extLst>
          </p:cNvPr>
          <p:cNvSpPr/>
          <p:nvPr/>
        </p:nvSpPr>
        <p:spPr>
          <a:xfrm>
            <a:off x="1839919" y="240040"/>
            <a:ext cx="8042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18156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522" y="102709"/>
            <a:ext cx="10515600" cy="1325563"/>
          </a:xfrm>
        </p:spPr>
        <p:txBody>
          <a:bodyPr/>
          <a:lstStyle/>
          <a:p>
            <a:r>
              <a:rPr lang="en-US" dirty="0"/>
              <a:t>MESA Accelerator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CD91C7BC-531E-5D43-BE20-BF19F98D0F9A}"/>
              </a:ext>
            </a:extLst>
          </p:cNvPr>
          <p:cNvSpPr/>
          <p:nvPr/>
        </p:nvSpPr>
        <p:spPr>
          <a:xfrm>
            <a:off x="2297443" y="4180960"/>
            <a:ext cx="1386416" cy="560917"/>
          </a:xfrm>
          <a:custGeom>
            <a:avLst/>
            <a:gdLst>
              <a:gd name="connsiteX0" fmla="*/ 0 w 1386416"/>
              <a:gd name="connsiteY0" fmla="*/ 232833 h 560917"/>
              <a:gd name="connsiteX1" fmla="*/ 105833 w 1386416"/>
              <a:gd name="connsiteY1" fmla="*/ 412750 h 560917"/>
              <a:gd name="connsiteX2" fmla="*/ 518583 w 1386416"/>
              <a:gd name="connsiteY2" fmla="*/ 560917 h 560917"/>
              <a:gd name="connsiteX3" fmla="*/ 1386416 w 1386416"/>
              <a:gd name="connsiteY3" fmla="*/ 423333 h 560917"/>
              <a:gd name="connsiteX4" fmla="*/ 1375833 w 1386416"/>
              <a:gd name="connsiteY4" fmla="*/ 0 h 560917"/>
              <a:gd name="connsiteX5" fmla="*/ 232833 w 1386416"/>
              <a:gd name="connsiteY5" fmla="*/ 116417 h 560917"/>
              <a:gd name="connsiteX6" fmla="*/ 0 w 1386416"/>
              <a:gd name="connsiteY6" fmla="*/ 232833 h 56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16" h="560917">
                <a:moveTo>
                  <a:pt x="0" y="232833"/>
                </a:moveTo>
                <a:lnTo>
                  <a:pt x="105833" y="412750"/>
                </a:lnTo>
                <a:lnTo>
                  <a:pt x="518583" y="560917"/>
                </a:lnTo>
                <a:lnTo>
                  <a:pt x="1386416" y="423333"/>
                </a:lnTo>
                <a:lnTo>
                  <a:pt x="1375833" y="0"/>
                </a:lnTo>
                <a:lnTo>
                  <a:pt x="232833" y="116417"/>
                </a:lnTo>
                <a:lnTo>
                  <a:pt x="0" y="2328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6D2D300-23A8-7544-B400-1AB82BC6619E}"/>
              </a:ext>
            </a:extLst>
          </p:cNvPr>
          <p:cNvSpPr/>
          <p:nvPr/>
        </p:nvSpPr>
        <p:spPr>
          <a:xfrm>
            <a:off x="3118710" y="4451892"/>
            <a:ext cx="533400" cy="1799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93E19556-E8CA-D840-A0E5-D1847AD5615E}"/>
              </a:ext>
            </a:extLst>
          </p:cNvPr>
          <p:cNvSpPr/>
          <p:nvPr/>
        </p:nvSpPr>
        <p:spPr>
          <a:xfrm>
            <a:off x="6862314" y="4672648"/>
            <a:ext cx="1386416" cy="560917"/>
          </a:xfrm>
          <a:custGeom>
            <a:avLst/>
            <a:gdLst>
              <a:gd name="connsiteX0" fmla="*/ 0 w 1386416"/>
              <a:gd name="connsiteY0" fmla="*/ 232833 h 560917"/>
              <a:gd name="connsiteX1" fmla="*/ 105833 w 1386416"/>
              <a:gd name="connsiteY1" fmla="*/ 412750 h 560917"/>
              <a:gd name="connsiteX2" fmla="*/ 518583 w 1386416"/>
              <a:gd name="connsiteY2" fmla="*/ 560917 h 560917"/>
              <a:gd name="connsiteX3" fmla="*/ 1386416 w 1386416"/>
              <a:gd name="connsiteY3" fmla="*/ 423333 h 560917"/>
              <a:gd name="connsiteX4" fmla="*/ 1375833 w 1386416"/>
              <a:gd name="connsiteY4" fmla="*/ 0 h 560917"/>
              <a:gd name="connsiteX5" fmla="*/ 232833 w 1386416"/>
              <a:gd name="connsiteY5" fmla="*/ 116417 h 560917"/>
              <a:gd name="connsiteX6" fmla="*/ 0 w 1386416"/>
              <a:gd name="connsiteY6" fmla="*/ 232833 h 56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16" h="560917">
                <a:moveTo>
                  <a:pt x="0" y="232833"/>
                </a:moveTo>
                <a:lnTo>
                  <a:pt x="105833" y="412750"/>
                </a:lnTo>
                <a:lnTo>
                  <a:pt x="518583" y="560917"/>
                </a:lnTo>
                <a:lnTo>
                  <a:pt x="1386416" y="423333"/>
                </a:lnTo>
                <a:lnTo>
                  <a:pt x="1375833" y="0"/>
                </a:lnTo>
                <a:lnTo>
                  <a:pt x="232833" y="116417"/>
                </a:lnTo>
                <a:lnTo>
                  <a:pt x="0" y="2328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5A2158E-5FFB-C540-969C-CA84FB8B21AC}"/>
              </a:ext>
            </a:extLst>
          </p:cNvPr>
          <p:cNvSpPr/>
          <p:nvPr/>
        </p:nvSpPr>
        <p:spPr>
          <a:xfrm>
            <a:off x="6936895" y="4820302"/>
            <a:ext cx="3964934" cy="2904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26E0316-3DED-2E48-8287-D24C58401CB0}"/>
              </a:ext>
            </a:extLst>
          </p:cNvPr>
          <p:cNvSpPr/>
          <p:nvPr/>
        </p:nvSpPr>
        <p:spPr>
          <a:xfrm>
            <a:off x="3667760" y="2489200"/>
            <a:ext cx="873760" cy="22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092BEC-CAD3-C148-BFF7-8A514AAF7CC1}"/>
              </a:ext>
            </a:extLst>
          </p:cNvPr>
          <p:cNvSpPr/>
          <p:nvPr/>
        </p:nvSpPr>
        <p:spPr>
          <a:xfrm>
            <a:off x="6675120" y="2011680"/>
            <a:ext cx="1117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38F5FFC-C358-3640-B226-AEED96A4829E}"/>
              </a:ext>
            </a:extLst>
          </p:cNvPr>
          <p:cNvSpPr/>
          <p:nvPr/>
        </p:nvSpPr>
        <p:spPr>
          <a:xfrm>
            <a:off x="8686800" y="5506720"/>
            <a:ext cx="46736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304FBB-D710-7E46-AEFD-547DC8265468}"/>
              </a:ext>
            </a:extLst>
          </p:cNvPr>
          <p:cNvSpPr/>
          <p:nvPr/>
        </p:nvSpPr>
        <p:spPr>
          <a:xfrm>
            <a:off x="10789920" y="1137920"/>
            <a:ext cx="46736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D46F513-A877-C9EF-43DA-0D29EA6B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423" y="428285"/>
            <a:ext cx="6359878" cy="4097259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E3285BD5-AFD4-ED77-63D6-0852931FF028}"/>
              </a:ext>
            </a:extLst>
          </p:cNvPr>
          <p:cNvSpPr/>
          <p:nvPr/>
        </p:nvSpPr>
        <p:spPr>
          <a:xfrm>
            <a:off x="5645826" y="4639812"/>
            <a:ext cx="6529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de-DE" sz="2400" dirty="0"/>
              <a:t>MESA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few</a:t>
            </a:r>
            <a:r>
              <a:rPr lang="de-DE" sz="2400" dirty="0"/>
              <a:t> </a:t>
            </a:r>
            <a:r>
              <a:rPr lang="de-DE" sz="2400" dirty="0" err="1"/>
              <a:t>ongoing</a:t>
            </a:r>
            <a:r>
              <a:rPr lang="de-DE" sz="2400" dirty="0"/>
              <a:t> ERL </a:t>
            </a:r>
            <a:r>
              <a:rPr lang="de-DE" sz="2400" dirty="0" err="1"/>
              <a:t>activities</a:t>
            </a:r>
            <a:endParaRPr lang="de-DE" sz="2400" dirty="0"/>
          </a:p>
          <a:p>
            <a:pPr marL="342900" indent="-342900">
              <a:buFont typeface="Wingdings"/>
              <a:buChar char="à"/>
            </a:pPr>
            <a:r>
              <a:rPr lang="de-DE" sz="2400" dirty="0"/>
              <a:t>The </a:t>
            </a:r>
            <a:r>
              <a:rPr lang="de-DE" sz="2400" b="1" dirty="0" err="1"/>
              <a:t>first</a:t>
            </a:r>
            <a:r>
              <a:rPr lang="de-DE" sz="2400" dirty="0"/>
              <a:t> ERL </a:t>
            </a:r>
            <a:r>
              <a:rPr lang="de-DE" sz="2400" dirty="0" err="1"/>
              <a:t>facility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a </a:t>
            </a:r>
            <a:r>
              <a:rPr lang="de-DE" sz="2400" dirty="0" err="1"/>
              <a:t>target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beam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physics</a:t>
            </a:r>
            <a:r>
              <a:rPr lang="de-DE" sz="2400" dirty="0"/>
              <a:t> </a:t>
            </a:r>
            <a:r>
              <a:rPr lang="de-DE" sz="2400" dirty="0" err="1"/>
              <a:t>experiments</a:t>
            </a:r>
            <a:endParaRPr lang="de-DE" sz="2400" dirty="0"/>
          </a:p>
          <a:p>
            <a:pPr marL="342900" indent="-342900">
              <a:buFont typeface="Wingdings"/>
              <a:buChar char="à"/>
            </a:pPr>
            <a:endParaRPr lang="de-DE" sz="2400" dirty="0"/>
          </a:p>
        </p:txBody>
      </p:sp>
      <p:pic>
        <p:nvPicPr>
          <p:cNvPr id="25" name="Picture 3" descr="C:\Users\Florian Hug\Desktop\ERL2.jpg">
            <a:extLst>
              <a:ext uri="{FF2B5EF4-FFF2-40B4-BE49-F238E27FC236}">
                <a16:creationId xmlns:a16="http://schemas.microsoft.com/office/drawing/2014/main" id="{CB4B8002-7B9A-76E0-622B-C16F01EF4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20" y="3710108"/>
            <a:ext cx="5499906" cy="22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EC3C8F3-E211-F0B1-5C83-22690D1FFE71}"/>
              </a:ext>
            </a:extLst>
          </p:cNvPr>
          <p:cNvSpPr txBox="1"/>
          <p:nvPr/>
        </p:nvSpPr>
        <p:spPr>
          <a:xfrm>
            <a:off x="1726161" y="3183572"/>
            <a:ext cx="250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Recovering LINAC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9990EA72-5C82-E148-A3D5-903F6E1B9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8270" y="1105191"/>
            <a:ext cx="3254937" cy="206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el 4">
            <a:extLst>
              <a:ext uri="{FF2B5EF4-FFF2-40B4-BE49-F238E27FC236}">
                <a16:creationId xmlns:a16="http://schemas.microsoft.com/office/drawing/2014/main" id="{8F3FC993-E0B3-8463-1D28-EBBCB2A22743}"/>
              </a:ext>
            </a:extLst>
          </p:cNvPr>
          <p:cNvSpPr txBox="1">
            <a:spLocks/>
          </p:cNvSpPr>
          <p:nvPr/>
        </p:nvSpPr>
        <p:spPr bwMode="auto">
          <a:xfrm>
            <a:off x="6675120" y="102709"/>
            <a:ext cx="4532598" cy="50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sz="2400" b="1" dirty="0">
                <a:latin typeface="+mn-lt"/>
              </a:rPr>
              <a:t>ERLs </a:t>
            </a:r>
            <a:r>
              <a:rPr lang="de-DE" altLang="en-US" sz="2400" dirty="0" err="1">
                <a:latin typeface="+mn-lt"/>
              </a:rPr>
              <a:t>world-wide</a:t>
            </a:r>
            <a:r>
              <a:rPr lang="de-DE" altLang="en-US" sz="2400" b="1" dirty="0">
                <a:latin typeface="+mn-lt"/>
              </a:rPr>
              <a:t> </a:t>
            </a:r>
            <a:r>
              <a:rPr lang="de-DE" altLang="en-US" sz="2400" dirty="0"/>
              <a:t>(</a:t>
            </a:r>
            <a:r>
              <a:rPr lang="de-DE" altLang="en-US" sz="2400" dirty="0" err="1"/>
              <a:t>status</a:t>
            </a:r>
            <a:r>
              <a:rPr lang="de-DE" altLang="en-US" sz="2400" dirty="0"/>
              <a:t> fall 2022)</a:t>
            </a:r>
          </a:p>
          <a:p>
            <a:endParaRPr lang="de-DE" altLang="en-US" sz="2400" b="1" dirty="0">
              <a:latin typeface="+mn-lt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92F52C-B366-234C-35B7-EFECF85F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95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0B472FF-C6FC-1732-E58B-E6D6A58F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69</a:t>
            </a:fld>
            <a:endParaRPr lang="en-US" dirty="0"/>
          </a:p>
        </p:txBody>
      </p:sp>
      <p:pic>
        <p:nvPicPr>
          <p:cNvPr id="3" name="Bild 13">
            <a:extLst>
              <a:ext uri="{FF2B5EF4-FFF2-40B4-BE49-F238E27FC236}">
                <a16:creationId xmlns:a16="http://schemas.microsoft.com/office/drawing/2014/main" id="{7A075E36-0480-87F6-A3B0-278E90344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37" t="10733" r="11940" b="15677"/>
          <a:stretch/>
        </p:blipFill>
        <p:spPr>
          <a:xfrm flipH="1">
            <a:off x="2239813" y="3171330"/>
            <a:ext cx="4572000" cy="35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 17">
            <a:extLst>
              <a:ext uri="{FF2B5EF4-FFF2-40B4-BE49-F238E27FC236}">
                <a16:creationId xmlns:a16="http://schemas.microsoft.com/office/drawing/2014/main" id="{68426D52-08CF-55A6-6148-E3BACC14A0A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29804" y="875237"/>
            <a:ext cx="5673619" cy="43037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2B61D-4415-F05E-78AB-730C9767C2AC}"/>
              </a:ext>
            </a:extLst>
          </p:cNvPr>
          <p:cNvSpPr txBox="1"/>
          <p:nvPr/>
        </p:nvSpPr>
        <p:spPr>
          <a:xfrm>
            <a:off x="1467240" y="919459"/>
            <a:ext cx="10001512" cy="149147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marL="285750" indent="-285750" algn="l" hangingPunct="0">
              <a:buSzPct val="45000"/>
              <a:buFont typeface="Arial" panose="020B0604020202020204" pitchFamily="34" charset="0"/>
              <a:buChar char="•"/>
            </a:pPr>
            <a:r>
              <a:rPr lang="en-US" dirty="0">
                <a:ea typeface="Helvetica" charset="0"/>
                <a:cs typeface="Helvetica" charset="0"/>
              </a:rPr>
              <a:t>Cherenkov detector ring consisting of </a:t>
            </a:r>
            <a:r>
              <a:rPr lang="en-US" b="1" dirty="0">
                <a:ea typeface="Helvetica" charset="0"/>
                <a:cs typeface="Helvetica" charset="0"/>
              </a:rPr>
              <a:t>72 fused silica bars</a:t>
            </a:r>
          </a:p>
          <a:p>
            <a:pPr marL="342900" indent="-342900" algn="l" hangingPunct="0">
              <a:buSzPct val="45000"/>
              <a:buFont typeface="Symbol" charset="2"/>
              <a:buChar char="-"/>
            </a:pPr>
            <a:r>
              <a:rPr lang="en-US" dirty="0">
                <a:ea typeface="Helvetica" charset="0"/>
                <a:cs typeface="Helvetica" charset="0"/>
              </a:rPr>
              <a:t>Covering </a:t>
            </a:r>
            <a:r>
              <a:rPr lang="en-US" b="1" dirty="0">
                <a:ea typeface="Helvetica" charset="0"/>
                <a:cs typeface="Helvetica" charset="0"/>
              </a:rPr>
              <a:t>full azimuth 25° - 45° polar angle</a:t>
            </a:r>
          </a:p>
          <a:p>
            <a:pPr marL="342900" indent="-342900" algn="l" hangingPunct="0">
              <a:buSzPct val="45000"/>
              <a:buFont typeface="Symbol" charset="2"/>
              <a:buChar char="-"/>
            </a:pPr>
            <a:r>
              <a:rPr lang="en-US" b="1" dirty="0">
                <a:ea typeface="Helvetica" charset="0"/>
                <a:cs typeface="Helvetica" charset="0"/>
              </a:rPr>
              <a:t>Integrating detector</a:t>
            </a:r>
          </a:p>
          <a:p>
            <a:pPr algn="l" hangingPunct="0">
              <a:buSzPct val="45000"/>
              <a:buFont typeface="StarSymbol"/>
              <a:buChar char="●"/>
            </a:pPr>
            <a:endParaRPr lang="en-US" b="1" dirty="0">
              <a:ea typeface="Helvetica" charset="0"/>
              <a:cs typeface="Helvetica" charset="0"/>
            </a:endParaRPr>
          </a:p>
          <a:p>
            <a:pPr algn="l" hangingPunct="0">
              <a:buSzPct val="45000"/>
              <a:buFont typeface="StarSymbol"/>
              <a:buChar char="●"/>
            </a:pPr>
            <a:endParaRPr lang="en-US" b="1" dirty="0">
              <a:ea typeface="Helvetica" charset="0"/>
              <a:cs typeface="Helvetica" charset="0"/>
            </a:endParaRPr>
          </a:p>
        </p:txBody>
      </p:sp>
      <p:pic>
        <p:nvPicPr>
          <p:cNvPr id="6" name="Bild 16">
            <a:extLst>
              <a:ext uri="{FF2B5EF4-FFF2-40B4-BE49-F238E27FC236}">
                <a16:creationId xmlns:a16="http://schemas.microsoft.com/office/drawing/2014/main" id="{5A05D540-DDA3-F9D6-7FDD-F9CFEBAA80B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7455" y="1921390"/>
            <a:ext cx="2145790" cy="25256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opic or Sub-topic">
            <a:extLst>
              <a:ext uri="{FF2B5EF4-FFF2-40B4-BE49-F238E27FC236}">
                <a16:creationId xmlns:a16="http://schemas.microsoft.com/office/drawing/2014/main" id="{4C902CAE-365D-6E90-812D-B44E89ABFCB9}"/>
              </a:ext>
            </a:extLst>
          </p:cNvPr>
          <p:cNvSpPr txBox="1"/>
          <p:nvPr/>
        </p:nvSpPr>
        <p:spPr>
          <a:xfrm>
            <a:off x="1467240" y="218647"/>
            <a:ext cx="56092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defRPr sz="5000" b="1">
                <a:solidFill>
                  <a:srgbClr val="CF180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en-GB" sz="3600" dirty="0">
                <a:solidFill>
                  <a:srgbClr val="000090"/>
                </a:solidFill>
              </a:rPr>
              <a:t>Quartz </a:t>
            </a:r>
            <a:r>
              <a:rPr lang="en-GB" sz="3600" dirty="0" err="1">
                <a:solidFill>
                  <a:srgbClr val="000090"/>
                </a:solidFill>
              </a:rPr>
              <a:t>glas</a:t>
            </a:r>
            <a:r>
              <a:rPr lang="en-GB" sz="3600" dirty="0">
                <a:solidFill>
                  <a:srgbClr val="000090"/>
                </a:solidFill>
              </a:rPr>
              <a:t> detector concept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074F80-7E60-9930-F94C-59D2F8827DA6}"/>
              </a:ext>
            </a:extLst>
          </p:cNvPr>
          <p:cNvSpPr txBox="1"/>
          <p:nvPr/>
        </p:nvSpPr>
        <p:spPr>
          <a:xfrm>
            <a:off x="7076468" y="5278080"/>
            <a:ext cx="442108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Extended experimental </a:t>
            </a:r>
            <a:r>
              <a:rPr kumimoji="0" lang="de-D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study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Helvetica" charset="0"/>
              <a:ea typeface="Helvetica" charset="0"/>
              <a:cs typeface="Helvetica" charset="0"/>
              <a:sym typeface="Arial"/>
            </a:endParaRPr>
          </a:p>
          <a:p>
            <a:pPr marL="342900" marR="0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</a:pPr>
            <a:r>
              <a:rPr kumimoji="0" lang="de-D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Quartz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 glas, PMTs, </a:t>
            </a:r>
            <a:r>
              <a:rPr kumimoji="0" lang="de-D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reflector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Helvetica" charset="0"/>
              <a:ea typeface="Helvetica" charset="0"/>
              <a:cs typeface="Helvetica" charset="0"/>
              <a:sym typeface="Arial"/>
            </a:endParaRPr>
          </a:p>
          <a:p>
            <a:pPr marL="342900" marR="0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Radiation </a:t>
            </a:r>
            <a:r>
              <a:rPr kumimoji="0" lang="de-D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hardness</a:t>
            </a:r>
            <a:endParaRPr lang="de-DE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marR="0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500</a:t>
            </a:r>
            <a:r>
              <a:rPr kumimoji="0" lang="de-DE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 h </a:t>
            </a:r>
            <a:r>
              <a:rPr kumimoji="0" lang="de-DE" sz="2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with</a:t>
            </a:r>
            <a:r>
              <a:rPr kumimoji="0" lang="de-DE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charset="0"/>
                <a:ea typeface="Helvetica" charset="0"/>
                <a:cs typeface="Helvetica" charset="0"/>
                <a:sym typeface="Arial"/>
              </a:rPr>
              <a:t> MAMI beam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Helvetica" charset="0"/>
              <a:ea typeface="Helvetica" charset="0"/>
              <a:cs typeface="Helvetica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09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s of computer simulation of formation of large scale structure in a cold dark matter universe">
            <a:extLst>
              <a:ext uri="{FF2B5EF4-FFF2-40B4-BE49-F238E27FC236}">
                <a16:creationId xmlns:a16="http://schemas.microsoft.com/office/drawing/2014/main" id="{CA0E162B-C05A-292D-DAC8-5797A87B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6" y="339098"/>
            <a:ext cx="8687342" cy="65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3BE8F44-D28B-A98F-DBE8-E0DA6E7A62A6}"/>
              </a:ext>
            </a:extLst>
          </p:cNvPr>
          <p:cNvSpPr txBox="1">
            <a:spLocks/>
          </p:cNvSpPr>
          <p:nvPr/>
        </p:nvSpPr>
        <p:spPr>
          <a:xfrm>
            <a:off x="1525588" y="5708902"/>
            <a:ext cx="8982263" cy="11490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486" indent="-571486">
              <a:buFont typeface="Arial" panose="020B0604020202020204" pitchFamily="34" charset="0"/>
              <a:buChar char="•"/>
            </a:pP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bang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Dark Matter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forming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  <a:r>
              <a:rPr lang="de-DE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lang="de-DE" sz="2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BE83A75-6405-9E4B-FF34-9288999AD946}"/>
              </a:ext>
            </a:extLst>
          </p:cNvPr>
          <p:cNvSpPr txBox="1">
            <a:spLocks/>
          </p:cNvSpPr>
          <p:nvPr/>
        </p:nvSpPr>
        <p:spPr>
          <a:xfrm>
            <a:off x="1623849" y="193586"/>
            <a:ext cx="11710989" cy="7074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universe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475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81AACB3-8F4C-3B64-A008-7841A4749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70</a:t>
            </a:fld>
            <a:endParaRPr lang="en-US" dirty="0"/>
          </a:p>
        </p:txBody>
      </p:sp>
      <p:sp>
        <p:nvSpPr>
          <p:cNvPr id="3" name="Topic or Sub-topic">
            <a:extLst>
              <a:ext uri="{FF2B5EF4-FFF2-40B4-BE49-F238E27FC236}">
                <a16:creationId xmlns:a16="http://schemas.microsoft.com/office/drawing/2014/main" id="{1BBA967F-C19A-91F8-81D5-3EF5470D5E9D}"/>
              </a:ext>
            </a:extLst>
          </p:cNvPr>
          <p:cNvSpPr txBox="1"/>
          <p:nvPr/>
        </p:nvSpPr>
        <p:spPr>
          <a:xfrm>
            <a:off x="1534355" y="378953"/>
            <a:ext cx="7734336" cy="576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2249" tIns="72249" rIns="72249" bIns="72249" anchor="ctr">
            <a:spAutoFit/>
          </a:bodyPr>
          <a:lstStyle>
            <a:lvl1pPr>
              <a:buClrTx/>
              <a:defRPr sz="5000" b="1">
                <a:solidFill>
                  <a:srgbClr val="CF1801"/>
                </a:solidFill>
              </a:defRPr>
            </a:lvl1pPr>
          </a:lstStyle>
          <a:p>
            <a:pPr>
              <a:spcAft>
                <a:spcPts val="853"/>
              </a:spcAft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Test of analogue integrating detector and readout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084098FA-2A25-3ACF-31E0-736A9A769B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9240" y="1166512"/>
            <a:ext cx="4576760" cy="3253130"/>
          </a:xfrm>
          <a:prstGeom prst="rect">
            <a:avLst/>
          </a:prstGeom>
        </p:spPr>
      </p:pic>
      <p:grpSp>
        <p:nvGrpSpPr>
          <p:cNvPr id="5" name="object 3">
            <a:extLst>
              <a:ext uri="{FF2B5EF4-FFF2-40B4-BE49-F238E27FC236}">
                <a16:creationId xmlns:a16="http://schemas.microsoft.com/office/drawing/2014/main" id="{112E76AA-6885-15C9-36F9-1FD04B50A9C3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0" y="1354216"/>
            <a:ext cx="4319397" cy="3065426"/>
            <a:chOff x="2313337" y="1664290"/>
            <a:chExt cx="1795980" cy="1393870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DDD0AE44-13EE-B76C-A92B-87F62441D5A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3337" y="1664290"/>
              <a:ext cx="1795980" cy="1393870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D347C567-663B-9DE8-3A24-2E20C3041BA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8963" y="2456687"/>
              <a:ext cx="64007" cy="65531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34FF26A8-5D7F-FE0B-5F54-FD9C391EC0C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8963" y="2775203"/>
              <a:ext cx="64007" cy="65531"/>
            </a:xfrm>
            <a:prstGeom prst="rect">
              <a:avLst/>
            </a:prstGeom>
          </p:spPr>
        </p:pic>
      </p:grpSp>
      <p:sp>
        <p:nvSpPr>
          <p:cNvPr id="9" name="Topic or Sub-topic">
            <a:extLst>
              <a:ext uri="{FF2B5EF4-FFF2-40B4-BE49-F238E27FC236}">
                <a16:creationId xmlns:a16="http://schemas.microsoft.com/office/drawing/2014/main" id="{AABC3AD4-FBAE-990B-CD33-2EA002D2AD8A}"/>
              </a:ext>
            </a:extLst>
          </p:cNvPr>
          <p:cNvSpPr txBox="1"/>
          <p:nvPr/>
        </p:nvSpPr>
        <p:spPr>
          <a:xfrm>
            <a:off x="838200" y="4334375"/>
            <a:ext cx="11048346" cy="233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2249" tIns="72249" rIns="72249" bIns="72249" anchor="ctr">
            <a:spAutoFit/>
          </a:bodyPr>
          <a:lstStyle>
            <a:lvl1pPr>
              <a:buClrTx/>
              <a:defRPr sz="5000" b="1">
                <a:solidFill>
                  <a:srgbClr val="CF1801"/>
                </a:solidFill>
              </a:defRPr>
            </a:lvl1pPr>
          </a:lstStyle>
          <a:p>
            <a:pPr marL="650230" indent="-650230">
              <a:spcAft>
                <a:spcPts val="853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90"/>
                </a:solidFill>
              </a:rPr>
              <a:t>Analogue signal from electrons in quartz Cherenkov, 274pA=1.7 GHz electrons on detector</a:t>
            </a:r>
          </a:p>
          <a:p>
            <a:pPr marL="650230" indent="-650230">
              <a:spcAft>
                <a:spcPts val="853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Electronics from U Manitoba</a:t>
            </a:r>
            <a:endParaRPr lang="en-GB" sz="2400" dirty="0">
              <a:solidFill>
                <a:srgbClr val="000090"/>
              </a:solidFill>
            </a:endParaRPr>
          </a:p>
          <a:p>
            <a:pPr marL="650230" indent="-650230">
              <a:spcAft>
                <a:spcPts val="853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90"/>
                </a:solidFill>
              </a:rPr>
              <a:t>Response of detector and width as expected</a:t>
            </a:r>
          </a:p>
          <a:p>
            <a:pPr marL="650230" indent="-650230">
              <a:spcAft>
                <a:spcPts val="853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90"/>
                </a:solidFill>
              </a:rPr>
              <a:t>System is ready to be used in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17363141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66755E9-7E0B-A79F-8DC5-B5DB5370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71</a:t>
            </a:fld>
            <a:endParaRPr lang="en-US" dirty="0"/>
          </a:p>
        </p:txBody>
      </p:sp>
      <p:pic>
        <p:nvPicPr>
          <p:cNvPr id="3" name="Picture 7" descr="PhotonBackground.pdf">
            <a:extLst>
              <a:ext uri="{FF2B5EF4-FFF2-40B4-BE49-F238E27FC236}">
                <a16:creationId xmlns:a16="http://schemas.microsoft.com/office/drawing/2014/main" id="{5DE8B919-E8C4-3C72-4BF5-33774DE4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708" y="-152400"/>
            <a:ext cx="5599363" cy="826780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2690CA76-9844-9504-CE91-BDC69F59CB94}"/>
              </a:ext>
            </a:extLst>
          </p:cNvPr>
          <p:cNvSpPr>
            <a:spLocks/>
          </p:cNvSpPr>
          <p:nvPr/>
        </p:nvSpPr>
        <p:spPr bwMode="auto">
          <a:xfrm>
            <a:off x="1752340" y="330258"/>
            <a:ext cx="7912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P2-Detector response</a:t>
            </a:r>
            <a:endParaRPr lang="en-US" sz="3600" baseline="-60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650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664" y="2503996"/>
            <a:ext cx="88900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9508065" y="3246946"/>
            <a:ext cx="49213" cy="82550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buClrTx/>
            </a:pPr>
            <a:endParaRPr lang="en-US" sz="12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8631764" y="2243646"/>
            <a:ext cx="228600" cy="57150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buClrTx/>
            </a:pPr>
            <a:endParaRPr lang="en-US" sz="12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>
            <a:off x="8415864" y="1849947"/>
            <a:ext cx="1384300" cy="334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r>
              <a:rPr lang="en-US">
                <a:latin typeface="Arial" charset="0"/>
                <a:cs typeface="Arial" charset="0"/>
                <a:sym typeface="Arial" charset="0"/>
              </a:rPr>
              <a:t>weak charge</a:t>
            </a:r>
            <a:endParaRPr lang="en-US"/>
          </a:p>
        </p:txBody>
      </p:sp>
      <p:sp>
        <p:nvSpPr>
          <p:cNvPr id="17" name="AutoShape 7"/>
          <p:cNvSpPr>
            <a:spLocks/>
          </p:cNvSpPr>
          <p:nvPr/>
        </p:nvSpPr>
        <p:spPr bwMode="auto">
          <a:xfrm>
            <a:off x="8911164" y="4085147"/>
            <a:ext cx="1841500" cy="334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r>
              <a:rPr lang="en-US">
                <a:latin typeface="Arial" charset="0"/>
                <a:cs typeface="Arial" charset="0"/>
                <a:sym typeface="Arial" charset="0"/>
              </a:rPr>
              <a:t>hadron structure</a:t>
            </a:r>
            <a:endParaRPr lang="en-US"/>
          </a:p>
        </p:txBody>
      </p:sp>
      <p:sp>
        <p:nvSpPr>
          <p:cNvPr id="18" name="AutoShape 8"/>
          <p:cNvSpPr>
            <a:spLocks/>
          </p:cNvSpPr>
          <p:nvPr/>
        </p:nvSpPr>
        <p:spPr bwMode="auto">
          <a:xfrm>
            <a:off x="3094564" y="6015546"/>
            <a:ext cx="6159500" cy="420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r>
              <a:rPr lang="en-US" sz="2400" dirty="0">
                <a:latin typeface="Arial" charset="0"/>
                <a:cs typeface="Arial" charset="0"/>
                <a:sym typeface="Arial" charset="0"/>
              </a:rPr>
              <a:t>Important input from other projects (S1, S3)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95660" y="364520"/>
            <a:ext cx="6183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Parity violating cross section asymmetry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983" y="1728985"/>
            <a:ext cx="9794662" cy="504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10038133" y="849262"/>
            <a:ext cx="2095500" cy="1397000"/>
            <a:chOff x="0" y="0"/>
            <a:chExt cx="1320" cy="880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" y="0"/>
              <a:ext cx="1156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2"/>
            <p:cNvSpPr>
              <a:spLocks/>
            </p:cNvSpPr>
            <p:nvPr/>
          </p:nvSpPr>
          <p:spPr bwMode="auto">
            <a:xfrm>
              <a:off x="0" y="34"/>
              <a:ext cx="182" cy="84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Rectangle 13"/>
            <p:cNvSpPr>
              <a:spLocks/>
            </p:cNvSpPr>
            <p:nvPr/>
          </p:nvSpPr>
          <p:spPr bwMode="auto">
            <a:xfrm>
              <a:off x="1137" y="5"/>
              <a:ext cx="183" cy="84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689101" y="1849946"/>
            <a:ext cx="7078663" cy="16044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356" y="1506198"/>
            <a:ext cx="9067202" cy="10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38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F18A89-CBFC-EA44-2C73-7DC1C1451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73</a:t>
            </a:fld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8A81B4-029A-A7E3-CCD0-DB98E34C9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04" t="4117" r="14759"/>
          <a:stretch/>
        </p:blipFill>
        <p:spPr>
          <a:xfrm>
            <a:off x="539261" y="1880088"/>
            <a:ext cx="4818995" cy="36180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B8A9DF8-8CC4-492B-AFCA-B4E737D44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7" t="4692" r="6587" b="6587"/>
          <a:stretch/>
        </p:blipFill>
        <p:spPr>
          <a:xfrm>
            <a:off x="5886552" y="1880088"/>
            <a:ext cx="6305447" cy="361803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F8718D1-5EBA-1A00-8A30-420DFFB0A802}"/>
              </a:ext>
            </a:extLst>
          </p:cNvPr>
          <p:cNvSpPr/>
          <p:nvPr/>
        </p:nvSpPr>
        <p:spPr>
          <a:xfrm>
            <a:off x="2074682" y="228317"/>
            <a:ext cx="8042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Auxiliary measurements at backward angles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A808DA-7BF9-D544-E537-1BADF6E003B4}"/>
              </a:ext>
            </a:extLst>
          </p:cNvPr>
          <p:cNvSpPr txBox="1"/>
          <p:nvPr/>
        </p:nvSpPr>
        <p:spPr>
          <a:xfrm>
            <a:off x="1026173" y="5498123"/>
            <a:ext cx="3845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Present status (accuracy) of electric and magnetic strangeness form factor and </a:t>
            </a:r>
          </a:p>
          <a:p>
            <a:pPr algn="ctr"/>
            <a:r>
              <a:rPr lang="en-US" dirty="0"/>
              <a:t>axial form factor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4F1276-55C5-2EF0-CC06-896C3FEDBDDA}"/>
              </a:ext>
            </a:extLst>
          </p:cNvPr>
          <p:cNvSpPr txBox="1"/>
          <p:nvPr/>
        </p:nvSpPr>
        <p:spPr>
          <a:xfrm>
            <a:off x="7116690" y="5426345"/>
            <a:ext cx="38451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Accuracy of electric and magnetic strangeness form factor from recent lattice QCD calculations and </a:t>
            </a:r>
          </a:p>
          <a:p>
            <a:pPr algn="ctr"/>
            <a:r>
              <a:rPr lang="en-US" dirty="0"/>
              <a:t>axial form factor from backward angle measurement</a:t>
            </a:r>
          </a:p>
        </p:txBody>
      </p:sp>
    </p:spTree>
    <p:extLst>
      <p:ext uri="{BB962C8B-B14F-4D97-AF65-F5344CB8AC3E}">
        <p14:creationId xmlns:p14="http://schemas.microsoft.com/office/powerpoint/2010/main" val="22357257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41259" y="148746"/>
            <a:ext cx="203621" cy="44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endParaRPr lang="en-GB" sz="2200" b="1">
              <a:solidFill>
                <a:schemeClr val="accent2"/>
              </a:solidFill>
              <a:latin typeface="Comic Sans MS" pitchFamily="66" charset="0"/>
              <a:sym typeface="Symbol" pitchFamily="18" charset="2"/>
            </a:endParaRPr>
          </a:p>
        </p:txBody>
      </p:sp>
      <p:grpSp>
        <p:nvGrpSpPr>
          <p:cNvPr id="5" name="Gruppieren 7"/>
          <p:cNvGrpSpPr/>
          <p:nvPr/>
        </p:nvGrpSpPr>
        <p:grpSpPr>
          <a:xfrm>
            <a:off x="1811525" y="1088741"/>
            <a:ext cx="7588809" cy="3853419"/>
            <a:chOff x="383519" y="969680"/>
            <a:chExt cx="7588809" cy="3853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10"/>
                <p:cNvSpPr txBox="1"/>
                <p:nvPr/>
              </p:nvSpPr>
              <p:spPr>
                <a:xfrm>
                  <a:off x="383519" y="969680"/>
                  <a:ext cx="758880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Ø"/>
                  </a:pPr>
                  <a:r>
                    <a:rPr lang="en-GB" sz="2000" kern="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0">
                          <a:solidFill>
                            <a:srgbClr val="0033CC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sz="2000" i="1" kern="0">
                          <a:solidFill>
                            <a:srgbClr val="0033CC"/>
                          </a:solidFill>
                          <a:latin typeface="Cambria Math"/>
                        </a:rPr>
                        <m:t>𝑍</m:t>
                      </m:r>
                    </m:oMath>
                  </a14:m>
                  <a:r>
                    <a:rPr lang="en-US" sz="2000" kern="0" dirty="0">
                      <a:solidFill>
                        <a:prstClr val="black"/>
                      </a:solidFill>
                    </a:rPr>
                    <a:t> box graph contributions obtained by </a:t>
                  </a:r>
                  <a:r>
                    <a:rPr lang="en-US" sz="2000" kern="0" dirty="0" err="1">
                      <a:solidFill>
                        <a:prstClr val="black"/>
                      </a:solidFill>
                    </a:rPr>
                    <a:t>modelling</a:t>
                  </a:r>
                  <a:r>
                    <a:rPr lang="en-US" sz="2000" kern="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2000" kern="0" dirty="0" err="1">
                      <a:solidFill>
                        <a:prstClr val="black"/>
                      </a:solidFill>
                    </a:rPr>
                    <a:t>hadronic</a:t>
                  </a:r>
                  <a:r>
                    <a:rPr lang="en-US" sz="2000" kern="0" dirty="0">
                      <a:solidFill>
                        <a:prstClr val="black"/>
                      </a:solidFill>
                    </a:rPr>
                    <a:t> effects:</a:t>
                  </a:r>
                  <a:endParaRPr lang="en-GB" sz="2000" kern="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519" y="969680"/>
                  <a:ext cx="7588809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723" t="-7576" b="-257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uppieren 6"/>
            <p:cNvGrpSpPr/>
            <p:nvPr/>
          </p:nvGrpSpPr>
          <p:grpSpPr>
            <a:xfrm>
              <a:off x="971600" y="1484784"/>
              <a:ext cx="4320000" cy="3338315"/>
              <a:chOff x="971600" y="1484784"/>
              <a:chExt cx="4320000" cy="3338315"/>
            </a:xfrm>
          </p:grpSpPr>
          <p:pic>
            <p:nvPicPr>
              <p:cNvPr id="11" name="Grafik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1600" y="1484784"/>
                <a:ext cx="4320000" cy="3049771"/>
              </a:xfrm>
              <a:prstGeom prst="rect">
                <a:avLst/>
              </a:prstGeom>
            </p:spPr>
          </p:pic>
          <p:sp>
            <p:nvSpPr>
              <p:cNvPr id="12" name="Textfeld 5"/>
              <p:cNvSpPr txBox="1"/>
              <p:nvPr/>
            </p:nvSpPr>
            <p:spPr>
              <a:xfrm>
                <a:off x="1444516" y="4515322"/>
                <a:ext cx="36907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 dirty="0">
                    <a:solidFill>
                      <a:srgbClr val="C00000"/>
                    </a:solidFill>
                  </a:rPr>
                  <a:t>[</a:t>
                </a:r>
                <a:r>
                  <a:rPr lang="en-GB" sz="1400" i="1" dirty="0" err="1">
                    <a:solidFill>
                      <a:srgbClr val="C00000"/>
                    </a:solidFill>
                  </a:rPr>
                  <a:t>Gorchstein</a:t>
                </a:r>
                <a:r>
                  <a:rPr lang="en-GB" sz="1400" i="1" dirty="0">
                    <a:solidFill>
                      <a:srgbClr val="C00000"/>
                    </a:solidFill>
                  </a:rPr>
                  <a:t>, Horowitz &amp; Ramsey-</a:t>
                </a:r>
                <a:r>
                  <a:rPr lang="en-GB" sz="1400" i="1" dirty="0" err="1">
                    <a:solidFill>
                      <a:srgbClr val="C00000"/>
                    </a:solidFill>
                  </a:rPr>
                  <a:t>Musolf</a:t>
                </a:r>
                <a:r>
                  <a:rPr lang="en-GB" sz="1400" i="1" dirty="0">
                    <a:solidFill>
                      <a:srgbClr val="C00000"/>
                    </a:solidFill>
                  </a:rPr>
                  <a:t> 2011]</a:t>
                </a:r>
              </a:p>
            </p:txBody>
          </p:sp>
        </p:grpSp>
      </p:grpSp>
      <p:sp>
        <p:nvSpPr>
          <p:cNvPr id="13" name="Textfeld 22"/>
          <p:cNvSpPr txBox="1"/>
          <p:nvPr/>
        </p:nvSpPr>
        <p:spPr>
          <a:xfrm>
            <a:off x="6719605" y="2086948"/>
            <a:ext cx="374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dirty="0" err="1"/>
              <a:t>Hadronic</a:t>
            </a:r>
            <a:r>
              <a:rPr lang="en-GB" sz="2000" dirty="0"/>
              <a:t> uncertainties suppressed at lower energies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/>
              <a:t>Low beam energy experiment: </a:t>
            </a:r>
          </a:p>
          <a:p>
            <a:pPr lvl="1"/>
            <a:r>
              <a:rPr lang="en-GB" sz="2000" b="1" dirty="0"/>
              <a:t>P2 @ MESA</a:t>
            </a:r>
          </a:p>
        </p:txBody>
      </p:sp>
      <p:grpSp>
        <p:nvGrpSpPr>
          <p:cNvPr id="14" name="Gruppieren 20"/>
          <p:cNvGrpSpPr/>
          <p:nvPr/>
        </p:nvGrpSpPr>
        <p:grpSpPr>
          <a:xfrm>
            <a:off x="2250703" y="4908737"/>
            <a:ext cx="7805738" cy="1718183"/>
            <a:chOff x="726703" y="4714698"/>
            <a:chExt cx="7805738" cy="17181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27"/>
                <p:cNvSpPr txBox="1"/>
                <p:nvPr/>
              </p:nvSpPr>
              <p:spPr>
                <a:xfrm>
                  <a:off x="4572001" y="4883616"/>
                  <a:ext cx="3960440" cy="14422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1200"/>
                    </a:spcAft>
                  </a:pPr>
                  <a:r>
                    <a:rPr lang="en-US" sz="2000" kern="0" dirty="0">
                      <a:solidFill>
                        <a:prstClr val="black"/>
                      </a:solidFill>
                    </a:rPr>
                    <a:t>Dominant theoretical uncertainty: </a:t>
                  </a:r>
                </a:p>
                <a:p>
                  <a:pPr algn="ctr">
                    <a:spcAft>
                      <a:spcPts val="1200"/>
                    </a:spcAft>
                  </a:pPr>
                  <a:r>
                    <a:rPr lang="en-US" sz="2000" kern="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0">
                          <a:solidFill>
                            <a:prstClr val="black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sz="2000" i="1" kern="0">
                          <a:solidFill>
                            <a:prstClr val="black"/>
                          </a:solidFill>
                          <a:latin typeface="Cambria Math"/>
                        </a:rPr>
                        <m:t>𝑍</m:t>
                      </m:r>
                    </m:oMath>
                  </a14:m>
                  <a:r>
                    <a:rPr lang="en-US" sz="2000" kern="0" dirty="0">
                      <a:solidFill>
                        <a:prstClr val="black"/>
                      </a:solidFill>
                    </a:rPr>
                    <a:t> box graphs,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33CC"/>
                              </a:solidFill>
                              <a:latin typeface="Cambria Math"/>
                              <a:ea typeface="Cambria Math"/>
                            </a:rPr>
                            <m:t>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𝛾</m:t>
                          </m:r>
                          <m:r>
                            <a:rPr lang="en-US" sz="2000" i="1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</m:sSub>
                    </m:oMath>
                  </a14:m>
                  <a:endParaRPr lang="en-GB" sz="2000" kern="0" dirty="0">
                    <a:solidFill>
                      <a:prstClr val="black"/>
                    </a:solidFill>
                  </a:endParaRPr>
                </a:p>
                <a:p>
                  <a:pPr algn="ctr">
                    <a:spcAft>
                      <a:spcPts val="1200"/>
                    </a:spcAft>
                  </a:pPr>
                  <a:r>
                    <a:rPr lang="en-GB" sz="2000" kern="0" dirty="0">
                      <a:solidFill>
                        <a:prstClr val="black"/>
                      </a:solidFill>
                    </a:rPr>
                    <a:t>Sensitive to </a:t>
                  </a:r>
                  <a:r>
                    <a:rPr lang="en-GB" sz="2000" kern="0" dirty="0" err="1">
                      <a:solidFill>
                        <a:prstClr val="black"/>
                      </a:solidFill>
                    </a:rPr>
                    <a:t>hadronic</a:t>
                  </a:r>
                  <a:r>
                    <a:rPr lang="en-GB" sz="2000" kern="0" dirty="0">
                      <a:solidFill>
                        <a:prstClr val="black"/>
                      </a:solidFill>
                    </a:rPr>
                    <a:t> effects</a:t>
                  </a:r>
                </a:p>
                <a:p>
                  <a:pPr algn="ctr">
                    <a:spcAft>
                      <a:spcPts val="1200"/>
                    </a:spcAft>
                  </a:pPr>
                  <a:endParaRPr lang="en-GB" sz="2000" kern="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feld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1" y="4883616"/>
                  <a:ext cx="3960440" cy="144229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1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Grafik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703" y="4714698"/>
              <a:ext cx="3420000" cy="1718183"/>
            </a:xfrm>
            <a:prstGeom prst="rect">
              <a:avLst/>
            </a:prstGeom>
          </p:spPr>
        </p:pic>
      </p:grpSp>
      <p:cxnSp>
        <p:nvCxnSpPr>
          <p:cNvPr id="3" name="Straight Connector 2"/>
          <p:cNvCxnSpPr/>
          <p:nvPr/>
        </p:nvCxnSpPr>
        <p:spPr>
          <a:xfrm>
            <a:off x="3125463" y="3564276"/>
            <a:ext cx="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36175" y="3194944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0703" y="4942160"/>
            <a:ext cx="4793798" cy="17761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Progress in Theory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Theory uncertainties in box diagrams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2 loop corrections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Hadronic</a:t>
            </a:r>
            <a:r>
              <a:rPr lang="en-US" dirty="0"/>
              <a:t> contributions in loops</a:t>
            </a:r>
          </a:p>
          <a:p>
            <a:pPr marL="285750" indent="-285750">
              <a:buFontTx/>
              <a:buChar char="-"/>
            </a:pPr>
            <a:r>
              <a:rPr lang="en-US" dirty="0"/>
              <a:t>Auxiliary measurements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PV-asymmetry in Carbon</a:t>
            </a:r>
          </a:p>
        </p:txBody>
      </p:sp>
    </p:spTree>
    <p:extLst>
      <p:ext uri="{BB962C8B-B14F-4D97-AF65-F5344CB8AC3E}">
        <p14:creationId xmlns:p14="http://schemas.microsoft.com/office/powerpoint/2010/main" val="16027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316030F-4635-834A-9E5E-94A4A543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51C4626-9EDB-D044-8927-2413E776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837"/>
          <a:stretch/>
        </p:blipFill>
        <p:spPr>
          <a:xfrm>
            <a:off x="1949249" y="1304693"/>
            <a:ext cx="8156711" cy="467236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C2847D4-1367-F8EF-53F3-BF0896B95EDB}"/>
              </a:ext>
            </a:extLst>
          </p:cNvPr>
          <p:cNvSpPr/>
          <p:nvPr/>
        </p:nvSpPr>
        <p:spPr>
          <a:xfrm>
            <a:off x="2297151" y="2910467"/>
            <a:ext cx="1304693" cy="1215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A08AE9-62F9-7CF1-65F9-EF1FFDF831DD}"/>
              </a:ext>
            </a:extLst>
          </p:cNvPr>
          <p:cNvSpPr/>
          <p:nvPr/>
        </p:nvSpPr>
        <p:spPr>
          <a:xfrm>
            <a:off x="2717181" y="1499839"/>
            <a:ext cx="1304693" cy="1215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86F77CB-51D4-107E-A0D8-DEDA80527A9D}"/>
              </a:ext>
            </a:extLst>
          </p:cNvPr>
          <p:cNvSpPr/>
          <p:nvPr/>
        </p:nvSpPr>
        <p:spPr>
          <a:xfrm>
            <a:off x="8389435" y="1315922"/>
            <a:ext cx="1304693" cy="159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2700AB-2DBC-5EA6-5D72-E9EB4D788F98}"/>
              </a:ext>
            </a:extLst>
          </p:cNvPr>
          <p:cNvSpPr txBox="1"/>
          <p:nvPr/>
        </p:nvSpPr>
        <p:spPr>
          <a:xfrm>
            <a:off x="2297151" y="1427900"/>
            <a:ext cx="225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Atoms including Neutrinos: 4,6%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88C195-FAD3-9FCE-F3AC-A9BB562F7E8F}"/>
              </a:ext>
            </a:extLst>
          </p:cNvPr>
          <p:cNvSpPr txBox="1"/>
          <p:nvPr/>
        </p:nvSpPr>
        <p:spPr>
          <a:xfrm>
            <a:off x="2086040" y="3559096"/>
            <a:ext cx="225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Matter</a:t>
            </a:r>
          </a:p>
          <a:p>
            <a:r>
              <a:rPr lang="en-US" dirty="0"/>
              <a:t>Neutrinos: 23 %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E3A04BE-D304-97E4-3F89-7B4E0414AF1A}"/>
              </a:ext>
            </a:extLst>
          </p:cNvPr>
          <p:cNvSpPr txBox="1"/>
          <p:nvPr/>
        </p:nvSpPr>
        <p:spPr>
          <a:xfrm>
            <a:off x="8765788" y="2921696"/>
            <a:ext cx="225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Energy</a:t>
            </a:r>
          </a:p>
          <a:p>
            <a:r>
              <a:rPr lang="en-US" dirty="0"/>
              <a:t>Neutrinos: 72 %</a:t>
            </a:r>
          </a:p>
        </p:txBody>
      </p:sp>
    </p:spTree>
    <p:extLst>
      <p:ext uri="{BB962C8B-B14F-4D97-AF65-F5344CB8AC3E}">
        <p14:creationId xmlns:p14="http://schemas.microsoft.com/office/powerpoint/2010/main" val="252675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BF030-4217-4A63-3220-8EAA8251B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9818EEE-F2BA-D7AE-D8C7-0DCC41D26CF5}"/>
              </a:ext>
            </a:extLst>
          </p:cNvPr>
          <p:cNvSpPr/>
          <p:nvPr/>
        </p:nvSpPr>
        <p:spPr>
          <a:xfrm>
            <a:off x="6262517" y="2746498"/>
            <a:ext cx="1187938" cy="3204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6">
            <a:extLst>
              <a:ext uri="{FF2B5EF4-FFF2-40B4-BE49-F238E27FC236}">
                <a16:creationId xmlns:a16="http://schemas.microsoft.com/office/drawing/2014/main" id="{FBB71432-E51A-F4CC-95FF-6BD8265EBCBE}"/>
              </a:ext>
            </a:extLst>
          </p:cNvPr>
          <p:cNvCxnSpPr/>
          <p:nvPr/>
        </p:nvCxnSpPr>
        <p:spPr>
          <a:xfrm>
            <a:off x="5063832" y="3609121"/>
            <a:ext cx="577849" cy="3556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13">
            <a:extLst>
              <a:ext uri="{FF2B5EF4-FFF2-40B4-BE49-F238E27FC236}">
                <a16:creationId xmlns:a16="http://schemas.microsoft.com/office/drawing/2014/main" id="{8E07C428-2A46-B306-DB38-D232FB089818}"/>
              </a:ext>
            </a:extLst>
          </p:cNvPr>
          <p:cNvCxnSpPr/>
          <p:nvPr/>
        </p:nvCxnSpPr>
        <p:spPr>
          <a:xfrm flipV="1">
            <a:off x="5063832" y="2301021"/>
            <a:ext cx="0" cy="13081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17">
            <a:extLst>
              <a:ext uri="{FF2B5EF4-FFF2-40B4-BE49-F238E27FC236}">
                <a16:creationId xmlns:a16="http://schemas.microsoft.com/office/drawing/2014/main" id="{9B89C031-F6AA-9063-A9D5-7E5845262349}"/>
              </a:ext>
            </a:extLst>
          </p:cNvPr>
          <p:cNvCxnSpPr/>
          <p:nvPr/>
        </p:nvCxnSpPr>
        <p:spPr>
          <a:xfrm flipH="1">
            <a:off x="4022432" y="3609121"/>
            <a:ext cx="1041400" cy="7112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0">
            <a:extLst>
              <a:ext uri="{FF2B5EF4-FFF2-40B4-BE49-F238E27FC236}">
                <a16:creationId xmlns:a16="http://schemas.microsoft.com/office/drawing/2014/main" id="{5E9BE627-0439-D22A-BC68-B8CB424A0032}"/>
              </a:ext>
            </a:extLst>
          </p:cNvPr>
          <p:cNvSpPr txBox="1"/>
          <p:nvPr/>
        </p:nvSpPr>
        <p:spPr>
          <a:xfrm>
            <a:off x="3032943" y="1083768"/>
            <a:ext cx="58693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Direct: High Energy </a:t>
            </a:r>
            <a:r>
              <a:rPr lang="en-US" sz="3200" dirty="0"/>
              <a:t>(LHC)</a:t>
            </a:r>
          </a:p>
          <a:p>
            <a:r>
              <a:rPr lang="en-US" sz="3200" dirty="0"/>
              <a:t>Direct production of new particles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727B9BB-E8E6-2C5A-62D5-3038C6124AC4}"/>
              </a:ext>
            </a:extLst>
          </p:cNvPr>
          <p:cNvSpPr txBox="1"/>
          <p:nvPr/>
        </p:nvSpPr>
        <p:spPr>
          <a:xfrm>
            <a:off x="6066957" y="2085627"/>
            <a:ext cx="5670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Indirect: High Precision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Modification of Observables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by quantum corrections of new physics particles</a:t>
            </a:r>
          </a:p>
          <a:p>
            <a:r>
              <a:rPr lang="en-US" sz="3200" dirty="0" err="1"/>
              <a:t>Anom</a:t>
            </a:r>
            <a:r>
              <a:rPr lang="en-US" sz="3200" dirty="0"/>
              <a:t>. Mag. Moment </a:t>
            </a:r>
          </a:p>
          <a:p>
            <a:r>
              <a:rPr lang="en-US" sz="3200" dirty="0"/>
              <a:t>(g-2)</a:t>
            </a:r>
            <a:r>
              <a:rPr lang="en-US" sz="3200" baseline="-25000" dirty="0"/>
              <a:t>µ,e </a:t>
            </a:r>
            <a:r>
              <a:rPr lang="en-US" sz="3200" dirty="0"/>
              <a:t>, EDM, </a:t>
            </a:r>
            <a:r>
              <a:rPr lang="en-US" sz="3200" dirty="0">
                <a:cs typeface="Symbol" charset="2"/>
              </a:rPr>
              <a:t>sin</a:t>
            </a:r>
            <a:r>
              <a:rPr lang="en-US" sz="3200" baseline="30000" dirty="0">
                <a:cs typeface="Symbol" charset="2"/>
              </a:rPr>
              <a:t>2 </a:t>
            </a:r>
            <a:r>
              <a:rPr lang="en-US" sz="3200" dirty="0" err="1">
                <a:latin typeface="Symbol" charset="2"/>
                <a:cs typeface="Symbol" charset="2"/>
              </a:rPr>
              <a:t>q</a:t>
            </a:r>
            <a:r>
              <a:rPr lang="en-US" sz="3200" baseline="-25000" dirty="0" err="1">
                <a:cs typeface="Symbol" charset="2"/>
              </a:rPr>
              <a:t>W</a:t>
            </a:r>
            <a:r>
              <a:rPr lang="en-US" sz="3200" dirty="0"/>
              <a:t>, </a:t>
            </a:r>
            <a:r>
              <a:rPr lang="mr-IN" sz="3200" dirty="0"/>
              <a:t>…</a:t>
            </a:r>
            <a:endParaRPr lang="en-US" sz="3200" dirty="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0D8919CB-D513-F806-F808-56220D762884}"/>
              </a:ext>
            </a:extLst>
          </p:cNvPr>
          <p:cNvSpPr txBox="1"/>
          <p:nvPr/>
        </p:nvSpPr>
        <p:spPr>
          <a:xfrm>
            <a:off x="1088385" y="4752122"/>
            <a:ext cx="397499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Indirect: High Intensity</a:t>
            </a:r>
          </a:p>
          <a:p>
            <a:r>
              <a:rPr lang="en-US" sz="3200" dirty="0">
                <a:solidFill>
                  <a:srgbClr val="0070C0"/>
                </a:solidFill>
              </a:rPr>
              <a:t>Forbidden decays by </a:t>
            </a:r>
          </a:p>
          <a:p>
            <a:r>
              <a:rPr lang="en-US" sz="3200" dirty="0"/>
              <a:t>Rare B-decays</a:t>
            </a:r>
          </a:p>
          <a:p>
            <a:endParaRPr lang="en-US" sz="3200" dirty="0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9E8A691-1829-39A0-790F-3FA8E7022014}"/>
              </a:ext>
            </a:extLst>
          </p:cNvPr>
          <p:cNvSpPr txBox="1"/>
          <p:nvPr/>
        </p:nvSpPr>
        <p:spPr>
          <a:xfrm>
            <a:off x="6138437" y="4999062"/>
            <a:ext cx="46215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at low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accurate theory needed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BFA863-6521-0B4D-E746-9E95450F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E079-0AAE-284B-9E2B-04E96F42FE19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AA22B7A-3810-11E2-8DF3-EC7619790493}"/>
              </a:ext>
            </a:extLst>
          </p:cNvPr>
          <p:cNvSpPr/>
          <p:nvPr/>
        </p:nvSpPr>
        <p:spPr>
          <a:xfrm>
            <a:off x="2277928" y="136319"/>
            <a:ext cx="7043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0090"/>
                </a:solidFill>
              </a:rPr>
              <a:t>Search for physics beyond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1614874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2908</Words>
  <Application>Microsoft Office PowerPoint</Application>
  <PresentationFormat>Breitbild</PresentationFormat>
  <Paragraphs>604</Paragraphs>
  <Slides>74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88" baseType="lpstr">
      <vt:lpstr>Liberation Sans</vt:lpstr>
      <vt:lpstr>StarSymbol</vt:lpstr>
      <vt:lpstr>Arial</vt:lpstr>
      <vt:lpstr>Calibri</vt:lpstr>
      <vt:lpstr>Calibri Light</vt:lpstr>
      <vt:lpstr>Cambria Math</vt:lpstr>
      <vt:lpstr>Comic Sans MS</vt:lpstr>
      <vt:lpstr>Helvetica</vt:lpstr>
      <vt:lpstr>Noto Sans</vt:lpstr>
      <vt:lpstr>Roboto</vt:lpstr>
      <vt:lpstr>Symbol</vt:lpstr>
      <vt:lpstr>Times New Roman</vt:lpstr>
      <vt:lpstr>Wingdings</vt:lpstr>
      <vt:lpstr>Office</vt:lpstr>
      <vt:lpstr>Left Versus Right: A High Precision Determination of the Weak Mixing Angle at the P2 Experiment at MESA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MAMI Electron accelerator</vt:lpstr>
      <vt:lpstr>MESA experiments</vt:lpstr>
      <vt:lpstr>Mesa accelerator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Integrating mode readout</vt:lpstr>
      <vt:lpstr>PowerPoint-Präsentation</vt:lpstr>
      <vt:lpstr>µPIX Tracking detector</vt:lpstr>
      <vt:lpstr>PowerPoint-Präsentation</vt:lpstr>
      <vt:lpstr>PowerPoint-Präsentation</vt:lpstr>
      <vt:lpstr>Refrigerator for Hydrogen Target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MESA Accelerator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Maas, Prof. Dr. Frank</dc:creator>
  <cp:lastModifiedBy>Wunderlich, Lea</cp:lastModifiedBy>
  <cp:revision>64</cp:revision>
  <dcterms:created xsi:type="dcterms:W3CDTF">2023-06-04T20:10:58Z</dcterms:created>
  <dcterms:modified xsi:type="dcterms:W3CDTF">2025-01-21T14:06:43Z</dcterms:modified>
</cp:coreProperties>
</file>