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57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55" autoAdjust="0"/>
  </p:normalViewPr>
  <p:slideViewPr>
    <p:cSldViewPr snapToGrid="0" snapToObjects="1">
      <p:cViewPr varScale="1">
        <p:scale>
          <a:sx n="165" d="100"/>
          <a:sy n="165" d="100"/>
        </p:scale>
        <p:origin x="2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3D39F-0CCF-1827-2596-815F2326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Planning status – strategic schedule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39309B-51EB-A436-DA4E-9A23B0A4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C4633-6D79-9B3E-A43A-FBB63E68A8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2024-11-21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04860-5BBA-AEBB-D1FD-6C946E866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Stephan Reimann / Progress towards commissioning</a:t>
            </a:r>
            <a:endParaRPr lang="de-DE" dirty="0"/>
          </a:p>
        </p:txBody>
      </p:sp>
      <p:cxnSp>
        <p:nvCxnSpPr>
          <p:cNvPr id="45" name="Gerader Verbinder 13">
            <a:extLst>
              <a:ext uri="{FF2B5EF4-FFF2-40B4-BE49-F238E27FC236}">
                <a16:creationId xmlns:a16="http://schemas.microsoft.com/office/drawing/2014/main" id="{FF6142C8-E5BB-50E5-0A92-E7171683E3AF}"/>
              </a:ext>
            </a:extLst>
          </p:cNvPr>
          <p:cNvCxnSpPr>
            <a:cxnSpLocks/>
          </p:cNvCxnSpPr>
          <p:nvPr/>
        </p:nvCxnSpPr>
        <p:spPr>
          <a:xfrm>
            <a:off x="7090208" y="983473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12">
            <a:extLst>
              <a:ext uri="{FF2B5EF4-FFF2-40B4-BE49-F238E27FC236}">
                <a16:creationId xmlns:a16="http://schemas.microsoft.com/office/drawing/2014/main" id="{BD0ABD19-3E79-D58F-73D7-1170A5F95BB0}"/>
              </a:ext>
            </a:extLst>
          </p:cNvPr>
          <p:cNvCxnSpPr>
            <a:cxnSpLocks/>
          </p:cNvCxnSpPr>
          <p:nvPr/>
        </p:nvCxnSpPr>
        <p:spPr>
          <a:xfrm>
            <a:off x="5014547" y="983473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7866B585-06AD-C57A-E62A-86E1F741DE4C}"/>
              </a:ext>
            </a:extLst>
          </p:cNvPr>
          <p:cNvSpPr/>
          <p:nvPr/>
        </p:nvSpPr>
        <p:spPr>
          <a:xfrm>
            <a:off x="4324580" y="2131938"/>
            <a:ext cx="2096020" cy="321746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finalization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79B93F0-6049-483D-80B6-01A6E08ED753}"/>
              </a:ext>
            </a:extLst>
          </p:cNvPr>
          <p:cNvSpPr txBox="1"/>
          <p:nvPr/>
        </p:nvSpPr>
        <p:spPr>
          <a:xfrm>
            <a:off x="238306" y="983472"/>
            <a:ext cx="7448193" cy="276999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/>
              </a:rPr>
              <a:t>2024	2025			2026*			2027			2028</a:t>
            </a:r>
          </a:p>
        </p:txBody>
      </p:sp>
      <p:cxnSp>
        <p:nvCxnSpPr>
          <p:cNvPr id="49" name="Gerader Verbinder 8">
            <a:extLst>
              <a:ext uri="{FF2B5EF4-FFF2-40B4-BE49-F238E27FC236}">
                <a16:creationId xmlns:a16="http://schemas.microsoft.com/office/drawing/2014/main" id="{C857BDC1-AE2D-593F-E0E0-489A1083FDB9}"/>
              </a:ext>
            </a:extLst>
          </p:cNvPr>
          <p:cNvCxnSpPr/>
          <p:nvPr/>
        </p:nvCxnSpPr>
        <p:spPr>
          <a:xfrm>
            <a:off x="-70339" y="4709001"/>
            <a:ext cx="92143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10">
            <a:extLst>
              <a:ext uri="{FF2B5EF4-FFF2-40B4-BE49-F238E27FC236}">
                <a16:creationId xmlns:a16="http://schemas.microsoft.com/office/drawing/2014/main" id="{7CFE073D-58C8-ABC7-5966-65B062EFFDFD}"/>
              </a:ext>
            </a:extLst>
          </p:cNvPr>
          <p:cNvCxnSpPr>
            <a:cxnSpLocks/>
          </p:cNvCxnSpPr>
          <p:nvPr/>
        </p:nvCxnSpPr>
        <p:spPr>
          <a:xfrm>
            <a:off x="949570" y="983473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11">
            <a:extLst>
              <a:ext uri="{FF2B5EF4-FFF2-40B4-BE49-F238E27FC236}">
                <a16:creationId xmlns:a16="http://schemas.microsoft.com/office/drawing/2014/main" id="{D83BD292-9FB3-DA99-2DA1-8A4DA21A150F}"/>
              </a:ext>
            </a:extLst>
          </p:cNvPr>
          <p:cNvCxnSpPr>
            <a:cxnSpLocks/>
          </p:cNvCxnSpPr>
          <p:nvPr/>
        </p:nvCxnSpPr>
        <p:spPr>
          <a:xfrm>
            <a:off x="2986454" y="983473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A6E47770-F2F5-DDEE-D344-41CA6FFA6530}"/>
              </a:ext>
            </a:extLst>
          </p:cNvPr>
          <p:cNvSpPr/>
          <p:nvPr/>
        </p:nvSpPr>
        <p:spPr>
          <a:xfrm>
            <a:off x="2632523" y="2848452"/>
            <a:ext cx="3635150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288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HEBT-ES HW-Commissioning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1013DF9-9567-03A8-18AB-D0DE017F8BC3}"/>
              </a:ext>
            </a:extLst>
          </p:cNvPr>
          <p:cNvSpPr/>
          <p:nvPr/>
        </p:nvSpPr>
        <p:spPr>
          <a:xfrm>
            <a:off x="977074" y="1519322"/>
            <a:ext cx="1076713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27330AC-97B1-56B4-53F6-42AC0B5E4ADC}"/>
              </a:ext>
            </a:extLst>
          </p:cNvPr>
          <p:cNvSpPr/>
          <p:nvPr/>
        </p:nvSpPr>
        <p:spPr>
          <a:xfrm>
            <a:off x="6277255" y="1522311"/>
            <a:ext cx="774176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8F093C5-4407-A4D5-145E-FAD86D6C24F4}"/>
              </a:ext>
            </a:extLst>
          </p:cNvPr>
          <p:cNvSpPr/>
          <p:nvPr/>
        </p:nvSpPr>
        <p:spPr>
          <a:xfrm>
            <a:off x="8310083" y="1516993"/>
            <a:ext cx="774176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F4B7FBD-71A7-AF82-7233-8C04D16BC1AF}"/>
              </a:ext>
            </a:extLst>
          </p:cNvPr>
          <p:cNvSpPr/>
          <p:nvPr/>
        </p:nvSpPr>
        <p:spPr>
          <a:xfrm>
            <a:off x="3045759" y="4051840"/>
            <a:ext cx="5238029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SIS100 HW-Commissioning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09F1348-257F-AB7E-48AB-8ECE3E74C831}"/>
              </a:ext>
            </a:extLst>
          </p:cNvPr>
          <p:cNvSpPr/>
          <p:nvPr/>
        </p:nvSpPr>
        <p:spPr>
          <a:xfrm>
            <a:off x="3045759" y="3728181"/>
            <a:ext cx="5238028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HEBT-FS HW-Commissioning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079398C-07FB-28CC-04C6-EDC5A140F100}"/>
              </a:ext>
            </a:extLst>
          </p:cNvPr>
          <p:cNvSpPr/>
          <p:nvPr/>
        </p:nvSpPr>
        <p:spPr>
          <a:xfrm>
            <a:off x="3336883" y="3154225"/>
            <a:ext cx="2930789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39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SFRS HW-Commissioning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FBD1814-A47F-63D9-6664-42FDEB789D5F}"/>
              </a:ext>
            </a:extLst>
          </p:cNvPr>
          <p:cNvSpPr/>
          <p:nvPr/>
        </p:nvSpPr>
        <p:spPr>
          <a:xfrm>
            <a:off x="3179784" y="1771422"/>
            <a:ext cx="924882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move to MCR &amp; commissioning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244FB16-82EF-C8A3-4491-CAE4967CD142}"/>
              </a:ext>
            </a:extLst>
          </p:cNvPr>
          <p:cNvSpPr/>
          <p:nvPr/>
        </p:nvSpPr>
        <p:spPr>
          <a:xfrm>
            <a:off x="1" y="2130347"/>
            <a:ext cx="3440568" cy="32174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1</a:t>
            </a:r>
            <a:r>
              <a:rPr lang="en-US" sz="900" baseline="30000" dirty="0">
                <a:solidFill>
                  <a:prstClr val="white"/>
                </a:solidFill>
                <a:latin typeface="Arial"/>
              </a:rPr>
              <a:t>st</a:t>
            </a:r>
            <a:r>
              <a:rPr lang="en-US" sz="900" dirty="0">
                <a:solidFill>
                  <a:prstClr val="white"/>
                </a:solidFill>
                <a:latin typeface="Arial"/>
              </a:rPr>
              <a:t> version of new production system</a:t>
            </a:r>
          </a:p>
        </p:txBody>
      </p:sp>
      <p:sp>
        <p:nvSpPr>
          <p:cNvPr id="61" name="Raute 60">
            <a:extLst>
              <a:ext uri="{FF2B5EF4-FFF2-40B4-BE49-F238E27FC236}">
                <a16:creationId xmlns:a16="http://schemas.microsoft.com/office/drawing/2014/main" id="{7C3CCB33-DF90-21C3-7D27-4BCDEE067A43}"/>
              </a:ext>
            </a:extLst>
          </p:cNvPr>
          <p:cNvSpPr/>
          <p:nvPr/>
        </p:nvSpPr>
        <p:spPr>
          <a:xfrm>
            <a:off x="4238515" y="1731960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Raute 61">
            <a:extLst>
              <a:ext uri="{FF2B5EF4-FFF2-40B4-BE49-F238E27FC236}">
                <a16:creationId xmlns:a16="http://schemas.microsoft.com/office/drawing/2014/main" id="{3495301D-3EB1-01B1-997D-D60673EB28EA}"/>
              </a:ext>
            </a:extLst>
          </p:cNvPr>
          <p:cNvSpPr/>
          <p:nvPr/>
        </p:nvSpPr>
        <p:spPr>
          <a:xfrm>
            <a:off x="4238515" y="2207999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425EEF93-41E0-DB1F-659E-7161FF9BA2BD}"/>
              </a:ext>
            </a:extLst>
          </p:cNvPr>
          <p:cNvSpPr/>
          <p:nvPr/>
        </p:nvSpPr>
        <p:spPr>
          <a:xfrm>
            <a:off x="6267675" y="3154225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ES Beam Commissioning</a:t>
            </a:r>
          </a:p>
        </p:txBody>
      </p:sp>
      <p:sp>
        <p:nvSpPr>
          <p:cNvPr id="64" name="Raute 63">
            <a:extLst>
              <a:ext uri="{FF2B5EF4-FFF2-40B4-BE49-F238E27FC236}">
                <a16:creationId xmlns:a16="http://schemas.microsoft.com/office/drawing/2014/main" id="{08CA6DF9-E984-540B-F011-008A56CE1ABB}"/>
              </a:ext>
            </a:extLst>
          </p:cNvPr>
          <p:cNvSpPr/>
          <p:nvPr/>
        </p:nvSpPr>
        <p:spPr>
          <a:xfrm>
            <a:off x="6951417" y="3205041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E788FF8-6C2C-9A9F-55A3-7FECEAACDC92}"/>
              </a:ext>
            </a:extLst>
          </p:cNvPr>
          <p:cNvSpPr/>
          <p:nvPr/>
        </p:nvSpPr>
        <p:spPr>
          <a:xfrm>
            <a:off x="8283787" y="4055646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FS Beam Commissioning</a:t>
            </a:r>
          </a:p>
        </p:txBody>
      </p:sp>
      <p:sp>
        <p:nvSpPr>
          <p:cNvPr id="66" name="Raute 65">
            <a:extLst>
              <a:ext uri="{FF2B5EF4-FFF2-40B4-BE49-F238E27FC236}">
                <a16:creationId xmlns:a16="http://schemas.microsoft.com/office/drawing/2014/main" id="{36730D8D-AAFB-9C49-D5D8-82B984862D56}"/>
              </a:ext>
            </a:extLst>
          </p:cNvPr>
          <p:cNvSpPr/>
          <p:nvPr/>
        </p:nvSpPr>
        <p:spPr>
          <a:xfrm>
            <a:off x="8965873" y="4116885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4F988E2E-7B70-C6DC-DCF3-8C5AC88F5EE9}"/>
              </a:ext>
            </a:extLst>
          </p:cNvPr>
          <p:cNvSpPr txBox="1"/>
          <p:nvPr/>
        </p:nvSpPr>
        <p:spPr>
          <a:xfrm>
            <a:off x="4066739" y="1936101"/>
            <a:ext cx="980076" cy="184666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operation from FCC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FF97C55-3669-AD3F-80FE-38334C172472}"/>
              </a:ext>
            </a:extLst>
          </p:cNvPr>
          <p:cNvSpPr txBox="1"/>
          <p:nvPr/>
        </p:nvSpPr>
        <p:spPr>
          <a:xfrm>
            <a:off x="3991257" y="2519131"/>
            <a:ext cx="941604" cy="30008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UNILAC operation </a:t>
            </a:r>
            <a:br>
              <a:rPr lang="en-US" sz="750" dirty="0">
                <a:solidFill>
                  <a:prstClr val="black"/>
                </a:solidFill>
                <a:latin typeface="Arial"/>
              </a:rPr>
            </a:br>
            <a:r>
              <a:rPr lang="en-US" sz="750" dirty="0">
                <a:solidFill>
                  <a:prstClr val="black"/>
                </a:solidFill>
                <a:latin typeface="Arial"/>
              </a:rPr>
              <a:t>with new CS</a:t>
            </a:r>
          </a:p>
        </p:txBody>
      </p:sp>
      <p:cxnSp>
        <p:nvCxnSpPr>
          <p:cNvPr id="69" name="Verbinder: gewinkelt 34">
            <a:extLst>
              <a:ext uri="{FF2B5EF4-FFF2-40B4-BE49-F238E27FC236}">
                <a16:creationId xmlns:a16="http://schemas.microsoft.com/office/drawing/2014/main" id="{11BFACCF-5D8E-EAC5-0108-BA405A64D41D}"/>
              </a:ext>
            </a:extLst>
          </p:cNvPr>
          <p:cNvCxnSpPr>
            <a:cxnSpLocks/>
            <a:stCxn id="67" idx="0"/>
            <a:endCxn id="61" idx="3"/>
          </p:cNvCxnSpPr>
          <p:nvPr/>
        </p:nvCxnSpPr>
        <p:spPr>
          <a:xfrm rot="16200000" flipV="1">
            <a:off x="4424673" y="1803997"/>
            <a:ext cx="118076" cy="14613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Verbinder: gewinkelt 36">
            <a:extLst>
              <a:ext uri="{FF2B5EF4-FFF2-40B4-BE49-F238E27FC236}">
                <a16:creationId xmlns:a16="http://schemas.microsoft.com/office/drawing/2014/main" id="{368208DA-4D68-5FA3-0235-2A1675794462}"/>
              </a:ext>
            </a:extLst>
          </p:cNvPr>
          <p:cNvCxnSpPr>
            <a:cxnSpLocks/>
            <a:stCxn id="68" idx="1"/>
            <a:endCxn id="62" idx="1"/>
          </p:cNvCxnSpPr>
          <p:nvPr/>
        </p:nvCxnSpPr>
        <p:spPr>
          <a:xfrm rot="10800000" flipH="1">
            <a:off x="3991257" y="2294064"/>
            <a:ext cx="247258" cy="375108"/>
          </a:xfrm>
          <a:prstGeom prst="bentConnector3">
            <a:avLst>
              <a:gd name="adj1" fmla="val -5388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hteck 70">
            <a:extLst>
              <a:ext uri="{FF2B5EF4-FFF2-40B4-BE49-F238E27FC236}">
                <a16:creationId xmlns:a16="http://schemas.microsoft.com/office/drawing/2014/main" id="{A9D31650-8115-BE33-A0F6-E2691C728F9C}"/>
              </a:ext>
            </a:extLst>
          </p:cNvPr>
          <p:cNvSpPr/>
          <p:nvPr/>
        </p:nvSpPr>
        <p:spPr>
          <a:xfrm>
            <a:off x="1" y="1776154"/>
            <a:ext cx="2437892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FCC Construction &amp; Procurement of Interior equipment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D916CC38-F8D4-1619-EB21-C85751C6A058}"/>
              </a:ext>
            </a:extLst>
          </p:cNvPr>
          <p:cNvSpPr/>
          <p:nvPr/>
        </p:nvSpPr>
        <p:spPr>
          <a:xfrm>
            <a:off x="1841196" y="2842015"/>
            <a:ext cx="864158" cy="273762"/>
          </a:xfrm>
          <a:prstGeom prst="rect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825" dirty="0" err="1">
                <a:solidFill>
                  <a:prstClr val="white"/>
                </a:solidFill>
                <a:latin typeface="Arial"/>
              </a:rPr>
              <a:t>Cryo</a:t>
            </a:r>
            <a:r>
              <a:rPr lang="en-US" sz="825" dirty="0">
                <a:solidFill>
                  <a:prstClr val="white"/>
                </a:solidFill>
                <a:latin typeface="Arial"/>
              </a:rPr>
              <a:t> 2 </a:t>
            </a:r>
            <a:br>
              <a:rPr lang="en-US" sz="825" dirty="0">
                <a:solidFill>
                  <a:prstClr val="white"/>
                </a:solidFill>
                <a:latin typeface="Arial"/>
              </a:rPr>
            </a:br>
            <a:r>
              <a:rPr lang="en-US" sz="825" dirty="0">
                <a:solidFill>
                  <a:prstClr val="white"/>
                </a:solidFill>
                <a:latin typeface="Arial"/>
              </a:rPr>
              <a:t>Commissioning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18427E3E-63F7-5177-6DC8-317CFBC45F70}"/>
              </a:ext>
            </a:extLst>
          </p:cNvPr>
          <p:cNvSpPr/>
          <p:nvPr/>
        </p:nvSpPr>
        <p:spPr>
          <a:xfrm>
            <a:off x="5170449" y="3450330"/>
            <a:ext cx="1250146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SFRS Cooldown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42B87923-A4EC-26B2-1E2A-995B3EAF19BB}"/>
              </a:ext>
            </a:extLst>
          </p:cNvPr>
          <p:cNvSpPr/>
          <p:nvPr/>
        </p:nvSpPr>
        <p:spPr>
          <a:xfrm>
            <a:off x="6963815" y="4355670"/>
            <a:ext cx="945061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SIS100 Cooldown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451C973-E964-882F-EFFC-4192BF92F221}"/>
              </a:ext>
            </a:extLst>
          </p:cNvPr>
          <p:cNvSpPr/>
          <p:nvPr/>
        </p:nvSpPr>
        <p:spPr>
          <a:xfrm>
            <a:off x="2" y="2480401"/>
            <a:ext cx="3440567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Controls &amp; BI Digitization UNILAC, SIS18, ESR, Cryring, HEBT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383447D-60EB-6FDD-2852-7F174647B77C}"/>
              </a:ext>
            </a:extLst>
          </p:cNvPr>
          <p:cNvSpPr/>
          <p:nvPr/>
        </p:nvSpPr>
        <p:spPr>
          <a:xfrm>
            <a:off x="5561448" y="3203318"/>
            <a:ext cx="657869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C9683013-C9FD-1054-40BD-EC9B6098A660}"/>
              </a:ext>
            </a:extLst>
          </p:cNvPr>
          <p:cNvSpPr/>
          <p:nvPr/>
        </p:nvSpPr>
        <p:spPr>
          <a:xfrm>
            <a:off x="5316504" y="2900386"/>
            <a:ext cx="908291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6975704-D9A6-6636-5767-F2272D8D15F6}"/>
              </a:ext>
            </a:extLst>
          </p:cNvPr>
          <p:cNvSpPr/>
          <p:nvPr/>
        </p:nvSpPr>
        <p:spPr>
          <a:xfrm>
            <a:off x="7322026" y="3781727"/>
            <a:ext cx="872399" cy="183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321DCB3C-94B5-47A4-0FA4-90D9E10BE740}"/>
              </a:ext>
            </a:extLst>
          </p:cNvPr>
          <p:cNvSpPr/>
          <p:nvPr/>
        </p:nvSpPr>
        <p:spPr>
          <a:xfrm>
            <a:off x="7322026" y="4101794"/>
            <a:ext cx="872395" cy="187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B9086A54-EBC8-7B69-13A0-53680EAE612A}"/>
              </a:ext>
            </a:extLst>
          </p:cNvPr>
          <p:cNvSpPr/>
          <p:nvPr/>
        </p:nvSpPr>
        <p:spPr>
          <a:xfrm>
            <a:off x="4324580" y="1509183"/>
            <a:ext cx="624704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5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33AA0381-6592-6A67-EB3F-5F7A2530A5BC}"/>
              </a:ext>
            </a:extLst>
          </p:cNvPr>
          <p:cNvSpPr/>
          <p:nvPr/>
        </p:nvSpPr>
        <p:spPr>
          <a:xfrm>
            <a:off x="2497374" y="1772064"/>
            <a:ext cx="622930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equipment</a:t>
            </a:r>
          </a:p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Installation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656FD117-4EA2-37A1-432C-D75189AA35D9}"/>
              </a:ext>
            </a:extLst>
          </p:cNvPr>
          <p:cNvSpPr/>
          <p:nvPr/>
        </p:nvSpPr>
        <p:spPr>
          <a:xfrm>
            <a:off x="3089939" y="1504748"/>
            <a:ext cx="81873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288C6D0C-2526-FF9A-7A04-77858C2C6213}"/>
              </a:ext>
            </a:extLst>
          </p:cNvPr>
          <p:cNvSpPr txBox="1"/>
          <p:nvPr/>
        </p:nvSpPr>
        <p:spPr>
          <a:xfrm>
            <a:off x="7037482" y="4685101"/>
            <a:ext cx="214834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800" dirty="0">
                <a:latin typeface="Aptos" panose="020B0004020202020204" pitchFamily="34" charset="0"/>
              </a:rPr>
              <a:t>* 2026 beam time schedule, 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17328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Vorschlag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8640386" cy="367768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Trennung der Entscheidung Strahlzeitverschiebung 2026 von der Entscheidung zum Testbetrieb mit SIS18 im Februar 2026 ohne Dach.</a:t>
            </a:r>
          </a:p>
          <a:p>
            <a:pPr marL="0" indent="0">
              <a:buNone/>
            </a:pP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Die Strahlzeitverschiebung in die 2. Jahreshälfte soll zügig beschlossen werden, um Missverständnisse, Doppelplanungen und Verzögerungen zu vermeiden.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Der Testbetrieb Injektor-Upgrade soll ebenfalls fix auf den Februar 2026 festgelegt werden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/>
              <a:t>Der einzige offene Punkt bleibt, wie dieser Testbetrieb im Detail aussieht. Es gibt 3 Optionen:</a:t>
            </a:r>
          </a:p>
          <a:p>
            <a:pPr marL="0" indent="0">
              <a:buNone/>
            </a:pP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Betrieb mit Dach, da die erste Lage zeitgerecht installiert werden kann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Betrieb ohne Dach, falls die Genehmigung der Behörde rechtzeitig vorliegt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Betrieb nur bis TK</a:t>
            </a:r>
          </a:p>
          <a:p>
            <a:pPr marL="0" indent="0">
              <a:buNone/>
            </a:pPr>
            <a:r>
              <a:rPr lang="de-DE" sz="1200" dirty="0"/>
              <a:t>(absteigende Präferenz)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224</Words>
  <Application>Microsoft Macintosh PowerPoint</Application>
  <PresentationFormat>Bildschirmpräsentation (16:9)</PresentationFormat>
  <Paragraphs>44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Wingdings</vt:lpstr>
      <vt:lpstr>fair-gsi-folienmaster_2017_onering</vt:lpstr>
      <vt:lpstr>Planning status – strategic schedule</vt:lpstr>
      <vt:lpstr>Vorschlag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Stephan Reimann</cp:lastModifiedBy>
  <cp:revision>2</cp:revision>
  <dcterms:created xsi:type="dcterms:W3CDTF">2023-07-06T07:39:51Z</dcterms:created>
  <dcterms:modified xsi:type="dcterms:W3CDTF">2024-11-19T08:48:10Z</dcterms:modified>
</cp:coreProperties>
</file>