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sldIdLst>
    <p:sldId id="266" r:id="rId3"/>
    <p:sldId id="261" r:id="rId4"/>
    <p:sldId id="263" r:id="rId5"/>
    <p:sldId id="262" r:id="rId6"/>
    <p:sldId id="260" r:id="rId7"/>
    <p:sldId id="258" r:id="rId8"/>
    <p:sldId id="264" r:id="rId9"/>
    <p:sldId id="267"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111" d="100"/>
          <a:sy n="111" d="100"/>
        </p:scale>
        <p:origin x="102"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7040B52E-6118-F844-8FBE-85B6AFDC9E2A}"/>
              </a:ext>
            </a:extLst>
          </p:cNvPr>
          <p:cNvGrpSpPr/>
          <p:nvPr userDrawn="1"/>
        </p:nvGrpSpPr>
        <p:grpSpPr>
          <a:xfrm>
            <a:off x="2003438" y="1301599"/>
            <a:ext cx="9901692" cy="5170248"/>
            <a:chOff x="1502578" y="976199"/>
            <a:chExt cx="7426269" cy="3877686"/>
          </a:xfrm>
        </p:grpSpPr>
        <p:sp>
          <p:nvSpPr>
            <p:cNvPr id="4" name="Rechteck 3">
              <a:extLst>
                <a:ext uri="{FF2B5EF4-FFF2-40B4-BE49-F238E27FC236}">
                  <a16:creationId xmlns:a16="http://schemas.microsoft.com/office/drawing/2014/main" id="{3FAB316F-95F1-6040-AB6B-EF23A5D58FAF}"/>
                </a:ext>
              </a:extLst>
            </p:cNvPr>
            <p:cNvSpPr/>
            <p:nvPr userDrawn="1"/>
          </p:nvSpPr>
          <p:spPr>
            <a:xfrm>
              <a:off x="7781365" y="3854824"/>
              <a:ext cx="1147482" cy="999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400" dirty="0"/>
            </a:p>
          </p:txBody>
        </p:sp>
        <p:pic>
          <p:nvPicPr>
            <p:cNvPr id="8" name="Grafik 7">
              <a:extLst>
                <a:ext uri="{FF2B5EF4-FFF2-40B4-BE49-F238E27FC236}">
                  <a16:creationId xmlns:a16="http://schemas.microsoft.com/office/drawing/2014/main" id="{9DE39F29-B8C0-C64D-ADFE-A8AFF963CB1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02578" y="976199"/>
              <a:ext cx="6099496" cy="3877686"/>
            </a:xfrm>
            <a:prstGeom prst="rect">
              <a:avLst/>
            </a:prstGeom>
          </p:spPr>
        </p:pic>
      </p:grpSp>
      <p:sp>
        <p:nvSpPr>
          <p:cNvPr id="2" name="Titel 1"/>
          <p:cNvSpPr>
            <a:spLocks noGrp="1"/>
          </p:cNvSpPr>
          <p:nvPr>
            <p:ph type="ctrTitle"/>
          </p:nvPr>
        </p:nvSpPr>
        <p:spPr>
          <a:xfrm>
            <a:off x="2868706" y="3650765"/>
            <a:ext cx="5737412" cy="779867"/>
          </a:xfrm>
        </p:spPr>
        <p:txBody>
          <a:bodyPr anchor="b" anchorCtr="0">
            <a:noAutofit/>
          </a:bodyPr>
          <a:lstStyle>
            <a:lvl1pPr algn="ctr">
              <a:defRPr sz="3200">
                <a:solidFill>
                  <a:srgbClr val="666666"/>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2868706" y="4430631"/>
            <a:ext cx="5737413" cy="709135"/>
          </a:xfrm>
        </p:spPr>
        <p:txBody>
          <a:bodyPr>
            <a:normAutofit/>
          </a:bodyPr>
          <a:lstStyle>
            <a:lvl1pPr marL="0" indent="0" algn="ctr">
              <a:buNone/>
              <a:defRPr sz="2000">
                <a:solidFill>
                  <a:schemeClr val="bg1">
                    <a:lumMod val="6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3" name="Rechteck 12"/>
          <p:cNvSpPr/>
          <p:nvPr userDrawn="1"/>
        </p:nvSpPr>
        <p:spPr>
          <a:xfrm>
            <a:off x="538789" y="6650181"/>
            <a:ext cx="4495031" cy="207819"/>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71138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p:txBody>
      </p:sp>
      <p:sp>
        <p:nvSpPr>
          <p:cNvPr id="4" name="Inhaltsplatzhalter 3"/>
          <p:cNvSpPr>
            <a:spLocks noGrp="1"/>
          </p:cNvSpPr>
          <p:nvPr>
            <p:ph sz="half" idx="2"/>
          </p:nvPr>
        </p:nvSpPr>
        <p:spPr>
          <a:xfrm>
            <a:off x="6197600" y="1600201"/>
            <a:ext cx="53848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8" name="Fußzeilenplatzhalter 7"/>
          <p:cNvSpPr>
            <a:spLocks noGrp="1"/>
          </p:cNvSpPr>
          <p:nvPr>
            <p:ph type="ftr" sz="quarter" idx="3"/>
          </p:nvPr>
        </p:nvSpPr>
        <p:spPr>
          <a:xfrm>
            <a:off x="4509675" y="6560611"/>
            <a:ext cx="4182132" cy="357157"/>
          </a:xfrm>
          <a:prstGeom prst="rect">
            <a:avLst/>
          </a:prstGeom>
        </p:spPr>
        <p:txBody>
          <a:bodyPr vert="horz" lIns="91440" tIns="45720" rIns="91440" bIns="45720" rtlCol="0" anchor="ctr"/>
          <a:lstStyle>
            <a:lvl1pPr algn="ctr">
              <a:defRPr sz="1000">
                <a:solidFill>
                  <a:srgbClr val="333333"/>
                </a:solidFill>
              </a:defRPr>
            </a:lvl1pPr>
          </a:lstStyle>
          <a:p>
            <a:pPr algn="l"/>
            <a:r>
              <a:rPr lang="en-US" dirty="0"/>
              <a:t>Andreas </a:t>
            </a:r>
            <a:r>
              <a:rPr lang="en-US" dirty="0" err="1"/>
              <a:t>Krämer</a:t>
            </a:r>
            <a:r>
              <a:rPr lang="en-US" dirty="0"/>
              <a:t> – Workshop OLAV-VI 2024</a:t>
            </a:r>
            <a:endParaRPr lang="de-DE" dirty="0"/>
          </a:p>
        </p:txBody>
      </p:sp>
    </p:spTree>
    <p:extLst>
      <p:ext uri="{BB962C8B-B14F-4D97-AF65-F5344CB8AC3E}">
        <p14:creationId xmlns:p14="http://schemas.microsoft.com/office/powerpoint/2010/main" val="420573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6" name="Fußzeilenplatzhalter 7"/>
          <p:cNvSpPr>
            <a:spLocks noGrp="1"/>
          </p:cNvSpPr>
          <p:nvPr>
            <p:ph type="ftr" sz="quarter" idx="3"/>
          </p:nvPr>
        </p:nvSpPr>
        <p:spPr>
          <a:xfrm>
            <a:off x="4509675" y="6560611"/>
            <a:ext cx="4182132" cy="357157"/>
          </a:xfrm>
          <a:prstGeom prst="rect">
            <a:avLst/>
          </a:prstGeom>
        </p:spPr>
        <p:txBody>
          <a:bodyPr vert="horz" lIns="91440" tIns="45720" rIns="91440" bIns="45720" rtlCol="0" anchor="ctr"/>
          <a:lstStyle>
            <a:lvl1pPr algn="ctr">
              <a:defRPr sz="1000">
                <a:solidFill>
                  <a:srgbClr val="333333"/>
                </a:solidFill>
              </a:defRPr>
            </a:lvl1pPr>
          </a:lstStyle>
          <a:p>
            <a:pPr algn="l"/>
            <a:r>
              <a:rPr lang="en-US" dirty="0"/>
              <a:t>Andreas </a:t>
            </a:r>
            <a:r>
              <a:rPr lang="en-US" dirty="0" err="1"/>
              <a:t>Krämer</a:t>
            </a:r>
            <a:r>
              <a:rPr lang="en-US" dirty="0"/>
              <a:t> – Workshop OLAV-VI 2024</a:t>
            </a:r>
            <a:endParaRPr lang="de-DE" dirty="0"/>
          </a:p>
        </p:txBody>
      </p:sp>
    </p:spTree>
    <p:extLst>
      <p:ext uri="{BB962C8B-B14F-4D97-AF65-F5344CB8AC3E}">
        <p14:creationId xmlns:p14="http://schemas.microsoft.com/office/powerpoint/2010/main" val="268547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p:txBody>
          <a:bodyPr/>
          <a:lstStyle>
            <a:lvl1pPr>
              <a:defRPr/>
            </a:lvl1pPr>
          </a:lstStyle>
          <a:p>
            <a:pPr>
              <a:defRPr/>
            </a:pPr>
            <a:r>
              <a:rPr lang="en-US" altLang="de-DE"/>
              <a:t>Name/Vortragstitel</a:t>
            </a:r>
          </a:p>
        </p:txBody>
      </p:sp>
      <p:sp>
        <p:nvSpPr>
          <p:cNvPr id="3" name="Rectangle 13"/>
          <p:cNvSpPr>
            <a:spLocks noGrp="1" noChangeArrowheads="1"/>
          </p:cNvSpPr>
          <p:nvPr>
            <p:ph type="sldNum" sz="quarter" idx="11"/>
          </p:nvPr>
        </p:nvSpPr>
        <p:spPr/>
        <p:txBody>
          <a:bodyPr/>
          <a:lstStyle>
            <a:lvl1pPr>
              <a:defRPr/>
            </a:lvl1pPr>
          </a:lstStyle>
          <a:p>
            <a:pPr>
              <a:defRPr/>
            </a:pPr>
            <a:fld id="{7535AE43-825B-4F1B-BA0D-275642E886E1}" type="slidenum">
              <a:rPr lang="en-US" altLang="de-DE"/>
              <a:pPr>
                <a:defRPr/>
              </a:pPr>
              <a:t>‹Nr.›</a:t>
            </a:fld>
            <a:endParaRPr lang="en-US" altLang="de-DE"/>
          </a:p>
        </p:txBody>
      </p:sp>
      <p:sp>
        <p:nvSpPr>
          <p:cNvPr id="4" name="Datumsplatzhalter 3"/>
          <p:cNvSpPr>
            <a:spLocks noGrp="1"/>
          </p:cNvSpPr>
          <p:nvPr>
            <p:ph type="dt" sz="half" idx="12"/>
          </p:nvPr>
        </p:nvSpPr>
        <p:spPr/>
        <p:txBody>
          <a:bodyPr/>
          <a:lstStyle/>
          <a:p>
            <a:r>
              <a:rPr lang="de-DE" dirty="0"/>
              <a:t>31.03.14</a:t>
            </a:r>
          </a:p>
        </p:txBody>
      </p:sp>
    </p:spTree>
    <p:extLst>
      <p:ext uri="{BB962C8B-B14F-4D97-AF65-F5344CB8AC3E}">
        <p14:creationId xmlns:p14="http://schemas.microsoft.com/office/powerpoint/2010/main" val="250792438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63422" y="271336"/>
            <a:ext cx="7446047" cy="787557"/>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p:cNvSpPr>
            <a:spLocks noGrp="1"/>
          </p:cNvSpPr>
          <p:nvPr>
            <p:ph type="sldNum" sz="quarter" idx="12"/>
          </p:nvPr>
        </p:nvSpPr>
        <p:spPr/>
        <p:txBody>
          <a:bodyPr/>
          <a:lstStyle>
            <a:lvl1pPr>
              <a:defRPr/>
            </a:lvl1pPr>
          </a:lstStyle>
          <a:p>
            <a:fld id="{125CBDDA-5CCF-8748-8988-9DC6C8981774}" type="slidenum">
              <a:rPr lang="de-DE" smtClean="0"/>
              <a:pPr/>
              <a:t>‹Nr.›</a:t>
            </a:fld>
            <a:endParaRPr lang="de-DE" dirty="0"/>
          </a:p>
        </p:txBody>
      </p:sp>
      <p:sp>
        <p:nvSpPr>
          <p:cNvPr id="5" name="Datumsplatzhalter 4"/>
          <p:cNvSpPr>
            <a:spLocks noGrp="1"/>
          </p:cNvSpPr>
          <p:nvPr>
            <p:ph type="dt" sz="half" idx="2"/>
          </p:nvPr>
        </p:nvSpPr>
        <p:spPr>
          <a:xfrm>
            <a:off x="9498061" y="6552644"/>
            <a:ext cx="1100380" cy="365125"/>
          </a:xfrm>
          <a:prstGeom prst="rect">
            <a:avLst/>
          </a:prstGeom>
        </p:spPr>
        <p:txBody>
          <a:bodyPr vert="horz" lIns="91440" tIns="45720" rIns="91440" bIns="45720" rtlCol="0" anchor="ctr"/>
          <a:lstStyle>
            <a:lvl1pPr algn="r">
              <a:defRPr sz="1000">
                <a:solidFill>
                  <a:schemeClr val="tx1"/>
                </a:solidFill>
              </a:defRPr>
            </a:lvl1pPr>
          </a:lstStyle>
          <a:p>
            <a:r>
              <a:rPr lang="de-DE">
                <a:solidFill>
                  <a:prstClr val="black"/>
                </a:solidFill>
              </a:rPr>
              <a:t>31.03.14</a:t>
            </a:r>
            <a:endParaRPr lang="de-DE" dirty="0">
              <a:solidFill>
                <a:prstClr val="black"/>
              </a:solidFill>
            </a:endParaRPr>
          </a:p>
        </p:txBody>
      </p:sp>
      <p:sp>
        <p:nvSpPr>
          <p:cNvPr id="7" name="Fußzeilenplatzhalter 7"/>
          <p:cNvSpPr>
            <a:spLocks noGrp="1"/>
          </p:cNvSpPr>
          <p:nvPr>
            <p:ph type="ftr" sz="quarter" idx="3"/>
          </p:nvPr>
        </p:nvSpPr>
        <p:spPr>
          <a:xfrm>
            <a:off x="3031069" y="6560612"/>
            <a:ext cx="6434265"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a:solidFill>
                  <a:prstClr val="black"/>
                </a:solidFill>
              </a:rPr>
              <a:t>Name/Vortragstitel</a:t>
            </a:r>
          </a:p>
        </p:txBody>
      </p:sp>
    </p:spTree>
    <p:extLst>
      <p:ext uri="{BB962C8B-B14F-4D97-AF65-F5344CB8AC3E}">
        <p14:creationId xmlns:p14="http://schemas.microsoft.com/office/powerpoint/2010/main" val="375310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Formatvorlagen des Textmasters bearbeiten</a:t>
            </a:r>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13"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423513" y="174172"/>
            <a:ext cx="8095055" cy="935045"/>
          </a:xfrm>
        </p:spPr>
        <p:txBody>
          <a:bodyPr anchor="b"/>
          <a:lstStyle>
            <a:lvl1pPr marL="0" indent="0" algn="l">
              <a:buNone/>
              <a:defRPr sz="2667" b="1"/>
            </a:lvl1pPr>
          </a:lstStyle>
          <a:p>
            <a:r>
              <a:rPr lang="de-DE" dirty="0"/>
              <a:t>Titel hinzufügen</a:t>
            </a:r>
          </a:p>
        </p:txBody>
      </p:sp>
      <p:sp>
        <p:nvSpPr>
          <p:cNvPr id="7" name="Fußzeilenplatzhalter 7"/>
          <p:cNvSpPr>
            <a:spLocks noGrp="1"/>
          </p:cNvSpPr>
          <p:nvPr>
            <p:ph type="ftr" sz="quarter" idx="3"/>
          </p:nvPr>
        </p:nvSpPr>
        <p:spPr>
          <a:xfrm>
            <a:off x="4509675" y="6560611"/>
            <a:ext cx="4182132" cy="357157"/>
          </a:xfrm>
          <a:prstGeom prst="rect">
            <a:avLst/>
          </a:prstGeom>
        </p:spPr>
        <p:txBody>
          <a:bodyPr vert="horz" lIns="91440" tIns="45720" rIns="91440" bIns="45720" rtlCol="0" anchor="ctr"/>
          <a:lstStyle>
            <a:lvl1pPr algn="ctr">
              <a:defRPr sz="1000">
                <a:solidFill>
                  <a:srgbClr val="333333"/>
                </a:solidFill>
              </a:defRPr>
            </a:lvl1pPr>
          </a:lstStyle>
          <a:p>
            <a:pPr algn="l"/>
            <a:r>
              <a:rPr lang="en-US" dirty="0"/>
              <a:t>Andreas </a:t>
            </a:r>
            <a:r>
              <a:rPr lang="en-US" dirty="0" err="1"/>
              <a:t>Krämer</a:t>
            </a:r>
            <a:r>
              <a:rPr lang="en-US" dirty="0"/>
              <a:t> – Workshop OLAV-VI 2024</a:t>
            </a:r>
            <a:endParaRPr lang="de-DE" dirty="0"/>
          </a:p>
        </p:txBody>
      </p:sp>
    </p:spTree>
    <p:extLst>
      <p:ext uri="{BB962C8B-B14F-4D97-AF65-F5344CB8AC3E}">
        <p14:creationId xmlns:p14="http://schemas.microsoft.com/office/powerpoint/2010/main" val="87006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p:txBody>
      </p:sp>
      <p:sp>
        <p:nvSpPr>
          <p:cNvPr id="4" name="Inhaltsplatzhalter 3"/>
          <p:cNvSpPr>
            <a:spLocks noGrp="1"/>
          </p:cNvSpPr>
          <p:nvPr>
            <p:ph sz="half" idx="2"/>
          </p:nvPr>
        </p:nvSpPr>
        <p:spPr>
          <a:xfrm>
            <a:off x="6197600" y="1600201"/>
            <a:ext cx="53848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8" name="Fußzeilenplatzhalter 7"/>
          <p:cNvSpPr>
            <a:spLocks noGrp="1"/>
          </p:cNvSpPr>
          <p:nvPr>
            <p:ph type="ftr" sz="quarter" idx="3"/>
          </p:nvPr>
        </p:nvSpPr>
        <p:spPr>
          <a:xfrm>
            <a:off x="4509675" y="6560611"/>
            <a:ext cx="4182132" cy="357157"/>
          </a:xfrm>
          <a:prstGeom prst="rect">
            <a:avLst/>
          </a:prstGeom>
        </p:spPr>
        <p:txBody>
          <a:bodyPr vert="horz" lIns="91440" tIns="45720" rIns="91440" bIns="45720" rtlCol="0" anchor="ctr"/>
          <a:lstStyle>
            <a:lvl1pPr algn="ctr">
              <a:defRPr sz="1000">
                <a:solidFill>
                  <a:srgbClr val="333333"/>
                </a:solidFill>
              </a:defRPr>
            </a:lvl1pPr>
          </a:lstStyle>
          <a:p>
            <a:pPr algn="l"/>
            <a:r>
              <a:rPr lang="en-US" dirty="0"/>
              <a:t>Andreas </a:t>
            </a:r>
            <a:r>
              <a:rPr lang="en-US" dirty="0" err="1"/>
              <a:t>Krämer</a:t>
            </a:r>
            <a:r>
              <a:rPr lang="en-US" dirty="0"/>
              <a:t> – Workshop OLAV-VI 2024</a:t>
            </a:r>
            <a:endParaRPr lang="de-DE" dirty="0"/>
          </a:p>
        </p:txBody>
      </p:sp>
    </p:spTree>
    <p:extLst>
      <p:ext uri="{BB962C8B-B14F-4D97-AF65-F5344CB8AC3E}">
        <p14:creationId xmlns:p14="http://schemas.microsoft.com/office/powerpoint/2010/main" val="192618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6" name="Fußzeilenplatzhalter 7"/>
          <p:cNvSpPr>
            <a:spLocks noGrp="1"/>
          </p:cNvSpPr>
          <p:nvPr>
            <p:ph type="ftr" sz="quarter" idx="3"/>
          </p:nvPr>
        </p:nvSpPr>
        <p:spPr>
          <a:xfrm>
            <a:off x="4509675" y="6560611"/>
            <a:ext cx="4182132" cy="357157"/>
          </a:xfrm>
          <a:prstGeom prst="rect">
            <a:avLst/>
          </a:prstGeom>
        </p:spPr>
        <p:txBody>
          <a:bodyPr vert="horz" lIns="91440" tIns="45720" rIns="91440" bIns="45720" rtlCol="0" anchor="ctr"/>
          <a:lstStyle>
            <a:lvl1pPr algn="ctr">
              <a:defRPr sz="1000">
                <a:solidFill>
                  <a:srgbClr val="333333"/>
                </a:solidFill>
              </a:defRPr>
            </a:lvl1pPr>
          </a:lstStyle>
          <a:p>
            <a:pPr algn="l"/>
            <a:r>
              <a:rPr lang="en-US" dirty="0"/>
              <a:t>Andreas </a:t>
            </a:r>
            <a:r>
              <a:rPr lang="en-US" dirty="0" err="1"/>
              <a:t>Krämer</a:t>
            </a:r>
            <a:r>
              <a:rPr lang="en-US" dirty="0"/>
              <a:t> – Workshop OLAV-VI 2024</a:t>
            </a:r>
            <a:endParaRPr lang="de-DE" dirty="0"/>
          </a:p>
        </p:txBody>
      </p:sp>
    </p:spTree>
    <p:extLst>
      <p:ext uri="{BB962C8B-B14F-4D97-AF65-F5344CB8AC3E}">
        <p14:creationId xmlns:p14="http://schemas.microsoft.com/office/powerpoint/2010/main" val="348043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_Titel und Inhalt">
    <p:spTree>
      <p:nvGrpSpPr>
        <p:cNvPr id="1" name=""/>
        <p:cNvGrpSpPr/>
        <p:nvPr/>
      </p:nvGrpSpPr>
      <p:grpSpPr>
        <a:xfrm>
          <a:off x="0" y="0"/>
          <a:ext cx="0" cy="0"/>
          <a:chOff x="0" y="0"/>
          <a:chExt cx="0" cy="0"/>
        </a:xfrm>
      </p:grpSpPr>
      <p:sp>
        <p:nvSpPr>
          <p:cNvPr id="29" name="Rechteck 9"/>
          <p:cNvSpPr/>
          <p:nvPr/>
        </p:nvSpPr>
        <p:spPr>
          <a:xfrm>
            <a:off x="0" y="6612413"/>
            <a:ext cx="12192000" cy="255601"/>
          </a:xfrm>
          <a:prstGeom prst="rect">
            <a:avLst/>
          </a:prstGeom>
          <a:solidFill>
            <a:srgbClr val="EAEAEA"/>
          </a:solidFill>
          <a:ln w="12700">
            <a:miter lim="400000"/>
          </a:ln>
        </p:spPr>
        <p:txBody>
          <a:bodyPr lIns="45719" rIns="45719" anchor="ctr"/>
          <a:lstStyle/>
          <a:p>
            <a:pPr algn="ctr">
              <a:defRPr>
                <a:solidFill>
                  <a:srgbClr val="FFFFFF"/>
                </a:solidFill>
              </a:defRPr>
            </a:pPr>
            <a:r>
              <a:rPr lang="de-DE" sz="1000" dirty="0">
                <a:solidFill>
                  <a:schemeClr val="tx1"/>
                </a:solidFill>
              </a:rPr>
              <a:t>Andreas Krämer – Workshop OLAV-VI 2024</a:t>
            </a:r>
            <a:endParaRPr sz="1000" dirty="0">
              <a:solidFill>
                <a:schemeClr val="tx1"/>
              </a:solidFill>
            </a:endParaRPr>
          </a:p>
        </p:txBody>
      </p:sp>
      <p:sp>
        <p:nvSpPr>
          <p:cNvPr id="31" name="Gerade Verbindung 8"/>
          <p:cNvSpPr/>
          <p:nvPr/>
        </p:nvSpPr>
        <p:spPr>
          <a:xfrm>
            <a:off x="0" y="1068274"/>
            <a:ext cx="12192000" cy="1"/>
          </a:xfrm>
          <a:prstGeom prst="line">
            <a:avLst/>
          </a:prstGeom>
          <a:ln w="254000">
            <a:solidFill>
              <a:srgbClr val="EAEAEA"/>
            </a:solidFill>
          </a:ln>
        </p:spPr>
        <p:txBody>
          <a:bodyPr lIns="45719" rIns="45719"/>
          <a:lstStyle/>
          <a:p>
            <a:endParaRPr sz="1800"/>
          </a:p>
        </p:txBody>
      </p:sp>
      <p:sp>
        <p:nvSpPr>
          <p:cNvPr id="32" name="Textfeld 10"/>
          <p:cNvSpPr txBox="1"/>
          <p:nvPr/>
        </p:nvSpPr>
        <p:spPr>
          <a:xfrm>
            <a:off x="580355" y="6616078"/>
            <a:ext cx="2704712"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000">
                <a:solidFill>
                  <a:srgbClr val="333333"/>
                </a:solidFill>
              </a:defRPr>
            </a:lvl1pPr>
          </a:lstStyle>
          <a:p>
            <a:r>
              <a:rPr sz="1000" dirty="0"/>
              <a:t>FAIR GmbH | GSI GmbH</a:t>
            </a:r>
          </a:p>
        </p:txBody>
      </p:sp>
      <p:sp>
        <p:nvSpPr>
          <p:cNvPr id="33" name="Rechteck 3"/>
          <p:cNvSpPr/>
          <p:nvPr/>
        </p:nvSpPr>
        <p:spPr>
          <a:xfrm>
            <a:off x="-1" y="904792"/>
            <a:ext cx="340800" cy="336000"/>
          </a:xfrm>
          <a:prstGeom prst="rect">
            <a:avLst/>
          </a:prstGeom>
          <a:solidFill>
            <a:srgbClr val="FDBB63"/>
          </a:solidFill>
          <a:ln w="12700">
            <a:miter lim="400000"/>
          </a:ln>
        </p:spPr>
        <p:txBody>
          <a:bodyPr lIns="45719" rIns="45719" anchor="ctr"/>
          <a:lstStyle/>
          <a:p>
            <a:pPr algn="ctr">
              <a:defRPr>
                <a:solidFill>
                  <a:srgbClr val="FFFFFF"/>
                </a:solidFill>
              </a:defRPr>
            </a:pPr>
            <a:endParaRPr sz="1800"/>
          </a:p>
        </p:txBody>
      </p:sp>
      <p:sp>
        <p:nvSpPr>
          <p:cNvPr id="34" name="Rechteck 11"/>
          <p:cNvSpPr/>
          <p:nvPr/>
        </p:nvSpPr>
        <p:spPr>
          <a:xfrm>
            <a:off x="-1" y="6609873"/>
            <a:ext cx="340800" cy="255601"/>
          </a:xfrm>
          <a:prstGeom prst="rect">
            <a:avLst/>
          </a:prstGeom>
          <a:solidFill>
            <a:srgbClr val="FDBB63"/>
          </a:solidFill>
          <a:ln w="12700">
            <a:miter lim="400000"/>
          </a:ln>
        </p:spPr>
        <p:txBody>
          <a:bodyPr lIns="45719" rIns="45719" anchor="ctr"/>
          <a:lstStyle/>
          <a:p>
            <a:pPr algn="ctr">
              <a:defRPr>
                <a:solidFill>
                  <a:srgbClr val="FFFFFF"/>
                </a:solidFill>
              </a:defRPr>
            </a:pPr>
            <a:endParaRPr sz="1800"/>
          </a:p>
        </p:txBody>
      </p:sp>
      <p:sp>
        <p:nvSpPr>
          <p:cNvPr id="36" name="Titeltext"/>
          <p:cNvSpPr txBox="1">
            <a:spLocks noGrp="1"/>
          </p:cNvSpPr>
          <p:nvPr>
            <p:ph type="title"/>
          </p:nvPr>
        </p:nvSpPr>
        <p:spPr>
          <a:xfrm>
            <a:off x="563420" y="271337"/>
            <a:ext cx="7446048" cy="787559"/>
          </a:xfrm>
          <a:prstGeom prst="rect">
            <a:avLst/>
          </a:prstGeom>
        </p:spPr>
        <p:txBody>
          <a:bodyPr/>
          <a:lstStyle/>
          <a:p>
            <a:r>
              <a:t>Titeltext</a:t>
            </a:r>
          </a:p>
        </p:txBody>
      </p:sp>
      <p:sp>
        <p:nvSpPr>
          <p:cNvPr id="37" name="Textebene 1…"/>
          <p:cNvSpPr txBox="1">
            <a:spLocks noGrp="1"/>
          </p:cNvSpPr>
          <p:nvPr>
            <p:ph type="body" idx="1"/>
          </p:nvPr>
        </p:nvSpPr>
        <p:spPr>
          <a:xfrm>
            <a:off x="563420" y="1450684"/>
            <a:ext cx="10949112" cy="4903587"/>
          </a:xfrm>
          <a:prstGeom prst="rect">
            <a:avLst/>
          </a:prstGeom>
        </p:spPr>
        <p:txBody>
          <a:bodyPr/>
          <a:lstStyle/>
          <a:p>
            <a:r>
              <a:t>Textebene 1</a:t>
            </a:r>
          </a:p>
          <a:p>
            <a:pPr lvl="1"/>
            <a:r>
              <a:t>Textebene 2</a:t>
            </a:r>
          </a:p>
          <a:p>
            <a:pPr lvl="2"/>
            <a:r>
              <a:t>Textebene 3</a:t>
            </a:r>
          </a:p>
          <a:p>
            <a:pPr lvl="3"/>
            <a:r>
              <a:t>Textebene 4</a:t>
            </a:r>
          </a:p>
          <a:p>
            <a:pPr lvl="4"/>
            <a:r>
              <a:t>Textebene 5</a:t>
            </a:r>
          </a:p>
        </p:txBody>
      </p:sp>
      <p:pic>
        <p:nvPicPr>
          <p:cNvPr id="1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6454" y="485169"/>
            <a:ext cx="1505441" cy="501815"/>
          </a:xfrm>
          <a:prstGeom prst="rect">
            <a:avLst/>
          </a:prstGeom>
        </p:spPr>
      </p:pic>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4441" y="275767"/>
            <a:ext cx="1033407" cy="861172"/>
          </a:xfrm>
          <a:prstGeom prst="rect">
            <a:avLst/>
          </a:prstGeom>
        </p:spPr>
      </p:pic>
      <p:sp>
        <p:nvSpPr>
          <p:cNvPr id="3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7056667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p:txBody>
          <a:bodyPr/>
          <a:lstStyle>
            <a:lvl1pPr>
              <a:defRPr/>
            </a:lvl1pPr>
          </a:lstStyle>
          <a:p>
            <a:pPr>
              <a:defRPr/>
            </a:pPr>
            <a:r>
              <a:rPr lang="en-US" altLang="de-DE"/>
              <a:t>Name/Vortragstitel</a:t>
            </a:r>
          </a:p>
        </p:txBody>
      </p:sp>
      <p:sp>
        <p:nvSpPr>
          <p:cNvPr id="3" name="Rectangle 13"/>
          <p:cNvSpPr>
            <a:spLocks noGrp="1" noChangeArrowheads="1"/>
          </p:cNvSpPr>
          <p:nvPr>
            <p:ph type="sldNum" sz="quarter" idx="11"/>
          </p:nvPr>
        </p:nvSpPr>
        <p:spPr/>
        <p:txBody>
          <a:bodyPr/>
          <a:lstStyle>
            <a:lvl1pPr>
              <a:defRPr/>
            </a:lvl1pPr>
          </a:lstStyle>
          <a:p>
            <a:pPr>
              <a:defRPr/>
            </a:pPr>
            <a:fld id="{7535AE43-825B-4F1B-BA0D-275642E886E1}" type="slidenum">
              <a:rPr lang="en-US" altLang="de-DE"/>
              <a:pPr>
                <a:defRPr/>
              </a:pPr>
              <a:t>‹Nr.›</a:t>
            </a:fld>
            <a:endParaRPr lang="en-US" altLang="de-DE"/>
          </a:p>
        </p:txBody>
      </p:sp>
      <p:sp>
        <p:nvSpPr>
          <p:cNvPr id="4" name="Datumsplatzhalter 3"/>
          <p:cNvSpPr>
            <a:spLocks noGrp="1"/>
          </p:cNvSpPr>
          <p:nvPr>
            <p:ph type="dt" sz="half" idx="12"/>
          </p:nvPr>
        </p:nvSpPr>
        <p:spPr/>
        <p:txBody>
          <a:bodyPr/>
          <a:lstStyle/>
          <a:p>
            <a:r>
              <a:rPr lang="de-DE" dirty="0"/>
              <a:t>31.03.14</a:t>
            </a:r>
          </a:p>
        </p:txBody>
      </p:sp>
    </p:spTree>
    <p:extLst>
      <p:ext uri="{BB962C8B-B14F-4D97-AF65-F5344CB8AC3E}">
        <p14:creationId xmlns:p14="http://schemas.microsoft.com/office/powerpoint/2010/main" val="96549754"/>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63422" y="271336"/>
            <a:ext cx="7446047" cy="787557"/>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p:cNvSpPr>
            <a:spLocks noGrp="1"/>
          </p:cNvSpPr>
          <p:nvPr>
            <p:ph type="sldNum" sz="quarter" idx="12"/>
          </p:nvPr>
        </p:nvSpPr>
        <p:spPr/>
        <p:txBody>
          <a:bodyPr/>
          <a:lstStyle>
            <a:lvl1pPr>
              <a:defRPr/>
            </a:lvl1pPr>
          </a:lstStyle>
          <a:p>
            <a:fld id="{125CBDDA-5CCF-8748-8988-9DC6C8981774}" type="slidenum">
              <a:rPr lang="de-DE" smtClean="0"/>
              <a:pPr/>
              <a:t>‹Nr.›</a:t>
            </a:fld>
            <a:endParaRPr lang="de-DE" dirty="0"/>
          </a:p>
        </p:txBody>
      </p:sp>
      <p:sp>
        <p:nvSpPr>
          <p:cNvPr id="5" name="Datumsplatzhalter 4"/>
          <p:cNvSpPr>
            <a:spLocks noGrp="1"/>
          </p:cNvSpPr>
          <p:nvPr>
            <p:ph type="dt" sz="half" idx="2"/>
          </p:nvPr>
        </p:nvSpPr>
        <p:spPr>
          <a:xfrm>
            <a:off x="9498061" y="6552644"/>
            <a:ext cx="1100380" cy="365125"/>
          </a:xfrm>
          <a:prstGeom prst="rect">
            <a:avLst/>
          </a:prstGeom>
        </p:spPr>
        <p:txBody>
          <a:bodyPr vert="horz" lIns="91440" tIns="45720" rIns="91440" bIns="45720" rtlCol="0" anchor="ctr"/>
          <a:lstStyle>
            <a:lvl1pPr algn="r">
              <a:defRPr sz="1000">
                <a:solidFill>
                  <a:schemeClr val="tx1"/>
                </a:solidFill>
              </a:defRPr>
            </a:lvl1pPr>
          </a:lstStyle>
          <a:p>
            <a:r>
              <a:rPr lang="de-DE">
                <a:solidFill>
                  <a:prstClr val="black"/>
                </a:solidFill>
              </a:rPr>
              <a:t>31.03.14</a:t>
            </a:r>
            <a:endParaRPr lang="de-DE" dirty="0">
              <a:solidFill>
                <a:prstClr val="black"/>
              </a:solidFill>
            </a:endParaRPr>
          </a:p>
        </p:txBody>
      </p:sp>
      <p:sp>
        <p:nvSpPr>
          <p:cNvPr id="7" name="Fußzeilenplatzhalter 7"/>
          <p:cNvSpPr>
            <a:spLocks noGrp="1"/>
          </p:cNvSpPr>
          <p:nvPr>
            <p:ph type="ftr" sz="quarter" idx="3"/>
          </p:nvPr>
        </p:nvSpPr>
        <p:spPr>
          <a:xfrm>
            <a:off x="3031069" y="6560612"/>
            <a:ext cx="6434265"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a:solidFill>
                  <a:prstClr val="black"/>
                </a:solidFill>
              </a:rPr>
              <a:t>Name/Vortragstitel</a:t>
            </a:r>
          </a:p>
        </p:txBody>
      </p:sp>
    </p:spTree>
    <p:extLst>
      <p:ext uri="{BB962C8B-B14F-4D97-AF65-F5344CB8AC3E}">
        <p14:creationId xmlns:p14="http://schemas.microsoft.com/office/powerpoint/2010/main" val="156302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7040B52E-6118-F844-8FBE-85B6AFDC9E2A}"/>
              </a:ext>
            </a:extLst>
          </p:cNvPr>
          <p:cNvGrpSpPr/>
          <p:nvPr userDrawn="1"/>
        </p:nvGrpSpPr>
        <p:grpSpPr>
          <a:xfrm>
            <a:off x="2003438" y="1301599"/>
            <a:ext cx="9901692" cy="5170248"/>
            <a:chOff x="1502578" y="976199"/>
            <a:chExt cx="7426269" cy="3877686"/>
          </a:xfrm>
        </p:grpSpPr>
        <p:sp>
          <p:nvSpPr>
            <p:cNvPr id="4" name="Rechteck 3">
              <a:extLst>
                <a:ext uri="{FF2B5EF4-FFF2-40B4-BE49-F238E27FC236}">
                  <a16:creationId xmlns:a16="http://schemas.microsoft.com/office/drawing/2014/main" id="{3FAB316F-95F1-6040-AB6B-EF23A5D58FAF}"/>
                </a:ext>
              </a:extLst>
            </p:cNvPr>
            <p:cNvSpPr/>
            <p:nvPr userDrawn="1"/>
          </p:nvSpPr>
          <p:spPr>
            <a:xfrm>
              <a:off x="7781365" y="3854824"/>
              <a:ext cx="1147482" cy="999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400" dirty="0"/>
            </a:p>
          </p:txBody>
        </p:sp>
        <p:pic>
          <p:nvPicPr>
            <p:cNvPr id="8" name="Grafik 7">
              <a:extLst>
                <a:ext uri="{FF2B5EF4-FFF2-40B4-BE49-F238E27FC236}">
                  <a16:creationId xmlns:a16="http://schemas.microsoft.com/office/drawing/2014/main" id="{9DE39F29-B8C0-C64D-ADFE-A8AFF963CB1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02578" y="976199"/>
              <a:ext cx="6099496" cy="3877686"/>
            </a:xfrm>
            <a:prstGeom prst="rect">
              <a:avLst/>
            </a:prstGeom>
          </p:spPr>
        </p:pic>
      </p:grpSp>
      <p:sp>
        <p:nvSpPr>
          <p:cNvPr id="2" name="Titel 1"/>
          <p:cNvSpPr>
            <a:spLocks noGrp="1"/>
          </p:cNvSpPr>
          <p:nvPr>
            <p:ph type="ctrTitle"/>
          </p:nvPr>
        </p:nvSpPr>
        <p:spPr>
          <a:xfrm>
            <a:off x="2868706" y="3650765"/>
            <a:ext cx="5737412" cy="779867"/>
          </a:xfrm>
        </p:spPr>
        <p:txBody>
          <a:bodyPr anchor="b" anchorCtr="0">
            <a:noAutofit/>
          </a:bodyPr>
          <a:lstStyle>
            <a:lvl1pPr algn="ctr">
              <a:defRPr sz="3200">
                <a:solidFill>
                  <a:srgbClr val="666666"/>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2868706" y="4430631"/>
            <a:ext cx="5737413" cy="709135"/>
          </a:xfrm>
        </p:spPr>
        <p:txBody>
          <a:bodyPr>
            <a:normAutofit/>
          </a:bodyPr>
          <a:lstStyle>
            <a:lvl1pPr marL="0" indent="0" algn="ctr">
              <a:buNone/>
              <a:defRPr sz="2000">
                <a:solidFill>
                  <a:schemeClr val="bg1">
                    <a:lumMod val="6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3" name="Rechteck 12"/>
          <p:cNvSpPr/>
          <p:nvPr userDrawn="1"/>
        </p:nvSpPr>
        <p:spPr>
          <a:xfrm>
            <a:off x="538789" y="6650181"/>
            <a:ext cx="4495031" cy="207819"/>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171957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Formatvorlagen des Textmasters bearbeiten</a:t>
            </a:r>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13"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423513" y="174172"/>
            <a:ext cx="8095055" cy="935045"/>
          </a:xfrm>
        </p:spPr>
        <p:txBody>
          <a:bodyPr anchor="b"/>
          <a:lstStyle>
            <a:lvl1pPr marL="0" indent="0" algn="l">
              <a:buNone/>
              <a:defRPr sz="2667" b="1"/>
            </a:lvl1pPr>
          </a:lstStyle>
          <a:p>
            <a:r>
              <a:rPr lang="de-DE" dirty="0"/>
              <a:t>Titel hinzufügen</a:t>
            </a:r>
          </a:p>
        </p:txBody>
      </p:sp>
      <p:sp>
        <p:nvSpPr>
          <p:cNvPr id="7" name="Fußzeilenplatzhalter 7"/>
          <p:cNvSpPr>
            <a:spLocks noGrp="1"/>
          </p:cNvSpPr>
          <p:nvPr>
            <p:ph type="ftr" sz="quarter" idx="3"/>
          </p:nvPr>
        </p:nvSpPr>
        <p:spPr>
          <a:xfrm>
            <a:off x="4509675" y="6560611"/>
            <a:ext cx="4182132" cy="357157"/>
          </a:xfrm>
          <a:prstGeom prst="rect">
            <a:avLst/>
          </a:prstGeom>
        </p:spPr>
        <p:txBody>
          <a:bodyPr vert="horz" lIns="91440" tIns="45720" rIns="91440" bIns="45720" rtlCol="0" anchor="ctr"/>
          <a:lstStyle>
            <a:lvl1pPr algn="ctr">
              <a:defRPr sz="1000">
                <a:solidFill>
                  <a:srgbClr val="333333"/>
                </a:solidFill>
              </a:defRPr>
            </a:lvl1pPr>
          </a:lstStyle>
          <a:p>
            <a:pPr algn="l"/>
            <a:r>
              <a:rPr lang="en-US" dirty="0"/>
              <a:t>Andreas </a:t>
            </a:r>
            <a:r>
              <a:rPr lang="en-US" dirty="0" err="1"/>
              <a:t>Krämer</a:t>
            </a:r>
            <a:r>
              <a:rPr lang="en-US" dirty="0"/>
              <a:t> – Workshop OLAV-VI 2024</a:t>
            </a:r>
            <a:endParaRPr lang="de-DE" dirty="0"/>
          </a:p>
        </p:txBody>
      </p:sp>
    </p:spTree>
    <p:extLst>
      <p:ext uri="{BB962C8B-B14F-4D97-AF65-F5344CB8AC3E}">
        <p14:creationId xmlns:p14="http://schemas.microsoft.com/office/powerpoint/2010/main" val="216047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6732777"/>
            <a:ext cx="12192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146453" y="485167"/>
            <a:ext cx="1505441" cy="501815"/>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1101632"/>
            <a:ext cx="12192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969432"/>
            <a:ext cx="268800" cy="2688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dirty="0"/>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6599766"/>
            <a:ext cx="271036" cy="271036"/>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3" name="Textplatzhalter 2"/>
          <p:cNvSpPr>
            <a:spLocks noGrp="1"/>
          </p:cNvSpPr>
          <p:nvPr>
            <p:ph type="body" idx="1"/>
          </p:nvPr>
        </p:nvSpPr>
        <p:spPr>
          <a:xfrm>
            <a:off x="423514" y="1450688"/>
            <a:ext cx="11226901" cy="4903585"/>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10687723" y="6552643"/>
            <a:ext cx="993197"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de-DE" smtClean="0"/>
              <a:pPr/>
              <a:t>‹Nr.›</a:t>
            </a:fld>
            <a:endParaRPr lang="de-DE" dirty="0"/>
          </a:p>
        </p:txBody>
      </p:sp>
      <p:sp>
        <p:nvSpPr>
          <p:cNvPr id="11" name="Textfeld 10"/>
          <p:cNvSpPr txBox="1"/>
          <p:nvPr/>
        </p:nvSpPr>
        <p:spPr>
          <a:xfrm>
            <a:off x="580361" y="6616079"/>
            <a:ext cx="4702844" cy="246221"/>
          </a:xfrm>
          <a:prstGeom prst="rect">
            <a:avLst/>
          </a:prstGeom>
          <a:noFill/>
        </p:spPr>
        <p:txBody>
          <a:bodyPr wrap="square" rtlCol="0" anchor="ctr">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de-DE" sz="1000" dirty="0">
                <a:solidFill>
                  <a:srgbClr val="333333"/>
                </a:solidFill>
                <a:latin typeface="Arial"/>
                <a:cs typeface="Arial"/>
              </a:rPr>
              <a:t>FAIR GmbH | GSI GmbH</a:t>
            </a:r>
          </a:p>
        </p:txBody>
      </p:sp>
      <p:sp>
        <p:nvSpPr>
          <p:cNvPr id="2" name="Titelplatzhalter 1"/>
          <p:cNvSpPr>
            <a:spLocks noGrp="1"/>
          </p:cNvSpPr>
          <p:nvPr>
            <p:ph type="title"/>
          </p:nvPr>
        </p:nvSpPr>
        <p:spPr>
          <a:xfrm>
            <a:off x="423517" y="308100"/>
            <a:ext cx="8172315" cy="787557"/>
          </a:xfrm>
          <a:prstGeom prst="rect">
            <a:avLst/>
          </a:prstGeom>
        </p:spPr>
        <p:txBody>
          <a:bodyPr vert="horz" lIns="91440" tIns="45720" rIns="91440" bIns="45720" rtlCol="0" anchor="b" anchorCtr="0">
            <a:noAutofit/>
          </a:bodyPr>
          <a:lstStyle/>
          <a:p>
            <a:r>
              <a:rPr lang="de-DE" dirty="0"/>
              <a:t>Mastertitelformat bearbeiten</a:t>
            </a:r>
          </a:p>
        </p:txBody>
      </p:sp>
      <p:sp>
        <p:nvSpPr>
          <p:cNvPr id="8" name="Fußzeilenplatzhalter 7"/>
          <p:cNvSpPr>
            <a:spLocks noGrp="1"/>
          </p:cNvSpPr>
          <p:nvPr>
            <p:ph type="ftr" sz="quarter" idx="3"/>
          </p:nvPr>
        </p:nvSpPr>
        <p:spPr>
          <a:xfrm>
            <a:off x="4509675" y="6560611"/>
            <a:ext cx="4182132" cy="357157"/>
          </a:xfrm>
          <a:prstGeom prst="rect">
            <a:avLst/>
          </a:prstGeom>
        </p:spPr>
        <p:txBody>
          <a:bodyPr vert="horz" lIns="91440" tIns="45720" rIns="91440" bIns="45720" rtlCol="0" anchor="ctr"/>
          <a:lstStyle>
            <a:lvl1pPr algn="ctr">
              <a:defRPr sz="1000">
                <a:solidFill>
                  <a:srgbClr val="333333"/>
                </a:solidFill>
              </a:defRPr>
            </a:lvl1pPr>
          </a:lstStyle>
          <a:p>
            <a:pPr algn="l"/>
            <a:r>
              <a:rPr lang="en-US" dirty="0"/>
              <a:t>Andreas </a:t>
            </a:r>
            <a:r>
              <a:rPr lang="en-US" dirty="0" err="1"/>
              <a:t>Krämer</a:t>
            </a:r>
            <a:r>
              <a:rPr lang="en-US" dirty="0"/>
              <a:t> – Workshop OLAV-VI 2024</a:t>
            </a:r>
            <a:endParaRPr lang="de-DE" dirty="0"/>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8854439" y="275767"/>
            <a:ext cx="1033407" cy="861172"/>
          </a:xfrm>
          <a:prstGeom prst="rect">
            <a:avLst/>
          </a:prstGeom>
        </p:spPr>
      </p:pic>
    </p:spTree>
    <p:extLst>
      <p:ext uri="{BB962C8B-B14F-4D97-AF65-F5344CB8AC3E}">
        <p14:creationId xmlns:p14="http://schemas.microsoft.com/office/powerpoint/2010/main" val="2102514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l" defTabSz="457189" rtl="0" eaLnBrk="1" latinLnBrk="0" hangingPunct="1">
        <a:spcBef>
          <a:spcPct val="0"/>
        </a:spcBef>
        <a:buNone/>
        <a:defRPr sz="2400" b="1" kern="1200">
          <a:solidFill>
            <a:srgbClr val="333333"/>
          </a:solidFill>
          <a:latin typeface="Arial"/>
          <a:ea typeface="+mj-ea"/>
          <a:cs typeface="Arial"/>
        </a:defRPr>
      </a:lvl1pPr>
    </p:titleStyle>
    <p:bodyStyle>
      <a:lvl1pPr marL="342891" indent="-342891" algn="l" defTabSz="457189"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32" indent="-285744" algn="l" defTabSz="457189"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2971" indent="-228594" algn="l" defTabSz="457189"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160" indent="-228594" algn="l" defTabSz="457189"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349" indent="-228594" algn="l" defTabSz="457189"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6732777"/>
            <a:ext cx="12192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46453" y="485167"/>
            <a:ext cx="1505441" cy="501815"/>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1101632"/>
            <a:ext cx="12192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969432"/>
            <a:ext cx="268800" cy="2688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dirty="0"/>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6599766"/>
            <a:ext cx="271036" cy="271036"/>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3" name="Textplatzhalter 2"/>
          <p:cNvSpPr>
            <a:spLocks noGrp="1"/>
          </p:cNvSpPr>
          <p:nvPr>
            <p:ph type="body" idx="1"/>
          </p:nvPr>
        </p:nvSpPr>
        <p:spPr>
          <a:xfrm>
            <a:off x="423514" y="1450688"/>
            <a:ext cx="11226901" cy="4903585"/>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10687723" y="6552643"/>
            <a:ext cx="993197"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de-DE" smtClean="0"/>
              <a:pPr/>
              <a:t>‹Nr.›</a:t>
            </a:fld>
            <a:endParaRPr lang="de-DE" dirty="0"/>
          </a:p>
        </p:txBody>
      </p:sp>
      <p:sp>
        <p:nvSpPr>
          <p:cNvPr id="11" name="Textfeld 10"/>
          <p:cNvSpPr txBox="1"/>
          <p:nvPr/>
        </p:nvSpPr>
        <p:spPr>
          <a:xfrm>
            <a:off x="580361" y="6616079"/>
            <a:ext cx="4702844" cy="246221"/>
          </a:xfrm>
          <a:prstGeom prst="rect">
            <a:avLst/>
          </a:prstGeom>
          <a:noFill/>
        </p:spPr>
        <p:txBody>
          <a:bodyPr wrap="square" rtlCol="0" anchor="ctr">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de-DE" sz="1000" dirty="0">
                <a:solidFill>
                  <a:srgbClr val="333333"/>
                </a:solidFill>
                <a:latin typeface="Arial"/>
                <a:cs typeface="Arial"/>
              </a:rPr>
              <a:t>FAIR GmbH | GSI GmbH</a:t>
            </a:r>
          </a:p>
        </p:txBody>
      </p:sp>
      <p:sp>
        <p:nvSpPr>
          <p:cNvPr id="2" name="Titelplatzhalter 1"/>
          <p:cNvSpPr>
            <a:spLocks noGrp="1"/>
          </p:cNvSpPr>
          <p:nvPr>
            <p:ph type="title"/>
          </p:nvPr>
        </p:nvSpPr>
        <p:spPr>
          <a:xfrm>
            <a:off x="423517" y="308100"/>
            <a:ext cx="8172315" cy="787557"/>
          </a:xfrm>
          <a:prstGeom prst="rect">
            <a:avLst/>
          </a:prstGeom>
        </p:spPr>
        <p:txBody>
          <a:bodyPr vert="horz" lIns="91440" tIns="45720" rIns="91440" bIns="45720" rtlCol="0" anchor="b" anchorCtr="0">
            <a:noAutofit/>
          </a:bodyPr>
          <a:lstStyle/>
          <a:p>
            <a:r>
              <a:rPr lang="de-DE" dirty="0"/>
              <a:t>Mastertitelformat bearbeiten</a:t>
            </a:r>
          </a:p>
        </p:txBody>
      </p:sp>
      <p:sp>
        <p:nvSpPr>
          <p:cNvPr id="8" name="Fußzeilenplatzhalter 7"/>
          <p:cNvSpPr>
            <a:spLocks noGrp="1"/>
          </p:cNvSpPr>
          <p:nvPr>
            <p:ph type="ftr" sz="quarter" idx="3"/>
          </p:nvPr>
        </p:nvSpPr>
        <p:spPr>
          <a:xfrm>
            <a:off x="4509675" y="6560611"/>
            <a:ext cx="4182132" cy="357157"/>
          </a:xfrm>
          <a:prstGeom prst="rect">
            <a:avLst/>
          </a:prstGeom>
        </p:spPr>
        <p:txBody>
          <a:bodyPr vert="horz" lIns="91440" tIns="45720" rIns="91440" bIns="45720" rtlCol="0" anchor="ctr"/>
          <a:lstStyle>
            <a:lvl1pPr algn="ctr">
              <a:defRPr sz="1000">
                <a:solidFill>
                  <a:srgbClr val="333333"/>
                </a:solidFill>
              </a:defRPr>
            </a:lvl1pPr>
          </a:lstStyle>
          <a:p>
            <a:pPr algn="l"/>
            <a:r>
              <a:rPr lang="en-US" dirty="0"/>
              <a:t>Andreas </a:t>
            </a:r>
            <a:r>
              <a:rPr lang="en-US" dirty="0" err="1"/>
              <a:t>Krämer</a:t>
            </a:r>
            <a:r>
              <a:rPr lang="en-US" dirty="0"/>
              <a:t> – Workshop OLAV-VI 2024</a:t>
            </a:r>
            <a:endParaRPr lang="de-DE" dirty="0"/>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8854439" y="275767"/>
            <a:ext cx="1033407" cy="861172"/>
          </a:xfrm>
          <a:prstGeom prst="rect">
            <a:avLst/>
          </a:prstGeom>
        </p:spPr>
      </p:pic>
    </p:spTree>
    <p:extLst>
      <p:ext uri="{BB962C8B-B14F-4D97-AF65-F5344CB8AC3E}">
        <p14:creationId xmlns:p14="http://schemas.microsoft.com/office/powerpoint/2010/main" val="343242911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p:txStyles>
    <p:titleStyle>
      <a:lvl1pPr algn="l" defTabSz="457189" rtl="0" eaLnBrk="1" latinLnBrk="0" hangingPunct="1">
        <a:spcBef>
          <a:spcPct val="0"/>
        </a:spcBef>
        <a:buNone/>
        <a:defRPr sz="2400" b="1" kern="1200">
          <a:solidFill>
            <a:srgbClr val="333333"/>
          </a:solidFill>
          <a:latin typeface="Arial"/>
          <a:ea typeface="+mj-ea"/>
          <a:cs typeface="Arial"/>
        </a:defRPr>
      </a:lvl1pPr>
    </p:titleStyle>
    <p:bodyStyle>
      <a:lvl1pPr marL="342891" indent="-342891" algn="l" defTabSz="457189"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32" indent="-285744" algn="l" defTabSz="457189"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2971" indent="-228594" algn="l" defTabSz="457189"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160" indent="-228594" algn="l" defTabSz="457189"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349" indent="-228594" algn="l" defTabSz="457189"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 Box 5"/>
          <p:cNvSpPr txBox="1"/>
          <p:nvPr/>
        </p:nvSpPr>
        <p:spPr>
          <a:xfrm>
            <a:off x="2272023" y="3088708"/>
            <a:ext cx="6880944" cy="2513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457189" indent="-457189" algn="ctr" defTabSz="457189" hangingPunct="0">
              <a:defRPr sz="2800" b="1"/>
            </a:pPr>
            <a:r>
              <a:rPr lang="de-DE" sz="3200" b="1" kern="0" dirty="0">
                <a:solidFill>
                  <a:srgbClr val="000000"/>
                </a:solidFill>
                <a:latin typeface="Arial" panose="020B0604020202020204" pitchFamily="34" charset="0"/>
                <a:cs typeface="Arial" panose="020B0604020202020204" pitchFamily="34" charset="0"/>
                <a:sym typeface="Arial"/>
              </a:rPr>
              <a:t>Roadmap zur GSI-weiten Umstellung der alten Ausheizsteuerung</a:t>
            </a:r>
          </a:p>
          <a:p>
            <a:pPr marL="457189" indent="-457189" algn="ctr" defTabSz="457189" hangingPunct="0">
              <a:defRPr sz="2800" b="1"/>
            </a:pPr>
            <a:r>
              <a:rPr lang="de-DE" sz="3200" b="1" kern="0" dirty="0">
                <a:solidFill>
                  <a:srgbClr val="000000"/>
                </a:solidFill>
                <a:latin typeface="Arial" panose="020B0604020202020204" pitchFamily="34" charset="0"/>
                <a:cs typeface="Arial" panose="020B0604020202020204" pitchFamily="34" charset="0"/>
                <a:sym typeface="Arial"/>
              </a:rPr>
              <a:t>auf </a:t>
            </a:r>
            <a:r>
              <a:rPr lang="de-DE" sz="3200" b="1" kern="0" dirty="0" err="1">
                <a:solidFill>
                  <a:srgbClr val="000000"/>
                </a:solidFill>
                <a:latin typeface="Arial" panose="020B0604020202020204" pitchFamily="34" charset="0"/>
                <a:cs typeface="Arial" panose="020B0604020202020204" pitchFamily="34" charset="0"/>
                <a:sym typeface="Arial"/>
              </a:rPr>
              <a:t>Linux&amp;Grafana</a:t>
            </a:r>
            <a:endParaRPr sz="1600" b="1" kern="0" dirty="0">
              <a:solidFill>
                <a:srgbClr val="000000"/>
              </a:solidFill>
              <a:latin typeface="Arial"/>
              <a:cs typeface="Arial"/>
              <a:sym typeface="Arial"/>
            </a:endParaRPr>
          </a:p>
          <a:p>
            <a:pPr marL="457189" indent="-457189" algn="ctr" defTabSz="457189" hangingPunct="0">
              <a:defRPr b="1"/>
            </a:pPr>
            <a:endParaRPr lang="de-DE" sz="1467" b="1" kern="0" dirty="0">
              <a:solidFill>
                <a:srgbClr val="000000"/>
              </a:solidFill>
              <a:latin typeface="Arial"/>
              <a:cs typeface="Arial"/>
              <a:sym typeface="Arial"/>
            </a:endParaRPr>
          </a:p>
          <a:p>
            <a:pPr marL="457189" indent="-457189" algn="ctr" defTabSz="457189" hangingPunct="0">
              <a:defRPr b="1"/>
            </a:pPr>
            <a:r>
              <a:rPr sz="1467" b="1" kern="0" dirty="0">
                <a:solidFill>
                  <a:srgbClr val="000000"/>
                </a:solidFill>
                <a:latin typeface="Arial"/>
                <a:cs typeface="Arial"/>
                <a:sym typeface="Arial"/>
              </a:rPr>
              <a:t>Andreas Kr</a:t>
            </a:r>
            <a:r>
              <a:rPr lang="de-DE" sz="1467" b="1" kern="0" dirty="0">
                <a:solidFill>
                  <a:srgbClr val="000000"/>
                </a:solidFill>
                <a:latin typeface="Arial"/>
                <a:cs typeface="Arial"/>
                <a:sym typeface="Arial"/>
              </a:rPr>
              <a:t>ä</a:t>
            </a:r>
            <a:r>
              <a:rPr sz="1467" b="1" kern="0" dirty="0" err="1">
                <a:solidFill>
                  <a:srgbClr val="000000"/>
                </a:solidFill>
                <a:latin typeface="Arial"/>
                <a:cs typeface="Arial"/>
                <a:sym typeface="Arial"/>
              </a:rPr>
              <a:t>mer</a:t>
            </a:r>
            <a:r>
              <a:rPr sz="1467" b="1" kern="0" dirty="0">
                <a:solidFill>
                  <a:srgbClr val="000000"/>
                </a:solidFill>
                <a:latin typeface="Arial"/>
                <a:cs typeface="Arial"/>
                <a:sym typeface="Arial"/>
              </a:rPr>
              <a:t> </a:t>
            </a:r>
          </a:p>
        </p:txBody>
      </p:sp>
    </p:spTree>
    <p:extLst>
      <p:ext uri="{BB962C8B-B14F-4D97-AF65-F5344CB8AC3E}">
        <p14:creationId xmlns:p14="http://schemas.microsoft.com/office/powerpoint/2010/main" val="196856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Line 11"/>
          <p:cNvSpPr>
            <a:spLocks noChangeShapeType="1"/>
          </p:cNvSpPr>
          <p:nvPr/>
        </p:nvSpPr>
        <p:spPr bwMode="auto">
          <a:xfrm flipH="1">
            <a:off x="7778071" y="2104465"/>
            <a:ext cx="186411" cy="552387"/>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09585"/>
            <a:endParaRPr lang="de-DE">
              <a:solidFill>
                <a:prstClr val="black"/>
              </a:solidFill>
              <a:latin typeface="Arial"/>
            </a:endParaRPr>
          </a:p>
        </p:txBody>
      </p:sp>
      <p:sp>
        <p:nvSpPr>
          <p:cNvPr id="70672" name="Rectangle 16"/>
          <p:cNvSpPr>
            <a:spLocks noChangeArrowheads="1"/>
          </p:cNvSpPr>
          <p:nvPr/>
        </p:nvSpPr>
        <p:spPr bwMode="auto">
          <a:xfrm>
            <a:off x="253237" y="490040"/>
            <a:ext cx="1008008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pitchFamily="18" charset="0"/>
              </a:defRPr>
            </a:lvl1pPr>
            <a:lvl2pPr algn="ctr">
              <a:defRPr sz="4400">
                <a:solidFill>
                  <a:schemeClr val="tx2"/>
                </a:solidFill>
                <a:latin typeface="Times" pitchFamily="18" charset="0"/>
              </a:defRPr>
            </a:lvl2pPr>
            <a:lvl3pPr algn="ctr">
              <a:defRPr sz="4400">
                <a:solidFill>
                  <a:schemeClr val="tx2"/>
                </a:solidFill>
                <a:latin typeface="Times" pitchFamily="18" charset="0"/>
              </a:defRPr>
            </a:lvl3pPr>
            <a:lvl4pPr algn="ctr">
              <a:defRPr sz="4400">
                <a:solidFill>
                  <a:schemeClr val="tx2"/>
                </a:solidFill>
                <a:latin typeface="Times" pitchFamily="18" charset="0"/>
              </a:defRPr>
            </a:lvl4pPr>
            <a:lvl5pPr algn="ctr">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algn="l" defTabSz="609585"/>
            <a:r>
              <a:rPr lang="de-DE" sz="2400" b="1" dirty="0">
                <a:solidFill>
                  <a:prstClr val="black"/>
                </a:solidFill>
                <a:latin typeface="Arial" charset="0"/>
              </a:rPr>
              <a:t>Ausheizbare Vakuumabschnitte bei GSI</a:t>
            </a:r>
            <a:endParaRPr lang="de-DE" altLang="de-DE" sz="2400" b="1" dirty="0">
              <a:solidFill>
                <a:prstClr val="black"/>
              </a:solidFill>
              <a:latin typeface="Arial" charset="0"/>
            </a:endParaRPr>
          </a:p>
        </p:txBody>
      </p:sp>
      <p:sp>
        <p:nvSpPr>
          <p:cNvPr id="23" name="Foliennummernplatzhalter 3"/>
          <p:cNvSpPr txBox="1">
            <a:spLocks/>
          </p:cNvSpPr>
          <p:nvPr/>
        </p:nvSpPr>
        <p:spPr>
          <a:xfrm>
            <a:off x="11776141" y="6622623"/>
            <a:ext cx="415859" cy="246221"/>
          </a:xfrm>
          <a:prstGeom prst="rect">
            <a:avLst/>
          </a:prstGeom>
        </p:spPr>
        <p:txBody>
          <a:bodyPr vert="horz" lIns="121920" tIns="60960" rIns="121920" bIns="60960" rtlCol="0" anchor="ctr"/>
          <a:lstStyle>
            <a:defPPr>
              <a:defRPr lang="de-DE"/>
            </a:defPPr>
            <a:lvl1pPr marL="0" algn="r" defTabSz="457200" rtl="0" eaLnBrk="1" latinLnBrk="0" hangingPunct="1">
              <a:defRPr sz="750" kern="1200">
                <a:solidFill>
                  <a:srgbClr val="333333"/>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254406B9-6E6F-7448-8C1D-08BEFF85567D}" type="slidenum">
              <a:rPr lang="de-DE" sz="1000"/>
              <a:pPr defTabSz="609585"/>
              <a:t>2</a:t>
            </a:fld>
            <a:endParaRPr lang="de-DE" sz="1000" dirty="0"/>
          </a:p>
        </p:txBody>
      </p:sp>
      <p:sp>
        <p:nvSpPr>
          <p:cNvPr id="6" name="Inhaltsplatzhalter 2"/>
          <p:cNvSpPr>
            <a:spLocks noGrp="1"/>
          </p:cNvSpPr>
          <p:nvPr>
            <p:ph idx="1"/>
          </p:nvPr>
        </p:nvSpPr>
        <p:spPr>
          <a:xfrm>
            <a:off x="838200" y="1825625"/>
            <a:ext cx="10515600" cy="4351338"/>
          </a:xfrm>
        </p:spPr>
        <p:txBody>
          <a:bodyPr/>
          <a:lstStyle/>
          <a:p>
            <a:pPr marL="0" indent="0">
              <a:buNone/>
            </a:pPr>
            <a:r>
              <a:rPr lang="de-DE" dirty="0"/>
              <a:t>Alte Ausheizsteuerung (betroffen von Umstellung Steuerungssoftware):</a:t>
            </a:r>
          </a:p>
          <a:p>
            <a:r>
              <a:rPr lang="de-DE" dirty="0"/>
              <a:t>SIS18 (9 Sektoren): VAB1-7, IPM, Spillglättung, </a:t>
            </a:r>
          </a:p>
          <a:p>
            <a:r>
              <a:rPr lang="de-DE" dirty="0"/>
              <a:t>ESR (4 Sektoren): E-Cooler, </a:t>
            </a:r>
            <a:r>
              <a:rPr lang="de-DE" dirty="0" err="1"/>
              <a:t>Südbogen</a:t>
            </a:r>
            <a:r>
              <a:rPr lang="de-DE" dirty="0"/>
              <a:t>, Nordbogen, </a:t>
            </a:r>
            <a:r>
              <a:rPr lang="de-DE" dirty="0" err="1"/>
              <a:t>Targetstrecke</a:t>
            </a:r>
            <a:endParaRPr lang="de-DE" dirty="0"/>
          </a:p>
          <a:p>
            <a:r>
              <a:rPr lang="de-DE" dirty="0"/>
              <a:t>HEST (5 Sektoren): GTK9 (vor SIS), GTE1(Extraktion SIS), GTE5 (Injektion ESR), GTT1 (Extraktion ESR), GTR1 (ESR-HITRAP) </a:t>
            </a:r>
          </a:p>
          <a:p>
            <a:pPr marL="0" indent="0">
              <a:buNone/>
            </a:pPr>
            <a:endParaRPr lang="de-DE" dirty="0"/>
          </a:p>
          <a:p>
            <a:pPr marL="0" indent="0">
              <a:buNone/>
            </a:pPr>
            <a:r>
              <a:rPr lang="de-DE" dirty="0"/>
              <a:t>Ausheizsteuerung FAIR Standard:</a:t>
            </a:r>
          </a:p>
          <a:p>
            <a:r>
              <a:rPr lang="de-DE" dirty="0"/>
              <a:t>CRYRING</a:t>
            </a:r>
          </a:p>
        </p:txBody>
      </p:sp>
      <p:sp>
        <p:nvSpPr>
          <p:cNvPr id="7" name="Fußzeilenplatzhalter 4"/>
          <p:cNvSpPr>
            <a:spLocks noGrp="1"/>
          </p:cNvSpPr>
          <p:nvPr>
            <p:ph type="ftr" sz="quarter" idx="3"/>
          </p:nvPr>
        </p:nvSpPr>
        <p:spPr>
          <a:xfrm>
            <a:off x="4509675" y="6560611"/>
            <a:ext cx="4182132" cy="357157"/>
          </a:xfrm>
        </p:spPr>
        <p:txBody>
          <a:bodyPr/>
          <a:lstStyle/>
          <a:p>
            <a:pPr algn="l" defTabSz="609585"/>
            <a:r>
              <a:rPr lang="en-US" dirty="0">
                <a:solidFill>
                  <a:prstClr val="black"/>
                </a:solidFill>
                <a:latin typeface="Arial"/>
              </a:rPr>
              <a:t>Andreas </a:t>
            </a:r>
            <a:r>
              <a:rPr lang="en-US" dirty="0" err="1">
                <a:solidFill>
                  <a:prstClr val="black"/>
                </a:solidFill>
                <a:latin typeface="Arial"/>
              </a:rPr>
              <a:t>Krämer</a:t>
            </a:r>
            <a:r>
              <a:rPr lang="en-US" dirty="0">
                <a:solidFill>
                  <a:prstClr val="black"/>
                </a:solidFill>
                <a:latin typeface="Arial"/>
              </a:rPr>
              <a:t> – Machine Meeting 5.11.24</a:t>
            </a:r>
            <a:endParaRPr lang="de-DE" dirty="0">
              <a:solidFill>
                <a:prstClr val="black"/>
              </a:solidFill>
              <a:latin typeface="Arial"/>
            </a:endParaRPr>
          </a:p>
        </p:txBody>
      </p:sp>
    </p:spTree>
    <p:extLst>
      <p:ext uri="{BB962C8B-B14F-4D97-AF65-F5344CB8AC3E}">
        <p14:creationId xmlns:p14="http://schemas.microsoft.com/office/powerpoint/2010/main" val="1021592087"/>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Line 11"/>
          <p:cNvSpPr>
            <a:spLocks noChangeShapeType="1"/>
          </p:cNvSpPr>
          <p:nvPr/>
        </p:nvSpPr>
        <p:spPr bwMode="auto">
          <a:xfrm flipH="1">
            <a:off x="7778071" y="2104465"/>
            <a:ext cx="186411" cy="552387"/>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09585"/>
            <a:endParaRPr lang="de-DE">
              <a:solidFill>
                <a:prstClr val="black"/>
              </a:solidFill>
              <a:latin typeface="Arial"/>
            </a:endParaRPr>
          </a:p>
        </p:txBody>
      </p:sp>
      <p:sp>
        <p:nvSpPr>
          <p:cNvPr id="70672" name="Rectangle 16"/>
          <p:cNvSpPr>
            <a:spLocks noChangeArrowheads="1"/>
          </p:cNvSpPr>
          <p:nvPr/>
        </p:nvSpPr>
        <p:spPr bwMode="auto">
          <a:xfrm>
            <a:off x="253237" y="490040"/>
            <a:ext cx="1008008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pitchFamily="18" charset="0"/>
              </a:defRPr>
            </a:lvl1pPr>
            <a:lvl2pPr algn="ctr">
              <a:defRPr sz="4400">
                <a:solidFill>
                  <a:schemeClr val="tx2"/>
                </a:solidFill>
                <a:latin typeface="Times" pitchFamily="18" charset="0"/>
              </a:defRPr>
            </a:lvl2pPr>
            <a:lvl3pPr algn="ctr">
              <a:defRPr sz="4400">
                <a:solidFill>
                  <a:schemeClr val="tx2"/>
                </a:solidFill>
                <a:latin typeface="Times" pitchFamily="18" charset="0"/>
              </a:defRPr>
            </a:lvl3pPr>
            <a:lvl4pPr algn="ctr">
              <a:defRPr sz="4400">
                <a:solidFill>
                  <a:schemeClr val="tx2"/>
                </a:solidFill>
                <a:latin typeface="Times" pitchFamily="18" charset="0"/>
              </a:defRPr>
            </a:lvl4pPr>
            <a:lvl5pPr algn="ctr">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algn="l" defTabSz="609585"/>
            <a:r>
              <a:rPr lang="de-DE" sz="2400" b="1" dirty="0">
                <a:solidFill>
                  <a:prstClr val="black"/>
                </a:solidFill>
                <a:latin typeface="Arial" charset="0"/>
              </a:rPr>
              <a:t>Upgrade alte Vakuumsteuerung</a:t>
            </a:r>
            <a:endParaRPr lang="de-DE" altLang="de-DE" sz="2400" b="1" dirty="0">
              <a:solidFill>
                <a:prstClr val="black"/>
              </a:solidFill>
              <a:latin typeface="Arial" charset="0"/>
            </a:endParaRPr>
          </a:p>
        </p:txBody>
      </p:sp>
      <p:sp>
        <p:nvSpPr>
          <p:cNvPr id="23" name="Foliennummernplatzhalter 3"/>
          <p:cNvSpPr txBox="1">
            <a:spLocks/>
          </p:cNvSpPr>
          <p:nvPr/>
        </p:nvSpPr>
        <p:spPr>
          <a:xfrm>
            <a:off x="11776141" y="6622623"/>
            <a:ext cx="415859" cy="246221"/>
          </a:xfrm>
          <a:prstGeom prst="rect">
            <a:avLst/>
          </a:prstGeom>
        </p:spPr>
        <p:txBody>
          <a:bodyPr vert="horz" lIns="121920" tIns="60960" rIns="121920" bIns="60960" rtlCol="0" anchor="ctr"/>
          <a:lstStyle>
            <a:defPPr>
              <a:defRPr lang="de-DE"/>
            </a:defPPr>
            <a:lvl1pPr marL="0" algn="r" defTabSz="457200" rtl="0" eaLnBrk="1" latinLnBrk="0" hangingPunct="1">
              <a:defRPr sz="750" kern="1200">
                <a:solidFill>
                  <a:srgbClr val="333333"/>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254406B9-6E6F-7448-8C1D-08BEFF85567D}" type="slidenum">
              <a:rPr lang="de-DE" sz="1000"/>
              <a:pPr defTabSz="609585"/>
              <a:t>3</a:t>
            </a:fld>
            <a:endParaRPr lang="de-DE" sz="1000" dirty="0"/>
          </a:p>
        </p:txBody>
      </p:sp>
      <p:sp>
        <p:nvSpPr>
          <p:cNvPr id="7" name="Fußzeilenplatzhalter 4"/>
          <p:cNvSpPr>
            <a:spLocks noGrp="1"/>
          </p:cNvSpPr>
          <p:nvPr>
            <p:ph type="ftr" sz="quarter" idx="3"/>
          </p:nvPr>
        </p:nvSpPr>
        <p:spPr>
          <a:xfrm>
            <a:off x="4509675" y="6560611"/>
            <a:ext cx="4182132" cy="357157"/>
          </a:xfrm>
        </p:spPr>
        <p:txBody>
          <a:bodyPr/>
          <a:lstStyle/>
          <a:p>
            <a:pPr algn="l" defTabSz="609585"/>
            <a:r>
              <a:rPr lang="en-US" dirty="0">
                <a:solidFill>
                  <a:prstClr val="black"/>
                </a:solidFill>
                <a:latin typeface="Arial"/>
              </a:rPr>
              <a:t>Andreas </a:t>
            </a:r>
            <a:r>
              <a:rPr lang="en-US" dirty="0" err="1">
                <a:solidFill>
                  <a:prstClr val="black"/>
                </a:solidFill>
                <a:latin typeface="Arial"/>
              </a:rPr>
              <a:t>Krämer</a:t>
            </a:r>
            <a:r>
              <a:rPr lang="en-US" dirty="0">
                <a:solidFill>
                  <a:prstClr val="black"/>
                </a:solidFill>
                <a:latin typeface="Arial"/>
              </a:rPr>
              <a:t> – Machine Meeting 5.11.24</a:t>
            </a:r>
            <a:endParaRPr lang="de-DE" dirty="0">
              <a:solidFill>
                <a:prstClr val="black"/>
              </a:solidFill>
              <a:latin typeface="Arial"/>
            </a:endParaRPr>
          </a:p>
        </p:txBody>
      </p:sp>
      <p:sp>
        <p:nvSpPr>
          <p:cNvPr id="2" name="Inhaltsplatzhalter 1"/>
          <p:cNvSpPr>
            <a:spLocks noGrp="1"/>
          </p:cNvSpPr>
          <p:nvPr>
            <p:ph idx="1"/>
          </p:nvPr>
        </p:nvSpPr>
        <p:spPr>
          <a:xfrm>
            <a:off x="423514" y="1241682"/>
            <a:ext cx="11352627" cy="4903585"/>
          </a:xfrm>
        </p:spPr>
        <p:txBody>
          <a:bodyPr/>
          <a:lstStyle/>
          <a:p>
            <a:pPr marL="0" indent="0">
              <a:buNone/>
            </a:pPr>
            <a:r>
              <a:rPr lang="de-DE" sz="1800" dirty="0"/>
              <a:t>Warum:</a:t>
            </a:r>
          </a:p>
          <a:p>
            <a:r>
              <a:rPr lang="de-DE" sz="1800" dirty="0"/>
              <a:t>Alte Ausheizsteuerung basiert auf NI Hardware &amp; Software Lösung von </a:t>
            </a:r>
            <a:r>
              <a:rPr lang="de-DE" sz="1800" dirty="0" err="1"/>
              <a:t>LabView</a:t>
            </a:r>
            <a:endParaRPr lang="de-DE" sz="1800" dirty="0"/>
          </a:p>
          <a:p>
            <a:r>
              <a:rPr lang="de-DE" sz="1800" dirty="0"/>
              <a:t>Auf Grund neuer Lizenzvereinbarung und der damit verbundenen Kostensteigerung wurde entschieden für die Steuerungssoftware auf eine Linux Lösung mit Python umzusteigen.</a:t>
            </a:r>
          </a:p>
          <a:p>
            <a:r>
              <a:rPr lang="de-DE" sz="1800" dirty="0"/>
              <a:t>Visualisierung der Heizung über </a:t>
            </a:r>
            <a:r>
              <a:rPr lang="de-DE" sz="1800" dirty="0" err="1"/>
              <a:t>Grafana</a:t>
            </a:r>
            <a:endParaRPr lang="de-DE" sz="1800" dirty="0"/>
          </a:p>
          <a:p>
            <a:r>
              <a:rPr lang="de-DE" sz="1800" dirty="0"/>
              <a:t>Notwendige Hardwareanpassungen wurden schon vorgenommen.</a:t>
            </a:r>
          </a:p>
          <a:p>
            <a:pPr marL="0" indent="0">
              <a:buNone/>
            </a:pPr>
            <a:endParaRPr lang="de-DE" sz="1800" dirty="0"/>
          </a:p>
          <a:p>
            <a:pPr marL="0" indent="0">
              <a:buNone/>
            </a:pPr>
            <a:r>
              <a:rPr lang="de-DE" sz="1800" dirty="0"/>
              <a:t>Was ist zu tun:</a:t>
            </a:r>
          </a:p>
          <a:p>
            <a:r>
              <a:rPr lang="de-DE" sz="1800" dirty="0"/>
              <a:t>Für jeden ausheizbaren Vakuumabschnitt müssen sogenannte Ausheizrezepte erstellt werden. Diese </a:t>
            </a:r>
            <a:r>
              <a:rPr lang="de-DE" sz="1800" dirty="0" err="1"/>
              <a:t>csv</a:t>
            </a:r>
            <a:r>
              <a:rPr lang="de-DE" sz="1800" dirty="0"/>
              <a:t>-Dateien enthalten für jeden in diesem Abschnitt verwendeten Heizkanal folgende Informationen: Kanalnummer, Starttemperatur, Haltetemperatur 1, Rampe 1, Haltezeit 1, Temperatur 2, Rampe 2, Haltezeit 2, Temperatur 3, Rampe 3, Schwellen für Über- und Untertemperatur, Warnschwellen für Über- und Untertemperatur, und Beschreibung des Heizkanals.</a:t>
            </a:r>
          </a:p>
          <a:p>
            <a:r>
              <a:rPr lang="de-DE" sz="1800" dirty="0"/>
              <a:t>Zur Visualisierung via </a:t>
            </a:r>
            <a:r>
              <a:rPr lang="de-DE" sz="1800" dirty="0" err="1"/>
              <a:t>Grafana</a:t>
            </a:r>
            <a:r>
              <a:rPr lang="de-DE" sz="1800" dirty="0"/>
              <a:t> muss für jeden Sektor ein Dashboard erzeugt werden. Hier sind verschiedene Informationen verfügbar (z.B. graphische Übersicht aller Kanäle &amp; Statusmeldungen oder Detailinformationen pro Kanal)</a:t>
            </a:r>
          </a:p>
        </p:txBody>
      </p:sp>
    </p:spTree>
    <p:extLst>
      <p:ext uri="{BB962C8B-B14F-4D97-AF65-F5344CB8AC3E}">
        <p14:creationId xmlns:p14="http://schemas.microsoft.com/office/powerpoint/2010/main" val="3923837795"/>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Line 11"/>
          <p:cNvSpPr>
            <a:spLocks noChangeShapeType="1"/>
          </p:cNvSpPr>
          <p:nvPr/>
        </p:nvSpPr>
        <p:spPr bwMode="auto">
          <a:xfrm flipH="1">
            <a:off x="7778071" y="2104465"/>
            <a:ext cx="186411" cy="552387"/>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09585"/>
            <a:endParaRPr lang="de-DE">
              <a:solidFill>
                <a:prstClr val="black"/>
              </a:solidFill>
              <a:latin typeface="Arial"/>
            </a:endParaRPr>
          </a:p>
        </p:txBody>
      </p:sp>
      <p:sp>
        <p:nvSpPr>
          <p:cNvPr id="70672" name="Rectangle 16"/>
          <p:cNvSpPr>
            <a:spLocks noChangeArrowheads="1"/>
          </p:cNvSpPr>
          <p:nvPr/>
        </p:nvSpPr>
        <p:spPr bwMode="auto">
          <a:xfrm>
            <a:off x="253237" y="490040"/>
            <a:ext cx="1008008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pitchFamily="18" charset="0"/>
              </a:defRPr>
            </a:lvl1pPr>
            <a:lvl2pPr algn="ctr">
              <a:defRPr sz="4400">
                <a:solidFill>
                  <a:schemeClr val="tx2"/>
                </a:solidFill>
                <a:latin typeface="Times" pitchFamily="18" charset="0"/>
              </a:defRPr>
            </a:lvl2pPr>
            <a:lvl3pPr algn="ctr">
              <a:defRPr sz="4400">
                <a:solidFill>
                  <a:schemeClr val="tx2"/>
                </a:solidFill>
                <a:latin typeface="Times" pitchFamily="18" charset="0"/>
              </a:defRPr>
            </a:lvl3pPr>
            <a:lvl4pPr algn="ctr">
              <a:defRPr sz="4400">
                <a:solidFill>
                  <a:schemeClr val="tx2"/>
                </a:solidFill>
                <a:latin typeface="Times" pitchFamily="18" charset="0"/>
              </a:defRPr>
            </a:lvl4pPr>
            <a:lvl5pPr algn="ctr">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algn="l" defTabSz="609585"/>
            <a:r>
              <a:rPr lang="de-DE" sz="2400" b="1" dirty="0">
                <a:solidFill>
                  <a:prstClr val="black"/>
                </a:solidFill>
                <a:latin typeface="Arial" charset="0"/>
              </a:rPr>
              <a:t>Bake-Out Steuerung Hardware (Beispiel SIS18)</a:t>
            </a:r>
            <a:endParaRPr lang="de-DE" altLang="de-DE" sz="2400" b="1" dirty="0">
              <a:solidFill>
                <a:prstClr val="black"/>
              </a:solidFill>
              <a:latin typeface="Arial" charset="0"/>
            </a:endParaRPr>
          </a:p>
        </p:txBody>
      </p:sp>
      <p:sp>
        <p:nvSpPr>
          <p:cNvPr id="20" name="Fußzeilenplatzhalter 4"/>
          <p:cNvSpPr>
            <a:spLocks noGrp="1"/>
          </p:cNvSpPr>
          <p:nvPr>
            <p:ph type="ftr" sz="quarter" idx="3"/>
          </p:nvPr>
        </p:nvSpPr>
        <p:spPr>
          <a:xfrm>
            <a:off x="4509675" y="6560611"/>
            <a:ext cx="4182132" cy="357157"/>
          </a:xfrm>
        </p:spPr>
        <p:txBody>
          <a:bodyPr/>
          <a:lstStyle/>
          <a:p>
            <a:pPr algn="l" defTabSz="609585"/>
            <a:r>
              <a:rPr lang="en-US" dirty="0">
                <a:solidFill>
                  <a:prstClr val="black"/>
                </a:solidFill>
                <a:latin typeface="Arial"/>
              </a:rPr>
              <a:t>Andreas </a:t>
            </a:r>
            <a:r>
              <a:rPr lang="en-US" dirty="0" err="1">
                <a:solidFill>
                  <a:prstClr val="black"/>
                </a:solidFill>
                <a:latin typeface="Arial"/>
              </a:rPr>
              <a:t>Krämer</a:t>
            </a:r>
            <a:r>
              <a:rPr lang="en-US" dirty="0">
                <a:solidFill>
                  <a:prstClr val="black"/>
                </a:solidFill>
                <a:latin typeface="Arial"/>
              </a:rPr>
              <a:t> – Machine Meeting 5.11.24</a:t>
            </a:r>
            <a:endParaRPr lang="de-DE" dirty="0">
              <a:solidFill>
                <a:prstClr val="black"/>
              </a:solidFill>
              <a:latin typeface="Arial"/>
            </a:endParaRPr>
          </a:p>
        </p:txBody>
      </p:sp>
      <p:sp>
        <p:nvSpPr>
          <p:cNvPr id="23" name="Foliennummernplatzhalter 3"/>
          <p:cNvSpPr txBox="1">
            <a:spLocks/>
          </p:cNvSpPr>
          <p:nvPr/>
        </p:nvSpPr>
        <p:spPr>
          <a:xfrm>
            <a:off x="11776141" y="6622623"/>
            <a:ext cx="415859" cy="246221"/>
          </a:xfrm>
          <a:prstGeom prst="rect">
            <a:avLst/>
          </a:prstGeom>
        </p:spPr>
        <p:txBody>
          <a:bodyPr vert="horz" lIns="121920" tIns="60960" rIns="121920" bIns="60960" rtlCol="0" anchor="ctr"/>
          <a:lstStyle>
            <a:defPPr>
              <a:defRPr lang="de-DE"/>
            </a:defPPr>
            <a:lvl1pPr marL="0" algn="r" defTabSz="457200" rtl="0" eaLnBrk="1" latinLnBrk="0" hangingPunct="1">
              <a:defRPr sz="750" kern="1200">
                <a:solidFill>
                  <a:srgbClr val="333333"/>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254406B9-6E6F-7448-8C1D-08BEFF85567D}" type="slidenum">
              <a:rPr lang="de-DE" sz="1000"/>
              <a:pPr defTabSz="609585"/>
              <a:t>4</a:t>
            </a:fld>
            <a:endParaRPr lang="de-DE" sz="1000" dirty="0"/>
          </a:p>
        </p:txBody>
      </p:sp>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l="3529" t="12691" r="1961" b="11667"/>
          <a:stretch/>
        </p:blipFill>
        <p:spPr>
          <a:xfrm>
            <a:off x="104504" y="1360174"/>
            <a:ext cx="5292250" cy="3176814"/>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6991" t="13259" r="-381" b="12921"/>
          <a:stretch/>
        </p:blipFill>
        <p:spPr>
          <a:xfrm rot="5400000">
            <a:off x="4470928" y="2416916"/>
            <a:ext cx="5202914" cy="3084477"/>
          </a:xfrm>
          <a:prstGeom prst="rect">
            <a:avLst/>
          </a:prstGeom>
        </p:spPr>
      </p:pic>
      <p:sp>
        <p:nvSpPr>
          <p:cNvPr id="7" name="Textfeld 6"/>
          <p:cNvSpPr txBox="1"/>
          <p:nvPr/>
        </p:nvSpPr>
        <p:spPr>
          <a:xfrm>
            <a:off x="104504" y="4739022"/>
            <a:ext cx="2483308" cy="738664"/>
          </a:xfrm>
          <a:prstGeom prst="rect">
            <a:avLst/>
          </a:prstGeom>
        </p:spPr>
        <p:txBody>
          <a:bodyPr vert="horz" wrap="square" lIns="91440" tIns="45720" rIns="91440" bIns="45720" rtlCol="0" anchor="t">
            <a:spAutoFit/>
          </a:bodyPr>
          <a:lstStyle/>
          <a:p>
            <a:pPr algn="l"/>
            <a:r>
              <a:rPr lang="de-DE" sz="1400" dirty="0"/>
              <a:t>Sicherungen und </a:t>
            </a:r>
            <a:r>
              <a:rPr lang="de-DE" sz="1400" dirty="0" err="1"/>
              <a:t>Solidstate</a:t>
            </a:r>
            <a:r>
              <a:rPr lang="de-DE" sz="1400" dirty="0"/>
              <a:t>-Relais für Leistung für jeden Ausheizkanal </a:t>
            </a:r>
          </a:p>
        </p:txBody>
      </p:sp>
      <p:sp>
        <p:nvSpPr>
          <p:cNvPr id="12" name="Textfeld 11"/>
          <p:cNvSpPr txBox="1"/>
          <p:nvPr/>
        </p:nvSpPr>
        <p:spPr>
          <a:xfrm>
            <a:off x="8748016" y="2400529"/>
            <a:ext cx="3443984" cy="2031325"/>
          </a:xfrm>
          <a:prstGeom prst="rect">
            <a:avLst/>
          </a:prstGeom>
        </p:spPr>
        <p:txBody>
          <a:bodyPr vert="horz" wrap="square" lIns="91440" tIns="45720" rIns="91440" bIns="45720" rtlCol="0" anchor="t">
            <a:spAutoFit/>
          </a:bodyPr>
          <a:lstStyle/>
          <a:p>
            <a:pPr algn="l"/>
            <a:r>
              <a:rPr lang="de-DE" sz="1400" dirty="0" err="1"/>
              <a:t>Pxi</a:t>
            </a:r>
            <a:r>
              <a:rPr lang="de-DE" sz="1400" dirty="0"/>
              <a:t>-Computer mit: </a:t>
            </a:r>
          </a:p>
          <a:p>
            <a:pPr marL="342900" indent="-342900" algn="l">
              <a:buFont typeface="+mj-lt"/>
              <a:buAutoNum type="arabicPeriod"/>
            </a:pPr>
            <a:r>
              <a:rPr lang="de-DE" sz="1400" dirty="0"/>
              <a:t>Kommunikationsboard</a:t>
            </a:r>
          </a:p>
          <a:p>
            <a:pPr marL="342900" indent="-342900" algn="l">
              <a:buFont typeface="+mj-lt"/>
              <a:buAutoNum type="arabicPeriod"/>
            </a:pPr>
            <a:r>
              <a:rPr lang="de-DE" sz="1400" dirty="0"/>
              <a:t>Analoginput (für Temperatursignale der Thermoelemente)</a:t>
            </a:r>
          </a:p>
          <a:p>
            <a:pPr marL="342900" indent="-342900" algn="l">
              <a:buFont typeface="+mj-lt"/>
              <a:buAutoNum type="arabicPeriod"/>
            </a:pPr>
            <a:r>
              <a:rPr lang="de-DE" sz="1400" dirty="0"/>
              <a:t>Digitaloutput (für Steuerung </a:t>
            </a:r>
            <a:r>
              <a:rPr lang="de-DE" sz="1400" dirty="0" err="1"/>
              <a:t>Solidstate</a:t>
            </a:r>
            <a:r>
              <a:rPr lang="de-DE" sz="1400" dirty="0"/>
              <a:t>-Relais)</a:t>
            </a:r>
          </a:p>
          <a:p>
            <a:pPr algn="l"/>
            <a:endParaRPr lang="de-DE" sz="1400" dirty="0"/>
          </a:p>
          <a:p>
            <a:pPr algn="l"/>
            <a:endParaRPr lang="de-DE" sz="1400" dirty="0"/>
          </a:p>
          <a:p>
            <a:pPr algn="l"/>
            <a:r>
              <a:rPr lang="de-DE" sz="1400" dirty="0" err="1"/>
              <a:t>Patchfeld</a:t>
            </a:r>
            <a:endParaRPr lang="de-DE" sz="1400" dirty="0"/>
          </a:p>
        </p:txBody>
      </p:sp>
      <p:sp>
        <p:nvSpPr>
          <p:cNvPr id="8" name="Textfeld 7"/>
          <p:cNvSpPr txBox="1"/>
          <p:nvPr/>
        </p:nvSpPr>
        <p:spPr>
          <a:xfrm>
            <a:off x="6690388" y="2123530"/>
            <a:ext cx="269626" cy="276999"/>
          </a:xfrm>
          <a:prstGeom prst="rect">
            <a:avLst/>
          </a:prstGeom>
          <a:solidFill>
            <a:schemeClr val="bg1">
              <a:lumMod val="95000"/>
            </a:schemeClr>
          </a:solidFill>
        </p:spPr>
        <p:txBody>
          <a:bodyPr vert="horz" wrap="none" lIns="91440" tIns="45720" rIns="91440" bIns="45720" rtlCol="0" anchor="t">
            <a:spAutoFit/>
          </a:bodyPr>
          <a:lstStyle/>
          <a:p>
            <a:pPr algn="l"/>
            <a:r>
              <a:rPr lang="de-DE" sz="1200" dirty="0"/>
              <a:t>1</a:t>
            </a:r>
          </a:p>
        </p:txBody>
      </p:sp>
      <p:sp>
        <p:nvSpPr>
          <p:cNvPr id="14" name="Textfeld 13"/>
          <p:cNvSpPr txBox="1"/>
          <p:nvPr/>
        </p:nvSpPr>
        <p:spPr>
          <a:xfrm>
            <a:off x="7015459" y="2103659"/>
            <a:ext cx="269626" cy="276999"/>
          </a:xfrm>
          <a:prstGeom prst="rect">
            <a:avLst/>
          </a:prstGeom>
          <a:solidFill>
            <a:schemeClr val="bg1">
              <a:lumMod val="95000"/>
            </a:schemeClr>
          </a:solidFill>
        </p:spPr>
        <p:txBody>
          <a:bodyPr vert="horz" wrap="none" lIns="91440" tIns="45720" rIns="91440" bIns="45720" rtlCol="0" anchor="t">
            <a:spAutoFit/>
          </a:bodyPr>
          <a:lstStyle/>
          <a:p>
            <a:pPr algn="l"/>
            <a:r>
              <a:rPr lang="de-DE" sz="1200" dirty="0"/>
              <a:t>2</a:t>
            </a:r>
          </a:p>
        </p:txBody>
      </p:sp>
      <p:sp>
        <p:nvSpPr>
          <p:cNvPr id="15" name="Textfeld 14"/>
          <p:cNvSpPr txBox="1"/>
          <p:nvPr/>
        </p:nvSpPr>
        <p:spPr>
          <a:xfrm>
            <a:off x="7341192" y="2076700"/>
            <a:ext cx="269626" cy="276999"/>
          </a:xfrm>
          <a:prstGeom prst="rect">
            <a:avLst/>
          </a:prstGeom>
          <a:solidFill>
            <a:schemeClr val="bg1">
              <a:lumMod val="95000"/>
            </a:schemeClr>
          </a:solidFill>
        </p:spPr>
        <p:txBody>
          <a:bodyPr vert="horz" wrap="none" lIns="91440" tIns="45720" rIns="91440" bIns="45720" rtlCol="0" anchor="t">
            <a:spAutoFit/>
          </a:bodyPr>
          <a:lstStyle/>
          <a:p>
            <a:pPr algn="l"/>
            <a:r>
              <a:rPr lang="de-DE" sz="1200" dirty="0"/>
              <a:t>3</a:t>
            </a:r>
          </a:p>
        </p:txBody>
      </p:sp>
      <p:cxnSp>
        <p:nvCxnSpPr>
          <p:cNvPr id="10" name="Gerade Verbindung mit Pfeil 9"/>
          <p:cNvCxnSpPr/>
          <p:nvPr/>
        </p:nvCxnSpPr>
        <p:spPr>
          <a:xfrm flipH="1" flipV="1">
            <a:off x="7918824" y="2522071"/>
            <a:ext cx="829192" cy="17929"/>
          </a:xfrm>
          <a:prstGeom prst="straightConnector1">
            <a:avLst/>
          </a:prstGeom>
          <a:ln w="539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flipH="1" flipV="1">
            <a:off x="7871276" y="3875742"/>
            <a:ext cx="944018" cy="346416"/>
          </a:xfrm>
          <a:prstGeom prst="straightConnector1">
            <a:avLst/>
          </a:prstGeom>
          <a:ln w="539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p:nvPr/>
        </p:nvCxnSpPr>
        <p:spPr>
          <a:xfrm flipV="1">
            <a:off x="1183341" y="3412272"/>
            <a:ext cx="39111" cy="1374881"/>
          </a:xfrm>
          <a:prstGeom prst="straightConnector1">
            <a:avLst/>
          </a:prstGeom>
          <a:ln w="539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feld 15"/>
          <p:cNvSpPr txBox="1"/>
          <p:nvPr/>
        </p:nvSpPr>
        <p:spPr>
          <a:xfrm>
            <a:off x="2870567" y="4923688"/>
            <a:ext cx="931665" cy="307777"/>
          </a:xfrm>
          <a:prstGeom prst="rect">
            <a:avLst/>
          </a:prstGeom>
        </p:spPr>
        <p:txBody>
          <a:bodyPr vert="horz" wrap="none" lIns="91440" tIns="45720" rIns="91440" bIns="45720" rtlCol="0" anchor="t">
            <a:spAutoFit/>
          </a:bodyPr>
          <a:lstStyle/>
          <a:p>
            <a:pPr algn="l"/>
            <a:r>
              <a:rPr lang="de-DE" sz="1400" dirty="0" err="1"/>
              <a:t>Patchfeld</a:t>
            </a:r>
            <a:endParaRPr lang="de-DE" sz="1400" dirty="0"/>
          </a:p>
        </p:txBody>
      </p:sp>
      <p:cxnSp>
        <p:nvCxnSpPr>
          <p:cNvPr id="24" name="Gerade Verbindung mit Pfeil 23"/>
          <p:cNvCxnSpPr>
            <a:stCxn id="16" idx="0"/>
          </p:cNvCxnSpPr>
          <p:nvPr/>
        </p:nvCxnSpPr>
        <p:spPr>
          <a:xfrm flipH="1" flipV="1">
            <a:off x="2837594" y="3316942"/>
            <a:ext cx="498806" cy="1606746"/>
          </a:xfrm>
          <a:prstGeom prst="straightConnector1">
            <a:avLst/>
          </a:prstGeom>
          <a:ln w="539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feld 18"/>
          <p:cNvSpPr txBox="1"/>
          <p:nvPr/>
        </p:nvSpPr>
        <p:spPr>
          <a:xfrm>
            <a:off x="6102054" y="1429387"/>
            <a:ext cx="2210862" cy="369332"/>
          </a:xfrm>
          <a:prstGeom prst="rect">
            <a:avLst/>
          </a:prstGeom>
          <a:solidFill>
            <a:schemeClr val="bg1">
              <a:lumMod val="95000"/>
            </a:schemeClr>
          </a:solidFill>
        </p:spPr>
        <p:txBody>
          <a:bodyPr vert="horz" wrap="none" lIns="91440" tIns="45720" rIns="91440" bIns="45720" rtlCol="0" anchor="t">
            <a:spAutoFit/>
          </a:bodyPr>
          <a:lstStyle/>
          <a:p>
            <a:pPr algn="l"/>
            <a:r>
              <a:rPr lang="de-DE" dirty="0"/>
              <a:t>Mobiler Heizwagen</a:t>
            </a:r>
          </a:p>
        </p:txBody>
      </p:sp>
    </p:spTree>
    <p:extLst>
      <p:ext uri="{BB962C8B-B14F-4D97-AF65-F5344CB8AC3E}">
        <p14:creationId xmlns:p14="http://schemas.microsoft.com/office/powerpoint/2010/main" val="721494677"/>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Line 11"/>
          <p:cNvSpPr>
            <a:spLocks noChangeShapeType="1"/>
          </p:cNvSpPr>
          <p:nvPr/>
        </p:nvSpPr>
        <p:spPr bwMode="auto">
          <a:xfrm flipH="1">
            <a:off x="7778071" y="2104465"/>
            <a:ext cx="186411" cy="552387"/>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09585"/>
            <a:endParaRPr lang="de-DE">
              <a:solidFill>
                <a:prstClr val="black"/>
              </a:solidFill>
              <a:latin typeface="Arial"/>
            </a:endParaRPr>
          </a:p>
        </p:txBody>
      </p:sp>
      <p:sp>
        <p:nvSpPr>
          <p:cNvPr id="70672" name="Rectangle 16"/>
          <p:cNvSpPr>
            <a:spLocks noChangeArrowheads="1"/>
          </p:cNvSpPr>
          <p:nvPr/>
        </p:nvSpPr>
        <p:spPr bwMode="auto">
          <a:xfrm>
            <a:off x="253237" y="490040"/>
            <a:ext cx="1008008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pitchFamily="18" charset="0"/>
              </a:defRPr>
            </a:lvl1pPr>
            <a:lvl2pPr algn="ctr">
              <a:defRPr sz="4400">
                <a:solidFill>
                  <a:schemeClr val="tx2"/>
                </a:solidFill>
                <a:latin typeface="Times" pitchFamily="18" charset="0"/>
              </a:defRPr>
            </a:lvl2pPr>
            <a:lvl3pPr algn="ctr">
              <a:defRPr sz="4400">
                <a:solidFill>
                  <a:schemeClr val="tx2"/>
                </a:solidFill>
                <a:latin typeface="Times" pitchFamily="18" charset="0"/>
              </a:defRPr>
            </a:lvl3pPr>
            <a:lvl4pPr algn="ctr">
              <a:defRPr sz="4400">
                <a:solidFill>
                  <a:schemeClr val="tx2"/>
                </a:solidFill>
                <a:latin typeface="Times" pitchFamily="18" charset="0"/>
              </a:defRPr>
            </a:lvl4pPr>
            <a:lvl5pPr algn="ctr">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algn="l" defTabSz="609585"/>
            <a:r>
              <a:rPr lang="de-DE" altLang="de-DE" sz="2400" b="1" dirty="0">
                <a:solidFill>
                  <a:prstClr val="black"/>
                </a:solidFill>
                <a:latin typeface="Arial" charset="0"/>
              </a:rPr>
              <a:t>Ausheizbare Abschnitte SIS18</a:t>
            </a:r>
          </a:p>
        </p:txBody>
      </p:sp>
      <p:sp>
        <p:nvSpPr>
          <p:cNvPr id="23" name="Foliennummernplatzhalter 3"/>
          <p:cNvSpPr txBox="1">
            <a:spLocks/>
          </p:cNvSpPr>
          <p:nvPr/>
        </p:nvSpPr>
        <p:spPr>
          <a:xfrm>
            <a:off x="11776141" y="6622623"/>
            <a:ext cx="415859" cy="246221"/>
          </a:xfrm>
          <a:prstGeom prst="rect">
            <a:avLst/>
          </a:prstGeom>
        </p:spPr>
        <p:txBody>
          <a:bodyPr vert="horz" lIns="121920" tIns="60960" rIns="121920" bIns="60960" rtlCol="0" anchor="ctr"/>
          <a:lstStyle>
            <a:defPPr>
              <a:defRPr lang="de-DE"/>
            </a:defPPr>
            <a:lvl1pPr marL="0" algn="r" defTabSz="457200" rtl="0" eaLnBrk="1" latinLnBrk="0" hangingPunct="1">
              <a:defRPr sz="750" kern="1200">
                <a:solidFill>
                  <a:srgbClr val="333333"/>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254406B9-6E6F-7448-8C1D-08BEFF85567D}" type="slidenum">
              <a:rPr lang="de-DE" sz="1000"/>
              <a:pPr defTabSz="609585"/>
              <a:t>5</a:t>
            </a:fld>
            <a:endParaRPr lang="de-DE" sz="1000" dirty="0"/>
          </a:p>
        </p:txBody>
      </p:sp>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b="22985"/>
          <a:stretch/>
        </p:blipFill>
        <p:spPr>
          <a:xfrm>
            <a:off x="253237" y="1211314"/>
            <a:ext cx="4967032" cy="5411309"/>
          </a:xfrm>
          <a:prstGeom prst="rect">
            <a:avLst/>
          </a:prstGeom>
        </p:spPr>
      </p:pic>
      <p:sp>
        <p:nvSpPr>
          <p:cNvPr id="9" name="Textfeld 8"/>
          <p:cNvSpPr txBox="1"/>
          <p:nvPr/>
        </p:nvSpPr>
        <p:spPr>
          <a:xfrm>
            <a:off x="6359857" y="1514901"/>
            <a:ext cx="4237057" cy="3416320"/>
          </a:xfrm>
          <a:prstGeom prst="rect">
            <a:avLst/>
          </a:prstGeom>
        </p:spPr>
        <p:txBody>
          <a:bodyPr vert="horz" wrap="none" lIns="91440" tIns="45720" rIns="91440" bIns="45720" rtlCol="0" anchor="t">
            <a:spAutoFit/>
          </a:bodyPr>
          <a:lstStyle/>
          <a:p>
            <a:pPr algn="l"/>
            <a:r>
              <a:rPr lang="de-DE" dirty="0"/>
              <a:t>Status Umstellung Steuerungssoftware:</a:t>
            </a:r>
          </a:p>
          <a:p>
            <a:pPr algn="l"/>
            <a:r>
              <a:rPr lang="de-DE" dirty="0">
                <a:solidFill>
                  <a:srgbClr val="FF0000"/>
                </a:solidFill>
              </a:rPr>
              <a:t>VAB1: </a:t>
            </a:r>
            <a:r>
              <a:rPr lang="de-DE" dirty="0" err="1">
                <a:solidFill>
                  <a:srgbClr val="FF0000"/>
                </a:solidFill>
              </a:rPr>
              <a:t>to</a:t>
            </a:r>
            <a:r>
              <a:rPr lang="de-DE" dirty="0">
                <a:solidFill>
                  <a:srgbClr val="FF0000"/>
                </a:solidFill>
              </a:rPr>
              <a:t> do</a:t>
            </a:r>
          </a:p>
          <a:p>
            <a:pPr algn="l"/>
            <a:r>
              <a:rPr lang="de-DE" dirty="0">
                <a:solidFill>
                  <a:srgbClr val="92D050"/>
                </a:solidFill>
              </a:rPr>
              <a:t>VAB2: erledigt</a:t>
            </a:r>
          </a:p>
          <a:p>
            <a:pPr algn="l"/>
            <a:r>
              <a:rPr lang="de-DE" dirty="0">
                <a:solidFill>
                  <a:srgbClr val="FF0000"/>
                </a:solidFill>
              </a:rPr>
              <a:t>VAB3: </a:t>
            </a:r>
            <a:r>
              <a:rPr lang="de-DE" dirty="0" err="1">
                <a:solidFill>
                  <a:srgbClr val="FF0000"/>
                </a:solidFill>
              </a:rPr>
              <a:t>to</a:t>
            </a:r>
            <a:r>
              <a:rPr lang="de-DE" dirty="0">
                <a:solidFill>
                  <a:srgbClr val="FF0000"/>
                </a:solidFill>
              </a:rPr>
              <a:t> do</a:t>
            </a:r>
          </a:p>
          <a:p>
            <a:pPr algn="l"/>
            <a:r>
              <a:rPr lang="de-DE" dirty="0">
                <a:solidFill>
                  <a:srgbClr val="FF0000"/>
                </a:solidFill>
              </a:rPr>
              <a:t>VAB4: </a:t>
            </a:r>
            <a:r>
              <a:rPr lang="de-DE" dirty="0" err="1">
                <a:solidFill>
                  <a:srgbClr val="FF0000"/>
                </a:solidFill>
              </a:rPr>
              <a:t>to</a:t>
            </a:r>
            <a:r>
              <a:rPr lang="de-DE" dirty="0">
                <a:solidFill>
                  <a:srgbClr val="FF0000"/>
                </a:solidFill>
              </a:rPr>
              <a:t> do</a:t>
            </a:r>
          </a:p>
          <a:p>
            <a:pPr algn="l"/>
            <a:r>
              <a:rPr lang="de-DE" dirty="0">
                <a:solidFill>
                  <a:srgbClr val="FF0000"/>
                </a:solidFill>
              </a:rPr>
              <a:t>VAB5: </a:t>
            </a:r>
            <a:r>
              <a:rPr lang="de-DE" dirty="0" err="1">
                <a:solidFill>
                  <a:srgbClr val="FF0000"/>
                </a:solidFill>
              </a:rPr>
              <a:t>to</a:t>
            </a:r>
            <a:r>
              <a:rPr lang="de-DE" dirty="0">
                <a:solidFill>
                  <a:srgbClr val="FF0000"/>
                </a:solidFill>
              </a:rPr>
              <a:t> do</a:t>
            </a:r>
          </a:p>
          <a:p>
            <a:pPr algn="l"/>
            <a:r>
              <a:rPr lang="de-DE" dirty="0">
                <a:solidFill>
                  <a:srgbClr val="92D050"/>
                </a:solidFill>
              </a:rPr>
              <a:t>VAB6: erledigt</a:t>
            </a:r>
          </a:p>
          <a:p>
            <a:pPr algn="l"/>
            <a:r>
              <a:rPr lang="de-DE" dirty="0">
                <a:solidFill>
                  <a:srgbClr val="92D050"/>
                </a:solidFill>
              </a:rPr>
              <a:t>VAB7: erledigt</a:t>
            </a:r>
          </a:p>
          <a:p>
            <a:pPr algn="l"/>
            <a:r>
              <a:rPr lang="de-DE" dirty="0">
                <a:solidFill>
                  <a:srgbClr val="FF0000"/>
                </a:solidFill>
              </a:rPr>
              <a:t>IPM: </a:t>
            </a:r>
            <a:r>
              <a:rPr lang="de-DE" dirty="0" err="1">
                <a:solidFill>
                  <a:srgbClr val="FF0000"/>
                </a:solidFill>
              </a:rPr>
              <a:t>to</a:t>
            </a:r>
            <a:r>
              <a:rPr lang="de-DE" dirty="0">
                <a:solidFill>
                  <a:srgbClr val="FF0000"/>
                </a:solidFill>
              </a:rPr>
              <a:t> do</a:t>
            </a:r>
          </a:p>
          <a:p>
            <a:pPr algn="l"/>
            <a:r>
              <a:rPr lang="de-DE" dirty="0">
                <a:solidFill>
                  <a:srgbClr val="92D050"/>
                </a:solidFill>
              </a:rPr>
              <a:t>Spillglättung: erledigt</a:t>
            </a:r>
          </a:p>
          <a:p>
            <a:pPr algn="l"/>
            <a:r>
              <a:rPr lang="de-DE" dirty="0">
                <a:solidFill>
                  <a:srgbClr val="FF0000"/>
                </a:solidFill>
              </a:rPr>
              <a:t>GTE1 (SIS Extraktion): </a:t>
            </a:r>
            <a:r>
              <a:rPr lang="de-DE" dirty="0" err="1">
                <a:solidFill>
                  <a:srgbClr val="FF0000"/>
                </a:solidFill>
              </a:rPr>
              <a:t>to</a:t>
            </a:r>
            <a:r>
              <a:rPr lang="de-DE" dirty="0">
                <a:solidFill>
                  <a:srgbClr val="FF0000"/>
                </a:solidFill>
              </a:rPr>
              <a:t> do</a:t>
            </a:r>
          </a:p>
          <a:p>
            <a:pPr algn="l"/>
            <a:r>
              <a:rPr lang="de-DE" dirty="0">
                <a:solidFill>
                  <a:srgbClr val="FF0000"/>
                </a:solidFill>
              </a:rPr>
              <a:t>GTK9 (SIS Injektion): </a:t>
            </a:r>
            <a:r>
              <a:rPr lang="de-DE" dirty="0" err="1">
                <a:solidFill>
                  <a:srgbClr val="FF0000"/>
                </a:solidFill>
              </a:rPr>
              <a:t>to</a:t>
            </a:r>
            <a:r>
              <a:rPr lang="de-DE" dirty="0">
                <a:solidFill>
                  <a:srgbClr val="FF0000"/>
                </a:solidFill>
              </a:rPr>
              <a:t> do</a:t>
            </a:r>
          </a:p>
        </p:txBody>
      </p:sp>
      <p:sp>
        <p:nvSpPr>
          <p:cNvPr id="27" name="Fußzeilenplatzhalter 4"/>
          <p:cNvSpPr>
            <a:spLocks noGrp="1"/>
          </p:cNvSpPr>
          <p:nvPr>
            <p:ph type="ftr" sz="quarter" idx="3"/>
          </p:nvPr>
        </p:nvSpPr>
        <p:spPr>
          <a:xfrm>
            <a:off x="4509675" y="6560611"/>
            <a:ext cx="4182132" cy="357157"/>
          </a:xfrm>
        </p:spPr>
        <p:txBody>
          <a:bodyPr/>
          <a:lstStyle/>
          <a:p>
            <a:pPr algn="l" defTabSz="609585"/>
            <a:r>
              <a:rPr lang="en-US" dirty="0">
                <a:solidFill>
                  <a:prstClr val="black"/>
                </a:solidFill>
                <a:latin typeface="Arial"/>
              </a:rPr>
              <a:t>Andreas </a:t>
            </a:r>
            <a:r>
              <a:rPr lang="en-US" dirty="0" err="1">
                <a:solidFill>
                  <a:prstClr val="black"/>
                </a:solidFill>
                <a:latin typeface="Arial"/>
              </a:rPr>
              <a:t>Krämer</a:t>
            </a:r>
            <a:r>
              <a:rPr lang="en-US" dirty="0">
                <a:solidFill>
                  <a:prstClr val="black"/>
                </a:solidFill>
                <a:latin typeface="Arial"/>
              </a:rPr>
              <a:t> – Machine Meeting 5.11.24</a:t>
            </a:r>
            <a:endParaRPr lang="de-DE" dirty="0">
              <a:solidFill>
                <a:prstClr val="black"/>
              </a:solidFill>
              <a:latin typeface="Arial"/>
            </a:endParaRPr>
          </a:p>
        </p:txBody>
      </p:sp>
    </p:spTree>
    <p:extLst>
      <p:ext uri="{BB962C8B-B14F-4D97-AF65-F5344CB8AC3E}">
        <p14:creationId xmlns:p14="http://schemas.microsoft.com/office/powerpoint/2010/main" val="1189946292"/>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Line 11"/>
          <p:cNvSpPr>
            <a:spLocks noChangeShapeType="1"/>
          </p:cNvSpPr>
          <p:nvPr/>
        </p:nvSpPr>
        <p:spPr bwMode="auto">
          <a:xfrm flipH="1">
            <a:off x="7778071" y="2104465"/>
            <a:ext cx="186411" cy="552387"/>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09585"/>
            <a:endParaRPr lang="de-DE">
              <a:solidFill>
                <a:prstClr val="black"/>
              </a:solidFill>
              <a:latin typeface="Arial"/>
            </a:endParaRPr>
          </a:p>
        </p:txBody>
      </p:sp>
      <p:sp>
        <p:nvSpPr>
          <p:cNvPr id="70672" name="Rectangle 16"/>
          <p:cNvSpPr>
            <a:spLocks noChangeArrowheads="1"/>
          </p:cNvSpPr>
          <p:nvPr/>
        </p:nvSpPr>
        <p:spPr bwMode="auto">
          <a:xfrm>
            <a:off x="253237" y="490040"/>
            <a:ext cx="1008008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pitchFamily="18" charset="0"/>
              </a:defRPr>
            </a:lvl1pPr>
            <a:lvl2pPr algn="ctr">
              <a:defRPr sz="4400">
                <a:solidFill>
                  <a:schemeClr val="tx2"/>
                </a:solidFill>
                <a:latin typeface="Times" pitchFamily="18" charset="0"/>
              </a:defRPr>
            </a:lvl2pPr>
            <a:lvl3pPr algn="ctr">
              <a:defRPr sz="4400">
                <a:solidFill>
                  <a:schemeClr val="tx2"/>
                </a:solidFill>
                <a:latin typeface="Times" pitchFamily="18" charset="0"/>
              </a:defRPr>
            </a:lvl3pPr>
            <a:lvl4pPr algn="ctr">
              <a:defRPr sz="4400">
                <a:solidFill>
                  <a:schemeClr val="tx2"/>
                </a:solidFill>
                <a:latin typeface="Times" pitchFamily="18" charset="0"/>
              </a:defRPr>
            </a:lvl4pPr>
            <a:lvl5pPr algn="ctr">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algn="l" defTabSz="609585"/>
            <a:r>
              <a:rPr lang="de-DE" altLang="de-DE" sz="2400" b="1" dirty="0">
                <a:solidFill>
                  <a:prstClr val="black"/>
                </a:solidFill>
                <a:latin typeface="Arial" charset="0"/>
              </a:rPr>
              <a:t>Ausheizbare Abschnitte ESR</a:t>
            </a:r>
          </a:p>
        </p:txBody>
      </p:sp>
      <p:sp>
        <p:nvSpPr>
          <p:cNvPr id="23" name="Foliennummernplatzhalter 3"/>
          <p:cNvSpPr txBox="1">
            <a:spLocks/>
          </p:cNvSpPr>
          <p:nvPr/>
        </p:nvSpPr>
        <p:spPr>
          <a:xfrm>
            <a:off x="11776141" y="6622623"/>
            <a:ext cx="415859" cy="246221"/>
          </a:xfrm>
          <a:prstGeom prst="rect">
            <a:avLst/>
          </a:prstGeom>
        </p:spPr>
        <p:txBody>
          <a:bodyPr vert="horz" lIns="121920" tIns="60960" rIns="121920" bIns="60960" rtlCol="0" anchor="ctr"/>
          <a:lstStyle>
            <a:defPPr>
              <a:defRPr lang="de-DE"/>
            </a:defPPr>
            <a:lvl1pPr marL="0" algn="r" defTabSz="457200" rtl="0" eaLnBrk="1" latinLnBrk="0" hangingPunct="1">
              <a:defRPr sz="750" kern="1200">
                <a:solidFill>
                  <a:srgbClr val="333333"/>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254406B9-6E6F-7448-8C1D-08BEFF85567D}" type="slidenum">
              <a:rPr lang="de-DE" sz="1000"/>
              <a:pPr defTabSz="609585"/>
              <a:t>6</a:t>
            </a:fld>
            <a:endParaRPr lang="de-DE" sz="1000"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303400" y="329688"/>
            <a:ext cx="4848049" cy="6858000"/>
          </a:xfrm>
          <a:prstGeom prst="rect">
            <a:avLst/>
          </a:prstGeom>
        </p:spPr>
      </p:pic>
      <p:sp>
        <p:nvSpPr>
          <p:cNvPr id="24" name="Fußzeilenplatzhalter 4"/>
          <p:cNvSpPr>
            <a:spLocks noGrp="1"/>
          </p:cNvSpPr>
          <p:nvPr>
            <p:ph type="ftr" sz="quarter" idx="3"/>
          </p:nvPr>
        </p:nvSpPr>
        <p:spPr>
          <a:xfrm>
            <a:off x="4509675" y="6560611"/>
            <a:ext cx="4182132" cy="357157"/>
          </a:xfrm>
        </p:spPr>
        <p:txBody>
          <a:bodyPr/>
          <a:lstStyle/>
          <a:p>
            <a:pPr algn="l" defTabSz="609585"/>
            <a:r>
              <a:rPr lang="en-US" dirty="0">
                <a:solidFill>
                  <a:prstClr val="black"/>
                </a:solidFill>
                <a:latin typeface="Arial"/>
              </a:rPr>
              <a:t>Andreas </a:t>
            </a:r>
            <a:r>
              <a:rPr lang="en-US" dirty="0" err="1">
                <a:solidFill>
                  <a:prstClr val="black"/>
                </a:solidFill>
                <a:latin typeface="Arial"/>
              </a:rPr>
              <a:t>Krämer</a:t>
            </a:r>
            <a:r>
              <a:rPr lang="en-US" dirty="0">
                <a:solidFill>
                  <a:prstClr val="black"/>
                </a:solidFill>
                <a:latin typeface="Arial"/>
              </a:rPr>
              <a:t> – Machine Meeting 5.11.24</a:t>
            </a:r>
            <a:endParaRPr lang="de-DE" dirty="0">
              <a:solidFill>
                <a:prstClr val="black"/>
              </a:solidFill>
              <a:latin typeface="Arial"/>
            </a:endParaRPr>
          </a:p>
        </p:txBody>
      </p:sp>
      <p:sp>
        <p:nvSpPr>
          <p:cNvPr id="25" name="Textfeld 24"/>
          <p:cNvSpPr txBox="1"/>
          <p:nvPr/>
        </p:nvSpPr>
        <p:spPr>
          <a:xfrm>
            <a:off x="7539084" y="1793576"/>
            <a:ext cx="4237057" cy="2308324"/>
          </a:xfrm>
          <a:prstGeom prst="rect">
            <a:avLst/>
          </a:prstGeom>
        </p:spPr>
        <p:txBody>
          <a:bodyPr vert="horz" wrap="none" lIns="91440" tIns="45720" rIns="91440" bIns="45720" rtlCol="0" anchor="t">
            <a:spAutoFit/>
          </a:bodyPr>
          <a:lstStyle/>
          <a:p>
            <a:pPr algn="l"/>
            <a:r>
              <a:rPr lang="de-DE" dirty="0"/>
              <a:t>Status Umstellung Steuerungssoftware:</a:t>
            </a:r>
          </a:p>
          <a:p>
            <a:pPr algn="l"/>
            <a:r>
              <a:rPr lang="de-DE" dirty="0">
                <a:solidFill>
                  <a:srgbClr val="92D050"/>
                </a:solidFill>
              </a:rPr>
              <a:t>E-Cooler: erledigt</a:t>
            </a:r>
          </a:p>
          <a:p>
            <a:pPr algn="l"/>
            <a:r>
              <a:rPr lang="de-DE" dirty="0" err="1">
                <a:solidFill>
                  <a:srgbClr val="92D050"/>
                </a:solidFill>
              </a:rPr>
              <a:t>Südbogen</a:t>
            </a:r>
            <a:r>
              <a:rPr lang="de-DE" dirty="0">
                <a:solidFill>
                  <a:srgbClr val="92D050"/>
                </a:solidFill>
              </a:rPr>
              <a:t>: erledigt</a:t>
            </a:r>
          </a:p>
          <a:p>
            <a:pPr algn="l"/>
            <a:r>
              <a:rPr lang="de-DE" dirty="0">
                <a:solidFill>
                  <a:srgbClr val="92D050"/>
                </a:solidFill>
              </a:rPr>
              <a:t>Target: erledigt</a:t>
            </a:r>
          </a:p>
          <a:p>
            <a:pPr algn="l"/>
            <a:r>
              <a:rPr lang="de-DE" dirty="0">
                <a:solidFill>
                  <a:srgbClr val="92D050"/>
                </a:solidFill>
              </a:rPr>
              <a:t>Nordbogen: erledigt</a:t>
            </a:r>
          </a:p>
          <a:p>
            <a:pPr algn="l"/>
            <a:r>
              <a:rPr lang="de-DE" dirty="0">
                <a:solidFill>
                  <a:srgbClr val="FF0000"/>
                </a:solidFill>
              </a:rPr>
              <a:t>GTE5 (ESR Injektion): </a:t>
            </a:r>
            <a:r>
              <a:rPr lang="de-DE" dirty="0" err="1">
                <a:solidFill>
                  <a:srgbClr val="FF0000"/>
                </a:solidFill>
              </a:rPr>
              <a:t>to</a:t>
            </a:r>
            <a:r>
              <a:rPr lang="de-DE" dirty="0">
                <a:solidFill>
                  <a:srgbClr val="FF0000"/>
                </a:solidFill>
              </a:rPr>
              <a:t> do</a:t>
            </a:r>
          </a:p>
          <a:p>
            <a:pPr algn="l"/>
            <a:r>
              <a:rPr lang="de-DE" dirty="0">
                <a:solidFill>
                  <a:srgbClr val="FF0000"/>
                </a:solidFill>
              </a:rPr>
              <a:t>GTT1 (ESR Extraktion): </a:t>
            </a:r>
            <a:r>
              <a:rPr lang="de-DE" dirty="0" err="1">
                <a:solidFill>
                  <a:srgbClr val="FF0000"/>
                </a:solidFill>
              </a:rPr>
              <a:t>to</a:t>
            </a:r>
            <a:r>
              <a:rPr lang="de-DE" dirty="0">
                <a:solidFill>
                  <a:srgbClr val="FF0000"/>
                </a:solidFill>
              </a:rPr>
              <a:t> do</a:t>
            </a:r>
          </a:p>
          <a:p>
            <a:pPr algn="l"/>
            <a:r>
              <a:rPr lang="de-DE" dirty="0">
                <a:solidFill>
                  <a:srgbClr val="FF0000"/>
                </a:solidFill>
              </a:rPr>
              <a:t>GTR1 (ERS-HITRAP): </a:t>
            </a:r>
            <a:r>
              <a:rPr lang="de-DE" dirty="0" err="1">
                <a:solidFill>
                  <a:srgbClr val="FF0000"/>
                </a:solidFill>
              </a:rPr>
              <a:t>to</a:t>
            </a:r>
            <a:r>
              <a:rPr lang="de-DE" dirty="0">
                <a:solidFill>
                  <a:srgbClr val="FF0000"/>
                </a:solidFill>
              </a:rPr>
              <a:t> do</a:t>
            </a:r>
          </a:p>
        </p:txBody>
      </p:sp>
    </p:spTree>
    <p:extLst>
      <p:ext uri="{BB962C8B-B14F-4D97-AF65-F5344CB8AC3E}">
        <p14:creationId xmlns:p14="http://schemas.microsoft.com/office/powerpoint/2010/main" val="4007944856"/>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Line 11"/>
          <p:cNvSpPr>
            <a:spLocks noChangeShapeType="1"/>
          </p:cNvSpPr>
          <p:nvPr/>
        </p:nvSpPr>
        <p:spPr bwMode="auto">
          <a:xfrm flipH="1">
            <a:off x="7778071" y="2104465"/>
            <a:ext cx="186411" cy="552387"/>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09585"/>
            <a:endParaRPr lang="de-DE">
              <a:solidFill>
                <a:prstClr val="black"/>
              </a:solidFill>
              <a:latin typeface="Arial"/>
            </a:endParaRPr>
          </a:p>
        </p:txBody>
      </p:sp>
      <p:sp>
        <p:nvSpPr>
          <p:cNvPr id="70672" name="Rectangle 16"/>
          <p:cNvSpPr>
            <a:spLocks noChangeArrowheads="1"/>
          </p:cNvSpPr>
          <p:nvPr/>
        </p:nvSpPr>
        <p:spPr bwMode="auto">
          <a:xfrm>
            <a:off x="253237" y="490040"/>
            <a:ext cx="1008008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pitchFamily="18" charset="0"/>
              </a:defRPr>
            </a:lvl1pPr>
            <a:lvl2pPr algn="ctr">
              <a:defRPr sz="4400">
                <a:solidFill>
                  <a:schemeClr val="tx2"/>
                </a:solidFill>
                <a:latin typeface="Times" pitchFamily="18" charset="0"/>
              </a:defRPr>
            </a:lvl2pPr>
            <a:lvl3pPr algn="ctr">
              <a:defRPr sz="4400">
                <a:solidFill>
                  <a:schemeClr val="tx2"/>
                </a:solidFill>
                <a:latin typeface="Times" pitchFamily="18" charset="0"/>
              </a:defRPr>
            </a:lvl3pPr>
            <a:lvl4pPr algn="ctr">
              <a:defRPr sz="4400">
                <a:solidFill>
                  <a:schemeClr val="tx2"/>
                </a:solidFill>
                <a:latin typeface="Times" pitchFamily="18" charset="0"/>
              </a:defRPr>
            </a:lvl4pPr>
            <a:lvl5pPr algn="ctr">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algn="l" defTabSz="609585"/>
            <a:r>
              <a:rPr lang="de-DE" altLang="de-DE" sz="2400" b="1" dirty="0">
                <a:solidFill>
                  <a:prstClr val="black"/>
                </a:solidFill>
                <a:latin typeface="Arial" charset="0"/>
              </a:rPr>
              <a:t>Planung:</a:t>
            </a:r>
          </a:p>
        </p:txBody>
      </p:sp>
      <p:sp>
        <p:nvSpPr>
          <p:cNvPr id="23" name="Foliennummernplatzhalter 3"/>
          <p:cNvSpPr txBox="1">
            <a:spLocks/>
          </p:cNvSpPr>
          <p:nvPr/>
        </p:nvSpPr>
        <p:spPr>
          <a:xfrm>
            <a:off x="11776141" y="6622623"/>
            <a:ext cx="415859" cy="246221"/>
          </a:xfrm>
          <a:prstGeom prst="rect">
            <a:avLst/>
          </a:prstGeom>
        </p:spPr>
        <p:txBody>
          <a:bodyPr vert="horz" lIns="121920" tIns="60960" rIns="121920" bIns="60960" rtlCol="0" anchor="ctr"/>
          <a:lstStyle>
            <a:defPPr>
              <a:defRPr lang="de-DE"/>
            </a:defPPr>
            <a:lvl1pPr marL="0" algn="r" defTabSz="457200" rtl="0" eaLnBrk="1" latinLnBrk="0" hangingPunct="1">
              <a:defRPr sz="750" kern="1200">
                <a:solidFill>
                  <a:srgbClr val="333333"/>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254406B9-6E6F-7448-8C1D-08BEFF85567D}" type="slidenum">
              <a:rPr lang="de-DE" sz="1000"/>
              <a:pPr defTabSz="609585"/>
              <a:t>7</a:t>
            </a:fld>
            <a:endParaRPr lang="de-DE" sz="1000" dirty="0"/>
          </a:p>
        </p:txBody>
      </p:sp>
      <p:sp>
        <p:nvSpPr>
          <p:cNvPr id="24" name="Fußzeilenplatzhalter 4"/>
          <p:cNvSpPr>
            <a:spLocks noGrp="1"/>
          </p:cNvSpPr>
          <p:nvPr>
            <p:ph type="ftr" sz="quarter" idx="3"/>
          </p:nvPr>
        </p:nvSpPr>
        <p:spPr>
          <a:xfrm>
            <a:off x="4509675" y="6560611"/>
            <a:ext cx="4182132" cy="357157"/>
          </a:xfrm>
        </p:spPr>
        <p:txBody>
          <a:bodyPr/>
          <a:lstStyle/>
          <a:p>
            <a:pPr algn="l" defTabSz="609585"/>
            <a:r>
              <a:rPr lang="en-US" dirty="0">
                <a:solidFill>
                  <a:prstClr val="black"/>
                </a:solidFill>
                <a:latin typeface="Arial"/>
              </a:rPr>
              <a:t>Andreas </a:t>
            </a:r>
            <a:r>
              <a:rPr lang="en-US" dirty="0" err="1">
                <a:solidFill>
                  <a:prstClr val="black"/>
                </a:solidFill>
                <a:latin typeface="Arial"/>
              </a:rPr>
              <a:t>Krämer</a:t>
            </a:r>
            <a:r>
              <a:rPr lang="en-US" dirty="0">
                <a:solidFill>
                  <a:prstClr val="black"/>
                </a:solidFill>
                <a:latin typeface="Arial"/>
              </a:rPr>
              <a:t> – Machine Meeting 5.11.24</a:t>
            </a:r>
            <a:endParaRPr lang="de-DE" dirty="0">
              <a:solidFill>
                <a:prstClr val="black"/>
              </a:solidFill>
              <a:latin typeface="Arial"/>
            </a:endParaRPr>
          </a:p>
        </p:txBody>
      </p:sp>
      <p:sp>
        <p:nvSpPr>
          <p:cNvPr id="2" name="Textfeld 1"/>
          <p:cNvSpPr txBox="1"/>
          <p:nvPr/>
        </p:nvSpPr>
        <p:spPr>
          <a:xfrm>
            <a:off x="334370" y="1250309"/>
            <a:ext cx="11441771" cy="5016758"/>
          </a:xfrm>
          <a:prstGeom prst="rect">
            <a:avLst/>
          </a:prstGeom>
        </p:spPr>
        <p:txBody>
          <a:bodyPr vert="horz" wrap="square" lIns="91440" tIns="45720" rIns="91440" bIns="45720" rtlCol="0" anchor="t">
            <a:spAutoFit/>
          </a:bodyPr>
          <a:lstStyle/>
          <a:p>
            <a:pPr marL="342891" indent="-342891" defTabSz="457189">
              <a:spcBef>
                <a:spcPct val="20000"/>
              </a:spcBef>
              <a:buClr>
                <a:srgbClr val="FDBB63"/>
              </a:buClr>
              <a:buFont typeface="Wingdings" charset="2"/>
              <a:buChar char="§"/>
            </a:pPr>
            <a:r>
              <a:rPr lang="de-DE" sz="1600" dirty="0">
                <a:solidFill>
                  <a:srgbClr val="333333"/>
                </a:solidFill>
                <a:latin typeface="Arial"/>
                <a:cs typeface="Arial"/>
              </a:rPr>
              <a:t>Erstellen der Rezepte und Dashboards: Aufwand pro Vakuumabschnitt etwa 2 Tage (wenn alle notwendigen Informationen verfügbar sind).</a:t>
            </a:r>
          </a:p>
          <a:p>
            <a:pPr marL="342891" indent="-342891" defTabSz="457189">
              <a:spcBef>
                <a:spcPct val="20000"/>
              </a:spcBef>
              <a:buClr>
                <a:srgbClr val="FDBB63"/>
              </a:buClr>
              <a:buFont typeface="Wingdings" charset="2"/>
              <a:buChar char="§"/>
            </a:pPr>
            <a:endParaRPr lang="de-DE" sz="1600" dirty="0">
              <a:solidFill>
                <a:srgbClr val="333333"/>
              </a:solidFill>
              <a:latin typeface="Arial"/>
              <a:cs typeface="Arial"/>
            </a:endParaRPr>
          </a:p>
          <a:p>
            <a:pPr marL="342891" indent="-342891" defTabSz="457189">
              <a:spcBef>
                <a:spcPct val="20000"/>
              </a:spcBef>
              <a:buClr>
                <a:srgbClr val="FDBB63"/>
              </a:buClr>
              <a:buFont typeface="Wingdings" charset="2"/>
              <a:buChar char="§"/>
            </a:pPr>
            <a:r>
              <a:rPr lang="de-DE" sz="1600" dirty="0">
                <a:solidFill>
                  <a:srgbClr val="333333"/>
                </a:solidFill>
                <a:latin typeface="Arial"/>
                <a:cs typeface="Arial"/>
              </a:rPr>
              <a:t>Nach Beendigung des </a:t>
            </a:r>
            <a:r>
              <a:rPr lang="de-DE" sz="1600" dirty="0" err="1">
                <a:solidFill>
                  <a:srgbClr val="333333"/>
                </a:solidFill>
                <a:latin typeface="Arial"/>
                <a:cs typeface="Arial"/>
              </a:rPr>
              <a:t>Shutdowns</a:t>
            </a:r>
            <a:r>
              <a:rPr lang="de-DE" sz="1600" dirty="0">
                <a:solidFill>
                  <a:srgbClr val="333333"/>
                </a:solidFill>
                <a:latin typeface="Arial"/>
                <a:cs typeface="Arial"/>
              </a:rPr>
              <a:t>:</a:t>
            </a:r>
          </a:p>
          <a:p>
            <a:pPr marL="800091" lvl="1" indent="-342891" defTabSz="457189">
              <a:spcBef>
                <a:spcPct val="20000"/>
              </a:spcBef>
              <a:buClr>
                <a:srgbClr val="FDBB63"/>
              </a:buClr>
              <a:buFont typeface="Wingdings" charset="2"/>
              <a:buChar char="§"/>
            </a:pPr>
            <a:r>
              <a:rPr lang="de-DE" sz="1600" dirty="0">
                <a:solidFill>
                  <a:srgbClr val="333333"/>
                </a:solidFill>
                <a:latin typeface="Arial"/>
                <a:cs typeface="Arial"/>
              </a:rPr>
              <a:t>Prüfung der vorhandenen Informationen</a:t>
            </a:r>
          </a:p>
          <a:p>
            <a:pPr marL="800091" lvl="1" indent="-342891" defTabSz="457189">
              <a:spcBef>
                <a:spcPct val="20000"/>
              </a:spcBef>
              <a:buClr>
                <a:srgbClr val="FDBB63"/>
              </a:buClr>
              <a:buFont typeface="Wingdings" charset="2"/>
              <a:buChar char="§"/>
            </a:pPr>
            <a:r>
              <a:rPr lang="de-DE" sz="1600" dirty="0">
                <a:solidFill>
                  <a:srgbClr val="333333"/>
                </a:solidFill>
                <a:latin typeface="Arial"/>
                <a:cs typeface="Arial"/>
              </a:rPr>
              <a:t>Erstellen der Rezepte und Dashboards (bei 10 umzustellenden Vakuumabschnitten =&gt;20 Personentage)</a:t>
            </a:r>
          </a:p>
          <a:p>
            <a:pPr marL="342891" indent="-342891" defTabSz="457189">
              <a:spcBef>
                <a:spcPct val="20000"/>
              </a:spcBef>
              <a:buClr>
                <a:srgbClr val="FDBB63"/>
              </a:buClr>
              <a:buFont typeface="Wingdings" charset="2"/>
              <a:buChar char="§"/>
            </a:pPr>
            <a:endParaRPr lang="de-DE" sz="1600" dirty="0">
              <a:solidFill>
                <a:srgbClr val="333333"/>
              </a:solidFill>
              <a:latin typeface="Arial"/>
              <a:cs typeface="Arial"/>
            </a:endParaRPr>
          </a:p>
          <a:p>
            <a:pPr marL="342891" indent="-342891" defTabSz="457189">
              <a:spcBef>
                <a:spcPct val="20000"/>
              </a:spcBef>
              <a:buClr>
                <a:srgbClr val="FDBB63"/>
              </a:buClr>
              <a:buFont typeface="Wingdings" panose="05000000000000000000" pitchFamily="2" charset="2"/>
              <a:buChar char="Ø"/>
            </a:pPr>
            <a:r>
              <a:rPr lang="de-DE" sz="1600" dirty="0">
                <a:solidFill>
                  <a:srgbClr val="333333"/>
                </a:solidFill>
                <a:latin typeface="Arial"/>
                <a:cs typeface="Arial"/>
              </a:rPr>
              <a:t>Da MA sich nicht 100% dieser Aufgabe widmen können, soll dies bis Ende März ´25 abgeschlossen sein.</a:t>
            </a:r>
          </a:p>
          <a:p>
            <a:pPr marL="342891" indent="-342891" defTabSz="457189">
              <a:spcBef>
                <a:spcPct val="20000"/>
              </a:spcBef>
              <a:buClr>
                <a:srgbClr val="FDBB63"/>
              </a:buClr>
              <a:buFont typeface="Wingdings" charset="2"/>
              <a:buChar char="§"/>
            </a:pPr>
            <a:endParaRPr lang="de-DE" sz="1600" dirty="0">
              <a:solidFill>
                <a:srgbClr val="333333"/>
              </a:solidFill>
              <a:latin typeface="Arial"/>
              <a:cs typeface="Arial"/>
            </a:endParaRPr>
          </a:p>
          <a:p>
            <a:pPr defTabSz="457189">
              <a:spcBef>
                <a:spcPct val="20000"/>
              </a:spcBef>
              <a:buClr>
                <a:srgbClr val="FDBB63"/>
              </a:buClr>
            </a:pPr>
            <a:r>
              <a:rPr lang="de-DE" sz="1600" dirty="0">
                <a:solidFill>
                  <a:srgbClr val="333333"/>
                </a:solidFill>
                <a:latin typeface="Arial"/>
                <a:cs typeface="Arial"/>
              </a:rPr>
              <a:t>Hinweis:</a:t>
            </a:r>
          </a:p>
          <a:p>
            <a:pPr marL="342891" indent="-342891" defTabSz="457189">
              <a:spcBef>
                <a:spcPct val="20000"/>
              </a:spcBef>
              <a:buClr>
                <a:srgbClr val="FDBB63"/>
              </a:buClr>
              <a:buFont typeface="Wingdings" charset="2"/>
              <a:buChar char="§"/>
            </a:pPr>
            <a:r>
              <a:rPr lang="de-DE" sz="1600" dirty="0">
                <a:solidFill>
                  <a:srgbClr val="333333"/>
                </a:solidFill>
                <a:latin typeface="Arial"/>
                <a:cs typeface="Arial"/>
              </a:rPr>
              <a:t>Selbst mit vorhandener Ausheizsoftware, benötigt jeder Abschnitt eine gewisse Vorbereitungszeit für:</a:t>
            </a:r>
          </a:p>
          <a:p>
            <a:pPr marL="800091" lvl="1" indent="-342891" defTabSz="457189">
              <a:spcBef>
                <a:spcPct val="20000"/>
              </a:spcBef>
              <a:buClr>
                <a:srgbClr val="FDBB63"/>
              </a:buClr>
              <a:buFont typeface="Wingdings" charset="2"/>
              <a:buChar char="§"/>
            </a:pPr>
            <a:r>
              <a:rPr lang="de-DE" sz="1600" dirty="0">
                <a:solidFill>
                  <a:srgbClr val="333333"/>
                </a:solidFill>
                <a:latin typeface="Arial"/>
                <a:cs typeface="Arial"/>
              </a:rPr>
              <a:t>Demontage alte Heizmanschetten </a:t>
            </a:r>
            <a:r>
              <a:rPr lang="de-DE" sz="1600" dirty="0" err="1">
                <a:solidFill>
                  <a:srgbClr val="333333"/>
                </a:solidFill>
                <a:latin typeface="Arial"/>
                <a:cs typeface="Arial"/>
              </a:rPr>
              <a:t>inkl</a:t>
            </a:r>
            <a:r>
              <a:rPr lang="de-DE" sz="1600" dirty="0">
                <a:solidFill>
                  <a:srgbClr val="333333"/>
                </a:solidFill>
                <a:latin typeface="Arial"/>
                <a:cs typeface="Arial"/>
              </a:rPr>
              <a:t> </a:t>
            </a:r>
            <a:r>
              <a:rPr lang="de-DE" sz="1600" dirty="0" err="1">
                <a:solidFill>
                  <a:srgbClr val="333333"/>
                </a:solidFill>
                <a:latin typeface="Arial"/>
                <a:cs typeface="Arial"/>
              </a:rPr>
              <a:t>Abkabeln</a:t>
            </a:r>
            <a:r>
              <a:rPr lang="de-DE" sz="1600" dirty="0">
                <a:solidFill>
                  <a:srgbClr val="333333"/>
                </a:solidFill>
                <a:latin typeface="Arial"/>
                <a:cs typeface="Arial"/>
              </a:rPr>
              <a:t>, </a:t>
            </a:r>
          </a:p>
          <a:p>
            <a:pPr marL="800091" lvl="1" indent="-342891" defTabSz="457189">
              <a:spcBef>
                <a:spcPct val="20000"/>
              </a:spcBef>
              <a:buClr>
                <a:srgbClr val="FDBB63"/>
              </a:buClr>
              <a:buFont typeface="Wingdings" charset="2"/>
              <a:buChar char="§"/>
            </a:pPr>
            <a:r>
              <a:rPr lang="de-DE" sz="1600" dirty="0">
                <a:solidFill>
                  <a:srgbClr val="333333"/>
                </a:solidFill>
                <a:latin typeface="Arial"/>
                <a:cs typeface="Arial"/>
              </a:rPr>
              <a:t>Auflegen der Heizmanschetten etc. </a:t>
            </a:r>
          </a:p>
          <a:p>
            <a:pPr marL="800091" lvl="1" indent="-342891" defTabSz="457189">
              <a:spcBef>
                <a:spcPct val="20000"/>
              </a:spcBef>
              <a:buClr>
                <a:srgbClr val="FDBB63"/>
              </a:buClr>
              <a:buFont typeface="Wingdings" charset="2"/>
              <a:buChar char="§"/>
            </a:pPr>
            <a:r>
              <a:rPr lang="de-DE" sz="1600" dirty="0">
                <a:solidFill>
                  <a:srgbClr val="333333"/>
                </a:solidFill>
                <a:latin typeface="Arial"/>
                <a:cs typeface="Arial"/>
              </a:rPr>
              <a:t>Neuverkabelung </a:t>
            </a:r>
            <a:r>
              <a:rPr lang="de-DE" sz="1600" dirty="0" err="1">
                <a:solidFill>
                  <a:srgbClr val="333333"/>
                </a:solidFill>
                <a:latin typeface="Arial"/>
                <a:cs typeface="Arial"/>
              </a:rPr>
              <a:t>Heizmanschetten&amp;Temperatursensoren&amp;Thermoschaltern</a:t>
            </a:r>
            <a:r>
              <a:rPr lang="de-DE" sz="1600" dirty="0">
                <a:solidFill>
                  <a:srgbClr val="333333"/>
                </a:solidFill>
                <a:latin typeface="Arial"/>
                <a:cs typeface="Arial"/>
              </a:rPr>
              <a:t>, </a:t>
            </a:r>
          </a:p>
          <a:p>
            <a:pPr marL="800091" lvl="1" indent="-342891" defTabSz="457189">
              <a:spcBef>
                <a:spcPct val="20000"/>
              </a:spcBef>
              <a:buClr>
                <a:srgbClr val="FDBB63"/>
              </a:buClr>
              <a:buFont typeface="Wingdings" charset="2"/>
              <a:buChar char="§"/>
            </a:pPr>
            <a:r>
              <a:rPr lang="de-DE" sz="1600" dirty="0">
                <a:solidFill>
                  <a:srgbClr val="333333"/>
                </a:solidFill>
                <a:latin typeface="Arial"/>
                <a:cs typeface="Arial"/>
              </a:rPr>
              <a:t>Test der Heizung </a:t>
            </a:r>
            <a:r>
              <a:rPr lang="de-DE" sz="1600" dirty="0" err="1">
                <a:solidFill>
                  <a:srgbClr val="333333"/>
                </a:solidFill>
                <a:latin typeface="Arial"/>
                <a:cs typeface="Arial"/>
              </a:rPr>
              <a:t>inkl</a:t>
            </a:r>
            <a:r>
              <a:rPr lang="de-DE" sz="1600" dirty="0">
                <a:solidFill>
                  <a:srgbClr val="333333"/>
                </a:solidFill>
                <a:latin typeface="Arial"/>
                <a:cs typeface="Arial"/>
              </a:rPr>
              <a:t> Fehlersuche und </a:t>
            </a:r>
            <a:r>
              <a:rPr lang="de-DE" sz="1600" dirty="0" err="1">
                <a:solidFill>
                  <a:srgbClr val="333333"/>
                </a:solidFill>
                <a:latin typeface="Arial"/>
                <a:cs typeface="Arial"/>
              </a:rPr>
              <a:t>evtl</a:t>
            </a:r>
            <a:r>
              <a:rPr lang="de-DE" sz="1600" dirty="0">
                <a:solidFill>
                  <a:srgbClr val="333333"/>
                </a:solidFill>
                <a:latin typeface="Arial"/>
                <a:cs typeface="Arial"/>
              </a:rPr>
              <a:t> Tausch defekter Hardware (z.B. </a:t>
            </a:r>
            <a:r>
              <a:rPr lang="de-DE" sz="1600" dirty="0" err="1">
                <a:solidFill>
                  <a:srgbClr val="333333"/>
                </a:solidFill>
                <a:latin typeface="Arial"/>
                <a:cs typeface="Arial"/>
              </a:rPr>
              <a:t>Solidstate</a:t>
            </a:r>
            <a:r>
              <a:rPr lang="de-DE" sz="1600" dirty="0">
                <a:solidFill>
                  <a:srgbClr val="333333"/>
                </a:solidFill>
                <a:latin typeface="Arial"/>
                <a:cs typeface="Arial"/>
              </a:rPr>
              <a:t>-Relais)</a:t>
            </a:r>
          </a:p>
          <a:p>
            <a:pPr marL="342891" indent="-342891" defTabSz="457189">
              <a:spcBef>
                <a:spcPct val="20000"/>
              </a:spcBef>
              <a:buClr>
                <a:srgbClr val="FDBB63"/>
              </a:buClr>
              <a:buFont typeface="Wingdings" charset="2"/>
              <a:buChar char="§"/>
            </a:pPr>
            <a:endParaRPr lang="de-DE" sz="1600" dirty="0">
              <a:solidFill>
                <a:srgbClr val="333333"/>
              </a:solidFill>
              <a:latin typeface="Arial"/>
              <a:cs typeface="Arial"/>
            </a:endParaRPr>
          </a:p>
          <a:p>
            <a:pPr marL="342891" indent="-342891" defTabSz="457189">
              <a:spcBef>
                <a:spcPct val="20000"/>
              </a:spcBef>
              <a:buClr>
                <a:srgbClr val="FDBB63"/>
              </a:buClr>
              <a:buFont typeface="Wingdings" charset="2"/>
              <a:buChar char="§"/>
            </a:pPr>
            <a:r>
              <a:rPr lang="de-DE" sz="1600" dirty="0">
                <a:solidFill>
                  <a:srgbClr val="333333"/>
                </a:solidFill>
                <a:latin typeface="Arial"/>
                <a:cs typeface="Arial"/>
              </a:rPr>
              <a:t>Bevor dies passieren kann muss Vakuumsektor angepumpt, Leck gesucht und vakuumdicht sein!</a:t>
            </a:r>
          </a:p>
        </p:txBody>
      </p:sp>
    </p:spTree>
    <p:extLst>
      <p:ext uri="{BB962C8B-B14F-4D97-AF65-F5344CB8AC3E}">
        <p14:creationId xmlns:p14="http://schemas.microsoft.com/office/powerpoint/2010/main" val="2679393542"/>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Line 11"/>
          <p:cNvSpPr>
            <a:spLocks noChangeShapeType="1"/>
          </p:cNvSpPr>
          <p:nvPr/>
        </p:nvSpPr>
        <p:spPr bwMode="auto">
          <a:xfrm flipH="1">
            <a:off x="7778071" y="2104465"/>
            <a:ext cx="186411" cy="552387"/>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09585"/>
            <a:endParaRPr lang="de-DE">
              <a:solidFill>
                <a:prstClr val="black"/>
              </a:solidFill>
              <a:latin typeface="Arial"/>
            </a:endParaRPr>
          </a:p>
        </p:txBody>
      </p:sp>
      <p:sp>
        <p:nvSpPr>
          <p:cNvPr id="70672" name="Rectangle 16"/>
          <p:cNvSpPr>
            <a:spLocks noChangeArrowheads="1"/>
          </p:cNvSpPr>
          <p:nvPr/>
        </p:nvSpPr>
        <p:spPr bwMode="auto">
          <a:xfrm>
            <a:off x="253237" y="490040"/>
            <a:ext cx="1008008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pitchFamily="18" charset="0"/>
              </a:defRPr>
            </a:lvl1pPr>
            <a:lvl2pPr algn="ctr">
              <a:defRPr sz="4400">
                <a:solidFill>
                  <a:schemeClr val="tx2"/>
                </a:solidFill>
                <a:latin typeface="Times" pitchFamily="18" charset="0"/>
              </a:defRPr>
            </a:lvl2pPr>
            <a:lvl3pPr algn="ctr">
              <a:defRPr sz="4400">
                <a:solidFill>
                  <a:schemeClr val="tx2"/>
                </a:solidFill>
                <a:latin typeface="Times" pitchFamily="18" charset="0"/>
              </a:defRPr>
            </a:lvl3pPr>
            <a:lvl4pPr algn="ctr">
              <a:defRPr sz="4400">
                <a:solidFill>
                  <a:schemeClr val="tx2"/>
                </a:solidFill>
                <a:latin typeface="Times" pitchFamily="18" charset="0"/>
              </a:defRPr>
            </a:lvl4pPr>
            <a:lvl5pPr algn="ctr">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algn="l" defTabSz="609585"/>
            <a:r>
              <a:rPr lang="de-DE" altLang="de-DE" sz="2400" b="1" dirty="0">
                <a:solidFill>
                  <a:prstClr val="black"/>
                </a:solidFill>
                <a:latin typeface="Arial" charset="0"/>
              </a:rPr>
              <a:t>Ausblick für die Zukunft:</a:t>
            </a:r>
          </a:p>
        </p:txBody>
      </p:sp>
      <p:sp>
        <p:nvSpPr>
          <p:cNvPr id="23" name="Foliennummernplatzhalter 3"/>
          <p:cNvSpPr txBox="1">
            <a:spLocks/>
          </p:cNvSpPr>
          <p:nvPr/>
        </p:nvSpPr>
        <p:spPr>
          <a:xfrm>
            <a:off x="11776141" y="6622623"/>
            <a:ext cx="415859" cy="246221"/>
          </a:xfrm>
          <a:prstGeom prst="rect">
            <a:avLst/>
          </a:prstGeom>
        </p:spPr>
        <p:txBody>
          <a:bodyPr vert="horz" lIns="121920" tIns="60960" rIns="121920" bIns="60960" rtlCol="0" anchor="ctr"/>
          <a:lstStyle>
            <a:defPPr>
              <a:defRPr lang="de-DE"/>
            </a:defPPr>
            <a:lvl1pPr marL="0" algn="r" defTabSz="457200" rtl="0" eaLnBrk="1" latinLnBrk="0" hangingPunct="1">
              <a:defRPr sz="750" kern="1200">
                <a:solidFill>
                  <a:srgbClr val="333333"/>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254406B9-6E6F-7448-8C1D-08BEFF85567D}" type="slidenum">
              <a:rPr lang="de-DE" sz="1000"/>
              <a:pPr defTabSz="609585"/>
              <a:t>8</a:t>
            </a:fld>
            <a:endParaRPr lang="de-DE" sz="1000" dirty="0"/>
          </a:p>
        </p:txBody>
      </p:sp>
      <p:sp>
        <p:nvSpPr>
          <p:cNvPr id="24" name="Fußzeilenplatzhalter 4"/>
          <p:cNvSpPr>
            <a:spLocks noGrp="1"/>
          </p:cNvSpPr>
          <p:nvPr>
            <p:ph type="ftr" sz="quarter" idx="3"/>
          </p:nvPr>
        </p:nvSpPr>
        <p:spPr>
          <a:xfrm>
            <a:off x="4509675" y="6560611"/>
            <a:ext cx="4182132" cy="357157"/>
          </a:xfrm>
        </p:spPr>
        <p:txBody>
          <a:bodyPr/>
          <a:lstStyle/>
          <a:p>
            <a:pPr algn="l" defTabSz="609585"/>
            <a:r>
              <a:rPr lang="en-US" dirty="0">
                <a:solidFill>
                  <a:prstClr val="black"/>
                </a:solidFill>
                <a:latin typeface="Arial"/>
              </a:rPr>
              <a:t>Andreas </a:t>
            </a:r>
            <a:r>
              <a:rPr lang="en-US" dirty="0" err="1">
                <a:solidFill>
                  <a:prstClr val="black"/>
                </a:solidFill>
                <a:latin typeface="Arial"/>
              </a:rPr>
              <a:t>Krämer</a:t>
            </a:r>
            <a:r>
              <a:rPr lang="en-US" dirty="0">
                <a:solidFill>
                  <a:prstClr val="black"/>
                </a:solidFill>
                <a:latin typeface="Arial"/>
              </a:rPr>
              <a:t> – Machine Meeting 5.11.24</a:t>
            </a:r>
            <a:endParaRPr lang="de-DE" dirty="0">
              <a:solidFill>
                <a:prstClr val="black"/>
              </a:solidFill>
              <a:latin typeface="Arial"/>
            </a:endParaRPr>
          </a:p>
        </p:txBody>
      </p:sp>
      <p:sp>
        <p:nvSpPr>
          <p:cNvPr id="2" name="Textfeld 1"/>
          <p:cNvSpPr txBox="1"/>
          <p:nvPr/>
        </p:nvSpPr>
        <p:spPr>
          <a:xfrm>
            <a:off x="481019" y="1742014"/>
            <a:ext cx="11441771" cy="3736407"/>
          </a:xfrm>
          <a:prstGeom prst="rect">
            <a:avLst/>
          </a:prstGeom>
        </p:spPr>
        <p:txBody>
          <a:bodyPr vert="horz" wrap="square" lIns="91440" tIns="45720" rIns="91440" bIns="45720" rtlCol="0" anchor="t">
            <a:spAutoFit/>
          </a:bodyPr>
          <a:lstStyle/>
          <a:p>
            <a:pPr marL="342891" indent="-342891" defTabSz="457189">
              <a:spcBef>
                <a:spcPct val="20000"/>
              </a:spcBef>
              <a:buClr>
                <a:srgbClr val="FDBB63"/>
              </a:buClr>
              <a:buFont typeface="Wingdings" charset="2"/>
              <a:buChar char="§"/>
            </a:pPr>
            <a:r>
              <a:rPr lang="de-DE" sz="1600" dirty="0">
                <a:solidFill>
                  <a:srgbClr val="333333"/>
                </a:solidFill>
                <a:latin typeface="Arial"/>
                <a:cs typeface="Arial"/>
              </a:rPr>
              <a:t>Im Rahmen der Abfrage zu Upgrade-Maßnahmen der Bestandsbeschleunigeranlage habe ich vorgeschlagen, das komplette Bake-Out System auf FAIR Standards umzustellen</a:t>
            </a:r>
            <a:r>
              <a:rPr lang="de-DE" sz="1600" dirty="0">
                <a:solidFill>
                  <a:srgbClr val="333333"/>
                </a:solidFill>
                <a:cs typeface="Arial"/>
              </a:rPr>
              <a:t>. </a:t>
            </a:r>
          </a:p>
          <a:p>
            <a:pPr marL="342891" indent="-342891" defTabSz="457189">
              <a:spcBef>
                <a:spcPct val="20000"/>
              </a:spcBef>
              <a:buClr>
                <a:srgbClr val="FDBB63"/>
              </a:buClr>
              <a:buFont typeface="Wingdings" charset="2"/>
              <a:buChar char="§"/>
            </a:pPr>
            <a:r>
              <a:rPr lang="de-DE" sz="1600" dirty="0">
                <a:solidFill>
                  <a:srgbClr val="333333"/>
                </a:solidFill>
                <a:cs typeface="Arial"/>
              </a:rPr>
              <a:t>Die aktuelle Installation des Ausheizsystems entspricht nicht mehr den neuesten Normen der VDE und ob ein Bestandsschutz besteht, wäre noch zu klären. Ein großer Teil der vorhandenen Heizmanschetten hat keine redundanten Sicherheitssysteme. </a:t>
            </a:r>
          </a:p>
          <a:p>
            <a:pPr marL="342891" indent="-342891" defTabSz="457189">
              <a:spcBef>
                <a:spcPct val="20000"/>
              </a:spcBef>
              <a:buClr>
                <a:srgbClr val="FDBB63"/>
              </a:buClr>
              <a:buFont typeface="Wingdings" charset="2"/>
              <a:buChar char="§"/>
            </a:pPr>
            <a:endParaRPr lang="de-DE" sz="1600" dirty="0">
              <a:solidFill>
                <a:srgbClr val="333333"/>
              </a:solidFill>
              <a:latin typeface="Arial"/>
              <a:cs typeface="Arial"/>
            </a:endParaRPr>
          </a:p>
          <a:p>
            <a:pPr marL="800091" lvl="1" indent="-342891" defTabSz="457189">
              <a:spcBef>
                <a:spcPct val="20000"/>
              </a:spcBef>
              <a:buClr>
                <a:srgbClr val="FDBB63"/>
              </a:buClr>
              <a:buFont typeface="Wingdings" charset="2"/>
              <a:buChar char="§"/>
            </a:pPr>
            <a:r>
              <a:rPr lang="de-DE" sz="1600" dirty="0">
                <a:solidFill>
                  <a:srgbClr val="333333"/>
                </a:solidFill>
                <a:latin typeface="Arial"/>
                <a:cs typeface="Arial"/>
              </a:rPr>
              <a:t>SIS18: Kosten ~500k€ (ohne neue Heizmanschetten); Dauer 15 Monate; 2FTE</a:t>
            </a:r>
          </a:p>
          <a:p>
            <a:pPr marL="1257291" lvl="2" indent="-342891" defTabSz="457189">
              <a:spcBef>
                <a:spcPct val="20000"/>
              </a:spcBef>
              <a:buClr>
                <a:srgbClr val="FDBB63"/>
              </a:buClr>
              <a:buFont typeface="Wingdings" charset="2"/>
              <a:buChar char="§"/>
            </a:pPr>
            <a:r>
              <a:rPr lang="de-DE" sz="1600" dirty="0">
                <a:solidFill>
                  <a:srgbClr val="333333"/>
                </a:solidFill>
                <a:latin typeface="Arial"/>
                <a:cs typeface="Arial"/>
              </a:rPr>
              <a:t>Ersatz aller Heizmanschetten: Dauer 1-2 Jahre (nur für mechanischen Tausch), Kosten ~550k€</a:t>
            </a:r>
          </a:p>
          <a:p>
            <a:pPr marL="800091" lvl="1" indent="-342891" defTabSz="457189">
              <a:spcBef>
                <a:spcPct val="20000"/>
              </a:spcBef>
              <a:buClr>
                <a:srgbClr val="FDBB63"/>
              </a:buClr>
              <a:buFont typeface="Wingdings" charset="2"/>
              <a:buChar char="§"/>
            </a:pPr>
            <a:r>
              <a:rPr lang="de-DE" sz="1600" dirty="0">
                <a:solidFill>
                  <a:srgbClr val="333333"/>
                </a:solidFill>
                <a:latin typeface="Arial"/>
                <a:cs typeface="Arial"/>
              </a:rPr>
              <a:t>ESR:	Kosten ~350k€ (ohne neue Heizmanschetten); Dauer 15 Monate; 2FTE</a:t>
            </a:r>
          </a:p>
          <a:p>
            <a:pPr marL="1257291" lvl="2" indent="-342891" defTabSz="457189">
              <a:spcBef>
                <a:spcPct val="20000"/>
              </a:spcBef>
              <a:buClr>
                <a:srgbClr val="FDBB63"/>
              </a:buClr>
              <a:buFont typeface="Wingdings" charset="2"/>
              <a:buChar char="§"/>
            </a:pPr>
            <a:r>
              <a:rPr lang="de-DE" sz="1600" dirty="0">
                <a:solidFill>
                  <a:srgbClr val="333333"/>
                </a:solidFill>
                <a:latin typeface="Arial"/>
                <a:cs typeface="Arial"/>
              </a:rPr>
              <a:t>Ersatz aller Heizmanschetten: Dauer 1-2 Jahre (nur für mechanischen Tausch), Kosten ~500k€</a:t>
            </a:r>
          </a:p>
          <a:p>
            <a:pPr marL="800091" lvl="1" indent="-342891" defTabSz="457189">
              <a:spcBef>
                <a:spcPct val="20000"/>
              </a:spcBef>
              <a:buClr>
                <a:srgbClr val="FDBB63"/>
              </a:buClr>
              <a:buFont typeface="Wingdings" charset="2"/>
              <a:buChar char="§"/>
            </a:pPr>
            <a:endParaRPr lang="de-DE" sz="1600" dirty="0">
              <a:solidFill>
                <a:srgbClr val="333333"/>
              </a:solidFill>
              <a:latin typeface="Arial"/>
              <a:cs typeface="Arial"/>
            </a:endParaRPr>
          </a:p>
          <a:p>
            <a:pPr marL="800091" lvl="1" indent="-342891" defTabSz="457189">
              <a:spcBef>
                <a:spcPct val="20000"/>
              </a:spcBef>
              <a:buClr>
                <a:srgbClr val="FDBB63"/>
              </a:buClr>
              <a:buFont typeface="Wingdings" charset="2"/>
              <a:buChar char="§"/>
            </a:pPr>
            <a:endParaRPr lang="de-DE" sz="1600" dirty="0">
              <a:solidFill>
                <a:srgbClr val="333333"/>
              </a:solidFill>
              <a:latin typeface="Arial"/>
              <a:cs typeface="Arial"/>
            </a:endParaRPr>
          </a:p>
          <a:p>
            <a:pPr marL="800091" lvl="1" indent="-342891" defTabSz="457189">
              <a:spcBef>
                <a:spcPct val="20000"/>
              </a:spcBef>
              <a:buClr>
                <a:srgbClr val="FDBB63"/>
              </a:buClr>
              <a:buFont typeface="Wingdings" charset="2"/>
              <a:buChar char="§"/>
            </a:pPr>
            <a:endParaRPr lang="de-DE" sz="1600" dirty="0">
              <a:solidFill>
                <a:srgbClr val="333333"/>
              </a:solidFill>
              <a:latin typeface="Arial"/>
              <a:cs typeface="Arial"/>
            </a:endParaRPr>
          </a:p>
        </p:txBody>
      </p:sp>
    </p:spTree>
    <p:extLst>
      <p:ext uri="{BB962C8B-B14F-4D97-AF65-F5344CB8AC3E}">
        <p14:creationId xmlns:p14="http://schemas.microsoft.com/office/powerpoint/2010/main" val="3609287770"/>
      </p:ext>
    </p:extLst>
  </p:cSld>
  <p:clrMapOvr>
    <a:masterClrMapping/>
  </p:clrMapOvr>
  <p:transition spd="slow" advClick="0"/>
</p:sld>
</file>

<file path=ppt/theme/theme1.xml><?xml version="1.0" encoding="utf-8"?>
<a:theme xmlns:a="http://schemas.openxmlformats.org/drawingml/2006/main" name="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5" id="{3AECD3E1-8DA4-BA48-8C52-0C39CC25DCAC}" vid="{10909A78-EA76-4346-92A8-E04EFC56BD02}"/>
    </a:ext>
  </a:extLst>
</a:theme>
</file>

<file path=ppt/theme/theme2.xml><?xml version="1.0" encoding="utf-8"?>
<a:theme xmlns:a="http://schemas.openxmlformats.org/drawingml/2006/main" name="1_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5" id="{3AECD3E1-8DA4-BA48-8C52-0C39CC25DCAC}" vid="{10909A78-EA76-4346-92A8-E04EFC56BD02}"/>
    </a:ext>
  </a:extLst>
</a:theme>
</file>

<file path=docProps/app.xml><?xml version="1.0" encoding="utf-8"?>
<Properties xmlns="http://schemas.openxmlformats.org/officeDocument/2006/extended-properties" xmlns:vt="http://schemas.openxmlformats.org/officeDocument/2006/docPropsVTypes">
  <TotalTime>0</TotalTime>
  <Words>678</Words>
  <Application>Microsoft Office PowerPoint</Application>
  <PresentationFormat>Breitbild</PresentationFormat>
  <Paragraphs>98</Paragraphs>
  <Slides>8</Slides>
  <Notes>0</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8</vt:i4>
      </vt:variant>
    </vt:vector>
  </HeadingPairs>
  <TitlesOfParts>
    <vt:vector size="12" baseType="lpstr">
      <vt:lpstr>Arial</vt:lpstr>
      <vt:lpstr>Wingdings</vt:lpstr>
      <vt:lpstr>fair-gsi-folienmaster_2017_onering</vt:lpstr>
      <vt:lpstr>1_fair-gsi-folienmaster_2017_onering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GSI Helmholtzzentrum für Schwerionenforschung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Bake-Out Steuerung</dc:title>
  <dc:creator>Kraemer, Andreas Dr.</dc:creator>
  <cp:lastModifiedBy>Kraemer, Andreas Dr.</cp:lastModifiedBy>
  <cp:revision>28</cp:revision>
  <dcterms:created xsi:type="dcterms:W3CDTF">2024-11-04T19:55:50Z</dcterms:created>
  <dcterms:modified xsi:type="dcterms:W3CDTF">2024-11-18T16:53:45Z</dcterms:modified>
</cp:coreProperties>
</file>