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tiff" ContentType="image/tiff"/>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73" r:id="rId2"/>
    <p:sldId id="257" r:id="rId3"/>
    <p:sldId id="348" r:id="rId4"/>
    <p:sldId id="349" r:id="rId5"/>
    <p:sldId id="324" r:id="rId6"/>
    <p:sldId id="350" r:id="rId7"/>
    <p:sldId id="351" r:id="rId8"/>
    <p:sldId id="352" r:id="rId9"/>
    <p:sldId id="353" r:id="rId10"/>
    <p:sldId id="354" r:id="rId11"/>
    <p:sldId id="355" r:id="rId12"/>
    <p:sldId id="356" r:id="rId13"/>
    <p:sldId id="357" r:id="rId14"/>
    <p:sldId id="358" r:id="rId15"/>
    <p:sldId id="359" r:id="rId16"/>
    <p:sldId id="360" r:id="rId17"/>
    <p:sldId id="361" r:id="rId18"/>
    <p:sldId id="362" r:id="rId19"/>
    <p:sldId id="363" r:id="rId20"/>
    <p:sldId id="364" r:id="rId21"/>
    <p:sldId id="365" r:id="rId22"/>
    <p:sldId id="366" r:id="rId23"/>
  </p:sldIdLst>
  <p:sldSz cx="9906000" cy="6858000" type="A4"/>
  <p:notesSz cx="7099300" cy="10234613"/>
  <p:defaultTextStyle>
    <a:defPPr>
      <a:defRPr lang="it-IT"/>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FFF00"/>
    <a:srgbClr val="FFFF99"/>
    <a:srgbClr val="CCFF66"/>
    <a:srgbClr val="FF00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15619" autoAdjust="0"/>
    <p:restoredTop sz="92473" autoAdjust="0"/>
  </p:normalViewPr>
  <p:slideViewPr>
    <p:cSldViewPr snapToGrid="0">
      <p:cViewPr>
        <p:scale>
          <a:sx n="90" d="100"/>
          <a:sy n="90" d="100"/>
        </p:scale>
        <p:origin x="-978" y="498"/>
      </p:cViewPr>
      <p:guideLst>
        <p:guide orient="horz" pos="134"/>
        <p:guide pos="62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168"/>
    </p:cViewPr>
  </p:sorterViewPr>
  <p:notesViewPr>
    <p:cSldViewPr snapToGrid="0">
      <p:cViewPr varScale="1">
        <p:scale>
          <a:sx n="49" d="100"/>
          <a:sy n="49" d="100"/>
        </p:scale>
        <p:origin x="-3006" y="-114"/>
      </p:cViewPr>
      <p:guideLst>
        <p:guide orient="horz" pos="3223"/>
        <p:guide pos="2236"/>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68810A4C-74F5-4D79-A42B-08D4C1D9F180}" type="datetimeFigureOut">
              <a:rPr lang="it-IT" smtClean="0"/>
              <a:pPr/>
              <a:t>15/02/2013</a:t>
            </a:fld>
            <a:endParaRPr lang="it-IT"/>
          </a:p>
        </p:txBody>
      </p:sp>
      <p:sp>
        <p:nvSpPr>
          <p:cNvPr id="4" name="Segnaposto piè di pagina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F59CA84D-9319-46EC-8512-B50C1C0168DE}" type="slidenum">
              <a:rPr lang="it-IT" smtClean="0"/>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9041" tIns="49521" rIns="99041" bIns="49521" numCol="1" anchor="t" anchorCtr="0" compatLnSpc="1">
            <a:prstTxWarp prst="textNoShape">
              <a:avLst/>
            </a:prstTxWarp>
          </a:bodyPr>
          <a:lstStyle>
            <a:lvl1pPr defTabSz="990600">
              <a:defRPr sz="1300"/>
            </a:lvl1pPr>
          </a:lstStyle>
          <a:p>
            <a:pPr>
              <a:defRPr/>
            </a:pPr>
            <a:endParaRPr lang="it-IT"/>
          </a:p>
        </p:txBody>
      </p:sp>
      <p:sp>
        <p:nvSpPr>
          <p:cNvPr id="3075" name="Rectangle 3"/>
          <p:cNvSpPr>
            <a:spLocks noGrp="1" noChangeArrowheads="1"/>
          </p:cNvSpPr>
          <p:nvPr>
            <p:ph type="dt" idx="1"/>
          </p:nvPr>
        </p:nvSpPr>
        <p:spPr bwMode="auto">
          <a:xfrm>
            <a:off x="4021138" y="0"/>
            <a:ext cx="3076575" cy="512763"/>
          </a:xfrm>
          <a:prstGeom prst="rect">
            <a:avLst/>
          </a:prstGeom>
          <a:noFill/>
          <a:ln w="9525">
            <a:noFill/>
            <a:miter lim="800000"/>
            <a:headEnd/>
            <a:tailEnd/>
          </a:ln>
          <a:effectLst/>
        </p:spPr>
        <p:txBody>
          <a:bodyPr vert="horz" wrap="square" lIns="99041" tIns="49521" rIns="99041" bIns="49521" numCol="1" anchor="t" anchorCtr="0" compatLnSpc="1">
            <a:prstTxWarp prst="textNoShape">
              <a:avLst/>
            </a:prstTxWarp>
          </a:bodyPr>
          <a:lstStyle>
            <a:lvl1pPr algn="r" defTabSz="990600">
              <a:defRPr sz="1300"/>
            </a:lvl1pPr>
          </a:lstStyle>
          <a:p>
            <a:pPr>
              <a:defRPr/>
            </a:pPr>
            <a:endParaRPr lang="it-IT"/>
          </a:p>
        </p:txBody>
      </p:sp>
      <p:sp>
        <p:nvSpPr>
          <p:cNvPr id="36868" name="Rectangle 4"/>
          <p:cNvSpPr>
            <a:spLocks noGrp="1" noRot="1" noChangeAspect="1" noChangeArrowheads="1" noTextEdit="1"/>
          </p:cNvSpPr>
          <p:nvPr>
            <p:ph type="sldImg" idx="2"/>
          </p:nvPr>
        </p:nvSpPr>
        <p:spPr bwMode="auto">
          <a:xfrm>
            <a:off x="779463" y="766763"/>
            <a:ext cx="5541962" cy="38385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9613" y="4860925"/>
            <a:ext cx="5680075" cy="4606925"/>
          </a:xfrm>
          <a:prstGeom prst="rect">
            <a:avLst/>
          </a:prstGeom>
          <a:noFill/>
          <a:ln w="9525">
            <a:noFill/>
            <a:miter lim="800000"/>
            <a:headEnd/>
            <a:tailEnd/>
          </a:ln>
          <a:effectLst/>
        </p:spPr>
        <p:txBody>
          <a:bodyPr vert="horz" wrap="square" lIns="99041" tIns="49521" rIns="99041" bIns="49521"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3078" name="Rectangle 6"/>
          <p:cNvSpPr>
            <a:spLocks noGrp="1" noChangeArrowheads="1"/>
          </p:cNvSpPr>
          <p:nvPr>
            <p:ph type="ftr" sz="quarter" idx="4"/>
          </p:nvPr>
        </p:nvSpPr>
        <p:spPr bwMode="auto">
          <a:xfrm>
            <a:off x="0" y="9720263"/>
            <a:ext cx="3076575" cy="512762"/>
          </a:xfrm>
          <a:prstGeom prst="rect">
            <a:avLst/>
          </a:prstGeom>
          <a:noFill/>
          <a:ln w="9525">
            <a:noFill/>
            <a:miter lim="800000"/>
            <a:headEnd/>
            <a:tailEnd/>
          </a:ln>
          <a:effectLst/>
        </p:spPr>
        <p:txBody>
          <a:bodyPr vert="horz" wrap="square" lIns="99041" tIns="49521" rIns="99041" bIns="49521" numCol="1" anchor="b" anchorCtr="0" compatLnSpc="1">
            <a:prstTxWarp prst="textNoShape">
              <a:avLst/>
            </a:prstTxWarp>
          </a:bodyPr>
          <a:lstStyle>
            <a:lvl1pPr defTabSz="990600">
              <a:defRPr sz="1300"/>
            </a:lvl1pPr>
          </a:lstStyle>
          <a:p>
            <a:pPr>
              <a:defRPr/>
            </a:pPr>
            <a:endParaRPr lang="it-IT"/>
          </a:p>
        </p:txBody>
      </p:sp>
      <p:sp>
        <p:nvSpPr>
          <p:cNvPr id="3079" name="Rectangle 7"/>
          <p:cNvSpPr>
            <a:spLocks noGrp="1" noChangeArrowheads="1"/>
          </p:cNvSpPr>
          <p:nvPr>
            <p:ph type="sldNum" sz="quarter" idx="5"/>
          </p:nvPr>
        </p:nvSpPr>
        <p:spPr bwMode="auto">
          <a:xfrm>
            <a:off x="4021138" y="9720263"/>
            <a:ext cx="3076575" cy="512762"/>
          </a:xfrm>
          <a:prstGeom prst="rect">
            <a:avLst/>
          </a:prstGeom>
          <a:noFill/>
          <a:ln w="9525">
            <a:noFill/>
            <a:miter lim="800000"/>
            <a:headEnd/>
            <a:tailEnd/>
          </a:ln>
          <a:effectLst/>
        </p:spPr>
        <p:txBody>
          <a:bodyPr vert="horz" wrap="square" lIns="99041" tIns="49521" rIns="99041" bIns="49521" numCol="1" anchor="b" anchorCtr="0" compatLnSpc="1">
            <a:prstTxWarp prst="textNoShape">
              <a:avLst/>
            </a:prstTxWarp>
          </a:bodyPr>
          <a:lstStyle>
            <a:lvl1pPr algn="r" defTabSz="990600">
              <a:defRPr sz="1300"/>
            </a:lvl1pPr>
          </a:lstStyle>
          <a:p>
            <a:pPr>
              <a:defRPr/>
            </a:pPr>
            <a:fld id="{CFA520B9-232C-4EE1-A498-3BF168E5B689}"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DD0DACD-6B51-4CAB-BCC6-D3CE9573E5F6}" type="slidenum">
              <a:rPr lang="it-IT" smtClean="0"/>
              <a:pPr/>
              <a:t>1</a:t>
            </a:fld>
            <a:endParaRPr lang="it-IT"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it-IT" smtClean="0"/>
              <a:t>i just would like to present you the work that has been done in Bari, aimed to the develompment of integrated front-end electronics suitable for Silicon Photomultiplier detectors.</a:t>
            </a:r>
          </a:p>
          <a:p>
            <a:pPr eaLnBrk="1" hangingPunct="1"/>
            <a:r>
              <a:rPr lang="it-IT" smtClean="0"/>
              <a:t>The entire activity has been carried out whitin the framework of a project called DASIPM2, financed by the italian National Institute of Nuclear Phisics (INFN)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txBox="1">
            <a:spLocks noGrp="1" noChangeArrowheads="1"/>
          </p:cNvSpPr>
          <p:nvPr/>
        </p:nvSpPr>
        <p:spPr bwMode="auto">
          <a:xfrm>
            <a:off x="4021138" y="9720263"/>
            <a:ext cx="3076575" cy="512762"/>
          </a:xfrm>
          <a:prstGeom prst="rect">
            <a:avLst/>
          </a:prstGeom>
          <a:noFill/>
          <a:ln w="9525">
            <a:noFill/>
            <a:miter lim="800000"/>
            <a:headEnd/>
            <a:tailEnd/>
          </a:ln>
        </p:spPr>
        <p:txBody>
          <a:bodyPr/>
          <a:lstStyle/>
          <a:p>
            <a:fld id="{3B73E9D4-662F-4C6B-9650-292EE67E8E53}" type="slidenum">
              <a:rPr lang="it-IT"/>
              <a:pPr/>
              <a:t>10</a:t>
            </a:fld>
            <a:endParaRPr lang="it-IT"/>
          </a:p>
        </p:txBody>
      </p:sp>
      <p:sp>
        <p:nvSpPr>
          <p:cNvPr id="62466" name="Rectangle 2"/>
          <p:cNvSpPr>
            <a:spLocks noGrp="1" noRot="1" noChangeAspect="1" noChangeArrowheads="1" noTextEdit="1"/>
          </p:cNvSpPr>
          <p:nvPr>
            <p:ph type="sldImg"/>
          </p:nvPr>
        </p:nvSpPr>
        <p:spPr bwMode="auto">
          <a:xfrm>
            <a:off x="779463" y="768350"/>
            <a:ext cx="5540375" cy="3836988"/>
          </a:xfrm>
          <a:prstGeom prst="rect">
            <a:avLst/>
          </a:prstGeom>
          <a:noFill/>
          <a:ln>
            <a:miter lim="800000"/>
            <a:headEnd/>
            <a:tailEnd/>
          </a:ln>
        </p:spPr>
      </p:sp>
      <p:sp>
        <p:nvSpPr>
          <p:cNvPr id="62467" name="Rectangle 3"/>
          <p:cNvSpPr>
            <a:spLocks noGrp="1" noChangeArrowheads="1"/>
          </p:cNvSpPr>
          <p:nvPr>
            <p:ph type="body" idx="1"/>
          </p:nvPr>
        </p:nvSpPr>
        <p:spPr bwMode="auto">
          <a:xfrm>
            <a:off x="709613" y="4860925"/>
            <a:ext cx="5680075" cy="4605338"/>
          </a:xfrm>
          <a:prstGeom prst="rect">
            <a:avLst/>
          </a:prstGeom>
          <a:noFill/>
          <a:ln>
            <a:miter lim="800000"/>
            <a:headEnd/>
            <a:tailEnd/>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4294967295"/>
          </p:nvPr>
        </p:nvSpPr>
        <p:spPr bwMode="auto">
          <a:xfrm>
            <a:off x="4021138" y="9720263"/>
            <a:ext cx="3076575" cy="512762"/>
          </a:xfrm>
          <a:prstGeom prst="rect">
            <a:avLst/>
          </a:prstGeom>
          <a:noFill/>
          <a:ln>
            <a:miter lim="800000"/>
            <a:headEnd/>
            <a:tailEnd/>
          </a:ln>
        </p:spPr>
        <p:txBody>
          <a:bodyPr/>
          <a:lstStyle/>
          <a:p>
            <a:fld id="{61AE855B-7D1E-40B8-8216-FDD9E75988FF}" type="slidenum">
              <a:rPr lang="it-IT"/>
              <a:pPr/>
              <a:t>11</a:t>
            </a:fld>
            <a:endParaRPr lang="it-IT"/>
          </a:p>
        </p:txBody>
      </p:sp>
      <p:sp>
        <p:nvSpPr>
          <p:cNvPr id="45059" name="Rectangle 2"/>
          <p:cNvSpPr>
            <a:spLocks noGrp="1" noRot="1" noChangeAspect="1" noChangeArrowheads="1" noTextEdit="1"/>
          </p:cNvSpPr>
          <p:nvPr>
            <p:ph type="sldImg"/>
          </p:nvPr>
        </p:nvSpPr>
        <p:spPr bwMode="auto">
          <a:xfrm>
            <a:off x="779463" y="768350"/>
            <a:ext cx="5540375" cy="3836988"/>
          </a:xfrm>
          <a:prstGeom prst="rect">
            <a:avLst/>
          </a:prstGeom>
          <a:noFill/>
          <a:ln>
            <a:miter lim="800000"/>
            <a:headEnd/>
            <a:tailEnd/>
          </a:ln>
        </p:spPr>
      </p:sp>
      <p:sp>
        <p:nvSpPr>
          <p:cNvPr id="45060" name="Rectangle 3"/>
          <p:cNvSpPr>
            <a:spLocks noGrp="1" noChangeArrowheads="1"/>
          </p:cNvSpPr>
          <p:nvPr>
            <p:ph type="body" idx="1"/>
          </p:nvPr>
        </p:nvSpPr>
        <p:spPr bwMode="auto">
          <a:xfrm>
            <a:off x="709613" y="4860925"/>
            <a:ext cx="5680075" cy="4605338"/>
          </a:xfrm>
          <a:prstGeom prst="rect">
            <a:avLst/>
          </a:prstGeom>
          <a:noFill/>
          <a:ln>
            <a:miter lim="800000"/>
            <a:headEnd/>
            <a:tailEnd/>
          </a:ln>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4294967295"/>
          </p:nvPr>
        </p:nvSpPr>
        <p:spPr bwMode="auto">
          <a:xfrm>
            <a:off x="4021138" y="9720263"/>
            <a:ext cx="3076575" cy="512762"/>
          </a:xfrm>
          <a:prstGeom prst="rect">
            <a:avLst/>
          </a:prstGeom>
          <a:noFill/>
          <a:ln>
            <a:miter lim="800000"/>
            <a:headEnd/>
            <a:tailEnd/>
          </a:ln>
        </p:spPr>
        <p:txBody>
          <a:bodyPr/>
          <a:lstStyle/>
          <a:p>
            <a:fld id="{61AE855B-7D1E-40B8-8216-FDD9E75988FF}" type="slidenum">
              <a:rPr lang="it-IT"/>
              <a:pPr/>
              <a:t>12</a:t>
            </a:fld>
            <a:endParaRPr lang="it-IT"/>
          </a:p>
        </p:txBody>
      </p:sp>
      <p:sp>
        <p:nvSpPr>
          <p:cNvPr id="45059" name="Rectangle 2"/>
          <p:cNvSpPr>
            <a:spLocks noGrp="1" noRot="1" noChangeAspect="1" noChangeArrowheads="1" noTextEdit="1"/>
          </p:cNvSpPr>
          <p:nvPr>
            <p:ph type="sldImg"/>
          </p:nvPr>
        </p:nvSpPr>
        <p:spPr bwMode="auto">
          <a:xfrm>
            <a:off x="779463" y="768350"/>
            <a:ext cx="5540375" cy="3836988"/>
          </a:xfrm>
          <a:prstGeom prst="rect">
            <a:avLst/>
          </a:prstGeom>
          <a:noFill/>
          <a:ln>
            <a:miter lim="800000"/>
            <a:headEnd/>
            <a:tailEnd/>
          </a:ln>
        </p:spPr>
      </p:sp>
      <p:sp>
        <p:nvSpPr>
          <p:cNvPr id="45060" name="Rectangle 3"/>
          <p:cNvSpPr>
            <a:spLocks noGrp="1" noChangeArrowheads="1"/>
          </p:cNvSpPr>
          <p:nvPr>
            <p:ph type="body" idx="1"/>
          </p:nvPr>
        </p:nvSpPr>
        <p:spPr bwMode="auto">
          <a:xfrm>
            <a:off x="709613" y="4860925"/>
            <a:ext cx="5680075" cy="4605338"/>
          </a:xfrm>
          <a:prstGeom prst="rect">
            <a:avLst/>
          </a:prstGeom>
          <a:noFill/>
          <a:ln>
            <a:miter lim="800000"/>
            <a:headEnd/>
            <a:tailEnd/>
          </a:ln>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4294967295"/>
          </p:nvPr>
        </p:nvSpPr>
        <p:spPr bwMode="auto">
          <a:xfrm>
            <a:off x="4021138" y="9720263"/>
            <a:ext cx="3076575" cy="512762"/>
          </a:xfrm>
          <a:prstGeom prst="rect">
            <a:avLst/>
          </a:prstGeom>
          <a:noFill/>
          <a:ln>
            <a:miter lim="800000"/>
            <a:headEnd/>
            <a:tailEnd/>
          </a:ln>
        </p:spPr>
        <p:txBody>
          <a:bodyPr/>
          <a:lstStyle/>
          <a:p>
            <a:fld id="{61AE855B-7D1E-40B8-8216-FDD9E75988FF}" type="slidenum">
              <a:rPr lang="it-IT"/>
              <a:pPr/>
              <a:t>13</a:t>
            </a:fld>
            <a:endParaRPr lang="it-IT"/>
          </a:p>
        </p:txBody>
      </p:sp>
      <p:sp>
        <p:nvSpPr>
          <p:cNvPr id="45059" name="Rectangle 2"/>
          <p:cNvSpPr>
            <a:spLocks noGrp="1" noRot="1" noChangeAspect="1" noChangeArrowheads="1" noTextEdit="1"/>
          </p:cNvSpPr>
          <p:nvPr>
            <p:ph type="sldImg"/>
          </p:nvPr>
        </p:nvSpPr>
        <p:spPr bwMode="auto">
          <a:xfrm>
            <a:off x="779463" y="768350"/>
            <a:ext cx="5540375" cy="3836988"/>
          </a:xfrm>
          <a:prstGeom prst="rect">
            <a:avLst/>
          </a:prstGeom>
          <a:noFill/>
          <a:ln>
            <a:miter lim="800000"/>
            <a:headEnd/>
            <a:tailEnd/>
          </a:ln>
        </p:spPr>
      </p:sp>
      <p:sp>
        <p:nvSpPr>
          <p:cNvPr id="45060" name="Rectangle 3"/>
          <p:cNvSpPr>
            <a:spLocks noGrp="1" noChangeArrowheads="1"/>
          </p:cNvSpPr>
          <p:nvPr>
            <p:ph type="body" idx="1"/>
          </p:nvPr>
        </p:nvSpPr>
        <p:spPr bwMode="auto">
          <a:xfrm>
            <a:off x="709613" y="4860925"/>
            <a:ext cx="5680075" cy="4605338"/>
          </a:xfrm>
          <a:prstGeom prst="rect">
            <a:avLst/>
          </a:prstGeom>
          <a:noFill/>
          <a:ln>
            <a:miter lim="800000"/>
            <a:headEnd/>
            <a:tailEnd/>
          </a:ln>
        </p:spPr>
        <p:txBody>
          <a:bodyPr/>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4294967295"/>
          </p:nvPr>
        </p:nvSpPr>
        <p:spPr bwMode="auto">
          <a:xfrm>
            <a:off x="4021138" y="9720263"/>
            <a:ext cx="3076575" cy="512762"/>
          </a:xfrm>
          <a:prstGeom prst="rect">
            <a:avLst/>
          </a:prstGeom>
          <a:noFill/>
          <a:ln>
            <a:miter lim="800000"/>
            <a:headEnd/>
            <a:tailEnd/>
          </a:ln>
        </p:spPr>
        <p:txBody>
          <a:bodyPr/>
          <a:lstStyle/>
          <a:p>
            <a:fld id="{61AE855B-7D1E-40B8-8216-FDD9E75988FF}" type="slidenum">
              <a:rPr lang="it-IT"/>
              <a:pPr/>
              <a:t>14</a:t>
            </a:fld>
            <a:endParaRPr lang="it-IT"/>
          </a:p>
        </p:txBody>
      </p:sp>
      <p:sp>
        <p:nvSpPr>
          <p:cNvPr id="45059" name="Rectangle 2"/>
          <p:cNvSpPr>
            <a:spLocks noGrp="1" noRot="1" noChangeAspect="1" noChangeArrowheads="1" noTextEdit="1"/>
          </p:cNvSpPr>
          <p:nvPr>
            <p:ph type="sldImg"/>
          </p:nvPr>
        </p:nvSpPr>
        <p:spPr bwMode="auto">
          <a:xfrm>
            <a:off x="779463" y="768350"/>
            <a:ext cx="5540375" cy="3836988"/>
          </a:xfrm>
          <a:prstGeom prst="rect">
            <a:avLst/>
          </a:prstGeom>
          <a:noFill/>
          <a:ln>
            <a:miter lim="800000"/>
            <a:headEnd/>
            <a:tailEnd/>
          </a:ln>
        </p:spPr>
      </p:sp>
      <p:sp>
        <p:nvSpPr>
          <p:cNvPr id="45060" name="Rectangle 3"/>
          <p:cNvSpPr>
            <a:spLocks noGrp="1" noChangeArrowheads="1"/>
          </p:cNvSpPr>
          <p:nvPr>
            <p:ph type="body" idx="1"/>
          </p:nvPr>
        </p:nvSpPr>
        <p:spPr bwMode="auto">
          <a:xfrm>
            <a:off x="709613" y="4860925"/>
            <a:ext cx="5680075" cy="4605338"/>
          </a:xfrm>
          <a:prstGeom prst="rect">
            <a:avLst/>
          </a:prstGeom>
          <a:noFill/>
          <a:ln>
            <a:miter lim="800000"/>
            <a:headEnd/>
            <a:tailEnd/>
          </a:ln>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4294967295"/>
          </p:nvPr>
        </p:nvSpPr>
        <p:spPr bwMode="auto">
          <a:xfrm>
            <a:off x="4021138" y="9720263"/>
            <a:ext cx="3076575" cy="512762"/>
          </a:xfrm>
          <a:prstGeom prst="rect">
            <a:avLst/>
          </a:prstGeom>
          <a:noFill/>
          <a:ln>
            <a:miter lim="800000"/>
            <a:headEnd/>
            <a:tailEnd/>
          </a:ln>
        </p:spPr>
        <p:txBody>
          <a:bodyPr/>
          <a:lstStyle/>
          <a:p>
            <a:fld id="{61AE855B-7D1E-40B8-8216-FDD9E75988FF}" type="slidenum">
              <a:rPr lang="it-IT"/>
              <a:pPr/>
              <a:t>15</a:t>
            </a:fld>
            <a:endParaRPr lang="it-IT"/>
          </a:p>
        </p:txBody>
      </p:sp>
      <p:sp>
        <p:nvSpPr>
          <p:cNvPr id="45059" name="Rectangle 2"/>
          <p:cNvSpPr>
            <a:spLocks noGrp="1" noRot="1" noChangeAspect="1" noChangeArrowheads="1" noTextEdit="1"/>
          </p:cNvSpPr>
          <p:nvPr>
            <p:ph type="sldImg"/>
          </p:nvPr>
        </p:nvSpPr>
        <p:spPr bwMode="auto">
          <a:xfrm>
            <a:off x="779463" y="768350"/>
            <a:ext cx="5540375" cy="3836988"/>
          </a:xfrm>
          <a:prstGeom prst="rect">
            <a:avLst/>
          </a:prstGeom>
          <a:noFill/>
          <a:ln>
            <a:miter lim="800000"/>
            <a:headEnd/>
            <a:tailEnd/>
          </a:ln>
        </p:spPr>
      </p:sp>
      <p:sp>
        <p:nvSpPr>
          <p:cNvPr id="45060" name="Rectangle 3"/>
          <p:cNvSpPr>
            <a:spLocks noGrp="1" noChangeArrowheads="1"/>
          </p:cNvSpPr>
          <p:nvPr>
            <p:ph type="body" idx="1"/>
          </p:nvPr>
        </p:nvSpPr>
        <p:spPr bwMode="auto">
          <a:xfrm>
            <a:off x="709613" y="4860925"/>
            <a:ext cx="5680075" cy="4605338"/>
          </a:xfrm>
          <a:prstGeom prst="rect">
            <a:avLst/>
          </a:prstGeom>
          <a:noFill/>
          <a:ln>
            <a:miter lim="800000"/>
            <a:headEnd/>
            <a:tailEnd/>
          </a:ln>
        </p:spPr>
        <p:txBody>
          <a:bodyPr/>
          <a:lstStyle/>
          <a:p>
            <a:pPr eaLnBrk="1" hangingPunct="1"/>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4294967295"/>
          </p:nvPr>
        </p:nvSpPr>
        <p:spPr bwMode="auto">
          <a:xfrm>
            <a:off x="4021138" y="9720263"/>
            <a:ext cx="3076575" cy="512762"/>
          </a:xfrm>
          <a:prstGeom prst="rect">
            <a:avLst/>
          </a:prstGeom>
          <a:noFill/>
          <a:ln>
            <a:miter lim="800000"/>
            <a:headEnd/>
            <a:tailEnd/>
          </a:ln>
        </p:spPr>
        <p:txBody>
          <a:bodyPr/>
          <a:lstStyle/>
          <a:p>
            <a:fld id="{61AE855B-7D1E-40B8-8216-FDD9E75988FF}" type="slidenum">
              <a:rPr lang="it-IT"/>
              <a:pPr/>
              <a:t>16</a:t>
            </a:fld>
            <a:endParaRPr lang="it-IT"/>
          </a:p>
        </p:txBody>
      </p:sp>
      <p:sp>
        <p:nvSpPr>
          <p:cNvPr id="45059" name="Rectangle 2"/>
          <p:cNvSpPr>
            <a:spLocks noGrp="1" noRot="1" noChangeAspect="1" noChangeArrowheads="1" noTextEdit="1"/>
          </p:cNvSpPr>
          <p:nvPr>
            <p:ph type="sldImg"/>
          </p:nvPr>
        </p:nvSpPr>
        <p:spPr bwMode="auto">
          <a:xfrm>
            <a:off x="779463" y="768350"/>
            <a:ext cx="5540375" cy="3836988"/>
          </a:xfrm>
          <a:prstGeom prst="rect">
            <a:avLst/>
          </a:prstGeom>
          <a:noFill/>
          <a:ln>
            <a:miter lim="800000"/>
            <a:headEnd/>
            <a:tailEnd/>
          </a:ln>
        </p:spPr>
      </p:sp>
      <p:sp>
        <p:nvSpPr>
          <p:cNvPr id="45060" name="Rectangle 3"/>
          <p:cNvSpPr>
            <a:spLocks noGrp="1" noChangeArrowheads="1"/>
          </p:cNvSpPr>
          <p:nvPr>
            <p:ph type="body" idx="1"/>
          </p:nvPr>
        </p:nvSpPr>
        <p:spPr bwMode="auto">
          <a:xfrm>
            <a:off x="709613" y="4860925"/>
            <a:ext cx="5680075" cy="4605338"/>
          </a:xfrm>
          <a:prstGeom prst="rect">
            <a:avLst/>
          </a:prstGeom>
          <a:noFill/>
          <a:ln>
            <a:miter lim="800000"/>
            <a:headEnd/>
            <a:tailEnd/>
          </a:ln>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txBox="1">
            <a:spLocks noGrp="1" noChangeArrowheads="1"/>
          </p:cNvSpPr>
          <p:nvPr/>
        </p:nvSpPr>
        <p:spPr bwMode="auto">
          <a:xfrm>
            <a:off x="4021138" y="9720263"/>
            <a:ext cx="3076575" cy="512762"/>
          </a:xfrm>
          <a:prstGeom prst="rect">
            <a:avLst/>
          </a:prstGeom>
          <a:noFill/>
          <a:ln w="9525">
            <a:noFill/>
            <a:miter lim="800000"/>
            <a:headEnd/>
            <a:tailEnd/>
          </a:ln>
        </p:spPr>
        <p:txBody>
          <a:bodyPr/>
          <a:lstStyle/>
          <a:p>
            <a:fld id="{3B73E9D4-662F-4C6B-9650-292EE67E8E53}" type="slidenum">
              <a:rPr lang="it-IT"/>
              <a:pPr/>
              <a:t>17</a:t>
            </a:fld>
            <a:endParaRPr lang="it-IT"/>
          </a:p>
        </p:txBody>
      </p:sp>
      <p:sp>
        <p:nvSpPr>
          <p:cNvPr id="62466" name="Rectangle 2"/>
          <p:cNvSpPr>
            <a:spLocks noGrp="1" noRot="1" noChangeAspect="1" noChangeArrowheads="1" noTextEdit="1"/>
          </p:cNvSpPr>
          <p:nvPr>
            <p:ph type="sldImg"/>
          </p:nvPr>
        </p:nvSpPr>
        <p:spPr bwMode="auto">
          <a:xfrm>
            <a:off x="779463" y="768350"/>
            <a:ext cx="5540375" cy="3836988"/>
          </a:xfrm>
          <a:prstGeom prst="rect">
            <a:avLst/>
          </a:prstGeom>
          <a:noFill/>
          <a:ln>
            <a:miter lim="800000"/>
            <a:headEnd/>
            <a:tailEnd/>
          </a:ln>
        </p:spPr>
      </p:sp>
      <p:sp>
        <p:nvSpPr>
          <p:cNvPr id="62467" name="Rectangle 3"/>
          <p:cNvSpPr>
            <a:spLocks noGrp="1" noChangeArrowheads="1"/>
          </p:cNvSpPr>
          <p:nvPr>
            <p:ph type="body" idx="1"/>
          </p:nvPr>
        </p:nvSpPr>
        <p:spPr bwMode="auto">
          <a:xfrm>
            <a:off x="709613" y="4860925"/>
            <a:ext cx="5680075" cy="4605338"/>
          </a:xfrm>
          <a:prstGeom prst="rect">
            <a:avLst/>
          </a:prstGeom>
          <a:noFill/>
          <a:ln>
            <a:miter lim="800000"/>
            <a:headEnd/>
            <a:tailEnd/>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921A4A-8797-47DE-AF2D-B40BA091D8AB}" type="slidenum">
              <a:rPr lang="it-IT"/>
              <a:pPr/>
              <a:t>18</a:t>
            </a:fld>
            <a:endParaRPr lang="it-IT"/>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1F490D-F773-4CAB-8AAC-75C1ED33E46C}" type="slidenum">
              <a:rPr lang="it-IT"/>
              <a:pPr/>
              <a:t>19</a:t>
            </a:fld>
            <a:endParaRPr lang="it-IT"/>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4C804EB-C357-46F7-BE3D-1836287343B1}" type="slidenum">
              <a:rPr lang="it-IT" smtClean="0"/>
              <a:pPr/>
              <a:t>2</a:t>
            </a:fld>
            <a:endParaRPr lang="it-IT"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lnSpc>
                <a:spcPct val="90000"/>
              </a:lnSpc>
            </a:pPr>
            <a:r>
              <a:rPr lang="it-IT" dirty="0" err="1" smtClean="0"/>
              <a:t>This</a:t>
            </a:r>
            <a:r>
              <a:rPr lang="it-IT" dirty="0" smtClean="0"/>
              <a:t> </a:t>
            </a:r>
            <a:r>
              <a:rPr lang="it-IT" dirty="0" err="1" smtClean="0"/>
              <a:t>is</a:t>
            </a:r>
            <a:r>
              <a:rPr lang="it-IT" dirty="0" smtClean="0"/>
              <a:t> the </a:t>
            </a:r>
            <a:r>
              <a:rPr lang="it-IT" dirty="0" err="1" smtClean="0"/>
              <a:t>outline</a:t>
            </a:r>
            <a:r>
              <a:rPr lang="it-IT" dirty="0" smtClean="0"/>
              <a:t> </a:t>
            </a:r>
            <a:r>
              <a:rPr lang="it-IT" dirty="0" err="1" smtClean="0"/>
              <a:t>of</a:t>
            </a:r>
            <a:r>
              <a:rPr lang="it-IT" dirty="0" smtClean="0"/>
              <a:t> the </a:t>
            </a:r>
            <a:r>
              <a:rPr lang="it-IT" dirty="0" err="1" smtClean="0"/>
              <a:t>presentation</a:t>
            </a:r>
            <a:r>
              <a:rPr lang="it-IT" dirty="0" smtClean="0"/>
              <a:t>.</a:t>
            </a:r>
          </a:p>
          <a:p>
            <a:pPr eaLnBrk="1" hangingPunct="1">
              <a:lnSpc>
                <a:spcPct val="90000"/>
              </a:lnSpc>
            </a:pPr>
            <a:endParaRPr lang="it-IT" dirty="0" smtClean="0"/>
          </a:p>
          <a:p>
            <a:pPr eaLnBrk="1" hangingPunct="1">
              <a:lnSpc>
                <a:spcPct val="90000"/>
              </a:lnSpc>
            </a:pPr>
            <a:r>
              <a:rPr lang="it-IT" dirty="0" err="1" smtClean="0"/>
              <a:t>Fist</a:t>
            </a:r>
            <a:r>
              <a:rPr lang="it-IT" dirty="0" smtClean="0"/>
              <a:t> </a:t>
            </a:r>
            <a:r>
              <a:rPr lang="it-IT" dirty="0" err="1" smtClean="0"/>
              <a:t>of</a:t>
            </a:r>
            <a:r>
              <a:rPr lang="it-IT" dirty="0" smtClean="0"/>
              <a:t> </a:t>
            </a:r>
            <a:r>
              <a:rPr lang="it-IT" dirty="0" err="1" smtClean="0"/>
              <a:t>all</a:t>
            </a:r>
            <a:r>
              <a:rPr lang="it-IT" dirty="0" smtClean="0"/>
              <a:t>, </a:t>
            </a:r>
            <a:r>
              <a:rPr lang="it-IT" dirty="0" err="1" smtClean="0"/>
              <a:t>we</a:t>
            </a:r>
            <a:r>
              <a:rPr lang="it-IT" dirty="0" smtClean="0"/>
              <a:t> </a:t>
            </a:r>
            <a:r>
              <a:rPr lang="it-IT" dirty="0" err="1" smtClean="0"/>
              <a:t>needed</a:t>
            </a:r>
            <a:r>
              <a:rPr lang="it-IT" dirty="0" smtClean="0"/>
              <a:t> </a:t>
            </a:r>
            <a:r>
              <a:rPr lang="it-IT" dirty="0" err="1" smtClean="0"/>
              <a:t>an</a:t>
            </a:r>
            <a:r>
              <a:rPr lang="it-IT" dirty="0" smtClean="0"/>
              <a:t> </a:t>
            </a:r>
            <a:r>
              <a:rPr lang="it-IT" dirty="0" err="1" smtClean="0"/>
              <a:t>accurat</a:t>
            </a:r>
            <a:r>
              <a:rPr lang="it-IT" dirty="0" smtClean="0"/>
              <a:t> </a:t>
            </a:r>
            <a:r>
              <a:rPr lang="it-IT" dirty="0" err="1" smtClean="0"/>
              <a:t>model</a:t>
            </a:r>
            <a:r>
              <a:rPr lang="it-IT" dirty="0" smtClean="0"/>
              <a:t> </a:t>
            </a:r>
            <a:r>
              <a:rPr lang="it-IT" dirty="0" err="1" smtClean="0"/>
              <a:t>of</a:t>
            </a:r>
            <a:r>
              <a:rPr lang="it-IT" dirty="0" smtClean="0"/>
              <a:t> the detector in </a:t>
            </a:r>
            <a:r>
              <a:rPr lang="it-IT" dirty="0" err="1" smtClean="0"/>
              <a:t>order</a:t>
            </a:r>
            <a:r>
              <a:rPr lang="it-IT" dirty="0" smtClean="0"/>
              <a:t> </a:t>
            </a:r>
            <a:r>
              <a:rPr lang="it-IT" dirty="0" err="1" smtClean="0"/>
              <a:t>to</a:t>
            </a:r>
            <a:r>
              <a:rPr lang="it-IT" dirty="0" smtClean="0"/>
              <a:t> </a:t>
            </a:r>
            <a:r>
              <a:rPr lang="it-IT" dirty="0" err="1" smtClean="0"/>
              <a:t>perform</a:t>
            </a:r>
            <a:r>
              <a:rPr lang="it-IT" dirty="0" smtClean="0"/>
              <a:t> </a:t>
            </a:r>
            <a:r>
              <a:rPr lang="it-IT" dirty="0" err="1" smtClean="0"/>
              <a:t>reliable</a:t>
            </a:r>
            <a:r>
              <a:rPr lang="it-IT" dirty="0" smtClean="0"/>
              <a:t> </a:t>
            </a:r>
            <a:r>
              <a:rPr lang="it-IT" dirty="0" err="1" smtClean="0"/>
              <a:t>simulations</a:t>
            </a:r>
            <a:r>
              <a:rPr lang="it-IT" dirty="0" smtClean="0"/>
              <a:t> at </a:t>
            </a:r>
            <a:r>
              <a:rPr lang="it-IT" dirty="0" err="1" smtClean="0"/>
              <a:t>circuit</a:t>
            </a:r>
            <a:r>
              <a:rPr lang="it-IT" dirty="0" smtClean="0"/>
              <a:t> </a:t>
            </a:r>
            <a:r>
              <a:rPr lang="it-IT" dirty="0" err="1" smtClean="0"/>
              <a:t>level</a:t>
            </a:r>
            <a:r>
              <a:rPr lang="it-IT" dirty="0" smtClean="0"/>
              <a:t>. So, the </a:t>
            </a:r>
            <a:r>
              <a:rPr lang="it-IT" dirty="0" err="1" smtClean="0"/>
              <a:t>classical</a:t>
            </a:r>
            <a:r>
              <a:rPr lang="it-IT" dirty="0" smtClean="0"/>
              <a:t> </a:t>
            </a:r>
            <a:r>
              <a:rPr lang="it-IT" dirty="0" err="1" smtClean="0"/>
              <a:t>model</a:t>
            </a:r>
            <a:r>
              <a:rPr lang="it-IT" dirty="0" smtClean="0"/>
              <a:t> </a:t>
            </a:r>
            <a:r>
              <a:rPr lang="it-IT" dirty="0" err="1" smtClean="0"/>
              <a:t>of</a:t>
            </a:r>
            <a:r>
              <a:rPr lang="it-IT" dirty="0" smtClean="0"/>
              <a:t> the SiPM </a:t>
            </a:r>
            <a:r>
              <a:rPr lang="it-IT" dirty="0" err="1" smtClean="0"/>
              <a:t>has</a:t>
            </a:r>
            <a:r>
              <a:rPr lang="it-IT" dirty="0" smtClean="0"/>
              <a:t> </a:t>
            </a:r>
            <a:r>
              <a:rPr lang="it-IT" dirty="0" err="1" smtClean="0"/>
              <a:t>been</a:t>
            </a:r>
            <a:r>
              <a:rPr lang="it-IT" dirty="0" smtClean="0"/>
              <a:t> </a:t>
            </a:r>
            <a:r>
              <a:rPr lang="it-IT" dirty="0" err="1" smtClean="0"/>
              <a:t>modified</a:t>
            </a:r>
            <a:r>
              <a:rPr lang="it-IT" dirty="0" smtClean="0"/>
              <a:t> </a:t>
            </a:r>
            <a:r>
              <a:rPr lang="it-IT" dirty="0" err="1" smtClean="0"/>
              <a:t>by</a:t>
            </a:r>
            <a:r>
              <a:rPr lang="it-IT" dirty="0" smtClean="0"/>
              <a:t> </a:t>
            </a:r>
            <a:r>
              <a:rPr lang="it-IT" dirty="0" err="1" smtClean="0"/>
              <a:t>adding</a:t>
            </a:r>
            <a:r>
              <a:rPr lang="it-IT" dirty="0" smtClean="0"/>
              <a:t> some </a:t>
            </a:r>
            <a:r>
              <a:rPr lang="it-IT" dirty="0" err="1" smtClean="0"/>
              <a:t>relevant</a:t>
            </a:r>
            <a:r>
              <a:rPr lang="it-IT" dirty="0" smtClean="0"/>
              <a:t> </a:t>
            </a:r>
            <a:r>
              <a:rPr lang="it-IT" dirty="0" err="1" smtClean="0"/>
              <a:t>features</a:t>
            </a:r>
            <a:r>
              <a:rPr lang="it-IT" dirty="0" smtClean="0"/>
              <a:t> </a:t>
            </a:r>
            <a:r>
              <a:rPr lang="it-IT" dirty="0" err="1" smtClean="0"/>
              <a:t>which</a:t>
            </a:r>
            <a:r>
              <a:rPr lang="it-IT" dirty="0" smtClean="0"/>
              <a:t> </a:t>
            </a:r>
            <a:r>
              <a:rPr lang="it-IT" dirty="0" err="1" smtClean="0"/>
              <a:t>gives</a:t>
            </a:r>
            <a:r>
              <a:rPr lang="it-IT" dirty="0" smtClean="0"/>
              <a:t> </a:t>
            </a:r>
            <a:r>
              <a:rPr lang="it-IT" dirty="0" err="1" smtClean="0"/>
              <a:t>remarkable</a:t>
            </a:r>
            <a:r>
              <a:rPr lang="it-IT" dirty="0" smtClean="0"/>
              <a:t> </a:t>
            </a:r>
            <a:r>
              <a:rPr lang="it-IT" dirty="0" err="1" smtClean="0"/>
              <a:t>contributions</a:t>
            </a:r>
            <a:r>
              <a:rPr lang="it-IT" dirty="0" smtClean="0"/>
              <a:t> </a:t>
            </a:r>
            <a:r>
              <a:rPr lang="it-IT" dirty="0" err="1" smtClean="0"/>
              <a:t>to</a:t>
            </a:r>
            <a:r>
              <a:rPr lang="it-IT" dirty="0" smtClean="0"/>
              <a:t> the </a:t>
            </a:r>
            <a:r>
              <a:rPr lang="it-IT" dirty="0" err="1" smtClean="0"/>
              <a:t>electrical</a:t>
            </a:r>
            <a:r>
              <a:rPr lang="it-IT" dirty="0" smtClean="0"/>
              <a:t> </a:t>
            </a:r>
            <a:r>
              <a:rPr lang="it-IT" dirty="0" err="1" smtClean="0"/>
              <a:t>behaviour</a:t>
            </a:r>
            <a:r>
              <a:rPr lang="it-IT" dirty="0" smtClean="0"/>
              <a:t> </a:t>
            </a:r>
            <a:r>
              <a:rPr lang="it-IT" dirty="0" err="1" smtClean="0"/>
              <a:t>of</a:t>
            </a:r>
            <a:r>
              <a:rPr lang="it-IT" dirty="0" smtClean="0"/>
              <a:t> the detector </a:t>
            </a:r>
            <a:r>
              <a:rPr lang="it-IT" dirty="0" err="1" smtClean="0"/>
              <a:t>itself</a:t>
            </a:r>
            <a:r>
              <a:rPr lang="it-IT" dirty="0" smtClean="0"/>
              <a:t> and, </a:t>
            </a:r>
            <a:r>
              <a:rPr lang="it-IT" dirty="0" err="1" smtClean="0"/>
              <a:t>moreover</a:t>
            </a:r>
            <a:r>
              <a:rPr lang="it-IT" dirty="0" smtClean="0"/>
              <a:t> </a:t>
            </a:r>
            <a:r>
              <a:rPr lang="it-IT" dirty="0" err="1" smtClean="0"/>
              <a:t>we</a:t>
            </a:r>
            <a:r>
              <a:rPr lang="it-IT" dirty="0" smtClean="0"/>
              <a:t> set up a </a:t>
            </a:r>
            <a:r>
              <a:rPr lang="it-IT" dirty="0" err="1" smtClean="0"/>
              <a:t>suitable</a:t>
            </a:r>
            <a:r>
              <a:rPr lang="it-IT" dirty="0" smtClean="0"/>
              <a:t> </a:t>
            </a:r>
            <a:r>
              <a:rPr lang="it-IT" dirty="0" err="1" smtClean="0"/>
              <a:t>extraction</a:t>
            </a:r>
            <a:r>
              <a:rPr lang="it-IT" dirty="0" smtClean="0"/>
              <a:t> procedure </a:t>
            </a:r>
            <a:r>
              <a:rPr lang="it-IT" dirty="0" err="1" smtClean="0"/>
              <a:t>to</a:t>
            </a:r>
            <a:r>
              <a:rPr lang="it-IT" dirty="0" smtClean="0"/>
              <a:t> </a:t>
            </a:r>
            <a:r>
              <a:rPr lang="it-IT" dirty="0" err="1" smtClean="0"/>
              <a:t>evaluate</a:t>
            </a:r>
            <a:r>
              <a:rPr lang="it-IT" dirty="0" smtClean="0"/>
              <a:t> the </a:t>
            </a:r>
            <a:r>
              <a:rPr lang="it-IT" dirty="0" err="1" smtClean="0"/>
              <a:t>paramenters</a:t>
            </a:r>
            <a:r>
              <a:rPr lang="it-IT" dirty="0" smtClean="0"/>
              <a:t> </a:t>
            </a:r>
            <a:r>
              <a:rPr lang="it-IT" dirty="0" err="1" smtClean="0"/>
              <a:t>involved</a:t>
            </a:r>
            <a:r>
              <a:rPr lang="it-IT" dirty="0" smtClean="0"/>
              <a:t> in the </a:t>
            </a:r>
            <a:r>
              <a:rPr lang="it-IT" dirty="0" err="1" smtClean="0"/>
              <a:t>model</a:t>
            </a:r>
            <a:r>
              <a:rPr lang="it-IT" dirty="0" smtClean="0"/>
              <a:t>.</a:t>
            </a:r>
          </a:p>
          <a:p>
            <a:pPr eaLnBrk="1" hangingPunct="1">
              <a:lnSpc>
                <a:spcPct val="90000"/>
              </a:lnSpc>
            </a:pPr>
            <a:endParaRPr lang="it-IT" dirty="0" smtClean="0"/>
          </a:p>
          <a:p>
            <a:pPr eaLnBrk="1" hangingPunct="1">
              <a:lnSpc>
                <a:spcPct val="90000"/>
              </a:lnSpc>
            </a:pPr>
            <a:r>
              <a:rPr lang="it-IT" dirty="0" err="1" smtClean="0"/>
              <a:t>After</a:t>
            </a:r>
            <a:r>
              <a:rPr lang="it-IT" dirty="0" smtClean="0"/>
              <a:t> </a:t>
            </a:r>
            <a:r>
              <a:rPr lang="it-IT" dirty="0" err="1" smtClean="0"/>
              <a:t>that</a:t>
            </a:r>
            <a:r>
              <a:rPr lang="it-IT" dirty="0" smtClean="0"/>
              <a:t>, </a:t>
            </a:r>
            <a:r>
              <a:rPr lang="it-IT" dirty="0" err="1" smtClean="0"/>
              <a:t>different</a:t>
            </a:r>
            <a:r>
              <a:rPr lang="it-IT" dirty="0" smtClean="0"/>
              <a:t> front-end </a:t>
            </a:r>
            <a:r>
              <a:rPr lang="it-IT" dirty="0" err="1" smtClean="0"/>
              <a:t>circuit</a:t>
            </a:r>
            <a:r>
              <a:rPr lang="it-IT" dirty="0" smtClean="0"/>
              <a:t> </a:t>
            </a:r>
            <a:r>
              <a:rPr lang="it-IT" dirty="0" err="1" smtClean="0"/>
              <a:t>solutions</a:t>
            </a:r>
            <a:r>
              <a:rPr lang="it-IT" dirty="0" smtClean="0"/>
              <a:t> </a:t>
            </a:r>
            <a:r>
              <a:rPr lang="it-IT" dirty="0" err="1" smtClean="0"/>
              <a:t>have</a:t>
            </a:r>
            <a:r>
              <a:rPr lang="it-IT" dirty="0" smtClean="0"/>
              <a:t> </a:t>
            </a:r>
            <a:r>
              <a:rPr lang="it-IT" dirty="0" err="1" smtClean="0"/>
              <a:t>been</a:t>
            </a:r>
            <a:r>
              <a:rPr lang="it-IT" dirty="0" smtClean="0"/>
              <a:t> </a:t>
            </a:r>
            <a:r>
              <a:rPr lang="it-IT" dirty="0" err="1" smtClean="0"/>
              <a:t>compared</a:t>
            </a:r>
            <a:r>
              <a:rPr lang="it-IT" dirty="0" smtClean="0"/>
              <a:t> </a:t>
            </a:r>
            <a:r>
              <a:rPr lang="it-IT" dirty="0" err="1" smtClean="0"/>
              <a:t>to</a:t>
            </a:r>
            <a:r>
              <a:rPr lang="it-IT" dirty="0" smtClean="0"/>
              <a:t> </a:t>
            </a:r>
            <a:r>
              <a:rPr lang="it-IT" dirty="0" err="1" smtClean="0"/>
              <a:t>find</a:t>
            </a:r>
            <a:r>
              <a:rPr lang="it-IT" dirty="0" smtClean="0"/>
              <a:t> out the </a:t>
            </a:r>
            <a:r>
              <a:rPr lang="it-IT" dirty="0" err="1" smtClean="0"/>
              <a:t>most</a:t>
            </a:r>
            <a:r>
              <a:rPr lang="it-IT" dirty="0" smtClean="0"/>
              <a:t> </a:t>
            </a:r>
            <a:r>
              <a:rPr lang="it-IT" dirty="0" err="1" smtClean="0"/>
              <a:t>suitable</a:t>
            </a:r>
            <a:r>
              <a:rPr lang="it-IT" dirty="0" smtClean="0"/>
              <a:t> </a:t>
            </a:r>
            <a:r>
              <a:rPr lang="it-IT" dirty="0" err="1" smtClean="0"/>
              <a:t>one</a:t>
            </a:r>
            <a:r>
              <a:rPr lang="it-IT" dirty="0" smtClean="0"/>
              <a:t>, </a:t>
            </a:r>
            <a:r>
              <a:rPr lang="it-IT" dirty="0" err="1" smtClean="0"/>
              <a:t>considering</a:t>
            </a:r>
            <a:r>
              <a:rPr lang="it-IT" dirty="0" smtClean="0"/>
              <a:t> the SiPM </a:t>
            </a:r>
            <a:r>
              <a:rPr lang="it-IT" dirty="0" err="1" smtClean="0"/>
              <a:t>characteristics</a:t>
            </a:r>
            <a:r>
              <a:rPr lang="it-IT" dirty="0" smtClean="0"/>
              <a:t>. Some </a:t>
            </a:r>
            <a:r>
              <a:rPr lang="it-IT" dirty="0" err="1" smtClean="0"/>
              <a:t>prototypes</a:t>
            </a:r>
            <a:r>
              <a:rPr lang="it-IT" dirty="0" smtClean="0"/>
              <a:t> </a:t>
            </a:r>
            <a:r>
              <a:rPr lang="it-IT" dirty="0" err="1" smtClean="0"/>
              <a:t>of</a:t>
            </a:r>
            <a:r>
              <a:rPr lang="it-IT" dirty="0" smtClean="0"/>
              <a:t> the </a:t>
            </a:r>
            <a:r>
              <a:rPr lang="it-IT" dirty="0" err="1" smtClean="0"/>
              <a:t>very</a:t>
            </a:r>
            <a:r>
              <a:rPr lang="it-IT" dirty="0" smtClean="0"/>
              <a:t> first front-end </a:t>
            </a:r>
            <a:r>
              <a:rPr lang="it-IT" dirty="0" err="1" smtClean="0"/>
              <a:t>have</a:t>
            </a:r>
            <a:r>
              <a:rPr lang="it-IT" dirty="0" smtClean="0"/>
              <a:t> </a:t>
            </a:r>
            <a:r>
              <a:rPr lang="it-IT" dirty="0" err="1" smtClean="0"/>
              <a:t>been</a:t>
            </a:r>
            <a:r>
              <a:rPr lang="it-IT" dirty="0" smtClean="0"/>
              <a:t> </a:t>
            </a:r>
            <a:r>
              <a:rPr lang="it-IT" dirty="0" err="1" smtClean="0"/>
              <a:t>realized</a:t>
            </a:r>
            <a:r>
              <a:rPr lang="it-IT" dirty="0" smtClean="0"/>
              <a:t> and some </a:t>
            </a:r>
            <a:r>
              <a:rPr lang="it-IT" dirty="0" err="1" smtClean="0"/>
              <a:t>results</a:t>
            </a:r>
            <a:r>
              <a:rPr lang="it-IT" dirty="0" smtClean="0"/>
              <a:t> </a:t>
            </a:r>
            <a:r>
              <a:rPr lang="it-IT" dirty="0" err="1" smtClean="0"/>
              <a:t>fromt</a:t>
            </a:r>
            <a:r>
              <a:rPr lang="it-IT" dirty="0" smtClean="0"/>
              <a:t> </a:t>
            </a:r>
            <a:r>
              <a:rPr lang="it-IT" dirty="0" err="1" smtClean="0"/>
              <a:t>their</a:t>
            </a:r>
            <a:r>
              <a:rPr lang="it-IT" dirty="0" smtClean="0"/>
              <a:t> </a:t>
            </a:r>
            <a:r>
              <a:rPr lang="it-IT" dirty="0" err="1" smtClean="0"/>
              <a:t>characterization</a:t>
            </a:r>
            <a:r>
              <a:rPr lang="it-IT" dirty="0" smtClean="0"/>
              <a:t> </a:t>
            </a:r>
            <a:r>
              <a:rPr lang="it-IT" dirty="0" err="1" smtClean="0"/>
              <a:t>will</a:t>
            </a:r>
            <a:r>
              <a:rPr lang="it-IT" dirty="0" smtClean="0"/>
              <a:t> </a:t>
            </a:r>
            <a:r>
              <a:rPr lang="it-IT" dirty="0" err="1" smtClean="0"/>
              <a:t>be</a:t>
            </a:r>
            <a:r>
              <a:rPr lang="it-IT" dirty="0" smtClean="0"/>
              <a:t> </a:t>
            </a:r>
            <a:r>
              <a:rPr lang="it-IT" dirty="0" err="1" smtClean="0"/>
              <a:t>shown</a:t>
            </a:r>
            <a:r>
              <a:rPr lang="it-IT" dirty="0" smtClean="0"/>
              <a:t>.</a:t>
            </a:r>
          </a:p>
          <a:p>
            <a:pPr eaLnBrk="1" hangingPunct="1">
              <a:lnSpc>
                <a:spcPct val="90000"/>
              </a:lnSpc>
            </a:pPr>
            <a:endParaRPr lang="it-IT" dirty="0" smtClean="0"/>
          </a:p>
          <a:p>
            <a:pPr eaLnBrk="1" hangingPunct="1">
              <a:lnSpc>
                <a:spcPct val="90000"/>
              </a:lnSpc>
            </a:pPr>
            <a:r>
              <a:rPr lang="it-IT" dirty="0" smtClean="0"/>
              <a:t>The </a:t>
            </a:r>
            <a:r>
              <a:rPr lang="it-IT" dirty="0" err="1" smtClean="0"/>
              <a:t>very</a:t>
            </a:r>
            <a:r>
              <a:rPr lang="it-IT" dirty="0" smtClean="0"/>
              <a:t> first </a:t>
            </a:r>
            <a:r>
              <a:rPr lang="it-IT" dirty="0" err="1" smtClean="0"/>
              <a:t>version</a:t>
            </a:r>
            <a:r>
              <a:rPr lang="it-IT" dirty="0" smtClean="0"/>
              <a:t> </a:t>
            </a:r>
            <a:r>
              <a:rPr lang="it-IT" dirty="0" err="1" smtClean="0"/>
              <a:t>of</a:t>
            </a:r>
            <a:r>
              <a:rPr lang="it-IT" dirty="0" smtClean="0"/>
              <a:t> the </a:t>
            </a:r>
            <a:r>
              <a:rPr lang="it-IT" dirty="0" err="1" smtClean="0"/>
              <a:t>f.e.</a:t>
            </a:r>
            <a:r>
              <a:rPr lang="it-IT" dirty="0" smtClean="0"/>
              <a:t> </a:t>
            </a:r>
            <a:r>
              <a:rPr lang="it-IT" dirty="0" err="1" smtClean="0"/>
              <a:t>has</a:t>
            </a:r>
            <a:r>
              <a:rPr lang="it-IT" dirty="0" smtClean="0"/>
              <a:t> </a:t>
            </a:r>
            <a:r>
              <a:rPr lang="it-IT" dirty="0" err="1" smtClean="0"/>
              <a:t>been</a:t>
            </a:r>
            <a:r>
              <a:rPr lang="it-IT" dirty="0" smtClean="0"/>
              <a:t> </a:t>
            </a:r>
            <a:r>
              <a:rPr lang="it-IT" dirty="0" err="1" smtClean="0"/>
              <a:t>equipped</a:t>
            </a:r>
            <a:r>
              <a:rPr lang="it-IT" dirty="0" smtClean="0"/>
              <a:t> </a:t>
            </a:r>
            <a:r>
              <a:rPr lang="it-IT" dirty="0" err="1" smtClean="0"/>
              <a:t>with</a:t>
            </a:r>
            <a:r>
              <a:rPr lang="it-IT" dirty="0" smtClean="0"/>
              <a:t> more building </a:t>
            </a:r>
            <a:r>
              <a:rPr lang="it-IT" dirty="0" err="1" smtClean="0"/>
              <a:t>blocks</a:t>
            </a:r>
            <a:r>
              <a:rPr lang="it-IT" dirty="0" smtClean="0"/>
              <a:t> and a first </a:t>
            </a:r>
            <a:r>
              <a:rPr lang="it-IT" dirty="0" err="1" smtClean="0"/>
              <a:t>version</a:t>
            </a:r>
            <a:r>
              <a:rPr lang="it-IT" dirty="0" smtClean="0"/>
              <a:t> </a:t>
            </a:r>
            <a:r>
              <a:rPr lang="it-IT" dirty="0" err="1" smtClean="0"/>
              <a:t>of</a:t>
            </a:r>
            <a:r>
              <a:rPr lang="it-IT" dirty="0" smtClean="0"/>
              <a:t> the complete </a:t>
            </a:r>
            <a:r>
              <a:rPr lang="it-IT" dirty="0" err="1" smtClean="0"/>
              <a:t>analog</a:t>
            </a:r>
            <a:r>
              <a:rPr lang="it-IT" dirty="0" smtClean="0"/>
              <a:t> </a:t>
            </a:r>
            <a:r>
              <a:rPr lang="it-IT" dirty="0" err="1" smtClean="0"/>
              <a:t>channel</a:t>
            </a:r>
            <a:r>
              <a:rPr lang="it-IT" dirty="0" smtClean="0"/>
              <a:t> </a:t>
            </a:r>
            <a:r>
              <a:rPr lang="it-IT" dirty="0" err="1" smtClean="0"/>
              <a:t>has</a:t>
            </a:r>
            <a:r>
              <a:rPr lang="it-IT" dirty="0" smtClean="0"/>
              <a:t> </a:t>
            </a:r>
            <a:r>
              <a:rPr lang="it-IT" dirty="0" err="1" smtClean="0"/>
              <a:t>been</a:t>
            </a:r>
            <a:r>
              <a:rPr lang="it-IT" dirty="0" smtClean="0"/>
              <a:t> </a:t>
            </a:r>
            <a:r>
              <a:rPr lang="it-IT" dirty="0" err="1" smtClean="0"/>
              <a:t>designed</a:t>
            </a:r>
            <a:r>
              <a:rPr lang="it-IT" dirty="0" smtClean="0"/>
              <a:t>, </a:t>
            </a:r>
            <a:r>
              <a:rPr lang="it-IT" dirty="0" err="1" smtClean="0"/>
              <a:t>realized</a:t>
            </a:r>
            <a:r>
              <a:rPr lang="it-IT" dirty="0" smtClean="0"/>
              <a:t>  and </a:t>
            </a:r>
            <a:r>
              <a:rPr lang="it-IT" dirty="0" err="1" smtClean="0"/>
              <a:t>characterized</a:t>
            </a:r>
            <a:r>
              <a:rPr lang="it-IT" dirty="0" smtClean="0"/>
              <a:t>. </a:t>
            </a:r>
            <a:r>
              <a:rPr lang="it-IT" dirty="0" err="1" smtClean="0"/>
              <a:t>Also</a:t>
            </a:r>
            <a:r>
              <a:rPr lang="it-IT" dirty="0" smtClean="0"/>
              <a:t> in </a:t>
            </a:r>
            <a:r>
              <a:rPr lang="it-IT" dirty="0" err="1" smtClean="0"/>
              <a:t>this</a:t>
            </a:r>
            <a:r>
              <a:rPr lang="it-IT" dirty="0" smtClean="0"/>
              <a:t> case some </a:t>
            </a:r>
            <a:r>
              <a:rPr lang="it-IT" dirty="0" err="1" smtClean="0"/>
              <a:t>measurements</a:t>
            </a:r>
            <a:r>
              <a:rPr lang="it-IT" dirty="0" smtClean="0"/>
              <a:t> </a:t>
            </a:r>
            <a:r>
              <a:rPr lang="it-IT" dirty="0" err="1" smtClean="0"/>
              <a:t>results</a:t>
            </a:r>
            <a:r>
              <a:rPr lang="it-IT" dirty="0" smtClean="0"/>
              <a:t> </a:t>
            </a:r>
            <a:r>
              <a:rPr lang="it-IT" dirty="0" err="1" smtClean="0"/>
              <a:t>wil</a:t>
            </a:r>
            <a:r>
              <a:rPr lang="it-IT" dirty="0" smtClean="0"/>
              <a:t> </a:t>
            </a:r>
            <a:r>
              <a:rPr lang="it-IT" dirty="0" err="1" smtClean="0"/>
              <a:t>be</a:t>
            </a:r>
            <a:r>
              <a:rPr lang="it-IT" dirty="0" smtClean="0"/>
              <a:t> </a:t>
            </a:r>
            <a:r>
              <a:rPr lang="it-IT" dirty="0" err="1" smtClean="0"/>
              <a:t>provided</a:t>
            </a:r>
            <a:r>
              <a:rPr lang="it-IT" dirty="0" smtClean="0"/>
              <a:t>.</a:t>
            </a:r>
          </a:p>
          <a:p>
            <a:pPr eaLnBrk="1" hangingPunct="1">
              <a:lnSpc>
                <a:spcPct val="90000"/>
              </a:lnSpc>
            </a:pPr>
            <a:endParaRPr lang="it-IT" dirty="0" smtClean="0"/>
          </a:p>
          <a:p>
            <a:pPr eaLnBrk="1" hangingPunct="1">
              <a:lnSpc>
                <a:spcPct val="90000"/>
              </a:lnSpc>
            </a:pPr>
            <a:r>
              <a:rPr lang="it-IT" dirty="0" err="1" smtClean="0"/>
              <a:t>Next</a:t>
            </a:r>
            <a:r>
              <a:rPr lang="it-IT" dirty="0" smtClean="0"/>
              <a:t>, the design </a:t>
            </a:r>
            <a:r>
              <a:rPr lang="it-IT" dirty="0" err="1" smtClean="0"/>
              <a:t>of</a:t>
            </a:r>
            <a:r>
              <a:rPr lang="it-IT" dirty="0" smtClean="0"/>
              <a:t> </a:t>
            </a:r>
            <a:r>
              <a:rPr lang="it-IT" dirty="0" err="1" smtClean="0"/>
              <a:t>an</a:t>
            </a:r>
            <a:r>
              <a:rPr lang="it-IT" dirty="0" smtClean="0"/>
              <a:t> 8 </a:t>
            </a:r>
            <a:r>
              <a:rPr lang="it-IT" dirty="0" err="1" smtClean="0"/>
              <a:t>channel</a:t>
            </a:r>
            <a:r>
              <a:rPr lang="it-IT" dirty="0" smtClean="0"/>
              <a:t> test chip </a:t>
            </a:r>
            <a:r>
              <a:rPr lang="it-IT" dirty="0" err="1" smtClean="0"/>
              <a:t>has</a:t>
            </a:r>
            <a:r>
              <a:rPr lang="it-IT" dirty="0" smtClean="0"/>
              <a:t> </a:t>
            </a:r>
            <a:r>
              <a:rPr lang="it-IT" dirty="0" err="1" smtClean="0"/>
              <a:t>been</a:t>
            </a:r>
            <a:r>
              <a:rPr lang="it-IT" dirty="0" smtClean="0"/>
              <a:t> </a:t>
            </a:r>
            <a:r>
              <a:rPr lang="it-IT" dirty="0" err="1" smtClean="0"/>
              <a:t>carried</a:t>
            </a:r>
            <a:r>
              <a:rPr lang="it-IT" dirty="0" smtClean="0"/>
              <a:t> out, </a:t>
            </a:r>
            <a:r>
              <a:rPr lang="it-IT" dirty="0" err="1" smtClean="0"/>
              <a:t>togheter</a:t>
            </a:r>
            <a:r>
              <a:rPr lang="it-IT" dirty="0" smtClean="0"/>
              <a:t> </a:t>
            </a:r>
            <a:r>
              <a:rPr lang="it-IT" dirty="0" err="1" smtClean="0"/>
              <a:t>with</a:t>
            </a:r>
            <a:r>
              <a:rPr lang="it-IT" dirty="0" smtClean="0"/>
              <a:t> the </a:t>
            </a:r>
            <a:r>
              <a:rPr lang="it-IT" dirty="0" err="1" smtClean="0"/>
              <a:t>architecture</a:t>
            </a:r>
            <a:r>
              <a:rPr lang="it-IT" dirty="0" smtClean="0"/>
              <a:t> </a:t>
            </a:r>
            <a:r>
              <a:rPr lang="it-IT" dirty="0" err="1" smtClean="0"/>
              <a:t>of</a:t>
            </a:r>
            <a:r>
              <a:rPr lang="it-IT" dirty="0" smtClean="0"/>
              <a:t> the </a:t>
            </a:r>
            <a:r>
              <a:rPr lang="it-IT" dirty="0" err="1" smtClean="0"/>
              <a:t>digital</a:t>
            </a:r>
            <a:r>
              <a:rPr lang="it-IT" dirty="0" smtClean="0"/>
              <a:t> </a:t>
            </a:r>
            <a:r>
              <a:rPr lang="it-IT" dirty="0" err="1" smtClean="0"/>
              <a:t>read-out</a:t>
            </a:r>
            <a:r>
              <a:rPr lang="it-IT" dirty="0" smtClean="0"/>
              <a:t> </a:t>
            </a:r>
            <a:r>
              <a:rPr lang="it-IT" dirty="0" err="1" smtClean="0"/>
              <a:t>section</a:t>
            </a:r>
            <a:r>
              <a:rPr lang="it-IT" dirty="0" smtClean="0"/>
              <a:t>. The chip </a:t>
            </a:r>
            <a:r>
              <a:rPr lang="it-IT" dirty="0" err="1" smtClean="0"/>
              <a:t>has</a:t>
            </a:r>
            <a:r>
              <a:rPr lang="it-IT" dirty="0" smtClean="0"/>
              <a:t> </a:t>
            </a:r>
            <a:r>
              <a:rPr lang="it-IT" dirty="0" err="1" smtClean="0"/>
              <a:t>been</a:t>
            </a:r>
            <a:r>
              <a:rPr lang="it-IT" dirty="0" smtClean="0"/>
              <a:t> </a:t>
            </a:r>
            <a:r>
              <a:rPr lang="it-IT" dirty="0" err="1" smtClean="0"/>
              <a:t>submitted</a:t>
            </a:r>
            <a:r>
              <a:rPr lang="it-IT" dirty="0" smtClean="0"/>
              <a:t> </a:t>
            </a:r>
            <a:r>
              <a:rPr lang="it-IT" dirty="0" err="1" smtClean="0"/>
              <a:t>to</a:t>
            </a:r>
            <a:r>
              <a:rPr lang="it-IT" dirty="0" smtClean="0"/>
              <a:t> a MPW </a:t>
            </a:r>
            <a:r>
              <a:rPr lang="it-IT" dirty="0" err="1" smtClean="0"/>
              <a:t>for</a:t>
            </a:r>
            <a:r>
              <a:rPr lang="it-IT" dirty="0" smtClean="0"/>
              <a:t> </a:t>
            </a:r>
            <a:r>
              <a:rPr lang="it-IT" dirty="0" err="1" smtClean="0"/>
              <a:t>fabrication</a:t>
            </a:r>
            <a:r>
              <a:rPr lang="it-IT" dirty="0" smtClean="0"/>
              <a:t> at the end </a:t>
            </a:r>
            <a:r>
              <a:rPr lang="it-IT" dirty="0" err="1" smtClean="0"/>
              <a:t>of</a:t>
            </a:r>
            <a:r>
              <a:rPr lang="it-IT" dirty="0" smtClean="0"/>
              <a:t> </a:t>
            </a:r>
            <a:r>
              <a:rPr lang="it-IT" dirty="0" err="1" smtClean="0"/>
              <a:t>July</a:t>
            </a:r>
            <a:r>
              <a:rPr lang="it-IT" dirty="0" smtClean="0"/>
              <a:t> and </a:t>
            </a:r>
            <a:r>
              <a:rPr lang="it-IT" dirty="0" err="1" smtClean="0"/>
              <a:t>we</a:t>
            </a:r>
            <a:r>
              <a:rPr lang="it-IT" dirty="0" smtClean="0"/>
              <a:t> </a:t>
            </a:r>
            <a:r>
              <a:rPr lang="it-IT" dirty="0" err="1" smtClean="0"/>
              <a:t>expect</a:t>
            </a:r>
            <a:r>
              <a:rPr lang="it-IT" dirty="0" smtClean="0"/>
              <a:t> the delivery </a:t>
            </a:r>
            <a:r>
              <a:rPr lang="it-IT" dirty="0" err="1" smtClean="0"/>
              <a:t>of</a:t>
            </a:r>
            <a:r>
              <a:rPr lang="it-IT" dirty="0" smtClean="0"/>
              <a:t> the </a:t>
            </a:r>
            <a:r>
              <a:rPr lang="it-IT" dirty="0" err="1" smtClean="0"/>
              <a:t>prototypes</a:t>
            </a:r>
            <a:r>
              <a:rPr lang="it-IT" dirty="0" smtClean="0"/>
              <a:t> </a:t>
            </a:r>
            <a:r>
              <a:rPr lang="it-IT" dirty="0" err="1" smtClean="0"/>
              <a:t>by</a:t>
            </a:r>
            <a:r>
              <a:rPr lang="it-IT" dirty="0" smtClean="0"/>
              <a:t> the first part </a:t>
            </a:r>
            <a:r>
              <a:rPr lang="it-IT" dirty="0" err="1" smtClean="0"/>
              <a:t>of</a:t>
            </a:r>
            <a:r>
              <a:rPr lang="it-IT" dirty="0" smtClean="0"/>
              <a:t> </a:t>
            </a:r>
            <a:r>
              <a:rPr lang="it-IT" dirty="0" err="1" smtClean="0"/>
              <a:t>October</a:t>
            </a:r>
            <a:r>
              <a:rPr lang="it-IT" dirty="0" smtClean="0"/>
              <a:t>. </a:t>
            </a:r>
          </a:p>
          <a:p>
            <a:pPr eaLnBrk="1" hangingPunct="1">
              <a:lnSpc>
                <a:spcPct val="90000"/>
              </a:lnSpc>
            </a:pPr>
            <a:endParaRPr lang="it-IT" dirty="0" smtClean="0"/>
          </a:p>
          <a:p>
            <a:pPr eaLnBrk="1" hangingPunct="1">
              <a:lnSpc>
                <a:spcPct val="90000"/>
              </a:lnSpc>
            </a:pPr>
            <a:r>
              <a:rPr lang="it-IT" dirty="0" err="1" smtClean="0"/>
              <a:t>Eventually</a:t>
            </a:r>
            <a:r>
              <a:rPr lang="it-IT" dirty="0" smtClean="0"/>
              <a:t> some </a:t>
            </a:r>
            <a:r>
              <a:rPr lang="it-IT" dirty="0" err="1" smtClean="0"/>
              <a:t>possible</a:t>
            </a:r>
            <a:r>
              <a:rPr lang="it-IT" dirty="0" smtClean="0"/>
              <a:t> future work </a:t>
            </a:r>
            <a:r>
              <a:rPr lang="it-IT" dirty="0" err="1" smtClean="0"/>
              <a:t>will</a:t>
            </a:r>
            <a:r>
              <a:rPr lang="it-IT" dirty="0" smtClean="0"/>
              <a:t> </a:t>
            </a:r>
            <a:r>
              <a:rPr lang="it-IT" dirty="0" err="1" smtClean="0"/>
              <a:t>be</a:t>
            </a:r>
            <a:r>
              <a:rPr lang="it-IT" dirty="0" smtClean="0"/>
              <a:t> </a:t>
            </a:r>
            <a:r>
              <a:rPr lang="it-IT" dirty="0" err="1" smtClean="0"/>
              <a:t>described</a:t>
            </a:r>
            <a:r>
              <a:rPr lang="it-IT" dirty="0" smtClean="0"/>
              <a:t> </a:t>
            </a:r>
          </a:p>
          <a:p>
            <a:pPr eaLnBrk="1" hangingPunct="1">
              <a:lnSpc>
                <a:spcPct val="90000"/>
              </a:lnSpc>
            </a:pPr>
            <a:endParaRPr lang="it-IT"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921A4A-8797-47DE-AF2D-B40BA091D8AB}" type="slidenum">
              <a:rPr lang="it-IT"/>
              <a:pPr/>
              <a:t>20</a:t>
            </a:fld>
            <a:endParaRPr lang="it-IT"/>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921A4A-8797-47DE-AF2D-B40BA091D8AB}" type="slidenum">
              <a:rPr lang="it-IT"/>
              <a:pPr/>
              <a:t>21</a:t>
            </a:fld>
            <a:endParaRPr lang="it-IT"/>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447802F-DDF1-43FC-8B64-A433B1E71987}" type="slidenum">
              <a:rPr lang="it-IT" smtClean="0"/>
              <a:pPr/>
              <a:t>22</a:t>
            </a:fld>
            <a:endParaRPr lang="it-IT"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lnSpc>
                <a:spcPct val="90000"/>
              </a:lnSpc>
            </a:pPr>
            <a:r>
              <a:rPr lang="it-IT" smtClean="0"/>
              <a:t>This is the outline of the presentation.</a:t>
            </a:r>
          </a:p>
          <a:p>
            <a:pPr eaLnBrk="1" hangingPunct="1">
              <a:lnSpc>
                <a:spcPct val="90000"/>
              </a:lnSpc>
            </a:pPr>
            <a:endParaRPr lang="it-IT" smtClean="0"/>
          </a:p>
          <a:p>
            <a:pPr eaLnBrk="1" hangingPunct="1">
              <a:lnSpc>
                <a:spcPct val="90000"/>
              </a:lnSpc>
            </a:pPr>
            <a:r>
              <a:rPr lang="it-IT" smtClean="0"/>
              <a:t>Fist of all, we needed an accurat model of the detector in order to perform reliable simulations at circuit level. So, the classical model of the SiPM has been modified by adding some relevant features which gives remarkable contributions to the electrical behaviour of the detector itself and, moreover we set up a suitable extraction procedure to evaluate the paramenters involved in the model.</a:t>
            </a:r>
          </a:p>
          <a:p>
            <a:pPr eaLnBrk="1" hangingPunct="1">
              <a:lnSpc>
                <a:spcPct val="90000"/>
              </a:lnSpc>
            </a:pPr>
            <a:endParaRPr lang="it-IT" smtClean="0"/>
          </a:p>
          <a:p>
            <a:pPr eaLnBrk="1" hangingPunct="1">
              <a:lnSpc>
                <a:spcPct val="90000"/>
              </a:lnSpc>
            </a:pPr>
            <a:r>
              <a:rPr lang="it-IT" smtClean="0"/>
              <a:t>After that, different front-end circuit solutions have been compared to find out the most suitable one, considering the SiPM characteristics. Some prototypes of the very first front-end have been realized and some results fromt their characterization will be shown.</a:t>
            </a:r>
          </a:p>
          <a:p>
            <a:pPr eaLnBrk="1" hangingPunct="1">
              <a:lnSpc>
                <a:spcPct val="90000"/>
              </a:lnSpc>
            </a:pPr>
            <a:endParaRPr lang="it-IT" smtClean="0"/>
          </a:p>
          <a:p>
            <a:pPr eaLnBrk="1" hangingPunct="1">
              <a:lnSpc>
                <a:spcPct val="90000"/>
              </a:lnSpc>
            </a:pPr>
            <a:r>
              <a:rPr lang="it-IT" smtClean="0"/>
              <a:t>The very first version of the f.e. has been equipped with more building blocks and a first version of the complete analog channel has been designed, realized  and characterized. Also in this case some measurements results wil be provided.</a:t>
            </a:r>
          </a:p>
          <a:p>
            <a:pPr eaLnBrk="1" hangingPunct="1">
              <a:lnSpc>
                <a:spcPct val="90000"/>
              </a:lnSpc>
            </a:pPr>
            <a:endParaRPr lang="it-IT" smtClean="0"/>
          </a:p>
          <a:p>
            <a:pPr eaLnBrk="1" hangingPunct="1">
              <a:lnSpc>
                <a:spcPct val="90000"/>
              </a:lnSpc>
            </a:pPr>
            <a:r>
              <a:rPr lang="it-IT" smtClean="0"/>
              <a:t>Next, the design of an 8 channel test chip has been carried out, togheter with the architecture of the digital read-out section. The chip has been submitted to a MPW for fabrication at the end of July and we expect the delivery of the prototypes by the first part of October. </a:t>
            </a:r>
          </a:p>
          <a:p>
            <a:pPr eaLnBrk="1" hangingPunct="1">
              <a:lnSpc>
                <a:spcPct val="90000"/>
              </a:lnSpc>
            </a:pPr>
            <a:endParaRPr lang="it-IT" smtClean="0"/>
          </a:p>
          <a:p>
            <a:pPr eaLnBrk="1" hangingPunct="1">
              <a:lnSpc>
                <a:spcPct val="90000"/>
              </a:lnSpc>
            </a:pPr>
            <a:r>
              <a:rPr lang="it-IT" smtClean="0"/>
              <a:t>Eventually some possible future work will be described </a:t>
            </a:r>
          </a:p>
          <a:p>
            <a:pPr eaLnBrk="1" hangingPunct="1">
              <a:lnSpc>
                <a:spcPct val="90000"/>
              </a:lnSpc>
            </a:pPr>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6"/>
          <p:cNvSpPr>
            <a:spLocks noGrp="1" noChangeArrowheads="1"/>
          </p:cNvSpPr>
          <p:nvPr>
            <p:ph type="ftr" sz="quarter" idx="4294967295"/>
          </p:nvPr>
        </p:nvSpPr>
        <p:spPr bwMode="auto">
          <a:xfrm>
            <a:off x="0" y="9720263"/>
            <a:ext cx="3076575" cy="512762"/>
          </a:xfrm>
          <a:prstGeom prst="rect">
            <a:avLst/>
          </a:prstGeom>
          <a:noFill/>
          <a:ln>
            <a:miter lim="800000"/>
            <a:headEnd/>
            <a:tailEnd/>
          </a:ln>
        </p:spPr>
        <p:txBody>
          <a:bodyPr/>
          <a:lstStyle/>
          <a:p>
            <a:r>
              <a:rPr lang="it-IT"/>
              <a:t>Iwasi07 - Bari June 27 2007</a:t>
            </a:r>
          </a:p>
        </p:txBody>
      </p:sp>
      <p:sp>
        <p:nvSpPr>
          <p:cNvPr id="30722" name="Rectangle 2"/>
          <p:cNvSpPr>
            <a:spLocks noGrp="1" noRot="1" noChangeAspect="1" noChangeArrowheads="1" noTextEdit="1"/>
          </p:cNvSpPr>
          <p:nvPr>
            <p:ph type="sldImg"/>
          </p:nvPr>
        </p:nvSpPr>
        <p:spPr bwMode="auto">
          <a:xfrm>
            <a:off x="779463" y="766763"/>
            <a:ext cx="5541962" cy="3838575"/>
          </a:xfrm>
          <a:prstGeom prst="rect">
            <a:avLst/>
          </a:prstGeom>
          <a:noFill/>
          <a:ln>
            <a:miter lim="800000"/>
            <a:headEnd/>
            <a:tailEnd/>
          </a:ln>
        </p:spPr>
      </p:sp>
      <p:sp>
        <p:nvSpPr>
          <p:cNvPr id="30723" name="Rectangle 3"/>
          <p:cNvSpPr>
            <a:spLocks noGrp="1" noChangeArrowheads="1"/>
          </p:cNvSpPr>
          <p:nvPr>
            <p:ph type="body" idx="1"/>
          </p:nvPr>
        </p:nvSpPr>
        <p:spPr bwMode="auto">
          <a:xfrm>
            <a:off x="709613" y="4860925"/>
            <a:ext cx="5680075" cy="4606925"/>
          </a:xfrm>
          <a:prstGeom prst="rect">
            <a:avLst/>
          </a:prstGeom>
          <a:noFill/>
          <a:ln>
            <a:miter lim="800000"/>
            <a:headEnd/>
            <a:tailEnd/>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4294967295"/>
          </p:nvPr>
        </p:nvSpPr>
        <p:spPr bwMode="auto">
          <a:xfrm>
            <a:off x="4021138" y="9720263"/>
            <a:ext cx="3076575" cy="512762"/>
          </a:xfrm>
          <a:prstGeom prst="rect">
            <a:avLst/>
          </a:prstGeom>
          <a:noFill/>
          <a:ln>
            <a:miter lim="800000"/>
            <a:headEnd/>
            <a:tailEnd/>
          </a:ln>
        </p:spPr>
        <p:txBody>
          <a:bodyPr/>
          <a:lstStyle/>
          <a:p>
            <a:fld id="{68A023E3-71E9-4709-B391-BFD2C9CF090E}" type="slidenum">
              <a:rPr lang="it-IT"/>
              <a:pPr/>
              <a:t>4</a:t>
            </a:fld>
            <a:endParaRPr lang="it-IT"/>
          </a:p>
        </p:txBody>
      </p:sp>
      <p:sp>
        <p:nvSpPr>
          <p:cNvPr id="32770" name="Rectangle 2"/>
          <p:cNvSpPr>
            <a:spLocks noGrp="1" noRot="1" noChangeAspect="1" noChangeArrowheads="1" noTextEdit="1"/>
          </p:cNvSpPr>
          <p:nvPr>
            <p:ph type="sldImg"/>
          </p:nvPr>
        </p:nvSpPr>
        <p:spPr bwMode="auto">
          <a:xfrm>
            <a:off x="779463" y="768350"/>
            <a:ext cx="5540375" cy="3836988"/>
          </a:xfrm>
          <a:prstGeom prst="rect">
            <a:avLst/>
          </a:prstGeom>
          <a:noFill/>
          <a:ln>
            <a:miter lim="800000"/>
            <a:headEnd/>
            <a:tailEnd/>
          </a:ln>
        </p:spPr>
      </p:sp>
      <p:sp>
        <p:nvSpPr>
          <p:cNvPr id="32771" name="Rectangle 3"/>
          <p:cNvSpPr>
            <a:spLocks noGrp="1" noChangeArrowheads="1"/>
          </p:cNvSpPr>
          <p:nvPr>
            <p:ph type="body" idx="1"/>
          </p:nvPr>
        </p:nvSpPr>
        <p:spPr bwMode="auto">
          <a:xfrm>
            <a:off x="709613" y="4860925"/>
            <a:ext cx="5680075" cy="4605338"/>
          </a:xfrm>
          <a:prstGeom prst="rect">
            <a:avLst/>
          </a:prstGeom>
          <a:noFill/>
          <a:ln>
            <a:miter lim="800000"/>
            <a:headEnd/>
            <a:tailEnd/>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4021138" y="9720263"/>
            <a:ext cx="3076575" cy="512762"/>
          </a:xfrm>
          <a:prstGeom prst="rect">
            <a:avLst/>
          </a:prstGeom>
          <a:noFill/>
          <a:ln w="9525">
            <a:noFill/>
            <a:miter lim="800000"/>
            <a:headEnd/>
            <a:tailEnd/>
          </a:ln>
        </p:spPr>
        <p:txBody>
          <a:bodyPr lIns="99041" tIns="49521" rIns="99041" bIns="49521" anchor="b"/>
          <a:lstStyle/>
          <a:p>
            <a:pPr algn="r" defTabSz="990600"/>
            <a:fld id="{479FE4C4-56AA-4C4B-AC4E-2F9D555F1B80}" type="slidenum">
              <a:rPr lang="it-IT" sz="1300"/>
              <a:pPr algn="r" defTabSz="990600"/>
              <a:t>5</a:t>
            </a:fld>
            <a:endParaRPr lang="it-IT" sz="1300"/>
          </a:p>
        </p:txBody>
      </p:sp>
      <p:sp>
        <p:nvSpPr>
          <p:cNvPr id="83971" name="Rectangle 2"/>
          <p:cNvSpPr>
            <a:spLocks noGrp="1" noRot="1" noChangeAspect="1" noChangeArrowheads="1" noTextEdit="1"/>
          </p:cNvSpPr>
          <p:nvPr>
            <p:ph type="sldImg"/>
          </p:nvPr>
        </p:nvSpPr>
        <p:spPr bwMode="auto">
          <a:xfrm>
            <a:off x="779463" y="768350"/>
            <a:ext cx="5540375" cy="3836988"/>
          </a:xfrm>
          <a:prstGeom prst="rect">
            <a:avLst/>
          </a:prstGeom>
          <a:noFill/>
          <a:ln>
            <a:miter lim="800000"/>
            <a:headEnd/>
            <a:tailEnd/>
          </a:ln>
        </p:spPr>
      </p:sp>
      <p:sp>
        <p:nvSpPr>
          <p:cNvPr id="83972" name="Rectangle 3"/>
          <p:cNvSpPr>
            <a:spLocks noGrp="1" noChangeArrowheads="1"/>
          </p:cNvSpPr>
          <p:nvPr>
            <p:ph type="body" idx="1"/>
          </p:nvPr>
        </p:nvSpPr>
        <p:spPr bwMode="auto">
          <a:xfrm>
            <a:off x="709613" y="4860925"/>
            <a:ext cx="5680075" cy="4605338"/>
          </a:xfrm>
          <a:prstGeom prst="rect">
            <a:avLst/>
          </a:prstGeom>
          <a:noFill/>
          <a:ln>
            <a:miter lim="800000"/>
            <a:headEnd/>
            <a:tailEnd/>
          </a:ln>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txBox="1">
            <a:spLocks noGrp="1" noChangeArrowheads="1"/>
          </p:cNvSpPr>
          <p:nvPr/>
        </p:nvSpPr>
        <p:spPr bwMode="auto">
          <a:xfrm>
            <a:off x="4021138" y="9720263"/>
            <a:ext cx="3076575" cy="512762"/>
          </a:xfrm>
          <a:prstGeom prst="rect">
            <a:avLst/>
          </a:prstGeom>
          <a:noFill/>
          <a:ln w="9525">
            <a:noFill/>
            <a:miter lim="800000"/>
            <a:headEnd/>
            <a:tailEnd/>
          </a:ln>
        </p:spPr>
        <p:txBody>
          <a:bodyPr/>
          <a:lstStyle/>
          <a:p>
            <a:fld id="{5F4B5300-9B1A-4F1E-9D42-A058FF41B07D}" type="slidenum">
              <a:rPr lang="it-IT"/>
              <a:pPr/>
              <a:t>6</a:t>
            </a:fld>
            <a:endParaRPr lang="it-IT"/>
          </a:p>
        </p:txBody>
      </p:sp>
      <p:sp>
        <p:nvSpPr>
          <p:cNvPr id="58370" name="Rectangle 2"/>
          <p:cNvSpPr>
            <a:spLocks noGrp="1" noRot="1" noChangeAspect="1" noChangeArrowheads="1" noTextEdit="1"/>
          </p:cNvSpPr>
          <p:nvPr>
            <p:ph type="sldImg"/>
          </p:nvPr>
        </p:nvSpPr>
        <p:spPr bwMode="auto">
          <a:xfrm>
            <a:off x="779463" y="768350"/>
            <a:ext cx="5540375" cy="3836988"/>
          </a:xfrm>
          <a:prstGeom prst="rect">
            <a:avLst/>
          </a:prstGeom>
          <a:noFill/>
          <a:ln>
            <a:miter lim="800000"/>
            <a:headEnd/>
            <a:tailEnd/>
          </a:ln>
        </p:spPr>
      </p:sp>
      <p:sp>
        <p:nvSpPr>
          <p:cNvPr id="58371" name="Rectangle 3"/>
          <p:cNvSpPr>
            <a:spLocks noGrp="1" noChangeArrowheads="1"/>
          </p:cNvSpPr>
          <p:nvPr>
            <p:ph type="body" idx="1"/>
          </p:nvPr>
        </p:nvSpPr>
        <p:spPr bwMode="auto">
          <a:xfrm>
            <a:off x="709613" y="4860925"/>
            <a:ext cx="5680075" cy="4605338"/>
          </a:xfrm>
          <a:prstGeom prst="rect">
            <a:avLst/>
          </a:prstGeom>
          <a:noFill/>
          <a:ln>
            <a:miter lim="800000"/>
            <a:headEnd/>
            <a:tailEnd/>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txBox="1">
            <a:spLocks noGrp="1" noChangeArrowheads="1"/>
          </p:cNvSpPr>
          <p:nvPr/>
        </p:nvSpPr>
        <p:spPr bwMode="auto">
          <a:xfrm>
            <a:off x="4021138" y="9720263"/>
            <a:ext cx="3076575" cy="512762"/>
          </a:xfrm>
          <a:prstGeom prst="rect">
            <a:avLst/>
          </a:prstGeom>
          <a:noFill/>
          <a:ln w="9525">
            <a:noFill/>
            <a:miter lim="800000"/>
            <a:headEnd/>
            <a:tailEnd/>
          </a:ln>
        </p:spPr>
        <p:txBody>
          <a:bodyPr/>
          <a:lstStyle/>
          <a:p>
            <a:fld id="{3B73E9D4-662F-4C6B-9650-292EE67E8E53}" type="slidenum">
              <a:rPr lang="it-IT"/>
              <a:pPr/>
              <a:t>7</a:t>
            </a:fld>
            <a:endParaRPr lang="it-IT" dirty="0"/>
          </a:p>
        </p:txBody>
      </p:sp>
      <p:sp>
        <p:nvSpPr>
          <p:cNvPr id="62466" name="Rectangle 2"/>
          <p:cNvSpPr>
            <a:spLocks noGrp="1" noRot="1" noChangeAspect="1" noChangeArrowheads="1" noTextEdit="1"/>
          </p:cNvSpPr>
          <p:nvPr>
            <p:ph type="sldImg"/>
          </p:nvPr>
        </p:nvSpPr>
        <p:spPr bwMode="auto">
          <a:xfrm>
            <a:off x="779463" y="768350"/>
            <a:ext cx="5540375" cy="3836988"/>
          </a:xfrm>
          <a:prstGeom prst="rect">
            <a:avLst/>
          </a:prstGeom>
          <a:noFill/>
          <a:ln>
            <a:miter lim="800000"/>
            <a:headEnd/>
            <a:tailEnd/>
          </a:ln>
        </p:spPr>
      </p:sp>
      <p:sp>
        <p:nvSpPr>
          <p:cNvPr id="62467" name="Rectangle 3"/>
          <p:cNvSpPr>
            <a:spLocks noGrp="1" noChangeArrowheads="1"/>
          </p:cNvSpPr>
          <p:nvPr>
            <p:ph type="body" idx="1"/>
          </p:nvPr>
        </p:nvSpPr>
        <p:spPr bwMode="auto">
          <a:xfrm>
            <a:off x="709613" y="4860925"/>
            <a:ext cx="5680075" cy="4605338"/>
          </a:xfrm>
          <a:prstGeom prst="rect">
            <a:avLst/>
          </a:prstGeom>
          <a:noFill/>
          <a:ln>
            <a:miter lim="800000"/>
            <a:headEnd/>
            <a:tailEnd/>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txBox="1">
            <a:spLocks noGrp="1" noChangeArrowheads="1"/>
          </p:cNvSpPr>
          <p:nvPr/>
        </p:nvSpPr>
        <p:spPr bwMode="auto">
          <a:xfrm>
            <a:off x="4021138" y="9720263"/>
            <a:ext cx="3076575" cy="512762"/>
          </a:xfrm>
          <a:prstGeom prst="rect">
            <a:avLst/>
          </a:prstGeom>
          <a:noFill/>
          <a:ln w="9525">
            <a:noFill/>
            <a:miter lim="800000"/>
            <a:headEnd/>
            <a:tailEnd/>
          </a:ln>
        </p:spPr>
        <p:txBody>
          <a:bodyPr/>
          <a:lstStyle/>
          <a:p>
            <a:fld id="{3B73E9D4-662F-4C6B-9650-292EE67E8E53}" type="slidenum">
              <a:rPr lang="it-IT"/>
              <a:pPr/>
              <a:t>8</a:t>
            </a:fld>
            <a:endParaRPr lang="it-IT"/>
          </a:p>
        </p:txBody>
      </p:sp>
      <p:sp>
        <p:nvSpPr>
          <p:cNvPr id="62466" name="Rectangle 2"/>
          <p:cNvSpPr>
            <a:spLocks noGrp="1" noRot="1" noChangeAspect="1" noChangeArrowheads="1" noTextEdit="1"/>
          </p:cNvSpPr>
          <p:nvPr>
            <p:ph type="sldImg"/>
          </p:nvPr>
        </p:nvSpPr>
        <p:spPr bwMode="auto">
          <a:xfrm>
            <a:off x="779463" y="768350"/>
            <a:ext cx="5540375" cy="3836988"/>
          </a:xfrm>
          <a:prstGeom prst="rect">
            <a:avLst/>
          </a:prstGeom>
          <a:noFill/>
          <a:ln>
            <a:miter lim="800000"/>
            <a:headEnd/>
            <a:tailEnd/>
          </a:ln>
        </p:spPr>
      </p:sp>
      <p:sp>
        <p:nvSpPr>
          <p:cNvPr id="62467" name="Rectangle 3"/>
          <p:cNvSpPr>
            <a:spLocks noGrp="1" noChangeArrowheads="1"/>
          </p:cNvSpPr>
          <p:nvPr>
            <p:ph type="body" idx="1"/>
          </p:nvPr>
        </p:nvSpPr>
        <p:spPr bwMode="auto">
          <a:xfrm>
            <a:off x="709613" y="4860925"/>
            <a:ext cx="5680075" cy="4605338"/>
          </a:xfrm>
          <a:prstGeom prst="rect">
            <a:avLst/>
          </a:prstGeom>
          <a:noFill/>
          <a:ln>
            <a:miter lim="800000"/>
            <a:headEnd/>
            <a:tailEnd/>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txBox="1">
            <a:spLocks noGrp="1" noChangeArrowheads="1"/>
          </p:cNvSpPr>
          <p:nvPr/>
        </p:nvSpPr>
        <p:spPr bwMode="auto">
          <a:xfrm>
            <a:off x="4021138" y="9720263"/>
            <a:ext cx="3076575" cy="512762"/>
          </a:xfrm>
          <a:prstGeom prst="rect">
            <a:avLst/>
          </a:prstGeom>
          <a:noFill/>
          <a:ln w="9525">
            <a:noFill/>
            <a:miter lim="800000"/>
            <a:headEnd/>
            <a:tailEnd/>
          </a:ln>
        </p:spPr>
        <p:txBody>
          <a:bodyPr/>
          <a:lstStyle/>
          <a:p>
            <a:fld id="{3B73E9D4-662F-4C6B-9650-292EE67E8E53}" type="slidenum">
              <a:rPr lang="it-IT"/>
              <a:pPr/>
              <a:t>9</a:t>
            </a:fld>
            <a:endParaRPr lang="it-IT"/>
          </a:p>
        </p:txBody>
      </p:sp>
      <p:sp>
        <p:nvSpPr>
          <p:cNvPr id="62466" name="Rectangle 2"/>
          <p:cNvSpPr>
            <a:spLocks noGrp="1" noRot="1" noChangeAspect="1" noChangeArrowheads="1" noTextEdit="1"/>
          </p:cNvSpPr>
          <p:nvPr>
            <p:ph type="sldImg"/>
          </p:nvPr>
        </p:nvSpPr>
        <p:spPr bwMode="auto">
          <a:xfrm>
            <a:off x="779463" y="768350"/>
            <a:ext cx="5540375" cy="3836988"/>
          </a:xfrm>
          <a:prstGeom prst="rect">
            <a:avLst/>
          </a:prstGeom>
          <a:noFill/>
          <a:ln>
            <a:miter lim="800000"/>
            <a:headEnd/>
            <a:tailEnd/>
          </a:ln>
        </p:spPr>
      </p:sp>
      <p:sp>
        <p:nvSpPr>
          <p:cNvPr id="62467" name="Rectangle 3"/>
          <p:cNvSpPr>
            <a:spLocks noGrp="1" noChangeArrowheads="1"/>
          </p:cNvSpPr>
          <p:nvPr>
            <p:ph type="body" idx="1"/>
          </p:nvPr>
        </p:nvSpPr>
        <p:spPr bwMode="auto">
          <a:xfrm>
            <a:off x="709613" y="4860925"/>
            <a:ext cx="5680075" cy="4605338"/>
          </a:xfrm>
          <a:prstGeom prst="rect">
            <a:avLst/>
          </a:prstGeom>
          <a:noFill/>
          <a:ln>
            <a:miter lim="800000"/>
            <a:headEnd/>
            <a:tailEnd/>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42950" y="2130425"/>
            <a:ext cx="84201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DB3A29A-1D98-496C-9EA4-DFB3EE14513D}"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3B387DA-D65C-4D55-878C-540E75675738}"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181850" y="274638"/>
            <a:ext cx="222885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95300" y="274638"/>
            <a:ext cx="653415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23BD048-3DFD-4E9A-B159-5588E88CBBC8}"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51DA2C5-6B54-4F5D-B57C-BBDD766CD738}"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82638" y="4406900"/>
            <a:ext cx="84201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F1EBB77-C692-4815-B7BE-C1440ED7DA39}"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F78DDDF7-95C0-4A8A-BE38-3E893280FF2E}"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61543D00-BAD0-4332-A744-F95DE6F2BE08}"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69F341ED-2BD1-42EC-BB84-86E6D8EC0472}"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E78DA8A7-1586-429C-BD05-55E9C4AB1D57}"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95300" y="273050"/>
            <a:ext cx="3259138"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FF0B5C55-84AE-4110-99AE-0ED17FC6B9E7}"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41513" y="4800600"/>
            <a:ext cx="59436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BECF3BB5-75AF-48B2-8C7C-1556059E8A84}"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4099"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8287169-8945-47FA-9F26-46C112061C24}"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2.tiff"/><Relationship Id="rId3" Type="http://schemas.openxmlformats.org/officeDocument/2006/relationships/image" Target="../media/image17.tiff"/><Relationship Id="rId7" Type="http://schemas.openxmlformats.org/officeDocument/2006/relationships/image" Target="../media/image21.tif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tiff"/><Relationship Id="rId5" Type="http://schemas.openxmlformats.org/officeDocument/2006/relationships/image" Target="../media/image19.tiff"/><Relationship Id="rId4" Type="http://schemas.openxmlformats.org/officeDocument/2006/relationships/image" Target="../media/image18.tiff"/><Relationship Id="rId9" Type="http://schemas.openxmlformats.org/officeDocument/2006/relationships/image" Target="../media/image23.tiff"/></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0" y="909852"/>
            <a:ext cx="9906000" cy="1943100"/>
          </a:xfrm>
          <a:prstGeom prst="rect">
            <a:avLst/>
          </a:prstGeom>
          <a:noFill/>
          <a:ln w="9525">
            <a:noFill/>
            <a:miter lim="800000"/>
            <a:headEnd/>
            <a:tailEnd/>
          </a:ln>
        </p:spPr>
        <p:txBody>
          <a:bodyPr lIns="0" tIns="0" rIns="0" bIns="0"/>
          <a:lstStyle/>
          <a:p>
            <a:pPr algn="ctr">
              <a:lnSpc>
                <a:spcPts val="4400"/>
              </a:lnSpc>
            </a:pPr>
            <a:r>
              <a:rPr lang="en-US" sz="3000" b="1" i="1" dirty="0" smtClean="0">
                <a:solidFill>
                  <a:srgbClr val="003399"/>
                </a:solidFill>
              </a:rPr>
              <a:t>Ongoing work on ASIC development </a:t>
            </a:r>
          </a:p>
          <a:p>
            <a:pPr algn="ctr">
              <a:lnSpc>
                <a:spcPts val="4400"/>
              </a:lnSpc>
            </a:pPr>
            <a:r>
              <a:rPr lang="en-US" sz="3000" b="1" i="1" dirty="0" smtClean="0">
                <a:solidFill>
                  <a:srgbClr val="003399"/>
                </a:solidFill>
              </a:rPr>
              <a:t>at </a:t>
            </a:r>
            <a:r>
              <a:rPr lang="en-US" sz="3000" b="1" i="1" dirty="0" err="1" smtClean="0">
                <a:solidFill>
                  <a:srgbClr val="003399"/>
                </a:solidFill>
              </a:rPr>
              <a:t>Politecnico</a:t>
            </a:r>
            <a:r>
              <a:rPr lang="en-US" sz="3000" b="1" i="1" dirty="0" smtClean="0">
                <a:solidFill>
                  <a:srgbClr val="003399"/>
                </a:solidFill>
              </a:rPr>
              <a:t>-Bari </a:t>
            </a:r>
            <a:r>
              <a:rPr lang="en-US" sz="2800" b="1" i="1" dirty="0" smtClean="0">
                <a:solidFill>
                  <a:srgbClr val="003399"/>
                </a:solidFill>
              </a:rPr>
              <a:t/>
            </a:r>
            <a:br>
              <a:rPr lang="en-US" sz="2800" b="1" i="1" dirty="0" smtClean="0">
                <a:solidFill>
                  <a:srgbClr val="003399"/>
                </a:solidFill>
              </a:rPr>
            </a:br>
            <a:r>
              <a:rPr lang="en-US" sz="2800" b="1" i="1" dirty="0" smtClean="0">
                <a:solidFill>
                  <a:srgbClr val="003399"/>
                </a:solidFill>
              </a:rPr>
              <a:t/>
            </a:r>
            <a:br>
              <a:rPr lang="en-US" sz="2800" b="1" i="1" dirty="0" smtClean="0">
                <a:solidFill>
                  <a:srgbClr val="003399"/>
                </a:solidFill>
              </a:rPr>
            </a:br>
            <a:r>
              <a:rPr lang="it-IT" sz="1800" b="1" i="1" dirty="0" smtClean="0">
                <a:solidFill>
                  <a:srgbClr val="003399"/>
                </a:solidFill>
              </a:rPr>
              <a:t>F. Corsi, F. </a:t>
            </a:r>
            <a:r>
              <a:rPr lang="it-IT" sz="1800" b="1" i="1" dirty="0" err="1" smtClean="0">
                <a:solidFill>
                  <a:srgbClr val="003399"/>
                </a:solidFill>
              </a:rPr>
              <a:t>Ciciriello</a:t>
            </a:r>
            <a:r>
              <a:rPr lang="it-IT" sz="1800" b="1" i="1" dirty="0" smtClean="0">
                <a:solidFill>
                  <a:srgbClr val="003399"/>
                </a:solidFill>
              </a:rPr>
              <a:t>, F. </a:t>
            </a:r>
            <a:r>
              <a:rPr lang="it-IT" sz="1800" b="1" i="1" dirty="0" err="1" smtClean="0">
                <a:solidFill>
                  <a:srgbClr val="003399"/>
                </a:solidFill>
              </a:rPr>
              <a:t>Licciulli</a:t>
            </a:r>
            <a:r>
              <a:rPr lang="it-IT" sz="1800" b="1" i="1" dirty="0" smtClean="0">
                <a:solidFill>
                  <a:srgbClr val="003399"/>
                </a:solidFill>
              </a:rPr>
              <a:t>, </a:t>
            </a:r>
            <a:r>
              <a:rPr lang="it-IT" sz="1800" b="1" i="1" u="sng" dirty="0" smtClean="0">
                <a:solidFill>
                  <a:srgbClr val="003399"/>
                </a:solidFill>
              </a:rPr>
              <a:t>C. </a:t>
            </a:r>
            <a:r>
              <a:rPr lang="it-IT" sz="1800" b="1" i="1" u="sng" dirty="0" err="1" smtClean="0">
                <a:solidFill>
                  <a:srgbClr val="003399"/>
                </a:solidFill>
              </a:rPr>
              <a:t>Marzocca</a:t>
            </a:r>
            <a:r>
              <a:rPr lang="it-IT" sz="1800" b="1" i="1" dirty="0" smtClean="0">
                <a:solidFill>
                  <a:srgbClr val="003399"/>
                </a:solidFill>
              </a:rPr>
              <a:t>, G. Matarrese </a:t>
            </a:r>
            <a:br>
              <a:rPr lang="it-IT" sz="1800" b="1" i="1" dirty="0" smtClean="0">
                <a:solidFill>
                  <a:srgbClr val="003399"/>
                </a:solidFill>
              </a:rPr>
            </a:br>
            <a:r>
              <a:rPr lang="it-IT" sz="2000" b="1" i="1" dirty="0" smtClean="0">
                <a:solidFill>
                  <a:srgbClr val="003399"/>
                </a:solidFill>
              </a:rPr>
              <a:t/>
            </a:r>
            <a:br>
              <a:rPr lang="it-IT" sz="2000" b="1" i="1" dirty="0" smtClean="0">
                <a:solidFill>
                  <a:srgbClr val="003399"/>
                </a:solidFill>
              </a:rPr>
            </a:br>
            <a:r>
              <a:rPr lang="en-US" sz="1800" b="1" i="1" dirty="0" smtClean="0">
                <a:solidFill>
                  <a:srgbClr val="003399"/>
                </a:solidFill>
              </a:rPr>
              <a:t>DEE - </a:t>
            </a:r>
            <a:r>
              <a:rPr lang="en-US" sz="1800" b="1" i="1" dirty="0" err="1" smtClean="0">
                <a:solidFill>
                  <a:srgbClr val="003399"/>
                </a:solidFill>
              </a:rPr>
              <a:t>Politecnico</a:t>
            </a:r>
            <a:r>
              <a:rPr lang="en-US" sz="1800" b="1" i="1" dirty="0" smtClean="0">
                <a:solidFill>
                  <a:srgbClr val="003399"/>
                </a:solidFill>
              </a:rPr>
              <a:t> </a:t>
            </a:r>
            <a:r>
              <a:rPr lang="en-US" sz="1800" b="1" i="1" dirty="0" err="1" smtClean="0">
                <a:solidFill>
                  <a:srgbClr val="003399"/>
                </a:solidFill>
              </a:rPr>
              <a:t>di</a:t>
            </a:r>
            <a:r>
              <a:rPr lang="en-US" sz="1800" b="1" i="1" dirty="0" smtClean="0">
                <a:solidFill>
                  <a:srgbClr val="003399"/>
                </a:solidFill>
              </a:rPr>
              <a:t> Bari and INFN - </a:t>
            </a:r>
            <a:r>
              <a:rPr lang="en-US" sz="1800" b="1" i="1" dirty="0" err="1" smtClean="0">
                <a:solidFill>
                  <a:srgbClr val="003399"/>
                </a:solidFill>
              </a:rPr>
              <a:t>Sezione</a:t>
            </a:r>
            <a:r>
              <a:rPr lang="en-US" sz="1800" b="1" i="1" dirty="0" smtClean="0">
                <a:solidFill>
                  <a:srgbClr val="003399"/>
                </a:solidFill>
              </a:rPr>
              <a:t> </a:t>
            </a:r>
            <a:r>
              <a:rPr lang="en-US" sz="1800" b="1" i="1" dirty="0" err="1" smtClean="0">
                <a:solidFill>
                  <a:srgbClr val="003399"/>
                </a:solidFill>
              </a:rPr>
              <a:t>di</a:t>
            </a:r>
            <a:r>
              <a:rPr lang="en-US" sz="1800" b="1" i="1" dirty="0" smtClean="0">
                <a:solidFill>
                  <a:srgbClr val="003399"/>
                </a:solidFill>
              </a:rPr>
              <a:t> Bari, Italy</a:t>
            </a:r>
            <a:r>
              <a:rPr lang="en-US" b="1" i="1" dirty="0" smtClean="0">
                <a:solidFill>
                  <a:srgbClr val="003399"/>
                </a:solidFill>
              </a:rPr>
              <a:t>  </a:t>
            </a:r>
            <a:endParaRPr lang="en-US" b="1" i="1" dirty="0">
              <a:solidFill>
                <a:srgbClr val="003399"/>
              </a:solidFill>
            </a:endParaRPr>
          </a:p>
        </p:txBody>
      </p:sp>
      <p:pic>
        <p:nvPicPr>
          <p:cNvPr id="7171" name="Picture 4"/>
          <p:cNvPicPr>
            <a:picLocks noChangeAspect="1" noChangeArrowheads="1"/>
          </p:cNvPicPr>
          <p:nvPr/>
        </p:nvPicPr>
        <p:blipFill>
          <a:blip r:embed="rId3" cstate="print"/>
          <a:srcRect/>
          <a:stretch>
            <a:fillRect/>
          </a:stretch>
        </p:blipFill>
        <p:spPr bwMode="auto">
          <a:xfrm>
            <a:off x="874713" y="4638675"/>
            <a:ext cx="990600" cy="1008063"/>
          </a:xfrm>
          <a:prstGeom prst="rect">
            <a:avLst/>
          </a:prstGeom>
          <a:noFill/>
          <a:ln w="6350">
            <a:solidFill>
              <a:srgbClr val="3366FF"/>
            </a:solidFill>
            <a:miter lim="800000"/>
            <a:headEnd/>
            <a:tailEnd/>
          </a:ln>
        </p:spPr>
      </p:pic>
      <p:pic>
        <p:nvPicPr>
          <p:cNvPr id="7172" name="Picture 7" descr="logoinfn4"/>
          <p:cNvPicPr>
            <a:picLocks noChangeAspect="1" noChangeArrowheads="1"/>
          </p:cNvPicPr>
          <p:nvPr/>
        </p:nvPicPr>
        <p:blipFill>
          <a:blip r:embed="rId4" cstate="print"/>
          <a:srcRect/>
          <a:stretch>
            <a:fillRect/>
          </a:stretch>
        </p:blipFill>
        <p:spPr bwMode="auto">
          <a:xfrm>
            <a:off x="2255838" y="4638675"/>
            <a:ext cx="1368425" cy="1008063"/>
          </a:xfrm>
          <a:prstGeom prst="rect">
            <a:avLst/>
          </a:prstGeom>
          <a:noFill/>
          <a:ln w="9525">
            <a:noFill/>
            <a:miter lim="800000"/>
            <a:headEnd/>
            <a:tailEnd/>
          </a:ln>
        </p:spPr>
      </p:pic>
      <p:sp>
        <p:nvSpPr>
          <p:cNvPr id="5" name="Rettangolo 4"/>
          <p:cNvSpPr/>
          <p:nvPr/>
        </p:nvSpPr>
        <p:spPr>
          <a:xfrm>
            <a:off x="0" y="6565612"/>
            <a:ext cx="6014481" cy="292388"/>
          </a:xfrm>
          <a:prstGeom prst="rect">
            <a:avLst/>
          </a:prstGeom>
        </p:spPr>
        <p:txBody>
          <a:bodyPr wrap="square">
            <a:spAutoFit/>
          </a:bodyPr>
          <a:lstStyle/>
          <a:p>
            <a:r>
              <a:rPr lang="it-IT" sz="1300" i="1" dirty="0" smtClean="0">
                <a:solidFill>
                  <a:srgbClr val="003399"/>
                </a:solidFill>
              </a:rPr>
              <a:t>IV </a:t>
            </a:r>
            <a:r>
              <a:rPr lang="it-IT" sz="1300" i="1" dirty="0" err="1" smtClean="0">
                <a:solidFill>
                  <a:srgbClr val="003399"/>
                </a:solidFill>
              </a:rPr>
              <a:t>EU-HadronPhysics</a:t>
            </a:r>
            <a:r>
              <a:rPr lang="it-IT" sz="1300" i="1" dirty="0" smtClean="0">
                <a:solidFill>
                  <a:srgbClr val="003399"/>
                </a:solidFill>
              </a:rPr>
              <a:t> </a:t>
            </a:r>
            <a:r>
              <a:rPr lang="it-IT" sz="1300" i="1" dirty="0" err="1" smtClean="0">
                <a:solidFill>
                  <a:srgbClr val="003399"/>
                </a:solidFill>
              </a:rPr>
              <a:t>Silicon</a:t>
            </a:r>
            <a:r>
              <a:rPr lang="it-IT" sz="1300" i="1" dirty="0" smtClean="0">
                <a:solidFill>
                  <a:srgbClr val="003399"/>
                </a:solidFill>
              </a:rPr>
              <a:t> </a:t>
            </a:r>
            <a:r>
              <a:rPr lang="it-IT" sz="1300" i="1" dirty="0" err="1" smtClean="0">
                <a:solidFill>
                  <a:srgbClr val="003399"/>
                </a:solidFill>
              </a:rPr>
              <a:t>Multiplier</a:t>
            </a:r>
            <a:r>
              <a:rPr lang="it-IT" sz="1300" i="1" dirty="0" smtClean="0">
                <a:solidFill>
                  <a:srgbClr val="003399"/>
                </a:solidFill>
              </a:rPr>
              <a:t> Workshop, Vienna, </a:t>
            </a:r>
            <a:r>
              <a:rPr lang="it-IT" sz="1300" i="1" dirty="0" err="1" smtClean="0">
                <a:solidFill>
                  <a:srgbClr val="003399"/>
                </a:solidFill>
              </a:rPr>
              <a:t>February</a:t>
            </a:r>
            <a:r>
              <a:rPr lang="it-IT" sz="1300" i="1" dirty="0" smtClean="0">
                <a:solidFill>
                  <a:srgbClr val="003399"/>
                </a:solidFill>
              </a:rPr>
              <a:t> 16</a:t>
            </a:r>
            <a:r>
              <a:rPr lang="it-IT" sz="1300" i="1" baseline="30000" dirty="0" smtClean="0">
                <a:solidFill>
                  <a:srgbClr val="003399"/>
                </a:solidFill>
              </a:rPr>
              <a:t>th</a:t>
            </a:r>
            <a:r>
              <a:rPr lang="it-IT" sz="1300" i="1" dirty="0" smtClean="0">
                <a:solidFill>
                  <a:srgbClr val="003399"/>
                </a:solidFill>
              </a:rPr>
              <a:t>, 2013</a:t>
            </a:r>
            <a:endParaRPr lang="it-IT" sz="1300" i="1" dirty="0">
              <a:solidFill>
                <a:srgbClr val="00339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2"/>
          <p:cNvSpPr txBox="1">
            <a:spLocks noChangeArrowheads="1"/>
          </p:cNvSpPr>
          <p:nvPr/>
        </p:nvSpPr>
        <p:spPr bwMode="auto">
          <a:xfrm>
            <a:off x="0" y="212725"/>
            <a:ext cx="9906000" cy="488950"/>
          </a:xfrm>
          <a:prstGeom prst="rect">
            <a:avLst/>
          </a:prstGeom>
          <a:solidFill>
            <a:schemeClr val="accent2"/>
          </a:solidFill>
          <a:ln w="9525" algn="ctr">
            <a:noFill/>
            <a:miter lim="800000"/>
            <a:headEnd/>
            <a:tailEnd/>
          </a:ln>
        </p:spPr>
        <p:txBody>
          <a:bodyPr>
            <a:spAutoFit/>
          </a:bodyPr>
          <a:lstStyle/>
          <a:p>
            <a:pPr>
              <a:spcBef>
                <a:spcPct val="50000"/>
              </a:spcBef>
            </a:pPr>
            <a:r>
              <a:rPr lang="en-US" altLang="en-US" sz="2600" b="1" dirty="0" smtClean="0">
                <a:solidFill>
                  <a:schemeClr val="bg1"/>
                </a:solidFill>
                <a:ea typeface="Osaka"/>
                <a:cs typeface="Osaka"/>
              </a:rPr>
              <a:t> New architecture of the front-end: “fast path”</a:t>
            </a:r>
            <a:endParaRPr lang="en-US" sz="2600" b="1" dirty="0">
              <a:solidFill>
                <a:schemeClr val="bg1"/>
              </a:solidFill>
              <a:ea typeface="Osaka"/>
              <a:cs typeface="Osaka"/>
            </a:endParaRPr>
          </a:p>
        </p:txBody>
      </p:sp>
      <p:pic>
        <p:nvPicPr>
          <p:cNvPr id="5" name="Immagine 4" descr="fast_path.JPG"/>
          <p:cNvPicPr>
            <a:picLocks noChangeAspect="1"/>
          </p:cNvPicPr>
          <p:nvPr/>
        </p:nvPicPr>
        <p:blipFill>
          <a:blip r:embed="rId3" cstate="print"/>
          <a:stretch>
            <a:fillRect/>
          </a:stretch>
        </p:blipFill>
        <p:spPr>
          <a:xfrm>
            <a:off x="138924" y="1126405"/>
            <a:ext cx="9630864" cy="3318003"/>
          </a:xfrm>
          <a:prstGeom prst="rect">
            <a:avLst/>
          </a:prstGeom>
        </p:spPr>
      </p:pic>
      <p:sp>
        <p:nvSpPr>
          <p:cNvPr id="6" name="Rettangolo 5"/>
          <p:cNvSpPr/>
          <p:nvPr/>
        </p:nvSpPr>
        <p:spPr>
          <a:xfrm>
            <a:off x="0" y="4621978"/>
            <a:ext cx="10010504" cy="1708160"/>
          </a:xfrm>
          <a:prstGeom prst="rect">
            <a:avLst/>
          </a:prstGeom>
        </p:spPr>
        <p:txBody>
          <a:bodyPr wrap="square">
            <a:spAutoFit/>
          </a:bodyPr>
          <a:lstStyle/>
          <a:p>
            <a:pPr defTabSz="904875" eaLnBrk="0" hangingPunct="0">
              <a:lnSpc>
                <a:spcPct val="150000"/>
              </a:lnSpc>
              <a:spcAft>
                <a:spcPts val="600"/>
              </a:spcAft>
              <a:buFont typeface="Wingdings" pitchFamily="2" charset="2"/>
              <a:buChar char="q"/>
            </a:pPr>
            <a:r>
              <a:rPr lang="en-US" sz="1500" b="1" i="1" dirty="0" smtClean="0">
                <a:solidFill>
                  <a:srgbClr val="003399"/>
                </a:solidFill>
                <a:ea typeface="Osaka"/>
                <a:cs typeface="Times New Roman" pitchFamily="18" charset="0"/>
              </a:rPr>
              <a:t>  </a:t>
            </a:r>
            <a:r>
              <a:rPr lang="en-US" sz="1500" b="1" i="1" dirty="0" err="1" smtClean="0">
                <a:solidFill>
                  <a:srgbClr val="003399"/>
                </a:solidFill>
                <a:ea typeface="Osaka"/>
                <a:cs typeface="Times New Roman" pitchFamily="18" charset="0"/>
              </a:rPr>
              <a:t>SiGe</a:t>
            </a:r>
            <a:r>
              <a:rPr lang="en-US" sz="1500" b="1" i="1" dirty="0" smtClean="0">
                <a:solidFill>
                  <a:srgbClr val="003399"/>
                </a:solidFill>
                <a:ea typeface="Osaka"/>
                <a:cs typeface="Times New Roman" pitchFamily="18" charset="0"/>
              </a:rPr>
              <a:t> technology (AMS S35D4, fast HBT available with f</a:t>
            </a:r>
            <a:r>
              <a:rPr lang="en-US" sz="1500" b="1" i="1" baseline="-25000" dirty="0" smtClean="0">
                <a:solidFill>
                  <a:srgbClr val="003399"/>
                </a:solidFill>
                <a:ea typeface="Osaka"/>
                <a:cs typeface="Times New Roman" pitchFamily="18" charset="0"/>
              </a:rPr>
              <a:t>t</a:t>
            </a:r>
            <a:r>
              <a:rPr lang="en-US" sz="1500" b="1" i="1" dirty="0" smtClean="0">
                <a:solidFill>
                  <a:srgbClr val="003399"/>
                </a:solidFill>
                <a:ea typeface="Osaka"/>
                <a:cs typeface="Times New Roman" pitchFamily="18" charset="0"/>
              </a:rPr>
              <a:t> </a:t>
            </a:r>
            <a:r>
              <a:rPr lang="en-US" sz="1500" b="1" i="1" dirty="0" smtClean="0">
                <a:solidFill>
                  <a:srgbClr val="003399"/>
                </a:solidFill>
                <a:ea typeface="Osaka"/>
                <a:cs typeface="Times New Roman" pitchFamily="18" charset="0"/>
                <a:sym typeface="Symbol"/>
              </a:rPr>
              <a:t> </a:t>
            </a:r>
            <a:r>
              <a:rPr lang="en-US" sz="1500" b="1" i="1" dirty="0" smtClean="0">
                <a:solidFill>
                  <a:srgbClr val="003399"/>
                </a:solidFill>
                <a:ea typeface="Osaka"/>
                <a:cs typeface="Times New Roman" pitchFamily="18" charset="0"/>
              </a:rPr>
              <a:t>60GHz)</a:t>
            </a:r>
          </a:p>
          <a:p>
            <a:pPr defTabSz="904875" eaLnBrk="0" hangingPunct="0">
              <a:lnSpc>
                <a:spcPct val="150000"/>
              </a:lnSpc>
              <a:spcAft>
                <a:spcPts val="600"/>
              </a:spcAft>
              <a:buFont typeface="Wingdings" pitchFamily="2" charset="2"/>
              <a:buChar char="q"/>
            </a:pPr>
            <a:r>
              <a:rPr lang="en-US" sz="1500" b="1" i="1" dirty="0" smtClean="0">
                <a:solidFill>
                  <a:srgbClr val="003399"/>
                </a:solidFill>
                <a:ea typeface="Osaka"/>
                <a:cs typeface="Times New Roman" pitchFamily="18" charset="0"/>
              </a:rPr>
              <a:t>  </a:t>
            </a:r>
            <a:r>
              <a:rPr lang="en-US" sz="1500" b="1" dirty="0" err="1" smtClean="0">
                <a:ea typeface="Osaka"/>
                <a:cs typeface="Times New Roman" pitchFamily="18" charset="0"/>
              </a:rPr>
              <a:t>ToT</a:t>
            </a:r>
            <a:r>
              <a:rPr lang="en-US" sz="1500" b="1" i="1" dirty="0" smtClean="0">
                <a:solidFill>
                  <a:srgbClr val="003399"/>
                </a:solidFill>
                <a:ea typeface="Osaka"/>
                <a:cs typeface="Times New Roman" pitchFamily="18" charset="0"/>
              </a:rPr>
              <a:t> signal starts when the SiPM current pulse overcomes the low threshold</a:t>
            </a:r>
          </a:p>
          <a:p>
            <a:pPr defTabSz="904875" eaLnBrk="0" hangingPunct="0">
              <a:lnSpc>
                <a:spcPct val="150000"/>
              </a:lnSpc>
              <a:spcAft>
                <a:spcPts val="600"/>
              </a:spcAft>
              <a:buFont typeface="Wingdings" pitchFamily="2" charset="2"/>
              <a:buChar char="q"/>
            </a:pPr>
            <a:r>
              <a:rPr lang="en-US" sz="1500" b="1" i="1" dirty="0" smtClean="0">
                <a:solidFill>
                  <a:srgbClr val="003399"/>
                </a:solidFill>
                <a:ea typeface="Osaka"/>
                <a:cs typeface="Times New Roman" pitchFamily="18" charset="0"/>
              </a:rPr>
              <a:t>  </a:t>
            </a:r>
            <a:r>
              <a:rPr lang="en-US" sz="1500" b="1" dirty="0" err="1" smtClean="0">
                <a:ea typeface="Osaka"/>
                <a:cs typeface="Times New Roman" pitchFamily="18" charset="0"/>
              </a:rPr>
              <a:t>ToT</a:t>
            </a:r>
            <a:r>
              <a:rPr lang="en-US" sz="1500" b="1" i="1" dirty="0" smtClean="0">
                <a:solidFill>
                  <a:srgbClr val="003399"/>
                </a:solidFill>
                <a:ea typeface="Osaka"/>
                <a:cs typeface="Times New Roman" pitchFamily="18" charset="0"/>
              </a:rPr>
              <a:t> signal terminates when </a:t>
            </a:r>
            <a:r>
              <a:rPr lang="en-US" sz="1500" b="1" dirty="0" err="1" smtClean="0">
                <a:ea typeface="Osaka"/>
                <a:cs typeface="Times New Roman" pitchFamily="18" charset="0"/>
              </a:rPr>
              <a:t>reset_A</a:t>
            </a:r>
            <a:r>
              <a:rPr lang="en-US" sz="1500" b="1" i="1" dirty="0" smtClean="0">
                <a:solidFill>
                  <a:srgbClr val="003399"/>
                </a:solidFill>
                <a:ea typeface="Osaka"/>
                <a:cs typeface="Times New Roman" pitchFamily="18" charset="0"/>
              </a:rPr>
              <a:t> (dark pulse signals) or </a:t>
            </a:r>
            <a:r>
              <a:rPr lang="en-US" sz="1500" b="1" dirty="0" err="1" smtClean="0">
                <a:ea typeface="Osaka"/>
                <a:cs typeface="Times New Roman" pitchFamily="18" charset="0"/>
              </a:rPr>
              <a:t>reset_B</a:t>
            </a:r>
            <a:r>
              <a:rPr lang="en-US" sz="1500" b="1" i="1" dirty="0" smtClean="0">
                <a:solidFill>
                  <a:srgbClr val="003399"/>
                </a:solidFill>
                <a:ea typeface="Osaka"/>
                <a:cs typeface="Times New Roman" pitchFamily="18" charset="0"/>
              </a:rPr>
              <a:t> (valid signals) are generated</a:t>
            </a:r>
          </a:p>
          <a:p>
            <a:pPr defTabSz="904875" eaLnBrk="0" hangingPunct="0">
              <a:lnSpc>
                <a:spcPct val="150000"/>
              </a:lnSpc>
              <a:spcAft>
                <a:spcPts val="600"/>
              </a:spcAft>
              <a:buFont typeface="Wingdings" pitchFamily="2" charset="2"/>
              <a:buChar char="q"/>
            </a:pPr>
            <a:r>
              <a:rPr lang="en-US" sz="1500" b="1" i="1" dirty="0" smtClean="0">
                <a:solidFill>
                  <a:srgbClr val="003399"/>
                </a:solidFill>
                <a:ea typeface="Osaka"/>
                <a:cs typeface="Times New Roman" pitchFamily="18" charset="0"/>
              </a:rPr>
              <a:t>  The SiPM current pulse is replicated two more times for a) dark pulse suppression and b) </a:t>
            </a:r>
            <a:r>
              <a:rPr lang="en-US" sz="1500" b="1" i="1" dirty="0" err="1" smtClean="0">
                <a:solidFill>
                  <a:srgbClr val="003399"/>
                </a:solidFill>
                <a:ea typeface="Osaka"/>
                <a:cs typeface="Times New Roman" pitchFamily="18" charset="0"/>
              </a:rPr>
              <a:t>ToT</a:t>
            </a:r>
            <a:r>
              <a:rPr lang="en-US" sz="1500" b="1" i="1" dirty="0" smtClean="0">
                <a:solidFill>
                  <a:srgbClr val="003399"/>
                </a:solidFill>
                <a:ea typeface="Osaka"/>
                <a:cs typeface="Times New Roman" pitchFamily="18" charset="0"/>
              </a:rPr>
              <a:t> evaluation</a:t>
            </a:r>
          </a:p>
        </p:txBody>
      </p:sp>
      <p:sp>
        <p:nvSpPr>
          <p:cNvPr id="7" name="Segnaposto numero diapositiva 6"/>
          <p:cNvSpPr>
            <a:spLocks noGrp="1"/>
          </p:cNvSpPr>
          <p:nvPr>
            <p:ph type="sldNum" sz="quarter" idx="12"/>
          </p:nvPr>
        </p:nvSpPr>
        <p:spPr>
          <a:xfrm>
            <a:off x="7594600" y="6530606"/>
            <a:ext cx="2311400" cy="327394"/>
          </a:xfrm>
        </p:spPr>
        <p:txBody>
          <a:bodyPr/>
          <a:lstStyle/>
          <a:p>
            <a:pPr>
              <a:defRPr/>
            </a:pPr>
            <a:fld id="{10AB75ED-EDCE-4E10-98BF-56B32C73EC4F}" type="slidenum">
              <a:rPr lang="it-IT" smtClean="0"/>
              <a:pPr>
                <a:defRPr/>
              </a:pPr>
              <a:t>10</a:t>
            </a:fld>
            <a:endParaRPr lang="it-IT" dirty="0"/>
          </a:p>
        </p:txBody>
      </p:sp>
      <p:sp>
        <p:nvSpPr>
          <p:cNvPr id="8" name="Rettangolo 7"/>
          <p:cNvSpPr/>
          <p:nvPr/>
        </p:nvSpPr>
        <p:spPr>
          <a:xfrm>
            <a:off x="0" y="6565612"/>
            <a:ext cx="6014481" cy="292388"/>
          </a:xfrm>
          <a:prstGeom prst="rect">
            <a:avLst/>
          </a:prstGeom>
        </p:spPr>
        <p:txBody>
          <a:bodyPr wrap="square">
            <a:spAutoFit/>
          </a:bodyPr>
          <a:lstStyle/>
          <a:p>
            <a:r>
              <a:rPr lang="it-IT" sz="1300" i="1" dirty="0" smtClean="0">
                <a:solidFill>
                  <a:srgbClr val="003399"/>
                </a:solidFill>
              </a:rPr>
              <a:t>IV </a:t>
            </a:r>
            <a:r>
              <a:rPr lang="it-IT" sz="1300" i="1" dirty="0" err="1" smtClean="0">
                <a:solidFill>
                  <a:srgbClr val="003399"/>
                </a:solidFill>
              </a:rPr>
              <a:t>EU-HadronPhysics</a:t>
            </a:r>
            <a:r>
              <a:rPr lang="it-IT" sz="1300" i="1" dirty="0" smtClean="0">
                <a:solidFill>
                  <a:srgbClr val="003399"/>
                </a:solidFill>
              </a:rPr>
              <a:t> </a:t>
            </a:r>
            <a:r>
              <a:rPr lang="it-IT" sz="1300" i="1" dirty="0" err="1" smtClean="0">
                <a:solidFill>
                  <a:srgbClr val="003399"/>
                </a:solidFill>
              </a:rPr>
              <a:t>Silicon</a:t>
            </a:r>
            <a:r>
              <a:rPr lang="it-IT" sz="1300" i="1" dirty="0" smtClean="0">
                <a:solidFill>
                  <a:srgbClr val="003399"/>
                </a:solidFill>
              </a:rPr>
              <a:t> </a:t>
            </a:r>
            <a:r>
              <a:rPr lang="it-IT" sz="1300" i="1" dirty="0" err="1" smtClean="0">
                <a:solidFill>
                  <a:srgbClr val="003399"/>
                </a:solidFill>
              </a:rPr>
              <a:t>Multiplier</a:t>
            </a:r>
            <a:r>
              <a:rPr lang="it-IT" sz="1300" i="1" dirty="0" smtClean="0">
                <a:solidFill>
                  <a:srgbClr val="003399"/>
                </a:solidFill>
              </a:rPr>
              <a:t> Workshop, Vienna, </a:t>
            </a:r>
            <a:r>
              <a:rPr lang="it-IT" sz="1300" i="1" dirty="0" err="1" smtClean="0">
                <a:solidFill>
                  <a:srgbClr val="003399"/>
                </a:solidFill>
              </a:rPr>
              <a:t>February</a:t>
            </a:r>
            <a:r>
              <a:rPr lang="it-IT" sz="1300" i="1" dirty="0" smtClean="0">
                <a:solidFill>
                  <a:srgbClr val="003399"/>
                </a:solidFill>
              </a:rPr>
              <a:t> 16</a:t>
            </a:r>
            <a:r>
              <a:rPr lang="it-IT" sz="1300" i="1" baseline="30000" dirty="0" smtClean="0">
                <a:solidFill>
                  <a:srgbClr val="003399"/>
                </a:solidFill>
              </a:rPr>
              <a:t>th</a:t>
            </a:r>
            <a:r>
              <a:rPr lang="it-IT" sz="1300" i="1" dirty="0" smtClean="0">
                <a:solidFill>
                  <a:srgbClr val="003399"/>
                </a:solidFill>
              </a:rPr>
              <a:t>, 2013</a:t>
            </a:r>
            <a:endParaRPr lang="it-IT" sz="1300" i="1" dirty="0">
              <a:solidFill>
                <a:srgbClr val="003399"/>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204237"/>
            <a:ext cx="9906000" cy="488950"/>
          </a:xfrm>
          <a:prstGeom prst="rect">
            <a:avLst/>
          </a:prstGeom>
          <a:solidFill>
            <a:schemeClr val="accent2"/>
          </a:solidFill>
          <a:ln w="9525" algn="ctr">
            <a:noFill/>
            <a:miter lim="800000"/>
            <a:headEnd/>
            <a:tailEnd/>
          </a:ln>
        </p:spPr>
        <p:txBody>
          <a:bodyPr>
            <a:spAutoFit/>
          </a:bodyPr>
          <a:lstStyle/>
          <a:p>
            <a:pPr>
              <a:spcBef>
                <a:spcPct val="50000"/>
              </a:spcBef>
            </a:pPr>
            <a:r>
              <a:rPr lang="en-US" altLang="en-US" sz="2600" b="1" dirty="0">
                <a:solidFill>
                  <a:schemeClr val="bg1"/>
                </a:solidFill>
                <a:ea typeface="Osaka"/>
                <a:cs typeface="Osaka"/>
              </a:rPr>
              <a:t>  </a:t>
            </a:r>
            <a:r>
              <a:rPr lang="en-US" altLang="en-US" sz="2400" b="1" dirty="0" smtClean="0">
                <a:solidFill>
                  <a:schemeClr val="bg1"/>
                </a:solidFill>
                <a:ea typeface="Osaka"/>
                <a:cs typeface="Osaka"/>
              </a:rPr>
              <a:t>Input preamplifier</a:t>
            </a:r>
            <a:endParaRPr lang="it-IT" sz="2400" b="1" dirty="0">
              <a:solidFill>
                <a:schemeClr val="bg1"/>
              </a:solidFill>
              <a:ea typeface="Osaka"/>
              <a:cs typeface="Osaka"/>
            </a:endParaRPr>
          </a:p>
        </p:txBody>
      </p:sp>
      <p:pic>
        <p:nvPicPr>
          <p:cNvPr id="1026" name="Picture 2"/>
          <p:cNvPicPr>
            <a:picLocks noChangeAspect="1" noChangeArrowheads="1"/>
          </p:cNvPicPr>
          <p:nvPr/>
        </p:nvPicPr>
        <p:blipFill>
          <a:blip r:embed="rId3" cstate="print"/>
          <a:srcRect/>
          <a:stretch>
            <a:fillRect/>
          </a:stretch>
        </p:blipFill>
        <p:spPr bwMode="auto">
          <a:xfrm>
            <a:off x="213756" y="864804"/>
            <a:ext cx="9512135" cy="4004701"/>
          </a:xfrm>
          <a:prstGeom prst="rect">
            <a:avLst/>
          </a:prstGeom>
          <a:noFill/>
          <a:ln w="9525">
            <a:noFill/>
            <a:miter lim="800000"/>
            <a:headEnd/>
            <a:tailEnd/>
          </a:ln>
        </p:spPr>
      </p:pic>
      <p:sp>
        <p:nvSpPr>
          <p:cNvPr id="13" name="Rettangolo 12"/>
          <p:cNvSpPr/>
          <p:nvPr/>
        </p:nvSpPr>
        <p:spPr>
          <a:xfrm>
            <a:off x="3457664" y="3770510"/>
            <a:ext cx="6448336" cy="1131079"/>
          </a:xfrm>
          <a:prstGeom prst="rect">
            <a:avLst/>
          </a:prstGeom>
        </p:spPr>
        <p:txBody>
          <a:bodyPr wrap="square">
            <a:spAutoFit/>
          </a:bodyPr>
          <a:lstStyle/>
          <a:p>
            <a:pPr defTabSz="904875" eaLnBrk="0" hangingPunct="0">
              <a:lnSpc>
                <a:spcPct val="150000"/>
              </a:lnSpc>
              <a:buFont typeface="Wingdings" pitchFamily="2" charset="2"/>
              <a:buChar char="q"/>
            </a:pPr>
            <a:r>
              <a:rPr lang="en-US" sz="1500" b="1" dirty="0" smtClean="0">
                <a:solidFill>
                  <a:srgbClr val="003399"/>
                </a:solidFill>
                <a:ea typeface="Osaka"/>
                <a:cs typeface="Times New Roman" pitchFamily="18" charset="0"/>
              </a:rPr>
              <a:t>  </a:t>
            </a:r>
            <a:r>
              <a:rPr lang="en-US" sz="1500" b="1" i="1" dirty="0" smtClean="0">
                <a:solidFill>
                  <a:srgbClr val="003399"/>
                </a:solidFill>
                <a:ea typeface="Osaka"/>
                <a:cs typeface="Times New Roman" pitchFamily="18" charset="0"/>
              </a:rPr>
              <a:t>Large capacitance detectors: </a:t>
            </a:r>
            <a:r>
              <a:rPr lang="en-US" sz="1500" b="1" i="1" u="sng" dirty="0" smtClean="0">
                <a:solidFill>
                  <a:srgbClr val="003399"/>
                </a:solidFill>
                <a:ea typeface="Osaka"/>
                <a:cs typeface="Times New Roman" pitchFamily="18" charset="0"/>
              </a:rPr>
              <a:t>open loop current buffer</a:t>
            </a:r>
          </a:p>
          <a:p>
            <a:pPr defTabSz="904875" eaLnBrk="0" hangingPunct="0">
              <a:lnSpc>
                <a:spcPct val="150000"/>
              </a:lnSpc>
              <a:buFont typeface="Wingdings" pitchFamily="2" charset="2"/>
              <a:buChar char="q"/>
            </a:pPr>
            <a:r>
              <a:rPr lang="en-US" sz="1500" b="1" i="1" dirty="0" smtClean="0">
                <a:solidFill>
                  <a:srgbClr val="003399"/>
                </a:solidFill>
                <a:ea typeface="Osaka"/>
                <a:cs typeface="Times New Roman" pitchFamily="18" charset="0"/>
              </a:rPr>
              <a:t>  Overall transimpedance gain </a:t>
            </a:r>
            <a:r>
              <a:rPr lang="en-US" sz="1500" b="1" i="1" dirty="0" smtClean="0">
                <a:solidFill>
                  <a:srgbClr val="003399"/>
                </a:solidFill>
                <a:ea typeface="Osaka"/>
                <a:cs typeface="Times New Roman" pitchFamily="18" charset="0"/>
                <a:sym typeface="Symbol"/>
              </a:rPr>
              <a:t>  7k</a:t>
            </a:r>
            <a:r>
              <a:rPr lang="en-US" sz="1500" b="1" i="1" dirty="0" smtClean="0">
                <a:solidFill>
                  <a:srgbClr val="003399"/>
                </a:solidFill>
                <a:latin typeface="Symbol" pitchFamily="18" charset="2"/>
                <a:ea typeface="Osaka"/>
                <a:cs typeface="Times New Roman" pitchFamily="18" charset="0"/>
                <a:sym typeface="Symbol"/>
              </a:rPr>
              <a:t>W</a:t>
            </a:r>
          </a:p>
          <a:p>
            <a:pPr defTabSz="904875" eaLnBrk="0" hangingPunct="0">
              <a:lnSpc>
                <a:spcPct val="150000"/>
              </a:lnSpc>
              <a:buFont typeface="Wingdings" pitchFamily="2" charset="2"/>
              <a:buChar char="q"/>
            </a:pPr>
            <a:r>
              <a:rPr lang="en-US" sz="1500" b="1" i="1" dirty="0" smtClean="0">
                <a:solidFill>
                  <a:srgbClr val="003399"/>
                </a:solidFill>
                <a:ea typeface="Osaka"/>
                <a:cs typeface="Times New Roman" pitchFamily="18" charset="0"/>
                <a:sym typeface="Symbol"/>
              </a:rPr>
              <a:t>  Input resistance   25</a:t>
            </a:r>
            <a:r>
              <a:rPr lang="en-US" sz="1500" b="1" i="1" dirty="0" smtClean="0">
                <a:solidFill>
                  <a:srgbClr val="003399"/>
                </a:solidFill>
                <a:latin typeface="Symbol" pitchFamily="18" charset="2"/>
                <a:ea typeface="Osaka"/>
                <a:cs typeface="Times New Roman" pitchFamily="18" charset="0"/>
                <a:sym typeface="Symbol"/>
              </a:rPr>
              <a:t>W</a:t>
            </a:r>
            <a:endParaRPr lang="en-US" sz="1500" b="1" i="1" dirty="0" smtClean="0">
              <a:solidFill>
                <a:srgbClr val="003399"/>
              </a:solidFill>
              <a:ea typeface="Osaka"/>
              <a:cs typeface="Times New Roman" pitchFamily="18" charset="0"/>
            </a:endParaRPr>
          </a:p>
        </p:txBody>
      </p:sp>
      <p:sp>
        <p:nvSpPr>
          <p:cNvPr id="14" name="Rettangolo 13"/>
          <p:cNvSpPr/>
          <p:nvPr/>
        </p:nvSpPr>
        <p:spPr>
          <a:xfrm>
            <a:off x="344375" y="4886745"/>
            <a:ext cx="9906000" cy="1477328"/>
          </a:xfrm>
          <a:prstGeom prst="rect">
            <a:avLst/>
          </a:prstGeom>
        </p:spPr>
        <p:txBody>
          <a:bodyPr wrap="square">
            <a:spAutoFit/>
          </a:bodyPr>
          <a:lstStyle/>
          <a:p>
            <a:pPr defTabSz="904875" eaLnBrk="0" hangingPunct="0">
              <a:lnSpc>
                <a:spcPct val="150000"/>
              </a:lnSpc>
              <a:buFont typeface="Wingdings" pitchFamily="2" charset="2"/>
              <a:buChar char="q"/>
            </a:pPr>
            <a:r>
              <a:rPr lang="en-US" sz="1500" b="1" i="1" dirty="0" smtClean="0">
                <a:solidFill>
                  <a:srgbClr val="003399"/>
                </a:solidFill>
                <a:ea typeface="Osaka"/>
                <a:cs typeface="Times New Roman" pitchFamily="18" charset="0"/>
              </a:rPr>
              <a:t>  Current consumption </a:t>
            </a:r>
            <a:r>
              <a:rPr lang="en-US" sz="1500" b="1" i="1" dirty="0" smtClean="0">
                <a:solidFill>
                  <a:srgbClr val="003399"/>
                </a:solidFill>
                <a:ea typeface="Osaka"/>
                <a:cs typeface="Times New Roman" pitchFamily="18" charset="0"/>
                <a:sym typeface="Symbol"/>
              </a:rPr>
              <a:t>  3.5 </a:t>
            </a:r>
            <a:r>
              <a:rPr lang="en-US" sz="1500" b="1" i="1" dirty="0" err="1" smtClean="0">
                <a:solidFill>
                  <a:srgbClr val="003399"/>
                </a:solidFill>
                <a:ea typeface="Osaka"/>
                <a:cs typeface="Times New Roman" pitchFamily="18" charset="0"/>
                <a:sym typeface="Symbol"/>
              </a:rPr>
              <a:t>mA</a:t>
            </a:r>
            <a:r>
              <a:rPr lang="en-US" sz="1500" b="1" i="1" dirty="0" smtClean="0">
                <a:solidFill>
                  <a:srgbClr val="003399"/>
                </a:solidFill>
                <a:ea typeface="Osaka"/>
                <a:cs typeface="Times New Roman" pitchFamily="18" charset="0"/>
                <a:sym typeface="Symbol"/>
              </a:rPr>
              <a:t>  (</a:t>
            </a:r>
            <a:r>
              <a:rPr lang="en-US" sz="1500" b="1" i="1" dirty="0" err="1" smtClean="0">
                <a:solidFill>
                  <a:srgbClr val="003399"/>
                </a:solidFill>
                <a:ea typeface="Osaka"/>
                <a:cs typeface="Times New Roman" pitchFamily="18" charset="0"/>
                <a:sym typeface="Symbol"/>
              </a:rPr>
              <a:t>Vdd</a:t>
            </a:r>
            <a:r>
              <a:rPr lang="en-US" sz="1500" b="1" i="1" dirty="0" smtClean="0">
                <a:solidFill>
                  <a:srgbClr val="003399"/>
                </a:solidFill>
                <a:ea typeface="Osaka"/>
                <a:cs typeface="Times New Roman" pitchFamily="18" charset="0"/>
                <a:sym typeface="Symbol"/>
              </a:rPr>
              <a:t> =3.3V)</a:t>
            </a:r>
            <a:r>
              <a:rPr lang="en-US" sz="1500" b="1" i="1" dirty="0" smtClean="0">
                <a:solidFill>
                  <a:srgbClr val="003399"/>
                </a:solidFill>
                <a:ea typeface="Osaka"/>
                <a:cs typeface="Times New Roman" pitchFamily="18" charset="0"/>
              </a:rPr>
              <a:t>  </a:t>
            </a:r>
          </a:p>
          <a:p>
            <a:pPr defTabSz="904875" eaLnBrk="0" hangingPunct="0">
              <a:lnSpc>
                <a:spcPct val="150000"/>
              </a:lnSpc>
              <a:buFont typeface="Wingdings" pitchFamily="2" charset="2"/>
              <a:buChar char="q"/>
            </a:pPr>
            <a:r>
              <a:rPr lang="en-US" sz="1500" b="1" i="1" dirty="0" smtClean="0">
                <a:solidFill>
                  <a:srgbClr val="003399"/>
                </a:solidFill>
                <a:ea typeface="Osaka"/>
                <a:cs typeface="Times New Roman" pitchFamily="18" charset="0"/>
              </a:rPr>
              <a:t>  Signal to Noise Ratio </a:t>
            </a:r>
            <a:r>
              <a:rPr lang="en-US" sz="1500" b="1" i="1" dirty="0" smtClean="0">
                <a:solidFill>
                  <a:srgbClr val="003399"/>
                </a:solidFill>
                <a:ea typeface="Osaka"/>
                <a:cs typeface="Times New Roman" pitchFamily="18" charset="0"/>
                <a:sym typeface="Symbol"/>
              </a:rPr>
              <a:t>  25dB (signal associated to one micro-cell)</a:t>
            </a:r>
            <a:endParaRPr lang="en-US" sz="1500" b="1" i="1" dirty="0" smtClean="0">
              <a:solidFill>
                <a:srgbClr val="003399"/>
              </a:solidFill>
              <a:ea typeface="Osaka"/>
              <a:cs typeface="Times New Roman" pitchFamily="18" charset="0"/>
            </a:endParaRPr>
          </a:p>
          <a:p>
            <a:pPr defTabSz="904875" eaLnBrk="0" hangingPunct="0">
              <a:lnSpc>
                <a:spcPct val="150000"/>
              </a:lnSpc>
              <a:buFont typeface="Wingdings" pitchFamily="2" charset="2"/>
              <a:buChar char="q"/>
            </a:pPr>
            <a:r>
              <a:rPr lang="en-US" sz="1500" b="1" i="1" dirty="0" smtClean="0">
                <a:solidFill>
                  <a:srgbClr val="003399"/>
                </a:solidFill>
                <a:ea typeface="Osaka"/>
                <a:cs typeface="Times New Roman" pitchFamily="18" charset="0"/>
              </a:rPr>
              <a:t>  Bandwidth </a:t>
            </a:r>
            <a:r>
              <a:rPr lang="en-US" sz="1500" b="1" i="1" dirty="0" smtClean="0">
                <a:solidFill>
                  <a:srgbClr val="003399"/>
                </a:solidFill>
                <a:ea typeface="Osaka"/>
                <a:cs typeface="Times New Roman" pitchFamily="18" charset="0"/>
                <a:sym typeface="Symbol"/>
              </a:rPr>
              <a:t> 1 GHz </a:t>
            </a:r>
          </a:p>
          <a:p>
            <a:pPr defTabSz="904875" eaLnBrk="0" hangingPunct="0">
              <a:lnSpc>
                <a:spcPct val="150000"/>
              </a:lnSpc>
              <a:buFont typeface="Wingdings" pitchFamily="2" charset="2"/>
              <a:buChar char="q"/>
            </a:pPr>
            <a:r>
              <a:rPr lang="en-US" sz="1500" b="1" i="1" dirty="0" smtClean="0">
                <a:solidFill>
                  <a:srgbClr val="003399"/>
                </a:solidFill>
                <a:ea typeface="Osaka"/>
                <a:cs typeface="Times New Roman" pitchFamily="18" charset="0"/>
                <a:sym typeface="Symbol"/>
              </a:rPr>
              <a:t>  Timing jitter at the comparator output due to electronic noise  15ps</a:t>
            </a:r>
            <a:endParaRPr lang="en-US" sz="1500" b="1" i="1" dirty="0" smtClean="0">
              <a:solidFill>
                <a:srgbClr val="003399"/>
              </a:solidFill>
              <a:ea typeface="Osaka"/>
              <a:cs typeface="Times New Roman" pitchFamily="18" charset="0"/>
            </a:endParaRPr>
          </a:p>
        </p:txBody>
      </p:sp>
      <p:sp>
        <p:nvSpPr>
          <p:cNvPr id="6" name="Segnaposto numero diapositiva 6"/>
          <p:cNvSpPr>
            <a:spLocks noGrp="1"/>
          </p:cNvSpPr>
          <p:nvPr>
            <p:ph type="sldNum" sz="quarter" idx="12"/>
          </p:nvPr>
        </p:nvSpPr>
        <p:spPr>
          <a:xfrm>
            <a:off x="7594600" y="6530606"/>
            <a:ext cx="2311400" cy="327394"/>
          </a:xfrm>
        </p:spPr>
        <p:txBody>
          <a:bodyPr/>
          <a:lstStyle/>
          <a:p>
            <a:pPr>
              <a:defRPr/>
            </a:pPr>
            <a:fld id="{10AB75ED-EDCE-4E10-98BF-56B32C73EC4F}" type="slidenum">
              <a:rPr lang="it-IT" smtClean="0"/>
              <a:pPr>
                <a:defRPr/>
              </a:pPr>
              <a:t>11</a:t>
            </a:fld>
            <a:endParaRPr lang="it-IT" dirty="0"/>
          </a:p>
        </p:txBody>
      </p:sp>
      <p:sp>
        <p:nvSpPr>
          <p:cNvPr id="7" name="Rettangolo 6"/>
          <p:cNvSpPr/>
          <p:nvPr/>
        </p:nvSpPr>
        <p:spPr>
          <a:xfrm>
            <a:off x="0" y="6565612"/>
            <a:ext cx="6014481" cy="292388"/>
          </a:xfrm>
          <a:prstGeom prst="rect">
            <a:avLst/>
          </a:prstGeom>
        </p:spPr>
        <p:txBody>
          <a:bodyPr wrap="square">
            <a:spAutoFit/>
          </a:bodyPr>
          <a:lstStyle/>
          <a:p>
            <a:r>
              <a:rPr lang="it-IT" sz="1300" i="1" dirty="0" smtClean="0">
                <a:solidFill>
                  <a:srgbClr val="003399"/>
                </a:solidFill>
              </a:rPr>
              <a:t>IV </a:t>
            </a:r>
            <a:r>
              <a:rPr lang="it-IT" sz="1300" i="1" dirty="0" err="1" smtClean="0">
                <a:solidFill>
                  <a:srgbClr val="003399"/>
                </a:solidFill>
              </a:rPr>
              <a:t>EU-HadronPhysics</a:t>
            </a:r>
            <a:r>
              <a:rPr lang="it-IT" sz="1300" i="1" dirty="0" smtClean="0">
                <a:solidFill>
                  <a:srgbClr val="003399"/>
                </a:solidFill>
              </a:rPr>
              <a:t> </a:t>
            </a:r>
            <a:r>
              <a:rPr lang="it-IT" sz="1300" i="1" dirty="0" err="1" smtClean="0">
                <a:solidFill>
                  <a:srgbClr val="003399"/>
                </a:solidFill>
              </a:rPr>
              <a:t>Silicon</a:t>
            </a:r>
            <a:r>
              <a:rPr lang="it-IT" sz="1300" i="1" dirty="0" smtClean="0">
                <a:solidFill>
                  <a:srgbClr val="003399"/>
                </a:solidFill>
              </a:rPr>
              <a:t> </a:t>
            </a:r>
            <a:r>
              <a:rPr lang="it-IT" sz="1300" i="1" dirty="0" err="1" smtClean="0">
                <a:solidFill>
                  <a:srgbClr val="003399"/>
                </a:solidFill>
              </a:rPr>
              <a:t>Multiplier</a:t>
            </a:r>
            <a:r>
              <a:rPr lang="it-IT" sz="1300" i="1" dirty="0" smtClean="0">
                <a:solidFill>
                  <a:srgbClr val="003399"/>
                </a:solidFill>
              </a:rPr>
              <a:t> Workshop, Vienna, </a:t>
            </a:r>
            <a:r>
              <a:rPr lang="it-IT" sz="1300" i="1" dirty="0" err="1" smtClean="0">
                <a:solidFill>
                  <a:srgbClr val="003399"/>
                </a:solidFill>
              </a:rPr>
              <a:t>February</a:t>
            </a:r>
            <a:r>
              <a:rPr lang="it-IT" sz="1300" i="1" dirty="0" smtClean="0">
                <a:solidFill>
                  <a:srgbClr val="003399"/>
                </a:solidFill>
              </a:rPr>
              <a:t> 16</a:t>
            </a:r>
            <a:r>
              <a:rPr lang="it-IT" sz="1300" i="1" baseline="30000" dirty="0" smtClean="0">
                <a:solidFill>
                  <a:srgbClr val="003399"/>
                </a:solidFill>
              </a:rPr>
              <a:t>th</a:t>
            </a:r>
            <a:r>
              <a:rPr lang="it-IT" sz="1300" i="1" dirty="0" smtClean="0">
                <a:solidFill>
                  <a:srgbClr val="003399"/>
                </a:solidFill>
              </a:rPr>
              <a:t>, 2013</a:t>
            </a:r>
            <a:endParaRPr lang="it-IT" sz="1300" i="1" dirty="0">
              <a:solidFill>
                <a:srgbClr val="00339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194298"/>
            <a:ext cx="9906000" cy="488950"/>
          </a:xfrm>
          <a:prstGeom prst="rect">
            <a:avLst/>
          </a:prstGeom>
          <a:solidFill>
            <a:schemeClr val="accent2"/>
          </a:solidFill>
          <a:ln w="9525" algn="ctr">
            <a:noFill/>
            <a:miter lim="800000"/>
            <a:headEnd/>
            <a:tailEnd/>
          </a:ln>
        </p:spPr>
        <p:txBody>
          <a:bodyPr>
            <a:spAutoFit/>
          </a:bodyPr>
          <a:lstStyle/>
          <a:p>
            <a:pPr>
              <a:spcBef>
                <a:spcPct val="50000"/>
              </a:spcBef>
            </a:pPr>
            <a:r>
              <a:rPr lang="en-US" altLang="en-US" sz="2600" b="1" dirty="0">
                <a:solidFill>
                  <a:schemeClr val="bg1"/>
                </a:solidFill>
                <a:ea typeface="Osaka"/>
                <a:cs typeface="Osaka"/>
              </a:rPr>
              <a:t>  </a:t>
            </a:r>
            <a:r>
              <a:rPr lang="en-US" altLang="en-US" sz="2400" b="1" dirty="0" smtClean="0">
                <a:solidFill>
                  <a:schemeClr val="bg1"/>
                </a:solidFill>
                <a:ea typeface="Osaka"/>
                <a:cs typeface="Osaka"/>
              </a:rPr>
              <a:t>Dark pulse identification</a:t>
            </a:r>
            <a:endParaRPr lang="it-IT" sz="2400" b="1" dirty="0">
              <a:solidFill>
                <a:schemeClr val="bg1"/>
              </a:solidFill>
              <a:ea typeface="Osaka"/>
              <a:cs typeface="Osaka"/>
            </a:endParaRPr>
          </a:p>
        </p:txBody>
      </p:sp>
      <p:sp>
        <p:nvSpPr>
          <p:cNvPr id="6" name="Rettangolo 5"/>
          <p:cNvSpPr/>
          <p:nvPr/>
        </p:nvSpPr>
        <p:spPr>
          <a:xfrm>
            <a:off x="0" y="637553"/>
            <a:ext cx="9906000" cy="6440225"/>
          </a:xfrm>
          <a:prstGeom prst="rect">
            <a:avLst/>
          </a:prstGeom>
        </p:spPr>
        <p:txBody>
          <a:bodyPr wrap="square">
            <a:spAutoFit/>
          </a:bodyPr>
          <a:lstStyle/>
          <a:p>
            <a:pPr defTabSz="904875" eaLnBrk="0" hangingPunct="0">
              <a:lnSpc>
                <a:spcPct val="150000"/>
              </a:lnSpc>
              <a:buFont typeface="Wingdings" pitchFamily="2" charset="2"/>
              <a:buChar char="q"/>
            </a:pPr>
            <a:r>
              <a:rPr lang="en-US" sz="1500" b="1" i="1" dirty="0" smtClean="0">
                <a:solidFill>
                  <a:srgbClr val="003399"/>
                </a:solidFill>
                <a:ea typeface="Osaka"/>
                <a:cs typeface="Times New Roman" pitchFamily="18" charset="0"/>
              </a:rPr>
              <a:t>  When the </a:t>
            </a:r>
            <a:r>
              <a:rPr lang="en-US" sz="1500" b="1" dirty="0" err="1" smtClean="0">
                <a:ea typeface="Osaka"/>
                <a:cs typeface="Times New Roman" pitchFamily="18" charset="0"/>
              </a:rPr>
              <a:t>ToT</a:t>
            </a:r>
            <a:r>
              <a:rPr lang="en-US" sz="1500" b="1" i="1" dirty="0" smtClean="0">
                <a:solidFill>
                  <a:srgbClr val="003399"/>
                </a:solidFill>
                <a:ea typeface="Osaka"/>
                <a:cs typeface="Times New Roman" pitchFamily="18" charset="0"/>
              </a:rPr>
              <a:t> signal is started, two time windows are opened: TWA (few tens of ns)</a:t>
            </a:r>
          </a:p>
          <a:p>
            <a:pPr defTabSz="904875" eaLnBrk="0" hangingPunct="0">
              <a:lnSpc>
                <a:spcPct val="150000"/>
              </a:lnSpc>
            </a:pPr>
            <a:r>
              <a:rPr lang="en-US" sz="1500" b="1" i="1" dirty="0" smtClean="0">
                <a:solidFill>
                  <a:srgbClr val="003399"/>
                </a:solidFill>
                <a:ea typeface="Osaka"/>
                <a:cs typeface="Times New Roman" pitchFamily="18" charset="0"/>
              </a:rPr>
              <a:t>						         TWB (more than 100ns)</a:t>
            </a:r>
          </a:p>
          <a:p>
            <a:pPr defTabSz="904875" eaLnBrk="0" hangingPunct="0">
              <a:lnSpc>
                <a:spcPct val="150000"/>
              </a:lnSpc>
              <a:buFont typeface="Wingdings" pitchFamily="2" charset="2"/>
              <a:buChar char="q"/>
            </a:pPr>
            <a:r>
              <a:rPr lang="en-US" sz="1500" b="1" i="1" dirty="0" smtClean="0">
                <a:solidFill>
                  <a:srgbClr val="003399"/>
                </a:solidFill>
                <a:ea typeface="Osaka"/>
                <a:cs typeface="Times New Roman" pitchFamily="18" charset="0"/>
              </a:rPr>
              <a:t> A baseline restorer circuit is used to set the baseline at </a:t>
            </a:r>
            <a:r>
              <a:rPr lang="en-US" sz="1500" b="1" i="1" dirty="0" err="1" smtClean="0">
                <a:solidFill>
                  <a:srgbClr val="003399"/>
                </a:solidFill>
                <a:ea typeface="Osaka"/>
                <a:cs typeface="Times New Roman" pitchFamily="18" charset="0"/>
              </a:rPr>
              <a:t>V</a:t>
            </a:r>
            <a:r>
              <a:rPr lang="en-US" sz="1500" b="1" i="1" baseline="-25000" dirty="0" err="1" smtClean="0">
                <a:solidFill>
                  <a:srgbClr val="003399"/>
                </a:solidFill>
                <a:ea typeface="Osaka"/>
                <a:cs typeface="Times New Roman" pitchFamily="18" charset="0"/>
              </a:rPr>
              <a:t>bl</a:t>
            </a:r>
            <a:r>
              <a:rPr lang="en-US" sz="1500" b="1" i="1" baseline="-25000" dirty="0" smtClean="0">
                <a:solidFill>
                  <a:srgbClr val="003399"/>
                </a:solidFill>
                <a:ea typeface="Osaka"/>
                <a:cs typeface="Times New Roman" pitchFamily="18" charset="0"/>
              </a:rPr>
              <a:t> </a:t>
            </a:r>
            <a:r>
              <a:rPr lang="en-US" sz="1500" b="1" i="1" dirty="0" smtClean="0">
                <a:solidFill>
                  <a:srgbClr val="003399"/>
                </a:solidFill>
                <a:ea typeface="Osaka"/>
                <a:cs typeface="Times New Roman" pitchFamily="18" charset="0"/>
              </a:rPr>
              <a:t>and to compensate the dc component of the</a:t>
            </a:r>
          </a:p>
          <a:p>
            <a:pPr defTabSz="904875" eaLnBrk="0" hangingPunct="0">
              <a:lnSpc>
                <a:spcPct val="150000"/>
              </a:lnSpc>
            </a:pPr>
            <a:r>
              <a:rPr lang="en-US" sz="1500" b="1" i="1" dirty="0" smtClean="0">
                <a:solidFill>
                  <a:srgbClr val="003399"/>
                </a:solidFill>
                <a:ea typeface="Osaka"/>
                <a:cs typeface="Times New Roman" pitchFamily="18" charset="0"/>
              </a:rPr>
              <a:t>     </a:t>
            </a:r>
            <a:r>
              <a:rPr lang="en-US" sz="1500" b="1" dirty="0" smtClean="0">
                <a:ea typeface="Osaka"/>
                <a:cs typeface="Times New Roman" pitchFamily="18" charset="0"/>
              </a:rPr>
              <a:t>replica1</a:t>
            </a:r>
            <a:r>
              <a:rPr lang="en-US" sz="1500" b="1" i="1" dirty="0" smtClean="0">
                <a:solidFill>
                  <a:srgbClr val="003399"/>
                </a:solidFill>
                <a:ea typeface="Osaka"/>
                <a:cs typeface="Times New Roman" pitchFamily="18" charset="0"/>
              </a:rPr>
              <a:t> current, </a:t>
            </a:r>
            <a:r>
              <a:rPr lang="en-US" sz="1500" b="1" dirty="0" err="1" smtClean="0">
                <a:ea typeface="Osaka"/>
                <a:cs typeface="Times New Roman" pitchFamily="18" charset="0"/>
              </a:rPr>
              <a:t>Idc_comp</a:t>
            </a:r>
            <a:endParaRPr lang="en-US" sz="1500" b="1" i="1" dirty="0" smtClean="0">
              <a:solidFill>
                <a:srgbClr val="003399"/>
              </a:solidFill>
              <a:ea typeface="Osaka"/>
              <a:cs typeface="Times New Roman" pitchFamily="18" charset="0"/>
            </a:endParaRPr>
          </a:p>
          <a:p>
            <a:pPr defTabSz="904875" eaLnBrk="0" hangingPunct="0">
              <a:lnSpc>
                <a:spcPct val="150000"/>
              </a:lnSpc>
              <a:buFont typeface="Wingdings" pitchFamily="2" charset="2"/>
              <a:buChar char="q"/>
            </a:pPr>
            <a:r>
              <a:rPr lang="en-US" sz="1500" b="1" i="1" dirty="0" smtClean="0">
                <a:solidFill>
                  <a:srgbClr val="003399"/>
                </a:solidFill>
                <a:ea typeface="Osaka"/>
                <a:cs typeface="Times New Roman" pitchFamily="18" charset="0"/>
              </a:rPr>
              <a:t>  The first replica of the SiPM current signal is integrated on </a:t>
            </a:r>
            <a:r>
              <a:rPr lang="en-US" sz="1500" b="1" i="1" dirty="0" err="1" smtClean="0">
                <a:solidFill>
                  <a:srgbClr val="003399"/>
                </a:solidFill>
                <a:ea typeface="Osaka"/>
                <a:cs typeface="Times New Roman" pitchFamily="18" charset="0"/>
              </a:rPr>
              <a:t>C</a:t>
            </a:r>
            <a:r>
              <a:rPr lang="en-US" sz="1500" b="1" i="1" baseline="-25000" dirty="0" err="1" smtClean="0">
                <a:solidFill>
                  <a:srgbClr val="003399"/>
                </a:solidFill>
                <a:ea typeface="Osaka"/>
                <a:cs typeface="Times New Roman" pitchFamily="18" charset="0"/>
              </a:rPr>
              <a:t>int_A</a:t>
            </a:r>
            <a:endParaRPr lang="en-US" sz="1500" b="1" i="1" baseline="-25000" dirty="0" smtClean="0">
              <a:solidFill>
                <a:srgbClr val="003399"/>
              </a:solidFill>
              <a:ea typeface="Osaka"/>
              <a:cs typeface="Times New Roman" pitchFamily="18" charset="0"/>
            </a:endParaRPr>
          </a:p>
          <a:p>
            <a:pPr defTabSz="904875" eaLnBrk="0" hangingPunct="0">
              <a:lnSpc>
                <a:spcPct val="150000"/>
              </a:lnSpc>
            </a:pPr>
            <a:endParaRPr lang="en-US" sz="1500" b="1" i="1" baseline="-25000" dirty="0" smtClean="0">
              <a:solidFill>
                <a:srgbClr val="003399"/>
              </a:solidFill>
              <a:ea typeface="Osaka"/>
              <a:cs typeface="Times New Roman" pitchFamily="18" charset="0"/>
            </a:endParaRPr>
          </a:p>
          <a:p>
            <a:pPr defTabSz="904875" eaLnBrk="0" hangingPunct="0">
              <a:lnSpc>
                <a:spcPct val="150000"/>
              </a:lnSpc>
            </a:pPr>
            <a:endParaRPr lang="en-US" sz="1500" b="1" i="1" baseline="-25000" dirty="0" smtClean="0">
              <a:solidFill>
                <a:srgbClr val="003399"/>
              </a:solidFill>
              <a:ea typeface="Osaka"/>
              <a:cs typeface="Times New Roman" pitchFamily="18" charset="0"/>
            </a:endParaRPr>
          </a:p>
          <a:p>
            <a:pPr defTabSz="904875" eaLnBrk="0" hangingPunct="0">
              <a:lnSpc>
                <a:spcPct val="150000"/>
              </a:lnSpc>
            </a:pPr>
            <a:endParaRPr lang="en-US" sz="1500" b="1" i="1" baseline="-25000" dirty="0" smtClean="0">
              <a:solidFill>
                <a:srgbClr val="003399"/>
              </a:solidFill>
              <a:ea typeface="Osaka"/>
              <a:cs typeface="Times New Roman" pitchFamily="18" charset="0"/>
            </a:endParaRPr>
          </a:p>
          <a:p>
            <a:pPr defTabSz="904875" eaLnBrk="0" hangingPunct="0">
              <a:lnSpc>
                <a:spcPct val="150000"/>
              </a:lnSpc>
            </a:pPr>
            <a:endParaRPr lang="en-US" sz="1500" b="1" i="1" baseline="-25000" dirty="0" smtClean="0">
              <a:solidFill>
                <a:srgbClr val="003399"/>
              </a:solidFill>
              <a:ea typeface="Osaka"/>
              <a:cs typeface="Times New Roman" pitchFamily="18" charset="0"/>
            </a:endParaRPr>
          </a:p>
          <a:p>
            <a:pPr defTabSz="904875" eaLnBrk="0" hangingPunct="0">
              <a:lnSpc>
                <a:spcPct val="150000"/>
              </a:lnSpc>
            </a:pPr>
            <a:endParaRPr lang="en-US" sz="1500" b="1" i="1" baseline="-25000" dirty="0" smtClean="0">
              <a:solidFill>
                <a:srgbClr val="003399"/>
              </a:solidFill>
              <a:ea typeface="Osaka"/>
              <a:cs typeface="Times New Roman" pitchFamily="18" charset="0"/>
            </a:endParaRPr>
          </a:p>
          <a:p>
            <a:pPr defTabSz="904875" eaLnBrk="0" hangingPunct="0">
              <a:lnSpc>
                <a:spcPct val="150000"/>
              </a:lnSpc>
            </a:pPr>
            <a:endParaRPr lang="en-US" sz="1500" b="1" i="1" baseline="-25000" dirty="0" smtClean="0">
              <a:solidFill>
                <a:srgbClr val="003399"/>
              </a:solidFill>
              <a:ea typeface="Osaka"/>
              <a:cs typeface="Times New Roman" pitchFamily="18" charset="0"/>
            </a:endParaRPr>
          </a:p>
          <a:p>
            <a:pPr defTabSz="904875" eaLnBrk="0" hangingPunct="0">
              <a:lnSpc>
                <a:spcPct val="150000"/>
              </a:lnSpc>
            </a:pPr>
            <a:endParaRPr lang="en-US" sz="1500" b="1" i="1" baseline="-25000" dirty="0" smtClean="0">
              <a:solidFill>
                <a:srgbClr val="003399"/>
              </a:solidFill>
              <a:ea typeface="Osaka"/>
              <a:cs typeface="Times New Roman" pitchFamily="18" charset="0"/>
            </a:endParaRPr>
          </a:p>
          <a:p>
            <a:pPr defTabSz="904875" eaLnBrk="0" hangingPunct="0">
              <a:lnSpc>
                <a:spcPct val="150000"/>
              </a:lnSpc>
            </a:pPr>
            <a:endParaRPr lang="en-US" sz="1500" b="1" i="1" baseline="-25000" dirty="0" smtClean="0">
              <a:solidFill>
                <a:srgbClr val="003399"/>
              </a:solidFill>
              <a:ea typeface="Osaka"/>
              <a:cs typeface="Times New Roman" pitchFamily="18" charset="0"/>
            </a:endParaRPr>
          </a:p>
          <a:p>
            <a:pPr defTabSz="904875" eaLnBrk="0" hangingPunct="0">
              <a:lnSpc>
                <a:spcPct val="150000"/>
              </a:lnSpc>
            </a:pPr>
            <a:endParaRPr lang="en-US" sz="1500" b="1" i="1" baseline="-25000" dirty="0" smtClean="0">
              <a:solidFill>
                <a:srgbClr val="003399"/>
              </a:solidFill>
              <a:ea typeface="Osaka"/>
              <a:cs typeface="Times New Roman" pitchFamily="18" charset="0"/>
            </a:endParaRPr>
          </a:p>
          <a:p>
            <a:pPr defTabSz="904875" eaLnBrk="0" hangingPunct="0">
              <a:lnSpc>
                <a:spcPct val="150000"/>
              </a:lnSpc>
            </a:pPr>
            <a:endParaRPr lang="en-US" sz="1500" b="1" i="1" baseline="-25000" dirty="0" smtClean="0">
              <a:solidFill>
                <a:srgbClr val="003399"/>
              </a:solidFill>
              <a:ea typeface="Osaka"/>
              <a:cs typeface="Times New Roman" pitchFamily="18" charset="0"/>
            </a:endParaRPr>
          </a:p>
          <a:p>
            <a:pPr defTabSz="904875" eaLnBrk="0" hangingPunct="0">
              <a:lnSpc>
                <a:spcPct val="150000"/>
              </a:lnSpc>
            </a:pPr>
            <a:endParaRPr lang="en-US" sz="1500" b="1" i="1" baseline="-25000" dirty="0" smtClean="0">
              <a:solidFill>
                <a:srgbClr val="003399"/>
              </a:solidFill>
              <a:ea typeface="Osaka"/>
              <a:cs typeface="Times New Roman" pitchFamily="18" charset="0"/>
            </a:endParaRPr>
          </a:p>
          <a:p>
            <a:pPr defTabSz="904875" eaLnBrk="0" hangingPunct="0">
              <a:lnSpc>
                <a:spcPct val="150000"/>
              </a:lnSpc>
            </a:pPr>
            <a:endParaRPr lang="en-US" sz="1500" b="1" i="1" baseline="-25000" dirty="0" smtClean="0">
              <a:solidFill>
                <a:srgbClr val="003399"/>
              </a:solidFill>
              <a:ea typeface="Osaka"/>
              <a:cs typeface="Times New Roman" pitchFamily="18" charset="0"/>
            </a:endParaRPr>
          </a:p>
          <a:p>
            <a:pPr defTabSz="904875" eaLnBrk="0" hangingPunct="0">
              <a:lnSpc>
                <a:spcPct val="150000"/>
              </a:lnSpc>
            </a:pPr>
            <a:endParaRPr lang="en-US" sz="1500" b="1" i="1" baseline="-25000" dirty="0" smtClean="0">
              <a:solidFill>
                <a:srgbClr val="003399"/>
              </a:solidFill>
              <a:ea typeface="Osaka"/>
              <a:cs typeface="Times New Roman" pitchFamily="18" charset="0"/>
            </a:endParaRPr>
          </a:p>
          <a:p>
            <a:pPr defTabSz="904875" eaLnBrk="0" hangingPunct="0">
              <a:lnSpc>
                <a:spcPct val="150000"/>
              </a:lnSpc>
            </a:pPr>
            <a:endParaRPr lang="en-US" sz="1500" b="1" i="1" dirty="0" smtClean="0">
              <a:solidFill>
                <a:srgbClr val="003399"/>
              </a:solidFill>
              <a:ea typeface="Osaka"/>
              <a:cs typeface="Times New Roman" pitchFamily="18" charset="0"/>
            </a:endParaRPr>
          </a:p>
          <a:p>
            <a:pPr defTabSz="904875" eaLnBrk="0" hangingPunct="0">
              <a:lnSpc>
                <a:spcPct val="150000"/>
              </a:lnSpc>
              <a:buFont typeface="Wingdings" pitchFamily="2" charset="2"/>
              <a:buChar char="q"/>
            </a:pPr>
            <a:r>
              <a:rPr lang="en-US" sz="1500" b="1" i="1" dirty="0" smtClean="0">
                <a:solidFill>
                  <a:srgbClr val="003399"/>
                </a:solidFill>
                <a:ea typeface="Osaka"/>
                <a:cs typeface="Times New Roman" pitchFamily="18" charset="0"/>
              </a:rPr>
              <a:t>  The integrated charge is compared to a threshold </a:t>
            </a:r>
            <a:r>
              <a:rPr lang="en-US" sz="1500" b="1" i="1" dirty="0" err="1" smtClean="0">
                <a:solidFill>
                  <a:srgbClr val="003399"/>
                </a:solidFill>
                <a:ea typeface="Osaka"/>
                <a:cs typeface="Times New Roman" pitchFamily="18" charset="0"/>
              </a:rPr>
              <a:t>V</a:t>
            </a:r>
            <a:r>
              <a:rPr lang="en-US" sz="1500" b="1" i="1" baseline="-25000" dirty="0" err="1" smtClean="0">
                <a:solidFill>
                  <a:srgbClr val="003399"/>
                </a:solidFill>
                <a:ea typeface="Osaka"/>
                <a:cs typeface="Times New Roman" pitchFamily="18" charset="0"/>
              </a:rPr>
              <a:t>th_A</a:t>
            </a:r>
            <a:r>
              <a:rPr lang="en-US" sz="1500" b="1" i="1" dirty="0" smtClean="0">
                <a:solidFill>
                  <a:srgbClr val="003399"/>
                </a:solidFill>
                <a:ea typeface="Osaka"/>
                <a:cs typeface="Times New Roman" pitchFamily="18" charset="0"/>
              </a:rPr>
              <a:t>: when TWA expires, if the charge is under</a:t>
            </a:r>
          </a:p>
          <a:p>
            <a:pPr defTabSz="904875" eaLnBrk="0" hangingPunct="0">
              <a:lnSpc>
                <a:spcPct val="150000"/>
              </a:lnSpc>
            </a:pPr>
            <a:r>
              <a:rPr lang="en-US" sz="1500" b="1" i="1" dirty="0" smtClean="0">
                <a:solidFill>
                  <a:srgbClr val="003399"/>
                </a:solidFill>
                <a:ea typeface="Osaka"/>
                <a:cs typeface="Times New Roman" pitchFamily="18" charset="0"/>
              </a:rPr>
              <a:t>     threshold, the signal is considered a dark pulse and the whole system is reset (</a:t>
            </a:r>
            <a:r>
              <a:rPr lang="en-US" sz="1500" b="1" dirty="0" err="1" smtClean="0">
                <a:ea typeface="Osaka"/>
                <a:cs typeface="Times New Roman" pitchFamily="18" charset="0"/>
              </a:rPr>
              <a:t>reset_A</a:t>
            </a:r>
            <a:r>
              <a:rPr lang="en-US" sz="1500" b="1" i="1" dirty="0" smtClean="0">
                <a:solidFill>
                  <a:srgbClr val="003399"/>
                </a:solidFill>
                <a:ea typeface="Osaka"/>
                <a:cs typeface="Times New Roman" pitchFamily="18" charset="0"/>
              </a:rPr>
              <a:t>).</a:t>
            </a:r>
          </a:p>
          <a:p>
            <a:pPr defTabSz="904875" eaLnBrk="0" hangingPunct="0">
              <a:lnSpc>
                <a:spcPct val="150000"/>
              </a:lnSpc>
            </a:pPr>
            <a:r>
              <a:rPr lang="en-US" sz="1500" b="1" i="1" dirty="0" smtClean="0">
                <a:solidFill>
                  <a:srgbClr val="003399"/>
                </a:solidFill>
                <a:ea typeface="Osaka"/>
                <a:cs typeface="Times New Roman" pitchFamily="18" charset="0"/>
              </a:rPr>
              <a:t>     </a:t>
            </a:r>
            <a:r>
              <a:rPr lang="en-US" sz="1500" b="1" i="1" u="sng" dirty="0" smtClean="0">
                <a:solidFill>
                  <a:srgbClr val="003399"/>
                </a:solidFill>
                <a:ea typeface="Osaka"/>
                <a:cs typeface="Times New Roman" pitchFamily="18" charset="0"/>
              </a:rPr>
              <a:t>Thus, for a dark pulse the duration of the </a:t>
            </a:r>
            <a:r>
              <a:rPr lang="en-US" sz="1500" b="1" u="sng" dirty="0" err="1" smtClean="0">
                <a:ea typeface="Osaka"/>
                <a:cs typeface="Times New Roman" pitchFamily="18" charset="0"/>
              </a:rPr>
              <a:t>ToT</a:t>
            </a:r>
            <a:r>
              <a:rPr lang="en-US" sz="1500" b="1" i="1" u="sng" dirty="0" smtClean="0">
                <a:solidFill>
                  <a:srgbClr val="003399"/>
                </a:solidFill>
                <a:ea typeface="Osaka"/>
                <a:cs typeface="Times New Roman" pitchFamily="18" charset="0"/>
              </a:rPr>
              <a:t> signal is equal to TWA. </a:t>
            </a:r>
          </a:p>
          <a:p>
            <a:pPr defTabSz="904875" eaLnBrk="0" hangingPunct="0">
              <a:lnSpc>
                <a:spcPct val="150000"/>
              </a:lnSpc>
            </a:pPr>
            <a:endParaRPr lang="en-US" sz="1500" b="1" i="1" baseline="-25000" dirty="0" smtClean="0">
              <a:solidFill>
                <a:srgbClr val="003399"/>
              </a:solidFill>
              <a:ea typeface="Osaka"/>
              <a:cs typeface="Times New Roman" pitchFamily="18" charset="0"/>
            </a:endParaRPr>
          </a:p>
        </p:txBody>
      </p:sp>
      <p:pic>
        <p:nvPicPr>
          <p:cNvPr id="7" name="Immagine 6" descr="int_A.JPG"/>
          <p:cNvPicPr>
            <a:picLocks noChangeAspect="1"/>
          </p:cNvPicPr>
          <p:nvPr/>
        </p:nvPicPr>
        <p:blipFill>
          <a:blip r:embed="rId3" cstate="print"/>
          <a:stretch>
            <a:fillRect/>
          </a:stretch>
        </p:blipFill>
        <p:spPr>
          <a:xfrm>
            <a:off x="1197105" y="2515209"/>
            <a:ext cx="7431768" cy="3146960"/>
          </a:xfrm>
          <a:prstGeom prst="rect">
            <a:avLst/>
          </a:prstGeom>
        </p:spPr>
      </p:pic>
      <p:sp>
        <p:nvSpPr>
          <p:cNvPr id="5" name="Segnaposto numero diapositiva 6"/>
          <p:cNvSpPr>
            <a:spLocks noGrp="1"/>
          </p:cNvSpPr>
          <p:nvPr>
            <p:ph type="sldNum" sz="quarter" idx="12"/>
          </p:nvPr>
        </p:nvSpPr>
        <p:spPr>
          <a:xfrm>
            <a:off x="7594600" y="6530606"/>
            <a:ext cx="2311400" cy="327394"/>
          </a:xfrm>
        </p:spPr>
        <p:txBody>
          <a:bodyPr/>
          <a:lstStyle/>
          <a:p>
            <a:pPr>
              <a:defRPr/>
            </a:pPr>
            <a:fld id="{10AB75ED-EDCE-4E10-98BF-56B32C73EC4F}" type="slidenum">
              <a:rPr lang="it-IT" smtClean="0"/>
              <a:pPr>
                <a:defRPr/>
              </a:pPr>
              <a:t>12</a:t>
            </a:fld>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204237"/>
            <a:ext cx="9906000" cy="488950"/>
          </a:xfrm>
          <a:prstGeom prst="rect">
            <a:avLst/>
          </a:prstGeom>
          <a:solidFill>
            <a:schemeClr val="accent2"/>
          </a:solidFill>
          <a:ln w="9525" algn="ctr">
            <a:noFill/>
            <a:miter lim="800000"/>
            <a:headEnd/>
            <a:tailEnd/>
          </a:ln>
        </p:spPr>
        <p:txBody>
          <a:bodyPr>
            <a:spAutoFit/>
          </a:bodyPr>
          <a:lstStyle/>
          <a:p>
            <a:pPr>
              <a:spcBef>
                <a:spcPct val="50000"/>
              </a:spcBef>
            </a:pPr>
            <a:r>
              <a:rPr lang="en-US" altLang="en-US" sz="2600" b="1" dirty="0">
                <a:solidFill>
                  <a:schemeClr val="bg1"/>
                </a:solidFill>
                <a:ea typeface="Osaka"/>
                <a:cs typeface="Osaka"/>
              </a:rPr>
              <a:t>  </a:t>
            </a:r>
            <a:r>
              <a:rPr lang="en-US" altLang="en-US" sz="2400" b="1" dirty="0" smtClean="0">
                <a:solidFill>
                  <a:schemeClr val="bg1"/>
                </a:solidFill>
                <a:ea typeface="Osaka"/>
                <a:cs typeface="Osaka"/>
              </a:rPr>
              <a:t>Time over Threshold: valid signals  </a:t>
            </a:r>
            <a:endParaRPr lang="it-IT" sz="2400" b="1" dirty="0">
              <a:solidFill>
                <a:schemeClr val="bg1"/>
              </a:solidFill>
              <a:ea typeface="Osaka"/>
              <a:cs typeface="Osaka"/>
            </a:endParaRPr>
          </a:p>
        </p:txBody>
      </p:sp>
      <p:sp>
        <p:nvSpPr>
          <p:cNvPr id="6" name="Rettangolo 5"/>
          <p:cNvSpPr/>
          <p:nvPr/>
        </p:nvSpPr>
        <p:spPr>
          <a:xfrm>
            <a:off x="0" y="668165"/>
            <a:ext cx="9906000" cy="6671057"/>
          </a:xfrm>
          <a:prstGeom prst="rect">
            <a:avLst/>
          </a:prstGeom>
        </p:spPr>
        <p:txBody>
          <a:bodyPr wrap="square">
            <a:spAutoFit/>
          </a:bodyPr>
          <a:lstStyle/>
          <a:p>
            <a:pPr defTabSz="904875" eaLnBrk="0" hangingPunct="0">
              <a:lnSpc>
                <a:spcPct val="150000"/>
              </a:lnSpc>
              <a:buFont typeface="Wingdings" pitchFamily="2" charset="2"/>
              <a:buChar char="q"/>
            </a:pPr>
            <a:r>
              <a:rPr lang="en-US" sz="1500" b="1" i="1" dirty="0" smtClean="0">
                <a:solidFill>
                  <a:srgbClr val="003399"/>
                </a:solidFill>
                <a:ea typeface="Osaka"/>
                <a:cs typeface="Times New Roman" pitchFamily="18" charset="0"/>
              </a:rPr>
              <a:t>  Also the second replica of the SiPM current is integrated, on </a:t>
            </a:r>
            <a:r>
              <a:rPr lang="en-US" sz="1500" b="1" i="1" dirty="0" err="1" smtClean="0">
                <a:solidFill>
                  <a:srgbClr val="003399"/>
                </a:solidFill>
                <a:ea typeface="Osaka"/>
                <a:cs typeface="Times New Roman" pitchFamily="18" charset="0"/>
              </a:rPr>
              <a:t>C</a:t>
            </a:r>
            <a:r>
              <a:rPr lang="en-US" sz="1500" b="1" i="1" baseline="-25000" dirty="0" err="1" smtClean="0">
                <a:solidFill>
                  <a:srgbClr val="003399"/>
                </a:solidFill>
                <a:ea typeface="Osaka"/>
                <a:cs typeface="Times New Roman" pitchFamily="18" charset="0"/>
              </a:rPr>
              <a:t>int_B</a:t>
            </a:r>
            <a:r>
              <a:rPr lang="en-US" sz="1500" b="1" i="1" baseline="-25000" dirty="0" smtClean="0">
                <a:solidFill>
                  <a:srgbClr val="003399"/>
                </a:solidFill>
                <a:ea typeface="Osaka"/>
                <a:cs typeface="Times New Roman" pitchFamily="18" charset="0"/>
              </a:rPr>
              <a:t> </a:t>
            </a:r>
          </a:p>
          <a:p>
            <a:pPr defTabSz="904875" eaLnBrk="0" hangingPunct="0">
              <a:lnSpc>
                <a:spcPct val="150000"/>
              </a:lnSpc>
              <a:buFont typeface="Wingdings" pitchFamily="2" charset="2"/>
              <a:buChar char="q"/>
            </a:pPr>
            <a:r>
              <a:rPr lang="en-US" sz="1500" b="1" i="1" dirty="0" smtClean="0">
                <a:solidFill>
                  <a:srgbClr val="003399"/>
                </a:solidFill>
                <a:ea typeface="Osaka"/>
                <a:cs typeface="Times New Roman" pitchFamily="18" charset="0"/>
              </a:rPr>
              <a:t>  If the signal has been classified as a dark pulse, after TWA the </a:t>
            </a:r>
            <a:r>
              <a:rPr lang="en-US" sz="1500" b="1" dirty="0" err="1" smtClean="0">
                <a:ea typeface="Osaka"/>
                <a:cs typeface="Times New Roman" pitchFamily="18" charset="0"/>
              </a:rPr>
              <a:t>ToT</a:t>
            </a:r>
            <a:r>
              <a:rPr lang="en-US" sz="1500" b="1" i="1" dirty="0" smtClean="0">
                <a:solidFill>
                  <a:srgbClr val="003399"/>
                </a:solidFill>
                <a:ea typeface="Osaka"/>
                <a:cs typeface="Times New Roman" pitchFamily="18" charset="0"/>
              </a:rPr>
              <a:t> signal is reset and </a:t>
            </a:r>
            <a:r>
              <a:rPr lang="en-US" sz="1500" b="1" i="1" dirty="0" err="1" smtClean="0">
                <a:solidFill>
                  <a:srgbClr val="003399"/>
                </a:solidFill>
                <a:ea typeface="Osaka"/>
                <a:cs typeface="Times New Roman" pitchFamily="18" charset="0"/>
              </a:rPr>
              <a:t>C</a:t>
            </a:r>
            <a:r>
              <a:rPr lang="en-US" sz="1500" b="1" i="1" baseline="-25000" dirty="0" err="1" smtClean="0">
                <a:solidFill>
                  <a:srgbClr val="003399"/>
                </a:solidFill>
                <a:ea typeface="Osaka"/>
                <a:cs typeface="Times New Roman" pitchFamily="18" charset="0"/>
              </a:rPr>
              <a:t>int_B</a:t>
            </a:r>
            <a:r>
              <a:rPr lang="en-US" sz="1500" b="1" i="1" baseline="-25000" dirty="0" smtClean="0">
                <a:solidFill>
                  <a:srgbClr val="003399"/>
                </a:solidFill>
                <a:ea typeface="Osaka"/>
                <a:cs typeface="Times New Roman" pitchFamily="18" charset="0"/>
              </a:rPr>
              <a:t> </a:t>
            </a:r>
            <a:r>
              <a:rPr lang="en-US" sz="1500" b="1" i="1" dirty="0" smtClean="0">
                <a:solidFill>
                  <a:srgbClr val="003399"/>
                </a:solidFill>
                <a:ea typeface="Osaka"/>
                <a:cs typeface="Times New Roman" pitchFamily="18" charset="0"/>
              </a:rPr>
              <a:t>is also reset </a:t>
            </a:r>
          </a:p>
          <a:p>
            <a:pPr defTabSz="904875" eaLnBrk="0" hangingPunct="0">
              <a:lnSpc>
                <a:spcPct val="150000"/>
              </a:lnSpc>
              <a:buFont typeface="Wingdings" pitchFamily="2" charset="2"/>
              <a:buChar char="q"/>
            </a:pPr>
            <a:r>
              <a:rPr lang="en-US" sz="1500" b="1" i="1" dirty="0" smtClean="0">
                <a:solidFill>
                  <a:srgbClr val="003399"/>
                </a:solidFill>
                <a:ea typeface="Osaka"/>
                <a:cs typeface="Times New Roman" pitchFamily="18" charset="0"/>
              </a:rPr>
              <a:t>  If the signal is classified as good, the integration goes on until the second time window TWB expires</a:t>
            </a:r>
            <a:endParaRPr lang="en-US" sz="1500" b="1" i="1" baseline="-25000" dirty="0" smtClean="0">
              <a:solidFill>
                <a:srgbClr val="003399"/>
              </a:solidFill>
              <a:ea typeface="Osaka"/>
              <a:cs typeface="Times New Roman" pitchFamily="18" charset="0"/>
            </a:endParaRPr>
          </a:p>
          <a:p>
            <a:pPr defTabSz="904875" eaLnBrk="0" hangingPunct="0">
              <a:lnSpc>
                <a:spcPct val="150000"/>
              </a:lnSpc>
              <a:buFont typeface="Wingdings" pitchFamily="2" charset="2"/>
              <a:buChar char="q"/>
            </a:pPr>
            <a:r>
              <a:rPr lang="en-US" sz="1500" b="1" i="1" dirty="0" smtClean="0">
                <a:solidFill>
                  <a:srgbClr val="003399"/>
                </a:solidFill>
                <a:ea typeface="Osaka"/>
                <a:cs typeface="Times New Roman" pitchFamily="18" charset="0"/>
              </a:rPr>
              <a:t>  When TWB expires, the signal </a:t>
            </a:r>
            <a:r>
              <a:rPr lang="en-US" sz="1500" b="1" dirty="0" err="1" smtClean="0">
                <a:ea typeface="Osaka"/>
                <a:cs typeface="Times New Roman" pitchFamily="18" charset="0"/>
              </a:rPr>
              <a:t>dischrg</a:t>
            </a:r>
            <a:r>
              <a:rPr lang="en-US" sz="1500" b="1" i="1" dirty="0" smtClean="0">
                <a:solidFill>
                  <a:srgbClr val="003399"/>
                </a:solidFill>
                <a:ea typeface="Osaka"/>
                <a:cs typeface="Times New Roman" pitchFamily="18" charset="0"/>
              </a:rPr>
              <a:t> is activated and </a:t>
            </a:r>
            <a:r>
              <a:rPr lang="en-US" sz="1500" b="1" i="1" dirty="0" err="1" smtClean="0">
                <a:solidFill>
                  <a:srgbClr val="003399"/>
                </a:solidFill>
                <a:ea typeface="Osaka"/>
                <a:cs typeface="Times New Roman" pitchFamily="18" charset="0"/>
              </a:rPr>
              <a:t>C</a:t>
            </a:r>
            <a:r>
              <a:rPr lang="en-US" sz="1500" b="1" i="1" baseline="-25000" dirty="0" err="1" smtClean="0">
                <a:solidFill>
                  <a:srgbClr val="003399"/>
                </a:solidFill>
                <a:ea typeface="Osaka"/>
                <a:cs typeface="Times New Roman" pitchFamily="18" charset="0"/>
              </a:rPr>
              <a:t>int_B</a:t>
            </a:r>
            <a:r>
              <a:rPr lang="en-US" sz="1500" b="1" i="1" dirty="0" smtClean="0">
                <a:solidFill>
                  <a:srgbClr val="003399"/>
                </a:solidFill>
                <a:ea typeface="Osaka"/>
                <a:cs typeface="Times New Roman" pitchFamily="18" charset="0"/>
              </a:rPr>
              <a:t> is discharged at constant current </a:t>
            </a:r>
          </a:p>
          <a:p>
            <a:pPr defTabSz="904875" eaLnBrk="0" hangingPunct="0">
              <a:lnSpc>
                <a:spcPct val="150000"/>
              </a:lnSpc>
            </a:pPr>
            <a:r>
              <a:rPr lang="en-US" sz="1500" b="1" i="1" dirty="0" smtClean="0">
                <a:solidFill>
                  <a:srgbClr val="003399"/>
                </a:solidFill>
                <a:ea typeface="Osaka"/>
                <a:cs typeface="Times New Roman" pitchFamily="18" charset="0"/>
              </a:rPr>
              <a:t>      </a:t>
            </a:r>
            <a:r>
              <a:rPr lang="en-US" sz="1500" b="1" i="1" dirty="0" err="1" smtClean="0">
                <a:solidFill>
                  <a:srgbClr val="003399"/>
                </a:solidFill>
                <a:ea typeface="Osaka"/>
                <a:cs typeface="Times New Roman" pitchFamily="18" charset="0"/>
              </a:rPr>
              <a:t>I</a:t>
            </a:r>
            <a:r>
              <a:rPr lang="en-US" sz="1500" b="1" i="1" baseline="-25000" dirty="0" err="1" smtClean="0">
                <a:solidFill>
                  <a:srgbClr val="003399"/>
                </a:solidFill>
                <a:ea typeface="Osaka"/>
                <a:cs typeface="Times New Roman" pitchFamily="18" charset="0"/>
              </a:rPr>
              <a:t>dc_comp</a:t>
            </a:r>
            <a:r>
              <a:rPr lang="en-US" sz="1500" b="1" i="1" baseline="-25000" dirty="0" smtClean="0">
                <a:solidFill>
                  <a:srgbClr val="003399"/>
                </a:solidFill>
                <a:ea typeface="Osaka"/>
                <a:cs typeface="Times New Roman" pitchFamily="18" charset="0"/>
              </a:rPr>
              <a:t> </a:t>
            </a:r>
            <a:r>
              <a:rPr lang="en-US" sz="1500" b="1" i="1" dirty="0" smtClean="0">
                <a:solidFill>
                  <a:srgbClr val="003399"/>
                </a:solidFill>
                <a:ea typeface="Osaka"/>
                <a:cs typeface="Times New Roman" pitchFamily="18" charset="0"/>
              </a:rPr>
              <a:t>– </a:t>
            </a:r>
            <a:r>
              <a:rPr lang="en-US" sz="1500" b="1" i="1" dirty="0" err="1" smtClean="0">
                <a:solidFill>
                  <a:srgbClr val="003399"/>
                </a:solidFill>
                <a:ea typeface="Osaka"/>
                <a:cs typeface="Times New Roman" pitchFamily="18" charset="0"/>
              </a:rPr>
              <a:t>I</a:t>
            </a:r>
            <a:r>
              <a:rPr lang="en-US" sz="1500" b="1" i="1" baseline="-25000" dirty="0" err="1" smtClean="0">
                <a:solidFill>
                  <a:srgbClr val="003399"/>
                </a:solidFill>
                <a:ea typeface="Osaka"/>
                <a:cs typeface="Times New Roman" pitchFamily="18" charset="0"/>
              </a:rPr>
              <a:t>dischrg</a:t>
            </a:r>
            <a:r>
              <a:rPr lang="en-US" sz="1500" b="1" i="1" dirty="0" smtClean="0">
                <a:solidFill>
                  <a:srgbClr val="003399"/>
                </a:solidFill>
                <a:ea typeface="Osaka"/>
                <a:cs typeface="Times New Roman" pitchFamily="18" charset="0"/>
              </a:rPr>
              <a:t> </a:t>
            </a:r>
          </a:p>
          <a:p>
            <a:pPr defTabSz="904875" eaLnBrk="0" hangingPunct="0">
              <a:lnSpc>
                <a:spcPct val="150000"/>
              </a:lnSpc>
              <a:buFont typeface="Wingdings" pitchFamily="2" charset="2"/>
              <a:buChar char="q"/>
            </a:pPr>
            <a:r>
              <a:rPr lang="en-US" sz="1500" b="1" i="1" dirty="0" smtClean="0">
                <a:solidFill>
                  <a:srgbClr val="003399"/>
                </a:solidFill>
                <a:ea typeface="Osaka"/>
                <a:cs typeface="Times New Roman" pitchFamily="18" charset="0"/>
              </a:rPr>
              <a:t>  When the voltage on </a:t>
            </a:r>
            <a:r>
              <a:rPr lang="en-US" sz="1500" b="1" i="1" dirty="0" err="1" smtClean="0">
                <a:solidFill>
                  <a:srgbClr val="003399"/>
                </a:solidFill>
                <a:ea typeface="Osaka"/>
                <a:cs typeface="Times New Roman" pitchFamily="18" charset="0"/>
              </a:rPr>
              <a:t>C</a:t>
            </a:r>
            <a:r>
              <a:rPr lang="en-US" sz="1500" b="1" i="1" baseline="-25000" dirty="0" err="1" smtClean="0">
                <a:solidFill>
                  <a:srgbClr val="003399"/>
                </a:solidFill>
                <a:ea typeface="Osaka"/>
                <a:cs typeface="Times New Roman" pitchFamily="18" charset="0"/>
              </a:rPr>
              <a:t>int_B</a:t>
            </a:r>
            <a:r>
              <a:rPr lang="en-US" sz="1500" b="1" i="1" dirty="0" smtClean="0">
                <a:solidFill>
                  <a:srgbClr val="003399"/>
                </a:solidFill>
                <a:ea typeface="Osaka"/>
                <a:cs typeface="Times New Roman" pitchFamily="18" charset="0"/>
              </a:rPr>
              <a:t> goes under the baseline, COMP_B fires and the </a:t>
            </a:r>
            <a:r>
              <a:rPr lang="en-US" sz="1500" b="1" dirty="0" err="1" smtClean="0">
                <a:ea typeface="Osaka"/>
                <a:cs typeface="Times New Roman" pitchFamily="18" charset="0"/>
              </a:rPr>
              <a:t>ToT</a:t>
            </a:r>
            <a:r>
              <a:rPr lang="en-US" sz="1500" b="1" i="1" dirty="0" smtClean="0">
                <a:solidFill>
                  <a:srgbClr val="003399"/>
                </a:solidFill>
                <a:ea typeface="Osaka"/>
                <a:cs typeface="Times New Roman" pitchFamily="18" charset="0"/>
              </a:rPr>
              <a:t> signal is reset (</a:t>
            </a:r>
            <a:r>
              <a:rPr lang="en-US" sz="1500" b="1" dirty="0" err="1" smtClean="0">
                <a:ea typeface="Osaka"/>
                <a:cs typeface="Times New Roman" pitchFamily="18" charset="0"/>
              </a:rPr>
              <a:t>reset_B</a:t>
            </a:r>
            <a:r>
              <a:rPr lang="en-US" sz="1500" b="1" i="1" dirty="0" smtClean="0">
                <a:solidFill>
                  <a:srgbClr val="003399"/>
                </a:solidFill>
                <a:ea typeface="Osaka"/>
                <a:cs typeface="Times New Roman" pitchFamily="18" charset="0"/>
              </a:rPr>
              <a:t>): the duration of the discharge depends on the total charge integrated during TWB, i.e. is proportional to the energy of the event</a:t>
            </a:r>
          </a:p>
          <a:p>
            <a:pPr defTabSz="904875" eaLnBrk="0" hangingPunct="0">
              <a:lnSpc>
                <a:spcPct val="150000"/>
              </a:lnSpc>
            </a:pPr>
            <a:endParaRPr lang="en-US" sz="1500" b="1" i="1" baseline="-25000" dirty="0" smtClean="0">
              <a:solidFill>
                <a:srgbClr val="003399"/>
              </a:solidFill>
              <a:ea typeface="Osaka"/>
              <a:cs typeface="Times New Roman" pitchFamily="18" charset="0"/>
            </a:endParaRPr>
          </a:p>
          <a:p>
            <a:pPr defTabSz="904875" eaLnBrk="0" hangingPunct="0">
              <a:lnSpc>
                <a:spcPct val="150000"/>
              </a:lnSpc>
            </a:pPr>
            <a:endParaRPr lang="en-US" sz="1500" b="1" i="1" baseline="-25000" dirty="0" smtClean="0">
              <a:solidFill>
                <a:srgbClr val="003399"/>
              </a:solidFill>
              <a:ea typeface="Osaka"/>
              <a:cs typeface="Times New Roman" pitchFamily="18" charset="0"/>
            </a:endParaRPr>
          </a:p>
          <a:p>
            <a:pPr defTabSz="904875" eaLnBrk="0" hangingPunct="0">
              <a:lnSpc>
                <a:spcPct val="150000"/>
              </a:lnSpc>
            </a:pPr>
            <a:endParaRPr lang="en-US" sz="1500" b="1" i="1" baseline="-25000" dirty="0" smtClean="0">
              <a:solidFill>
                <a:srgbClr val="003399"/>
              </a:solidFill>
              <a:ea typeface="Osaka"/>
              <a:cs typeface="Times New Roman" pitchFamily="18" charset="0"/>
            </a:endParaRPr>
          </a:p>
          <a:p>
            <a:pPr defTabSz="904875" eaLnBrk="0" hangingPunct="0">
              <a:lnSpc>
                <a:spcPct val="150000"/>
              </a:lnSpc>
            </a:pPr>
            <a:endParaRPr lang="en-US" sz="1500" b="1" i="1" baseline="-25000" dirty="0" smtClean="0">
              <a:solidFill>
                <a:srgbClr val="003399"/>
              </a:solidFill>
              <a:ea typeface="Osaka"/>
              <a:cs typeface="Times New Roman" pitchFamily="18" charset="0"/>
            </a:endParaRPr>
          </a:p>
          <a:p>
            <a:pPr defTabSz="904875" eaLnBrk="0" hangingPunct="0">
              <a:lnSpc>
                <a:spcPct val="150000"/>
              </a:lnSpc>
            </a:pPr>
            <a:endParaRPr lang="en-US" sz="1500" b="1" i="1" baseline="-25000" dirty="0" smtClean="0">
              <a:solidFill>
                <a:srgbClr val="003399"/>
              </a:solidFill>
              <a:ea typeface="Osaka"/>
              <a:cs typeface="Times New Roman" pitchFamily="18" charset="0"/>
            </a:endParaRPr>
          </a:p>
          <a:p>
            <a:pPr defTabSz="904875" eaLnBrk="0" hangingPunct="0">
              <a:lnSpc>
                <a:spcPct val="150000"/>
              </a:lnSpc>
            </a:pPr>
            <a:endParaRPr lang="en-US" sz="1500" b="1" i="1" baseline="-25000" dirty="0" smtClean="0">
              <a:solidFill>
                <a:srgbClr val="003399"/>
              </a:solidFill>
              <a:ea typeface="Osaka"/>
              <a:cs typeface="Times New Roman" pitchFamily="18" charset="0"/>
            </a:endParaRPr>
          </a:p>
          <a:p>
            <a:pPr defTabSz="904875" eaLnBrk="0" hangingPunct="0">
              <a:lnSpc>
                <a:spcPct val="150000"/>
              </a:lnSpc>
            </a:pPr>
            <a:endParaRPr lang="en-US" sz="1500" b="1" i="1" baseline="-25000" dirty="0" smtClean="0">
              <a:solidFill>
                <a:srgbClr val="003399"/>
              </a:solidFill>
              <a:ea typeface="Osaka"/>
              <a:cs typeface="Times New Roman" pitchFamily="18" charset="0"/>
            </a:endParaRPr>
          </a:p>
          <a:p>
            <a:pPr defTabSz="904875" eaLnBrk="0" hangingPunct="0">
              <a:lnSpc>
                <a:spcPct val="150000"/>
              </a:lnSpc>
            </a:pPr>
            <a:endParaRPr lang="en-US" sz="1500" b="1" i="1" baseline="-25000" dirty="0" smtClean="0">
              <a:solidFill>
                <a:srgbClr val="003399"/>
              </a:solidFill>
              <a:ea typeface="Osaka"/>
              <a:cs typeface="Times New Roman" pitchFamily="18" charset="0"/>
            </a:endParaRPr>
          </a:p>
          <a:p>
            <a:pPr defTabSz="904875" eaLnBrk="0" hangingPunct="0">
              <a:lnSpc>
                <a:spcPct val="150000"/>
              </a:lnSpc>
            </a:pPr>
            <a:endParaRPr lang="en-US" sz="1500" b="1" i="1" baseline="-25000" dirty="0" smtClean="0">
              <a:solidFill>
                <a:srgbClr val="003399"/>
              </a:solidFill>
              <a:ea typeface="Osaka"/>
              <a:cs typeface="Times New Roman" pitchFamily="18" charset="0"/>
            </a:endParaRPr>
          </a:p>
          <a:p>
            <a:pPr defTabSz="904875" eaLnBrk="0" hangingPunct="0">
              <a:lnSpc>
                <a:spcPct val="150000"/>
              </a:lnSpc>
            </a:pPr>
            <a:endParaRPr lang="en-US" sz="1500" b="1" i="1" baseline="-25000" dirty="0" smtClean="0">
              <a:solidFill>
                <a:srgbClr val="003399"/>
              </a:solidFill>
              <a:ea typeface="Osaka"/>
              <a:cs typeface="Times New Roman" pitchFamily="18" charset="0"/>
            </a:endParaRPr>
          </a:p>
          <a:p>
            <a:pPr defTabSz="904875" eaLnBrk="0" hangingPunct="0">
              <a:lnSpc>
                <a:spcPct val="150000"/>
              </a:lnSpc>
            </a:pPr>
            <a:endParaRPr lang="en-US" sz="1500" b="1" i="1" baseline="-25000" dirty="0" smtClean="0">
              <a:solidFill>
                <a:srgbClr val="003399"/>
              </a:solidFill>
              <a:ea typeface="Osaka"/>
              <a:cs typeface="Times New Roman" pitchFamily="18" charset="0"/>
            </a:endParaRPr>
          </a:p>
          <a:p>
            <a:pPr defTabSz="904875" eaLnBrk="0" hangingPunct="0">
              <a:lnSpc>
                <a:spcPct val="150000"/>
              </a:lnSpc>
            </a:pPr>
            <a:endParaRPr lang="en-US" sz="1500" b="1" i="1" baseline="-25000" dirty="0" smtClean="0">
              <a:solidFill>
                <a:srgbClr val="003399"/>
              </a:solidFill>
              <a:ea typeface="Osaka"/>
              <a:cs typeface="Times New Roman" pitchFamily="18" charset="0"/>
            </a:endParaRPr>
          </a:p>
          <a:p>
            <a:pPr defTabSz="904875" eaLnBrk="0" hangingPunct="0">
              <a:lnSpc>
                <a:spcPct val="150000"/>
              </a:lnSpc>
            </a:pPr>
            <a:endParaRPr lang="en-US" sz="1500" b="1" i="1" baseline="-25000" dirty="0" smtClean="0">
              <a:solidFill>
                <a:srgbClr val="003399"/>
              </a:solidFill>
              <a:ea typeface="Osaka"/>
              <a:cs typeface="Times New Roman" pitchFamily="18" charset="0"/>
            </a:endParaRPr>
          </a:p>
          <a:p>
            <a:pPr defTabSz="904875" eaLnBrk="0" hangingPunct="0">
              <a:lnSpc>
                <a:spcPct val="150000"/>
              </a:lnSpc>
            </a:pPr>
            <a:endParaRPr lang="en-US" sz="1500" b="1" i="1" baseline="-25000" dirty="0" smtClean="0">
              <a:solidFill>
                <a:srgbClr val="003399"/>
              </a:solidFill>
              <a:ea typeface="Osaka"/>
              <a:cs typeface="Times New Roman" pitchFamily="18" charset="0"/>
            </a:endParaRPr>
          </a:p>
          <a:p>
            <a:pPr defTabSz="904875" eaLnBrk="0" hangingPunct="0">
              <a:lnSpc>
                <a:spcPct val="150000"/>
              </a:lnSpc>
            </a:pPr>
            <a:endParaRPr lang="en-US" sz="1500" b="1" i="1" dirty="0" smtClean="0">
              <a:solidFill>
                <a:srgbClr val="003399"/>
              </a:solidFill>
              <a:ea typeface="Osaka"/>
              <a:cs typeface="Times New Roman" pitchFamily="18" charset="0"/>
            </a:endParaRPr>
          </a:p>
          <a:p>
            <a:pPr defTabSz="904875" eaLnBrk="0" hangingPunct="0">
              <a:lnSpc>
                <a:spcPct val="150000"/>
              </a:lnSpc>
            </a:pPr>
            <a:endParaRPr lang="en-US" sz="1500" b="1" i="1" baseline="-25000" dirty="0" smtClean="0">
              <a:solidFill>
                <a:srgbClr val="003399"/>
              </a:solidFill>
              <a:ea typeface="Osaka"/>
              <a:cs typeface="Times New Roman" pitchFamily="18" charset="0"/>
            </a:endParaRPr>
          </a:p>
        </p:txBody>
      </p:sp>
      <p:pic>
        <p:nvPicPr>
          <p:cNvPr id="5" name="Immagine 4" descr="int_B.JPG"/>
          <p:cNvPicPr>
            <a:picLocks noChangeAspect="1"/>
          </p:cNvPicPr>
          <p:nvPr/>
        </p:nvPicPr>
        <p:blipFill>
          <a:blip r:embed="rId3" cstate="print"/>
          <a:stretch>
            <a:fillRect/>
          </a:stretch>
        </p:blipFill>
        <p:spPr>
          <a:xfrm>
            <a:off x="690948" y="3496346"/>
            <a:ext cx="8680862" cy="3294717"/>
          </a:xfrm>
          <a:prstGeom prst="rect">
            <a:avLst/>
          </a:prstGeom>
        </p:spPr>
      </p:pic>
      <p:sp>
        <p:nvSpPr>
          <p:cNvPr id="8" name="CasellaDiTesto 7"/>
          <p:cNvSpPr txBox="1"/>
          <p:nvPr/>
        </p:nvSpPr>
        <p:spPr>
          <a:xfrm>
            <a:off x="5025008" y="6237312"/>
            <a:ext cx="720080" cy="246221"/>
          </a:xfrm>
          <a:prstGeom prst="rect">
            <a:avLst/>
          </a:prstGeom>
          <a:solidFill>
            <a:schemeClr val="bg1"/>
          </a:solidFill>
        </p:spPr>
        <p:txBody>
          <a:bodyPr wrap="square" rtlCol="0">
            <a:spAutoFit/>
          </a:bodyPr>
          <a:lstStyle/>
          <a:p>
            <a:r>
              <a:rPr lang="it-IT" sz="1000" b="1" dirty="0" err="1" smtClean="0">
                <a:latin typeface="+mj-lt"/>
                <a:cs typeface="Times New Roman" pitchFamily="18" charset="0"/>
              </a:rPr>
              <a:t>Vbl</a:t>
            </a:r>
            <a:r>
              <a:rPr lang="it-IT" sz="1000" b="1" dirty="0" smtClean="0">
                <a:latin typeface="+mj-lt"/>
                <a:cs typeface="Times New Roman" pitchFamily="18" charset="0"/>
              </a:rPr>
              <a:t> -</a:t>
            </a:r>
            <a:r>
              <a:rPr lang="it-IT" sz="1000" b="1" dirty="0" smtClean="0">
                <a:latin typeface="Times New Roman" pitchFamily="18" charset="0"/>
                <a:cs typeface="Times New Roman" pitchFamily="18" charset="0"/>
              </a:rPr>
              <a:t> </a:t>
            </a:r>
            <a:r>
              <a:rPr lang="it-IT" sz="1000" b="1" dirty="0" smtClean="0">
                <a:latin typeface="Symbol" pitchFamily="18" charset="2"/>
                <a:cs typeface="Times New Roman" pitchFamily="18" charset="0"/>
              </a:rPr>
              <a:t>D</a:t>
            </a:r>
            <a:r>
              <a:rPr lang="it-IT" sz="1000" b="1" dirty="0" smtClean="0">
                <a:latin typeface="+mj-lt"/>
                <a:cs typeface="Times New Roman" pitchFamily="18" charset="0"/>
              </a:rPr>
              <a:t>V</a:t>
            </a:r>
            <a:endParaRPr lang="it-IT" sz="1000" b="1" dirty="0">
              <a:latin typeface="+mj-lt"/>
              <a:cs typeface="Times New Roman" pitchFamily="18" charset="0"/>
            </a:endParaRPr>
          </a:p>
        </p:txBody>
      </p:sp>
      <p:sp>
        <p:nvSpPr>
          <p:cNvPr id="7" name="Segnaposto numero diapositiva 6"/>
          <p:cNvSpPr>
            <a:spLocks noGrp="1"/>
          </p:cNvSpPr>
          <p:nvPr>
            <p:ph type="sldNum" sz="quarter" idx="12"/>
          </p:nvPr>
        </p:nvSpPr>
        <p:spPr>
          <a:xfrm>
            <a:off x="7594600" y="6530606"/>
            <a:ext cx="2311400" cy="327394"/>
          </a:xfrm>
        </p:spPr>
        <p:txBody>
          <a:bodyPr/>
          <a:lstStyle/>
          <a:p>
            <a:pPr>
              <a:defRPr/>
            </a:pPr>
            <a:fld id="{10AB75ED-EDCE-4E10-98BF-56B32C73EC4F}" type="slidenum">
              <a:rPr lang="it-IT" smtClean="0"/>
              <a:pPr>
                <a:defRPr/>
              </a:pPr>
              <a:t>13</a:t>
            </a:fld>
            <a:endParaRPr lang="it-I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293688"/>
            <a:ext cx="9906000" cy="488950"/>
          </a:xfrm>
          <a:prstGeom prst="rect">
            <a:avLst/>
          </a:prstGeom>
          <a:solidFill>
            <a:schemeClr val="accent2"/>
          </a:solidFill>
          <a:ln w="9525" algn="ctr">
            <a:noFill/>
            <a:miter lim="800000"/>
            <a:headEnd/>
            <a:tailEnd/>
          </a:ln>
        </p:spPr>
        <p:txBody>
          <a:bodyPr>
            <a:spAutoFit/>
          </a:bodyPr>
          <a:lstStyle/>
          <a:p>
            <a:pPr>
              <a:spcBef>
                <a:spcPct val="50000"/>
              </a:spcBef>
            </a:pPr>
            <a:r>
              <a:rPr lang="en-US" altLang="en-US" sz="2600" b="1" dirty="0">
                <a:solidFill>
                  <a:schemeClr val="bg1"/>
                </a:solidFill>
                <a:ea typeface="Osaka"/>
                <a:cs typeface="Osaka"/>
              </a:rPr>
              <a:t>  </a:t>
            </a:r>
            <a:r>
              <a:rPr lang="en-US" altLang="en-US" sz="2600" b="1" dirty="0" smtClean="0">
                <a:solidFill>
                  <a:schemeClr val="bg1"/>
                </a:solidFill>
                <a:ea typeface="Osaka"/>
                <a:cs typeface="Osaka"/>
              </a:rPr>
              <a:t>Simulation at system level: example </a:t>
            </a:r>
            <a:endParaRPr lang="it-IT" sz="2400" b="1" dirty="0">
              <a:solidFill>
                <a:schemeClr val="bg1"/>
              </a:solidFill>
              <a:ea typeface="Osaka"/>
              <a:cs typeface="Osaka"/>
            </a:endParaRPr>
          </a:p>
        </p:txBody>
      </p:sp>
      <p:grpSp>
        <p:nvGrpSpPr>
          <p:cNvPr id="2" name="Gruppo 6"/>
          <p:cNvGrpSpPr/>
          <p:nvPr/>
        </p:nvGrpSpPr>
        <p:grpSpPr>
          <a:xfrm>
            <a:off x="-8626" y="1000694"/>
            <a:ext cx="9914626" cy="5184660"/>
            <a:chOff x="-8626" y="793457"/>
            <a:chExt cx="9914626" cy="5184660"/>
          </a:xfrm>
        </p:grpSpPr>
        <p:pic>
          <p:nvPicPr>
            <p:cNvPr id="8" name="Immagine 7" descr="input.tif"/>
            <p:cNvPicPr>
              <a:picLocks noChangeAspect="1"/>
            </p:cNvPicPr>
            <p:nvPr/>
          </p:nvPicPr>
          <p:blipFill>
            <a:blip r:embed="rId3" cstate="print"/>
            <a:stretch>
              <a:fillRect/>
            </a:stretch>
          </p:blipFill>
          <p:spPr>
            <a:xfrm>
              <a:off x="0" y="793457"/>
              <a:ext cx="9906000" cy="905947"/>
            </a:xfrm>
            <a:prstGeom prst="rect">
              <a:avLst/>
            </a:prstGeom>
          </p:spPr>
        </p:pic>
        <p:pic>
          <p:nvPicPr>
            <p:cNvPr id="9" name="Immagine 8" descr="ToT.tif"/>
            <p:cNvPicPr>
              <a:picLocks noChangeAspect="1"/>
            </p:cNvPicPr>
            <p:nvPr/>
          </p:nvPicPr>
          <p:blipFill>
            <a:blip r:embed="rId4" cstate="print"/>
            <a:stretch>
              <a:fillRect/>
            </a:stretch>
          </p:blipFill>
          <p:spPr>
            <a:xfrm>
              <a:off x="0" y="1561400"/>
              <a:ext cx="9906000" cy="819503"/>
            </a:xfrm>
            <a:prstGeom prst="rect">
              <a:avLst/>
            </a:prstGeom>
          </p:spPr>
        </p:pic>
        <p:pic>
          <p:nvPicPr>
            <p:cNvPr id="10" name="Immagine 9" descr="out_comp_A.tif"/>
            <p:cNvPicPr>
              <a:picLocks noChangeAspect="1"/>
            </p:cNvPicPr>
            <p:nvPr/>
          </p:nvPicPr>
          <p:blipFill>
            <a:blip r:embed="rId5" cstate="print"/>
            <a:stretch>
              <a:fillRect/>
            </a:stretch>
          </p:blipFill>
          <p:spPr>
            <a:xfrm>
              <a:off x="0" y="2226513"/>
              <a:ext cx="9906000" cy="844518"/>
            </a:xfrm>
            <a:prstGeom prst="rect">
              <a:avLst/>
            </a:prstGeom>
          </p:spPr>
        </p:pic>
        <p:pic>
          <p:nvPicPr>
            <p:cNvPr id="11" name="Immagine 10" descr="int_B.tif"/>
            <p:cNvPicPr>
              <a:picLocks noChangeAspect="1"/>
            </p:cNvPicPr>
            <p:nvPr/>
          </p:nvPicPr>
          <p:blipFill>
            <a:blip r:embed="rId6" cstate="print"/>
            <a:stretch>
              <a:fillRect/>
            </a:stretch>
          </p:blipFill>
          <p:spPr>
            <a:xfrm>
              <a:off x="0" y="2925259"/>
              <a:ext cx="9906000" cy="801397"/>
            </a:xfrm>
            <a:prstGeom prst="rect">
              <a:avLst/>
            </a:prstGeom>
          </p:spPr>
        </p:pic>
        <p:pic>
          <p:nvPicPr>
            <p:cNvPr id="12" name="Immagine 11" descr="dischrg.tif"/>
            <p:cNvPicPr>
              <a:picLocks noChangeAspect="1"/>
            </p:cNvPicPr>
            <p:nvPr/>
          </p:nvPicPr>
          <p:blipFill>
            <a:blip r:embed="rId7" cstate="print"/>
            <a:stretch>
              <a:fillRect/>
            </a:stretch>
          </p:blipFill>
          <p:spPr>
            <a:xfrm>
              <a:off x="0" y="3588869"/>
              <a:ext cx="9906000" cy="819287"/>
            </a:xfrm>
            <a:prstGeom prst="rect">
              <a:avLst/>
            </a:prstGeom>
          </p:spPr>
        </p:pic>
        <p:pic>
          <p:nvPicPr>
            <p:cNvPr id="13" name="Immagine 12" descr="reset_A.tif"/>
            <p:cNvPicPr>
              <a:picLocks noChangeAspect="1"/>
            </p:cNvPicPr>
            <p:nvPr/>
          </p:nvPicPr>
          <p:blipFill>
            <a:blip r:embed="rId8" cstate="print"/>
            <a:stretch>
              <a:fillRect/>
            </a:stretch>
          </p:blipFill>
          <p:spPr>
            <a:xfrm>
              <a:off x="-8626" y="4321896"/>
              <a:ext cx="9914626" cy="897089"/>
            </a:xfrm>
            <a:prstGeom prst="rect">
              <a:avLst/>
            </a:prstGeom>
          </p:spPr>
        </p:pic>
        <p:pic>
          <p:nvPicPr>
            <p:cNvPr id="14" name="Immagine 13" descr="reset_B.tif"/>
            <p:cNvPicPr>
              <a:picLocks noChangeAspect="1"/>
            </p:cNvPicPr>
            <p:nvPr/>
          </p:nvPicPr>
          <p:blipFill>
            <a:blip r:embed="rId9" cstate="print"/>
            <a:stretch>
              <a:fillRect/>
            </a:stretch>
          </p:blipFill>
          <p:spPr>
            <a:xfrm>
              <a:off x="-8626" y="5055091"/>
              <a:ext cx="9914626" cy="923026"/>
            </a:xfrm>
            <a:prstGeom prst="rect">
              <a:avLst/>
            </a:prstGeom>
          </p:spPr>
        </p:pic>
      </p:grpSp>
      <p:grpSp>
        <p:nvGrpSpPr>
          <p:cNvPr id="3" name="Gruppo 14"/>
          <p:cNvGrpSpPr/>
          <p:nvPr/>
        </p:nvGrpSpPr>
        <p:grpSpPr>
          <a:xfrm>
            <a:off x="115554" y="1350540"/>
            <a:ext cx="986397" cy="4371991"/>
            <a:chOff x="51756" y="1233577"/>
            <a:chExt cx="986397" cy="4371991"/>
          </a:xfrm>
        </p:grpSpPr>
        <p:sp>
          <p:nvSpPr>
            <p:cNvPr id="16" name="Rettangolo 15"/>
            <p:cNvSpPr/>
            <p:nvPr/>
          </p:nvSpPr>
          <p:spPr>
            <a:xfrm>
              <a:off x="77634" y="2551238"/>
              <a:ext cx="960519" cy="246221"/>
            </a:xfrm>
            <a:prstGeom prst="rect">
              <a:avLst/>
            </a:prstGeom>
          </p:spPr>
          <p:txBody>
            <a:bodyPr wrap="none">
              <a:spAutoFit/>
            </a:bodyPr>
            <a:lstStyle/>
            <a:p>
              <a:r>
                <a:rPr lang="it-IT" sz="1000" b="1" dirty="0" smtClean="0">
                  <a:ea typeface="Osaka"/>
                  <a:cs typeface="Times New Roman" pitchFamily="18" charset="0"/>
                  <a:sym typeface="Symbol"/>
                </a:rPr>
                <a:t>out_comp_A</a:t>
              </a:r>
              <a:endParaRPr lang="it-IT" sz="1000" dirty="0"/>
            </a:p>
          </p:txBody>
        </p:sp>
        <p:sp>
          <p:nvSpPr>
            <p:cNvPr id="17" name="Rettangolo 16"/>
            <p:cNvSpPr/>
            <p:nvPr/>
          </p:nvSpPr>
          <p:spPr>
            <a:xfrm>
              <a:off x="293284" y="1880559"/>
              <a:ext cx="420308" cy="246221"/>
            </a:xfrm>
            <a:prstGeom prst="rect">
              <a:avLst/>
            </a:prstGeom>
          </p:spPr>
          <p:txBody>
            <a:bodyPr wrap="none">
              <a:spAutoFit/>
            </a:bodyPr>
            <a:lstStyle/>
            <a:p>
              <a:r>
                <a:rPr lang="it-IT" sz="1000" b="1" dirty="0" err="1" smtClean="0">
                  <a:ea typeface="Osaka"/>
                  <a:cs typeface="Times New Roman" pitchFamily="18" charset="0"/>
                  <a:sym typeface="Symbol"/>
                </a:rPr>
                <a:t>ToT</a:t>
              </a:r>
              <a:endParaRPr lang="it-IT" sz="1000" dirty="0"/>
            </a:p>
          </p:txBody>
        </p:sp>
        <p:sp>
          <p:nvSpPr>
            <p:cNvPr id="18" name="Rettangolo 17"/>
            <p:cNvSpPr/>
            <p:nvPr/>
          </p:nvSpPr>
          <p:spPr>
            <a:xfrm>
              <a:off x="51756" y="1233577"/>
              <a:ext cx="902811" cy="246221"/>
            </a:xfrm>
            <a:prstGeom prst="rect">
              <a:avLst/>
            </a:prstGeom>
          </p:spPr>
          <p:txBody>
            <a:bodyPr wrap="none">
              <a:spAutoFit/>
            </a:bodyPr>
            <a:lstStyle/>
            <a:p>
              <a:r>
                <a:rPr lang="it-IT" sz="1000" b="1" dirty="0" smtClean="0">
                  <a:ea typeface="Osaka"/>
                  <a:cs typeface="Times New Roman" pitchFamily="18" charset="0"/>
                  <a:sym typeface="Symbol"/>
                </a:rPr>
                <a:t>Input </a:t>
              </a:r>
              <a:r>
                <a:rPr lang="it-IT" sz="1000" b="1" dirty="0" err="1" smtClean="0">
                  <a:ea typeface="Osaka"/>
                  <a:cs typeface="Times New Roman" pitchFamily="18" charset="0"/>
                  <a:sym typeface="Symbol"/>
                </a:rPr>
                <a:t>signal</a:t>
              </a:r>
              <a:endParaRPr lang="it-IT" sz="1000" dirty="0"/>
            </a:p>
          </p:txBody>
        </p:sp>
        <p:sp>
          <p:nvSpPr>
            <p:cNvPr id="19" name="Rettangolo 18"/>
            <p:cNvSpPr/>
            <p:nvPr/>
          </p:nvSpPr>
          <p:spPr>
            <a:xfrm>
              <a:off x="129390" y="3243551"/>
              <a:ext cx="776175" cy="246221"/>
            </a:xfrm>
            <a:prstGeom prst="rect">
              <a:avLst/>
            </a:prstGeom>
          </p:spPr>
          <p:txBody>
            <a:bodyPr wrap="none">
              <a:spAutoFit/>
            </a:bodyPr>
            <a:lstStyle/>
            <a:p>
              <a:r>
                <a:rPr lang="it-IT" sz="1000" b="1" dirty="0" smtClean="0">
                  <a:ea typeface="Osaka"/>
                  <a:cs typeface="Times New Roman" pitchFamily="18" charset="0"/>
                  <a:sym typeface="Symbol"/>
                </a:rPr>
                <a:t>out_int_B</a:t>
              </a:r>
              <a:endParaRPr lang="it-IT" sz="1000" dirty="0"/>
            </a:p>
          </p:txBody>
        </p:sp>
        <p:sp>
          <p:nvSpPr>
            <p:cNvPr id="20" name="Rettangolo 19"/>
            <p:cNvSpPr/>
            <p:nvPr/>
          </p:nvSpPr>
          <p:spPr>
            <a:xfrm>
              <a:off x="201596" y="3911712"/>
              <a:ext cx="646331" cy="246221"/>
            </a:xfrm>
            <a:prstGeom prst="rect">
              <a:avLst/>
            </a:prstGeom>
          </p:spPr>
          <p:txBody>
            <a:bodyPr wrap="none">
              <a:spAutoFit/>
            </a:bodyPr>
            <a:lstStyle/>
            <a:p>
              <a:r>
                <a:rPr lang="it-IT" sz="1000" b="1" dirty="0" err="1" smtClean="0">
                  <a:ea typeface="Osaka"/>
                  <a:cs typeface="Times New Roman" pitchFamily="18" charset="0"/>
                  <a:sym typeface="Symbol"/>
                </a:rPr>
                <a:t>dischrg</a:t>
              </a:r>
              <a:endParaRPr lang="it-IT" sz="1000" dirty="0"/>
            </a:p>
          </p:txBody>
        </p:sp>
        <p:sp>
          <p:nvSpPr>
            <p:cNvPr id="21" name="Rettangolo 20"/>
            <p:cNvSpPr/>
            <p:nvPr/>
          </p:nvSpPr>
          <p:spPr>
            <a:xfrm>
              <a:off x="224276" y="4636330"/>
              <a:ext cx="652743" cy="246221"/>
            </a:xfrm>
            <a:prstGeom prst="rect">
              <a:avLst/>
            </a:prstGeom>
          </p:spPr>
          <p:txBody>
            <a:bodyPr wrap="none">
              <a:spAutoFit/>
            </a:bodyPr>
            <a:lstStyle/>
            <a:p>
              <a:r>
                <a:rPr lang="it-IT" sz="1000" b="1" dirty="0" err="1" smtClean="0">
                  <a:ea typeface="Osaka"/>
                  <a:cs typeface="Times New Roman" pitchFamily="18" charset="0"/>
                  <a:sym typeface="Symbol"/>
                </a:rPr>
                <a:t>reset_A</a:t>
              </a:r>
              <a:endParaRPr lang="it-IT" sz="1000" dirty="0"/>
            </a:p>
          </p:txBody>
        </p:sp>
        <p:sp>
          <p:nvSpPr>
            <p:cNvPr id="22" name="Rettangolo 21"/>
            <p:cNvSpPr/>
            <p:nvPr/>
          </p:nvSpPr>
          <p:spPr>
            <a:xfrm>
              <a:off x="250068" y="5359347"/>
              <a:ext cx="652743" cy="246221"/>
            </a:xfrm>
            <a:prstGeom prst="rect">
              <a:avLst/>
            </a:prstGeom>
          </p:spPr>
          <p:txBody>
            <a:bodyPr wrap="none">
              <a:spAutoFit/>
            </a:bodyPr>
            <a:lstStyle/>
            <a:p>
              <a:r>
                <a:rPr lang="it-IT" sz="1000" b="1" dirty="0" err="1" smtClean="0">
                  <a:ea typeface="Osaka"/>
                  <a:cs typeface="Times New Roman" pitchFamily="18" charset="0"/>
                  <a:sym typeface="Symbol"/>
                </a:rPr>
                <a:t>reset_B</a:t>
              </a:r>
              <a:endParaRPr lang="it-IT" sz="1000" dirty="0"/>
            </a:p>
          </p:txBody>
        </p:sp>
      </p:grpSp>
      <p:sp>
        <p:nvSpPr>
          <p:cNvPr id="23" name="Rettangolo 22"/>
          <p:cNvSpPr/>
          <p:nvPr/>
        </p:nvSpPr>
        <p:spPr>
          <a:xfrm>
            <a:off x="990599" y="6259294"/>
            <a:ext cx="7934325" cy="692497"/>
          </a:xfrm>
          <a:prstGeom prst="rect">
            <a:avLst/>
          </a:prstGeom>
        </p:spPr>
        <p:txBody>
          <a:bodyPr wrap="square">
            <a:spAutoFit/>
          </a:bodyPr>
          <a:lstStyle/>
          <a:p>
            <a:pPr algn="ctr"/>
            <a:r>
              <a:rPr lang="en-US" sz="1300" b="1" i="1" dirty="0" smtClean="0">
                <a:solidFill>
                  <a:srgbClr val="003399"/>
                </a:solidFill>
              </a:rPr>
              <a:t>Simulation of a valid event (10 photons) followed by two dark pulses</a:t>
            </a:r>
          </a:p>
          <a:p>
            <a:pPr algn="ctr"/>
            <a:r>
              <a:rPr lang="en-US" sz="1300" b="1" i="1" dirty="0" smtClean="0">
                <a:solidFill>
                  <a:srgbClr val="003399"/>
                </a:solidFill>
              </a:rPr>
              <a:t> (TWA=30ns; TWB=100ns; charge threshold for valid signals 160fC; total discharge current 20</a:t>
            </a:r>
            <a:r>
              <a:rPr lang="en-US" sz="1300" b="1" i="1" dirty="0" smtClean="0">
                <a:solidFill>
                  <a:srgbClr val="003399"/>
                </a:solidFill>
                <a:latin typeface="Symbol" pitchFamily="18" charset="2"/>
              </a:rPr>
              <a:t>m</a:t>
            </a:r>
            <a:r>
              <a:rPr lang="en-US" sz="1300" b="1" i="1" dirty="0" smtClean="0">
                <a:solidFill>
                  <a:srgbClr val="003399"/>
                </a:solidFill>
              </a:rPr>
              <a:t>A)</a:t>
            </a:r>
          </a:p>
          <a:p>
            <a:pPr algn="ctr"/>
            <a:endParaRPr lang="en-US" sz="1300" dirty="0"/>
          </a:p>
        </p:txBody>
      </p:sp>
      <p:sp>
        <p:nvSpPr>
          <p:cNvPr id="24" name="Rettangolo 23"/>
          <p:cNvSpPr/>
          <p:nvPr/>
        </p:nvSpPr>
        <p:spPr>
          <a:xfrm>
            <a:off x="5519100" y="2024844"/>
            <a:ext cx="478016" cy="246221"/>
          </a:xfrm>
          <a:prstGeom prst="rect">
            <a:avLst/>
          </a:prstGeom>
        </p:spPr>
        <p:txBody>
          <a:bodyPr wrap="none">
            <a:spAutoFit/>
          </a:bodyPr>
          <a:lstStyle/>
          <a:p>
            <a:r>
              <a:rPr lang="it-IT" sz="1000" b="1" i="1" dirty="0" smtClean="0">
                <a:ea typeface="Osaka"/>
                <a:cs typeface="Times New Roman" pitchFamily="18" charset="0"/>
                <a:sym typeface="Symbol"/>
              </a:rPr>
              <a:t>TWA</a:t>
            </a:r>
            <a:endParaRPr lang="it-IT" sz="1000" i="1" dirty="0"/>
          </a:p>
        </p:txBody>
      </p:sp>
      <p:cxnSp>
        <p:nvCxnSpPr>
          <p:cNvPr id="26" name="Connettore 2 25"/>
          <p:cNvCxnSpPr/>
          <p:nvPr/>
        </p:nvCxnSpPr>
        <p:spPr>
          <a:xfrm flipV="1">
            <a:off x="5587293" y="2276475"/>
            <a:ext cx="369007" cy="397"/>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Rettangolo 30"/>
          <p:cNvSpPr/>
          <p:nvPr/>
        </p:nvSpPr>
        <p:spPr>
          <a:xfrm>
            <a:off x="1712640" y="3542819"/>
            <a:ext cx="478016" cy="246221"/>
          </a:xfrm>
          <a:prstGeom prst="rect">
            <a:avLst/>
          </a:prstGeom>
        </p:spPr>
        <p:txBody>
          <a:bodyPr wrap="none">
            <a:spAutoFit/>
          </a:bodyPr>
          <a:lstStyle/>
          <a:p>
            <a:r>
              <a:rPr lang="it-IT" sz="1000" b="1" i="1" dirty="0" smtClean="0">
                <a:ea typeface="Osaka"/>
                <a:cs typeface="Times New Roman" pitchFamily="18" charset="0"/>
                <a:sym typeface="Symbol"/>
              </a:rPr>
              <a:t>TWB</a:t>
            </a:r>
            <a:endParaRPr lang="it-IT" sz="1000" i="1" dirty="0"/>
          </a:p>
        </p:txBody>
      </p:sp>
      <p:cxnSp>
        <p:nvCxnSpPr>
          <p:cNvPr id="32" name="Connettore 2 31"/>
          <p:cNvCxnSpPr/>
          <p:nvPr/>
        </p:nvCxnSpPr>
        <p:spPr>
          <a:xfrm flipV="1">
            <a:off x="1333591" y="3749380"/>
            <a:ext cx="1277038" cy="3656"/>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Connettore 2 35"/>
          <p:cNvCxnSpPr/>
          <p:nvPr/>
        </p:nvCxnSpPr>
        <p:spPr>
          <a:xfrm flipH="1" flipV="1">
            <a:off x="1329110" y="2321692"/>
            <a:ext cx="6067" cy="1420090"/>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Connettore 2 38"/>
          <p:cNvCxnSpPr/>
          <p:nvPr/>
        </p:nvCxnSpPr>
        <p:spPr>
          <a:xfrm flipV="1">
            <a:off x="2602534" y="3297279"/>
            <a:ext cx="1297" cy="450736"/>
          </a:xfrm>
          <a:prstGeom prst="straightConnector1">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Segnaposto numero diapositiva 6"/>
          <p:cNvSpPr>
            <a:spLocks noGrp="1"/>
          </p:cNvSpPr>
          <p:nvPr>
            <p:ph type="sldNum" sz="quarter" idx="12"/>
          </p:nvPr>
        </p:nvSpPr>
        <p:spPr>
          <a:xfrm>
            <a:off x="7594600" y="6530606"/>
            <a:ext cx="2311400" cy="327394"/>
          </a:xfrm>
        </p:spPr>
        <p:txBody>
          <a:bodyPr/>
          <a:lstStyle/>
          <a:p>
            <a:pPr>
              <a:defRPr/>
            </a:pPr>
            <a:fld id="{10AB75ED-EDCE-4E10-98BF-56B32C73EC4F}" type="slidenum">
              <a:rPr lang="it-IT" smtClean="0"/>
              <a:pPr>
                <a:defRPr/>
              </a:pPr>
              <a:t>14</a:t>
            </a:fld>
            <a:endParaRPr lang="it-I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204237"/>
            <a:ext cx="9906000" cy="488950"/>
          </a:xfrm>
          <a:prstGeom prst="rect">
            <a:avLst/>
          </a:prstGeom>
          <a:solidFill>
            <a:schemeClr val="accent2"/>
          </a:solidFill>
          <a:ln w="9525" algn="ctr">
            <a:noFill/>
            <a:miter lim="800000"/>
            <a:headEnd/>
            <a:tailEnd/>
          </a:ln>
        </p:spPr>
        <p:txBody>
          <a:bodyPr>
            <a:spAutoFit/>
          </a:bodyPr>
          <a:lstStyle/>
          <a:p>
            <a:pPr>
              <a:spcBef>
                <a:spcPct val="50000"/>
              </a:spcBef>
            </a:pPr>
            <a:r>
              <a:rPr lang="en-US" altLang="en-US" sz="2600" b="1" dirty="0" smtClean="0">
                <a:solidFill>
                  <a:schemeClr val="bg1"/>
                </a:solidFill>
                <a:ea typeface="Osaka"/>
                <a:cs typeface="Osaka"/>
              </a:rPr>
              <a:t>  Time over Threshold: improvement of the energy resolution</a:t>
            </a:r>
            <a:endParaRPr lang="it-IT" sz="2400" b="1" dirty="0">
              <a:solidFill>
                <a:schemeClr val="bg1"/>
              </a:solidFill>
              <a:ea typeface="Osaka"/>
              <a:cs typeface="Osaka"/>
            </a:endParaRPr>
          </a:p>
        </p:txBody>
      </p:sp>
      <p:sp>
        <p:nvSpPr>
          <p:cNvPr id="23" name="Rettangolo 22"/>
          <p:cNvSpPr/>
          <p:nvPr/>
        </p:nvSpPr>
        <p:spPr>
          <a:xfrm>
            <a:off x="493642" y="5334948"/>
            <a:ext cx="3889513" cy="492443"/>
          </a:xfrm>
          <a:prstGeom prst="rect">
            <a:avLst/>
          </a:prstGeom>
        </p:spPr>
        <p:txBody>
          <a:bodyPr wrap="square">
            <a:spAutoFit/>
          </a:bodyPr>
          <a:lstStyle/>
          <a:p>
            <a:pPr algn="ctr"/>
            <a:r>
              <a:rPr lang="en-US" sz="1300" b="1" i="1" dirty="0" smtClean="0">
                <a:solidFill>
                  <a:srgbClr val="003399"/>
                </a:solidFill>
              </a:rPr>
              <a:t>a) Simple Time over Threshold technique</a:t>
            </a:r>
          </a:p>
          <a:p>
            <a:pPr algn="ctr"/>
            <a:endParaRPr lang="en-US" sz="1300" dirty="0"/>
          </a:p>
        </p:txBody>
      </p:sp>
      <p:pic>
        <p:nvPicPr>
          <p:cNvPr id="27" name="Immagine 26" descr="tot_amplitude.bmp"/>
          <p:cNvPicPr>
            <a:picLocks/>
          </p:cNvPicPr>
          <p:nvPr/>
        </p:nvPicPr>
        <p:blipFill>
          <a:blip r:embed="rId3" cstate="print"/>
          <a:stretch>
            <a:fillRect/>
          </a:stretch>
        </p:blipFill>
        <p:spPr>
          <a:xfrm>
            <a:off x="99392" y="1222513"/>
            <a:ext cx="4800600" cy="3920490"/>
          </a:xfrm>
          <a:prstGeom prst="rect">
            <a:avLst/>
          </a:prstGeom>
        </p:spPr>
      </p:pic>
      <p:pic>
        <p:nvPicPr>
          <p:cNvPr id="28" name="Immagine 27" descr="tot_integration.bmp"/>
          <p:cNvPicPr>
            <a:picLocks noChangeAspect="1"/>
          </p:cNvPicPr>
          <p:nvPr/>
        </p:nvPicPr>
        <p:blipFill>
          <a:blip r:embed="rId4" cstate="print"/>
          <a:stretch>
            <a:fillRect/>
          </a:stretch>
        </p:blipFill>
        <p:spPr>
          <a:xfrm>
            <a:off x="4994484" y="1222513"/>
            <a:ext cx="4800600" cy="3906080"/>
          </a:xfrm>
          <a:prstGeom prst="rect">
            <a:avLst/>
          </a:prstGeom>
        </p:spPr>
      </p:pic>
      <p:sp>
        <p:nvSpPr>
          <p:cNvPr id="29" name="Rettangolo 28"/>
          <p:cNvSpPr/>
          <p:nvPr/>
        </p:nvSpPr>
        <p:spPr>
          <a:xfrm>
            <a:off x="5367129" y="5228932"/>
            <a:ext cx="3889513" cy="692497"/>
          </a:xfrm>
          <a:prstGeom prst="rect">
            <a:avLst/>
          </a:prstGeom>
        </p:spPr>
        <p:txBody>
          <a:bodyPr wrap="square">
            <a:spAutoFit/>
          </a:bodyPr>
          <a:lstStyle/>
          <a:p>
            <a:pPr algn="ctr"/>
            <a:r>
              <a:rPr lang="en-US" sz="1300" b="1" i="1" dirty="0" smtClean="0">
                <a:solidFill>
                  <a:srgbClr val="003399"/>
                </a:solidFill>
              </a:rPr>
              <a:t>b) The proposed technique: integration and constant current discharge</a:t>
            </a:r>
          </a:p>
          <a:p>
            <a:pPr algn="ctr"/>
            <a:endParaRPr lang="en-US" sz="1300" dirty="0"/>
          </a:p>
        </p:txBody>
      </p:sp>
      <p:sp>
        <p:nvSpPr>
          <p:cNvPr id="7" name="Segnaposto numero diapositiva 6"/>
          <p:cNvSpPr>
            <a:spLocks noGrp="1"/>
          </p:cNvSpPr>
          <p:nvPr>
            <p:ph type="sldNum" sz="quarter" idx="12"/>
          </p:nvPr>
        </p:nvSpPr>
        <p:spPr>
          <a:xfrm>
            <a:off x="7594600" y="6530606"/>
            <a:ext cx="2311400" cy="327394"/>
          </a:xfrm>
        </p:spPr>
        <p:txBody>
          <a:bodyPr/>
          <a:lstStyle/>
          <a:p>
            <a:pPr>
              <a:defRPr/>
            </a:pPr>
            <a:fld id="{10AB75ED-EDCE-4E10-98BF-56B32C73EC4F}" type="slidenum">
              <a:rPr lang="it-IT" smtClean="0"/>
              <a:pPr>
                <a:defRPr/>
              </a:pPr>
              <a:t>15</a:t>
            </a:fld>
            <a:endParaRPr lang="it-IT" dirty="0"/>
          </a:p>
        </p:txBody>
      </p:sp>
      <p:sp>
        <p:nvSpPr>
          <p:cNvPr id="8" name="Rettangolo 7"/>
          <p:cNvSpPr/>
          <p:nvPr/>
        </p:nvSpPr>
        <p:spPr>
          <a:xfrm>
            <a:off x="0" y="6565612"/>
            <a:ext cx="6014481" cy="292388"/>
          </a:xfrm>
          <a:prstGeom prst="rect">
            <a:avLst/>
          </a:prstGeom>
        </p:spPr>
        <p:txBody>
          <a:bodyPr wrap="square">
            <a:spAutoFit/>
          </a:bodyPr>
          <a:lstStyle/>
          <a:p>
            <a:r>
              <a:rPr lang="it-IT" sz="1300" i="1" dirty="0" smtClean="0">
                <a:solidFill>
                  <a:srgbClr val="003399"/>
                </a:solidFill>
              </a:rPr>
              <a:t>IV </a:t>
            </a:r>
            <a:r>
              <a:rPr lang="it-IT" sz="1300" i="1" dirty="0" err="1" smtClean="0">
                <a:solidFill>
                  <a:srgbClr val="003399"/>
                </a:solidFill>
              </a:rPr>
              <a:t>EU-HadronPhysics</a:t>
            </a:r>
            <a:r>
              <a:rPr lang="it-IT" sz="1300" i="1" dirty="0" smtClean="0">
                <a:solidFill>
                  <a:srgbClr val="003399"/>
                </a:solidFill>
              </a:rPr>
              <a:t> </a:t>
            </a:r>
            <a:r>
              <a:rPr lang="it-IT" sz="1300" i="1" dirty="0" err="1" smtClean="0">
                <a:solidFill>
                  <a:srgbClr val="003399"/>
                </a:solidFill>
              </a:rPr>
              <a:t>Silicon</a:t>
            </a:r>
            <a:r>
              <a:rPr lang="it-IT" sz="1300" i="1" dirty="0" smtClean="0">
                <a:solidFill>
                  <a:srgbClr val="003399"/>
                </a:solidFill>
              </a:rPr>
              <a:t> </a:t>
            </a:r>
            <a:r>
              <a:rPr lang="it-IT" sz="1300" i="1" dirty="0" err="1" smtClean="0">
                <a:solidFill>
                  <a:srgbClr val="003399"/>
                </a:solidFill>
              </a:rPr>
              <a:t>Multiplier</a:t>
            </a:r>
            <a:r>
              <a:rPr lang="it-IT" sz="1300" i="1" dirty="0" smtClean="0">
                <a:solidFill>
                  <a:srgbClr val="003399"/>
                </a:solidFill>
              </a:rPr>
              <a:t> Workshop, Vienna, </a:t>
            </a:r>
            <a:r>
              <a:rPr lang="it-IT" sz="1300" i="1" dirty="0" err="1" smtClean="0">
                <a:solidFill>
                  <a:srgbClr val="003399"/>
                </a:solidFill>
              </a:rPr>
              <a:t>February</a:t>
            </a:r>
            <a:r>
              <a:rPr lang="it-IT" sz="1300" i="1" dirty="0" smtClean="0">
                <a:solidFill>
                  <a:srgbClr val="003399"/>
                </a:solidFill>
              </a:rPr>
              <a:t> 16</a:t>
            </a:r>
            <a:r>
              <a:rPr lang="it-IT" sz="1300" i="1" baseline="30000" dirty="0" smtClean="0">
                <a:solidFill>
                  <a:srgbClr val="003399"/>
                </a:solidFill>
              </a:rPr>
              <a:t>th</a:t>
            </a:r>
            <a:r>
              <a:rPr lang="it-IT" sz="1300" i="1" dirty="0" smtClean="0">
                <a:solidFill>
                  <a:srgbClr val="003399"/>
                </a:solidFill>
              </a:rPr>
              <a:t>, 2013</a:t>
            </a:r>
            <a:endParaRPr lang="it-IT" sz="1300" i="1" dirty="0">
              <a:solidFill>
                <a:srgbClr val="00339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204237"/>
            <a:ext cx="9906000" cy="488950"/>
          </a:xfrm>
          <a:prstGeom prst="rect">
            <a:avLst/>
          </a:prstGeom>
          <a:solidFill>
            <a:schemeClr val="accent2"/>
          </a:solidFill>
          <a:ln w="9525" algn="ctr">
            <a:noFill/>
            <a:miter lim="800000"/>
            <a:headEnd/>
            <a:tailEnd/>
          </a:ln>
        </p:spPr>
        <p:txBody>
          <a:bodyPr>
            <a:spAutoFit/>
          </a:bodyPr>
          <a:lstStyle/>
          <a:p>
            <a:pPr>
              <a:spcBef>
                <a:spcPct val="50000"/>
              </a:spcBef>
            </a:pPr>
            <a:r>
              <a:rPr lang="en-US" altLang="en-US" sz="2600" b="1" dirty="0" smtClean="0">
                <a:solidFill>
                  <a:schemeClr val="bg1"/>
                </a:solidFill>
                <a:ea typeface="Osaka"/>
                <a:cs typeface="Osaka"/>
              </a:rPr>
              <a:t>  The 4D-MPET prototype ASIC</a:t>
            </a:r>
            <a:endParaRPr lang="it-IT" sz="2400" b="1" dirty="0">
              <a:solidFill>
                <a:schemeClr val="bg1"/>
              </a:solidFill>
              <a:ea typeface="Osaka"/>
              <a:cs typeface="Osaka"/>
            </a:endParaRPr>
          </a:p>
        </p:txBody>
      </p:sp>
      <p:sp>
        <p:nvSpPr>
          <p:cNvPr id="7" name="Text Box 4"/>
          <p:cNvSpPr txBox="1">
            <a:spLocks noChangeArrowheads="1"/>
          </p:cNvSpPr>
          <p:nvPr/>
        </p:nvSpPr>
        <p:spPr bwMode="auto">
          <a:xfrm>
            <a:off x="4287" y="1044866"/>
            <a:ext cx="9906000" cy="5268654"/>
          </a:xfrm>
          <a:prstGeom prst="rect">
            <a:avLst/>
          </a:prstGeom>
          <a:noFill/>
          <a:ln w="9525">
            <a:noFill/>
            <a:miter lim="800000"/>
            <a:headEnd/>
            <a:tailEnd/>
          </a:ln>
        </p:spPr>
        <p:txBody>
          <a:bodyPr/>
          <a:lstStyle/>
          <a:p>
            <a:pPr marL="190500" lvl="1" indent="254000"/>
            <a:endParaRPr lang="en-US" b="1" i="1" dirty="0">
              <a:solidFill>
                <a:srgbClr val="003399"/>
              </a:solidFill>
            </a:endParaRPr>
          </a:p>
          <a:p>
            <a:pPr marL="190500" lvl="1" indent="254000">
              <a:buFont typeface="Wingdings" pitchFamily="2" charset="2"/>
              <a:buChar char="q"/>
            </a:pPr>
            <a:r>
              <a:rPr lang="en-US" b="1" i="1" dirty="0" smtClean="0">
                <a:solidFill>
                  <a:srgbClr val="003399"/>
                </a:solidFill>
              </a:rPr>
              <a:t>AMS 0.35</a:t>
            </a:r>
            <a:r>
              <a:rPr lang="en-US" b="1" i="1" dirty="0" smtClean="0">
                <a:solidFill>
                  <a:srgbClr val="003399"/>
                </a:solidFill>
                <a:latin typeface="Symbol" pitchFamily="18" charset="2"/>
              </a:rPr>
              <a:t>m</a:t>
            </a:r>
            <a:r>
              <a:rPr lang="en-US" b="1" i="1" dirty="0" smtClean="0">
                <a:solidFill>
                  <a:srgbClr val="003399"/>
                </a:solidFill>
              </a:rPr>
              <a:t>m </a:t>
            </a:r>
            <a:r>
              <a:rPr lang="en-US" b="1" i="1" dirty="0" err="1" smtClean="0">
                <a:solidFill>
                  <a:srgbClr val="003399"/>
                </a:solidFill>
              </a:rPr>
              <a:t>SiGe</a:t>
            </a:r>
            <a:r>
              <a:rPr lang="en-US" b="1" i="1" dirty="0" smtClean="0">
                <a:solidFill>
                  <a:srgbClr val="003399"/>
                </a:solidFill>
              </a:rPr>
              <a:t> </a:t>
            </a:r>
          </a:p>
          <a:p>
            <a:pPr marL="190500" lvl="1" indent="254000">
              <a:buFont typeface="Wingdings" pitchFamily="2" charset="2"/>
              <a:buChar char="q"/>
            </a:pPr>
            <a:endParaRPr lang="en-US" b="1" i="1" dirty="0" smtClean="0">
              <a:solidFill>
                <a:srgbClr val="003399"/>
              </a:solidFill>
            </a:endParaRPr>
          </a:p>
          <a:p>
            <a:pPr marL="190500" lvl="1" indent="254000">
              <a:buFont typeface="Wingdings" pitchFamily="2" charset="2"/>
              <a:buChar char="q"/>
            </a:pPr>
            <a:r>
              <a:rPr lang="en-US" b="1" i="1" dirty="0" smtClean="0">
                <a:solidFill>
                  <a:srgbClr val="003399"/>
                </a:solidFill>
              </a:rPr>
              <a:t> 4+1 channels</a:t>
            </a:r>
          </a:p>
          <a:p>
            <a:pPr marL="190500" lvl="1" indent="254000">
              <a:buFont typeface="Wingdings" pitchFamily="2" charset="2"/>
              <a:buChar char="q"/>
            </a:pPr>
            <a:endParaRPr lang="en-US" b="1" i="1" dirty="0" smtClean="0">
              <a:solidFill>
                <a:srgbClr val="003399"/>
              </a:solidFill>
            </a:endParaRPr>
          </a:p>
          <a:p>
            <a:pPr marL="190500" lvl="1" indent="254000">
              <a:buFont typeface="Wingdings" pitchFamily="2" charset="2"/>
              <a:buChar char="q"/>
            </a:pPr>
            <a:r>
              <a:rPr lang="en-US" b="1" i="1" dirty="0" smtClean="0">
                <a:solidFill>
                  <a:srgbClr val="003399"/>
                </a:solidFill>
              </a:rPr>
              <a:t> </a:t>
            </a:r>
            <a:r>
              <a:rPr lang="en-US" b="1" i="1" spc="100" dirty="0" smtClean="0">
                <a:solidFill>
                  <a:srgbClr val="003399"/>
                </a:solidFill>
              </a:rPr>
              <a:t>4.9x2.1 mm</a:t>
            </a:r>
            <a:r>
              <a:rPr lang="en-US" b="1" i="1" spc="100" baseline="30000" dirty="0" smtClean="0">
                <a:solidFill>
                  <a:srgbClr val="003399"/>
                </a:solidFill>
              </a:rPr>
              <a:t>2</a:t>
            </a:r>
            <a:endParaRPr lang="en-US" b="1" i="1" spc="100" baseline="30000" dirty="0">
              <a:solidFill>
                <a:srgbClr val="003399"/>
              </a:solidFill>
            </a:endParaRPr>
          </a:p>
          <a:p>
            <a:pPr marL="190500" lvl="1" indent="254000"/>
            <a:endParaRPr lang="en-US" b="1" i="1" dirty="0" smtClean="0">
              <a:solidFill>
                <a:srgbClr val="003399"/>
              </a:solidFill>
            </a:endParaRPr>
          </a:p>
          <a:p>
            <a:pPr marL="190500" lvl="1" indent="254000">
              <a:buFont typeface="Wingdings" pitchFamily="2" charset="2"/>
              <a:buChar char="q"/>
            </a:pPr>
            <a:r>
              <a:rPr lang="en-US" b="1" i="1" dirty="0" smtClean="0">
                <a:solidFill>
                  <a:srgbClr val="003399"/>
                </a:solidFill>
              </a:rPr>
              <a:t> Low Threshold: 8 bit, </a:t>
            </a:r>
          </a:p>
          <a:p>
            <a:pPr marL="190500" lvl="1" indent="254000"/>
            <a:r>
              <a:rPr lang="en-US" b="1" i="1" dirty="0" smtClean="0">
                <a:solidFill>
                  <a:srgbClr val="003399"/>
                </a:solidFill>
              </a:rPr>
              <a:t>LSB </a:t>
            </a:r>
            <a:r>
              <a:rPr lang="en-US" b="1" i="1" dirty="0" smtClean="0">
                <a:solidFill>
                  <a:srgbClr val="003399"/>
                </a:solidFill>
                <a:sym typeface="Symbol"/>
              </a:rPr>
              <a:t> 1/4 of the single microcell signal</a:t>
            </a:r>
            <a:endParaRPr lang="en-US" b="1" i="1" dirty="0" smtClean="0">
              <a:solidFill>
                <a:srgbClr val="003399"/>
              </a:solidFill>
            </a:endParaRPr>
          </a:p>
          <a:p>
            <a:pPr marL="190500" lvl="1" indent="254000">
              <a:buFont typeface="Wingdings" pitchFamily="2" charset="2"/>
              <a:buChar char="q"/>
            </a:pPr>
            <a:endParaRPr lang="en-US" b="1" i="1" dirty="0">
              <a:solidFill>
                <a:srgbClr val="003399"/>
              </a:solidFill>
            </a:endParaRPr>
          </a:p>
          <a:p>
            <a:pPr marL="190500" lvl="1" indent="254000">
              <a:buFont typeface="Wingdings" pitchFamily="2" charset="2"/>
              <a:buChar char="q"/>
            </a:pPr>
            <a:r>
              <a:rPr lang="en-US" b="1" i="1" dirty="0">
                <a:solidFill>
                  <a:srgbClr val="003399"/>
                </a:solidFill>
              </a:rPr>
              <a:t> </a:t>
            </a:r>
            <a:r>
              <a:rPr lang="en-US" b="1" i="1" dirty="0" smtClean="0">
                <a:solidFill>
                  <a:srgbClr val="003399"/>
                </a:solidFill>
              </a:rPr>
              <a:t>Charge threshold: 8 bit, LSB </a:t>
            </a:r>
            <a:r>
              <a:rPr lang="en-US" b="1" i="1" dirty="0" smtClean="0">
                <a:solidFill>
                  <a:srgbClr val="003399"/>
                </a:solidFill>
                <a:sym typeface="Symbol"/>
              </a:rPr>
              <a:t> </a:t>
            </a:r>
            <a:r>
              <a:rPr lang="en-US" b="1" i="1" dirty="0" smtClean="0">
                <a:solidFill>
                  <a:srgbClr val="003399"/>
                </a:solidFill>
              </a:rPr>
              <a:t>40fC</a:t>
            </a:r>
          </a:p>
          <a:p>
            <a:pPr marL="190500" lvl="1" indent="254000">
              <a:buFont typeface="Wingdings" pitchFamily="2" charset="2"/>
              <a:buChar char="q"/>
            </a:pPr>
            <a:endParaRPr lang="en-US" b="1" i="1" dirty="0" smtClean="0">
              <a:solidFill>
                <a:srgbClr val="003399"/>
              </a:solidFill>
            </a:endParaRPr>
          </a:p>
          <a:p>
            <a:pPr marL="190500" lvl="1" indent="254000">
              <a:buFont typeface="Wingdings" pitchFamily="2" charset="2"/>
              <a:buChar char="q"/>
            </a:pPr>
            <a:r>
              <a:rPr lang="en-US" b="1" i="1" dirty="0" smtClean="0">
                <a:solidFill>
                  <a:srgbClr val="003399"/>
                </a:solidFill>
              </a:rPr>
              <a:t>TWA: 8 bit, LSB = 650ps</a:t>
            </a:r>
          </a:p>
          <a:p>
            <a:pPr marL="190500" lvl="1" indent="254000">
              <a:buFont typeface="Wingdings" pitchFamily="2" charset="2"/>
              <a:buChar char="q"/>
            </a:pPr>
            <a:endParaRPr lang="en-US" b="1" i="1" dirty="0" smtClean="0">
              <a:solidFill>
                <a:srgbClr val="003399"/>
              </a:solidFill>
            </a:endParaRPr>
          </a:p>
          <a:p>
            <a:pPr marL="190500" lvl="1" indent="254000">
              <a:buFont typeface="Wingdings" pitchFamily="2" charset="2"/>
              <a:buChar char="q"/>
            </a:pPr>
            <a:r>
              <a:rPr lang="en-US" b="1" i="1" dirty="0" smtClean="0">
                <a:solidFill>
                  <a:srgbClr val="003399"/>
                </a:solidFill>
              </a:rPr>
              <a:t>TWB: 8 bit, LSB = 2.6ns</a:t>
            </a:r>
          </a:p>
          <a:p>
            <a:pPr marL="190500" lvl="1" indent="254000">
              <a:buFont typeface="Wingdings" pitchFamily="2" charset="2"/>
              <a:buChar char="q"/>
            </a:pPr>
            <a:endParaRPr lang="en-US" b="1" i="1" dirty="0" smtClean="0">
              <a:solidFill>
                <a:srgbClr val="003399"/>
              </a:solidFill>
            </a:endParaRPr>
          </a:p>
          <a:p>
            <a:pPr marL="190500" lvl="1" indent="254000">
              <a:buFont typeface="Wingdings" pitchFamily="2" charset="2"/>
              <a:buChar char="q"/>
            </a:pPr>
            <a:r>
              <a:rPr lang="en-US" b="1" i="1" dirty="0" smtClean="0">
                <a:solidFill>
                  <a:srgbClr val="003399"/>
                </a:solidFill>
              </a:rPr>
              <a:t> Discharge: 4 bit, LSB=1.6</a:t>
            </a:r>
            <a:r>
              <a:rPr lang="en-US" b="1" i="1" dirty="0" smtClean="0">
                <a:solidFill>
                  <a:srgbClr val="003399"/>
                </a:solidFill>
                <a:latin typeface="Symbol" pitchFamily="18" charset="2"/>
              </a:rPr>
              <a:t>m</a:t>
            </a:r>
            <a:r>
              <a:rPr lang="en-US" b="1" i="1" dirty="0" smtClean="0">
                <a:solidFill>
                  <a:srgbClr val="003399"/>
                </a:solidFill>
              </a:rPr>
              <a:t>A</a:t>
            </a:r>
          </a:p>
          <a:p>
            <a:pPr marL="190500" lvl="1" indent="254000"/>
            <a:endParaRPr lang="en-US" b="1" i="1" dirty="0" smtClean="0">
              <a:solidFill>
                <a:srgbClr val="003399"/>
              </a:solidFill>
            </a:endParaRPr>
          </a:p>
          <a:p>
            <a:pPr marL="190500" lvl="1" indent="254000">
              <a:buFont typeface="Wingdings" pitchFamily="2" charset="2"/>
              <a:buChar char="q"/>
            </a:pPr>
            <a:r>
              <a:rPr lang="en-US" b="1" i="1" dirty="0" smtClean="0">
                <a:solidFill>
                  <a:srgbClr val="003399"/>
                </a:solidFill>
              </a:rPr>
              <a:t> </a:t>
            </a:r>
            <a:r>
              <a:rPr lang="en-US" b="1" i="1" dirty="0" smtClean="0">
                <a:solidFill>
                  <a:srgbClr val="003399"/>
                </a:solidFill>
              </a:rPr>
              <a:t>Submission planned </a:t>
            </a:r>
            <a:r>
              <a:rPr lang="en-US" b="1" i="1" dirty="0" smtClean="0">
                <a:solidFill>
                  <a:srgbClr val="003399"/>
                </a:solidFill>
              </a:rPr>
              <a:t>on February 25</a:t>
            </a:r>
            <a:r>
              <a:rPr lang="en-US" b="1" i="1" baseline="30000" dirty="0" smtClean="0">
                <a:solidFill>
                  <a:srgbClr val="003399"/>
                </a:solidFill>
              </a:rPr>
              <a:t>th</a:t>
            </a:r>
          </a:p>
          <a:p>
            <a:pPr marL="190500" lvl="1" indent="254000"/>
            <a:endParaRPr lang="en-US" b="1" i="1" dirty="0" smtClean="0">
              <a:solidFill>
                <a:srgbClr val="003399"/>
              </a:solidFill>
            </a:endParaRPr>
          </a:p>
          <a:p>
            <a:pPr marL="190500" lvl="1" indent="254000"/>
            <a:r>
              <a:rPr lang="en-US" b="1" i="1" dirty="0" smtClean="0">
                <a:solidFill>
                  <a:srgbClr val="003399"/>
                </a:solidFill>
              </a:rPr>
              <a:t>  </a:t>
            </a:r>
          </a:p>
          <a:p>
            <a:pPr marL="190500" lvl="1" indent="254000"/>
            <a:endParaRPr lang="en-US" b="1" i="1" dirty="0" smtClean="0">
              <a:solidFill>
                <a:srgbClr val="003399"/>
              </a:solidFill>
            </a:endParaRPr>
          </a:p>
          <a:p>
            <a:pPr marL="190500" lvl="1" indent="254000"/>
            <a:endParaRPr lang="en-US" b="1" i="1" dirty="0" smtClean="0">
              <a:solidFill>
                <a:srgbClr val="003399"/>
              </a:solidFill>
            </a:endParaRPr>
          </a:p>
          <a:p>
            <a:pPr marL="190500" lvl="1" indent="254000"/>
            <a:endParaRPr lang="en-US" b="1" i="1" dirty="0" smtClean="0">
              <a:solidFill>
                <a:srgbClr val="003399"/>
              </a:solidFill>
            </a:endParaRPr>
          </a:p>
          <a:p>
            <a:pPr marL="190500" lvl="1" indent="254000"/>
            <a:endParaRPr lang="en-US" b="1" i="1" dirty="0" smtClean="0">
              <a:solidFill>
                <a:srgbClr val="003399"/>
              </a:solidFill>
            </a:endParaRPr>
          </a:p>
          <a:p>
            <a:pPr marL="190500" lvl="1" indent="254000"/>
            <a:endParaRPr lang="en-US" b="1" i="1" dirty="0" smtClean="0">
              <a:solidFill>
                <a:srgbClr val="003399"/>
              </a:solidFill>
            </a:endParaRPr>
          </a:p>
          <a:p>
            <a:pPr marL="190500" lvl="1" indent="254000"/>
            <a:endParaRPr lang="en-US" b="1" i="1" dirty="0" smtClean="0">
              <a:solidFill>
                <a:srgbClr val="003399"/>
              </a:solidFill>
            </a:endParaRPr>
          </a:p>
          <a:p>
            <a:pPr marL="190500" lvl="1" indent="254000"/>
            <a:endParaRPr lang="en-US" b="1" i="1" dirty="0" smtClean="0">
              <a:solidFill>
                <a:srgbClr val="003399"/>
              </a:solidFill>
            </a:endParaRPr>
          </a:p>
          <a:p>
            <a:pPr marL="190500" lvl="1" indent="254000"/>
            <a:endParaRPr lang="en-US" b="1" i="1" dirty="0" smtClean="0">
              <a:solidFill>
                <a:srgbClr val="003399"/>
              </a:solidFill>
            </a:endParaRPr>
          </a:p>
          <a:p>
            <a:pPr marL="190500" lvl="1" indent="254000"/>
            <a:endParaRPr lang="en-US" b="1" i="1" dirty="0" smtClean="0">
              <a:solidFill>
                <a:srgbClr val="003399"/>
              </a:solidFill>
            </a:endParaRPr>
          </a:p>
          <a:p>
            <a:pPr marL="190500" lvl="1" indent="254000"/>
            <a:endParaRPr lang="en-US" b="1" i="1" dirty="0">
              <a:solidFill>
                <a:srgbClr val="003399"/>
              </a:solidFill>
            </a:endParaRPr>
          </a:p>
          <a:p>
            <a:pPr marL="190500" lvl="1" indent="254000"/>
            <a:endParaRPr lang="en-US" b="1" i="1" dirty="0">
              <a:solidFill>
                <a:srgbClr val="003399"/>
              </a:solidFill>
            </a:endParaRPr>
          </a:p>
        </p:txBody>
      </p:sp>
      <p:pic>
        <p:nvPicPr>
          <p:cNvPr id="4" name="Immagine 3" descr="chip.png"/>
          <p:cNvPicPr>
            <a:picLocks noChangeAspect="1"/>
          </p:cNvPicPr>
          <p:nvPr/>
        </p:nvPicPr>
        <p:blipFill>
          <a:blip r:embed="rId3" cstate="print"/>
          <a:stretch>
            <a:fillRect/>
          </a:stretch>
        </p:blipFill>
        <p:spPr>
          <a:xfrm>
            <a:off x="5575852" y="1045968"/>
            <a:ext cx="2981739" cy="5322245"/>
          </a:xfrm>
          <a:prstGeom prst="rect">
            <a:avLst/>
          </a:prstGeom>
        </p:spPr>
      </p:pic>
      <p:sp>
        <p:nvSpPr>
          <p:cNvPr id="5" name="Segnaposto numero diapositiva 6"/>
          <p:cNvSpPr>
            <a:spLocks noGrp="1"/>
          </p:cNvSpPr>
          <p:nvPr>
            <p:ph type="sldNum" sz="quarter" idx="12"/>
          </p:nvPr>
        </p:nvSpPr>
        <p:spPr>
          <a:xfrm>
            <a:off x="7594600" y="6530606"/>
            <a:ext cx="2311400" cy="327394"/>
          </a:xfrm>
        </p:spPr>
        <p:txBody>
          <a:bodyPr/>
          <a:lstStyle/>
          <a:p>
            <a:pPr>
              <a:defRPr/>
            </a:pPr>
            <a:fld id="{10AB75ED-EDCE-4E10-98BF-56B32C73EC4F}" type="slidenum">
              <a:rPr lang="it-IT" smtClean="0"/>
              <a:pPr>
                <a:defRPr/>
              </a:pPr>
              <a:t>16</a:t>
            </a:fld>
            <a:endParaRPr lang="it-IT" dirty="0"/>
          </a:p>
        </p:txBody>
      </p:sp>
      <p:sp>
        <p:nvSpPr>
          <p:cNvPr id="6" name="Rettangolo 5"/>
          <p:cNvSpPr/>
          <p:nvPr/>
        </p:nvSpPr>
        <p:spPr>
          <a:xfrm>
            <a:off x="0" y="6565612"/>
            <a:ext cx="6014481" cy="292388"/>
          </a:xfrm>
          <a:prstGeom prst="rect">
            <a:avLst/>
          </a:prstGeom>
        </p:spPr>
        <p:txBody>
          <a:bodyPr wrap="square">
            <a:spAutoFit/>
          </a:bodyPr>
          <a:lstStyle/>
          <a:p>
            <a:r>
              <a:rPr lang="it-IT" sz="1300" i="1" dirty="0" smtClean="0">
                <a:solidFill>
                  <a:srgbClr val="003399"/>
                </a:solidFill>
              </a:rPr>
              <a:t>IV </a:t>
            </a:r>
            <a:r>
              <a:rPr lang="it-IT" sz="1300" i="1" dirty="0" err="1" smtClean="0">
                <a:solidFill>
                  <a:srgbClr val="003399"/>
                </a:solidFill>
              </a:rPr>
              <a:t>EU-HadronPhysics</a:t>
            </a:r>
            <a:r>
              <a:rPr lang="it-IT" sz="1300" i="1" dirty="0" smtClean="0">
                <a:solidFill>
                  <a:srgbClr val="003399"/>
                </a:solidFill>
              </a:rPr>
              <a:t> </a:t>
            </a:r>
            <a:r>
              <a:rPr lang="it-IT" sz="1300" i="1" dirty="0" err="1" smtClean="0">
                <a:solidFill>
                  <a:srgbClr val="003399"/>
                </a:solidFill>
              </a:rPr>
              <a:t>Silicon</a:t>
            </a:r>
            <a:r>
              <a:rPr lang="it-IT" sz="1300" i="1" dirty="0" smtClean="0">
                <a:solidFill>
                  <a:srgbClr val="003399"/>
                </a:solidFill>
              </a:rPr>
              <a:t> </a:t>
            </a:r>
            <a:r>
              <a:rPr lang="it-IT" sz="1300" i="1" dirty="0" err="1" smtClean="0">
                <a:solidFill>
                  <a:srgbClr val="003399"/>
                </a:solidFill>
              </a:rPr>
              <a:t>Multiplier</a:t>
            </a:r>
            <a:r>
              <a:rPr lang="it-IT" sz="1300" i="1" dirty="0" smtClean="0">
                <a:solidFill>
                  <a:srgbClr val="003399"/>
                </a:solidFill>
              </a:rPr>
              <a:t> Workshop, Vienna, </a:t>
            </a:r>
            <a:r>
              <a:rPr lang="it-IT" sz="1300" i="1" dirty="0" err="1" smtClean="0">
                <a:solidFill>
                  <a:srgbClr val="003399"/>
                </a:solidFill>
              </a:rPr>
              <a:t>February</a:t>
            </a:r>
            <a:r>
              <a:rPr lang="it-IT" sz="1300" i="1" dirty="0" smtClean="0">
                <a:solidFill>
                  <a:srgbClr val="003399"/>
                </a:solidFill>
              </a:rPr>
              <a:t> 16</a:t>
            </a:r>
            <a:r>
              <a:rPr lang="it-IT" sz="1300" i="1" baseline="30000" dirty="0" smtClean="0">
                <a:solidFill>
                  <a:srgbClr val="003399"/>
                </a:solidFill>
              </a:rPr>
              <a:t>th</a:t>
            </a:r>
            <a:r>
              <a:rPr lang="it-IT" sz="1300" i="1" dirty="0" smtClean="0">
                <a:solidFill>
                  <a:srgbClr val="003399"/>
                </a:solidFill>
              </a:rPr>
              <a:t>, 2013</a:t>
            </a:r>
            <a:endParaRPr lang="it-IT" sz="1300" i="1" dirty="0">
              <a:solidFill>
                <a:srgbClr val="00339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2"/>
          <p:cNvSpPr txBox="1">
            <a:spLocks noChangeArrowheads="1"/>
          </p:cNvSpPr>
          <p:nvPr/>
        </p:nvSpPr>
        <p:spPr bwMode="auto">
          <a:xfrm>
            <a:off x="0" y="212725"/>
            <a:ext cx="9906000" cy="488950"/>
          </a:xfrm>
          <a:prstGeom prst="rect">
            <a:avLst/>
          </a:prstGeom>
          <a:solidFill>
            <a:schemeClr val="accent2"/>
          </a:solidFill>
          <a:ln w="9525" algn="ctr">
            <a:noFill/>
            <a:miter lim="800000"/>
            <a:headEnd/>
            <a:tailEnd/>
          </a:ln>
        </p:spPr>
        <p:txBody>
          <a:bodyPr>
            <a:spAutoFit/>
          </a:bodyPr>
          <a:lstStyle/>
          <a:p>
            <a:pPr>
              <a:spcBef>
                <a:spcPct val="50000"/>
              </a:spcBef>
            </a:pPr>
            <a:r>
              <a:rPr lang="it-IT" altLang="en-US" sz="2600" b="1" dirty="0">
                <a:solidFill>
                  <a:schemeClr val="bg1"/>
                </a:solidFill>
                <a:ea typeface="Osaka"/>
                <a:cs typeface="Osaka"/>
              </a:rPr>
              <a:t> </a:t>
            </a:r>
            <a:r>
              <a:rPr lang="en-US" altLang="en-US" sz="2600" b="1" dirty="0" smtClean="0">
                <a:solidFill>
                  <a:schemeClr val="bg1"/>
                </a:solidFill>
                <a:ea typeface="Osaka"/>
                <a:cs typeface="Osaka"/>
              </a:rPr>
              <a:t>SiPM gain: temperature dependence</a:t>
            </a:r>
            <a:endParaRPr lang="en-US" sz="2600" b="1" dirty="0">
              <a:solidFill>
                <a:schemeClr val="bg1"/>
              </a:solidFill>
              <a:ea typeface="Osaka"/>
              <a:cs typeface="Osaka"/>
            </a:endParaRPr>
          </a:p>
        </p:txBody>
      </p:sp>
      <p:sp>
        <p:nvSpPr>
          <p:cNvPr id="4" name="CasellaDiTesto 3"/>
          <p:cNvSpPr txBox="1"/>
          <p:nvPr/>
        </p:nvSpPr>
        <p:spPr>
          <a:xfrm>
            <a:off x="4341741" y="861811"/>
            <a:ext cx="5214732" cy="338554"/>
          </a:xfrm>
          <a:prstGeom prst="rect">
            <a:avLst/>
          </a:prstGeom>
          <a:noFill/>
          <a:ln>
            <a:solidFill>
              <a:srgbClr val="003399"/>
            </a:solidFill>
          </a:ln>
        </p:spPr>
        <p:txBody>
          <a:bodyPr wrap="square" rtlCol="0">
            <a:spAutoFit/>
          </a:bodyPr>
          <a:lstStyle/>
          <a:p>
            <a:r>
              <a:rPr lang="en-US" b="1" dirty="0" err="1" smtClean="0">
                <a:solidFill>
                  <a:srgbClr val="003399"/>
                </a:solidFill>
              </a:rPr>
              <a:t>C</a:t>
            </a:r>
            <a:r>
              <a:rPr lang="en-US" b="1" baseline="-25000" dirty="0" err="1" smtClean="0">
                <a:solidFill>
                  <a:srgbClr val="003399"/>
                </a:solidFill>
              </a:rPr>
              <a:t>pixel</a:t>
            </a:r>
            <a:r>
              <a:rPr lang="en-US" b="1" dirty="0" smtClean="0">
                <a:solidFill>
                  <a:srgbClr val="003399"/>
                </a:solidFill>
              </a:rPr>
              <a:t>= total capacitance of the single micro-cell</a:t>
            </a:r>
            <a:endParaRPr lang="it-IT" dirty="0"/>
          </a:p>
        </p:txBody>
      </p:sp>
      <p:sp>
        <p:nvSpPr>
          <p:cNvPr id="5" name="CasellaDiTesto 4"/>
          <p:cNvSpPr txBox="1"/>
          <p:nvPr/>
        </p:nvSpPr>
        <p:spPr>
          <a:xfrm>
            <a:off x="371889" y="998471"/>
            <a:ext cx="3533361" cy="923330"/>
          </a:xfrm>
          <a:prstGeom prst="rect">
            <a:avLst/>
          </a:prstGeom>
          <a:noFill/>
          <a:ln>
            <a:solidFill>
              <a:srgbClr val="003399"/>
            </a:solidFill>
          </a:ln>
        </p:spPr>
        <p:txBody>
          <a:bodyPr wrap="square" rtlCol="0">
            <a:spAutoFit/>
          </a:bodyPr>
          <a:lstStyle/>
          <a:p>
            <a:pPr marL="0" lvl="1" algn="ctr"/>
            <a:r>
              <a:rPr lang="en-US" sz="1800" b="1" dirty="0" smtClean="0">
                <a:solidFill>
                  <a:srgbClr val="003399"/>
                </a:solidFill>
              </a:rPr>
              <a:t>G=Q/e=[</a:t>
            </a:r>
            <a:r>
              <a:rPr lang="en-US" sz="1800" b="1" dirty="0" err="1" smtClean="0">
                <a:solidFill>
                  <a:srgbClr val="003399"/>
                </a:solidFill>
              </a:rPr>
              <a:t>C</a:t>
            </a:r>
            <a:r>
              <a:rPr lang="en-US" sz="1800" b="1" baseline="-25000" dirty="0" err="1" smtClean="0">
                <a:solidFill>
                  <a:srgbClr val="003399"/>
                </a:solidFill>
              </a:rPr>
              <a:t>pixel</a:t>
            </a:r>
            <a:r>
              <a:rPr lang="en-US" sz="1800" b="1" dirty="0" smtClean="0">
                <a:solidFill>
                  <a:srgbClr val="003399"/>
                </a:solidFill>
              </a:rPr>
              <a:t> (V</a:t>
            </a:r>
            <a:r>
              <a:rPr lang="en-US" sz="1800" b="1" baseline="-25000" dirty="0" smtClean="0">
                <a:solidFill>
                  <a:srgbClr val="003399"/>
                </a:solidFill>
              </a:rPr>
              <a:t>BIAS</a:t>
            </a:r>
            <a:r>
              <a:rPr lang="en-US" sz="1800" b="1" dirty="0" smtClean="0">
                <a:solidFill>
                  <a:srgbClr val="003399"/>
                </a:solidFill>
              </a:rPr>
              <a:t>-V</a:t>
            </a:r>
            <a:r>
              <a:rPr lang="en-US" sz="1800" b="1" baseline="-25000" dirty="0" smtClean="0">
                <a:solidFill>
                  <a:srgbClr val="003399"/>
                </a:solidFill>
              </a:rPr>
              <a:t>BR</a:t>
            </a:r>
            <a:r>
              <a:rPr lang="en-US" sz="1800" b="1" dirty="0" smtClean="0">
                <a:solidFill>
                  <a:srgbClr val="003399"/>
                </a:solidFill>
              </a:rPr>
              <a:t>)]/e</a:t>
            </a:r>
          </a:p>
          <a:p>
            <a:pPr marL="0" lvl="1" algn="ctr"/>
            <a:endParaRPr lang="en-US" sz="1800" b="1" dirty="0" smtClean="0">
              <a:solidFill>
                <a:srgbClr val="003399"/>
              </a:solidFill>
            </a:endParaRPr>
          </a:p>
          <a:p>
            <a:pPr marL="0" lvl="1" algn="ctr"/>
            <a:r>
              <a:rPr lang="en-US" sz="1800" b="1" i="1" dirty="0" smtClean="0">
                <a:solidFill>
                  <a:srgbClr val="003399"/>
                </a:solidFill>
                <a:ea typeface="Osaka"/>
                <a:cs typeface="Times New Roman" pitchFamily="18" charset="0"/>
              </a:rPr>
              <a:t>SiPM gain </a:t>
            </a:r>
            <a:endParaRPr lang="en-US" sz="1800" b="1" dirty="0" smtClean="0">
              <a:solidFill>
                <a:srgbClr val="003399"/>
              </a:solidFill>
            </a:endParaRPr>
          </a:p>
        </p:txBody>
      </p:sp>
      <p:sp>
        <p:nvSpPr>
          <p:cNvPr id="6" name="CasellaDiTesto 5"/>
          <p:cNvSpPr txBox="1"/>
          <p:nvPr/>
        </p:nvSpPr>
        <p:spPr>
          <a:xfrm>
            <a:off x="5079306" y="1287049"/>
            <a:ext cx="3697357" cy="338554"/>
          </a:xfrm>
          <a:prstGeom prst="rect">
            <a:avLst/>
          </a:prstGeom>
          <a:noFill/>
          <a:ln>
            <a:solidFill>
              <a:srgbClr val="003399"/>
            </a:solidFill>
          </a:ln>
        </p:spPr>
        <p:txBody>
          <a:bodyPr wrap="square" rtlCol="0">
            <a:spAutoFit/>
          </a:bodyPr>
          <a:lstStyle/>
          <a:p>
            <a:r>
              <a:rPr lang="en-US" b="1" dirty="0" smtClean="0">
                <a:solidFill>
                  <a:srgbClr val="003399"/>
                </a:solidFill>
              </a:rPr>
              <a:t>V</a:t>
            </a:r>
            <a:r>
              <a:rPr lang="en-US" b="1" baseline="-25000" dirty="0" smtClean="0">
                <a:solidFill>
                  <a:srgbClr val="003399"/>
                </a:solidFill>
              </a:rPr>
              <a:t>BIAS</a:t>
            </a:r>
            <a:r>
              <a:rPr lang="en-US" b="1" dirty="0" smtClean="0">
                <a:solidFill>
                  <a:srgbClr val="003399"/>
                </a:solidFill>
              </a:rPr>
              <a:t>= detector bias voltage</a:t>
            </a:r>
            <a:endParaRPr lang="it-IT" dirty="0"/>
          </a:p>
        </p:txBody>
      </p:sp>
      <p:sp>
        <p:nvSpPr>
          <p:cNvPr id="7" name="CasellaDiTesto 6"/>
          <p:cNvSpPr txBox="1"/>
          <p:nvPr/>
        </p:nvSpPr>
        <p:spPr>
          <a:xfrm>
            <a:off x="5083032" y="1721886"/>
            <a:ext cx="3697357" cy="338554"/>
          </a:xfrm>
          <a:prstGeom prst="rect">
            <a:avLst/>
          </a:prstGeom>
          <a:noFill/>
          <a:ln>
            <a:solidFill>
              <a:srgbClr val="003399"/>
            </a:solidFill>
          </a:ln>
        </p:spPr>
        <p:txBody>
          <a:bodyPr wrap="square" rtlCol="0">
            <a:spAutoFit/>
          </a:bodyPr>
          <a:lstStyle/>
          <a:p>
            <a:r>
              <a:rPr lang="en-US" b="1" dirty="0" smtClean="0">
                <a:solidFill>
                  <a:srgbClr val="003399"/>
                </a:solidFill>
              </a:rPr>
              <a:t>V</a:t>
            </a:r>
            <a:r>
              <a:rPr lang="en-US" b="1" baseline="-25000" dirty="0" smtClean="0">
                <a:solidFill>
                  <a:srgbClr val="003399"/>
                </a:solidFill>
              </a:rPr>
              <a:t>BR</a:t>
            </a:r>
            <a:r>
              <a:rPr lang="en-US" b="1" dirty="0" smtClean="0">
                <a:solidFill>
                  <a:srgbClr val="003399"/>
                </a:solidFill>
              </a:rPr>
              <a:t>= breakdown voltage</a:t>
            </a:r>
            <a:endParaRPr lang="it-IT" dirty="0"/>
          </a:p>
        </p:txBody>
      </p:sp>
      <p:sp>
        <p:nvSpPr>
          <p:cNvPr id="8" name="Rectangle 5"/>
          <p:cNvSpPr>
            <a:spLocks noChangeArrowheads="1"/>
          </p:cNvSpPr>
          <p:nvPr/>
        </p:nvSpPr>
        <p:spPr bwMode="auto">
          <a:xfrm>
            <a:off x="547132" y="2425428"/>
            <a:ext cx="8545027" cy="2185214"/>
          </a:xfrm>
          <a:prstGeom prst="rect">
            <a:avLst/>
          </a:prstGeom>
          <a:noFill/>
          <a:ln w="9525">
            <a:noFill/>
            <a:miter lim="800000"/>
            <a:headEnd/>
            <a:tailEnd/>
          </a:ln>
          <a:effectLst/>
        </p:spPr>
        <p:txBody>
          <a:bodyPr wrap="square">
            <a:spAutoFit/>
          </a:bodyPr>
          <a:lstStyle/>
          <a:p>
            <a:pPr algn="l">
              <a:buFont typeface="Wingdings" pitchFamily="2" charset="2"/>
              <a:buChar char="r"/>
            </a:pPr>
            <a:r>
              <a:rPr lang="en-US" b="1" dirty="0" smtClean="0">
                <a:solidFill>
                  <a:srgbClr val="003399"/>
                </a:solidFill>
              </a:rPr>
              <a:t>  </a:t>
            </a:r>
            <a:r>
              <a:rPr lang="it-IT" sz="1800" b="1" u="sng" dirty="0" err="1" smtClean="0">
                <a:solidFill>
                  <a:srgbClr val="003399"/>
                </a:solidFill>
              </a:rPr>
              <a:t>Breakdown</a:t>
            </a:r>
            <a:r>
              <a:rPr lang="it-IT" sz="1800" b="1" u="sng" dirty="0" smtClean="0">
                <a:solidFill>
                  <a:srgbClr val="003399"/>
                </a:solidFill>
              </a:rPr>
              <a:t> </a:t>
            </a:r>
            <a:r>
              <a:rPr lang="it-IT" sz="1800" b="1" u="sng" dirty="0" err="1" smtClean="0">
                <a:solidFill>
                  <a:srgbClr val="003399"/>
                </a:solidFill>
              </a:rPr>
              <a:t>voltage</a:t>
            </a:r>
            <a:r>
              <a:rPr lang="it-IT" sz="1800" b="1" u="sng" dirty="0" smtClean="0">
                <a:solidFill>
                  <a:srgbClr val="003399"/>
                </a:solidFill>
              </a:rPr>
              <a:t> temperature dependance:</a:t>
            </a:r>
            <a:endParaRPr lang="en-US" sz="1800" b="1" u="sng" dirty="0" smtClean="0">
              <a:solidFill>
                <a:srgbClr val="003399"/>
              </a:solidFill>
            </a:endParaRPr>
          </a:p>
          <a:p>
            <a:pPr algn="l"/>
            <a:endParaRPr lang="en-US" sz="1800" b="1" u="sng" dirty="0" smtClean="0">
              <a:solidFill>
                <a:srgbClr val="003399"/>
              </a:solidFill>
            </a:endParaRPr>
          </a:p>
          <a:p>
            <a:pPr lvl="1" algn="l"/>
            <a:endParaRPr lang="en-US" sz="1800" b="1" dirty="0" smtClean="0">
              <a:solidFill>
                <a:srgbClr val="003399"/>
              </a:solidFill>
            </a:endParaRPr>
          </a:p>
          <a:p>
            <a:pPr algn="l"/>
            <a:endParaRPr lang="en-US" sz="1800" b="1" u="sng" dirty="0" smtClean="0">
              <a:solidFill>
                <a:srgbClr val="003399"/>
              </a:solidFill>
            </a:endParaRPr>
          </a:p>
          <a:p>
            <a:pPr algn="l"/>
            <a:r>
              <a:rPr lang="en-US" b="1" dirty="0" smtClean="0">
                <a:solidFill>
                  <a:srgbClr val="003399"/>
                </a:solidFill>
              </a:rPr>
              <a:t>	</a:t>
            </a:r>
          </a:p>
          <a:p>
            <a:pPr algn="l">
              <a:buFont typeface="Wingdings" pitchFamily="2" charset="2"/>
              <a:buChar char="r"/>
            </a:pPr>
            <a:endParaRPr lang="en-US" b="1" dirty="0" smtClean="0">
              <a:solidFill>
                <a:srgbClr val="003399"/>
              </a:solidFill>
            </a:endParaRPr>
          </a:p>
          <a:p>
            <a:pPr algn="l"/>
            <a:endParaRPr lang="en-US" b="1" dirty="0" smtClean="0">
              <a:solidFill>
                <a:srgbClr val="003399"/>
              </a:solidFill>
            </a:endParaRPr>
          </a:p>
          <a:p>
            <a:pPr algn="l"/>
            <a:r>
              <a:rPr lang="en-US" b="1" dirty="0" smtClean="0">
                <a:solidFill>
                  <a:srgbClr val="003399"/>
                </a:solidFill>
              </a:rPr>
              <a:t> </a:t>
            </a:r>
          </a:p>
        </p:txBody>
      </p:sp>
      <p:sp>
        <p:nvSpPr>
          <p:cNvPr id="10" name="CasellaDiTesto 9"/>
          <p:cNvSpPr txBox="1"/>
          <p:nvPr/>
        </p:nvSpPr>
        <p:spPr>
          <a:xfrm>
            <a:off x="1529780" y="5647987"/>
            <a:ext cx="7394714" cy="369332"/>
          </a:xfrm>
          <a:prstGeom prst="rect">
            <a:avLst/>
          </a:prstGeom>
          <a:noFill/>
          <a:ln>
            <a:solidFill>
              <a:srgbClr val="003399"/>
            </a:solidFill>
          </a:ln>
        </p:spPr>
        <p:txBody>
          <a:bodyPr wrap="square" rtlCol="0">
            <a:spAutoFit/>
          </a:bodyPr>
          <a:lstStyle/>
          <a:p>
            <a:pPr lvl="1" algn="l"/>
            <a:r>
              <a:rPr lang="it-IT" sz="1800" b="1" dirty="0" err="1" smtClean="0">
                <a:solidFill>
                  <a:srgbClr val="003399"/>
                </a:solidFill>
              </a:rPr>
              <a:t>better</a:t>
            </a:r>
            <a:r>
              <a:rPr lang="it-IT" sz="1800" b="1" dirty="0" smtClean="0">
                <a:solidFill>
                  <a:srgbClr val="003399"/>
                </a:solidFill>
              </a:rPr>
              <a:t> </a:t>
            </a:r>
            <a:r>
              <a:rPr lang="it-IT" sz="1800" b="1" dirty="0" err="1" smtClean="0">
                <a:solidFill>
                  <a:srgbClr val="003399"/>
                </a:solidFill>
              </a:rPr>
              <a:t>than</a:t>
            </a:r>
            <a:r>
              <a:rPr lang="it-IT" sz="1800" b="1" dirty="0" smtClean="0">
                <a:solidFill>
                  <a:srgbClr val="003399"/>
                </a:solidFill>
              </a:rPr>
              <a:t> APD, </a:t>
            </a:r>
            <a:r>
              <a:rPr lang="it-IT" sz="1800" b="1" dirty="0" err="1" smtClean="0">
                <a:solidFill>
                  <a:srgbClr val="003399"/>
                </a:solidFill>
              </a:rPr>
              <a:t>but</a:t>
            </a:r>
            <a:r>
              <a:rPr lang="it-IT" sz="1800" b="1" dirty="0" smtClean="0">
                <a:solidFill>
                  <a:srgbClr val="003399"/>
                </a:solidFill>
              </a:rPr>
              <a:t> </a:t>
            </a:r>
            <a:r>
              <a:rPr lang="it-IT" sz="1800" b="1" dirty="0" err="1" smtClean="0">
                <a:solidFill>
                  <a:srgbClr val="003399"/>
                </a:solidFill>
              </a:rPr>
              <a:t>still</a:t>
            </a:r>
            <a:r>
              <a:rPr lang="it-IT" sz="1800" b="1" dirty="0" smtClean="0">
                <a:solidFill>
                  <a:srgbClr val="003399"/>
                </a:solidFill>
              </a:rPr>
              <a:t> a </a:t>
            </a:r>
            <a:r>
              <a:rPr lang="it-IT" sz="1800" b="1" dirty="0" err="1" smtClean="0">
                <a:solidFill>
                  <a:srgbClr val="003399"/>
                </a:solidFill>
              </a:rPr>
              <a:t>problem</a:t>
            </a:r>
            <a:r>
              <a:rPr lang="it-IT" sz="1800" b="1" dirty="0" smtClean="0">
                <a:solidFill>
                  <a:srgbClr val="003399"/>
                </a:solidFill>
              </a:rPr>
              <a:t> </a:t>
            </a:r>
            <a:r>
              <a:rPr lang="it-IT" sz="1800" b="1" dirty="0" err="1" smtClean="0">
                <a:solidFill>
                  <a:srgbClr val="003399"/>
                </a:solidFill>
              </a:rPr>
              <a:t>to</a:t>
            </a:r>
            <a:r>
              <a:rPr lang="it-IT" sz="1800" b="1" dirty="0" smtClean="0">
                <a:solidFill>
                  <a:srgbClr val="003399"/>
                </a:solidFill>
              </a:rPr>
              <a:t> </a:t>
            </a:r>
            <a:r>
              <a:rPr lang="it-IT" sz="1800" b="1" dirty="0" err="1" smtClean="0">
                <a:solidFill>
                  <a:srgbClr val="003399"/>
                </a:solidFill>
              </a:rPr>
              <a:t>be</a:t>
            </a:r>
            <a:r>
              <a:rPr lang="it-IT" sz="1800" b="1" dirty="0" smtClean="0">
                <a:solidFill>
                  <a:srgbClr val="003399"/>
                </a:solidFill>
              </a:rPr>
              <a:t> </a:t>
            </a:r>
            <a:r>
              <a:rPr lang="it-IT" sz="1800" b="1" dirty="0" err="1" smtClean="0">
                <a:solidFill>
                  <a:srgbClr val="003399"/>
                </a:solidFill>
              </a:rPr>
              <a:t>addressed</a:t>
            </a:r>
            <a:endParaRPr lang="en-US" sz="1800" b="1" dirty="0" smtClean="0">
              <a:solidFill>
                <a:srgbClr val="003399"/>
              </a:solidFill>
            </a:endParaRPr>
          </a:p>
        </p:txBody>
      </p:sp>
      <p:sp>
        <p:nvSpPr>
          <p:cNvPr id="14" name="CasellaDiTesto 13"/>
          <p:cNvSpPr txBox="1"/>
          <p:nvPr/>
        </p:nvSpPr>
        <p:spPr>
          <a:xfrm>
            <a:off x="1059759" y="2980088"/>
            <a:ext cx="3548270" cy="369332"/>
          </a:xfrm>
          <a:prstGeom prst="rect">
            <a:avLst/>
          </a:prstGeom>
          <a:noFill/>
          <a:ln>
            <a:solidFill>
              <a:srgbClr val="003399"/>
            </a:solidFill>
          </a:ln>
        </p:spPr>
        <p:txBody>
          <a:bodyPr wrap="square" rtlCol="0">
            <a:spAutoFit/>
          </a:bodyPr>
          <a:lstStyle/>
          <a:p>
            <a:pPr lvl="1" algn="l"/>
            <a:r>
              <a:rPr lang="en-US" sz="1800" b="1" dirty="0" smtClean="0">
                <a:solidFill>
                  <a:srgbClr val="003399"/>
                </a:solidFill>
              </a:rPr>
              <a:t>V</a:t>
            </a:r>
            <a:r>
              <a:rPr lang="en-US" sz="1800" b="1" baseline="-25000" dirty="0" smtClean="0">
                <a:solidFill>
                  <a:srgbClr val="003399"/>
                </a:solidFill>
              </a:rPr>
              <a:t>BR</a:t>
            </a:r>
            <a:r>
              <a:rPr lang="en-US" sz="1800" b="1" dirty="0" smtClean="0">
                <a:solidFill>
                  <a:srgbClr val="003399"/>
                </a:solidFill>
              </a:rPr>
              <a:t>(T)=V</a:t>
            </a:r>
            <a:r>
              <a:rPr lang="en-US" sz="1800" b="1" baseline="-25000" dirty="0" smtClean="0">
                <a:solidFill>
                  <a:srgbClr val="003399"/>
                </a:solidFill>
              </a:rPr>
              <a:t>BR0</a:t>
            </a:r>
            <a:r>
              <a:rPr lang="en-US" sz="1800" b="1" dirty="0" smtClean="0">
                <a:solidFill>
                  <a:srgbClr val="003399"/>
                </a:solidFill>
              </a:rPr>
              <a:t>[1+</a:t>
            </a:r>
            <a:r>
              <a:rPr lang="el-GR" sz="1800" b="1" dirty="0" smtClean="0">
                <a:solidFill>
                  <a:srgbClr val="003399"/>
                </a:solidFill>
              </a:rPr>
              <a:t>β</a:t>
            </a:r>
            <a:r>
              <a:rPr lang="en-US" sz="1800" b="1" dirty="0" smtClean="0">
                <a:solidFill>
                  <a:srgbClr val="003399"/>
                </a:solidFill>
              </a:rPr>
              <a:t>(T-T</a:t>
            </a:r>
            <a:r>
              <a:rPr lang="en-US" sz="1800" b="1" baseline="-25000" dirty="0" smtClean="0">
                <a:solidFill>
                  <a:srgbClr val="003399"/>
                </a:solidFill>
              </a:rPr>
              <a:t>0</a:t>
            </a:r>
            <a:r>
              <a:rPr lang="en-US" sz="1800" b="1" dirty="0" smtClean="0">
                <a:solidFill>
                  <a:srgbClr val="003399"/>
                </a:solidFill>
              </a:rPr>
              <a:t>)]</a:t>
            </a:r>
          </a:p>
        </p:txBody>
      </p:sp>
      <p:sp>
        <p:nvSpPr>
          <p:cNvPr id="15" name="CasellaDiTesto 14"/>
          <p:cNvSpPr txBox="1"/>
          <p:nvPr/>
        </p:nvSpPr>
        <p:spPr>
          <a:xfrm>
            <a:off x="4949272" y="2982989"/>
            <a:ext cx="3978966" cy="369332"/>
          </a:xfrm>
          <a:prstGeom prst="rect">
            <a:avLst/>
          </a:prstGeom>
          <a:noFill/>
          <a:ln>
            <a:solidFill>
              <a:srgbClr val="003399"/>
            </a:solidFill>
          </a:ln>
        </p:spPr>
        <p:txBody>
          <a:bodyPr wrap="square" rtlCol="0">
            <a:spAutoFit/>
          </a:bodyPr>
          <a:lstStyle/>
          <a:p>
            <a:pPr marL="0" lvl="1" algn="ctr"/>
            <a:r>
              <a:rPr lang="el-GR" sz="1800" b="1" dirty="0" smtClean="0">
                <a:solidFill>
                  <a:srgbClr val="003399"/>
                </a:solidFill>
              </a:rPr>
              <a:t>β</a:t>
            </a:r>
            <a:r>
              <a:rPr lang="it-IT" sz="1800" b="1" dirty="0" smtClean="0">
                <a:solidFill>
                  <a:srgbClr val="003399"/>
                </a:solidFill>
              </a:rPr>
              <a:t> </a:t>
            </a:r>
            <a:r>
              <a:rPr lang="it-IT" sz="1800" b="1" dirty="0" err="1" smtClean="0">
                <a:solidFill>
                  <a:srgbClr val="003399"/>
                </a:solidFill>
              </a:rPr>
              <a:t>order</a:t>
            </a:r>
            <a:r>
              <a:rPr lang="it-IT" sz="1800" b="1" dirty="0" smtClean="0">
                <a:solidFill>
                  <a:srgbClr val="003399"/>
                </a:solidFill>
              </a:rPr>
              <a:t> </a:t>
            </a:r>
            <a:r>
              <a:rPr lang="it-IT" sz="1800" b="1" dirty="0" err="1" smtClean="0">
                <a:solidFill>
                  <a:srgbClr val="003399"/>
                </a:solidFill>
              </a:rPr>
              <a:t>of</a:t>
            </a:r>
            <a:r>
              <a:rPr lang="it-IT" sz="1800" b="1" dirty="0" smtClean="0">
                <a:solidFill>
                  <a:srgbClr val="003399"/>
                </a:solidFill>
              </a:rPr>
              <a:t> </a:t>
            </a:r>
            <a:r>
              <a:rPr lang="it-IT" sz="1800" b="1" dirty="0" err="1" smtClean="0">
                <a:solidFill>
                  <a:srgbClr val="003399"/>
                </a:solidFill>
              </a:rPr>
              <a:t>magnitude</a:t>
            </a:r>
            <a:r>
              <a:rPr lang="it-IT" sz="1800" b="1" dirty="0" smtClean="0">
                <a:solidFill>
                  <a:srgbClr val="003399"/>
                </a:solidFill>
              </a:rPr>
              <a:t>: 10</a:t>
            </a:r>
            <a:r>
              <a:rPr lang="it-IT" sz="1800" b="1" baseline="30000" dirty="0" smtClean="0">
                <a:solidFill>
                  <a:srgbClr val="003399"/>
                </a:solidFill>
              </a:rPr>
              <a:t>-3</a:t>
            </a:r>
            <a:r>
              <a:rPr lang="it-IT" sz="1800" b="1" dirty="0" smtClean="0">
                <a:solidFill>
                  <a:srgbClr val="003399"/>
                </a:solidFill>
              </a:rPr>
              <a:t> /°C </a:t>
            </a:r>
            <a:endParaRPr lang="en-US" sz="1800" b="1" dirty="0" smtClean="0">
              <a:solidFill>
                <a:srgbClr val="003399"/>
              </a:solidFill>
            </a:endParaRPr>
          </a:p>
        </p:txBody>
      </p:sp>
      <p:sp>
        <p:nvSpPr>
          <p:cNvPr id="18" name="Rectangle 5"/>
          <p:cNvSpPr>
            <a:spLocks noChangeArrowheads="1"/>
          </p:cNvSpPr>
          <p:nvPr/>
        </p:nvSpPr>
        <p:spPr bwMode="auto">
          <a:xfrm>
            <a:off x="556657" y="3798560"/>
            <a:ext cx="8545027" cy="2185214"/>
          </a:xfrm>
          <a:prstGeom prst="rect">
            <a:avLst/>
          </a:prstGeom>
          <a:noFill/>
          <a:ln w="9525">
            <a:noFill/>
            <a:miter lim="800000"/>
            <a:headEnd/>
            <a:tailEnd/>
          </a:ln>
          <a:effectLst/>
        </p:spPr>
        <p:txBody>
          <a:bodyPr wrap="square">
            <a:spAutoFit/>
          </a:bodyPr>
          <a:lstStyle/>
          <a:p>
            <a:pPr algn="l">
              <a:buFont typeface="Wingdings" pitchFamily="2" charset="2"/>
              <a:buChar char="r"/>
            </a:pPr>
            <a:r>
              <a:rPr lang="en-US" b="1" dirty="0" smtClean="0">
                <a:solidFill>
                  <a:srgbClr val="003399"/>
                </a:solidFill>
              </a:rPr>
              <a:t>  </a:t>
            </a:r>
            <a:r>
              <a:rPr lang="it-IT" sz="1800" b="1" u="sng" dirty="0" err="1" smtClean="0">
                <a:solidFill>
                  <a:srgbClr val="003399"/>
                </a:solidFill>
              </a:rPr>
              <a:t>Gain</a:t>
            </a:r>
            <a:r>
              <a:rPr lang="it-IT" sz="1800" b="1" u="sng" dirty="0" smtClean="0">
                <a:solidFill>
                  <a:srgbClr val="003399"/>
                </a:solidFill>
              </a:rPr>
              <a:t> temperature dependance:</a:t>
            </a:r>
            <a:endParaRPr lang="en-US" sz="1800" b="1" u="sng" dirty="0" smtClean="0">
              <a:solidFill>
                <a:srgbClr val="003399"/>
              </a:solidFill>
            </a:endParaRPr>
          </a:p>
          <a:p>
            <a:pPr algn="l"/>
            <a:endParaRPr lang="en-US" sz="1800" b="1" u="sng" dirty="0" smtClean="0">
              <a:solidFill>
                <a:srgbClr val="003399"/>
              </a:solidFill>
            </a:endParaRPr>
          </a:p>
          <a:p>
            <a:pPr lvl="1" algn="l"/>
            <a:endParaRPr lang="en-US" sz="1800" b="1" dirty="0" smtClean="0">
              <a:solidFill>
                <a:srgbClr val="003399"/>
              </a:solidFill>
            </a:endParaRPr>
          </a:p>
          <a:p>
            <a:pPr algn="l"/>
            <a:endParaRPr lang="en-US" sz="1800" b="1" u="sng" dirty="0" smtClean="0">
              <a:solidFill>
                <a:srgbClr val="003399"/>
              </a:solidFill>
            </a:endParaRPr>
          </a:p>
          <a:p>
            <a:pPr algn="l"/>
            <a:r>
              <a:rPr lang="en-US" b="1" dirty="0" smtClean="0">
                <a:solidFill>
                  <a:srgbClr val="003399"/>
                </a:solidFill>
              </a:rPr>
              <a:t>	</a:t>
            </a:r>
          </a:p>
          <a:p>
            <a:pPr algn="l">
              <a:buFont typeface="Wingdings" pitchFamily="2" charset="2"/>
              <a:buChar char="r"/>
            </a:pPr>
            <a:endParaRPr lang="en-US" b="1" dirty="0" smtClean="0">
              <a:solidFill>
                <a:srgbClr val="003399"/>
              </a:solidFill>
            </a:endParaRPr>
          </a:p>
          <a:p>
            <a:pPr algn="l"/>
            <a:endParaRPr lang="en-US" b="1" dirty="0" smtClean="0">
              <a:solidFill>
                <a:srgbClr val="003399"/>
              </a:solidFill>
            </a:endParaRPr>
          </a:p>
          <a:p>
            <a:pPr algn="l"/>
            <a:r>
              <a:rPr lang="en-US" b="1" dirty="0" smtClean="0">
                <a:solidFill>
                  <a:srgbClr val="003399"/>
                </a:solidFill>
              </a:rPr>
              <a:t> </a:t>
            </a:r>
          </a:p>
        </p:txBody>
      </p:sp>
      <p:graphicFrame>
        <p:nvGraphicFramePr>
          <p:cNvPr id="20" name="Oggetto 19"/>
          <p:cNvGraphicFramePr>
            <a:graphicFrameLocks noChangeAspect="1"/>
          </p:cNvGraphicFramePr>
          <p:nvPr/>
        </p:nvGraphicFramePr>
        <p:xfrm>
          <a:off x="3851133" y="4538528"/>
          <a:ext cx="2106355" cy="688215"/>
        </p:xfrm>
        <a:graphic>
          <a:graphicData uri="http://schemas.openxmlformats.org/presentationml/2006/ole">
            <p:oleObj spid="_x0000_s2050" name="Equazione" r:id="rId4" imgW="1282680" imgH="419040" progId="Equation.3">
              <p:embed/>
            </p:oleObj>
          </a:graphicData>
        </a:graphic>
      </p:graphicFrame>
      <p:sp>
        <p:nvSpPr>
          <p:cNvPr id="21" name="CasellaDiTesto 20"/>
          <p:cNvSpPr txBox="1"/>
          <p:nvPr/>
        </p:nvSpPr>
        <p:spPr>
          <a:xfrm>
            <a:off x="3773557" y="4411735"/>
            <a:ext cx="2226366" cy="923330"/>
          </a:xfrm>
          <a:prstGeom prst="rect">
            <a:avLst/>
          </a:prstGeom>
          <a:noFill/>
          <a:ln>
            <a:solidFill>
              <a:srgbClr val="003399"/>
            </a:solidFill>
          </a:ln>
        </p:spPr>
        <p:txBody>
          <a:bodyPr wrap="square" rtlCol="0">
            <a:spAutoFit/>
          </a:bodyPr>
          <a:lstStyle/>
          <a:p>
            <a:pPr lvl="1" algn="l"/>
            <a:endParaRPr lang="it-IT" sz="1800" b="1" dirty="0" smtClean="0">
              <a:solidFill>
                <a:srgbClr val="003399"/>
              </a:solidFill>
            </a:endParaRPr>
          </a:p>
          <a:p>
            <a:pPr lvl="1" algn="l"/>
            <a:endParaRPr lang="it-IT" sz="1800" b="1" dirty="0" smtClean="0">
              <a:solidFill>
                <a:srgbClr val="003399"/>
              </a:solidFill>
            </a:endParaRPr>
          </a:p>
          <a:p>
            <a:pPr lvl="1" algn="l"/>
            <a:r>
              <a:rPr lang="it-IT" sz="1800" b="1" dirty="0" smtClean="0">
                <a:solidFill>
                  <a:srgbClr val="003399"/>
                </a:solidFill>
              </a:rPr>
              <a:t>  </a:t>
            </a:r>
            <a:endParaRPr lang="en-US" sz="1800" b="1" dirty="0" smtClean="0">
              <a:solidFill>
                <a:srgbClr val="003399"/>
              </a:solidFill>
            </a:endParaRPr>
          </a:p>
        </p:txBody>
      </p:sp>
      <p:sp>
        <p:nvSpPr>
          <p:cNvPr id="16" name="Segnaposto numero diapositiva 6"/>
          <p:cNvSpPr>
            <a:spLocks noGrp="1"/>
          </p:cNvSpPr>
          <p:nvPr>
            <p:ph type="sldNum" sz="quarter" idx="12"/>
          </p:nvPr>
        </p:nvSpPr>
        <p:spPr>
          <a:xfrm>
            <a:off x="7594600" y="6530606"/>
            <a:ext cx="2311400" cy="327394"/>
          </a:xfrm>
        </p:spPr>
        <p:txBody>
          <a:bodyPr/>
          <a:lstStyle/>
          <a:p>
            <a:pPr>
              <a:defRPr/>
            </a:pPr>
            <a:fld id="{10AB75ED-EDCE-4E10-98BF-56B32C73EC4F}" type="slidenum">
              <a:rPr lang="it-IT" smtClean="0"/>
              <a:pPr>
                <a:defRPr/>
              </a:pPr>
              <a:t>17</a:t>
            </a:fld>
            <a:endParaRPr lang="it-IT" dirty="0"/>
          </a:p>
        </p:txBody>
      </p:sp>
      <p:sp>
        <p:nvSpPr>
          <p:cNvPr id="17" name="Rettangolo 16"/>
          <p:cNvSpPr/>
          <p:nvPr/>
        </p:nvSpPr>
        <p:spPr>
          <a:xfrm>
            <a:off x="0" y="6565612"/>
            <a:ext cx="6014481" cy="292388"/>
          </a:xfrm>
          <a:prstGeom prst="rect">
            <a:avLst/>
          </a:prstGeom>
        </p:spPr>
        <p:txBody>
          <a:bodyPr wrap="square">
            <a:spAutoFit/>
          </a:bodyPr>
          <a:lstStyle/>
          <a:p>
            <a:r>
              <a:rPr lang="it-IT" sz="1300" i="1" dirty="0" smtClean="0">
                <a:solidFill>
                  <a:srgbClr val="003399"/>
                </a:solidFill>
              </a:rPr>
              <a:t>IV </a:t>
            </a:r>
            <a:r>
              <a:rPr lang="it-IT" sz="1300" i="1" dirty="0" err="1" smtClean="0">
                <a:solidFill>
                  <a:srgbClr val="003399"/>
                </a:solidFill>
              </a:rPr>
              <a:t>EU-HadronPhysics</a:t>
            </a:r>
            <a:r>
              <a:rPr lang="it-IT" sz="1300" i="1" dirty="0" smtClean="0">
                <a:solidFill>
                  <a:srgbClr val="003399"/>
                </a:solidFill>
              </a:rPr>
              <a:t> </a:t>
            </a:r>
            <a:r>
              <a:rPr lang="it-IT" sz="1300" i="1" dirty="0" err="1" smtClean="0">
                <a:solidFill>
                  <a:srgbClr val="003399"/>
                </a:solidFill>
              </a:rPr>
              <a:t>Silicon</a:t>
            </a:r>
            <a:r>
              <a:rPr lang="it-IT" sz="1300" i="1" dirty="0" smtClean="0">
                <a:solidFill>
                  <a:srgbClr val="003399"/>
                </a:solidFill>
              </a:rPr>
              <a:t> </a:t>
            </a:r>
            <a:r>
              <a:rPr lang="it-IT" sz="1300" i="1" dirty="0" err="1" smtClean="0">
                <a:solidFill>
                  <a:srgbClr val="003399"/>
                </a:solidFill>
              </a:rPr>
              <a:t>Multiplier</a:t>
            </a:r>
            <a:r>
              <a:rPr lang="it-IT" sz="1300" i="1" dirty="0" smtClean="0">
                <a:solidFill>
                  <a:srgbClr val="003399"/>
                </a:solidFill>
              </a:rPr>
              <a:t> Workshop, Vienna, </a:t>
            </a:r>
            <a:r>
              <a:rPr lang="it-IT" sz="1300" i="1" dirty="0" err="1" smtClean="0">
                <a:solidFill>
                  <a:srgbClr val="003399"/>
                </a:solidFill>
              </a:rPr>
              <a:t>February</a:t>
            </a:r>
            <a:r>
              <a:rPr lang="it-IT" sz="1300" i="1" dirty="0" smtClean="0">
                <a:solidFill>
                  <a:srgbClr val="003399"/>
                </a:solidFill>
              </a:rPr>
              <a:t> 16</a:t>
            </a:r>
            <a:r>
              <a:rPr lang="it-IT" sz="1300" i="1" baseline="30000" dirty="0" smtClean="0">
                <a:solidFill>
                  <a:srgbClr val="003399"/>
                </a:solidFill>
              </a:rPr>
              <a:t>th</a:t>
            </a:r>
            <a:r>
              <a:rPr lang="it-IT" sz="1300" i="1" dirty="0" smtClean="0">
                <a:solidFill>
                  <a:srgbClr val="003399"/>
                </a:solidFill>
              </a:rPr>
              <a:t>, 2013</a:t>
            </a:r>
            <a:endParaRPr lang="it-IT" sz="1300" i="1" dirty="0">
              <a:solidFill>
                <a:srgbClr val="003399"/>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906000" cy="917575"/>
            <a:chOff x="0" y="-43"/>
            <a:chExt cx="6273" cy="578"/>
          </a:xfrm>
        </p:grpSpPr>
        <p:sp>
          <p:nvSpPr>
            <p:cNvPr id="41987" name="Rectangle 3"/>
            <p:cNvSpPr>
              <a:spLocks noChangeArrowheads="1"/>
            </p:cNvSpPr>
            <p:nvPr/>
          </p:nvSpPr>
          <p:spPr bwMode="auto">
            <a:xfrm>
              <a:off x="0" y="80"/>
              <a:ext cx="6273" cy="356"/>
            </a:xfrm>
            <a:prstGeom prst="rect">
              <a:avLst/>
            </a:prstGeom>
            <a:solidFill>
              <a:srgbClr val="003399"/>
            </a:solidFill>
            <a:ln w="28575">
              <a:noFill/>
              <a:miter lim="800000"/>
              <a:headEnd/>
              <a:tailEnd type="none" w="lg" len="lg"/>
            </a:ln>
            <a:effectLst/>
          </p:spPr>
          <p:txBody>
            <a:bodyPr wrap="none" anchor="ctr"/>
            <a:lstStyle/>
            <a:p>
              <a:endParaRPr lang="it-IT"/>
            </a:p>
          </p:txBody>
        </p:sp>
        <p:sp>
          <p:nvSpPr>
            <p:cNvPr id="41988" name="Text Box 4"/>
            <p:cNvSpPr txBox="1">
              <a:spLocks noChangeArrowheads="1"/>
            </p:cNvSpPr>
            <p:nvPr/>
          </p:nvSpPr>
          <p:spPr bwMode="auto">
            <a:xfrm>
              <a:off x="0" y="-43"/>
              <a:ext cx="6240" cy="578"/>
            </a:xfrm>
            <a:prstGeom prst="rect">
              <a:avLst/>
            </a:prstGeom>
            <a:noFill/>
            <a:ln w="28575">
              <a:noFill/>
              <a:miter lim="800000"/>
              <a:headEnd/>
              <a:tailEnd type="none" w="lg" len="lg"/>
            </a:ln>
            <a:effectLst/>
          </p:spPr>
          <p:txBody>
            <a:bodyPr lIns="123730" tIns="61865" rIns="123730" bIns="61865" anchor="ctr">
              <a:spAutoFit/>
            </a:bodyPr>
            <a:lstStyle/>
            <a:p>
              <a:pPr algn="l" defTabSz="925513" eaLnBrk="0" hangingPunct="0"/>
              <a:r>
                <a:rPr lang="en-US" altLang="en-US" sz="2600" b="1">
                  <a:solidFill>
                    <a:schemeClr val="bg1"/>
                  </a:solidFill>
                  <a:ea typeface="Osaka" charset="-128"/>
                </a:rPr>
                <a:t>  </a:t>
              </a:r>
              <a:endParaRPr lang="en-US" sz="2600" b="1" baseline="-25000">
                <a:solidFill>
                  <a:schemeClr val="bg1"/>
                </a:solidFill>
                <a:ea typeface="Osaka" charset="-128"/>
              </a:endParaRPr>
            </a:p>
            <a:p>
              <a:pPr algn="l" defTabSz="925513" eaLnBrk="0" hangingPunct="0"/>
              <a:endParaRPr lang="en-US" sz="2600" b="1">
                <a:solidFill>
                  <a:schemeClr val="bg1"/>
                </a:solidFill>
                <a:ea typeface="Osaka" charset="-128"/>
              </a:endParaRPr>
            </a:p>
          </p:txBody>
        </p:sp>
      </p:grpSp>
      <p:sp>
        <p:nvSpPr>
          <p:cNvPr id="41992" name="Text Box 8"/>
          <p:cNvSpPr txBox="1">
            <a:spLocks noChangeArrowheads="1"/>
          </p:cNvSpPr>
          <p:nvPr/>
        </p:nvSpPr>
        <p:spPr bwMode="auto">
          <a:xfrm>
            <a:off x="0" y="203200"/>
            <a:ext cx="9906000" cy="525048"/>
          </a:xfrm>
          <a:prstGeom prst="rect">
            <a:avLst/>
          </a:prstGeom>
          <a:noFill/>
          <a:ln w="28575">
            <a:noFill/>
            <a:miter lim="800000"/>
            <a:headEnd/>
            <a:tailEnd type="none" w="lg" len="lg"/>
          </a:ln>
          <a:effectLst/>
        </p:spPr>
        <p:txBody>
          <a:bodyPr lIns="123730" tIns="61865" rIns="123730" bIns="61865" anchor="ctr">
            <a:spAutoFit/>
          </a:bodyPr>
          <a:lstStyle/>
          <a:p>
            <a:pPr algn="l" defTabSz="925513" eaLnBrk="0" hangingPunct="0"/>
            <a:r>
              <a:rPr lang="en-US" altLang="en-US" sz="2600" b="1" dirty="0" smtClean="0">
                <a:solidFill>
                  <a:schemeClr val="bg1"/>
                </a:solidFill>
                <a:ea typeface="Osaka" charset="-128"/>
              </a:rPr>
              <a:t> Solutions proposed in the literature</a:t>
            </a:r>
            <a:endParaRPr lang="en-US" sz="2600" b="1" baseline="-25000" dirty="0">
              <a:solidFill>
                <a:schemeClr val="bg1"/>
              </a:solidFill>
              <a:ea typeface="Osaka" charset="-128"/>
            </a:endParaRPr>
          </a:p>
        </p:txBody>
      </p:sp>
      <p:sp>
        <p:nvSpPr>
          <p:cNvPr id="18" name="CasellaDiTesto 17"/>
          <p:cNvSpPr txBox="1"/>
          <p:nvPr/>
        </p:nvSpPr>
        <p:spPr>
          <a:xfrm>
            <a:off x="318239" y="855555"/>
            <a:ext cx="7850038" cy="1569660"/>
          </a:xfrm>
          <a:prstGeom prst="rect">
            <a:avLst/>
          </a:prstGeom>
          <a:noFill/>
          <a:ln>
            <a:noFill/>
          </a:ln>
        </p:spPr>
        <p:txBody>
          <a:bodyPr wrap="square" rtlCol="0">
            <a:spAutoFit/>
          </a:bodyPr>
          <a:lstStyle/>
          <a:p>
            <a:pPr algn="l">
              <a:lnSpc>
                <a:spcPct val="150000"/>
              </a:lnSpc>
            </a:pPr>
            <a:r>
              <a:rPr lang="en-US" b="1" dirty="0" smtClean="0">
                <a:solidFill>
                  <a:schemeClr val="accent2"/>
                </a:solidFill>
              </a:rPr>
              <a:t>Based on open loop techniques:</a:t>
            </a:r>
          </a:p>
          <a:p>
            <a:pPr marL="342900" indent="-342900" algn="l">
              <a:lnSpc>
                <a:spcPct val="150000"/>
              </a:lnSpc>
              <a:buFont typeface="+mj-lt"/>
              <a:buAutoNum type="alphaLcPeriod"/>
            </a:pPr>
            <a:r>
              <a:rPr lang="en-US" b="1" dirty="0" smtClean="0">
                <a:solidFill>
                  <a:schemeClr val="accent2"/>
                </a:solidFill>
              </a:rPr>
              <a:t>Measurement of parameter β</a:t>
            </a:r>
          </a:p>
          <a:p>
            <a:pPr marL="342900" indent="-342900" algn="l">
              <a:lnSpc>
                <a:spcPct val="150000"/>
              </a:lnSpc>
              <a:buFont typeface="+mj-lt"/>
              <a:buAutoNum type="alphaLcPeriod"/>
            </a:pPr>
            <a:r>
              <a:rPr lang="en-US" b="1" dirty="0" smtClean="0">
                <a:solidFill>
                  <a:schemeClr val="accent2"/>
                </a:solidFill>
              </a:rPr>
              <a:t>Measurement of the temperature (using a sensor)</a:t>
            </a:r>
          </a:p>
          <a:p>
            <a:pPr marL="342900" indent="-342900" algn="l">
              <a:lnSpc>
                <a:spcPct val="150000"/>
              </a:lnSpc>
              <a:buFont typeface="+mj-lt"/>
              <a:buAutoNum type="alphaLcPeriod"/>
            </a:pPr>
            <a:r>
              <a:rPr lang="en-US" b="1" dirty="0" smtClean="0">
                <a:solidFill>
                  <a:schemeClr val="accent2"/>
                </a:solidFill>
              </a:rPr>
              <a:t>SiPM bias voltage adjustment </a:t>
            </a:r>
            <a:r>
              <a:rPr lang="en-US" b="1" dirty="0" smtClean="0">
                <a:solidFill>
                  <a:schemeClr val="accent2"/>
                </a:solidFill>
                <a:latin typeface="Symbol" pitchFamily="18" charset="2"/>
              </a:rPr>
              <a:t>D</a:t>
            </a:r>
            <a:r>
              <a:rPr lang="en-US" b="1" dirty="0" smtClean="0">
                <a:solidFill>
                  <a:schemeClr val="accent2"/>
                </a:solidFill>
              </a:rPr>
              <a:t>V</a:t>
            </a:r>
            <a:r>
              <a:rPr lang="en-US" b="1" baseline="-25000" dirty="0" smtClean="0">
                <a:solidFill>
                  <a:schemeClr val="accent2"/>
                </a:solidFill>
              </a:rPr>
              <a:t>BIAS</a:t>
            </a:r>
            <a:r>
              <a:rPr lang="en-US" b="1" dirty="0" smtClean="0">
                <a:solidFill>
                  <a:schemeClr val="accent2"/>
                </a:solidFill>
              </a:rPr>
              <a:t>=</a:t>
            </a:r>
            <a:r>
              <a:rPr lang="en-US" b="1" dirty="0" smtClean="0">
                <a:solidFill>
                  <a:schemeClr val="accent2"/>
                </a:solidFill>
                <a:latin typeface="Symbol" pitchFamily="18" charset="2"/>
              </a:rPr>
              <a:t>D</a:t>
            </a:r>
            <a:r>
              <a:rPr lang="en-US" b="1" dirty="0" smtClean="0">
                <a:solidFill>
                  <a:schemeClr val="accent2"/>
                </a:solidFill>
              </a:rPr>
              <a:t>V</a:t>
            </a:r>
            <a:r>
              <a:rPr lang="en-US" b="1" baseline="-25000" dirty="0" smtClean="0">
                <a:solidFill>
                  <a:schemeClr val="accent2"/>
                </a:solidFill>
              </a:rPr>
              <a:t>BR</a:t>
            </a:r>
            <a:r>
              <a:rPr lang="en-US" b="1" dirty="0" smtClean="0">
                <a:solidFill>
                  <a:schemeClr val="accent2"/>
                </a:solidFill>
              </a:rPr>
              <a:t>(T)</a:t>
            </a:r>
            <a:endParaRPr lang="en-US" b="1" dirty="0">
              <a:solidFill>
                <a:schemeClr val="accent2"/>
              </a:solidFill>
            </a:endParaRPr>
          </a:p>
        </p:txBody>
      </p:sp>
      <p:sp>
        <p:nvSpPr>
          <p:cNvPr id="9" name="CasellaDiTesto 8"/>
          <p:cNvSpPr txBox="1"/>
          <p:nvPr/>
        </p:nvSpPr>
        <p:spPr>
          <a:xfrm>
            <a:off x="1316596" y="5913276"/>
            <a:ext cx="7448550" cy="338554"/>
          </a:xfrm>
          <a:prstGeom prst="rect">
            <a:avLst/>
          </a:prstGeom>
          <a:noFill/>
          <a:ln>
            <a:solidFill>
              <a:srgbClr val="003399"/>
            </a:solidFill>
          </a:ln>
        </p:spPr>
        <p:txBody>
          <a:bodyPr wrap="square" lIns="0" rIns="0" rtlCol="0">
            <a:spAutoFit/>
          </a:bodyPr>
          <a:lstStyle/>
          <a:p>
            <a:pPr marL="0" lvl="1" algn="ctr"/>
            <a:r>
              <a:rPr lang="en-US" b="1" dirty="0" smtClean="0">
                <a:solidFill>
                  <a:srgbClr val="003399"/>
                </a:solidFill>
              </a:rPr>
              <a:t>Parameters </a:t>
            </a:r>
            <a:r>
              <a:rPr lang="en-US" b="1" dirty="0" smtClean="0">
                <a:solidFill>
                  <a:srgbClr val="003399"/>
                </a:solidFill>
                <a:latin typeface="Symbol" pitchFamily="18" charset="2"/>
              </a:rPr>
              <a:t>b</a:t>
            </a:r>
            <a:r>
              <a:rPr lang="en-US" b="1" dirty="0" smtClean="0">
                <a:solidFill>
                  <a:srgbClr val="003399"/>
                </a:solidFill>
              </a:rPr>
              <a:t>, </a:t>
            </a:r>
            <a:r>
              <a:rPr lang="en-US" b="1" dirty="0" smtClean="0">
                <a:solidFill>
                  <a:srgbClr val="003399"/>
                </a:solidFill>
                <a:latin typeface="Symbol" pitchFamily="18" charset="2"/>
              </a:rPr>
              <a:t>a</a:t>
            </a:r>
            <a:r>
              <a:rPr lang="en-US" b="1" dirty="0" smtClean="0">
                <a:solidFill>
                  <a:srgbClr val="003399"/>
                </a:solidFill>
              </a:rPr>
              <a:t> and </a:t>
            </a:r>
            <a:r>
              <a:rPr lang="en-US" b="1" dirty="0" smtClean="0">
                <a:solidFill>
                  <a:srgbClr val="003399"/>
                </a:solidFill>
                <a:latin typeface="Symbol" pitchFamily="18" charset="2"/>
              </a:rPr>
              <a:t>g</a:t>
            </a:r>
            <a:r>
              <a:rPr lang="en-US" b="1" dirty="0" smtClean="0">
                <a:solidFill>
                  <a:srgbClr val="003399"/>
                </a:solidFill>
              </a:rPr>
              <a:t> must be known and/or controlled with good accuracy </a:t>
            </a:r>
          </a:p>
        </p:txBody>
      </p:sp>
      <p:sp>
        <p:nvSpPr>
          <p:cNvPr id="10" name="Rettangolo 9"/>
          <p:cNvSpPr/>
          <p:nvPr/>
        </p:nvSpPr>
        <p:spPr>
          <a:xfrm>
            <a:off x="7617296" y="3060284"/>
            <a:ext cx="1907392" cy="307777"/>
          </a:xfrm>
          <a:prstGeom prst="rect">
            <a:avLst/>
          </a:prstGeom>
          <a:solidFill>
            <a:schemeClr val="bg1"/>
          </a:solidFill>
        </p:spPr>
        <p:txBody>
          <a:bodyPr wrap="square">
            <a:spAutoFit/>
          </a:bodyPr>
          <a:lstStyle/>
          <a:p>
            <a:r>
              <a:rPr lang="en-US" sz="1400" dirty="0" smtClean="0">
                <a:latin typeface="Times New Roman" pitchFamily="18" charset="0"/>
                <a:cs typeface="Times New Roman" pitchFamily="18" charset="0"/>
              </a:rPr>
              <a:t>V</a:t>
            </a:r>
            <a:r>
              <a:rPr lang="en-US" sz="1400" baseline="-25000" dirty="0" smtClean="0">
                <a:latin typeface="Times New Roman" pitchFamily="18" charset="0"/>
                <a:cs typeface="Times New Roman" pitchFamily="18" charset="0"/>
              </a:rPr>
              <a:t>S</a:t>
            </a:r>
            <a:r>
              <a:rPr lang="en-US" sz="1400" dirty="0" smtClean="0">
                <a:latin typeface="Times New Roman" pitchFamily="18" charset="0"/>
                <a:cs typeface="Times New Roman" pitchFamily="18" charset="0"/>
              </a:rPr>
              <a:t>(T)=V</a:t>
            </a:r>
            <a:r>
              <a:rPr lang="en-US" sz="1400" baseline="-25000" dirty="0" smtClean="0">
                <a:latin typeface="Times New Roman" pitchFamily="18" charset="0"/>
                <a:cs typeface="Times New Roman" pitchFamily="18" charset="0"/>
              </a:rPr>
              <a:t>0</a:t>
            </a:r>
            <a:r>
              <a:rPr lang="en-US" sz="1400" dirty="0" smtClean="0">
                <a:latin typeface="Times New Roman" pitchFamily="18" charset="0"/>
                <a:cs typeface="Times New Roman" pitchFamily="18" charset="0"/>
              </a:rPr>
              <a:t>[1+</a:t>
            </a:r>
            <a:r>
              <a:rPr lang="en-US" sz="1400" dirty="0" smtClean="0">
                <a:latin typeface="Symbol" pitchFamily="18" charset="2"/>
                <a:cs typeface="Times New Roman" pitchFamily="18" charset="0"/>
              </a:rPr>
              <a:t>a</a:t>
            </a:r>
            <a:r>
              <a:rPr lang="en-US" sz="1400" dirty="0" smtClean="0">
                <a:latin typeface="Times New Roman" pitchFamily="18" charset="0"/>
                <a:cs typeface="Times New Roman" pitchFamily="18" charset="0"/>
              </a:rPr>
              <a:t>(T-T</a:t>
            </a:r>
            <a:r>
              <a:rPr lang="en-US" sz="1400" baseline="-25000" dirty="0" smtClean="0">
                <a:latin typeface="Times New Roman" pitchFamily="18" charset="0"/>
                <a:cs typeface="Times New Roman" pitchFamily="18" charset="0"/>
              </a:rPr>
              <a:t>0</a:t>
            </a:r>
            <a:r>
              <a:rPr lang="en-US" sz="1400" dirty="0" smtClean="0">
                <a:latin typeface="Times New Roman" pitchFamily="18" charset="0"/>
                <a:cs typeface="Times New Roman" pitchFamily="18" charset="0"/>
              </a:rPr>
              <a:t>)]</a:t>
            </a:r>
            <a:endParaRPr lang="it-IT" sz="1400" dirty="0">
              <a:latin typeface="Times New Roman" pitchFamily="18" charset="0"/>
              <a:cs typeface="Times New Roman" pitchFamily="18" charset="0"/>
            </a:endParaRPr>
          </a:p>
        </p:txBody>
      </p:sp>
      <p:pic>
        <p:nvPicPr>
          <p:cNvPr id="101378" name="Picture 2" descr="thermal_compensation"/>
          <p:cNvPicPr>
            <a:picLocks noChangeAspect="1" noChangeArrowheads="1"/>
          </p:cNvPicPr>
          <p:nvPr/>
        </p:nvPicPr>
        <p:blipFill>
          <a:blip r:embed="rId3" cstate="print"/>
          <a:srcRect/>
          <a:stretch>
            <a:fillRect/>
          </a:stretch>
        </p:blipFill>
        <p:spPr bwMode="auto">
          <a:xfrm>
            <a:off x="2025960" y="2619374"/>
            <a:ext cx="5608895" cy="3180030"/>
          </a:xfrm>
          <a:prstGeom prst="rect">
            <a:avLst/>
          </a:prstGeom>
          <a:noFill/>
          <a:ln w="9525">
            <a:noFill/>
            <a:miter lim="800000"/>
            <a:headEnd/>
            <a:tailEnd/>
          </a:ln>
        </p:spPr>
      </p:pic>
      <p:sp>
        <p:nvSpPr>
          <p:cNvPr id="11" name="Segnaposto numero diapositiva 6"/>
          <p:cNvSpPr>
            <a:spLocks noGrp="1"/>
          </p:cNvSpPr>
          <p:nvPr>
            <p:ph type="sldNum" sz="quarter" idx="12"/>
          </p:nvPr>
        </p:nvSpPr>
        <p:spPr>
          <a:xfrm>
            <a:off x="7594600" y="6530606"/>
            <a:ext cx="2311400" cy="327394"/>
          </a:xfrm>
        </p:spPr>
        <p:txBody>
          <a:bodyPr/>
          <a:lstStyle/>
          <a:p>
            <a:pPr>
              <a:defRPr/>
            </a:pPr>
            <a:fld id="{10AB75ED-EDCE-4E10-98BF-56B32C73EC4F}" type="slidenum">
              <a:rPr lang="it-IT" smtClean="0"/>
              <a:pPr>
                <a:defRPr/>
              </a:pPr>
              <a:t>18</a:t>
            </a:fld>
            <a:endParaRPr lang="it-IT" dirty="0"/>
          </a:p>
        </p:txBody>
      </p:sp>
      <p:sp>
        <p:nvSpPr>
          <p:cNvPr id="12" name="Rettangolo 11"/>
          <p:cNvSpPr/>
          <p:nvPr/>
        </p:nvSpPr>
        <p:spPr>
          <a:xfrm>
            <a:off x="0" y="6565612"/>
            <a:ext cx="6014481" cy="292388"/>
          </a:xfrm>
          <a:prstGeom prst="rect">
            <a:avLst/>
          </a:prstGeom>
        </p:spPr>
        <p:txBody>
          <a:bodyPr wrap="square">
            <a:spAutoFit/>
          </a:bodyPr>
          <a:lstStyle/>
          <a:p>
            <a:r>
              <a:rPr lang="it-IT" sz="1300" i="1" dirty="0" smtClean="0">
                <a:solidFill>
                  <a:srgbClr val="003399"/>
                </a:solidFill>
              </a:rPr>
              <a:t>IV </a:t>
            </a:r>
            <a:r>
              <a:rPr lang="it-IT" sz="1300" i="1" dirty="0" err="1" smtClean="0">
                <a:solidFill>
                  <a:srgbClr val="003399"/>
                </a:solidFill>
              </a:rPr>
              <a:t>EU-HadronPhysics</a:t>
            </a:r>
            <a:r>
              <a:rPr lang="it-IT" sz="1300" i="1" dirty="0" smtClean="0">
                <a:solidFill>
                  <a:srgbClr val="003399"/>
                </a:solidFill>
              </a:rPr>
              <a:t> </a:t>
            </a:r>
            <a:r>
              <a:rPr lang="it-IT" sz="1300" i="1" dirty="0" err="1" smtClean="0">
                <a:solidFill>
                  <a:srgbClr val="003399"/>
                </a:solidFill>
              </a:rPr>
              <a:t>Silicon</a:t>
            </a:r>
            <a:r>
              <a:rPr lang="it-IT" sz="1300" i="1" dirty="0" smtClean="0">
                <a:solidFill>
                  <a:srgbClr val="003399"/>
                </a:solidFill>
              </a:rPr>
              <a:t> </a:t>
            </a:r>
            <a:r>
              <a:rPr lang="it-IT" sz="1300" i="1" dirty="0" err="1" smtClean="0">
                <a:solidFill>
                  <a:srgbClr val="003399"/>
                </a:solidFill>
              </a:rPr>
              <a:t>Multiplier</a:t>
            </a:r>
            <a:r>
              <a:rPr lang="it-IT" sz="1300" i="1" dirty="0" smtClean="0">
                <a:solidFill>
                  <a:srgbClr val="003399"/>
                </a:solidFill>
              </a:rPr>
              <a:t> Workshop, Vienna, </a:t>
            </a:r>
            <a:r>
              <a:rPr lang="it-IT" sz="1300" i="1" dirty="0" err="1" smtClean="0">
                <a:solidFill>
                  <a:srgbClr val="003399"/>
                </a:solidFill>
              </a:rPr>
              <a:t>February</a:t>
            </a:r>
            <a:r>
              <a:rPr lang="it-IT" sz="1300" i="1" dirty="0" smtClean="0">
                <a:solidFill>
                  <a:srgbClr val="003399"/>
                </a:solidFill>
              </a:rPr>
              <a:t> 16</a:t>
            </a:r>
            <a:r>
              <a:rPr lang="it-IT" sz="1300" i="1" baseline="30000" dirty="0" smtClean="0">
                <a:solidFill>
                  <a:srgbClr val="003399"/>
                </a:solidFill>
              </a:rPr>
              <a:t>th</a:t>
            </a:r>
            <a:r>
              <a:rPr lang="it-IT" sz="1300" i="1" dirty="0" smtClean="0">
                <a:solidFill>
                  <a:srgbClr val="003399"/>
                </a:solidFill>
              </a:rPr>
              <a:t>, 2013</a:t>
            </a:r>
            <a:endParaRPr lang="it-IT" sz="1300" i="1" dirty="0">
              <a:solidFill>
                <a:srgbClr val="003399"/>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203200"/>
            <a:ext cx="9906001" cy="571500"/>
            <a:chOff x="0" y="82"/>
            <a:chExt cx="6240" cy="360"/>
          </a:xfrm>
        </p:grpSpPr>
        <p:sp>
          <p:nvSpPr>
            <p:cNvPr id="26627" name="Rectangle 3"/>
            <p:cNvSpPr>
              <a:spLocks noChangeArrowheads="1"/>
            </p:cNvSpPr>
            <p:nvPr/>
          </p:nvSpPr>
          <p:spPr bwMode="auto">
            <a:xfrm>
              <a:off x="0" y="86"/>
              <a:ext cx="6240" cy="356"/>
            </a:xfrm>
            <a:prstGeom prst="rect">
              <a:avLst/>
            </a:prstGeom>
            <a:solidFill>
              <a:srgbClr val="003399"/>
            </a:solidFill>
            <a:ln w="28575">
              <a:noFill/>
              <a:miter lim="800000"/>
              <a:headEnd/>
              <a:tailEnd type="none" w="lg" len="lg"/>
            </a:ln>
            <a:effectLst/>
          </p:spPr>
          <p:txBody>
            <a:bodyPr wrap="none" anchor="ctr"/>
            <a:lstStyle/>
            <a:p>
              <a:endParaRPr lang="it-IT"/>
            </a:p>
          </p:txBody>
        </p:sp>
        <p:sp>
          <p:nvSpPr>
            <p:cNvPr id="26628" name="Text Box 4"/>
            <p:cNvSpPr txBox="1">
              <a:spLocks noChangeArrowheads="1"/>
            </p:cNvSpPr>
            <p:nvPr/>
          </p:nvSpPr>
          <p:spPr bwMode="auto">
            <a:xfrm>
              <a:off x="0" y="82"/>
              <a:ext cx="5585" cy="328"/>
            </a:xfrm>
            <a:prstGeom prst="rect">
              <a:avLst/>
            </a:prstGeom>
            <a:noFill/>
            <a:ln w="28575">
              <a:noFill/>
              <a:miter lim="800000"/>
              <a:headEnd/>
              <a:tailEnd type="none" w="lg" len="lg"/>
            </a:ln>
            <a:effectLst/>
          </p:spPr>
          <p:txBody>
            <a:bodyPr wrap="square" lIns="123730" tIns="61865" rIns="123730" bIns="61865" anchor="ctr">
              <a:spAutoFit/>
            </a:bodyPr>
            <a:lstStyle/>
            <a:p>
              <a:pPr algn="l" defTabSz="925513" eaLnBrk="0" hangingPunct="0"/>
              <a:r>
                <a:rPr lang="en-US" altLang="en-US" sz="2600" b="1" dirty="0" smtClean="0">
                  <a:solidFill>
                    <a:schemeClr val="bg1"/>
                  </a:solidFill>
                  <a:ea typeface="Osaka" charset="-128"/>
                </a:rPr>
                <a:t> New proposed solution</a:t>
              </a:r>
              <a:endParaRPr lang="en-US" sz="2600" b="1" baseline="-25000" dirty="0">
                <a:solidFill>
                  <a:schemeClr val="bg1"/>
                </a:solidFill>
                <a:ea typeface="Osaka" charset="-128"/>
              </a:endParaRPr>
            </a:p>
          </p:txBody>
        </p:sp>
      </p:grpSp>
      <p:sp>
        <p:nvSpPr>
          <p:cNvPr id="9" name="CasellaDiTesto 8"/>
          <p:cNvSpPr txBox="1"/>
          <p:nvPr/>
        </p:nvSpPr>
        <p:spPr>
          <a:xfrm>
            <a:off x="323850" y="904835"/>
            <a:ext cx="8812508" cy="2632003"/>
          </a:xfrm>
          <a:prstGeom prst="rect">
            <a:avLst/>
          </a:prstGeom>
          <a:noFill/>
          <a:ln>
            <a:noFill/>
          </a:ln>
        </p:spPr>
        <p:txBody>
          <a:bodyPr wrap="square" rtlCol="0">
            <a:spAutoFit/>
          </a:bodyPr>
          <a:lstStyle/>
          <a:p>
            <a:pPr algn="l">
              <a:lnSpc>
                <a:spcPct val="150000"/>
              </a:lnSpc>
            </a:pPr>
            <a:r>
              <a:rPr lang="en-US" b="1" dirty="0" smtClean="0">
                <a:solidFill>
                  <a:schemeClr val="accent2"/>
                </a:solidFill>
              </a:rPr>
              <a:t>Closed loop technique:</a:t>
            </a:r>
          </a:p>
          <a:p>
            <a:pPr marL="342900" indent="-342900" algn="l">
              <a:lnSpc>
                <a:spcPct val="150000"/>
              </a:lnSpc>
              <a:buFont typeface="+mj-lt"/>
              <a:buAutoNum type="alphaLcPeriod"/>
            </a:pPr>
            <a:r>
              <a:rPr lang="en-US" b="1" dirty="0" smtClean="0">
                <a:solidFill>
                  <a:schemeClr val="accent2"/>
                </a:solidFill>
              </a:rPr>
              <a:t>A SiPM not exposed to incident photons (“blind” SiPM) is used as a temperature sensor</a:t>
            </a:r>
          </a:p>
          <a:p>
            <a:pPr marL="342900" indent="-342900" algn="l">
              <a:lnSpc>
                <a:spcPct val="150000"/>
              </a:lnSpc>
              <a:buFont typeface="+mj-lt"/>
              <a:buAutoNum type="alphaLcPeriod"/>
            </a:pPr>
            <a:r>
              <a:rPr lang="en-US" b="1" dirty="0" smtClean="0">
                <a:solidFill>
                  <a:schemeClr val="accent2"/>
                </a:solidFill>
              </a:rPr>
              <a:t>Measurement of the average dark pulse amplitude V</a:t>
            </a:r>
            <a:r>
              <a:rPr lang="en-US" b="1" baseline="-25000" dirty="0" smtClean="0">
                <a:solidFill>
                  <a:schemeClr val="accent2"/>
                </a:solidFill>
              </a:rPr>
              <a:t>PEAK</a:t>
            </a:r>
            <a:r>
              <a:rPr lang="en-US" b="1" dirty="0" smtClean="0">
                <a:solidFill>
                  <a:schemeClr val="accent2"/>
                </a:solidFill>
              </a:rPr>
              <a:t> of the blind SiPM (proportional to the gain)</a:t>
            </a:r>
          </a:p>
          <a:p>
            <a:pPr marL="342900" indent="-342900" algn="l">
              <a:lnSpc>
                <a:spcPct val="150000"/>
              </a:lnSpc>
              <a:buFont typeface="+mj-lt"/>
              <a:buAutoNum type="alphaLcPeriod"/>
            </a:pPr>
            <a:r>
              <a:rPr lang="en-US" b="1" dirty="0" smtClean="0">
                <a:solidFill>
                  <a:schemeClr val="accent2"/>
                </a:solidFill>
              </a:rPr>
              <a:t>Blind SiPM bias voltage automatically adjusted by a feedback loop to make V</a:t>
            </a:r>
            <a:r>
              <a:rPr lang="en-US" b="1" baseline="-25000" dirty="0" smtClean="0">
                <a:solidFill>
                  <a:schemeClr val="accent2"/>
                </a:solidFill>
              </a:rPr>
              <a:t>PEAK</a:t>
            </a:r>
            <a:r>
              <a:rPr lang="en-US" b="1" dirty="0" smtClean="0">
                <a:solidFill>
                  <a:schemeClr val="accent2"/>
                </a:solidFill>
              </a:rPr>
              <a:t> (thus the gain) constant and equal to a reference value V</a:t>
            </a:r>
            <a:r>
              <a:rPr lang="en-US" b="1" baseline="-25000" dirty="0" smtClean="0">
                <a:solidFill>
                  <a:schemeClr val="accent2"/>
                </a:solidFill>
              </a:rPr>
              <a:t>REF</a:t>
            </a:r>
            <a:endParaRPr lang="en-US" b="1" baseline="-25000" dirty="0">
              <a:solidFill>
                <a:schemeClr val="accent2"/>
              </a:solidFill>
            </a:endParaRPr>
          </a:p>
        </p:txBody>
      </p:sp>
      <p:pic>
        <p:nvPicPr>
          <p:cNvPr id="10" name="Immagine 9" descr="feedback_scheme.JPG"/>
          <p:cNvPicPr>
            <a:picLocks noChangeAspect="1"/>
          </p:cNvPicPr>
          <p:nvPr/>
        </p:nvPicPr>
        <p:blipFill>
          <a:blip r:embed="rId3" cstate="print"/>
          <a:stretch>
            <a:fillRect/>
          </a:stretch>
        </p:blipFill>
        <p:spPr>
          <a:xfrm>
            <a:off x="1285876" y="3645024"/>
            <a:ext cx="7315200" cy="2050730"/>
          </a:xfrm>
          <a:prstGeom prst="rect">
            <a:avLst/>
          </a:prstGeom>
        </p:spPr>
      </p:pic>
      <p:sp>
        <p:nvSpPr>
          <p:cNvPr id="12" name="CasellaDiTesto 11"/>
          <p:cNvSpPr txBox="1"/>
          <p:nvPr/>
        </p:nvSpPr>
        <p:spPr>
          <a:xfrm>
            <a:off x="1550505" y="5870159"/>
            <a:ext cx="6841020" cy="338554"/>
          </a:xfrm>
          <a:prstGeom prst="rect">
            <a:avLst/>
          </a:prstGeom>
          <a:noFill/>
          <a:ln>
            <a:solidFill>
              <a:srgbClr val="003399"/>
            </a:solidFill>
          </a:ln>
        </p:spPr>
        <p:txBody>
          <a:bodyPr wrap="square" lIns="0" rIns="0" rtlCol="0">
            <a:spAutoFit/>
          </a:bodyPr>
          <a:lstStyle/>
          <a:p>
            <a:pPr marL="0" lvl="1" algn="ctr"/>
            <a:r>
              <a:rPr lang="en-US" b="1" dirty="0" smtClean="0">
                <a:solidFill>
                  <a:srgbClr val="003399"/>
                </a:solidFill>
              </a:rPr>
              <a:t>Main requirement: same </a:t>
            </a:r>
            <a:r>
              <a:rPr lang="en-US" b="1" dirty="0" smtClean="0">
                <a:solidFill>
                  <a:srgbClr val="003399"/>
                </a:solidFill>
                <a:latin typeface="Symbol" pitchFamily="18" charset="2"/>
              </a:rPr>
              <a:t>b</a:t>
            </a:r>
            <a:r>
              <a:rPr lang="en-US" b="1" dirty="0" smtClean="0">
                <a:solidFill>
                  <a:srgbClr val="003399"/>
                </a:solidFill>
              </a:rPr>
              <a:t> for the blind SiPM and the active detectors</a:t>
            </a:r>
          </a:p>
        </p:txBody>
      </p:sp>
      <p:sp>
        <p:nvSpPr>
          <p:cNvPr id="8" name="Segnaposto numero diapositiva 6"/>
          <p:cNvSpPr>
            <a:spLocks noGrp="1"/>
          </p:cNvSpPr>
          <p:nvPr>
            <p:ph type="sldNum" sz="quarter" idx="12"/>
          </p:nvPr>
        </p:nvSpPr>
        <p:spPr>
          <a:xfrm>
            <a:off x="7594600" y="6530606"/>
            <a:ext cx="2311400" cy="327394"/>
          </a:xfrm>
        </p:spPr>
        <p:txBody>
          <a:bodyPr/>
          <a:lstStyle/>
          <a:p>
            <a:pPr>
              <a:defRPr/>
            </a:pPr>
            <a:fld id="{10AB75ED-EDCE-4E10-98BF-56B32C73EC4F}" type="slidenum">
              <a:rPr lang="it-IT" smtClean="0"/>
              <a:pPr>
                <a:defRPr/>
              </a:pPr>
              <a:t>19</a:t>
            </a:fld>
            <a:endParaRPr lang="it-IT" dirty="0"/>
          </a:p>
        </p:txBody>
      </p:sp>
      <p:sp>
        <p:nvSpPr>
          <p:cNvPr id="11" name="Rettangolo 10"/>
          <p:cNvSpPr/>
          <p:nvPr/>
        </p:nvSpPr>
        <p:spPr>
          <a:xfrm>
            <a:off x="0" y="6565612"/>
            <a:ext cx="6014481" cy="292388"/>
          </a:xfrm>
          <a:prstGeom prst="rect">
            <a:avLst/>
          </a:prstGeom>
        </p:spPr>
        <p:txBody>
          <a:bodyPr wrap="square">
            <a:spAutoFit/>
          </a:bodyPr>
          <a:lstStyle/>
          <a:p>
            <a:r>
              <a:rPr lang="it-IT" sz="1300" i="1" dirty="0" smtClean="0">
                <a:solidFill>
                  <a:srgbClr val="003399"/>
                </a:solidFill>
              </a:rPr>
              <a:t>IV </a:t>
            </a:r>
            <a:r>
              <a:rPr lang="it-IT" sz="1300" i="1" dirty="0" err="1" smtClean="0">
                <a:solidFill>
                  <a:srgbClr val="003399"/>
                </a:solidFill>
              </a:rPr>
              <a:t>EU-HadronPhysics</a:t>
            </a:r>
            <a:r>
              <a:rPr lang="it-IT" sz="1300" i="1" dirty="0" smtClean="0">
                <a:solidFill>
                  <a:srgbClr val="003399"/>
                </a:solidFill>
              </a:rPr>
              <a:t> </a:t>
            </a:r>
            <a:r>
              <a:rPr lang="it-IT" sz="1300" i="1" dirty="0" err="1" smtClean="0">
                <a:solidFill>
                  <a:srgbClr val="003399"/>
                </a:solidFill>
              </a:rPr>
              <a:t>Silicon</a:t>
            </a:r>
            <a:r>
              <a:rPr lang="it-IT" sz="1300" i="1" dirty="0" smtClean="0">
                <a:solidFill>
                  <a:srgbClr val="003399"/>
                </a:solidFill>
              </a:rPr>
              <a:t> </a:t>
            </a:r>
            <a:r>
              <a:rPr lang="it-IT" sz="1300" i="1" dirty="0" err="1" smtClean="0">
                <a:solidFill>
                  <a:srgbClr val="003399"/>
                </a:solidFill>
              </a:rPr>
              <a:t>Multiplier</a:t>
            </a:r>
            <a:r>
              <a:rPr lang="it-IT" sz="1300" i="1" dirty="0" smtClean="0">
                <a:solidFill>
                  <a:srgbClr val="003399"/>
                </a:solidFill>
              </a:rPr>
              <a:t> Workshop, Vienna, </a:t>
            </a:r>
            <a:r>
              <a:rPr lang="it-IT" sz="1300" i="1" dirty="0" err="1" smtClean="0">
                <a:solidFill>
                  <a:srgbClr val="003399"/>
                </a:solidFill>
              </a:rPr>
              <a:t>February</a:t>
            </a:r>
            <a:r>
              <a:rPr lang="it-IT" sz="1300" i="1" dirty="0" smtClean="0">
                <a:solidFill>
                  <a:srgbClr val="003399"/>
                </a:solidFill>
              </a:rPr>
              <a:t> 16</a:t>
            </a:r>
            <a:r>
              <a:rPr lang="it-IT" sz="1300" i="1" baseline="30000" dirty="0" smtClean="0">
                <a:solidFill>
                  <a:srgbClr val="003399"/>
                </a:solidFill>
              </a:rPr>
              <a:t>th</a:t>
            </a:r>
            <a:r>
              <a:rPr lang="it-IT" sz="1300" i="1" dirty="0" smtClean="0">
                <a:solidFill>
                  <a:srgbClr val="003399"/>
                </a:solidFill>
              </a:rPr>
              <a:t>, 2013</a:t>
            </a:r>
            <a:endParaRPr lang="it-IT" sz="1300" i="1" dirty="0">
              <a:solidFill>
                <a:srgbClr val="00339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4"/>
          <p:cNvSpPr txBox="1">
            <a:spLocks noChangeArrowheads="1"/>
          </p:cNvSpPr>
          <p:nvPr/>
        </p:nvSpPr>
        <p:spPr bwMode="auto">
          <a:xfrm>
            <a:off x="0" y="1438737"/>
            <a:ext cx="9906000" cy="2588498"/>
          </a:xfrm>
          <a:prstGeom prst="rect">
            <a:avLst/>
          </a:prstGeom>
          <a:noFill/>
          <a:ln w="28575">
            <a:noFill/>
            <a:miter lim="800000"/>
            <a:headEnd/>
            <a:tailEnd type="none" w="lg" len="lg"/>
          </a:ln>
        </p:spPr>
        <p:txBody>
          <a:bodyPr lIns="277465" tIns="138732" rIns="277465" bIns="138732">
            <a:spAutoFit/>
          </a:bodyPr>
          <a:lstStyle/>
          <a:p>
            <a:pPr marL="342900" indent="-342900" algn="just" defTabSz="904875" eaLnBrk="0" hangingPunct="0">
              <a:lnSpc>
                <a:spcPts val="2700"/>
              </a:lnSpc>
              <a:spcAft>
                <a:spcPts val="2400"/>
              </a:spcAft>
              <a:buFont typeface="Wingdings" pitchFamily="2" charset="2"/>
              <a:buChar char="q"/>
            </a:pPr>
            <a:r>
              <a:rPr lang="en-GB" sz="1900" dirty="0" smtClean="0">
                <a:solidFill>
                  <a:srgbClr val="003399"/>
                </a:solidFill>
                <a:ea typeface="Osaka" charset="-128"/>
                <a:cs typeface="Times New Roman" pitchFamily="18" charset="0"/>
              </a:rPr>
              <a:t>Existing realizations (BASIC32 and BASIC32_ADC)</a:t>
            </a:r>
          </a:p>
          <a:p>
            <a:pPr marL="342900" indent="-342900" algn="just" defTabSz="904875" eaLnBrk="0" hangingPunct="0">
              <a:lnSpc>
                <a:spcPts val="2700"/>
              </a:lnSpc>
              <a:spcAft>
                <a:spcPts val="2400"/>
              </a:spcAft>
              <a:buFont typeface="Wingdings" pitchFamily="2" charset="2"/>
              <a:buChar char="q"/>
            </a:pPr>
            <a:r>
              <a:rPr lang="en-GB" sz="1900" dirty="0" smtClean="0">
                <a:solidFill>
                  <a:srgbClr val="003399"/>
                </a:solidFill>
                <a:ea typeface="Osaka" charset="-128"/>
                <a:cs typeface="Times New Roman" pitchFamily="18" charset="0"/>
              </a:rPr>
              <a:t>New design: a </a:t>
            </a:r>
            <a:r>
              <a:rPr lang="en-GB" sz="1900" dirty="0" err="1" smtClean="0">
                <a:solidFill>
                  <a:srgbClr val="003399"/>
                </a:solidFill>
                <a:ea typeface="Osaka" charset="-128"/>
                <a:cs typeface="Times New Roman" pitchFamily="18" charset="0"/>
              </a:rPr>
              <a:t>SiGe</a:t>
            </a:r>
            <a:r>
              <a:rPr lang="en-GB" sz="1900" dirty="0" smtClean="0">
                <a:solidFill>
                  <a:srgbClr val="003399"/>
                </a:solidFill>
                <a:ea typeface="Osaka" charset="-128"/>
                <a:cs typeface="Times New Roman" pitchFamily="18" charset="0"/>
              </a:rPr>
              <a:t> ASIC with enhanced timing performance</a:t>
            </a:r>
            <a:endParaRPr lang="en-GB" dirty="0" smtClean="0">
              <a:solidFill>
                <a:srgbClr val="003399"/>
              </a:solidFill>
              <a:ea typeface="Osaka" charset="-128"/>
              <a:cs typeface="Times New Roman" pitchFamily="18" charset="0"/>
            </a:endParaRPr>
          </a:p>
          <a:p>
            <a:pPr marL="342900" indent="-342900" algn="just" defTabSz="904875" eaLnBrk="0" hangingPunct="0">
              <a:lnSpc>
                <a:spcPts val="2700"/>
              </a:lnSpc>
              <a:spcAft>
                <a:spcPts val="2400"/>
              </a:spcAft>
              <a:buFont typeface="Wingdings" pitchFamily="2" charset="2"/>
              <a:buChar char="q"/>
            </a:pPr>
            <a:r>
              <a:rPr lang="en-GB" sz="1900" dirty="0" smtClean="0">
                <a:solidFill>
                  <a:srgbClr val="003399"/>
                </a:solidFill>
                <a:ea typeface="Osaka" charset="-128"/>
                <a:cs typeface="Times New Roman" pitchFamily="18" charset="0"/>
              </a:rPr>
              <a:t>Temperature compensation of SiPM gain: a new technique</a:t>
            </a:r>
          </a:p>
          <a:p>
            <a:pPr marL="342900" indent="-342900" algn="just" defTabSz="904875" eaLnBrk="0" hangingPunct="0">
              <a:lnSpc>
                <a:spcPts val="2700"/>
              </a:lnSpc>
              <a:spcAft>
                <a:spcPts val="2400"/>
              </a:spcAft>
              <a:buFont typeface="Wingdings" pitchFamily="2" charset="2"/>
              <a:buChar char="q"/>
            </a:pPr>
            <a:r>
              <a:rPr lang="en-GB" sz="1900" dirty="0" smtClean="0">
                <a:solidFill>
                  <a:srgbClr val="003399"/>
                </a:solidFill>
                <a:ea typeface="Osaka" charset="-128"/>
                <a:cs typeface="Times New Roman" pitchFamily="18" charset="0"/>
              </a:rPr>
              <a:t>Future work</a:t>
            </a:r>
          </a:p>
        </p:txBody>
      </p:sp>
      <p:grpSp>
        <p:nvGrpSpPr>
          <p:cNvPr id="8195" name="Group 16"/>
          <p:cNvGrpSpPr>
            <a:grpSpLocks/>
          </p:cNvGrpSpPr>
          <p:nvPr/>
        </p:nvGrpSpPr>
        <p:grpSpPr bwMode="auto">
          <a:xfrm>
            <a:off x="0" y="200025"/>
            <a:ext cx="9906000" cy="565150"/>
            <a:chOff x="0" y="80"/>
            <a:chExt cx="6240" cy="356"/>
          </a:xfrm>
        </p:grpSpPr>
        <p:sp>
          <p:nvSpPr>
            <p:cNvPr id="8197" name="Rectangle 17"/>
            <p:cNvSpPr>
              <a:spLocks noChangeArrowheads="1"/>
            </p:cNvSpPr>
            <p:nvPr/>
          </p:nvSpPr>
          <p:spPr bwMode="auto">
            <a:xfrm>
              <a:off x="0" y="80"/>
              <a:ext cx="6240" cy="356"/>
            </a:xfrm>
            <a:prstGeom prst="rect">
              <a:avLst/>
            </a:prstGeom>
            <a:solidFill>
              <a:srgbClr val="003399"/>
            </a:solidFill>
            <a:ln w="28575">
              <a:noFill/>
              <a:miter lim="800000"/>
              <a:headEnd/>
              <a:tailEnd type="none" w="lg" len="lg"/>
            </a:ln>
          </p:spPr>
          <p:txBody>
            <a:bodyPr wrap="none" anchor="ctr"/>
            <a:lstStyle/>
            <a:p>
              <a:endParaRPr lang="it-IT"/>
            </a:p>
          </p:txBody>
        </p:sp>
        <p:sp>
          <p:nvSpPr>
            <p:cNvPr id="8198" name="Text Box 18"/>
            <p:cNvSpPr txBox="1">
              <a:spLocks noChangeArrowheads="1"/>
            </p:cNvSpPr>
            <p:nvPr/>
          </p:nvSpPr>
          <p:spPr bwMode="auto">
            <a:xfrm>
              <a:off x="0" y="82"/>
              <a:ext cx="6240" cy="328"/>
            </a:xfrm>
            <a:prstGeom prst="rect">
              <a:avLst/>
            </a:prstGeom>
            <a:noFill/>
            <a:ln w="28575">
              <a:noFill/>
              <a:miter lim="800000"/>
              <a:headEnd/>
              <a:tailEnd type="none" w="lg" len="lg"/>
            </a:ln>
          </p:spPr>
          <p:txBody>
            <a:bodyPr lIns="123730" tIns="61865" rIns="123730" bIns="61865" anchor="ctr">
              <a:spAutoFit/>
            </a:bodyPr>
            <a:lstStyle/>
            <a:p>
              <a:pPr defTabSz="925513" eaLnBrk="0" hangingPunct="0"/>
              <a:r>
                <a:rPr lang="en-US" altLang="en-US" sz="2600" b="1" dirty="0">
                  <a:solidFill>
                    <a:schemeClr val="bg1"/>
                  </a:solidFill>
                  <a:ea typeface="Osaka" charset="-128"/>
                </a:rPr>
                <a:t>  </a:t>
              </a:r>
              <a:r>
                <a:rPr lang="en-US" altLang="en-US" sz="2600" b="1" dirty="0" smtClean="0">
                  <a:solidFill>
                    <a:schemeClr val="bg1"/>
                  </a:solidFill>
                  <a:ea typeface="Osaka" charset="-128"/>
                </a:rPr>
                <a:t>Outline</a:t>
              </a:r>
              <a:endParaRPr lang="en-US" sz="2600" b="1" dirty="0">
                <a:solidFill>
                  <a:schemeClr val="bg1"/>
                </a:solidFill>
                <a:ea typeface="Osaka" charset="-128"/>
              </a:endParaRPr>
            </a:p>
          </p:txBody>
        </p:sp>
      </p:grpSp>
      <p:sp>
        <p:nvSpPr>
          <p:cNvPr id="7" name="Rettangolo 6"/>
          <p:cNvSpPr/>
          <p:nvPr/>
        </p:nvSpPr>
        <p:spPr>
          <a:xfrm>
            <a:off x="0" y="6565612"/>
            <a:ext cx="6014481" cy="292388"/>
          </a:xfrm>
          <a:prstGeom prst="rect">
            <a:avLst/>
          </a:prstGeom>
        </p:spPr>
        <p:txBody>
          <a:bodyPr wrap="square">
            <a:spAutoFit/>
          </a:bodyPr>
          <a:lstStyle/>
          <a:p>
            <a:r>
              <a:rPr lang="it-IT" sz="1300" i="1" dirty="0" smtClean="0">
                <a:solidFill>
                  <a:srgbClr val="003399"/>
                </a:solidFill>
              </a:rPr>
              <a:t>IV </a:t>
            </a:r>
            <a:r>
              <a:rPr lang="it-IT" sz="1300" i="1" dirty="0" err="1" smtClean="0">
                <a:solidFill>
                  <a:srgbClr val="003399"/>
                </a:solidFill>
              </a:rPr>
              <a:t>EU-HadronPhysics</a:t>
            </a:r>
            <a:r>
              <a:rPr lang="it-IT" sz="1300" i="1" dirty="0" smtClean="0">
                <a:solidFill>
                  <a:srgbClr val="003399"/>
                </a:solidFill>
              </a:rPr>
              <a:t> </a:t>
            </a:r>
            <a:r>
              <a:rPr lang="it-IT" sz="1300" i="1" dirty="0" err="1" smtClean="0">
                <a:solidFill>
                  <a:srgbClr val="003399"/>
                </a:solidFill>
              </a:rPr>
              <a:t>Silicon</a:t>
            </a:r>
            <a:r>
              <a:rPr lang="it-IT" sz="1300" i="1" dirty="0" smtClean="0">
                <a:solidFill>
                  <a:srgbClr val="003399"/>
                </a:solidFill>
              </a:rPr>
              <a:t> </a:t>
            </a:r>
            <a:r>
              <a:rPr lang="it-IT" sz="1300" i="1" dirty="0" err="1" smtClean="0">
                <a:solidFill>
                  <a:srgbClr val="003399"/>
                </a:solidFill>
              </a:rPr>
              <a:t>Multiplier</a:t>
            </a:r>
            <a:r>
              <a:rPr lang="it-IT" sz="1300" i="1" dirty="0" smtClean="0">
                <a:solidFill>
                  <a:srgbClr val="003399"/>
                </a:solidFill>
              </a:rPr>
              <a:t> Workshop, Vienna, </a:t>
            </a:r>
            <a:r>
              <a:rPr lang="it-IT" sz="1300" i="1" dirty="0" err="1" smtClean="0">
                <a:solidFill>
                  <a:srgbClr val="003399"/>
                </a:solidFill>
              </a:rPr>
              <a:t>February</a:t>
            </a:r>
            <a:r>
              <a:rPr lang="it-IT" sz="1300" i="1" dirty="0" smtClean="0">
                <a:solidFill>
                  <a:srgbClr val="003399"/>
                </a:solidFill>
              </a:rPr>
              <a:t> 16</a:t>
            </a:r>
            <a:r>
              <a:rPr lang="it-IT" sz="1300" i="1" baseline="30000" dirty="0" smtClean="0">
                <a:solidFill>
                  <a:srgbClr val="003399"/>
                </a:solidFill>
              </a:rPr>
              <a:t>th</a:t>
            </a:r>
            <a:r>
              <a:rPr lang="it-IT" sz="1300" i="1" dirty="0" smtClean="0">
                <a:solidFill>
                  <a:srgbClr val="003399"/>
                </a:solidFill>
              </a:rPr>
              <a:t>, 2013</a:t>
            </a:r>
            <a:endParaRPr lang="it-IT" sz="1300" i="1" dirty="0">
              <a:solidFill>
                <a:srgbClr val="003399"/>
              </a:solidFill>
            </a:endParaRPr>
          </a:p>
        </p:txBody>
      </p:sp>
      <p:sp>
        <p:nvSpPr>
          <p:cNvPr id="8" name="Segnaposto numero diapositiva 6"/>
          <p:cNvSpPr>
            <a:spLocks noGrp="1"/>
          </p:cNvSpPr>
          <p:nvPr>
            <p:ph type="sldNum" sz="quarter" idx="12"/>
          </p:nvPr>
        </p:nvSpPr>
        <p:spPr>
          <a:xfrm>
            <a:off x="7594600" y="6530606"/>
            <a:ext cx="2311400" cy="327394"/>
          </a:xfrm>
        </p:spPr>
        <p:txBody>
          <a:bodyPr/>
          <a:lstStyle/>
          <a:p>
            <a:pPr>
              <a:defRPr/>
            </a:pPr>
            <a:fld id="{10AB75ED-EDCE-4E10-98BF-56B32C73EC4F}" type="slidenum">
              <a:rPr lang="it-IT" smtClean="0"/>
              <a:pPr>
                <a:defRPr/>
              </a:pPr>
              <a:t>2</a:t>
            </a:fld>
            <a:endParaRPr lang="it-I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200025"/>
            <a:ext cx="9906000" cy="795338"/>
            <a:chOff x="0" y="80"/>
            <a:chExt cx="6240" cy="501"/>
          </a:xfrm>
        </p:grpSpPr>
        <p:sp>
          <p:nvSpPr>
            <p:cNvPr id="29" name="Rectangle 3"/>
            <p:cNvSpPr>
              <a:spLocks noChangeArrowheads="1"/>
            </p:cNvSpPr>
            <p:nvPr/>
          </p:nvSpPr>
          <p:spPr bwMode="auto">
            <a:xfrm>
              <a:off x="0" y="80"/>
              <a:ext cx="6240" cy="356"/>
            </a:xfrm>
            <a:prstGeom prst="rect">
              <a:avLst/>
            </a:prstGeom>
            <a:solidFill>
              <a:srgbClr val="003399"/>
            </a:solidFill>
            <a:ln w="28575">
              <a:noFill/>
              <a:miter lim="800000"/>
              <a:headEnd/>
              <a:tailEnd type="none" w="lg" len="lg"/>
            </a:ln>
            <a:effectLst/>
          </p:spPr>
          <p:txBody>
            <a:bodyPr wrap="none" anchor="ctr"/>
            <a:lstStyle/>
            <a:p>
              <a:endParaRPr lang="it-IT"/>
            </a:p>
          </p:txBody>
        </p:sp>
        <p:sp>
          <p:nvSpPr>
            <p:cNvPr id="30" name="Text Box 4"/>
            <p:cNvSpPr txBox="1">
              <a:spLocks noChangeArrowheads="1"/>
            </p:cNvSpPr>
            <p:nvPr/>
          </p:nvSpPr>
          <p:spPr bwMode="auto">
            <a:xfrm>
              <a:off x="0" y="82"/>
              <a:ext cx="6240" cy="499"/>
            </a:xfrm>
            <a:prstGeom prst="rect">
              <a:avLst/>
            </a:prstGeom>
            <a:noFill/>
            <a:ln w="28575">
              <a:noFill/>
              <a:miter lim="800000"/>
              <a:headEnd/>
              <a:tailEnd type="none" w="lg" len="lg"/>
            </a:ln>
            <a:effectLst/>
          </p:spPr>
          <p:txBody>
            <a:bodyPr wrap="square" lIns="123730" tIns="61865" rIns="123730" bIns="61865" anchor="ctr">
              <a:spAutoFit/>
            </a:bodyPr>
            <a:lstStyle/>
            <a:p>
              <a:pPr algn="l" defTabSz="925513" eaLnBrk="0" hangingPunct="0"/>
              <a:r>
                <a:rPr lang="en-US" altLang="en-US" sz="2600" b="1" dirty="0" smtClean="0">
                  <a:solidFill>
                    <a:schemeClr val="bg1"/>
                  </a:solidFill>
                  <a:ea typeface="Osaka"/>
                  <a:cs typeface="Osaka"/>
                </a:rPr>
                <a:t>  Experimental proof of principle</a:t>
              </a:r>
              <a:endParaRPr lang="it-IT" sz="2600" b="1" dirty="0" smtClean="0">
                <a:solidFill>
                  <a:schemeClr val="bg1"/>
                </a:solidFill>
                <a:ea typeface="Osaka"/>
                <a:cs typeface="Osaka"/>
              </a:endParaRPr>
            </a:p>
            <a:p>
              <a:pPr algn="l" defTabSz="925513" eaLnBrk="0" hangingPunct="0"/>
              <a:endParaRPr lang="en-US" sz="2600" b="1" baseline="-25000" dirty="0">
                <a:solidFill>
                  <a:schemeClr val="bg1"/>
                </a:solidFill>
                <a:ea typeface="Osaka" charset="-128"/>
              </a:endParaRPr>
            </a:p>
          </p:txBody>
        </p:sp>
      </p:grpSp>
      <p:sp>
        <p:nvSpPr>
          <p:cNvPr id="12" name="CasellaDiTesto 11"/>
          <p:cNvSpPr txBox="1"/>
          <p:nvPr/>
        </p:nvSpPr>
        <p:spPr>
          <a:xfrm>
            <a:off x="147638" y="846858"/>
            <a:ext cx="9586911" cy="1477328"/>
          </a:xfrm>
          <a:prstGeom prst="rect">
            <a:avLst/>
          </a:prstGeom>
          <a:noFill/>
          <a:ln>
            <a:noFill/>
          </a:ln>
        </p:spPr>
        <p:txBody>
          <a:bodyPr wrap="square" tIns="0" bIns="0" rtlCol="0">
            <a:spAutoFit/>
          </a:bodyPr>
          <a:lstStyle/>
          <a:p>
            <a:pPr marL="342900" indent="-342900" algn="l">
              <a:lnSpc>
                <a:spcPct val="150000"/>
              </a:lnSpc>
            </a:pPr>
            <a:r>
              <a:rPr lang="en-US" b="1" dirty="0" smtClean="0">
                <a:solidFill>
                  <a:schemeClr val="accent2"/>
                </a:solidFill>
              </a:rPr>
              <a:t>a.  Single measurement cycle: V</a:t>
            </a:r>
            <a:r>
              <a:rPr lang="en-US" b="1" baseline="-25000" dirty="0" smtClean="0">
                <a:solidFill>
                  <a:schemeClr val="accent2"/>
                </a:solidFill>
              </a:rPr>
              <a:t>BIAS</a:t>
            </a:r>
            <a:r>
              <a:rPr lang="en-US" b="1" dirty="0" smtClean="0">
                <a:solidFill>
                  <a:schemeClr val="accent2"/>
                </a:solidFill>
              </a:rPr>
              <a:t> increased linearly on the bind SiPM until the</a:t>
            </a:r>
          </a:p>
          <a:p>
            <a:pPr>
              <a:lnSpc>
                <a:spcPct val="150000"/>
              </a:lnSpc>
            </a:pPr>
            <a:r>
              <a:rPr lang="en-US" b="1" dirty="0" smtClean="0">
                <a:solidFill>
                  <a:schemeClr val="accent2"/>
                </a:solidFill>
              </a:rPr>
              <a:t>     desired V</a:t>
            </a:r>
            <a:r>
              <a:rPr lang="en-US" b="1" baseline="-25000" dirty="0" smtClean="0">
                <a:solidFill>
                  <a:schemeClr val="accent2"/>
                </a:solidFill>
              </a:rPr>
              <a:t>PEAK</a:t>
            </a:r>
            <a:r>
              <a:rPr lang="en-US" b="1" dirty="0" smtClean="0">
                <a:solidFill>
                  <a:schemeClr val="accent2"/>
                </a:solidFill>
              </a:rPr>
              <a:t> (i.e. the required gain) is reached (V</a:t>
            </a:r>
            <a:r>
              <a:rPr lang="en-US" b="1" baseline="-25000" dirty="0" smtClean="0">
                <a:solidFill>
                  <a:schemeClr val="accent2"/>
                </a:solidFill>
              </a:rPr>
              <a:t>BIAS </a:t>
            </a:r>
            <a:r>
              <a:rPr lang="en-US" b="1" dirty="0" smtClean="0">
                <a:solidFill>
                  <a:schemeClr val="accent2"/>
                </a:solidFill>
              </a:rPr>
              <a:t>=V</a:t>
            </a:r>
            <a:r>
              <a:rPr lang="en-US" b="1" baseline="-25000" dirty="0" smtClean="0">
                <a:solidFill>
                  <a:schemeClr val="accent2"/>
                </a:solidFill>
              </a:rPr>
              <a:t>BIAS</a:t>
            </a:r>
            <a:r>
              <a:rPr lang="en-US" b="1" dirty="0" smtClean="0">
                <a:solidFill>
                  <a:schemeClr val="accent2"/>
                </a:solidFill>
              </a:rPr>
              <a:t>*)</a:t>
            </a:r>
          </a:p>
          <a:p>
            <a:pPr marL="342900" indent="-342900" algn="l">
              <a:lnSpc>
                <a:spcPct val="150000"/>
              </a:lnSpc>
              <a:buAutoNum type="alphaLcPeriod" startAt="2"/>
            </a:pPr>
            <a:r>
              <a:rPr lang="en-US" b="1" dirty="0" smtClean="0">
                <a:solidFill>
                  <a:schemeClr val="accent2"/>
                </a:solidFill>
              </a:rPr>
              <a:t>Measurement cycles continuously applied : V</a:t>
            </a:r>
            <a:r>
              <a:rPr lang="en-US" b="1" baseline="-25000" dirty="0" smtClean="0">
                <a:solidFill>
                  <a:schemeClr val="accent2"/>
                </a:solidFill>
              </a:rPr>
              <a:t>BIAS</a:t>
            </a:r>
            <a:r>
              <a:rPr lang="en-US" b="1" dirty="0" smtClean="0">
                <a:solidFill>
                  <a:schemeClr val="accent2"/>
                </a:solidFill>
              </a:rPr>
              <a:t>* tracks the temperature variations and is applied to the active SiPMs </a:t>
            </a:r>
          </a:p>
        </p:txBody>
      </p:sp>
      <p:pic>
        <p:nvPicPr>
          <p:cNvPr id="13" name="Immagine 12" descr="proof_of_principle_III.JPG"/>
          <p:cNvPicPr>
            <a:picLocks noChangeAspect="1"/>
          </p:cNvPicPr>
          <p:nvPr/>
        </p:nvPicPr>
        <p:blipFill>
          <a:blip r:embed="rId3" cstate="print"/>
          <a:stretch>
            <a:fillRect/>
          </a:stretch>
        </p:blipFill>
        <p:spPr>
          <a:xfrm>
            <a:off x="1948363" y="2428875"/>
            <a:ext cx="5852614" cy="4354183"/>
          </a:xfrm>
          <a:prstGeom prst="rect">
            <a:avLst/>
          </a:prstGeom>
        </p:spPr>
      </p:pic>
      <p:sp>
        <p:nvSpPr>
          <p:cNvPr id="7" name="Segnaposto numero diapositiva 6"/>
          <p:cNvSpPr>
            <a:spLocks noGrp="1"/>
          </p:cNvSpPr>
          <p:nvPr>
            <p:ph type="sldNum" sz="quarter" idx="12"/>
          </p:nvPr>
        </p:nvSpPr>
        <p:spPr>
          <a:xfrm>
            <a:off x="7594600" y="6530606"/>
            <a:ext cx="2311400" cy="327394"/>
          </a:xfrm>
        </p:spPr>
        <p:txBody>
          <a:bodyPr/>
          <a:lstStyle/>
          <a:p>
            <a:pPr>
              <a:defRPr/>
            </a:pPr>
            <a:fld id="{10AB75ED-EDCE-4E10-98BF-56B32C73EC4F}" type="slidenum">
              <a:rPr lang="it-IT" smtClean="0"/>
              <a:pPr>
                <a:defRPr/>
              </a:pPr>
              <a:t>20</a:t>
            </a:fld>
            <a:endParaRPr lang="it-IT"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200025"/>
            <a:ext cx="9906000" cy="795338"/>
            <a:chOff x="0" y="80"/>
            <a:chExt cx="6240" cy="501"/>
          </a:xfrm>
        </p:grpSpPr>
        <p:sp>
          <p:nvSpPr>
            <p:cNvPr id="29" name="Rectangle 3"/>
            <p:cNvSpPr>
              <a:spLocks noChangeArrowheads="1"/>
            </p:cNvSpPr>
            <p:nvPr/>
          </p:nvSpPr>
          <p:spPr bwMode="auto">
            <a:xfrm>
              <a:off x="0" y="80"/>
              <a:ext cx="6240" cy="356"/>
            </a:xfrm>
            <a:prstGeom prst="rect">
              <a:avLst/>
            </a:prstGeom>
            <a:solidFill>
              <a:srgbClr val="003399"/>
            </a:solidFill>
            <a:ln w="28575">
              <a:noFill/>
              <a:miter lim="800000"/>
              <a:headEnd/>
              <a:tailEnd type="none" w="lg" len="lg"/>
            </a:ln>
            <a:effectLst/>
          </p:spPr>
          <p:txBody>
            <a:bodyPr wrap="none" anchor="ctr"/>
            <a:lstStyle/>
            <a:p>
              <a:endParaRPr lang="it-IT"/>
            </a:p>
          </p:txBody>
        </p:sp>
        <p:sp>
          <p:nvSpPr>
            <p:cNvPr id="30" name="Text Box 4"/>
            <p:cNvSpPr txBox="1">
              <a:spLocks noChangeArrowheads="1"/>
            </p:cNvSpPr>
            <p:nvPr/>
          </p:nvSpPr>
          <p:spPr bwMode="auto">
            <a:xfrm>
              <a:off x="0" y="82"/>
              <a:ext cx="6240" cy="499"/>
            </a:xfrm>
            <a:prstGeom prst="rect">
              <a:avLst/>
            </a:prstGeom>
            <a:noFill/>
            <a:ln w="28575">
              <a:noFill/>
              <a:miter lim="800000"/>
              <a:headEnd/>
              <a:tailEnd type="none" w="lg" len="lg"/>
            </a:ln>
            <a:effectLst/>
          </p:spPr>
          <p:txBody>
            <a:bodyPr wrap="square" lIns="123730" tIns="61865" rIns="123730" bIns="61865" anchor="ctr">
              <a:spAutoFit/>
            </a:bodyPr>
            <a:lstStyle/>
            <a:p>
              <a:pPr algn="l" defTabSz="925513" eaLnBrk="0" hangingPunct="0"/>
              <a:r>
                <a:rPr lang="en-US" altLang="en-US" sz="2600" b="1" dirty="0" smtClean="0">
                  <a:solidFill>
                    <a:schemeClr val="bg1"/>
                  </a:solidFill>
                  <a:ea typeface="Osaka"/>
                  <a:cs typeface="Osaka"/>
                </a:rPr>
                <a:t>  First results</a:t>
              </a:r>
              <a:endParaRPr lang="it-IT" sz="2600" b="1" dirty="0" smtClean="0">
                <a:solidFill>
                  <a:schemeClr val="bg1"/>
                </a:solidFill>
                <a:ea typeface="Osaka"/>
                <a:cs typeface="Osaka"/>
              </a:endParaRPr>
            </a:p>
            <a:p>
              <a:pPr algn="l" defTabSz="925513" eaLnBrk="0" hangingPunct="0"/>
              <a:endParaRPr lang="en-US" sz="2600" b="1" baseline="-25000" dirty="0">
                <a:solidFill>
                  <a:schemeClr val="bg1"/>
                </a:solidFill>
                <a:ea typeface="Osaka" charset="-128"/>
              </a:endParaRPr>
            </a:p>
          </p:txBody>
        </p:sp>
      </p:grpSp>
      <p:sp>
        <p:nvSpPr>
          <p:cNvPr id="7" name="CasellaDiTesto 6"/>
          <p:cNvSpPr txBox="1"/>
          <p:nvPr/>
        </p:nvSpPr>
        <p:spPr>
          <a:xfrm>
            <a:off x="118617" y="875433"/>
            <a:ext cx="9586911" cy="738664"/>
          </a:xfrm>
          <a:prstGeom prst="rect">
            <a:avLst/>
          </a:prstGeom>
          <a:noFill/>
          <a:ln>
            <a:noFill/>
          </a:ln>
        </p:spPr>
        <p:txBody>
          <a:bodyPr wrap="square" tIns="0" bIns="0" rtlCol="0">
            <a:spAutoFit/>
          </a:bodyPr>
          <a:lstStyle/>
          <a:p>
            <a:pPr marL="342900" indent="-342900" algn="l">
              <a:lnSpc>
                <a:spcPct val="150000"/>
              </a:lnSpc>
              <a:buFont typeface="Wingdings" pitchFamily="2" charset="2"/>
              <a:buChar char="q"/>
            </a:pPr>
            <a:r>
              <a:rPr lang="en-US" b="1" dirty="0" smtClean="0">
                <a:solidFill>
                  <a:schemeClr val="accent2"/>
                </a:solidFill>
              </a:rPr>
              <a:t>Two SiPMs from FBK-</a:t>
            </a:r>
            <a:r>
              <a:rPr lang="en-US" b="1" dirty="0" err="1" smtClean="0">
                <a:solidFill>
                  <a:schemeClr val="accent2"/>
                </a:solidFill>
              </a:rPr>
              <a:t>irst</a:t>
            </a:r>
            <a:r>
              <a:rPr lang="en-US" b="1" dirty="0" smtClean="0">
                <a:solidFill>
                  <a:schemeClr val="accent2"/>
                </a:solidFill>
              </a:rPr>
              <a:t>, 400 micro-cells, 50x50 µm</a:t>
            </a:r>
            <a:r>
              <a:rPr lang="en-US" b="1" baseline="30000" dirty="0" smtClean="0">
                <a:solidFill>
                  <a:schemeClr val="accent2"/>
                </a:solidFill>
              </a:rPr>
              <a:t>2</a:t>
            </a:r>
            <a:r>
              <a:rPr lang="en-US" b="1" dirty="0" smtClean="0">
                <a:solidFill>
                  <a:schemeClr val="accent2"/>
                </a:solidFill>
              </a:rPr>
              <a:t> used as blind and sensitive detectors</a:t>
            </a:r>
            <a:endParaRPr lang="en-US" b="1" baseline="30000" dirty="0" smtClean="0">
              <a:solidFill>
                <a:schemeClr val="accent2"/>
              </a:solidFill>
            </a:endParaRPr>
          </a:p>
          <a:p>
            <a:pPr marL="342900" indent="-342900" algn="l">
              <a:lnSpc>
                <a:spcPct val="150000"/>
              </a:lnSpc>
              <a:buFont typeface="Wingdings" pitchFamily="2" charset="2"/>
              <a:buChar char="q"/>
            </a:pPr>
            <a:r>
              <a:rPr lang="en-US" b="1" dirty="0" smtClean="0">
                <a:solidFill>
                  <a:schemeClr val="accent2"/>
                </a:solidFill>
              </a:rPr>
              <a:t>Temperature controlled by means of a small Peltier cell</a:t>
            </a:r>
          </a:p>
        </p:txBody>
      </p:sp>
      <p:pic>
        <p:nvPicPr>
          <p:cNvPr id="14" name="Immagine 13" descr="compensation.jpg"/>
          <p:cNvPicPr>
            <a:picLocks noChangeAspect="1"/>
          </p:cNvPicPr>
          <p:nvPr/>
        </p:nvPicPr>
        <p:blipFill>
          <a:blip r:embed="rId3" cstate="print"/>
          <a:stretch>
            <a:fillRect/>
          </a:stretch>
        </p:blipFill>
        <p:spPr>
          <a:xfrm>
            <a:off x="308484" y="2096852"/>
            <a:ext cx="5145742" cy="3852428"/>
          </a:xfrm>
          <a:prstGeom prst="rect">
            <a:avLst/>
          </a:prstGeom>
        </p:spPr>
      </p:pic>
      <p:sp>
        <p:nvSpPr>
          <p:cNvPr id="16" name="Rettangolo 15"/>
          <p:cNvSpPr/>
          <p:nvPr/>
        </p:nvSpPr>
        <p:spPr>
          <a:xfrm>
            <a:off x="5637076" y="3284984"/>
            <a:ext cx="4140460" cy="1131079"/>
          </a:xfrm>
          <a:prstGeom prst="rect">
            <a:avLst/>
          </a:prstGeom>
        </p:spPr>
        <p:txBody>
          <a:bodyPr wrap="square">
            <a:spAutoFit/>
          </a:bodyPr>
          <a:lstStyle/>
          <a:p>
            <a:pPr defTabSz="904875" eaLnBrk="0" hangingPunct="0">
              <a:lnSpc>
                <a:spcPct val="150000"/>
              </a:lnSpc>
              <a:buFont typeface="Wingdings" pitchFamily="2" charset="2"/>
              <a:buChar char="q"/>
            </a:pPr>
            <a:r>
              <a:rPr lang="en-US" sz="1500" b="1" dirty="0" smtClean="0">
                <a:solidFill>
                  <a:srgbClr val="003399"/>
                </a:solidFill>
                <a:ea typeface="Osaka"/>
                <a:cs typeface="Times New Roman" pitchFamily="18" charset="0"/>
              </a:rPr>
              <a:t>  Open loop variation of the gain </a:t>
            </a:r>
            <a:r>
              <a:rPr lang="en-US" sz="1500" b="1" dirty="0" smtClean="0">
                <a:solidFill>
                  <a:srgbClr val="003399"/>
                </a:solidFill>
                <a:ea typeface="Osaka"/>
                <a:cs typeface="Times New Roman" pitchFamily="18" charset="0"/>
                <a:sym typeface="Symbol"/>
              </a:rPr>
              <a:t>  20%</a:t>
            </a:r>
            <a:endParaRPr lang="en-US" sz="1500" b="1" dirty="0" smtClean="0">
              <a:solidFill>
                <a:srgbClr val="003399"/>
              </a:solidFill>
              <a:latin typeface="Symbol" pitchFamily="18" charset="2"/>
              <a:ea typeface="Osaka"/>
              <a:cs typeface="Times New Roman" pitchFamily="18" charset="0"/>
              <a:sym typeface="Symbol"/>
            </a:endParaRPr>
          </a:p>
          <a:p>
            <a:pPr defTabSz="904875" eaLnBrk="0" hangingPunct="0">
              <a:lnSpc>
                <a:spcPct val="150000"/>
              </a:lnSpc>
              <a:buFont typeface="Wingdings" pitchFamily="2" charset="2"/>
              <a:buChar char="q"/>
            </a:pPr>
            <a:r>
              <a:rPr lang="en-US" sz="1500" b="1" i="1" dirty="0" smtClean="0">
                <a:solidFill>
                  <a:srgbClr val="003399"/>
                </a:solidFill>
                <a:ea typeface="Osaka"/>
                <a:cs typeface="Times New Roman" pitchFamily="18" charset="0"/>
                <a:sym typeface="Symbol"/>
              </a:rPr>
              <a:t>  </a:t>
            </a:r>
            <a:r>
              <a:rPr lang="en-US" sz="1500" b="1" dirty="0" smtClean="0">
                <a:solidFill>
                  <a:srgbClr val="003399"/>
                </a:solidFill>
                <a:ea typeface="Osaka"/>
                <a:cs typeface="Times New Roman" pitchFamily="18" charset="0"/>
                <a:sym typeface="Symbol"/>
              </a:rPr>
              <a:t>Closed loop variation of the gain   2%</a:t>
            </a:r>
            <a:endParaRPr lang="en-US" sz="1500" b="1" dirty="0" smtClean="0">
              <a:solidFill>
                <a:srgbClr val="003399"/>
              </a:solidFill>
              <a:ea typeface="Osaka"/>
              <a:cs typeface="Times New Roman" pitchFamily="18" charset="0"/>
            </a:endParaRPr>
          </a:p>
          <a:p>
            <a:pPr defTabSz="904875" eaLnBrk="0" hangingPunct="0">
              <a:lnSpc>
                <a:spcPct val="150000"/>
              </a:lnSpc>
            </a:pPr>
            <a:endParaRPr lang="en-US" sz="1500" b="1" i="1" dirty="0" smtClean="0">
              <a:solidFill>
                <a:srgbClr val="003399"/>
              </a:solidFill>
              <a:ea typeface="Osaka"/>
              <a:cs typeface="Times New Roman" pitchFamily="18" charset="0"/>
            </a:endParaRPr>
          </a:p>
        </p:txBody>
      </p:sp>
      <p:sp>
        <p:nvSpPr>
          <p:cNvPr id="8" name="Segnaposto numero diapositiva 6"/>
          <p:cNvSpPr>
            <a:spLocks noGrp="1"/>
          </p:cNvSpPr>
          <p:nvPr>
            <p:ph type="sldNum" sz="quarter" idx="12"/>
          </p:nvPr>
        </p:nvSpPr>
        <p:spPr>
          <a:xfrm>
            <a:off x="7594600" y="6530606"/>
            <a:ext cx="2311400" cy="327394"/>
          </a:xfrm>
        </p:spPr>
        <p:txBody>
          <a:bodyPr/>
          <a:lstStyle/>
          <a:p>
            <a:pPr>
              <a:defRPr/>
            </a:pPr>
            <a:fld id="{10AB75ED-EDCE-4E10-98BF-56B32C73EC4F}" type="slidenum">
              <a:rPr lang="it-IT" smtClean="0"/>
              <a:pPr>
                <a:defRPr/>
              </a:pPr>
              <a:t>21</a:t>
            </a:fld>
            <a:endParaRPr lang="it-IT" dirty="0"/>
          </a:p>
        </p:txBody>
      </p:sp>
      <p:sp>
        <p:nvSpPr>
          <p:cNvPr id="9" name="Rettangolo 8"/>
          <p:cNvSpPr/>
          <p:nvPr/>
        </p:nvSpPr>
        <p:spPr>
          <a:xfrm>
            <a:off x="0" y="6565612"/>
            <a:ext cx="6014481" cy="292388"/>
          </a:xfrm>
          <a:prstGeom prst="rect">
            <a:avLst/>
          </a:prstGeom>
        </p:spPr>
        <p:txBody>
          <a:bodyPr wrap="square">
            <a:spAutoFit/>
          </a:bodyPr>
          <a:lstStyle/>
          <a:p>
            <a:r>
              <a:rPr lang="it-IT" sz="1300" i="1" dirty="0" smtClean="0">
                <a:solidFill>
                  <a:srgbClr val="003399"/>
                </a:solidFill>
              </a:rPr>
              <a:t>IV </a:t>
            </a:r>
            <a:r>
              <a:rPr lang="it-IT" sz="1300" i="1" dirty="0" err="1" smtClean="0">
                <a:solidFill>
                  <a:srgbClr val="003399"/>
                </a:solidFill>
              </a:rPr>
              <a:t>EU-HadronPhysics</a:t>
            </a:r>
            <a:r>
              <a:rPr lang="it-IT" sz="1300" i="1" dirty="0" smtClean="0">
                <a:solidFill>
                  <a:srgbClr val="003399"/>
                </a:solidFill>
              </a:rPr>
              <a:t> </a:t>
            </a:r>
            <a:r>
              <a:rPr lang="it-IT" sz="1300" i="1" dirty="0" err="1" smtClean="0">
                <a:solidFill>
                  <a:srgbClr val="003399"/>
                </a:solidFill>
              </a:rPr>
              <a:t>Silicon</a:t>
            </a:r>
            <a:r>
              <a:rPr lang="it-IT" sz="1300" i="1" dirty="0" smtClean="0">
                <a:solidFill>
                  <a:srgbClr val="003399"/>
                </a:solidFill>
              </a:rPr>
              <a:t> </a:t>
            </a:r>
            <a:r>
              <a:rPr lang="it-IT" sz="1300" i="1" dirty="0" err="1" smtClean="0">
                <a:solidFill>
                  <a:srgbClr val="003399"/>
                </a:solidFill>
              </a:rPr>
              <a:t>Multiplier</a:t>
            </a:r>
            <a:r>
              <a:rPr lang="it-IT" sz="1300" i="1" dirty="0" smtClean="0">
                <a:solidFill>
                  <a:srgbClr val="003399"/>
                </a:solidFill>
              </a:rPr>
              <a:t> Workshop, Vienna, </a:t>
            </a:r>
            <a:r>
              <a:rPr lang="it-IT" sz="1300" i="1" dirty="0" err="1" smtClean="0">
                <a:solidFill>
                  <a:srgbClr val="003399"/>
                </a:solidFill>
              </a:rPr>
              <a:t>February</a:t>
            </a:r>
            <a:r>
              <a:rPr lang="it-IT" sz="1300" i="1" dirty="0" smtClean="0">
                <a:solidFill>
                  <a:srgbClr val="003399"/>
                </a:solidFill>
              </a:rPr>
              <a:t> 16</a:t>
            </a:r>
            <a:r>
              <a:rPr lang="it-IT" sz="1300" i="1" baseline="30000" dirty="0" smtClean="0">
                <a:solidFill>
                  <a:srgbClr val="003399"/>
                </a:solidFill>
              </a:rPr>
              <a:t>th</a:t>
            </a:r>
            <a:r>
              <a:rPr lang="it-IT" sz="1300" i="1" dirty="0" smtClean="0">
                <a:solidFill>
                  <a:srgbClr val="003399"/>
                </a:solidFill>
              </a:rPr>
              <a:t>, 2013</a:t>
            </a:r>
            <a:endParaRPr lang="it-IT" sz="1300" i="1" dirty="0">
              <a:solidFill>
                <a:srgbClr val="003399"/>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4"/>
          <p:cNvSpPr txBox="1">
            <a:spLocks noChangeArrowheads="1"/>
          </p:cNvSpPr>
          <p:nvPr/>
        </p:nvSpPr>
        <p:spPr bwMode="auto">
          <a:xfrm>
            <a:off x="-28883" y="1102510"/>
            <a:ext cx="9906000" cy="4158158"/>
          </a:xfrm>
          <a:prstGeom prst="rect">
            <a:avLst/>
          </a:prstGeom>
          <a:noFill/>
          <a:ln w="28575">
            <a:noFill/>
            <a:miter lim="800000"/>
            <a:headEnd/>
            <a:tailEnd type="none" w="lg" len="lg"/>
          </a:ln>
        </p:spPr>
        <p:txBody>
          <a:bodyPr wrap="square" lIns="277465" tIns="138732" rIns="277465" bIns="138732">
            <a:spAutoFit/>
          </a:bodyPr>
          <a:lstStyle/>
          <a:p>
            <a:pPr marL="342900" indent="-342900" algn="just" defTabSz="904875" eaLnBrk="0" hangingPunct="0">
              <a:buFont typeface="Wingdings" pitchFamily="2" charset="2"/>
              <a:buChar char="q"/>
            </a:pPr>
            <a:endParaRPr lang="en-GB" sz="1800" dirty="0">
              <a:solidFill>
                <a:srgbClr val="003399"/>
              </a:solidFill>
              <a:ea typeface="Osaka" charset="-128"/>
              <a:cs typeface="Times New Roman" pitchFamily="18" charset="0"/>
            </a:endParaRPr>
          </a:p>
          <a:p>
            <a:pPr marL="342900" indent="-342900" algn="just" defTabSz="904875" eaLnBrk="0" hangingPunct="0">
              <a:buFont typeface="Wingdings" pitchFamily="2" charset="2"/>
              <a:buChar char="q"/>
            </a:pPr>
            <a:r>
              <a:rPr lang="en-GB" b="1" dirty="0" smtClean="0">
                <a:solidFill>
                  <a:schemeClr val="accent2"/>
                </a:solidFill>
              </a:rPr>
              <a:t>Submission of the 4D-MPET ASIC and characterization of the prototypes</a:t>
            </a:r>
          </a:p>
          <a:p>
            <a:pPr marL="342900" indent="-342900" algn="just" defTabSz="904875" eaLnBrk="0" hangingPunct="0"/>
            <a:endParaRPr lang="en-GB" b="1" dirty="0">
              <a:solidFill>
                <a:schemeClr val="accent2"/>
              </a:solidFill>
            </a:endParaRPr>
          </a:p>
          <a:p>
            <a:pPr marL="342900" indent="-342900" algn="just" defTabSz="904875" eaLnBrk="0" hangingPunct="0">
              <a:buFont typeface="Wingdings" pitchFamily="2" charset="2"/>
              <a:buChar char="q"/>
            </a:pPr>
            <a:r>
              <a:rPr lang="en-GB" b="1" dirty="0" smtClean="0">
                <a:solidFill>
                  <a:schemeClr val="accent2"/>
                </a:solidFill>
              </a:rPr>
              <a:t>Characterization of BASIC32_ADC</a:t>
            </a:r>
          </a:p>
          <a:p>
            <a:pPr marL="342900" indent="-342900" algn="just" defTabSz="904875" eaLnBrk="0" hangingPunct="0">
              <a:buFont typeface="Wingdings" pitchFamily="2" charset="2"/>
              <a:buChar char="q"/>
            </a:pPr>
            <a:endParaRPr lang="en-GB" b="1" dirty="0" smtClean="0">
              <a:solidFill>
                <a:schemeClr val="accent2"/>
              </a:solidFill>
            </a:endParaRPr>
          </a:p>
          <a:p>
            <a:pPr marL="342900" indent="-342900" algn="just" defTabSz="904875" eaLnBrk="0" hangingPunct="0">
              <a:buFont typeface="Wingdings" pitchFamily="2" charset="2"/>
              <a:buChar char="q"/>
            </a:pPr>
            <a:r>
              <a:rPr lang="en-GB" b="1" dirty="0" smtClean="0">
                <a:solidFill>
                  <a:schemeClr val="accent2"/>
                </a:solidFill>
              </a:rPr>
              <a:t>Effective circuit implementation of the temperature compensation technique</a:t>
            </a:r>
          </a:p>
          <a:p>
            <a:pPr marL="342900" indent="-342900" algn="just" defTabSz="904875" eaLnBrk="0" hangingPunct="0">
              <a:buFont typeface="Wingdings" pitchFamily="2" charset="2"/>
              <a:buChar char="q"/>
            </a:pPr>
            <a:endParaRPr lang="en-GB" b="1" dirty="0">
              <a:solidFill>
                <a:schemeClr val="accent2"/>
              </a:solidFill>
            </a:endParaRPr>
          </a:p>
          <a:p>
            <a:pPr marL="342900" indent="-342900" algn="just" defTabSz="904875" eaLnBrk="0" hangingPunct="0">
              <a:lnSpc>
                <a:spcPts val="2400"/>
              </a:lnSpc>
              <a:buFont typeface="Wingdings" pitchFamily="2" charset="2"/>
              <a:buChar char="q"/>
            </a:pPr>
            <a:r>
              <a:rPr lang="en-GB" b="1" dirty="0" smtClean="0">
                <a:solidFill>
                  <a:schemeClr val="accent2"/>
                </a:solidFill>
              </a:rPr>
              <a:t>Experimental validation of an extended model of the SiPM coupled to the front-end electronics, including the parasitic inductance of the interconnections</a:t>
            </a:r>
          </a:p>
          <a:p>
            <a:pPr marL="342900" indent="-342900" algn="just" defTabSz="904875" eaLnBrk="0" hangingPunct="0">
              <a:lnSpc>
                <a:spcPts val="2400"/>
              </a:lnSpc>
              <a:buFont typeface="Wingdings" pitchFamily="2" charset="2"/>
              <a:buChar char="q"/>
            </a:pPr>
            <a:endParaRPr lang="en-GB" b="1" dirty="0" smtClean="0">
              <a:solidFill>
                <a:schemeClr val="accent2"/>
              </a:solidFill>
            </a:endParaRPr>
          </a:p>
          <a:p>
            <a:pPr marL="342900" indent="-342900" algn="just" defTabSz="904875" eaLnBrk="0" hangingPunct="0">
              <a:lnSpc>
                <a:spcPts val="2400"/>
              </a:lnSpc>
              <a:buFont typeface="Wingdings" pitchFamily="2" charset="2"/>
              <a:buChar char="q"/>
            </a:pPr>
            <a:r>
              <a:rPr lang="en-GB" b="1" dirty="0" smtClean="0">
                <a:solidFill>
                  <a:schemeClr val="accent2"/>
                </a:solidFill>
              </a:rPr>
              <a:t>Next design: 64 channel ASIC for application in an in-beam PET dosimeter for </a:t>
            </a:r>
            <a:r>
              <a:rPr lang="en-GB" b="1" dirty="0" err="1" smtClean="0">
                <a:solidFill>
                  <a:schemeClr val="accent2"/>
                </a:solidFill>
              </a:rPr>
              <a:t>hadrontherapy</a:t>
            </a:r>
            <a:r>
              <a:rPr lang="en-GB" b="1" dirty="0" smtClean="0">
                <a:solidFill>
                  <a:schemeClr val="accent2"/>
                </a:solidFill>
              </a:rPr>
              <a:t> based on SiPM (project “INSIDE” financed by the Italian government) </a:t>
            </a:r>
          </a:p>
          <a:p>
            <a:pPr marL="342900" indent="-342900" algn="just" defTabSz="904875" eaLnBrk="0" hangingPunct="0">
              <a:lnSpc>
                <a:spcPts val="2400"/>
              </a:lnSpc>
            </a:pPr>
            <a:endParaRPr lang="en-GB" b="1" dirty="0" smtClean="0">
              <a:solidFill>
                <a:schemeClr val="accent2"/>
              </a:solidFill>
            </a:endParaRPr>
          </a:p>
          <a:p>
            <a:pPr marL="342900" indent="-342900" algn="just" defTabSz="904875" eaLnBrk="0" hangingPunct="0"/>
            <a:endParaRPr lang="en-GB" sz="1800" dirty="0" smtClean="0">
              <a:solidFill>
                <a:srgbClr val="003399"/>
              </a:solidFill>
              <a:ea typeface="Osaka" charset="-128"/>
              <a:cs typeface="Times New Roman" pitchFamily="18" charset="0"/>
            </a:endParaRPr>
          </a:p>
        </p:txBody>
      </p:sp>
      <p:grpSp>
        <p:nvGrpSpPr>
          <p:cNvPr id="2" name="Group 16"/>
          <p:cNvGrpSpPr>
            <a:grpSpLocks/>
          </p:cNvGrpSpPr>
          <p:nvPr/>
        </p:nvGrpSpPr>
        <p:grpSpPr bwMode="auto">
          <a:xfrm>
            <a:off x="0" y="200025"/>
            <a:ext cx="9906000" cy="565150"/>
            <a:chOff x="0" y="80"/>
            <a:chExt cx="6240" cy="356"/>
          </a:xfrm>
        </p:grpSpPr>
        <p:sp>
          <p:nvSpPr>
            <p:cNvPr id="8197" name="Rectangle 17"/>
            <p:cNvSpPr>
              <a:spLocks noChangeArrowheads="1"/>
            </p:cNvSpPr>
            <p:nvPr/>
          </p:nvSpPr>
          <p:spPr bwMode="auto">
            <a:xfrm>
              <a:off x="0" y="80"/>
              <a:ext cx="6240" cy="356"/>
            </a:xfrm>
            <a:prstGeom prst="rect">
              <a:avLst/>
            </a:prstGeom>
            <a:solidFill>
              <a:srgbClr val="003399"/>
            </a:solidFill>
            <a:ln w="28575">
              <a:noFill/>
              <a:miter lim="800000"/>
              <a:headEnd/>
              <a:tailEnd type="none" w="lg" len="lg"/>
            </a:ln>
          </p:spPr>
          <p:txBody>
            <a:bodyPr wrap="none" anchor="ctr"/>
            <a:lstStyle/>
            <a:p>
              <a:endParaRPr lang="it-IT"/>
            </a:p>
          </p:txBody>
        </p:sp>
        <p:sp>
          <p:nvSpPr>
            <p:cNvPr id="8198" name="Text Box 18"/>
            <p:cNvSpPr txBox="1">
              <a:spLocks noChangeArrowheads="1"/>
            </p:cNvSpPr>
            <p:nvPr/>
          </p:nvSpPr>
          <p:spPr bwMode="auto">
            <a:xfrm>
              <a:off x="0" y="82"/>
              <a:ext cx="6240" cy="328"/>
            </a:xfrm>
            <a:prstGeom prst="rect">
              <a:avLst/>
            </a:prstGeom>
            <a:noFill/>
            <a:ln w="28575">
              <a:noFill/>
              <a:miter lim="800000"/>
              <a:headEnd/>
              <a:tailEnd type="none" w="lg" len="lg"/>
            </a:ln>
          </p:spPr>
          <p:txBody>
            <a:bodyPr lIns="123730" tIns="61865" rIns="123730" bIns="61865" anchor="ctr">
              <a:spAutoFit/>
            </a:bodyPr>
            <a:lstStyle/>
            <a:p>
              <a:pPr defTabSz="925513" eaLnBrk="0" hangingPunct="0"/>
              <a:r>
                <a:rPr lang="en-US" altLang="en-US" sz="2600" b="1" dirty="0" smtClean="0">
                  <a:solidFill>
                    <a:schemeClr val="bg1"/>
                  </a:solidFill>
                  <a:ea typeface="Osaka" charset="-128"/>
                </a:rPr>
                <a:t>  Future work</a:t>
              </a:r>
              <a:endParaRPr lang="en-US" sz="2600" b="1" baseline="-25000" dirty="0">
                <a:solidFill>
                  <a:schemeClr val="bg1"/>
                </a:solidFill>
                <a:ea typeface="Osaka" charset="-128"/>
              </a:endParaRPr>
            </a:p>
          </p:txBody>
        </p:sp>
      </p:grpSp>
      <p:sp>
        <p:nvSpPr>
          <p:cNvPr id="6" name="Segnaposto numero diapositiva 6"/>
          <p:cNvSpPr>
            <a:spLocks noGrp="1"/>
          </p:cNvSpPr>
          <p:nvPr>
            <p:ph type="sldNum" sz="quarter" idx="12"/>
          </p:nvPr>
        </p:nvSpPr>
        <p:spPr>
          <a:xfrm>
            <a:off x="7594600" y="6530606"/>
            <a:ext cx="2311400" cy="327394"/>
          </a:xfrm>
        </p:spPr>
        <p:txBody>
          <a:bodyPr/>
          <a:lstStyle/>
          <a:p>
            <a:pPr>
              <a:defRPr/>
            </a:pPr>
            <a:fld id="{10AB75ED-EDCE-4E10-98BF-56B32C73EC4F}" type="slidenum">
              <a:rPr lang="it-IT" smtClean="0"/>
              <a:pPr>
                <a:defRPr/>
              </a:pPr>
              <a:t>22</a:t>
            </a:fld>
            <a:endParaRPr lang="it-IT" dirty="0"/>
          </a:p>
        </p:txBody>
      </p:sp>
      <p:sp>
        <p:nvSpPr>
          <p:cNvPr id="7" name="Rettangolo 6"/>
          <p:cNvSpPr/>
          <p:nvPr/>
        </p:nvSpPr>
        <p:spPr>
          <a:xfrm>
            <a:off x="0" y="6565612"/>
            <a:ext cx="6014481" cy="292388"/>
          </a:xfrm>
          <a:prstGeom prst="rect">
            <a:avLst/>
          </a:prstGeom>
        </p:spPr>
        <p:txBody>
          <a:bodyPr wrap="square">
            <a:spAutoFit/>
          </a:bodyPr>
          <a:lstStyle/>
          <a:p>
            <a:r>
              <a:rPr lang="it-IT" sz="1300" i="1" dirty="0" smtClean="0">
                <a:solidFill>
                  <a:srgbClr val="003399"/>
                </a:solidFill>
              </a:rPr>
              <a:t>IV </a:t>
            </a:r>
            <a:r>
              <a:rPr lang="it-IT" sz="1300" i="1" dirty="0" err="1" smtClean="0">
                <a:solidFill>
                  <a:srgbClr val="003399"/>
                </a:solidFill>
              </a:rPr>
              <a:t>EU-HadronPhysics</a:t>
            </a:r>
            <a:r>
              <a:rPr lang="it-IT" sz="1300" i="1" dirty="0" smtClean="0">
                <a:solidFill>
                  <a:srgbClr val="003399"/>
                </a:solidFill>
              </a:rPr>
              <a:t> </a:t>
            </a:r>
            <a:r>
              <a:rPr lang="it-IT" sz="1300" i="1" dirty="0" err="1" smtClean="0">
                <a:solidFill>
                  <a:srgbClr val="003399"/>
                </a:solidFill>
              </a:rPr>
              <a:t>Silicon</a:t>
            </a:r>
            <a:r>
              <a:rPr lang="it-IT" sz="1300" i="1" dirty="0" smtClean="0">
                <a:solidFill>
                  <a:srgbClr val="003399"/>
                </a:solidFill>
              </a:rPr>
              <a:t> </a:t>
            </a:r>
            <a:r>
              <a:rPr lang="it-IT" sz="1300" i="1" dirty="0" err="1" smtClean="0">
                <a:solidFill>
                  <a:srgbClr val="003399"/>
                </a:solidFill>
              </a:rPr>
              <a:t>Multiplier</a:t>
            </a:r>
            <a:r>
              <a:rPr lang="it-IT" sz="1300" i="1" dirty="0" smtClean="0">
                <a:solidFill>
                  <a:srgbClr val="003399"/>
                </a:solidFill>
              </a:rPr>
              <a:t> Workshop, Vienna, </a:t>
            </a:r>
            <a:r>
              <a:rPr lang="it-IT" sz="1300" i="1" dirty="0" err="1" smtClean="0">
                <a:solidFill>
                  <a:srgbClr val="003399"/>
                </a:solidFill>
              </a:rPr>
              <a:t>February</a:t>
            </a:r>
            <a:r>
              <a:rPr lang="it-IT" sz="1300" i="1" dirty="0" smtClean="0">
                <a:solidFill>
                  <a:srgbClr val="003399"/>
                </a:solidFill>
              </a:rPr>
              <a:t> 16</a:t>
            </a:r>
            <a:r>
              <a:rPr lang="it-IT" sz="1300" i="1" baseline="30000" dirty="0" smtClean="0">
                <a:solidFill>
                  <a:srgbClr val="003399"/>
                </a:solidFill>
              </a:rPr>
              <a:t>th</a:t>
            </a:r>
            <a:r>
              <a:rPr lang="it-IT" sz="1300" i="1" dirty="0" smtClean="0">
                <a:solidFill>
                  <a:srgbClr val="003399"/>
                </a:solidFill>
              </a:rPr>
              <a:t>, 2013</a:t>
            </a:r>
            <a:endParaRPr lang="it-IT" sz="1300" i="1" dirty="0">
              <a:solidFill>
                <a:srgbClr val="003399"/>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4"/>
          <p:cNvSpPr txBox="1">
            <a:spLocks noChangeArrowheads="1"/>
          </p:cNvSpPr>
          <p:nvPr/>
        </p:nvSpPr>
        <p:spPr bwMode="auto">
          <a:xfrm>
            <a:off x="0" y="650700"/>
            <a:ext cx="9906000" cy="2080667"/>
          </a:xfrm>
          <a:prstGeom prst="rect">
            <a:avLst/>
          </a:prstGeom>
          <a:noFill/>
          <a:ln w="28575">
            <a:noFill/>
            <a:miter lim="800000"/>
            <a:headEnd/>
            <a:tailEnd type="none" w="lg" len="lg"/>
          </a:ln>
        </p:spPr>
        <p:txBody>
          <a:bodyPr lIns="277465" tIns="138732" rIns="277465" bIns="138732">
            <a:spAutoFit/>
          </a:bodyPr>
          <a:lstStyle/>
          <a:p>
            <a:pPr marL="476250" indent="-476250" algn="just" defTabSz="904875" eaLnBrk="0" hangingPunct="0">
              <a:lnSpc>
                <a:spcPct val="150000"/>
              </a:lnSpc>
              <a:buFont typeface="Wingdings" pitchFamily="2" charset="2"/>
              <a:buChar char="q"/>
            </a:pPr>
            <a:r>
              <a:rPr lang="en-US" sz="1800" dirty="0" smtClean="0">
                <a:solidFill>
                  <a:srgbClr val="003399"/>
                </a:solidFill>
                <a:ea typeface="Osaka"/>
                <a:cs typeface="Times New Roman" pitchFamily="18" charset="0"/>
              </a:rPr>
              <a:t>Low impedance (17</a:t>
            </a:r>
            <a:r>
              <a:rPr lang="en-US" sz="1800" dirty="0" smtClean="0">
                <a:solidFill>
                  <a:srgbClr val="003399"/>
                </a:solidFill>
                <a:latin typeface="Symbol" pitchFamily="18" charset="2"/>
                <a:ea typeface="Osaka"/>
                <a:cs typeface="Times New Roman" pitchFamily="18" charset="0"/>
              </a:rPr>
              <a:t>W</a:t>
            </a:r>
            <a:r>
              <a:rPr lang="en-US" sz="1800" dirty="0" smtClean="0">
                <a:solidFill>
                  <a:srgbClr val="003399"/>
                </a:solidFill>
                <a:ea typeface="Osaka"/>
                <a:cs typeface="Times New Roman" pitchFamily="18" charset="0"/>
              </a:rPr>
              <a:t>), large bandwidth (250MHz) current-mode front-end</a:t>
            </a:r>
          </a:p>
          <a:p>
            <a:pPr marL="476250" indent="-476250" algn="just" defTabSz="904875" eaLnBrk="0" hangingPunct="0">
              <a:lnSpc>
                <a:spcPct val="150000"/>
              </a:lnSpc>
              <a:buFont typeface="Wingdings" pitchFamily="2" charset="2"/>
              <a:buChar char="q"/>
            </a:pPr>
            <a:r>
              <a:rPr lang="en-US" sz="1800" dirty="0" smtClean="0">
                <a:solidFill>
                  <a:srgbClr val="003399"/>
                </a:solidFill>
                <a:ea typeface="Osaka"/>
                <a:cs typeface="Times New Roman" pitchFamily="18" charset="0"/>
              </a:rPr>
              <a:t>Trigger and charge signal paths</a:t>
            </a:r>
          </a:p>
          <a:p>
            <a:pPr marL="476250" indent="-476250" algn="just" defTabSz="904875" eaLnBrk="0" hangingPunct="0">
              <a:lnSpc>
                <a:spcPct val="150000"/>
              </a:lnSpc>
              <a:buFont typeface="Wingdings" pitchFamily="2" charset="2"/>
              <a:buChar char="q"/>
            </a:pPr>
            <a:r>
              <a:rPr lang="en-US" sz="1800" dirty="0" smtClean="0">
                <a:solidFill>
                  <a:srgbClr val="003399"/>
                </a:solidFill>
                <a:ea typeface="Osaka"/>
                <a:cs typeface="Times New Roman" pitchFamily="18" charset="0"/>
              </a:rPr>
              <a:t>8-bit voltage DAC (fine tuning of the SiPM bias), 4-bit current DAC (threshold setting)</a:t>
            </a:r>
            <a:endParaRPr lang="en-US" sz="1800" dirty="0">
              <a:solidFill>
                <a:srgbClr val="003399"/>
              </a:solidFill>
              <a:ea typeface="Osaka"/>
              <a:cs typeface="Times New Roman" pitchFamily="18" charset="0"/>
            </a:endParaRPr>
          </a:p>
          <a:p>
            <a:pPr marL="476250" indent="-476250" algn="just" defTabSz="904875" eaLnBrk="0" hangingPunct="0"/>
            <a:endParaRPr lang="en-US" sz="1800" dirty="0">
              <a:solidFill>
                <a:srgbClr val="003399"/>
              </a:solidFill>
              <a:ea typeface="Osaka"/>
              <a:cs typeface="Times New Roman" pitchFamily="18" charset="0"/>
            </a:endParaRPr>
          </a:p>
          <a:p>
            <a:pPr marL="476250" indent="-476250" algn="just" defTabSz="904875" eaLnBrk="0" hangingPunct="0"/>
            <a:endParaRPr lang="en-US" sz="1800" dirty="0">
              <a:solidFill>
                <a:srgbClr val="003399"/>
              </a:solidFill>
              <a:ea typeface="Osaka"/>
              <a:cs typeface="Times New Roman" pitchFamily="18" charset="0"/>
            </a:endParaRPr>
          </a:p>
        </p:txBody>
      </p:sp>
      <p:sp>
        <p:nvSpPr>
          <p:cNvPr id="29698" name="Text Box 2"/>
          <p:cNvSpPr txBox="1">
            <a:spLocks noChangeArrowheads="1"/>
          </p:cNvSpPr>
          <p:nvPr/>
        </p:nvSpPr>
        <p:spPr bwMode="auto">
          <a:xfrm>
            <a:off x="0" y="208624"/>
            <a:ext cx="9906000" cy="461962"/>
          </a:xfrm>
          <a:prstGeom prst="rect">
            <a:avLst/>
          </a:prstGeom>
          <a:solidFill>
            <a:schemeClr val="accent2"/>
          </a:solidFill>
          <a:ln w="9525" algn="ctr">
            <a:noFill/>
            <a:miter lim="800000"/>
            <a:headEnd/>
            <a:tailEnd/>
          </a:ln>
        </p:spPr>
        <p:txBody>
          <a:bodyPr>
            <a:spAutoFit/>
          </a:bodyPr>
          <a:lstStyle/>
          <a:p>
            <a:pPr>
              <a:spcBef>
                <a:spcPct val="50000"/>
              </a:spcBef>
            </a:pPr>
            <a:r>
              <a:rPr lang="it-IT" sz="2400" b="1" dirty="0" smtClean="0">
                <a:solidFill>
                  <a:schemeClr val="bg1"/>
                </a:solidFill>
              </a:rPr>
              <a:t>  BASIC: </a:t>
            </a:r>
            <a:r>
              <a:rPr lang="it-IT" sz="2400" b="1" dirty="0" err="1" smtClean="0">
                <a:solidFill>
                  <a:schemeClr val="bg1"/>
                </a:solidFill>
              </a:rPr>
              <a:t>structure</a:t>
            </a:r>
            <a:r>
              <a:rPr lang="it-IT" sz="2400" b="1" dirty="0" smtClean="0">
                <a:solidFill>
                  <a:schemeClr val="bg1"/>
                </a:solidFill>
              </a:rPr>
              <a:t> </a:t>
            </a:r>
            <a:r>
              <a:rPr lang="it-IT" sz="2400" b="1" dirty="0" err="1" smtClean="0">
                <a:solidFill>
                  <a:schemeClr val="bg1"/>
                </a:solidFill>
              </a:rPr>
              <a:t>of</a:t>
            </a:r>
            <a:r>
              <a:rPr lang="it-IT" sz="2400" b="1" dirty="0" smtClean="0">
                <a:solidFill>
                  <a:schemeClr val="bg1"/>
                </a:solidFill>
              </a:rPr>
              <a:t> the </a:t>
            </a:r>
            <a:r>
              <a:rPr lang="it-IT" sz="2400" b="1" dirty="0" err="1" smtClean="0">
                <a:solidFill>
                  <a:schemeClr val="bg1"/>
                </a:solidFill>
              </a:rPr>
              <a:t>analog</a:t>
            </a:r>
            <a:r>
              <a:rPr lang="it-IT" sz="2400" b="1" dirty="0" smtClean="0">
                <a:solidFill>
                  <a:schemeClr val="bg1"/>
                </a:solidFill>
              </a:rPr>
              <a:t> </a:t>
            </a:r>
            <a:r>
              <a:rPr lang="it-IT" sz="2400" b="1" dirty="0" err="1" smtClean="0">
                <a:solidFill>
                  <a:schemeClr val="bg1"/>
                </a:solidFill>
              </a:rPr>
              <a:t>channel</a:t>
            </a:r>
            <a:r>
              <a:rPr lang="it-IT" sz="2400" b="1" dirty="0" smtClean="0">
                <a:solidFill>
                  <a:schemeClr val="bg1"/>
                </a:solidFill>
              </a:rPr>
              <a:t>	</a:t>
            </a:r>
            <a:endParaRPr lang="it-IT" sz="2400" b="1" dirty="0">
              <a:solidFill>
                <a:schemeClr val="bg1"/>
              </a:solidFill>
            </a:endParaRPr>
          </a:p>
        </p:txBody>
      </p:sp>
      <p:pic>
        <p:nvPicPr>
          <p:cNvPr id="5" name="Immagine 4" descr="analog_channel_old.JPG"/>
          <p:cNvPicPr>
            <a:picLocks noChangeAspect="1"/>
          </p:cNvPicPr>
          <p:nvPr/>
        </p:nvPicPr>
        <p:blipFill>
          <a:blip r:embed="rId3" cstate="print"/>
          <a:stretch>
            <a:fillRect/>
          </a:stretch>
        </p:blipFill>
        <p:spPr>
          <a:xfrm>
            <a:off x="65312" y="2094601"/>
            <a:ext cx="8111249" cy="4410080"/>
          </a:xfrm>
          <a:prstGeom prst="rect">
            <a:avLst/>
          </a:prstGeom>
        </p:spPr>
      </p:pic>
      <p:sp>
        <p:nvSpPr>
          <p:cNvPr id="6" name="Rettangolo 5"/>
          <p:cNvSpPr>
            <a:spLocks noChangeArrowheads="1"/>
          </p:cNvSpPr>
          <p:nvPr/>
        </p:nvSpPr>
        <p:spPr bwMode="auto">
          <a:xfrm>
            <a:off x="7982699" y="3947413"/>
            <a:ext cx="2050898" cy="553998"/>
          </a:xfrm>
          <a:prstGeom prst="rect">
            <a:avLst/>
          </a:prstGeom>
          <a:noFill/>
          <a:ln w="9525">
            <a:noFill/>
            <a:miter lim="800000"/>
            <a:headEnd/>
            <a:tailEnd/>
          </a:ln>
        </p:spPr>
        <p:txBody>
          <a:bodyPr wrap="square">
            <a:spAutoFit/>
          </a:bodyPr>
          <a:lstStyle/>
          <a:p>
            <a:pPr algn="ctr">
              <a:spcBef>
                <a:spcPct val="50000"/>
              </a:spcBef>
            </a:pPr>
            <a:r>
              <a:rPr lang="en-US" sz="1500" b="1" i="1" dirty="0" smtClean="0">
                <a:solidFill>
                  <a:srgbClr val="003399"/>
                </a:solidFill>
              </a:rPr>
              <a:t>Structure of the analog channel  </a:t>
            </a:r>
            <a:endParaRPr lang="en-US" sz="1500" dirty="0">
              <a:solidFill>
                <a:srgbClr val="003399"/>
              </a:solidFill>
            </a:endParaRPr>
          </a:p>
        </p:txBody>
      </p:sp>
      <p:sp>
        <p:nvSpPr>
          <p:cNvPr id="7" name="Segnaposto numero diapositiva 6"/>
          <p:cNvSpPr>
            <a:spLocks noGrp="1"/>
          </p:cNvSpPr>
          <p:nvPr>
            <p:ph type="sldNum" sz="quarter" idx="12"/>
          </p:nvPr>
        </p:nvSpPr>
        <p:spPr>
          <a:xfrm>
            <a:off x="7594600" y="6530606"/>
            <a:ext cx="2311400" cy="327394"/>
          </a:xfrm>
        </p:spPr>
        <p:txBody>
          <a:bodyPr/>
          <a:lstStyle/>
          <a:p>
            <a:pPr>
              <a:defRPr/>
            </a:pPr>
            <a:fld id="{10AB75ED-EDCE-4E10-98BF-56B32C73EC4F}" type="slidenum">
              <a:rPr lang="it-IT" smtClean="0"/>
              <a:pPr>
                <a:defRPr/>
              </a:pPr>
              <a:t>3</a:t>
            </a:fld>
            <a:endParaRPr lang="it-IT" dirty="0"/>
          </a:p>
        </p:txBody>
      </p:sp>
      <p:sp>
        <p:nvSpPr>
          <p:cNvPr id="8" name="Rettangolo 7"/>
          <p:cNvSpPr/>
          <p:nvPr/>
        </p:nvSpPr>
        <p:spPr>
          <a:xfrm>
            <a:off x="0" y="6565612"/>
            <a:ext cx="6014481" cy="292388"/>
          </a:xfrm>
          <a:prstGeom prst="rect">
            <a:avLst/>
          </a:prstGeom>
        </p:spPr>
        <p:txBody>
          <a:bodyPr wrap="square">
            <a:spAutoFit/>
          </a:bodyPr>
          <a:lstStyle/>
          <a:p>
            <a:r>
              <a:rPr lang="it-IT" sz="1300" i="1" dirty="0" smtClean="0">
                <a:solidFill>
                  <a:srgbClr val="003399"/>
                </a:solidFill>
              </a:rPr>
              <a:t>IV </a:t>
            </a:r>
            <a:r>
              <a:rPr lang="it-IT" sz="1300" i="1" dirty="0" err="1" smtClean="0">
                <a:solidFill>
                  <a:srgbClr val="003399"/>
                </a:solidFill>
              </a:rPr>
              <a:t>EU-HadronPhysics</a:t>
            </a:r>
            <a:r>
              <a:rPr lang="it-IT" sz="1300" i="1" dirty="0" smtClean="0">
                <a:solidFill>
                  <a:srgbClr val="003399"/>
                </a:solidFill>
              </a:rPr>
              <a:t> </a:t>
            </a:r>
            <a:r>
              <a:rPr lang="it-IT" sz="1300" i="1" dirty="0" err="1" smtClean="0">
                <a:solidFill>
                  <a:srgbClr val="003399"/>
                </a:solidFill>
              </a:rPr>
              <a:t>Silicon</a:t>
            </a:r>
            <a:r>
              <a:rPr lang="it-IT" sz="1300" i="1" dirty="0" smtClean="0">
                <a:solidFill>
                  <a:srgbClr val="003399"/>
                </a:solidFill>
              </a:rPr>
              <a:t> </a:t>
            </a:r>
            <a:r>
              <a:rPr lang="it-IT" sz="1300" i="1" dirty="0" err="1" smtClean="0">
                <a:solidFill>
                  <a:srgbClr val="003399"/>
                </a:solidFill>
              </a:rPr>
              <a:t>Multiplier</a:t>
            </a:r>
            <a:r>
              <a:rPr lang="it-IT" sz="1300" i="1" dirty="0" smtClean="0">
                <a:solidFill>
                  <a:srgbClr val="003399"/>
                </a:solidFill>
              </a:rPr>
              <a:t> Workshop, Vienna, </a:t>
            </a:r>
            <a:r>
              <a:rPr lang="it-IT" sz="1300" i="1" dirty="0" err="1" smtClean="0">
                <a:solidFill>
                  <a:srgbClr val="003399"/>
                </a:solidFill>
              </a:rPr>
              <a:t>February</a:t>
            </a:r>
            <a:r>
              <a:rPr lang="it-IT" sz="1300" i="1" dirty="0" smtClean="0">
                <a:solidFill>
                  <a:srgbClr val="003399"/>
                </a:solidFill>
              </a:rPr>
              <a:t> 16</a:t>
            </a:r>
            <a:r>
              <a:rPr lang="it-IT" sz="1300" i="1" baseline="30000" dirty="0" smtClean="0">
                <a:solidFill>
                  <a:srgbClr val="003399"/>
                </a:solidFill>
              </a:rPr>
              <a:t>th</a:t>
            </a:r>
            <a:r>
              <a:rPr lang="it-IT" sz="1300" i="1" dirty="0" smtClean="0">
                <a:solidFill>
                  <a:srgbClr val="003399"/>
                </a:solidFill>
              </a:rPr>
              <a:t>, 2013</a:t>
            </a:r>
            <a:endParaRPr lang="it-IT" sz="1300" i="1" dirty="0">
              <a:solidFill>
                <a:srgbClr val="003399"/>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2"/>
          <p:cNvSpPr txBox="1">
            <a:spLocks noChangeArrowheads="1"/>
          </p:cNvSpPr>
          <p:nvPr/>
        </p:nvSpPr>
        <p:spPr bwMode="auto">
          <a:xfrm>
            <a:off x="-1587" y="201613"/>
            <a:ext cx="9906000" cy="488950"/>
          </a:xfrm>
          <a:prstGeom prst="rect">
            <a:avLst/>
          </a:prstGeom>
          <a:solidFill>
            <a:schemeClr val="accent2"/>
          </a:solidFill>
          <a:ln w="9525" algn="ctr">
            <a:noFill/>
            <a:miter lim="800000"/>
            <a:headEnd/>
            <a:tailEnd/>
          </a:ln>
        </p:spPr>
        <p:txBody>
          <a:bodyPr>
            <a:spAutoFit/>
          </a:bodyPr>
          <a:lstStyle/>
          <a:p>
            <a:pPr>
              <a:spcBef>
                <a:spcPct val="50000"/>
              </a:spcBef>
            </a:pPr>
            <a:r>
              <a:rPr lang="en-US" altLang="en-US" sz="2600" b="1" dirty="0">
                <a:solidFill>
                  <a:schemeClr val="bg1"/>
                </a:solidFill>
                <a:ea typeface="Osaka"/>
                <a:cs typeface="Osaka"/>
              </a:rPr>
              <a:t>  </a:t>
            </a:r>
            <a:r>
              <a:rPr lang="en-US" altLang="en-US" sz="2600" b="1" dirty="0" smtClean="0">
                <a:solidFill>
                  <a:schemeClr val="bg1"/>
                </a:solidFill>
                <a:ea typeface="Osaka"/>
                <a:cs typeface="Osaka"/>
              </a:rPr>
              <a:t>A</a:t>
            </a:r>
            <a:r>
              <a:rPr lang="en-US" altLang="en-US" sz="2400" b="1" dirty="0" smtClean="0">
                <a:solidFill>
                  <a:schemeClr val="bg1"/>
                </a:solidFill>
                <a:ea typeface="Osaka"/>
                <a:cs typeface="Osaka"/>
              </a:rPr>
              <a:t>rchitecture of BASIC32</a:t>
            </a:r>
            <a:endParaRPr lang="it-IT" sz="2400" b="1" dirty="0">
              <a:solidFill>
                <a:schemeClr val="bg1"/>
              </a:solidFill>
              <a:ea typeface="Osaka"/>
              <a:cs typeface="Osaka"/>
            </a:endParaRPr>
          </a:p>
        </p:txBody>
      </p:sp>
      <p:pic>
        <p:nvPicPr>
          <p:cNvPr id="18" name="Immagine 17" descr="BASIC32_architecture.JPG"/>
          <p:cNvPicPr>
            <a:picLocks noChangeAspect="1"/>
          </p:cNvPicPr>
          <p:nvPr/>
        </p:nvPicPr>
        <p:blipFill>
          <a:blip r:embed="rId3" cstate="print"/>
          <a:stretch>
            <a:fillRect/>
          </a:stretch>
        </p:blipFill>
        <p:spPr>
          <a:xfrm>
            <a:off x="80963" y="815048"/>
            <a:ext cx="6242306" cy="3957637"/>
          </a:xfrm>
          <a:prstGeom prst="rect">
            <a:avLst/>
          </a:prstGeom>
        </p:spPr>
      </p:pic>
      <p:sp>
        <p:nvSpPr>
          <p:cNvPr id="20" name="Rettangolo 19"/>
          <p:cNvSpPr/>
          <p:nvPr/>
        </p:nvSpPr>
        <p:spPr>
          <a:xfrm>
            <a:off x="-10634" y="4907805"/>
            <a:ext cx="10163175" cy="1500411"/>
          </a:xfrm>
          <a:prstGeom prst="rect">
            <a:avLst/>
          </a:prstGeom>
        </p:spPr>
        <p:txBody>
          <a:bodyPr wrap="square">
            <a:spAutoFit/>
          </a:bodyPr>
          <a:lstStyle/>
          <a:p>
            <a:pPr>
              <a:lnSpc>
                <a:spcPct val="150000"/>
              </a:lnSpc>
              <a:buFont typeface="Wingdings" pitchFamily="2" charset="2"/>
              <a:buChar char="q"/>
            </a:pPr>
            <a:r>
              <a:rPr lang="en-GB" sz="1500" dirty="0" smtClean="0">
                <a:solidFill>
                  <a:srgbClr val="003399"/>
                </a:solidFill>
              </a:rPr>
              <a:t>  Overall charge to voltage gain very close to the expected one (max. deviation </a:t>
            </a:r>
            <a:r>
              <a:rPr lang="en-GB" sz="1500" dirty="0" smtClean="0">
                <a:solidFill>
                  <a:srgbClr val="003399"/>
                </a:solidFill>
                <a:sym typeface="Symbol"/>
              </a:rPr>
              <a:t> 6%)</a:t>
            </a:r>
            <a:endParaRPr lang="en-GB" sz="1500" dirty="0" smtClean="0">
              <a:solidFill>
                <a:srgbClr val="003399"/>
              </a:solidFill>
            </a:endParaRPr>
          </a:p>
          <a:p>
            <a:pPr>
              <a:lnSpc>
                <a:spcPct val="150000"/>
              </a:lnSpc>
              <a:buFont typeface="Wingdings" pitchFamily="2" charset="2"/>
              <a:buChar char="q"/>
            </a:pPr>
            <a:r>
              <a:rPr lang="en-GB" sz="1500" dirty="0" smtClean="0">
                <a:solidFill>
                  <a:srgbClr val="003399"/>
                </a:solidFill>
              </a:rPr>
              <a:t>  Max dynamic range </a:t>
            </a:r>
            <a:r>
              <a:rPr lang="en-GB" sz="1500" dirty="0" smtClean="0">
                <a:solidFill>
                  <a:srgbClr val="003399"/>
                </a:solidFill>
                <a:sym typeface="Symbol" pitchFamily="18" charset="2"/>
              </a:rPr>
              <a:t></a:t>
            </a:r>
            <a:r>
              <a:rPr lang="en-GB" sz="1500" dirty="0" smtClean="0">
                <a:solidFill>
                  <a:srgbClr val="003399"/>
                </a:solidFill>
              </a:rPr>
              <a:t> 70pC @ C</a:t>
            </a:r>
            <a:r>
              <a:rPr lang="en-GB" sz="1500" baseline="-25000" dirty="0" smtClean="0">
                <a:solidFill>
                  <a:srgbClr val="003399"/>
                </a:solidFill>
              </a:rPr>
              <a:t>F</a:t>
            </a:r>
            <a:r>
              <a:rPr lang="en-GB" sz="1500" dirty="0" smtClean="0">
                <a:solidFill>
                  <a:srgbClr val="003399"/>
                </a:solidFill>
              </a:rPr>
              <a:t>=3pF (1% linearity error)</a:t>
            </a:r>
          </a:p>
          <a:p>
            <a:pPr>
              <a:lnSpc>
                <a:spcPct val="150000"/>
              </a:lnSpc>
              <a:buFont typeface="Wingdings" pitchFamily="2" charset="2"/>
              <a:buChar char="q"/>
            </a:pPr>
            <a:r>
              <a:rPr lang="en-GB" sz="1500" dirty="0" smtClean="0">
                <a:solidFill>
                  <a:srgbClr val="003399"/>
                </a:solidFill>
              </a:rPr>
              <a:t>  Best results of energy resolution </a:t>
            </a:r>
            <a:r>
              <a:rPr lang="en-GB" sz="1500" dirty="0" smtClean="0">
                <a:solidFill>
                  <a:srgbClr val="003399"/>
                </a:solidFill>
                <a:sym typeface="Symbol"/>
              </a:rPr>
              <a:t> 11% (LYSO scintillator, Hamamatsu MPPC 3x3mm</a:t>
            </a:r>
            <a:r>
              <a:rPr lang="en-GB" sz="1500" baseline="30000" dirty="0" smtClean="0">
                <a:solidFill>
                  <a:srgbClr val="003399"/>
                </a:solidFill>
                <a:sym typeface="Symbol"/>
              </a:rPr>
              <a:t>2</a:t>
            </a:r>
            <a:r>
              <a:rPr lang="en-GB" sz="1500" dirty="0" smtClean="0">
                <a:solidFill>
                  <a:srgbClr val="003399"/>
                </a:solidFill>
                <a:sym typeface="Symbol"/>
              </a:rPr>
              <a:t>, </a:t>
            </a:r>
            <a:r>
              <a:rPr lang="en-GB" sz="1500" baseline="30000" dirty="0" smtClean="0">
                <a:solidFill>
                  <a:srgbClr val="003399"/>
                </a:solidFill>
                <a:sym typeface="Symbol"/>
              </a:rPr>
              <a:t>22</a:t>
            </a:r>
            <a:r>
              <a:rPr lang="en-GB" sz="1500" dirty="0" smtClean="0">
                <a:solidFill>
                  <a:srgbClr val="003399"/>
                </a:solidFill>
                <a:sym typeface="Symbol"/>
              </a:rPr>
              <a:t>Na source)</a:t>
            </a:r>
          </a:p>
          <a:p>
            <a:pPr>
              <a:lnSpc>
                <a:spcPct val="150000"/>
              </a:lnSpc>
              <a:buFont typeface="Wingdings" pitchFamily="2" charset="2"/>
              <a:buChar char="q"/>
            </a:pPr>
            <a:r>
              <a:rPr lang="en-GB" sz="1500" dirty="0" smtClean="0">
                <a:solidFill>
                  <a:srgbClr val="003399"/>
                </a:solidFill>
                <a:sym typeface="Symbol"/>
              </a:rPr>
              <a:t>  Timing accuracy of the fast-OR output: </a:t>
            </a:r>
            <a:r>
              <a:rPr lang="en-GB" dirty="0" smtClean="0">
                <a:solidFill>
                  <a:srgbClr val="003399"/>
                </a:solidFill>
                <a:sym typeface="Symbol"/>
              </a:rPr>
              <a:t></a:t>
            </a:r>
            <a:r>
              <a:rPr lang="en-GB" sz="1500" dirty="0" smtClean="0">
                <a:solidFill>
                  <a:srgbClr val="003399"/>
                </a:solidFill>
                <a:sym typeface="Symbol"/>
              </a:rPr>
              <a:t> </a:t>
            </a:r>
            <a:r>
              <a:rPr lang="en-GB" dirty="0" smtClean="0">
                <a:solidFill>
                  <a:srgbClr val="003399"/>
                </a:solidFill>
                <a:sym typeface="Symbol"/>
              </a:rPr>
              <a:t> 115ps</a:t>
            </a:r>
            <a:endParaRPr lang="en-US" dirty="0"/>
          </a:p>
        </p:txBody>
      </p:sp>
      <p:sp>
        <p:nvSpPr>
          <p:cNvPr id="6" name="Segnaposto numero diapositiva 5"/>
          <p:cNvSpPr>
            <a:spLocks noGrp="1"/>
          </p:cNvSpPr>
          <p:nvPr>
            <p:ph type="sldNum" sz="quarter" idx="12"/>
          </p:nvPr>
        </p:nvSpPr>
        <p:spPr>
          <a:xfrm>
            <a:off x="7577785" y="6489784"/>
            <a:ext cx="2311400" cy="368216"/>
          </a:xfrm>
        </p:spPr>
        <p:txBody>
          <a:bodyPr/>
          <a:lstStyle/>
          <a:p>
            <a:pPr>
              <a:defRPr/>
            </a:pPr>
            <a:fld id="{10AB75ED-EDCE-4E10-98BF-56B32C73EC4F}" type="slidenum">
              <a:rPr lang="it-IT" smtClean="0"/>
              <a:pPr>
                <a:defRPr/>
              </a:pPr>
              <a:t>4</a:t>
            </a:fld>
            <a:endParaRPr lang="it-IT" dirty="0"/>
          </a:p>
        </p:txBody>
      </p:sp>
      <p:sp>
        <p:nvSpPr>
          <p:cNvPr id="8" name="Rettangolo 7"/>
          <p:cNvSpPr/>
          <p:nvPr/>
        </p:nvSpPr>
        <p:spPr>
          <a:xfrm>
            <a:off x="0" y="6565612"/>
            <a:ext cx="6014481" cy="292388"/>
          </a:xfrm>
          <a:prstGeom prst="rect">
            <a:avLst/>
          </a:prstGeom>
        </p:spPr>
        <p:txBody>
          <a:bodyPr wrap="square">
            <a:spAutoFit/>
          </a:bodyPr>
          <a:lstStyle/>
          <a:p>
            <a:r>
              <a:rPr lang="it-IT" sz="1300" i="1" dirty="0" smtClean="0">
                <a:solidFill>
                  <a:srgbClr val="003399"/>
                </a:solidFill>
              </a:rPr>
              <a:t>IV </a:t>
            </a:r>
            <a:r>
              <a:rPr lang="it-IT" sz="1300" i="1" dirty="0" err="1" smtClean="0">
                <a:solidFill>
                  <a:srgbClr val="003399"/>
                </a:solidFill>
              </a:rPr>
              <a:t>EU-HadronPhysics</a:t>
            </a:r>
            <a:r>
              <a:rPr lang="it-IT" sz="1300" i="1" dirty="0" smtClean="0">
                <a:solidFill>
                  <a:srgbClr val="003399"/>
                </a:solidFill>
              </a:rPr>
              <a:t> </a:t>
            </a:r>
            <a:r>
              <a:rPr lang="it-IT" sz="1300" i="1" dirty="0" err="1" smtClean="0">
                <a:solidFill>
                  <a:srgbClr val="003399"/>
                </a:solidFill>
              </a:rPr>
              <a:t>Silicon</a:t>
            </a:r>
            <a:r>
              <a:rPr lang="it-IT" sz="1300" i="1" dirty="0" smtClean="0">
                <a:solidFill>
                  <a:srgbClr val="003399"/>
                </a:solidFill>
              </a:rPr>
              <a:t> </a:t>
            </a:r>
            <a:r>
              <a:rPr lang="it-IT" sz="1300" i="1" dirty="0" err="1" smtClean="0">
                <a:solidFill>
                  <a:srgbClr val="003399"/>
                </a:solidFill>
              </a:rPr>
              <a:t>Multiplier</a:t>
            </a:r>
            <a:r>
              <a:rPr lang="it-IT" sz="1300" i="1" dirty="0" smtClean="0">
                <a:solidFill>
                  <a:srgbClr val="003399"/>
                </a:solidFill>
              </a:rPr>
              <a:t> Workshop, Vienna, </a:t>
            </a:r>
            <a:r>
              <a:rPr lang="it-IT" sz="1300" i="1" dirty="0" err="1" smtClean="0">
                <a:solidFill>
                  <a:srgbClr val="003399"/>
                </a:solidFill>
              </a:rPr>
              <a:t>February</a:t>
            </a:r>
            <a:r>
              <a:rPr lang="it-IT" sz="1300" i="1" dirty="0" smtClean="0">
                <a:solidFill>
                  <a:srgbClr val="003399"/>
                </a:solidFill>
              </a:rPr>
              <a:t> 16</a:t>
            </a:r>
            <a:r>
              <a:rPr lang="it-IT" sz="1300" i="1" baseline="30000" dirty="0" smtClean="0">
                <a:solidFill>
                  <a:srgbClr val="003399"/>
                </a:solidFill>
              </a:rPr>
              <a:t>th</a:t>
            </a:r>
            <a:r>
              <a:rPr lang="it-IT" sz="1300" i="1" dirty="0" smtClean="0">
                <a:solidFill>
                  <a:srgbClr val="003399"/>
                </a:solidFill>
              </a:rPr>
              <a:t>, 2013</a:t>
            </a:r>
            <a:endParaRPr lang="it-IT" sz="1300" i="1" dirty="0">
              <a:solidFill>
                <a:srgbClr val="003399"/>
              </a:solidFill>
            </a:endParaRPr>
          </a:p>
        </p:txBody>
      </p:sp>
      <p:sp>
        <p:nvSpPr>
          <p:cNvPr id="9" name="Rettangolo 8"/>
          <p:cNvSpPr>
            <a:spLocks noChangeArrowheads="1"/>
          </p:cNvSpPr>
          <p:nvPr/>
        </p:nvSpPr>
        <p:spPr bwMode="auto">
          <a:xfrm>
            <a:off x="6408994" y="755896"/>
            <a:ext cx="3497006" cy="4708981"/>
          </a:xfrm>
          <a:prstGeom prst="rect">
            <a:avLst/>
          </a:prstGeom>
          <a:noFill/>
          <a:ln w="9525">
            <a:noFill/>
            <a:miter lim="800000"/>
            <a:headEnd/>
            <a:tailEnd/>
          </a:ln>
        </p:spPr>
        <p:txBody>
          <a:bodyPr wrap="square">
            <a:spAutoFit/>
          </a:bodyPr>
          <a:lstStyle/>
          <a:p>
            <a:pPr>
              <a:spcBef>
                <a:spcPct val="50000"/>
              </a:spcBef>
              <a:buFont typeface="Wingdings" pitchFamily="2" charset="2"/>
              <a:buChar char="q"/>
            </a:pPr>
            <a:r>
              <a:rPr lang="en-US" sz="1500" dirty="0" smtClean="0">
                <a:solidFill>
                  <a:srgbClr val="003399"/>
                </a:solidFill>
              </a:rPr>
              <a:t>  Fast-OR output </a:t>
            </a:r>
          </a:p>
          <a:p>
            <a:pPr>
              <a:spcBef>
                <a:spcPct val="50000"/>
              </a:spcBef>
              <a:buFont typeface="Wingdings" pitchFamily="2" charset="2"/>
              <a:buChar char="q"/>
            </a:pPr>
            <a:r>
              <a:rPr lang="en-US" sz="1500" dirty="0" smtClean="0">
                <a:solidFill>
                  <a:srgbClr val="003399"/>
                </a:solidFill>
              </a:rPr>
              <a:t>  SPI interface for the configuration   (56 bits)</a:t>
            </a:r>
          </a:p>
          <a:p>
            <a:pPr>
              <a:spcBef>
                <a:spcPct val="50000"/>
              </a:spcBef>
              <a:buFont typeface="Wingdings" pitchFamily="2" charset="2"/>
              <a:buChar char="q"/>
            </a:pPr>
            <a:r>
              <a:rPr lang="en-US" sz="1500" dirty="0" smtClean="0">
                <a:solidFill>
                  <a:srgbClr val="003399"/>
                </a:solidFill>
              </a:rPr>
              <a:t>  The channels share the same configuration bits</a:t>
            </a:r>
          </a:p>
          <a:p>
            <a:pPr>
              <a:spcBef>
                <a:spcPct val="50000"/>
              </a:spcBef>
              <a:buFont typeface="Wingdings" pitchFamily="2" charset="2"/>
              <a:buChar char="q"/>
            </a:pPr>
            <a:r>
              <a:rPr lang="en-US" sz="1500" dirty="0" smtClean="0">
                <a:solidFill>
                  <a:srgbClr val="003399"/>
                </a:solidFill>
              </a:rPr>
              <a:t>  Conversion logic integrated (only  for testing purposes)</a:t>
            </a:r>
          </a:p>
          <a:p>
            <a:pPr>
              <a:spcBef>
                <a:spcPct val="50000"/>
              </a:spcBef>
              <a:buFont typeface="Wingdings" pitchFamily="2" charset="2"/>
              <a:buChar char="q"/>
            </a:pPr>
            <a:r>
              <a:rPr lang="en-US" sz="1500" dirty="0" smtClean="0">
                <a:solidFill>
                  <a:srgbClr val="003399"/>
                </a:solidFill>
              </a:rPr>
              <a:t>  Sparse and serial acquisition modes, with internal (fast-OR output) or external trigger</a:t>
            </a:r>
          </a:p>
          <a:p>
            <a:pPr>
              <a:spcBef>
                <a:spcPct val="50000"/>
              </a:spcBef>
              <a:buFont typeface="Wingdings" pitchFamily="2" charset="2"/>
              <a:buChar char="q"/>
            </a:pPr>
            <a:r>
              <a:rPr lang="en-US" sz="1500" dirty="0" smtClean="0">
                <a:solidFill>
                  <a:srgbClr val="003399"/>
                </a:solidFill>
              </a:rPr>
              <a:t>  “Coincidence” signal (for read-out acknowledgement) </a:t>
            </a:r>
          </a:p>
          <a:p>
            <a:pPr>
              <a:spcBef>
                <a:spcPct val="50000"/>
              </a:spcBef>
              <a:buFont typeface="Wingdings" pitchFamily="2" charset="2"/>
              <a:buChar char="q"/>
            </a:pPr>
            <a:r>
              <a:rPr lang="en-US" sz="1500" dirty="0" smtClean="0">
                <a:solidFill>
                  <a:srgbClr val="003399"/>
                </a:solidFill>
              </a:rPr>
              <a:t>  Internal reference generation (</a:t>
            </a:r>
            <a:r>
              <a:rPr lang="en-US" sz="1500" dirty="0" err="1" smtClean="0">
                <a:solidFill>
                  <a:srgbClr val="003399"/>
                </a:solidFill>
              </a:rPr>
              <a:t>bandgap</a:t>
            </a:r>
            <a:r>
              <a:rPr lang="en-US" sz="1500" dirty="0" smtClean="0">
                <a:solidFill>
                  <a:srgbClr val="003399"/>
                </a:solidFill>
              </a:rPr>
              <a:t> based)</a:t>
            </a:r>
          </a:p>
          <a:p>
            <a:pPr>
              <a:spcBef>
                <a:spcPct val="50000"/>
              </a:spcBef>
            </a:pPr>
            <a:endParaRPr lang="en-US" sz="1500" dirty="0" smtClean="0">
              <a:solidFill>
                <a:srgbClr val="003399"/>
              </a:solidFill>
            </a:endParaRPr>
          </a:p>
          <a:p>
            <a:pPr>
              <a:spcBef>
                <a:spcPct val="50000"/>
              </a:spcBef>
            </a:pPr>
            <a:endParaRPr lang="en-US" sz="1500" dirty="0" smtClean="0">
              <a:solidFill>
                <a:srgbClr val="00339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0" y="200472"/>
            <a:ext cx="9906000" cy="488950"/>
          </a:xfrm>
          <a:prstGeom prst="rect">
            <a:avLst/>
          </a:prstGeom>
          <a:solidFill>
            <a:schemeClr val="accent2"/>
          </a:solidFill>
          <a:ln w="9525" algn="ctr">
            <a:noFill/>
            <a:miter lim="800000"/>
            <a:headEnd/>
            <a:tailEnd/>
          </a:ln>
        </p:spPr>
        <p:txBody>
          <a:bodyPr>
            <a:spAutoFit/>
          </a:bodyPr>
          <a:lstStyle/>
          <a:p>
            <a:pPr>
              <a:spcBef>
                <a:spcPct val="50000"/>
              </a:spcBef>
            </a:pPr>
            <a:r>
              <a:rPr lang="it-IT" sz="2400" dirty="0">
                <a:solidFill>
                  <a:schemeClr val="bg1"/>
                </a:solidFill>
              </a:rPr>
              <a:t>  </a:t>
            </a:r>
            <a:r>
              <a:rPr lang="en-US" altLang="en-US" sz="2600" b="1" dirty="0" smtClean="0">
                <a:solidFill>
                  <a:srgbClr val="FFFFFF"/>
                </a:solidFill>
                <a:ea typeface="Osaka"/>
                <a:cs typeface="Osaka"/>
              </a:rPr>
              <a:t>BASIC32: layout and perspective applications</a:t>
            </a:r>
            <a:endParaRPr lang="en-US" sz="2600" b="1" dirty="0">
              <a:solidFill>
                <a:srgbClr val="FFFFFF"/>
              </a:solidFill>
              <a:ea typeface="Osaka"/>
              <a:cs typeface="Osaka"/>
            </a:endParaRPr>
          </a:p>
        </p:txBody>
      </p:sp>
      <p:pic>
        <p:nvPicPr>
          <p:cNvPr id="82949" name="Picture 8" descr="basic_32_fig"/>
          <p:cNvPicPr>
            <a:picLocks noChangeAspect="1" noChangeArrowheads="1"/>
          </p:cNvPicPr>
          <p:nvPr/>
        </p:nvPicPr>
        <p:blipFill>
          <a:blip r:embed="rId3" cstate="print"/>
          <a:srcRect/>
          <a:stretch>
            <a:fillRect/>
          </a:stretch>
        </p:blipFill>
        <p:spPr bwMode="auto">
          <a:xfrm rot="5400000">
            <a:off x="92043" y="1596374"/>
            <a:ext cx="4638675" cy="3638550"/>
          </a:xfrm>
          <a:prstGeom prst="rect">
            <a:avLst/>
          </a:prstGeom>
          <a:noFill/>
          <a:ln w="9525">
            <a:noFill/>
            <a:miter lim="800000"/>
            <a:headEnd/>
            <a:tailEnd/>
          </a:ln>
        </p:spPr>
      </p:pic>
      <p:sp>
        <p:nvSpPr>
          <p:cNvPr id="82950" name="Rettangolo 5"/>
          <p:cNvSpPr>
            <a:spLocks noChangeArrowheads="1"/>
          </p:cNvSpPr>
          <p:nvPr/>
        </p:nvSpPr>
        <p:spPr bwMode="auto">
          <a:xfrm>
            <a:off x="706224" y="5994493"/>
            <a:ext cx="3467616" cy="338554"/>
          </a:xfrm>
          <a:prstGeom prst="rect">
            <a:avLst/>
          </a:prstGeom>
          <a:noFill/>
          <a:ln w="9525">
            <a:noFill/>
            <a:miter lim="800000"/>
            <a:headEnd/>
            <a:tailEnd/>
          </a:ln>
        </p:spPr>
        <p:txBody>
          <a:bodyPr wrap="none">
            <a:spAutoFit/>
          </a:bodyPr>
          <a:lstStyle/>
          <a:p>
            <a:pPr algn="ctr">
              <a:spcBef>
                <a:spcPct val="50000"/>
              </a:spcBef>
            </a:pPr>
            <a:r>
              <a:rPr lang="en-US" b="1" i="1" dirty="0" smtClean="0">
                <a:solidFill>
                  <a:srgbClr val="003399"/>
                </a:solidFill>
              </a:rPr>
              <a:t>Layout of BASIC32   (</a:t>
            </a:r>
            <a:r>
              <a:rPr lang="en-US" b="1" i="1" dirty="0">
                <a:solidFill>
                  <a:srgbClr val="003399"/>
                </a:solidFill>
              </a:rPr>
              <a:t>5 x 3.9 mm</a:t>
            </a:r>
            <a:r>
              <a:rPr lang="en-US" b="1" i="1" baseline="30000" dirty="0">
                <a:solidFill>
                  <a:srgbClr val="003399"/>
                </a:solidFill>
              </a:rPr>
              <a:t>2</a:t>
            </a:r>
            <a:r>
              <a:rPr lang="en-US" b="1" i="1" dirty="0">
                <a:solidFill>
                  <a:srgbClr val="003399"/>
                </a:solidFill>
              </a:rPr>
              <a:t>)</a:t>
            </a:r>
          </a:p>
        </p:txBody>
      </p:sp>
      <p:sp>
        <p:nvSpPr>
          <p:cNvPr id="9" name="Rettangolo 8"/>
          <p:cNvSpPr>
            <a:spLocks noChangeArrowheads="1"/>
          </p:cNvSpPr>
          <p:nvPr/>
        </p:nvSpPr>
        <p:spPr bwMode="auto">
          <a:xfrm>
            <a:off x="4582631" y="2414605"/>
            <a:ext cx="5236718" cy="4080604"/>
          </a:xfrm>
          <a:prstGeom prst="rect">
            <a:avLst/>
          </a:prstGeom>
          <a:noFill/>
          <a:ln w="9525">
            <a:noFill/>
            <a:miter lim="800000"/>
            <a:headEnd/>
            <a:tailEnd/>
          </a:ln>
        </p:spPr>
        <p:txBody>
          <a:bodyPr wrap="square">
            <a:spAutoFit/>
          </a:bodyPr>
          <a:lstStyle/>
          <a:p>
            <a:pPr>
              <a:lnSpc>
                <a:spcPts val="2500"/>
              </a:lnSpc>
              <a:spcBef>
                <a:spcPct val="50000"/>
              </a:spcBef>
              <a:spcAft>
                <a:spcPts val="0"/>
              </a:spcAft>
              <a:buFont typeface="Wingdings" pitchFamily="2" charset="2"/>
              <a:buChar char="q"/>
            </a:pPr>
            <a:r>
              <a:rPr lang="en-US" sz="1500" dirty="0" smtClean="0">
                <a:solidFill>
                  <a:srgbClr val="003399"/>
                </a:solidFill>
              </a:rPr>
              <a:t>  Few prototypes still available (less than 10) in JLCC68 ceramic package</a:t>
            </a:r>
          </a:p>
          <a:p>
            <a:pPr>
              <a:lnSpc>
                <a:spcPts val="2500"/>
              </a:lnSpc>
              <a:spcBef>
                <a:spcPct val="50000"/>
              </a:spcBef>
              <a:spcAft>
                <a:spcPts val="0"/>
              </a:spcAft>
              <a:buFont typeface="Wingdings" pitchFamily="2" charset="2"/>
              <a:buChar char="q"/>
            </a:pPr>
            <a:r>
              <a:rPr lang="en-US" sz="1500" dirty="0" smtClean="0">
                <a:solidFill>
                  <a:srgbClr val="003399"/>
                </a:solidFill>
              </a:rPr>
              <a:t>  Read-out system based on a FPGA development board, designed by INFN Turin</a:t>
            </a:r>
          </a:p>
          <a:p>
            <a:pPr>
              <a:lnSpc>
                <a:spcPts val="2500"/>
              </a:lnSpc>
              <a:spcBef>
                <a:spcPct val="50000"/>
              </a:spcBef>
              <a:spcAft>
                <a:spcPts val="0"/>
              </a:spcAft>
              <a:buFont typeface="Wingdings" pitchFamily="2" charset="2"/>
              <a:buChar char="q"/>
            </a:pPr>
            <a:r>
              <a:rPr lang="en-US" sz="1500" dirty="0" smtClean="0">
                <a:solidFill>
                  <a:srgbClr val="003399"/>
                </a:solidFill>
              </a:rPr>
              <a:t>  Application of the </a:t>
            </a:r>
            <a:r>
              <a:rPr lang="en-US" sz="1500" dirty="0" err="1" smtClean="0">
                <a:solidFill>
                  <a:srgbClr val="003399"/>
                </a:solidFill>
              </a:rPr>
              <a:t>ASIC+read</a:t>
            </a:r>
            <a:r>
              <a:rPr lang="en-US" sz="1500" dirty="0" smtClean="0">
                <a:solidFill>
                  <a:srgbClr val="003399"/>
                </a:solidFill>
              </a:rPr>
              <a:t>-out system: read out of SiPM matrices coupled to a continuous slab of scintillator (Pisa)</a:t>
            </a:r>
          </a:p>
          <a:p>
            <a:pPr>
              <a:lnSpc>
                <a:spcPts val="2500"/>
              </a:lnSpc>
              <a:spcBef>
                <a:spcPct val="50000"/>
              </a:spcBef>
              <a:spcAft>
                <a:spcPts val="0"/>
              </a:spcAft>
              <a:buFont typeface="Wingdings" pitchFamily="2" charset="2"/>
              <a:buChar char="q"/>
            </a:pPr>
            <a:r>
              <a:rPr lang="en-US" sz="1500" dirty="0" smtClean="0">
                <a:solidFill>
                  <a:srgbClr val="003399"/>
                </a:solidFill>
              </a:rPr>
              <a:t>  Possible future application: read out of scintillating fibers in a dose profiler, aimed at studying nuclear fragmentation in </a:t>
            </a:r>
            <a:r>
              <a:rPr lang="en-US" sz="1500" dirty="0" err="1" smtClean="0">
                <a:solidFill>
                  <a:srgbClr val="003399"/>
                </a:solidFill>
              </a:rPr>
              <a:t>hadrontherapy</a:t>
            </a:r>
            <a:r>
              <a:rPr lang="en-US" sz="1500" dirty="0" smtClean="0">
                <a:solidFill>
                  <a:srgbClr val="003399"/>
                </a:solidFill>
              </a:rPr>
              <a:t> (La </a:t>
            </a:r>
            <a:r>
              <a:rPr lang="en-US" sz="1500" dirty="0" err="1" smtClean="0">
                <a:solidFill>
                  <a:srgbClr val="003399"/>
                </a:solidFill>
              </a:rPr>
              <a:t>Sapienza</a:t>
            </a:r>
            <a:r>
              <a:rPr lang="en-US" sz="1500" dirty="0" smtClean="0">
                <a:solidFill>
                  <a:srgbClr val="003399"/>
                </a:solidFill>
              </a:rPr>
              <a:t> University, Rome)</a:t>
            </a:r>
          </a:p>
          <a:p>
            <a:pPr>
              <a:lnSpc>
                <a:spcPts val="2500"/>
              </a:lnSpc>
              <a:spcBef>
                <a:spcPct val="50000"/>
              </a:spcBef>
            </a:pPr>
            <a:endParaRPr lang="en-US" sz="1500" dirty="0" smtClean="0">
              <a:solidFill>
                <a:srgbClr val="003399"/>
              </a:solidFill>
            </a:endParaRPr>
          </a:p>
        </p:txBody>
      </p:sp>
      <p:pic>
        <p:nvPicPr>
          <p:cNvPr id="10" name="Immagine 9" descr="P1000496.JPG"/>
          <p:cNvPicPr>
            <a:picLocks noChangeAspect="1"/>
          </p:cNvPicPr>
          <p:nvPr/>
        </p:nvPicPr>
        <p:blipFill>
          <a:blip r:embed="rId4" cstate="print"/>
          <a:stretch>
            <a:fillRect/>
          </a:stretch>
        </p:blipFill>
        <p:spPr>
          <a:xfrm rot="16200000">
            <a:off x="6060555" y="904702"/>
            <a:ext cx="1426435" cy="1336166"/>
          </a:xfrm>
          <a:prstGeom prst="rect">
            <a:avLst/>
          </a:prstGeom>
        </p:spPr>
      </p:pic>
      <p:cxnSp>
        <p:nvCxnSpPr>
          <p:cNvPr id="12" name="Connettore 2 11"/>
          <p:cNvCxnSpPr/>
          <p:nvPr/>
        </p:nvCxnSpPr>
        <p:spPr>
          <a:xfrm>
            <a:off x="7608888" y="948059"/>
            <a:ext cx="0" cy="123976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Rettangolo 5"/>
          <p:cNvSpPr>
            <a:spLocks noChangeArrowheads="1"/>
          </p:cNvSpPr>
          <p:nvPr/>
        </p:nvSpPr>
        <p:spPr bwMode="auto">
          <a:xfrm>
            <a:off x="7568798" y="1383507"/>
            <a:ext cx="994183" cy="338554"/>
          </a:xfrm>
          <a:prstGeom prst="rect">
            <a:avLst/>
          </a:prstGeom>
          <a:noFill/>
          <a:ln w="9525">
            <a:noFill/>
            <a:miter lim="800000"/>
            <a:headEnd/>
            <a:tailEnd/>
          </a:ln>
        </p:spPr>
        <p:txBody>
          <a:bodyPr wrap="none">
            <a:spAutoFit/>
          </a:bodyPr>
          <a:lstStyle/>
          <a:p>
            <a:pPr algn="ctr">
              <a:spcBef>
                <a:spcPct val="50000"/>
              </a:spcBef>
            </a:pPr>
            <a:r>
              <a:rPr lang="en-US" b="1" i="1" dirty="0" smtClean="0">
                <a:solidFill>
                  <a:srgbClr val="003399"/>
                </a:solidFill>
                <a:sym typeface="Symbol"/>
              </a:rPr>
              <a:t> 2.5 cm</a:t>
            </a:r>
            <a:endParaRPr lang="en-US" b="1" i="1" dirty="0">
              <a:solidFill>
                <a:srgbClr val="003399"/>
              </a:solidFill>
            </a:endParaRPr>
          </a:p>
        </p:txBody>
      </p:sp>
      <p:sp>
        <p:nvSpPr>
          <p:cNvPr id="16" name="Segnaposto numero diapositiva 6"/>
          <p:cNvSpPr>
            <a:spLocks noGrp="1"/>
          </p:cNvSpPr>
          <p:nvPr>
            <p:ph type="sldNum" sz="quarter" idx="12"/>
          </p:nvPr>
        </p:nvSpPr>
        <p:spPr>
          <a:xfrm>
            <a:off x="7594600" y="6530606"/>
            <a:ext cx="2311400" cy="327394"/>
          </a:xfrm>
        </p:spPr>
        <p:txBody>
          <a:bodyPr/>
          <a:lstStyle/>
          <a:p>
            <a:pPr>
              <a:defRPr/>
            </a:pPr>
            <a:fld id="{10AB75ED-EDCE-4E10-98BF-56B32C73EC4F}" type="slidenum">
              <a:rPr lang="it-IT" smtClean="0"/>
              <a:pPr>
                <a:defRPr/>
              </a:pPr>
              <a:t>5</a:t>
            </a:fld>
            <a:endParaRPr lang="it-IT" dirty="0"/>
          </a:p>
        </p:txBody>
      </p:sp>
      <p:sp>
        <p:nvSpPr>
          <p:cNvPr id="18" name="Rettangolo 17"/>
          <p:cNvSpPr/>
          <p:nvPr/>
        </p:nvSpPr>
        <p:spPr>
          <a:xfrm>
            <a:off x="0" y="6565612"/>
            <a:ext cx="6014481" cy="292388"/>
          </a:xfrm>
          <a:prstGeom prst="rect">
            <a:avLst/>
          </a:prstGeom>
        </p:spPr>
        <p:txBody>
          <a:bodyPr wrap="square">
            <a:spAutoFit/>
          </a:bodyPr>
          <a:lstStyle/>
          <a:p>
            <a:r>
              <a:rPr lang="it-IT" sz="1300" i="1" dirty="0" smtClean="0">
                <a:solidFill>
                  <a:srgbClr val="003399"/>
                </a:solidFill>
              </a:rPr>
              <a:t>IV </a:t>
            </a:r>
            <a:r>
              <a:rPr lang="it-IT" sz="1300" i="1" dirty="0" err="1" smtClean="0">
                <a:solidFill>
                  <a:srgbClr val="003399"/>
                </a:solidFill>
              </a:rPr>
              <a:t>EU-HadronPhysics</a:t>
            </a:r>
            <a:r>
              <a:rPr lang="it-IT" sz="1300" i="1" dirty="0" smtClean="0">
                <a:solidFill>
                  <a:srgbClr val="003399"/>
                </a:solidFill>
              </a:rPr>
              <a:t> </a:t>
            </a:r>
            <a:r>
              <a:rPr lang="it-IT" sz="1300" i="1" dirty="0" err="1" smtClean="0">
                <a:solidFill>
                  <a:srgbClr val="003399"/>
                </a:solidFill>
              </a:rPr>
              <a:t>Silicon</a:t>
            </a:r>
            <a:r>
              <a:rPr lang="it-IT" sz="1300" i="1" dirty="0" smtClean="0">
                <a:solidFill>
                  <a:srgbClr val="003399"/>
                </a:solidFill>
              </a:rPr>
              <a:t> </a:t>
            </a:r>
            <a:r>
              <a:rPr lang="it-IT" sz="1300" i="1" dirty="0" err="1" smtClean="0">
                <a:solidFill>
                  <a:srgbClr val="003399"/>
                </a:solidFill>
              </a:rPr>
              <a:t>Multiplier</a:t>
            </a:r>
            <a:r>
              <a:rPr lang="it-IT" sz="1300" i="1" dirty="0" smtClean="0">
                <a:solidFill>
                  <a:srgbClr val="003399"/>
                </a:solidFill>
              </a:rPr>
              <a:t> Workshop, Vienna, </a:t>
            </a:r>
            <a:r>
              <a:rPr lang="it-IT" sz="1300" i="1" dirty="0" err="1" smtClean="0">
                <a:solidFill>
                  <a:srgbClr val="003399"/>
                </a:solidFill>
              </a:rPr>
              <a:t>February</a:t>
            </a:r>
            <a:r>
              <a:rPr lang="it-IT" sz="1300" i="1" dirty="0" smtClean="0">
                <a:solidFill>
                  <a:srgbClr val="003399"/>
                </a:solidFill>
              </a:rPr>
              <a:t> 16</a:t>
            </a:r>
            <a:r>
              <a:rPr lang="it-IT" sz="1300" i="1" baseline="30000" dirty="0" smtClean="0">
                <a:solidFill>
                  <a:srgbClr val="003399"/>
                </a:solidFill>
              </a:rPr>
              <a:t>th</a:t>
            </a:r>
            <a:r>
              <a:rPr lang="it-IT" sz="1300" i="1" dirty="0" smtClean="0">
                <a:solidFill>
                  <a:srgbClr val="003399"/>
                </a:solidFill>
              </a:rPr>
              <a:t>, 2013</a:t>
            </a:r>
            <a:endParaRPr lang="it-IT" sz="1300" i="1" dirty="0">
              <a:solidFill>
                <a:srgbClr val="003399"/>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2"/>
          <p:cNvSpPr txBox="1">
            <a:spLocks noChangeArrowheads="1"/>
          </p:cNvSpPr>
          <p:nvPr/>
        </p:nvSpPr>
        <p:spPr bwMode="auto">
          <a:xfrm>
            <a:off x="0" y="212725"/>
            <a:ext cx="9906000" cy="488950"/>
          </a:xfrm>
          <a:prstGeom prst="rect">
            <a:avLst/>
          </a:prstGeom>
          <a:solidFill>
            <a:schemeClr val="accent2"/>
          </a:solidFill>
          <a:ln w="9525" algn="ctr">
            <a:noFill/>
            <a:miter lim="800000"/>
            <a:headEnd/>
            <a:tailEnd/>
          </a:ln>
        </p:spPr>
        <p:txBody>
          <a:bodyPr>
            <a:spAutoFit/>
          </a:bodyPr>
          <a:lstStyle/>
          <a:p>
            <a:pPr>
              <a:spcBef>
                <a:spcPct val="50000"/>
              </a:spcBef>
            </a:pPr>
            <a:r>
              <a:rPr lang="en-US" altLang="en-US" sz="2600" b="1" dirty="0">
                <a:solidFill>
                  <a:schemeClr val="bg1"/>
                </a:solidFill>
                <a:ea typeface="Osaka"/>
                <a:cs typeface="Osaka"/>
              </a:rPr>
              <a:t> </a:t>
            </a:r>
            <a:r>
              <a:rPr lang="en-US" altLang="en-US" sz="2600" b="1" dirty="0" smtClean="0">
                <a:solidFill>
                  <a:schemeClr val="bg1"/>
                </a:solidFill>
                <a:ea typeface="Osaka"/>
                <a:cs typeface="Osaka"/>
              </a:rPr>
              <a:t>A different architecture: motivations</a:t>
            </a:r>
            <a:endParaRPr lang="en-US" sz="2600" b="1" dirty="0">
              <a:solidFill>
                <a:schemeClr val="bg1"/>
              </a:solidFill>
              <a:ea typeface="Osaka"/>
              <a:cs typeface="Osaka"/>
            </a:endParaRPr>
          </a:p>
        </p:txBody>
      </p:sp>
      <p:sp>
        <p:nvSpPr>
          <p:cNvPr id="4" name="Text Box 4"/>
          <p:cNvSpPr txBox="1">
            <a:spLocks noChangeArrowheads="1"/>
          </p:cNvSpPr>
          <p:nvPr/>
        </p:nvSpPr>
        <p:spPr bwMode="auto">
          <a:xfrm>
            <a:off x="-22236" y="516981"/>
            <a:ext cx="4738687" cy="1431385"/>
          </a:xfrm>
          <a:prstGeom prst="rect">
            <a:avLst/>
          </a:prstGeom>
          <a:noFill/>
          <a:ln w="9525">
            <a:noFill/>
            <a:miter lim="800000"/>
            <a:headEnd/>
            <a:tailEnd/>
          </a:ln>
        </p:spPr>
        <p:txBody>
          <a:bodyPr/>
          <a:lstStyle/>
          <a:p>
            <a:pPr marL="190500" lvl="1">
              <a:spcBef>
                <a:spcPts val="0"/>
              </a:spcBef>
              <a:defRPr/>
            </a:pPr>
            <a:endParaRPr lang="en-US" sz="1500" i="1" dirty="0" smtClean="0">
              <a:solidFill>
                <a:srgbClr val="003399"/>
              </a:solidFill>
              <a:latin typeface="Arial" pitchFamily="34" charset="0"/>
            </a:endParaRPr>
          </a:p>
          <a:p>
            <a:pPr marL="190500" lvl="1" algn="ctr">
              <a:spcBef>
                <a:spcPts val="0"/>
              </a:spcBef>
              <a:defRPr/>
            </a:pPr>
            <a:r>
              <a:rPr lang="en-US" sz="1500" b="1" i="1" dirty="0" smtClean="0">
                <a:solidFill>
                  <a:srgbClr val="003399"/>
                </a:solidFill>
                <a:latin typeface="Arial" pitchFamily="34" charset="0"/>
              </a:rPr>
              <a:t>Application: continuous scintillator slab</a:t>
            </a:r>
            <a:endParaRPr lang="en-US" sz="1500" i="1" dirty="0" smtClean="0">
              <a:solidFill>
                <a:srgbClr val="003399"/>
              </a:solidFill>
              <a:latin typeface="Arial" pitchFamily="34" charset="0"/>
            </a:endParaRPr>
          </a:p>
          <a:p>
            <a:pPr marL="190500" lvl="1">
              <a:spcBef>
                <a:spcPts val="0"/>
              </a:spcBef>
              <a:defRPr/>
            </a:pPr>
            <a:endParaRPr lang="en-US" sz="1500" i="1" dirty="0" smtClean="0">
              <a:solidFill>
                <a:srgbClr val="003399"/>
              </a:solidFill>
              <a:latin typeface="Arial" pitchFamily="34" charset="0"/>
            </a:endParaRPr>
          </a:p>
          <a:p>
            <a:pPr marL="190500" lvl="1" algn="just">
              <a:spcBef>
                <a:spcPts val="0"/>
              </a:spcBef>
              <a:buFont typeface="Wingdings" pitchFamily="2" charset="2"/>
              <a:buChar char="q"/>
              <a:defRPr/>
            </a:pPr>
            <a:r>
              <a:rPr lang="en-US" sz="1500" dirty="0" smtClean="0">
                <a:solidFill>
                  <a:srgbClr val="003399"/>
                </a:solidFill>
                <a:latin typeface="Arial" pitchFamily="34" charset="0"/>
              </a:rPr>
              <a:t> The Depth Of Interaction information can be related to the asymmetry of the cluster of SiPM found over threshold on the two sides of the scintillator</a:t>
            </a:r>
          </a:p>
          <a:p>
            <a:pPr marL="190500" lvl="1">
              <a:spcBef>
                <a:spcPts val="0"/>
              </a:spcBef>
              <a:defRPr/>
            </a:pPr>
            <a:endParaRPr lang="en-US" sz="1500" dirty="0" smtClean="0">
              <a:solidFill>
                <a:srgbClr val="003399"/>
              </a:solidFill>
              <a:latin typeface="Arial" pitchFamily="34" charset="0"/>
            </a:endParaRPr>
          </a:p>
          <a:p>
            <a:pPr marL="190500" lvl="1">
              <a:spcBef>
                <a:spcPts val="0"/>
              </a:spcBef>
              <a:buFont typeface="Wingdings" pitchFamily="2" charset="2"/>
              <a:buChar char="q"/>
              <a:defRPr/>
            </a:pPr>
            <a:r>
              <a:rPr lang="en-US" sz="1500" dirty="0" smtClean="0">
                <a:solidFill>
                  <a:srgbClr val="003399"/>
                </a:solidFill>
                <a:latin typeface="Arial" pitchFamily="34" charset="0"/>
              </a:rPr>
              <a:t> SiPMs at the border of the cluster receive a small total number of photons, distributed in time according to the time constant of the scintillator </a:t>
            </a:r>
          </a:p>
          <a:p>
            <a:pPr marL="190500" lvl="1">
              <a:spcBef>
                <a:spcPts val="0"/>
              </a:spcBef>
              <a:defRPr/>
            </a:pPr>
            <a:endParaRPr lang="en-US" sz="1500" dirty="0" smtClean="0">
              <a:solidFill>
                <a:srgbClr val="003399"/>
              </a:solidFill>
              <a:latin typeface="Arial" pitchFamily="34" charset="0"/>
            </a:endParaRPr>
          </a:p>
          <a:p>
            <a:pPr marL="190500" lvl="1">
              <a:spcBef>
                <a:spcPts val="0"/>
              </a:spcBef>
              <a:buFont typeface="Wingdings" pitchFamily="2" charset="2"/>
              <a:buChar char="q"/>
              <a:defRPr/>
            </a:pPr>
            <a:r>
              <a:rPr lang="en-US" sz="1500" dirty="0" smtClean="0">
                <a:solidFill>
                  <a:srgbClr val="003399"/>
                </a:solidFill>
                <a:latin typeface="Arial" pitchFamily="34" charset="0"/>
              </a:rPr>
              <a:t> The related current signal can be under the threshold set on the current level, thus these detectors  would be ignored in a sparse read-out acquisition</a:t>
            </a:r>
          </a:p>
          <a:p>
            <a:pPr marL="190500" lvl="1">
              <a:spcBef>
                <a:spcPts val="0"/>
              </a:spcBef>
              <a:defRPr/>
            </a:pPr>
            <a:endParaRPr lang="en-US" sz="1500" i="1" dirty="0" smtClean="0">
              <a:solidFill>
                <a:srgbClr val="003399"/>
              </a:solidFill>
              <a:latin typeface="Arial" pitchFamily="34" charset="0"/>
            </a:endParaRPr>
          </a:p>
          <a:p>
            <a:pPr marL="190500" lvl="1" algn="ctr">
              <a:spcBef>
                <a:spcPts val="0"/>
              </a:spcBef>
              <a:defRPr/>
            </a:pPr>
            <a:endParaRPr lang="en-US" sz="1500" i="1" dirty="0" smtClean="0">
              <a:solidFill>
                <a:srgbClr val="003399"/>
              </a:solidFill>
              <a:latin typeface="Arial" pitchFamily="34" charset="0"/>
            </a:endParaRPr>
          </a:p>
          <a:p>
            <a:pPr marL="533400" lvl="1" indent="-342900">
              <a:spcBef>
                <a:spcPts val="0"/>
              </a:spcBef>
              <a:defRPr/>
            </a:pPr>
            <a:endParaRPr lang="en-US" sz="1500" i="1" dirty="0" smtClean="0">
              <a:solidFill>
                <a:srgbClr val="003399"/>
              </a:solidFill>
              <a:latin typeface="Arial" pitchFamily="34" charset="0"/>
            </a:endParaRPr>
          </a:p>
        </p:txBody>
      </p:sp>
      <p:grpSp>
        <p:nvGrpSpPr>
          <p:cNvPr id="225" name="Gruppo 224"/>
          <p:cNvGrpSpPr/>
          <p:nvPr/>
        </p:nvGrpSpPr>
        <p:grpSpPr>
          <a:xfrm>
            <a:off x="4976055" y="825944"/>
            <a:ext cx="4922873" cy="3246325"/>
            <a:chOff x="4614533" y="836577"/>
            <a:chExt cx="4922873" cy="3246325"/>
          </a:xfrm>
        </p:grpSpPr>
        <p:sp>
          <p:nvSpPr>
            <p:cNvPr id="424" name="Rettangolo 423"/>
            <p:cNvSpPr/>
            <p:nvPr/>
          </p:nvSpPr>
          <p:spPr>
            <a:xfrm>
              <a:off x="4614533" y="836577"/>
              <a:ext cx="4774018" cy="32463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uppo 427"/>
            <p:cNvGrpSpPr/>
            <p:nvPr/>
          </p:nvGrpSpPr>
          <p:grpSpPr>
            <a:xfrm>
              <a:off x="4660792" y="982629"/>
              <a:ext cx="4876614" cy="3047111"/>
              <a:chOff x="4660791" y="982629"/>
              <a:chExt cx="5392625" cy="3394345"/>
            </a:xfrm>
          </p:grpSpPr>
          <p:grpSp>
            <p:nvGrpSpPr>
              <p:cNvPr id="3" name="Gruppo 422"/>
              <p:cNvGrpSpPr/>
              <p:nvPr/>
            </p:nvGrpSpPr>
            <p:grpSpPr>
              <a:xfrm>
                <a:off x="4660791" y="982629"/>
                <a:ext cx="5392625" cy="3394345"/>
                <a:chOff x="4549605" y="982629"/>
                <a:chExt cx="5392625" cy="3394345"/>
              </a:xfrm>
            </p:grpSpPr>
            <p:grpSp>
              <p:nvGrpSpPr>
                <p:cNvPr id="5" name="Group 208"/>
                <p:cNvGrpSpPr>
                  <a:grpSpLocks/>
                </p:cNvGrpSpPr>
                <p:nvPr/>
              </p:nvGrpSpPr>
              <p:grpSpPr bwMode="auto">
                <a:xfrm>
                  <a:off x="4549605" y="982629"/>
                  <a:ext cx="5392625" cy="3209935"/>
                  <a:chOff x="853" y="1468"/>
                  <a:chExt cx="11899" cy="6759"/>
                </a:xfrm>
              </p:grpSpPr>
              <p:sp>
                <p:nvSpPr>
                  <p:cNvPr id="201937" name="Text Box 209"/>
                  <p:cNvSpPr txBox="1">
                    <a:spLocks noChangeArrowheads="1"/>
                  </p:cNvSpPr>
                  <p:nvPr/>
                </p:nvSpPr>
                <p:spPr bwMode="auto">
                  <a:xfrm>
                    <a:off x="7218" y="6969"/>
                    <a:ext cx="5534" cy="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             SiPM tile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6" name="Group 210"/>
                  <p:cNvGrpSpPr>
                    <a:grpSpLocks/>
                  </p:cNvGrpSpPr>
                  <p:nvPr/>
                </p:nvGrpSpPr>
                <p:grpSpPr bwMode="auto">
                  <a:xfrm>
                    <a:off x="853" y="1468"/>
                    <a:ext cx="10971" cy="6759"/>
                    <a:chOff x="853" y="1468"/>
                    <a:chExt cx="10971" cy="6759"/>
                  </a:xfrm>
                </p:grpSpPr>
                <p:cxnSp>
                  <p:nvCxnSpPr>
                    <p:cNvPr id="201939" name="AutoShape 211"/>
                    <p:cNvCxnSpPr>
                      <a:cxnSpLocks noChangeShapeType="1"/>
                    </p:cNvCxnSpPr>
                    <p:nvPr/>
                  </p:nvCxnSpPr>
                  <p:spPr bwMode="auto">
                    <a:xfrm flipV="1">
                      <a:off x="5384" y="3556"/>
                      <a:ext cx="2956" cy="2945"/>
                    </a:xfrm>
                    <a:prstGeom prst="straightConnector1">
                      <a:avLst/>
                    </a:prstGeom>
                    <a:noFill/>
                    <a:ln w="9525">
                      <a:solidFill>
                        <a:srgbClr val="000000"/>
                      </a:solidFill>
                      <a:round/>
                      <a:headEnd/>
                      <a:tailEnd/>
                    </a:ln>
                  </p:spPr>
                </p:cxnSp>
                <p:cxnSp>
                  <p:nvCxnSpPr>
                    <p:cNvPr id="201940" name="AutoShape 212"/>
                    <p:cNvCxnSpPr>
                      <a:cxnSpLocks noChangeShapeType="1"/>
                    </p:cNvCxnSpPr>
                    <p:nvPr/>
                  </p:nvCxnSpPr>
                  <p:spPr bwMode="auto">
                    <a:xfrm flipV="1">
                      <a:off x="7869" y="3554"/>
                      <a:ext cx="2956" cy="2945"/>
                    </a:xfrm>
                    <a:prstGeom prst="straightConnector1">
                      <a:avLst/>
                    </a:prstGeom>
                    <a:noFill/>
                    <a:ln w="9525">
                      <a:solidFill>
                        <a:srgbClr val="000000"/>
                      </a:solidFill>
                      <a:round/>
                      <a:headEnd/>
                      <a:tailEnd/>
                    </a:ln>
                  </p:spPr>
                </p:cxnSp>
                <p:cxnSp>
                  <p:nvCxnSpPr>
                    <p:cNvPr id="201941" name="AutoShape 213"/>
                    <p:cNvCxnSpPr>
                      <a:cxnSpLocks noChangeShapeType="1"/>
                    </p:cNvCxnSpPr>
                    <p:nvPr/>
                  </p:nvCxnSpPr>
                  <p:spPr bwMode="auto">
                    <a:xfrm flipV="1">
                      <a:off x="7329" y="3554"/>
                      <a:ext cx="2978" cy="2945"/>
                    </a:xfrm>
                    <a:prstGeom prst="straightConnector1">
                      <a:avLst/>
                    </a:prstGeom>
                    <a:noFill/>
                    <a:ln w="9525">
                      <a:solidFill>
                        <a:srgbClr val="000000"/>
                      </a:solidFill>
                      <a:round/>
                      <a:headEnd/>
                      <a:tailEnd/>
                    </a:ln>
                  </p:spPr>
                </p:cxnSp>
                <p:cxnSp>
                  <p:nvCxnSpPr>
                    <p:cNvPr id="201942" name="AutoShape 214"/>
                    <p:cNvCxnSpPr>
                      <a:cxnSpLocks noChangeShapeType="1"/>
                    </p:cNvCxnSpPr>
                    <p:nvPr/>
                  </p:nvCxnSpPr>
                  <p:spPr bwMode="auto">
                    <a:xfrm flipV="1">
                      <a:off x="6841" y="3554"/>
                      <a:ext cx="2979" cy="2945"/>
                    </a:xfrm>
                    <a:prstGeom prst="straightConnector1">
                      <a:avLst/>
                    </a:prstGeom>
                    <a:noFill/>
                    <a:ln w="9525">
                      <a:solidFill>
                        <a:srgbClr val="000000"/>
                      </a:solidFill>
                      <a:round/>
                      <a:headEnd/>
                      <a:tailEnd/>
                    </a:ln>
                  </p:spPr>
                </p:cxnSp>
                <p:cxnSp>
                  <p:nvCxnSpPr>
                    <p:cNvPr id="201943" name="AutoShape 215"/>
                    <p:cNvCxnSpPr>
                      <a:cxnSpLocks noChangeShapeType="1"/>
                    </p:cNvCxnSpPr>
                    <p:nvPr/>
                  </p:nvCxnSpPr>
                  <p:spPr bwMode="auto">
                    <a:xfrm flipV="1">
                      <a:off x="6360" y="3554"/>
                      <a:ext cx="2966" cy="2947"/>
                    </a:xfrm>
                    <a:prstGeom prst="straightConnector1">
                      <a:avLst/>
                    </a:prstGeom>
                    <a:noFill/>
                    <a:ln w="9525">
                      <a:solidFill>
                        <a:srgbClr val="000000"/>
                      </a:solidFill>
                      <a:round/>
                      <a:headEnd/>
                      <a:tailEnd/>
                    </a:ln>
                  </p:spPr>
                </p:cxnSp>
                <p:cxnSp>
                  <p:nvCxnSpPr>
                    <p:cNvPr id="201944" name="AutoShape 216"/>
                    <p:cNvCxnSpPr>
                      <a:cxnSpLocks noChangeShapeType="1"/>
                    </p:cNvCxnSpPr>
                    <p:nvPr/>
                  </p:nvCxnSpPr>
                  <p:spPr bwMode="auto">
                    <a:xfrm flipV="1">
                      <a:off x="5865" y="3554"/>
                      <a:ext cx="2972" cy="2945"/>
                    </a:xfrm>
                    <a:prstGeom prst="straightConnector1">
                      <a:avLst/>
                    </a:prstGeom>
                    <a:noFill/>
                    <a:ln w="9525">
                      <a:solidFill>
                        <a:srgbClr val="000000"/>
                      </a:solidFill>
                      <a:round/>
                      <a:headEnd/>
                      <a:tailEnd/>
                    </a:ln>
                  </p:spPr>
                </p:cxnSp>
                <p:sp>
                  <p:nvSpPr>
                    <p:cNvPr id="201945" name="AutoShape 217"/>
                    <p:cNvSpPr>
                      <a:spLocks noChangeArrowheads="1"/>
                    </p:cNvSpPr>
                    <p:nvPr/>
                  </p:nvSpPr>
                  <p:spPr bwMode="auto">
                    <a:xfrm>
                      <a:off x="1424" y="3557"/>
                      <a:ext cx="10400" cy="3165"/>
                    </a:xfrm>
                    <a:prstGeom prst="cube">
                      <a:avLst>
                        <a:gd name="adj" fmla="val 93301"/>
                      </a:avLst>
                    </a:prstGeom>
                    <a:gradFill rotWithShape="1">
                      <a:gsLst>
                        <a:gs pos="0">
                          <a:srgbClr val="000082"/>
                        </a:gs>
                        <a:gs pos="30000">
                          <a:srgbClr val="66008F">
                            <a:alpha val="73000"/>
                          </a:srgbClr>
                        </a:gs>
                        <a:gs pos="64999">
                          <a:srgbClr val="BA0066">
                            <a:alpha val="41501"/>
                          </a:srgbClr>
                        </a:gs>
                        <a:gs pos="89999">
                          <a:srgbClr val="FF0000">
                            <a:alpha val="19001"/>
                          </a:srgbClr>
                        </a:gs>
                        <a:gs pos="100000">
                          <a:srgbClr val="FF8200">
                            <a:alpha val="10001"/>
                          </a:srgbClr>
                        </a:gs>
                      </a:gsLst>
                      <a:path path="rect">
                        <a:fillToRect r="100000" b="100000"/>
                      </a:path>
                    </a:gra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cxnSp>
                  <p:nvCxnSpPr>
                    <p:cNvPr id="201946" name="AutoShape 218"/>
                    <p:cNvCxnSpPr>
                      <a:cxnSpLocks noChangeShapeType="1"/>
                    </p:cNvCxnSpPr>
                    <p:nvPr/>
                  </p:nvCxnSpPr>
                  <p:spPr bwMode="auto">
                    <a:xfrm flipV="1">
                      <a:off x="4897" y="3557"/>
                      <a:ext cx="2956" cy="2945"/>
                    </a:xfrm>
                    <a:prstGeom prst="straightConnector1">
                      <a:avLst/>
                    </a:prstGeom>
                    <a:noFill/>
                    <a:ln w="9525">
                      <a:solidFill>
                        <a:srgbClr val="000000"/>
                      </a:solidFill>
                      <a:round/>
                      <a:headEnd/>
                      <a:tailEnd/>
                    </a:ln>
                  </p:spPr>
                </p:cxnSp>
                <p:cxnSp>
                  <p:nvCxnSpPr>
                    <p:cNvPr id="201947" name="AutoShape 219"/>
                    <p:cNvCxnSpPr>
                      <a:cxnSpLocks noChangeShapeType="1"/>
                    </p:cNvCxnSpPr>
                    <p:nvPr/>
                  </p:nvCxnSpPr>
                  <p:spPr bwMode="auto">
                    <a:xfrm flipV="1">
                      <a:off x="4357" y="3557"/>
                      <a:ext cx="2978" cy="2945"/>
                    </a:xfrm>
                    <a:prstGeom prst="straightConnector1">
                      <a:avLst/>
                    </a:prstGeom>
                    <a:noFill/>
                    <a:ln w="9525">
                      <a:solidFill>
                        <a:srgbClr val="000000"/>
                      </a:solidFill>
                      <a:round/>
                      <a:headEnd/>
                      <a:tailEnd/>
                    </a:ln>
                  </p:spPr>
                </p:cxnSp>
                <p:cxnSp>
                  <p:nvCxnSpPr>
                    <p:cNvPr id="201948" name="AutoShape 220"/>
                    <p:cNvCxnSpPr>
                      <a:cxnSpLocks noChangeShapeType="1"/>
                    </p:cNvCxnSpPr>
                    <p:nvPr/>
                  </p:nvCxnSpPr>
                  <p:spPr bwMode="auto">
                    <a:xfrm flipV="1">
                      <a:off x="3869" y="3557"/>
                      <a:ext cx="2979" cy="2945"/>
                    </a:xfrm>
                    <a:prstGeom prst="straightConnector1">
                      <a:avLst/>
                    </a:prstGeom>
                    <a:noFill/>
                    <a:ln w="9525">
                      <a:solidFill>
                        <a:srgbClr val="000000"/>
                      </a:solidFill>
                      <a:round/>
                      <a:headEnd/>
                      <a:tailEnd/>
                    </a:ln>
                  </p:spPr>
                </p:cxnSp>
                <p:cxnSp>
                  <p:nvCxnSpPr>
                    <p:cNvPr id="201949" name="AutoShape 221"/>
                    <p:cNvCxnSpPr>
                      <a:cxnSpLocks noChangeShapeType="1"/>
                    </p:cNvCxnSpPr>
                    <p:nvPr/>
                  </p:nvCxnSpPr>
                  <p:spPr bwMode="auto">
                    <a:xfrm flipV="1">
                      <a:off x="3388" y="3557"/>
                      <a:ext cx="2966" cy="2947"/>
                    </a:xfrm>
                    <a:prstGeom prst="straightConnector1">
                      <a:avLst/>
                    </a:prstGeom>
                    <a:noFill/>
                    <a:ln w="9525">
                      <a:solidFill>
                        <a:srgbClr val="000000"/>
                      </a:solidFill>
                      <a:round/>
                      <a:headEnd/>
                      <a:tailEnd/>
                    </a:ln>
                  </p:spPr>
                </p:cxnSp>
                <p:cxnSp>
                  <p:nvCxnSpPr>
                    <p:cNvPr id="201950" name="AutoShape 222"/>
                    <p:cNvCxnSpPr>
                      <a:cxnSpLocks noChangeShapeType="1"/>
                    </p:cNvCxnSpPr>
                    <p:nvPr/>
                  </p:nvCxnSpPr>
                  <p:spPr bwMode="auto">
                    <a:xfrm flipV="1">
                      <a:off x="2893" y="3557"/>
                      <a:ext cx="2972" cy="2945"/>
                    </a:xfrm>
                    <a:prstGeom prst="straightConnector1">
                      <a:avLst/>
                    </a:prstGeom>
                    <a:noFill/>
                    <a:ln w="9525">
                      <a:solidFill>
                        <a:srgbClr val="000000"/>
                      </a:solidFill>
                      <a:round/>
                      <a:headEnd/>
                      <a:tailEnd/>
                    </a:ln>
                  </p:spPr>
                </p:cxnSp>
                <p:cxnSp>
                  <p:nvCxnSpPr>
                    <p:cNvPr id="201951" name="AutoShape 223"/>
                    <p:cNvCxnSpPr>
                      <a:cxnSpLocks noChangeShapeType="1"/>
                    </p:cNvCxnSpPr>
                    <p:nvPr/>
                  </p:nvCxnSpPr>
                  <p:spPr bwMode="auto">
                    <a:xfrm flipV="1">
                      <a:off x="2450" y="3557"/>
                      <a:ext cx="2973" cy="2945"/>
                    </a:xfrm>
                    <a:prstGeom prst="straightConnector1">
                      <a:avLst/>
                    </a:prstGeom>
                    <a:noFill/>
                    <a:ln w="9525">
                      <a:solidFill>
                        <a:srgbClr val="000000"/>
                      </a:solidFill>
                      <a:round/>
                      <a:headEnd/>
                      <a:tailEnd/>
                    </a:ln>
                  </p:spPr>
                </p:cxnSp>
                <p:cxnSp>
                  <p:nvCxnSpPr>
                    <p:cNvPr id="201952" name="AutoShape 224"/>
                    <p:cNvCxnSpPr>
                      <a:cxnSpLocks noChangeShapeType="1"/>
                    </p:cNvCxnSpPr>
                    <p:nvPr/>
                  </p:nvCxnSpPr>
                  <p:spPr bwMode="auto">
                    <a:xfrm flipV="1">
                      <a:off x="1925" y="3557"/>
                      <a:ext cx="2972" cy="2945"/>
                    </a:xfrm>
                    <a:prstGeom prst="straightConnector1">
                      <a:avLst/>
                    </a:prstGeom>
                    <a:noFill/>
                    <a:ln w="9525">
                      <a:solidFill>
                        <a:srgbClr val="000000"/>
                      </a:solidFill>
                      <a:round/>
                      <a:headEnd/>
                      <a:tailEnd/>
                    </a:ln>
                  </p:spPr>
                </p:cxnSp>
                <p:cxnSp>
                  <p:nvCxnSpPr>
                    <p:cNvPr id="201953" name="AutoShape 225"/>
                    <p:cNvCxnSpPr>
                      <a:cxnSpLocks noChangeShapeType="1"/>
                    </p:cNvCxnSpPr>
                    <p:nvPr/>
                  </p:nvCxnSpPr>
                  <p:spPr bwMode="auto">
                    <a:xfrm flipV="1">
                      <a:off x="1648" y="6264"/>
                      <a:ext cx="7478" cy="21"/>
                    </a:xfrm>
                    <a:prstGeom prst="straightConnector1">
                      <a:avLst/>
                    </a:prstGeom>
                    <a:noFill/>
                    <a:ln w="9525">
                      <a:solidFill>
                        <a:srgbClr val="000000"/>
                      </a:solidFill>
                      <a:round/>
                      <a:headEnd/>
                      <a:tailEnd/>
                    </a:ln>
                  </p:spPr>
                </p:cxnSp>
                <p:cxnSp>
                  <p:nvCxnSpPr>
                    <p:cNvPr id="201954" name="AutoShape 226"/>
                    <p:cNvCxnSpPr>
                      <a:cxnSpLocks noChangeShapeType="1"/>
                    </p:cNvCxnSpPr>
                    <p:nvPr/>
                  </p:nvCxnSpPr>
                  <p:spPr bwMode="auto">
                    <a:xfrm flipV="1">
                      <a:off x="1848" y="6064"/>
                      <a:ext cx="7478" cy="20"/>
                    </a:xfrm>
                    <a:prstGeom prst="straightConnector1">
                      <a:avLst/>
                    </a:prstGeom>
                    <a:noFill/>
                    <a:ln w="9525">
                      <a:solidFill>
                        <a:srgbClr val="000000"/>
                      </a:solidFill>
                      <a:round/>
                      <a:headEnd/>
                      <a:tailEnd/>
                    </a:ln>
                  </p:spPr>
                </p:cxnSp>
                <p:cxnSp>
                  <p:nvCxnSpPr>
                    <p:cNvPr id="201955" name="AutoShape 227"/>
                    <p:cNvCxnSpPr>
                      <a:cxnSpLocks noChangeShapeType="1"/>
                    </p:cNvCxnSpPr>
                    <p:nvPr/>
                  </p:nvCxnSpPr>
                  <p:spPr bwMode="auto">
                    <a:xfrm flipV="1">
                      <a:off x="2034" y="5886"/>
                      <a:ext cx="7457" cy="8"/>
                    </a:xfrm>
                    <a:prstGeom prst="straightConnector1">
                      <a:avLst/>
                    </a:prstGeom>
                    <a:noFill/>
                    <a:ln w="9525">
                      <a:solidFill>
                        <a:srgbClr val="000000"/>
                      </a:solidFill>
                      <a:round/>
                      <a:headEnd/>
                      <a:tailEnd/>
                    </a:ln>
                  </p:spPr>
                </p:cxnSp>
                <p:cxnSp>
                  <p:nvCxnSpPr>
                    <p:cNvPr id="201956" name="AutoShape 228"/>
                    <p:cNvCxnSpPr>
                      <a:cxnSpLocks noChangeShapeType="1"/>
                    </p:cNvCxnSpPr>
                    <p:nvPr/>
                  </p:nvCxnSpPr>
                  <p:spPr bwMode="auto">
                    <a:xfrm>
                      <a:off x="2214" y="5714"/>
                      <a:ext cx="7445" cy="6"/>
                    </a:xfrm>
                    <a:prstGeom prst="straightConnector1">
                      <a:avLst/>
                    </a:prstGeom>
                    <a:noFill/>
                    <a:ln w="9525">
                      <a:solidFill>
                        <a:srgbClr val="000000"/>
                      </a:solidFill>
                      <a:round/>
                      <a:headEnd/>
                      <a:tailEnd/>
                    </a:ln>
                  </p:spPr>
                </p:cxnSp>
                <p:cxnSp>
                  <p:nvCxnSpPr>
                    <p:cNvPr id="201957" name="AutoShape 229"/>
                    <p:cNvCxnSpPr>
                      <a:cxnSpLocks noChangeShapeType="1"/>
                    </p:cNvCxnSpPr>
                    <p:nvPr/>
                  </p:nvCxnSpPr>
                  <p:spPr bwMode="auto">
                    <a:xfrm flipV="1">
                      <a:off x="2382" y="5521"/>
                      <a:ext cx="7438" cy="13"/>
                    </a:xfrm>
                    <a:prstGeom prst="straightConnector1">
                      <a:avLst/>
                    </a:prstGeom>
                    <a:noFill/>
                    <a:ln w="9525">
                      <a:solidFill>
                        <a:srgbClr val="000000"/>
                      </a:solidFill>
                      <a:round/>
                      <a:headEnd/>
                      <a:tailEnd/>
                    </a:ln>
                  </p:spPr>
                </p:cxnSp>
                <p:cxnSp>
                  <p:nvCxnSpPr>
                    <p:cNvPr id="201958" name="AutoShape 230"/>
                    <p:cNvCxnSpPr>
                      <a:cxnSpLocks noChangeShapeType="1"/>
                    </p:cNvCxnSpPr>
                    <p:nvPr/>
                  </p:nvCxnSpPr>
                  <p:spPr bwMode="auto">
                    <a:xfrm>
                      <a:off x="2574" y="5354"/>
                      <a:ext cx="7425" cy="0"/>
                    </a:xfrm>
                    <a:prstGeom prst="straightConnector1">
                      <a:avLst/>
                    </a:prstGeom>
                    <a:noFill/>
                    <a:ln w="9525">
                      <a:solidFill>
                        <a:srgbClr val="000000"/>
                      </a:solidFill>
                      <a:round/>
                      <a:headEnd/>
                      <a:tailEnd/>
                    </a:ln>
                  </p:spPr>
                </p:cxnSp>
                <p:cxnSp>
                  <p:nvCxnSpPr>
                    <p:cNvPr id="201959" name="AutoShape 231"/>
                    <p:cNvCxnSpPr>
                      <a:cxnSpLocks noChangeShapeType="1"/>
                    </p:cNvCxnSpPr>
                    <p:nvPr/>
                  </p:nvCxnSpPr>
                  <p:spPr bwMode="auto">
                    <a:xfrm flipV="1">
                      <a:off x="2754" y="5173"/>
                      <a:ext cx="7457" cy="1"/>
                    </a:xfrm>
                    <a:prstGeom prst="straightConnector1">
                      <a:avLst/>
                    </a:prstGeom>
                    <a:noFill/>
                    <a:ln w="9525">
                      <a:solidFill>
                        <a:srgbClr val="000000"/>
                      </a:solidFill>
                      <a:round/>
                      <a:headEnd/>
                      <a:tailEnd/>
                    </a:ln>
                  </p:spPr>
                </p:cxnSp>
                <p:cxnSp>
                  <p:nvCxnSpPr>
                    <p:cNvPr id="201960" name="AutoShape 232"/>
                    <p:cNvCxnSpPr>
                      <a:cxnSpLocks noChangeShapeType="1"/>
                    </p:cNvCxnSpPr>
                    <p:nvPr/>
                  </p:nvCxnSpPr>
                  <p:spPr bwMode="auto">
                    <a:xfrm flipV="1">
                      <a:off x="2934" y="4972"/>
                      <a:ext cx="7487" cy="22"/>
                    </a:xfrm>
                    <a:prstGeom prst="straightConnector1">
                      <a:avLst/>
                    </a:prstGeom>
                    <a:noFill/>
                    <a:ln w="9525">
                      <a:solidFill>
                        <a:srgbClr val="000000"/>
                      </a:solidFill>
                      <a:round/>
                      <a:headEnd/>
                      <a:tailEnd/>
                    </a:ln>
                  </p:spPr>
                </p:cxnSp>
                <p:cxnSp>
                  <p:nvCxnSpPr>
                    <p:cNvPr id="201961" name="AutoShape 233"/>
                    <p:cNvCxnSpPr>
                      <a:cxnSpLocks noChangeShapeType="1"/>
                    </p:cNvCxnSpPr>
                    <p:nvPr/>
                  </p:nvCxnSpPr>
                  <p:spPr bwMode="auto">
                    <a:xfrm flipV="1">
                      <a:off x="3114" y="4803"/>
                      <a:ext cx="7443" cy="11"/>
                    </a:xfrm>
                    <a:prstGeom prst="straightConnector1">
                      <a:avLst/>
                    </a:prstGeom>
                    <a:noFill/>
                    <a:ln w="9525">
                      <a:solidFill>
                        <a:srgbClr val="000000"/>
                      </a:solidFill>
                      <a:round/>
                      <a:headEnd/>
                      <a:tailEnd/>
                    </a:ln>
                  </p:spPr>
                </p:cxnSp>
                <p:cxnSp>
                  <p:nvCxnSpPr>
                    <p:cNvPr id="201962" name="AutoShape 234"/>
                    <p:cNvCxnSpPr>
                      <a:cxnSpLocks noChangeShapeType="1"/>
                    </p:cNvCxnSpPr>
                    <p:nvPr/>
                  </p:nvCxnSpPr>
                  <p:spPr bwMode="auto">
                    <a:xfrm flipV="1">
                      <a:off x="3294" y="4634"/>
                      <a:ext cx="7441" cy="8"/>
                    </a:xfrm>
                    <a:prstGeom prst="straightConnector1">
                      <a:avLst/>
                    </a:prstGeom>
                    <a:noFill/>
                    <a:ln w="9525">
                      <a:solidFill>
                        <a:srgbClr val="000000"/>
                      </a:solidFill>
                      <a:round/>
                      <a:headEnd/>
                      <a:tailEnd/>
                    </a:ln>
                  </p:spPr>
                </p:cxnSp>
                <p:cxnSp>
                  <p:nvCxnSpPr>
                    <p:cNvPr id="201963" name="AutoShape 235"/>
                    <p:cNvCxnSpPr>
                      <a:cxnSpLocks noChangeShapeType="1"/>
                    </p:cNvCxnSpPr>
                    <p:nvPr/>
                  </p:nvCxnSpPr>
                  <p:spPr bwMode="auto">
                    <a:xfrm flipV="1">
                      <a:off x="3474" y="4448"/>
                      <a:ext cx="7473" cy="6"/>
                    </a:xfrm>
                    <a:prstGeom prst="straightConnector1">
                      <a:avLst/>
                    </a:prstGeom>
                    <a:noFill/>
                    <a:ln w="9525">
                      <a:solidFill>
                        <a:srgbClr val="000000"/>
                      </a:solidFill>
                      <a:round/>
                      <a:headEnd/>
                      <a:tailEnd/>
                    </a:ln>
                  </p:spPr>
                </p:cxnSp>
                <p:cxnSp>
                  <p:nvCxnSpPr>
                    <p:cNvPr id="201964" name="AutoShape 236"/>
                    <p:cNvCxnSpPr>
                      <a:cxnSpLocks noChangeShapeType="1"/>
                    </p:cNvCxnSpPr>
                    <p:nvPr/>
                  </p:nvCxnSpPr>
                  <p:spPr bwMode="auto">
                    <a:xfrm flipV="1">
                      <a:off x="3647" y="4252"/>
                      <a:ext cx="7472" cy="25"/>
                    </a:xfrm>
                    <a:prstGeom prst="straightConnector1">
                      <a:avLst/>
                    </a:prstGeom>
                    <a:noFill/>
                    <a:ln w="9525">
                      <a:solidFill>
                        <a:srgbClr val="000000"/>
                      </a:solidFill>
                      <a:round/>
                      <a:headEnd/>
                      <a:tailEnd/>
                    </a:ln>
                  </p:spPr>
                </p:cxnSp>
                <p:cxnSp>
                  <p:nvCxnSpPr>
                    <p:cNvPr id="201965" name="AutoShape 237"/>
                    <p:cNvCxnSpPr>
                      <a:cxnSpLocks noChangeShapeType="1"/>
                    </p:cNvCxnSpPr>
                    <p:nvPr/>
                  </p:nvCxnSpPr>
                  <p:spPr bwMode="auto">
                    <a:xfrm flipV="1">
                      <a:off x="3834" y="4074"/>
                      <a:ext cx="7478" cy="20"/>
                    </a:xfrm>
                    <a:prstGeom prst="straightConnector1">
                      <a:avLst/>
                    </a:prstGeom>
                    <a:noFill/>
                    <a:ln w="9525">
                      <a:solidFill>
                        <a:srgbClr val="000000"/>
                      </a:solidFill>
                      <a:round/>
                      <a:headEnd/>
                      <a:tailEnd/>
                    </a:ln>
                  </p:spPr>
                </p:cxnSp>
                <p:cxnSp>
                  <p:nvCxnSpPr>
                    <p:cNvPr id="201966" name="AutoShape 238"/>
                    <p:cNvCxnSpPr>
                      <a:cxnSpLocks noChangeShapeType="1"/>
                    </p:cNvCxnSpPr>
                    <p:nvPr/>
                  </p:nvCxnSpPr>
                  <p:spPr bwMode="auto">
                    <a:xfrm flipV="1">
                      <a:off x="4014" y="3899"/>
                      <a:ext cx="7471" cy="15"/>
                    </a:xfrm>
                    <a:prstGeom prst="straightConnector1">
                      <a:avLst/>
                    </a:prstGeom>
                    <a:noFill/>
                    <a:ln w="9525">
                      <a:solidFill>
                        <a:srgbClr val="000000"/>
                      </a:solidFill>
                      <a:round/>
                      <a:headEnd/>
                      <a:tailEnd/>
                    </a:ln>
                  </p:spPr>
                </p:cxnSp>
                <p:cxnSp>
                  <p:nvCxnSpPr>
                    <p:cNvPr id="201967" name="AutoShape 239"/>
                    <p:cNvCxnSpPr>
                      <a:cxnSpLocks noChangeShapeType="1"/>
                    </p:cNvCxnSpPr>
                    <p:nvPr/>
                  </p:nvCxnSpPr>
                  <p:spPr bwMode="auto">
                    <a:xfrm flipV="1">
                      <a:off x="4194" y="3741"/>
                      <a:ext cx="7422" cy="8"/>
                    </a:xfrm>
                    <a:prstGeom prst="straightConnector1">
                      <a:avLst/>
                    </a:prstGeom>
                    <a:noFill/>
                    <a:ln w="9525">
                      <a:solidFill>
                        <a:srgbClr val="000000"/>
                      </a:solidFill>
                      <a:round/>
                      <a:headEnd/>
                      <a:tailEnd/>
                    </a:ln>
                  </p:spPr>
                </p:cxnSp>
                <p:grpSp>
                  <p:nvGrpSpPr>
                    <p:cNvPr id="7" name="Group 240"/>
                    <p:cNvGrpSpPr>
                      <a:grpSpLocks/>
                    </p:cNvGrpSpPr>
                    <p:nvPr/>
                  </p:nvGrpSpPr>
                  <p:grpSpPr bwMode="auto">
                    <a:xfrm>
                      <a:off x="5056" y="2625"/>
                      <a:ext cx="365" cy="598"/>
                      <a:chOff x="5056" y="2625"/>
                      <a:chExt cx="365" cy="598"/>
                    </a:xfrm>
                  </p:grpSpPr>
                  <p:cxnSp>
                    <p:nvCxnSpPr>
                      <p:cNvPr id="201969" name="AutoShape 241"/>
                      <p:cNvCxnSpPr>
                        <a:cxnSpLocks noChangeShapeType="1"/>
                      </p:cNvCxnSpPr>
                      <p:nvPr/>
                    </p:nvCxnSpPr>
                    <p:spPr bwMode="auto">
                      <a:xfrm>
                        <a:off x="5226" y="3043"/>
                        <a:ext cx="1" cy="180"/>
                      </a:xfrm>
                      <a:prstGeom prst="straightConnector1">
                        <a:avLst/>
                      </a:prstGeom>
                      <a:noFill/>
                      <a:ln w="9525">
                        <a:solidFill>
                          <a:srgbClr val="000000"/>
                        </a:solidFill>
                        <a:round/>
                        <a:headEnd/>
                        <a:tailEnd type="triangle" w="sm" len="med"/>
                      </a:ln>
                    </p:spPr>
                  </p:cxnSp>
                  <p:sp>
                    <p:nvSpPr>
                      <p:cNvPr id="201970" name="Freeform 242"/>
                      <p:cNvSpPr>
                        <a:spLocks/>
                      </p:cNvSpPr>
                      <p:nvPr/>
                    </p:nvSpPr>
                    <p:spPr bwMode="auto">
                      <a:xfrm>
                        <a:off x="5056" y="2728"/>
                        <a:ext cx="365" cy="307"/>
                      </a:xfrm>
                      <a:custGeom>
                        <a:avLst/>
                        <a:gdLst/>
                        <a:ahLst/>
                        <a:cxnLst>
                          <a:cxn ang="0">
                            <a:pos x="219" y="0"/>
                          </a:cxn>
                          <a:cxn ang="0">
                            <a:pos x="24" y="52"/>
                          </a:cxn>
                          <a:cxn ang="0">
                            <a:pos x="361" y="97"/>
                          </a:cxn>
                          <a:cxn ang="0">
                            <a:pos x="46" y="150"/>
                          </a:cxn>
                          <a:cxn ang="0">
                            <a:pos x="316" y="195"/>
                          </a:cxn>
                          <a:cxn ang="0">
                            <a:pos x="106" y="232"/>
                          </a:cxn>
                          <a:cxn ang="0">
                            <a:pos x="161" y="270"/>
                          </a:cxn>
                          <a:cxn ang="0">
                            <a:pos x="241" y="285"/>
                          </a:cxn>
                          <a:cxn ang="0">
                            <a:pos x="161" y="307"/>
                          </a:cxn>
                        </a:cxnLst>
                        <a:rect l="0" t="0" r="r" b="b"/>
                        <a:pathLst>
                          <a:path w="365" h="307">
                            <a:moveTo>
                              <a:pt x="219" y="0"/>
                            </a:moveTo>
                            <a:cubicBezTo>
                              <a:pt x="109" y="18"/>
                              <a:pt x="0" y="36"/>
                              <a:pt x="24" y="52"/>
                            </a:cubicBezTo>
                            <a:cubicBezTo>
                              <a:pt x="48" y="68"/>
                              <a:pt x="357" y="81"/>
                              <a:pt x="361" y="97"/>
                            </a:cubicBezTo>
                            <a:cubicBezTo>
                              <a:pt x="365" y="113"/>
                              <a:pt x="53" y="134"/>
                              <a:pt x="46" y="150"/>
                            </a:cubicBezTo>
                            <a:cubicBezTo>
                              <a:pt x="39" y="166"/>
                              <a:pt x="306" y="181"/>
                              <a:pt x="316" y="195"/>
                            </a:cubicBezTo>
                            <a:cubicBezTo>
                              <a:pt x="326" y="209"/>
                              <a:pt x="132" y="220"/>
                              <a:pt x="106" y="232"/>
                            </a:cubicBezTo>
                            <a:cubicBezTo>
                              <a:pt x="80" y="244"/>
                              <a:pt x="139" y="261"/>
                              <a:pt x="161" y="270"/>
                            </a:cubicBezTo>
                            <a:cubicBezTo>
                              <a:pt x="183" y="279"/>
                              <a:pt x="241" y="279"/>
                              <a:pt x="241" y="285"/>
                            </a:cubicBezTo>
                            <a:cubicBezTo>
                              <a:pt x="241" y="291"/>
                              <a:pt x="201" y="299"/>
                              <a:pt x="161" y="307"/>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1971" name="AutoShape 243"/>
                      <p:cNvCxnSpPr>
                        <a:cxnSpLocks noChangeShapeType="1"/>
                      </p:cNvCxnSpPr>
                      <p:nvPr/>
                    </p:nvCxnSpPr>
                    <p:spPr bwMode="auto">
                      <a:xfrm flipV="1">
                        <a:off x="5267" y="2625"/>
                        <a:ext cx="1" cy="103"/>
                      </a:xfrm>
                      <a:prstGeom prst="straightConnector1">
                        <a:avLst/>
                      </a:prstGeom>
                      <a:noFill/>
                      <a:ln w="9525">
                        <a:solidFill>
                          <a:srgbClr val="000000"/>
                        </a:solidFill>
                        <a:round/>
                        <a:headEnd/>
                        <a:tailEnd/>
                      </a:ln>
                    </p:spPr>
                  </p:cxnSp>
                </p:grpSp>
                <p:grpSp>
                  <p:nvGrpSpPr>
                    <p:cNvPr id="9" name="Group 244"/>
                    <p:cNvGrpSpPr>
                      <a:grpSpLocks/>
                    </p:cNvGrpSpPr>
                    <p:nvPr/>
                  </p:nvGrpSpPr>
                  <p:grpSpPr bwMode="auto">
                    <a:xfrm>
                      <a:off x="2349" y="3931"/>
                      <a:ext cx="365" cy="598"/>
                      <a:chOff x="5056" y="2625"/>
                      <a:chExt cx="365" cy="598"/>
                    </a:xfrm>
                  </p:grpSpPr>
                  <p:cxnSp>
                    <p:nvCxnSpPr>
                      <p:cNvPr id="201973" name="AutoShape 245"/>
                      <p:cNvCxnSpPr>
                        <a:cxnSpLocks noChangeShapeType="1"/>
                      </p:cNvCxnSpPr>
                      <p:nvPr/>
                    </p:nvCxnSpPr>
                    <p:spPr bwMode="auto">
                      <a:xfrm>
                        <a:off x="5226" y="3043"/>
                        <a:ext cx="1" cy="180"/>
                      </a:xfrm>
                      <a:prstGeom prst="straightConnector1">
                        <a:avLst/>
                      </a:prstGeom>
                      <a:noFill/>
                      <a:ln w="9525">
                        <a:solidFill>
                          <a:srgbClr val="000000"/>
                        </a:solidFill>
                        <a:round/>
                        <a:headEnd/>
                        <a:tailEnd type="triangle" w="sm" len="med"/>
                      </a:ln>
                    </p:spPr>
                  </p:cxnSp>
                  <p:sp>
                    <p:nvSpPr>
                      <p:cNvPr id="201974" name="Freeform 246"/>
                      <p:cNvSpPr>
                        <a:spLocks/>
                      </p:cNvSpPr>
                      <p:nvPr/>
                    </p:nvSpPr>
                    <p:spPr bwMode="auto">
                      <a:xfrm>
                        <a:off x="5056" y="2728"/>
                        <a:ext cx="365" cy="307"/>
                      </a:xfrm>
                      <a:custGeom>
                        <a:avLst/>
                        <a:gdLst/>
                        <a:ahLst/>
                        <a:cxnLst>
                          <a:cxn ang="0">
                            <a:pos x="219" y="0"/>
                          </a:cxn>
                          <a:cxn ang="0">
                            <a:pos x="24" y="52"/>
                          </a:cxn>
                          <a:cxn ang="0">
                            <a:pos x="361" y="97"/>
                          </a:cxn>
                          <a:cxn ang="0">
                            <a:pos x="46" y="150"/>
                          </a:cxn>
                          <a:cxn ang="0">
                            <a:pos x="316" y="195"/>
                          </a:cxn>
                          <a:cxn ang="0">
                            <a:pos x="106" y="232"/>
                          </a:cxn>
                          <a:cxn ang="0">
                            <a:pos x="161" y="270"/>
                          </a:cxn>
                          <a:cxn ang="0">
                            <a:pos x="241" y="285"/>
                          </a:cxn>
                          <a:cxn ang="0">
                            <a:pos x="161" y="307"/>
                          </a:cxn>
                        </a:cxnLst>
                        <a:rect l="0" t="0" r="r" b="b"/>
                        <a:pathLst>
                          <a:path w="365" h="307">
                            <a:moveTo>
                              <a:pt x="219" y="0"/>
                            </a:moveTo>
                            <a:cubicBezTo>
                              <a:pt x="109" y="18"/>
                              <a:pt x="0" y="36"/>
                              <a:pt x="24" y="52"/>
                            </a:cubicBezTo>
                            <a:cubicBezTo>
                              <a:pt x="48" y="68"/>
                              <a:pt x="357" y="81"/>
                              <a:pt x="361" y="97"/>
                            </a:cubicBezTo>
                            <a:cubicBezTo>
                              <a:pt x="365" y="113"/>
                              <a:pt x="53" y="134"/>
                              <a:pt x="46" y="150"/>
                            </a:cubicBezTo>
                            <a:cubicBezTo>
                              <a:pt x="39" y="166"/>
                              <a:pt x="306" y="181"/>
                              <a:pt x="316" y="195"/>
                            </a:cubicBezTo>
                            <a:cubicBezTo>
                              <a:pt x="326" y="209"/>
                              <a:pt x="132" y="220"/>
                              <a:pt x="106" y="232"/>
                            </a:cubicBezTo>
                            <a:cubicBezTo>
                              <a:pt x="80" y="244"/>
                              <a:pt x="139" y="261"/>
                              <a:pt x="161" y="270"/>
                            </a:cubicBezTo>
                            <a:cubicBezTo>
                              <a:pt x="183" y="279"/>
                              <a:pt x="241" y="279"/>
                              <a:pt x="241" y="285"/>
                            </a:cubicBezTo>
                            <a:cubicBezTo>
                              <a:pt x="241" y="291"/>
                              <a:pt x="201" y="299"/>
                              <a:pt x="161" y="307"/>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1975" name="AutoShape 247"/>
                      <p:cNvCxnSpPr>
                        <a:cxnSpLocks noChangeShapeType="1"/>
                      </p:cNvCxnSpPr>
                      <p:nvPr/>
                    </p:nvCxnSpPr>
                    <p:spPr bwMode="auto">
                      <a:xfrm flipV="1">
                        <a:off x="5267" y="2625"/>
                        <a:ext cx="1" cy="103"/>
                      </a:xfrm>
                      <a:prstGeom prst="straightConnector1">
                        <a:avLst/>
                      </a:prstGeom>
                      <a:noFill/>
                      <a:ln w="9525">
                        <a:solidFill>
                          <a:srgbClr val="000000"/>
                        </a:solidFill>
                        <a:round/>
                        <a:headEnd/>
                        <a:tailEnd/>
                      </a:ln>
                    </p:spPr>
                  </p:cxnSp>
                </p:grpSp>
                <p:grpSp>
                  <p:nvGrpSpPr>
                    <p:cNvPr id="10" name="Group 248"/>
                    <p:cNvGrpSpPr>
                      <a:grpSpLocks/>
                    </p:cNvGrpSpPr>
                    <p:nvPr/>
                  </p:nvGrpSpPr>
                  <p:grpSpPr bwMode="auto">
                    <a:xfrm>
                      <a:off x="6951" y="4208"/>
                      <a:ext cx="365" cy="598"/>
                      <a:chOff x="5056" y="2625"/>
                      <a:chExt cx="365" cy="598"/>
                    </a:xfrm>
                  </p:grpSpPr>
                  <p:cxnSp>
                    <p:nvCxnSpPr>
                      <p:cNvPr id="201977" name="AutoShape 249"/>
                      <p:cNvCxnSpPr>
                        <a:cxnSpLocks noChangeShapeType="1"/>
                      </p:cNvCxnSpPr>
                      <p:nvPr/>
                    </p:nvCxnSpPr>
                    <p:spPr bwMode="auto">
                      <a:xfrm>
                        <a:off x="5226" y="3043"/>
                        <a:ext cx="1" cy="180"/>
                      </a:xfrm>
                      <a:prstGeom prst="straightConnector1">
                        <a:avLst/>
                      </a:prstGeom>
                      <a:noFill/>
                      <a:ln w="9525">
                        <a:solidFill>
                          <a:srgbClr val="000000"/>
                        </a:solidFill>
                        <a:round/>
                        <a:headEnd/>
                        <a:tailEnd type="triangle" w="sm" len="med"/>
                      </a:ln>
                    </p:spPr>
                  </p:cxnSp>
                  <p:sp>
                    <p:nvSpPr>
                      <p:cNvPr id="201978" name="Freeform 250"/>
                      <p:cNvSpPr>
                        <a:spLocks/>
                      </p:cNvSpPr>
                      <p:nvPr/>
                    </p:nvSpPr>
                    <p:spPr bwMode="auto">
                      <a:xfrm>
                        <a:off x="5056" y="2728"/>
                        <a:ext cx="365" cy="307"/>
                      </a:xfrm>
                      <a:custGeom>
                        <a:avLst/>
                        <a:gdLst/>
                        <a:ahLst/>
                        <a:cxnLst>
                          <a:cxn ang="0">
                            <a:pos x="219" y="0"/>
                          </a:cxn>
                          <a:cxn ang="0">
                            <a:pos x="24" y="52"/>
                          </a:cxn>
                          <a:cxn ang="0">
                            <a:pos x="361" y="97"/>
                          </a:cxn>
                          <a:cxn ang="0">
                            <a:pos x="46" y="150"/>
                          </a:cxn>
                          <a:cxn ang="0">
                            <a:pos x="316" y="195"/>
                          </a:cxn>
                          <a:cxn ang="0">
                            <a:pos x="106" y="232"/>
                          </a:cxn>
                          <a:cxn ang="0">
                            <a:pos x="161" y="270"/>
                          </a:cxn>
                          <a:cxn ang="0">
                            <a:pos x="241" y="285"/>
                          </a:cxn>
                          <a:cxn ang="0">
                            <a:pos x="161" y="307"/>
                          </a:cxn>
                        </a:cxnLst>
                        <a:rect l="0" t="0" r="r" b="b"/>
                        <a:pathLst>
                          <a:path w="365" h="307">
                            <a:moveTo>
                              <a:pt x="219" y="0"/>
                            </a:moveTo>
                            <a:cubicBezTo>
                              <a:pt x="109" y="18"/>
                              <a:pt x="0" y="36"/>
                              <a:pt x="24" y="52"/>
                            </a:cubicBezTo>
                            <a:cubicBezTo>
                              <a:pt x="48" y="68"/>
                              <a:pt x="357" y="81"/>
                              <a:pt x="361" y="97"/>
                            </a:cubicBezTo>
                            <a:cubicBezTo>
                              <a:pt x="365" y="113"/>
                              <a:pt x="53" y="134"/>
                              <a:pt x="46" y="150"/>
                            </a:cubicBezTo>
                            <a:cubicBezTo>
                              <a:pt x="39" y="166"/>
                              <a:pt x="306" y="181"/>
                              <a:pt x="316" y="195"/>
                            </a:cubicBezTo>
                            <a:cubicBezTo>
                              <a:pt x="326" y="209"/>
                              <a:pt x="132" y="220"/>
                              <a:pt x="106" y="232"/>
                            </a:cubicBezTo>
                            <a:cubicBezTo>
                              <a:pt x="80" y="244"/>
                              <a:pt x="139" y="261"/>
                              <a:pt x="161" y="270"/>
                            </a:cubicBezTo>
                            <a:cubicBezTo>
                              <a:pt x="183" y="279"/>
                              <a:pt x="241" y="279"/>
                              <a:pt x="241" y="285"/>
                            </a:cubicBezTo>
                            <a:cubicBezTo>
                              <a:pt x="241" y="291"/>
                              <a:pt x="201" y="299"/>
                              <a:pt x="161" y="307"/>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1979" name="AutoShape 251"/>
                      <p:cNvCxnSpPr>
                        <a:cxnSpLocks noChangeShapeType="1"/>
                      </p:cNvCxnSpPr>
                      <p:nvPr/>
                    </p:nvCxnSpPr>
                    <p:spPr bwMode="auto">
                      <a:xfrm flipV="1">
                        <a:off x="5267" y="2625"/>
                        <a:ext cx="1" cy="103"/>
                      </a:xfrm>
                      <a:prstGeom prst="straightConnector1">
                        <a:avLst/>
                      </a:prstGeom>
                      <a:noFill/>
                      <a:ln w="9525">
                        <a:solidFill>
                          <a:srgbClr val="000000"/>
                        </a:solidFill>
                        <a:round/>
                        <a:headEnd/>
                        <a:tailEnd/>
                      </a:ln>
                    </p:spPr>
                  </p:cxnSp>
                </p:grpSp>
                <p:sp>
                  <p:nvSpPr>
                    <p:cNvPr id="201980" name="AutoShape 252"/>
                    <p:cNvSpPr>
                      <a:spLocks noChangeArrowheads="1"/>
                    </p:cNvSpPr>
                    <p:nvPr/>
                  </p:nvSpPr>
                  <p:spPr bwMode="auto">
                    <a:xfrm>
                      <a:off x="3114" y="6722"/>
                      <a:ext cx="550" cy="411"/>
                    </a:xfrm>
                    <a:prstGeom prst="downArrow">
                      <a:avLst>
                        <a:gd name="adj1" fmla="val 32333"/>
                        <a:gd name="adj2" fmla="val 46407"/>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US"/>
                    </a:p>
                  </p:txBody>
                </p:sp>
                <p:sp>
                  <p:nvSpPr>
                    <p:cNvPr id="201981" name="Text Box 253"/>
                    <p:cNvSpPr txBox="1">
                      <a:spLocks noChangeArrowheads="1"/>
                    </p:cNvSpPr>
                    <p:nvPr/>
                  </p:nvSpPr>
                  <p:spPr bwMode="auto">
                    <a:xfrm>
                      <a:off x="3915" y="7676"/>
                      <a:ext cx="3849" cy="5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1100" b="1" i="0" u="none" strike="noStrike" cap="none" normalizeH="0" baseline="0" dirty="0" smtClean="0">
                          <a:ln>
                            <a:noFill/>
                          </a:ln>
                          <a:solidFill>
                            <a:schemeClr val="tx1"/>
                          </a:solidFill>
                          <a:effectLst/>
                          <a:latin typeface="Arial" pitchFamily="34" charset="0"/>
                          <a:cs typeface="Arial" pitchFamily="34" charset="0"/>
                        </a:rPr>
                        <a:t>ASIC</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1982" name="Text Box 254"/>
                    <p:cNvSpPr txBox="1">
                      <a:spLocks noChangeArrowheads="1"/>
                    </p:cNvSpPr>
                    <p:nvPr/>
                  </p:nvSpPr>
                  <p:spPr bwMode="auto">
                    <a:xfrm>
                      <a:off x="4647" y="2234"/>
                      <a:ext cx="3849" cy="6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1200" b="1" i="0" u="none" strike="noStrike" cap="none" normalizeH="0" baseline="0" smtClean="0">
                          <a:ln>
                            <a:noFill/>
                          </a:ln>
                          <a:solidFill>
                            <a:schemeClr val="tx1"/>
                          </a:solidFill>
                          <a:effectLst/>
                          <a:latin typeface="Symbol" pitchFamily="18" charset="2"/>
                          <a:cs typeface="Arial" pitchFamily="34" charset="0"/>
                        </a:rPr>
                        <a:t>g</a:t>
                      </a:r>
                      <a:r>
                        <a:rPr kumimoji="0" lang="it-IT" sz="1100" b="1" i="0" u="none" strike="noStrike" cap="none" normalizeH="0" baseline="0" smtClean="0">
                          <a:ln>
                            <a:noFill/>
                          </a:ln>
                          <a:solidFill>
                            <a:schemeClr val="tx1"/>
                          </a:solidFill>
                          <a:effectLst/>
                          <a:latin typeface="Arial" pitchFamily="34" charset="0"/>
                          <a:cs typeface="Arial" pitchFamily="34" charset="0"/>
                        </a:rPr>
                        <a:t>-photon</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1983" name="Text Box 255"/>
                    <p:cNvSpPr txBox="1">
                      <a:spLocks noChangeArrowheads="1"/>
                    </p:cNvSpPr>
                    <p:nvPr/>
                  </p:nvSpPr>
                  <p:spPr bwMode="auto">
                    <a:xfrm>
                      <a:off x="5226" y="3059"/>
                      <a:ext cx="3852" cy="6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1100" b="1" i="0" u="none" strike="noStrike" cap="none" normalizeH="0" baseline="0" smtClean="0">
                          <a:ln>
                            <a:noFill/>
                          </a:ln>
                          <a:solidFill>
                            <a:schemeClr val="tx1"/>
                          </a:solidFill>
                          <a:effectLst/>
                          <a:latin typeface="Arial" pitchFamily="34" charset="0"/>
                          <a:cs typeface="Arial" pitchFamily="34" charset="0"/>
                        </a:rPr>
                        <a:t>interaction point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1984" name="Text Box 256"/>
                    <p:cNvSpPr txBox="1">
                      <a:spLocks noChangeArrowheads="1"/>
                    </p:cNvSpPr>
                    <p:nvPr/>
                  </p:nvSpPr>
                  <p:spPr bwMode="auto">
                    <a:xfrm>
                      <a:off x="853" y="1679"/>
                      <a:ext cx="2193" cy="6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1100" b="1" i="0" u="none" strike="noStrike" cap="none" normalizeH="0" baseline="0" dirty="0" err="1" smtClean="0">
                          <a:ln>
                            <a:noFill/>
                          </a:ln>
                          <a:solidFill>
                            <a:schemeClr val="tx1"/>
                          </a:solidFill>
                          <a:effectLst/>
                          <a:latin typeface="Arial" pitchFamily="34" charset="0"/>
                          <a:cs typeface="Arial" pitchFamily="34" charset="0"/>
                        </a:rPr>
                        <a:t>visible</a:t>
                      </a:r>
                      <a:r>
                        <a:rPr kumimoji="0" lang="it-IT" sz="1100" b="1" i="0" u="none" strike="noStrike" cap="none" normalizeH="0" baseline="0" dirty="0" smtClean="0">
                          <a:ln>
                            <a:noFill/>
                          </a:ln>
                          <a:solidFill>
                            <a:schemeClr val="tx1"/>
                          </a:solidFill>
                          <a:effectLst/>
                          <a:latin typeface="Arial" pitchFamily="34" charset="0"/>
                          <a:cs typeface="Arial" pitchFamily="34" charset="0"/>
                        </a:rPr>
                        <a:t> </a:t>
                      </a:r>
                      <a:r>
                        <a:rPr kumimoji="0" lang="it-IT" sz="1100" b="1" i="0" u="none" strike="noStrike" cap="none" normalizeH="0" baseline="0" dirty="0" err="1" smtClean="0">
                          <a:ln>
                            <a:noFill/>
                          </a:ln>
                          <a:solidFill>
                            <a:schemeClr val="tx1"/>
                          </a:solidFill>
                          <a:effectLst/>
                          <a:latin typeface="Arial" pitchFamily="34" charset="0"/>
                          <a:cs typeface="Arial" pitchFamily="34" charset="0"/>
                        </a:rPr>
                        <a:t>photons</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01985" name="AutoShape 257"/>
                    <p:cNvCxnSpPr>
                      <a:cxnSpLocks noChangeShapeType="1"/>
                    </p:cNvCxnSpPr>
                    <p:nvPr/>
                  </p:nvCxnSpPr>
                  <p:spPr bwMode="auto">
                    <a:xfrm>
                      <a:off x="2143" y="2540"/>
                      <a:ext cx="2842" cy="1089"/>
                    </a:xfrm>
                    <a:prstGeom prst="straightConnector1">
                      <a:avLst/>
                    </a:prstGeom>
                    <a:noFill/>
                    <a:ln w="9525">
                      <a:solidFill>
                        <a:srgbClr val="000000"/>
                      </a:solidFill>
                      <a:round/>
                      <a:headEnd/>
                      <a:tailEnd type="triangle" w="med" len="lg"/>
                    </a:ln>
                  </p:spPr>
                </p:cxnSp>
                <p:cxnSp>
                  <p:nvCxnSpPr>
                    <p:cNvPr id="201986" name="AutoShape 258"/>
                    <p:cNvCxnSpPr>
                      <a:cxnSpLocks noChangeShapeType="1"/>
                    </p:cNvCxnSpPr>
                    <p:nvPr/>
                  </p:nvCxnSpPr>
                  <p:spPr bwMode="auto">
                    <a:xfrm flipH="1" flipV="1">
                      <a:off x="7772" y="6653"/>
                      <a:ext cx="724" cy="411"/>
                    </a:xfrm>
                    <a:prstGeom prst="straightConnector1">
                      <a:avLst/>
                    </a:prstGeom>
                    <a:noFill/>
                    <a:ln w="9525">
                      <a:solidFill>
                        <a:srgbClr val="000000"/>
                      </a:solidFill>
                      <a:round/>
                      <a:headEnd/>
                      <a:tailEnd type="triangle" w="med" len="lg"/>
                    </a:ln>
                  </p:spPr>
                </p:cxnSp>
                <p:grpSp>
                  <p:nvGrpSpPr>
                    <p:cNvPr id="11" name="Group 259"/>
                    <p:cNvGrpSpPr>
                      <a:grpSpLocks/>
                    </p:cNvGrpSpPr>
                    <p:nvPr/>
                  </p:nvGrpSpPr>
                  <p:grpSpPr bwMode="auto">
                    <a:xfrm>
                      <a:off x="1018" y="4634"/>
                      <a:ext cx="3141" cy="1610"/>
                      <a:chOff x="1018" y="4634"/>
                      <a:chExt cx="3141" cy="1610"/>
                    </a:xfrm>
                  </p:grpSpPr>
                  <p:sp>
                    <p:nvSpPr>
                      <p:cNvPr id="201988" name="Oval 260"/>
                      <p:cNvSpPr>
                        <a:spLocks noChangeArrowheads="1"/>
                      </p:cNvSpPr>
                      <p:nvPr/>
                    </p:nvSpPr>
                    <p:spPr bwMode="auto">
                      <a:xfrm rot="-186743">
                        <a:off x="1018" y="5063"/>
                        <a:ext cx="3141" cy="1181"/>
                      </a:xfrm>
                      <a:prstGeom prst="ellipse">
                        <a:avLst/>
                      </a:prstGeom>
                      <a:solidFill>
                        <a:srgbClr val="FFFFFF"/>
                      </a:solidFill>
                      <a:ln w="127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cxnSp>
                    <p:nvCxnSpPr>
                      <p:cNvPr id="201989" name="AutoShape 261"/>
                      <p:cNvCxnSpPr>
                        <a:cxnSpLocks noChangeShapeType="1"/>
                      </p:cNvCxnSpPr>
                      <p:nvPr/>
                    </p:nvCxnSpPr>
                    <p:spPr bwMode="auto">
                      <a:xfrm flipH="1" flipV="1">
                        <a:off x="2520" y="4634"/>
                        <a:ext cx="8" cy="990"/>
                      </a:xfrm>
                      <a:prstGeom prst="straightConnector1">
                        <a:avLst/>
                      </a:prstGeom>
                      <a:noFill/>
                      <a:ln w="9525">
                        <a:solidFill>
                          <a:srgbClr val="000000"/>
                        </a:solidFill>
                        <a:prstDash val="dash"/>
                        <a:round/>
                        <a:headEnd/>
                        <a:tailEnd/>
                      </a:ln>
                    </p:spPr>
                  </p:cxnSp>
                  <p:grpSp>
                    <p:nvGrpSpPr>
                      <p:cNvPr id="12" name="Group 262"/>
                      <p:cNvGrpSpPr>
                        <a:grpSpLocks/>
                      </p:cNvGrpSpPr>
                      <p:nvPr/>
                    </p:nvGrpSpPr>
                    <p:grpSpPr bwMode="auto">
                      <a:xfrm rot="2400000">
                        <a:off x="1619" y="5417"/>
                        <a:ext cx="83" cy="495"/>
                        <a:chOff x="5056" y="2625"/>
                        <a:chExt cx="365" cy="598"/>
                      </a:xfrm>
                    </p:grpSpPr>
                    <p:cxnSp>
                      <p:nvCxnSpPr>
                        <p:cNvPr id="201991" name="AutoShape 263"/>
                        <p:cNvCxnSpPr>
                          <a:cxnSpLocks noChangeShapeType="1"/>
                        </p:cNvCxnSpPr>
                        <p:nvPr/>
                      </p:nvCxnSpPr>
                      <p:spPr bwMode="auto">
                        <a:xfrm>
                          <a:off x="5226" y="3043"/>
                          <a:ext cx="1" cy="180"/>
                        </a:xfrm>
                        <a:prstGeom prst="straightConnector1">
                          <a:avLst/>
                        </a:prstGeom>
                        <a:noFill/>
                        <a:ln w="9525">
                          <a:solidFill>
                            <a:srgbClr val="1F497D"/>
                          </a:solidFill>
                          <a:round/>
                          <a:headEnd/>
                          <a:tailEnd type="triangle" w="sm" len="med"/>
                        </a:ln>
                      </p:spPr>
                    </p:cxnSp>
                    <p:sp>
                      <p:nvSpPr>
                        <p:cNvPr id="201992" name="Freeform 264"/>
                        <p:cNvSpPr>
                          <a:spLocks/>
                        </p:cNvSpPr>
                        <p:nvPr/>
                      </p:nvSpPr>
                      <p:spPr bwMode="auto">
                        <a:xfrm>
                          <a:off x="5056" y="2728"/>
                          <a:ext cx="365" cy="307"/>
                        </a:xfrm>
                        <a:custGeom>
                          <a:avLst/>
                          <a:gdLst/>
                          <a:ahLst/>
                          <a:cxnLst>
                            <a:cxn ang="0">
                              <a:pos x="219" y="0"/>
                            </a:cxn>
                            <a:cxn ang="0">
                              <a:pos x="24" y="52"/>
                            </a:cxn>
                            <a:cxn ang="0">
                              <a:pos x="361" y="97"/>
                            </a:cxn>
                            <a:cxn ang="0">
                              <a:pos x="46" y="150"/>
                            </a:cxn>
                            <a:cxn ang="0">
                              <a:pos x="316" y="195"/>
                            </a:cxn>
                            <a:cxn ang="0">
                              <a:pos x="106" y="232"/>
                            </a:cxn>
                            <a:cxn ang="0">
                              <a:pos x="161" y="270"/>
                            </a:cxn>
                            <a:cxn ang="0">
                              <a:pos x="241" y="285"/>
                            </a:cxn>
                            <a:cxn ang="0">
                              <a:pos x="161" y="307"/>
                            </a:cxn>
                          </a:cxnLst>
                          <a:rect l="0" t="0" r="r" b="b"/>
                          <a:pathLst>
                            <a:path w="365" h="307">
                              <a:moveTo>
                                <a:pt x="219" y="0"/>
                              </a:moveTo>
                              <a:cubicBezTo>
                                <a:pt x="109" y="18"/>
                                <a:pt x="0" y="36"/>
                                <a:pt x="24" y="52"/>
                              </a:cubicBezTo>
                              <a:cubicBezTo>
                                <a:pt x="48" y="68"/>
                                <a:pt x="357" y="81"/>
                                <a:pt x="361" y="97"/>
                              </a:cubicBezTo>
                              <a:cubicBezTo>
                                <a:pt x="365" y="113"/>
                                <a:pt x="53" y="134"/>
                                <a:pt x="46" y="150"/>
                              </a:cubicBezTo>
                              <a:cubicBezTo>
                                <a:pt x="39" y="166"/>
                                <a:pt x="306" y="181"/>
                                <a:pt x="316" y="195"/>
                              </a:cubicBezTo>
                              <a:cubicBezTo>
                                <a:pt x="326" y="209"/>
                                <a:pt x="132" y="220"/>
                                <a:pt x="106" y="232"/>
                              </a:cubicBezTo>
                              <a:cubicBezTo>
                                <a:pt x="80" y="244"/>
                                <a:pt x="139" y="261"/>
                                <a:pt x="161" y="270"/>
                              </a:cubicBezTo>
                              <a:cubicBezTo>
                                <a:pt x="183" y="279"/>
                                <a:pt x="241" y="279"/>
                                <a:pt x="241" y="285"/>
                              </a:cubicBezTo>
                              <a:cubicBezTo>
                                <a:pt x="241" y="291"/>
                                <a:pt x="201" y="299"/>
                                <a:pt x="161" y="307"/>
                              </a:cubicBezTo>
                            </a:path>
                          </a:pathLst>
                        </a:custGeom>
                        <a:noFill/>
                        <a:ln w="9525">
                          <a:solidFill>
                            <a:srgbClr val="1F497D"/>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1993" name="AutoShape 265"/>
                        <p:cNvCxnSpPr>
                          <a:cxnSpLocks noChangeShapeType="1"/>
                        </p:cNvCxnSpPr>
                        <p:nvPr/>
                      </p:nvCxnSpPr>
                      <p:spPr bwMode="auto">
                        <a:xfrm flipV="1">
                          <a:off x="5267" y="2625"/>
                          <a:ext cx="1" cy="103"/>
                        </a:xfrm>
                        <a:prstGeom prst="straightConnector1">
                          <a:avLst/>
                        </a:prstGeom>
                        <a:noFill/>
                        <a:ln w="9525">
                          <a:solidFill>
                            <a:srgbClr val="1F497D"/>
                          </a:solidFill>
                          <a:round/>
                          <a:headEnd/>
                          <a:tailEnd/>
                        </a:ln>
                      </p:spPr>
                    </p:cxnSp>
                  </p:grpSp>
                  <p:grpSp>
                    <p:nvGrpSpPr>
                      <p:cNvPr id="13" name="Group 266"/>
                      <p:cNvGrpSpPr>
                        <a:grpSpLocks/>
                      </p:cNvGrpSpPr>
                      <p:nvPr/>
                    </p:nvGrpSpPr>
                    <p:grpSpPr bwMode="auto">
                      <a:xfrm rot="19380000">
                        <a:off x="3388" y="5452"/>
                        <a:ext cx="83" cy="495"/>
                        <a:chOff x="5056" y="2625"/>
                        <a:chExt cx="365" cy="598"/>
                      </a:xfrm>
                    </p:grpSpPr>
                    <p:cxnSp>
                      <p:nvCxnSpPr>
                        <p:cNvPr id="201995" name="AutoShape 267"/>
                        <p:cNvCxnSpPr>
                          <a:cxnSpLocks noChangeShapeType="1"/>
                        </p:cNvCxnSpPr>
                        <p:nvPr/>
                      </p:nvCxnSpPr>
                      <p:spPr bwMode="auto">
                        <a:xfrm>
                          <a:off x="5226" y="3043"/>
                          <a:ext cx="1" cy="180"/>
                        </a:xfrm>
                        <a:prstGeom prst="straightConnector1">
                          <a:avLst/>
                        </a:prstGeom>
                        <a:noFill/>
                        <a:ln w="9525">
                          <a:solidFill>
                            <a:srgbClr val="1F497D"/>
                          </a:solidFill>
                          <a:round/>
                          <a:headEnd/>
                          <a:tailEnd type="triangle" w="sm" len="med"/>
                        </a:ln>
                      </p:spPr>
                    </p:cxnSp>
                    <p:sp>
                      <p:nvSpPr>
                        <p:cNvPr id="201996" name="Freeform 268"/>
                        <p:cNvSpPr>
                          <a:spLocks/>
                        </p:cNvSpPr>
                        <p:nvPr/>
                      </p:nvSpPr>
                      <p:spPr bwMode="auto">
                        <a:xfrm>
                          <a:off x="5056" y="2728"/>
                          <a:ext cx="365" cy="307"/>
                        </a:xfrm>
                        <a:custGeom>
                          <a:avLst/>
                          <a:gdLst/>
                          <a:ahLst/>
                          <a:cxnLst>
                            <a:cxn ang="0">
                              <a:pos x="219" y="0"/>
                            </a:cxn>
                            <a:cxn ang="0">
                              <a:pos x="24" y="52"/>
                            </a:cxn>
                            <a:cxn ang="0">
                              <a:pos x="361" y="97"/>
                            </a:cxn>
                            <a:cxn ang="0">
                              <a:pos x="46" y="150"/>
                            </a:cxn>
                            <a:cxn ang="0">
                              <a:pos x="316" y="195"/>
                            </a:cxn>
                            <a:cxn ang="0">
                              <a:pos x="106" y="232"/>
                            </a:cxn>
                            <a:cxn ang="0">
                              <a:pos x="161" y="270"/>
                            </a:cxn>
                            <a:cxn ang="0">
                              <a:pos x="241" y="285"/>
                            </a:cxn>
                            <a:cxn ang="0">
                              <a:pos x="161" y="307"/>
                            </a:cxn>
                          </a:cxnLst>
                          <a:rect l="0" t="0" r="r" b="b"/>
                          <a:pathLst>
                            <a:path w="365" h="307">
                              <a:moveTo>
                                <a:pt x="219" y="0"/>
                              </a:moveTo>
                              <a:cubicBezTo>
                                <a:pt x="109" y="18"/>
                                <a:pt x="0" y="36"/>
                                <a:pt x="24" y="52"/>
                              </a:cubicBezTo>
                              <a:cubicBezTo>
                                <a:pt x="48" y="68"/>
                                <a:pt x="357" y="81"/>
                                <a:pt x="361" y="97"/>
                              </a:cubicBezTo>
                              <a:cubicBezTo>
                                <a:pt x="365" y="113"/>
                                <a:pt x="53" y="134"/>
                                <a:pt x="46" y="150"/>
                              </a:cubicBezTo>
                              <a:cubicBezTo>
                                <a:pt x="39" y="166"/>
                                <a:pt x="306" y="181"/>
                                <a:pt x="316" y="195"/>
                              </a:cubicBezTo>
                              <a:cubicBezTo>
                                <a:pt x="326" y="209"/>
                                <a:pt x="132" y="220"/>
                                <a:pt x="106" y="232"/>
                              </a:cubicBezTo>
                              <a:cubicBezTo>
                                <a:pt x="80" y="244"/>
                                <a:pt x="139" y="261"/>
                                <a:pt x="161" y="270"/>
                              </a:cubicBezTo>
                              <a:cubicBezTo>
                                <a:pt x="183" y="279"/>
                                <a:pt x="241" y="279"/>
                                <a:pt x="241" y="285"/>
                              </a:cubicBezTo>
                              <a:cubicBezTo>
                                <a:pt x="241" y="291"/>
                                <a:pt x="201" y="299"/>
                                <a:pt x="161" y="307"/>
                              </a:cubicBezTo>
                            </a:path>
                          </a:pathLst>
                        </a:custGeom>
                        <a:noFill/>
                        <a:ln w="9525">
                          <a:solidFill>
                            <a:srgbClr val="1F497D"/>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1997" name="AutoShape 269"/>
                        <p:cNvCxnSpPr>
                          <a:cxnSpLocks noChangeShapeType="1"/>
                        </p:cNvCxnSpPr>
                        <p:nvPr/>
                      </p:nvCxnSpPr>
                      <p:spPr bwMode="auto">
                        <a:xfrm flipV="1">
                          <a:off x="5267" y="2625"/>
                          <a:ext cx="1" cy="103"/>
                        </a:xfrm>
                        <a:prstGeom prst="straightConnector1">
                          <a:avLst/>
                        </a:prstGeom>
                        <a:noFill/>
                        <a:ln w="9525">
                          <a:solidFill>
                            <a:srgbClr val="1F497D"/>
                          </a:solidFill>
                          <a:round/>
                          <a:headEnd/>
                          <a:tailEnd/>
                        </a:ln>
                      </p:spPr>
                    </p:cxnSp>
                  </p:grpSp>
                  <p:grpSp>
                    <p:nvGrpSpPr>
                      <p:cNvPr id="14" name="Group 270"/>
                      <p:cNvGrpSpPr>
                        <a:grpSpLocks/>
                      </p:cNvGrpSpPr>
                      <p:nvPr/>
                    </p:nvGrpSpPr>
                    <p:grpSpPr bwMode="auto">
                      <a:xfrm rot="1500000">
                        <a:off x="2183" y="4814"/>
                        <a:ext cx="83" cy="495"/>
                        <a:chOff x="5056" y="2625"/>
                        <a:chExt cx="365" cy="598"/>
                      </a:xfrm>
                    </p:grpSpPr>
                    <p:cxnSp>
                      <p:nvCxnSpPr>
                        <p:cNvPr id="201999" name="AutoShape 271"/>
                        <p:cNvCxnSpPr>
                          <a:cxnSpLocks noChangeShapeType="1"/>
                        </p:cNvCxnSpPr>
                        <p:nvPr/>
                      </p:nvCxnSpPr>
                      <p:spPr bwMode="auto">
                        <a:xfrm>
                          <a:off x="5226" y="3043"/>
                          <a:ext cx="1" cy="180"/>
                        </a:xfrm>
                        <a:prstGeom prst="straightConnector1">
                          <a:avLst/>
                        </a:prstGeom>
                        <a:noFill/>
                        <a:ln w="9525">
                          <a:solidFill>
                            <a:srgbClr val="1F497D"/>
                          </a:solidFill>
                          <a:round/>
                          <a:headEnd/>
                          <a:tailEnd type="triangle" w="sm" len="med"/>
                        </a:ln>
                      </p:spPr>
                    </p:cxnSp>
                    <p:sp>
                      <p:nvSpPr>
                        <p:cNvPr id="202000" name="Freeform 272"/>
                        <p:cNvSpPr>
                          <a:spLocks/>
                        </p:cNvSpPr>
                        <p:nvPr/>
                      </p:nvSpPr>
                      <p:spPr bwMode="auto">
                        <a:xfrm>
                          <a:off x="5056" y="2728"/>
                          <a:ext cx="365" cy="307"/>
                        </a:xfrm>
                        <a:custGeom>
                          <a:avLst/>
                          <a:gdLst/>
                          <a:ahLst/>
                          <a:cxnLst>
                            <a:cxn ang="0">
                              <a:pos x="219" y="0"/>
                            </a:cxn>
                            <a:cxn ang="0">
                              <a:pos x="24" y="52"/>
                            </a:cxn>
                            <a:cxn ang="0">
                              <a:pos x="361" y="97"/>
                            </a:cxn>
                            <a:cxn ang="0">
                              <a:pos x="46" y="150"/>
                            </a:cxn>
                            <a:cxn ang="0">
                              <a:pos x="316" y="195"/>
                            </a:cxn>
                            <a:cxn ang="0">
                              <a:pos x="106" y="232"/>
                            </a:cxn>
                            <a:cxn ang="0">
                              <a:pos x="161" y="270"/>
                            </a:cxn>
                            <a:cxn ang="0">
                              <a:pos x="241" y="285"/>
                            </a:cxn>
                            <a:cxn ang="0">
                              <a:pos x="161" y="307"/>
                            </a:cxn>
                          </a:cxnLst>
                          <a:rect l="0" t="0" r="r" b="b"/>
                          <a:pathLst>
                            <a:path w="365" h="307">
                              <a:moveTo>
                                <a:pt x="219" y="0"/>
                              </a:moveTo>
                              <a:cubicBezTo>
                                <a:pt x="109" y="18"/>
                                <a:pt x="0" y="36"/>
                                <a:pt x="24" y="52"/>
                              </a:cubicBezTo>
                              <a:cubicBezTo>
                                <a:pt x="48" y="68"/>
                                <a:pt x="357" y="81"/>
                                <a:pt x="361" y="97"/>
                              </a:cubicBezTo>
                              <a:cubicBezTo>
                                <a:pt x="365" y="113"/>
                                <a:pt x="53" y="134"/>
                                <a:pt x="46" y="150"/>
                              </a:cubicBezTo>
                              <a:cubicBezTo>
                                <a:pt x="39" y="166"/>
                                <a:pt x="306" y="181"/>
                                <a:pt x="316" y="195"/>
                              </a:cubicBezTo>
                              <a:cubicBezTo>
                                <a:pt x="326" y="209"/>
                                <a:pt x="132" y="220"/>
                                <a:pt x="106" y="232"/>
                              </a:cubicBezTo>
                              <a:cubicBezTo>
                                <a:pt x="80" y="244"/>
                                <a:pt x="139" y="261"/>
                                <a:pt x="161" y="270"/>
                              </a:cubicBezTo>
                              <a:cubicBezTo>
                                <a:pt x="183" y="279"/>
                                <a:pt x="241" y="279"/>
                                <a:pt x="241" y="285"/>
                              </a:cubicBezTo>
                              <a:cubicBezTo>
                                <a:pt x="241" y="291"/>
                                <a:pt x="201" y="299"/>
                                <a:pt x="161" y="307"/>
                              </a:cubicBezTo>
                            </a:path>
                          </a:pathLst>
                        </a:custGeom>
                        <a:noFill/>
                        <a:ln w="9525">
                          <a:solidFill>
                            <a:srgbClr val="1F497D"/>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2001" name="AutoShape 273"/>
                        <p:cNvCxnSpPr>
                          <a:cxnSpLocks noChangeShapeType="1"/>
                        </p:cNvCxnSpPr>
                        <p:nvPr/>
                      </p:nvCxnSpPr>
                      <p:spPr bwMode="auto">
                        <a:xfrm flipV="1">
                          <a:off x="5267" y="2625"/>
                          <a:ext cx="1" cy="103"/>
                        </a:xfrm>
                        <a:prstGeom prst="straightConnector1">
                          <a:avLst/>
                        </a:prstGeom>
                        <a:noFill/>
                        <a:ln w="9525">
                          <a:solidFill>
                            <a:srgbClr val="1F497D"/>
                          </a:solidFill>
                          <a:round/>
                          <a:headEnd/>
                          <a:tailEnd/>
                        </a:ln>
                      </p:spPr>
                    </p:cxnSp>
                  </p:grpSp>
                  <p:grpSp>
                    <p:nvGrpSpPr>
                      <p:cNvPr id="15" name="Group 274"/>
                      <p:cNvGrpSpPr>
                        <a:grpSpLocks/>
                      </p:cNvGrpSpPr>
                      <p:nvPr/>
                    </p:nvGrpSpPr>
                    <p:grpSpPr bwMode="auto">
                      <a:xfrm rot="540000">
                        <a:off x="2262" y="5569"/>
                        <a:ext cx="83" cy="495"/>
                        <a:chOff x="5056" y="2625"/>
                        <a:chExt cx="365" cy="598"/>
                      </a:xfrm>
                    </p:grpSpPr>
                    <p:cxnSp>
                      <p:nvCxnSpPr>
                        <p:cNvPr id="202003" name="AutoShape 275"/>
                        <p:cNvCxnSpPr>
                          <a:cxnSpLocks noChangeShapeType="1"/>
                        </p:cNvCxnSpPr>
                        <p:nvPr/>
                      </p:nvCxnSpPr>
                      <p:spPr bwMode="auto">
                        <a:xfrm>
                          <a:off x="5226" y="3043"/>
                          <a:ext cx="1" cy="180"/>
                        </a:xfrm>
                        <a:prstGeom prst="straightConnector1">
                          <a:avLst/>
                        </a:prstGeom>
                        <a:noFill/>
                        <a:ln w="9525">
                          <a:solidFill>
                            <a:srgbClr val="1F497D"/>
                          </a:solidFill>
                          <a:round/>
                          <a:headEnd/>
                          <a:tailEnd type="triangle" w="sm" len="med"/>
                        </a:ln>
                      </p:spPr>
                    </p:cxnSp>
                    <p:sp>
                      <p:nvSpPr>
                        <p:cNvPr id="202004" name="Freeform 276"/>
                        <p:cNvSpPr>
                          <a:spLocks/>
                        </p:cNvSpPr>
                        <p:nvPr/>
                      </p:nvSpPr>
                      <p:spPr bwMode="auto">
                        <a:xfrm>
                          <a:off x="5056" y="2728"/>
                          <a:ext cx="365" cy="307"/>
                        </a:xfrm>
                        <a:custGeom>
                          <a:avLst/>
                          <a:gdLst/>
                          <a:ahLst/>
                          <a:cxnLst>
                            <a:cxn ang="0">
                              <a:pos x="219" y="0"/>
                            </a:cxn>
                            <a:cxn ang="0">
                              <a:pos x="24" y="52"/>
                            </a:cxn>
                            <a:cxn ang="0">
                              <a:pos x="361" y="97"/>
                            </a:cxn>
                            <a:cxn ang="0">
                              <a:pos x="46" y="150"/>
                            </a:cxn>
                            <a:cxn ang="0">
                              <a:pos x="316" y="195"/>
                            </a:cxn>
                            <a:cxn ang="0">
                              <a:pos x="106" y="232"/>
                            </a:cxn>
                            <a:cxn ang="0">
                              <a:pos x="161" y="270"/>
                            </a:cxn>
                            <a:cxn ang="0">
                              <a:pos x="241" y="285"/>
                            </a:cxn>
                            <a:cxn ang="0">
                              <a:pos x="161" y="307"/>
                            </a:cxn>
                          </a:cxnLst>
                          <a:rect l="0" t="0" r="r" b="b"/>
                          <a:pathLst>
                            <a:path w="365" h="307">
                              <a:moveTo>
                                <a:pt x="219" y="0"/>
                              </a:moveTo>
                              <a:cubicBezTo>
                                <a:pt x="109" y="18"/>
                                <a:pt x="0" y="36"/>
                                <a:pt x="24" y="52"/>
                              </a:cubicBezTo>
                              <a:cubicBezTo>
                                <a:pt x="48" y="68"/>
                                <a:pt x="357" y="81"/>
                                <a:pt x="361" y="97"/>
                              </a:cubicBezTo>
                              <a:cubicBezTo>
                                <a:pt x="365" y="113"/>
                                <a:pt x="53" y="134"/>
                                <a:pt x="46" y="150"/>
                              </a:cubicBezTo>
                              <a:cubicBezTo>
                                <a:pt x="39" y="166"/>
                                <a:pt x="306" y="181"/>
                                <a:pt x="316" y="195"/>
                              </a:cubicBezTo>
                              <a:cubicBezTo>
                                <a:pt x="326" y="209"/>
                                <a:pt x="132" y="220"/>
                                <a:pt x="106" y="232"/>
                              </a:cubicBezTo>
                              <a:cubicBezTo>
                                <a:pt x="80" y="244"/>
                                <a:pt x="139" y="261"/>
                                <a:pt x="161" y="270"/>
                              </a:cubicBezTo>
                              <a:cubicBezTo>
                                <a:pt x="183" y="279"/>
                                <a:pt x="241" y="279"/>
                                <a:pt x="241" y="285"/>
                              </a:cubicBezTo>
                              <a:cubicBezTo>
                                <a:pt x="241" y="291"/>
                                <a:pt x="201" y="299"/>
                                <a:pt x="161" y="307"/>
                              </a:cubicBezTo>
                            </a:path>
                          </a:pathLst>
                        </a:custGeom>
                        <a:noFill/>
                        <a:ln w="9525">
                          <a:solidFill>
                            <a:srgbClr val="1F497D"/>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2005" name="AutoShape 277"/>
                        <p:cNvCxnSpPr>
                          <a:cxnSpLocks noChangeShapeType="1"/>
                        </p:cNvCxnSpPr>
                        <p:nvPr/>
                      </p:nvCxnSpPr>
                      <p:spPr bwMode="auto">
                        <a:xfrm flipV="1">
                          <a:off x="5267" y="2625"/>
                          <a:ext cx="1" cy="103"/>
                        </a:xfrm>
                        <a:prstGeom prst="straightConnector1">
                          <a:avLst/>
                        </a:prstGeom>
                        <a:noFill/>
                        <a:ln w="9525">
                          <a:solidFill>
                            <a:srgbClr val="1F497D"/>
                          </a:solidFill>
                          <a:round/>
                          <a:headEnd/>
                          <a:tailEnd/>
                        </a:ln>
                      </p:spPr>
                    </p:cxnSp>
                  </p:grpSp>
                  <p:grpSp>
                    <p:nvGrpSpPr>
                      <p:cNvPr id="16" name="Group 278"/>
                      <p:cNvGrpSpPr>
                        <a:grpSpLocks/>
                      </p:cNvGrpSpPr>
                      <p:nvPr/>
                    </p:nvGrpSpPr>
                    <p:grpSpPr bwMode="auto">
                      <a:xfrm rot="600000">
                        <a:off x="2349" y="4926"/>
                        <a:ext cx="83" cy="495"/>
                        <a:chOff x="5056" y="2625"/>
                        <a:chExt cx="365" cy="598"/>
                      </a:xfrm>
                    </p:grpSpPr>
                    <p:cxnSp>
                      <p:nvCxnSpPr>
                        <p:cNvPr id="202007" name="AutoShape 279"/>
                        <p:cNvCxnSpPr>
                          <a:cxnSpLocks noChangeShapeType="1"/>
                        </p:cNvCxnSpPr>
                        <p:nvPr/>
                      </p:nvCxnSpPr>
                      <p:spPr bwMode="auto">
                        <a:xfrm>
                          <a:off x="5226" y="3043"/>
                          <a:ext cx="1" cy="180"/>
                        </a:xfrm>
                        <a:prstGeom prst="straightConnector1">
                          <a:avLst/>
                        </a:prstGeom>
                        <a:noFill/>
                        <a:ln w="9525">
                          <a:solidFill>
                            <a:srgbClr val="1F497D"/>
                          </a:solidFill>
                          <a:round/>
                          <a:headEnd/>
                          <a:tailEnd type="triangle" w="sm" len="med"/>
                        </a:ln>
                      </p:spPr>
                    </p:cxnSp>
                    <p:sp>
                      <p:nvSpPr>
                        <p:cNvPr id="202008" name="Freeform 280"/>
                        <p:cNvSpPr>
                          <a:spLocks/>
                        </p:cNvSpPr>
                        <p:nvPr/>
                      </p:nvSpPr>
                      <p:spPr bwMode="auto">
                        <a:xfrm>
                          <a:off x="5056" y="2728"/>
                          <a:ext cx="365" cy="307"/>
                        </a:xfrm>
                        <a:custGeom>
                          <a:avLst/>
                          <a:gdLst/>
                          <a:ahLst/>
                          <a:cxnLst>
                            <a:cxn ang="0">
                              <a:pos x="219" y="0"/>
                            </a:cxn>
                            <a:cxn ang="0">
                              <a:pos x="24" y="52"/>
                            </a:cxn>
                            <a:cxn ang="0">
                              <a:pos x="361" y="97"/>
                            </a:cxn>
                            <a:cxn ang="0">
                              <a:pos x="46" y="150"/>
                            </a:cxn>
                            <a:cxn ang="0">
                              <a:pos x="316" y="195"/>
                            </a:cxn>
                            <a:cxn ang="0">
                              <a:pos x="106" y="232"/>
                            </a:cxn>
                            <a:cxn ang="0">
                              <a:pos x="161" y="270"/>
                            </a:cxn>
                            <a:cxn ang="0">
                              <a:pos x="241" y="285"/>
                            </a:cxn>
                            <a:cxn ang="0">
                              <a:pos x="161" y="307"/>
                            </a:cxn>
                          </a:cxnLst>
                          <a:rect l="0" t="0" r="r" b="b"/>
                          <a:pathLst>
                            <a:path w="365" h="307">
                              <a:moveTo>
                                <a:pt x="219" y="0"/>
                              </a:moveTo>
                              <a:cubicBezTo>
                                <a:pt x="109" y="18"/>
                                <a:pt x="0" y="36"/>
                                <a:pt x="24" y="52"/>
                              </a:cubicBezTo>
                              <a:cubicBezTo>
                                <a:pt x="48" y="68"/>
                                <a:pt x="357" y="81"/>
                                <a:pt x="361" y="97"/>
                              </a:cubicBezTo>
                              <a:cubicBezTo>
                                <a:pt x="365" y="113"/>
                                <a:pt x="53" y="134"/>
                                <a:pt x="46" y="150"/>
                              </a:cubicBezTo>
                              <a:cubicBezTo>
                                <a:pt x="39" y="166"/>
                                <a:pt x="306" y="181"/>
                                <a:pt x="316" y="195"/>
                              </a:cubicBezTo>
                              <a:cubicBezTo>
                                <a:pt x="326" y="209"/>
                                <a:pt x="132" y="220"/>
                                <a:pt x="106" y="232"/>
                              </a:cubicBezTo>
                              <a:cubicBezTo>
                                <a:pt x="80" y="244"/>
                                <a:pt x="139" y="261"/>
                                <a:pt x="161" y="270"/>
                              </a:cubicBezTo>
                              <a:cubicBezTo>
                                <a:pt x="183" y="279"/>
                                <a:pt x="241" y="279"/>
                                <a:pt x="241" y="285"/>
                              </a:cubicBezTo>
                              <a:cubicBezTo>
                                <a:pt x="241" y="291"/>
                                <a:pt x="201" y="299"/>
                                <a:pt x="161" y="307"/>
                              </a:cubicBezTo>
                            </a:path>
                          </a:pathLst>
                        </a:custGeom>
                        <a:noFill/>
                        <a:ln w="9525">
                          <a:solidFill>
                            <a:srgbClr val="1F497D"/>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2009" name="AutoShape 281"/>
                        <p:cNvCxnSpPr>
                          <a:cxnSpLocks noChangeShapeType="1"/>
                        </p:cNvCxnSpPr>
                        <p:nvPr/>
                      </p:nvCxnSpPr>
                      <p:spPr bwMode="auto">
                        <a:xfrm flipV="1">
                          <a:off x="5267" y="2625"/>
                          <a:ext cx="1" cy="103"/>
                        </a:xfrm>
                        <a:prstGeom prst="straightConnector1">
                          <a:avLst/>
                        </a:prstGeom>
                        <a:noFill/>
                        <a:ln w="9525">
                          <a:solidFill>
                            <a:srgbClr val="1F497D"/>
                          </a:solidFill>
                          <a:round/>
                          <a:headEnd/>
                          <a:tailEnd/>
                        </a:ln>
                      </p:spPr>
                    </p:cxnSp>
                  </p:grpSp>
                  <p:grpSp>
                    <p:nvGrpSpPr>
                      <p:cNvPr id="17" name="Group 282"/>
                      <p:cNvGrpSpPr>
                        <a:grpSpLocks/>
                      </p:cNvGrpSpPr>
                      <p:nvPr/>
                    </p:nvGrpSpPr>
                    <p:grpSpPr bwMode="auto">
                      <a:xfrm rot="19500000">
                        <a:off x="3060" y="5241"/>
                        <a:ext cx="83" cy="495"/>
                        <a:chOff x="5056" y="2625"/>
                        <a:chExt cx="365" cy="598"/>
                      </a:xfrm>
                    </p:grpSpPr>
                    <p:cxnSp>
                      <p:nvCxnSpPr>
                        <p:cNvPr id="202011" name="AutoShape 283"/>
                        <p:cNvCxnSpPr>
                          <a:cxnSpLocks noChangeShapeType="1"/>
                        </p:cNvCxnSpPr>
                        <p:nvPr/>
                      </p:nvCxnSpPr>
                      <p:spPr bwMode="auto">
                        <a:xfrm>
                          <a:off x="5226" y="3043"/>
                          <a:ext cx="1" cy="180"/>
                        </a:xfrm>
                        <a:prstGeom prst="straightConnector1">
                          <a:avLst/>
                        </a:prstGeom>
                        <a:noFill/>
                        <a:ln w="9525">
                          <a:solidFill>
                            <a:srgbClr val="1F497D"/>
                          </a:solidFill>
                          <a:round/>
                          <a:headEnd/>
                          <a:tailEnd type="triangle" w="sm" len="med"/>
                        </a:ln>
                      </p:spPr>
                    </p:cxnSp>
                    <p:sp>
                      <p:nvSpPr>
                        <p:cNvPr id="202012" name="Freeform 284"/>
                        <p:cNvSpPr>
                          <a:spLocks/>
                        </p:cNvSpPr>
                        <p:nvPr/>
                      </p:nvSpPr>
                      <p:spPr bwMode="auto">
                        <a:xfrm>
                          <a:off x="5056" y="2728"/>
                          <a:ext cx="365" cy="307"/>
                        </a:xfrm>
                        <a:custGeom>
                          <a:avLst/>
                          <a:gdLst/>
                          <a:ahLst/>
                          <a:cxnLst>
                            <a:cxn ang="0">
                              <a:pos x="219" y="0"/>
                            </a:cxn>
                            <a:cxn ang="0">
                              <a:pos x="24" y="52"/>
                            </a:cxn>
                            <a:cxn ang="0">
                              <a:pos x="361" y="97"/>
                            </a:cxn>
                            <a:cxn ang="0">
                              <a:pos x="46" y="150"/>
                            </a:cxn>
                            <a:cxn ang="0">
                              <a:pos x="316" y="195"/>
                            </a:cxn>
                            <a:cxn ang="0">
                              <a:pos x="106" y="232"/>
                            </a:cxn>
                            <a:cxn ang="0">
                              <a:pos x="161" y="270"/>
                            </a:cxn>
                            <a:cxn ang="0">
                              <a:pos x="241" y="285"/>
                            </a:cxn>
                            <a:cxn ang="0">
                              <a:pos x="161" y="307"/>
                            </a:cxn>
                          </a:cxnLst>
                          <a:rect l="0" t="0" r="r" b="b"/>
                          <a:pathLst>
                            <a:path w="365" h="307">
                              <a:moveTo>
                                <a:pt x="219" y="0"/>
                              </a:moveTo>
                              <a:cubicBezTo>
                                <a:pt x="109" y="18"/>
                                <a:pt x="0" y="36"/>
                                <a:pt x="24" y="52"/>
                              </a:cubicBezTo>
                              <a:cubicBezTo>
                                <a:pt x="48" y="68"/>
                                <a:pt x="357" y="81"/>
                                <a:pt x="361" y="97"/>
                              </a:cubicBezTo>
                              <a:cubicBezTo>
                                <a:pt x="365" y="113"/>
                                <a:pt x="53" y="134"/>
                                <a:pt x="46" y="150"/>
                              </a:cubicBezTo>
                              <a:cubicBezTo>
                                <a:pt x="39" y="166"/>
                                <a:pt x="306" y="181"/>
                                <a:pt x="316" y="195"/>
                              </a:cubicBezTo>
                              <a:cubicBezTo>
                                <a:pt x="326" y="209"/>
                                <a:pt x="132" y="220"/>
                                <a:pt x="106" y="232"/>
                              </a:cubicBezTo>
                              <a:cubicBezTo>
                                <a:pt x="80" y="244"/>
                                <a:pt x="139" y="261"/>
                                <a:pt x="161" y="270"/>
                              </a:cubicBezTo>
                              <a:cubicBezTo>
                                <a:pt x="183" y="279"/>
                                <a:pt x="241" y="279"/>
                                <a:pt x="241" y="285"/>
                              </a:cubicBezTo>
                              <a:cubicBezTo>
                                <a:pt x="241" y="291"/>
                                <a:pt x="201" y="299"/>
                                <a:pt x="161" y="307"/>
                              </a:cubicBezTo>
                            </a:path>
                          </a:pathLst>
                        </a:custGeom>
                        <a:noFill/>
                        <a:ln w="9525">
                          <a:solidFill>
                            <a:srgbClr val="1F497D"/>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2013" name="AutoShape 285"/>
                        <p:cNvCxnSpPr>
                          <a:cxnSpLocks noChangeShapeType="1"/>
                        </p:cNvCxnSpPr>
                        <p:nvPr/>
                      </p:nvCxnSpPr>
                      <p:spPr bwMode="auto">
                        <a:xfrm flipV="1">
                          <a:off x="5267" y="2625"/>
                          <a:ext cx="1" cy="103"/>
                        </a:xfrm>
                        <a:prstGeom prst="straightConnector1">
                          <a:avLst/>
                        </a:prstGeom>
                        <a:noFill/>
                        <a:ln w="9525">
                          <a:solidFill>
                            <a:srgbClr val="1F497D"/>
                          </a:solidFill>
                          <a:round/>
                          <a:headEnd/>
                          <a:tailEnd/>
                        </a:ln>
                      </p:spPr>
                    </p:cxnSp>
                  </p:grpSp>
                  <p:grpSp>
                    <p:nvGrpSpPr>
                      <p:cNvPr id="18" name="Group 286"/>
                      <p:cNvGrpSpPr>
                        <a:grpSpLocks/>
                      </p:cNvGrpSpPr>
                      <p:nvPr/>
                    </p:nvGrpSpPr>
                    <p:grpSpPr bwMode="auto">
                      <a:xfrm rot="20700000">
                        <a:off x="2754" y="5317"/>
                        <a:ext cx="83" cy="495"/>
                        <a:chOff x="5056" y="2625"/>
                        <a:chExt cx="365" cy="598"/>
                      </a:xfrm>
                    </p:grpSpPr>
                    <p:cxnSp>
                      <p:nvCxnSpPr>
                        <p:cNvPr id="202015" name="AutoShape 287"/>
                        <p:cNvCxnSpPr>
                          <a:cxnSpLocks noChangeShapeType="1"/>
                        </p:cNvCxnSpPr>
                        <p:nvPr/>
                      </p:nvCxnSpPr>
                      <p:spPr bwMode="auto">
                        <a:xfrm>
                          <a:off x="5226" y="3043"/>
                          <a:ext cx="1" cy="180"/>
                        </a:xfrm>
                        <a:prstGeom prst="straightConnector1">
                          <a:avLst/>
                        </a:prstGeom>
                        <a:noFill/>
                        <a:ln w="9525">
                          <a:solidFill>
                            <a:srgbClr val="1F497D"/>
                          </a:solidFill>
                          <a:round/>
                          <a:headEnd/>
                          <a:tailEnd type="triangle" w="sm" len="med"/>
                        </a:ln>
                      </p:spPr>
                    </p:cxnSp>
                    <p:sp>
                      <p:nvSpPr>
                        <p:cNvPr id="202016" name="Freeform 288"/>
                        <p:cNvSpPr>
                          <a:spLocks/>
                        </p:cNvSpPr>
                        <p:nvPr/>
                      </p:nvSpPr>
                      <p:spPr bwMode="auto">
                        <a:xfrm>
                          <a:off x="5056" y="2728"/>
                          <a:ext cx="365" cy="307"/>
                        </a:xfrm>
                        <a:custGeom>
                          <a:avLst/>
                          <a:gdLst/>
                          <a:ahLst/>
                          <a:cxnLst>
                            <a:cxn ang="0">
                              <a:pos x="219" y="0"/>
                            </a:cxn>
                            <a:cxn ang="0">
                              <a:pos x="24" y="52"/>
                            </a:cxn>
                            <a:cxn ang="0">
                              <a:pos x="361" y="97"/>
                            </a:cxn>
                            <a:cxn ang="0">
                              <a:pos x="46" y="150"/>
                            </a:cxn>
                            <a:cxn ang="0">
                              <a:pos x="316" y="195"/>
                            </a:cxn>
                            <a:cxn ang="0">
                              <a:pos x="106" y="232"/>
                            </a:cxn>
                            <a:cxn ang="0">
                              <a:pos x="161" y="270"/>
                            </a:cxn>
                            <a:cxn ang="0">
                              <a:pos x="241" y="285"/>
                            </a:cxn>
                            <a:cxn ang="0">
                              <a:pos x="161" y="307"/>
                            </a:cxn>
                          </a:cxnLst>
                          <a:rect l="0" t="0" r="r" b="b"/>
                          <a:pathLst>
                            <a:path w="365" h="307">
                              <a:moveTo>
                                <a:pt x="219" y="0"/>
                              </a:moveTo>
                              <a:cubicBezTo>
                                <a:pt x="109" y="18"/>
                                <a:pt x="0" y="36"/>
                                <a:pt x="24" y="52"/>
                              </a:cubicBezTo>
                              <a:cubicBezTo>
                                <a:pt x="48" y="68"/>
                                <a:pt x="357" y="81"/>
                                <a:pt x="361" y="97"/>
                              </a:cubicBezTo>
                              <a:cubicBezTo>
                                <a:pt x="365" y="113"/>
                                <a:pt x="53" y="134"/>
                                <a:pt x="46" y="150"/>
                              </a:cubicBezTo>
                              <a:cubicBezTo>
                                <a:pt x="39" y="166"/>
                                <a:pt x="306" y="181"/>
                                <a:pt x="316" y="195"/>
                              </a:cubicBezTo>
                              <a:cubicBezTo>
                                <a:pt x="326" y="209"/>
                                <a:pt x="132" y="220"/>
                                <a:pt x="106" y="232"/>
                              </a:cubicBezTo>
                              <a:cubicBezTo>
                                <a:pt x="80" y="244"/>
                                <a:pt x="139" y="261"/>
                                <a:pt x="161" y="270"/>
                              </a:cubicBezTo>
                              <a:cubicBezTo>
                                <a:pt x="183" y="279"/>
                                <a:pt x="241" y="279"/>
                                <a:pt x="241" y="285"/>
                              </a:cubicBezTo>
                              <a:cubicBezTo>
                                <a:pt x="241" y="291"/>
                                <a:pt x="201" y="299"/>
                                <a:pt x="161" y="307"/>
                              </a:cubicBezTo>
                            </a:path>
                          </a:pathLst>
                        </a:custGeom>
                        <a:noFill/>
                        <a:ln w="9525">
                          <a:solidFill>
                            <a:srgbClr val="1F497D"/>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2017" name="AutoShape 289"/>
                        <p:cNvCxnSpPr>
                          <a:cxnSpLocks noChangeShapeType="1"/>
                        </p:cNvCxnSpPr>
                        <p:nvPr/>
                      </p:nvCxnSpPr>
                      <p:spPr bwMode="auto">
                        <a:xfrm flipV="1">
                          <a:off x="5267" y="2625"/>
                          <a:ext cx="1" cy="103"/>
                        </a:xfrm>
                        <a:prstGeom prst="straightConnector1">
                          <a:avLst/>
                        </a:prstGeom>
                        <a:noFill/>
                        <a:ln w="9525">
                          <a:solidFill>
                            <a:srgbClr val="1F497D"/>
                          </a:solidFill>
                          <a:round/>
                          <a:headEnd/>
                          <a:tailEnd/>
                        </a:ln>
                      </p:spPr>
                    </p:cxnSp>
                  </p:grpSp>
                  <p:grpSp>
                    <p:nvGrpSpPr>
                      <p:cNvPr id="19" name="Group 290"/>
                      <p:cNvGrpSpPr>
                        <a:grpSpLocks/>
                      </p:cNvGrpSpPr>
                      <p:nvPr/>
                    </p:nvGrpSpPr>
                    <p:grpSpPr bwMode="auto">
                      <a:xfrm rot="900000">
                        <a:off x="2149" y="5265"/>
                        <a:ext cx="83" cy="495"/>
                        <a:chOff x="5056" y="2625"/>
                        <a:chExt cx="365" cy="598"/>
                      </a:xfrm>
                    </p:grpSpPr>
                    <p:cxnSp>
                      <p:nvCxnSpPr>
                        <p:cNvPr id="202019" name="AutoShape 291"/>
                        <p:cNvCxnSpPr>
                          <a:cxnSpLocks noChangeShapeType="1"/>
                        </p:cNvCxnSpPr>
                        <p:nvPr/>
                      </p:nvCxnSpPr>
                      <p:spPr bwMode="auto">
                        <a:xfrm>
                          <a:off x="5226" y="3043"/>
                          <a:ext cx="1" cy="180"/>
                        </a:xfrm>
                        <a:prstGeom prst="straightConnector1">
                          <a:avLst/>
                        </a:prstGeom>
                        <a:noFill/>
                        <a:ln w="9525">
                          <a:solidFill>
                            <a:srgbClr val="1F497D"/>
                          </a:solidFill>
                          <a:round/>
                          <a:headEnd/>
                          <a:tailEnd type="triangle" w="sm" len="med"/>
                        </a:ln>
                      </p:spPr>
                    </p:cxnSp>
                    <p:sp>
                      <p:nvSpPr>
                        <p:cNvPr id="202020" name="Freeform 292"/>
                        <p:cNvSpPr>
                          <a:spLocks/>
                        </p:cNvSpPr>
                        <p:nvPr/>
                      </p:nvSpPr>
                      <p:spPr bwMode="auto">
                        <a:xfrm>
                          <a:off x="5056" y="2728"/>
                          <a:ext cx="365" cy="307"/>
                        </a:xfrm>
                        <a:custGeom>
                          <a:avLst/>
                          <a:gdLst/>
                          <a:ahLst/>
                          <a:cxnLst>
                            <a:cxn ang="0">
                              <a:pos x="219" y="0"/>
                            </a:cxn>
                            <a:cxn ang="0">
                              <a:pos x="24" y="52"/>
                            </a:cxn>
                            <a:cxn ang="0">
                              <a:pos x="361" y="97"/>
                            </a:cxn>
                            <a:cxn ang="0">
                              <a:pos x="46" y="150"/>
                            </a:cxn>
                            <a:cxn ang="0">
                              <a:pos x="316" y="195"/>
                            </a:cxn>
                            <a:cxn ang="0">
                              <a:pos x="106" y="232"/>
                            </a:cxn>
                            <a:cxn ang="0">
                              <a:pos x="161" y="270"/>
                            </a:cxn>
                            <a:cxn ang="0">
                              <a:pos x="241" y="285"/>
                            </a:cxn>
                            <a:cxn ang="0">
                              <a:pos x="161" y="307"/>
                            </a:cxn>
                          </a:cxnLst>
                          <a:rect l="0" t="0" r="r" b="b"/>
                          <a:pathLst>
                            <a:path w="365" h="307">
                              <a:moveTo>
                                <a:pt x="219" y="0"/>
                              </a:moveTo>
                              <a:cubicBezTo>
                                <a:pt x="109" y="18"/>
                                <a:pt x="0" y="36"/>
                                <a:pt x="24" y="52"/>
                              </a:cubicBezTo>
                              <a:cubicBezTo>
                                <a:pt x="48" y="68"/>
                                <a:pt x="357" y="81"/>
                                <a:pt x="361" y="97"/>
                              </a:cubicBezTo>
                              <a:cubicBezTo>
                                <a:pt x="365" y="113"/>
                                <a:pt x="53" y="134"/>
                                <a:pt x="46" y="150"/>
                              </a:cubicBezTo>
                              <a:cubicBezTo>
                                <a:pt x="39" y="166"/>
                                <a:pt x="306" y="181"/>
                                <a:pt x="316" y="195"/>
                              </a:cubicBezTo>
                              <a:cubicBezTo>
                                <a:pt x="326" y="209"/>
                                <a:pt x="132" y="220"/>
                                <a:pt x="106" y="232"/>
                              </a:cubicBezTo>
                              <a:cubicBezTo>
                                <a:pt x="80" y="244"/>
                                <a:pt x="139" y="261"/>
                                <a:pt x="161" y="270"/>
                              </a:cubicBezTo>
                              <a:cubicBezTo>
                                <a:pt x="183" y="279"/>
                                <a:pt x="241" y="279"/>
                                <a:pt x="241" y="285"/>
                              </a:cubicBezTo>
                              <a:cubicBezTo>
                                <a:pt x="241" y="291"/>
                                <a:pt x="201" y="299"/>
                                <a:pt x="161" y="307"/>
                              </a:cubicBezTo>
                            </a:path>
                          </a:pathLst>
                        </a:custGeom>
                        <a:noFill/>
                        <a:ln w="9525">
                          <a:solidFill>
                            <a:srgbClr val="1F497D"/>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2021" name="AutoShape 293"/>
                        <p:cNvCxnSpPr>
                          <a:cxnSpLocks noChangeShapeType="1"/>
                        </p:cNvCxnSpPr>
                        <p:nvPr/>
                      </p:nvCxnSpPr>
                      <p:spPr bwMode="auto">
                        <a:xfrm flipV="1">
                          <a:off x="5267" y="2625"/>
                          <a:ext cx="1" cy="103"/>
                        </a:xfrm>
                        <a:prstGeom prst="straightConnector1">
                          <a:avLst/>
                        </a:prstGeom>
                        <a:noFill/>
                        <a:ln w="9525">
                          <a:solidFill>
                            <a:srgbClr val="1F497D"/>
                          </a:solidFill>
                          <a:round/>
                          <a:headEnd/>
                          <a:tailEnd/>
                        </a:ln>
                      </p:spPr>
                    </p:cxnSp>
                  </p:grpSp>
                  <p:grpSp>
                    <p:nvGrpSpPr>
                      <p:cNvPr id="20" name="Group 294"/>
                      <p:cNvGrpSpPr>
                        <a:grpSpLocks/>
                      </p:cNvGrpSpPr>
                      <p:nvPr/>
                    </p:nvGrpSpPr>
                    <p:grpSpPr bwMode="auto">
                      <a:xfrm rot="21060000">
                        <a:off x="2561" y="5156"/>
                        <a:ext cx="83" cy="495"/>
                        <a:chOff x="5056" y="2625"/>
                        <a:chExt cx="365" cy="598"/>
                      </a:xfrm>
                    </p:grpSpPr>
                    <p:cxnSp>
                      <p:nvCxnSpPr>
                        <p:cNvPr id="202023" name="AutoShape 295"/>
                        <p:cNvCxnSpPr>
                          <a:cxnSpLocks noChangeShapeType="1"/>
                        </p:cNvCxnSpPr>
                        <p:nvPr/>
                      </p:nvCxnSpPr>
                      <p:spPr bwMode="auto">
                        <a:xfrm>
                          <a:off x="5226" y="3043"/>
                          <a:ext cx="1" cy="180"/>
                        </a:xfrm>
                        <a:prstGeom prst="straightConnector1">
                          <a:avLst/>
                        </a:prstGeom>
                        <a:noFill/>
                        <a:ln w="9525">
                          <a:solidFill>
                            <a:srgbClr val="1F497D"/>
                          </a:solidFill>
                          <a:round/>
                          <a:headEnd/>
                          <a:tailEnd type="triangle" w="sm" len="med"/>
                        </a:ln>
                      </p:spPr>
                    </p:cxnSp>
                    <p:sp>
                      <p:nvSpPr>
                        <p:cNvPr id="202024" name="Freeform 296"/>
                        <p:cNvSpPr>
                          <a:spLocks/>
                        </p:cNvSpPr>
                        <p:nvPr/>
                      </p:nvSpPr>
                      <p:spPr bwMode="auto">
                        <a:xfrm>
                          <a:off x="5056" y="2728"/>
                          <a:ext cx="365" cy="307"/>
                        </a:xfrm>
                        <a:custGeom>
                          <a:avLst/>
                          <a:gdLst/>
                          <a:ahLst/>
                          <a:cxnLst>
                            <a:cxn ang="0">
                              <a:pos x="219" y="0"/>
                            </a:cxn>
                            <a:cxn ang="0">
                              <a:pos x="24" y="52"/>
                            </a:cxn>
                            <a:cxn ang="0">
                              <a:pos x="361" y="97"/>
                            </a:cxn>
                            <a:cxn ang="0">
                              <a:pos x="46" y="150"/>
                            </a:cxn>
                            <a:cxn ang="0">
                              <a:pos x="316" y="195"/>
                            </a:cxn>
                            <a:cxn ang="0">
                              <a:pos x="106" y="232"/>
                            </a:cxn>
                            <a:cxn ang="0">
                              <a:pos x="161" y="270"/>
                            </a:cxn>
                            <a:cxn ang="0">
                              <a:pos x="241" y="285"/>
                            </a:cxn>
                            <a:cxn ang="0">
                              <a:pos x="161" y="307"/>
                            </a:cxn>
                          </a:cxnLst>
                          <a:rect l="0" t="0" r="r" b="b"/>
                          <a:pathLst>
                            <a:path w="365" h="307">
                              <a:moveTo>
                                <a:pt x="219" y="0"/>
                              </a:moveTo>
                              <a:cubicBezTo>
                                <a:pt x="109" y="18"/>
                                <a:pt x="0" y="36"/>
                                <a:pt x="24" y="52"/>
                              </a:cubicBezTo>
                              <a:cubicBezTo>
                                <a:pt x="48" y="68"/>
                                <a:pt x="357" y="81"/>
                                <a:pt x="361" y="97"/>
                              </a:cubicBezTo>
                              <a:cubicBezTo>
                                <a:pt x="365" y="113"/>
                                <a:pt x="53" y="134"/>
                                <a:pt x="46" y="150"/>
                              </a:cubicBezTo>
                              <a:cubicBezTo>
                                <a:pt x="39" y="166"/>
                                <a:pt x="306" y="181"/>
                                <a:pt x="316" y="195"/>
                              </a:cubicBezTo>
                              <a:cubicBezTo>
                                <a:pt x="326" y="209"/>
                                <a:pt x="132" y="220"/>
                                <a:pt x="106" y="232"/>
                              </a:cubicBezTo>
                              <a:cubicBezTo>
                                <a:pt x="80" y="244"/>
                                <a:pt x="139" y="261"/>
                                <a:pt x="161" y="270"/>
                              </a:cubicBezTo>
                              <a:cubicBezTo>
                                <a:pt x="183" y="279"/>
                                <a:pt x="241" y="279"/>
                                <a:pt x="241" y="285"/>
                              </a:cubicBezTo>
                              <a:cubicBezTo>
                                <a:pt x="241" y="291"/>
                                <a:pt x="201" y="299"/>
                                <a:pt x="161" y="307"/>
                              </a:cubicBezTo>
                            </a:path>
                          </a:pathLst>
                        </a:custGeom>
                        <a:noFill/>
                        <a:ln w="9525">
                          <a:solidFill>
                            <a:srgbClr val="1F497D"/>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2025" name="AutoShape 297"/>
                        <p:cNvCxnSpPr>
                          <a:cxnSpLocks noChangeShapeType="1"/>
                        </p:cNvCxnSpPr>
                        <p:nvPr/>
                      </p:nvCxnSpPr>
                      <p:spPr bwMode="auto">
                        <a:xfrm flipV="1">
                          <a:off x="5267" y="2625"/>
                          <a:ext cx="1" cy="103"/>
                        </a:xfrm>
                        <a:prstGeom prst="straightConnector1">
                          <a:avLst/>
                        </a:prstGeom>
                        <a:noFill/>
                        <a:ln w="9525">
                          <a:solidFill>
                            <a:srgbClr val="1F497D"/>
                          </a:solidFill>
                          <a:round/>
                          <a:headEnd/>
                          <a:tailEnd/>
                        </a:ln>
                      </p:spPr>
                    </p:cxnSp>
                  </p:grpSp>
                  <p:grpSp>
                    <p:nvGrpSpPr>
                      <p:cNvPr id="21" name="Group 298"/>
                      <p:cNvGrpSpPr>
                        <a:grpSpLocks/>
                      </p:cNvGrpSpPr>
                      <p:nvPr/>
                    </p:nvGrpSpPr>
                    <p:grpSpPr bwMode="auto">
                      <a:xfrm rot="18900000">
                        <a:off x="2851" y="4719"/>
                        <a:ext cx="83" cy="495"/>
                        <a:chOff x="5056" y="2625"/>
                        <a:chExt cx="365" cy="598"/>
                      </a:xfrm>
                    </p:grpSpPr>
                    <p:cxnSp>
                      <p:nvCxnSpPr>
                        <p:cNvPr id="202027" name="AutoShape 299"/>
                        <p:cNvCxnSpPr>
                          <a:cxnSpLocks noChangeShapeType="1"/>
                        </p:cNvCxnSpPr>
                        <p:nvPr/>
                      </p:nvCxnSpPr>
                      <p:spPr bwMode="auto">
                        <a:xfrm>
                          <a:off x="5226" y="3043"/>
                          <a:ext cx="1" cy="180"/>
                        </a:xfrm>
                        <a:prstGeom prst="straightConnector1">
                          <a:avLst/>
                        </a:prstGeom>
                        <a:noFill/>
                        <a:ln w="9525">
                          <a:solidFill>
                            <a:srgbClr val="1F497D"/>
                          </a:solidFill>
                          <a:round/>
                          <a:headEnd/>
                          <a:tailEnd type="triangle" w="sm" len="med"/>
                        </a:ln>
                      </p:spPr>
                    </p:cxnSp>
                    <p:sp>
                      <p:nvSpPr>
                        <p:cNvPr id="202028" name="Freeform 300"/>
                        <p:cNvSpPr>
                          <a:spLocks/>
                        </p:cNvSpPr>
                        <p:nvPr/>
                      </p:nvSpPr>
                      <p:spPr bwMode="auto">
                        <a:xfrm>
                          <a:off x="5056" y="2728"/>
                          <a:ext cx="365" cy="307"/>
                        </a:xfrm>
                        <a:custGeom>
                          <a:avLst/>
                          <a:gdLst/>
                          <a:ahLst/>
                          <a:cxnLst>
                            <a:cxn ang="0">
                              <a:pos x="219" y="0"/>
                            </a:cxn>
                            <a:cxn ang="0">
                              <a:pos x="24" y="52"/>
                            </a:cxn>
                            <a:cxn ang="0">
                              <a:pos x="361" y="97"/>
                            </a:cxn>
                            <a:cxn ang="0">
                              <a:pos x="46" y="150"/>
                            </a:cxn>
                            <a:cxn ang="0">
                              <a:pos x="316" y="195"/>
                            </a:cxn>
                            <a:cxn ang="0">
                              <a:pos x="106" y="232"/>
                            </a:cxn>
                            <a:cxn ang="0">
                              <a:pos x="161" y="270"/>
                            </a:cxn>
                            <a:cxn ang="0">
                              <a:pos x="241" y="285"/>
                            </a:cxn>
                            <a:cxn ang="0">
                              <a:pos x="161" y="307"/>
                            </a:cxn>
                          </a:cxnLst>
                          <a:rect l="0" t="0" r="r" b="b"/>
                          <a:pathLst>
                            <a:path w="365" h="307">
                              <a:moveTo>
                                <a:pt x="219" y="0"/>
                              </a:moveTo>
                              <a:cubicBezTo>
                                <a:pt x="109" y="18"/>
                                <a:pt x="0" y="36"/>
                                <a:pt x="24" y="52"/>
                              </a:cubicBezTo>
                              <a:cubicBezTo>
                                <a:pt x="48" y="68"/>
                                <a:pt x="357" y="81"/>
                                <a:pt x="361" y="97"/>
                              </a:cubicBezTo>
                              <a:cubicBezTo>
                                <a:pt x="365" y="113"/>
                                <a:pt x="53" y="134"/>
                                <a:pt x="46" y="150"/>
                              </a:cubicBezTo>
                              <a:cubicBezTo>
                                <a:pt x="39" y="166"/>
                                <a:pt x="306" y="181"/>
                                <a:pt x="316" y="195"/>
                              </a:cubicBezTo>
                              <a:cubicBezTo>
                                <a:pt x="326" y="209"/>
                                <a:pt x="132" y="220"/>
                                <a:pt x="106" y="232"/>
                              </a:cubicBezTo>
                              <a:cubicBezTo>
                                <a:pt x="80" y="244"/>
                                <a:pt x="139" y="261"/>
                                <a:pt x="161" y="270"/>
                              </a:cubicBezTo>
                              <a:cubicBezTo>
                                <a:pt x="183" y="279"/>
                                <a:pt x="241" y="279"/>
                                <a:pt x="241" y="285"/>
                              </a:cubicBezTo>
                              <a:cubicBezTo>
                                <a:pt x="241" y="291"/>
                                <a:pt x="201" y="299"/>
                                <a:pt x="161" y="307"/>
                              </a:cubicBezTo>
                            </a:path>
                          </a:pathLst>
                        </a:custGeom>
                        <a:noFill/>
                        <a:ln w="9525">
                          <a:solidFill>
                            <a:srgbClr val="1F497D"/>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2029" name="AutoShape 301"/>
                        <p:cNvCxnSpPr>
                          <a:cxnSpLocks noChangeShapeType="1"/>
                        </p:cNvCxnSpPr>
                        <p:nvPr/>
                      </p:nvCxnSpPr>
                      <p:spPr bwMode="auto">
                        <a:xfrm flipV="1">
                          <a:off x="5267" y="2625"/>
                          <a:ext cx="1" cy="103"/>
                        </a:xfrm>
                        <a:prstGeom prst="straightConnector1">
                          <a:avLst/>
                        </a:prstGeom>
                        <a:noFill/>
                        <a:ln w="9525">
                          <a:solidFill>
                            <a:srgbClr val="1F497D"/>
                          </a:solidFill>
                          <a:round/>
                          <a:headEnd/>
                          <a:tailEnd/>
                        </a:ln>
                      </p:spPr>
                    </p:cxnSp>
                  </p:grpSp>
                  <p:grpSp>
                    <p:nvGrpSpPr>
                      <p:cNvPr id="22" name="Group 302"/>
                      <p:cNvGrpSpPr>
                        <a:grpSpLocks/>
                      </p:cNvGrpSpPr>
                      <p:nvPr/>
                    </p:nvGrpSpPr>
                    <p:grpSpPr bwMode="auto">
                      <a:xfrm rot="19800000">
                        <a:off x="2714" y="4863"/>
                        <a:ext cx="83" cy="495"/>
                        <a:chOff x="5056" y="2625"/>
                        <a:chExt cx="365" cy="598"/>
                      </a:xfrm>
                    </p:grpSpPr>
                    <p:cxnSp>
                      <p:nvCxnSpPr>
                        <p:cNvPr id="202031" name="AutoShape 303"/>
                        <p:cNvCxnSpPr>
                          <a:cxnSpLocks noChangeShapeType="1"/>
                        </p:cNvCxnSpPr>
                        <p:nvPr/>
                      </p:nvCxnSpPr>
                      <p:spPr bwMode="auto">
                        <a:xfrm>
                          <a:off x="5226" y="3043"/>
                          <a:ext cx="1" cy="180"/>
                        </a:xfrm>
                        <a:prstGeom prst="straightConnector1">
                          <a:avLst/>
                        </a:prstGeom>
                        <a:noFill/>
                        <a:ln w="9525">
                          <a:solidFill>
                            <a:srgbClr val="1F497D"/>
                          </a:solidFill>
                          <a:round/>
                          <a:headEnd/>
                          <a:tailEnd type="triangle" w="sm" len="med"/>
                        </a:ln>
                      </p:spPr>
                    </p:cxnSp>
                    <p:sp>
                      <p:nvSpPr>
                        <p:cNvPr id="202032" name="Freeform 304"/>
                        <p:cNvSpPr>
                          <a:spLocks/>
                        </p:cNvSpPr>
                        <p:nvPr/>
                      </p:nvSpPr>
                      <p:spPr bwMode="auto">
                        <a:xfrm>
                          <a:off x="5056" y="2728"/>
                          <a:ext cx="365" cy="307"/>
                        </a:xfrm>
                        <a:custGeom>
                          <a:avLst/>
                          <a:gdLst/>
                          <a:ahLst/>
                          <a:cxnLst>
                            <a:cxn ang="0">
                              <a:pos x="219" y="0"/>
                            </a:cxn>
                            <a:cxn ang="0">
                              <a:pos x="24" y="52"/>
                            </a:cxn>
                            <a:cxn ang="0">
                              <a:pos x="361" y="97"/>
                            </a:cxn>
                            <a:cxn ang="0">
                              <a:pos x="46" y="150"/>
                            </a:cxn>
                            <a:cxn ang="0">
                              <a:pos x="316" y="195"/>
                            </a:cxn>
                            <a:cxn ang="0">
                              <a:pos x="106" y="232"/>
                            </a:cxn>
                            <a:cxn ang="0">
                              <a:pos x="161" y="270"/>
                            </a:cxn>
                            <a:cxn ang="0">
                              <a:pos x="241" y="285"/>
                            </a:cxn>
                            <a:cxn ang="0">
                              <a:pos x="161" y="307"/>
                            </a:cxn>
                          </a:cxnLst>
                          <a:rect l="0" t="0" r="r" b="b"/>
                          <a:pathLst>
                            <a:path w="365" h="307">
                              <a:moveTo>
                                <a:pt x="219" y="0"/>
                              </a:moveTo>
                              <a:cubicBezTo>
                                <a:pt x="109" y="18"/>
                                <a:pt x="0" y="36"/>
                                <a:pt x="24" y="52"/>
                              </a:cubicBezTo>
                              <a:cubicBezTo>
                                <a:pt x="48" y="68"/>
                                <a:pt x="357" y="81"/>
                                <a:pt x="361" y="97"/>
                              </a:cubicBezTo>
                              <a:cubicBezTo>
                                <a:pt x="365" y="113"/>
                                <a:pt x="53" y="134"/>
                                <a:pt x="46" y="150"/>
                              </a:cubicBezTo>
                              <a:cubicBezTo>
                                <a:pt x="39" y="166"/>
                                <a:pt x="306" y="181"/>
                                <a:pt x="316" y="195"/>
                              </a:cubicBezTo>
                              <a:cubicBezTo>
                                <a:pt x="326" y="209"/>
                                <a:pt x="132" y="220"/>
                                <a:pt x="106" y="232"/>
                              </a:cubicBezTo>
                              <a:cubicBezTo>
                                <a:pt x="80" y="244"/>
                                <a:pt x="139" y="261"/>
                                <a:pt x="161" y="270"/>
                              </a:cubicBezTo>
                              <a:cubicBezTo>
                                <a:pt x="183" y="279"/>
                                <a:pt x="241" y="279"/>
                                <a:pt x="241" y="285"/>
                              </a:cubicBezTo>
                              <a:cubicBezTo>
                                <a:pt x="241" y="291"/>
                                <a:pt x="201" y="299"/>
                                <a:pt x="161" y="307"/>
                              </a:cubicBezTo>
                            </a:path>
                          </a:pathLst>
                        </a:custGeom>
                        <a:noFill/>
                        <a:ln w="9525">
                          <a:solidFill>
                            <a:srgbClr val="1F497D"/>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2033" name="AutoShape 305"/>
                        <p:cNvCxnSpPr>
                          <a:cxnSpLocks noChangeShapeType="1"/>
                        </p:cNvCxnSpPr>
                        <p:nvPr/>
                      </p:nvCxnSpPr>
                      <p:spPr bwMode="auto">
                        <a:xfrm flipV="1">
                          <a:off x="5267" y="2625"/>
                          <a:ext cx="1" cy="103"/>
                        </a:xfrm>
                        <a:prstGeom prst="straightConnector1">
                          <a:avLst/>
                        </a:prstGeom>
                        <a:noFill/>
                        <a:ln w="9525">
                          <a:solidFill>
                            <a:srgbClr val="1F497D"/>
                          </a:solidFill>
                          <a:round/>
                          <a:headEnd/>
                          <a:tailEnd/>
                        </a:ln>
                      </p:spPr>
                    </p:cxnSp>
                  </p:grpSp>
                  <p:grpSp>
                    <p:nvGrpSpPr>
                      <p:cNvPr id="23" name="Group 306"/>
                      <p:cNvGrpSpPr>
                        <a:grpSpLocks/>
                      </p:cNvGrpSpPr>
                      <p:nvPr/>
                    </p:nvGrpSpPr>
                    <p:grpSpPr bwMode="auto">
                      <a:xfrm rot="2520000">
                        <a:off x="1848" y="4969"/>
                        <a:ext cx="83" cy="495"/>
                        <a:chOff x="5056" y="2625"/>
                        <a:chExt cx="365" cy="598"/>
                      </a:xfrm>
                    </p:grpSpPr>
                    <p:cxnSp>
                      <p:nvCxnSpPr>
                        <p:cNvPr id="202035" name="AutoShape 307"/>
                        <p:cNvCxnSpPr>
                          <a:cxnSpLocks noChangeShapeType="1"/>
                        </p:cNvCxnSpPr>
                        <p:nvPr/>
                      </p:nvCxnSpPr>
                      <p:spPr bwMode="auto">
                        <a:xfrm>
                          <a:off x="5226" y="3043"/>
                          <a:ext cx="1" cy="180"/>
                        </a:xfrm>
                        <a:prstGeom prst="straightConnector1">
                          <a:avLst/>
                        </a:prstGeom>
                        <a:noFill/>
                        <a:ln w="9525">
                          <a:solidFill>
                            <a:srgbClr val="1F497D"/>
                          </a:solidFill>
                          <a:round/>
                          <a:headEnd/>
                          <a:tailEnd type="triangle" w="sm" len="med"/>
                        </a:ln>
                      </p:spPr>
                    </p:cxnSp>
                    <p:sp>
                      <p:nvSpPr>
                        <p:cNvPr id="202036" name="Freeform 308"/>
                        <p:cNvSpPr>
                          <a:spLocks/>
                        </p:cNvSpPr>
                        <p:nvPr/>
                      </p:nvSpPr>
                      <p:spPr bwMode="auto">
                        <a:xfrm>
                          <a:off x="5056" y="2728"/>
                          <a:ext cx="365" cy="307"/>
                        </a:xfrm>
                        <a:custGeom>
                          <a:avLst/>
                          <a:gdLst/>
                          <a:ahLst/>
                          <a:cxnLst>
                            <a:cxn ang="0">
                              <a:pos x="219" y="0"/>
                            </a:cxn>
                            <a:cxn ang="0">
                              <a:pos x="24" y="52"/>
                            </a:cxn>
                            <a:cxn ang="0">
                              <a:pos x="361" y="97"/>
                            </a:cxn>
                            <a:cxn ang="0">
                              <a:pos x="46" y="150"/>
                            </a:cxn>
                            <a:cxn ang="0">
                              <a:pos x="316" y="195"/>
                            </a:cxn>
                            <a:cxn ang="0">
                              <a:pos x="106" y="232"/>
                            </a:cxn>
                            <a:cxn ang="0">
                              <a:pos x="161" y="270"/>
                            </a:cxn>
                            <a:cxn ang="0">
                              <a:pos x="241" y="285"/>
                            </a:cxn>
                            <a:cxn ang="0">
                              <a:pos x="161" y="307"/>
                            </a:cxn>
                          </a:cxnLst>
                          <a:rect l="0" t="0" r="r" b="b"/>
                          <a:pathLst>
                            <a:path w="365" h="307">
                              <a:moveTo>
                                <a:pt x="219" y="0"/>
                              </a:moveTo>
                              <a:cubicBezTo>
                                <a:pt x="109" y="18"/>
                                <a:pt x="0" y="36"/>
                                <a:pt x="24" y="52"/>
                              </a:cubicBezTo>
                              <a:cubicBezTo>
                                <a:pt x="48" y="68"/>
                                <a:pt x="357" y="81"/>
                                <a:pt x="361" y="97"/>
                              </a:cubicBezTo>
                              <a:cubicBezTo>
                                <a:pt x="365" y="113"/>
                                <a:pt x="53" y="134"/>
                                <a:pt x="46" y="150"/>
                              </a:cubicBezTo>
                              <a:cubicBezTo>
                                <a:pt x="39" y="166"/>
                                <a:pt x="306" y="181"/>
                                <a:pt x="316" y="195"/>
                              </a:cubicBezTo>
                              <a:cubicBezTo>
                                <a:pt x="326" y="209"/>
                                <a:pt x="132" y="220"/>
                                <a:pt x="106" y="232"/>
                              </a:cubicBezTo>
                              <a:cubicBezTo>
                                <a:pt x="80" y="244"/>
                                <a:pt x="139" y="261"/>
                                <a:pt x="161" y="270"/>
                              </a:cubicBezTo>
                              <a:cubicBezTo>
                                <a:pt x="183" y="279"/>
                                <a:pt x="241" y="279"/>
                                <a:pt x="241" y="285"/>
                              </a:cubicBezTo>
                              <a:cubicBezTo>
                                <a:pt x="241" y="291"/>
                                <a:pt x="201" y="299"/>
                                <a:pt x="161" y="307"/>
                              </a:cubicBezTo>
                            </a:path>
                          </a:pathLst>
                        </a:custGeom>
                        <a:noFill/>
                        <a:ln w="9525">
                          <a:solidFill>
                            <a:srgbClr val="1F497D"/>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2037" name="AutoShape 309"/>
                        <p:cNvCxnSpPr>
                          <a:cxnSpLocks noChangeShapeType="1"/>
                        </p:cNvCxnSpPr>
                        <p:nvPr/>
                      </p:nvCxnSpPr>
                      <p:spPr bwMode="auto">
                        <a:xfrm flipV="1">
                          <a:off x="5267" y="2625"/>
                          <a:ext cx="1" cy="103"/>
                        </a:xfrm>
                        <a:prstGeom prst="straightConnector1">
                          <a:avLst/>
                        </a:prstGeom>
                        <a:noFill/>
                        <a:ln w="9525">
                          <a:solidFill>
                            <a:srgbClr val="1F497D"/>
                          </a:solidFill>
                          <a:round/>
                          <a:headEnd/>
                          <a:tailEnd/>
                        </a:ln>
                      </p:spPr>
                    </p:cxnSp>
                  </p:grpSp>
                </p:grpSp>
                <p:grpSp>
                  <p:nvGrpSpPr>
                    <p:cNvPr id="24" name="Group 310"/>
                    <p:cNvGrpSpPr>
                      <a:grpSpLocks/>
                    </p:cNvGrpSpPr>
                    <p:nvPr/>
                  </p:nvGrpSpPr>
                  <p:grpSpPr bwMode="auto">
                    <a:xfrm>
                      <a:off x="3730" y="3376"/>
                      <a:ext cx="3141" cy="1610"/>
                      <a:chOff x="1018" y="4634"/>
                      <a:chExt cx="3141" cy="1610"/>
                    </a:xfrm>
                  </p:grpSpPr>
                  <p:sp>
                    <p:nvSpPr>
                      <p:cNvPr id="202039" name="Oval 311"/>
                      <p:cNvSpPr>
                        <a:spLocks noChangeArrowheads="1"/>
                      </p:cNvSpPr>
                      <p:nvPr/>
                    </p:nvSpPr>
                    <p:spPr bwMode="auto">
                      <a:xfrm rot="-186743">
                        <a:off x="1018" y="5063"/>
                        <a:ext cx="3141" cy="1181"/>
                      </a:xfrm>
                      <a:prstGeom prst="ellipse">
                        <a:avLst/>
                      </a:prstGeom>
                      <a:solidFill>
                        <a:srgbClr val="FFFFFF"/>
                      </a:solidFill>
                      <a:ln w="127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cxnSp>
                    <p:nvCxnSpPr>
                      <p:cNvPr id="202040" name="AutoShape 312"/>
                      <p:cNvCxnSpPr>
                        <a:cxnSpLocks noChangeShapeType="1"/>
                      </p:cNvCxnSpPr>
                      <p:nvPr/>
                    </p:nvCxnSpPr>
                    <p:spPr bwMode="auto">
                      <a:xfrm flipH="1" flipV="1">
                        <a:off x="2520" y="4634"/>
                        <a:ext cx="8" cy="990"/>
                      </a:xfrm>
                      <a:prstGeom prst="straightConnector1">
                        <a:avLst/>
                      </a:prstGeom>
                      <a:noFill/>
                      <a:ln w="9525">
                        <a:solidFill>
                          <a:srgbClr val="000000"/>
                        </a:solidFill>
                        <a:prstDash val="dash"/>
                        <a:round/>
                        <a:headEnd/>
                        <a:tailEnd/>
                      </a:ln>
                    </p:spPr>
                  </p:cxnSp>
                  <p:grpSp>
                    <p:nvGrpSpPr>
                      <p:cNvPr id="25" name="Group 313"/>
                      <p:cNvGrpSpPr>
                        <a:grpSpLocks/>
                      </p:cNvGrpSpPr>
                      <p:nvPr/>
                    </p:nvGrpSpPr>
                    <p:grpSpPr bwMode="auto">
                      <a:xfrm rot="2400000">
                        <a:off x="1619" y="5417"/>
                        <a:ext cx="83" cy="495"/>
                        <a:chOff x="5056" y="2625"/>
                        <a:chExt cx="365" cy="598"/>
                      </a:xfrm>
                    </p:grpSpPr>
                    <p:cxnSp>
                      <p:nvCxnSpPr>
                        <p:cNvPr id="202042" name="AutoShape 314"/>
                        <p:cNvCxnSpPr>
                          <a:cxnSpLocks noChangeShapeType="1"/>
                        </p:cNvCxnSpPr>
                        <p:nvPr/>
                      </p:nvCxnSpPr>
                      <p:spPr bwMode="auto">
                        <a:xfrm>
                          <a:off x="5226" y="3043"/>
                          <a:ext cx="1" cy="180"/>
                        </a:xfrm>
                        <a:prstGeom prst="straightConnector1">
                          <a:avLst/>
                        </a:prstGeom>
                        <a:noFill/>
                        <a:ln w="9525">
                          <a:solidFill>
                            <a:srgbClr val="1F497D"/>
                          </a:solidFill>
                          <a:round/>
                          <a:headEnd/>
                          <a:tailEnd type="triangle" w="sm" len="med"/>
                        </a:ln>
                      </p:spPr>
                    </p:cxnSp>
                    <p:sp>
                      <p:nvSpPr>
                        <p:cNvPr id="202043" name="Freeform 315"/>
                        <p:cNvSpPr>
                          <a:spLocks/>
                        </p:cNvSpPr>
                        <p:nvPr/>
                      </p:nvSpPr>
                      <p:spPr bwMode="auto">
                        <a:xfrm>
                          <a:off x="5056" y="2728"/>
                          <a:ext cx="365" cy="307"/>
                        </a:xfrm>
                        <a:custGeom>
                          <a:avLst/>
                          <a:gdLst/>
                          <a:ahLst/>
                          <a:cxnLst>
                            <a:cxn ang="0">
                              <a:pos x="219" y="0"/>
                            </a:cxn>
                            <a:cxn ang="0">
                              <a:pos x="24" y="52"/>
                            </a:cxn>
                            <a:cxn ang="0">
                              <a:pos x="361" y="97"/>
                            </a:cxn>
                            <a:cxn ang="0">
                              <a:pos x="46" y="150"/>
                            </a:cxn>
                            <a:cxn ang="0">
                              <a:pos x="316" y="195"/>
                            </a:cxn>
                            <a:cxn ang="0">
                              <a:pos x="106" y="232"/>
                            </a:cxn>
                            <a:cxn ang="0">
                              <a:pos x="161" y="270"/>
                            </a:cxn>
                            <a:cxn ang="0">
                              <a:pos x="241" y="285"/>
                            </a:cxn>
                            <a:cxn ang="0">
                              <a:pos x="161" y="307"/>
                            </a:cxn>
                          </a:cxnLst>
                          <a:rect l="0" t="0" r="r" b="b"/>
                          <a:pathLst>
                            <a:path w="365" h="307">
                              <a:moveTo>
                                <a:pt x="219" y="0"/>
                              </a:moveTo>
                              <a:cubicBezTo>
                                <a:pt x="109" y="18"/>
                                <a:pt x="0" y="36"/>
                                <a:pt x="24" y="52"/>
                              </a:cubicBezTo>
                              <a:cubicBezTo>
                                <a:pt x="48" y="68"/>
                                <a:pt x="357" y="81"/>
                                <a:pt x="361" y="97"/>
                              </a:cubicBezTo>
                              <a:cubicBezTo>
                                <a:pt x="365" y="113"/>
                                <a:pt x="53" y="134"/>
                                <a:pt x="46" y="150"/>
                              </a:cubicBezTo>
                              <a:cubicBezTo>
                                <a:pt x="39" y="166"/>
                                <a:pt x="306" y="181"/>
                                <a:pt x="316" y="195"/>
                              </a:cubicBezTo>
                              <a:cubicBezTo>
                                <a:pt x="326" y="209"/>
                                <a:pt x="132" y="220"/>
                                <a:pt x="106" y="232"/>
                              </a:cubicBezTo>
                              <a:cubicBezTo>
                                <a:pt x="80" y="244"/>
                                <a:pt x="139" y="261"/>
                                <a:pt x="161" y="270"/>
                              </a:cubicBezTo>
                              <a:cubicBezTo>
                                <a:pt x="183" y="279"/>
                                <a:pt x="241" y="279"/>
                                <a:pt x="241" y="285"/>
                              </a:cubicBezTo>
                              <a:cubicBezTo>
                                <a:pt x="241" y="291"/>
                                <a:pt x="201" y="299"/>
                                <a:pt x="161" y="307"/>
                              </a:cubicBezTo>
                            </a:path>
                          </a:pathLst>
                        </a:custGeom>
                        <a:noFill/>
                        <a:ln w="9525">
                          <a:solidFill>
                            <a:srgbClr val="1F497D"/>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2044" name="AutoShape 316"/>
                        <p:cNvCxnSpPr>
                          <a:cxnSpLocks noChangeShapeType="1"/>
                        </p:cNvCxnSpPr>
                        <p:nvPr/>
                      </p:nvCxnSpPr>
                      <p:spPr bwMode="auto">
                        <a:xfrm flipV="1">
                          <a:off x="5267" y="2625"/>
                          <a:ext cx="1" cy="103"/>
                        </a:xfrm>
                        <a:prstGeom prst="straightConnector1">
                          <a:avLst/>
                        </a:prstGeom>
                        <a:noFill/>
                        <a:ln w="9525">
                          <a:solidFill>
                            <a:srgbClr val="1F497D"/>
                          </a:solidFill>
                          <a:round/>
                          <a:headEnd/>
                          <a:tailEnd/>
                        </a:ln>
                      </p:spPr>
                    </p:cxnSp>
                  </p:grpSp>
                  <p:grpSp>
                    <p:nvGrpSpPr>
                      <p:cNvPr id="26" name="Group 317"/>
                      <p:cNvGrpSpPr>
                        <a:grpSpLocks/>
                      </p:cNvGrpSpPr>
                      <p:nvPr/>
                    </p:nvGrpSpPr>
                    <p:grpSpPr bwMode="auto">
                      <a:xfrm rot="19380000">
                        <a:off x="3388" y="5452"/>
                        <a:ext cx="83" cy="495"/>
                        <a:chOff x="5056" y="2625"/>
                        <a:chExt cx="365" cy="598"/>
                      </a:xfrm>
                    </p:grpSpPr>
                    <p:cxnSp>
                      <p:nvCxnSpPr>
                        <p:cNvPr id="202046" name="AutoShape 318"/>
                        <p:cNvCxnSpPr>
                          <a:cxnSpLocks noChangeShapeType="1"/>
                        </p:cNvCxnSpPr>
                        <p:nvPr/>
                      </p:nvCxnSpPr>
                      <p:spPr bwMode="auto">
                        <a:xfrm>
                          <a:off x="5226" y="3043"/>
                          <a:ext cx="1" cy="180"/>
                        </a:xfrm>
                        <a:prstGeom prst="straightConnector1">
                          <a:avLst/>
                        </a:prstGeom>
                        <a:noFill/>
                        <a:ln w="9525">
                          <a:solidFill>
                            <a:srgbClr val="1F497D"/>
                          </a:solidFill>
                          <a:round/>
                          <a:headEnd/>
                          <a:tailEnd type="triangle" w="sm" len="med"/>
                        </a:ln>
                      </p:spPr>
                    </p:cxnSp>
                    <p:sp>
                      <p:nvSpPr>
                        <p:cNvPr id="202047" name="Freeform 319"/>
                        <p:cNvSpPr>
                          <a:spLocks/>
                        </p:cNvSpPr>
                        <p:nvPr/>
                      </p:nvSpPr>
                      <p:spPr bwMode="auto">
                        <a:xfrm>
                          <a:off x="5056" y="2728"/>
                          <a:ext cx="365" cy="307"/>
                        </a:xfrm>
                        <a:custGeom>
                          <a:avLst/>
                          <a:gdLst/>
                          <a:ahLst/>
                          <a:cxnLst>
                            <a:cxn ang="0">
                              <a:pos x="219" y="0"/>
                            </a:cxn>
                            <a:cxn ang="0">
                              <a:pos x="24" y="52"/>
                            </a:cxn>
                            <a:cxn ang="0">
                              <a:pos x="361" y="97"/>
                            </a:cxn>
                            <a:cxn ang="0">
                              <a:pos x="46" y="150"/>
                            </a:cxn>
                            <a:cxn ang="0">
                              <a:pos x="316" y="195"/>
                            </a:cxn>
                            <a:cxn ang="0">
                              <a:pos x="106" y="232"/>
                            </a:cxn>
                            <a:cxn ang="0">
                              <a:pos x="161" y="270"/>
                            </a:cxn>
                            <a:cxn ang="0">
                              <a:pos x="241" y="285"/>
                            </a:cxn>
                            <a:cxn ang="0">
                              <a:pos x="161" y="307"/>
                            </a:cxn>
                          </a:cxnLst>
                          <a:rect l="0" t="0" r="r" b="b"/>
                          <a:pathLst>
                            <a:path w="365" h="307">
                              <a:moveTo>
                                <a:pt x="219" y="0"/>
                              </a:moveTo>
                              <a:cubicBezTo>
                                <a:pt x="109" y="18"/>
                                <a:pt x="0" y="36"/>
                                <a:pt x="24" y="52"/>
                              </a:cubicBezTo>
                              <a:cubicBezTo>
                                <a:pt x="48" y="68"/>
                                <a:pt x="357" y="81"/>
                                <a:pt x="361" y="97"/>
                              </a:cubicBezTo>
                              <a:cubicBezTo>
                                <a:pt x="365" y="113"/>
                                <a:pt x="53" y="134"/>
                                <a:pt x="46" y="150"/>
                              </a:cubicBezTo>
                              <a:cubicBezTo>
                                <a:pt x="39" y="166"/>
                                <a:pt x="306" y="181"/>
                                <a:pt x="316" y="195"/>
                              </a:cubicBezTo>
                              <a:cubicBezTo>
                                <a:pt x="326" y="209"/>
                                <a:pt x="132" y="220"/>
                                <a:pt x="106" y="232"/>
                              </a:cubicBezTo>
                              <a:cubicBezTo>
                                <a:pt x="80" y="244"/>
                                <a:pt x="139" y="261"/>
                                <a:pt x="161" y="270"/>
                              </a:cubicBezTo>
                              <a:cubicBezTo>
                                <a:pt x="183" y="279"/>
                                <a:pt x="241" y="279"/>
                                <a:pt x="241" y="285"/>
                              </a:cubicBezTo>
                              <a:cubicBezTo>
                                <a:pt x="241" y="291"/>
                                <a:pt x="201" y="299"/>
                                <a:pt x="161" y="307"/>
                              </a:cubicBezTo>
                            </a:path>
                          </a:pathLst>
                        </a:custGeom>
                        <a:noFill/>
                        <a:ln w="9525">
                          <a:solidFill>
                            <a:srgbClr val="1F497D"/>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2048" name="AutoShape 320"/>
                        <p:cNvCxnSpPr>
                          <a:cxnSpLocks noChangeShapeType="1"/>
                        </p:cNvCxnSpPr>
                        <p:nvPr/>
                      </p:nvCxnSpPr>
                      <p:spPr bwMode="auto">
                        <a:xfrm flipV="1">
                          <a:off x="5267" y="2625"/>
                          <a:ext cx="1" cy="103"/>
                        </a:xfrm>
                        <a:prstGeom prst="straightConnector1">
                          <a:avLst/>
                        </a:prstGeom>
                        <a:noFill/>
                        <a:ln w="9525">
                          <a:solidFill>
                            <a:srgbClr val="1F497D"/>
                          </a:solidFill>
                          <a:round/>
                          <a:headEnd/>
                          <a:tailEnd/>
                        </a:ln>
                      </p:spPr>
                    </p:cxnSp>
                  </p:grpSp>
                  <p:grpSp>
                    <p:nvGrpSpPr>
                      <p:cNvPr id="27" name="Group 321"/>
                      <p:cNvGrpSpPr>
                        <a:grpSpLocks/>
                      </p:cNvGrpSpPr>
                      <p:nvPr/>
                    </p:nvGrpSpPr>
                    <p:grpSpPr bwMode="auto">
                      <a:xfrm rot="1500000">
                        <a:off x="2183" y="4814"/>
                        <a:ext cx="83" cy="495"/>
                        <a:chOff x="5056" y="2625"/>
                        <a:chExt cx="365" cy="598"/>
                      </a:xfrm>
                    </p:grpSpPr>
                    <p:cxnSp>
                      <p:nvCxnSpPr>
                        <p:cNvPr id="202050" name="AutoShape 322"/>
                        <p:cNvCxnSpPr>
                          <a:cxnSpLocks noChangeShapeType="1"/>
                        </p:cNvCxnSpPr>
                        <p:nvPr/>
                      </p:nvCxnSpPr>
                      <p:spPr bwMode="auto">
                        <a:xfrm>
                          <a:off x="5226" y="3043"/>
                          <a:ext cx="1" cy="180"/>
                        </a:xfrm>
                        <a:prstGeom prst="straightConnector1">
                          <a:avLst/>
                        </a:prstGeom>
                        <a:noFill/>
                        <a:ln w="9525">
                          <a:solidFill>
                            <a:srgbClr val="1F497D"/>
                          </a:solidFill>
                          <a:round/>
                          <a:headEnd/>
                          <a:tailEnd type="triangle" w="sm" len="med"/>
                        </a:ln>
                      </p:spPr>
                    </p:cxnSp>
                    <p:sp>
                      <p:nvSpPr>
                        <p:cNvPr id="202051" name="Freeform 323"/>
                        <p:cNvSpPr>
                          <a:spLocks/>
                        </p:cNvSpPr>
                        <p:nvPr/>
                      </p:nvSpPr>
                      <p:spPr bwMode="auto">
                        <a:xfrm>
                          <a:off x="5056" y="2728"/>
                          <a:ext cx="365" cy="307"/>
                        </a:xfrm>
                        <a:custGeom>
                          <a:avLst/>
                          <a:gdLst/>
                          <a:ahLst/>
                          <a:cxnLst>
                            <a:cxn ang="0">
                              <a:pos x="219" y="0"/>
                            </a:cxn>
                            <a:cxn ang="0">
                              <a:pos x="24" y="52"/>
                            </a:cxn>
                            <a:cxn ang="0">
                              <a:pos x="361" y="97"/>
                            </a:cxn>
                            <a:cxn ang="0">
                              <a:pos x="46" y="150"/>
                            </a:cxn>
                            <a:cxn ang="0">
                              <a:pos x="316" y="195"/>
                            </a:cxn>
                            <a:cxn ang="0">
                              <a:pos x="106" y="232"/>
                            </a:cxn>
                            <a:cxn ang="0">
                              <a:pos x="161" y="270"/>
                            </a:cxn>
                            <a:cxn ang="0">
                              <a:pos x="241" y="285"/>
                            </a:cxn>
                            <a:cxn ang="0">
                              <a:pos x="161" y="307"/>
                            </a:cxn>
                          </a:cxnLst>
                          <a:rect l="0" t="0" r="r" b="b"/>
                          <a:pathLst>
                            <a:path w="365" h="307">
                              <a:moveTo>
                                <a:pt x="219" y="0"/>
                              </a:moveTo>
                              <a:cubicBezTo>
                                <a:pt x="109" y="18"/>
                                <a:pt x="0" y="36"/>
                                <a:pt x="24" y="52"/>
                              </a:cubicBezTo>
                              <a:cubicBezTo>
                                <a:pt x="48" y="68"/>
                                <a:pt x="357" y="81"/>
                                <a:pt x="361" y="97"/>
                              </a:cubicBezTo>
                              <a:cubicBezTo>
                                <a:pt x="365" y="113"/>
                                <a:pt x="53" y="134"/>
                                <a:pt x="46" y="150"/>
                              </a:cubicBezTo>
                              <a:cubicBezTo>
                                <a:pt x="39" y="166"/>
                                <a:pt x="306" y="181"/>
                                <a:pt x="316" y="195"/>
                              </a:cubicBezTo>
                              <a:cubicBezTo>
                                <a:pt x="326" y="209"/>
                                <a:pt x="132" y="220"/>
                                <a:pt x="106" y="232"/>
                              </a:cubicBezTo>
                              <a:cubicBezTo>
                                <a:pt x="80" y="244"/>
                                <a:pt x="139" y="261"/>
                                <a:pt x="161" y="270"/>
                              </a:cubicBezTo>
                              <a:cubicBezTo>
                                <a:pt x="183" y="279"/>
                                <a:pt x="241" y="279"/>
                                <a:pt x="241" y="285"/>
                              </a:cubicBezTo>
                              <a:cubicBezTo>
                                <a:pt x="241" y="291"/>
                                <a:pt x="201" y="299"/>
                                <a:pt x="161" y="307"/>
                              </a:cubicBezTo>
                            </a:path>
                          </a:pathLst>
                        </a:custGeom>
                        <a:noFill/>
                        <a:ln w="9525">
                          <a:solidFill>
                            <a:srgbClr val="1F497D"/>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2052" name="AutoShape 324"/>
                        <p:cNvCxnSpPr>
                          <a:cxnSpLocks noChangeShapeType="1"/>
                        </p:cNvCxnSpPr>
                        <p:nvPr/>
                      </p:nvCxnSpPr>
                      <p:spPr bwMode="auto">
                        <a:xfrm flipV="1">
                          <a:off x="5267" y="2625"/>
                          <a:ext cx="1" cy="103"/>
                        </a:xfrm>
                        <a:prstGeom prst="straightConnector1">
                          <a:avLst/>
                        </a:prstGeom>
                        <a:noFill/>
                        <a:ln w="9525">
                          <a:solidFill>
                            <a:srgbClr val="1F497D"/>
                          </a:solidFill>
                          <a:round/>
                          <a:headEnd/>
                          <a:tailEnd/>
                        </a:ln>
                      </p:spPr>
                    </p:cxnSp>
                  </p:grpSp>
                  <p:grpSp>
                    <p:nvGrpSpPr>
                      <p:cNvPr id="28" name="Group 325"/>
                      <p:cNvGrpSpPr>
                        <a:grpSpLocks/>
                      </p:cNvGrpSpPr>
                      <p:nvPr/>
                    </p:nvGrpSpPr>
                    <p:grpSpPr bwMode="auto">
                      <a:xfrm rot="540000">
                        <a:off x="2262" y="5569"/>
                        <a:ext cx="83" cy="495"/>
                        <a:chOff x="5056" y="2625"/>
                        <a:chExt cx="365" cy="598"/>
                      </a:xfrm>
                    </p:grpSpPr>
                    <p:cxnSp>
                      <p:nvCxnSpPr>
                        <p:cNvPr id="202054" name="AutoShape 326"/>
                        <p:cNvCxnSpPr>
                          <a:cxnSpLocks noChangeShapeType="1"/>
                        </p:cNvCxnSpPr>
                        <p:nvPr/>
                      </p:nvCxnSpPr>
                      <p:spPr bwMode="auto">
                        <a:xfrm>
                          <a:off x="5226" y="3043"/>
                          <a:ext cx="1" cy="180"/>
                        </a:xfrm>
                        <a:prstGeom prst="straightConnector1">
                          <a:avLst/>
                        </a:prstGeom>
                        <a:noFill/>
                        <a:ln w="9525">
                          <a:solidFill>
                            <a:srgbClr val="1F497D"/>
                          </a:solidFill>
                          <a:round/>
                          <a:headEnd/>
                          <a:tailEnd type="triangle" w="sm" len="med"/>
                        </a:ln>
                      </p:spPr>
                    </p:cxnSp>
                    <p:sp>
                      <p:nvSpPr>
                        <p:cNvPr id="202055" name="Freeform 327"/>
                        <p:cNvSpPr>
                          <a:spLocks/>
                        </p:cNvSpPr>
                        <p:nvPr/>
                      </p:nvSpPr>
                      <p:spPr bwMode="auto">
                        <a:xfrm>
                          <a:off x="5056" y="2728"/>
                          <a:ext cx="365" cy="307"/>
                        </a:xfrm>
                        <a:custGeom>
                          <a:avLst/>
                          <a:gdLst/>
                          <a:ahLst/>
                          <a:cxnLst>
                            <a:cxn ang="0">
                              <a:pos x="219" y="0"/>
                            </a:cxn>
                            <a:cxn ang="0">
                              <a:pos x="24" y="52"/>
                            </a:cxn>
                            <a:cxn ang="0">
                              <a:pos x="361" y="97"/>
                            </a:cxn>
                            <a:cxn ang="0">
                              <a:pos x="46" y="150"/>
                            </a:cxn>
                            <a:cxn ang="0">
                              <a:pos x="316" y="195"/>
                            </a:cxn>
                            <a:cxn ang="0">
                              <a:pos x="106" y="232"/>
                            </a:cxn>
                            <a:cxn ang="0">
                              <a:pos x="161" y="270"/>
                            </a:cxn>
                            <a:cxn ang="0">
                              <a:pos x="241" y="285"/>
                            </a:cxn>
                            <a:cxn ang="0">
                              <a:pos x="161" y="307"/>
                            </a:cxn>
                          </a:cxnLst>
                          <a:rect l="0" t="0" r="r" b="b"/>
                          <a:pathLst>
                            <a:path w="365" h="307">
                              <a:moveTo>
                                <a:pt x="219" y="0"/>
                              </a:moveTo>
                              <a:cubicBezTo>
                                <a:pt x="109" y="18"/>
                                <a:pt x="0" y="36"/>
                                <a:pt x="24" y="52"/>
                              </a:cubicBezTo>
                              <a:cubicBezTo>
                                <a:pt x="48" y="68"/>
                                <a:pt x="357" y="81"/>
                                <a:pt x="361" y="97"/>
                              </a:cubicBezTo>
                              <a:cubicBezTo>
                                <a:pt x="365" y="113"/>
                                <a:pt x="53" y="134"/>
                                <a:pt x="46" y="150"/>
                              </a:cubicBezTo>
                              <a:cubicBezTo>
                                <a:pt x="39" y="166"/>
                                <a:pt x="306" y="181"/>
                                <a:pt x="316" y="195"/>
                              </a:cubicBezTo>
                              <a:cubicBezTo>
                                <a:pt x="326" y="209"/>
                                <a:pt x="132" y="220"/>
                                <a:pt x="106" y="232"/>
                              </a:cubicBezTo>
                              <a:cubicBezTo>
                                <a:pt x="80" y="244"/>
                                <a:pt x="139" y="261"/>
                                <a:pt x="161" y="270"/>
                              </a:cubicBezTo>
                              <a:cubicBezTo>
                                <a:pt x="183" y="279"/>
                                <a:pt x="241" y="279"/>
                                <a:pt x="241" y="285"/>
                              </a:cubicBezTo>
                              <a:cubicBezTo>
                                <a:pt x="241" y="291"/>
                                <a:pt x="201" y="299"/>
                                <a:pt x="161" y="307"/>
                              </a:cubicBezTo>
                            </a:path>
                          </a:pathLst>
                        </a:custGeom>
                        <a:noFill/>
                        <a:ln w="9525">
                          <a:solidFill>
                            <a:srgbClr val="1F497D"/>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2056" name="AutoShape 328"/>
                        <p:cNvCxnSpPr>
                          <a:cxnSpLocks noChangeShapeType="1"/>
                        </p:cNvCxnSpPr>
                        <p:nvPr/>
                      </p:nvCxnSpPr>
                      <p:spPr bwMode="auto">
                        <a:xfrm flipV="1">
                          <a:off x="5267" y="2625"/>
                          <a:ext cx="1" cy="103"/>
                        </a:xfrm>
                        <a:prstGeom prst="straightConnector1">
                          <a:avLst/>
                        </a:prstGeom>
                        <a:noFill/>
                        <a:ln w="9525">
                          <a:solidFill>
                            <a:srgbClr val="1F497D"/>
                          </a:solidFill>
                          <a:round/>
                          <a:headEnd/>
                          <a:tailEnd/>
                        </a:ln>
                      </p:spPr>
                    </p:cxnSp>
                  </p:grpSp>
                  <p:grpSp>
                    <p:nvGrpSpPr>
                      <p:cNvPr id="29" name="Group 329"/>
                      <p:cNvGrpSpPr>
                        <a:grpSpLocks/>
                      </p:cNvGrpSpPr>
                      <p:nvPr/>
                    </p:nvGrpSpPr>
                    <p:grpSpPr bwMode="auto">
                      <a:xfrm rot="600000">
                        <a:off x="2349" y="4926"/>
                        <a:ext cx="83" cy="495"/>
                        <a:chOff x="5056" y="2625"/>
                        <a:chExt cx="365" cy="598"/>
                      </a:xfrm>
                    </p:grpSpPr>
                    <p:cxnSp>
                      <p:nvCxnSpPr>
                        <p:cNvPr id="202058" name="AutoShape 330"/>
                        <p:cNvCxnSpPr>
                          <a:cxnSpLocks noChangeShapeType="1"/>
                        </p:cNvCxnSpPr>
                        <p:nvPr/>
                      </p:nvCxnSpPr>
                      <p:spPr bwMode="auto">
                        <a:xfrm>
                          <a:off x="5226" y="3043"/>
                          <a:ext cx="1" cy="180"/>
                        </a:xfrm>
                        <a:prstGeom prst="straightConnector1">
                          <a:avLst/>
                        </a:prstGeom>
                        <a:noFill/>
                        <a:ln w="9525">
                          <a:solidFill>
                            <a:srgbClr val="1F497D"/>
                          </a:solidFill>
                          <a:round/>
                          <a:headEnd/>
                          <a:tailEnd type="triangle" w="sm" len="med"/>
                        </a:ln>
                      </p:spPr>
                    </p:cxnSp>
                    <p:sp>
                      <p:nvSpPr>
                        <p:cNvPr id="202059" name="Freeform 331"/>
                        <p:cNvSpPr>
                          <a:spLocks/>
                        </p:cNvSpPr>
                        <p:nvPr/>
                      </p:nvSpPr>
                      <p:spPr bwMode="auto">
                        <a:xfrm>
                          <a:off x="5056" y="2728"/>
                          <a:ext cx="365" cy="307"/>
                        </a:xfrm>
                        <a:custGeom>
                          <a:avLst/>
                          <a:gdLst/>
                          <a:ahLst/>
                          <a:cxnLst>
                            <a:cxn ang="0">
                              <a:pos x="219" y="0"/>
                            </a:cxn>
                            <a:cxn ang="0">
                              <a:pos x="24" y="52"/>
                            </a:cxn>
                            <a:cxn ang="0">
                              <a:pos x="361" y="97"/>
                            </a:cxn>
                            <a:cxn ang="0">
                              <a:pos x="46" y="150"/>
                            </a:cxn>
                            <a:cxn ang="0">
                              <a:pos x="316" y="195"/>
                            </a:cxn>
                            <a:cxn ang="0">
                              <a:pos x="106" y="232"/>
                            </a:cxn>
                            <a:cxn ang="0">
                              <a:pos x="161" y="270"/>
                            </a:cxn>
                            <a:cxn ang="0">
                              <a:pos x="241" y="285"/>
                            </a:cxn>
                            <a:cxn ang="0">
                              <a:pos x="161" y="307"/>
                            </a:cxn>
                          </a:cxnLst>
                          <a:rect l="0" t="0" r="r" b="b"/>
                          <a:pathLst>
                            <a:path w="365" h="307">
                              <a:moveTo>
                                <a:pt x="219" y="0"/>
                              </a:moveTo>
                              <a:cubicBezTo>
                                <a:pt x="109" y="18"/>
                                <a:pt x="0" y="36"/>
                                <a:pt x="24" y="52"/>
                              </a:cubicBezTo>
                              <a:cubicBezTo>
                                <a:pt x="48" y="68"/>
                                <a:pt x="357" y="81"/>
                                <a:pt x="361" y="97"/>
                              </a:cubicBezTo>
                              <a:cubicBezTo>
                                <a:pt x="365" y="113"/>
                                <a:pt x="53" y="134"/>
                                <a:pt x="46" y="150"/>
                              </a:cubicBezTo>
                              <a:cubicBezTo>
                                <a:pt x="39" y="166"/>
                                <a:pt x="306" y="181"/>
                                <a:pt x="316" y="195"/>
                              </a:cubicBezTo>
                              <a:cubicBezTo>
                                <a:pt x="326" y="209"/>
                                <a:pt x="132" y="220"/>
                                <a:pt x="106" y="232"/>
                              </a:cubicBezTo>
                              <a:cubicBezTo>
                                <a:pt x="80" y="244"/>
                                <a:pt x="139" y="261"/>
                                <a:pt x="161" y="270"/>
                              </a:cubicBezTo>
                              <a:cubicBezTo>
                                <a:pt x="183" y="279"/>
                                <a:pt x="241" y="279"/>
                                <a:pt x="241" y="285"/>
                              </a:cubicBezTo>
                              <a:cubicBezTo>
                                <a:pt x="241" y="291"/>
                                <a:pt x="201" y="299"/>
                                <a:pt x="161" y="307"/>
                              </a:cubicBezTo>
                            </a:path>
                          </a:pathLst>
                        </a:custGeom>
                        <a:noFill/>
                        <a:ln w="9525">
                          <a:solidFill>
                            <a:srgbClr val="1F497D"/>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2060" name="AutoShape 332"/>
                        <p:cNvCxnSpPr>
                          <a:cxnSpLocks noChangeShapeType="1"/>
                        </p:cNvCxnSpPr>
                        <p:nvPr/>
                      </p:nvCxnSpPr>
                      <p:spPr bwMode="auto">
                        <a:xfrm flipV="1">
                          <a:off x="5267" y="2625"/>
                          <a:ext cx="1" cy="103"/>
                        </a:xfrm>
                        <a:prstGeom prst="straightConnector1">
                          <a:avLst/>
                        </a:prstGeom>
                        <a:noFill/>
                        <a:ln w="9525">
                          <a:solidFill>
                            <a:srgbClr val="1F497D"/>
                          </a:solidFill>
                          <a:round/>
                          <a:headEnd/>
                          <a:tailEnd/>
                        </a:ln>
                      </p:spPr>
                    </p:cxnSp>
                  </p:grpSp>
                  <p:grpSp>
                    <p:nvGrpSpPr>
                      <p:cNvPr id="30" name="Group 333"/>
                      <p:cNvGrpSpPr>
                        <a:grpSpLocks/>
                      </p:cNvGrpSpPr>
                      <p:nvPr/>
                    </p:nvGrpSpPr>
                    <p:grpSpPr bwMode="auto">
                      <a:xfrm rot="19500000">
                        <a:off x="3060" y="5241"/>
                        <a:ext cx="83" cy="495"/>
                        <a:chOff x="5056" y="2625"/>
                        <a:chExt cx="365" cy="598"/>
                      </a:xfrm>
                    </p:grpSpPr>
                    <p:cxnSp>
                      <p:nvCxnSpPr>
                        <p:cNvPr id="202062" name="AutoShape 334"/>
                        <p:cNvCxnSpPr>
                          <a:cxnSpLocks noChangeShapeType="1"/>
                        </p:cNvCxnSpPr>
                        <p:nvPr/>
                      </p:nvCxnSpPr>
                      <p:spPr bwMode="auto">
                        <a:xfrm>
                          <a:off x="5226" y="3043"/>
                          <a:ext cx="1" cy="180"/>
                        </a:xfrm>
                        <a:prstGeom prst="straightConnector1">
                          <a:avLst/>
                        </a:prstGeom>
                        <a:noFill/>
                        <a:ln w="9525">
                          <a:solidFill>
                            <a:srgbClr val="1F497D"/>
                          </a:solidFill>
                          <a:round/>
                          <a:headEnd/>
                          <a:tailEnd type="triangle" w="sm" len="med"/>
                        </a:ln>
                      </p:spPr>
                    </p:cxnSp>
                    <p:sp>
                      <p:nvSpPr>
                        <p:cNvPr id="202063" name="Freeform 335"/>
                        <p:cNvSpPr>
                          <a:spLocks/>
                        </p:cNvSpPr>
                        <p:nvPr/>
                      </p:nvSpPr>
                      <p:spPr bwMode="auto">
                        <a:xfrm>
                          <a:off x="5056" y="2728"/>
                          <a:ext cx="365" cy="307"/>
                        </a:xfrm>
                        <a:custGeom>
                          <a:avLst/>
                          <a:gdLst/>
                          <a:ahLst/>
                          <a:cxnLst>
                            <a:cxn ang="0">
                              <a:pos x="219" y="0"/>
                            </a:cxn>
                            <a:cxn ang="0">
                              <a:pos x="24" y="52"/>
                            </a:cxn>
                            <a:cxn ang="0">
                              <a:pos x="361" y="97"/>
                            </a:cxn>
                            <a:cxn ang="0">
                              <a:pos x="46" y="150"/>
                            </a:cxn>
                            <a:cxn ang="0">
                              <a:pos x="316" y="195"/>
                            </a:cxn>
                            <a:cxn ang="0">
                              <a:pos x="106" y="232"/>
                            </a:cxn>
                            <a:cxn ang="0">
                              <a:pos x="161" y="270"/>
                            </a:cxn>
                            <a:cxn ang="0">
                              <a:pos x="241" y="285"/>
                            </a:cxn>
                            <a:cxn ang="0">
                              <a:pos x="161" y="307"/>
                            </a:cxn>
                          </a:cxnLst>
                          <a:rect l="0" t="0" r="r" b="b"/>
                          <a:pathLst>
                            <a:path w="365" h="307">
                              <a:moveTo>
                                <a:pt x="219" y="0"/>
                              </a:moveTo>
                              <a:cubicBezTo>
                                <a:pt x="109" y="18"/>
                                <a:pt x="0" y="36"/>
                                <a:pt x="24" y="52"/>
                              </a:cubicBezTo>
                              <a:cubicBezTo>
                                <a:pt x="48" y="68"/>
                                <a:pt x="357" y="81"/>
                                <a:pt x="361" y="97"/>
                              </a:cubicBezTo>
                              <a:cubicBezTo>
                                <a:pt x="365" y="113"/>
                                <a:pt x="53" y="134"/>
                                <a:pt x="46" y="150"/>
                              </a:cubicBezTo>
                              <a:cubicBezTo>
                                <a:pt x="39" y="166"/>
                                <a:pt x="306" y="181"/>
                                <a:pt x="316" y="195"/>
                              </a:cubicBezTo>
                              <a:cubicBezTo>
                                <a:pt x="326" y="209"/>
                                <a:pt x="132" y="220"/>
                                <a:pt x="106" y="232"/>
                              </a:cubicBezTo>
                              <a:cubicBezTo>
                                <a:pt x="80" y="244"/>
                                <a:pt x="139" y="261"/>
                                <a:pt x="161" y="270"/>
                              </a:cubicBezTo>
                              <a:cubicBezTo>
                                <a:pt x="183" y="279"/>
                                <a:pt x="241" y="279"/>
                                <a:pt x="241" y="285"/>
                              </a:cubicBezTo>
                              <a:cubicBezTo>
                                <a:pt x="241" y="291"/>
                                <a:pt x="201" y="299"/>
                                <a:pt x="161" y="307"/>
                              </a:cubicBezTo>
                            </a:path>
                          </a:pathLst>
                        </a:custGeom>
                        <a:noFill/>
                        <a:ln w="9525">
                          <a:solidFill>
                            <a:srgbClr val="1F497D"/>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2064" name="AutoShape 336"/>
                        <p:cNvCxnSpPr>
                          <a:cxnSpLocks noChangeShapeType="1"/>
                        </p:cNvCxnSpPr>
                        <p:nvPr/>
                      </p:nvCxnSpPr>
                      <p:spPr bwMode="auto">
                        <a:xfrm flipV="1">
                          <a:off x="5267" y="2625"/>
                          <a:ext cx="1" cy="103"/>
                        </a:xfrm>
                        <a:prstGeom prst="straightConnector1">
                          <a:avLst/>
                        </a:prstGeom>
                        <a:noFill/>
                        <a:ln w="9525">
                          <a:solidFill>
                            <a:srgbClr val="1F497D"/>
                          </a:solidFill>
                          <a:round/>
                          <a:headEnd/>
                          <a:tailEnd/>
                        </a:ln>
                      </p:spPr>
                    </p:cxnSp>
                  </p:grpSp>
                  <p:grpSp>
                    <p:nvGrpSpPr>
                      <p:cNvPr id="31" name="Group 337"/>
                      <p:cNvGrpSpPr>
                        <a:grpSpLocks/>
                      </p:cNvGrpSpPr>
                      <p:nvPr/>
                    </p:nvGrpSpPr>
                    <p:grpSpPr bwMode="auto">
                      <a:xfrm rot="20700000">
                        <a:off x="2754" y="5317"/>
                        <a:ext cx="83" cy="495"/>
                        <a:chOff x="5056" y="2625"/>
                        <a:chExt cx="365" cy="598"/>
                      </a:xfrm>
                    </p:grpSpPr>
                    <p:cxnSp>
                      <p:nvCxnSpPr>
                        <p:cNvPr id="202066" name="AutoShape 338"/>
                        <p:cNvCxnSpPr>
                          <a:cxnSpLocks noChangeShapeType="1"/>
                        </p:cNvCxnSpPr>
                        <p:nvPr/>
                      </p:nvCxnSpPr>
                      <p:spPr bwMode="auto">
                        <a:xfrm>
                          <a:off x="5226" y="3043"/>
                          <a:ext cx="1" cy="180"/>
                        </a:xfrm>
                        <a:prstGeom prst="straightConnector1">
                          <a:avLst/>
                        </a:prstGeom>
                        <a:noFill/>
                        <a:ln w="9525">
                          <a:solidFill>
                            <a:srgbClr val="1F497D"/>
                          </a:solidFill>
                          <a:round/>
                          <a:headEnd/>
                          <a:tailEnd type="triangle" w="sm" len="med"/>
                        </a:ln>
                      </p:spPr>
                    </p:cxnSp>
                    <p:sp>
                      <p:nvSpPr>
                        <p:cNvPr id="202067" name="Freeform 339"/>
                        <p:cNvSpPr>
                          <a:spLocks/>
                        </p:cNvSpPr>
                        <p:nvPr/>
                      </p:nvSpPr>
                      <p:spPr bwMode="auto">
                        <a:xfrm>
                          <a:off x="5056" y="2728"/>
                          <a:ext cx="365" cy="307"/>
                        </a:xfrm>
                        <a:custGeom>
                          <a:avLst/>
                          <a:gdLst/>
                          <a:ahLst/>
                          <a:cxnLst>
                            <a:cxn ang="0">
                              <a:pos x="219" y="0"/>
                            </a:cxn>
                            <a:cxn ang="0">
                              <a:pos x="24" y="52"/>
                            </a:cxn>
                            <a:cxn ang="0">
                              <a:pos x="361" y="97"/>
                            </a:cxn>
                            <a:cxn ang="0">
                              <a:pos x="46" y="150"/>
                            </a:cxn>
                            <a:cxn ang="0">
                              <a:pos x="316" y="195"/>
                            </a:cxn>
                            <a:cxn ang="0">
                              <a:pos x="106" y="232"/>
                            </a:cxn>
                            <a:cxn ang="0">
                              <a:pos x="161" y="270"/>
                            </a:cxn>
                            <a:cxn ang="0">
                              <a:pos x="241" y="285"/>
                            </a:cxn>
                            <a:cxn ang="0">
                              <a:pos x="161" y="307"/>
                            </a:cxn>
                          </a:cxnLst>
                          <a:rect l="0" t="0" r="r" b="b"/>
                          <a:pathLst>
                            <a:path w="365" h="307">
                              <a:moveTo>
                                <a:pt x="219" y="0"/>
                              </a:moveTo>
                              <a:cubicBezTo>
                                <a:pt x="109" y="18"/>
                                <a:pt x="0" y="36"/>
                                <a:pt x="24" y="52"/>
                              </a:cubicBezTo>
                              <a:cubicBezTo>
                                <a:pt x="48" y="68"/>
                                <a:pt x="357" y="81"/>
                                <a:pt x="361" y="97"/>
                              </a:cubicBezTo>
                              <a:cubicBezTo>
                                <a:pt x="365" y="113"/>
                                <a:pt x="53" y="134"/>
                                <a:pt x="46" y="150"/>
                              </a:cubicBezTo>
                              <a:cubicBezTo>
                                <a:pt x="39" y="166"/>
                                <a:pt x="306" y="181"/>
                                <a:pt x="316" y="195"/>
                              </a:cubicBezTo>
                              <a:cubicBezTo>
                                <a:pt x="326" y="209"/>
                                <a:pt x="132" y="220"/>
                                <a:pt x="106" y="232"/>
                              </a:cubicBezTo>
                              <a:cubicBezTo>
                                <a:pt x="80" y="244"/>
                                <a:pt x="139" y="261"/>
                                <a:pt x="161" y="270"/>
                              </a:cubicBezTo>
                              <a:cubicBezTo>
                                <a:pt x="183" y="279"/>
                                <a:pt x="241" y="279"/>
                                <a:pt x="241" y="285"/>
                              </a:cubicBezTo>
                              <a:cubicBezTo>
                                <a:pt x="241" y="291"/>
                                <a:pt x="201" y="299"/>
                                <a:pt x="161" y="307"/>
                              </a:cubicBezTo>
                            </a:path>
                          </a:pathLst>
                        </a:custGeom>
                        <a:noFill/>
                        <a:ln w="9525">
                          <a:solidFill>
                            <a:srgbClr val="1F497D"/>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2068" name="AutoShape 340"/>
                        <p:cNvCxnSpPr>
                          <a:cxnSpLocks noChangeShapeType="1"/>
                        </p:cNvCxnSpPr>
                        <p:nvPr/>
                      </p:nvCxnSpPr>
                      <p:spPr bwMode="auto">
                        <a:xfrm flipV="1">
                          <a:off x="5267" y="2625"/>
                          <a:ext cx="1" cy="103"/>
                        </a:xfrm>
                        <a:prstGeom prst="straightConnector1">
                          <a:avLst/>
                        </a:prstGeom>
                        <a:noFill/>
                        <a:ln w="9525">
                          <a:solidFill>
                            <a:srgbClr val="1F497D"/>
                          </a:solidFill>
                          <a:round/>
                          <a:headEnd/>
                          <a:tailEnd/>
                        </a:ln>
                      </p:spPr>
                    </p:cxnSp>
                  </p:grpSp>
                  <p:grpSp>
                    <p:nvGrpSpPr>
                      <p:cNvPr id="192" name="Group 341"/>
                      <p:cNvGrpSpPr>
                        <a:grpSpLocks/>
                      </p:cNvGrpSpPr>
                      <p:nvPr/>
                    </p:nvGrpSpPr>
                    <p:grpSpPr bwMode="auto">
                      <a:xfrm rot="900000">
                        <a:off x="2149" y="5265"/>
                        <a:ext cx="83" cy="495"/>
                        <a:chOff x="5056" y="2625"/>
                        <a:chExt cx="365" cy="598"/>
                      </a:xfrm>
                    </p:grpSpPr>
                    <p:cxnSp>
                      <p:nvCxnSpPr>
                        <p:cNvPr id="202070" name="AutoShape 342"/>
                        <p:cNvCxnSpPr>
                          <a:cxnSpLocks noChangeShapeType="1"/>
                        </p:cNvCxnSpPr>
                        <p:nvPr/>
                      </p:nvCxnSpPr>
                      <p:spPr bwMode="auto">
                        <a:xfrm>
                          <a:off x="5226" y="3043"/>
                          <a:ext cx="1" cy="180"/>
                        </a:xfrm>
                        <a:prstGeom prst="straightConnector1">
                          <a:avLst/>
                        </a:prstGeom>
                        <a:noFill/>
                        <a:ln w="9525">
                          <a:solidFill>
                            <a:srgbClr val="1F497D"/>
                          </a:solidFill>
                          <a:round/>
                          <a:headEnd/>
                          <a:tailEnd type="triangle" w="sm" len="med"/>
                        </a:ln>
                      </p:spPr>
                    </p:cxnSp>
                    <p:sp>
                      <p:nvSpPr>
                        <p:cNvPr id="202071" name="Freeform 343"/>
                        <p:cNvSpPr>
                          <a:spLocks/>
                        </p:cNvSpPr>
                        <p:nvPr/>
                      </p:nvSpPr>
                      <p:spPr bwMode="auto">
                        <a:xfrm>
                          <a:off x="5056" y="2728"/>
                          <a:ext cx="365" cy="307"/>
                        </a:xfrm>
                        <a:custGeom>
                          <a:avLst/>
                          <a:gdLst/>
                          <a:ahLst/>
                          <a:cxnLst>
                            <a:cxn ang="0">
                              <a:pos x="219" y="0"/>
                            </a:cxn>
                            <a:cxn ang="0">
                              <a:pos x="24" y="52"/>
                            </a:cxn>
                            <a:cxn ang="0">
                              <a:pos x="361" y="97"/>
                            </a:cxn>
                            <a:cxn ang="0">
                              <a:pos x="46" y="150"/>
                            </a:cxn>
                            <a:cxn ang="0">
                              <a:pos x="316" y="195"/>
                            </a:cxn>
                            <a:cxn ang="0">
                              <a:pos x="106" y="232"/>
                            </a:cxn>
                            <a:cxn ang="0">
                              <a:pos x="161" y="270"/>
                            </a:cxn>
                            <a:cxn ang="0">
                              <a:pos x="241" y="285"/>
                            </a:cxn>
                            <a:cxn ang="0">
                              <a:pos x="161" y="307"/>
                            </a:cxn>
                          </a:cxnLst>
                          <a:rect l="0" t="0" r="r" b="b"/>
                          <a:pathLst>
                            <a:path w="365" h="307">
                              <a:moveTo>
                                <a:pt x="219" y="0"/>
                              </a:moveTo>
                              <a:cubicBezTo>
                                <a:pt x="109" y="18"/>
                                <a:pt x="0" y="36"/>
                                <a:pt x="24" y="52"/>
                              </a:cubicBezTo>
                              <a:cubicBezTo>
                                <a:pt x="48" y="68"/>
                                <a:pt x="357" y="81"/>
                                <a:pt x="361" y="97"/>
                              </a:cubicBezTo>
                              <a:cubicBezTo>
                                <a:pt x="365" y="113"/>
                                <a:pt x="53" y="134"/>
                                <a:pt x="46" y="150"/>
                              </a:cubicBezTo>
                              <a:cubicBezTo>
                                <a:pt x="39" y="166"/>
                                <a:pt x="306" y="181"/>
                                <a:pt x="316" y="195"/>
                              </a:cubicBezTo>
                              <a:cubicBezTo>
                                <a:pt x="326" y="209"/>
                                <a:pt x="132" y="220"/>
                                <a:pt x="106" y="232"/>
                              </a:cubicBezTo>
                              <a:cubicBezTo>
                                <a:pt x="80" y="244"/>
                                <a:pt x="139" y="261"/>
                                <a:pt x="161" y="270"/>
                              </a:cubicBezTo>
                              <a:cubicBezTo>
                                <a:pt x="183" y="279"/>
                                <a:pt x="241" y="279"/>
                                <a:pt x="241" y="285"/>
                              </a:cubicBezTo>
                              <a:cubicBezTo>
                                <a:pt x="241" y="291"/>
                                <a:pt x="201" y="299"/>
                                <a:pt x="161" y="307"/>
                              </a:cubicBezTo>
                            </a:path>
                          </a:pathLst>
                        </a:custGeom>
                        <a:noFill/>
                        <a:ln w="9525">
                          <a:solidFill>
                            <a:srgbClr val="1F497D"/>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2072" name="AutoShape 344"/>
                        <p:cNvCxnSpPr>
                          <a:cxnSpLocks noChangeShapeType="1"/>
                        </p:cNvCxnSpPr>
                        <p:nvPr/>
                      </p:nvCxnSpPr>
                      <p:spPr bwMode="auto">
                        <a:xfrm flipV="1">
                          <a:off x="5267" y="2625"/>
                          <a:ext cx="1" cy="103"/>
                        </a:xfrm>
                        <a:prstGeom prst="straightConnector1">
                          <a:avLst/>
                        </a:prstGeom>
                        <a:noFill/>
                        <a:ln w="9525">
                          <a:solidFill>
                            <a:srgbClr val="1F497D"/>
                          </a:solidFill>
                          <a:round/>
                          <a:headEnd/>
                          <a:tailEnd/>
                        </a:ln>
                      </p:spPr>
                    </p:cxnSp>
                  </p:grpSp>
                  <p:grpSp>
                    <p:nvGrpSpPr>
                      <p:cNvPr id="193" name="Group 345"/>
                      <p:cNvGrpSpPr>
                        <a:grpSpLocks/>
                      </p:cNvGrpSpPr>
                      <p:nvPr/>
                    </p:nvGrpSpPr>
                    <p:grpSpPr bwMode="auto">
                      <a:xfrm rot="21060000">
                        <a:off x="2561" y="5156"/>
                        <a:ext cx="83" cy="495"/>
                        <a:chOff x="5056" y="2625"/>
                        <a:chExt cx="365" cy="598"/>
                      </a:xfrm>
                    </p:grpSpPr>
                    <p:cxnSp>
                      <p:nvCxnSpPr>
                        <p:cNvPr id="202074" name="AutoShape 346"/>
                        <p:cNvCxnSpPr>
                          <a:cxnSpLocks noChangeShapeType="1"/>
                        </p:cNvCxnSpPr>
                        <p:nvPr/>
                      </p:nvCxnSpPr>
                      <p:spPr bwMode="auto">
                        <a:xfrm>
                          <a:off x="5226" y="3043"/>
                          <a:ext cx="1" cy="180"/>
                        </a:xfrm>
                        <a:prstGeom prst="straightConnector1">
                          <a:avLst/>
                        </a:prstGeom>
                        <a:noFill/>
                        <a:ln w="9525">
                          <a:solidFill>
                            <a:srgbClr val="1F497D"/>
                          </a:solidFill>
                          <a:round/>
                          <a:headEnd/>
                          <a:tailEnd type="triangle" w="sm" len="med"/>
                        </a:ln>
                      </p:spPr>
                    </p:cxnSp>
                    <p:sp>
                      <p:nvSpPr>
                        <p:cNvPr id="202075" name="Freeform 347"/>
                        <p:cNvSpPr>
                          <a:spLocks/>
                        </p:cNvSpPr>
                        <p:nvPr/>
                      </p:nvSpPr>
                      <p:spPr bwMode="auto">
                        <a:xfrm>
                          <a:off x="5056" y="2728"/>
                          <a:ext cx="365" cy="307"/>
                        </a:xfrm>
                        <a:custGeom>
                          <a:avLst/>
                          <a:gdLst/>
                          <a:ahLst/>
                          <a:cxnLst>
                            <a:cxn ang="0">
                              <a:pos x="219" y="0"/>
                            </a:cxn>
                            <a:cxn ang="0">
                              <a:pos x="24" y="52"/>
                            </a:cxn>
                            <a:cxn ang="0">
                              <a:pos x="361" y="97"/>
                            </a:cxn>
                            <a:cxn ang="0">
                              <a:pos x="46" y="150"/>
                            </a:cxn>
                            <a:cxn ang="0">
                              <a:pos x="316" y="195"/>
                            </a:cxn>
                            <a:cxn ang="0">
                              <a:pos x="106" y="232"/>
                            </a:cxn>
                            <a:cxn ang="0">
                              <a:pos x="161" y="270"/>
                            </a:cxn>
                            <a:cxn ang="0">
                              <a:pos x="241" y="285"/>
                            </a:cxn>
                            <a:cxn ang="0">
                              <a:pos x="161" y="307"/>
                            </a:cxn>
                          </a:cxnLst>
                          <a:rect l="0" t="0" r="r" b="b"/>
                          <a:pathLst>
                            <a:path w="365" h="307">
                              <a:moveTo>
                                <a:pt x="219" y="0"/>
                              </a:moveTo>
                              <a:cubicBezTo>
                                <a:pt x="109" y="18"/>
                                <a:pt x="0" y="36"/>
                                <a:pt x="24" y="52"/>
                              </a:cubicBezTo>
                              <a:cubicBezTo>
                                <a:pt x="48" y="68"/>
                                <a:pt x="357" y="81"/>
                                <a:pt x="361" y="97"/>
                              </a:cubicBezTo>
                              <a:cubicBezTo>
                                <a:pt x="365" y="113"/>
                                <a:pt x="53" y="134"/>
                                <a:pt x="46" y="150"/>
                              </a:cubicBezTo>
                              <a:cubicBezTo>
                                <a:pt x="39" y="166"/>
                                <a:pt x="306" y="181"/>
                                <a:pt x="316" y="195"/>
                              </a:cubicBezTo>
                              <a:cubicBezTo>
                                <a:pt x="326" y="209"/>
                                <a:pt x="132" y="220"/>
                                <a:pt x="106" y="232"/>
                              </a:cubicBezTo>
                              <a:cubicBezTo>
                                <a:pt x="80" y="244"/>
                                <a:pt x="139" y="261"/>
                                <a:pt x="161" y="270"/>
                              </a:cubicBezTo>
                              <a:cubicBezTo>
                                <a:pt x="183" y="279"/>
                                <a:pt x="241" y="279"/>
                                <a:pt x="241" y="285"/>
                              </a:cubicBezTo>
                              <a:cubicBezTo>
                                <a:pt x="241" y="291"/>
                                <a:pt x="201" y="299"/>
                                <a:pt x="161" y="307"/>
                              </a:cubicBezTo>
                            </a:path>
                          </a:pathLst>
                        </a:custGeom>
                        <a:noFill/>
                        <a:ln w="9525">
                          <a:solidFill>
                            <a:srgbClr val="1F497D"/>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2076" name="AutoShape 348"/>
                        <p:cNvCxnSpPr>
                          <a:cxnSpLocks noChangeShapeType="1"/>
                        </p:cNvCxnSpPr>
                        <p:nvPr/>
                      </p:nvCxnSpPr>
                      <p:spPr bwMode="auto">
                        <a:xfrm flipV="1">
                          <a:off x="5267" y="2625"/>
                          <a:ext cx="1" cy="103"/>
                        </a:xfrm>
                        <a:prstGeom prst="straightConnector1">
                          <a:avLst/>
                        </a:prstGeom>
                        <a:noFill/>
                        <a:ln w="9525">
                          <a:solidFill>
                            <a:srgbClr val="1F497D"/>
                          </a:solidFill>
                          <a:round/>
                          <a:headEnd/>
                          <a:tailEnd/>
                        </a:ln>
                      </p:spPr>
                    </p:cxnSp>
                  </p:grpSp>
                  <p:grpSp>
                    <p:nvGrpSpPr>
                      <p:cNvPr id="194" name="Group 349"/>
                      <p:cNvGrpSpPr>
                        <a:grpSpLocks/>
                      </p:cNvGrpSpPr>
                      <p:nvPr/>
                    </p:nvGrpSpPr>
                    <p:grpSpPr bwMode="auto">
                      <a:xfrm rot="18900000">
                        <a:off x="2851" y="4719"/>
                        <a:ext cx="83" cy="495"/>
                        <a:chOff x="5056" y="2625"/>
                        <a:chExt cx="365" cy="598"/>
                      </a:xfrm>
                    </p:grpSpPr>
                    <p:cxnSp>
                      <p:nvCxnSpPr>
                        <p:cNvPr id="202078" name="AutoShape 350"/>
                        <p:cNvCxnSpPr>
                          <a:cxnSpLocks noChangeShapeType="1"/>
                        </p:cNvCxnSpPr>
                        <p:nvPr/>
                      </p:nvCxnSpPr>
                      <p:spPr bwMode="auto">
                        <a:xfrm>
                          <a:off x="5226" y="3043"/>
                          <a:ext cx="1" cy="180"/>
                        </a:xfrm>
                        <a:prstGeom prst="straightConnector1">
                          <a:avLst/>
                        </a:prstGeom>
                        <a:noFill/>
                        <a:ln w="9525">
                          <a:solidFill>
                            <a:srgbClr val="1F497D"/>
                          </a:solidFill>
                          <a:round/>
                          <a:headEnd/>
                          <a:tailEnd type="triangle" w="sm" len="med"/>
                        </a:ln>
                      </p:spPr>
                    </p:cxnSp>
                    <p:sp>
                      <p:nvSpPr>
                        <p:cNvPr id="202079" name="Freeform 351"/>
                        <p:cNvSpPr>
                          <a:spLocks/>
                        </p:cNvSpPr>
                        <p:nvPr/>
                      </p:nvSpPr>
                      <p:spPr bwMode="auto">
                        <a:xfrm>
                          <a:off x="5056" y="2728"/>
                          <a:ext cx="365" cy="307"/>
                        </a:xfrm>
                        <a:custGeom>
                          <a:avLst/>
                          <a:gdLst/>
                          <a:ahLst/>
                          <a:cxnLst>
                            <a:cxn ang="0">
                              <a:pos x="219" y="0"/>
                            </a:cxn>
                            <a:cxn ang="0">
                              <a:pos x="24" y="52"/>
                            </a:cxn>
                            <a:cxn ang="0">
                              <a:pos x="361" y="97"/>
                            </a:cxn>
                            <a:cxn ang="0">
                              <a:pos x="46" y="150"/>
                            </a:cxn>
                            <a:cxn ang="0">
                              <a:pos x="316" y="195"/>
                            </a:cxn>
                            <a:cxn ang="0">
                              <a:pos x="106" y="232"/>
                            </a:cxn>
                            <a:cxn ang="0">
                              <a:pos x="161" y="270"/>
                            </a:cxn>
                            <a:cxn ang="0">
                              <a:pos x="241" y="285"/>
                            </a:cxn>
                            <a:cxn ang="0">
                              <a:pos x="161" y="307"/>
                            </a:cxn>
                          </a:cxnLst>
                          <a:rect l="0" t="0" r="r" b="b"/>
                          <a:pathLst>
                            <a:path w="365" h="307">
                              <a:moveTo>
                                <a:pt x="219" y="0"/>
                              </a:moveTo>
                              <a:cubicBezTo>
                                <a:pt x="109" y="18"/>
                                <a:pt x="0" y="36"/>
                                <a:pt x="24" y="52"/>
                              </a:cubicBezTo>
                              <a:cubicBezTo>
                                <a:pt x="48" y="68"/>
                                <a:pt x="357" y="81"/>
                                <a:pt x="361" y="97"/>
                              </a:cubicBezTo>
                              <a:cubicBezTo>
                                <a:pt x="365" y="113"/>
                                <a:pt x="53" y="134"/>
                                <a:pt x="46" y="150"/>
                              </a:cubicBezTo>
                              <a:cubicBezTo>
                                <a:pt x="39" y="166"/>
                                <a:pt x="306" y="181"/>
                                <a:pt x="316" y="195"/>
                              </a:cubicBezTo>
                              <a:cubicBezTo>
                                <a:pt x="326" y="209"/>
                                <a:pt x="132" y="220"/>
                                <a:pt x="106" y="232"/>
                              </a:cubicBezTo>
                              <a:cubicBezTo>
                                <a:pt x="80" y="244"/>
                                <a:pt x="139" y="261"/>
                                <a:pt x="161" y="270"/>
                              </a:cubicBezTo>
                              <a:cubicBezTo>
                                <a:pt x="183" y="279"/>
                                <a:pt x="241" y="279"/>
                                <a:pt x="241" y="285"/>
                              </a:cubicBezTo>
                              <a:cubicBezTo>
                                <a:pt x="241" y="291"/>
                                <a:pt x="201" y="299"/>
                                <a:pt x="161" y="307"/>
                              </a:cubicBezTo>
                            </a:path>
                          </a:pathLst>
                        </a:custGeom>
                        <a:noFill/>
                        <a:ln w="9525">
                          <a:solidFill>
                            <a:srgbClr val="1F497D"/>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2080" name="AutoShape 352"/>
                        <p:cNvCxnSpPr>
                          <a:cxnSpLocks noChangeShapeType="1"/>
                        </p:cNvCxnSpPr>
                        <p:nvPr/>
                      </p:nvCxnSpPr>
                      <p:spPr bwMode="auto">
                        <a:xfrm flipV="1">
                          <a:off x="5267" y="2625"/>
                          <a:ext cx="1" cy="103"/>
                        </a:xfrm>
                        <a:prstGeom prst="straightConnector1">
                          <a:avLst/>
                        </a:prstGeom>
                        <a:noFill/>
                        <a:ln w="9525">
                          <a:solidFill>
                            <a:srgbClr val="1F497D"/>
                          </a:solidFill>
                          <a:round/>
                          <a:headEnd/>
                          <a:tailEnd/>
                        </a:ln>
                      </p:spPr>
                    </p:cxnSp>
                  </p:grpSp>
                  <p:grpSp>
                    <p:nvGrpSpPr>
                      <p:cNvPr id="195" name="Group 353"/>
                      <p:cNvGrpSpPr>
                        <a:grpSpLocks/>
                      </p:cNvGrpSpPr>
                      <p:nvPr/>
                    </p:nvGrpSpPr>
                    <p:grpSpPr bwMode="auto">
                      <a:xfrm rot="19800000">
                        <a:off x="2714" y="4863"/>
                        <a:ext cx="83" cy="495"/>
                        <a:chOff x="5056" y="2625"/>
                        <a:chExt cx="365" cy="598"/>
                      </a:xfrm>
                    </p:grpSpPr>
                    <p:cxnSp>
                      <p:nvCxnSpPr>
                        <p:cNvPr id="202082" name="AutoShape 354"/>
                        <p:cNvCxnSpPr>
                          <a:cxnSpLocks noChangeShapeType="1"/>
                        </p:cNvCxnSpPr>
                        <p:nvPr/>
                      </p:nvCxnSpPr>
                      <p:spPr bwMode="auto">
                        <a:xfrm>
                          <a:off x="5226" y="3043"/>
                          <a:ext cx="1" cy="180"/>
                        </a:xfrm>
                        <a:prstGeom prst="straightConnector1">
                          <a:avLst/>
                        </a:prstGeom>
                        <a:noFill/>
                        <a:ln w="9525">
                          <a:solidFill>
                            <a:srgbClr val="1F497D"/>
                          </a:solidFill>
                          <a:round/>
                          <a:headEnd/>
                          <a:tailEnd type="triangle" w="sm" len="med"/>
                        </a:ln>
                      </p:spPr>
                    </p:cxnSp>
                    <p:sp>
                      <p:nvSpPr>
                        <p:cNvPr id="202083" name="Freeform 355"/>
                        <p:cNvSpPr>
                          <a:spLocks/>
                        </p:cNvSpPr>
                        <p:nvPr/>
                      </p:nvSpPr>
                      <p:spPr bwMode="auto">
                        <a:xfrm>
                          <a:off x="5056" y="2728"/>
                          <a:ext cx="365" cy="307"/>
                        </a:xfrm>
                        <a:custGeom>
                          <a:avLst/>
                          <a:gdLst/>
                          <a:ahLst/>
                          <a:cxnLst>
                            <a:cxn ang="0">
                              <a:pos x="219" y="0"/>
                            </a:cxn>
                            <a:cxn ang="0">
                              <a:pos x="24" y="52"/>
                            </a:cxn>
                            <a:cxn ang="0">
                              <a:pos x="361" y="97"/>
                            </a:cxn>
                            <a:cxn ang="0">
                              <a:pos x="46" y="150"/>
                            </a:cxn>
                            <a:cxn ang="0">
                              <a:pos x="316" y="195"/>
                            </a:cxn>
                            <a:cxn ang="0">
                              <a:pos x="106" y="232"/>
                            </a:cxn>
                            <a:cxn ang="0">
                              <a:pos x="161" y="270"/>
                            </a:cxn>
                            <a:cxn ang="0">
                              <a:pos x="241" y="285"/>
                            </a:cxn>
                            <a:cxn ang="0">
                              <a:pos x="161" y="307"/>
                            </a:cxn>
                          </a:cxnLst>
                          <a:rect l="0" t="0" r="r" b="b"/>
                          <a:pathLst>
                            <a:path w="365" h="307">
                              <a:moveTo>
                                <a:pt x="219" y="0"/>
                              </a:moveTo>
                              <a:cubicBezTo>
                                <a:pt x="109" y="18"/>
                                <a:pt x="0" y="36"/>
                                <a:pt x="24" y="52"/>
                              </a:cubicBezTo>
                              <a:cubicBezTo>
                                <a:pt x="48" y="68"/>
                                <a:pt x="357" y="81"/>
                                <a:pt x="361" y="97"/>
                              </a:cubicBezTo>
                              <a:cubicBezTo>
                                <a:pt x="365" y="113"/>
                                <a:pt x="53" y="134"/>
                                <a:pt x="46" y="150"/>
                              </a:cubicBezTo>
                              <a:cubicBezTo>
                                <a:pt x="39" y="166"/>
                                <a:pt x="306" y="181"/>
                                <a:pt x="316" y="195"/>
                              </a:cubicBezTo>
                              <a:cubicBezTo>
                                <a:pt x="326" y="209"/>
                                <a:pt x="132" y="220"/>
                                <a:pt x="106" y="232"/>
                              </a:cubicBezTo>
                              <a:cubicBezTo>
                                <a:pt x="80" y="244"/>
                                <a:pt x="139" y="261"/>
                                <a:pt x="161" y="270"/>
                              </a:cubicBezTo>
                              <a:cubicBezTo>
                                <a:pt x="183" y="279"/>
                                <a:pt x="241" y="279"/>
                                <a:pt x="241" y="285"/>
                              </a:cubicBezTo>
                              <a:cubicBezTo>
                                <a:pt x="241" y="291"/>
                                <a:pt x="201" y="299"/>
                                <a:pt x="161" y="307"/>
                              </a:cubicBezTo>
                            </a:path>
                          </a:pathLst>
                        </a:custGeom>
                        <a:noFill/>
                        <a:ln w="9525">
                          <a:solidFill>
                            <a:srgbClr val="1F497D"/>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2084" name="AutoShape 356"/>
                        <p:cNvCxnSpPr>
                          <a:cxnSpLocks noChangeShapeType="1"/>
                        </p:cNvCxnSpPr>
                        <p:nvPr/>
                      </p:nvCxnSpPr>
                      <p:spPr bwMode="auto">
                        <a:xfrm flipV="1">
                          <a:off x="5267" y="2625"/>
                          <a:ext cx="1" cy="103"/>
                        </a:xfrm>
                        <a:prstGeom prst="straightConnector1">
                          <a:avLst/>
                        </a:prstGeom>
                        <a:noFill/>
                        <a:ln w="9525">
                          <a:solidFill>
                            <a:srgbClr val="1F497D"/>
                          </a:solidFill>
                          <a:round/>
                          <a:headEnd/>
                          <a:tailEnd/>
                        </a:ln>
                      </p:spPr>
                    </p:cxnSp>
                  </p:grpSp>
                  <p:grpSp>
                    <p:nvGrpSpPr>
                      <p:cNvPr id="196" name="Group 357"/>
                      <p:cNvGrpSpPr>
                        <a:grpSpLocks/>
                      </p:cNvGrpSpPr>
                      <p:nvPr/>
                    </p:nvGrpSpPr>
                    <p:grpSpPr bwMode="auto">
                      <a:xfrm rot="2520000">
                        <a:off x="1848" y="4969"/>
                        <a:ext cx="83" cy="495"/>
                        <a:chOff x="5056" y="2625"/>
                        <a:chExt cx="365" cy="598"/>
                      </a:xfrm>
                    </p:grpSpPr>
                    <p:cxnSp>
                      <p:nvCxnSpPr>
                        <p:cNvPr id="202086" name="AutoShape 358"/>
                        <p:cNvCxnSpPr>
                          <a:cxnSpLocks noChangeShapeType="1"/>
                        </p:cNvCxnSpPr>
                        <p:nvPr/>
                      </p:nvCxnSpPr>
                      <p:spPr bwMode="auto">
                        <a:xfrm>
                          <a:off x="5226" y="3043"/>
                          <a:ext cx="1" cy="180"/>
                        </a:xfrm>
                        <a:prstGeom prst="straightConnector1">
                          <a:avLst/>
                        </a:prstGeom>
                        <a:noFill/>
                        <a:ln w="9525">
                          <a:solidFill>
                            <a:srgbClr val="1F497D"/>
                          </a:solidFill>
                          <a:round/>
                          <a:headEnd/>
                          <a:tailEnd type="triangle" w="sm" len="med"/>
                        </a:ln>
                      </p:spPr>
                    </p:cxnSp>
                    <p:sp>
                      <p:nvSpPr>
                        <p:cNvPr id="202087" name="Freeform 359"/>
                        <p:cNvSpPr>
                          <a:spLocks/>
                        </p:cNvSpPr>
                        <p:nvPr/>
                      </p:nvSpPr>
                      <p:spPr bwMode="auto">
                        <a:xfrm>
                          <a:off x="5056" y="2728"/>
                          <a:ext cx="365" cy="307"/>
                        </a:xfrm>
                        <a:custGeom>
                          <a:avLst/>
                          <a:gdLst/>
                          <a:ahLst/>
                          <a:cxnLst>
                            <a:cxn ang="0">
                              <a:pos x="219" y="0"/>
                            </a:cxn>
                            <a:cxn ang="0">
                              <a:pos x="24" y="52"/>
                            </a:cxn>
                            <a:cxn ang="0">
                              <a:pos x="361" y="97"/>
                            </a:cxn>
                            <a:cxn ang="0">
                              <a:pos x="46" y="150"/>
                            </a:cxn>
                            <a:cxn ang="0">
                              <a:pos x="316" y="195"/>
                            </a:cxn>
                            <a:cxn ang="0">
                              <a:pos x="106" y="232"/>
                            </a:cxn>
                            <a:cxn ang="0">
                              <a:pos x="161" y="270"/>
                            </a:cxn>
                            <a:cxn ang="0">
                              <a:pos x="241" y="285"/>
                            </a:cxn>
                            <a:cxn ang="0">
                              <a:pos x="161" y="307"/>
                            </a:cxn>
                          </a:cxnLst>
                          <a:rect l="0" t="0" r="r" b="b"/>
                          <a:pathLst>
                            <a:path w="365" h="307">
                              <a:moveTo>
                                <a:pt x="219" y="0"/>
                              </a:moveTo>
                              <a:cubicBezTo>
                                <a:pt x="109" y="18"/>
                                <a:pt x="0" y="36"/>
                                <a:pt x="24" y="52"/>
                              </a:cubicBezTo>
                              <a:cubicBezTo>
                                <a:pt x="48" y="68"/>
                                <a:pt x="357" y="81"/>
                                <a:pt x="361" y="97"/>
                              </a:cubicBezTo>
                              <a:cubicBezTo>
                                <a:pt x="365" y="113"/>
                                <a:pt x="53" y="134"/>
                                <a:pt x="46" y="150"/>
                              </a:cubicBezTo>
                              <a:cubicBezTo>
                                <a:pt x="39" y="166"/>
                                <a:pt x="306" y="181"/>
                                <a:pt x="316" y="195"/>
                              </a:cubicBezTo>
                              <a:cubicBezTo>
                                <a:pt x="326" y="209"/>
                                <a:pt x="132" y="220"/>
                                <a:pt x="106" y="232"/>
                              </a:cubicBezTo>
                              <a:cubicBezTo>
                                <a:pt x="80" y="244"/>
                                <a:pt x="139" y="261"/>
                                <a:pt x="161" y="270"/>
                              </a:cubicBezTo>
                              <a:cubicBezTo>
                                <a:pt x="183" y="279"/>
                                <a:pt x="241" y="279"/>
                                <a:pt x="241" y="285"/>
                              </a:cubicBezTo>
                              <a:cubicBezTo>
                                <a:pt x="241" y="291"/>
                                <a:pt x="201" y="299"/>
                                <a:pt x="161" y="307"/>
                              </a:cubicBezTo>
                            </a:path>
                          </a:pathLst>
                        </a:custGeom>
                        <a:noFill/>
                        <a:ln w="9525">
                          <a:solidFill>
                            <a:srgbClr val="1F497D"/>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2088" name="AutoShape 360"/>
                        <p:cNvCxnSpPr>
                          <a:cxnSpLocks noChangeShapeType="1"/>
                        </p:cNvCxnSpPr>
                        <p:nvPr/>
                      </p:nvCxnSpPr>
                      <p:spPr bwMode="auto">
                        <a:xfrm flipV="1">
                          <a:off x="5267" y="2625"/>
                          <a:ext cx="1" cy="103"/>
                        </a:xfrm>
                        <a:prstGeom prst="straightConnector1">
                          <a:avLst/>
                        </a:prstGeom>
                        <a:noFill/>
                        <a:ln w="9525">
                          <a:solidFill>
                            <a:srgbClr val="1F497D"/>
                          </a:solidFill>
                          <a:round/>
                          <a:headEnd/>
                          <a:tailEnd/>
                        </a:ln>
                      </p:spPr>
                    </p:cxnSp>
                  </p:grpSp>
                </p:grpSp>
                <p:cxnSp>
                  <p:nvCxnSpPr>
                    <p:cNvPr id="202089" name="AutoShape 361"/>
                    <p:cNvCxnSpPr>
                      <a:cxnSpLocks noChangeShapeType="1"/>
                    </p:cNvCxnSpPr>
                    <p:nvPr/>
                  </p:nvCxnSpPr>
                  <p:spPr bwMode="auto">
                    <a:xfrm>
                      <a:off x="1955" y="2540"/>
                      <a:ext cx="2459" cy="1737"/>
                    </a:xfrm>
                    <a:prstGeom prst="straightConnector1">
                      <a:avLst/>
                    </a:prstGeom>
                    <a:noFill/>
                    <a:ln w="9525">
                      <a:solidFill>
                        <a:srgbClr val="000000"/>
                      </a:solidFill>
                      <a:round/>
                      <a:headEnd/>
                      <a:tailEnd type="triangle" w="sm" len="lg"/>
                    </a:ln>
                  </p:spPr>
                </p:cxnSp>
                <p:grpSp>
                  <p:nvGrpSpPr>
                    <p:cNvPr id="197" name="Group 362"/>
                    <p:cNvGrpSpPr>
                      <a:grpSpLocks/>
                    </p:cNvGrpSpPr>
                    <p:nvPr/>
                  </p:nvGrpSpPr>
                  <p:grpSpPr bwMode="auto">
                    <a:xfrm>
                      <a:off x="5625" y="4990"/>
                      <a:ext cx="3141" cy="1610"/>
                      <a:chOff x="1018" y="4634"/>
                      <a:chExt cx="3141" cy="1610"/>
                    </a:xfrm>
                  </p:grpSpPr>
                  <p:sp>
                    <p:nvSpPr>
                      <p:cNvPr id="202091" name="Oval 363"/>
                      <p:cNvSpPr>
                        <a:spLocks noChangeArrowheads="1"/>
                      </p:cNvSpPr>
                      <p:nvPr/>
                    </p:nvSpPr>
                    <p:spPr bwMode="auto">
                      <a:xfrm rot="-186743">
                        <a:off x="1018" y="5063"/>
                        <a:ext cx="3141" cy="1181"/>
                      </a:xfrm>
                      <a:prstGeom prst="ellipse">
                        <a:avLst/>
                      </a:prstGeom>
                      <a:solidFill>
                        <a:srgbClr val="FFFFFF"/>
                      </a:solidFill>
                      <a:ln w="127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p>
                    </p:txBody>
                  </p:sp>
                  <p:cxnSp>
                    <p:nvCxnSpPr>
                      <p:cNvPr id="202092" name="AutoShape 364"/>
                      <p:cNvCxnSpPr>
                        <a:cxnSpLocks noChangeShapeType="1"/>
                      </p:cNvCxnSpPr>
                      <p:nvPr/>
                    </p:nvCxnSpPr>
                    <p:spPr bwMode="auto">
                      <a:xfrm flipH="1" flipV="1">
                        <a:off x="2520" y="4634"/>
                        <a:ext cx="8" cy="990"/>
                      </a:xfrm>
                      <a:prstGeom prst="straightConnector1">
                        <a:avLst/>
                      </a:prstGeom>
                      <a:noFill/>
                      <a:ln w="9525">
                        <a:solidFill>
                          <a:srgbClr val="000000"/>
                        </a:solidFill>
                        <a:prstDash val="dash"/>
                        <a:round/>
                        <a:headEnd/>
                        <a:tailEnd/>
                      </a:ln>
                    </p:spPr>
                  </p:cxnSp>
                  <p:grpSp>
                    <p:nvGrpSpPr>
                      <p:cNvPr id="198" name="Group 365"/>
                      <p:cNvGrpSpPr>
                        <a:grpSpLocks/>
                      </p:cNvGrpSpPr>
                      <p:nvPr/>
                    </p:nvGrpSpPr>
                    <p:grpSpPr bwMode="auto">
                      <a:xfrm rot="2400000">
                        <a:off x="1619" y="5417"/>
                        <a:ext cx="83" cy="495"/>
                        <a:chOff x="5056" y="2625"/>
                        <a:chExt cx="365" cy="598"/>
                      </a:xfrm>
                    </p:grpSpPr>
                    <p:cxnSp>
                      <p:nvCxnSpPr>
                        <p:cNvPr id="202094" name="AutoShape 366"/>
                        <p:cNvCxnSpPr>
                          <a:cxnSpLocks noChangeShapeType="1"/>
                        </p:cNvCxnSpPr>
                        <p:nvPr/>
                      </p:nvCxnSpPr>
                      <p:spPr bwMode="auto">
                        <a:xfrm>
                          <a:off x="5226" y="3043"/>
                          <a:ext cx="1" cy="180"/>
                        </a:xfrm>
                        <a:prstGeom prst="straightConnector1">
                          <a:avLst/>
                        </a:prstGeom>
                        <a:noFill/>
                        <a:ln w="9525">
                          <a:solidFill>
                            <a:srgbClr val="1F497D"/>
                          </a:solidFill>
                          <a:round/>
                          <a:headEnd/>
                          <a:tailEnd type="triangle" w="sm" len="med"/>
                        </a:ln>
                      </p:spPr>
                    </p:cxnSp>
                    <p:sp>
                      <p:nvSpPr>
                        <p:cNvPr id="202095" name="Freeform 367"/>
                        <p:cNvSpPr>
                          <a:spLocks/>
                        </p:cNvSpPr>
                        <p:nvPr/>
                      </p:nvSpPr>
                      <p:spPr bwMode="auto">
                        <a:xfrm>
                          <a:off x="5056" y="2728"/>
                          <a:ext cx="365" cy="307"/>
                        </a:xfrm>
                        <a:custGeom>
                          <a:avLst/>
                          <a:gdLst/>
                          <a:ahLst/>
                          <a:cxnLst>
                            <a:cxn ang="0">
                              <a:pos x="219" y="0"/>
                            </a:cxn>
                            <a:cxn ang="0">
                              <a:pos x="24" y="52"/>
                            </a:cxn>
                            <a:cxn ang="0">
                              <a:pos x="361" y="97"/>
                            </a:cxn>
                            <a:cxn ang="0">
                              <a:pos x="46" y="150"/>
                            </a:cxn>
                            <a:cxn ang="0">
                              <a:pos x="316" y="195"/>
                            </a:cxn>
                            <a:cxn ang="0">
                              <a:pos x="106" y="232"/>
                            </a:cxn>
                            <a:cxn ang="0">
                              <a:pos x="161" y="270"/>
                            </a:cxn>
                            <a:cxn ang="0">
                              <a:pos x="241" y="285"/>
                            </a:cxn>
                            <a:cxn ang="0">
                              <a:pos x="161" y="307"/>
                            </a:cxn>
                          </a:cxnLst>
                          <a:rect l="0" t="0" r="r" b="b"/>
                          <a:pathLst>
                            <a:path w="365" h="307">
                              <a:moveTo>
                                <a:pt x="219" y="0"/>
                              </a:moveTo>
                              <a:cubicBezTo>
                                <a:pt x="109" y="18"/>
                                <a:pt x="0" y="36"/>
                                <a:pt x="24" y="52"/>
                              </a:cubicBezTo>
                              <a:cubicBezTo>
                                <a:pt x="48" y="68"/>
                                <a:pt x="357" y="81"/>
                                <a:pt x="361" y="97"/>
                              </a:cubicBezTo>
                              <a:cubicBezTo>
                                <a:pt x="365" y="113"/>
                                <a:pt x="53" y="134"/>
                                <a:pt x="46" y="150"/>
                              </a:cubicBezTo>
                              <a:cubicBezTo>
                                <a:pt x="39" y="166"/>
                                <a:pt x="306" y="181"/>
                                <a:pt x="316" y="195"/>
                              </a:cubicBezTo>
                              <a:cubicBezTo>
                                <a:pt x="326" y="209"/>
                                <a:pt x="132" y="220"/>
                                <a:pt x="106" y="232"/>
                              </a:cubicBezTo>
                              <a:cubicBezTo>
                                <a:pt x="80" y="244"/>
                                <a:pt x="139" y="261"/>
                                <a:pt x="161" y="270"/>
                              </a:cubicBezTo>
                              <a:cubicBezTo>
                                <a:pt x="183" y="279"/>
                                <a:pt x="241" y="279"/>
                                <a:pt x="241" y="285"/>
                              </a:cubicBezTo>
                              <a:cubicBezTo>
                                <a:pt x="241" y="291"/>
                                <a:pt x="201" y="299"/>
                                <a:pt x="161" y="307"/>
                              </a:cubicBezTo>
                            </a:path>
                          </a:pathLst>
                        </a:custGeom>
                        <a:noFill/>
                        <a:ln w="9525">
                          <a:solidFill>
                            <a:srgbClr val="1F497D"/>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2096" name="AutoShape 368"/>
                        <p:cNvCxnSpPr>
                          <a:cxnSpLocks noChangeShapeType="1"/>
                        </p:cNvCxnSpPr>
                        <p:nvPr/>
                      </p:nvCxnSpPr>
                      <p:spPr bwMode="auto">
                        <a:xfrm flipV="1">
                          <a:off x="5267" y="2625"/>
                          <a:ext cx="1" cy="103"/>
                        </a:xfrm>
                        <a:prstGeom prst="straightConnector1">
                          <a:avLst/>
                        </a:prstGeom>
                        <a:noFill/>
                        <a:ln w="9525">
                          <a:solidFill>
                            <a:srgbClr val="1F497D"/>
                          </a:solidFill>
                          <a:round/>
                          <a:headEnd/>
                          <a:tailEnd/>
                        </a:ln>
                      </p:spPr>
                    </p:cxnSp>
                  </p:grpSp>
                  <p:grpSp>
                    <p:nvGrpSpPr>
                      <p:cNvPr id="199" name="Group 369"/>
                      <p:cNvGrpSpPr>
                        <a:grpSpLocks/>
                      </p:cNvGrpSpPr>
                      <p:nvPr/>
                    </p:nvGrpSpPr>
                    <p:grpSpPr bwMode="auto">
                      <a:xfrm rot="19380000">
                        <a:off x="3388" y="5452"/>
                        <a:ext cx="83" cy="495"/>
                        <a:chOff x="5056" y="2625"/>
                        <a:chExt cx="365" cy="598"/>
                      </a:xfrm>
                    </p:grpSpPr>
                    <p:cxnSp>
                      <p:nvCxnSpPr>
                        <p:cNvPr id="202098" name="AutoShape 370"/>
                        <p:cNvCxnSpPr>
                          <a:cxnSpLocks noChangeShapeType="1"/>
                        </p:cNvCxnSpPr>
                        <p:nvPr/>
                      </p:nvCxnSpPr>
                      <p:spPr bwMode="auto">
                        <a:xfrm>
                          <a:off x="5226" y="3043"/>
                          <a:ext cx="1" cy="180"/>
                        </a:xfrm>
                        <a:prstGeom prst="straightConnector1">
                          <a:avLst/>
                        </a:prstGeom>
                        <a:noFill/>
                        <a:ln w="9525">
                          <a:solidFill>
                            <a:srgbClr val="1F497D"/>
                          </a:solidFill>
                          <a:round/>
                          <a:headEnd/>
                          <a:tailEnd type="triangle" w="sm" len="med"/>
                        </a:ln>
                      </p:spPr>
                    </p:cxnSp>
                    <p:sp>
                      <p:nvSpPr>
                        <p:cNvPr id="202099" name="Freeform 371"/>
                        <p:cNvSpPr>
                          <a:spLocks/>
                        </p:cNvSpPr>
                        <p:nvPr/>
                      </p:nvSpPr>
                      <p:spPr bwMode="auto">
                        <a:xfrm>
                          <a:off x="5056" y="2728"/>
                          <a:ext cx="365" cy="307"/>
                        </a:xfrm>
                        <a:custGeom>
                          <a:avLst/>
                          <a:gdLst/>
                          <a:ahLst/>
                          <a:cxnLst>
                            <a:cxn ang="0">
                              <a:pos x="219" y="0"/>
                            </a:cxn>
                            <a:cxn ang="0">
                              <a:pos x="24" y="52"/>
                            </a:cxn>
                            <a:cxn ang="0">
                              <a:pos x="361" y="97"/>
                            </a:cxn>
                            <a:cxn ang="0">
                              <a:pos x="46" y="150"/>
                            </a:cxn>
                            <a:cxn ang="0">
                              <a:pos x="316" y="195"/>
                            </a:cxn>
                            <a:cxn ang="0">
                              <a:pos x="106" y="232"/>
                            </a:cxn>
                            <a:cxn ang="0">
                              <a:pos x="161" y="270"/>
                            </a:cxn>
                            <a:cxn ang="0">
                              <a:pos x="241" y="285"/>
                            </a:cxn>
                            <a:cxn ang="0">
                              <a:pos x="161" y="307"/>
                            </a:cxn>
                          </a:cxnLst>
                          <a:rect l="0" t="0" r="r" b="b"/>
                          <a:pathLst>
                            <a:path w="365" h="307">
                              <a:moveTo>
                                <a:pt x="219" y="0"/>
                              </a:moveTo>
                              <a:cubicBezTo>
                                <a:pt x="109" y="18"/>
                                <a:pt x="0" y="36"/>
                                <a:pt x="24" y="52"/>
                              </a:cubicBezTo>
                              <a:cubicBezTo>
                                <a:pt x="48" y="68"/>
                                <a:pt x="357" y="81"/>
                                <a:pt x="361" y="97"/>
                              </a:cubicBezTo>
                              <a:cubicBezTo>
                                <a:pt x="365" y="113"/>
                                <a:pt x="53" y="134"/>
                                <a:pt x="46" y="150"/>
                              </a:cubicBezTo>
                              <a:cubicBezTo>
                                <a:pt x="39" y="166"/>
                                <a:pt x="306" y="181"/>
                                <a:pt x="316" y="195"/>
                              </a:cubicBezTo>
                              <a:cubicBezTo>
                                <a:pt x="326" y="209"/>
                                <a:pt x="132" y="220"/>
                                <a:pt x="106" y="232"/>
                              </a:cubicBezTo>
                              <a:cubicBezTo>
                                <a:pt x="80" y="244"/>
                                <a:pt x="139" y="261"/>
                                <a:pt x="161" y="270"/>
                              </a:cubicBezTo>
                              <a:cubicBezTo>
                                <a:pt x="183" y="279"/>
                                <a:pt x="241" y="279"/>
                                <a:pt x="241" y="285"/>
                              </a:cubicBezTo>
                              <a:cubicBezTo>
                                <a:pt x="241" y="291"/>
                                <a:pt x="201" y="299"/>
                                <a:pt x="161" y="307"/>
                              </a:cubicBezTo>
                            </a:path>
                          </a:pathLst>
                        </a:custGeom>
                        <a:noFill/>
                        <a:ln w="9525">
                          <a:solidFill>
                            <a:srgbClr val="1F497D"/>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2100" name="AutoShape 372"/>
                        <p:cNvCxnSpPr>
                          <a:cxnSpLocks noChangeShapeType="1"/>
                        </p:cNvCxnSpPr>
                        <p:nvPr/>
                      </p:nvCxnSpPr>
                      <p:spPr bwMode="auto">
                        <a:xfrm flipV="1">
                          <a:off x="5267" y="2625"/>
                          <a:ext cx="1" cy="103"/>
                        </a:xfrm>
                        <a:prstGeom prst="straightConnector1">
                          <a:avLst/>
                        </a:prstGeom>
                        <a:noFill/>
                        <a:ln w="9525">
                          <a:solidFill>
                            <a:srgbClr val="1F497D"/>
                          </a:solidFill>
                          <a:round/>
                          <a:headEnd/>
                          <a:tailEnd/>
                        </a:ln>
                      </p:spPr>
                    </p:cxnSp>
                  </p:grpSp>
                  <p:grpSp>
                    <p:nvGrpSpPr>
                      <p:cNvPr id="200" name="Group 373"/>
                      <p:cNvGrpSpPr>
                        <a:grpSpLocks/>
                      </p:cNvGrpSpPr>
                      <p:nvPr/>
                    </p:nvGrpSpPr>
                    <p:grpSpPr bwMode="auto">
                      <a:xfrm rot="1500000">
                        <a:off x="2183" y="4814"/>
                        <a:ext cx="83" cy="495"/>
                        <a:chOff x="5056" y="2625"/>
                        <a:chExt cx="365" cy="598"/>
                      </a:xfrm>
                    </p:grpSpPr>
                    <p:cxnSp>
                      <p:nvCxnSpPr>
                        <p:cNvPr id="202102" name="AutoShape 374"/>
                        <p:cNvCxnSpPr>
                          <a:cxnSpLocks noChangeShapeType="1"/>
                        </p:cNvCxnSpPr>
                        <p:nvPr/>
                      </p:nvCxnSpPr>
                      <p:spPr bwMode="auto">
                        <a:xfrm>
                          <a:off x="5226" y="3043"/>
                          <a:ext cx="1" cy="180"/>
                        </a:xfrm>
                        <a:prstGeom prst="straightConnector1">
                          <a:avLst/>
                        </a:prstGeom>
                        <a:noFill/>
                        <a:ln w="9525">
                          <a:solidFill>
                            <a:srgbClr val="1F497D"/>
                          </a:solidFill>
                          <a:round/>
                          <a:headEnd/>
                          <a:tailEnd type="triangle" w="sm" len="med"/>
                        </a:ln>
                      </p:spPr>
                    </p:cxnSp>
                    <p:sp>
                      <p:nvSpPr>
                        <p:cNvPr id="202103" name="Freeform 375"/>
                        <p:cNvSpPr>
                          <a:spLocks/>
                        </p:cNvSpPr>
                        <p:nvPr/>
                      </p:nvSpPr>
                      <p:spPr bwMode="auto">
                        <a:xfrm>
                          <a:off x="5056" y="2728"/>
                          <a:ext cx="365" cy="307"/>
                        </a:xfrm>
                        <a:custGeom>
                          <a:avLst/>
                          <a:gdLst/>
                          <a:ahLst/>
                          <a:cxnLst>
                            <a:cxn ang="0">
                              <a:pos x="219" y="0"/>
                            </a:cxn>
                            <a:cxn ang="0">
                              <a:pos x="24" y="52"/>
                            </a:cxn>
                            <a:cxn ang="0">
                              <a:pos x="361" y="97"/>
                            </a:cxn>
                            <a:cxn ang="0">
                              <a:pos x="46" y="150"/>
                            </a:cxn>
                            <a:cxn ang="0">
                              <a:pos x="316" y="195"/>
                            </a:cxn>
                            <a:cxn ang="0">
                              <a:pos x="106" y="232"/>
                            </a:cxn>
                            <a:cxn ang="0">
                              <a:pos x="161" y="270"/>
                            </a:cxn>
                            <a:cxn ang="0">
                              <a:pos x="241" y="285"/>
                            </a:cxn>
                            <a:cxn ang="0">
                              <a:pos x="161" y="307"/>
                            </a:cxn>
                          </a:cxnLst>
                          <a:rect l="0" t="0" r="r" b="b"/>
                          <a:pathLst>
                            <a:path w="365" h="307">
                              <a:moveTo>
                                <a:pt x="219" y="0"/>
                              </a:moveTo>
                              <a:cubicBezTo>
                                <a:pt x="109" y="18"/>
                                <a:pt x="0" y="36"/>
                                <a:pt x="24" y="52"/>
                              </a:cubicBezTo>
                              <a:cubicBezTo>
                                <a:pt x="48" y="68"/>
                                <a:pt x="357" y="81"/>
                                <a:pt x="361" y="97"/>
                              </a:cubicBezTo>
                              <a:cubicBezTo>
                                <a:pt x="365" y="113"/>
                                <a:pt x="53" y="134"/>
                                <a:pt x="46" y="150"/>
                              </a:cubicBezTo>
                              <a:cubicBezTo>
                                <a:pt x="39" y="166"/>
                                <a:pt x="306" y="181"/>
                                <a:pt x="316" y="195"/>
                              </a:cubicBezTo>
                              <a:cubicBezTo>
                                <a:pt x="326" y="209"/>
                                <a:pt x="132" y="220"/>
                                <a:pt x="106" y="232"/>
                              </a:cubicBezTo>
                              <a:cubicBezTo>
                                <a:pt x="80" y="244"/>
                                <a:pt x="139" y="261"/>
                                <a:pt x="161" y="270"/>
                              </a:cubicBezTo>
                              <a:cubicBezTo>
                                <a:pt x="183" y="279"/>
                                <a:pt x="241" y="279"/>
                                <a:pt x="241" y="285"/>
                              </a:cubicBezTo>
                              <a:cubicBezTo>
                                <a:pt x="241" y="291"/>
                                <a:pt x="201" y="299"/>
                                <a:pt x="161" y="307"/>
                              </a:cubicBezTo>
                            </a:path>
                          </a:pathLst>
                        </a:custGeom>
                        <a:noFill/>
                        <a:ln w="9525">
                          <a:solidFill>
                            <a:srgbClr val="1F497D"/>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2104" name="AutoShape 376"/>
                        <p:cNvCxnSpPr>
                          <a:cxnSpLocks noChangeShapeType="1"/>
                        </p:cNvCxnSpPr>
                        <p:nvPr/>
                      </p:nvCxnSpPr>
                      <p:spPr bwMode="auto">
                        <a:xfrm flipV="1">
                          <a:off x="5267" y="2625"/>
                          <a:ext cx="1" cy="103"/>
                        </a:xfrm>
                        <a:prstGeom prst="straightConnector1">
                          <a:avLst/>
                        </a:prstGeom>
                        <a:noFill/>
                        <a:ln w="9525">
                          <a:solidFill>
                            <a:srgbClr val="1F497D"/>
                          </a:solidFill>
                          <a:round/>
                          <a:headEnd/>
                          <a:tailEnd/>
                        </a:ln>
                      </p:spPr>
                    </p:cxnSp>
                  </p:grpSp>
                  <p:grpSp>
                    <p:nvGrpSpPr>
                      <p:cNvPr id="201" name="Group 377"/>
                      <p:cNvGrpSpPr>
                        <a:grpSpLocks/>
                      </p:cNvGrpSpPr>
                      <p:nvPr/>
                    </p:nvGrpSpPr>
                    <p:grpSpPr bwMode="auto">
                      <a:xfrm rot="540000">
                        <a:off x="2262" y="5569"/>
                        <a:ext cx="83" cy="495"/>
                        <a:chOff x="5056" y="2625"/>
                        <a:chExt cx="365" cy="598"/>
                      </a:xfrm>
                    </p:grpSpPr>
                    <p:cxnSp>
                      <p:nvCxnSpPr>
                        <p:cNvPr id="202106" name="AutoShape 378"/>
                        <p:cNvCxnSpPr>
                          <a:cxnSpLocks noChangeShapeType="1"/>
                        </p:cNvCxnSpPr>
                        <p:nvPr/>
                      </p:nvCxnSpPr>
                      <p:spPr bwMode="auto">
                        <a:xfrm>
                          <a:off x="5226" y="3043"/>
                          <a:ext cx="1" cy="180"/>
                        </a:xfrm>
                        <a:prstGeom prst="straightConnector1">
                          <a:avLst/>
                        </a:prstGeom>
                        <a:noFill/>
                        <a:ln w="9525">
                          <a:solidFill>
                            <a:srgbClr val="1F497D"/>
                          </a:solidFill>
                          <a:round/>
                          <a:headEnd/>
                          <a:tailEnd type="triangle" w="sm" len="med"/>
                        </a:ln>
                      </p:spPr>
                    </p:cxnSp>
                    <p:sp>
                      <p:nvSpPr>
                        <p:cNvPr id="202107" name="Freeform 379"/>
                        <p:cNvSpPr>
                          <a:spLocks/>
                        </p:cNvSpPr>
                        <p:nvPr/>
                      </p:nvSpPr>
                      <p:spPr bwMode="auto">
                        <a:xfrm>
                          <a:off x="5056" y="2728"/>
                          <a:ext cx="365" cy="307"/>
                        </a:xfrm>
                        <a:custGeom>
                          <a:avLst/>
                          <a:gdLst/>
                          <a:ahLst/>
                          <a:cxnLst>
                            <a:cxn ang="0">
                              <a:pos x="219" y="0"/>
                            </a:cxn>
                            <a:cxn ang="0">
                              <a:pos x="24" y="52"/>
                            </a:cxn>
                            <a:cxn ang="0">
                              <a:pos x="361" y="97"/>
                            </a:cxn>
                            <a:cxn ang="0">
                              <a:pos x="46" y="150"/>
                            </a:cxn>
                            <a:cxn ang="0">
                              <a:pos x="316" y="195"/>
                            </a:cxn>
                            <a:cxn ang="0">
                              <a:pos x="106" y="232"/>
                            </a:cxn>
                            <a:cxn ang="0">
                              <a:pos x="161" y="270"/>
                            </a:cxn>
                            <a:cxn ang="0">
                              <a:pos x="241" y="285"/>
                            </a:cxn>
                            <a:cxn ang="0">
                              <a:pos x="161" y="307"/>
                            </a:cxn>
                          </a:cxnLst>
                          <a:rect l="0" t="0" r="r" b="b"/>
                          <a:pathLst>
                            <a:path w="365" h="307">
                              <a:moveTo>
                                <a:pt x="219" y="0"/>
                              </a:moveTo>
                              <a:cubicBezTo>
                                <a:pt x="109" y="18"/>
                                <a:pt x="0" y="36"/>
                                <a:pt x="24" y="52"/>
                              </a:cubicBezTo>
                              <a:cubicBezTo>
                                <a:pt x="48" y="68"/>
                                <a:pt x="357" y="81"/>
                                <a:pt x="361" y="97"/>
                              </a:cubicBezTo>
                              <a:cubicBezTo>
                                <a:pt x="365" y="113"/>
                                <a:pt x="53" y="134"/>
                                <a:pt x="46" y="150"/>
                              </a:cubicBezTo>
                              <a:cubicBezTo>
                                <a:pt x="39" y="166"/>
                                <a:pt x="306" y="181"/>
                                <a:pt x="316" y="195"/>
                              </a:cubicBezTo>
                              <a:cubicBezTo>
                                <a:pt x="326" y="209"/>
                                <a:pt x="132" y="220"/>
                                <a:pt x="106" y="232"/>
                              </a:cubicBezTo>
                              <a:cubicBezTo>
                                <a:pt x="80" y="244"/>
                                <a:pt x="139" y="261"/>
                                <a:pt x="161" y="270"/>
                              </a:cubicBezTo>
                              <a:cubicBezTo>
                                <a:pt x="183" y="279"/>
                                <a:pt x="241" y="279"/>
                                <a:pt x="241" y="285"/>
                              </a:cubicBezTo>
                              <a:cubicBezTo>
                                <a:pt x="241" y="291"/>
                                <a:pt x="201" y="299"/>
                                <a:pt x="161" y="307"/>
                              </a:cubicBezTo>
                            </a:path>
                          </a:pathLst>
                        </a:custGeom>
                        <a:noFill/>
                        <a:ln w="9525">
                          <a:solidFill>
                            <a:srgbClr val="1F497D"/>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2108" name="AutoShape 380"/>
                        <p:cNvCxnSpPr>
                          <a:cxnSpLocks noChangeShapeType="1"/>
                        </p:cNvCxnSpPr>
                        <p:nvPr/>
                      </p:nvCxnSpPr>
                      <p:spPr bwMode="auto">
                        <a:xfrm flipV="1">
                          <a:off x="5267" y="2625"/>
                          <a:ext cx="1" cy="103"/>
                        </a:xfrm>
                        <a:prstGeom prst="straightConnector1">
                          <a:avLst/>
                        </a:prstGeom>
                        <a:noFill/>
                        <a:ln w="9525">
                          <a:solidFill>
                            <a:srgbClr val="1F497D"/>
                          </a:solidFill>
                          <a:round/>
                          <a:headEnd/>
                          <a:tailEnd/>
                        </a:ln>
                      </p:spPr>
                    </p:cxnSp>
                  </p:grpSp>
                  <p:grpSp>
                    <p:nvGrpSpPr>
                      <p:cNvPr id="202" name="Group 381"/>
                      <p:cNvGrpSpPr>
                        <a:grpSpLocks/>
                      </p:cNvGrpSpPr>
                      <p:nvPr/>
                    </p:nvGrpSpPr>
                    <p:grpSpPr bwMode="auto">
                      <a:xfrm rot="600000">
                        <a:off x="2349" y="4926"/>
                        <a:ext cx="83" cy="495"/>
                        <a:chOff x="5056" y="2625"/>
                        <a:chExt cx="365" cy="598"/>
                      </a:xfrm>
                    </p:grpSpPr>
                    <p:cxnSp>
                      <p:nvCxnSpPr>
                        <p:cNvPr id="202110" name="AutoShape 382"/>
                        <p:cNvCxnSpPr>
                          <a:cxnSpLocks noChangeShapeType="1"/>
                        </p:cNvCxnSpPr>
                        <p:nvPr/>
                      </p:nvCxnSpPr>
                      <p:spPr bwMode="auto">
                        <a:xfrm>
                          <a:off x="5226" y="3043"/>
                          <a:ext cx="1" cy="180"/>
                        </a:xfrm>
                        <a:prstGeom prst="straightConnector1">
                          <a:avLst/>
                        </a:prstGeom>
                        <a:noFill/>
                        <a:ln w="9525">
                          <a:solidFill>
                            <a:srgbClr val="1F497D"/>
                          </a:solidFill>
                          <a:round/>
                          <a:headEnd/>
                          <a:tailEnd type="triangle" w="sm" len="med"/>
                        </a:ln>
                      </p:spPr>
                    </p:cxnSp>
                    <p:sp>
                      <p:nvSpPr>
                        <p:cNvPr id="202111" name="Freeform 383"/>
                        <p:cNvSpPr>
                          <a:spLocks/>
                        </p:cNvSpPr>
                        <p:nvPr/>
                      </p:nvSpPr>
                      <p:spPr bwMode="auto">
                        <a:xfrm>
                          <a:off x="5056" y="2728"/>
                          <a:ext cx="365" cy="307"/>
                        </a:xfrm>
                        <a:custGeom>
                          <a:avLst/>
                          <a:gdLst/>
                          <a:ahLst/>
                          <a:cxnLst>
                            <a:cxn ang="0">
                              <a:pos x="219" y="0"/>
                            </a:cxn>
                            <a:cxn ang="0">
                              <a:pos x="24" y="52"/>
                            </a:cxn>
                            <a:cxn ang="0">
                              <a:pos x="361" y="97"/>
                            </a:cxn>
                            <a:cxn ang="0">
                              <a:pos x="46" y="150"/>
                            </a:cxn>
                            <a:cxn ang="0">
                              <a:pos x="316" y="195"/>
                            </a:cxn>
                            <a:cxn ang="0">
                              <a:pos x="106" y="232"/>
                            </a:cxn>
                            <a:cxn ang="0">
                              <a:pos x="161" y="270"/>
                            </a:cxn>
                            <a:cxn ang="0">
                              <a:pos x="241" y="285"/>
                            </a:cxn>
                            <a:cxn ang="0">
                              <a:pos x="161" y="307"/>
                            </a:cxn>
                          </a:cxnLst>
                          <a:rect l="0" t="0" r="r" b="b"/>
                          <a:pathLst>
                            <a:path w="365" h="307">
                              <a:moveTo>
                                <a:pt x="219" y="0"/>
                              </a:moveTo>
                              <a:cubicBezTo>
                                <a:pt x="109" y="18"/>
                                <a:pt x="0" y="36"/>
                                <a:pt x="24" y="52"/>
                              </a:cubicBezTo>
                              <a:cubicBezTo>
                                <a:pt x="48" y="68"/>
                                <a:pt x="357" y="81"/>
                                <a:pt x="361" y="97"/>
                              </a:cubicBezTo>
                              <a:cubicBezTo>
                                <a:pt x="365" y="113"/>
                                <a:pt x="53" y="134"/>
                                <a:pt x="46" y="150"/>
                              </a:cubicBezTo>
                              <a:cubicBezTo>
                                <a:pt x="39" y="166"/>
                                <a:pt x="306" y="181"/>
                                <a:pt x="316" y="195"/>
                              </a:cubicBezTo>
                              <a:cubicBezTo>
                                <a:pt x="326" y="209"/>
                                <a:pt x="132" y="220"/>
                                <a:pt x="106" y="232"/>
                              </a:cubicBezTo>
                              <a:cubicBezTo>
                                <a:pt x="80" y="244"/>
                                <a:pt x="139" y="261"/>
                                <a:pt x="161" y="270"/>
                              </a:cubicBezTo>
                              <a:cubicBezTo>
                                <a:pt x="183" y="279"/>
                                <a:pt x="241" y="279"/>
                                <a:pt x="241" y="285"/>
                              </a:cubicBezTo>
                              <a:cubicBezTo>
                                <a:pt x="241" y="291"/>
                                <a:pt x="201" y="299"/>
                                <a:pt x="161" y="307"/>
                              </a:cubicBezTo>
                            </a:path>
                          </a:pathLst>
                        </a:custGeom>
                        <a:noFill/>
                        <a:ln w="9525">
                          <a:solidFill>
                            <a:srgbClr val="1F497D"/>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2112" name="AutoShape 384"/>
                        <p:cNvCxnSpPr>
                          <a:cxnSpLocks noChangeShapeType="1"/>
                        </p:cNvCxnSpPr>
                        <p:nvPr/>
                      </p:nvCxnSpPr>
                      <p:spPr bwMode="auto">
                        <a:xfrm flipV="1">
                          <a:off x="5267" y="2625"/>
                          <a:ext cx="1" cy="103"/>
                        </a:xfrm>
                        <a:prstGeom prst="straightConnector1">
                          <a:avLst/>
                        </a:prstGeom>
                        <a:noFill/>
                        <a:ln w="9525">
                          <a:solidFill>
                            <a:srgbClr val="1F497D"/>
                          </a:solidFill>
                          <a:round/>
                          <a:headEnd/>
                          <a:tailEnd/>
                        </a:ln>
                      </p:spPr>
                    </p:cxnSp>
                  </p:grpSp>
                  <p:grpSp>
                    <p:nvGrpSpPr>
                      <p:cNvPr id="203" name="Group 385"/>
                      <p:cNvGrpSpPr>
                        <a:grpSpLocks/>
                      </p:cNvGrpSpPr>
                      <p:nvPr/>
                    </p:nvGrpSpPr>
                    <p:grpSpPr bwMode="auto">
                      <a:xfrm rot="19500000">
                        <a:off x="3060" y="5241"/>
                        <a:ext cx="83" cy="495"/>
                        <a:chOff x="5056" y="2625"/>
                        <a:chExt cx="365" cy="598"/>
                      </a:xfrm>
                    </p:grpSpPr>
                    <p:cxnSp>
                      <p:nvCxnSpPr>
                        <p:cNvPr id="202114" name="AutoShape 386"/>
                        <p:cNvCxnSpPr>
                          <a:cxnSpLocks noChangeShapeType="1"/>
                        </p:cNvCxnSpPr>
                        <p:nvPr/>
                      </p:nvCxnSpPr>
                      <p:spPr bwMode="auto">
                        <a:xfrm>
                          <a:off x="5226" y="3043"/>
                          <a:ext cx="1" cy="180"/>
                        </a:xfrm>
                        <a:prstGeom prst="straightConnector1">
                          <a:avLst/>
                        </a:prstGeom>
                        <a:noFill/>
                        <a:ln w="9525">
                          <a:solidFill>
                            <a:srgbClr val="1F497D"/>
                          </a:solidFill>
                          <a:round/>
                          <a:headEnd/>
                          <a:tailEnd type="triangle" w="sm" len="med"/>
                        </a:ln>
                      </p:spPr>
                    </p:cxnSp>
                    <p:sp>
                      <p:nvSpPr>
                        <p:cNvPr id="202115" name="Freeform 387"/>
                        <p:cNvSpPr>
                          <a:spLocks/>
                        </p:cNvSpPr>
                        <p:nvPr/>
                      </p:nvSpPr>
                      <p:spPr bwMode="auto">
                        <a:xfrm>
                          <a:off x="5056" y="2728"/>
                          <a:ext cx="365" cy="307"/>
                        </a:xfrm>
                        <a:custGeom>
                          <a:avLst/>
                          <a:gdLst/>
                          <a:ahLst/>
                          <a:cxnLst>
                            <a:cxn ang="0">
                              <a:pos x="219" y="0"/>
                            </a:cxn>
                            <a:cxn ang="0">
                              <a:pos x="24" y="52"/>
                            </a:cxn>
                            <a:cxn ang="0">
                              <a:pos x="361" y="97"/>
                            </a:cxn>
                            <a:cxn ang="0">
                              <a:pos x="46" y="150"/>
                            </a:cxn>
                            <a:cxn ang="0">
                              <a:pos x="316" y="195"/>
                            </a:cxn>
                            <a:cxn ang="0">
                              <a:pos x="106" y="232"/>
                            </a:cxn>
                            <a:cxn ang="0">
                              <a:pos x="161" y="270"/>
                            </a:cxn>
                            <a:cxn ang="0">
                              <a:pos x="241" y="285"/>
                            </a:cxn>
                            <a:cxn ang="0">
                              <a:pos x="161" y="307"/>
                            </a:cxn>
                          </a:cxnLst>
                          <a:rect l="0" t="0" r="r" b="b"/>
                          <a:pathLst>
                            <a:path w="365" h="307">
                              <a:moveTo>
                                <a:pt x="219" y="0"/>
                              </a:moveTo>
                              <a:cubicBezTo>
                                <a:pt x="109" y="18"/>
                                <a:pt x="0" y="36"/>
                                <a:pt x="24" y="52"/>
                              </a:cubicBezTo>
                              <a:cubicBezTo>
                                <a:pt x="48" y="68"/>
                                <a:pt x="357" y="81"/>
                                <a:pt x="361" y="97"/>
                              </a:cubicBezTo>
                              <a:cubicBezTo>
                                <a:pt x="365" y="113"/>
                                <a:pt x="53" y="134"/>
                                <a:pt x="46" y="150"/>
                              </a:cubicBezTo>
                              <a:cubicBezTo>
                                <a:pt x="39" y="166"/>
                                <a:pt x="306" y="181"/>
                                <a:pt x="316" y="195"/>
                              </a:cubicBezTo>
                              <a:cubicBezTo>
                                <a:pt x="326" y="209"/>
                                <a:pt x="132" y="220"/>
                                <a:pt x="106" y="232"/>
                              </a:cubicBezTo>
                              <a:cubicBezTo>
                                <a:pt x="80" y="244"/>
                                <a:pt x="139" y="261"/>
                                <a:pt x="161" y="270"/>
                              </a:cubicBezTo>
                              <a:cubicBezTo>
                                <a:pt x="183" y="279"/>
                                <a:pt x="241" y="279"/>
                                <a:pt x="241" y="285"/>
                              </a:cubicBezTo>
                              <a:cubicBezTo>
                                <a:pt x="241" y="291"/>
                                <a:pt x="201" y="299"/>
                                <a:pt x="161" y="307"/>
                              </a:cubicBezTo>
                            </a:path>
                          </a:pathLst>
                        </a:custGeom>
                        <a:noFill/>
                        <a:ln w="9525">
                          <a:solidFill>
                            <a:srgbClr val="1F497D"/>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2116" name="AutoShape 388"/>
                        <p:cNvCxnSpPr>
                          <a:cxnSpLocks noChangeShapeType="1"/>
                        </p:cNvCxnSpPr>
                        <p:nvPr/>
                      </p:nvCxnSpPr>
                      <p:spPr bwMode="auto">
                        <a:xfrm flipV="1">
                          <a:off x="5267" y="2625"/>
                          <a:ext cx="1" cy="103"/>
                        </a:xfrm>
                        <a:prstGeom prst="straightConnector1">
                          <a:avLst/>
                        </a:prstGeom>
                        <a:noFill/>
                        <a:ln w="9525">
                          <a:solidFill>
                            <a:srgbClr val="1F497D"/>
                          </a:solidFill>
                          <a:round/>
                          <a:headEnd/>
                          <a:tailEnd/>
                        </a:ln>
                      </p:spPr>
                    </p:cxnSp>
                  </p:grpSp>
                  <p:grpSp>
                    <p:nvGrpSpPr>
                      <p:cNvPr id="204" name="Group 389"/>
                      <p:cNvGrpSpPr>
                        <a:grpSpLocks/>
                      </p:cNvGrpSpPr>
                      <p:nvPr/>
                    </p:nvGrpSpPr>
                    <p:grpSpPr bwMode="auto">
                      <a:xfrm rot="20700000">
                        <a:off x="2754" y="5317"/>
                        <a:ext cx="83" cy="495"/>
                        <a:chOff x="5056" y="2625"/>
                        <a:chExt cx="365" cy="598"/>
                      </a:xfrm>
                    </p:grpSpPr>
                    <p:cxnSp>
                      <p:nvCxnSpPr>
                        <p:cNvPr id="202118" name="AutoShape 390"/>
                        <p:cNvCxnSpPr>
                          <a:cxnSpLocks noChangeShapeType="1"/>
                        </p:cNvCxnSpPr>
                        <p:nvPr/>
                      </p:nvCxnSpPr>
                      <p:spPr bwMode="auto">
                        <a:xfrm>
                          <a:off x="5226" y="3043"/>
                          <a:ext cx="1" cy="180"/>
                        </a:xfrm>
                        <a:prstGeom prst="straightConnector1">
                          <a:avLst/>
                        </a:prstGeom>
                        <a:noFill/>
                        <a:ln w="9525">
                          <a:solidFill>
                            <a:srgbClr val="1F497D"/>
                          </a:solidFill>
                          <a:round/>
                          <a:headEnd/>
                          <a:tailEnd type="triangle" w="sm" len="med"/>
                        </a:ln>
                      </p:spPr>
                    </p:cxnSp>
                    <p:sp>
                      <p:nvSpPr>
                        <p:cNvPr id="202119" name="Freeform 391"/>
                        <p:cNvSpPr>
                          <a:spLocks/>
                        </p:cNvSpPr>
                        <p:nvPr/>
                      </p:nvSpPr>
                      <p:spPr bwMode="auto">
                        <a:xfrm>
                          <a:off x="5056" y="2728"/>
                          <a:ext cx="365" cy="307"/>
                        </a:xfrm>
                        <a:custGeom>
                          <a:avLst/>
                          <a:gdLst/>
                          <a:ahLst/>
                          <a:cxnLst>
                            <a:cxn ang="0">
                              <a:pos x="219" y="0"/>
                            </a:cxn>
                            <a:cxn ang="0">
                              <a:pos x="24" y="52"/>
                            </a:cxn>
                            <a:cxn ang="0">
                              <a:pos x="361" y="97"/>
                            </a:cxn>
                            <a:cxn ang="0">
                              <a:pos x="46" y="150"/>
                            </a:cxn>
                            <a:cxn ang="0">
                              <a:pos x="316" y="195"/>
                            </a:cxn>
                            <a:cxn ang="0">
                              <a:pos x="106" y="232"/>
                            </a:cxn>
                            <a:cxn ang="0">
                              <a:pos x="161" y="270"/>
                            </a:cxn>
                            <a:cxn ang="0">
                              <a:pos x="241" y="285"/>
                            </a:cxn>
                            <a:cxn ang="0">
                              <a:pos x="161" y="307"/>
                            </a:cxn>
                          </a:cxnLst>
                          <a:rect l="0" t="0" r="r" b="b"/>
                          <a:pathLst>
                            <a:path w="365" h="307">
                              <a:moveTo>
                                <a:pt x="219" y="0"/>
                              </a:moveTo>
                              <a:cubicBezTo>
                                <a:pt x="109" y="18"/>
                                <a:pt x="0" y="36"/>
                                <a:pt x="24" y="52"/>
                              </a:cubicBezTo>
                              <a:cubicBezTo>
                                <a:pt x="48" y="68"/>
                                <a:pt x="357" y="81"/>
                                <a:pt x="361" y="97"/>
                              </a:cubicBezTo>
                              <a:cubicBezTo>
                                <a:pt x="365" y="113"/>
                                <a:pt x="53" y="134"/>
                                <a:pt x="46" y="150"/>
                              </a:cubicBezTo>
                              <a:cubicBezTo>
                                <a:pt x="39" y="166"/>
                                <a:pt x="306" y="181"/>
                                <a:pt x="316" y="195"/>
                              </a:cubicBezTo>
                              <a:cubicBezTo>
                                <a:pt x="326" y="209"/>
                                <a:pt x="132" y="220"/>
                                <a:pt x="106" y="232"/>
                              </a:cubicBezTo>
                              <a:cubicBezTo>
                                <a:pt x="80" y="244"/>
                                <a:pt x="139" y="261"/>
                                <a:pt x="161" y="270"/>
                              </a:cubicBezTo>
                              <a:cubicBezTo>
                                <a:pt x="183" y="279"/>
                                <a:pt x="241" y="279"/>
                                <a:pt x="241" y="285"/>
                              </a:cubicBezTo>
                              <a:cubicBezTo>
                                <a:pt x="241" y="291"/>
                                <a:pt x="201" y="299"/>
                                <a:pt x="161" y="307"/>
                              </a:cubicBezTo>
                            </a:path>
                          </a:pathLst>
                        </a:custGeom>
                        <a:noFill/>
                        <a:ln w="9525">
                          <a:solidFill>
                            <a:srgbClr val="1F497D"/>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2120" name="AutoShape 392"/>
                        <p:cNvCxnSpPr>
                          <a:cxnSpLocks noChangeShapeType="1"/>
                        </p:cNvCxnSpPr>
                        <p:nvPr/>
                      </p:nvCxnSpPr>
                      <p:spPr bwMode="auto">
                        <a:xfrm flipV="1">
                          <a:off x="5267" y="2625"/>
                          <a:ext cx="1" cy="103"/>
                        </a:xfrm>
                        <a:prstGeom prst="straightConnector1">
                          <a:avLst/>
                        </a:prstGeom>
                        <a:noFill/>
                        <a:ln w="9525">
                          <a:solidFill>
                            <a:srgbClr val="1F497D"/>
                          </a:solidFill>
                          <a:round/>
                          <a:headEnd/>
                          <a:tailEnd/>
                        </a:ln>
                      </p:spPr>
                    </p:cxnSp>
                  </p:grpSp>
                  <p:grpSp>
                    <p:nvGrpSpPr>
                      <p:cNvPr id="205" name="Group 393"/>
                      <p:cNvGrpSpPr>
                        <a:grpSpLocks/>
                      </p:cNvGrpSpPr>
                      <p:nvPr/>
                    </p:nvGrpSpPr>
                    <p:grpSpPr bwMode="auto">
                      <a:xfrm rot="900000">
                        <a:off x="2149" y="5265"/>
                        <a:ext cx="83" cy="495"/>
                        <a:chOff x="5056" y="2625"/>
                        <a:chExt cx="365" cy="598"/>
                      </a:xfrm>
                    </p:grpSpPr>
                    <p:cxnSp>
                      <p:nvCxnSpPr>
                        <p:cNvPr id="202122" name="AutoShape 394"/>
                        <p:cNvCxnSpPr>
                          <a:cxnSpLocks noChangeShapeType="1"/>
                        </p:cNvCxnSpPr>
                        <p:nvPr/>
                      </p:nvCxnSpPr>
                      <p:spPr bwMode="auto">
                        <a:xfrm>
                          <a:off x="5226" y="3043"/>
                          <a:ext cx="1" cy="180"/>
                        </a:xfrm>
                        <a:prstGeom prst="straightConnector1">
                          <a:avLst/>
                        </a:prstGeom>
                        <a:noFill/>
                        <a:ln w="9525">
                          <a:solidFill>
                            <a:srgbClr val="1F497D"/>
                          </a:solidFill>
                          <a:round/>
                          <a:headEnd/>
                          <a:tailEnd type="triangle" w="sm" len="med"/>
                        </a:ln>
                      </p:spPr>
                    </p:cxnSp>
                    <p:sp>
                      <p:nvSpPr>
                        <p:cNvPr id="202123" name="Freeform 395"/>
                        <p:cNvSpPr>
                          <a:spLocks/>
                        </p:cNvSpPr>
                        <p:nvPr/>
                      </p:nvSpPr>
                      <p:spPr bwMode="auto">
                        <a:xfrm>
                          <a:off x="5056" y="2728"/>
                          <a:ext cx="365" cy="307"/>
                        </a:xfrm>
                        <a:custGeom>
                          <a:avLst/>
                          <a:gdLst/>
                          <a:ahLst/>
                          <a:cxnLst>
                            <a:cxn ang="0">
                              <a:pos x="219" y="0"/>
                            </a:cxn>
                            <a:cxn ang="0">
                              <a:pos x="24" y="52"/>
                            </a:cxn>
                            <a:cxn ang="0">
                              <a:pos x="361" y="97"/>
                            </a:cxn>
                            <a:cxn ang="0">
                              <a:pos x="46" y="150"/>
                            </a:cxn>
                            <a:cxn ang="0">
                              <a:pos x="316" y="195"/>
                            </a:cxn>
                            <a:cxn ang="0">
                              <a:pos x="106" y="232"/>
                            </a:cxn>
                            <a:cxn ang="0">
                              <a:pos x="161" y="270"/>
                            </a:cxn>
                            <a:cxn ang="0">
                              <a:pos x="241" y="285"/>
                            </a:cxn>
                            <a:cxn ang="0">
                              <a:pos x="161" y="307"/>
                            </a:cxn>
                          </a:cxnLst>
                          <a:rect l="0" t="0" r="r" b="b"/>
                          <a:pathLst>
                            <a:path w="365" h="307">
                              <a:moveTo>
                                <a:pt x="219" y="0"/>
                              </a:moveTo>
                              <a:cubicBezTo>
                                <a:pt x="109" y="18"/>
                                <a:pt x="0" y="36"/>
                                <a:pt x="24" y="52"/>
                              </a:cubicBezTo>
                              <a:cubicBezTo>
                                <a:pt x="48" y="68"/>
                                <a:pt x="357" y="81"/>
                                <a:pt x="361" y="97"/>
                              </a:cubicBezTo>
                              <a:cubicBezTo>
                                <a:pt x="365" y="113"/>
                                <a:pt x="53" y="134"/>
                                <a:pt x="46" y="150"/>
                              </a:cubicBezTo>
                              <a:cubicBezTo>
                                <a:pt x="39" y="166"/>
                                <a:pt x="306" y="181"/>
                                <a:pt x="316" y="195"/>
                              </a:cubicBezTo>
                              <a:cubicBezTo>
                                <a:pt x="326" y="209"/>
                                <a:pt x="132" y="220"/>
                                <a:pt x="106" y="232"/>
                              </a:cubicBezTo>
                              <a:cubicBezTo>
                                <a:pt x="80" y="244"/>
                                <a:pt x="139" y="261"/>
                                <a:pt x="161" y="270"/>
                              </a:cubicBezTo>
                              <a:cubicBezTo>
                                <a:pt x="183" y="279"/>
                                <a:pt x="241" y="279"/>
                                <a:pt x="241" y="285"/>
                              </a:cubicBezTo>
                              <a:cubicBezTo>
                                <a:pt x="241" y="291"/>
                                <a:pt x="201" y="299"/>
                                <a:pt x="161" y="307"/>
                              </a:cubicBezTo>
                            </a:path>
                          </a:pathLst>
                        </a:custGeom>
                        <a:noFill/>
                        <a:ln w="9525">
                          <a:solidFill>
                            <a:srgbClr val="1F497D"/>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2124" name="AutoShape 396"/>
                        <p:cNvCxnSpPr>
                          <a:cxnSpLocks noChangeShapeType="1"/>
                        </p:cNvCxnSpPr>
                        <p:nvPr/>
                      </p:nvCxnSpPr>
                      <p:spPr bwMode="auto">
                        <a:xfrm flipV="1">
                          <a:off x="5267" y="2625"/>
                          <a:ext cx="1" cy="103"/>
                        </a:xfrm>
                        <a:prstGeom prst="straightConnector1">
                          <a:avLst/>
                        </a:prstGeom>
                        <a:noFill/>
                        <a:ln w="9525">
                          <a:solidFill>
                            <a:srgbClr val="1F497D"/>
                          </a:solidFill>
                          <a:round/>
                          <a:headEnd/>
                          <a:tailEnd/>
                        </a:ln>
                      </p:spPr>
                    </p:cxnSp>
                  </p:grpSp>
                  <p:grpSp>
                    <p:nvGrpSpPr>
                      <p:cNvPr id="206" name="Group 397"/>
                      <p:cNvGrpSpPr>
                        <a:grpSpLocks/>
                      </p:cNvGrpSpPr>
                      <p:nvPr/>
                    </p:nvGrpSpPr>
                    <p:grpSpPr bwMode="auto">
                      <a:xfrm rot="21060000">
                        <a:off x="2561" y="5156"/>
                        <a:ext cx="83" cy="495"/>
                        <a:chOff x="5056" y="2625"/>
                        <a:chExt cx="365" cy="598"/>
                      </a:xfrm>
                    </p:grpSpPr>
                    <p:cxnSp>
                      <p:nvCxnSpPr>
                        <p:cNvPr id="202126" name="AutoShape 398"/>
                        <p:cNvCxnSpPr>
                          <a:cxnSpLocks noChangeShapeType="1"/>
                        </p:cNvCxnSpPr>
                        <p:nvPr/>
                      </p:nvCxnSpPr>
                      <p:spPr bwMode="auto">
                        <a:xfrm>
                          <a:off x="5226" y="3043"/>
                          <a:ext cx="1" cy="180"/>
                        </a:xfrm>
                        <a:prstGeom prst="straightConnector1">
                          <a:avLst/>
                        </a:prstGeom>
                        <a:noFill/>
                        <a:ln w="9525">
                          <a:solidFill>
                            <a:srgbClr val="1F497D"/>
                          </a:solidFill>
                          <a:round/>
                          <a:headEnd/>
                          <a:tailEnd type="triangle" w="sm" len="med"/>
                        </a:ln>
                      </p:spPr>
                    </p:cxnSp>
                    <p:sp>
                      <p:nvSpPr>
                        <p:cNvPr id="202127" name="Freeform 399"/>
                        <p:cNvSpPr>
                          <a:spLocks/>
                        </p:cNvSpPr>
                        <p:nvPr/>
                      </p:nvSpPr>
                      <p:spPr bwMode="auto">
                        <a:xfrm>
                          <a:off x="5056" y="2728"/>
                          <a:ext cx="365" cy="307"/>
                        </a:xfrm>
                        <a:custGeom>
                          <a:avLst/>
                          <a:gdLst/>
                          <a:ahLst/>
                          <a:cxnLst>
                            <a:cxn ang="0">
                              <a:pos x="219" y="0"/>
                            </a:cxn>
                            <a:cxn ang="0">
                              <a:pos x="24" y="52"/>
                            </a:cxn>
                            <a:cxn ang="0">
                              <a:pos x="361" y="97"/>
                            </a:cxn>
                            <a:cxn ang="0">
                              <a:pos x="46" y="150"/>
                            </a:cxn>
                            <a:cxn ang="0">
                              <a:pos x="316" y="195"/>
                            </a:cxn>
                            <a:cxn ang="0">
                              <a:pos x="106" y="232"/>
                            </a:cxn>
                            <a:cxn ang="0">
                              <a:pos x="161" y="270"/>
                            </a:cxn>
                            <a:cxn ang="0">
                              <a:pos x="241" y="285"/>
                            </a:cxn>
                            <a:cxn ang="0">
                              <a:pos x="161" y="307"/>
                            </a:cxn>
                          </a:cxnLst>
                          <a:rect l="0" t="0" r="r" b="b"/>
                          <a:pathLst>
                            <a:path w="365" h="307">
                              <a:moveTo>
                                <a:pt x="219" y="0"/>
                              </a:moveTo>
                              <a:cubicBezTo>
                                <a:pt x="109" y="18"/>
                                <a:pt x="0" y="36"/>
                                <a:pt x="24" y="52"/>
                              </a:cubicBezTo>
                              <a:cubicBezTo>
                                <a:pt x="48" y="68"/>
                                <a:pt x="357" y="81"/>
                                <a:pt x="361" y="97"/>
                              </a:cubicBezTo>
                              <a:cubicBezTo>
                                <a:pt x="365" y="113"/>
                                <a:pt x="53" y="134"/>
                                <a:pt x="46" y="150"/>
                              </a:cubicBezTo>
                              <a:cubicBezTo>
                                <a:pt x="39" y="166"/>
                                <a:pt x="306" y="181"/>
                                <a:pt x="316" y="195"/>
                              </a:cubicBezTo>
                              <a:cubicBezTo>
                                <a:pt x="326" y="209"/>
                                <a:pt x="132" y="220"/>
                                <a:pt x="106" y="232"/>
                              </a:cubicBezTo>
                              <a:cubicBezTo>
                                <a:pt x="80" y="244"/>
                                <a:pt x="139" y="261"/>
                                <a:pt x="161" y="270"/>
                              </a:cubicBezTo>
                              <a:cubicBezTo>
                                <a:pt x="183" y="279"/>
                                <a:pt x="241" y="279"/>
                                <a:pt x="241" y="285"/>
                              </a:cubicBezTo>
                              <a:cubicBezTo>
                                <a:pt x="241" y="291"/>
                                <a:pt x="201" y="299"/>
                                <a:pt x="161" y="307"/>
                              </a:cubicBezTo>
                            </a:path>
                          </a:pathLst>
                        </a:custGeom>
                        <a:noFill/>
                        <a:ln w="9525">
                          <a:solidFill>
                            <a:srgbClr val="1F497D"/>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2128" name="AutoShape 400"/>
                        <p:cNvCxnSpPr>
                          <a:cxnSpLocks noChangeShapeType="1"/>
                        </p:cNvCxnSpPr>
                        <p:nvPr/>
                      </p:nvCxnSpPr>
                      <p:spPr bwMode="auto">
                        <a:xfrm flipV="1">
                          <a:off x="5267" y="2625"/>
                          <a:ext cx="1" cy="103"/>
                        </a:xfrm>
                        <a:prstGeom prst="straightConnector1">
                          <a:avLst/>
                        </a:prstGeom>
                        <a:noFill/>
                        <a:ln w="9525">
                          <a:solidFill>
                            <a:srgbClr val="1F497D"/>
                          </a:solidFill>
                          <a:round/>
                          <a:headEnd/>
                          <a:tailEnd/>
                        </a:ln>
                      </p:spPr>
                    </p:cxnSp>
                  </p:grpSp>
                  <p:grpSp>
                    <p:nvGrpSpPr>
                      <p:cNvPr id="207" name="Group 401"/>
                      <p:cNvGrpSpPr>
                        <a:grpSpLocks/>
                      </p:cNvGrpSpPr>
                      <p:nvPr/>
                    </p:nvGrpSpPr>
                    <p:grpSpPr bwMode="auto">
                      <a:xfrm rot="18900000">
                        <a:off x="2851" y="4719"/>
                        <a:ext cx="83" cy="495"/>
                        <a:chOff x="5056" y="2625"/>
                        <a:chExt cx="365" cy="598"/>
                      </a:xfrm>
                    </p:grpSpPr>
                    <p:cxnSp>
                      <p:nvCxnSpPr>
                        <p:cNvPr id="202130" name="AutoShape 402"/>
                        <p:cNvCxnSpPr>
                          <a:cxnSpLocks noChangeShapeType="1"/>
                        </p:cNvCxnSpPr>
                        <p:nvPr/>
                      </p:nvCxnSpPr>
                      <p:spPr bwMode="auto">
                        <a:xfrm>
                          <a:off x="5226" y="3043"/>
                          <a:ext cx="1" cy="180"/>
                        </a:xfrm>
                        <a:prstGeom prst="straightConnector1">
                          <a:avLst/>
                        </a:prstGeom>
                        <a:noFill/>
                        <a:ln w="9525">
                          <a:solidFill>
                            <a:srgbClr val="1F497D"/>
                          </a:solidFill>
                          <a:round/>
                          <a:headEnd/>
                          <a:tailEnd type="triangle" w="sm" len="med"/>
                        </a:ln>
                      </p:spPr>
                    </p:cxnSp>
                    <p:sp>
                      <p:nvSpPr>
                        <p:cNvPr id="202131" name="Freeform 403"/>
                        <p:cNvSpPr>
                          <a:spLocks/>
                        </p:cNvSpPr>
                        <p:nvPr/>
                      </p:nvSpPr>
                      <p:spPr bwMode="auto">
                        <a:xfrm>
                          <a:off x="5056" y="2728"/>
                          <a:ext cx="365" cy="307"/>
                        </a:xfrm>
                        <a:custGeom>
                          <a:avLst/>
                          <a:gdLst/>
                          <a:ahLst/>
                          <a:cxnLst>
                            <a:cxn ang="0">
                              <a:pos x="219" y="0"/>
                            </a:cxn>
                            <a:cxn ang="0">
                              <a:pos x="24" y="52"/>
                            </a:cxn>
                            <a:cxn ang="0">
                              <a:pos x="361" y="97"/>
                            </a:cxn>
                            <a:cxn ang="0">
                              <a:pos x="46" y="150"/>
                            </a:cxn>
                            <a:cxn ang="0">
                              <a:pos x="316" y="195"/>
                            </a:cxn>
                            <a:cxn ang="0">
                              <a:pos x="106" y="232"/>
                            </a:cxn>
                            <a:cxn ang="0">
                              <a:pos x="161" y="270"/>
                            </a:cxn>
                            <a:cxn ang="0">
                              <a:pos x="241" y="285"/>
                            </a:cxn>
                            <a:cxn ang="0">
                              <a:pos x="161" y="307"/>
                            </a:cxn>
                          </a:cxnLst>
                          <a:rect l="0" t="0" r="r" b="b"/>
                          <a:pathLst>
                            <a:path w="365" h="307">
                              <a:moveTo>
                                <a:pt x="219" y="0"/>
                              </a:moveTo>
                              <a:cubicBezTo>
                                <a:pt x="109" y="18"/>
                                <a:pt x="0" y="36"/>
                                <a:pt x="24" y="52"/>
                              </a:cubicBezTo>
                              <a:cubicBezTo>
                                <a:pt x="48" y="68"/>
                                <a:pt x="357" y="81"/>
                                <a:pt x="361" y="97"/>
                              </a:cubicBezTo>
                              <a:cubicBezTo>
                                <a:pt x="365" y="113"/>
                                <a:pt x="53" y="134"/>
                                <a:pt x="46" y="150"/>
                              </a:cubicBezTo>
                              <a:cubicBezTo>
                                <a:pt x="39" y="166"/>
                                <a:pt x="306" y="181"/>
                                <a:pt x="316" y="195"/>
                              </a:cubicBezTo>
                              <a:cubicBezTo>
                                <a:pt x="326" y="209"/>
                                <a:pt x="132" y="220"/>
                                <a:pt x="106" y="232"/>
                              </a:cubicBezTo>
                              <a:cubicBezTo>
                                <a:pt x="80" y="244"/>
                                <a:pt x="139" y="261"/>
                                <a:pt x="161" y="270"/>
                              </a:cubicBezTo>
                              <a:cubicBezTo>
                                <a:pt x="183" y="279"/>
                                <a:pt x="241" y="279"/>
                                <a:pt x="241" y="285"/>
                              </a:cubicBezTo>
                              <a:cubicBezTo>
                                <a:pt x="241" y="291"/>
                                <a:pt x="201" y="299"/>
                                <a:pt x="161" y="307"/>
                              </a:cubicBezTo>
                            </a:path>
                          </a:pathLst>
                        </a:custGeom>
                        <a:noFill/>
                        <a:ln w="9525">
                          <a:solidFill>
                            <a:srgbClr val="1F497D"/>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2132" name="AutoShape 404"/>
                        <p:cNvCxnSpPr>
                          <a:cxnSpLocks noChangeShapeType="1"/>
                        </p:cNvCxnSpPr>
                        <p:nvPr/>
                      </p:nvCxnSpPr>
                      <p:spPr bwMode="auto">
                        <a:xfrm flipV="1">
                          <a:off x="5267" y="2625"/>
                          <a:ext cx="1" cy="103"/>
                        </a:xfrm>
                        <a:prstGeom prst="straightConnector1">
                          <a:avLst/>
                        </a:prstGeom>
                        <a:noFill/>
                        <a:ln w="9525">
                          <a:solidFill>
                            <a:srgbClr val="1F497D"/>
                          </a:solidFill>
                          <a:round/>
                          <a:headEnd/>
                          <a:tailEnd/>
                        </a:ln>
                      </p:spPr>
                    </p:cxnSp>
                  </p:grpSp>
                  <p:grpSp>
                    <p:nvGrpSpPr>
                      <p:cNvPr id="208" name="Group 405"/>
                      <p:cNvGrpSpPr>
                        <a:grpSpLocks/>
                      </p:cNvGrpSpPr>
                      <p:nvPr/>
                    </p:nvGrpSpPr>
                    <p:grpSpPr bwMode="auto">
                      <a:xfrm rot="19800000">
                        <a:off x="2714" y="4863"/>
                        <a:ext cx="83" cy="495"/>
                        <a:chOff x="5056" y="2625"/>
                        <a:chExt cx="365" cy="598"/>
                      </a:xfrm>
                    </p:grpSpPr>
                    <p:cxnSp>
                      <p:nvCxnSpPr>
                        <p:cNvPr id="202134" name="AutoShape 406"/>
                        <p:cNvCxnSpPr>
                          <a:cxnSpLocks noChangeShapeType="1"/>
                        </p:cNvCxnSpPr>
                        <p:nvPr/>
                      </p:nvCxnSpPr>
                      <p:spPr bwMode="auto">
                        <a:xfrm>
                          <a:off x="5226" y="3043"/>
                          <a:ext cx="1" cy="180"/>
                        </a:xfrm>
                        <a:prstGeom prst="straightConnector1">
                          <a:avLst/>
                        </a:prstGeom>
                        <a:noFill/>
                        <a:ln w="9525">
                          <a:solidFill>
                            <a:srgbClr val="1F497D"/>
                          </a:solidFill>
                          <a:round/>
                          <a:headEnd/>
                          <a:tailEnd type="triangle" w="sm" len="med"/>
                        </a:ln>
                      </p:spPr>
                    </p:cxnSp>
                    <p:sp>
                      <p:nvSpPr>
                        <p:cNvPr id="202135" name="Freeform 407"/>
                        <p:cNvSpPr>
                          <a:spLocks/>
                        </p:cNvSpPr>
                        <p:nvPr/>
                      </p:nvSpPr>
                      <p:spPr bwMode="auto">
                        <a:xfrm>
                          <a:off x="5056" y="2728"/>
                          <a:ext cx="365" cy="307"/>
                        </a:xfrm>
                        <a:custGeom>
                          <a:avLst/>
                          <a:gdLst/>
                          <a:ahLst/>
                          <a:cxnLst>
                            <a:cxn ang="0">
                              <a:pos x="219" y="0"/>
                            </a:cxn>
                            <a:cxn ang="0">
                              <a:pos x="24" y="52"/>
                            </a:cxn>
                            <a:cxn ang="0">
                              <a:pos x="361" y="97"/>
                            </a:cxn>
                            <a:cxn ang="0">
                              <a:pos x="46" y="150"/>
                            </a:cxn>
                            <a:cxn ang="0">
                              <a:pos x="316" y="195"/>
                            </a:cxn>
                            <a:cxn ang="0">
                              <a:pos x="106" y="232"/>
                            </a:cxn>
                            <a:cxn ang="0">
                              <a:pos x="161" y="270"/>
                            </a:cxn>
                            <a:cxn ang="0">
                              <a:pos x="241" y="285"/>
                            </a:cxn>
                            <a:cxn ang="0">
                              <a:pos x="161" y="307"/>
                            </a:cxn>
                          </a:cxnLst>
                          <a:rect l="0" t="0" r="r" b="b"/>
                          <a:pathLst>
                            <a:path w="365" h="307">
                              <a:moveTo>
                                <a:pt x="219" y="0"/>
                              </a:moveTo>
                              <a:cubicBezTo>
                                <a:pt x="109" y="18"/>
                                <a:pt x="0" y="36"/>
                                <a:pt x="24" y="52"/>
                              </a:cubicBezTo>
                              <a:cubicBezTo>
                                <a:pt x="48" y="68"/>
                                <a:pt x="357" y="81"/>
                                <a:pt x="361" y="97"/>
                              </a:cubicBezTo>
                              <a:cubicBezTo>
                                <a:pt x="365" y="113"/>
                                <a:pt x="53" y="134"/>
                                <a:pt x="46" y="150"/>
                              </a:cubicBezTo>
                              <a:cubicBezTo>
                                <a:pt x="39" y="166"/>
                                <a:pt x="306" y="181"/>
                                <a:pt x="316" y="195"/>
                              </a:cubicBezTo>
                              <a:cubicBezTo>
                                <a:pt x="326" y="209"/>
                                <a:pt x="132" y="220"/>
                                <a:pt x="106" y="232"/>
                              </a:cubicBezTo>
                              <a:cubicBezTo>
                                <a:pt x="80" y="244"/>
                                <a:pt x="139" y="261"/>
                                <a:pt x="161" y="270"/>
                              </a:cubicBezTo>
                              <a:cubicBezTo>
                                <a:pt x="183" y="279"/>
                                <a:pt x="241" y="279"/>
                                <a:pt x="241" y="285"/>
                              </a:cubicBezTo>
                              <a:cubicBezTo>
                                <a:pt x="241" y="291"/>
                                <a:pt x="201" y="299"/>
                                <a:pt x="161" y="307"/>
                              </a:cubicBezTo>
                            </a:path>
                          </a:pathLst>
                        </a:custGeom>
                        <a:noFill/>
                        <a:ln w="9525">
                          <a:solidFill>
                            <a:srgbClr val="1F497D"/>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2136" name="AutoShape 408"/>
                        <p:cNvCxnSpPr>
                          <a:cxnSpLocks noChangeShapeType="1"/>
                        </p:cNvCxnSpPr>
                        <p:nvPr/>
                      </p:nvCxnSpPr>
                      <p:spPr bwMode="auto">
                        <a:xfrm flipV="1">
                          <a:off x="5267" y="2625"/>
                          <a:ext cx="1" cy="103"/>
                        </a:xfrm>
                        <a:prstGeom prst="straightConnector1">
                          <a:avLst/>
                        </a:prstGeom>
                        <a:noFill/>
                        <a:ln w="9525">
                          <a:solidFill>
                            <a:srgbClr val="1F497D"/>
                          </a:solidFill>
                          <a:round/>
                          <a:headEnd/>
                          <a:tailEnd/>
                        </a:ln>
                      </p:spPr>
                    </p:cxnSp>
                  </p:grpSp>
                  <p:grpSp>
                    <p:nvGrpSpPr>
                      <p:cNvPr id="209" name="Group 409"/>
                      <p:cNvGrpSpPr>
                        <a:grpSpLocks/>
                      </p:cNvGrpSpPr>
                      <p:nvPr/>
                    </p:nvGrpSpPr>
                    <p:grpSpPr bwMode="auto">
                      <a:xfrm rot="2520000">
                        <a:off x="1848" y="4969"/>
                        <a:ext cx="83" cy="495"/>
                        <a:chOff x="5056" y="2625"/>
                        <a:chExt cx="365" cy="598"/>
                      </a:xfrm>
                    </p:grpSpPr>
                    <p:cxnSp>
                      <p:nvCxnSpPr>
                        <p:cNvPr id="202138" name="AutoShape 410"/>
                        <p:cNvCxnSpPr>
                          <a:cxnSpLocks noChangeShapeType="1"/>
                        </p:cNvCxnSpPr>
                        <p:nvPr/>
                      </p:nvCxnSpPr>
                      <p:spPr bwMode="auto">
                        <a:xfrm>
                          <a:off x="5226" y="3043"/>
                          <a:ext cx="1" cy="180"/>
                        </a:xfrm>
                        <a:prstGeom prst="straightConnector1">
                          <a:avLst/>
                        </a:prstGeom>
                        <a:noFill/>
                        <a:ln w="9525">
                          <a:solidFill>
                            <a:srgbClr val="1F497D"/>
                          </a:solidFill>
                          <a:round/>
                          <a:headEnd/>
                          <a:tailEnd type="triangle" w="sm" len="med"/>
                        </a:ln>
                      </p:spPr>
                    </p:cxnSp>
                    <p:sp>
                      <p:nvSpPr>
                        <p:cNvPr id="202139" name="Freeform 411"/>
                        <p:cNvSpPr>
                          <a:spLocks/>
                        </p:cNvSpPr>
                        <p:nvPr/>
                      </p:nvSpPr>
                      <p:spPr bwMode="auto">
                        <a:xfrm>
                          <a:off x="5056" y="2728"/>
                          <a:ext cx="365" cy="307"/>
                        </a:xfrm>
                        <a:custGeom>
                          <a:avLst/>
                          <a:gdLst/>
                          <a:ahLst/>
                          <a:cxnLst>
                            <a:cxn ang="0">
                              <a:pos x="219" y="0"/>
                            </a:cxn>
                            <a:cxn ang="0">
                              <a:pos x="24" y="52"/>
                            </a:cxn>
                            <a:cxn ang="0">
                              <a:pos x="361" y="97"/>
                            </a:cxn>
                            <a:cxn ang="0">
                              <a:pos x="46" y="150"/>
                            </a:cxn>
                            <a:cxn ang="0">
                              <a:pos x="316" y="195"/>
                            </a:cxn>
                            <a:cxn ang="0">
                              <a:pos x="106" y="232"/>
                            </a:cxn>
                            <a:cxn ang="0">
                              <a:pos x="161" y="270"/>
                            </a:cxn>
                            <a:cxn ang="0">
                              <a:pos x="241" y="285"/>
                            </a:cxn>
                            <a:cxn ang="0">
                              <a:pos x="161" y="307"/>
                            </a:cxn>
                          </a:cxnLst>
                          <a:rect l="0" t="0" r="r" b="b"/>
                          <a:pathLst>
                            <a:path w="365" h="307">
                              <a:moveTo>
                                <a:pt x="219" y="0"/>
                              </a:moveTo>
                              <a:cubicBezTo>
                                <a:pt x="109" y="18"/>
                                <a:pt x="0" y="36"/>
                                <a:pt x="24" y="52"/>
                              </a:cubicBezTo>
                              <a:cubicBezTo>
                                <a:pt x="48" y="68"/>
                                <a:pt x="357" y="81"/>
                                <a:pt x="361" y="97"/>
                              </a:cubicBezTo>
                              <a:cubicBezTo>
                                <a:pt x="365" y="113"/>
                                <a:pt x="53" y="134"/>
                                <a:pt x="46" y="150"/>
                              </a:cubicBezTo>
                              <a:cubicBezTo>
                                <a:pt x="39" y="166"/>
                                <a:pt x="306" y="181"/>
                                <a:pt x="316" y="195"/>
                              </a:cubicBezTo>
                              <a:cubicBezTo>
                                <a:pt x="326" y="209"/>
                                <a:pt x="132" y="220"/>
                                <a:pt x="106" y="232"/>
                              </a:cubicBezTo>
                              <a:cubicBezTo>
                                <a:pt x="80" y="244"/>
                                <a:pt x="139" y="261"/>
                                <a:pt x="161" y="270"/>
                              </a:cubicBezTo>
                              <a:cubicBezTo>
                                <a:pt x="183" y="279"/>
                                <a:pt x="241" y="279"/>
                                <a:pt x="241" y="285"/>
                              </a:cubicBezTo>
                              <a:cubicBezTo>
                                <a:pt x="241" y="291"/>
                                <a:pt x="201" y="299"/>
                                <a:pt x="161" y="307"/>
                              </a:cubicBezTo>
                            </a:path>
                          </a:pathLst>
                        </a:custGeom>
                        <a:noFill/>
                        <a:ln w="9525">
                          <a:solidFill>
                            <a:srgbClr val="1F497D"/>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02140" name="AutoShape 412"/>
                        <p:cNvCxnSpPr>
                          <a:cxnSpLocks noChangeShapeType="1"/>
                        </p:cNvCxnSpPr>
                        <p:nvPr/>
                      </p:nvCxnSpPr>
                      <p:spPr bwMode="auto">
                        <a:xfrm flipV="1">
                          <a:off x="5267" y="2625"/>
                          <a:ext cx="1" cy="103"/>
                        </a:xfrm>
                        <a:prstGeom prst="straightConnector1">
                          <a:avLst/>
                        </a:prstGeom>
                        <a:noFill/>
                        <a:ln w="9525">
                          <a:solidFill>
                            <a:srgbClr val="1F497D"/>
                          </a:solidFill>
                          <a:round/>
                          <a:headEnd/>
                          <a:tailEnd/>
                        </a:ln>
                      </p:spPr>
                    </p:cxnSp>
                  </p:grpSp>
                </p:grpSp>
                <p:cxnSp>
                  <p:nvCxnSpPr>
                    <p:cNvPr id="202141" name="AutoShape 413"/>
                    <p:cNvCxnSpPr>
                      <a:cxnSpLocks noChangeShapeType="1"/>
                    </p:cNvCxnSpPr>
                    <p:nvPr/>
                  </p:nvCxnSpPr>
                  <p:spPr bwMode="auto">
                    <a:xfrm flipH="1" flipV="1">
                      <a:off x="7806" y="5665"/>
                      <a:ext cx="2615" cy="396"/>
                    </a:xfrm>
                    <a:prstGeom prst="straightConnector1">
                      <a:avLst/>
                    </a:prstGeom>
                    <a:noFill/>
                    <a:ln w="9525">
                      <a:solidFill>
                        <a:srgbClr val="000000"/>
                      </a:solidFill>
                      <a:round/>
                      <a:headEnd/>
                      <a:tailEnd type="triangle" w="med" len="lg"/>
                    </a:ln>
                  </p:spPr>
                </p:cxnSp>
                <p:cxnSp>
                  <p:nvCxnSpPr>
                    <p:cNvPr id="202142" name="AutoShape 414"/>
                    <p:cNvCxnSpPr>
                      <a:cxnSpLocks noChangeShapeType="1"/>
                    </p:cNvCxnSpPr>
                    <p:nvPr/>
                  </p:nvCxnSpPr>
                  <p:spPr bwMode="auto">
                    <a:xfrm flipV="1">
                      <a:off x="8356" y="3553"/>
                      <a:ext cx="2956" cy="2945"/>
                    </a:xfrm>
                    <a:prstGeom prst="straightConnector1">
                      <a:avLst/>
                    </a:prstGeom>
                    <a:noFill/>
                    <a:ln w="9525">
                      <a:solidFill>
                        <a:srgbClr val="000000"/>
                      </a:solidFill>
                      <a:round/>
                      <a:headEnd/>
                      <a:tailEnd/>
                    </a:ln>
                  </p:spPr>
                </p:cxnSp>
                <p:sp>
                  <p:nvSpPr>
                    <p:cNvPr id="202143" name="AutoShape 415"/>
                    <p:cNvSpPr>
                      <a:spLocks noChangeArrowheads="1"/>
                    </p:cNvSpPr>
                    <p:nvPr/>
                  </p:nvSpPr>
                  <p:spPr bwMode="auto">
                    <a:xfrm>
                      <a:off x="1424" y="1468"/>
                      <a:ext cx="10400" cy="5033"/>
                    </a:xfrm>
                    <a:prstGeom prst="cube">
                      <a:avLst>
                        <a:gd name="adj" fmla="val 58727"/>
                      </a:avLst>
                    </a:prstGeom>
                    <a:gradFill rotWithShape="1">
                      <a:gsLst>
                        <a:gs pos="0">
                          <a:srgbClr val="5E9EFF">
                            <a:alpha val="0"/>
                          </a:srgbClr>
                        </a:gs>
                        <a:gs pos="39999">
                          <a:srgbClr val="85C2FF">
                            <a:alpha val="12800"/>
                          </a:srgbClr>
                        </a:gs>
                        <a:gs pos="70000">
                          <a:srgbClr val="C4D6EB">
                            <a:alpha val="22401"/>
                          </a:srgbClr>
                        </a:gs>
                        <a:gs pos="100000">
                          <a:srgbClr val="FFEBFA">
                            <a:alpha val="32001"/>
                          </a:srgbClr>
                        </a:gs>
                      </a:gsLst>
                      <a:lin ang="5400000" scaled="1"/>
                    </a:gra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grpSp>
            </p:grpSp>
            <p:pic>
              <p:nvPicPr>
                <p:cNvPr id="422" name="Immagine 421" descr="P1000496.JPG"/>
                <p:cNvPicPr/>
                <p:nvPr/>
              </p:nvPicPr>
              <p:blipFill>
                <a:blip r:embed="rId3" cstate="print"/>
                <a:stretch>
                  <a:fillRect/>
                </a:stretch>
              </p:blipFill>
              <p:spPr>
                <a:xfrm rot="16385403">
                  <a:off x="5286679" y="3610209"/>
                  <a:ext cx="744688" cy="788841"/>
                </a:xfrm>
                <a:prstGeom prst="rect">
                  <a:avLst/>
                </a:prstGeom>
                <a:scene3d>
                  <a:camera prst="perspectiveRelaxed">
                    <a:rot lat="20157861" lon="19623669" rev="100894"/>
                  </a:camera>
                  <a:lightRig rig="threePt" dir="t"/>
                </a:scene3d>
                <a:sp3d prstMaterial="powder"/>
              </p:spPr>
            </p:pic>
          </p:grpSp>
          <p:pic>
            <p:nvPicPr>
              <p:cNvPr id="425" name="Immagine 424" descr="C:\Programmi\Microsoft Office\MEDIA\OFFICE12\Bullets\BD14792_.gif"/>
              <p:cNvPicPr/>
              <p:nvPr/>
            </p:nvPicPr>
            <p:blipFill>
              <a:blip r:embed="rId4" cstate="print"/>
              <a:srcRect/>
              <a:stretch>
                <a:fillRect/>
              </a:stretch>
            </p:blipFill>
            <p:spPr bwMode="auto">
              <a:xfrm>
                <a:off x="5354643" y="2490088"/>
                <a:ext cx="114573" cy="115283"/>
              </a:xfrm>
              <a:prstGeom prst="rect">
                <a:avLst/>
              </a:prstGeom>
              <a:noFill/>
              <a:ln w="9525">
                <a:noFill/>
                <a:miter lim="800000"/>
                <a:headEnd/>
                <a:tailEnd/>
              </a:ln>
            </p:spPr>
          </p:pic>
          <p:pic>
            <p:nvPicPr>
              <p:cNvPr id="426" name="Immagine 425" descr="C:\Programmi\Microsoft Office\MEDIA\OFFICE12\Bullets\BD14792_.gif"/>
              <p:cNvPicPr/>
              <p:nvPr/>
            </p:nvPicPr>
            <p:blipFill>
              <a:blip r:embed="rId4" cstate="print"/>
              <a:srcRect/>
              <a:stretch>
                <a:fillRect/>
              </a:stretch>
            </p:blipFill>
            <p:spPr bwMode="auto">
              <a:xfrm>
                <a:off x="6591051" y="1822428"/>
                <a:ext cx="114573" cy="115283"/>
              </a:xfrm>
              <a:prstGeom prst="rect">
                <a:avLst/>
              </a:prstGeom>
              <a:noFill/>
              <a:ln w="9525">
                <a:noFill/>
                <a:miter lim="800000"/>
                <a:headEnd/>
                <a:tailEnd/>
              </a:ln>
            </p:spPr>
          </p:pic>
          <p:pic>
            <p:nvPicPr>
              <p:cNvPr id="427" name="Immagine 426" descr="C:\Programmi\Microsoft Office\MEDIA\OFFICE12\Bullets\BD14792_.gif"/>
              <p:cNvPicPr/>
              <p:nvPr/>
            </p:nvPicPr>
            <p:blipFill>
              <a:blip r:embed="rId4" cstate="print"/>
              <a:srcRect/>
              <a:stretch>
                <a:fillRect/>
              </a:stretch>
            </p:blipFill>
            <p:spPr bwMode="auto">
              <a:xfrm>
                <a:off x="7435884" y="2583457"/>
                <a:ext cx="114573" cy="115283"/>
              </a:xfrm>
              <a:prstGeom prst="rect">
                <a:avLst/>
              </a:prstGeom>
              <a:noFill/>
              <a:ln w="9525">
                <a:noFill/>
                <a:miter lim="800000"/>
                <a:headEnd/>
                <a:tailEnd/>
              </a:ln>
            </p:spPr>
          </p:pic>
        </p:grpSp>
        <p:sp>
          <p:nvSpPr>
            <p:cNvPr id="429" name="Text Box 209"/>
            <p:cNvSpPr txBox="1">
              <a:spLocks noChangeArrowheads="1"/>
            </p:cNvSpPr>
            <p:nvPr/>
          </p:nvSpPr>
          <p:spPr bwMode="auto">
            <a:xfrm>
              <a:off x="8566932" y="2849816"/>
              <a:ext cx="949208" cy="5386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100" b="1" dirty="0" smtClean="0">
                  <a:latin typeface="Arial" pitchFamily="34" charset="0"/>
                  <a:cs typeface="Arial" pitchFamily="34" charset="0"/>
                </a:rPr>
                <a:t>l</a:t>
              </a:r>
              <a:r>
                <a:rPr kumimoji="0" lang="en-US" sz="1100" b="1" i="0" u="none" strike="noStrike" cap="none" normalizeH="0" baseline="0" dirty="0" smtClean="0">
                  <a:ln>
                    <a:noFill/>
                  </a:ln>
                  <a:solidFill>
                    <a:schemeClr val="tx1"/>
                  </a:solidFill>
                  <a:effectLst/>
                  <a:latin typeface="Arial" pitchFamily="34" charset="0"/>
                  <a:cs typeface="Arial" pitchFamily="34" charset="0"/>
                </a:rPr>
                <a:t>ight cone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230" name="Immagine 229" descr="scint_example.bmp"/>
          <p:cNvPicPr>
            <a:picLocks noChangeAspect="1"/>
          </p:cNvPicPr>
          <p:nvPr/>
        </p:nvPicPr>
        <p:blipFill>
          <a:blip r:embed="rId5" cstate="print"/>
          <a:stretch>
            <a:fillRect/>
          </a:stretch>
        </p:blipFill>
        <p:spPr>
          <a:xfrm>
            <a:off x="285102" y="4316860"/>
            <a:ext cx="5233044" cy="2422607"/>
          </a:xfrm>
          <a:prstGeom prst="rect">
            <a:avLst/>
          </a:prstGeom>
        </p:spPr>
      </p:pic>
      <p:sp>
        <p:nvSpPr>
          <p:cNvPr id="231" name="Rettangolo 230"/>
          <p:cNvSpPr/>
          <p:nvPr/>
        </p:nvSpPr>
        <p:spPr>
          <a:xfrm>
            <a:off x="5186186" y="4847862"/>
            <a:ext cx="4595635" cy="861774"/>
          </a:xfrm>
          <a:prstGeom prst="rect">
            <a:avLst/>
          </a:prstGeom>
        </p:spPr>
        <p:txBody>
          <a:bodyPr wrap="square">
            <a:spAutoFit/>
          </a:bodyPr>
          <a:lstStyle/>
          <a:p>
            <a:pPr marL="190500" lvl="1" algn="ctr">
              <a:spcBef>
                <a:spcPts val="0"/>
              </a:spcBef>
              <a:spcAft>
                <a:spcPts val="600"/>
              </a:spcAft>
              <a:defRPr/>
            </a:pPr>
            <a:r>
              <a:rPr lang="en-US" sz="1500" b="1" i="1" dirty="0" smtClean="0">
                <a:solidFill>
                  <a:srgbClr val="003399"/>
                </a:solidFill>
                <a:latin typeface="Arial" pitchFamily="34" charset="0"/>
              </a:rPr>
              <a:t>Example </a:t>
            </a:r>
          </a:p>
          <a:p>
            <a:pPr marL="190500" lvl="1" algn="ctr">
              <a:spcBef>
                <a:spcPts val="0"/>
              </a:spcBef>
              <a:defRPr/>
            </a:pPr>
            <a:r>
              <a:rPr lang="en-US" sz="1500" b="1" i="1" dirty="0" smtClean="0">
                <a:solidFill>
                  <a:srgbClr val="003399"/>
                </a:solidFill>
                <a:latin typeface="Arial" pitchFamily="34" charset="0"/>
              </a:rPr>
              <a:t>SiPM coupled to LYSO crystal:</a:t>
            </a:r>
          </a:p>
          <a:p>
            <a:pPr marL="190500" lvl="1" algn="ctr">
              <a:spcBef>
                <a:spcPts val="0"/>
              </a:spcBef>
              <a:defRPr/>
            </a:pPr>
            <a:r>
              <a:rPr lang="en-US" sz="1500" b="1" i="1" dirty="0" smtClean="0">
                <a:solidFill>
                  <a:srgbClr val="003399"/>
                </a:solidFill>
                <a:latin typeface="Arial" pitchFamily="34" charset="0"/>
              </a:rPr>
              <a:t>typical current waveform for 12 photons</a:t>
            </a:r>
            <a:endParaRPr lang="en-US" sz="1500" i="1" dirty="0" smtClean="0">
              <a:solidFill>
                <a:srgbClr val="003399"/>
              </a:solidFill>
              <a:latin typeface="Arial" pitchFamily="34" charset="0"/>
            </a:endParaRPr>
          </a:p>
        </p:txBody>
      </p:sp>
      <p:sp>
        <p:nvSpPr>
          <p:cNvPr id="223" name="Segnaposto numero diapositiva 6"/>
          <p:cNvSpPr>
            <a:spLocks noGrp="1"/>
          </p:cNvSpPr>
          <p:nvPr>
            <p:ph type="sldNum" sz="quarter" idx="12"/>
          </p:nvPr>
        </p:nvSpPr>
        <p:spPr>
          <a:xfrm>
            <a:off x="7594600" y="6530606"/>
            <a:ext cx="2311400" cy="327394"/>
          </a:xfrm>
        </p:spPr>
        <p:txBody>
          <a:bodyPr/>
          <a:lstStyle/>
          <a:p>
            <a:pPr>
              <a:defRPr/>
            </a:pPr>
            <a:fld id="{10AB75ED-EDCE-4E10-98BF-56B32C73EC4F}" type="slidenum">
              <a:rPr lang="it-IT" smtClean="0"/>
              <a:pPr>
                <a:defRPr/>
              </a:pPr>
              <a:t>6</a:t>
            </a:fld>
            <a:endParaRPr lang="it-I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2"/>
          <p:cNvSpPr txBox="1">
            <a:spLocks noChangeArrowheads="1"/>
          </p:cNvSpPr>
          <p:nvPr/>
        </p:nvSpPr>
        <p:spPr bwMode="auto">
          <a:xfrm>
            <a:off x="0" y="212725"/>
            <a:ext cx="9906000" cy="488950"/>
          </a:xfrm>
          <a:prstGeom prst="rect">
            <a:avLst/>
          </a:prstGeom>
          <a:solidFill>
            <a:schemeClr val="accent2"/>
          </a:solidFill>
          <a:ln w="9525" algn="ctr">
            <a:noFill/>
            <a:miter lim="800000"/>
            <a:headEnd/>
            <a:tailEnd/>
          </a:ln>
        </p:spPr>
        <p:txBody>
          <a:bodyPr>
            <a:spAutoFit/>
          </a:bodyPr>
          <a:lstStyle/>
          <a:p>
            <a:pPr>
              <a:spcBef>
                <a:spcPct val="50000"/>
              </a:spcBef>
            </a:pPr>
            <a:r>
              <a:rPr lang="it-IT" altLang="en-US" sz="2600" b="1" dirty="0">
                <a:solidFill>
                  <a:schemeClr val="bg1"/>
                </a:solidFill>
                <a:ea typeface="Osaka"/>
                <a:cs typeface="Osaka"/>
              </a:rPr>
              <a:t> </a:t>
            </a:r>
            <a:r>
              <a:rPr lang="it-IT" altLang="en-US" sz="2600" b="1" dirty="0" smtClean="0">
                <a:solidFill>
                  <a:schemeClr val="bg1"/>
                </a:solidFill>
                <a:ea typeface="Osaka"/>
                <a:cs typeface="Osaka"/>
              </a:rPr>
              <a:t>New </a:t>
            </a:r>
            <a:r>
              <a:rPr lang="it-IT" altLang="en-US" sz="2600" b="1" dirty="0" err="1" smtClean="0">
                <a:solidFill>
                  <a:schemeClr val="bg1"/>
                </a:solidFill>
                <a:ea typeface="Osaka"/>
                <a:cs typeface="Osaka"/>
              </a:rPr>
              <a:t>proposed</a:t>
            </a:r>
            <a:r>
              <a:rPr lang="it-IT" altLang="en-US" sz="2600" b="1" dirty="0" smtClean="0">
                <a:solidFill>
                  <a:schemeClr val="bg1"/>
                </a:solidFill>
                <a:ea typeface="Osaka"/>
                <a:cs typeface="Osaka"/>
              </a:rPr>
              <a:t> </a:t>
            </a:r>
            <a:r>
              <a:rPr lang="it-IT" altLang="en-US" sz="2600" b="1" dirty="0" err="1" smtClean="0">
                <a:solidFill>
                  <a:schemeClr val="bg1"/>
                </a:solidFill>
                <a:ea typeface="Osaka"/>
                <a:cs typeface="Osaka"/>
              </a:rPr>
              <a:t>architecture</a:t>
            </a:r>
            <a:r>
              <a:rPr lang="it-IT" altLang="en-US" sz="2600" b="1" dirty="0" smtClean="0">
                <a:solidFill>
                  <a:schemeClr val="bg1"/>
                </a:solidFill>
                <a:ea typeface="Osaka"/>
                <a:cs typeface="Osaka"/>
              </a:rPr>
              <a:t>: BASIC32_ADC</a:t>
            </a:r>
            <a:endParaRPr lang="it-IT" sz="2600" b="1" dirty="0">
              <a:solidFill>
                <a:schemeClr val="bg1"/>
              </a:solidFill>
              <a:ea typeface="Osaka"/>
              <a:cs typeface="Osaka"/>
            </a:endParaRPr>
          </a:p>
        </p:txBody>
      </p:sp>
      <p:pic>
        <p:nvPicPr>
          <p:cNvPr id="44" name="Immagine 43" descr="basic32_adc.JPG"/>
          <p:cNvPicPr>
            <a:picLocks noChangeAspect="1"/>
          </p:cNvPicPr>
          <p:nvPr/>
        </p:nvPicPr>
        <p:blipFill>
          <a:blip r:embed="rId3" cstate="print"/>
          <a:stretch>
            <a:fillRect/>
          </a:stretch>
        </p:blipFill>
        <p:spPr>
          <a:xfrm>
            <a:off x="31899" y="1212112"/>
            <a:ext cx="6677241" cy="4963269"/>
          </a:xfrm>
          <a:prstGeom prst="rect">
            <a:avLst/>
          </a:prstGeom>
        </p:spPr>
      </p:pic>
      <p:sp>
        <p:nvSpPr>
          <p:cNvPr id="45" name="Rettangolo 44"/>
          <p:cNvSpPr/>
          <p:nvPr/>
        </p:nvSpPr>
        <p:spPr>
          <a:xfrm>
            <a:off x="6476815" y="1333616"/>
            <a:ext cx="3429185" cy="4016484"/>
          </a:xfrm>
          <a:prstGeom prst="rect">
            <a:avLst/>
          </a:prstGeom>
        </p:spPr>
        <p:txBody>
          <a:bodyPr wrap="square">
            <a:spAutoFit/>
          </a:bodyPr>
          <a:lstStyle/>
          <a:p>
            <a:pPr marL="533400" lvl="1" indent="-342900">
              <a:spcBef>
                <a:spcPts val="0"/>
              </a:spcBef>
              <a:defRPr/>
            </a:pPr>
            <a:endParaRPr lang="en-US" sz="1500" i="1" dirty="0" smtClean="0">
              <a:solidFill>
                <a:srgbClr val="003399"/>
              </a:solidFill>
              <a:latin typeface="Arial" pitchFamily="34" charset="0"/>
            </a:endParaRPr>
          </a:p>
          <a:p>
            <a:pPr marL="533400" lvl="1" indent="-342900">
              <a:spcBef>
                <a:spcPts val="0"/>
              </a:spcBef>
              <a:buFontTx/>
              <a:buAutoNum type="arabicParenR"/>
              <a:defRPr/>
            </a:pPr>
            <a:r>
              <a:rPr lang="en-US" sz="1500" dirty="0" smtClean="0">
                <a:solidFill>
                  <a:srgbClr val="003399"/>
                </a:solidFill>
                <a:latin typeface="Arial" pitchFamily="34" charset="0"/>
              </a:rPr>
              <a:t>Sum of the current pulses from all the channels (exploiting the “fast” signal path of the FE)</a:t>
            </a:r>
          </a:p>
          <a:p>
            <a:pPr marL="533400" lvl="1" indent="-342900">
              <a:spcBef>
                <a:spcPts val="0"/>
              </a:spcBef>
              <a:buFontTx/>
              <a:buAutoNum type="arabicParenR"/>
              <a:defRPr/>
            </a:pPr>
            <a:endParaRPr lang="en-US" sz="1500" dirty="0" smtClean="0">
              <a:solidFill>
                <a:srgbClr val="003399"/>
              </a:solidFill>
              <a:latin typeface="Arial" pitchFamily="34" charset="0"/>
            </a:endParaRPr>
          </a:p>
          <a:p>
            <a:pPr marL="533400" lvl="1" indent="-342900">
              <a:spcBef>
                <a:spcPts val="0"/>
              </a:spcBef>
              <a:buFontTx/>
              <a:buAutoNum type="arabicParenR"/>
              <a:defRPr/>
            </a:pPr>
            <a:r>
              <a:rPr lang="en-US" sz="1500" dirty="0" smtClean="0">
                <a:solidFill>
                  <a:srgbClr val="003399"/>
                </a:solidFill>
                <a:latin typeface="Arial" pitchFamily="34" charset="0"/>
              </a:rPr>
              <a:t>Current discriminator which fires when the </a:t>
            </a:r>
            <a:r>
              <a:rPr lang="en-US" sz="1500" b="1" dirty="0" smtClean="0">
                <a:solidFill>
                  <a:srgbClr val="003399"/>
                </a:solidFill>
                <a:latin typeface="Arial" pitchFamily="34" charset="0"/>
              </a:rPr>
              <a:t>sum</a:t>
            </a:r>
            <a:r>
              <a:rPr lang="en-US" sz="1500" dirty="0" smtClean="0">
                <a:solidFill>
                  <a:srgbClr val="003399"/>
                </a:solidFill>
                <a:latin typeface="Arial" pitchFamily="34" charset="0"/>
              </a:rPr>
              <a:t> of the currents overcomes the threshold</a:t>
            </a:r>
          </a:p>
          <a:p>
            <a:pPr marL="533400" lvl="1" indent="-342900">
              <a:spcBef>
                <a:spcPts val="0"/>
              </a:spcBef>
              <a:buFontTx/>
              <a:buAutoNum type="arabicParenR"/>
              <a:defRPr/>
            </a:pPr>
            <a:endParaRPr lang="en-US" sz="1500" dirty="0" smtClean="0">
              <a:solidFill>
                <a:srgbClr val="003399"/>
              </a:solidFill>
              <a:latin typeface="Arial" pitchFamily="34" charset="0"/>
            </a:endParaRPr>
          </a:p>
          <a:p>
            <a:pPr marL="533400" lvl="1" indent="-342900">
              <a:spcBef>
                <a:spcPts val="0"/>
              </a:spcBef>
              <a:buFontTx/>
              <a:buAutoNum type="arabicParenR"/>
              <a:defRPr/>
            </a:pPr>
            <a:r>
              <a:rPr lang="en-US" sz="1500" dirty="0" smtClean="0">
                <a:solidFill>
                  <a:srgbClr val="003399"/>
                </a:solidFill>
                <a:latin typeface="Arial" pitchFamily="34" charset="0"/>
              </a:rPr>
              <a:t>Voltage discriminator at the “</a:t>
            </a:r>
            <a:r>
              <a:rPr lang="en-US" sz="1500" b="1" dirty="0" smtClean="0">
                <a:solidFill>
                  <a:srgbClr val="003399"/>
                </a:solidFill>
                <a:latin typeface="Arial" pitchFamily="34" charset="0"/>
              </a:rPr>
              <a:t>charge</a:t>
            </a:r>
            <a:r>
              <a:rPr lang="en-US" sz="1500" dirty="0" smtClean="0">
                <a:solidFill>
                  <a:srgbClr val="003399"/>
                </a:solidFill>
                <a:latin typeface="Arial" pitchFamily="34" charset="0"/>
              </a:rPr>
              <a:t>” output of each channel (“slow” signal path), instead of the current discriminator in the “fast” signal path, to make effective the sparse read-out operation</a:t>
            </a:r>
            <a:endParaRPr lang="en-US" dirty="0"/>
          </a:p>
        </p:txBody>
      </p:sp>
      <p:sp>
        <p:nvSpPr>
          <p:cNvPr id="5" name="Segnaposto numero diapositiva 6"/>
          <p:cNvSpPr>
            <a:spLocks noGrp="1"/>
          </p:cNvSpPr>
          <p:nvPr>
            <p:ph type="sldNum" sz="quarter" idx="12"/>
          </p:nvPr>
        </p:nvSpPr>
        <p:spPr>
          <a:xfrm>
            <a:off x="7594600" y="6530606"/>
            <a:ext cx="2311400" cy="327394"/>
          </a:xfrm>
        </p:spPr>
        <p:txBody>
          <a:bodyPr/>
          <a:lstStyle/>
          <a:p>
            <a:pPr>
              <a:defRPr/>
            </a:pPr>
            <a:fld id="{10AB75ED-EDCE-4E10-98BF-56B32C73EC4F}" type="slidenum">
              <a:rPr lang="it-IT" smtClean="0"/>
              <a:pPr>
                <a:defRPr/>
              </a:pPr>
              <a:t>7</a:t>
            </a:fld>
            <a:endParaRPr lang="it-IT" dirty="0"/>
          </a:p>
        </p:txBody>
      </p:sp>
      <p:sp>
        <p:nvSpPr>
          <p:cNvPr id="6" name="Rettangolo 5"/>
          <p:cNvSpPr/>
          <p:nvPr/>
        </p:nvSpPr>
        <p:spPr>
          <a:xfrm>
            <a:off x="0" y="6565612"/>
            <a:ext cx="6014481" cy="292388"/>
          </a:xfrm>
          <a:prstGeom prst="rect">
            <a:avLst/>
          </a:prstGeom>
        </p:spPr>
        <p:txBody>
          <a:bodyPr wrap="square">
            <a:spAutoFit/>
          </a:bodyPr>
          <a:lstStyle/>
          <a:p>
            <a:r>
              <a:rPr lang="it-IT" sz="1300" i="1" dirty="0" smtClean="0">
                <a:solidFill>
                  <a:srgbClr val="003399"/>
                </a:solidFill>
              </a:rPr>
              <a:t>IV </a:t>
            </a:r>
            <a:r>
              <a:rPr lang="it-IT" sz="1300" i="1" dirty="0" err="1" smtClean="0">
                <a:solidFill>
                  <a:srgbClr val="003399"/>
                </a:solidFill>
              </a:rPr>
              <a:t>EU-HadronPhysics</a:t>
            </a:r>
            <a:r>
              <a:rPr lang="it-IT" sz="1300" i="1" dirty="0" smtClean="0">
                <a:solidFill>
                  <a:srgbClr val="003399"/>
                </a:solidFill>
              </a:rPr>
              <a:t> </a:t>
            </a:r>
            <a:r>
              <a:rPr lang="it-IT" sz="1300" i="1" dirty="0" err="1" smtClean="0">
                <a:solidFill>
                  <a:srgbClr val="003399"/>
                </a:solidFill>
              </a:rPr>
              <a:t>Silicon</a:t>
            </a:r>
            <a:r>
              <a:rPr lang="it-IT" sz="1300" i="1" dirty="0" smtClean="0">
                <a:solidFill>
                  <a:srgbClr val="003399"/>
                </a:solidFill>
              </a:rPr>
              <a:t> </a:t>
            </a:r>
            <a:r>
              <a:rPr lang="it-IT" sz="1300" i="1" dirty="0" err="1" smtClean="0">
                <a:solidFill>
                  <a:srgbClr val="003399"/>
                </a:solidFill>
              </a:rPr>
              <a:t>Multiplier</a:t>
            </a:r>
            <a:r>
              <a:rPr lang="it-IT" sz="1300" i="1" dirty="0" smtClean="0">
                <a:solidFill>
                  <a:srgbClr val="003399"/>
                </a:solidFill>
              </a:rPr>
              <a:t> Workshop, Vienna, </a:t>
            </a:r>
            <a:r>
              <a:rPr lang="it-IT" sz="1300" i="1" dirty="0" err="1" smtClean="0">
                <a:solidFill>
                  <a:srgbClr val="003399"/>
                </a:solidFill>
              </a:rPr>
              <a:t>February</a:t>
            </a:r>
            <a:r>
              <a:rPr lang="it-IT" sz="1300" i="1" dirty="0" smtClean="0">
                <a:solidFill>
                  <a:srgbClr val="003399"/>
                </a:solidFill>
              </a:rPr>
              <a:t> 16</a:t>
            </a:r>
            <a:r>
              <a:rPr lang="it-IT" sz="1300" i="1" baseline="30000" dirty="0" smtClean="0">
                <a:solidFill>
                  <a:srgbClr val="003399"/>
                </a:solidFill>
              </a:rPr>
              <a:t>th</a:t>
            </a:r>
            <a:r>
              <a:rPr lang="it-IT" sz="1300" i="1" dirty="0" smtClean="0">
                <a:solidFill>
                  <a:srgbClr val="003399"/>
                </a:solidFill>
              </a:rPr>
              <a:t>, 2013</a:t>
            </a:r>
            <a:endParaRPr lang="it-IT" sz="1300" i="1" dirty="0">
              <a:solidFill>
                <a:srgbClr val="003399"/>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2"/>
          <p:cNvSpPr txBox="1">
            <a:spLocks noChangeArrowheads="1"/>
          </p:cNvSpPr>
          <p:nvPr/>
        </p:nvSpPr>
        <p:spPr bwMode="auto">
          <a:xfrm>
            <a:off x="0" y="212725"/>
            <a:ext cx="9906000" cy="488950"/>
          </a:xfrm>
          <a:prstGeom prst="rect">
            <a:avLst/>
          </a:prstGeom>
          <a:solidFill>
            <a:schemeClr val="accent2"/>
          </a:solidFill>
          <a:ln w="9525" algn="ctr">
            <a:noFill/>
            <a:miter lim="800000"/>
            <a:headEnd/>
            <a:tailEnd/>
          </a:ln>
        </p:spPr>
        <p:txBody>
          <a:bodyPr>
            <a:spAutoFit/>
          </a:bodyPr>
          <a:lstStyle/>
          <a:p>
            <a:pPr>
              <a:spcBef>
                <a:spcPct val="50000"/>
              </a:spcBef>
            </a:pPr>
            <a:r>
              <a:rPr lang="it-IT" altLang="en-US" sz="2600" b="1" dirty="0" smtClean="0">
                <a:solidFill>
                  <a:schemeClr val="bg1"/>
                </a:solidFill>
                <a:ea typeface="Osaka"/>
                <a:cs typeface="Osaka"/>
              </a:rPr>
              <a:t>  BASIC32_ADC: </a:t>
            </a:r>
            <a:r>
              <a:rPr lang="it-IT" altLang="en-US" sz="2600" b="1" dirty="0" err="1" smtClean="0">
                <a:solidFill>
                  <a:schemeClr val="bg1"/>
                </a:solidFill>
                <a:ea typeface="Osaka"/>
                <a:cs typeface="Osaka"/>
              </a:rPr>
              <a:t>main</a:t>
            </a:r>
            <a:r>
              <a:rPr lang="it-IT" altLang="en-US" sz="2600" b="1" dirty="0" smtClean="0">
                <a:solidFill>
                  <a:schemeClr val="bg1"/>
                </a:solidFill>
                <a:ea typeface="Osaka"/>
                <a:cs typeface="Osaka"/>
              </a:rPr>
              <a:t> </a:t>
            </a:r>
            <a:r>
              <a:rPr lang="it-IT" altLang="en-US" sz="2600" b="1" dirty="0" err="1" smtClean="0">
                <a:solidFill>
                  <a:schemeClr val="bg1"/>
                </a:solidFill>
                <a:ea typeface="Osaka"/>
                <a:cs typeface="Osaka"/>
              </a:rPr>
              <a:t>features</a:t>
            </a:r>
            <a:endParaRPr lang="it-IT" sz="2600" b="1" dirty="0">
              <a:solidFill>
                <a:schemeClr val="bg1"/>
              </a:solidFill>
              <a:ea typeface="Osaka"/>
              <a:cs typeface="Osaka"/>
            </a:endParaRPr>
          </a:p>
        </p:txBody>
      </p:sp>
      <p:grpSp>
        <p:nvGrpSpPr>
          <p:cNvPr id="2" name="Gruppo 48"/>
          <p:cNvGrpSpPr/>
          <p:nvPr/>
        </p:nvGrpSpPr>
        <p:grpSpPr>
          <a:xfrm>
            <a:off x="6166063" y="1535526"/>
            <a:ext cx="3095471" cy="3670608"/>
            <a:chOff x="6202576" y="1019142"/>
            <a:chExt cx="3095471" cy="3670608"/>
          </a:xfrm>
        </p:grpSpPr>
        <p:pic>
          <p:nvPicPr>
            <p:cNvPr id="40" name="Immagine 39" descr="layout_basic32_adc.png"/>
            <p:cNvPicPr>
              <a:picLocks noChangeAspect="1"/>
            </p:cNvPicPr>
            <p:nvPr/>
          </p:nvPicPr>
          <p:blipFill>
            <a:blip r:embed="rId3" cstate="print"/>
            <a:stretch>
              <a:fillRect/>
            </a:stretch>
          </p:blipFill>
          <p:spPr>
            <a:xfrm>
              <a:off x="6632598" y="1019142"/>
              <a:ext cx="2665449" cy="3040728"/>
            </a:xfrm>
            <a:prstGeom prst="rect">
              <a:avLst/>
            </a:prstGeom>
          </p:spPr>
        </p:pic>
        <p:cxnSp>
          <p:nvCxnSpPr>
            <p:cNvPr id="41" name="Connettore 1 40"/>
            <p:cNvCxnSpPr/>
            <p:nvPr/>
          </p:nvCxnSpPr>
          <p:spPr>
            <a:xfrm flipV="1">
              <a:off x="6611995" y="4122747"/>
              <a:ext cx="2649539" cy="9461"/>
            </a:xfrm>
            <a:prstGeom prst="line">
              <a:avLst/>
            </a:prstGeom>
            <a:ln w="12700">
              <a:solidFill>
                <a:srgbClr val="0000FF"/>
              </a:solidFill>
              <a:headEnd type="stealth" w="med" len="med"/>
              <a:tailEnd type="stealth"/>
            </a:ln>
          </p:spPr>
          <p:style>
            <a:lnRef idx="1">
              <a:schemeClr val="accent1"/>
            </a:lnRef>
            <a:fillRef idx="0">
              <a:schemeClr val="accent1"/>
            </a:fillRef>
            <a:effectRef idx="0">
              <a:schemeClr val="accent1"/>
            </a:effectRef>
            <a:fontRef idx="minor">
              <a:schemeClr val="tx1"/>
            </a:fontRef>
          </p:style>
        </p:cxnSp>
        <p:cxnSp>
          <p:nvCxnSpPr>
            <p:cNvPr id="42" name="Connettore 1 41"/>
            <p:cNvCxnSpPr/>
            <p:nvPr/>
          </p:nvCxnSpPr>
          <p:spPr>
            <a:xfrm rot="16200000" flipH="1">
              <a:off x="4977651" y="2528037"/>
              <a:ext cx="3034476" cy="16686"/>
            </a:xfrm>
            <a:prstGeom prst="line">
              <a:avLst/>
            </a:prstGeom>
            <a:ln w="12700">
              <a:solidFill>
                <a:srgbClr val="0000FF"/>
              </a:solidFill>
              <a:headEnd type="stealth" w="med" len="med"/>
              <a:tailEnd type="stealth"/>
            </a:ln>
          </p:spPr>
          <p:style>
            <a:lnRef idx="1">
              <a:schemeClr val="accent1"/>
            </a:lnRef>
            <a:fillRef idx="0">
              <a:schemeClr val="accent1"/>
            </a:fillRef>
            <a:effectRef idx="0">
              <a:schemeClr val="accent1"/>
            </a:effectRef>
            <a:fontRef idx="minor">
              <a:schemeClr val="tx1"/>
            </a:fontRef>
          </p:style>
        </p:cxnSp>
        <p:sp>
          <p:nvSpPr>
            <p:cNvPr id="43" name="Rettangolo 5"/>
            <p:cNvSpPr>
              <a:spLocks noChangeArrowheads="1"/>
            </p:cNvSpPr>
            <p:nvPr/>
          </p:nvSpPr>
          <p:spPr bwMode="auto">
            <a:xfrm>
              <a:off x="7605286" y="4122747"/>
              <a:ext cx="848310" cy="323165"/>
            </a:xfrm>
            <a:prstGeom prst="rect">
              <a:avLst/>
            </a:prstGeom>
            <a:noFill/>
            <a:ln w="9525">
              <a:noFill/>
              <a:miter lim="800000"/>
              <a:headEnd/>
              <a:tailEnd/>
            </a:ln>
          </p:spPr>
          <p:txBody>
            <a:bodyPr wrap="none">
              <a:spAutoFit/>
            </a:bodyPr>
            <a:lstStyle/>
            <a:p>
              <a:pPr algn="ctr">
                <a:spcBef>
                  <a:spcPct val="50000"/>
                </a:spcBef>
              </a:pPr>
              <a:r>
                <a:rPr lang="en-US" sz="1500" b="1" i="1" dirty="0" smtClean="0"/>
                <a:t>4.4 mm</a:t>
              </a:r>
              <a:endParaRPr lang="en-US" sz="1500" b="1" i="1" dirty="0"/>
            </a:p>
          </p:txBody>
        </p:sp>
        <p:sp>
          <p:nvSpPr>
            <p:cNvPr id="44" name="Rettangolo 5"/>
            <p:cNvSpPr>
              <a:spLocks noChangeArrowheads="1"/>
            </p:cNvSpPr>
            <p:nvPr/>
          </p:nvSpPr>
          <p:spPr bwMode="auto">
            <a:xfrm rot="16200000">
              <a:off x="6020154" y="2339205"/>
              <a:ext cx="688009" cy="323165"/>
            </a:xfrm>
            <a:prstGeom prst="rect">
              <a:avLst/>
            </a:prstGeom>
            <a:noFill/>
            <a:ln w="9525">
              <a:noFill/>
              <a:miter lim="800000"/>
              <a:headEnd/>
              <a:tailEnd/>
            </a:ln>
          </p:spPr>
          <p:txBody>
            <a:bodyPr wrap="none">
              <a:spAutoFit/>
            </a:bodyPr>
            <a:lstStyle/>
            <a:p>
              <a:pPr algn="ctr">
                <a:spcBef>
                  <a:spcPct val="50000"/>
                </a:spcBef>
              </a:pPr>
              <a:r>
                <a:rPr lang="en-US" sz="1500" b="1" i="1" dirty="0" smtClean="0"/>
                <a:t>5 mm</a:t>
              </a:r>
              <a:endParaRPr lang="en-US" sz="1500" b="1" i="1" dirty="0"/>
            </a:p>
          </p:txBody>
        </p:sp>
        <p:sp>
          <p:nvSpPr>
            <p:cNvPr id="45" name="Rettangolo 5"/>
            <p:cNvSpPr>
              <a:spLocks noChangeArrowheads="1"/>
            </p:cNvSpPr>
            <p:nvPr/>
          </p:nvSpPr>
          <p:spPr bwMode="auto">
            <a:xfrm>
              <a:off x="6895536" y="4366585"/>
              <a:ext cx="2329485" cy="323165"/>
            </a:xfrm>
            <a:prstGeom prst="rect">
              <a:avLst/>
            </a:prstGeom>
            <a:noFill/>
            <a:ln w="9525">
              <a:noFill/>
              <a:miter lim="800000"/>
              <a:headEnd/>
              <a:tailEnd/>
            </a:ln>
          </p:spPr>
          <p:txBody>
            <a:bodyPr wrap="none">
              <a:spAutoFit/>
            </a:bodyPr>
            <a:lstStyle/>
            <a:p>
              <a:pPr algn="ctr">
                <a:spcBef>
                  <a:spcPct val="50000"/>
                </a:spcBef>
              </a:pPr>
              <a:r>
                <a:rPr lang="en-US" sz="1500" b="1" i="1" dirty="0" smtClean="0">
                  <a:solidFill>
                    <a:srgbClr val="003399"/>
                  </a:solidFill>
                </a:rPr>
                <a:t>Layout of the prototype</a:t>
              </a:r>
              <a:endParaRPr lang="en-US" sz="1500" b="1" i="1" dirty="0">
                <a:solidFill>
                  <a:srgbClr val="003399"/>
                </a:solidFill>
              </a:endParaRPr>
            </a:p>
          </p:txBody>
        </p:sp>
      </p:grpSp>
      <p:sp>
        <p:nvSpPr>
          <p:cNvPr id="48" name="Text Box 4"/>
          <p:cNvSpPr txBox="1">
            <a:spLocks noChangeArrowheads="1"/>
          </p:cNvSpPr>
          <p:nvPr/>
        </p:nvSpPr>
        <p:spPr bwMode="auto">
          <a:xfrm>
            <a:off x="242823" y="1151196"/>
            <a:ext cx="9906000" cy="5268654"/>
          </a:xfrm>
          <a:prstGeom prst="rect">
            <a:avLst/>
          </a:prstGeom>
          <a:noFill/>
          <a:ln w="9525">
            <a:noFill/>
            <a:miter lim="800000"/>
            <a:headEnd/>
            <a:tailEnd/>
          </a:ln>
        </p:spPr>
        <p:txBody>
          <a:bodyPr/>
          <a:lstStyle/>
          <a:p>
            <a:pPr marL="190500" lvl="1" indent="254000"/>
            <a:endParaRPr lang="en-US" b="1" i="1" dirty="0">
              <a:solidFill>
                <a:srgbClr val="003399"/>
              </a:solidFill>
            </a:endParaRPr>
          </a:p>
          <a:p>
            <a:pPr marL="190500" lvl="1" indent="254000">
              <a:buFont typeface="Wingdings" pitchFamily="2" charset="2"/>
              <a:buChar char="q"/>
            </a:pPr>
            <a:r>
              <a:rPr lang="en-US" b="1" i="1" dirty="0" smtClean="0">
                <a:solidFill>
                  <a:srgbClr val="003399"/>
                </a:solidFill>
              </a:rPr>
              <a:t> Internal 8-bit </a:t>
            </a:r>
            <a:r>
              <a:rPr lang="en-US" b="1" i="1" dirty="0" err="1" smtClean="0">
                <a:solidFill>
                  <a:srgbClr val="003399"/>
                </a:solidFill>
              </a:rPr>
              <a:t>subranging</a:t>
            </a:r>
            <a:r>
              <a:rPr lang="en-US" b="1" i="1" dirty="0" smtClean="0">
                <a:solidFill>
                  <a:srgbClr val="003399"/>
                </a:solidFill>
              </a:rPr>
              <a:t> ADC </a:t>
            </a:r>
          </a:p>
          <a:p>
            <a:pPr marL="190500" lvl="1" indent="254000">
              <a:buFont typeface="Wingdings" pitchFamily="2" charset="2"/>
              <a:buChar char="q"/>
            </a:pPr>
            <a:endParaRPr lang="en-US" b="1" i="1" dirty="0" smtClean="0">
              <a:solidFill>
                <a:srgbClr val="003399"/>
              </a:solidFill>
            </a:endParaRPr>
          </a:p>
          <a:p>
            <a:pPr marL="190500" lvl="1" indent="254000">
              <a:buFont typeface="Wingdings" pitchFamily="2" charset="2"/>
              <a:buChar char="q"/>
            </a:pPr>
            <a:r>
              <a:rPr lang="en-US" b="1" i="1" dirty="0" smtClean="0">
                <a:solidFill>
                  <a:srgbClr val="003399"/>
                </a:solidFill>
              </a:rPr>
              <a:t> Extended dynamic range (more than 100pC) </a:t>
            </a:r>
            <a:endParaRPr lang="en-US" b="1" i="1" dirty="0">
              <a:solidFill>
                <a:srgbClr val="003399"/>
              </a:solidFill>
            </a:endParaRPr>
          </a:p>
          <a:p>
            <a:pPr marL="190500" lvl="1" indent="254000"/>
            <a:endParaRPr lang="en-US" b="1" i="1" dirty="0">
              <a:solidFill>
                <a:srgbClr val="003399"/>
              </a:solidFill>
            </a:endParaRPr>
          </a:p>
          <a:p>
            <a:pPr marL="190500" lvl="1" indent="254000">
              <a:buFont typeface="Wingdings" pitchFamily="2" charset="2"/>
              <a:buChar char="q"/>
            </a:pPr>
            <a:r>
              <a:rPr lang="en-US" b="1" i="1" dirty="0" smtClean="0">
                <a:solidFill>
                  <a:srgbClr val="003399"/>
                </a:solidFill>
              </a:rPr>
              <a:t>Improved configuration  flexibility  (524 bits)</a:t>
            </a:r>
          </a:p>
          <a:p>
            <a:pPr marL="190500" lvl="1" indent="254000"/>
            <a:r>
              <a:rPr lang="en-US" b="1" i="1" dirty="0" smtClean="0">
                <a:solidFill>
                  <a:srgbClr val="003399"/>
                </a:solidFill>
              </a:rPr>
              <a:t>(channels configurable independently)</a:t>
            </a:r>
          </a:p>
          <a:p>
            <a:pPr marL="190500" lvl="1" indent="254000">
              <a:buFont typeface="Wingdings" pitchFamily="2" charset="2"/>
              <a:buChar char="q"/>
            </a:pPr>
            <a:endParaRPr lang="en-US" b="1" i="1" dirty="0">
              <a:solidFill>
                <a:srgbClr val="003399"/>
              </a:solidFill>
            </a:endParaRPr>
          </a:p>
          <a:p>
            <a:pPr marL="190500" lvl="1" indent="254000">
              <a:buFont typeface="Wingdings" pitchFamily="2" charset="2"/>
              <a:buChar char="q"/>
            </a:pPr>
            <a:r>
              <a:rPr lang="en-US" b="1" i="1" dirty="0">
                <a:solidFill>
                  <a:srgbClr val="003399"/>
                </a:solidFill>
              </a:rPr>
              <a:t> </a:t>
            </a:r>
            <a:r>
              <a:rPr lang="en-US" b="1" i="1" dirty="0" smtClean="0">
                <a:solidFill>
                  <a:srgbClr val="003399"/>
                </a:solidFill>
              </a:rPr>
              <a:t>Analog current sum output</a:t>
            </a:r>
          </a:p>
          <a:p>
            <a:pPr marL="190500" lvl="1" indent="254000">
              <a:buFont typeface="Wingdings" pitchFamily="2" charset="2"/>
              <a:buChar char="q"/>
            </a:pPr>
            <a:endParaRPr lang="en-US" b="1" i="1" dirty="0" smtClean="0">
              <a:solidFill>
                <a:srgbClr val="003399"/>
              </a:solidFill>
            </a:endParaRPr>
          </a:p>
          <a:p>
            <a:pPr marL="190500" lvl="1" indent="254000">
              <a:buFont typeface="Wingdings" pitchFamily="2" charset="2"/>
              <a:buChar char="q"/>
            </a:pPr>
            <a:r>
              <a:rPr lang="en-US" b="1" i="1" dirty="0" smtClean="0">
                <a:solidFill>
                  <a:srgbClr val="003399"/>
                </a:solidFill>
              </a:rPr>
              <a:t>Analog multiplicity output</a:t>
            </a:r>
          </a:p>
          <a:p>
            <a:pPr marL="190500" lvl="1" indent="254000">
              <a:buFont typeface="Wingdings" pitchFamily="2" charset="2"/>
              <a:buChar char="q"/>
            </a:pPr>
            <a:endParaRPr lang="en-US" b="1" i="1" dirty="0" smtClean="0">
              <a:solidFill>
                <a:srgbClr val="003399"/>
              </a:solidFill>
            </a:endParaRPr>
          </a:p>
          <a:p>
            <a:pPr marL="190500" lvl="1" indent="254000">
              <a:buFont typeface="Wingdings" pitchFamily="2" charset="2"/>
              <a:buChar char="q"/>
            </a:pPr>
            <a:r>
              <a:rPr lang="en-US" b="1" i="1" dirty="0" smtClean="0">
                <a:solidFill>
                  <a:srgbClr val="003399"/>
                </a:solidFill>
              </a:rPr>
              <a:t> The internal read-out procedure can be started by the </a:t>
            </a:r>
          </a:p>
          <a:p>
            <a:pPr marL="190500" lvl="1" indent="254000"/>
            <a:r>
              <a:rPr lang="en-US" b="1" i="1" dirty="0" smtClean="0">
                <a:solidFill>
                  <a:srgbClr val="003399"/>
                </a:solidFill>
              </a:rPr>
              <a:t>“slow”  (fast-OR of the voltage comparators)</a:t>
            </a:r>
          </a:p>
          <a:p>
            <a:pPr marL="190500" lvl="1" indent="254000"/>
            <a:r>
              <a:rPr lang="en-US" b="1" i="1" dirty="0" smtClean="0">
                <a:solidFill>
                  <a:srgbClr val="003399"/>
                </a:solidFill>
              </a:rPr>
              <a:t>or  “fast”  (current discriminator) trigger</a:t>
            </a:r>
          </a:p>
          <a:p>
            <a:pPr marL="190500" lvl="1" indent="254000"/>
            <a:endParaRPr lang="en-US" b="1" i="1" dirty="0" smtClean="0">
              <a:solidFill>
                <a:srgbClr val="003399"/>
              </a:solidFill>
            </a:endParaRPr>
          </a:p>
          <a:p>
            <a:pPr marL="190500" lvl="1" indent="254000">
              <a:buFont typeface="Wingdings" pitchFamily="2" charset="2"/>
              <a:buChar char="q"/>
            </a:pPr>
            <a:r>
              <a:rPr lang="en-US" b="1" i="1" dirty="0" smtClean="0">
                <a:solidFill>
                  <a:srgbClr val="003399"/>
                </a:solidFill>
              </a:rPr>
              <a:t> Currently in test phase</a:t>
            </a:r>
          </a:p>
          <a:p>
            <a:pPr marL="190500" lvl="1" indent="254000"/>
            <a:endParaRPr lang="en-US" b="1" i="1" dirty="0" smtClean="0">
              <a:solidFill>
                <a:srgbClr val="003399"/>
              </a:solidFill>
            </a:endParaRPr>
          </a:p>
          <a:p>
            <a:pPr marL="190500" lvl="1" indent="254000"/>
            <a:r>
              <a:rPr lang="en-US" b="1" i="1" dirty="0" smtClean="0">
                <a:solidFill>
                  <a:srgbClr val="003399"/>
                </a:solidFill>
              </a:rPr>
              <a:t>  </a:t>
            </a:r>
          </a:p>
          <a:p>
            <a:pPr marL="190500" lvl="1" indent="254000"/>
            <a:endParaRPr lang="en-US" b="1" i="1" dirty="0" smtClean="0">
              <a:solidFill>
                <a:srgbClr val="003399"/>
              </a:solidFill>
            </a:endParaRPr>
          </a:p>
          <a:p>
            <a:pPr marL="190500" lvl="1" indent="254000"/>
            <a:endParaRPr lang="en-US" b="1" i="1" dirty="0" smtClean="0">
              <a:solidFill>
                <a:srgbClr val="003399"/>
              </a:solidFill>
            </a:endParaRPr>
          </a:p>
          <a:p>
            <a:pPr marL="190500" lvl="1" indent="254000"/>
            <a:endParaRPr lang="en-US" b="1" i="1" dirty="0" smtClean="0">
              <a:solidFill>
                <a:srgbClr val="003399"/>
              </a:solidFill>
            </a:endParaRPr>
          </a:p>
          <a:p>
            <a:pPr marL="190500" lvl="1" indent="254000"/>
            <a:endParaRPr lang="en-US" b="1" i="1" dirty="0" smtClean="0">
              <a:solidFill>
                <a:srgbClr val="003399"/>
              </a:solidFill>
            </a:endParaRPr>
          </a:p>
          <a:p>
            <a:pPr marL="190500" lvl="1" indent="254000"/>
            <a:endParaRPr lang="en-US" b="1" i="1" dirty="0" smtClean="0">
              <a:solidFill>
                <a:srgbClr val="003399"/>
              </a:solidFill>
            </a:endParaRPr>
          </a:p>
          <a:p>
            <a:pPr marL="190500" lvl="1" indent="254000"/>
            <a:endParaRPr lang="en-US" b="1" i="1" dirty="0" smtClean="0">
              <a:solidFill>
                <a:srgbClr val="003399"/>
              </a:solidFill>
            </a:endParaRPr>
          </a:p>
          <a:p>
            <a:pPr marL="190500" lvl="1" indent="254000"/>
            <a:endParaRPr lang="en-US" b="1" i="1" dirty="0" smtClean="0">
              <a:solidFill>
                <a:srgbClr val="003399"/>
              </a:solidFill>
            </a:endParaRPr>
          </a:p>
          <a:p>
            <a:pPr marL="190500" lvl="1" indent="254000"/>
            <a:endParaRPr lang="en-US" b="1" i="1" dirty="0" smtClean="0">
              <a:solidFill>
                <a:srgbClr val="003399"/>
              </a:solidFill>
            </a:endParaRPr>
          </a:p>
          <a:p>
            <a:pPr marL="190500" lvl="1" indent="254000"/>
            <a:endParaRPr lang="en-US" b="1" i="1" dirty="0" smtClean="0">
              <a:solidFill>
                <a:srgbClr val="003399"/>
              </a:solidFill>
            </a:endParaRPr>
          </a:p>
          <a:p>
            <a:pPr marL="190500" lvl="1" indent="254000"/>
            <a:endParaRPr lang="en-US" b="1" i="1" dirty="0">
              <a:solidFill>
                <a:srgbClr val="003399"/>
              </a:solidFill>
            </a:endParaRPr>
          </a:p>
          <a:p>
            <a:pPr marL="190500" lvl="1" indent="254000"/>
            <a:endParaRPr lang="en-US" b="1" i="1" dirty="0">
              <a:solidFill>
                <a:srgbClr val="003399"/>
              </a:solidFill>
            </a:endParaRPr>
          </a:p>
        </p:txBody>
      </p:sp>
      <p:sp>
        <p:nvSpPr>
          <p:cNvPr id="11" name="Segnaposto numero diapositiva 6"/>
          <p:cNvSpPr>
            <a:spLocks noGrp="1"/>
          </p:cNvSpPr>
          <p:nvPr>
            <p:ph type="sldNum" sz="quarter" idx="12"/>
          </p:nvPr>
        </p:nvSpPr>
        <p:spPr>
          <a:xfrm>
            <a:off x="7594600" y="6530606"/>
            <a:ext cx="2311400" cy="327394"/>
          </a:xfrm>
        </p:spPr>
        <p:txBody>
          <a:bodyPr/>
          <a:lstStyle/>
          <a:p>
            <a:pPr>
              <a:defRPr/>
            </a:pPr>
            <a:fld id="{10AB75ED-EDCE-4E10-98BF-56B32C73EC4F}" type="slidenum">
              <a:rPr lang="it-IT" smtClean="0"/>
              <a:pPr>
                <a:defRPr/>
              </a:pPr>
              <a:t>8</a:t>
            </a:fld>
            <a:endParaRPr lang="it-IT" dirty="0"/>
          </a:p>
        </p:txBody>
      </p:sp>
      <p:sp>
        <p:nvSpPr>
          <p:cNvPr id="12" name="Rettangolo 11"/>
          <p:cNvSpPr/>
          <p:nvPr/>
        </p:nvSpPr>
        <p:spPr>
          <a:xfrm>
            <a:off x="0" y="6565612"/>
            <a:ext cx="6014481" cy="292388"/>
          </a:xfrm>
          <a:prstGeom prst="rect">
            <a:avLst/>
          </a:prstGeom>
        </p:spPr>
        <p:txBody>
          <a:bodyPr wrap="square">
            <a:spAutoFit/>
          </a:bodyPr>
          <a:lstStyle/>
          <a:p>
            <a:r>
              <a:rPr lang="it-IT" sz="1300" i="1" dirty="0" smtClean="0">
                <a:solidFill>
                  <a:srgbClr val="003399"/>
                </a:solidFill>
              </a:rPr>
              <a:t>IV </a:t>
            </a:r>
            <a:r>
              <a:rPr lang="it-IT" sz="1300" i="1" dirty="0" err="1" smtClean="0">
                <a:solidFill>
                  <a:srgbClr val="003399"/>
                </a:solidFill>
              </a:rPr>
              <a:t>EU-HadronPhysics</a:t>
            </a:r>
            <a:r>
              <a:rPr lang="it-IT" sz="1300" i="1" dirty="0" smtClean="0">
                <a:solidFill>
                  <a:srgbClr val="003399"/>
                </a:solidFill>
              </a:rPr>
              <a:t> </a:t>
            </a:r>
            <a:r>
              <a:rPr lang="it-IT" sz="1300" i="1" dirty="0" err="1" smtClean="0">
                <a:solidFill>
                  <a:srgbClr val="003399"/>
                </a:solidFill>
              </a:rPr>
              <a:t>Silicon</a:t>
            </a:r>
            <a:r>
              <a:rPr lang="it-IT" sz="1300" i="1" dirty="0" smtClean="0">
                <a:solidFill>
                  <a:srgbClr val="003399"/>
                </a:solidFill>
              </a:rPr>
              <a:t> </a:t>
            </a:r>
            <a:r>
              <a:rPr lang="it-IT" sz="1300" i="1" dirty="0" err="1" smtClean="0">
                <a:solidFill>
                  <a:srgbClr val="003399"/>
                </a:solidFill>
              </a:rPr>
              <a:t>Multiplier</a:t>
            </a:r>
            <a:r>
              <a:rPr lang="it-IT" sz="1300" i="1" dirty="0" smtClean="0">
                <a:solidFill>
                  <a:srgbClr val="003399"/>
                </a:solidFill>
              </a:rPr>
              <a:t> Workshop, Vienna, </a:t>
            </a:r>
            <a:r>
              <a:rPr lang="it-IT" sz="1300" i="1" dirty="0" err="1" smtClean="0">
                <a:solidFill>
                  <a:srgbClr val="003399"/>
                </a:solidFill>
              </a:rPr>
              <a:t>February</a:t>
            </a:r>
            <a:r>
              <a:rPr lang="it-IT" sz="1300" i="1" dirty="0" smtClean="0">
                <a:solidFill>
                  <a:srgbClr val="003399"/>
                </a:solidFill>
              </a:rPr>
              <a:t> 16</a:t>
            </a:r>
            <a:r>
              <a:rPr lang="it-IT" sz="1300" i="1" baseline="30000" dirty="0" smtClean="0">
                <a:solidFill>
                  <a:srgbClr val="003399"/>
                </a:solidFill>
              </a:rPr>
              <a:t>th</a:t>
            </a:r>
            <a:r>
              <a:rPr lang="it-IT" sz="1300" i="1" dirty="0" smtClean="0">
                <a:solidFill>
                  <a:srgbClr val="003399"/>
                </a:solidFill>
              </a:rPr>
              <a:t>, 2013</a:t>
            </a:r>
            <a:endParaRPr lang="it-IT" sz="1300" i="1" dirty="0">
              <a:solidFill>
                <a:srgbClr val="003399"/>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 Box 4"/>
          <p:cNvSpPr txBox="1">
            <a:spLocks noChangeArrowheads="1"/>
          </p:cNvSpPr>
          <p:nvPr/>
        </p:nvSpPr>
        <p:spPr bwMode="auto">
          <a:xfrm>
            <a:off x="-128224" y="824642"/>
            <a:ext cx="9507050" cy="5268654"/>
          </a:xfrm>
          <a:prstGeom prst="rect">
            <a:avLst/>
          </a:prstGeom>
          <a:noFill/>
          <a:ln w="9525">
            <a:noFill/>
            <a:miter lim="800000"/>
            <a:headEnd/>
            <a:tailEnd/>
          </a:ln>
        </p:spPr>
        <p:txBody>
          <a:bodyPr/>
          <a:lstStyle/>
          <a:p>
            <a:pPr marL="190500" lvl="1" indent="254000">
              <a:spcAft>
                <a:spcPts val="600"/>
              </a:spcAft>
            </a:pPr>
            <a:endParaRPr lang="en-US" b="1" i="1" dirty="0">
              <a:solidFill>
                <a:srgbClr val="003399"/>
              </a:solidFill>
            </a:endParaRPr>
          </a:p>
          <a:p>
            <a:pPr marL="190500" lvl="1" indent="254000">
              <a:spcAft>
                <a:spcPts val="600"/>
              </a:spcAft>
              <a:buFont typeface="Wingdings" pitchFamily="2" charset="2"/>
              <a:buChar char="q"/>
            </a:pPr>
            <a:r>
              <a:rPr lang="en-US" b="1" i="1" dirty="0" smtClean="0">
                <a:solidFill>
                  <a:srgbClr val="003399"/>
                </a:solidFill>
              </a:rPr>
              <a:t>Application: 4D-MPET project (INFN Pisa, Torino, Perugia and Bari)</a:t>
            </a:r>
          </a:p>
          <a:p>
            <a:pPr marL="190500" lvl="1" indent="254000">
              <a:spcAft>
                <a:spcPts val="600"/>
              </a:spcAft>
            </a:pPr>
            <a:r>
              <a:rPr lang="en-US" b="1" i="1" dirty="0" smtClean="0">
                <a:solidFill>
                  <a:srgbClr val="003399"/>
                </a:solidFill>
              </a:rPr>
              <a:t>	a) Read out of SiPM matrices on both sides of a continuous scintillation crystal</a:t>
            </a:r>
          </a:p>
          <a:p>
            <a:pPr marL="190500" lvl="1" indent="254000">
              <a:spcAft>
                <a:spcPts val="600"/>
              </a:spcAft>
            </a:pPr>
            <a:r>
              <a:rPr lang="en-US" b="1" i="1" dirty="0" smtClean="0">
                <a:solidFill>
                  <a:srgbClr val="003399"/>
                </a:solidFill>
              </a:rPr>
              <a:t>	b) Algorithm to find clusters of hit SiPM and timing implemented on a fast FPGA </a:t>
            </a:r>
          </a:p>
          <a:p>
            <a:pPr marL="190500" lvl="1" indent="254000">
              <a:spcAft>
                <a:spcPts val="600"/>
              </a:spcAft>
            </a:pPr>
            <a:r>
              <a:rPr lang="en-US" b="1" i="1" dirty="0" smtClean="0">
                <a:solidFill>
                  <a:srgbClr val="003399"/>
                </a:solidFill>
              </a:rPr>
              <a:t>	c) DOI evaluation based on cluster size asymmetry on the two sides of the scintillator</a:t>
            </a:r>
          </a:p>
          <a:p>
            <a:pPr marL="190500" lvl="1" indent="254000">
              <a:spcAft>
                <a:spcPts val="600"/>
              </a:spcAft>
            </a:pPr>
            <a:r>
              <a:rPr lang="en-US" b="1" i="1" dirty="0" smtClean="0">
                <a:solidFill>
                  <a:srgbClr val="003399"/>
                </a:solidFill>
              </a:rPr>
              <a:t> </a:t>
            </a:r>
          </a:p>
          <a:p>
            <a:pPr marL="190500" lvl="1" indent="254000">
              <a:spcAft>
                <a:spcPts val="600"/>
              </a:spcAft>
              <a:buFont typeface="Wingdings" pitchFamily="2" charset="2"/>
              <a:buChar char="q"/>
            </a:pPr>
            <a:r>
              <a:rPr lang="en-US" b="1" i="1" dirty="0" smtClean="0">
                <a:solidFill>
                  <a:srgbClr val="003399"/>
                </a:solidFill>
              </a:rPr>
              <a:t>Main goals: </a:t>
            </a:r>
          </a:p>
          <a:p>
            <a:pPr marL="190500" lvl="1" indent="254000">
              <a:spcAft>
                <a:spcPts val="600"/>
              </a:spcAft>
            </a:pPr>
            <a:r>
              <a:rPr lang="en-US" b="1" i="1" dirty="0" smtClean="0">
                <a:solidFill>
                  <a:srgbClr val="003399"/>
                </a:solidFill>
              </a:rPr>
              <a:t>	a) very low threshold (trigger on the first photon) to maximize timing accuracy</a:t>
            </a:r>
          </a:p>
          <a:p>
            <a:pPr marL="190500" lvl="1" indent="254000">
              <a:spcAft>
                <a:spcPts val="1800"/>
              </a:spcAft>
            </a:pPr>
            <a:r>
              <a:rPr lang="en-US" b="1" i="1" dirty="0" smtClean="0">
                <a:solidFill>
                  <a:srgbClr val="003399"/>
                </a:solidFill>
              </a:rPr>
              <a:t>	b) Time over Threshold technique to evaluate the energy (external TDC)</a:t>
            </a:r>
          </a:p>
          <a:p>
            <a:pPr marL="190500" lvl="1" indent="254000">
              <a:spcAft>
                <a:spcPts val="600"/>
              </a:spcAft>
              <a:buFont typeface="Wingdings" pitchFamily="2" charset="2"/>
              <a:buChar char="q"/>
            </a:pPr>
            <a:r>
              <a:rPr lang="en-US" b="1" i="1" dirty="0" smtClean="0">
                <a:solidFill>
                  <a:srgbClr val="003399"/>
                </a:solidFill>
              </a:rPr>
              <a:t> Main requirements: </a:t>
            </a:r>
          </a:p>
          <a:p>
            <a:pPr marL="190500" lvl="1" indent="254000">
              <a:spcAft>
                <a:spcPts val="600"/>
              </a:spcAft>
            </a:pPr>
            <a:r>
              <a:rPr lang="en-US" b="1" i="1" dirty="0" smtClean="0">
                <a:solidFill>
                  <a:srgbClr val="003399"/>
                </a:solidFill>
              </a:rPr>
              <a:t>	a) good signal to noise ratio ( </a:t>
            </a:r>
            <a:r>
              <a:rPr lang="en-US" b="1" i="1" dirty="0" smtClean="0">
                <a:solidFill>
                  <a:srgbClr val="003399"/>
                </a:solidFill>
                <a:sym typeface="Symbol"/>
              </a:rPr>
              <a:t> </a:t>
            </a:r>
            <a:r>
              <a:rPr lang="en-US" b="1" i="1" dirty="0" smtClean="0">
                <a:solidFill>
                  <a:srgbClr val="003399"/>
                </a:solidFill>
              </a:rPr>
              <a:t>20dB for the single micro-cell event)</a:t>
            </a:r>
          </a:p>
          <a:p>
            <a:pPr marL="190500" lvl="1" indent="254000">
              <a:spcAft>
                <a:spcPts val="600"/>
              </a:spcAft>
            </a:pPr>
            <a:r>
              <a:rPr lang="en-US" b="1" i="1" dirty="0" smtClean="0">
                <a:solidFill>
                  <a:srgbClr val="003399"/>
                </a:solidFill>
              </a:rPr>
              <a:t>	b) large bandwidth (</a:t>
            </a:r>
            <a:r>
              <a:rPr lang="en-US" b="1" i="1" dirty="0" smtClean="0">
                <a:solidFill>
                  <a:srgbClr val="003399"/>
                </a:solidFill>
                <a:sym typeface="Symbol"/>
              </a:rPr>
              <a:t> </a:t>
            </a:r>
            <a:r>
              <a:rPr lang="en-US" b="1" i="1" dirty="0" smtClean="0">
                <a:solidFill>
                  <a:srgbClr val="003399"/>
                </a:solidFill>
              </a:rPr>
              <a:t>1GHz) </a:t>
            </a:r>
          </a:p>
          <a:p>
            <a:pPr marL="190500" lvl="1" indent="254000">
              <a:spcAft>
                <a:spcPts val="600"/>
              </a:spcAft>
            </a:pPr>
            <a:r>
              <a:rPr lang="en-US" b="1" i="1" dirty="0" smtClean="0">
                <a:solidFill>
                  <a:srgbClr val="003399"/>
                </a:solidFill>
              </a:rPr>
              <a:t>	c) effective solution to get rid of triggers coming from dark pulses </a:t>
            </a:r>
          </a:p>
          <a:p>
            <a:pPr marL="190500" lvl="1" indent="254000">
              <a:spcAft>
                <a:spcPts val="1800"/>
              </a:spcAft>
            </a:pPr>
            <a:r>
              <a:rPr lang="en-US" b="1" i="1" dirty="0" smtClean="0">
                <a:solidFill>
                  <a:srgbClr val="003399"/>
                </a:solidFill>
              </a:rPr>
              <a:t>	d) improved linearity of </a:t>
            </a:r>
            <a:r>
              <a:rPr lang="en-US" b="1" i="1" dirty="0" err="1" smtClean="0">
                <a:solidFill>
                  <a:srgbClr val="003399"/>
                </a:solidFill>
              </a:rPr>
              <a:t>ToT</a:t>
            </a:r>
            <a:r>
              <a:rPr lang="en-US" b="1" i="1" dirty="0" smtClean="0">
                <a:solidFill>
                  <a:srgbClr val="003399"/>
                </a:solidFill>
              </a:rPr>
              <a:t> </a:t>
            </a:r>
            <a:r>
              <a:rPr lang="en-US" b="1" i="1" dirty="0" err="1" smtClean="0">
                <a:solidFill>
                  <a:srgbClr val="003399"/>
                </a:solidFill>
              </a:rPr>
              <a:t>vs</a:t>
            </a:r>
            <a:r>
              <a:rPr lang="en-US" b="1" i="1" dirty="0" smtClean="0">
                <a:solidFill>
                  <a:srgbClr val="003399"/>
                </a:solidFill>
              </a:rPr>
              <a:t> energy </a:t>
            </a:r>
          </a:p>
          <a:p>
            <a:pPr marL="190500" lvl="1" indent="254000">
              <a:spcAft>
                <a:spcPts val="1200"/>
              </a:spcAft>
            </a:pPr>
            <a:r>
              <a:rPr lang="en-US" b="1" i="1" dirty="0" smtClean="0">
                <a:solidFill>
                  <a:srgbClr val="003399"/>
                </a:solidFill>
              </a:rPr>
              <a:t>	</a:t>
            </a:r>
          </a:p>
          <a:p>
            <a:pPr marL="190500" lvl="1" indent="254000">
              <a:spcAft>
                <a:spcPts val="600"/>
              </a:spcAft>
            </a:pPr>
            <a:r>
              <a:rPr lang="en-US" b="1" i="1" dirty="0" smtClean="0">
                <a:solidFill>
                  <a:srgbClr val="003399"/>
                </a:solidFill>
              </a:rPr>
              <a:t>	</a:t>
            </a:r>
          </a:p>
          <a:p>
            <a:pPr marL="190500" lvl="1" indent="254000">
              <a:spcAft>
                <a:spcPts val="600"/>
              </a:spcAft>
            </a:pPr>
            <a:endParaRPr lang="en-US" b="1" i="1" dirty="0" smtClean="0">
              <a:solidFill>
                <a:srgbClr val="003399"/>
              </a:solidFill>
            </a:endParaRPr>
          </a:p>
          <a:p>
            <a:pPr marL="190500" lvl="1" indent="254000">
              <a:spcAft>
                <a:spcPts val="600"/>
              </a:spcAft>
            </a:pPr>
            <a:endParaRPr lang="en-US" b="1" i="1" dirty="0" smtClean="0">
              <a:solidFill>
                <a:srgbClr val="003399"/>
              </a:solidFill>
            </a:endParaRPr>
          </a:p>
          <a:p>
            <a:pPr marL="190500" lvl="1" indent="254000">
              <a:spcAft>
                <a:spcPts val="600"/>
              </a:spcAft>
            </a:pPr>
            <a:endParaRPr lang="en-US" b="1" i="1" dirty="0" smtClean="0">
              <a:solidFill>
                <a:srgbClr val="003399"/>
              </a:solidFill>
            </a:endParaRPr>
          </a:p>
          <a:p>
            <a:pPr marL="190500" lvl="1" indent="254000">
              <a:spcAft>
                <a:spcPts val="600"/>
              </a:spcAft>
            </a:pPr>
            <a:endParaRPr lang="en-US" b="1" i="1" dirty="0" smtClean="0">
              <a:solidFill>
                <a:srgbClr val="003399"/>
              </a:solidFill>
            </a:endParaRPr>
          </a:p>
          <a:p>
            <a:pPr marL="190500" lvl="1" indent="254000">
              <a:spcAft>
                <a:spcPts val="600"/>
              </a:spcAft>
            </a:pPr>
            <a:r>
              <a:rPr lang="en-US" b="1" i="1" dirty="0" smtClean="0">
                <a:solidFill>
                  <a:srgbClr val="003399"/>
                </a:solidFill>
              </a:rPr>
              <a:t>  </a:t>
            </a:r>
          </a:p>
          <a:p>
            <a:pPr marL="190500" lvl="1" indent="254000">
              <a:spcAft>
                <a:spcPts val="600"/>
              </a:spcAft>
            </a:pPr>
            <a:endParaRPr lang="en-US" b="1" i="1" dirty="0" smtClean="0">
              <a:solidFill>
                <a:srgbClr val="003399"/>
              </a:solidFill>
            </a:endParaRPr>
          </a:p>
          <a:p>
            <a:pPr marL="190500" lvl="1" indent="254000">
              <a:spcAft>
                <a:spcPts val="600"/>
              </a:spcAft>
            </a:pPr>
            <a:endParaRPr lang="en-US" b="1" i="1" dirty="0" smtClean="0">
              <a:solidFill>
                <a:srgbClr val="003399"/>
              </a:solidFill>
            </a:endParaRPr>
          </a:p>
          <a:p>
            <a:pPr marL="190500" lvl="1" indent="254000">
              <a:spcAft>
                <a:spcPts val="600"/>
              </a:spcAft>
            </a:pPr>
            <a:endParaRPr lang="en-US" b="1" i="1" dirty="0" smtClean="0">
              <a:solidFill>
                <a:srgbClr val="003399"/>
              </a:solidFill>
            </a:endParaRPr>
          </a:p>
          <a:p>
            <a:pPr marL="190500" lvl="1" indent="254000">
              <a:spcAft>
                <a:spcPts val="600"/>
              </a:spcAft>
            </a:pPr>
            <a:endParaRPr lang="en-US" b="1" i="1" dirty="0" smtClean="0">
              <a:solidFill>
                <a:srgbClr val="003399"/>
              </a:solidFill>
            </a:endParaRPr>
          </a:p>
          <a:p>
            <a:pPr marL="190500" lvl="1" indent="254000">
              <a:spcAft>
                <a:spcPts val="600"/>
              </a:spcAft>
            </a:pPr>
            <a:endParaRPr lang="en-US" b="1" i="1" dirty="0" smtClean="0">
              <a:solidFill>
                <a:srgbClr val="003399"/>
              </a:solidFill>
            </a:endParaRPr>
          </a:p>
          <a:p>
            <a:pPr marL="190500" lvl="1" indent="254000">
              <a:spcAft>
                <a:spcPts val="600"/>
              </a:spcAft>
            </a:pPr>
            <a:endParaRPr lang="en-US" b="1" i="1" dirty="0" smtClean="0">
              <a:solidFill>
                <a:srgbClr val="003399"/>
              </a:solidFill>
            </a:endParaRPr>
          </a:p>
          <a:p>
            <a:pPr marL="190500" lvl="1" indent="254000">
              <a:spcAft>
                <a:spcPts val="600"/>
              </a:spcAft>
            </a:pPr>
            <a:endParaRPr lang="en-US" b="1" i="1" dirty="0" smtClean="0">
              <a:solidFill>
                <a:srgbClr val="003399"/>
              </a:solidFill>
            </a:endParaRPr>
          </a:p>
          <a:p>
            <a:pPr marL="190500" lvl="1" indent="254000">
              <a:spcAft>
                <a:spcPts val="600"/>
              </a:spcAft>
            </a:pPr>
            <a:endParaRPr lang="en-US" b="1" i="1" dirty="0" smtClean="0">
              <a:solidFill>
                <a:srgbClr val="003399"/>
              </a:solidFill>
            </a:endParaRPr>
          </a:p>
          <a:p>
            <a:pPr marL="190500" lvl="1" indent="254000">
              <a:spcAft>
                <a:spcPts val="600"/>
              </a:spcAft>
            </a:pPr>
            <a:endParaRPr lang="en-US" b="1" i="1" dirty="0" smtClean="0">
              <a:solidFill>
                <a:srgbClr val="003399"/>
              </a:solidFill>
            </a:endParaRPr>
          </a:p>
          <a:p>
            <a:pPr marL="190500" lvl="1" indent="254000">
              <a:spcAft>
                <a:spcPts val="600"/>
              </a:spcAft>
            </a:pPr>
            <a:endParaRPr lang="en-US" b="1" i="1" dirty="0">
              <a:solidFill>
                <a:srgbClr val="003399"/>
              </a:solidFill>
            </a:endParaRPr>
          </a:p>
          <a:p>
            <a:pPr marL="190500" lvl="1" indent="254000">
              <a:spcAft>
                <a:spcPts val="600"/>
              </a:spcAft>
            </a:pPr>
            <a:endParaRPr lang="en-US" b="1" i="1" dirty="0">
              <a:solidFill>
                <a:srgbClr val="003399"/>
              </a:solidFill>
            </a:endParaRPr>
          </a:p>
        </p:txBody>
      </p:sp>
      <p:sp>
        <p:nvSpPr>
          <p:cNvPr id="61441" name="Text Box 2"/>
          <p:cNvSpPr txBox="1">
            <a:spLocks noChangeArrowheads="1"/>
          </p:cNvSpPr>
          <p:nvPr/>
        </p:nvSpPr>
        <p:spPr bwMode="auto">
          <a:xfrm>
            <a:off x="0" y="212725"/>
            <a:ext cx="9906000" cy="488950"/>
          </a:xfrm>
          <a:prstGeom prst="rect">
            <a:avLst/>
          </a:prstGeom>
          <a:solidFill>
            <a:schemeClr val="accent2"/>
          </a:solidFill>
          <a:ln w="9525" algn="ctr">
            <a:noFill/>
            <a:miter lim="800000"/>
            <a:headEnd/>
            <a:tailEnd/>
          </a:ln>
        </p:spPr>
        <p:txBody>
          <a:bodyPr>
            <a:spAutoFit/>
          </a:bodyPr>
          <a:lstStyle/>
          <a:p>
            <a:pPr>
              <a:spcBef>
                <a:spcPct val="50000"/>
              </a:spcBef>
            </a:pPr>
            <a:r>
              <a:rPr lang="it-IT" altLang="en-US" sz="2600" b="1" dirty="0">
                <a:solidFill>
                  <a:schemeClr val="bg1"/>
                </a:solidFill>
                <a:ea typeface="Osaka"/>
                <a:cs typeface="Osaka"/>
              </a:rPr>
              <a:t> </a:t>
            </a:r>
            <a:r>
              <a:rPr lang="en-US" altLang="en-US" sz="2600" b="1" dirty="0" smtClean="0">
                <a:solidFill>
                  <a:schemeClr val="bg1"/>
                </a:solidFill>
                <a:ea typeface="Osaka"/>
                <a:cs typeface="Osaka"/>
              </a:rPr>
              <a:t>New design: enhanced timing accuracy</a:t>
            </a:r>
            <a:endParaRPr lang="en-US" sz="2600" b="1" dirty="0">
              <a:solidFill>
                <a:schemeClr val="bg1"/>
              </a:solidFill>
              <a:ea typeface="Osaka"/>
              <a:cs typeface="Osaka"/>
            </a:endParaRPr>
          </a:p>
        </p:txBody>
      </p:sp>
      <p:grpSp>
        <p:nvGrpSpPr>
          <p:cNvPr id="10" name="Gruppo 9"/>
          <p:cNvGrpSpPr/>
          <p:nvPr/>
        </p:nvGrpSpPr>
        <p:grpSpPr>
          <a:xfrm>
            <a:off x="7391002" y="4069102"/>
            <a:ext cx="1984513" cy="928897"/>
            <a:chOff x="7391002" y="4037203"/>
            <a:chExt cx="1984513" cy="928897"/>
          </a:xfrm>
        </p:grpSpPr>
        <p:sp>
          <p:nvSpPr>
            <p:cNvPr id="8" name="CasellaDiTesto 7"/>
            <p:cNvSpPr txBox="1"/>
            <p:nvPr/>
          </p:nvSpPr>
          <p:spPr>
            <a:xfrm>
              <a:off x="7391002" y="4037203"/>
              <a:ext cx="1984513" cy="707886"/>
            </a:xfrm>
            <a:prstGeom prst="rect">
              <a:avLst/>
            </a:prstGeom>
            <a:noFill/>
          </p:spPr>
          <p:txBody>
            <a:bodyPr wrap="square" rtlCol="0">
              <a:spAutoFit/>
            </a:bodyPr>
            <a:lstStyle/>
            <a:p>
              <a:r>
                <a:rPr lang="it-IT" sz="4000" dirty="0" smtClean="0">
                  <a:solidFill>
                    <a:srgbClr val="003399"/>
                  </a:solidFill>
                  <a:sym typeface="Symbol"/>
                </a:rPr>
                <a:t></a:t>
              </a:r>
              <a:endParaRPr lang="it-IT" sz="4000" dirty="0">
                <a:solidFill>
                  <a:srgbClr val="003399"/>
                </a:solidFill>
              </a:endParaRPr>
            </a:p>
          </p:txBody>
        </p:sp>
        <p:graphicFrame>
          <p:nvGraphicFramePr>
            <p:cNvPr id="9" name="Oggetto 8"/>
            <p:cNvGraphicFramePr>
              <a:graphicFrameLocks noChangeAspect="1"/>
            </p:cNvGraphicFramePr>
            <p:nvPr/>
          </p:nvGraphicFramePr>
          <p:xfrm>
            <a:off x="7757090" y="4100075"/>
            <a:ext cx="1263928" cy="866025"/>
          </p:xfrm>
          <a:graphic>
            <a:graphicData uri="http://schemas.openxmlformats.org/presentationml/2006/ole">
              <p:oleObj spid="_x0000_s1026" name="Equazione" r:id="rId4" imgW="685800" imgH="469800" progId="Equation.3">
                <p:embed/>
              </p:oleObj>
            </a:graphicData>
          </a:graphic>
        </p:graphicFrame>
      </p:grpSp>
      <p:sp>
        <p:nvSpPr>
          <p:cNvPr id="6" name="Segnaposto numero diapositiva 6"/>
          <p:cNvSpPr>
            <a:spLocks noGrp="1"/>
          </p:cNvSpPr>
          <p:nvPr>
            <p:ph type="sldNum" sz="quarter" idx="12"/>
          </p:nvPr>
        </p:nvSpPr>
        <p:spPr>
          <a:xfrm>
            <a:off x="7594600" y="6530606"/>
            <a:ext cx="2311400" cy="327394"/>
          </a:xfrm>
        </p:spPr>
        <p:txBody>
          <a:bodyPr/>
          <a:lstStyle/>
          <a:p>
            <a:pPr>
              <a:defRPr/>
            </a:pPr>
            <a:fld id="{10AB75ED-EDCE-4E10-98BF-56B32C73EC4F}" type="slidenum">
              <a:rPr lang="it-IT" smtClean="0"/>
              <a:pPr>
                <a:defRPr/>
              </a:pPr>
              <a:t>9</a:t>
            </a:fld>
            <a:endParaRPr lang="it-IT" dirty="0"/>
          </a:p>
        </p:txBody>
      </p:sp>
      <p:sp>
        <p:nvSpPr>
          <p:cNvPr id="7" name="Rettangolo 6"/>
          <p:cNvSpPr/>
          <p:nvPr/>
        </p:nvSpPr>
        <p:spPr>
          <a:xfrm>
            <a:off x="0" y="6565612"/>
            <a:ext cx="6014481" cy="292388"/>
          </a:xfrm>
          <a:prstGeom prst="rect">
            <a:avLst/>
          </a:prstGeom>
        </p:spPr>
        <p:txBody>
          <a:bodyPr wrap="square">
            <a:spAutoFit/>
          </a:bodyPr>
          <a:lstStyle/>
          <a:p>
            <a:r>
              <a:rPr lang="it-IT" sz="1300" i="1" dirty="0" smtClean="0">
                <a:solidFill>
                  <a:srgbClr val="003399"/>
                </a:solidFill>
              </a:rPr>
              <a:t>IV </a:t>
            </a:r>
            <a:r>
              <a:rPr lang="it-IT" sz="1300" i="1" dirty="0" err="1" smtClean="0">
                <a:solidFill>
                  <a:srgbClr val="003399"/>
                </a:solidFill>
              </a:rPr>
              <a:t>EU-HadronPhysics</a:t>
            </a:r>
            <a:r>
              <a:rPr lang="it-IT" sz="1300" i="1" dirty="0" smtClean="0">
                <a:solidFill>
                  <a:srgbClr val="003399"/>
                </a:solidFill>
              </a:rPr>
              <a:t> </a:t>
            </a:r>
            <a:r>
              <a:rPr lang="it-IT" sz="1300" i="1" dirty="0" err="1" smtClean="0">
                <a:solidFill>
                  <a:srgbClr val="003399"/>
                </a:solidFill>
              </a:rPr>
              <a:t>Silicon</a:t>
            </a:r>
            <a:r>
              <a:rPr lang="it-IT" sz="1300" i="1" dirty="0" smtClean="0">
                <a:solidFill>
                  <a:srgbClr val="003399"/>
                </a:solidFill>
              </a:rPr>
              <a:t> </a:t>
            </a:r>
            <a:r>
              <a:rPr lang="it-IT" sz="1300" i="1" dirty="0" err="1" smtClean="0">
                <a:solidFill>
                  <a:srgbClr val="003399"/>
                </a:solidFill>
              </a:rPr>
              <a:t>Multiplier</a:t>
            </a:r>
            <a:r>
              <a:rPr lang="it-IT" sz="1300" i="1" dirty="0" smtClean="0">
                <a:solidFill>
                  <a:srgbClr val="003399"/>
                </a:solidFill>
              </a:rPr>
              <a:t> Workshop, Vienna, </a:t>
            </a:r>
            <a:r>
              <a:rPr lang="it-IT" sz="1300" i="1" dirty="0" err="1" smtClean="0">
                <a:solidFill>
                  <a:srgbClr val="003399"/>
                </a:solidFill>
              </a:rPr>
              <a:t>February</a:t>
            </a:r>
            <a:r>
              <a:rPr lang="it-IT" sz="1300" i="1" dirty="0" smtClean="0">
                <a:solidFill>
                  <a:srgbClr val="003399"/>
                </a:solidFill>
              </a:rPr>
              <a:t> 16</a:t>
            </a:r>
            <a:r>
              <a:rPr lang="it-IT" sz="1300" i="1" baseline="30000" dirty="0" smtClean="0">
                <a:solidFill>
                  <a:srgbClr val="003399"/>
                </a:solidFill>
              </a:rPr>
              <a:t>th</a:t>
            </a:r>
            <a:r>
              <a:rPr lang="it-IT" sz="1300" i="1" dirty="0" smtClean="0">
                <a:solidFill>
                  <a:srgbClr val="003399"/>
                </a:solidFill>
              </a:rPr>
              <a:t>, 2013</a:t>
            </a:r>
            <a:endParaRPr lang="it-IT" sz="1300" i="1" dirty="0">
              <a:solidFill>
                <a:srgbClr val="003399"/>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5411</TotalTime>
  <Words>2206</Words>
  <Application>Microsoft Office PowerPoint</Application>
  <PresentationFormat>A4 (21x29,7 cm)</PresentationFormat>
  <Paragraphs>372</Paragraphs>
  <Slides>22</Slides>
  <Notes>22</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22</vt:i4>
      </vt:variant>
    </vt:vector>
  </HeadingPairs>
  <TitlesOfParts>
    <vt:vector size="24" baseType="lpstr">
      <vt:lpstr>Struttura predefinita</vt:lpstr>
      <vt:lpstr>Equazione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vector>
  </TitlesOfParts>
  <Company>DIP. DI ELETTR. ED ELETTROTECNICA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cristoforo</cp:lastModifiedBy>
  <cp:revision>471</cp:revision>
  <dcterms:created xsi:type="dcterms:W3CDTF">2006-10-13T09:25:09Z</dcterms:created>
  <dcterms:modified xsi:type="dcterms:W3CDTF">2013-02-15T10:41:25Z</dcterms:modified>
</cp:coreProperties>
</file>