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73" r:id="rId3"/>
    <p:sldId id="272" r:id="rId4"/>
    <p:sldId id="262" r:id="rId5"/>
    <p:sldId id="265" r:id="rId6"/>
    <p:sldId id="275" r:id="rId7"/>
    <p:sldId id="269" r:id="rId8"/>
    <p:sldId id="277" r:id="rId9"/>
    <p:sldId id="266" r:id="rId10"/>
    <p:sldId id="276" r:id="rId11"/>
    <p:sldId id="271" r:id="rId12"/>
    <p:sldId id="274" r:id="rId13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reka, David Dr." initials="ODD" lastIdx="0" clrIdx="0">
    <p:extLst>
      <p:ext uri="{19B8F6BF-5375-455C-9EA6-DF929625EA0E}">
        <p15:presenceInfo xmlns:p15="http://schemas.microsoft.com/office/powerpoint/2012/main" userId="S-1-5-21-839522115-515967899-725345543-12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81"/>
  </p:normalViewPr>
  <p:slideViewPr>
    <p:cSldViewPr snapToGrid="0">
      <p:cViewPr varScale="1">
        <p:scale>
          <a:sx n="156" d="100"/>
          <a:sy n="156" d="100"/>
        </p:scale>
        <p:origin x="18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23D7B1E-408C-3D4A-B259-D4CFE41B7A2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202951F-5E4D-1640-919F-03D86C713CB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9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376">
              <a:defRPr/>
            </a:pPr>
            <a:fld id="{DAE02386-BEE7-5D4D-B4E7-4BB579C47884}" type="slidenum">
              <a:rPr lang="de-DE">
                <a:solidFill>
                  <a:prstClr val="black"/>
                </a:solidFill>
                <a:latin typeface="Calibri"/>
              </a:rPr>
              <a:pPr defTabSz="495376">
                <a:defRPr/>
              </a:pPr>
              <a:t>1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82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DE39F29-B8C0-C64D-ADFE-A8AFF963C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788" y="1301599"/>
            <a:ext cx="7972424" cy="51702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2420471" y="3650766"/>
            <a:ext cx="4303059" cy="779867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2420470" y="4430632"/>
            <a:ext cx="4303060" cy="70913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3458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9" y="307197"/>
            <a:ext cx="6700979" cy="78755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44747" y="6552644"/>
            <a:ext cx="415943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6552645"/>
            <a:ext cx="116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11.11.2024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6560613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SFRS Controls Workshop / Model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96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2"/>
            <a:ext cx="4038600" cy="452596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de-DE" sz="1400" dirty="0" smtClean="0"/>
            </a:lvl1pPr>
            <a:lvl2pPr>
              <a:defRPr lang="de-DE" sz="1200" dirty="0" smtClean="0"/>
            </a:lvl2pPr>
            <a:lvl3pPr>
              <a:defRPr lang="de-DE" sz="1100" baseline="0" dirty="0"/>
            </a:lvl3pPr>
            <a:lvl4pPr marL="882650" indent="-341313">
              <a:defRPr sz="1050"/>
            </a:lvl4pPr>
          </a:lstStyle>
          <a:p>
            <a:pPr marL="177800" lvl="0" indent="-177800"/>
            <a:r>
              <a:rPr lang="de-DE" dirty="0"/>
              <a:t>Mastertextformat </a:t>
            </a:r>
            <a:r>
              <a:rPr lang="de-DE" dirty="0" smtClean="0"/>
              <a:t>bearbeiten</a:t>
            </a:r>
          </a:p>
          <a:p>
            <a:pPr marL="357188" lvl="1" indent="-179388"/>
            <a:r>
              <a:rPr lang="de-DE" dirty="0" smtClean="0"/>
              <a:t>Zweite Ebene</a:t>
            </a:r>
          </a:p>
          <a:p>
            <a:pPr marL="541338" lvl="2" indent="-184150"/>
            <a:r>
              <a:rPr lang="de-DE" dirty="0" smtClean="0"/>
              <a:t>Dritte Ebene</a:t>
            </a:r>
          </a:p>
          <a:p>
            <a:pPr marL="884230" lvl="3" indent="-184150"/>
            <a:r>
              <a:rPr lang="en-US" dirty="0" err="1" smtClean="0"/>
              <a:t>Vierte</a:t>
            </a:r>
            <a:r>
              <a:rPr lang="en-US" dirty="0" smtClean="0"/>
              <a:t>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de-DE" sz="1400"/>
            </a:lvl1pPr>
          </a:lstStyle>
          <a:p>
            <a:pPr marL="177800" lvl="0" indent="-17780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6552645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11.11.2024</a:t>
            </a:r>
            <a:endParaRPr lang="de-DE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6560613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SFRS Controls Workshop / Model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84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 marL="177800" indent="-177800">
              <a:defRPr sz="1400"/>
            </a:lvl1pPr>
            <a:lvl2pPr marL="357188" indent="-179388">
              <a:defRPr sz="1200"/>
            </a:lvl2pPr>
            <a:lvl3pPr marL="541338" indent="-184150">
              <a:defRPr sz="1100" baseline="0"/>
            </a:lvl3pPr>
            <a:lvl4pPr marL="719138" indent="-177800">
              <a:tabLst>
                <a:tab pos="719138" algn="l"/>
              </a:tabLst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</a:t>
            </a:r>
            <a:r>
              <a:rPr lang="de-DE" dirty="0" smtClean="0"/>
              <a:t>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6552645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11.11.2024</a:t>
            </a:r>
            <a:endParaRPr lang="de-DE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6560613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SFRS Controls Workshop / Model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31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85386" y="6552644"/>
            <a:ext cx="375303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6552645"/>
            <a:ext cx="1198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11.11.2024</a:t>
            </a:r>
            <a:endParaRPr lang="de-DE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6560613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SFRS Controls Workshop / Model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57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6552645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11.11.2024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2" y="6560613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SFRS Controls Workshop / Model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7" y="174173"/>
            <a:ext cx="6071291" cy="935045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628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6732777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40" y="485168"/>
            <a:ext cx="112908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1101632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969432"/>
            <a:ext cx="2016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6599766"/>
            <a:ext cx="203277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450689"/>
            <a:ext cx="8420176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3" y="6552644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35271" y="6635316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9" y="308101"/>
            <a:ext cx="683216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6552644"/>
            <a:ext cx="848374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11.11.2024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6560612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SFRS Controls Workshop / Model</a:t>
            </a:r>
            <a:endParaRPr lang="de-DE"/>
          </a:p>
        </p:txBody>
      </p:sp>
      <p:pic>
        <p:nvPicPr>
          <p:cNvPr id="4" name="Bild 12" descr="FAIR_Logo_rgb.png">
            <a:extLst>
              <a:ext uri="{FF2B5EF4-FFF2-40B4-BE49-F238E27FC236}">
                <a16:creationId xmlns:a16="http://schemas.microsoft.com/office/drawing/2014/main" id="{118DAADD-420A-2945-A3FF-32CFB9A7CE1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6641315" y="297502"/>
            <a:ext cx="775055" cy="8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2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4" r:id="rId5"/>
    <p:sldLayoutId id="2147483665" r:id="rId6"/>
  </p:sldLayoutIdLst>
  <p:hf hdr="0"/>
  <p:txStyles>
    <p:titleStyle>
      <a:lvl1pPr algn="l" defTabSz="342892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199" indent="-214308" algn="l" defTabSz="342892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28" indent="-171446" algn="l" defTabSz="342892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20" indent="-171446" algn="l" defTabSz="342892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12" indent="-171446" algn="l" defTabSz="342892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12558" y="3093004"/>
            <a:ext cx="4981004" cy="824513"/>
          </a:xfrm>
        </p:spPr>
        <p:txBody>
          <a:bodyPr/>
          <a:lstStyle/>
          <a:p>
            <a:r>
              <a:rPr lang="en-US" dirty="0" smtClean="0"/>
              <a:t>Machine </a:t>
            </a:r>
            <a:r>
              <a:rPr lang="en-US" dirty="0" smtClean="0"/>
              <a:t>Model: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Status/Development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30" y="4147458"/>
            <a:ext cx="4303060" cy="889738"/>
          </a:xfrm>
        </p:spPr>
        <p:txBody>
          <a:bodyPr>
            <a:normAutofit/>
          </a:bodyPr>
          <a:lstStyle/>
          <a:p>
            <a:r>
              <a:rPr lang="en-US" dirty="0" smtClean="0"/>
              <a:t>D. Ondreka (SYS)</a:t>
            </a:r>
            <a:endParaRPr lang="en-US" dirty="0"/>
          </a:p>
          <a:p>
            <a:r>
              <a:rPr lang="en-US" dirty="0" smtClean="0"/>
              <a:t>SFRS Controls </a:t>
            </a:r>
            <a:r>
              <a:rPr lang="en-US" dirty="0" smtClean="0"/>
              <a:t>Workshop</a:t>
            </a:r>
          </a:p>
          <a:p>
            <a:r>
              <a:rPr lang="en-US" dirty="0" smtClean="0"/>
              <a:t>GSI, 11.11.2024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Developments for Early Science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Machine model for </a:t>
            </a:r>
            <a:r>
              <a:rPr lang="en-US" b="1" dirty="0" smtClean="0"/>
              <a:t>FAIR-HEBT</a:t>
            </a:r>
          </a:p>
          <a:p>
            <a:pPr lvl="1"/>
            <a:r>
              <a:rPr lang="en-US" dirty="0"/>
              <a:t>Responsibility </a:t>
            </a:r>
            <a:r>
              <a:rPr lang="en-US" dirty="0" smtClean="0"/>
              <a:t>SYS (I. Kraus)</a:t>
            </a:r>
          </a:p>
          <a:p>
            <a:pPr lvl="1"/>
            <a:r>
              <a:rPr lang="en-US" b="1" dirty="0" smtClean="0"/>
              <a:t>Includes</a:t>
            </a:r>
            <a:r>
              <a:rPr lang="en-US" dirty="0" smtClean="0"/>
              <a:t> </a:t>
            </a:r>
            <a:r>
              <a:rPr lang="en-US" b="1" dirty="0" smtClean="0"/>
              <a:t>magnets of SFRS</a:t>
            </a:r>
            <a:endParaRPr lang="en-US" b="1" dirty="0"/>
          </a:p>
          <a:p>
            <a:pPr lvl="1"/>
            <a:r>
              <a:rPr lang="en-US" dirty="0" smtClean="0"/>
              <a:t>Model identical to GSI-HEBT</a:t>
            </a:r>
          </a:p>
          <a:p>
            <a:pPr lvl="1"/>
            <a:r>
              <a:rPr lang="en-US" dirty="0" smtClean="0"/>
              <a:t>Data sources partially different</a:t>
            </a:r>
          </a:p>
          <a:p>
            <a:pPr lvl="1"/>
            <a:r>
              <a:rPr lang="en-US" dirty="0" smtClean="0"/>
              <a:t>Unified approach for GSI and FAIR in progress</a:t>
            </a:r>
          </a:p>
          <a:p>
            <a:pPr lvl="1"/>
            <a:r>
              <a:rPr lang="en-US" dirty="0" smtClean="0"/>
              <a:t>ES beamline with mock-data ready spring 2025</a:t>
            </a:r>
          </a:p>
          <a:p>
            <a:endParaRPr lang="en-US" dirty="0" smtClean="0"/>
          </a:p>
          <a:p>
            <a:r>
              <a:rPr lang="en-US" dirty="0" smtClean="0"/>
              <a:t>Machine model for </a:t>
            </a:r>
            <a:r>
              <a:rPr lang="en-US" b="1" dirty="0" smtClean="0"/>
              <a:t>SFRS</a:t>
            </a:r>
          </a:p>
          <a:p>
            <a:pPr lvl="1"/>
            <a:r>
              <a:rPr lang="en-US" dirty="0" smtClean="0"/>
              <a:t>Magnets modeled as part of FAIR-HEBT by SYS</a:t>
            </a:r>
          </a:p>
          <a:p>
            <a:pPr lvl="1"/>
            <a:r>
              <a:rPr lang="en-US" b="1" dirty="0" smtClean="0"/>
              <a:t>Matter part responsibility of SFR/SFS</a:t>
            </a:r>
          </a:p>
          <a:p>
            <a:pPr lvl="2"/>
            <a:r>
              <a:rPr lang="en-US" dirty="0"/>
              <a:t>Model very similar to FRS at GSI</a:t>
            </a:r>
          </a:p>
          <a:p>
            <a:pPr lvl="2"/>
            <a:r>
              <a:rPr lang="en-US" dirty="0" smtClean="0"/>
              <a:t>Planned and executed by SFR/SFS personnel</a:t>
            </a:r>
          </a:p>
          <a:p>
            <a:pPr lvl="2"/>
            <a:r>
              <a:rPr lang="en-US" dirty="0" smtClean="0"/>
              <a:t>Support by data supply group</a:t>
            </a:r>
          </a:p>
          <a:p>
            <a:pPr marL="357188" lvl="2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Production use requires real device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Models initially tested with mock-data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Real data must be in CDB in time for dry runs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11.11.2024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SFRS Controls Workshop / Model</a:t>
            </a:r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5877832" y="3410093"/>
            <a:ext cx="2442335" cy="3087612"/>
            <a:chOff x="5945100" y="2563198"/>
            <a:chExt cx="2442335" cy="3087612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100" y="2809419"/>
              <a:ext cx="2442335" cy="2841391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6129518" y="2563198"/>
              <a:ext cx="2050561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Beamlines of the full FAIR facility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169178" y="1360781"/>
            <a:ext cx="1779654" cy="1944057"/>
            <a:chOff x="6169178" y="1360781"/>
            <a:chExt cx="1779654" cy="1944057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8078" y="1600202"/>
              <a:ext cx="1298904" cy="1704636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6169178" y="1360781"/>
              <a:ext cx="1779654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Beamlines of the GSI facility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90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Timeline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11.11.2024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SFRS Controls Workshop / Model</a:t>
            </a:r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1280086" y="5942099"/>
            <a:ext cx="1602870" cy="138499"/>
            <a:chOff x="7500661" y="6213430"/>
            <a:chExt cx="1602870" cy="138499"/>
          </a:xfrm>
        </p:grpSpPr>
        <p:sp>
          <p:nvSpPr>
            <p:cNvPr id="71" name="Rechteck 70"/>
            <p:cNvSpPr/>
            <p:nvPr/>
          </p:nvSpPr>
          <p:spPr>
            <a:xfrm>
              <a:off x="7500661" y="6228679"/>
              <a:ext cx="542780" cy="108000"/>
            </a:xfrm>
            <a:prstGeom prst="rect">
              <a:avLst/>
            </a:prstGeom>
            <a:solidFill>
              <a:srgbClr val="FDBB63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050" dirty="0">
                <a:solidFill>
                  <a:prstClr val="black"/>
                </a:solidFill>
              </a:endParaRP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8128905" y="6213430"/>
              <a:ext cx="974626" cy="138499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en-US" sz="900" i="1" dirty="0" smtClean="0"/>
                <a:t>Responsibility SYS</a:t>
              </a:r>
              <a:endParaRPr lang="de-DE" sz="900" i="1" dirty="0" smtClean="0"/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1280086" y="6120281"/>
            <a:ext cx="1525926" cy="138499"/>
            <a:chOff x="1280086" y="6212336"/>
            <a:chExt cx="1525926" cy="138499"/>
          </a:xfrm>
        </p:grpSpPr>
        <p:sp>
          <p:nvSpPr>
            <p:cNvPr id="107" name="Rechteck 106"/>
            <p:cNvSpPr/>
            <p:nvPr/>
          </p:nvSpPr>
          <p:spPr>
            <a:xfrm>
              <a:off x="1280086" y="6227585"/>
              <a:ext cx="542780" cy="108000"/>
            </a:xfrm>
            <a:prstGeom prst="rect">
              <a:avLst/>
            </a:prstGeom>
            <a:pattFill prst="dkUpDiag">
              <a:fgClr>
                <a:srgbClr val="FDBB63"/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050" dirty="0">
                <a:solidFill>
                  <a:prstClr val="black"/>
                </a:solidFill>
              </a:endParaRPr>
            </a:p>
          </p:txBody>
        </p:sp>
        <p:sp>
          <p:nvSpPr>
            <p:cNvPr id="108" name="Textfeld 107"/>
            <p:cNvSpPr txBox="1"/>
            <p:nvPr/>
          </p:nvSpPr>
          <p:spPr>
            <a:xfrm>
              <a:off x="1908330" y="6212336"/>
              <a:ext cx="897682" cy="138499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en-US" sz="900" i="1" dirty="0" smtClean="0"/>
                <a:t>Participation SYS</a:t>
              </a:r>
              <a:endParaRPr lang="de-DE" sz="900" i="1" dirty="0" smtClean="0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1280086" y="6303616"/>
            <a:ext cx="2814740" cy="138499"/>
            <a:chOff x="1280086" y="6303616"/>
            <a:chExt cx="2814740" cy="138499"/>
          </a:xfrm>
        </p:grpSpPr>
        <p:sp>
          <p:nvSpPr>
            <p:cNvPr id="113" name="Rechteck 112"/>
            <p:cNvSpPr/>
            <p:nvPr/>
          </p:nvSpPr>
          <p:spPr>
            <a:xfrm>
              <a:off x="1280086" y="6318865"/>
              <a:ext cx="542780" cy="10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050" dirty="0">
                <a:solidFill>
                  <a:schemeClr val="tx1"/>
                </a:solidFill>
              </a:endParaRPr>
            </a:p>
          </p:txBody>
        </p:sp>
        <p:sp>
          <p:nvSpPr>
            <p:cNvPr id="114" name="Textfeld 113"/>
            <p:cNvSpPr txBox="1"/>
            <p:nvPr/>
          </p:nvSpPr>
          <p:spPr>
            <a:xfrm>
              <a:off x="1908330" y="6303616"/>
              <a:ext cx="2186496" cy="138499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en-US" sz="900" i="1" dirty="0" smtClean="0"/>
                <a:t>Responsibility SFR, with support from SYS</a:t>
              </a:r>
              <a:endParaRPr lang="de-DE" sz="900" i="1" dirty="0" smtClean="0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577113" y="1818196"/>
            <a:ext cx="7870865" cy="3889133"/>
            <a:chOff x="577113" y="1818196"/>
            <a:chExt cx="7870865" cy="3889133"/>
          </a:xfrm>
        </p:grpSpPr>
        <p:sp>
          <p:nvSpPr>
            <p:cNvPr id="9" name="Rechteck 8"/>
            <p:cNvSpPr/>
            <p:nvPr/>
          </p:nvSpPr>
          <p:spPr>
            <a:xfrm>
              <a:off x="1247560" y="1818196"/>
              <a:ext cx="1440000" cy="38891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687560" y="1818196"/>
              <a:ext cx="1440000" cy="38891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127560" y="1818196"/>
              <a:ext cx="1440000" cy="38891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5567560" y="1818196"/>
              <a:ext cx="1440000" cy="38891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7007560" y="1818196"/>
              <a:ext cx="1440000" cy="38891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797642" y="1865619"/>
              <a:ext cx="339837" cy="184666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de-DE" sz="1200" dirty="0" smtClean="0"/>
                <a:t>2024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237642" y="1865619"/>
              <a:ext cx="339837" cy="184666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de-DE" sz="1200" dirty="0" smtClean="0"/>
                <a:t>2025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677642" y="1865619"/>
              <a:ext cx="339837" cy="184666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de-DE" sz="1200" dirty="0" smtClean="0"/>
                <a:t>2026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117641" y="1865619"/>
              <a:ext cx="339837" cy="184666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de-DE" sz="1200" dirty="0" smtClean="0"/>
                <a:t>2027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557641" y="1865619"/>
              <a:ext cx="339837" cy="184666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de-DE" sz="1200" dirty="0" smtClean="0"/>
                <a:t>2028</a:t>
              </a: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1247560" y="2071255"/>
              <a:ext cx="7200000" cy="415131"/>
              <a:chOff x="1478996" y="1653945"/>
              <a:chExt cx="7200000" cy="415131"/>
            </a:xfrm>
          </p:grpSpPr>
          <p:grpSp>
            <p:nvGrpSpPr>
              <p:cNvPr id="51" name="Gruppieren 50"/>
              <p:cNvGrpSpPr/>
              <p:nvPr/>
            </p:nvGrpSpPr>
            <p:grpSpPr>
              <a:xfrm>
                <a:off x="1478996" y="1653945"/>
                <a:ext cx="7200000" cy="180000"/>
                <a:chOff x="902125" y="2138761"/>
                <a:chExt cx="7200000" cy="180000"/>
              </a:xfrm>
            </p:grpSpPr>
            <p:sp>
              <p:nvSpPr>
                <p:cNvPr id="32" name="Rechteck 31"/>
                <p:cNvSpPr/>
                <p:nvPr/>
              </p:nvSpPr>
              <p:spPr>
                <a:xfrm>
                  <a:off x="902125" y="2138761"/>
                  <a:ext cx="787457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 err="1"/>
                    <a:t>Beamtime</a:t>
                  </a:r>
                  <a:endParaRPr lang="de-DE" sz="1600" dirty="0"/>
                </a:p>
              </p:txBody>
            </p:sp>
            <p:sp>
              <p:nvSpPr>
                <p:cNvPr id="34" name="Rechteck 33"/>
                <p:cNvSpPr/>
                <p:nvPr/>
              </p:nvSpPr>
              <p:spPr>
                <a:xfrm>
                  <a:off x="2342125" y="2138761"/>
                  <a:ext cx="787457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 err="1"/>
                    <a:t>Beamtime</a:t>
                  </a:r>
                  <a:endParaRPr lang="de-DE" sz="900" dirty="0"/>
                </a:p>
              </p:txBody>
            </p:sp>
            <p:sp>
              <p:nvSpPr>
                <p:cNvPr id="35" name="Rechteck 34"/>
                <p:cNvSpPr/>
                <p:nvPr/>
              </p:nvSpPr>
              <p:spPr>
                <a:xfrm>
                  <a:off x="4010503" y="2138761"/>
                  <a:ext cx="550081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 err="1"/>
                    <a:t>Beamtime</a:t>
                  </a:r>
                  <a:endParaRPr lang="de-DE" sz="900" dirty="0"/>
                </a:p>
              </p:txBody>
            </p:sp>
            <p:sp>
              <p:nvSpPr>
                <p:cNvPr id="47" name="Rechteck 46"/>
                <p:cNvSpPr/>
                <p:nvPr/>
              </p:nvSpPr>
              <p:spPr>
                <a:xfrm>
                  <a:off x="7505445" y="2138761"/>
                  <a:ext cx="596680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 err="1"/>
                    <a:t>Beamtime</a:t>
                  </a:r>
                  <a:endParaRPr lang="de-DE" sz="900" dirty="0"/>
                </a:p>
              </p:txBody>
            </p:sp>
            <p:sp>
              <p:nvSpPr>
                <p:cNvPr id="48" name="Rechteck 47"/>
                <p:cNvSpPr/>
                <p:nvPr/>
              </p:nvSpPr>
              <p:spPr>
                <a:xfrm>
                  <a:off x="6065445" y="2138761"/>
                  <a:ext cx="596680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 err="1"/>
                    <a:t>Beamtime</a:t>
                  </a:r>
                  <a:endParaRPr lang="de-DE" sz="900" dirty="0"/>
                </a:p>
              </p:txBody>
            </p:sp>
          </p:grpSp>
          <p:grpSp>
            <p:nvGrpSpPr>
              <p:cNvPr id="50" name="Gruppieren 49"/>
              <p:cNvGrpSpPr/>
              <p:nvPr/>
            </p:nvGrpSpPr>
            <p:grpSpPr>
              <a:xfrm>
                <a:off x="5978518" y="1889076"/>
                <a:ext cx="2696871" cy="180000"/>
                <a:chOff x="5401647" y="2429125"/>
                <a:chExt cx="2696871" cy="180000"/>
              </a:xfrm>
            </p:grpSpPr>
            <p:sp>
              <p:nvSpPr>
                <p:cNvPr id="37" name="Rechteck 36"/>
                <p:cNvSpPr/>
                <p:nvPr/>
              </p:nvSpPr>
              <p:spPr>
                <a:xfrm>
                  <a:off x="5401647" y="2429125"/>
                  <a:ext cx="669966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/>
                    <a:t>ES DR</a:t>
                  </a:r>
                </a:p>
              </p:txBody>
            </p:sp>
            <p:sp>
              <p:nvSpPr>
                <p:cNvPr id="39" name="Rechteck 38"/>
                <p:cNvSpPr/>
                <p:nvPr/>
              </p:nvSpPr>
              <p:spPr>
                <a:xfrm>
                  <a:off x="6775152" y="2429125"/>
                  <a:ext cx="730647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 smtClean="0"/>
                    <a:t>FS </a:t>
                  </a:r>
                  <a:r>
                    <a:rPr lang="de-DE" sz="900" dirty="0"/>
                    <a:t>DR</a:t>
                  </a:r>
                </a:p>
              </p:txBody>
            </p:sp>
            <p:sp>
              <p:nvSpPr>
                <p:cNvPr id="40" name="Rechteck 39"/>
                <p:cNvSpPr/>
                <p:nvPr/>
              </p:nvSpPr>
              <p:spPr>
                <a:xfrm>
                  <a:off x="7505446" y="2429125"/>
                  <a:ext cx="593072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 smtClean="0"/>
                    <a:t>FS </a:t>
                  </a:r>
                  <a:r>
                    <a:rPr lang="de-DE" sz="900" dirty="0"/>
                    <a:t>BC</a:t>
                  </a:r>
                </a:p>
              </p:txBody>
            </p:sp>
            <p:sp>
              <p:nvSpPr>
                <p:cNvPr id="49" name="Rechteck 48"/>
                <p:cNvSpPr/>
                <p:nvPr/>
              </p:nvSpPr>
              <p:spPr>
                <a:xfrm>
                  <a:off x="6068635" y="2429125"/>
                  <a:ext cx="593072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/>
                    <a:t>ES BC</a:t>
                  </a:r>
                </a:p>
              </p:txBody>
            </p:sp>
          </p:grpSp>
        </p:grpSp>
        <p:sp>
          <p:nvSpPr>
            <p:cNvPr id="81" name="Rechteck 80"/>
            <p:cNvSpPr/>
            <p:nvPr/>
          </p:nvSpPr>
          <p:spPr>
            <a:xfrm>
              <a:off x="1247978" y="1818196"/>
              <a:ext cx="7200000" cy="38891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36" name="Gruppieren 35"/>
            <p:cNvGrpSpPr/>
            <p:nvPr/>
          </p:nvGrpSpPr>
          <p:grpSpPr>
            <a:xfrm>
              <a:off x="4271333" y="2308492"/>
              <a:ext cx="493684" cy="180000"/>
              <a:chOff x="3874516" y="1891182"/>
              <a:chExt cx="493684" cy="180000"/>
            </a:xfrm>
          </p:grpSpPr>
          <p:sp>
            <p:nvSpPr>
              <p:cNvPr id="33" name="Raute 32"/>
              <p:cNvSpPr/>
              <p:nvPr/>
            </p:nvSpPr>
            <p:spPr>
              <a:xfrm>
                <a:off x="3874516" y="1891182"/>
                <a:ext cx="180000" cy="180000"/>
              </a:xfrm>
              <a:prstGeom prst="diamond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95" name="Textfeld 94"/>
              <p:cNvSpPr txBox="1"/>
              <p:nvPr/>
            </p:nvSpPr>
            <p:spPr>
              <a:xfrm>
                <a:off x="4076453" y="1895572"/>
                <a:ext cx="291747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FCC</a:t>
                </a:r>
                <a:endParaRPr lang="de-DE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1" name="Gruppieren 20"/>
            <p:cNvGrpSpPr/>
            <p:nvPr/>
          </p:nvGrpSpPr>
          <p:grpSpPr>
            <a:xfrm>
              <a:off x="577113" y="3274061"/>
              <a:ext cx="4986638" cy="757282"/>
              <a:chOff x="587781" y="3978558"/>
              <a:chExt cx="4986638" cy="757282"/>
            </a:xfrm>
          </p:grpSpPr>
          <p:sp>
            <p:nvSpPr>
              <p:cNvPr id="86" name="Textfeld 85"/>
              <p:cNvSpPr txBox="1"/>
              <p:nvPr/>
            </p:nvSpPr>
            <p:spPr>
              <a:xfrm>
                <a:off x="587781" y="4056320"/>
                <a:ext cx="541815" cy="338554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100" i="1" dirty="0" smtClean="0"/>
                  <a:t>ES</a:t>
                </a:r>
                <a:br>
                  <a:rPr lang="en-US" sz="1100" i="1" dirty="0" smtClean="0"/>
                </a:br>
                <a:r>
                  <a:rPr lang="en-US" sz="1100" i="1" dirty="0" smtClean="0"/>
                  <a:t>activities</a:t>
                </a:r>
                <a:endParaRPr lang="de-DE" sz="1100" i="1" dirty="0" smtClean="0"/>
              </a:p>
            </p:txBody>
          </p:sp>
          <p:grpSp>
            <p:nvGrpSpPr>
              <p:cNvPr id="15" name="Gruppieren 14"/>
              <p:cNvGrpSpPr/>
              <p:nvPr/>
            </p:nvGrpSpPr>
            <p:grpSpPr>
              <a:xfrm>
                <a:off x="1262164" y="3978558"/>
                <a:ext cx="4312255" cy="757282"/>
                <a:chOff x="1262164" y="3978558"/>
                <a:chExt cx="4312255" cy="757282"/>
              </a:xfrm>
            </p:grpSpPr>
            <p:sp>
              <p:nvSpPr>
                <p:cNvPr id="54" name="Rechteck 53"/>
                <p:cNvSpPr/>
                <p:nvPr/>
              </p:nvSpPr>
              <p:spPr>
                <a:xfrm>
                  <a:off x="1264364" y="3978558"/>
                  <a:ext cx="1901488" cy="198000"/>
                </a:xfrm>
                <a:prstGeom prst="rect">
                  <a:avLst/>
                </a:prstGeom>
                <a:solidFill>
                  <a:srgbClr val="FDBB63"/>
                </a:solidFill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de-DE" sz="1050" dirty="0" smtClean="0">
                      <a:solidFill>
                        <a:schemeClr val="tx1"/>
                      </a:solidFill>
                    </a:rPr>
                    <a:t>FAIR-HEBT </a:t>
                  </a:r>
                  <a:r>
                    <a:rPr lang="de-DE" sz="1050" dirty="0" err="1" smtClean="0">
                      <a:solidFill>
                        <a:schemeClr val="tx1"/>
                      </a:solidFill>
                    </a:rPr>
                    <a:t>model</a:t>
                  </a:r>
                  <a:endParaRPr lang="de-DE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hteck 63"/>
                <p:cNvSpPr/>
                <p:nvPr/>
              </p:nvSpPr>
              <p:spPr>
                <a:xfrm>
                  <a:off x="1262164" y="4260261"/>
                  <a:ext cx="1909908" cy="198000"/>
                </a:xfrm>
                <a:prstGeom prst="rect">
                  <a:avLst/>
                </a:prstGeom>
                <a:solidFill>
                  <a:srgbClr val="FDBB63"/>
                </a:solidFill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de-DE" sz="1050" dirty="0" smtClean="0">
                      <a:solidFill>
                        <a:schemeClr val="tx1"/>
                      </a:solidFill>
                    </a:rPr>
                    <a:t>SFRS </a:t>
                  </a:r>
                  <a:r>
                    <a:rPr lang="de-DE" sz="1050" dirty="0" err="1" smtClean="0">
                      <a:solidFill>
                        <a:schemeClr val="tx1"/>
                      </a:solidFill>
                    </a:rPr>
                    <a:t>model</a:t>
                  </a:r>
                  <a:r>
                    <a:rPr lang="de-DE" sz="1050" dirty="0" smtClean="0">
                      <a:solidFill>
                        <a:schemeClr val="tx1"/>
                      </a:solidFill>
                    </a:rPr>
                    <a:t> (</a:t>
                  </a:r>
                  <a:r>
                    <a:rPr lang="de-DE" sz="1050" dirty="0" err="1" smtClean="0">
                      <a:solidFill>
                        <a:schemeClr val="tx1"/>
                      </a:solidFill>
                    </a:rPr>
                    <a:t>magnets</a:t>
                  </a:r>
                  <a:r>
                    <a:rPr lang="de-DE" sz="1050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  <p:sp>
              <p:nvSpPr>
                <p:cNvPr id="65" name="Rechteck 64"/>
                <p:cNvSpPr/>
                <p:nvPr/>
              </p:nvSpPr>
              <p:spPr>
                <a:xfrm>
                  <a:off x="3672931" y="4537840"/>
                  <a:ext cx="1901488" cy="198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de-DE" sz="1050" dirty="0">
                      <a:solidFill>
                        <a:schemeClr val="tx1"/>
                      </a:solidFill>
                    </a:rPr>
                    <a:t>SFRS </a:t>
                  </a:r>
                  <a:r>
                    <a:rPr lang="de-DE" sz="1050" dirty="0" err="1">
                      <a:solidFill>
                        <a:schemeClr val="tx1"/>
                      </a:solidFill>
                    </a:rPr>
                    <a:t>model</a:t>
                  </a:r>
                  <a:r>
                    <a:rPr lang="de-DE" sz="1050" dirty="0">
                      <a:solidFill>
                        <a:schemeClr val="tx1"/>
                      </a:solidFill>
                    </a:rPr>
                    <a:t> (</a:t>
                  </a:r>
                  <a:r>
                    <a:rPr lang="de-DE" sz="1050" dirty="0" smtClean="0">
                      <a:solidFill>
                        <a:schemeClr val="tx1"/>
                      </a:solidFill>
                    </a:rPr>
                    <a:t>matter)</a:t>
                  </a:r>
                  <a:endParaRPr lang="de-DE" sz="105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1" name="Gruppieren 40"/>
            <p:cNvGrpSpPr/>
            <p:nvPr/>
          </p:nvGrpSpPr>
          <p:grpSpPr>
            <a:xfrm>
              <a:off x="577113" y="4386112"/>
              <a:ext cx="7864391" cy="1100333"/>
              <a:chOff x="587781" y="4643856"/>
              <a:chExt cx="7864391" cy="1100333"/>
            </a:xfrm>
          </p:grpSpPr>
          <p:sp>
            <p:nvSpPr>
              <p:cNvPr id="87" name="Textfeld 86"/>
              <p:cNvSpPr txBox="1"/>
              <p:nvPr/>
            </p:nvSpPr>
            <p:spPr>
              <a:xfrm>
                <a:off x="587781" y="5207528"/>
                <a:ext cx="541815" cy="338554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100" i="1" dirty="0"/>
                  <a:t>F</a:t>
                </a:r>
                <a:r>
                  <a:rPr lang="en-US" sz="1100" i="1" dirty="0" smtClean="0"/>
                  <a:t>S</a:t>
                </a:r>
                <a:br>
                  <a:rPr lang="en-US" sz="1100" i="1" dirty="0" smtClean="0"/>
                </a:br>
                <a:r>
                  <a:rPr lang="en-US" sz="1100" i="1" dirty="0" smtClean="0"/>
                  <a:t>activities</a:t>
                </a:r>
                <a:endParaRPr lang="de-DE" sz="1100" i="1" dirty="0" smtClean="0"/>
              </a:p>
            </p:txBody>
          </p:sp>
          <p:sp>
            <p:nvSpPr>
              <p:cNvPr id="94" name="Rechteck 93"/>
              <p:cNvSpPr/>
              <p:nvPr/>
            </p:nvSpPr>
            <p:spPr>
              <a:xfrm>
                <a:off x="7023490" y="5546082"/>
                <a:ext cx="838058" cy="198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900" dirty="0">
                    <a:solidFill>
                      <a:schemeClr val="bg1">
                        <a:lumMod val="65000"/>
                      </a:schemeClr>
                    </a:solidFill>
                  </a:rPr>
                  <a:t>Booster (</a:t>
                </a:r>
                <a:r>
                  <a:rPr lang="de-DE" sz="900" dirty="0" err="1">
                    <a:solidFill>
                      <a:schemeClr val="bg1">
                        <a:lumMod val="65000"/>
                      </a:schemeClr>
                    </a:solidFill>
                  </a:rPr>
                  <a:t>rev</a:t>
                </a:r>
                <a:r>
                  <a:rPr lang="de-DE" sz="900" dirty="0">
                    <a:solidFill>
                      <a:schemeClr val="bg1">
                        <a:lumMod val="65000"/>
                      </a:schemeClr>
                    </a:solidFill>
                  </a:rPr>
                  <a:t>.)</a:t>
                </a:r>
              </a:p>
            </p:txBody>
          </p:sp>
          <p:sp>
            <p:nvSpPr>
              <p:cNvPr id="60" name="Rechteck 59"/>
              <p:cNvSpPr/>
              <p:nvPr/>
            </p:nvSpPr>
            <p:spPr>
              <a:xfrm>
                <a:off x="1258227" y="5546189"/>
                <a:ext cx="2221321" cy="198000"/>
              </a:xfrm>
              <a:prstGeom prst="rect">
                <a:avLst/>
              </a:prstGeom>
              <a:pattFill prst="dkUpDiag">
                <a:fgClr>
                  <a:srgbClr val="FDBB63"/>
                </a:fgClr>
                <a:bgClr>
                  <a:schemeClr val="bg1">
                    <a:lumMod val="95000"/>
                  </a:schemeClr>
                </a:bgClr>
              </a:patt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de-DE" sz="1050" dirty="0">
                    <a:solidFill>
                      <a:prstClr val="black"/>
                    </a:solidFill>
                  </a:rPr>
                  <a:t>SIS18 </a:t>
                </a:r>
                <a:r>
                  <a:rPr lang="de-DE" sz="1050" dirty="0" err="1">
                    <a:solidFill>
                      <a:prstClr val="black"/>
                    </a:solidFill>
                  </a:rPr>
                  <a:t>booster</a:t>
                </a:r>
                <a:r>
                  <a:rPr lang="de-DE" sz="1050" dirty="0">
                    <a:solidFill>
                      <a:prstClr val="black"/>
                    </a:solidFill>
                  </a:rPr>
                  <a:t> (prototype)</a:t>
                </a:r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1258226" y="4960432"/>
                <a:ext cx="4319583" cy="198000"/>
              </a:xfrm>
              <a:prstGeom prst="rect">
                <a:avLst/>
              </a:prstGeom>
              <a:pattFill prst="dkUpDiag">
                <a:fgClr>
                  <a:srgbClr val="FDBB63"/>
                </a:fgClr>
                <a:bgClr>
                  <a:schemeClr val="bg1">
                    <a:lumMod val="95000"/>
                  </a:schemeClr>
                </a:bgClr>
              </a:patt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de-DE" sz="1050" dirty="0" smtClean="0">
                    <a:solidFill>
                      <a:prstClr val="black"/>
                    </a:solidFill>
                  </a:rPr>
                  <a:t>Development </a:t>
                </a:r>
                <a:r>
                  <a:rPr lang="de-DE" sz="1050" dirty="0" err="1" smtClean="0">
                    <a:solidFill>
                      <a:prstClr val="black"/>
                    </a:solidFill>
                  </a:rPr>
                  <a:t>of</a:t>
                </a:r>
                <a:r>
                  <a:rPr lang="de-DE" sz="1050" dirty="0" smtClean="0">
                    <a:solidFill>
                      <a:prstClr val="black"/>
                    </a:solidFill>
                  </a:rPr>
                  <a:t> FAIR </a:t>
                </a:r>
                <a:r>
                  <a:rPr lang="de-DE" sz="1050" dirty="0" err="1" smtClean="0">
                    <a:solidFill>
                      <a:prstClr val="black"/>
                    </a:solidFill>
                  </a:rPr>
                  <a:t>pattern</a:t>
                </a:r>
                <a:r>
                  <a:rPr lang="de-DE" sz="1050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sz="1050" dirty="0" err="1" smtClean="0">
                    <a:solidFill>
                      <a:prstClr val="black"/>
                    </a:solidFill>
                  </a:rPr>
                  <a:t>concept</a:t>
                </a:r>
                <a:endParaRPr lang="de-DE" sz="10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echteck 61"/>
              <p:cNvSpPr/>
              <p:nvPr/>
            </p:nvSpPr>
            <p:spPr>
              <a:xfrm>
                <a:off x="5578646" y="5546189"/>
                <a:ext cx="795569" cy="198000"/>
              </a:xfrm>
              <a:prstGeom prst="rect">
                <a:avLst/>
              </a:prstGeom>
              <a:solidFill>
                <a:srgbClr val="FDBB63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de-DE" sz="1050" dirty="0" smtClean="0">
                    <a:solidFill>
                      <a:schemeClr val="tx1"/>
                    </a:solidFill>
                  </a:rPr>
                  <a:t>Booster</a:t>
                </a:r>
                <a:endParaRPr lang="de-DE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hteck 108"/>
              <p:cNvSpPr/>
              <p:nvPr/>
            </p:nvSpPr>
            <p:spPr>
              <a:xfrm>
                <a:off x="4775685" y="4643856"/>
                <a:ext cx="801706" cy="198000"/>
              </a:xfrm>
              <a:prstGeom prst="rect">
                <a:avLst/>
              </a:prstGeom>
              <a:solidFill>
                <a:srgbClr val="FDBB63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de-DE" sz="1050" dirty="0" smtClean="0">
                    <a:solidFill>
                      <a:schemeClr val="tx1"/>
                    </a:solidFill>
                  </a:rPr>
                  <a:t>HEBT FS</a:t>
                </a:r>
                <a:endParaRPr lang="de-DE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7861548" y="5254365"/>
                <a:ext cx="590624" cy="198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900" dirty="0">
                    <a:solidFill>
                      <a:schemeClr val="bg1">
                        <a:lumMod val="65000"/>
                      </a:schemeClr>
                    </a:solidFill>
                  </a:rPr>
                  <a:t>SIS100 (r.)</a:t>
                </a:r>
              </a:p>
            </p:txBody>
          </p:sp>
          <p:grpSp>
            <p:nvGrpSpPr>
              <p:cNvPr id="31" name="Gruppieren 30"/>
              <p:cNvGrpSpPr/>
              <p:nvPr/>
            </p:nvGrpSpPr>
            <p:grpSpPr>
              <a:xfrm>
                <a:off x="3485685" y="5254365"/>
                <a:ext cx="2888941" cy="198000"/>
                <a:chOff x="3485685" y="5254365"/>
                <a:chExt cx="2888941" cy="198000"/>
              </a:xfrm>
            </p:grpSpPr>
            <p:sp>
              <p:nvSpPr>
                <p:cNvPr id="57" name="Rechteck 56"/>
                <p:cNvSpPr/>
                <p:nvPr/>
              </p:nvSpPr>
              <p:spPr>
                <a:xfrm>
                  <a:off x="3485685" y="5254365"/>
                  <a:ext cx="2092544" cy="198000"/>
                </a:xfrm>
                <a:prstGeom prst="rect">
                  <a:avLst/>
                </a:prstGeom>
                <a:solidFill>
                  <a:srgbClr val="FDBB63"/>
                </a:solidFill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de-DE" sz="1050" dirty="0" smtClean="0">
                      <a:solidFill>
                        <a:schemeClr val="tx1"/>
                      </a:solidFill>
                    </a:rPr>
                    <a:t>SIS100 </a:t>
                  </a:r>
                  <a:r>
                    <a:rPr lang="de-DE" sz="1050" dirty="0" err="1" smtClean="0">
                      <a:solidFill>
                        <a:schemeClr val="tx1"/>
                      </a:solidFill>
                    </a:rPr>
                    <a:t>model</a:t>
                  </a:r>
                  <a:r>
                    <a:rPr lang="de-DE" sz="105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1050" dirty="0">
                      <a:solidFill>
                        <a:schemeClr val="tx1"/>
                      </a:solidFill>
                    </a:rPr>
                    <a:t>(</a:t>
                  </a:r>
                  <a:r>
                    <a:rPr lang="de-DE" sz="1050" dirty="0" err="1" smtClean="0">
                      <a:solidFill>
                        <a:schemeClr val="tx1"/>
                      </a:solidFill>
                    </a:rPr>
                    <a:t>completion</a:t>
                  </a:r>
                  <a:r>
                    <a:rPr lang="de-DE" sz="1050" dirty="0" smtClean="0">
                      <a:solidFill>
                        <a:schemeClr val="tx1"/>
                      </a:solidFill>
                    </a:rPr>
                    <a:t>)</a:t>
                  </a:r>
                  <a:endParaRPr lang="de-DE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Rechteck 110"/>
                <p:cNvSpPr/>
                <p:nvPr/>
              </p:nvSpPr>
              <p:spPr>
                <a:xfrm>
                  <a:off x="5576107" y="5254365"/>
                  <a:ext cx="798519" cy="198000"/>
                </a:xfrm>
                <a:prstGeom prst="rect">
                  <a:avLst/>
                </a:prstGeom>
                <a:solidFill>
                  <a:srgbClr val="FDBB63"/>
                </a:solidFill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de-DE" sz="1050" dirty="0" smtClean="0">
                      <a:solidFill>
                        <a:schemeClr val="tx1"/>
                      </a:solidFill>
                    </a:rPr>
                    <a:t>Patterns</a:t>
                  </a:r>
                  <a:endParaRPr lang="de-DE" sz="105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3" name="Gruppieren 52"/>
            <p:cNvGrpSpPr/>
            <p:nvPr/>
          </p:nvGrpSpPr>
          <p:grpSpPr>
            <a:xfrm>
              <a:off x="4182402" y="2721255"/>
              <a:ext cx="2875687" cy="323372"/>
              <a:chOff x="4182402" y="2721255"/>
              <a:chExt cx="2875687" cy="323372"/>
            </a:xfrm>
          </p:grpSpPr>
          <p:sp>
            <p:nvSpPr>
              <p:cNvPr id="115" name="Raute 114"/>
              <p:cNvSpPr>
                <a:spLocks noChangeAspect="1"/>
              </p:cNvSpPr>
              <p:nvPr/>
            </p:nvSpPr>
            <p:spPr>
              <a:xfrm>
                <a:off x="5513561" y="2736504"/>
                <a:ext cx="108000" cy="108000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Textfeld 116"/>
              <p:cNvSpPr txBox="1"/>
              <p:nvPr/>
            </p:nvSpPr>
            <p:spPr>
              <a:xfrm>
                <a:off x="4182402" y="2721255"/>
                <a:ext cx="1296830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000" i="1" dirty="0" smtClean="0">
                    <a:solidFill>
                      <a:schemeClr val="accent2"/>
                    </a:solidFill>
                  </a:rPr>
                  <a:t>ES device data in CDB</a:t>
                </a:r>
                <a:endParaRPr lang="de-DE" sz="1000" i="1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8" name="Raute 117"/>
              <p:cNvSpPr>
                <a:spLocks noChangeAspect="1"/>
              </p:cNvSpPr>
              <p:nvPr/>
            </p:nvSpPr>
            <p:spPr>
              <a:xfrm>
                <a:off x="6950089" y="2914477"/>
                <a:ext cx="108000" cy="108000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Textfeld 118"/>
              <p:cNvSpPr txBox="1"/>
              <p:nvPr/>
            </p:nvSpPr>
            <p:spPr>
              <a:xfrm>
                <a:off x="5642351" y="2890739"/>
                <a:ext cx="1290418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000" i="1" dirty="0">
                    <a:solidFill>
                      <a:schemeClr val="accent2"/>
                    </a:solidFill>
                  </a:rPr>
                  <a:t>F</a:t>
                </a:r>
                <a:r>
                  <a:rPr lang="en-US" sz="1000" i="1" dirty="0" smtClean="0">
                    <a:solidFill>
                      <a:schemeClr val="accent2"/>
                    </a:solidFill>
                  </a:rPr>
                  <a:t>S device data in CDB</a:t>
                </a:r>
                <a:endParaRPr lang="de-DE" sz="1000" i="1" dirty="0" smtClean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56" name="Gruppieren 55"/>
          <p:cNvGrpSpPr/>
          <p:nvPr/>
        </p:nvGrpSpPr>
        <p:grpSpPr>
          <a:xfrm>
            <a:off x="5051095" y="5942099"/>
            <a:ext cx="1779617" cy="138499"/>
            <a:chOff x="5051095" y="5942099"/>
            <a:chExt cx="1779617" cy="138499"/>
          </a:xfrm>
        </p:grpSpPr>
        <p:sp>
          <p:nvSpPr>
            <p:cNvPr id="121" name="Raute 120"/>
            <p:cNvSpPr>
              <a:spLocks noChangeAspect="1"/>
            </p:cNvSpPr>
            <p:nvPr/>
          </p:nvSpPr>
          <p:spPr>
            <a:xfrm>
              <a:off x="5051095" y="5957348"/>
              <a:ext cx="108000" cy="10800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050">
                <a:solidFill>
                  <a:schemeClr val="tx1"/>
                </a:solidFill>
              </a:endParaRPr>
            </a:p>
          </p:txBody>
        </p:sp>
        <p:sp>
          <p:nvSpPr>
            <p:cNvPr id="122" name="Textfeld 121"/>
            <p:cNvSpPr txBox="1"/>
            <p:nvPr/>
          </p:nvSpPr>
          <p:spPr>
            <a:xfrm>
              <a:off x="5259769" y="5942099"/>
              <a:ext cx="1570943" cy="138499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en-US" sz="900" i="1" dirty="0" smtClean="0"/>
                <a:t>Prerequisite for production use</a:t>
              </a:r>
              <a:endParaRPr lang="de-DE" sz="9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60381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models translate accelerator physics to set values for devices</a:t>
            </a:r>
          </a:p>
          <a:p>
            <a:pPr lvl="1"/>
            <a:r>
              <a:rPr lang="en-US" dirty="0" smtClean="0"/>
              <a:t>For ES especially beam parameters and optic</a:t>
            </a:r>
          </a:p>
          <a:p>
            <a:pPr lvl="1"/>
            <a:r>
              <a:rPr lang="en-US" dirty="0" smtClean="0"/>
              <a:t>Applications to create and manipulate set values are provided</a:t>
            </a:r>
          </a:p>
          <a:p>
            <a:r>
              <a:rPr lang="en-US" dirty="0" smtClean="0"/>
              <a:t>Implementation based on LSA framework within project group “FAIR Data Supply”</a:t>
            </a:r>
          </a:p>
          <a:p>
            <a:r>
              <a:rPr lang="en-US" dirty="0" smtClean="0"/>
              <a:t>Project group “FAIR Data Supply”</a:t>
            </a:r>
          </a:p>
          <a:p>
            <a:r>
              <a:rPr lang="en-US" dirty="0" smtClean="0"/>
              <a:t>Machine models in production use for GSI facility (except UNILAC)</a:t>
            </a:r>
          </a:p>
          <a:p>
            <a:r>
              <a:rPr lang="en-US" dirty="0" smtClean="0"/>
              <a:t>Models for ES in preparation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11.11.2024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SFRS Controls Workshop / Model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79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of machine models</a:t>
            </a:r>
          </a:p>
          <a:p>
            <a:r>
              <a:rPr lang="en-US" dirty="0" smtClean="0"/>
              <a:t>Setting generation with LSA</a:t>
            </a:r>
          </a:p>
          <a:p>
            <a:r>
              <a:rPr lang="en-US" dirty="0" smtClean="0"/>
              <a:t>Project group “FAIR Data Supply”</a:t>
            </a:r>
          </a:p>
          <a:p>
            <a:r>
              <a:rPr lang="en-US" dirty="0" smtClean="0"/>
              <a:t>Status and tasks</a:t>
            </a:r>
          </a:p>
          <a:p>
            <a:r>
              <a:rPr lang="en-US" dirty="0" smtClean="0"/>
              <a:t>Developments for ES and FS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11.11.2024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SFRS Controls Workshop / Model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66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Models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Early Science</a:t>
            </a:r>
          </a:p>
          <a:p>
            <a:pPr lvl="1"/>
            <a:r>
              <a:rPr lang="en-US" dirty="0" smtClean="0"/>
              <a:t>Accelerator chain for creating primary beam</a:t>
            </a:r>
            <a:endParaRPr lang="en-US" dirty="0"/>
          </a:p>
          <a:p>
            <a:pPr lvl="2"/>
            <a:r>
              <a:rPr lang="en-US" dirty="0" smtClean="0"/>
              <a:t>UNILAC </a:t>
            </a:r>
            <a:r>
              <a:rPr lang="en-US" dirty="0" smtClean="0">
                <a:sym typeface="Wingdings" panose="05000000000000000000" pitchFamily="2" charset="2"/>
              </a:rPr>
              <a:t> SIS18  HEBT  SFRS target</a:t>
            </a:r>
            <a:endParaRPr lang="en-US" dirty="0"/>
          </a:p>
          <a:p>
            <a:pPr lvl="1"/>
            <a:r>
              <a:rPr lang="en-US" dirty="0" smtClean="0"/>
              <a:t>Components need to be orchestrated</a:t>
            </a:r>
          </a:p>
          <a:p>
            <a:pPr lvl="2"/>
            <a:r>
              <a:rPr lang="en-US" dirty="0" smtClean="0"/>
              <a:t>Consistent set values (currents, voltages, …)</a:t>
            </a:r>
          </a:p>
          <a:p>
            <a:pPr lvl="2"/>
            <a:r>
              <a:rPr lang="en-US" dirty="0" smtClean="0"/>
              <a:t>Consistent timing (beam/RF pulses, ramps, …)</a:t>
            </a:r>
          </a:p>
          <a:p>
            <a:pPr lvl="1"/>
            <a:r>
              <a:rPr lang="en-US" dirty="0" smtClean="0"/>
              <a:t>Must bring accelerator physics into control system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Physics-driven </a:t>
            </a:r>
            <a:r>
              <a:rPr lang="en-US" b="1" dirty="0" smtClean="0">
                <a:solidFill>
                  <a:srgbClr val="FF0000"/>
                </a:solidFill>
              </a:rPr>
              <a:t>machine model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Physics parameters for tuning accelerators</a:t>
            </a:r>
          </a:p>
          <a:p>
            <a:pPr lvl="2"/>
            <a:r>
              <a:rPr lang="en-US" dirty="0" smtClean="0"/>
              <a:t>Beam parameters: ion type, energy, …</a:t>
            </a:r>
          </a:p>
          <a:p>
            <a:pPr lvl="2"/>
            <a:r>
              <a:rPr lang="en-US" dirty="0" smtClean="0"/>
              <a:t>Machine parameters: beam optic, tunes, …</a:t>
            </a:r>
          </a:p>
          <a:p>
            <a:pPr lvl="1"/>
            <a:r>
              <a:rPr lang="en-US" dirty="0" smtClean="0"/>
              <a:t>Translation into consistent set values and timing</a:t>
            </a:r>
          </a:p>
          <a:p>
            <a:pPr lvl="1"/>
            <a:r>
              <a:rPr lang="en-US" dirty="0" smtClean="0"/>
              <a:t>Applications for managing settings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Relevance for commissioning</a:t>
            </a:r>
          </a:p>
          <a:p>
            <a:pPr lvl="1"/>
            <a:r>
              <a:rPr lang="en-US" dirty="0" smtClean="0"/>
              <a:t>Models required from integration tests on</a:t>
            </a:r>
          </a:p>
          <a:p>
            <a:pPr lvl="3"/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11.11.2024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SFRS Controls Workshop / Model</a:t>
            </a:r>
            <a:endParaRPr lang="de-DE"/>
          </a:p>
        </p:txBody>
      </p:sp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5201277" y="1224679"/>
            <a:ext cx="3466496" cy="2457692"/>
            <a:chOff x="4668975" y="1280067"/>
            <a:chExt cx="4040915" cy="2864946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8975" y="1280067"/>
              <a:ext cx="4040915" cy="2864946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7715975" y="3485555"/>
              <a:ext cx="91691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de-DE" sz="1100" b="1" dirty="0" smtClean="0">
                  <a:solidFill>
                    <a:srgbClr val="FF00FF"/>
                  </a:solidFill>
                </a:rPr>
                <a:t>Early Science</a:t>
              </a:r>
            </a:p>
          </p:txBody>
        </p:sp>
        <p:sp>
          <p:nvSpPr>
            <p:cNvPr id="20" name="Ellipse 19"/>
            <p:cNvSpPr/>
            <p:nvPr/>
          </p:nvSpPr>
          <p:spPr>
            <a:xfrm rot="19210176">
              <a:off x="6766479" y="3160476"/>
              <a:ext cx="337170" cy="211735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6491354" y="2212041"/>
              <a:ext cx="1147625" cy="1358153"/>
            </a:xfrm>
            <a:custGeom>
              <a:avLst/>
              <a:gdLst>
                <a:gd name="connsiteX0" fmla="*/ 64087 w 1147625"/>
                <a:gd name="connsiteY0" fmla="*/ 0 h 1358153"/>
                <a:gd name="connsiteX1" fmla="*/ 70811 w 1147625"/>
                <a:gd name="connsiteY1" fmla="*/ 127747 h 1358153"/>
                <a:gd name="connsiteX2" fmla="*/ 783505 w 1147625"/>
                <a:gd name="connsiteY2" fmla="*/ 208430 h 1358153"/>
                <a:gd name="connsiteX3" fmla="*/ 1052446 w 1147625"/>
                <a:gd name="connsiteY3" fmla="*/ 497541 h 1358153"/>
                <a:gd name="connsiteX4" fmla="*/ 1146575 w 1147625"/>
                <a:gd name="connsiteY4" fmla="*/ 665630 h 1358153"/>
                <a:gd name="connsiteX5" fmla="*/ 1099511 w 1147625"/>
                <a:gd name="connsiteY5" fmla="*/ 833718 h 1358153"/>
                <a:gd name="connsiteX6" fmla="*/ 1045722 w 1147625"/>
                <a:gd name="connsiteY6" fmla="*/ 880783 h 1358153"/>
                <a:gd name="connsiteX7" fmla="*/ 931422 w 1147625"/>
                <a:gd name="connsiteY7" fmla="*/ 941294 h 1358153"/>
                <a:gd name="connsiteX8" fmla="*/ 823846 w 1147625"/>
                <a:gd name="connsiteY8" fmla="*/ 1048871 h 1358153"/>
                <a:gd name="connsiteX9" fmla="*/ 776781 w 1147625"/>
                <a:gd name="connsiteY9" fmla="*/ 1210235 h 1358153"/>
                <a:gd name="connsiteX10" fmla="*/ 615417 w 1147625"/>
                <a:gd name="connsiteY10" fmla="*/ 1358153 h 135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625" h="1358153">
                  <a:moveTo>
                    <a:pt x="64087" y="0"/>
                  </a:moveTo>
                  <a:cubicBezTo>
                    <a:pt x="7497" y="46504"/>
                    <a:pt x="-49092" y="93009"/>
                    <a:pt x="70811" y="127747"/>
                  </a:cubicBezTo>
                  <a:cubicBezTo>
                    <a:pt x="190714" y="162485"/>
                    <a:pt x="619899" y="146798"/>
                    <a:pt x="783505" y="208430"/>
                  </a:cubicBezTo>
                  <a:cubicBezTo>
                    <a:pt x="947111" y="270062"/>
                    <a:pt x="991934" y="421341"/>
                    <a:pt x="1052446" y="497541"/>
                  </a:cubicBezTo>
                  <a:cubicBezTo>
                    <a:pt x="1112958" y="573741"/>
                    <a:pt x="1138731" y="609601"/>
                    <a:pt x="1146575" y="665630"/>
                  </a:cubicBezTo>
                  <a:cubicBezTo>
                    <a:pt x="1154419" y="721660"/>
                    <a:pt x="1116320" y="797859"/>
                    <a:pt x="1099511" y="833718"/>
                  </a:cubicBezTo>
                  <a:cubicBezTo>
                    <a:pt x="1082702" y="869577"/>
                    <a:pt x="1073737" y="862854"/>
                    <a:pt x="1045722" y="880783"/>
                  </a:cubicBezTo>
                  <a:cubicBezTo>
                    <a:pt x="1017707" y="898712"/>
                    <a:pt x="968401" y="913279"/>
                    <a:pt x="931422" y="941294"/>
                  </a:cubicBezTo>
                  <a:cubicBezTo>
                    <a:pt x="894443" y="969309"/>
                    <a:pt x="849619" y="1004048"/>
                    <a:pt x="823846" y="1048871"/>
                  </a:cubicBezTo>
                  <a:cubicBezTo>
                    <a:pt x="798073" y="1093694"/>
                    <a:pt x="811519" y="1158688"/>
                    <a:pt x="776781" y="1210235"/>
                  </a:cubicBezTo>
                  <a:cubicBezTo>
                    <a:pt x="742043" y="1261782"/>
                    <a:pt x="678730" y="1309967"/>
                    <a:pt x="615417" y="1358153"/>
                  </a:cubicBezTo>
                </a:path>
              </a:pathLst>
            </a:custGeom>
            <a:noFill/>
            <a:ln w="50800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5649865" y="3765378"/>
            <a:ext cx="3060000" cy="1316825"/>
            <a:chOff x="5649865" y="3765378"/>
            <a:chExt cx="3060000" cy="131682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865" y="3988756"/>
              <a:ext cx="3060000" cy="1093447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>
            <a:xfrm>
              <a:off x="5772277" y="3765378"/>
              <a:ext cx="2815194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000" i="1" dirty="0" smtClean="0"/>
                <a:t>Beam optic from SIS18 to SFRS (T1S1, T1S2)</a:t>
              </a:r>
              <a:endParaRPr lang="de-DE" sz="1000" i="1" dirty="0" smtClean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649865" y="5059360"/>
            <a:ext cx="3060000" cy="1300718"/>
            <a:chOff x="5649865" y="5059360"/>
            <a:chExt cx="3060000" cy="1300718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865" y="5266801"/>
              <a:ext cx="3060000" cy="1093277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5726423" y="5059360"/>
              <a:ext cx="2837636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000" i="1" dirty="0" smtClean="0"/>
                <a:t>Beam optic from SIS18 to SFRS (TSX1, TSF1)</a:t>
              </a:r>
              <a:endParaRPr lang="de-DE" sz="10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14559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4CC22-ADC7-AC10-0B80-0B7F18E6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modeling with LSA in a nutshell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D40751-F5F0-DBDC-7EF6-E64CF8C913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Machine represented </a:t>
            </a:r>
            <a:r>
              <a:rPr lang="en-US" dirty="0" smtClean="0"/>
              <a:t>by </a:t>
            </a:r>
            <a:r>
              <a:rPr lang="en-US" b="1" dirty="0"/>
              <a:t>parameters</a:t>
            </a:r>
          </a:p>
          <a:p>
            <a:pPr lvl="1"/>
            <a:r>
              <a:rPr lang="en-US" dirty="0"/>
              <a:t>Linked to logical or physical devices</a:t>
            </a:r>
          </a:p>
          <a:p>
            <a:pPr lvl="1"/>
            <a:r>
              <a:rPr lang="en-US" b="1" dirty="0" smtClean="0"/>
              <a:t>Hierarchy</a:t>
            </a:r>
            <a:r>
              <a:rPr lang="en-US" dirty="0" smtClean="0"/>
              <a:t> </a:t>
            </a:r>
            <a:r>
              <a:rPr lang="en-US" dirty="0"/>
              <a:t>from physics to hardware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Cycles organized in contexts</a:t>
            </a:r>
          </a:p>
          <a:p>
            <a:pPr lvl="1"/>
            <a:r>
              <a:rPr lang="en-US" dirty="0"/>
              <a:t>Basic unit: </a:t>
            </a:r>
            <a:r>
              <a:rPr lang="en-US" b="1" dirty="0"/>
              <a:t>beam process</a:t>
            </a:r>
          </a:p>
          <a:p>
            <a:pPr lvl="1"/>
            <a:r>
              <a:rPr lang="en-US" dirty="0"/>
              <a:t>Grouping into chains and sub-chains</a:t>
            </a:r>
          </a:p>
          <a:p>
            <a:pPr lvl="1"/>
            <a:endParaRPr lang="en-US" dirty="0"/>
          </a:p>
          <a:p>
            <a:r>
              <a:rPr lang="en-US" dirty="0"/>
              <a:t>Values represented as </a:t>
            </a:r>
            <a:r>
              <a:rPr lang="en-US" b="1" dirty="0"/>
              <a:t>settings</a:t>
            </a:r>
          </a:p>
          <a:p>
            <a:pPr lvl="1"/>
            <a:r>
              <a:rPr lang="en-US" dirty="0"/>
              <a:t>Value of parameter in beam process</a:t>
            </a:r>
          </a:p>
          <a:p>
            <a:pPr lvl="1"/>
            <a:r>
              <a:rPr lang="en-US" dirty="0" smtClean="0"/>
              <a:t>Stored </a:t>
            </a:r>
            <a:r>
              <a:rPr lang="en-US" dirty="0"/>
              <a:t>in LSA-DB including history</a:t>
            </a:r>
          </a:p>
          <a:p>
            <a:pPr lvl="1"/>
            <a:r>
              <a:rPr lang="en-US" dirty="0"/>
              <a:t>HW settings get sent to </a:t>
            </a:r>
            <a:r>
              <a:rPr lang="en-US" dirty="0" smtClean="0"/>
              <a:t>devices</a:t>
            </a:r>
          </a:p>
          <a:p>
            <a:pPr lvl="1"/>
            <a:endParaRPr lang="en-US" dirty="0"/>
          </a:p>
          <a:p>
            <a:r>
              <a:rPr lang="en-US" dirty="0"/>
              <a:t>Calculations implemented as </a:t>
            </a:r>
            <a:r>
              <a:rPr lang="en-US" b="1" dirty="0"/>
              <a:t>rules</a:t>
            </a:r>
          </a:p>
          <a:p>
            <a:pPr lvl="1"/>
            <a:r>
              <a:rPr lang="en-US" dirty="0"/>
              <a:t>Translate from </a:t>
            </a:r>
            <a:r>
              <a:rPr lang="en-US" dirty="0" smtClean="0"/>
              <a:t>parent </a:t>
            </a:r>
            <a:r>
              <a:rPr lang="en-US" dirty="0"/>
              <a:t>to child settings</a:t>
            </a:r>
          </a:p>
          <a:p>
            <a:pPr lvl="1"/>
            <a:r>
              <a:rPr lang="en-US" dirty="0"/>
              <a:t>Called by LSA when values change (trim)</a:t>
            </a:r>
          </a:p>
          <a:p>
            <a:pPr lvl="1"/>
            <a:r>
              <a:rPr lang="en-US" dirty="0"/>
              <a:t>Java code mostly written by physics experts</a:t>
            </a:r>
          </a:p>
          <a:p>
            <a:pPr lvl="1"/>
            <a:r>
              <a:rPr lang="en-US" dirty="0"/>
              <a:t>Accelerator-specific </a:t>
            </a:r>
            <a:r>
              <a:rPr lang="en-US" b="1" dirty="0"/>
              <a:t>data</a:t>
            </a:r>
            <a:r>
              <a:rPr lang="en-US" dirty="0"/>
              <a:t> read from LSA-DB</a:t>
            </a:r>
          </a:p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6EBE1-158B-5797-3215-20DB7CB8C94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11.11.2024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679E79-4C8B-0E8A-0660-474607DD0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SFRS Controls Workshop / Model</a:t>
            </a:r>
            <a:endParaRPr lang="en-US"/>
          </a:p>
        </p:txBody>
      </p:sp>
      <p:grpSp>
        <p:nvGrpSpPr>
          <p:cNvPr id="8" name="Gruppieren 7"/>
          <p:cNvGrpSpPr/>
          <p:nvPr/>
        </p:nvGrpSpPr>
        <p:grpSpPr>
          <a:xfrm>
            <a:off x="5388715" y="1455341"/>
            <a:ext cx="3298917" cy="1273095"/>
            <a:chOff x="5388715" y="1455341"/>
            <a:chExt cx="3298917" cy="1273095"/>
          </a:xfrm>
        </p:grpSpPr>
        <p:grpSp>
          <p:nvGrpSpPr>
            <p:cNvPr id="9" name="Gruppieren 8"/>
            <p:cNvGrpSpPr/>
            <p:nvPr/>
          </p:nvGrpSpPr>
          <p:grpSpPr>
            <a:xfrm>
              <a:off x="5699108" y="1455341"/>
              <a:ext cx="2988524" cy="1273095"/>
              <a:chOff x="5699108" y="1726593"/>
              <a:chExt cx="2988524" cy="1273095"/>
            </a:xfrm>
          </p:grpSpPr>
          <p:cxnSp>
            <p:nvCxnSpPr>
              <p:cNvPr id="14" name="Gerade Verbindung mit Pfeil 13"/>
              <p:cNvCxnSpPr>
                <a:stCxn id="34" idx="2"/>
                <a:endCxn id="24" idx="0"/>
              </p:cNvCxnSpPr>
              <p:nvPr/>
            </p:nvCxnSpPr>
            <p:spPr>
              <a:xfrm flipH="1">
                <a:off x="6471194" y="1870666"/>
                <a:ext cx="709241" cy="669255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mit Pfeil 14"/>
              <p:cNvCxnSpPr>
                <a:stCxn id="34" idx="2"/>
                <a:endCxn id="25" idx="0"/>
              </p:cNvCxnSpPr>
              <p:nvPr/>
            </p:nvCxnSpPr>
            <p:spPr>
              <a:xfrm>
                <a:off x="7180435" y="1870666"/>
                <a:ext cx="735111" cy="676875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uppieren 15"/>
              <p:cNvGrpSpPr/>
              <p:nvPr/>
            </p:nvGrpSpPr>
            <p:grpSpPr>
              <a:xfrm>
                <a:off x="5699108" y="1726593"/>
                <a:ext cx="2988524" cy="144572"/>
                <a:chOff x="5699108" y="1726593"/>
                <a:chExt cx="2988524" cy="144572"/>
              </a:xfrm>
            </p:grpSpPr>
            <p:sp>
              <p:nvSpPr>
                <p:cNvPr id="32" name="Textfeld 31"/>
                <p:cNvSpPr txBox="1"/>
                <p:nvPr/>
              </p:nvSpPr>
              <p:spPr>
                <a:xfrm>
                  <a:off x="5699108" y="1727092"/>
                  <a:ext cx="693583" cy="144073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SIS18BEAM/QH</a:t>
                  </a:r>
                </a:p>
              </p:txBody>
            </p:sp>
            <p:sp>
              <p:nvSpPr>
                <p:cNvPr id="33" name="Textfeld 32"/>
                <p:cNvSpPr txBox="1"/>
                <p:nvPr/>
              </p:nvSpPr>
              <p:spPr>
                <a:xfrm>
                  <a:off x="7998858" y="1727092"/>
                  <a:ext cx="688774" cy="144073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SIS18BEAM/QV</a:t>
                  </a:r>
                </a:p>
              </p:txBody>
            </p:sp>
            <p:sp>
              <p:nvSpPr>
                <p:cNvPr id="34" name="Textfeld 33"/>
                <p:cNvSpPr txBox="1"/>
                <p:nvPr/>
              </p:nvSpPr>
              <p:spPr>
                <a:xfrm>
                  <a:off x="6771928" y="1726593"/>
                  <a:ext cx="817014" cy="144073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SIS18BEAM/BRHO</a:t>
                  </a:r>
                </a:p>
              </p:txBody>
            </p:sp>
          </p:grpSp>
          <p:cxnSp>
            <p:nvCxnSpPr>
              <p:cNvPr id="17" name="Gerade Verbindung mit Pfeil 16"/>
              <p:cNvCxnSpPr>
                <a:stCxn id="33" idx="2"/>
                <a:endCxn id="23" idx="0"/>
              </p:cNvCxnSpPr>
              <p:nvPr/>
            </p:nvCxnSpPr>
            <p:spPr>
              <a:xfrm flipH="1">
                <a:off x="7915546" y="1871165"/>
                <a:ext cx="427699" cy="33156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/>
              <p:cNvCxnSpPr>
                <a:stCxn id="32" idx="2"/>
                <a:endCxn id="22" idx="0"/>
              </p:cNvCxnSpPr>
              <p:nvPr/>
            </p:nvCxnSpPr>
            <p:spPr>
              <a:xfrm>
                <a:off x="6045900" y="1871165"/>
                <a:ext cx="425294" cy="32394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uppieren 18"/>
              <p:cNvGrpSpPr/>
              <p:nvPr/>
            </p:nvGrpSpPr>
            <p:grpSpPr>
              <a:xfrm>
                <a:off x="5798993" y="2195105"/>
                <a:ext cx="2788754" cy="804583"/>
                <a:chOff x="5771123" y="2195105"/>
                <a:chExt cx="2788754" cy="804583"/>
              </a:xfrm>
            </p:grpSpPr>
            <p:sp>
              <p:nvSpPr>
                <p:cNvPr id="22" name="Textfeld 21"/>
                <p:cNvSpPr txBox="1"/>
                <p:nvPr/>
              </p:nvSpPr>
              <p:spPr>
                <a:xfrm>
                  <a:off x="5907378" y="2195105"/>
                  <a:ext cx="1071891" cy="144073"/>
                </a:xfrm>
                <a:prstGeom prst="rect">
                  <a:avLst/>
                </a:prstGeom>
                <a:solidFill>
                  <a:srgbClr val="9BBB59">
                    <a:lumMod val="60000"/>
                    <a:lumOff val="40000"/>
                  </a:srgb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700" kern="0" dirty="0" smtClean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LOGICAL.GS01QS1F</a:t>
                  </a: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/KL</a:t>
                  </a: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7351730" y="2202725"/>
                  <a:ext cx="1071892" cy="144073"/>
                </a:xfrm>
                <a:prstGeom prst="rect">
                  <a:avLst/>
                </a:prstGeom>
                <a:solidFill>
                  <a:srgbClr val="9BBB59">
                    <a:lumMod val="60000"/>
                    <a:lumOff val="40000"/>
                  </a:srgb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lang="de-DE" sz="700" kern="0" dirty="0" smtClean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LOGICAL.GS01QS2D</a:t>
                  </a: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/KL</a:t>
                  </a:r>
                </a:p>
              </p:txBody>
            </p:sp>
            <p:sp>
              <p:nvSpPr>
                <p:cNvPr id="24" name="Textfeld 23"/>
                <p:cNvSpPr txBox="1"/>
                <p:nvPr/>
              </p:nvSpPr>
              <p:spPr>
                <a:xfrm>
                  <a:off x="5907378" y="2539921"/>
                  <a:ext cx="1071891" cy="144073"/>
                </a:xfrm>
                <a:prstGeom prst="rect">
                  <a:avLst/>
                </a:prstGeom>
                <a:solidFill>
                  <a:srgbClr val="9BBB59">
                    <a:lumMod val="60000"/>
                    <a:lumOff val="40000"/>
                  </a:srgb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lang="de-DE" sz="700" kern="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LOGICAL.GS01QS1F</a:t>
                  </a: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/BL</a:t>
                  </a:r>
                </a:p>
              </p:txBody>
            </p:sp>
            <p:sp>
              <p:nvSpPr>
                <p:cNvPr id="25" name="Textfeld 24"/>
                <p:cNvSpPr txBox="1"/>
                <p:nvPr/>
              </p:nvSpPr>
              <p:spPr>
                <a:xfrm>
                  <a:off x="7351730" y="2547541"/>
                  <a:ext cx="1071892" cy="144073"/>
                </a:xfrm>
                <a:prstGeom prst="rect">
                  <a:avLst/>
                </a:prstGeom>
                <a:solidFill>
                  <a:srgbClr val="9BBB59">
                    <a:lumMod val="60000"/>
                    <a:lumOff val="40000"/>
                  </a:srgb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lang="de-DE" sz="700" kern="0" dirty="0" smtClean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LOGICAL.GS01QS2D</a:t>
                  </a: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/BL</a:t>
                  </a:r>
                </a:p>
              </p:txBody>
            </p:sp>
            <p:sp>
              <p:nvSpPr>
                <p:cNvPr id="26" name="Textfeld 25"/>
                <p:cNvSpPr txBox="1"/>
                <p:nvPr/>
              </p:nvSpPr>
              <p:spPr>
                <a:xfrm>
                  <a:off x="5771123" y="2855615"/>
                  <a:ext cx="1344402" cy="144073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lang="de-DE" sz="700" kern="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GS01QS1F</a:t>
                  </a: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/</a:t>
                  </a:r>
                  <a:r>
                    <a:rPr kumimoji="0" lang="de-DE" sz="7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Setting#current</a:t>
                  </a:r>
                  <a:endParaRPr kumimoji="0" lang="de-DE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7" name="Textfeld 26"/>
                <p:cNvSpPr txBox="1"/>
                <p:nvPr/>
              </p:nvSpPr>
              <p:spPr>
                <a:xfrm>
                  <a:off x="7215474" y="2855615"/>
                  <a:ext cx="1344403" cy="144073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lang="de-DE" sz="700" kern="0" dirty="0" smtClean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GS01QS2D/</a:t>
                  </a:r>
                  <a:r>
                    <a:rPr lang="de-DE" sz="700" kern="0" dirty="0" err="1" smtClean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Setting#current</a:t>
                  </a:r>
                  <a:endParaRPr kumimoji="0" lang="de-DE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8" name="Gerade Verbindung mit Pfeil 27"/>
                <p:cNvCxnSpPr>
                  <a:stCxn id="23" idx="2"/>
                  <a:endCxn id="25" idx="0"/>
                </p:cNvCxnSpPr>
                <p:nvPr/>
              </p:nvCxnSpPr>
              <p:spPr>
                <a:xfrm>
                  <a:off x="7887676" y="2346798"/>
                  <a:ext cx="0" cy="200743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stealth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 Verbindung mit Pfeil 28"/>
                <p:cNvCxnSpPr>
                  <a:stCxn id="25" idx="2"/>
                  <a:endCxn id="27" idx="0"/>
                </p:cNvCxnSpPr>
                <p:nvPr/>
              </p:nvCxnSpPr>
              <p:spPr>
                <a:xfrm>
                  <a:off x="7887676" y="2691614"/>
                  <a:ext cx="0" cy="16400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stealth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 Verbindung mit Pfeil 29"/>
                <p:cNvCxnSpPr/>
                <p:nvPr/>
              </p:nvCxnSpPr>
              <p:spPr>
                <a:xfrm>
                  <a:off x="6443323" y="2339178"/>
                  <a:ext cx="1" cy="200743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stealth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 Verbindung mit Pfeil 30"/>
                <p:cNvCxnSpPr/>
                <p:nvPr/>
              </p:nvCxnSpPr>
              <p:spPr>
                <a:xfrm>
                  <a:off x="6443323" y="2683994"/>
                  <a:ext cx="0" cy="17162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stealth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Gerade Verbindung mit Pfeil 19"/>
              <p:cNvCxnSpPr>
                <a:stCxn id="32" idx="2"/>
                <a:endCxn id="23" idx="0"/>
              </p:cNvCxnSpPr>
              <p:nvPr/>
            </p:nvCxnSpPr>
            <p:spPr>
              <a:xfrm>
                <a:off x="6045900" y="1871165"/>
                <a:ext cx="1869646" cy="33156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20"/>
              <p:cNvCxnSpPr>
                <a:stCxn id="33" idx="2"/>
                <a:endCxn id="22" idx="0"/>
              </p:cNvCxnSpPr>
              <p:nvPr/>
            </p:nvCxnSpPr>
            <p:spPr>
              <a:xfrm flipH="1">
                <a:off x="6471194" y="1871165"/>
                <a:ext cx="1872051" cy="32394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/>
            <p:cNvGrpSpPr/>
            <p:nvPr/>
          </p:nvGrpSpPr>
          <p:grpSpPr>
            <a:xfrm>
              <a:off x="5388715" y="1455619"/>
              <a:ext cx="111660" cy="1272817"/>
              <a:chOff x="5265975" y="1455619"/>
              <a:chExt cx="111660" cy="1272817"/>
            </a:xfrm>
          </p:grpSpPr>
          <p:sp>
            <p:nvSpPr>
              <p:cNvPr id="11" name="AutoShape 56"/>
              <p:cNvSpPr>
                <a:spLocks noChangeArrowheads="1"/>
              </p:cNvSpPr>
              <p:nvPr/>
            </p:nvSpPr>
            <p:spPr bwMode="auto">
              <a:xfrm>
                <a:off x="5265975" y="1455619"/>
                <a:ext cx="111660" cy="1272817"/>
              </a:xfrm>
              <a:prstGeom prst="downArrow">
                <a:avLst>
                  <a:gd name="adj1" fmla="val 100000"/>
                  <a:gd name="adj2" fmla="val 25192"/>
                </a:avLst>
              </a:prstGeom>
              <a:gradFill rotWithShape="1">
                <a:gsLst>
                  <a:gs pos="50000">
                    <a:schemeClr val="accent3"/>
                  </a:gs>
                  <a:gs pos="10000">
                    <a:schemeClr val="tx2">
                      <a:lumMod val="60000"/>
                      <a:lumOff val="40000"/>
                    </a:schemeClr>
                  </a:gs>
                  <a:gs pos="90000">
                    <a:srgbClr val="FFFF0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 rot="16200000">
                <a:off x="5175932" y="1582187"/>
                <a:ext cx="291747" cy="92333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600" b="1" dirty="0" err="1" smtClean="0">
                    <a:solidFill>
                      <a:schemeClr val="bg1"/>
                    </a:solidFill>
                  </a:rPr>
                  <a:t>Physics</a:t>
                </a:r>
                <a:endParaRPr lang="de-DE" sz="6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 rot="16200000">
                <a:off x="5153490" y="2452385"/>
                <a:ext cx="336631" cy="92333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600" dirty="0" smtClean="0"/>
                  <a:t>Hardware</a:t>
                </a:r>
              </a:p>
            </p:txBody>
          </p:sp>
        </p:grpSp>
      </p:grpSp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953518"/>
              </p:ext>
            </p:extLst>
          </p:nvPr>
        </p:nvGraphicFramePr>
        <p:xfrm>
          <a:off x="5496054" y="4171634"/>
          <a:ext cx="3100755" cy="76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5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Setting of tune parameter</a:t>
                      </a:r>
                      <a:endParaRPr lang="en-US" sz="800" noProof="0" dirty="0"/>
                    </a:p>
                  </a:txBody>
                  <a:tcPr marL="54000" marR="54000" marT="28800" marB="28800"/>
                </a:tc>
                <a:tc hMerge="1">
                  <a:txBody>
                    <a:bodyPr/>
                    <a:lstStyle/>
                    <a:p>
                      <a:pPr algn="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28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Parameter</a:t>
                      </a:r>
                      <a:endParaRPr lang="en-US" sz="800" noProof="0" dirty="0"/>
                    </a:p>
                  </a:txBody>
                  <a:tcPr marL="54000" marR="54000" marT="28800" marB="28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noProof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SIS18BEAM/QH</a:t>
                      </a:r>
                      <a:endParaRPr lang="en-US" sz="800" b="0" noProof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4000" marR="54000" marT="28800" marB="28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28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Beam process</a:t>
                      </a:r>
                      <a:endParaRPr lang="en-US" sz="800" noProof="0" dirty="0"/>
                    </a:p>
                  </a:txBody>
                  <a:tcPr marL="54000" marR="54000" marT="28800" marB="28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noProof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P.SIS18.RING_INJECTION</a:t>
                      </a:r>
                      <a:endParaRPr lang="en-US" sz="900" noProof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4000" marR="54000" marT="28800" marB="28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28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Value</a:t>
                      </a:r>
                      <a:endParaRPr lang="en-US" sz="800" noProof="0" dirty="0"/>
                    </a:p>
                  </a:txBody>
                  <a:tcPr marL="54000" marR="54000" marT="28800" marB="28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noProof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Constant</a:t>
                      </a:r>
                      <a:r>
                        <a:rPr lang="en-US" sz="900" baseline="0" noProof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function = </a:t>
                      </a:r>
                      <a:r>
                        <a:rPr lang="en-US" sz="900" noProof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4.28</a:t>
                      </a:r>
                      <a:endParaRPr lang="en-US" sz="900" noProof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4000" marR="54000" marT="28800" marB="28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6" name="Gruppieren 35"/>
          <p:cNvGrpSpPr/>
          <p:nvPr/>
        </p:nvGrpSpPr>
        <p:grpSpPr>
          <a:xfrm>
            <a:off x="5517432" y="5231960"/>
            <a:ext cx="2760651" cy="1252336"/>
            <a:chOff x="5690841" y="5177911"/>
            <a:chExt cx="2760651" cy="1252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feld 36"/>
                <p:cNvSpPr txBox="1"/>
                <p:nvPr/>
              </p:nvSpPr>
              <p:spPr>
                <a:xfrm>
                  <a:off x="6016936" y="5177911"/>
                  <a:ext cx="2087559" cy="350545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𝐾𝐿</m:t>
                            </m:r>
                          </m:e>
                          <m:sub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de-DE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𝐾𝐿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b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𝐾𝐿</m:t>
                                </m:r>
                              </m:e>
                              <m:sub>
                                <m: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1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de-DE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1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bSup>
                        <m:r>
                          <a:rPr lang="de-DE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1100" dirty="0" smtClean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936" y="5177911"/>
                  <a:ext cx="2087559" cy="350545"/>
                </a:xfrm>
                <a:prstGeom prst="rect">
                  <a:avLst/>
                </a:prstGeom>
                <a:blipFill>
                  <a:blip r:embed="rId2"/>
                  <a:stretch>
                    <a:fillRect l="-877" r="-2339" b="-1551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uppieren 37"/>
            <p:cNvGrpSpPr/>
            <p:nvPr/>
          </p:nvGrpSpPr>
          <p:grpSpPr>
            <a:xfrm>
              <a:off x="5690841" y="5600733"/>
              <a:ext cx="2760651" cy="829514"/>
              <a:chOff x="5160371" y="5663943"/>
              <a:chExt cx="2760651" cy="829514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5926174" y="5742458"/>
                <a:ext cx="1208147" cy="648016"/>
                <a:chOff x="5329144" y="5732587"/>
                <a:chExt cx="939698" cy="648016"/>
              </a:xfrm>
            </p:grpSpPr>
            <p:grpSp>
              <p:nvGrpSpPr>
                <p:cNvPr id="50" name="Gruppieren 49"/>
                <p:cNvGrpSpPr/>
                <p:nvPr/>
              </p:nvGrpSpPr>
              <p:grpSpPr>
                <a:xfrm>
                  <a:off x="5329144" y="5732587"/>
                  <a:ext cx="939698" cy="648016"/>
                  <a:chOff x="5329144" y="5732587"/>
                  <a:chExt cx="939698" cy="606038"/>
                </a:xfrm>
              </p:grpSpPr>
              <p:sp>
                <p:nvSpPr>
                  <p:cNvPr id="53" name="Flussdiagramm: Magnetplattenspeicher 52"/>
                  <p:cNvSpPr/>
                  <p:nvPr/>
                </p:nvSpPr>
                <p:spPr>
                  <a:xfrm>
                    <a:off x="5329144" y="5732587"/>
                    <a:ext cx="939698" cy="606038"/>
                  </a:xfrm>
                  <a:prstGeom prst="flowChartMagneticDisk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54" name="Textfeld 53"/>
                  <p:cNvSpPr txBox="1"/>
                  <p:nvPr/>
                </p:nvSpPr>
                <p:spPr>
                  <a:xfrm>
                    <a:off x="5632807" y="5756772"/>
                    <a:ext cx="332371" cy="107252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800" b="1" dirty="0" smtClean="0">
                        <a:solidFill>
                          <a:schemeClr val="bg1"/>
                        </a:solidFill>
                      </a:rPr>
                      <a:t>LSA DB</a:t>
                    </a:r>
                    <a:endParaRPr lang="de-DE" sz="800" b="1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feld 50"/>
                    <p:cNvSpPr txBox="1"/>
                    <p:nvPr/>
                  </p:nvSpPr>
                  <p:spPr>
                    <a:xfrm>
                      <a:off x="5846048" y="5983989"/>
                      <a:ext cx="332334" cy="318613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10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𝐾𝐿</m:t>
                                    </m:r>
                                  </m:e>
                                  <m:sub>
                                    <m: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den>
                            </m:f>
                          </m:oMath>
                        </m:oMathPara>
                      </a14:m>
                      <a:endParaRPr lang="de-DE" sz="1000" dirty="0" smtClean="0"/>
                    </a:p>
                  </p:txBody>
                </p:sp>
              </mc:Choice>
              <mc:Fallback xmlns="">
                <p:sp>
                  <p:nvSpPr>
                    <p:cNvPr id="13" name="Textfeld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6048" y="5983989"/>
                      <a:ext cx="332334" cy="318613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t="-5769" b="-173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feld 51"/>
                    <p:cNvSpPr txBox="1"/>
                    <p:nvPr/>
                  </p:nvSpPr>
                  <p:spPr>
                    <a:xfrm>
                      <a:off x="5588790" y="6048779"/>
                      <a:ext cx="316945" cy="1869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>
                      <a:defPPr>
                        <a:defRPr lang="de-DE"/>
                      </a:defPPr>
                      <a:lvl1pPr>
                        <a:defRPr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000">
                                    <a:latin typeface="Cambria Math" panose="02040503050406030204" pitchFamily="18" charset="0"/>
                                  </a:rPr>
                                  <m:t>𝐾𝐿</m:t>
                                </m:r>
                              </m:e>
                              <m:sub>
                                <m: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000" dirty="0"/>
                    </a:p>
                  </p:txBody>
                </p:sp>
              </mc:Choice>
              <mc:Fallback xmlns="">
                <p:sp>
                  <p:nvSpPr>
                    <p:cNvPr id="43" name="Textfeld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88790" y="6048779"/>
                      <a:ext cx="316945" cy="18691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3226" b="-129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0" name="Rechteck 39"/>
              <p:cNvSpPr/>
              <p:nvPr/>
            </p:nvSpPr>
            <p:spPr>
              <a:xfrm>
                <a:off x="5160371" y="5959717"/>
                <a:ext cx="540000" cy="2160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0" tIns="0" rIns="0" bIns="0" anchor="ctr" anchorCtr="1" compatLnSpc="0"/>
              <a:lstStyle/>
              <a:p>
                <a:pPr lvl="0" algn="l" rtl="0" hangingPunct="0">
                  <a:buNone/>
                  <a:tabLst/>
                </a:pPr>
                <a:r>
                  <a:rPr lang="de-DE" sz="900" b="1" dirty="0">
                    <a:solidFill>
                      <a:schemeClr val="bg1"/>
                    </a:solidFill>
                    <a:latin typeface="Arial" pitchFamily="34"/>
                    <a:ea typeface="Times New Roman" pitchFamily="18"/>
                    <a:cs typeface="Times New Roman" pitchFamily="18"/>
                  </a:rPr>
                  <a:t>MADX</a:t>
                </a:r>
                <a:endParaRPr lang="de-DE" sz="1400" b="1" dirty="0">
                  <a:solidFill>
                    <a:schemeClr val="bg1"/>
                  </a:solidFill>
                  <a:latin typeface="Arial" pitchFamily="34"/>
                  <a:ea typeface="Times New Roman" pitchFamily="18"/>
                  <a:cs typeface="Times New Roman" pitchFamily="1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feld 40"/>
                  <p:cNvSpPr txBox="1"/>
                  <p:nvPr/>
                </p:nvSpPr>
                <p:spPr>
                  <a:xfrm>
                    <a:off x="5992670" y="6045792"/>
                    <a:ext cx="263149" cy="192745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1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</m:oMath>
                      </m:oMathPara>
                    </a14:m>
                    <a:endParaRPr lang="de-DE" sz="1000" dirty="0" smtClean="0"/>
                  </a:p>
                </p:txBody>
              </p:sp>
            </mc:Choice>
            <mc:Fallback xmlns="">
              <p:sp>
                <p:nvSpPr>
                  <p:cNvPr id="45" name="Textfeld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2670" y="6045792"/>
                    <a:ext cx="263149" cy="19274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6279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Gruppieren 41"/>
              <p:cNvGrpSpPr/>
              <p:nvPr/>
            </p:nvGrpSpPr>
            <p:grpSpPr>
              <a:xfrm>
                <a:off x="7351792" y="5663943"/>
                <a:ext cx="569230" cy="829514"/>
                <a:chOff x="7272011" y="5719176"/>
                <a:chExt cx="569230" cy="829514"/>
              </a:xfrm>
            </p:grpSpPr>
            <p:sp>
              <p:nvSpPr>
                <p:cNvPr id="47" name="Abgerundetes Rechteck 46"/>
                <p:cNvSpPr/>
                <p:nvPr/>
              </p:nvSpPr>
              <p:spPr>
                <a:xfrm>
                  <a:off x="7272011" y="5946993"/>
                  <a:ext cx="569230" cy="34958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000" dirty="0" smtClean="0">
                      <a:solidFill>
                        <a:schemeClr val="accent1"/>
                      </a:solidFill>
                    </a:rPr>
                    <a:t>Java </a:t>
                  </a:r>
                  <a:r>
                    <a:rPr lang="de-DE" sz="1000" dirty="0" err="1" smtClean="0">
                      <a:solidFill>
                        <a:schemeClr val="accent1"/>
                      </a:solidFill>
                    </a:rPr>
                    <a:t>code</a:t>
                  </a:r>
                  <a:endParaRPr lang="de-DE" sz="10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8" name="Rechteck 47"/>
                <p:cNvSpPr/>
                <p:nvPr/>
              </p:nvSpPr>
              <p:spPr>
                <a:xfrm>
                  <a:off x="7376626" y="5719176"/>
                  <a:ext cx="360000" cy="144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000" dirty="0" smtClean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QH</a:t>
                  </a:r>
                  <a:endParaRPr lang="de-DE" sz="1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9" name="Rechteck 48"/>
                <p:cNvSpPr/>
                <p:nvPr/>
              </p:nvSpPr>
              <p:spPr>
                <a:xfrm>
                  <a:off x="7376626" y="6404690"/>
                  <a:ext cx="360000" cy="14400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000" dirty="0" smtClean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KL</a:t>
                  </a:r>
                  <a:endParaRPr lang="de-DE" sz="1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cxnSp>
            <p:nvCxnSpPr>
              <p:cNvPr id="43" name="Gerade Verbindung mit Pfeil 42"/>
              <p:cNvCxnSpPr>
                <a:stCxn id="48" idx="2"/>
                <a:endCxn id="47" idx="0"/>
              </p:cNvCxnSpPr>
              <p:nvPr/>
            </p:nvCxnSpPr>
            <p:spPr>
              <a:xfrm>
                <a:off x="7636407" y="5807943"/>
                <a:ext cx="0" cy="8381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mit Pfeil 43"/>
              <p:cNvCxnSpPr>
                <a:stCxn id="47" idx="2"/>
                <a:endCxn id="49" idx="0"/>
              </p:cNvCxnSpPr>
              <p:nvPr/>
            </p:nvCxnSpPr>
            <p:spPr>
              <a:xfrm>
                <a:off x="7636407" y="6241340"/>
                <a:ext cx="0" cy="10811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44"/>
              <p:cNvCxnSpPr>
                <a:stCxn id="40" idx="3"/>
                <a:endCxn id="53" idx="2"/>
              </p:cNvCxnSpPr>
              <p:nvPr/>
            </p:nvCxnSpPr>
            <p:spPr>
              <a:xfrm flipV="1">
                <a:off x="5700371" y="6066466"/>
                <a:ext cx="225803" cy="1251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prstDash val="sysDot"/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mit Pfeil 45"/>
              <p:cNvCxnSpPr>
                <a:stCxn id="53" idx="4"/>
                <a:endCxn id="47" idx="1"/>
              </p:cNvCxnSpPr>
              <p:nvPr/>
            </p:nvCxnSpPr>
            <p:spPr>
              <a:xfrm>
                <a:off x="7134321" y="6066466"/>
                <a:ext cx="217471" cy="84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prstDash val="sysDot"/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uppieren 54"/>
          <p:cNvGrpSpPr/>
          <p:nvPr/>
        </p:nvGrpSpPr>
        <p:grpSpPr>
          <a:xfrm>
            <a:off x="5500375" y="3078684"/>
            <a:ext cx="3100755" cy="768483"/>
            <a:chOff x="5398379" y="4287826"/>
            <a:chExt cx="3100755" cy="768483"/>
          </a:xfrm>
        </p:grpSpPr>
        <p:pic>
          <p:nvPicPr>
            <p:cNvPr id="56" name="Grafik 55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379" y="4287826"/>
              <a:ext cx="3100755" cy="768483"/>
            </a:xfrm>
            <a:prstGeom prst="rect">
              <a:avLst/>
            </a:prstGeom>
          </p:spPr>
        </p:pic>
        <p:grpSp>
          <p:nvGrpSpPr>
            <p:cNvPr id="57" name="Gruppieren 56"/>
            <p:cNvGrpSpPr/>
            <p:nvPr/>
          </p:nvGrpSpPr>
          <p:grpSpPr>
            <a:xfrm>
              <a:off x="5522534" y="4333125"/>
              <a:ext cx="2909071" cy="684000"/>
              <a:chOff x="5516397" y="4320851"/>
              <a:chExt cx="2909071" cy="684000"/>
            </a:xfrm>
          </p:grpSpPr>
          <p:sp>
            <p:nvSpPr>
              <p:cNvPr id="65" name="Rechteck 64"/>
              <p:cNvSpPr/>
              <p:nvPr/>
            </p:nvSpPr>
            <p:spPr>
              <a:xfrm>
                <a:off x="5596864" y="4320851"/>
                <a:ext cx="756000" cy="684000"/>
              </a:xfrm>
              <a:prstGeom prst="rect">
                <a:avLst/>
              </a:prstGeom>
              <a:solidFill>
                <a:schemeClr val="accent3">
                  <a:alpha val="37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6357242" y="4320851"/>
                <a:ext cx="288000" cy="684000"/>
              </a:xfrm>
              <a:prstGeom prst="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7" name="Rechteck 66"/>
              <p:cNvSpPr/>
              <p:nvPr/>
            </p:nvSpPr>
            <p:spPr>
              <a:xfrm>
                <a:off x="6641368" y="4320851"/>
                <a:ext cx="1357490" cy="684000"/>
              </a:xfrm>
              <a:prstGeom prst="rect">
                <a:avLst/>
              </a:prstGeom>
              <a:solidFill>
                <a:schemeClr val="accent3">
                  <a:alpha val="37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5516397" y="4320851"/>
                <a:ext cx="80467" cy="684000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9" name="Rechteck 68"/>
              <p:cNvSpPr/>
              <p:nvPr/>
            </p:nvSpPr>
            <p:spPr>
              <a:xfrm>
                <a:off x="7993468" y="4320851"/>
                <a:ext cx="432000" cy="684000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" name="Gruppieren 57"/>
            <p:cNvGrpSpPr/>
            <p:nvPr/>
          </p:nvGrpSpPr>
          <p:grpSpPr>
            <a:xfrm>
              <a:off x="5711507" y="4919338"/>
              <a:ext cx="1860795" cy="107722"/>
              <a:chOff x="5711507" y="4919338"/>
              <a:chExt cx="1860795" cy="107722"/>
            </a:xfrm>
          </p:grpSpPr>
          <p:sp>
            <p:nvSpPr>
              <p:cNvPr id="62" name="Textfeld 61"/>
              <p:cNvSpPr txBox="1"/>
              <p:nvPr/>
            </p:nvSpPr>
            <p:spPr>
              <a:xfrm>
                <a:off x="5711507" y="4919338"/>
                <a:ext cx="490519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 smtClean="0">
                    <a:solidFill>
                      <a:schemeClr val="accent3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INJECTION</a:t>
                </a: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6384070" y="4919338"/>
                <a:ext cx="218008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 smtClean="0">
                    <a:solidFill>
                      <a:schemeClr val="accent3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RAMP</a:t>
                </a: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7027281" y="4919338"/>
                <a:ext cx="545021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 smtClean="0">
                    <a:solidFill>
                      <a:schemeClr val="accent3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EXTRACTION</a:t>
                </a:r>
              </a:p>
            </p:txBody>
          </p:sp>
        </p:grpSp>
        <p:grpSp>
          <p:nvGrpSpPr>
            <p:cNvPr id="59" name="Gruppieren 58"/>
            <p:cNvGrpSpPr/>
            <p:nvPr/>
          </p:nvGrpSpPr>
          <p:grpSpPr>
            <a:xfrm>
              <a:off x="5535472" y="4347805"/>
              <a:ext cx="2845436" cy="107722"/>
              <a:chOff x="5535472" y="4347805"/>
              <a:chExt cx="2845436" cy="107722"/>
            </a:xfrm>
          </p:grpSpPr>
          <p:sp>
            <p:nvSpPr>
              <p:cNvPr id="60" name="Textfeld 59"/>
              <p:cNvSpPr txBox="1"/>
              <p:nvPr/>
            </p:nvSpPr>
            <p:spPr>
              <a:xfrm>
                <a:off x="8108398" y="4347805"/>
                <a:ext cx="272510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RESET</a:t>
                </a: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5535472" y="4347805"/>
                <a:ext cx="218008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INIT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91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76230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Project group “</a:t>
            </a:r>
            <a:r>
              <a:rPr lang="en-US" b="1" dirty="0" smtClean="0"/>
              <a:t>FAIR Data Supply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Mission: setting generation for FAIR (since 2009)</a:t>
            </a:r>
          </a:p>
          <a:p>
            <a:pPr lvl="1"/>
            <a:r>
              <a:rPr lang="en-US" dirty="0" smtClean="0"/>
              <a:t>Cross-department organization</a:t>
            </a:r>
          </a:p>
          <a:p>
            <a:pPr lvl="2"/>
            <a:r>
              <a:rPr lang="en-US" dirty="0" smtClean="0"/>
              <a:t>Maintenance of LSA framework: 1 FTE (ACO)</a:t>
            </a:r>
          </a:p>
          <a:p>
            <a:pPr lvl="2"/>
            <a:r>
              <a:rPr lang="en-US" dirty="0" smtClean="0"/>
              <a:t>Physics model</a:t>
            </a:r>
          </a:p>
          <a:p>
            <a:pPr lvl="3"/>
            <a:r>
              <a:rPr lang="en-US" dirty="0" smtClean="0"/>
              <a:t>Core team: 2 FTE model (SYS)</a:t>
            </a:r>
          </a:p>
          <a:p>
            <a:pPr lvl="3"/>
            <a:r>
              <a:rPr lang="en-US" dirty="0" smtClean="0"/>
              <a:t>Additional contributors from machines, e.g. SFRS</a:t>
            </a:r>
          </a:p>
          <a:p>
            <a:endParaRPr lang="en-US" dirty="0" smtClean="0"/>
          </a:p>
          <a:p>
            <a:r>
              <a:rPr lang="en-US" dirty="0" smtClean="0"/>
              <a:t>Modelers</a:t>
            </a:r>
            <a:r>
              <a:rPr lang="en-US" dirty="0"/>
              <a:t>’ </a:t>
            </a:r>
            <a:r>
              <a:rPr lang="en-US" dirty="0" smtClean="0"/>
              <a:t>job: physics</a:t>
            </a:r>
            <a:endParaRPr lang="en-US" dirty="0"/>
          </a:p>
          <a:p>
            <a:pPr lvl="1"/>
            <a:r>
              <a:rPr lang="en-US" dirty="0"/>
              <a:t>Collection of requirements on models</a:t>
            </a:r>
          </a:p>
          <a:p>
            <a:pPr lvl="1"/>
            <a:r>
              <a:rPr lang="en-US" dirty="0" smtClean="0"/>
              <a:t>Parameter hierarchy and algorithms (rules)</a:t>
            </a:r>
            <a:endParaRPr lang="en-US" dirty="0"/>
          </a:p>
          <a:p>
            <a:pPr lvl="1"/>
            <a:r>
              <a:rPr lang="en-US" dirty="0" smtClean="0"/>
              <a:t>Provision </a:t>
            </a:r>
            <a:r>
              <a:rPr lang="en-US" dirty="0"/>
              <a:t>of optics data and theory values</a:t>
            </a:r>
          </a:p>
          <a:p>
            <a:pPr lvl="1"/>
            <a:r>
              <a:rPr lang="en-US" dirty="0" smtClean="0"/>
              <a:t>Configuration of settings applications</a:t>
            </a:r>
          </a:p>
          <a:p>
            <a:pPr lvl="1"/>
            <a:endParaRPr lang="en-US" dirty="0"/>
          </a:p>
          <a:p>
            <a:r>
              <a:rPr lang="en-US" dirty="0" smtClean="0"/>
              <a:t>Models needs device data</a:t>
            </a:r>
          </a:p>
          <a:p>
            <a:pPr lvl="1"/>
            <a:r>
              <a:rPr lang="en-US" dirty="0" smtClean="0"/>
              <a:t>Used to calculate and check set values</a:t>
            </a:r>
          </a:p>
          <a:p>
            <a:pPr lvl="2"/>
            <a:r>
              <a:rPr lang="en-US" dirty="0" smtClean="0"/>
              <a:t>Calibration curves for all magnets</a:t>
            </a:r>
          </a:p>
          <a:p>
            <a:pPr lvl="2"/>
            <a:r>
              <a:rPr lang="en-US" dirty="0" smtClean="0"/>
              <a:t>Device limits (min/max values) for power converters</a:t>
            </a:r>
          </a:p>
          <a:p>
            <a:pPr lvl="1"/>
            <a:r>
              <a:rPr lang="en-US" dirty="0" smtClean="0"/>
              <a:t>Must be provided by technical groups via CDB</a:t>
            </a:r>
          </a:p>
          <a:p>
            <a:pPr marL="177800" lvl="1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11.11.2024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SFRS Controls Workshop / Model</a:t>
            </a:r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5402816" y="2726821"/>
            <a:ext cx="3245081" cy="2030839"/>
            <a:chOff x="5324910" y="4406781"/>
            <a:chExt cx="3245081" cy="2030839"/>
          </a:xfrm>
        </p:grpSpPr>
        <p:grpSp>
          <p:nvGrpSpPr>
            <p:cNvPr id="8" name="Gruppieren 7"/>
            <p:cNvGrpSpPr/>
            <p:nvPr/>
          </p:nvGrpSpPr>
          <p:grpSpPr>
            <a:xfrm>
              <a:off x="7630293" y="5304085"/>
              <a:ext cx="939698" cy="1133535"/>
              <a:chOff x="7630293" y="5304085"/>
              <a:chExt cx="939698" cy="1133535"/>
            </a:xfrm>
          </p:grpSpPr>
          <p:sp>
            <p:nvSpPr>
              <p:cNvPr id="57" name="Flussdiagramm: Magnetplattenspeicher 56"/>
              <p:cNvSpPr/>
              <p:nvPr/>
            </p:nvSpPr>
            <p:spPr>
              <a:xfrm>
                <a:off x="7630293" y="5304085"/>
                <a:ext cx="939698" cy="1133535"/>
              </a:xfrm>
              <a:prstGeom prst="flowChartMagneticDisk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000" dirty="0"/>
              </a:p>
            </p:txBody>
          </p:sp>
          <p:grpSp>
            <p:nvGrpSpPr>
              <p:cNvPr id="58" name="Gruppieren 57"/>
              <p:cNvGrpSpPr/>
              <p:nvPr/>
            </p:nvGrpSpPr>
            <p:grpSpPr>
              <a:xfrm>
                <a:off x="7779400" y="5709792"/>
                <a:ext cx="684002" cy="652409"/>
                <a:chOff x="7779400" y="5709792"/>
                <a:chExt cx="684002" cy="652409"/>
              </a:xfrm>
            </p:grpSpPr>
            <p:sp>
              <p:nvSpPr>
                <p:cNvPr id="59" name="Parallelogramm 58"/>
                <p:cNvSpPr/>
                <p:nvPr/>
              </p:nvSpPr>
              <p:spPr>
                <a:xfrm>
                  <a:off x="7779400" y="5845894"/>
                  <a:ext cx="684002" cy="108000"/>
                </a:xfrm>
                <a:prstGeom prst="parallelogram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Hierarchy files</a:t>
                  </a:r>
                  <a:endParaRPr lang="de-DE" sz="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Parallelogramm 59"/>
                <p:cNvSpPr/>
                <p:nvPr/>
              </p:nvSpPr>
              <p:spPr>
                <a:xfrm>
                  <a:off x="7779400" y="5981996"/>
                  <a:ext cx="684002" cy="108000"/>
                </a:xfrm>
                <a:prstGeom prst="parallelogram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Optics files</a:t>
                  </a:r>
                  <a:endParaRPr lang="de-DE" sz="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Parallelogramm 60"/>
                <p:cNvSpPr/>
                <p:nvPr/>
              </p:nvSpPr>
              <p:spPr>
                <a:xfrm>
                  <a:off x="7779400" y="5709792"/>
                  <a:ext cx="684002" cy="108000"/>
                </a:xfrm>
                <a:prstGeom prst="parallelogram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1"/>
                      </a:solidFill>
                    </a:rPr>
                    <a:t>Calibration files</a:t>
                  </a:r>
                  <a:endParaRPr lang="de-DE" sz="7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2" name="Parallelogramm 61"/>
                <p:cNvSpPr/>
                <p:nvPr/>
              </p:nvSpPr>
              <p:spPr>
                <a:xfrm>
                  <a:off x="7779400" y="6254201"/>
                  <a:ext cx="684002" cy="108000"/>
                </a:xfrm>
                <a:prstGeom prst="parallelogram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Rules code</a:t>
                  </a:r>
                  <a:endParaRPr lang="de-DE" sz="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Parallelogramm 62"/>
                <p:cNvSpPr/>
                <p:nvPr/>
              </p:nvSpPr>
              <p:spPr>
                <a:xfrm>
                  <a:off x="7779400" y="6118098"/>
                  <a:ext cx="684002" cy="108000"/>
                </a:xfrm>
                <a:prstGeom prst="parallelogram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App </a:t>
                  </a:r>
                  <a:r>
                    <a:rPr lang="en-US" sz="700" dirty="0" err="1" smtClean="0">
                      <a:solidFill>
                        <a:schemeClr val="tx1"/>
                      </a:solidFill>
                    </a:rPr>
                    <a:t>config</a:t>
                  </a:r>
                  <a:r>
                    <a:rPr lang="en-US" sz="700" dirty="0" smtClean="0">
                      <a:solidFill>
                        <a:schemeClr val="tx1"/>
                      </a:solidFill>
                    </a:rPr>
                    <a:t> files</a:t>
                  </a:r>
                  <a:endParaRPr lang="de-DE" sz="7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uppieren 8"/>
            <p:cNvGrpSpPr/>
            <p:nvPr/>
          </p:nvGrpSpPr>
          <p:grpSpPr>
            <a:xfrm>
              <a:off x="6479833" y="4573959"/>
              <a:ext cx="939698" cy="1472181"/>
              <a:chOff x="6565508" y="4715664"/>
              <a:chExt cx="939698" cy="1472181"/>
            </a:xfrm>
          </p:grpSpPr>
          <p:grpSp>
            <p:nvGrpSpPr>
              <p:cNvPr id="47" name="Gruppieren 46"/>
              <p:cNvGrpSpPr/>
              <p:nvPr/>
            </p:nvGrpSpPr>
            <p:grpSpPr>
              <a:xfrm>
                <a:off x="6565508" y="4715664"/>
                <a:ext cx="939698" cy="1472181"/>
                <a:chOff x="5924545" y="4423610"/>
                <a:chExt cx="1321990" cy="970467"/>
              </a:xfrm>
            </p:grpSpPr>
            <p:sp>
              <p:nvSpPr>
                <p:cNvPr id="55" name="Flussdiagramm: Magnetplattenspeicher 54"/>
                <p:cNvSpPr/>
                <p:nvPr/>
              </p:nvSpPr>
              <p:spPr>
                <a:xfrm>
                  <a:off x="5924545" y="4423610"/>
                  <a:ext cx="1321990" cy="970467"/>
                </a:xfrm>
                <a:prstGeom prst="flowChartMagneticDisk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56" name="Textfeld 55"/>
                <p:cNvSpPr txBox="1"/>
                <p:nvPr/>
              </p:nvSpPr>
              <p:spPr>
                <a:xfrm>
                  <a:off x="6325265" y="4555009"/>
                  <a:ext cx="467588" cy="70701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l"/>
                  <a:r>
                    <a:rPr lang="en-US" sz="800" b="1" dirty="0" smtClean="0">
                      <a:solidFill>
                        <a:schemeClr val="bg1"/>
                      </a:solidFill>
                    </a:rPr>
                    <a:t>LSA DB</a:t>
                  </a:r>
                  <a:endParaRPr lang="de-DE" sz="800" b="1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" name="Gruppieren 47"/>
              <p:cNvGrpSpPr/>
              <p:nvPr/>
            </p:nvGrpSpPr>
            <p:grpSpPr>
              <a:xfrm>
                <a:off x="6776609" y="5239356"/>
                <a:ext cx="511791" cy="879179"/>
                <a:chOff x="6776609" y="5239356"/>
                <a:chExt cx="511791" cy="879179"/>
              </a:xfrm>
            </p:grpSpPr>
            <p:sp>
              <p:nvSpPr>
                <p:cNvPr id="49" name="Abgerundetes Rechteck 48"/>
                <p:cNvSpPr/>
                <p:nvPr/>
              </p:nvSpPr>
              <p:spPr>
                <a:xfrm>
                  <a:off x="6776609" y="5392152"/>
                  <a:ext cx="511791" cy="115200"/>
                </a:xfrm>
                <a:prstGeom prst="roundRect">
                  <a:avLst/>
                </a:prstGeom>
                <a:solidFill>
                  <a:schemeClr val="accent6"/>
                </a:solidFill>
                <a:ln w="12700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Device limits</a:t>
                  </a:r>
                  <a:endParaRPr lang="de-DE" sz="7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0" name="Abgerundetes Rechteck 49"/>
                <p:cNvSpPr/>
                <p:nvPr/>
              </p:nvSpPr>
              <p:spPr>
                <a:xfrm>
                  <a:off x="6776609" y="5697744"/>
                  <a:ext cx="511791" cy="1152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accent1"/>
                      </a:solidFill>
                    </a:rPr>
                    <a:t>Hierarchy</a:t>
                  </a:r>
                  <a:endParaRPr lang="de-DE" sz="7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1" name="Abgerundetes Rechteck 50"/>
                <p:cNvSpPr/>
                <p:nvPr/>
              </p:nvSpPr>
              <p:spPr>
                <a:xfrm>
                  <a:off x="6776609" y="5850540"/>
                  <a:ext cx="511791" cy="1152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1"/>
                      </a:solidFill>
                    </a:rPr>
                    <a:t>Optics data</a:t>
                  </a:r>
                  <a:endParaRPr lang="de-DE" sz="7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2" name="Abgerundetes Rechteck 51"/>
                <p:cNvSpPr/>
                <p:nvPr/>
              </p:nvSpPr>
              <p:spPr>
                <a:xfrm>
                  <a:off x="6776609" y="5544948"/>
                  <a:ext cx="511791" cy="1152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1"/>
                      </a:solidFill>
                    </a:rPr>
                    <a:t>Calibrations</a:t>
                  </a:r>
                  <a:endParaRPr lang="de-DE" sz="7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3" name="Abgerundetes Rechteck 52"/>
                <p:cNvSpPr/>
                <p:nvPr/>
              </p:nvSpPr>
              <p:spPr>
                <a:xfrm>
                  <a:off x="6776609" y="5239356"/>
                  <a:ext cx="511791" cy="115200"/>
                </a:xfrm>
                <a:prstGeom prst="roundRect">
                  <a:avLst/>
                </a:prstGeom>
                <a:solidFill>
                  <a:schemeClr val="accent6"/>
                </a:solidFill>
                <a:ln w="12700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HW </a:t>
                  </a:r>
                  <a:r>
                    <a:rPr lang="en-US" sz="700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params</a:t>
                  </a:r>
                  <a:endParaRPr lang="de-DE" sz="7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" name="Abgerundetes Rechteck 53"/>
                <p:cNvSpPr/>
                <p:nvPr/>
              </p:nvSpPr>
              <p:spPr>
                <a:xfrm>
                  <a:off x="6776609" y="6003335"/>
                  <a:ext cx="511791" cy="1152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accent1"/>
                      </a:solidFill>
                    </a:rPr>
                    <a:t>App </a:t>
                  </a:r>
                  <a:r>
                    <a:rPr lang="en-US" sz="700" dirty="0" err="1" smtClean="0">
                      <a:solidFill>
                        <a:schemeClr val="accent1"/>
                      </a:solidFill>
                    </a:rPr>
                    <a:t>config</a:t>
                  </a:r>
                  <a:endParaRPr lang="de-DE" sz="900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sp>
          <p:nvSpPr>
            <p:cNvPr id="10" name="Textfeld 9"/>
            <p:cNvSpPr txBox="1"/>
            <p:nvPr/>
          </p:nvSpPr>
          <p:spPr>
            <a:xfrm>
              <a:off x="7868910" y="5444840"/>
              <a:ext cx="537006" cy="123111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en-US" sz="800" b="1" dirty="0" smtClean="0">
                  <a:solidFill>
                    <a:schemeClr val="bg1"/>
                  </a:solidFill>
                </a:rPr>
                <a:t>Repository</a:t>
              </a:r>
              <a:endParaRPr lang="de-DE" sz="900" b="1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7764317" y="4857712"/>
              <a:ext cx="719999" cy="409303"/>
              <a:chOff x="7609390" y="4248935"/>
              <a:chExt cx="1012913" cy="575816"/>
            </a:xfrm>
          </p:grpSpPr>
          <p:grpSp>
            <p:nvGrpSpPr>
              <p:cNvPr id="43" name="Gruppieren 42"/>
              <p:cNvGrpSpPr/>
              <p:nvPr/>
            </p:nvGrpSpPr>
            <p:grpSpPr>
              <a:xfrm>
                <a:off x="7609390" y="4248935"/>
                <a:ext cx="1012913" cy="575816"/>
                <a:chOff x="7609390" y="4248935"/>
                <a:chExt cx="1012913" cy="575816"/>
              </a:xfrm>
            </p:grpSpPr>
            <p:sp>
              <p:nvSpPr>
                <p:cNvPr id="45" name="Flussdiagramm: Magnetplattenspeicher 44"/>
                <p:cNvSpPr/>
                <p:nvPr/>
              </p:nvSpPr>
              <p:spPr>
                <a:xfrm>
                  <a:off x="7609390" y="4248935"/>
                  <a:ext cx="1012913" cy="575816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6" name="Textfeld 45"/>
                <p:cNvSpPr txBox="1"/>
                <p:nvPr/>
              </p:nvSpPr>
              <p:spPr>
                <a:xfrm>
                  <a:off x="7976460" y="4266024"/>
                  <a:ext cx="270617" cy="15154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700" b="1" dirty="0" smtClean="0">
                      <a:solidFill>
                        <a:schemeClr val="bg1"/>
                      </a:solidFill>
                    </a:rPr>
                    <a:t>CDB</a:t>
                  </a:r>
                  <a:endParaRPr lang="de-DE" sz="700" b="1" dirty="0" smtClea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4" name="Abgerundetes Rechteck 43"/>
              <p:cNvSpPr/>
              <p:nvPr/>
            </p:nvSpPr>
            <p:spPr>
              <a:xfrm>
                <a:off x="7751769" y="4550806"/>
                <a:ext cx="720001" cy="1800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700" dirty="0" smtClean="0">
                    <a:solidFill>
                      <a:schemeClr val="tx1"/>
                    </a:solidFill>
                  </a:rPr>
                  <a:t>Device data</a:t>
                </a:r>
                <a:endParaRPr lang="de-DE" sz="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5324910" y="5529188"/>
              <a:ext cx="850638" cy="770396"/>
              <a:chOff x="5408005" y="5677030"/>
              <a:chExt cx="850638" cy="770396"/>
            </a:xfrm>
          </p:grpSpPr>
          <p:grpSp>
            <p:nvGrpSpPr>
              <p:cNvPr id="35" name="Gruppieren 34"/>
              <p:cNvGrpSpPr/>
              <p:nvPr/>
            </p:nvGrpSpPr>
            <p:grpSpPr>
              <a:xfrm>
                <a:off x="5408005" y="5677030"/>
                <a:ext cx="850638" cy="770396"/>
                <a:chOff x="4629230" y="4202296"/>
                <a:chExt cx="1196698" cy="1083812"/>
              </a:xfrm>
            </p:grpSpPr>
            <p:sp>
              <p:nvSpPr>
                <p:cNvPr id="41" name="Abgerundetes Rechteck 40"/>
                <p:cNvSpPr/>
                <p:nvPr/>
              </p:nvSpPr>
              <p:spPr>
                <a:xfrm>
                  <a:off x="4629230" y="4202296"/>
                  <a:ext cx="1196698" cy="108381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42" name="Textfeld 41"/>
                <p:cNvSpPr txBox="1"/>
                <p:nvPr/>
              </p:nvSpPr>
              <p:spPr>
                <a:xfrm>
                  <a:off x="4742303" y="4287955"/>
                  <a:ext cx="681734" cy="150885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l"/>
                  <a:r>
                    <a:rPr lang="en-US" sz="800" b="1" dirty="0" smtClean="0">
                      <a:solidFill>
                        <a:schemeClr val="bg1"/>
                      </a:solidFill>
                    </a:rPr>
                    <a:t>LSA Server</a:t>
                  </a:r>
                  <a:endParaRPr lang="de-DE" sz="800" b="1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6" name="Gruppieren 35"/>
              <p:cNvGrpSpPr/>
              <p:nvPr/>
            </p:nvGrpSpPr>
            <p:grpSpPr>
              <a:xfrm>
                <a:off x="5474708" y="5983174"/>
                <a:ext cx="713275" cy="431641"/>
                <a:chOff x="4662816" y="5918413"/>
                <a:chExt cx="1003452" cy="607243"/>
              </a:xfrm>
            </p:grpSpPr>
            <p:grpSp>
              <p:nvGrpSpPr>
                <p:cNvPr id="37" name="Gruppieren 36"/>
                <p:cNvGrpSpPr/>
                <p:nvPr/>
              </p:nvGrpSpPr>
              <p:grpSpPr>
                <a:xfrm>
                  <a:off x="4662816" y="5918413"/>
                  <a:ext cx="1003452" cy="607243"/>
                  <a:chOff x="4662816" y="5918413"/>
                  <a:chExt cx="1003452" cy="607243"/>
                </a:xfrm>
              </p:grpSpPr>
              <p:sp>
                <p:nvSpPr>
                  <p:cNvPr id="39" name="Abgerundetes Rechteck 38"/>
                  <p:cNvSpPr/>
                  <p:nvPr/>
                </p:nvSpPr>
                <p:spPr>
                  <a:xfrm>
                    <a:off x="4662816" y="5918413"/>
                    <a:ext cx="1003452" cy="607243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DE" sz="9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Textfeld 39"/>
                  <p:cNvSpPr txBox="1"/>
                  <p:nvPr/>
                </p:nvSpPr>
                <p:spPr>
                  <a:xfrm>
                    <a:off x="4816026" y="5969830"/>
                    <a:ext cx="697035" cy="173196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ctr"/>
                    <a:r>
                      <a: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Trim logic</a:t>
                    </a:r>
                    <a:endParaRPr lang="de-DE" sz="800" dirty="0" smtClean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Abgerundetes Rechteck 37"/>
                <p:cNvSpPr/>
                <p:nvPr/>
              </p:nvSpPr>
              <p:spPr>
                <a:xfrm>
                  <a:off x="4804542" y="6258779"/>
                  <a:ext cx="720000" cy="1800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accent1"/>
                      </a:solidFill>
                    </a:rPr>
                    <a:t>Rules</a:t>
                  </a:r>
                  <a:endParaRPr lang="de-DE" sz="900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13" name="Gruppieren 12"/>
            <p:cNvGrpSpPr/>
            <p:nvPr/>
          </p:nvGrpSpPr>
          <p:grpSpPr>
            <a:xfrm>
              <a:off x="7771878" y="4406781"/>
              <a:ext cx="720000" cy="410400"/>
              <a:chOff x="5432447" y="4542316"/>
              <a:chExt cx="973401" cy="559594"/>
            </a:xfrm>
          </p:grpSpPr>
          <p:grpSp>
            <p:nvGrpSpPr>
              <p:cNvPr id="31" name="Gruppieren 30"/>
              <p:cNvGrpSpPr/>
              <p:nvPr/>
            </p:nvGrpSpPr>
            <p:grpSpPr>
              <a:xfrm>
                <a:off x="5432447" y="4542316"/>
                <a:ext cx="973401" cy="559594"/>
                <a:chOff x="5432447" y="4542316"/>
                <a:chExt cx="973401" cy="741478"/>
              </a:xfrm>
            </p:grpSpPr>
            <p:sp>
              <p:nvSpPr>
                <p:cNvPr id="33" name="Flussdiagramm: Magnetplattenspeicher 32"/>
                <p:cNvSpPr/>
                <p:nvPr/>
              </p:nvSpPr>
              <p:spPr>
                <a:xfrm>
                  <a:off x="5432447" y="4542316"/>
                  <a:ext cx="973401" cy="741478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34" name="Textfeld 33"/>
                <p:cNvSpPr txBox="1"/>
                <p:nvPr/>
              </p:nvSpPr>
              <p:spPr>
                <a:xfrm>
                  <a:off x="5643684" y="4588267"/>
                  <a:ext cx="528790" cy="142735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l"/>
                  <a:r>
                    <a:rPr lang="en-US" sz="700" b="1" dirty="0" smtClean="0">
                      <a:solidFill>
                        <a:schemeClr val="bg1"/>
                      </a:solidFill>
                    </a:rPr>
                    <a:t>FESA DB</a:t>
                  </a:r>
                  <a:endParaRPr lang="de-DE" sz="700" b="1" dirty="0" smtClea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2" name="Abgerundetes Rechteck 31"/>
              <p:cNvSpPr/>
              <p:nvPr/>
            </p:nvSpPr>
            <p:spPr>
              <a:xfrm>
                <a:off x="5556739" y="4825983"/>
                <a:ext cx="691114" cy="12794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HW Devices</a:t>
                </a:r>
                <a:endParaRPr lang="de-DE" sz="7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Gerade Verbindung mit Pfeil 13"/>
            <p:cNvCxnSpPr>
              <a:stCxn id="45" idx="3"/>
              <a:endCxn id="61" idx="0"/>
            </p:cNvCxnSpPr>
            <p:nvPr/>
          </p:nvCxnSpPr>
          <p:spPr>
            <a:xfrm flipH="1">
              <a:off x="8121401" y="5267015"/>
              <a:ext cx="2916" cy="442777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>
              <a:stCxn id="60" idx="5"/>
              <a:endCxn id="51" idx="3"/>
            </p:cNvCxnSpPr>
            <p:nvPr/>
          </p:nvCxnSpPr>
          <p:spPr>
            <a:xfrm flipH="1" flipV="1">
              <a:off x="7202725" y="5766435"/>
              <a:ext cx="590175" cy="269561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>
              <a:stCxn id="59" idx="5"/>
              <a:endCxn id="50" idx="3"/>
            </p:cNvCxnSpPr>
            <p:nvPr/>
          </p:nvCxnSpPr>
          <p:spPr>
            <a:xfrm flipH="1" flipV="1">
              <a:off x="7202725" y="5613639"/>
              <a:ext cx="590175" cy="286255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>
              <a:stCxn id="61" idx="5"/>
              <a:endCxn id="52" idx="3"/>
            </p:cNvCxnSpPr>
            <p:nvPr/>
          </p:nvCxnSpPr>
          <p:spPr>
            <a:xfrm flipH="1" flipV="1">
              <a:off x="7202725" y="5460843"/>
              <a:ext cx="590175" cy="302949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>
              <a:stCxn id="62" idx="5"/>
              <a:endCxn id="38" idx="3"/>
            </p:cNvCxnSpPr>
            <p:nvPr/>
          </p:nvCxnSpPr>
          <p:spPr>
            <a:xfrm flipH="1" flipV="1">
              <a:off x="6004146" y="6141245"/>
              <a:ext cx="1788754" cy="166956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sysDash"/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>
              <a:stCxn id="33" idx="2"/>
              <a:endCxn id="53" idx="3"/>
            </p:cNvCxnSpPr>
            <p:nvPr/>
          </p:nvCxnSpPr>
          <p:spPr>
            <a:xfrm flipH="1">
              <a:off x="7202725" y="4611981"/>
              <a:ext cx="569153" cy="54327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>
              <a:stCxn id="45" idx="2"/>
              <a:endCxn id="49" idx="3"/>
            </p:cNvCxnSpPr>
            <p:nvPr/>
          </p:nvCxnSpPr>
          <p:spPr>
            <a:xfrm flipH="1">
              <a:off x="7202725" y="5062364"/>
              <a:ext cx="561592" cy="245683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ieren 20"/>
            <p:cNvGrpSpPr/>
            <p:nvPr/>
          </p:nvGrpSpPr>
          <p:grpSpPr>
            <a:xfrm>
              <a:off x="5324910" y="4495378"/>
              <a:ext cx="850638" cy="770396"/>
              <a:chOff x="5419303" y="4643220"/>
              <a:chExt cx="850638" cy="770396"/>
            </a:xfrm>
          </p:grpSpPr>
          <p:grpSp>
            <p:nvGrpSpPr>
              <p:cNvPr id="25" name="Gruppieren 24"/>
              <p:cNvGrpSpPr/>
              <p:nvPr/>
            </p:nvGrpSpPr>
            <p:grpSpPr>
              <a:xfrm>
                <a:off x="5419303" y="4643220"/>
                <a:ext cx="850638" cy="770396"/>
                <a:chOff x="4629230" y="4202296"/>
                <a:chExt cx="1196698" cy="1083812"/>
              </a:xfrm>
            </p:grpSpPr>
            <p:sp>
              <p:nvSpPr>
                <p:cNvPr id="29" name="Abgerundetes Rechteck 28"/>
                <p:cNvSpPr/>
                <p:nvPr/>
              </p:nvSpPr>
              <p:spPr>
                <a:xfrm>
                  <a:off x="4629230" y="4202296"/>
                  <a:ext cx="1196698" cy="108381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4815377" y="4287955"/>
                  <a:ext cx="787046" cy="17319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l"/>
                  <a:r>
                    <a:rPr lang="en-US" sz="800" b="1" dirty="0" smtClean="0">
                      <a:solidFill>
                        <a:schemeClr val="bg1"/>
                      </a:solidFill>
                    </a:rPr>
                    <a:t>Application</a:t>
                  </a:r>
                  <a:endParaRPr lang="de-DE" sz="800" b="1" dirty="0" smtClea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Abgerundetes Rechteck 25"/>
              <p:cNvSpPr/>
              <p:nvPr/>
            </p:nvSpPr>
            <p:spPr>
              <a:xfrm>
                <a:off x="5487985" y="4944439"/>
                <a:ext cx="713275" cy="431641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Abgerundetes Rechteck 26"/>
              <p:cNvSpPr/>
              <p:nvPr/>
            </p:nvSpPr>
            <p:spPr>
              <a:xfrm>
                <a:off x="5588727" y="5187799"/>
                <a:ext cx="511791" cy="12794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700" dirty="0" smtClean="0">
                    <a:solidFill>
                      <a:schemeClr val="accent1"/>
                    </a:solidFill>
                  </a:rPr>
                  <a:t>App </a:t>
                </a:r>
                <a:r>
                  <a:rPr lang="en-US" sz="700" dirty="0" err="1" smtClean="0">
                    <a:solidFill>
                      <a:schemeClr val="accent1"/>
                    </a:solidFill>
                  </a:rPr>
                  <a:t>config</a:t>
                </a:r>
                <a:endParaRPr lang="de-DE" sz="9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5596889" y="4994537"/>
                <a:ext cx="495467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App logic</a:t>
                </a:r>
                <a:endParaRPr lang="de-DE" sz="8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22" name="Gerade Verbindung mit Pfeil 21"/>
            <p:cNvCxnSpPr>
              <a:stCxn id="29" idx="2"/>
              <a:endCxn id="41" idx="0"/>
            </p:cNvCxnSpPr>
            <p:nvPr/>
          </p:nvCxnSpPr>
          <p:spPr>
            <a:xfrm>
              <a:off x="5750229" y="5265774"/>
              <a:ext cx="0" cy="263414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sysDot"/>
              <a:headEnd type="stealth" w="sm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>
              <a:stCxn id="55" idx="2"/>
              <a:endCxn id="41" idx="3"/>
            </p:cNvCxnSpPr>
            <p:nvPr/>
          </p:nvCxnSpPr>
          <p:spPr>
            <a:xfrm flipH="1">
              <a:off x="6175548" y="5310050"/>
              <a:ext cx="304285" cy="604336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sysDot"/>
              <a:headEnd type="stealth" w="sm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>
              <a:stCxn id="63" idx="5"/>
              <a:endCxn id="54" idx="3"/>
            </p:cNvCxnSpPr>
            <p:nvPr/>
          </p:nvCxnSpPr>
          <p:spPr>
            <a:xfrm flipH="1" flipV="1">
              <a:off x="7202725" y="5919230"/>
              <a:ext cx="590175" cy="252868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533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76230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Operators need interface to models</a:t>
            </a:r>
          </a:p>
          <a:p>
            <a:pPr lvl="1"/>
            <a:r>
              <a:rPr lang="en-US" dirty="0" smtClean="0"/>
              <a:t>Applications serve as user interface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Generic applications</a:t>
            </a:r>
          </a:p>
          <a:p>
            <a:pPr lvl="1"/>
            <a:r>
              <a:rPr lang="en-US" dirty="0" smtClean="0"/>
              <a:t>Creation of patterns with initial values</a:t>
            </a:r>
          </a:p>
          <a:p>
            <a:pPr lvl="1"/>
            <a:r>
              <a:rPr lang="en-US" dirty="0" smtClean="0"/>
              <a:t>Manipulation and visualization of set values</a:t>
            </a:r>
          </a:p>
          <a:p>
            <a:pPr lvl="1"/>
            <a:r>
              <a:rPr lang="en-US" dirty="0" smtClean="0"/>
              <a:t>Import and export of top-level parameters</a:t>
            </a:r>
          </a:p>
          <a:p>
            <a:pPr lvl="1"/>
            <a:r>
              <a:rPr lang="en-US" dirty="0" smtClean="0"/>
              <a:t>Provided by ACO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Special purpose applications</a:t>
            </a:r>
          </a:p>
          <a:p>
            <a:pPr lvl="1"/>
            <a:r>
              <a:rPr lang="en-US" dirty="0" smtClean="0"/>
              <a:t>Provide higher-level functionality</a:t>
            </a:r>
          </a:p>
          <a:p>
            <a:pPr lvl="1"/>
            <a:r>
              <a:rPr lang="en-US" dirty="0" smtClean="0"/>
              <a:t>Manipulate parameters of the model</a:t>
            </a:r>
          </a:p>
          <a:p>
            <a:pPr lvl="1"/>
            <a:r>
              <a:rPr lang="en-US" dirty="0" smtClean="0"/>
              <a:t>Can be contributed by ACO or others</a:t>
            </a:r>
          </a:p>
          <a:p>
            <a:pPr lvl="1"/>
            <a:endParaRPr lang="en-US" dirty="0" smtClean="0"/>
          </a:p>
          <a:p>
            <a:pPr marL="177800" lvl="1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11.11.2024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SFRS Controls Workshop / Model</a:t>
            </a:r>
            <a:endParaRPr lang="de-DE"/>
          </a:p>
        </p:txBody>
      </p:sp>
      <p:grpSp>
        <p:nvGrpSpPr>
          <p:cNvPr id="66" name="Gruppieren 65"/>
          <p:cNvGrpSpPr/>
          <p:nvPr/>
        </p:nvGrpSpPr>
        <p:grpSpPr>
          <a:xfrm>
            <a:off x="6962494" y="5218139"/>
            <a:ext cx="2136267" cy="1250823"/>
            <a:chOff x="6535887" y="5080383"/>
            <a:chExt cx="2136267" cy="1250823"/>
          </a:xfrm>
        </p:grpSpPr>
        <p:pic>
          <p:nvPicPr>
            <p:cNvPr id="75" name="Grafik 7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887" y="5080383"/>
              <a:ext cx="2136267" cy="1250823"/>
            </a:xfrm>
            <a:prstGeom prst="rect">
              <a:avLst/>
            </a:prstGeom>
          </p:spPr>
        </p:pic>
        <p:sp>
          <p:nvSpPr>
            <p:cNvPr id="76" name="Textfeld 75"/>
            <p:cNvSpPr txBox="1"/>
            <p:nvPr/>
          </p:nvSpPr>
          <p:spPr>
            <a:xfrm>
              <a:off x="7355331" y="6183315"/>
              <a:ext cx="1281367" cy="1132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txBody>
            <a:bodyPr vert="horz" wrap="none" lIns="36000" tIns="18000" rIns="36000" bIns="18000" rtlCol="0" anchor="t">
              <a:spAutoFit/>
            </a:bodyPr>
            <a:lstStyle/>
            <a:p>
              <a:pPr algn="ctr"/>
              <a:r>
                <a:rPr lang="en-US" sz="500" i="1" dirty="0" smtClean="0"/>
                <a:t>App. </a:t>
              </a:r>
              <a:r>
                <a:rPr lang="en-US" sz="500" i="1" dirty="0" err="1" smtClean="0"/>
                <a:t>DeviceAutomator</a:t>
              </a:r>
              <a:r>
                <a:rPr lang="en-US" sz="500" i="1" dirty="0" smtClean="0"/>
                <a:t> (W. </a:t>
              </a:r>
              <a:r>
                <a:rPr lang="de-DE" sz="500" i="1" dirty="0" smtClean="0"/>
                <a:t>Geithner, DEC)</a:t>
              </a:r>
              <a:endParaRPr lang="en-US" sz="500" i="1" dirty="0" smtClean="0"/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4997262" y="3341274"/>
            <a:ext cx="4034202" cy="1251760"/>
            <a:chOff x="4817976" y="3889511"/>
            <a:chExt cx="4034202" cy="1251760"/>
          </a:xfrm>
        </p:grpSpPr>
        <p:pic>
          <p:nvPicPr>
            <p:cNvPr id="70" name="Grafik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0506" y="3889511"/>
              <a:ext cx="2001672" cy="1251760"/>
            </a:xfrm>
            <a:prstGeom prst="rect">
              <a:avLst/>
            </a:prstGeom>
          </p:spPr>
        </p:pic>
        <p:pic>
          <p:nvPicPr>
            <p:cNvPr id="71" name="Grafik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976" y="3889511"/>
              <a:ext cx="1998243" cy="1250616"/>
            </a:xfrm>
            <a:prstGeom prst="rect">
              <a:avLst/>
            </a:prstGeom>
          </p:spPr>
        </p:pic>
      </p:grpSp>
      <p:sp>
        <p:nvSpPr>
          <p:cNvPr id="69" name="Textfeld 68"/>
          <p:cNvSpPr txBox="1"/>
          <p:nvPr/>
        </p:nvSpPr>
        <p:spPr>
          <a:xfrm>
            <a:off x="5395285" y="4972099"/>
            <a:ext cx="3331361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050" i="1" dirty="0" smtClean="0"/>
              <a:t>Special purpose applications for changing set values</a:t>
            </a:r>
          </a:p>
        </p:txBody>
      </p:sp>
      <p:grpSp>
        <p:nvGrpSpPr>
          <p:cNvPr id="80" name="Gruppieren 79"/>
          <p:cNvGrpSpPr/>
          <p:nvPr/>
        </p:nvGrpSpPr>
        <p:grpSpPr>
          <a:xfrm>
            <a:off x="5444254" y="1232917"/>
            <a:ext cx="2436667" cy="1810752"/>
            <a:chOff x="5358064" y="1440304"/>
            <a:chExt cx="2436667" cy="1810752"/>
          </a:xfrm>
        </p:grpSpPr>
        <p:pic>
          <p:nvPicPr>
            <p:cNvPr id="77" name="Grafik 7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191" y="1674090"/>
              <a:ext cx="2216540" cy="1576966"/>
            </a:xfrm>
            <a:prstGeom prst="rect">
              <a:avLst/>
            </a:prstGeom>
          </p:spPr>
        </p:pic>
        <p:sp>
          <p:nvSpPr>
            <p:cNvPr id="79" name="Textfeld 78"/>
            <p:cNvSpPr txBox="1"/>
            <p:nvPr/>
          </p:nvSpPr>
          <p:spPr>
            <a:xfrm>
              <a:off x="5358064" y="1440304"/>
              <a:ext cx="2353529" cy="25391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50" i="1" dirty="0" smtClean="0"/>
                <a:t>SchedulingApp: Creation of patterns</a:t>
              </a:r>
            </a:p>
          </p:txBody>
        </p:sp>
      </p:grpSp>
      <p:sp>
        <p:nvSpPr>
          <p:cNvPr id="81" name="Textfeld 80"/>
          <p:cNvSpPr txBox="1"/>
          <p:nvPr/>
        </p:nvSpPr>
        <p:spPr>
          <a:xfrm>
            <a:off x="5263386" y="3106383"/>
            <a:ext cx="3601911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i="1" dirty="0" smtClean="0"/>
              <a:t>ParamModi: Manipulation and visualization of set values</a:t>
            </a:r>
          </a:p>
        </p:txBody>
      </p:sp>
      <p:pic>
        <p:nvPicPr>
          <p:cNvPr id="82" name="Grafik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27" y="5220116"/>
            <a:ext cx="2109987" cy="1262048"/>
          </a:xfrm>
          <a:prstGeom prst="rect">
            <a:avLst/>
          </a:prstGeom>
        </p:spPr>
      </p:pic>
      <p:sp>
        <p:nvSpPr>
          <p:cNvPr id="83" name="Textfeld 82"/>
          <p:cNvSpPr txBox="1"/>
          <p:nvPr/>
        </p:nvSpPr>
        <p:spPr>
          <a:xfrm>
            <a:off x="5952466" y="6319185"/>
            <a:ext cx="909471" cy="105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vert="horz" wrap="none" lIns="36000" tIns="18000" rIns="36000" bIns="18000" rtlCol="0" anchor="t">
            <a:spAutoFit/>
          </a:bodyPr>
          <a:lstStyle>
            <a:defPPr>
              <a:defRPr lang="de-DE"/>
            </a:defPPr>
            <a:lvl1pPr algn="ctr">
              <a:defRPr sz="500" i="1"/>
            </a:lvl1pPr>
          </a:lstStyle>
          <a:p>
            <a:r>
              <a:rPr lang="en-US" dirty="0"/>
              <a:t>App. Benno (C. He</a:t>
            </a:r>
            <a:r>
              <a:rPr lang="de-DE" dirty="0" err="1"/>
              <a:t>ßler</a:t>
            </a:r>
            <a:r>
              <a:rPr lang="de-DE" dirty="0"/>
              <a:t>, OPE)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7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status and tasks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Status of machine models</a:t>
            </a:r>
          </a:p>
          <a:p>
            <a:pPr lvl="1"/>
            <a:r>
              <a:rPr lang="en-US" dirty="0" smtClean="0"/>
              <a:t>Production use</a:t>
            </a:r>
            <a:endParaRPr lang="en-US" dirty="0"/>
          </a:p>
          <a:p>
            <a:pPr lvl="2"/>
            <a:r>
              <a:rPr lang="en-US" dirty="0" smtClean="0"/>
              <a:t>SIS18, ESR, CRYRING</a:t>
            </a:r>
          </a:p>
          <a:p>
            <a:pPr lvl="2"/>
            <a:r>
              <a:rPr lang="en-US" dirty="0" smtClean="0"/>
              <a:t>GSI-HEBT, </a:t>
            </a:r>
            <a:r>
              <a:rPr lang="en-US" b="1" dirty="0" smtClean="0">
                <a:solidFill>
                  <a:srgbClr val="FF0000"/>
                </a:solidFill>
              </a:rPr>
              <a:t>FRS</a:t>
            </a:r>
          </a:p>
          <a:p>
            <a:pPr lvl="1"/>
            <a:r>
              <a:rPr lang="en-US" dirty="0" smtClean="0"/>
              <a:t>Prototype </a:t>
            </a:r>
            <a:r>
              <a:rPr lang="en-US" dirty="0" smtClean="0"/>
              <a:t>implementations</a:t>
            </a:r>
          </a:p>
          <a:p>
            <a:pPr lvl="2"/>
            <a:r>
              <a:rPr lang="en-US" dirty="0" smtClean="0"/>
              <a:t>SIS100 (in use for string test)</a:t>
            </a:r>
          </a:p>
          <a:p>
            <a:pPr lvl="2"/>
            <a:r>
              <a:rPr lang="en-US" dirty="0" smtClean="0"/>
              <a:t>UNILAC (work in progress)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Present main tasks</a:t>
            </a:r>
          </a:p>
          <a:p>
            <a:pPr lvl="1"/>
            <a:r>
              <a:rPr lang="en-US" dirty="0" smtClean="0"/>
              <a:t>Developments for ES</a:t>
            </a:r>
          </a:p>
          <a:p>
            <a:pPr lvl="2"/>
            <a:r>
              <a:rPr lang="en-US" dirty="0" smtClean="0"/>
              <a:t>Machine model for ES beamline</a:t>
            </a:r>
          </a:p>
          <a:p>
            <a:pPr lvl="2"/>
            <a:r>
              <a:rPr lang="en-US" dirty="0" smtClean="0"/>
              <a:t>Machine model for SFRS</a:t>
            </a:r>
          </a:p>
          <a:p>
            <a:pPr lvl="1"/>
            <a:r>
              <a:rPr lang="en-US" dirty="0" smtClean="0"/>
              <a:t>Developments for FS</a:t>
            </a:r>
            <a:endParaRPr lang="en-US" dirty="0"/>
          </a:p>
          <a:p>
            <a:pPr lvl="2"/>
            <a:r>
              <a:rPr lang="en-US" dirty="0" smtClean="0"/>
              <a:t>Completion of SIS100 model</a:t>
            </a:r>
          </a:p>
          <a:p>
            <a:pPr lvl="2"/>
            <a:r>
              <a:rPr lang="en-US" dirty="0" smtClean="0"/>
              <a:t>Booster mode for SIS18</a:t>
            </a:r>
          </a:p>
          <a:p>
            <a:pPr lvl="2"/>
            <a:r>
              <a:rPr lang="en-US" dirty="0" smtClean="0"/>
              <a:t>Conceptual work for FAIR operation</a:t>
            </a:r>
          </a:p>
          <a:p>
            <a:pPr lvl="1"/>
            <a:r>
              <a:rPr lang="en-US" dirty="0" smtClean="0"/>
              <a:t>Completion of UNILAC model (mainly ICU team)</a:t>
            </a:r>
            <a:endParaRPr lang="en-US" dirty="0"/>
          </a:p>
          <a:p>
            <a:pPr marL="357188" lvl="2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11.11.2024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SFRS Controls Workshop / Model</a:t>
            </a:r>
            <a:endParaRPr lang="de-DE"/>
          </a:p>
        </p:txBody>
      </p:sp>
      <p:graphicFrame>
        <p:nvGraphicFramePr>
          <p:cNvPr id="7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639752"/>
              </p:ext>
            </p:extLst>
          </p:nvPr>
        </p:nvGraphicFramePr>
        <p:xfrm>
          <a:off x="7112188" y="1569338"/>
          <a:ext cx="180721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630">
                  <a:extLst>
                    <a:ext uri="{9D8B030D-6E8A-4147-A177-3AD203B41FA5}">
                      <a16:colId xmlns:a16="http://schemas.microsoft.com/office/drawing/2014/main" val="3279585844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63837695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Production</a:t>
                      </a:r>
                      <a:r>
                        <a:rPr lang="en-US" sz="900" baseline="0" noProof="0" dirty="0" smtClean="0"/>
                        <a:t> use of models</a:t>
                      </a:r>
                      <a:endParaRPr lang="en-US" sz="9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97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CRYRING</a:t>
                      </a:r>
                      <a:r>
                        <a:rPr lang="en-US" sz="800" baseline="0" noProof="0" dirty="0" smtClean="0"/>
                        <a:t> (injector)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2016</a:t>
                      </a:r>
                      <a:endParaRPr lang="en-US" sz="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91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CRYRING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2017</a:t>
                      </a:r>
                      <a:endParaRPr lang="en-US" sz="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763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SIS18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2018</a:t>
                      </a:r>
                      <a:endParaRPr lang="en-US" sz="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8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FRS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2019</a:t>
                      </a:r>
                      <a:endParaRPr lang="en-US" sz="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326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ESR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2020</a:t>
                      </a:r>
                      <a:endParaRPr lang="en-US" sz="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784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HITRAP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2022</a:t>
                      </a:r>
                      <a:endParaRPr lang="en-US" sz="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398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SIS100 (string</a:t>
                      </a:r>
                      <a:r>
                        <a:rPr lang="en-US" sz="800" baseline="0" noProof="0" dirty="0" smtClean="0"/>
                        <a:t> test)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2023</a:t>
                      </a:r>
                      <a:endParaRPr lang="en-US" sz="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272809"/>
                  </a:ext>
                </a:extLst>
              </a:tr>
            </a:tbl>
          </a:graphicData>
        </a:graphic>
      </p:graphicFrame>
      <p:grpSp>
        <p:nvGrpSpPr>
          <p:cNvPr id="13" name="Gruppieren 12"/>
          <p:cNvGrpSpPr/>
          <p:nvPr/>
        </p:nvGrpSpPr>
        <p:grpSpPr>
          <a:xfrm>
            <a:off x="4509948" y="1652525"/>
            <a:ext cx="2527300" cy="1555746"/>
            <a:chOff x="4570739" y="1301755"/>
            <a:chExt cx="2527300" cy="1555746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79"/>
            <a:stretch/>
          </p:blipFill>
          <p:spPr>
            <a:xfrm>
              <a:off x="4570739" y="1301755"/>
              <a:ext cx="2527300" cy="1555746"/>
            </a:xfrm>
            <a:prstGeom prst="rect">
              <a:avLst/>
            </a:prstGeom>
          </p:spPr>
        </p:pic>
        <p:sp>
          <p:nvSpPr>
            <p:cNvPr id="12" name="Rechteck 11"/>
            <p:cNvSpPr/>
            <p:nvPr/>
          </p:nvSpPr>
          <p:spPr>
            <a:xfrm>
              <a:off x="4940300" y="2724149"/>
              <a:ext cx="895350" cy="133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14" name="Ellipse 13"/>
          <p:cNvSpPr/>
          <p:nvPr/>
        </p:nvSpPr>
        <p:spPr>
          <a:xfrm rot="17559133">
            <a:off x="5537550" y="2443049"/>
            <a:ext cx="1236979" cy="507091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5345078" y="5009481"/>
            <a:ext cx="3511644" cy="693299"/>
            <a:chOff x="4876705" y="3557272"/>
            <a:chExt cx="4071642" cy="803857"/>
          </a:xfrm>
        </p:grpSpPr>
        <p:grpSp>
          <p:nvGrpSpPr>
            <p:cNvPr id="19" name="Group 985"/>
            <p:cNvGrpSpPr>
              <a:grpSpLocks/>
            </p:cNvGrpSpPr>
            <p:nvPr/>
          </p:nvGrpSpPr>
          <p:grpSpPr bwMode="auto">
            <a:xfrm>
              <a:off x="4876705" y="3831562"/>
              <a:ext cx="379413" cy="501650"/>
              <a:chOff x="110" y="1716"/>
              <a:chExt cx="239" cy="316"/>
            </a:xfrm>
          </p:grpSpPr>
          <p:sp>
            <p:nvSpPr>
              <p:cNvPr id="60" name="Text Box 986"/>
              <p:cNvSpPr txBox="1">
                <a:spLocks noChangeArrowheads="1"/>
              </p:cNvSpPr>
              <p:nvPr/>
            </p:nvSpPr>
            <p:spPr bwMode="auto">
              <a:xfrm>
                <a:off x="110" y="1830"/>
                <a:ext cx="178" cy="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de-DE" sz="700" dirty="0"/>
                  <a:t>SIS18</a:t>
                </a:r>
                <a:endParaRPr lang="de-DE" altLang="de-DE" sz="900" dirty="0"/>
              </a:p>
            </p:txBody>
          </p:sp>
          <p:sp>
            <p:nvSpPr>
              <p:cNvPr id="61" name="Text Box 987"/>
              <p:cNvSpPr txBox="1">
                <a:spLocks noChangeArrowheads="1"/>
              </p:cNvSpPr>
              <p:nvPr/>
            </p:nvSpPr>
            <p:spPr bwMode="auto">
              <a:xfrm>
                <a:off x="110" y="1954"/>
                <a:ext cx="214" cy="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de-DE" sz="700" dirty="0"/>
                  <a:t>SIS100</a:t>
                </a:r>
                <a:endParaRPr lang="de-DE" altLang="de-DE" sz="1000" dirty="0"/>
              </a:p>
            </p:txBody>
          </p:sp>
          <p:sp>
            <p:nvSpPr>
              <p:cNvPr id="62" name="Text Box 988"/>
              <p:cNvSpPr txBox="1">
                <a:spLocks noChangeArrowheads="1"/>
              </p:cNvSpPr>
              <p:nvPr/>
            </p:nvSpPr>
            <p:spPr bwMode="auto">
              <a:xfrm>
                <a:off x="110" y="1716"/>
                <a:ext cx="239" cy="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de-DE" sz="700" dirty="0" smtClean="0"/>
                  <a:t>UNILAC</a:t>
                </a:r>
                <a:endParaRPr lang="de-DE" altLang="de-DE" sz="800" dirty="0"/>
              </a:p>
            </p:txBody>
          </p:sp>
        </p:grpSp>
        <p:grpSp>
          <p:nvGrpSpPr>
            <p:cNvPr id="20" name="Group 990"/>
            <p:cNvGrpSpPr>
              <a:grpSpLocks/>
            </p:cNvGrpSpPr>
            <p:nvPr/>
          </p:nvGrpSpPr>
          <p:grpSpPr bwMode="auto">
            <a:xfrm>
              <a:off x="6573129" y="3821379"/>
              <a:ext cx="1173363" cy="539750"/>
              <a:chOff x="408" y="1744"/>
              <a:chExt cx="1565" cy="340"/>
            </a:xfrm>
          </p:grpSpPr>
          <p:sp>
            <p:nvSpPr>
              <p:cNvPr id="48" name="Rectangle 991"/>
              <p:cNvSpPr>
                <a:spLocks noChangeArrowheads="1"/>
              </p:cNvSpPr>
              <p:nvPr/>
            </p:nvSpPr>
            <p:spPr bwMode="auto">
              <a:xfrm>
                <a:off x="420" y="1979"/>
                <a:ext cx="1553" cy="10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grpSp>
            <p:nvGrpSpPr>
              <p:cNvPr id="49" name="Group 992"/>
              <p:cNvGrpSpPr>
                <a:grpSpLocks/>
              </p:cNvGrpSpPr>
              <p:nvPr/>
            </p:nvGrpSpPr>
            <p:grpSpPr bwMode="auto">
              <a:xfrm>
                <a:off x="408" y="1744"/>
                <a:ext cx="68" cy="303"/>
                <a:chOff x="408" y="1729"/>
                <a:chExt cx="68" cy="303"/>
              </a:xfrm>
            </p:grpSpPr>
            <p:grpSp>
              <p:nvGrpSpPr>
                <p:cNvPr id="56" name="Group 993"/>
                <p:cNvGrpSpPr>
                  <a:grpSpLocks/>
                </p:cNvGrpSpPr>
                <p:nvPr/>
              </p:nvGrpSpPr>
              <p:grpSpPr bwMode="auto">
                <a:xfrm>
                  <a:off x="408" y="1828"/>
                  <a:ext cx="68" cy="204"/>
                  <a:chOff x="408" y="981"/>
                  <a:chExt cx="68" cy="204"/>
                </a:xfrm>
              </p:grpSpPr>
              <p:sp>
                <p:nvSpPr>
                  <p:cNvPr id="58" name="Rectangle 994"/>
                  <p:cNvSpPr>
                    <a:spLocks noChangeArrowheads="1"/>
                  </p:cNvSpPr>
                  <p:nvPr/>
                </p:nvSpPr>
                <p:spPr bwMode="auto">
                  <a:xfrm>
                    <a:off x="408" y="981"/>
                    <a:ext cx="68" cy="105"/>
                  </a:xfrm>
                  <a:prstGeom prst="rect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/>
                  </a:p>
                </p:txBody>
              </p:sp>
              <p:sp>
                <p:nvSpPr>
                  <p:cNvPr id="59" name="Line 995"/>
                  <p:cNvSpPr>
                    <a:spLocks noChangeShapeType="1"/>
                  </p:cNvSpPr>
                  <p:nvPr/>
                </p:nvSpPr>
                <p:spPr bwMode="auto">
                  <a:xfrm>
                    <a:off x="453" y="1026"/>
                    <a:ext cx="0" cy="15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" name="Line 996"/>
                <p:cNvSpPr>
                  <a:spLocks noChangeShapeType="1"/>
                </p:cNvSpPr>
                <p:nvPr/>
              </p:nvSpPr>
              <p:spPr bwMode="auto">
                <a:xfrm>
                  <a:off x="429" y="1729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rgbClr val="FF6600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0" name="Group 997"/>
              <p:cNvGrpSpPr>
                <a:grpSpLocks/>
              </p:cNvGrpSpPr>
              <p:nvPr/>
            </p:nvGrpSpPr>
            <p:grpSpPr bwMode="auto">
              <a:xfrm>
                <a:off x="523" y="1744"/>
                <a:ext cx="680" cy="204"/>
                <a:chOff x="523" y="1732"/>
                <a:chExt cx="680" cy="204"/>
              </a:xfrm>
            </p:grpSpPr>
            <p:sp>
              <p:nvSpPr>
                <p:cNvPr id="54" name="Rectangle 998"/>
                <p:cNvSpPr>
                  <a:spLocks noChangeArrowheads="1"/>
                </p:cNvSpPr>
                <p:nvPr/>
              </p:nvSpPr>
              <p:spPr bwMode="auto">
                <a:xfrm>
                  <a:off x="523" y="1831"/>
                  <a:ext cx="680" cy="105"/>
                </a:xfrm>
                <a:prstGeom prst="rect">
                  <a:avLst/>
                </a:prstGeom>
                <a:solidFill>
                  <a:srgbClr val="33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55" name="Line 999"/>
                <p:cNvSpPr>
                  <a:spLocks noChangeShapeType="1"/>
                </p:cNvSpPr>
                <p:nvPr/>
              </p:nvSpPr>
              <p:spPr bwMode="auto">
                <a:xfrm>
                  <a:off x="568" y="1732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chemeClr val="accent5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1" name="Group 1000"/>
              <p:cNvGrpSpPr>
                <a:grpSpLocks/>
              </p:cNvGrpSpPr>
              <p:nvPr/>
            </p:nvGrpSpPr>
            <p:grpSpPr bwMode="auto">
              <a:xfrm>
                <a:off x="1234" y="1744"/>
                <a:ext cx="680" cy="204"/>
                <a:chOff x="539" y="1732"/>
                <a:chExt cx="680" cy="204"/>
              </a:xfrm>
            </p:grpSpPr>
            <p:sp>
              <p:nvSpPr>
                <p:cNvPr id="52" name="Rectangle 1001"/>
                <p:cNvSpPr>
                  <a:spLocks noChangeArrowheads="1"/>
                </p:cNvSpPr>
                <p:nvPr/>
              </p:nvSpPr>
              <p:spPr bwMode="auto">
                <a:xfrm>
                  <a:off x="539" y="1831"/>
                  <a:ext cx="680" cy="105"/>
                </a:xfrm>
                <a:prstGeom prst="rect">
                  <a:avLst/>
                </a:prstGeom>
                <a:solidFill>
                  <a:srgbClr val="33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53" name="Line 1002"/>
                <p:cNvSpPr>
                  <a:spLocks noChangeShapeType="1"/>
                </p:cNvSpPr>
                <p:nvPr/>
              </p:nvSpPr>
              <p:spPr bwMode="auto">
                <a:xfrm>
                  <a:off x="592" y="1732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chemeClr val="accent5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1" name="Text Box 1028"/>
            <p:cNvSpPr txBox="1">
              <a:spLocks noChangeArrowheads="1"/>
            </p:cNvSpPr>
            <p:nvPr/>
          </p:nvSpPr>
          <p:spPr bwMode="auto">
            <a:xfrm>
              <a:off x="4982961" y="3557272"/>
              <a:ext cx="3862609" cy="178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Parallel operation in FAIR:</a:t>
              </a:r>
              <a:r>
                <a:rPr lang="en-US" altLang="de-DE" sz="1000" i="1" dirty="0" smtClean="0">
                  <a:solidFill>
                    <a:srgbClr val="CC0000"/>
                  </a:solidFill>
                </a:rPr>
                <a:t> SIS100-CBM</a:t>
              </a:r>
              <a:r>
                <a:rPr lang="en-US" altLang="de-DE" sz="1000" i="1" dirty="0" smtClean="0">
                  <a:solidFill>
                    <a:srgbClr val="EF1F1D"/>
                  </a:solidFill>
                </a:rPr>
                <a:t> </a:t>
              </a:r>
              <a:r>
                <a:rPr lang="en-US" altLang="de-DE" sz="1000" i="1" dirty="0"/>
                <a:t>+ </a:t>
              </a:r>
              <a:r>
                <a:rPr lang="en-US" altLang="de-DE" sz="1000" i="1" dirty="0" smtClean="0">
                  <a:solidFill>
                    <a:srgbClr val="0066FF"/>
                  </a:solidFill>
                </a:rPr>
                <a:t>SIS18-SFRS</a:t>
              </a:r>
              <a:endParaRPr lang="de-DE" altLang="de-DE" sz="1000" i="1" dirty="0">
                <a:solidFill>
                  <a:srgbClr val="0066FF"/>
                </a:solidFill>
              </a:endParaRPr>
            </a:p>
          </p:txBody>
        </p:sp>
        <p:grpSp>
          <p:nvGrpSpPr>
            <p:cNvPr id="22" name="Group 990"/>
            <p:cNvGrpSpPr>
              <a:grpSpLocks/>
            </p:cNvGrpSpPr>
            <p:nvPr/>
          </p:nvGrpSpPr>
          <p:grpSpPr bwMode="auto">
            <a:xfrm>
              <a:off x="7774984" y="3821379"/>
              <a:ext cx="1173363" cy="539750"/>
              <a:chOff x="408" y="1744"/>
              <a:chExt cx="1565" cy="340"/>
            </a:xfrm>
          </p:grpSpPr>
          <p:sp>
            <p:nvSpPr>
              <p:cNvPr id="36" name="Rectangle 991"/>
              <p:cNvSpPr>
                <a:spLocks noChangeArrowheads="1"/>
              </p:cNvSpPr>
              <p:nvPr/>
            </p:nvSpPr>
            <p:spPr bwMode="auto">
              <a:xfrm>
                <a:off x="420" y="1979"/>
                <a:ext cx="1553" cy="105"/>
              </a:xfrm>
              <a:prstGeom prst="rect">
                <a:avLst/>
              </a:prstGeom>
              <a:solidFill>
                <a:srgbClr val="CC0000">
                  <a:alpha val="3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grpSp>
            <p:nvGrpSpPr>
              <p:cNvPr id="37" name="Group 992"/>
              <p:cNvGrpSpPr>
                <a:grpSpLocks/>
              </p:cNvGrpSpPr>
              <p:nvPr/>
            </p:nvGrpSpPr>
            <p:grpSpPr bwMode="auto">
              <a:xfrm>
                <a:off x="408" y="1744"/>
                <a:ext cx="68" cy="303"/>
                <a:chOff x="408" y="1729"/>
                <a:chExt cx="68" cy="303"/>
              </a:xfrm>
            </p:grpSpPr>
            <p:grpSp>
              <p:nvGrpSpPr>
                <p:cNvPr id="44" name="Group 993"/>
                <p:cNvGrpSpPr>
                  <a:grpSpLocks/>
                </p:cNvGrpSpPr>
                <p:nvPr/>
              </p:nvGrpSpPr>
              <p:grpSpPr bwMode="auto">
                <a:xfrm>
                  <a:off x="408" y="1828"/>
                  <a:ext cx="68" cy="204"/>
                  <a:chOff x="408" y="981"/>
                  <a:chExt cx="68" cy="204"/>
                </a:xfrm>
              </p:grpSpPr>
              <p:sp>
                <p:nvSpPr>
                  <p:cNvPr id="46" name="Rectangle 994"/>
                  <p:cNvSpPr>
                    <a:spLocks noChangeArrowheads="1"/>
                  </p:cNvSpPr>
                  <p:nvPr/>
                </p:nvSpPr>
                <p:spPr bwMode="auto">
                  <a:xfrm>
                    <a:off x="408" y="981"/>
                    <a:ext cx="68" cy="105"/>
                  </a:xfrm>
                  <a:prstGeom prst="rect">
                    <a:avLst/>
                  </a:prstGeom>
                  <a:solidFill>
                    <a:srgbClr val="CC0000">
                      <a:alpha val="3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/>
                  </a:p>
                </p:txBody>
              </p:sp>
              <p:sp>
                <p:nvSpPr>
                  <p:cNvPr id="47" name="Line 995"/>
                  <p:cNvSpPr>
                    <a:spLocks noChangeShapeType="1"/>
                  </p:cNvSpPr>
                  <p:nvPr/>
                </p:nvSpPr>
                <p:spPr bwMode="auto">
                  <a:xfrm>
                    <a:off x="453" y="1026"/>
                    <a:ext cx="0" cy="15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>
                        <a:lumMod val="50000"/>
                        <a:alpha val="95000"/>
                      </a:schemeClr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5" name="Line 996"/>
                <p:cNvSpPr>
                  <a:spLocks noChangeShapeType="1"/>
                </p:cNvSpPr>
                <p:nvPr/>
              </p:nvSpPr>
              <p:spPr bwMode="auto">
                <a:xfrm>
                  <a:off x="429" y="1729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rgbClr val="FF6600">
                      <a:alpha val="50000"/>
                    </a:srgbClr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8" name="Group 997"/>
              <p:cNvGrpSpPr>
                <a:grpSpLocks/>
              </p:cNvGrpSpPr>
              <p:nvPr/>
            </p:nvGrpSpPr>
            <p:grpSpPr bwMode="auto">
              <a:xfrm>
                <a:off x="523" y="1744"/>
                <a:ext cx="680" cy="204"/>
                <a:chOff x="523" y="1732"/>
                <a:chExt cx="680" cy="204"/>
              </a:xfrm>
            </p:grpSpPr>
            <p:sp>
              <p:nvSpPr>
                <p:cNvPr id="42" name="Rectangle 998"/>
                <p:cNvSpPr>
                  <a:spLocks noChangeArrowheads="1"/>
                </p:cNvSpPr>
                <p:nvPr/>
              </p:nvSpPr>
              <p:spPr bwMode="auto">
                <a:xfrm>
                  <a:off x="523" y="1831"/>
                  <a:ext cx="680" cy="105"/>
                </a:xfrm>
                <a:prstGeom prst="rect">
                  <a:avLst/>
                </a:prstGeom>
                <a:solidFill>
                  <a:srgbClr val="3366FF">
                    <a:alpha val="3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43" name="Line 999"/>
                <p:cNvSpPr>
                  <a:spLocks noChangeShapeType="1"/>
                </p:cNvSpPr>
                <p:nvPr/>
              </p:nvSpPr>
              <p:spPr bwMode="auto">
                <a:xfrm>
                  <a:off x="568" y="1732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chemeClr val="accent5">
                      <a:alpha val="50000"/>
                    </a:schemeClr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9" name="Group 1000"/>
              <p:cNvGrpSpPr>
                <a:grpSpLocks/>
              </p:cNvGrpSpPr>
              <p:nvPr/>
            </p:nvGrpSpPr>
            <p:grpSpPr bwMode="auto">
              <a:xfrm>
                <a:off x="1234" y="1744"/>
                <a:ext cx="680" cy="204"/>
                <a:chOff x="539" y="1732"/>
                <a:chExt cx="680" cy="204"/>
              </a:xfrm>
            </p:grpSpPr>
            <p:sp>
              <p:nvSpPr>
                <p:cNvPr id="40" name="Rectangle 1001"/>
                <p:cNvSpPr>
                  <a:spLocks noChangeArrowheads="1"/>
                </p:cNvSpPr>
                <p:nvPr/>
              </p:nvSpPr>
              <p:spPr bwMode="auto">
                <a:xfrm>
                  <a:off x="539" y="1831"/>
                  <a:ext cx="680" cy="105"/>
                </a:xfrm>
                <a:prstGeom prst="rect">
                  <a:avLst/>
                </a:prstGeom>
                <a:solidFill>
                  <a:srgbClr val="3366FF">
                    <a:alpha val="3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41" name="Line 1002"/>
                <p:cNvSpPr>
                  <a:spLocks noChangeShapeType="1"/>
                </p:cNvSpPr>
                <p:nvPr/>
              </p:nvSpPr>
              <p:spPr bwMode="auto">
                <a:xfrm>
                  <a:off x="592" y="1732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chemeClr val="accent5">
                      <a:alpha val="50000"/>
                    </a:schemeClr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3" name="Group 990"/>
            <p:cNvGrpSpPr>
              <a:grpSpLocks/>
            </p:cNvGrpSpPr>
            <p:nvPr/>
          </p:nvGrpSpPr>
          <p:grpSpPr bwMode="auto">
            <a:xfrm>
              <a:off x="5380916" y="3821379"/>
              <a:ext cx="1173363" cy="539750"/>
              <a:chOff x="408" y="1744"/>
              <a:chExt cx="1565" cy="340"/>
            </a:xfrm>
          </p:grpSpPr>
          <p:sp>
            <p:nvSpPr>
              <p:cNvPr id="24" name="Rectangle 991"/>
              <p:cNvSpPr>
                <a:spLocks noChangeArrowheads="1"/>
              </p:cNvSpPr>
              <p:nvPr/>
            </p:nvSpPr>
            <p:spPr bwMode="auto">
              <a:xfrm>
                <a:off x="420" y="1979"/>
                <a:ext cx="1553" cy="105"/>
              </a:xfrm>
              <a:prstGeom prst="rect">
                <a:avLst/>
              </a:prstGeom>
              <a:solidFill>
                <a:srgbClr val="CC0000">
                  <a:alpha val="3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grpSp>
            <p:nvGrpSpPr>
              <p:cNvPr id="25" name="Group 992"/>
              <p:cNvGrpSpPr>
                <a:grpSpLocks/>
              </p:cNvGrpSpPr>
              <p:nvPr/>
            </p:nvGrpSpPr>
            <p:grpSpPr bwMode="auto">
              <a:xfrm>
                <a:off x="408" y="1744"/>
                <a:ext cx="68" cy="303"/>
                <a:chOff x="408" y="1729"/>
                <a:chExt cx="68" cy="303"/>
              </a:xfrm>
            </p:grpSpPr>
            <p:grpSp>
              <p:nvGrpSpPr>
                <p:cNvPr id="32" name="Group 993"/>
                <p:cNvGrpSpPr>
                  <a:grpSpLocks/>
                </p:cNvGrpSpPr>
                <p:nvPr/>
              </p:nvGrpSpPr>
              <p:grpSpPr bwMode="auto">
                <a:xfrm>
                  <a:off x="408" y="1828"/>
                  <a:ext cx="68" cy="204"/>
                  <a:chOff x="408" y="981"/>
                  <a:chExt cx="68" cy="204"/>
                </a:xfrm>
              </p:grpSpPr>
              <p:sp>
                <p:nvSpPr>
                  <p:cNvPr id="34" name="Rectangle 994"/>
                  <p:cNvSpPr>
                    <a:spLocks noChangeArrowheads="1"/>
                  </p:cNvSpPr>
                  <p:nvPr/>
                </p:nvSpPr>
                <p:spPr bwMode="auto">
                  <a:xfrm>
                    <a:off x="408" y="981"/>
                    <a:ext cx="68" cy="105"/>
                  </a:xfrm>
                  <a:prstGeom prst="rect">
                    <a:avLst/>
                  </a:prstGeom>
                  <a:solidFill>
                    <a:srgbClr val="CC0000">
                      <a:alpha val="3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/>
                  </a:p>
                </p:txBody>
              </p:sp>
              <p:sp>
                <p:nvSpPr>
                  <p:cNvPr id="35" name="Line 995"/>
                  <p:cNvSpPr>
                    <a:spLocks noChangeShapeType="1"/>
                  </p:cNvSpPr>
                  <p:nvPr/>
                </p:nvSpPr>
                <p:spPr bwMode="auto">
                  <a:xfrm>
                    <a:off x="453" y="1026"/>
                    <a:ext cx="0" cy="15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>
                        <a:lumMod val="50000"/>
                        <a:alpha val="95000"/>
                      </a:schemeClr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3" name="Line 996"/>
                <p:cNvSpPr>
                  <a:spLocks noChangeShapeType="1"/>
                </p:cNvSpPr>
                <p:nvPr/>
              </p:nvSpPr>
              <p:spPr bwMode="auto">
                <a:xfrm>
                  <a:off x="429" y="1729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rgbClr val="FF6600">
                      <a:alpha val="50000"/>
                    </a:srgbClr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6" name="Group 997"/>
              <p:cNvGrpSpPr>
                <a:grpSpLocks/>
              </p:cNvGrpSpPr>
              <p:nvPr/>
            </p:nvGrpSpPr>
            <p:grpSpPr bwMode="auto">
              <a:xfrm>
                <a:off x="523" y="1744"/>
                <a:ext cx="680" cy="204"/>
                <a:chOff x="523" y="1732"/>
                <a:chExt cx="680" cy="204"/>
              </a:xfrm>
            </p:grpSpPr>
            <p:sp>
              <p:nvSpPr>
                <p:cNvPr id="30" name="Rectangle 998"/>
                <p:cNvSpPr>
                  <a:spLocks noChangeArrowheads="1"/>
                </p:cNvSpPr>
                <p:nvPr/>
              </p:nvSpPr>
              <p:spPr bwMode="auto">
                <a:xfrm>
                  <a:off x="523" y="1831"/>
                  <a:ext cx="680" cy="105"/>
                </a:xfrm>
                <a:prstGeom prst="rect">
                  <a:avLst/>
                </a:prstGeom>
                <a:solidFill>
                  <a:srgbClr val="3366FF">
                    <a:alpha val="3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31" name="Line 999"/>
                <p:cNvSpPr>
                  <a:spLocks noChangeShapeType="1"/>
                </p:cNvSpPr>
                <p:nvPr/>
              </p:nvSpPr>
              <p:spPr bwMode="auto">
                <a:xfrm>
                  <a:off x="568" y="1732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chemeClr val="accent5">
                      <a:alpha val="50000"/>
                    </a:schemeClr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7" name="Group 1000"/>
              <p:cNvGrpSpPr>
                <a:grpSpLocks/>
              </p:cNvGrpSpPr>
              <p:nvPr/>
            </p:nvGrpSpPr>
            <p:grpSpPr bwMode="auto">
              <a:xfrm>
                <a:off x="1234" y="1744"/>
                <a:ext cx="680" cy="204"/>
                <a:chOff x="539" y="1732"/>
                <a:chExt cx="680" cy="204"/>
              </a:xfrm>
            </p:grpSpPr>
            <p:sp>
              <p:nvSpPr>
                <p:cNvPr id="28" name="Rectangle 1001"/>
                <p:cNvSpPr>
                  <a:spLocks noChangeArrowheads="1"/>
                </p:cNvSpPr>
                <p:nvPr/>
              </p:nvSpPr>
              <p:spPr bwMode="auto">
                <a:xfrm>
                  <a:off x="539" y="1831"/>
                  <a:ext cx="680" cy="105"/>
                </a:xfrm>
                <a:prstGeom prst="rect">
                  <a:avLst/>
                </a:prstGeom>
                <a:solidFill>
                  <a:srgbClr val="3366FF">
                    <a:alpha val="3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29" name="Line 1002"/>
                <p:cNvSpPr>
                  <a:spLocks noChangeShapeType="1"/>
                </p:cNvSpPr>
                <p:nvPr/>
              </p:nvSpPr>
              <p:spPr bwMode="auto">
                <a:xfrm>
                  <a:off x="592" y="1732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chemeClr val="accent5">
                      <a:alpha val="50000"/>
                    </a:schemeClr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63" name="Gruppieren 62"/>
          <p:cNvGrpSpPr>
            <a:grpSpLocks noChangeAspect="1"/>
          </p:cNvGrpSpPr>
          <p:nvPr/>
        </p:nvGrpSpPr>
        <p:grpSpPr>
          <a:xfrm>
            <a:off x="5585928" y="3838704"/>
            <a:ext cx="2998551" cy="592481"/>
            <a:chOff x="4072324" y="4141780"/>
            <a:chExt cx="4730188" cy="934635"/>
          </a:xfrm>
        </p:grpSpPr>
        <p:grpSp>
          <p:nvGrpSpPr>
            <p:cNvPr id="64" name="Gruppieren 63"/>
            <p:cNvGrpSpPr/>
            <p:nvPr/>
          </p:nvGrpSpPr>
          <p:grpSpPr>
            <a:xfrm>
              <a:off x="5034608" y="4141780"/>
              <a:ext cx="3767904" cy="934635"/>
              <a:chOff x="5034608" y="4141780"/>
              <a:chExt cx="3767904" cy="934635"/>
            </a:xfrm>
          </p:grpSpPr>
          <p:pic>
            <p:nvPicPr>
              <p:cNvPr id="67" name="Grafik 6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03" b="-1"/>
              <a:stretch/>
            </p:blipFill>
            <p:spPr>
              <a:xfrm>
                <a:off x="5034608" y="4141780"/>
                <a:ext cx="3767904" cy="689302"/>
              </a:xfrm>
              <a:prstGeom prst="rect">
                <a:avLst/>
              </a:prstGeom>
            </p:spPr>
          </p:pic>
          <p:pic>
            <p:nvPicPr>
              <p:cNvPr id="66" name="Grafik 6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94" t="-2834"/>
              <a:stretch/>
            </p:blipFill>
            <p:spPr>
              <a:xfrm>
                <a:off x="5104830" y="4774033"/>
                <a:ext cx="3645898" cy="302382"/>
              </a:xfrm>
              <a:prstGeom prst="rect">
                <a:avLst/>
              </a:prstGeom>
            </p:spPr>
          </p:pic>
        </p:grpSp>
        <p:sp>
          <p:nvSpPr>
            <p:cNvPr id="65" name="Textfeld 64"/>
            <p:cNvSpPr txBox="1"/>
            <p:nvPr/>
          </p:nvSpPr>
          <p:spPr>
            <a:xfrm>
              <a:off x="4072324" y="4202487"/>
              <a:ext cx="961421" cy="873928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SIS18</a:t>
              </a:r>
              <a:br>
                <a:rPr lang="en-US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booster</a:t>
              </a:r>
            </a:p>
            <a:p>
              <a:pPr algn="l"/>
              <a:r>
                <a:rPr lang="en-US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cycle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32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FRS Magnet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Completely identical to GSI-HEBT</a:t>
            </a:r>
          </a:p>
          <a:p>
            <a:pPr lvl="1"/>
            <a:r>
              <a:rPr lang="en-US" dirty="0" smtClean="0"/>
              <a:t>Originally developed by B. Schlei</a:t>
            </a:r>
          </a:p>
          <a:p>
            <a:pPr lvl="1"/>
            <a:r>
              <a:rPr lang="en-US" dirty="0" smtClean="0"/>
              <a:t>Now responsibility of I. Kraus</a:t>
            </a:r>
          </a:p>
          <a:p>
            <a:endParaRPr lang="en-US" dirty="0"/>
          </a:p>
          <a:p>
            <a:r>
              <a:rPr lang="en-US" dirty="0" smtClean="0"/>
              <a:t>Simple ‘single-magnet’ model</a:t>
            </a:r>
          </a:p>
          <a:p>
            <a:pPr lvl="1"/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Integral field</a:t>
            </a:r>
          </a:p>
          <a:p>
            <a:pPr lvl="1"/>
            <a:r>
              <a:rPr lang="en-US" dirty="0" smtClean="0"/>
              <a:t>Current (could be Hall probe voltage as well)</a:t>
            </a:r>
          </a:p>
          <a:p>
            <a:pPr lvl="1"/>
            <a:endParaRPr lang="en-US" dirty="0"/>
          </a:p>
          <a:p>
            <a:r>
              <a:rPr lang="en-US" dirty="0" smtClean="0"/>
              <a:t>Requires device data in CDB</a:t>
            </a:r>
          </a:p>
          <a:p>
            <a:pPr lvl="1"/>
            <a:r>
              <a:rPr lang="en-US" dirty="0" smtClean="0"/>
              <a:t>Power converter limits (min/max currents)</a:t>
            </a:r>
          </a:p>
          <a:p>
            <a:pPr lvl="1"/>
            <a:r>
              <a:rPr lang="en-US" dirty="0" smtClean="0"/>
              <a:t>Excitation curves (current vs. integral field)</a:t>
            </a:r>
          </a:p>
          <a:p>
            <a:pPr lvl="1"/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11.11.2024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SFRS Controls Workshop / Model</a:t>
            </a:r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4788976" y="2043321"/>
            <a:ext cx="3971715" cy="3323408"/>
            <a:chOff x="4788976" y="2043321"/>
            <a:chExt cx="3971715" cy="3323408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976" y="2368848"/>
              <a:ext cx="3971715" cy="2997881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5215123" y="2043321"/>
              <a:ext cx="2880917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00" i="1" dirty="0" smtClean="0"/>
                <a:t>Magnet hierarchy in GTS1DI4S_TO_GTS3MU1</a:t>
              </a:r>
              <a:endParaRPr lang="en-US" sz="10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0740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FRS Matter Model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Developed by J. P. Hucka (PhD)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General matter hierarchy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Combine matter into blocks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Targets, degraders, detectors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Implement energy loss calculations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Matter content per device defined in files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Energy loss for projectile/material in splines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Set values for drives calculated in model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Presently not sent to devices (drives set manually)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Direct manipulation of rigidity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Standard way uses ‘reference isotope’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Model can be set to ‘direct </a:t>
            </a: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rho</a:t>
            </a:r>
            <a:r>
              <a:rPr lang="en-US" dirty="0" smtClean="0">
                <a:solidFill>
                  <a:schemeClr val="tx1"/>
                </a:solidFill>
              </a:rPr>
              <a:t>’ mode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Users can enter desired </a:t>
            </a:r>
            <a:r>
              <a:rPr lang="en-US" dirty="0" err="1" smtClean="0">
                <a:solidFill>
                  <a:schemeClr val="tx1"/>
                </a:solidFill>
              </a:rPr>
              <a:t>Brho</a:t>
            </a:r>
            <a:r>
              <a:rPr lang="en-US" dirty="0" smtClean="0">
                <a:solidFill>
                  <a:schemeClr val="tx1"/>
                </a:solidFill>
              </a:rPr>
              <a:t> directly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11.11.2024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SFRS Controls Workshop / Model</a:t>
            </a:r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4977037" y="1524943"/>
            <a:ext cx="3891856" cy="1581919"/>
            <a:chOff x="4977037" y="1524943"/>
            <a:chExt cx="3891856" cy="1581919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037" y="1709311"/>
              <a:ext cx="3891856" cy="1397551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5395928" y="1524943"/>
              <a:ext cx="2919389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00" i="1" dirty="0" smtClean="0"/>
                <a:t>Lumped matter block at start of accelerator zone</a:t>
              </a:r>
              <a:endParaRPr lang="en-US" sz="1000" i="1" dirty="0" smtClean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4832293" y="3377925"/>
            <a:ext cx="4127600" cy="1305172"/>
            <a:chOff x="4832293" y="3377925"/>
            <a:chExt cx="4127600" cy="1305172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293" y="3542379"/>
              <a:ext cx="4127600" cy="1140718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6100650" y="3377925"/>
              <a:ext cx="1596912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00" i="1" dirty="0" smtClean="0"/>
                <a:t>General matter hierarchy</a:t>
              </a:r>
              <a:endParaRPr lang="en-US" sz="1000" i="1" dirty="0" smtClean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5678941" y="4944067"/>
            <a:ext cx="2434303" cy="1443295"/>
            <a:chOff x="5678941" y="4944067"/>
            <a:chExt cx="2434303" cy="1443295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941" y="5117545"/>
              <a:ext cx="2434303" cy="1269817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6072997" y="4944067"/>
              <a:ext cx="1875835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00" i="1" dirty="0" smtClean="0"/>
                <a:t>Hierarchy for overwriting </a:t>
              </a:r>
              <a:r>
                <a:rPr lang="en-US" sz="1000" i="1" dirty="0" err="1" smtClean="0"/>
                <a:t>Brho</a:t>
              </a:r>
              <a:endParaRPr lang="en-US" sz="10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800455676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i-folienmaster_2019_50Jahre_16zu9" id="{80228A31-CB38-8C45-BA44-B2C6B2F0FBFF}" vid="{EEE01115-FCFC-4442-9D97-3CF7E176002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1229</Words>
  <Application>Microsoft Office PowerPoint</Application>
  <PresentationFormat>Bildschirmpräsentation (4:3)</PresentationFormat>
  <Paragraphs>331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Courier New</vt:lpstr>
      <vt:lpstr>Times New Roman</vt:lpstr>
      <vt:lpstr>Wingdings</vt:lpstr>
      <vt:lpstr>fair-gsi-folienmaster_2017_onering</vt:lpstr>
      <vt:lpstr>Machine Model:  Status/Development</vt:lpstr>
      <vt:lpstr>Outlook</vt:lpstr>
      <vt:lpstr>Machine Models</vt:lpstr>
      <vt:lpstr>Machine modeling with LSA in a nutshell</vt:lpstr>
      <vt:lpstr>Organization</vt:lpstr>
      <vt:lpstr>Applications</vt:lpstr>
      <vt:lpstr>Present status and tasks</vt:lpstr>
      <vt:lpstr>FRS Magnet Model</vt:lpstr>
      <vt:lpstr>FRS Matter Model</vt:lpstr>
      <vt:lpstr>Developments for Early Science</vt:lpstr>
      <vt:lpstr>Timeline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Ralph Assmann</dc:creator>
  <cp:lastModifiedBy>Ondreka, David Dr.</cp:lastModifiedBy>
  <cp:revision>190</cp:revision>
  <cp:lastPrinted>2024-06-11T09:23:13Z</cp:lastPrinted>
  <dcterms:created xsi:type="dcterms:W3CDTF">2024-05-28T07:59:48Z</dcterms:created>
  <dcterms:modified xsi:type="dcterms:W3CDTF">2024-11-11T11:07:11Z</dcterms:modified>
</cp:coreProperties>
</file>