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1" r:id="rId3"/>
    <p:sldId id="273" r:id="rId4"/>
    <p:sldId id="274" r:id="rId5"/>
    <p:sldId id="272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FDBB63"/>
    <a:srgbClr val="FC9308"/>
    <a:srgbClr val="EAEAEA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1" autoAdjust="0"/>
  </p:normalViewPr>
  <p:slideViewPr>
    <p:cSldViewPr snapToGrid="0" snapToObjects="1">
      <p:cViewPr varScale="1">
        <p:scale>
          <a:sx n="154" d="100"/>
          <a:sy n="154" d="100"/>
        </p:scale>
        <p:origin x="20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3" d="100"/>
          <a:sy n="123" d="100"/>
        </p:scale>
        <p:origin x="41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51660-0934-124D-A4B3-496C7F320307}" type="datetimeFigureOut">
              <a:rPr lang="de-DE" smtClean="0"/>
              <a:t>10.11.2024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A3EDE-7EBB-0F4A-80C2-34DB9D2E2ED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8215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828EF-C252-394A-93BF-1C478CFA0896}" type="datetimeFigureOut">
              <a:rPr lang="de-DE" smtClean="0"/>
              <a:t>10.11.2024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02386-BEE7-5D4D-B4E7-4BB579C4788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90198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fair-mesh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" t="11489" r="5373" b="5511"/>
          <a:stretch/>
        </p:blipFill>
        <p:spPr>
          <a:xfrm>
            <a:off x="110437" y="1417154"/>
            <a:ext cx="8926586" cy="50562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244364"/>
            <a:ext cx="6607516" cy="779866"/>
          </a:xfrm>
        </p:spPr>
        <p:txBody>
          <a:bodyPr anchor="b" anchorCtr="0"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242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17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sp>
        <p:nvSpPr>
          <p:cNvPr id="13" name="Rechteck 12"/>
          <p:cNvSpPr/>
          <p:nvPr userDrawn="1"/>
        </p:nvSpPr>
        <p:spPr>
          <a:xfrm>
            <a:off x="404091" y="6650182"/>
            <a:ext cx="3371273" cy="20781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0993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9" name="Datumsplatzhalter 4"/>
          <p:cNvSpPr>
            <a:spLocks noGrp="1"/>
          </p:cNvSpPr>
          <p:nvPr>
            <p:ph type="dt" sz="half" idx="2"/>
          </p:nvPr>
        </p:nvSpPr>
        <p:spPr>
          <a:xfrm>
            <a:off x="6728604" y="6552643"/>
            <a:ext cx="12202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2022-11-07</a:t>
            </a:r>
            <a:endParaRPr lang="en-GB" dirty="0"/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870411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1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2565" y="6551086"/>
            <a:ext cx="6306039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en-GB" dirty="0"/>
              <a:t>Erika Kazantseva / Magnetic field monitoring and control for SC main dipoles</a:t>
            </a:r>
          </a:p>
        </p:txBody>
      </p:sp>
    </p:spTree>
    <p:extLst>
      <p:ext uri="{BB962C8B-B14F-4D97-AF65-F5344CB8AC3E}">
        <p14:creationId xmlns:p14="http://schemas.microsoft.com/office/powerpoint/2010/main" val="94766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0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8604" y="6552643"/>
            <a:ext cx="12202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r>
              <a:rPr lang="en-US" noProof="0"/>
              <a:t>YYYY-MM-DD</a:t>
            </a:r>
            <a:endParaRPr lang="en-GB" noProof="0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870411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2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2565" y="6551086"/>
            <a:ext cx="6306039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en-GB" dirty="0"/>
              <a:t>Name of speaker / 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6602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8" name="Datumsplatzhalter 4"/>
          <p:cNvSpPr>
            <a:spLocks noGrp="1"/>
          </p:cNvSpPr>
          <p:nvPr>
            <p:ph type="dt" sz="half" idx="2"/>
          </p:nvPr>
        </p:nvSpPr>
        <p:spPr>
          <a:xfrm>
            <a:off x="6728604" y="6552643"/>
            <a:ext cx="12202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r>
              <a:rPr lang="en-US" noProof="0"/>
              <a:t>YYYY-MM-DD</a:t>
            </a:r>
            <a:endParaRPr lang="en-GB" noProof="0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870411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2565" y="6551086"/>
            <a:ext cx="6306039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en-GB" dirty="0"/>
              <a:t>Name of speaker / 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38897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2411"/>
            <a:ext cx="9144000" cy="2556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2565" y="1450685"/>
            <a:ext cx="8211834" cy="4903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992" y="6552643"/>
            <a:ext cx="744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fld id="{125CBDDA-5CCF-8748-8988-9DC6C8981774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0" y="1068273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2565" y="270000"/>
            <a:ext cx="5870411" cy="7875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-1" y="939485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-1" y="6609871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6737231" y="6552643"/>
            <a:ext cx="121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2024-11-11</a:t>
            </a:r>
            <a:endParaRPr lang="en-GB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2565" y="6551086"/>
            <a:ext cx="6314665" cy="35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33333"/>
                </a:solidFill>
              </a:defRPr>
            </a:lvl1pPr>
          </a:lstStyle>
          <a:p>
            <a:pPr algn="l"/>
            <a:r>
              <a:rPr lang="en-GB" dirty="0"/>
              <a:t>Erika Kazantseva / Magnetic field monitoring and control for SC main dipoles</a:t>
            </a:r>
          </a:p>
        </p:txBody>
      </p:sp>
      <p:pic>
        <p:nvPicPr>
          <p:cNvPr id="13" name="Grafik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976" y="255219"/>
            <a:ext cx="658369" cy="548641"/>
          </a:xfrm>
          <a:prstGeom prst="rect">
            <a:avLst/>
          </a:prstGeom>
        </p:spPr>
      </p:pic>
      <p:pic>
        <p:nvPicPr>
          <p:cNvPr id="14" name="Bild 6" descr="GSI_Logo_rgb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965" y="259790"/>
            <a:ext cx="1349516" cy="44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8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1800"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tabLst>
          <a:tab pos="0" algn="l"/>
        </a:tabLst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244364"/>
            <a:ext cx="6767022" cy="779866"/>
          </a:xfrm>
        </p:spPr>
        <p:txBody>
          <a:bodyPr/>
          <a:lstStyle/>
          <a:p>
            <a:r>
              <a:rPr lang="en-GB" dirty="0"/>
              <a:t>Magnetic field control* by NMR probes for SFRS dipoles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24229"/>
            <a:ext cx="6400800" cy="938295"/>
          </a:xfrm>
        </p:spPr>
        <p:txBody>
          <a:bodyPr>
            <a:normAutofit/>
          </a:bodyPr>
          <a:lstStyle/>
          <a:p>
            <a:r>
              <a:rPr lang="en-GB" sz="1700" dirty="0"/>
              <a:t>Erika Kazantseva, work package leader SFRS Beam dynamics</a:t>
            </a:r>
          </a:p>
          <a:p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SFRS Workshop: control needs, operation concept, 11.11.2024.</a:t>
            </a:r>
            <a:endParaRPr lang="en-GB" sz="1700" i="1" dirty="0"/>
          </a:p>
        </p:txBody>
      </p:sp>
    </p:spTree>
    <p:extLst>
      <p:ext uri="{BB962C8B-B14F-4D97-AF65-F5344CB8AC3E}">
        <p14:creationId xmlns:p14="http://schemas.microsoft.com/office/powerpoint/2010/main" val="3910199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EDE1F94-DEC9-4A2F-89B6-B2FA5DF5A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  <a:p>
            <a:r>
              <a:rPr lang="en-US" dirty="0"/>
              <a:t>Hardware system</a:t>
            </a:r>
          </a:p>
          <a:p>
            <a:r>
              <a:rPr lang="en-US" dirty="0"/>
              <a:t>Operation principle (draft)</a:t>
            </a:r>
          </a:p>
          <a:p>
            <a:r>
              <a:rPr lang="en-US" dirty="0"/>
              <a:t>Remarks</a:t>
            </a:r>
          </a:p>
          <a:p>
            <a:r>
              <a:rPr lang="en-US" dirty="0"/>
              <a:t>Wishes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C2C1F75-9CD4-44B9-9C9A-2E111BDCEC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5CBDDA-5CCF-8748-8988-9DC6C8981774}" type="slidenum">
              <a:rPr lang="en-GB" noProof="0" smtClean="0"/>
              <a:pPr/>
              <a:t>2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967971-DCA7-4601-AEF5-E526CB5C4CE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2022-11-07</a:t>
            </a:r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5AEDE0F-65CC-4889-8236-61F17E54B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01BD14-066C-42ED-B438-A294B9CEF5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GB"/>
              <a:t>Erika Kazantseva / Magnetic field monitoring and control for SC main dipoles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8110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14264B4-73C0-48CE-8555-00C4A31BC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65" y="1450685"/>
            <a:ext cx="8351784" cy="4903585"/>
          </a:xfrm>
        </p:spPr>
        <p:txBody>
          <a:bodyPr>
            <a:normAutofit/>
          </a:bodyPr>
          <a:lstStyle/>
          <a:p>
            <a:r>
              <a:rPr lang="en-US" dirty="0">
                <a:highlight>
                  <a:srgbClr val="FDBB63"/>
                </a:highlight>
              </a:rPr>
              <a:t>Reproducible setting is a must: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The state of the art: </a:t>
            </a:r>
            <a:r>
              <a:rPr lang="en-US" dirty="0" err="1"/>
              <a:t>precycle</a:t>
            </a:r>
            <a:r>
              <a:rPr lang="en-US" dirty="0"/>
              <a:t> </a:t>
            </a:r>
            <a:r>
              <a:rPr lang="de-DE" dirty="0"/>
              <a:t>&amp; </a:t>
            </a:r>
            <a:r>
              <a:rPr lang="en-US" dirty="0"/>
              <a:t>use current control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relative reproducibility on the level of few </a:t>
            </a:r>
            <a:r>
              <a:rPr lang="en-US" dirty="0">
                <a:solidFill>
                  <a:srgbClr val="00B050"/>
                </a:solidFill>
              </a:rPr>
              <a:t>1e-5</a:t>
            </a:r>
            <a:r>
              <a:rPr lang="en-US" dirty="0"/>
              <a:t>, but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slow (~ 4 min / cycle)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Just following hysteresis branch not sufficient: different ramping &amp; intermediate stops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errors on the level of </a:t>
            </a:r>
            <a:r>
              <a:rPr lang="en-US" dirty="0">
                <a:solidFill>
                  <a:srgbClr val="FFC000"/>
                </a:solidFill>
              </a:rPr>
              <a:t>1e-4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Using NMR measurements + knowing calibration curve </a:t>
            </a:r>
            <a:r>
              <a:rPr lang="en-US" dirty="0" err="1">
                <a:solidFill>
                  <a:schemeClr val="tx1"/>
                </a:solidFill>
              </a:rPr>
              <a:t>Bint</a:t>
            </a:r>
            <a:r>
              <a:rPr lang="en-US" dirty="0">
                <a:solidFill>
                  <a:schemeClr val="tx1"/>
                </a:solidFill>
              </a:rPr>
              <a:t>(Bloc)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enables accuracy of ~ 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2e-5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just following the hysteresis branch, without caring of intermediate stops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/>
          </a:p>
          <a:p>
            <a:r>
              <a:rPr lang="en-US" dirty="0">
                <a:highlight>
                  <a:srgbClr val="FDBB63"/>
                </a:highlight>
              </a:rPr>
              <a:t>Shorten the </a:t>
            </a:r>
            <a:r>
              <a:rPr lang="en-US" dirty="0" err="1">
                <a:highlight>
                  <a:srgbClr val="FDBB63"/>
                </a:highlight>
              </a:rPr>
              <a:t>precycling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highlight>
                  <a:srgbClr val="00FF00"/>
                </a:highlight>
                <a:sym typeface="Wingdings" panose="05000000000000000000" pitchFamily="2" charset="2"/>
              </a:rPr>
              <a:t>more time for physics</a:t>
            </a:r>
          </a:p>
          <a:p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27C6271-1BFB-43C8-881E-D9A4112825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5CBDDA-5CCF-8748-8988-9DC6C8981774}" type="slidenum">
              <a:rPr lang="en-GB" noProof="0" smtClean="0"/>
              <a:pPr/>
              <a:t>3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A560D9-20C5-4B0D-BE6E-8DB208B6AFA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2022-11-07</a:t>
            </a:r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3E213D7B-2BEC-4375-BA05-4AC732A5E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0C2A34B-7520-45A2-9E12-12EB121C3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GB"/>
              <a:t>Erika Kazantseva / Magnetic field monitoring and control for SC main dipoles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463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9CA1EBD-C6C3-4723-8DCA-2C7B5ECB8F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5CBDDA-5CCF-8748-8988-9DC6C8981774}" type="slidenum">
              <a:rPr lang="en-GB" noProof="0" smtClean="0"/>
              <a:pPr/>
              <a:t>4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587B96-2B6A-4BBF-A00B-E3ED993D4BE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2022-11-07</a:t>
            </a:r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6173DABA-EABF-4EB0-B425-F96CCC7E8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system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8E613A-905C-439E-8D6B-D4193DA4A8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GB"/>
              <a:t>Erika Kazantseva / Magnetic field monitoring and control for SC main dipoles</a:t>
            </a:r>
            <a:endParaRPr lang="en-GB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96D9D7E8-3428-4D3F-A810-0B7D484E1257}"/>
              </a:ext>
            </a:extLst>
          </p:cNvPr>
          <p:cNvGrpSpPr/>
          <p:nvPr/>
        </p:nvGrpSpPr>
        <p:grpSpPr>
          <a:xfrm>
            <a:off x="121838" y="1367386"/>
            <a:ext cx="9708928" cy="5220614"/>
            <a:chOff x="1012146" y="1034841"/>
            <a:chExt cx="9708928" cy="5220614"/>
          </a:xfrm>
        </p:grpSpPr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913F6948-7534-49FF-B017-FA32036C252A}"/>
                </a:ext>
              </a:extLst>
            </p:cNvPr>
            <p:cNvGrpSpPr/>
            <p:nvPr/>
          </p:nvGrpSpPr>
          <p:grpSpPr>
            <a:xfrm>
              <a:off x="3051486" y="1034841"/>
              <a:ext cx="7669588" cy="4237987"/>
              <a:chOff x="3051486" y="2589979"/>
              <a:chExt cx="7669588" cy="4237987"/>
            </a:xfrm>
          </p:grpSpPr>
          <p:grpSp>
            <p:nvGrpSpPr>
              <p:cNvPr id="13" name="Group 14">
                <a:extLst>
                  <a:ext uri="{FF2B5EF4-FFF2-40B4-BE49-F238E27FC236}">
                    <a16:creationId xmlns:a16="http://schemas.microsoft.com/office/drawing/2014/main" id="{2F5588A9-03F0-4445-B1E2-758C2ADA5247}"/>
                  </a:ext>
                </a:extLst>
              </p:cNvPr>
              <p:cNvGrpSpPr/>
              <p:nvPr/>
            </p:nvGrpSpPr>
            <p:grpSpPr>
              <a:xfrm>
                <a:off x="3051486" y="2589979"/>
                <a:ext cx="6876823" cy="4054268"/>
                <a:chOff x="5207334" y="2589979"/>
                <a:chExt cx="6876823" cy="4054268"/>
              </a:xfrm>
            </p:grpSpPr>
            <p:pic>
              <p:nvPicPr>
                <p:cNvPr id="25" name="Picture 15">
                  <a:extLst>
                    <a:ext uri="{FF2B5EF4-FFF2-40B4-BE49-F238E27FC236}">
                      <a16:creationId xmlns:a16="http://schemas.microsoft.com/office/drawing/2014/main" id="{64B72E7C-57A8-474C-9BF6-56BD1934675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l="27535" t="4903" r="1629" b="6666"/>
                <a:stretch/>
              </p:blipFill>
              <p:spPr>
                <a:xfrm>
                  <a:off x="5468590" y="2867893"/>
                  <a:ext cx="6602681" cy="3776354"/>
                </a:xfrm>
                <a:prstGeom prst="rect">
                  <a:avLst/>
                </a:prstGeom>
              </p:spPr>
            </p:pic>
            <p:sp>
              <p:nvSpPr>
                <p:cNvPr id="26" name="Oval 16">
                  <a:extLst>
                    <a:ext uri="{FF2B5EF4-FFF2-40B4-BE49-F238E27FC236}">
                      <a16:creationId xmlns:a16="http://schemas.microsoft.com/office/drawing/2014/main" id="{EBBF9AD3-BD0C-4133-8DF6-250BACF87C12}"/>
                    </a:ext>
                  </a:extLst>
                </p:cNvPr>
                <p:cNvSpPr/>
                <p:nvPr/>
              </p:nvSpPr>
              <p:spPr>
                <a:xfrm>
                  <a:off x="5207334" y="2738613"/>
                  <a:ext cx="2820389" cy="2456844"/>
                </a:xfrm>
                <a:prstGeom prst="ellipse">
                  <a:avLst/>
                </a:prstGeom>
                <a:noFill/>
                <a:ln w="2857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accent2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" name="TextBox 17">
                  <a:extLst>
                    <a:ext uri="{FF2B5EF4-FFF2-40B4-BE49-F238E27FC236}">
                      <a16:creationId xmlns:a16="http://schemas.microsoft.com/office/drawing/2014/main" id="{F1887D5A-96D9-43C7-B83B-4C016CCD6745}"/>
                    </a:ext>
                  </a:extLst>
                </p:cNvPr>
                <p:cNvSpPr txBox="1"/>
                <p:nvPr/>
              </p:nvSpPr>
              <p:spPr>
                <a:xfrm>
                  <a:off x="6017661" y="2589979"/>
                  <a:ext cx="1944199" cy="277914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de-DE" sz="1200" noProof="1"/>
                    <a:t>dipoles always on, zone 1</a:t>
                  </a:r>
                </a:p>
              </p:txBody>
            </p:sp>
            <p:sp>
              <p:nvSpPr>
                <p:cNvPr id="28" name="TextBox 21">
                  <a:extLst>
                    <a:ext uri="{FF2B5EF4-FFF2-40B4-BE49-F238E27FC236}">
                      <a16:creationId xmlns:a16="http://schemas.microsoft.com/office/drawing/2014/main" id="{0B3C201B-3791-40B3-8025-E7750B49444C}"/>
                    </a:ext>
                  </a:extLst>
                </p:cNvPr>
                <p:cNvSpPr txBox="1"/>
                <p:nvPr/>
              </p:nvSpPr>
              <p:spPr>
                <a:xfrm>
                  <a:off x="7877996" y="5041861"/>
                  <a:ext cx="275704" cy="369332"/>
                </a:xfrm>
                <a:prstGeom prst="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2</a:t>
                  </a:r>
                </a:p>
              </p:txBody>
            </p:sp>
            <p:sp>
              <p:nvSpPr>
                <p:cNvPr id="29" name="TextBox 23">
                  <a:extLst>
                    <a:ext uri="{FF2B5EF4-FFF2-40B4-BE49-F238E27FC236}">
                      <a16:creationId xmlns:a16="http://schemas.microsoft.com/office/drawing/2014/main" id="{A7FA1313-CDAA-4EED-BC3F-F4E0F0243783}"/>
                    </a:ext>
                  </a:extLst>
                </p:cNvPr>
                <p:cNvSpPr txBox="1"/>
                <p:nvPr/>
              </p:nvSpPr>
              <p:spPr>
                <a:xfrm>
                  <a:off x="11808453" y="3358774"/>
                  <a:ext cx="275704" cy="369332"/>
                </a:xfrm>
                <a:prstGeom prst="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4</a:t>
                  </a:r>
                </a:p>
              </p:txBody>
            </p:sp>
          </p:grpSp>
          <p:sp>
            <p:nvSpPr>
              <p:cNvPr id="14" name="Rechteck: abgerundete Ecken 13">
                <a:extLst>
                  <a:ext uri="{FF2B5EF4-FFF2-40B4-BE49-F238E27FC236}">
                    <a16:creationId xmlns:a16="http://schemas.microsoft.com/office/drawing/2014/main" id="{F9B5B006-6325-427F-A79C-F77AD4254603}"/>
                  </a:ext>
                </a:extLst>
              </p:cNvPr>
              <p:cNvSpPr/>
              <p:nvPr/>
            </p:nvSpPr>
            <p:spPr>
              <a:xfrm rot="19234968">
                <a:off x="8502508" y="3120674"/>
                <a:ext cx="1642570" cy="1372638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" name="Rechteck: abgerundete Ecken 14">
                <a:extLst>
                  <a:ext uri="{FF2B5EF4-FFF2-40B4-BE49-F238E27FC236}">
                    <a16:creationId xmlns:a16="http://schemas.microsoft.com/office/drawing/2014/main" id="{7DD0CF0F-65D7-4320-8B78-707EE26E9F75}"/>
                  </a:ext>
                </a:extLst>
              </p:cNvPr>
              <p:cNvSpPr/>
              <p:nvPr/>
            </p:nvSpPr>
            <p:spPr>
              <a:xfrm rot="1049122">
                <a:off x="3241852" y="3145447"/>
                <a:ext cx="1781872" cy="1050351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CCA9103A-8DBB-4EF3-8148-2ED2A520A48D}"/>
                  </a:ext>
                </a:extLst>
              </p:cNvPr>
              <p:cNvSpPr/>
              <p:nvPr/>
            </p:nvSpPr>
            <p:spPr>
              <a:xfrm>
                <a:off x="4772234" y="3677623"/>
                <a:ext cx="2576338" cy="1368263"/>
              </a:xfrm>
              <a:custGeom>
                <a:avLst/>
                <a:gdLst>
                  <a:gd name="connsiteX0" fmla="*/ 780911 w 2576338"/>
                  <a:gd name="connsiteY0" fmla="*/ 0 h 1368263"/>
                  <a:gd name="connsiteX1" fmla="*/ 0 w 2576338"/>
                  <a:gd name="connsiteY1" fmla="*/ 767562 h 1368263"/>
                  <a:gd name="connsiteX2" fmla="*/ 734190 w 2576338"/>
                  <a:gd name="connsiteY2" fmla="*/ 1334891 h 1368263"/>
                  <a:gd name="connsiteX3" fmla="*/ 1101284 w 2576338"/>
                  <a:gd name="connsiteY3" fmla="*/ 320374 h 1368263"/>
                  <a:gd name="connsiteX4" fmla="*/ 1788753 w 2576338"/>
                  <a:gd name="connsiteY4" fmla="*/ 513933 h 1368263"/>
                  <a:gd name="connsiteX5" fmla="*/ 1688636 w 2576338"/>
                  <a:gd name="connsiteY5" fmla="*/ 1368263 h 1368263"/>
                  <a:gd name="connsiteX6" fmla="*/ 2576338 w 2576338"/>
                  <a:gd name="connsiteY6" fmla="*/ 1354914 h 1368263"/>
                  <a:gd name="connsiteX7" fmla="*/ 2215918 w 2576338"/>
                  <a:gd name="connsiteY7" fmla="*/ 313700 h 1368263"/>
                  <a:gd name="connsiteX8" fmla="*/ 1521775 w 2576338"/>
                  <a:gd name="connsiteY8" fmla="*/ 280327 h 1368263"/>
                  <a:gd name="connsiteX9" fmla="*/ 780911 w 2576338"/>
                  <a:gd name="connsiteY9" fmla="*/ 0 h 13682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576338" h="1368263">
                    <a:moveTo>
                      <a:pt x="780911" y="0"/>
                    </a:moveTo>
                    <a:lnTo>
                      <a:pt x="0" y="767562"/>
                    </a:lnTo>
                    <a:lnTo>
                      <a:pt x="734190" y="1334891"/>
                    </a:lnTo>
                    <a:lnTo>
                      <a:pt x="1101284" y="320374"/>
                    </a:lnTo>
                    <a:lnTo>
                      <a:pt x="1788753" y="513933"/>
                    </a:lnTo>
                    <a:lnTo>
                      <a:pt x="1688636" y="1368263"/>
                    </a:lnTo>
                    <a:lnTo>
                      <a:pt x="2576338" y="1354914"/>
                    </a:lnTo>
                    <a:lnTo>
                      <a:pt x="2215918" y="313700"/>
                    </a:lnTo>
                    <a:lnTo>
                      <a:pt x="1521775" y="280327"/>
                    </a:lnTo>
                    <a:lnTo>
                      <a:pt x="78091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D3712CDC-31BA-454C-ACEA-5ED6B07D0527}"/>
                  </a:ext>
                </a:extLst>
              </p:cNvPr>
              <p:cNvSpPr/>
              <p:nvPr/>
            </p:nvSpPr>
            <p:spPr>
              <a:xfrm>
                <a:off x="6994826" y="3931253"/>
                <a:ext cx="1368263" cy="1101284"/>
              </a:xfrm>
              <a:custGeom>
                <a:avLst/>
                <a:gdLst>
                  <a:gd name="connsiteX0" fmla="*/ 0 w 1368263"/>
                  <a:gd name="connsiteY0" fmla="*/ 40046 h 1101284"/>
                  <a:gd name="connsiteX1" fmla="*/ 1027866 w 1368263"/>
                  <a:gd name="connsiteY1" fmla="*/ 0 h 1101284"/>
                  <a:gd name="connsiteX2" fmla="*/ 1368263 w 1368263"/>
                  <a:gd name="connsiteY2" fmla="*/ 954446 h 1101284"/>
                  <a:gd name="connsiteX3" fmla="*/ 380444 w 1368263"/>
                  <a:gd name="connsiteY3" fmla="*/ 1094610 h 1101284"/>
                  <a:gd name="connsiteX4" fmla="*/ 380444 w 1368263"/>
                  <a:gd name="connsiteY4" fmla="*/ 1101284 h 1101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8263" h="1101284">
                    <a:moveTo>
                      <a:pt x="0" y="40046"/>
                    </a:moveTo>
                    <a:lnTo>
                      <a:pt x="1027866" y="0"/>
                    </a:lnTo>
                    <a:lnTo>
                      <a:pt x="1368263" y="954446"/>
                    </a:lnTo>
                    <a:lnTo>
                      <a:pt x="380444" y="1094610"/>
                    </a:lnTo>
                    <a:lnTo>
                      <a:pt x="380444" y="1101284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" name="Rechteck: abgerundete Ecken 17">
                <a:extLst>
                  <a:ext uri="{FF2B5EF4-FFF2-40B4-BE49-F238E27FC236}">
                    <a16:creationId xmlns:a16="http://schemas.microsoft.com/office/drawing/2014/main" id="{9E9165D0-1CD0-4E17-9454-0DF3855515FB}"/>
                  </a:ext>
                </a:extLst>
              </p:cNvPr>
              <p:cNvSpPr/>
              <p:nvPr/>
            </p:nvSpPr>
            <p:spPr>
              <a:xfrm rot="17066432">
                <a:off x="5583569" y="4272079"/>
                <a:ext cx="991692" cy="671873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2ED56AB3-CA11-4C60-A609-452B81491014}"/>
                  </a:ext>
                </a:extLst>
              </p:cNvPr>
              <p:cNvSpPr/>
              <p:nvPr/>
            </p:nvSpPr>
            <p:spPr>
              <a:xfrm>
                <a:off x="5646587" y="4979142"/>
                <a:ext cx="2382780" cy="1742032"/>
              </a:xfrm>
              <a:custGeom>
                <a:avLst/>
                <a:gdLst>
                  <a:gd name="connsiteX0" fmla="*/ 0 w 2382780"/>
                  <a:gd name="connsiteY0" fmla="*/ 0 h 1742032"/>
                  <a:gd name="connsiteX1" fmla="*/ 0 w 2382780"/>
                  <a:gd name="connsiteY1" fmla="*/ 553979 h 1742032"/>
                  <a:gd name="connsiteX2" fmla="*/ 634073 w 2382780"/>
                  <a:gd name="connsiteY2" fmla="*/ 620724 h 1742032"/>
                  <a:gd name="connsiteX3" fmla="*/ 694143 w 2382780"/>
                  <a:gd name="connsiteY3" fmla="*/ 974470 h 1742032"/>
                  <a:gd name="connsiteX4" fmla="*/ 1061238 w 2382780"/>
                  <a:gd name="connsiteY4" fmla="*/ 1014516 h 1742032"/>
                  <a:gd name="connsiteX5" fmla="*/ 1087936 w 2382780"/>
                  <a:gd name="connsiteY5" fmla="*/ 1575170 h 1742032"/>
                  <a:gd name="connsiteX6" fmla="*/ 2035708 w 2382780"/>
                  <a:gd name="connsiteY6" fmla="*/ 1742032 h 1742032"/>
                  <a:gd name="connsiteX7" fmla="*/ 2382780 w 2382780"/>
                  <a:gd name="connsiteY7" fmla="*/ 640747 h 1742032"/>
                  <a:gd name="connsiteX8" fmla="*/ 1648590 w 2382780"/>
                  <a:gd name="connsiteY8" fmla="*/ 280327 h 1742032"/>
                  <a:gd name="connsiteX9" fmla="*/ 674120 w 2382780"/>
                  <a:gd name="connsiteY9" fmla="*/ 100116 h 17420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382780" h="1742032">
                    <a:moveTo>
                      <a:pt x="0" y="0"/>
                    </a:moveTo>
                    <a:lnTo>
                      <a:pt x="0" y="553979"/>
                    </a:lnTo>
                    <a:lnTo>
                      <a:pt x="634073" y="620724"/>
                    </a:lnTo>
                    <a:lnTo>
                      <a:pt x="694143" y="974470"/>
                    </a:lnTo>
                    <a:lnTo>
                      <a:pt x="1061238" y="1014516"/>
                    </a:lnTo>
                    <a:lnTo>
                      <a:pt x="1087936" y="1575170"/>
                    </a:lnTo>
                    <a:lnTo>
                      <a:pt x="2035708" y="1742032"/>
                    </a:lnTo>
                    <a:lnTo>
                      <a:pt x="2382780" y="640747"/>
                    </a:lnTo>
                    <a:lnTo>
                      <a:pt x="1648590" y="280327"/>
                    </a:lnTo>
                    <a:lnTo>
                      <a:pt x="674120" y="100116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" name="Freihandform: Form 19">
                <a:extLst>
                  <a:ext uri="{FF2B5EF4-FFF2-40B4-BE49-F238E27FC236}">
                    <a16:creationId xmlns:a16="http://schemas.microsoft.com/office/drawing/2014/main" id="{D7947D61-95AA-477D-8494-4932E21EC5BD}"/>
                  </a:ext>
                </a:extLst>
              </p:cNvPr>
              <p:cNvSpPr/>
              <p:nvPr/>
            </p:nvSpPr>
            <p:spPr>
              <a:xfrm>
                <a:off x="5392957" y="3590856"/>
                <a:ext cx="4164857" cy="3237110"/>
              </a:xfrm>
              <a:custGeom>
                <a:avLst/>
                <a:gdLst>
                  <a:gd name="connsiteX0" fmla="*/ 574003 w 4952443"/>
                  <a:gd name="connsiteY0" fmla="*/ 881027 h 4118137"/>
                  <a:gd name="connsiteX1" fmla="*/ 0 w 4952443"/>
                  <a:gd name="connsiteY1" fmla="*/ 2996829 h 4118137"/>
                  <a:gd name="connsiteX2" fmla="*/ 1188052 w 4952443"/>
                  <a:gd name="connsiteY2" fmla="*/ 3470715 h 4118137"/>
                  <a:gd name="connsiteX3" fmla="*/ 1101284 w 4952443"/>
                  <a:gd name="connsiteY3" fmla="*/ 3997997 h 4118137"/>
                  <a:gd name="connsiteX4" fmla="*/ 3370598 w 4952443"/>
                  <a:gd name="connsiteY4" fmla="*/ 4118137 h 4118137"/>
                  <a:gd name="connsiteX5" fmla="*/ 3624227 w 4952443"/>
                  <a:gd name="connsiteY5" fmla="*/ 2903387 h 4118137"/>
                  <a:gd name="connsiteX6" fmla="*/ 4131486 w 4952443"/>
                  <a:gd name="connsiteY6" fmla="*/ 2783246 h 4118137"/>
                  <a:gd name="connsiteX7" fmla="*/ 4338394 w 4952443"/>
                  <a:gd name="connsiteY7" fmla="*/ 1882195 h 4118137"/>
                  <a:gd name="connsiteX8" fmla="*/ 4785582 w 4952443"/>
                  <a:gd name="connsiteY8" fmla="*/ 1868846 h 4118137"/>
                  <a:gd name="connsiteX9" fmla="*/ 4952443 w 4952443"/>
                  <a:gd name="connsiteY9" fmla="*/ 861004 h 4118137"/>
                  <a:gd name="connsiteX10" fmla="*/ 4184881 w 4952443"/>
                  <a:gd name="connsiteY10" fmla="*/ 0 h 4118137"/>
                  <a:gd name="connsiteX11" fmla="*/ 2669781 w 4952443"/>
                  <a:gd name="connsiteY11" fmla="*/ 914400 h 4118137"/>
                  <a:gd name="connsiteX12" fmla="*/ 574003 w 4952443"/>
                  <a:gd name="connsiteY12" fmla="*/ 881027 h 4118137"/>
                  <a:gd name="connsiteX0" fmla="*/ 574003 w 4952443"/>
                  <a:gd name="connsiteY0" fmla="*/ 881027 h 4118137"/>
                  <a:gd name="connsiteX1" fmla="*/ 0 w 4952443"/>
                  <a:gd name="connsiteY1" fmla="*/ 2996829 h 4118137"/>
                  <a:gd name="connsiteX2" fmla="*/ 1188052 w 4952443"/>
                  <a:gd name="connsiteY2" fmla="*/ 3470715 h 4118137"/>
                  <a:gd name="connsiteX3" fmla="*/ 1101284 w 4952443"/>
                  <a:gd name="connsiteY3" fmla="*/ 3997997 h 4118137"/>
                  <a:gd name="connsiteX4" fmla="*/ 3370598 w 4952443"/>
                  <a:gd name="connsiteY4" fmla="*/ 4118137 h 4118137"/>
                  <a:gd name="connsiteX5" fmla="*/ 3624227 w 4952443"/>
                  <a:gd name="connsiteY5" fmla="*/ 2903387 h 4118137"/>
                  <a:gd name="connsiteX6" fmla="*/ 4131486 w 4952443"/>
                  <a:gd name="connsiteY6" fmla="*/ 2783246 h 4118137"/>
                  <a:gd name="connsiteX7" fmla="*/ 4338394 w 4952443"/>
                  <a:gd name="connsiteY7" fmla="*/ 1882195 h 4118137"/>
                  <a:gd name="connsiteX8" fmla="*/ 4345068 w 4952443"/>
                  <a:gd name="connsiteY8" fmla="*/ 1895543 h 4118137"/>
                  <a:gd name="connsiteX9" fmla="*/ 4952443 w 4952443"/>
                  <a:gd name="connsiteY9" fmla="*/ 861004 h 4118137"/>
                  <a:gd name="connsiteX10" fmla="*/ 4184881 w 4952443"/>
                  <a:gd name="connsiteY10" fmla="*/ 0 h 4118137"/>
                  <a:gd name="connsiteX11" fmla="*/ 2669781 w 4952443"/>
                  <a:gd name="connsiteY11" fmla="*/ 914400 h 4118137"/>
                  <a:gd name="connsiteX12" fmla="*/ 574003 w 4952443"/>
                  <a:gd name="connsiteY12" fmla="*/ 881027 h 4118137"/>
                  <a:gd name="connsiteX0" fmla="*/ 574003 w 4952443"/>
                  <a:gd name="connsiteY0" fmla="*/ 881027 h 4118137"/>
                  <a:gd name="connsiteX1" fmla="*/ 0 w 4952443"/>
                  <a:gd name="connsiteY1" fmla="*/ 2996829 h 4118137"/>
                  <a:gd name="connsiteX2" fmla="*/ 1188052 w 4952443"/>
                  <a:gd name="connsiteY2" fmla="*/ 3470715 h 4118137"/>
                  <a:gd name="connsiteX3" fmla="*/ 1101284 w 4952443"/>
                  <a:gd name="connsiteY3" fmla="*/ 3997997 h 4118137"/>
                  <a:gd name="connsiteX4" fmla="*/ 3370598 w 4952443"/>
                  <a:gd name="connsiteY4" fmla="*/ 4118137 h 4118137"/>
                  <a:gd name="connsiteX5" fmla="*/ 3624227 w 4952443"/>
                  <a:gd name="connsiteY5" fmla="*/ 2903387 h 4118137"/>
                  <a:gd name="connsiteX6" fmla="*/ 4131486 w 4952443"/>
                  <a:gd name="connsiteY6" fmla="*/ 2783246 h 4118137"/>
                  <a:gd name="connsiteX7" fmla="*/ 4338394 w 4952443"/>
                  <a:gd name="connsiteY7" fmla="*/ 1882195 h 4118137"/>
                  <a:gd name="connsiteX8" fmla="*/ 4465208 w 4952443"/>
                  <a:gd name="connsiteY8" fmla="*/ 1661938 h 4118137"/>
                  <a:gd name="connsiteX9" fmla="*/ 4952443 w 4952443"/>
                  <a:gd name="connsiteY9" fmla="*/ 861004 h 4118137"/>
                  <a:gd name="connsiteX10" fmla="*/ 4184881 w 4952443"/>
                  <a:gd name="connsiteY10" fmla="*/ 0 h 4118137"/>
                  <a:gd name="connsiteX11" fmla="*/ 2669781 w 4952443"/>
                  <a:gd name="connsiteY11" fmla="*/ 914400 h 4118137"/>
                  <a:gd name="connsiteX12" fmla="*/ 574003 w 4952443"/>
                  <a:gd name="connsiteY12" fmla="*/ 881027 h 4118137"/>
                  <a:gd name="connsiteX0" fmla="*/ 574003 w 4952443"/>
                  <a:gd name="connsiteY0" fmla="*/ 881027 h 4118137"/>
                  <a:gd name="connsiteX1" fmla="*/ 0 w 4952443"/>
                  <a:gd name="connsiteY1" fmla="*/ 2996829 h 4118137"/>
                  <a:gd name="connsiteX2" fmla="*/ 1188052 w 4952443"/>
                  <a:gd name="connsiteY2" fmla="*/ 3470715 h 4118137"/>
                  <a:gd name="connsiteX3" fmla="*/ 1101284 w 4952443"/>
                  <a:gd name="connsiteY3" fmla="*/ 3997997 h 4118137"/>
                  <a:gd name="connsiteX4" fmla="*/ 3370598 w 4952443"/>
                  <a:gd name="connsiteY4" fmla="*/ 4118137 h 4118137"/>
                  <a:gd name="connsiteX5" fmla="*/ 3624227 w 4952443"/>
                  <a:gd name="connsiteY5" fmla="*/ 2903387 h 4118137"/>
                  <a:gd name="connsiteX6" fmla="*/ 4131486 w 4952443"/>
                  <a:gd name="connsiteY6" fmla="*/ 2783246 h 4118137"/>
                  <a:gd name="connsiteX7" fmla="*/ 4338394 w 4952443"/>
                  <a:gd name="connsiteY7" fmla="*/ 1882195 h 4118137"/>
                  <a:gd name="connsiteX8" fmla="*/ 4952443 w 4952443"/>
                  <a:gd name="connsiteY8" fmla="*/ 861004 h 4118137"/>
                  <a:gd name="connsiteX9" fmla="*/ 4184881 w 4952443"/>
                  <a:gd name="connsiteY9" fmla="*/ 0 h 4118137"/>
                  <a:gd name="connsiteX10" fmla="*/ 2669781 w 4952443"/>
                  <a:gd name="connsiteY10" fmla="*/ 914400 h 4118137"/>
                  <a:gd name="connsiteX11" fmla="*/ 574003 w 4952443"/>
                  <a:gd name="connsiteY11" fmla="*/ 881027 h 4118137"/>
                  <a:gd name="connsiteX0" fmla="*/ 574003 w 4952443"/>
                  <a:gd name="connsiteY0" fmla="*/ 881027 h 4118137"/>
                  <a:gd name="connsiteX1" fmla="*/ 0 w 4952443"/>
                  <a:gd name="connsiteY1" fmla="*/ 2996829 h 4118137"/>
                  <a:gd name="connsiteX2" fmla="*/ 1188052 w 4952443"/>
                  <a:gd name="connsiteY2" fmla="*/ 3470715 h 4118137"/>
                  <a:gd name="connsiteX3" fmla="*/ 1101284 w 4952443"/>
                  <a:gd name="connsiteY3" fmla="*/ 3997997 h 4118137"/>
                  <a:gd name="connsiteX4" fmla="*/ 3370598 w 4952443"/>
                  <a:gd name="connsiteY4" fmla="*/ 4118137 h 4118137"/>
                  <a:gd name="connsiteX5" fmla="*/ 3624227 w 4952443"/>
                  <a:gd name="connsiteY5" fmla="*/ 2903387 h 4118137"/>
                  <a:gd name="connsiteX6" fmla="*/ 4131486 w 4952443"/>
                  <a:gd name="connsiteY6" fmla="*/ 2783246 h 4118137"/>
                  <a:gd name="connsiteX7" fmla="*/ 4952443 w 4952443"/>
                  <a:gd name="connsiteY7" fmla="*/ 861004 h 4118137"/>
                  <a:gd name="connsiteX8" fmla="*/ 4184881 w 4952443"/>
                  <a:gd name="connsiteY8" fmla="*/ 0 h 4118137"/>
                  <a:gd name="connsiteX9" fmla="*/ 2669781 w 4952443"/>
                  <a:gd name="connsiteY9" fmla="*/ 914400 h 4118137"/>
                  <a:gd name="connsiteX10" fmla="*/ 574003 w 4952443"/>
                  <a:gd name="connsiteY10" fmla="*/ 881027 h 4118137"/>
                  <a:gd name="connsiteX0" fmla="*/ 574003 w 4211578"/>
                  <a:gd name="connsiteY0" fmla="*/ 881027 h 4118137"/>
                  <a:gd name="connsiteX1" fmla="*/ 0 w 4211578"/>
                  <a:gd name="connsiteY1" fmla="*/ 2996829 h 4118137"/>
                  <a:gd name="connsiteX2" fmla="*/ 1188052 w 4211578"/>
                  <a:gd name="connsiteY2" fmla="*/ 3470715 h 4118137"/>
                  <a:gd name="connsiteX3" fmla="*/ 1101284 w 4211578"/>
                  <a:gd name="connsiteY3" fmla="*/ 3997997 h 4118137"/>
                  <a:gd name="connsiteX4" fmla="*/ 3370598 w 4211578"/>
                  <a:gd name="connsiteY4" fmla="*/ 4118137 h 4118137"/>
                  <a:gd name="connsiteX5" fmla="*/ 3624227 w 4211578"/>
                  <a:gd name="connsiteY5" fmla="*/ 2903387 h 4118137"/>
                  <a:gd name="connsiteX6" fmla="*/ 4131486 w 4211578"/>
                  <a:gd name="connsiteY6" fmla="*/ 2783246 h 4118137"/>
                  <a:gd name="connsiteX7" fmla="*/ 4211578 w 4211578"/>
                  <a:gd name="connsiteY7" fmla="*/ 2142498 h 4118137"/>
                  <a:gd name="connsiteX8" fmla="*/ 4184881 w 4211578"/>
                  <a:gd name="connsiteY8" fmla="*/ 0 h 4118137"/>
                  <a:gd name="connsiteX9" fmla="*/ 2669781 w 4211578"/>
                  <a:gd name="connsiteY9" fmla="*/ 914400 h 4118137"/>
                  <a:gd name="connsiteX10" fmla="*/ 574003 w 4211578"/>
                  <a:gd name="connsiteY10" fmla="*/ 881027 h 4118137"/>
                  <a:gd name="connsiteX0" fmla="*/ 574003 w 4211578"/>
                  <a:gd name="connsiteY0" fmla="*/ 0 h 3237110"/>
                  <a:gd name="connsiteX1" fmla="*/ 0 w 4211578"/>
                  <a:gd name="connsiteY1" fmla="*/ 2115802 h 3237110"/>
                  <a:gd name="connsiteX2" fmla="*/ 1188052 w 4211578"/>
                  <a:gd name="connsiteY2" fmla="*/ 2589688 h 3237110"/>
                  <a:gd name="connsiteX3" fmla="*/ 1101284 w 4211578"/>
                  <a:gd name="connsiteY3" fmla="*/ 3116970 h 3237110"/>
                  <a:gd name="connsiteX4" fmla="*/ 3370598 w 4211578"/>
                  <a:gd name="connsiteY4" fmla="*/ 3237110 h 3237110"/>
                  <a:gd name="connsiteX5" fmla="*/ 3624227 w 4211578"/>
                  <a:gd name="connsiteY5" fmla="*/ 2022360 h 3237110"/>
                  <a:gd name="connsiteX6" fmla="*/ 4131486 w 4211578"/>
                  <a:gd name="connsiteY6" fmla="*/ 1902219 h 3237110"/>
                  <a:gd name="connsiteX7" fmla="*/ 4211578 w 4211578"/>
                  <a:gd name="connsiteY7" fmla="*/ 1261471 h 3237110"/>
                  <a:gd name="connsiteX8" fmla="*/ 2970131 w 4211578"/>
                  <a:gd name="connsiteY8" fmla="*/ 420491 h 3237110"/>
                  <a:gd name="connsiteX9" fmla="*/ 2669781 w 4211578"/>
                  <a:gd name="connsiteY9" fmla="*/ 33373 h 3237110"/>
                  <a:gd name="connsiteX10" fmla="*/ 574003 w 4211578"/>
                  <a:gd name="connsiteY10" fmla="*/ 0 h 3237110"/>
                  <a:gd name="connsiteX0" fmla="*/ 574003 w 4211578"/>
                  <a:gd name="connsiteY0" fmla="*/ 0 h 3237110"/>
                  <a:gd name="connsiteX1" fmla="*/ 0 w 4211578"/>
                  <a:gd name="connsiteY1" fmla="*/ 2115802 h 3237110"/>
                  <a:gd name="connsiteX2" fmla="*/ 1188052 w 4211578"/>
                  <a:gd name="connsiteY2" fmla="*/ 2589688 h 3237110"/>
                  <a:gd name="connsiteX3" fmla="*/ 1101284 w 4211578"/>
                  <a:gd name="connsiteY3" fmla="*/ 3116970 h 3237110"/>
                  <a:gd name="connsiteX4" fmla="*/ 3370598 w 4211578"/>
                  <a:gd name="connsiteY4" fmla="*/ 3237110 h 3237110"/>
                  <a:gd name="connsiteX5" fmla="*/ 3624227 w 4211578"/>
                  <a:gd name="connsiteY5" fmla="*/ 2022360 h 3237110"/>
                  <a:gd name="connsiteX6" fmla="*/ 4131486 w 4211578"/>
                  <a:gd name="connsiteY6" fmla="*/ 1902219 h 3237110"/>
                  <a:gd name="connsiteX7" fmla="*/ 4211578 w 4211578"/>
                  <a:gd name="connsiteY7" fmla="*/ 1261471 h 3237110"/>
                  <a:gd name="connsiteX8" fmla="*/ 3617553 w 4211578"/>
                  <a:gd name="connsiteY8" fmla="*/ 854329 h 3237110"/>
                  <a:gd name="connsiteX9" fmla="*/ 2970131 w 4211578"/>
                  <a:gd name="connsiteY9" fmla="*/ 420491 h 3237110"/>
                  <a:gd name="connsiteX10" fmla="*/ 2669781 w 4211578"/>
                  <a:gd name="connsiteY10" fmla="*/ 33373 h 3237110"/>
                  <a:gd name="connsiteX11" fmla="*/ 574003 w 4211578"/>
                  <a:gd name="connsiteY11" fmla="*/ 0 h 3237110"/>
                  <a:gd name="connsiteX0" fmla="*/ 574003 w 4211578"/>
                  <a:gd name="connsiteY0" fmla="*/ 0 h 3237110"/>
                  <a:gd name="connsiteX1" fmla="*/ 0 w 4211578"/>
                  <a:gd name="connsiteY1" fmla="*/ 2115802 h 3237110"/>
                  <a:gd name="connsiteX2" fmla="*/ 1188052 w 4211578"/>
                  <a:gd name="connsiteY2" fmla="*/ 2589688 h 3237110"/>
                  <a:gd name="connsiteX3" fmla="*/ 1101284 w 4211578"/>
                  <a:gd name="connsiteY3" fmla="*/ 3116970 h 3237110"/>
                  <a:gd name="connsiteX4" fmla="*/ 3370598 w 4211578"/>
                  <a:gd name="connsiteY4" fmla="*/ 3237110 h 3237110"/>
                  <a:gd name="connsiteX5" fmla="*/ 3624227 w 4211578"/>
                  <a:gd name="connsiteY5" fmla="*/ 2022360 h 3237110"/>
                  <a:gd name="connsiteX6" fmla="*/ 4131486 w 4211578"/>
                  <a:gd name="connsiteY6" fmla="*/ 1902219 h 3237110"/>
                  <a:gd name="connsiteX7" fmla="*/ 4211578 w 4211578"/>
                  <a:gd name="connsiteY7" fmla="*/ 1261471 h 3237110"/>
                  <a:gd name="connsiteX8" fmla="*/ 3504087 w 4211578"/>
                  <a:gd name="connsiteY8" fmla="*/ 1081260 h 3237110"/>
                  <a:gd name="connsiteX9" fmla="*/ 2970131 w 4211578"/>
                  <a:gd name="connsiteY9" fmla="*/ 420491 h 3237110"/>
                  <a:gd name="connsiteX10" fmla="*/ 2669781 w 4211578"/>
                  <a:gd name="connsiteY10" fmla="*/ 33373 h 3237110"/>
                  <a:gd name="connsiteX11" fmla="*/ 574003 w 4211578"/>
                  <a:gd name="connsiteY11" fmla="*/ 0 h 3237110"/>
                  <a:gd name="connsiteX0" fmla="*/ 574003 w 4164857"/>
                  <a:gd name="connsiteY0" fmla="*/ 0 h 3237110"/>
                  <a:gd name="connsiteX1" fmla="*/ 0 w 4164857"/>
                  <a:gd name="connsiteY1" fmla="*/ 2115802 h 3237110"/>
                  <a:gd name="connsiteX2" fmla="*/ 1188052 w 4164857"/>
                  <a:gd name="connsiteY2" fmla="*/ 2589688 h 3237110"/>
                  <a:gd name="connsiteX3" fmla="*/ 1101284 w 4164857"/>
                  <a:gd name="connsiteY3" fmla="*/ 3116970 h 3237110"/>
                  <a:gd name="connsiteX4" fmla="*/ 3370598 w 4164857"/>
                  <a:gd name="connsiteY4" fmla="*/ 3237110 h 3237110"/>
                  <a:gd name="connsiteX5" fmla="*/ 3624227 w 4164857"/>
                  <a:gd name="connsiteY5" fmla="*/ 2022360 h 3237110"/>
                  <a:gd name="connsiteX6" fmla="*/ 4131486 w 4164857"/>
                  <a:gd name="connsiteY6" fmla="*/ 1902219 h 3237110"/>
                  <a:gd name="connsiteX7" fmla="*/ 4164857 w 4164857"/>
                  <a:gd name="connsiteY7" fmla="*/ 1508425 h 3237110"/>
                  <a:gd name="connsiteX8" fmla="*/ 3504087 w 4164857"/>
                  <a:gd name="connsiteY8" fmla="*/ 1081260 h 3237110"/>
                  <a:gd name="connsiteX9" fmla="*/ 2970131 w 4164857"/>
                  <a:gd name="connsiteY9" fmla="*/ 420491 h 3237110"/>
                  <a:gd name="connsiteX10" fmla="*/ 2669781 w 4164857"/>
                  <a:gd name="connsiteY10" fmla="*/ 33373 h 3237110"/>
                  <a:gd name="connsiteX11" fmla="*/ 574003 w 4164857"/>
                  <a:gd name="connsiteY11" fmla="*/ 0 h 3237110"/>
                  <a:gd name="connsiteX0" fmla="*/ 574003 w 4164857"/>
                  <a:gd name="connsiteY0" fmla="*/ 0 h 3237110"/>
                  <a:gd name="connsiteX1" fmla="*/ 0 w 4164857"/>
                  <a:gd name="connsiteY1" fmla="*/ 2115802 h 3237110"/>
                  <a:gd name="connsiteX2" fmla="*/ 1188052 w 4164857"/>
                  <a:gd name="connsiteY2" fmla="*/ 2589688 h 3237110"/>
                  <a:gd name="connsiteX3" fmla="*/ 1101284 w 4164857"/>
                  <a:gd name="connsiteY3" fmla="*/ 3116970 h 3237110"/>
                  <a:gd name="connsiteX4" fmla="*/ 3370598 w 4164857"/>
                  <a:gd name="connsiteY4" fmla="*/ 3237110 h 3237110"/>
                  <a:gd name="connsiteX5" fmla="*/ 3624227 w 4164857"/>
                  <a:gd name="connsiteY5" fmla="*/ 2022360 h 3237110"/>
                  <a:gd name="connsiteX6" fmla="*/ 4131486 w 4164857"/>
                  <a:gd name="connsiteY6" fmla="*/ 1902219 h 3237110"/>
                  <a:gd name="connsiteX7" fmla="*/ 4164857 w 4164857"/>
                  <a:gd name="connsiteY7" fmla="*/ 1508425 h 3237110"/>
                  <a:gd name="connsiteX8" fmla="*/ 3697646 w 4164857"/>
                  <a:gd name="connsiteY8" fmla="*/ 1301517 h 3237110"/>
                  <a:gd name="connsiteX9" fmla="*/ 2970131 w 4164857"/>
                  <a:gd name="connsiteY9" fmla="*/ 420491 h 3237110"/>
                  <a:gd name="connsiteX10" fmla="*/ 2669781 w 4164857"/>
                  <a:gd name="connsiteY10" fmla="*/ 33373 h 3237110"/>
                  <a:gd name="connsiteX11" fmla="*/ 574003 w 4164857"/>
                  <a:gd name="connsiteY11" fmla="*/ 0 h 32371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64857" h="3237110">
                    <a:moveTo>
                      <a:pt x="574003" y="0"/>
                    </a:moveTo>
                    <a:lnTo>
                      <a:pt x="0" y="2115802"/>
                    </a:lnTo>
                    <a:lnTo>
                      <a:pt x="1188052" y="2589688"/>
                    </a:lnTo>
                    <a:lnTo>
                      <a:pt x="1101284" y="3116970"/>
                    </a:lnTo>
                    <a:lnTo>
                      <a:pt x="3370598" y="3237110"/>
                    </a:lnTo>
                    <a:lnTo>
                      <a:pt x="3624227" y="2022360"/>
                    </a:lnTo>
                    <a:lnTo>
                      <a:pt x="4131486" y="1902219"/>
                    </a:lnTo>
                    <a:lnTo>
                      <a:pt x="4164857" y="1508425"/>
                    </a:lnTo>
                    <a:lnTo>
                      <a:pt x="3697646" y="1301517"/>
                    </a:lnTo>
                    <a:lnTo>
                      <a:pt x="2970131" y="420491"/>
                    </a:lnTo>
                    <a:lnTo>
                      <a:pt x="2669781" y="33373"/>
                    </a:lnTo>
                    <a:lnTo>
                      <a:pt x="574003" y="0"/>
                    </a:lnTo>
                    <a:close/>
                  </a:path>
                </a:pathLst>
              </a:custGeom>
              <a:noFill/>
              <a:ln w="28575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cxnSp>
            <p:nvCxnSpPr>
              <p:cNvPr id="21" name="Straight Arrow Connector 37">
                <a:extLst>
                  <a:ext uri="{FF2B5EF4-FFF2-40B4-BE49-F238E27FC236}">
                    <a16:creationId xmlns:a16="http://schemas.microsoft.com/office/drawing/2014/main" id="{FC59E743-29D3-4258-B6AA-37C2F84ED74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77858" y="4498198"/>
                <a:ext cx="1578412" cy="91208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38">
                <a:extLst>
                  <a:ext uri="{FF2B5EF4-FFF2-40B4-BE49-F238E27FC236}">
                    <a16:creationId xmlns:a16="http://schemas.microsoft.com/office/drawing/2014/main" id="{3390BF83-72CA-4D21-98B2-D7632AAF56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77858" y="4902948"/>
                <a:ext cx="2107773" cy="50733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43">
                <a:extLst>
                  <a:ext uri="{FF2B5EF4-FFF2-40B4-BE49-F238E27FC236}">
                    <a16:creationId xmlns:a16="http://schemas.microsoft.com/office/drawing/2014/main" id="{8658B4AF-B493-4683-A05F-725F8FCF3CB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77858" y="4056546"/>
                <a:ext cx="400675" cy="135373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hteck: abgerundete Ecken 23">
                <a:extLst>
                  <a:ext uri="{FF2B5EF4-FFF2-40B4-BE49-F238E27FC236}">
                    <a16:creationId xmlns:a16="http://schemas.microsoft.com/office/drawing/2014/main" id="{85476775-3078-4F9C-97A2-BF5EC2FE54C0}"/>
                  </a:ext>
                </a:extLst>
              </p:cNvPr>
              <p:cNvSpPr/>
              <p:nvPr/>
            </p:nvSpPr>
            <p:spPr>
              <a:xfrm rot="19234968">
                <a:off x="9078504" y="3239945"/>
                <a:ext cx="1642570" cy="1372638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815D9E04-0E37-44E4-877A-1B4F6E79A8E2}"/>
                </a:ext>
              </a:extLst>
            </p:cNvPr>
            <p:cNvSpPr/>
            <p:nvPr/>
          </p:nvSpPr>
          <p:spPr>
            <a:xfrm>
              <a:off x="5963433" y="1841468"/>
              <a:ext cx="2208219" cy="309864"/>
            </a:xfrm>
            <a:prstGeom prst="rect">
              <a:avLst/>
            </a:prstGeom>
            <a:ln w="28575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200" dirty="0"/>
                <a:t>only one branch is on, zone 2</a:t>
              </a:r>
              <a:endParaRPr lang="de-DE" dirty="0"/>
            </a:p>
          </p:txBody>
        </p:sp>
        <p:sp>
          <p:nvSpPr>
            <p:cNvPr id="12" name="Rechteck: abgerundete Ecken 11">
              <a:extLst>
                <a:ext uri="{FF2B5EF4-FFF2-40B4-BE49-F238E27FC236}">
                  <a16:creationId xmlns:a16="http://schemas.microsoft.com/office/drawing/2014/main" id="{95803064-4254-444B-AB87-B6A594970D10}"/>
                </a:ext>
              </a:extLst>
            </p:cNvPr>
            <p:cNvSpPr/>
            <p:nvPr/>
          </p:nvSpPr>
          <p:spPr>
            <a:xfrm>
              <a:off x="1012146" y="3512355"/>
              <a:ext cx="4380811" cy="27431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US" sz="1600" dirty="0">
                  <a:highlight>
                    <a:srgbClr val="FDBB63"/>
                  </a:highlight>
                </a:rPr>
                <a:t>Each block = one NMR magnetometer: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600" dirty="0"/>
                <a:t>Min. 3 dipoles, max. 6 dipoles active simultaneously per block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600" dirty="0"/>
                <a:t>Max. 9 dipoles per one NMR magnetometer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600" dirty="0"/>
                <a:t>2 probes in 1 dipole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34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112C8CB-79B5-451A-811B-9A18CF255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5CBDDA-5CCF-8748-8988-9DC6C8981774}" type="slidenum">
              <a:rPr lang="en-GB" noProof="0" smtClean="0"/>
              <a:pPr/>
              <a:t>5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F9BF49-9D93-4A38-8D6C-0DF3168FC0F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2022-11-07</a:t>
            </a:r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64774679-10FD-4652-AF34-768809AE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system: connections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7D16E8-D5EC-4D18-8405-D5CCD51DB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GB"/>
              <a:t>Erika Kazantseva / Magnetic field monitoring and control for SC main dipoles</a:t>
            </a:r>
            <a:endParaRPr lang="en-GB" dirty="0"/>
          </a:p>
        </p:txBody>
      </p:sp>
      <p:grpSp>
        <p:nvGrpSpPr>
          <p:cNvPr id="13" name="Group 3">
            <a:extLst>
              <a:ext uri="{FF2B5EF4-FFF2-40B4-BE49-F238E27FC236}">
                <a16:creationId xmlns:a16="http://schemas.microsoft.com/office/drawing/2014/main" id="{8CFC0974-75CF-48FC-93E4-DA3EE2A1282C}"/>
              </a:ext>
            </a:extLst>
          </p:cNvPr>
          <p:cNvGrpSpPr/>
          <p:nvPr/>
        </p:nvGrpSpPr>
        <p:grpSpPr>
          <a:xfrm>
            <a:off x="747520" y="1295776"/>
            <a:ext cx="1960423" cy="3722358"/>
            <a:chOff x="1281665" y="1176788"/>
            <a:chExt cx="1960423" cy="3722358"/>
          </a:xfrm>
        </p:grpSpPr>
        <p:sp>
          <p:nvSpPr>
            <p:cNvPr id="14" name="Rounded Rectangle 61">
              <a:extLst>
                <a:ext uri="{FF2B5EF4-FFF2-40B4-BE49-F238E27FC236}">
                  <a16:creationId xmlns:a16="http://schemas.microsoft.com/office/drawing/2014/main" id="{834F2691-DFFF-4B53-9588-548BE010D175}"/>
                </a:ext>
              </a:extLst>
            </p:cNvPr>
            <p:cNvSpPr/>
            <p:nvPr/>
          </p:nvSpPr>
          <p:spPr>
            <a:xfrm>
              <a:off x="1556453" y="1762102"/>
              <a:ext cx="1615965" cy="7448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/>
                <a:t>NMR Magnetometer</a:t>
              </a:r>
              <a:endParaRPr lang="en-US" sz="1600" dirty="0"/>
            </a:p>
          </p:txBody>
        </p:sp>
        <p:sp>
          <p:nvSpPr>
            <p:cNvPr id="15" name="Rounded Rectangle 62">
              <a:extLst>
                <a:ext uri="{FF2B5EF4-FFF2-40B4-BE49-F238E27FC236}">
                  <a16:creationId xmlns:a16="http://schemas.microsoft.com/office/drawing/2014/main" id="{83B3E305-C9AB-414B-A83A-5C2D6BCA7088}"/>
                </a:ext>
              </a:extLst>
            </p:cNvPr>
            <p:cNvSpPr/>
            <p:nvPr/>
          </p:nvSpPr>
          <p:spPr>
            <a:xfrm>
              <a:off x="1678590" y="3107626"/>
              <a:ext cx="1371687" cy="6013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/>
                <a:t>8-channel Switch</a:t>
              </a:r>
            </a:p>
          </p:txBody>
        </p:sp>
        <p:sp>
          <p:nvSpPr>
            <p:cNvPr id="16" name="Left-Right Arrow 63">
              <a:extLst>
                <a:ext uri="{FF2B5EF4-FFF2-40B4-BE49-F238E27FC236}">
                  <a16:creationId xmlns:a16="http://schemas.microsoft.com/office/drawing/2014/main" id="{A98E91E4-2CEE-49EF-9382-83F54EE2427B}"/>
                </a:ext>
              </a:extLst>
            </p:cNvPr>
            <p:cNvSpPr/>
            <p:nvPr/>
          </p:nvSpPr>
          <p:spPr>
            <a:xfrm rot="5400000">
              <a:off x="2064080" y="2690234"/>
              <a:ext cx="600709" cy="234074"/>
            </a:xfrm>
            <a:prstGeom prst="left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65">
              <a:extLst>
                <a:ext uri="{FF2B5EF4-FFF2-40B4-BE49-F238E27FC236}">
                  <a16:creationId xmlns:a16="http://schemas.microsoft.com/office/drawing/2014/main" id="{A57C4FE5-D8F7-4E26-8DC8-1AB1D728524E}"/>
                </a:ext>
              </a:extLst>
            </p:cNvPr>
            <p:cNvSpPr/>
            <p:nvPr/>
          </p:nvSpPr>
          <p:spPr>
            <a:xfrm>
              <a:off x="1518546" y="4309090"/>
              <a:ext cx="1679773" cy="590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/>
                <a:t>6 Probes in 3 dipoles</a:t>
              </a:r>
              <a:endParaRPr lang="en-US" sz="1400" dirty="0"/>
            </a:p>
          </p:txBody>
        </p:sp>
        <p:sp>
          <p:nvSpPr>
            <p:cNvPr id="18" name="Left-Right Arrow 66">
              <a:extLst>
                <a:ext uri="{FF2B5EF4-FFF2-40B4-BE49-F238E27FC236}">
                  <a16:creationId xmlns:a16="http://schemas.microsoft.com/office/drawing/2014/main" id="{CDC4FC9B-17F0-4EE0-B5B1-23A0986EE20A}"/>
                </a:ext>
              </a:extLst>
            </p:cNvPr>
            <p:cNvSpPr/>
            <p:nvPr/>
          </p:nvSpPr>
          <p:spPr>
            <a:xfrm rot="5400000">
              <a:off x="2058351" y="3891974"/>
              <a:ext cx="600163" cy="234074"/>
            </a:xfrm>
            <a:prstGeom prst="left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69">
              <a:extLst>
                <a:ext uri="{FF2B5EF4-FFF2-40B4-BE49-F238E27FC236}">
                  <a16:creationId xmlns:a16="http://schemas.microsoft.com/office/drawing/2014/main" id="{507C01C2-D869-4235-B7E6-FD8D3FBE6303}"/>
                </a:ext>
              </a:extLst>
            </p:cNvPr>
            <p:cNvSpPr txBox="1"/>
            <p:nvPr/>
          </p:nvSpPr>
          <p:spPr>
            <a:xfrm>
              <a:off x="1708853" y="1176788"/>
              <a:ext cx="15332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3-Dipole block</a:t>
              </a:r>
            </a:p>
          </p:txBody>
        </p:sp>
        <p:sp>
          <p:nvSpPr>
            <p:cNvPr id="20" name="TextBox 2">
              <a:extLst>
                <a:ext uri="{FF2B5EF4-FFF2-40B4-BE49-F238E27FC236}">
                  <a16:creationId xmlns:a16="http://schemas.microsoft.com/office/drawing/2014/main" id="{FE8939B1-A382-4E76-B14B-A7EA7B80D5B9}"/>
                </a:ext>
              </a:extLst>
            </p:cNvPr>
            <p:cNvSpPr txBox="1"/>
            <p:nvPr/>
          </p:nvSpPr>
          <p:spPr>
            <a:xfrm>
              <a:off x="1281665" y="3742412"/>
              <a:ext cx="121564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2 spare channels</a:t>
              </a:r>
            </a:p>
          </p:txBody>
        </p:sp>
      </p:grpSp>
      <p:grpSp>
        <p:nvGrpSpPr>
          <p:cNvPr id="21" name="Group 9">
            <a:extLst>
              <a:ext uri="{FF2B5EF4-FFF2-40B4-BE49-F238E27FC236}">
                <a16:creationId xmlns:a16="http://schemas.microsoft.com/office/drawing/2014/main" id="{11F3F8DF-1413-4A47-B240-0060FA9BB484}"/>
              </a:ext>
            </a:extLst>
          </p:cNvPr>
          <p:cNvGrpSpPr/>
          <p:nvPr/>
        </p:nvGrpSpPr>
        <p:grpSpPr>
          <a:xfrm>
            <a:off x="2811664" y="1295776"/>
            <a:ext cx="2256856" cy="5070005"/>
            <a:chOff x="4227072" y="1176790"/>
            <a:chExt cx="2256856" cy="5070005"/>
          </a:xfrm>
        </p:grpSpPr>
        <p:sp>
          <p:nvSpPr>
            <p:cNvPr id="22" name="Rounded Rectangle 4">
              <a:extLst>
                <a:ext uri="{FF2B5EF4-FFF2-40B4-BE49-F238E27FC236}">
                  <a16:creationId xmlns:a16="http://schemas.microsoft.com/office/drawing/2014/main" id="{42F81F85-BCD6-4E0D-9B21-0A1FA7FC3F21}"/>
                </a:ext>
              </a:extLst>
            </p:cNvPr>
            <p:cNvSpPr/>
            <p:nvPr/>
          </p:nvSpPr>
          <p:spPr>
            <a:xfrm>
              <a:off x="4798293" y="1762104"/>
              <a:ext cx="1615965" cy="7448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/>
                <a:t>NMR Magnetometer</a:t>
              </a:r>
              <a:endParaRPr lang="en-US" sz="1600" dirty="0"/>
            </a:p>
          </p:txBody>
        </p:sp>
        <p:sp>
          <p:nvSpPr>
            <p:cNvPr id="23" name="Rounded Rectangle 5">
              <a:extLst>
                <a:ext uri="{FF2B5EF4-FFF2-40B4-BE49-F238E27FC236}">
                  <a16:creationId xmlns:a16="http://schemas.microsoft.com/office/drawing/2014/main" id="{5016B3B7-CECA-42E3-B49C-0A740C98ADB9}"/>
                </a:ext>
              </a:extLst>
            </p:cNvPr>
            <p:cNvSpPr/>
            <p:nvPr/>
          </p:nvSpPr>
          <p:spPr>
            <a:xfrm>
              <a:off x="4920430" y="3107628"/>
              <a:ext cx="1371687" cy="6013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/>
                <a:t>8-channel Switch</a:t>
              </a:r>
            </a:p>
          </p:txBody>
        </p:sp>
        <p:sp>
          <p:nvSpPr>
            <p:cNvPr id="24" name="Left-Right Arrow 6">
              <a:extLst>
                <a:ext uri="{FF2B5EF4-FFF2-40B4-BE49-F238E27FC236}">
                  <a16:creationId xmlns:a16="http://schemas.microsoft.com/office/drawing/2014/main" id="{1A68B530-8748-4183-A0BA-05BA0190FE69}"/>
                </a:ext>
              </a:extLst>
            </p:cNvPr>
            <p:cNvSpPr/>
            <p:nvPr/>
          </p:nvSpPr>
          <p:spPr>
            <a:xfrm rot="5400000">
              <a:off x="5305920" y="2690236"/>
              <a:ext cx="600709" cy="234074"/>
            </a:xfrm>
            <a:prstGeom prst="left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Left-Right Arrow 11">
              <a:extLst>
                <a:ext uri="{FF2B5EF4-FFF2-40B4-BE49-F238E27FC236}">
                  <a16:creationId xmlns:a16="http://schemas.microsoft.com/office/drawing/2014/main" id="{0110E26C-A025-48A0-9B64-5A8EBFE22578}"/>
                </a:ext>
              </a:extLst>
            </p:cNvPr>
            <p:cNvSpPr/>
            <p:nvPr/>
          </p:nvSpPr>
          <p:spPr>
            <a:xfrm rot="5400000">
              <a:off x="4620418" y="5166192"/>
              <a:ext cx="757415" cy="223686"/>
            </a:xfrm>
            <a:prstGeom prst="left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33">
              <a:extLst>
                <a:ext uri="{FF2B5EF4-FFF2-40B4-BE49-F238E27FC236}">
                  <a16:creationId xmlns:a16="http://schemas.microsoft.com/office/drawing/2014/main" id="{8F3F1878-2231-4094-A784-90E64278B94B}"/>
                </a:ext>
              </a:extLst>
            </p:cNvPr>
            <p:cNvSpPr/>
            <p:nvPr/>
          </p:nvSpPr>
          <p:spPr>
            <a:xfrm>
              <a:off x="4612344" y="5656739"/>
              <a:ext cx="1679773" cy="590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/>
                <a:t>12 Probes in 6 dipoles</a:t>
              </a:r>
              <a:endParaRPr lang="en-US" sz="1400" dirty="0"/>
            </a:p>
          </p:txBody>
        </p:sp>
        <p:sp>
          <p:nvSpPr>
            <p:cNvPr id="27" name="Left-Right Arrow 36">
              <a:extLst>
                <a:ext uri="{FF2B5EF4-FFF2-40B4-BE49-F238E27FC236}">
                  <a16:creationId xmlns:a16="http://schemas.microsoft.com/office/drawing/2014/main" id="{8E564E8B-F743-4664-95C1-4B462B1B8757}"/>
                </a:ext>
              </a:extLst>
            </p:cNvPr>
            <p:cNvSpPr/>
            <p:nvPr/>
          </p:nvSpPr>
          <p:spPr>
            <a:xfrm rot="5400000">
              <a:off x="4867292" y="3882915"/>
              <a:ext cx="582038" cy="234074"/>
            </a:xfrm>
            <a:prstGeom prst="left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37">
              <a:extLst>
                <a:ext uri="{FF2B5EF4-FFF2-40B4-BE49-F238E27FC236}">
                  <a16:creationId xmlns:a16="http://schemas.microsoft.com/office/drawing/2014/main" id="{82437C29-7418-46B4-ABC9-4CD792433006}"/>
                </a:ext>
              </a:extLst>
            </p:cNvPr>
            <p:cNvSpPr/>
            <p:nvPr/>
          </p:nvSpPr>
          <p:spPr>
            <a:xfrm>
              <a:off x="4351625" y="4298022"/>
              <a:ext cx="1371687" cy="6013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/>
                <a:t>8-channel Switch</a:t>
              </a:r>
            </a:p>
          </p:txBody>
        </p:sp>
        <p:sp>
          <p:nvSpPr>
            <p:cNvPr id="29" name="Left-Right Arrow 38">
              <a:extLst>
                <a:ext uri="{FF2B5EF4-FFF2-40B4-BE49-F238E27FC236}">
                  <a16:creationId xmlns:a16="http://schemas.microsoft.com/office/drawing/2014/main" id="{95750967-FCE9-43EA-B9FA-D3E02E77A364}"/>
                </a:ext>
              </a:extLst>
            </p:cNvPr>
            <p:cNvSpPr/>
            <p:nvPr/>
          </p:nvSpPr>
          <p:spPr>
            <a:xfrm rot="5400000">
              <a:off x="5034106" y="4570992"/>
              <a:ext cx="1947808" cy="223686"/>
            </a:xfrm>
            <a:prstGeom prst="left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58">
              <a:extLst>
                <a:ext uri="{FF2B5EF4-FFF2-40B4-BE49-F238E27FC236}">
                  <a16:creationId xmlns:a16="http://schemas.microsoft.com/office/drawing/2014/main" id="{CEFBF5E2-615D-4BD9-B26B-415908905F0D}"/>
                </a:ext>
              </a:extLst>
            </p:cNvPr>
            <p:cNvSpPr txBox="1"/>
            <p:nvPr/>
          </p:nvSpPr>
          <p:spPr>
            <a:xfrm>
              <a:off x="4950693" y="1176790"/>
              <a:ext cx="15332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6-Dipole block</a:t>
              </a:r>
            </a:p>
          </p:txBody>
        </p:sp>
        <p:sp>
          <p:nvSpPr>
            <p:cNvPr id="31" name="TextBox 70">
              <a:extLst>
                <a:ext uri="{FF2B5EF4-FFF2-40B4-BE49-F238E27FC236}">
                  <a16:creationId xmlns:a16="http://schemas.microsoft.com/office/drawing/2014/main" id="{A9954443-3F62-4FCE-8E91-B75D2ABE593A}"/>
                </a:ext>
              </a:extLst>
            </p:cNvPr>
            <p:cNvSpPr txBox="1"/>
            <p:nvPr/>
          </p:nvSpPr>
          <p:spPr>
            <a:xfrm>
              <a:off x="4227072" y="3774320"/>
              <a:ext cx="121564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3 spare channels</a:t>
              </a:r>
            </a:p>
          </p:txBody>
        </p:sp>
      </p:grpSp>
      <p:grpSp>
        <p:nvGrpSpPr>
          <p:cNvPr id="32" name="Group 10">
            <a:extLst>
              <a:ext uri="{FF2B5EF4-FFF2-40B4-BE49-F238E27FC236}">
                <a16:creationId xmlns:a16="http://schemas.microsoft.com/office/drawing/2014/main" id="{91239CA8-9C47-4CC3-8145-8439B04A9A89}"/>
              </a:ext>
            </a:extLst>
          </p:cNvPr>
          <p:cNvGrpSpPr/>
          <p:nvPr/>
        </p:nvGrpSpPr>
        <p:grpSpPr>
          <a:xfrm>
            <a:off x="5160993" y="1295776"/>
            <a:ext cx="3304205" cy="5065986"/>
            <a:chOff x="7069884" y="1180809"/>
            <a:chExt cx="3304205" cy="5065986"/>
          </a:xfrm>
        </p:grpSpPr>
        <p:sp>
          <p:nvSpPr>
            <p:cNvPr id="33" name="TextBox 1">
              <a:extLst>
                <a:ext uri="{FF2B5EF4-FFF2-40B4-BE49-F238E27FC236}">
                  <a16:creationId xmlns:a16="http://schemas.microsoft.com/office/drawing/2014/main" id="{A9812FF2-8EAD-4EEC-99FD-F36FC1D520F5}"/>
                </a:ext>
              </a:extLst>
            </p:cNvPr>
            <p:cNvSpPr txBox="1"/>
            <p:nvPr/>
          </p:nvSpPr>
          <p:spPr>
            <a:xfrm>
              <a:off x="7877866" y="1180809"/>
              <a:ext cx="17187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9-Dipole block</a:t>
              </a:r>
            </a:p>
          </p:txBody>
        </p:sp>
        <p:sp>
          <p:nvSpPr>
            <p:cNvPr id="34" name="Rounded Rectangle 50">
              <a:extLst>
                <a:ext uri="{FF2B5EF4-FFF2-40B4-BE49-F238E27FC236}">
                  <a16:creationId xmlns:a16="http://schemas.microsoft.com/office/drawing/2014/main" id="{A58C93E2-27E0-4B18-AE4E-2B5614F4E9EC}"/>
                </a:ext>
              </a:extLst>
            </p:cNvPr>
            <p:cNvSpPr/>
            <p:nvPr/>
          </p:nvSpPr>
          <p:spPr>
            <a:xfrm>
              <a:off x="7755728" y="1762104"/>
              <a:ext cx="1615965" cy="7448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/>
                <a:t>NMR Magnetometer</a:t>
              </a:r>
              <a:endParaRPr lang="en-US" sz="1600" dirty="0"/>
            </a:p>
          </p:txBody>
        </p:sp>
        <p:sp>
          <p:nvSpPr>
            <p:cNvPr id="35" name="Rounded Rectangle 51">
              <a:extLst>
                <a:ext uri="{FF2B5EF4-FFF2-40B4-BE49-F238E27FC236}">
                  <a16:creationId xmlns:a16="http://schemas.microsoft.com/office/drawing/2014/main" id="{3FB0F45B-E871-4058-B5D7-387A13E054AE}"/>
                </a:ext>
              </a:extLst>
            </p:cNvPr>
            <p:cNvSpPr/>
            <p:nvPr/>
          </p:nvSpPr>
          <p:spPr>
            <a:xfrm>
              <a:off x="7877865" y="3107628"/>
              <a:ext cx="1371687" cy="6013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/>
                <a:t>8-channel Switch</a:t>
              </a:r>
            </a:p>
          </p:txBody>
        </p:sp>
        <p:sp>
          <p:nvSpPr>
            <p:cNvPr id="36" name="Left-Right Arrow 52">
              <a:extLst>
                <a:ext uri="{FF2B5EF4-FFF2-40B4-BE49-F238E27FC236}">
                  <a16:creationId xmlns:a16="http://schemas.microsoft.com/office/drawing/2014/main" id="{414E28D0-B098-4B14-8AC5-6CC016E71257}"/>
                </a:ext>
              </a:extLst>
            </p:cNvPr>
            <p:cNvSpPr/>
            <p:nvPr/>
          </p:nvSpPr>
          <p:spPr>
            <a:xfrm rot="5400000">
              <a:off x="8259330" y="2686213"/>
              <a:ext cx="608760" cy="234074"/>
            </a:xfrm>
            <a:prstGeom prst="left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Left-Right Arrow 53">
              <a:extLst>
                <a:ext uri="{FF2B5EF4-FFF2-40B4-BE49-F238E27FC236}">
                  <a16:creationId xmlns:a16="http://schemas.microsoft.com/office/drawing/2014/main" id="{DCEACF88-172C-4AB1-AFA1-8A4F22FD52E3}"/>
                </a:ext>
              </a:extLst>
            </p:cNvPr>
            <p:cNvSpPr/>
            <p:nvPr/>
          </p:nvSpPr>
          <p:spPr>
            <a:xfrm rot="5400000">
              <a:off x="7387210" y="5162665"/>
              <a:ext cx="764462" cy="223686"/>
            </a:xfrm>
            <a:prstGeom prst="left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ed Rectangle 54">
              <a:extLst>
                <a:ext uri="{FF2B5EF4-FFF2-40B4-BE49-F238E27FC236}">
                  <a16:creationId xmlns:a16="http://schemas.microsoft.com/office/drawing/2014/main" id="{D51420C2-3BE4-4CE1-A928-DA0D434704C7}"/>
                </a:ext>
              </a:extLst>
            </p:cNvPr>
            <p:cNvSpPr/>
            <p:nvPr/>
          </p:nvSpPr>
          <p:spPr>
            <a:xfrm>
              <a:off x="7186182" y="5656739"/>
              <a:ext cx="2921300" cy="590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/>
                <a:t>18 Probes in 9 dipoles</a:t>
              </a:r>
              <a:endParaRPr lang="en-US" sz="1400" dirty="0"/>
            </a:p>
          </p:txBody>
        </p:sp>
        <p:sp>
          <p:nvSpPr>
            <p:cNvPr id="39" name="Left-Right Arrow 55">
              <a:extLst>
                <a:ext uri="{FF2B5EF4-FFF2-40B4-BE49-F238E27FC236}">
                  <a16:creationId xmlns:a16="http://schemas.microsoft.com/office/drawing/2014/main" id="{15D4E8AA-ABCB-477B-B6C4-94C7A8A06D3B}"/>
                </a:ext>
              </a:extLst>
            </p:cNvPr>
            <p:cNvSpPr/>
            <p:nvPr/>
          </p:nvSpPr>
          <p:spPr>
            <a:xfrm rot="5400000">
              <a:off x="7824726" y="3882915"/>
              <a:ext cx="582039" cy="234074"/>
            </a:xfrm>
            <a:prstGeom prst="left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56">
              <a:extLst>
                <a:ext uri="{FF2B5EF4-FFF2-40B4-BE49-F238E27FC236}">
                  <a16:creationId xmlns:a16="http://schemas.microsoft.com/office/drawing/2014/main" id="{038587FD-EC1A-479D-9F64-695D96A511A1}"/>
                </a:ext>
              </a:extLst>
            </p:cNvPr>
            <p:cNvSpPr/>
            <p:nvPr/>
          </p:nvSpPr>
          <p:spPr>
            <a:xfrm>
              <a:off x="7069884" y="4298022"/>
              <a:ext cx="1371687" cy="6013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/>
                <a:t>8-channel Switch</a:t>
              </a:r>
            </a:p>
          </p:txBody>
        </p:sp>
        <p:sp>
          <p:nvSpPr>
            <p:cNvPr id="41" name="Left-Right Arrow 57">
              <a:extLst>
                <a:ext uri="{FF2B5EF4-FFF2-40B4-BE49-F238E27FC236}">
                  <a16:creationId xmlns:a16="http://schemas.microsoft.com/office/drawing/2014/main" id="{88782F70-67DA-472F-AA11-0A828EA5759B}"/>
                </a:ext>
              </a:extLst>
            </p:cNvPr>
            <p:cNvSpPr/>
            <p:nvPr/>
          </p:nvSpPr>
          <p:spPr>
            <a:xfrm rot="5400000">
              <a:off x="8674425" y="3888108"/>
              <a:ext cx="582040" cy="223686"/>
            </a:xfrm>
            <a:prstGeom prst="left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Left-Right Arrow 59">
              <a:extLst>
                <a:ext uri="{FF2B5EF4-FFF2-40B4-BE49-F238E27FC236}">
                  <a16:creationId xmlns:a16="http://schemas.microsoft.com/office/drawing/2014/main" id="{94C28C77-FE16-4B4C-9A5C-153D4380BD95}"/>
                </a:ext>
              </a:extLst>
            </p:cNvPr>
            <p:cNvSpPr/>
            <p:nvPr/>
          </p:nvSpPr>
          <p:spPr>
            <a:xfrm rot="5400000">
              <a:off x="8989462" y="5162665"/>
              <a:ext cx="764462" cy="223686"/>
            </a:xfrm>
            <a:prstGeom prst="left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60">
              <a:extLst>
                <a:ext uri="{FF2B5EF4-FFF2-40B4-BE49-F238E27FC236}">
                  <a16:creationId xmlns:a16="http://schemas.microsoft.com/office/drawing/2014/main" id="{79453090-2B7B-4E9F-8081-295DC2E35F77}"/>
                </a:ext>
              </a:extLst>
            </p:cNvPr>
            <p:cNvSpPr/>
            <p:nvPr/>
          </p:nvSpPr>
          <p:spPr>
            <a:xfrm>
              <a:off x="8772448" y="4290971"/>
              <a:ext cx="1371687" cy="6013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dirty="0"/>
                <a:t>8-channel Switch</a:t>
              </a:r>
            </a:p>
          </p:txBody>
        </p:sp>
        <p:sp>
          <p:nvSpPr>
            <p:cNvPr id="44" name="TextBox 71">
              <a:extLst>
                <a:ext uri="{FF2B5EF4-FFF2-40B4-BE49-F238E27FC236}">
                  <a16:creationId xmlns:a16="http://schemas.microsoft.com/office/drawing/2014/main" id="{EFF79AF1-B3BC-4329-8383-D4845C5D16A3}"/>
                </a:ext>
              </a:extLst>
            </p:cNvPr>
            <p:cNvSpPr txBox="1"/>
            <p:nvPr/>
          </p:nvSpPr>
          <p:spPr>
            <a:xfrm>
              <a:off x="9158442" y="3707564"/>
              <a:ext cx="121564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4 spare channels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7702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51F2448-B131-4B4E-BB39-080BD3B1C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Each SC dipole gets probes covering the whole B-region</a:t>
            </a:r>
          </a:p>
          <a:p>
            <a:r>
              <a:rPr lang="en-US" sz="2000" dirty="0"/>
              <a:t>Calibration of </a:t>
            </a:r>
            <a:r>
              <a:rPr lang="en-US" sz="2000" dirty="0" err="1"/>
              <a:t>Brho</a:t>
            </a:r>
            <a:r>
              <a:rPr lang="en-US" sz="2000" dirty="0"/>
              <a:t>(Bloc) during ion-optics commissioning with beam (to consider also cross-talk impact), also register I(</a:t>
            </a:r>
            <a:r>
              <a:rPr lang="en-US" sz="2000" dirty="0" err="1"/>
              <a:t>Brho</a:t>
            </a:r>
            <a:r>
              <a:rPr lang="en-US" sz="2000" dirty="0"/>
              <a:t>)*</a:t>
            </a:r>
          </a:p>
          <a:p>
            <a:r>
              <a:rPr lang="en-US" sz="2000" dirty="0"/>
              <a:t>In operation use scheme (this needs to be iterated with CS experts):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E1CA7F8-9F38-4938-B926-1F2899F0A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5CBDDA-5CCF-8748-8988-9DC6C8981774}" type="slidenum">
              <a:rPr lang="en-GB" noProof="0" smtClean="0"/>
              <a:pPr/>
              <a:t>6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F4D41F-357D-4F79-86FA-B82E54F5815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2022-11-07</a:t>
            </a:r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07459CCC-A651-48AC-B9C0-48F33077F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 principle (draft)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8A18E4-DCD5-4A94-A871-E00912265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GB" dirty="0"/>
              <a:t>Erika Kazantseva / Magnetic field monitoring and control for SC main dipoles</a:t>
            </a:r>
          </a:p>
        </p:txBody>
      </p:sp>
      <p:sp>
        <p:nvSpPr>
          <p:cNvPr id="8" name="Flussdiagramm: Prozess 7">
            <a:extLst>
              <a:ext uri="{FF2B5EF4-FFF2-40B4-BE49-F238E27FC236}">
                <a16:creationId xmlns:a16="http://schemas.microsoft.com/office/drawing/2014/main" id="{1D4E8E67-C76E-49B0-BA53-2524B7C66D8A}"/>
              </a:ext>
            </a:extLst>
          </p:cNvPr>
          <p:cNvSpPr/>
          <p:nvPr/>
        </p:nvSpPr>
        <p:spPr>
          <a:xfrm>
            <a:off x="4479701" y="2886733"/>
            <a:ext cx="1588616" cy="1107824"/>
          </a:xfrm>
          <a:prstGeom prst="flowChartProcess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Send I-</a:t>
            </a:r>
            <a:r>
              <a:rPr lang="el-GR" dirty="0"/>
              <a:t>δ</a:t>
            </a:r>
            <a:r>
              <a:rPr lang="en-US" dirty="0"/>
              <a:t>I to the PS** of involved dipoles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DABD882-0D45-42EC-A03B-E491069704A9}"/>
              </a:ext>
            </a:extLst>
          </p:cNvPr>
          <p:cNvSpPr txBox="1"/>
          <p:nvPr/>
        </p:nvSpPr>
        <p:spPr>
          <a:xfrm>
            <a:off x="210164" y="5688465"/>
            <a:ext cx="8856014" cy="73866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algn="l"/>
            <a:r>
              <a:rPr lang="en-US" sz="1400" dirty="0"/>
              <a:t>*Accuracy of 1e-4 is good for first guess</a:t>
            </a:r>
          </a:p>
          <a:p>
            <a:pPr algn="l"/>
            <a:r>
              <a:rPr lang="en-US" sz="1400" dirty="0"/>
              <a:t>** I-</a:t>
            </a:r>
            <a:r>
              <a:rPr lang="el-GR" sz="1400" dirty="0"/>
              <a:t>δ</a:t>
            </a:r>
            <a:r>
              <a:rPr lang="en-US" sz="1400" dirty="0"/>
              <a:t>I should be such, that you surely need to increase I to achieve set Bloc value</a:t>
            </a:r>
          </a:p>
          <a:p>
            <a:pPr algn="l"/>
            <a:r>
              <a:rPr lang="en-US" sz="1400" dirty="0"/>
              <a:t>*** Efficient algorithm that avoids overshooting to </a:t>
            </a:r>
            <a:r>
              <a:rPr lang="en-US" sz="1400"/>
              <a:t>be developed</a:t>
            </a:r>
            <a:endParaRPr lang="en-US" sz="1400" dirty="0"/>
          </a:p>
        </p:txBody>
      </p:sp>
      <p:sp>
        <p:nvSpPr>
          <p:cNvPr id="10" name="Flussdiagramm: Daten 9">
            <a:extLst>
              <a:ext uri="{FF2B5EF4-FFF2-40B4-BE49-F238E27FC236}">
                <a16:creationId xmlns:a16="http://schemas.microsoft.com/office/drawing/2014/main" id="{5D9EBF6A-8417-4A92-A63E-78844A61AE9D}"/>
              </a:ext>
            </a:extLst>
          </p:cNvPr>
          <p:cNvSpPr/>
          <p:nvPr/>
        </p:nvSpPr>
        <p:spPr>
          <a:xfrm>
            <a:off x="605510" y="3100025"/>
            <a:ext cx="1182435" cy="662818"/>
          </a:xfrm>
          <a:prstGeom prst="flowChartInputOutpu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set </a:t>
            </a:r>
            <a:r>
              <a:rPr lang="en-US" dirty="0" err="1"/>
              <a:t>Brho</a:t>
            </a:r>
            <a:endParaRPr lang="en-US" dirty="0"/>
          </a:p>
        </p:txBody>
      </p:sp>
      <p:sp>
        <p:nvSpPr>
          <p:cNvPr id="11" name="Flussdiagramm: Vorbereitung 10">
            <a:extLst>
              <a:ext uri="{FF2B5EF4-FFF2-40B4-BE49-F238E27FC236}">
                <a16:creationId xmlns:a16="http://schemas.microsoft.com/office/drawing/2014/main" id="{D28529B2-853E-4CF3-BD42-7C8609EDBFB4}"/>
              </a:ext>
            </a:extLst>
          </p:cNvPr>
          <p:cNvSpPr/>
          <p:nvPr/>
        </p:nvSpPr>
        <p:spPr>
          <a:xfrm>
            <a:off x="1922524" y="3043069"/>
            <a:ext cx="2237563" cy="816221"/>
          </a:xfrm>
          <a:prstGeom prst="flowChartPreparation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calculate Bloc(</a:t>
            </a:r>
            <a:r>
              <a:rPr lang="en-US" dirty="0" err="1"/>
              <a:t>Brho</a:t>
            </a:r>
            <a:r>
              <a:rPr lang="en-US" dirty="0"/>
              <a:t>), I(</a:t>
            </a:r>
            <a:r>
              <a:rPr lang="en-US" dirty="0" err="1"/>
              <a:t>Brho</a:t>
            </a:r>
            <a:r>
              <a:rPr lang="en-US" dirty="0"/>
              <a:t>) </a:t>
            </a:r>
          </a:p>
        </p:txBody>
      </p:sp>
      <p:sp>
        <p:nvSpPr>
          <p:cNvPr id="12" name="Flussdiagramm: Prozess 11">
            <a:extLst>
              <a:ext uri="{FF2B5EF4-FFF2-40B4-BE49-F238E27FC236}">
                <a16:creationId xmlns:a16="http://schemas.microsoft.com/office/drawing/2014/main" id="{1E24661C-0EF6-4E1D-9044-3954E1D8FC05}"/>
              </a:ext>
            </a:extLst>
          </p:cNvPr>
          <p:cNvSpPr/>
          <p:nvPr/>
        </p:nvSpPr>
        <p:spPr>
          <a:xfrm>
            <a:off x="6523776" y="3104119"/>
            <a:ext cx="1608229" cy="712131"/>
          </a:xfrm>
          <a:prstGeom prst="flowChartProcess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Measure Bloc</a:t>
            </a:r>
          </a:p>
        </p:txBody>
      </p:sp>
      <p:sp>
        <p:nvSpPr>
          <p:cNvPr id="13" name="Flussdiagramm: Prozess 12">
            <a:extLst>
              <a:ext uri="{FF2B5EF4-FFF2-40B4-BE49-F238E27FC236}">
                <a16:creationId xmlns:a16="http://schemas.microsoft.com/office/drawing/2014/main" id="{12E7D9E1-0561-4B74-9FC9-4721427823D8}"/>
              </a:ext>
            </a:extLst>
          </p:cNvPr>
          <p:cNvSpPr/>
          <p:nvPr/>
        </p:nvSpPr>
        <p:spPr>
          <a:xfrm>
            <a:off x="4059678" y="4239375"/>
            <a:ext cx="1528742" cy="712131"/>
          </a:xfrm>
          <a:prstGeom prst="flowChartProcess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Adjust I by increasing***</a:t>
            </a:r>
          </a:p>
        </p:txBody>
      </p:sp>
      <p:sp>
        <p:nvSpPr>
          <p:cNvPr id="18" name="Flussdiagramm: Verzweigung 17">
            <a:extLst>
              <a:ext uri="{FF2B5EF4-FFF2-40B4-BE49-F238E27FC236}">
                <a16:creationId xmlns:a16="http://schemas.microsoft.com/office/drawing/2014/main" id="{C24C61A2-19BC-4CBD-ADBC-EFAA320A925C}"/>
              </a:ext>
            </a:extLst>
          </p:cNvPr>
          <p:cNvSpPr/>
          <p:nvPr/>
        </p:nvSpPr>
        <p:spPr>
          <a:xfrm>
            <a:off x="6688723" y="3905285"/>
            <a:ext cx="2377455" cy="1368155"/>
          </a:xfrm>
          <a:prstGeom prst="flowChartDecision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/>
              <a:t>dBloc</a:t>
            </a:r>
            <a:r>
              <a:rPr lang="en-US" sz="1600" dirty="0"/>
              <a:t>/Bloc&lt; </a:t>
            </a:r>
            <a:r>
              <a:rPr lang="en-US" sz="1600" dirty="0" err="1"/>
              <a:t>tol</a:t>
            </a:r>
            <a:r>
              <a:rPr lang="en-US" sz="1600" dirty="0"/>
              <a:t>?</a:t>
            </a:r>
          </a:p>
        </p:txBody>
      </p:sp>
      <p:sp>
        <p:nvSpPr>
          <p:cNvPr id="19" name="Pfeil: nach rechts 18">
            <a:extLst>
              <a:ext uri="{FF2B5EF4-FFF2-40B4-BE49-F238E27FC236}">
                <a16:creationId xmlns:a16="http://schemas.microsoft.com/office/drawing/2014/main" id="{52E343D6-9EAB-4C71-B74B-DF424F331867}"/>
              </a:ext>
            </a:extLst>
          </p:cNvPr>
          <p:cNvSpPr/>
          <p:nvPr/>
        </p:nvSpPr>
        <p:spPr>
          <a:xfrm flipH="1">
            <a:off x="5574677" y="4386765"/>
            <a:ext cx="1153925" cy="494467"/>
          </a:xfrm>
          <a:prstGeom prst="rightArrow">
            <a:avLst/>
          </a:prstGeom>
          <a:solidFill>
            <a:srgbClr val="6666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no</a:t>
            </a: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7EB02D59-23FD-4896-B294-6EF488118077}"/>
              </a:ext>
            </a:extLst>
          </p:cNvPr>
          <p:cNvCxnSpPr>
            <a:cxnSpLocks/>
          </p:cNvCxnSpPr>
          <p:nvPr/>
        </p:nvCxnSpPr>
        <p:spPr>
          <a:xfrm flipV="1">
            <a:off x="5490886" y="3720772"/>
            <a:ext cx="1286853" cy="604015"/>
          </a:xfrm>
          <a:prstGeom prst="straightConnector1">
            <a:avLst/>
          </a:prstGeom>
          <a:ln w="76200">
            <a:solidFill>
              <a:srgbClr val="666666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7125097D-23B1-42C6-99A5-12845DF2CAAE}"/>
              </a:ext>
            </a:extLst>
          </p:cNvPr>
          <p:cNvCxnSpPr>
            <a:cxnSpLocks/>
          </p:cNvCxnSpPr>
          <p:nvPr/>
        </p:nvCxnSpPr>
        <p:spPr>
          <a:xfrm>
            <a:off x="7878042" y="3657671"/>
            <a:ext cx="0" cy="581704"/>
          </a:xfrm>
          <a:prstGeom prst="straightConnector1">
            <a:avLst/>
          </a:prstGeom>
          <a:ln w="76200">
            <a:solidFill>
              <a:srgbClr val="666666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Pfeil: nach unten 26">
            <a:extLst>
              <a:ext uri="{FF2B5EF4-FFF2-40B4-BE49-F238E27FC236}">
                <a16:creationId xmlns:a16="http://schemas.microsoft.com/office/drawing/2014/main" id="{AD79D9F3-2E13-4910-B697-312A7D468CD8}"/>
              </a:ext>
            </a:extLst>
          </p:cNvPr>
          <p:cNvSpPr/>
          <p:nvPr/>
        </p:nvSpPr>
        <p:spPr>
          <a:xfrm>
            <a:off x="7618046" y="4922340"/>
            <a:ext cx="518807" cy="918848"/>
          </a:xfrm>
          <a:prstGeom prst="downArrow">
            <a:avLst/>
          </a:prstGeom>
          <a:solidFill>
            <a:srgbClr val="6666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yes</a:t>
            </a:r>
          </a:p>
        </p:txBody>
      </p:sp>
      <p:sp>
        <p:nvSpPr>
          <p:cNvPr id="28" name="Flussdiagramm: Prozess 27">
            <a:extLst>
              <a:ext uri="{FF2B5EF4-FFF2-40B4-BE49-F238E27FC236}">
                <a16:creationId xmlns:a16="http://schemas.microsoft.com/office/drawing/2014/main" id="{3237C523-BFE8-4AE5-8474-032348D8DFD2}"/>
              </a:ext>
            </a:extLst>
          </p:cNvPr>
          <p:cNvSpPr/>
          <p:nvPr/>
        </p:nvSpPr>
        <p:spPr>
          <a:xfrm>
            <a:off x="6988797" y="5847101"/>
            <a:ext cx="1732638" cy="593032"/>
          </a:xfrm>
          <a:prstGeom prst="flowChartProcess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Move to the next dipole</a:t>
            </a:r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5DA9972F-162B-4DCC-AF75-98AFBE99414F}"/>
              </a:ext>
            </a:extLst>
          </p:cNvPr>
          <p:cNvCxnSpPr>
            <a:cxnSpLocks/>
          </p:cNvCxnSpPr>
          <p:nvPr/>
        </p:nvCxnSpPr>
        <p:spPr>
          <a:xfrm>
            <a:off x="1609511" y="3440000"/>
            <a:ext cx="626026" cy="0"/>
          </a:xfrm>
          <a:prstGeom prst="straightConnector1">
            <a:avLst/>
          </a:prstGeom>
          <a:ln w="76200">
            <a:solidFill>
              <a:srgbClr val="666666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C197E832-A0D1-490C-B4CF-86742E223407}"/>
              </a:ext>
            </a:extLst>
          </p:cNvPr>
          <p:cNvCxnSpPr>
            <a:cxnSpLocks/>
          </p:cNvCxnSpPr>
          <p:nvPr/>
        </p:nvCxnSpPr>
        <p:spPr>
          <a:xfrm>
            <a:off x="3964964" y="3440000"/>
            <a:ext cx="626026" cy="0"/>
          </a:xfrm>
          <a:prstGeom prst="straightConnector1">
            <a:avLst/>
          </a:prstGeom>
          <a:ln w="76200">
            <a:solidFill>
              <a:srgbClr val="666666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BE95D2A6-C47D-45EA-AF72-88B6BA4F4240}"/>
              </a:ext>
            </a:extLst>
          </p:cNvPr>
          <p:cNvCxnSpPr>
            <a:cxnSpLocks/>
          </p:cNvCxnSpPr>
          <p:nvPr/>
        </p:nvCxnSpPr>
        <p:spPr>
          <a:xfrm>
            <a:off x="5979963" y="3440000"/>
            <a:ext cx="626026" cy="0"/>
          </a:xfrm>
          <a:prstGeom prst="straightConnector1">
            <a:avLst/>
          </a:prstGeom>
          <a:ln w="76200">
            <a:solidFill>
              <a:srgbClr val="666666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693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6A87932-24CD-4758-80D2-14955B9D3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64" y="1450685"/>
            <a:ext cx="8287325" cy="490358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Direct NMR field control is infeasible:</a:t>
            </a:r>
          </a:p>
          <a:p>
            <a:pPr lvl="1"/>
            <a:r>
              <a:rPr lang="en-US" dirty="0"/>
              <a:t>A NMR magnetometer connected to up to 6 dipoles -&gt; ramping time multiplied by 6 for sequential direct field control</a:t>
            </a:r>
          </a:p>
          <a:p>
            <a:pPr lvl="1"/>
            <a:r>
              <a:rPr lang="en-US" dirty="0"/>
              <a:t>NMR probe cannot measure fast ramped field -&gt; implementation possible but cumbersome/tricky</a:t>
            </a:r>
          </a:p>
          <a:p>
            <a:pPr lvl="1"/>
            <a:endParaRPr lang="en-US" dirty="0"/>
          </a:p>
          <a:p>
            <a:r>
              <a:rPr lang="en-US" dirty="0"/>
              <a:t>NMR measurement is complex process (especially for digital signal processing), has multiple setting parameters</a:t>
            </a:r>
          </a:p>
          <a:p>
            <a:pPr lvl="1"/>
            <a:r>
              <a:rPr lang="en-US" dirty="0"/>
              <a:t>Measurement precision depends on parameters</a:t>
            </a:r>
          </a:p>
          <a:p>
            <a:pPr lvl="1"/>
            <a:r>
              <a:rPr lang="en-US" dirty="0"/>
              <a:t>Optimum parameters vary for different field levels and probe locations</a:t>
            </a:r>
          </a:p>
          <a:p>
            <a:pPr lvl="1"/>
            <a:r>
              <a:rPr lang="en-US" dirty="0"/>
              <a:t>Ideally there are procedures for automatic parameter optimization and the optimal parameters are stored for every field value </a:t>
            </a:r>
          </a:p>
          <a:p>
            <a:pPr lvl="1"/>
            <a:endParaRPr lang="en-US" dirty="0"/>
          </a:p>
          <a:p>
            <a:r>
              <a:rPr lang="en-US" dirty="0"/>
              <a:t>There are C++/Python drivers for NMR magnetometers</a:t>
            </a:r>
          </a:p>
          <a:p>
            <a:r>
              <a:rPr lang="en-US" dirty="0"/>
              <a:t>There is an Ethernet interface to connect to the control system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4BF23E7-8393-4B6E-B7BB-461FCDAFA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5CBDDA-5CCF-8748-8988-9DC6C8981774}" type="slidenum">
              <a:rPr lang="en-GB" noProof="0" smtClean="0"/>
              <a:pPr/>
              <a:t>7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2D8C6B-80A5-4B52-99B0-355B808F982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2022-11-07</a:t>
            </a:r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15C307BA-CEEF-41A4-ABF9-F3D3E2396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Remarks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4814CD-2957-4799-B0BC-546482FAF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GB"/>
              <a:t>Erika Kazantseva / Magnetic field monitoring and control for SC main dipoles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775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E327BD5-1504-45B2-BD3E-CBB2FE9E6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flexible user/operator/expert interface to measure field in one or more dipoles</a:t>
            </a:r>
          </a:p>
          <a:p>
            <a:r>
              <a:rPr lang="en-US" dirty="0"/>
              <a:t>Ideally all of capabilities of the system is translated to the CS interface, including running custom scripts (expert) with measurement setting and sequence</a:t>
            </a:r>
          </a:p>
          <a:p>
            <a:r>
              <a:rPr lang="en-US" dirty="0"/>
              <a:t>A robust and time-efficient way to set all selected dipoles to given Bloc array (calculated from calibration curves Bloc(</a:t>
            </a:r>
            <a:r>
              <a:rPr lang="en-US" dirty="0" err="1"/>
              <a:t>Brho</a:t>
            </a:r>
            <a:r>
              <a:rPr lang="en-US" dirty="0"/>
              <a:t>) for each dipole)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5C6E4E0-8E17-4D17-8698-E18C272026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5CBDDA-5CCF-8748-8988-9DC6C8981774}" type="slidenum">
              <a:rPr lang="en-GB" noProof="0" smtClean="0"/>
              <a:pPr/>
              <a:t>8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A31A4F-2732-4025-BE68-9A767A472CC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2022-11-07</a:t>
            </a:r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B7CD9BDB-333B-406B-8F79-739BDC9FA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Wishes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5E95E9-F440-44C2-AC84-695B74A02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GB"/>
              <a:t>Erika Kazantseva / Magnetic field monitoring and control for SC main dipoles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443069"/>
      </p:ext>
    </p:extLst>
  </p:cSld>
  <p:clrMapOvr>
    <a:masterClrMapping/>
  </p:clrMapOvr>
</p:sld>
</file>

<file path=ppt/theme/theme1.xml><?xml version="1.0" encoding="utf-8"?>
<a:theme xmlns:a="http://schemas.openxmlformats.org/drawingml/2006/main" name="MAC-Template-V03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MAC-Template-V03</Template>
  <TotalTime>0</TotalTime>
  <Words>645</Words>
  <Application>Microsoft Office PowerPoint</Application>
  <PresentationFormat>Bildschirmpräsentation (4:3)</PresentationFormat>
  <Paragraphs>98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MAC-Template-V03</vt:lpstr>
      <vt:lpstr>Magnetic field control* by NMR probes for SFRS dipoles</vt:lpstr>
      <vt:lpstr>Outline</vt:lpstr>
      <vt:lpstr>Motivation</vt:lpstr>
      <vt:lpstr>Hardware system</vt:lpstr>
      <vt:lpstr>Hardware system: connections</vt:lpstr>
      <vt:lpstr>Operation principle (draft)</vt:lpstr>
      <vt:lpstr>Remarks</vt:lpstr>
      <vt:lpstr>Wishes</vt:lpstr>
    </vt:vector>
  </TitlesOfParts>
  <Company>GSI Helmholzzentrum für Schwerionenforschung 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Carvas</dc:creator>
  <cp:lastModifiedBy>Kazantseva, Erika</cp:lastModifiedBy>
  <cp:revision>145</cp:revision>
  <cp:lastPrinted>2022-11-03T18:24:50Z</cp:lastPrinted>
  <dcterms:created xsi:type="dcterms:W3CDTF">2017-05-03T12:35:34Z</dcterms:created>
  <dcterms:modified xsi:type="dcterms:W3CDTF">2024-11-10T20:11:44Z</dcterms:modified>
</cp:coreProperties>
</file>