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283" r:id="rId3"/>
    <p:sldId id="264" r:id="rId4"/>
    <p:sldId id="356" r:id="rId5"/>
    <p:sldId id="269" r:id="rId6"/>
    <p:sldId id="358" r:id="rId7"/>
    <p:sldId id="359" r:id="rId8"/>
    <p:sldId id="291" r:id="rId9"/>
    <p:sldId id="294" r:id="rId10"/>
    <p:sldId id="289" r:id="rId11"/>
    <p:sldId id="278" r:id="rId12"/>
    <p:sldId id="374" r:id="rId13"/>
    <p:sldId id="375" r:id="rId14"/>
    <p:sldId id="376" r:id="rId15"/>
    <p:sldId id="377" r:id="rId16"/>
    <p:sldId id="379" r:id="rId17"/>
    <p:sldId id="367" r:id="rId18"/>
    <p:sldId id="368" r:id="rId19"/>
    <p:sldId id="369" r:id="rId20"/>
    <p:sldId id="370" r:id="rId21"/>
    <p:sldId id="371" r:id="rId22"/>
    <p:sldId id="372" r:id="rId23"/>
    <p:sldId id="373" r:id="rId24"/>
    <p:sldId id="380" r:id="rId25"/>
    <p:sldId id="273" r:id="rId26"/>
    <p:sldId id="274" r:id="rId27"/>
    <p:sldId id="298" r:id="rId28"/>
    <p:sldId id="279" r:id="rId29"/>
    <p:sldId id="299" r:id="rId30"/>
    <p:sldId id="280" r:id="rId31"/>
    <p:sldId id="281" r:id="rId32"/>
    <p:sldId id="364" r:id="rId33"/>
    <p:sldId id="365" r:id="rId34"/>
    <p:sldId id="353" r:id="rId35"/>
    <p:sldId id="354" r:id="rId36"/>
    <p:sldId id="366" r:id="rId37"/>
    <p:sldId id="300" r:id="rId38"/>
    <p:sldId id="301" r:id="rId39"/>
    <p:sldId id="348" r:id="rId40"/>
    <p:sldId id="349" r:id="rId41"/>
    <p:sldId id="282" r:id="rId42"/>
    <p:sldId id="314" r:id="rId43"/>
    <p:sldId id="257" r:id="rId44"/>
    <p:sldId id="261" r:id="rId45"/>
    <p:sldId id="350" r:id="rId46"/>
    <p:sldId id="351" r:id="rId47"/>
    <p:sldId id="352" r:id="rId48"/>
    <p:sldId id="266" r:id="rId49"/>
    <p:sldId id="265" r:id="rId50"/>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FDBB63"/>
    <a:srgbClr val="FFCC66"/>
    <a:srgbClr val="33333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8" autoAdjust="0"/>
    <p:restoredTop sz="94655" autoAdjust="0"/>
  </p:normalViewPr>
  <p:slideViewPr>
    <p:cSldViewPr snapToGrid="0" snapToObjects="1">
      <p:cViewPr varScale="1">
        <p:scale>
          <a:sx n="132" d="100"/>
          <a:sy n="132" d="100"/>
        </p:scale>
        <p:origin x="96" y="4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11.11.2024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11.11.2024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4A64FE-C109-4CB1-A245-DC92853A5506}" type="slidenum">
              <a:rPr lang="en-GB" smtClean="0"/>
              <a:t>37</a:t>
            </a:fld>
            <a:endParaRPr lang="en-GB"/>
          </a:p>
        </p:txBody>
      </p:sp>
    </p:spTree>
    <p:extLst>
      <p:ext uri="{BB962C8B-B14F-4D97-AF65-F5344CB8AC3E}">
        <p14:creationId xmlns:p14="http://schemas.microsoft.com/office/powerpoint/2010/main" val="1567319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7040B52E-6118-F844-8FBE-85B6AFDC9E2A}"/>
              </a:ext>
            </a:extLst>
          </p:cNvPr>
          <p:cNvGrpSpPr/>
          <p:nvPr userDrawn="1"/>
        </p:nvGrpSpPr>
        <p:grpSpPr>
          <a:xfrm>
            <a:off x="1502578" y="976199"/>
            <a:ext cx="7426269" cy="3877686"/>
            <a:chOff x="1502578" y="976199"/>
            <a:chExt cx="7426269" cy="3877686"/>
          </a:xfrm>
        </p:grpSpPr>
        <p:sp>
          <p:nvSpPr>
            <p:cNvPr id="4" name="Rechteck 3">
              <a:extLst>
                <a:ext uri="{FF2B5EF4-FFF2-40B4-BE49-F238E27FC236}">
                  <a16:creationId xmlns:a16="http://schemas.microsoft.com/office/drawing/2014/main" id="{3FAB316F-95F1-6040-AB6B-EF23A5D58FAF}"/>
                </a:ext>
              </a:extLst>
            </p:cNvPr>
            <p:cNvSpPr/>
            <p:nvPr userDrawn="1"/>
          </p:nvSpPr>
          <p:spPr>
            <a:xfrm>
              <a:off x="7781365" y="3854824"/>
              <a:ext cx="1147482" cy="999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8" name="Grafik 7">
              <a:extLst>
                <a:ext uri="{FF2B5EF4-FFF2-40B4-BE49-F238E27FC236}">
                  <a16:creationId xmlns:a16="http://schemas.microsoft.com/office/drawing/2014/main" id="{9DE39F29-B8C0-C64D-ADFE-A8AFF963CB1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02578" y="976199"/>
              <a:ext cx="6099496" cy="3877686"/>
            </a:xfrm>
            <a:prstGeom prst="rect">
              <a:avLst/>
            </a:prstGeom>
          </p:spPr>
        </p:pic>
      </p:grpSp>
      <p:sp>
        <p:nvSpPr>
          <p:cNvPr id="2" name="Titel 1"/>
          <p:cNvSpPr>
            <a:spLocks noGrp="1"/>
          </p:cNvSpPr>
          <p:nvPr>
            <p:ph type="ctrTitle"/>
          </p:nvPr>
        </p:nvSpPr>
        <p:spPr>
          <a:xfrm>
            <a:off x="2151529" y="2738074"/>
            <a:ext cx="4303059" cy="584900"/>
          </a:xfrm>
        </p:spPr>
        <p:txBody>
          <a:bodyPr anchor="b" anchorCtr="0">
            <a:noAutofit/>
          </a:bodyPr>
          <a:lstStyle>
            <a:lvl1pPr algn="ctr">
              <a:defRPr sz="2400">
                <a:solidFill>
                  <a:srgbClr val="666666"/>
                </a:solidFill>
              </a:defRPr>
            </a:lvl1pPr>
          </a:lstStyle>
          <a:p>
            <a:r>
              <a:rPr lang="en-US"/>
              <a:t>Click to edit Master title style</a:t>
            </a:r>
            <a:endParaRPr lang="de-DE" dirty="0"/>
          </a:p>
        </p:txBody>
      </p:sp>
      <p:sp>
        <p:nvSpPr>
          <p:cNvPr id="3" name="Untertitel 2"/>
          <p:cNvSpPr>
            <a:spLocks noGrp="1"/>
          </p:cNvSpPr>
          <p:nvPr>
            <p:ph type="subTitle" idx="1"/>
          </p:nvPr>
        </p:nvSpPr>
        <p:spPr>
          <a:xfrm>
            <a:off x="2151529" y="3322973"/>
            <a:ext cx="4303060" cy="531851"/>
          </a:xfrm>
        </p:spPr>
        <p:txBody>
          <a:bodyPr>
            <a:normAutofit/>
          </a:bodyPr>
          <a:lstStyle>
            <a:lvl1pPr marL="0" indent="0" algn="ctr">
              <a:buNone/>
              <a:defRPr sz="15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de-DE" dirty="0"/>
          </a:p>
        </p:txBody>
      </p:sp>
      <p:sp>
        <p:nvSpPr>
          <p:cNvPr id="13" name="Rechteck 12"/>
          <p:cNvSpPr/>
          <p:nvPr userDrawn="1"/>
        </p:nvSpPr>
        <p:spPr>
          <a:xfrm>
            <a:off x="404091" y="4987636"/>
            <a:ext cx="3371273" cy="155864"/>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8" y="230397"/>
            <a:ext cx="6700979" cy="590668"/>
          </a:xfrm>
        </p:spPr>
        <p:txBody>
          <a:bodyPr/>
          <a:lstStyle/>
          <a:p>
            <a:r>
              <a:rPr lang="en-US"/>
              <a:t>Click to edit Master title style</a:t>
            </a:r>
            <a:endParaRPr lang="de-DE"/>
          </a:p>
        </p:txBody>
      </p:sp>
      <p:sp>
        <p:nvSpPr>
          <p:cNvPr id="3" name="Inhaltsplatzhalter 2"/>
          <p:cNvSpPr>
            <a:spLocks noGrp="1"/>
          </p:cNvSpPr>
          <p:nvPr>
            <p:ph idx="1"/>
          </p:nvPr>
        </p:nvSpPr>
        <p:spPr/>
        <p:txBody>
          <a:bodyPr/>
          <a:lstStyle/>
          <a:p>
            <a:pPr lvl="0"/>
            <a:r>
              <a:rPr lang="en-US"/>
              <a:t>Click to edit Master text styles</a:t>
            </a:r>
          </a:p>
        </p:txBody>
      </p:sp>
      <p:sp>
        <p:nvSpPr>
          <p:cNvPr id="6" name="Foliennummernplatzhalter 5"/>
          <p:cNvSpPr>
            <a:spLocks noGrp="1"/>
          </p:cNvSpPr>
          <p:nvPr>
            <p:ph type="sldNum" sz="quarter" idx="12"/>
          </p:nvPr>
        </p:nvSpPr>
        <p:spPr/>
        <p:txBody>
          <a:bodyPr/>
          <a:lstStyle/>
          <a:p>
            <a:fld id="{125CBDDA-5CCF-8748-8988-9DC6C8981774}" type="slidenum">
              <a:rPr lang="de-DE" smtClean="0"/>
              <a:t>‹#›</a:t>
            </a:fld>
            <a:endParaRPr lang="de-DE"/>
          </a:p>
        </p:txBody>
      </p:sp>
      <p:sp>
        <p:nvSpPr>
          <p:cNvPr id="5" name="Datumsplatzhalter 4"/>
          <p:cNvSpPr>
            <a:spLocks noGrp="1"/>
          </p:cNvSpPr>
          <p:nvPr>
            <p:ph type="dt" sz="half" idx="2"/>
          </p:nvPr>
        </p:nvSpPr>
        <p:spPr>
          <a:xfrm>
            <a:off x="7123547" y="4914483"/>
            <a:ext cx="825285" cy="273844"/>
          </a:xfrm>
          <a:prstGeom prst="rect">
            <a:avLst/>
          </a:prstGeom>
        </p:spPr>
        <p:txBody>
          <a:bodyPr vert="horz" lIns="91440" tIns="45720" rIns="91440" bIns="45720" rtlCol="0" anchor="ctr"/>
          <a:lstStyle>
            <a:lvl1pPr algn="r">
              <a:defRPr sz="750">
                <a:solidFill>
                  <a:schemeClr val="tx1"/>
                </a:solidFill>
              </a:defRPr>
            </a:lvl1pPr>
          </a:lstStyle>
          <a:p>
            <a:r>
              <a:rPr lang="en-US"/>
              <a:t>11.11.24</a:t>
            </a:r>
            <a:endParaRPr lang="de-DE" dirty="0"/>
          </a:p>
        </p:txBody>
      </p:sp>
      <p:sp>
        <p:nvSpPr>
          <p:cNvPr id="8"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Stephane Pietri SFS/SFR, Control Workshop 2024</a:t>
            </a:r>
            <a:endParaRPr lang="de-DE" dirty="0"/>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457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p:txBody>
      </p:sp>
      <p:sp>
        <p:nvSpPr>
          <p:cNvPr id="4" name="Inhaltsplatzhalter 3"/>
          <p:cNvSpPr>
            <a:spLocks noGrp="1"/>
          </p:cNvSpPr>
          <p:nvPr>
            <p:ph sz="half" idx="2"/>
          </p:nvPr>
        </p:nvSpPr>
        <p:spPr>
          <a:xfrm>
            <a:off x="4648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p:txBody>
      </p:sp>
      <p:sp>
        <p:nvSpPr>
          <p:cNvPr id="7" name="Foliennummernplatzhalter 6"/>
          <p:cNvSpPr>
            <a:spLocks noGrp="1"/>
          </p:cNvSpPr>
          <p:nvPr>
            <p:ph type="sldNum" sz="quarter" idx="12"/>
          </p:nvPr>
        </p:nvSpPr>
        <p:spPr/>
        <p:txBody>
          <a:bodyPr/>
          <a:lstStyle/>
          <a:p>
            <a:fld id="{125CBDDA-5CCF-8748-8988-9DC6C8981774}" type="slidenum">
              <a:rPr lang="de-DE" smtClean="0"/>
              <a:t>‹#›</a:t>
            </a:fld>
            <a:endParaRPr lang="de-DE"/>
          </a:p>
        </p:txBody>
      </p:sp>
      <p:sp>
        <p:nvSpPr>
          <p:cNvPr id="6" name="Datumsplatzhalter 4"/>
          <p:cNvSpPr>
            <a:spLocks noGrp="1"/>
          </p:cNvSpPr>
          <p:nvPr>
            <p:ph type="dt" sz="half" idx="13"/>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r>
              <a:rPr lang="en-US"/>
              <a:t>11.11.24</a:t>
            </a:r>
            <a:endParaRPr lang="de-DE" dirty="0"/>
          </a:p>
        </p:txBody>
      </p:sp>
      <p:sp>
        <p:nvSpPr>
          <p:cNvPr id="9"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Stephane Pietri SFS/SFR, Control Workshop 2024</a:t>
            </a:r>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a:t>
            </a:fld>
            <a:endParaRPr lang="de-DE"/>
          </a:p>
        </p:txBody>
      </p:sp>
      <p:sp>
        <p:nvSpPr>
          <p:cNvPr id="4" name="Datumsplatzhalter 4"/>
          <p:cNvSpPr>
            <a:spLocks noGrp="1"/>
          </p:cNvSpPr>
          <p:nvPr>
            <p:ph type="dt" sz="half" idx="2"/>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r>
              <a:rPr lang="en-US"/>
              <a:t>11.11.24</a:t>
            </a:r>
            <a:endParaRPr lang="de-DE" dirty="0"/>
          </a:p>
        </p:txBody>
      </p:sp>
      <p:sp>
        <p:nvSpPr>
          <p:cNvPr id="7"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Stephane Pietri SFS/SFR, Control Workshop 2024</a:t>
            </a:r>
            <a:endParaRPr lang="de-DE" dirty="0"/>
          </a:p>
        </p:txBody>
      </p:sp>
    </p:spTree>
    <p:extLst>
      <p:ext uri="{BB962C8B-B14F-4D97-AF65-F5344CB8AC3E}">
        <p14:creationId xmlns:p14="http://schemas.microsoft.com/office/powerpoint/2010/main" val="388979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3F7831-B1B8-45BE-9441-0A5D27DEDA70}"/>
              </a:ext>
            </a:extLst>
          </p:cNvPr>
          <p:cNvSpPr>
            <a:spLocks noGrp="1"/>
          </p:cNvSpPr>
          <p:nvPr>
            <p:ph type="dt" sz="half" idx="10"/>
          </p:nvPr>
        </p:nvSpPr>
        <p:spPr/>
        <p:txBody>
          <a:bodyPr/>
          <a:lstStyle/>
          <a:p>
            <a:r>
              <a:rPr lang="en-US"/>
              <a:t>11.11.24</a:t>
            </a:r>
          </a:p>
        </p:txBody>
      </p:sp>
      <p:sp>
        <p:nvSpPr>
          <p:cNvPr id="3" name="Footer Placeholder 2">
            <a:extLst>
              <a:ext uri="{FF2B5EF4-FFF2-40B4-BE49-F238E27FC236}">
                <a16:creationId xmlns:a16="http://schemas.microsoft.com/office/drawing/2014/main" id="{E1C0DEAC-66FA-4C90-9C03-EA38C3CFCE6B}"/>
              </a:ext>
            </a:extLst>
          </p:cNvPr>
          <p:cNvSpPr>
            <a:spLocks noGrp="1"/>
          </p:cNvSpPr>
          <p:nvPr>
            <p:ph type="ftr" sz="quarter" idx="11"/>
          </p:nvPr>
        </p:nvSpPr>
        <p:spPr/>
        <p:txBody>
          <a:bodyPr/>
          <a:lstStyle/>
          <a:p>
            <a:r>
              <a:rPr lang="en-US"/>
              <a:t>Stephane Pietri SFS/SFR, Control Workshop 2024</a:t>
            </a:r>
          </a:p>
        </p:txBody>
      </p:sp>
      <p:sp>
        <p:nvSpPr>
          <p:cNvPr id="4" name="Slide Number Placeholder 3">
            <a:extLst>
              <a:ext uri="{FF2B5EF4-FFF2-40B4-BE49-F238E27FC236}">
                <a16:creationId xmlns:a16="http://schemas.microsoft.com/office/drawing/2014/main" id="{481C3243-8798-4F7B-B8ED-33E1CB873DBA}"/>
              </a:ext>
            </a:extLst>
          </p:cNvPr>
          <p:cNvSpPr>
            <a:spLocks noGrp="1"/>
          </p:cNvSpPr>
          <p:nvPr>
            <p:ph type="sldNum" sz="quarter" idx="12"/>
          </p:nvPr>
        </p:nvSpPr>
        <p:spPr/>
        <p:txBody>
          <a:bodyPr/>
          <a:lstStyle/>
          <a:p>
            <a:fld id="{D2677A9F-4798-41ED-8FA4-366F46F43B03}" type="slidenum">
              <a:rPr lang="en-US" smtClean="0"/>
              <a:t>‹#›</a:t>
            </a:fld>
            <a:endParaRPr lang="en-US"/>
          </a:p>
        </p:txBody>
      </p:sp>
    </p:spTree>
    <p:extLst>
      <p:ext uri="{BB962C8B-B14F-4D97-AF65-F5344CB8AC3E}">
        <p14:creationId xmlns:p14="http://schemas.microsoft.com/office/powerpoint/2010/main" val="129978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5049583"/>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09839" y="363875"/>
            <a:ext cx="1129081" cy="376361"/>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826224"/>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727074"/>
            <a:ext cx="201600" cy="201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4949824"/>
            <a:ext cx="203277" cy="203277"/>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317635" y="1088015"/>
            <a:ext cx="8420176" cy="3677689"/>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8015792" y="4914482"/>
            <a:ext cx="744898" cy="273844"/>
          </a:xfrm>
          <a:prstGeom prst="rect">
            <a:avLst/>
          </a:prstGeom>
        </p:spPr>
        <p:txBody>
          <a:bodyPr vert="horz" lIns="91440" tIns="45720" rIns="91440" bIns="45720" rtlCol="0" anchor="ctr"/>
          <a:lstStyle>
            <a:lvl1pPr algn="r">
              <a:defRPr sz="750">
                <a:solidFill>
                  <a:srgbClr val="333333"/>
                </a:solidFill>
                <a:latin typeface="Arial"/>
                <a:cs typeface="Arial"/>
              </a:defRPr>
            </a:lvl1pPr>
          </a:lstStyle>
          <a:p>
            <a:fld id="{125CBDDA-5CCF-8748-8988-9DC6C8981774}" type="slidenum">
              <a:rPr lang="de-DE" smtClean="0"/>
              <a:pPr/>
              <a:t>‹#›</a:t>
            </a:fld>
            <a:endParaRPr lang="de-DE" dirty="0"/>
          </a:p>
        </p:txBody>
      </p:sp>
      <p:sp>
        <p:nvSpPr>
          <p:cNvPr id="11" name="Textfeld 10"/>
          <p:cNvSpPr txBox="1"/>
          <p:nvPr/>
        </p:nvSpPr>
        <p:spPr>
          <a:xfrm>
            <a:off x="435270" y="4950517"/>
            <a:ext cx="3527133" cy="207749"/>
          </a:xfrm>
          <a:prstGeom prst="rect">
            <a:avLst/>
          </a:prstGeom>
          <a:noFill/>
        </p:spPr>
        <p:txBody>
          <a:bodyPr wrap="square" rtlCol="0" anchor="ctr">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sz="750" dirty="0">
                <a:solidFill>
                  <a:srgbClr val="333333"/>
                </a:solidFill>
                <a:latin typeface="Arial"/>
                <a:cs typeface="Arial"/>
              </a:rPr>
              <a:t>GSI Helmholtzzentrum für Schwerionenforschung GmbH</a:t>
            </a:r>
          </a:p>
        </p:txBody>
      </p:sp>
      <p:sp>
        <p:nvSpPr>
          <p:cNvPr id="2" name="Titelplatzhalter 1"/>
          <p:cNvSpPr>
            <a:spLocks noGrp="1"/>
          </p:cNvSpPr>
          <p:nvPr>
            <p:ph type="title"/>
          </p:nvPr>
        </p:nvSpPr>
        <p:spPr>
          <a:xfrm>
            <a:off x="317638" y="231075"/>
            <a:ext cx="6129236" cy="590668"/>
          </a:xfrm>
          <a:prstGeom prst="rect">
            <a:avLst/>
          </a:prstGeom>
        </p:spPr>
        <p:txBody>
          <a:bodyPr vert="horz" lIns="91440" tIns="45720" rIns="91440" bIns="45720" rtlCol="0" anchor="b" anchorCtr="0">
            <a:noAutofit/>
          </a:bodyPr>
          <a:lstStyle/>
          <a:p>
            <a:r>
              <a:rPr lang="de-DE" dirty="0"/>
              <a:t>Mastertitelformat bearbeiten</a:t>
            </a:r>
          </a:p>
        </p:txBody>
      </p:sp>
      <p:sp>
        <p:nvSpPr>
          <p:cNvPr id="5" name="Datumsplatzhalter 4"/>
          <p:cNvSpPr>
            <a:spLocks noGrp="1"/>
          </p:cNvSpPr>
          <p:nvPr>
            <p:ph type="dt" sz="half" idx="2"/>
          </p:nvPr>
        </p:nvSpPr>
        <p:spPr>
          <a:xfrm>
            <a:off x="7151256" y="4914482"/>
            <a:ext cx="848374" cy="273844"/>
          </a:xfrm>
          <a:prstGeom prst="rect">
            <a:avLst/>
          </a:prstGeom>
        </p:spPr>
        <p:txBody>
          <a:bodyPr vert="horz" lIns="91440" tIns="45720" rIns="91440" bIns="45720" rtlCol="0" anchor="ctr"/>
          <a:lstStyle>
            <a:lvl1pPr algn="r">
              <a:defRPr sz="750">
                <a:solidFill>
                  <a:srgbClr val="333333"/>
                </a:solidFill>
              </a:defRPr>
            </a:lvl1pPr>
          </a:lstStyle>
          <a:p>
            <a:r>
              <a:rPr lang="en-US"/>
              <a:t>11.11.24</a:t>
            </a:r>
            <a:endParaRPr lang="de-DE" dirty="0"/>
          </a:p>
        </p:txBody>
      </p:sp>
      <p:sp>
        <p:nvSpPr>
          <p:cNvPr id="8" name="Fußzeilenplatzhalter 7"/>
          <p:cNvSpPr>
            <a:spLocks noGrp="1"/>
          </p:cNvSpPr>
          <p:nvPr>
            <p:ph type="ftr" sz="quarter" idx="3"/>
          </p:nvPr>
        </p:nvSpPr>
        <p:spPr>
          <a:xfrm>
            <a:off x="4013201" y="4920458"/>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Stephane Pietri SFS/SFR, Control Workshop 2024</a:t>
            </a:r>
            <a:endParaRPr lang="de-DE" dirty="0"/>
          </a:p>
        </p:txBody>
      </p:sp>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6640829" y="206825"/>
            <a:ext cx="775055" cy="645879"/>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l" defTabSz="342900" rtl="0" eaLnBrk="1" latinLnBrk="0" hangingPunct="1">
        <a:spcBef>
          <a:spcPct val="0"/>
        </a:spcBef>
        <a:buNone/>
        <a:defRPr sz="1800" b="1" kern="1200">
          <a:solidFill>
            <a:srgbClr val="333333"/>
          </a:solidFill>
          <a:latin typeface="Arial"/>
          <a:ea typeface="+mj-ea"/>
          <a:cs typeface="Arial"/>
        </a:defRPr>
      </a:lvl1pPr>
    </p:titleStyle>
    <p:body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51529" y="3043903"/>
            <a:ext cx="4303059" cy="584900"/>
          </a:xfrm>
        </p:spPr>
        <p:txBody>
          <a:bodyPr/>
          <a:lstStyle/>
          <a:p>
            <a:r>
              <a:rPr lang="en-US" sz="2800" dirty="0"/>
              <a:t>Super-FRS requirement to controls for commissioning</a:t>
            </a:r>
          </a:p>
        </p:txBody>
      </p:sp>
    </p:spTree>
    <p:extLst>
      <p:ext uri="{BB962C8B-B14F-4D97-AF65-F5344CB8AC3E}">
        <p14:creationId xmlns:p14="http://schemas.microsoft.com/office/powerpoint/2010/main" val="39101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C80D-F9E9-4564-A016-3DB33C0E5941}"/>
              </a:ext>
            </a:extLst>
          </p:cNvPr>
          <p:cNvSpPr>
            <a:spLocks noGrp="1"/>
          </p:cNvSpPr>
          <p:nvPr>
            <p:ph type="title"/>
          </p:nvPr>
        </p:nvSpPr>
        <p:spPr/>
        <p:txBody>
          <a:bodyPr/>
          <a:lstStyle/>
          <a:p>
            <a:r>
              <a:rPr lang="en-US" dirty="0"/>
              <a:t>Full .</a:t>
            </a:r>
            <a:r>
              <a:rPr lang="en-US" dirty="0" err="1"/>
              <a:t>xls</a:t>
            </a:r>
            <a:r>
              <a:rPr lang="en-US" dirty="0"/>
              <a:t> document</a:t>
            </a:r>
            <a:endParaRPr lang="en-CA" dirty="0"/>
          </a:p>
        </p:txBody>
      </p:sp>
      <p:sp>
        <p:nvSpPr>
          <p:cNvPr id="3" name="Date Placeholder 2">
            <a:extLst>
              <a:ext uri="{FF2B5EF4-FFF2-40B4-BE49-F238E27FC236}">
                <a16:creationId xmlns:a16="http://schemas.microsoft.com/office/drawing/2014/main" id="{3E4E5FCD-8E08-476E-AB84-35768C2FCA0E}"/>
              </a:ext>
            </a:extLst>
          </p:cNvPr>
          <p:cNvSpPr>
            <a:spLocks noGrp="1"/>
          </p:cNvSpPr>
          <p:nvPr>
            <p:ph type="dt" sz="half" idx="2"/>
          </p:nvPr>
        </p:nvSpPr>
        <p:spPr/>
        <p:txBody>
          <a:bodyPr/>
          <a:lstStyle/>
          <a:p>
            <a:r>
              <a:rPr lang="en-US"/>
              <a:t>11.11.24</a:t>
            </a:r>
            <a:endParaRPr lang="de-DE" dirty="0"/>
          </a:p>
        </p:txBody>
      </p:sp>
      <p:sp>
        <p:nvSpPr>
          <p:cNvPr id="4" name="Footer Placeholder 3">
            <a:extLst>
              <a:ext uri="{FF2B5EF4-FFF2-40B4-BE49-F238E27FC236}">
                <a16:creationId xmlns:a16="http://schemas.microsoft.com/office/drawing/2014/main" id="{73B6B6DA-52CE-4823-8B7F-9D96F3EE2020}"/>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6" name="Slide Number Placeholder 5">
            <a:extLst>
              <a:ext uri="{FF2B5EF4-FFF2-40B4-BE49-F238E27FC236}">
                <a16:creationId xmlns:a16="http://schemas.microsoft.com/office/drawing/2014/main" id="{A8B8F217-AB26-4F1B-A10A-C288F0024AF7}"/>
              </a:ext>
            </a:extLst>
          </p:cNvPr>
          <p:cNvSpPr>
            <a:spLocks noGrp="1"/>
          </p:cNvSpPr>
          <p:nvPr>
            <p:ph type="sldNum" sz="quarter" idx="12"/>
          </p:nvPr>
        </p:nvSpPr>
        <p:spPr/>
        <p:txBody>
          <a:bodyPr/>
          <a:lstStyle/>
          <a:p>
            <a:fld id="{125CBDDA-5CCF-8748-8988-9DC6C8981774}" type="slidenum">
              <a:rPr lang="de-DE" smtClean="0"/>
              <a:t>10</a:t>
            </a:fld>
            <a:endParaRPr lang="de-DE"/>
          </a:p>
        </p:txBody>
      </p:sp>
      <p:sp>
        <p:nvSpPr>
          <p:cNvPr id="10" name="Content Placeholder 9">
            <a:extLst>
              <a:ext uri="{FF2B5EF4-FFF2-40B4-BE49-F238E27FC236}">
                <a16:creationId xmlns:a16="http://schemas.microsoft.com/office/drawing/2014/main" id="{FA4994C0-F7D2-42FB-BCC7-0EFDBDC0E0FE}"/>
              </a:ext>
            </a:extLst>
          </p:cNvPr>
          <p:cNvSpPr>
            <a:spLocks noGrp="1"/>
          </p:cNvSpPr>
          <p:nvPr>
            <p:ph idx="1"/>
          </p:nvPr>
        </p:nvSpPr>
        <p:spPr/>
        <p:txBody>
          <a:bodyPr/>
          <a:lstStyle/>
          <a:p>
            <a:endParaRPr lang="en-CA"/>
          </a:p>
        </p:txBody>
      </p:sp>
      <p:pic>
        <p:nvPicPr>
          <p:cNvPr id="12" name="Picture 11">
            <a:extLst>
              <a:ext uri="{FF2B5EF4-FFF2-40B4-BE49-F238E27FC236}">
                <a16:creationId xmlns:a16="http://schemas.microsoft.com/office/drawing/2014/main" id="{044BBECA-4C06-4058-8DC6-E3AEFFB2B524}"/>
              </a:ext>
            </a:extLst>
          </p:cNvPr>
          <p:cNvPicPr>
            <a:picLocks noChangeAspect="1"/>
          </p:cNvPicPr>
          <p:nvPr/>
        </p:nvPicPr>
        <p:blipFill>
          <a:blip r:embed="rId2"/>
          <a:stretch>
            <a:fillRect/>
          </a:stretch>
        </p:blipFill>
        <p:spPr>
          <a:xfrm>
            <a:off x="217282" y="1088015"/>
            <a:ext cx="8733649" cy="3581323"/>
          </a:xfrm>
          <a:prstGeom prst="rect">
            <a:avLst/>
          </a:prstGeom>
        </p:spPr>
      </p:pic>
    </p:spTree>
    <p:extLst>
      <p:ext uri="{BB962C8B-B14F-4D97-AF65-F5344CB8AC3E}">
        <p14:creationId xmlns:p14="http://schemas.microsoft.com/office/powerpoint/2010/main" val="100297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39BF-5E0A-4A02-ABD6-89E454D28BB9}"/>
              </a:ext>
            </a:extLst>
          </p:cNvPr>
          <p:cNvSpPr>
            <a:spLocks noGrp="1"/>
          </p:cNvSpPr>
          <p:nvPr>
            <p:ph type="title"/>
          </p:nvPr>
        </p:nvSpPr>
        <p:spPr/>
        <p:txBody>
          <a:bodyPr/>
          <a:lstStyle/>
          <a:p>
            <a:r>
              <a:rPr lang="en-US" dirty="0"/>
              <a:t>First simulations – toy model</a:t>
            </a:r>
            <a:endParaRPr lang="en-CA" dirty="0"/>
          </a:p>
        </p:txBody>
      </p:sp>
      <p:sp>
        <p:nvSpPr>
          <p:cNvPr id="3" name="Date Placeholder 2">
            <a:extLst>
              <a:ext uri="{FF2B5EF4-FFF2-40B4-BE49-F238E27FC236}">
                <a16:creationId xmlns:a16="http://schemas.microsoft.com/office/drawing/2014/main" id="{6BA3FD8B-81D2-4BFF-BF86-AF8F8F766AFC}"/>
              </a:ext>
            </a:extLst>
          </p:cNvPr>
          <p:cNvSpPr>
            <a:spLocks noGrp="1"/>
          </p:cNvSpPr>
          <p:nvPr>
            <p:ph type="dt" sz="half" idx="2"/>
          </p:nvPr>
        </p:nvSpPr>
        <p:spPr/>
        <p:txBody>
          <a:bodyPr/>
          <a:lstStyle/>
          <a:p>
            <a:r>
              <a:rPr lang="en-US"/>
              <a:t>11.11.24</a:t>
            </a:r>
            <a:endParaRPr lang="de-DE" dirty="0"/>
          </a:p>
        </p:txBody>
      </p:sp>
      <p:sp>
        <p:nvSpPr>
          <p:cNvPr id="4" name="Footer Placeholder 3">
            <a:extLst>
              <a:ext uri="{FF2B5EF4-FFF2-40B4-BE49-F238E27FC236}">
                <a16:creationId xmlns:a16="http://schemas.microsoft.com/office/drawing/2014/main" id="{0F8C45F4-7EAB-4BA5-9CB9-098CFA2937CD}"/>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6" name="Slide Number Placeholder 5">
            <a:extLst>
              <a:ext uri="{FF2B5EF4-FFF2-40B4-BE49-F238E27FC236}">
                <a16:creationId xmlns:a16="http://schemas.microsoft.com/office/drawing/2014/main" id="{7F1CDDED-AD12-4DC0-9DBF-4CA63F05C7AC}"/>
              </a:ext>
            </a:extLst>
          </p:cNvPr>
          <p:cNvSpPr>
            <a:spLocks noGrp="1"/>
          </p:cNvSpPr>
          <p:nvPr>
            <p:ph type="sldNum" sz="quarter" idx="12"/>
          </p:nvPr>
        </p:nvSpPr>
        <p:spPr/>
        <p:txBody>
          <a:bodyPr/>
          <a:lstStyle/>
          <a:p>
            <a:fld id="{125CBDDA-5CCF-8748-8988-9DC6C8981774}" type="slidenum">
              <a:rPr lang="de-DE" smtClean="0"/>
              <a:t>11</a:t>
            </a:fld>
            <a:endParaRPr lang="de-DE"/>
          </a:p>
        </p:txBody>
      </p:sp>
      <p:sp>
        <p:nvSpPr>
          <p:cNvPr id="8" name="Content Placeholder 7">
            <a:extLst>
              <a:ext uri="{FF2B5EF4-FFF2-40B4-BE49-F238E27FC236}">
                <a16:creationId xmlns:a16="http://schemas.microsoft.com/office/drawing/2014/main" id="{4B871686-45D9-4537-8A46-F7765E7A1FAA}"/>
              </a:ext>
            </a:extLst>
          </p:cNvPr>
          <p:cNvSpPr>
            <a:spLocks noGrp="1"/>
          </p:cNvSpPr>
          <p:nvPr>
            <p:ph idx="1"/>
          </p:nvPr>
        </p:nvSpPr>
        <p:spPr/>
        <p:txBody>
          <a:bodyPr/>
          <a:lstStyle/>
          <a:p>
            <a:endParaRPr lang="en-CA"/>
          </a:p>
        </p:txBody>
      </p:sp>
      <p:pic>
        <p:nvPicPr>
          <p:cNvPr id="10" name="Picture 9">
            <a:extLst>
              <a:ext uri="{FF2B5EF4-FFF2-40B4-BE49-F238E27FC236}">
                <a16:creationId xmlns:a16="http://schemas.microsoft.com/office/drawing/2014/main" id="{81923CAF-AC7C-4EA3-8A27-ED7DD9AF7F05}"/>
              </a:ext>
            </a:extLst>
          </p:cNvPr>
          <p:cNvPicPr>
            <a:picLocks noChangeAspect="1"/>
          </p:cNvPicPr>
          <p:nvPr/>
        </p:nvPicPr>
        <p:blipFill>
          <a:blip r:embed="rId2"/>
          <a:stretch>
            <a:fillRect/>
          </a:stretch>
        </p:blipFill>
        <p:spPr>
          <a:xfrm>
            <a:off x="317635" y="994949"/>
            <a:ext cx="8338122" cy="3856435"/>
          </a:xfrm>
          <a:prstGeom prst="rect">
            <a:avLst/>
          </a:prstGeom>
        </p:spPr>
      </p:pic>
    </p:spTree>
    <p:extLst>
      <p:ext uri="{BB962C8B-B14F-4D97-AF65-F5344CB8AC3E}">
        <p14:creationId xmlns:p14="http://schemas.microsoft.com/office/powerpoint/2010/main" val="94917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0CBC-662A-4F1E-84CF-C2EB60B2D712}"/>
              </a:ext>
            </a:extLst>
          </p:cNvPr>
          <p:cNvSpPr>
            <a:spLocks noGrp="1"/>
          </p:cNvSpPr>
          <p:nvPr>
            <p:ph type="title"/>
          </p:nvPr>
        </p:nvSpPr>
        <p:spPr/>
        <p:txBody>
          <a:bodyPr/>
          <a:lstStyle/>
          <a:p>
            <a:r>
              <a:rPr lang="en-US" dirty="0"/>
              <a:t>Requirement</a:t>
            </a:r>
            <a:endParaRPr lang="en-CA" dirty="0"/>
          </a:p>
        </p:txBody>
      </p:sp>
      <p:sp>
        <p:nvSpPr>
          <p:cNvPr id="3" name="Content Placeholder 2">
            <a:extLst>
              <a:ext uri="{FF2B5EF4-FFF2-40B4-BE49-F238E27FC236}">
                <a16:creationId xmlns:a16="http://schemas.microsoft.com/office/drawing/2014/main" id="{F82B21DD-AE74-4A40-A815-D318B21120F6}"/>
              </a:ext>
            </a:extLst>
          </p:cNvPr>
          <p:cNvSpPr>
            <a:spLocks noGrp="1"/>
          </p:cNvSpPr>
          <p:nvPr>
            <p:ph idx="1"/>
          </p:nvPr>
        </p:nvSpPr>
        <p:spPr/>
        <p:txBody>
          <a:bodyPr/>
          <a:lstStyle/>
          <a:p>
            <a:r>
              <a:rPr lang="en-US" dirty="0"/>
              <a:t>From phase 2 of commissioning:</a:t>
            </a:r>
          </a:p>
          <a:p>
            <a:pPr lvl="1"/>
            <a:r>
              <a:rPr lang="en-US" dirty="0"/>
              <a:t>Network infrastructure</a:t>
            </a:r>
          </a:p>
          <a:p>
            <a:pPr lvl="1"/>
            <a:r>
              <a:rPr lang="en-US" dirty="0"/>
              <a:t>FESA control</a:t>
            </a:r>
          </a:p>
          <a:p>
            <a:pPr lvl="1"/>
            <a:endParaRPr lang="en-US" dirty="0"/>
          </a:p>
          <a:p>
            <a:r>
              <a:rPr lang="en-US" dirty="0"/>
              <a:t>From phase 3.1</a:t>
            </a:r>
          </a:p>
          <a:p>
            <a:pPr lvl="1"/>
            <a:r>
              <a:rPr lang="en-US" dirty="0"/>
              <a:t>higher tier applications</a:t>
            </a:r>
          </a:p>
          <a:p>
            <a:pPr lvl="1"/>
            <a:r>
              <a:rPr lang="en-US" dirty="0"/>
              <a:t>LSA</a:t>
            </a:r>
          </a:p>
          <a:p>
            <a:pPr lvl="1"/>
            <a:endParaRPr lang="en-US" dirty="0"/>
          </a:p>
          <a:p>
            <a:r>
              <a:rPr lang="en-US" dirty="0"/>
              <a:t>As soon as possible</a:t>
            </a:r>
          </a:p>
          <a:p>
            <a:pPr lvl="1"/>
            <a:r>
              <a:rPr lang="en-US" dirty="0"/>
              <a:t>DAQ coupling so we can prepare commissioning applications</a:t>
            </a:r>
          </a:p>
          <a:p>
            <a:pPr lvl="1"/>
            <a:r>
              <a:rPr lang="en-US" dirty="0" err="1"/>
              <a:t>posiblity</a:t>
            </a:r>
            <a:r>
              <a:rPr lang="en-US" dirty="0"/>
              <a:t> to have simple interface (python) for “ad hock” implementation</a:t>
            </a:r>
            <a:endParaRPr lang="en-CA" dirty="0"/>
          </a:p>
        </p:txBody>
      </p:sp>
      <p:sp>
        <p:nvSpPr>
          <p:cNvPr id="4" name="Slide Number Placeholder 3">
            <a:extLst>
              <a:ext uri="{FF2B5EF4-FFF2-40B4-BE49-F238E27FC236}">
                <a16:creationId xmlns:a16="http://schemas.microsoft.com/office/drawing/2014/main" id="{D1F5EB93-4897-4D24-898C-D9F44D0274EF}"/>
              </a:ext>
            </a:extLst>
          </p:cNvPr>
          <p:cNvSpPr>
            <a:spLocks noGrp="1"/>
          </p:cNvSpPr>
          <p:nvPr>
            <p:ph type="sldNum" sz="quarter" idx="12"/>
          </p:nvPr>
        </p:nvSpPr>
        <p:spPr/>
        <p:txBody>
          <a:bodyPr/>
          <a:lstStyle/>
          <a:p>
            <a:fld id="{125CBDDA-5CCF-8748-8988-9DC6C8981774}" type="slidenum">
              <a:rPr lang="de-DE" smtClean="0"/>
              <a:t>12</a:t>
            </a:fld>
            <a:endParaRPr lang="de-DE"/>
          </a:p>
        </p:txBody>
      </p:sp>
      <p:sp>
        <p:nvSpPr>
          <p:cNvPr id="5" name="Date Placeholder 4">
            <a:extLst>
              <a:ext uri="{FF2B5EF4-FFF2-40B4-BE49-F238E27FC236}">
                <a16:creationId xmlns:a16="http://schemas.microsoft.com/office/drawing/2014/main" id="{D735C6D6-978C-4385-896E-2FCEE4FA27A6}"/>
              </a:ext>
            </a:extLst>
          </p:cNvPr>
          <p:cNvSpPr>
            <a:spLocks noGrp="1"/>
          </p:cNvSpPr>
          <p:nvPr>
            <p:ph type="dt" sz="half" idx="2"/>
          </p:nvPr>
        </p:nvSpPr>
        <p:spPr/>
        <p:txBody>
          <a:bodyPr/>
          <a:lstStyle/>
          <a:p>
            <a:r>
              <a:rPr lang="en-US"/>
              <a:t>11.11.24</a:t>
            </a:r>
            <a:endParaRPr lang="de-DE" dirty="0"/>
          </a:p>
        </p:txBody>
      </p:sp>
      <p:sp>
        <p:nvSpPr>
          <p:cNvPr id="6" name="Footer Placeholder 5">
            <a:extLst>
              <a:ext uri="{FF2B5EF4-FFF2-40B4-BE49-F238E27FC236}">
                <a16:creationId xmlns:a16="http://schemas.microsoft.com/office/drawing/2014/main" id="{E8967AA6-D3C9-4671-A238-F21C5191FBB7}"/>
              </a:ext>
            </a:extLst>
          </p:cNvPr>
          <p:cNvSpPr>
            <a:spLocks noGrp="1"/>
          </p:cNvSpPr>
          <p:nvPr>
            <p:ph type="ftr" sz="quarter" idx="3"/>
          </p:nvPr>
        </p:nvSpPr>
        <p:spPr/>
        <p:txBody>
          <a:bodyPr/>
          <a:lstStyle/>
          <a:p>
            <a:pPr algn="l"/>
            <a:r>
              <a:rPr lang="de-DE"/>
              <a:t>Stephane Pietri SFS/SFR, Control Workshop 2024</a:t>
            </a:r>
            <a:endParaRPr lang="de-DE" dirty="0"/>
          </a:p>
        </p:txBody>
      </p:sp>
    </p:spTree>
    <p:extLst>
      <p:ext uri="{BB962C8B-B14F-4D97-AF65-F5344CB8AC3E}">
        <p14:creationId xmlns:p14="http://schemas.microsoft.com/office/powerpoint/2010/main" val="1925074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FB5B-F485-40F2-BC59-7DA8AD424B2A}"/>
              </a:ext>
            </a:extLst>
          </p:cNvPr>
          <p:cNvSpPr>
            <a:spLocks noGrp="1"/>
          </p:cNvSpPr>
          <p:nvPr>
            <p:ph type="title"/>
          </p:nvPr>
        </p:nvSpPr>
        <p:spPr/>
        <p:txBody>
          <a:bodyPr/>
          <a:lstStyle/>
          <a:p>
            <a:r>
              <a:rPr lang="en-US" dirty="0"/>
              <a:t>Requirement per system</a:t>
            </a:r>
            <a:endParaRPr lang="en-CA" dirty="0"/>
          </a:p>
        </p:txBody>
      </p:sp>
      <p:sp>
        <p:nvSpPr>
          <p:cNvPr id="3" name="Content Placeholder 2">
            <a:extLst>
              <a:ext uri="{FF2B5EF4-FFF2-40B4-BE49-F238E27FC236}">
                <a16:creationId xmlns:a16="http://schemas.microsoft.com/office/drawing/2014/main" id="{9580D3DA-1800-44E0-9FA6-884639036C26}"/>
              </a:ext>
            </a:extLst>
          </p:cNvPr>
          <p:cNvSpPr>
            <a:spLocks noGrp="1"/>
          </p:cNvSpPr>
          <p:nvPr>
            <p:ph idx="1"/>
          </p:nvPr>
        </p:nvSpPr>
        <p:spPr/>
        <p:txBody>
          <a:bodyPr/>
          <a:lstStyle/>
          <a:p>
            <a:r>
              <a:rPr lang="en-US" dirty="0"/>
              <a:t>Target area</a:t>
            </a:r>
          </a:p>
          <a:p>
            <a:pPr lvl="1"/>
            <a:r>
              <a:rPr lang="en-US" dirty="0"/>
              <a:t>for phase 2 </a:t>
            </a:r>
          </a:p>
          <a:p>
            <a:pPr lvl="2"/>
            <a:r>
              <a:rPr lang="en-US" dirty="0">
                <a:sym typeface="Wingdings" panose="05000000000000000000" pitchFamily="2" charset="2"/>
              </a:rPr>
              <a:t> IND, VAC control</a:t>
            </a:r>
          </a:p>
          <a:p>
            <a:pPr lvl="2"/>
            <a:r>
              <a:rPr lang="en-US" dirty="0">
                <a:sym typeface="Wingdings" panose="05000000000000000000" pitchFamily="2" charset="2"/>
              </a:rPr>
              <a:t> </a:t>
            </a:r>
            <a:r>
              <a:rPr lang="en-US" dirty="0" err="1">
                <a:sym typeface="Wingdings" panose="05000000000000000000" pitchFamily="2" charset="2"/>
              </a:rPr>
              <a:t>Phytron</a:t>
            </a:r>
            <a:r>
              <a:rPr lang="en-US" dirty="0">
                <a:sym typeface="Wingdings" panose="05000000000000000000" pitchFamily="2" charset="2"/>
              </a:rPr>
              <a:t> controller</a:t>
            </a:r>
          </a:p>
          <a:p>
            <a:pPr lvl="1"/>
            <a:r>
              <a:rPr lang="en-US" dirty="0">
                <a:sym typeface="Wingdings" panose="05000000000000000000" pitchFamily="2" charset="2"/>
              </a:rPr>
              <a:t>for phase 3</a:t>
            </a:r>
          </a:p>
          <a:p>
            <a:pPr lvl="2"/>
            <a:r>
              <a:rPr lang="en-US" dirty="0">
                <a:sym typeface="Wingdings" panose="05000000000000000000" pitchFamily="2" charset="2"/>
              </a:rPr>
              <a:t>implementation of higher level control for beam catcher, target and </a:t>
            </a:r>
            <a:r>
              <a:rPr lang="en-US" dirty="0" err="1">
                <a:sym typeface="Wingdings" panose="05000000000000000000" pitchFamily="2" charset="2"/>
              </a:rPr>
              <a:t>magners</a:t>
            </a:r>
            <a:endParaRPr lang="en-US" dirty="0">
              <a:sym typeface="Wingdings" panose="05000000000000000000" pitchFamily="2" charset="2"/>
            </a:endParaRPr>
          </a:p>
          <a:p>
            <a:pPr lvl="2"/>
            <a:endParaRPr lang="en-US" dirty="0">
              <a:sym typeface="Wingdings" panose="05000000000000000000" pitchFamily="2" charset="2"/>
            </a:endParaRPr>
          </a:p>
          <a:p>
            <a:r>
              <a:rPr lang="en-US" dirty="0">
                <a:sym typeface="Wingdings" panose="05000000000000000000" pitchFamily="2" charset="2"/>
              </a:rPr>
              <a:t>Normal Conducting magnets</a:t>
            </a:r>
          </a:p>
          <a:p>
            <a:pPr lvl="1"/>
            <a:r>
              <a:rPr lang="en-US" dirty="0">
                <a:sym typeface="Wingdings" panose="05000000000000000000" pitchFamily="2" charset="2"/>
              </a:rPr>
              <a:t>for phase 2</a:t>
            </a:r>
          </a:p>
          <a:p>
            <a:pPr lvl="2"/>
            <a:r>
              <a:rPr lang="en-US" dirty="0">
                <a:sym typeface="Wingdings" panose="05000000000000000000" pitchFamily="2" charset="2"/>
              </a:rPr>
              <a:t>network</a:t>
            </a:r>
          </a:p>
          <a:p>
            <a:pPr lvl="2"/>
            <a:r>
              <a:rPr lang="en-US" dirty="0">
                <a:sym typeface="Wingdings" panose="05000000000000000000" pitchFamily="2" charset="2"/>
              </a:rPr>
              <a:t>timing</a:t>
            </a:r>
          </a:p>
          <a:p>
            <a:pPr lvl="2"/>
            <a:r>
              <a:rPr lang="en-US" dirty="0">
                <a:sym typeface="Wingdings" panose="05000000000000000000" pitchFamily="2" charset="2"/>
              </a:rPr>
              <a:t>FESA</a:t>
            </a:r>
          </a:p>
          <a:p>
            <a:pPr lvl="1"/>
            <a:endParaRPr lang="en-CA" dirty="0"/>
          </a:p>
        </p:txBody>
      </p:sp>
      <p:sp>
        <p:nvSpPr>
          <p:cNvPr id="4" name="Slide Number Placeholder 3">
            <a:extLst>
              <a:ext uri="{FF2B5EF4-FFF2-40B4-BE49-F238E27FC236}">
                <a16:creationId xmlns:a16="http://schemas.microsoft.com/office/drawing/2014/main" id="{20F2B491-6452-4B4B-A88F-EFAE53642364}"/>
              </a:ext>
            </a:extLst>
          </p:cNvPr>
          <p:cNvSpPr>
            <a:spLocks noGrp="1"/>
          </p:cNvSpPr>
          <p:nvPr>
            <p:ph type="sldNum" sz="quarter" idx="12"/>
          </p:nvPr>
        </p:nvSpPr>
        <p:spPr/>
        <p:txBody>
          <a:bodyPr/>
          <a:lstStyle/>
          <a:p>
            <a:fld id="{125CBDDA-5CCF-8748-8988-9DC6C8981774}" type="slidenum">
              <a:rPr lang="de-DE" smtClean="0"/>
              <a:t>13</a:t>
            </a:fld>
            <a:endParaRPr lang="de-DE"/>
          </a:p>
        </p:txBody>
      </p:sp>
      <p:sp>
        <p:nvSpPr>
          <p:cNvPr id="5" name="Date Placeholder 4">
            <a:extLst>
              <a:ext uri="{FF2B5EF4-FFF2-40B4-BE49-F238E27FC236}">
                <a16:creationId xmlns:a16="http://schemas.microsoft.com/office/drawing/2014/main" id="{0AC91EA6-26D0-4FDF-B60A-7BA05F9D59E7}"/>
              </a:ext>
            </a:extLst>
          </p:cNvPr>
          <p:cNvSpPr>
            <a:spLocks noGrp="1"/>
          </p:cNvSpPr>
          <p:nvPr>
            <p:ph type="dt" sz="half" idx="2"/>
          </p:nvPr>
        </p:nvSpPr>
        <p:spPr/>
        <p:txBody>
          <a:bodyPr/>
          <a:lstStyle/>
          <a:p>
            <a:r>
              <a:rPr lang="en-US"/>
              <a:t>11.11.24</a:t>
            </a:r>
            <a:endParaRPr lang="de-DE" dirty="0"/>
          </a:p>
        </p:txBody>
      </p:sp>
      <p:sp>
        <p:nvSpPr>
          <p:cNvPr id="6" name="Footer Placeholder 5">
            <a:extLst>
              <a:ext uri="{FF2B5EF4-FFF2-40B4-BE49-F238E27FC236}">
                <a16:creationId xmlns:a16="http://schemas.microsoft.com/office/drawing/2014/main" id="{BDAD39E0-49B1-4728-98A5-C7CAFE013C6E}"/>
              </a:ext>
            </a:extLst>
          </p:cNvPr>
          <p:cNvSpPr>
            <a:spLocks noGrp="1"/>
          </p:cNvSpPr>
          <p:nvPr>
            <p:ph type="ftr" sz="quarter" idx="3"/>
          </p:nvPr>
        </p:nvSpPr>
        <p:spPr/>
        <p:txBody>
          <a:bodyPr/>
          <a:lstStyle/>
          <a:p>
            <a:pPr algn="l"/>
            <a:r>
              <a:rPr lang="de-DE"/>
              <a:t>Stephane Pietri SFS/SFR, Control Workshop 2024</a:t>
            </a:r>
            <a:endParaRPr lang="de-DE" dirty="0"/>
          </a:p>
        </p:txBody>
      </p:sp>
    </p:spTree>
    <p:extLst>
      <p:ext uri="{BB962C8B-B14F-4D97-AF65-F5344CB8AC3E}">
        <p14:creationId xmlns:p14="http://schemas.microsoft.com/office/powerpoint/2010/main" val="421231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CD47-A77B-4344-92E5-36E99902E2DE}"/>
              </a:ext>
            </a:extLst>
          </p:cNvPr>
          <p:cNvSpPr>
            <a:spLocks noGrp="1"/>
          </p:cNvSpPr>
          <p:nvPr>
            <p:ph type="title"/>
          </p:nvPr>
        </p:nvSpPr>
        <p:spPr/>
        <p:txBody>
          <a:bodyPr/>
          <a:lstStyle/>
          <a:p>
            <a:r>
              <a:rPr lang="en-US" dirty="0"/>
              <a:t>Requirement per system</a:t>
            </a:r>
            <a:endParaRPr lang="en-CA" dirty="0"/>
          </a:p>
        </p:txBody>
      </p:sp>
      <p:sp>
        <p:nvSpPr>
          <p:cNvPr id="3" name="Content Placeholder 2">
            <a:extLst>
              <a:ext uri="{FF2B5EF4-FFF2-40B4-BE49-F238E27FC236}">
                <a16:creationId xmlns:a16="http://schemas.microsoft.com/office/drawing/2014/main" id="{6BB449B1-2E84-44B7-9D4C-F02402DFC0A9}"/>
              </a:ext>
            </a:extLst>
          </p:cNvPr>
          <p:cNvSpPr>
            <a:spLocks noGrp="1"/>
          </p:cNvSpPr>
          <p:nvPr>
            <p:ph idx="1"/>
          </p:nvPr>
        </p:nvSpPr>
        <p:spPr/>
        <p:txBody>
          <a:bodyPr/>
          <a:lstStyle/>
          <a:p>
            <a:r>
              <a:rPr lang="en-US" dirty="0"/>
              <a:t>Beam line </a:t>
            </a:r>
            <a:r>
              <a:rPr lang="en-US" dirty="0" err="1"/>
              <a:t>vaccum</a:t>
            </a:r>
            <a:endParaRPr lang="en-US" dirty="0"/>
          </a:p>
          <a:p>
            <a:pPr lvl="1"/>
            <a:r>
              <a:rPr lang="en-US" dirty="0"/>
              <a:t>Phase 2: VAC control system</a:t>
            </a:r>
          </a:p>
          <a:p>
            <a:pPr lvl="1"/>
            <a:endParaRPr lang="en-US" dirty="0"/>
          </a:p>
          <a:p>
            <a:r>
              <a:rPr lang="en-US" dirty="0"/>
              <a:t>Cryogenics (LCM in progress)</a:t>
            </a:r>
          </a:p>
          <a:p>
            <a:pPr lvl="1"/>
            <a:r>
              <a:rPr lang="en-US" dirty="0"/>
              <a:t>phase 2: CRY control system</a:t>
            </a:r>
          </a:p>
          <a:p>
            <a:pPr lvl="1"/>
            <a:endParaRPr lang="en-US" dirty="0"/>
          </a:p>
          <a:p>
            <a:r>
              <a:rPr lang="en-US" dirty="0"/>
              <a:t>Super Conducting Magnets</a:t>
            </a:r>
          </a:p>
          <a:p>
            <a:pPr lvl="1"/>
            <a:r>
              <a:rPr lang="en-US" dirty="0"/>
              <a:t>phase 2:</a:t>
            </a:r>
          </a:p>
          <a:p>
            <a:pPr lvl="2"/>
            <a:r>
              <a:rPr lang="en-US" dirty="0"/>
              <a:t>Quench Detection subnet ready</a:t>
            </a:r>
          </a:p>
          <a:p>
            <a:pPr lvl="2"/>
            <a:r>
              <a:rPr lang="en-US" dirty="0"/>
              <a:t>FESA class present</a:t>
            </a:r>
          </a:p>
          <a:p>
            <a:pPr lvl="2"/>
            <a:r>
              <a:rPr lang="en-US" dirty="0"/>
              <a:t>timing</a:t>
            </a:r>
          </a:p>
          <a:p>
            <a:pPr lvl="2"/>
            <a:r>
              <a:rPr lang="en-US" dirty="0"/>
              <a:t>network</a:t>
            </a:r>
          </a:p>
          <a:p>
            <a:pPr lvl="1"/>
            <a:endParaRPr lang="en-CA" dirty="0"/>
          </a:p>
        </p:txBody>
      </p:sp>
      <p:sp>
        <p:nvSpPr>
          <p:cNvPr id="4" name="Slide Number Placeholder 3">
            <a:extLst>
              <a:ext uri="{FF2B5EF4-FFF2-40B4-BE49-F238E27FC236}">
                <a16:creationId xmlns:a16="http://schemas.microsoft.com/office/drawing/2014/main" id="{008CEB94-DC46-416E-ADF1-40FFDB8B9327}"/>
              </a:ext>
            </a:extLst>
          </p:cNvPr>
          <p:cNvSpPr>
            <a:spLocks noGrp="1"/>
          </p:cNvSpPr>
          <p:nvPr>
            <p:ph type="sldNum" sz="quarter" idx="12"/>
          </p:nvPr>
        </p:nvSpPr>
        <p:spPr/>
        <p:txBody>
          <a:bodyPr/>
          <a:lstStyle/>
          <a:p>
            <a:fld id="{125CBDDA-5CCF-8748-8988-9DC6C8981774}" type="slidenum">
              <a:rPr lang="de-DE" smtClean="0"/>
              <a:t>14</a:t>
            </a:fld>
            <a:endParaRPr lang="de-DE"/>
          </a:p>
        </p:txBody>
      </p:sp>
      <p:sp>
        <p:nvSpPr>
          <p:cNvPr id="5" name="Date Placeholder 4">
            <a:extLst>
              <a:ext uri="{FF2B5EF4-FFF2-40B4-BE49-F238E27FC236}">
                <a16:creationId xmlns:a16="http://schemas.microsoft.com/office/drawing/2014/main" id="{923312D7-4574-462D-8693-635857E7ED37}"/>
              </a:ext>
            </a:extLst>
          </p:cNvPr>
          <p:cNvSpPr>
            <a:spLocks noGrp="1"/>
          </p:cNvSpPr>
          <p:nvPr>
            <p:ph type="dt" sz="half" idx="2"/>
          </p:nvPr>
        </p:nvSpPr>
        <p:spPr/>
        <p:txBody>
          <a:bodyPr/>
          <a:lstStyle/>
          <a:p>
            <a:r>
              <a:rPr lang="en-US"/>
              <a:t>11.11.24</a:t>
            </a:r>
            <a:endParaRPr lang="de-DE" dirty="0"/>
          </a:p>
        </p:txBody>
      </p:sp>
      <p:sp>
        <p:nvSpPr>
          <p:cNvPr id="6" name="Footer Placeholder 5">
            <a:extLst>
              <a:ext uri="{FF2B5EF4-FFF2-40B4-BE49-F238E27FC236}">
                <a16:creationId xmlns:a16="http://schemas.microsoft.com/office/drawing/2014/main" id="{66EF5CB9-F59B-4DC6-B07F-92982036734D}"/>
              </a:ext>
            </a:extLst>
          </p:cNvPr>
          <p:cNvSpPr>
            <a:spLocks noGrp="1"/>
          </p:cNvSpPr>
          <p:nvPr>
            <p:ph type="ftr" sz="quarter" idx="3"/>
          </p:nvPr>
        </p:nvSpPr>
        <p:spPr/>
        <p:txBody>
          <a:bodyPr/>
          <a:lstStyle/>
          <a:p>
            <a:pPr algn="l"/>
            <a:r>
              <a:rPr lang="de-DE"/>
              <a:t>Stephane Pietri SFS/SFR, Control Workshop 2024</a:t>
            </a:r>
            <a:endParaRPr lang="de-DE" dirty="0"/>
          </a:p>
        </p:txBody>
      </p:sp>
    </p:spTree>
    <p:extLst>
      <p:ext uri="{BB962C8B-B14F-4D97-AF65-F5344CB8AC3E}">
        <p14:creationId xmlns:p14="http://schemas.microsoft.com/office/powerpoint/2010/main" val="4075153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82F0-1604-4DAB-B0DD-4D03A99F204B}"/>
              </a:ext>
            </a:extLst>
          </p:cNvPr>
          <p:cNvSpPr>
            <a:spLocks noGrp="1"/>
          </p:cNvSpPr>
          <p:nvPr>
            <p:ph type="title"/>
          </p:nvPr>
        </p:nvSpPr>
        <p:spPr/>
        <p:txBody>
          <a:bodyPr/>
          <a:lstStyle/>
          <a:p>
            <a:r>
              <a:rPr lang="en-US" dirty="0"/>
              <a:t>Requirement per system</a:t>
            </a:r>
            <a:endParaRPr lang="en-CA" dirty="0"/>
          </a:p>
        </p:txBody>
      </p:sp>
      <p:sp>
        <p:nvSpPr>
          <p:cNvPr id="3" name="Content Placeholder 2">
            <a:extLst>
              <a:ext uri="{FF2B5EF4-FFF2-40B4-BE49-F238E27FC236}">
                <a16:creationId xmlns:a16="http://schemas.microsoft.com/office/drawing/2014/main" id="{7F8F4596-E4B7-4661-9FE9-17F6B3DC9C03}"/>
              </a:ext>
            </a:extLst>
          </p:cNvPr>
          <p:cNvSpPr>
            <a:spLocks noGrp="1"/>
          </p:cNvSpPr>
          <p:nvPr>
            <p:ph idx="1"/>
          </p:nvPr>
        </p:nvSpPr>
        <p:spPr/>
        <p:txBody>
          <a:bodyPr/>
          <a:lstStyle/>
          <a:p>
            <a:r>
              <a:rPr lang="en-US" dirty="0"/>
              <a:t>Beam diagnostic</a:t>
            </a:r>
          </a:p>
          <a:p>
            <a:pPr lvl="1"/>
            <a:r>
              <a:rPr lang="en-US" dirty="0"/>
              <a:t>phase 2:</a:t>
            </a:r>
          </a:p>
          <a:p>
            <a:pPr lvl="2"/>
            <a:r>
              <a:rPr lang="en-US" dirty="0"/>
              <a:t>network</a:t>
            </a:r>
          </a:p>
          <a:p>
            <a:pPr lvl="2"/>
            <a:r>
              <a:rPr lang="en-US" dirty="0"/>
              <a:t>timing</a:t>
            </a:r>
          </a:p>
          <a:p>
            <a:pPr lvl="2"/>
            <a:r>
              <a:rPr lang="en-US" dirty="0"/>
              <a:t>FESA server</a:t>
            </a:r>
          </a:p>
          <a:p>
            <a:pPr lvl="2"/>
            <a:endParaRPr lang="en-US" dirty="0"/>
          </a:p>
          <a:p>
            <a:r>
              <a:rPr lang="en-US" dirty="0"/>
              <a:t>Super-FRS machine model needed for phase 3.1</a:t>
            </a:r>
          </a:p>
          <a:p>
            <a:r>
              <a:rPr lang="en-US" dirty="0"/>
              <a:t>Super-FRS ACO DAQ coupling will be tested for phase 3.1</a:t>
            </a:r>
          </a:p>
          <a:p>
            <a:pPr lvl="1"/>
            <a:r>
              <a:rPr lang="en-US" dirty="0"/>
              <a:t> BUT: need way to develop based on the protocol BEFORE</a:t>
            </a:r>
          </a:p>
          <a:p>
            <a:pPr marL="685800" lvl="2" indent="0">
              <a:buNone/>
            </a:pPr>
            <a:endParaRPr lang="en-CA" dirty="0"/>
          </a:p>
        </p:txBody>
      </p:sp>
      <p:sp>
        <p:nvSpPr>
          <p:cNvPr id="4" name="Slide Number Placeholder 3">
            <a:extLst>
              <a:ext uri="{FF2B5EF4-FFF2-40B4-BE49-F238E27FC236}">
                <a16:creationId xmlns:a16="http://schemas.microsoft.com/office/drawing/2014/main" id="{19D34225-2C6B-480F-A917-52149DC9EA3C}"/>
              </a:ext>
            </a:extLst>
          </p:cNvPr>
          <p:cNvSpPr>
            <a:spLocks noGrp="1"/>
          </p:cNvSpPr>
          <p:nvPr>
            <p:ph type="sldNum" sz="quarter" idx="12"/>
          </p:nvPr>
        </p:nvSpPr>
        <p:spPr/>
        <p:txBody>
          <a:bodyPr/>
          <a:lstStyle/>
          <a:p>
            <a:fld id="{125CBDDA-5CCF-8748-8988-9DC6C8981774}" type="slidenum">
              <a:rPr lang="de-DE" smtClean="0"/>
              <a:t>15</a:t>
            </a:fld>
            <a:endParaRPr lang="de-DE"/>
          </a:p>
        </p:txBody>
      </p:sp>
      <p:sp>
        <p:nvSpPr>
          <p:cNvPr id="5" name="Date Placeholder 4">
            <a:extLst>
              <a:ext uri="{FF2B5EF4-FFF2-40B4-BE49-F238E27FC236}">
                <a16:creationId xmlns:a16="http://schemas.microsoft.com/office/drawing/2014/main" id="{7D841DAB-A987-4FE3-9FF8-B434BA23E92C}"/>
              </a:ext>
            </a:extLst>
          </p:cNvPr>
          <p:cNvSpPr>
            <a:spLocks noGrp="1"/>
          </p:cNvSpPr>
          <p:nvPr>
            <p:ph type="dt" sz="half" idx="2"/>
          </p:nvPr>
        </p:nvSpPr>
        <p:spPr/>
        <p:txBody>
          <a:bodyPr/>
          <a:lstStyle/>
          <a:p>
            <a:r>
              <a:rPr lang="en-US"/>
              <a:t>11.11.24</a:t>
            </a:r>
            <a:endParaRPr lang="de-DE" dirty="0"/>
          </a:p>
        </p:txBody>
      </p:sp>
      <p:sp>
        <p:nvSpPr>
          <p:cNvPr id="6" name="Footer Placeholder 5">
            <a:extLst>
              <a:ext uri="{FF2B5EF4-FFF2-40B4-BE49-F238E27FC236}">
                <a16:creationId xmlns:a16="http://schemas.microsoft.com/office/drawing/2014/main" id="{90F9C571-0207-4258-8F59-60CA31454821}"/>
              </a:ext>
            </a:extLst>
          </p:cNvPr>
          <p:cNvSpPr>
            <a:spLocks noGrp="1"/>
          </p:cNvSpPr>
          <p:nvPr>
            <p:ph type="ftr" sz="quarter" idx="3"/>
          </p:nvPr>
        </p:nvSpPr>
        <p:spPr/>
        <p:txBody>
          <a:bodyPr/>
          <a:lstStyle/>
          <a:p>
            <a:pPr algn="l"/>
            <a:r>
              <a:rPr lang="de-DE"/>
              <a:t>Stephane Pietri SFS/SFR, Control Workshop 2024</a:t>
            </a:r>
            <a:endParaRPr lang="de-DE" dirty="0"/>
          </a:p>
        </p:txBody>
      </p:sp>
    </p:spTree>
    <p:extLst>
      <p:ext uri="{BB962C8B-B14F-4D97-AF65-F5344CB8AC3E}">
        <p14:creationId xmlns:p14="http://schemas.microsoft.com/office/powerpoint/2010/main" val="191373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3401-0098-497D-954B-3E994BD3D4D4}"/>
              </a:ext>
            </a:extLst>
          </p:cNvPr>
          <p:cNvSpPr>
            <a:spLocks noGrp="1"/>
          </p:cNvSpPr>
          <p:nvPr>
            <p:ph type="title"/>
          </p:nvPr>
        </p:nvSpPr>
        <p:spPr/>
        <p:txBody>
          <a:bodyPr/>
          <a:lstStyle/>
          <a:p>
            <a:r>
              <a:rPr lang="en-US" dirty="0"/>
              <a:t>System list</a:t>
            </a:r>
            <a:endParaRPr lang="en-CA" dirty="0"/>
          </a:p>
        </p:txBody>
      </p:sp>
      <p:pic>
        <p:nvPicPr>
          <p:cNvPr id="11" name="Content Placeholder 10">
            <a:extLst>
              <a:ext uri="{FF2B5EF4-FFF2-40B4-BE49-F238E27FC236}">
                <a16:creationId xmlns:a16="http://schemas.microsoft.com/office/drawing/2014/main" id="{E4685481-E917-476D-BFEE-951F574EC9B0}"/>
              </a:ext>
            </a:extLst>
          </p:cNvPr>
          <p:cNvPicPr>
            <a:picLocks noGrp="1" noChangeAspect="1"/>
          </p:cNvPicPr>
          <p:nvPr>
            <p:ph idx="1"/>
          </p:nvPr>
        </p:nvPicPr>
        <p:blipFill rotWithShape="1">
          <a:blip r:embed="rId2"/>
          <a:srcRect l="7654"/>
          <a:stretch/>
        </p:blipFill>
        <p:spPr>
          <a:xfrm>
            <a:off x="500141" y="962789"/>
            <a:ext cx="8142917" cy="2317440"/>
          </a:xfrm>
        </p:spPr>
      </p:pic>
      <p:sp>
        <p:nvSpPr>
          <p:cNvPr id="3" name="Date Placeholder 2">
            <a:extLst>
              <a:ext uri="{FF2B5EF4-FFF2-40B4-BE49-F238E27FC236}">
                <a16:creationId xmlns:a16="http://schemas.microsoft.com/office/drawing/2014/main" id="{2C40EFE8-0AFD-4C3C-85AD-19F2D65B4608}"/>
              </a:ext>
            </a:extLst>
          </p:cNvPr>
          <p:cNvSpPr>
            <a:spLocks noGrp="1"/>
          </p:cNvSpPr>
          <p:nvPr>
            <p:ph type="dt" sz="half" idx="2"/>
          </p:nvPr>
        </p:nvSpPr>
        <p:spPr/>
        <p:txBody>
          <a:bodyPr/>
          <a:lstStyle/>
          <a:p>
            <a:r>
              <a:rPr lang="en-US"/>
              <a:t>11.11.24</a:t>
            </a:r>
            <a:endParaRPr lang="de-DE" dirty="0"/>
          </a:p>
        </p:txBody>
      </p:sp>
      <p:sp>
        <p:nvSpPr>
          <p:cNvPr id="4" name="Footer Placeholder 3">
            <a:extLst>
              <a:ext uri="{FF2B5EF4-FFF2-40B4-BE49-F238E27FC236}">
                <a16:creationId xmlns:a16="http://schemas.microsoft.com/office/drawing/2014/main" id="{31EB7F66-78C6-43C5-B4C1-F70E434863B4}"/>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5" name="Slide Number Placeholder 4">
            <a:extLst>
              <a:ext uri="{FF2B5EF4-FFF2-40B4-BE49-F238E27FC236}">
                <a16:creationId xmlns:a16="http://schemas.microsoft.com/office/drawing/2014/main" id="{E04261C9-7B2D-4F1A-9889-5ADA49FEBE86}"/>
              </a:ext>
            </a:extLst>
          </p:cNvPr>
          <p:cNvSpPr>
            <a:spLocks noGrp="1"/>
          </p:cNvSpPr>
          <p:nvPr>
            <p:ph type="sldNum" sz="quarter" idx="12"/>
          </p:nvPr>
        </p:nvSpPr>
        <p:spPr/>
        <p:txBody>
          <a:bodyPr/>
          <a:lstStyle/>
          <a:p>
            <a:fld id="{125CBDDA-5CCF-8748-8988-9DC6C8981774}" type="slidenum">
              <a:rPr lang="de-DE" smtClean="0"/>
              <a:t>16</a:t>
            </a:fld>
            <a:endParaRPr lang="de-DE"/>
          </a:p>
        </p:txBody>
      </p:sp>
      <p:sp>
        <p:nvSpPr>
          <p:cNvPr id="7" name="Left Brace 6">
            <a:extLst>
              <a:ext uri="{FF2B5EF4-FFF2-40B4-BE49-F238E27FC236}">
                <a16:creationId xmlns:a16="http://schemas.microsoft.com/office/drawing/2014/main" id="{4FABF834-47F3-49B2-BCAD-6A083C97D3E3}"/>
              </a:ext>
            </a:extLst>
          </p:cNvPr>
          <p:cNvSpPr/>
          <p:nvPr/>
        </p:nvSpPr>
        <p:spPr>
          <a:xfrm>
            <a:off x="345298" y="2487323"/>
            <a:ext cx="77270" cy="415636"/>
          </a:xfrm>
          <a:prstGeom prst="lef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9" name="Connector: Curved 8">
            <a:extLst>
              <a:ext uri="{FF2B5EF4-FFF2-40B4-BE49-F238E27FC236}">
                <a16:creationId xmlns:a16="http://schemas.microsoft.com/office/drawing/2014/main" id="{69C6E96A-6AC2-4D27-ADE5-B017A4E30209}"/>
              </a:ext>
            </a:extLst>
          </p:cNvPr>
          <p:cNvCxnSpPr>
            <a:cxnSpLocks/>
            <a:stCxn id="7" idx="1"/>
          </p:cNvCxnSpPr>
          <p:nvPr/>
        </p:nvCxnSpPr>
        <p:spPr>
          <a:xfrm rot="10800000" flipH="1" flipV="1">
            <a:off x="345297" y="2695140"/>
            <a:ext cx="322359" cy="1100345"/>
          </a:xfrm>
          <a:prstGeom prst="curvedConnector4">
            <a:avLst>
              <a:gd name="adj1" fmla="val -70915"/>
              <a:gd name="adj2" fmla="val 100994"/>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AFDC775-2833-4463-99D0-796B9531EBA1}"/>
              </a:ext>
            </a:extLst>
          </p:cNvPr>
          <p:cNvSpPr txBox="1"/>
          <p:nvPr/>
        </p:nvSpPr>
        <p:spPr>
          <a:xfrm>
            <a:off x="747486" y="3426153"/>
            <a:ext cx="6673686" cy="1200329"/>
          </a:xfrm>
          <a:prstGeom prst="rect">
            <a:avLst/>
          </a:prstGeom>
        </p:spPr>
        <p:txBody>
          <a:bodyPr vert="horz" wrap="none" lIns="91440" tIns="45720" rIns="91440" bIns="45720" rtlCol="0" anchor="t">
            <a:spAutoFit/>
          </a:bodyPr>
          <a:lstStyle/>
          <a:p>
            <a:pPr algn="l"/>
            <a:r>
              <a:rPr lang="en-US" dirty="0"/>
              <a:t>Need some custom applications ready for 2027, </a:t>
            </a:r>
          </a:p>
          <a:p>
            <a:pPr algn="l"/>
            <a:r>
              <a:rPr lang="en-US" dirty="0"/>
              <a:t>Learning curve for ACO application development, 4 to 6 months</a:t>
            </a:r>
          </a:p>
          <a:p>
            <a:pPr algn="l"/>
            <a:r>
              <a:rPr lang="en-US" dirty="0"/>
              <a:t>No man power before 6 months at best</a:t>
            </a:r>
          </a:p>
          <a:p>
            <a:pPr algn="l"/>
            <a:r>
              <a:rPr lang="en-US" dirty="0">
                <a:sym typeface="Wingdings" panose="05000000000000000000" pitchFamily="2" charset="2"/>
              </a:rPr>
              <a:t> start to be short!</a:t>
            </a:r>
            <a:endParaRPr lang="en-CA" dirty="0"/>
          </a:p>
        </p:txBody>
      </p:sp>
    </p:spTree>
    <p:extLst>
      <p:ext uri="{BB962C8B-B14F-4D97-AF65-F5344CB8AC3E}">
        <p14:creationId xmlns:p14="http://schemas.microsoft.com/office/powerpoint/2010/main" val="264571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4CC22-ADC7-AC10-0B80-0B7F18E6DD4C}"/>
              </a:ext>
            </a:extLst>
          </p:cNvPr>
          <p:cNvSpPr>
            <a:spLocks noGrp="1"/>
          </p:cNvSpPr>
          <p:nvPr>
            <p:ph type="title"/>
          </p:nvPr>
        </p:nvSpPr>
        <p:spPr/>
        <p:txBody>
          <a:bodyPr/>
          <a:lstStyle/>
          <a:p>
            <a:r>
              <a:rPr lang="en-US" dirty="0"/>
              <a:t>Super-FRS requirements, color scheme</a:t>
            </a:r>
          </a:p>
        </p:txBody>
      </p:sp>
      <p:sp>
        <p:nvSpPr>
          <p:cNvPr id="3" name="Inhaltsplatzhalter 2">
            <a:extLst>
              <a:ext uri="{FF2B5EF4-FFF2-40B4-BE49-F238E27FC236}">
                <a16:creationId xmlns:a16="http://schemas.microsoft.com/office/drawing/2014/main" id="{B5D40751-F5F0-DBDC-7EF6-E64CF8C913E4}"/>
              </a:ext>
            </a:extLst>
          </p:cNvPr>
          <p:cNvSpPr>
            <a:spLocks noGrp="1"/>
          </p:cNvSpPr>
          <p:nvPr>
            <p:ph idx="1"/>
          </p:nvPr>
        </p:nvSpPr>
        <p:spPr/>
        <p:txBody>
          <a:bodyPr/>
          <a:lstStyle/>
          <a:p>
            <a:r>
              <a:rPr lang="en-US" dirty="0">
                <a:solidFill>
                  <a:srgbClr val="00B050"/>
                </a:solidFill>
              </a:rPr>
              <a:t>safe, will happen or mitigating actions existing</a:t>
            </a:r>
          </a:p>
          <a:p>
            <a:pPr marL="0" indent="0">
              <a:buNone/>
            </a:pPr>
            <a:endParaRPr lang="en-US" dirty="0">
              <a:solidFill>
                <a:srgbClr val="00B050"/>
              </a:solidFill>
            </a:endParaRPr>
          </a:p>
          <a:p>
            <a:r>
              <a:rPr lang="en-US" dirty="0"/>
              <a:t>normal </a:t>
            </a:r>
          </a:p>
          <a:p>
            <a:endParaRPr lang="en-US" dirty="0"/>
          </a:p>
          <a:p>
            <a:r>
              <a:rPr lang="en-US" u="sng" dirty="0">
                <a:solidFill>
                  <a:srgbClr val="C00000"/>
                </a:solidFill>
              </a:rPr>
              <a:t>mission critical request or high concern about this being present in time </a:t>
            </a:r>
            <a:r>
              <a:rPr lang="en-US" dirty="0">
                <a:solidFill>
                  <a:schemeClr val="bg1">
                    <a:lumMod val="50000"/>
                  </a:schemeClr>
                </a:solidFill>
              </a:rPr>
              <a:t>(based on my current knowledge)</a:t>
            </a:r>
          </a:p>
          <a:p>
            <a:endParaRPr lang="en-US" dirty="0"/>
          </a:p>
        </p:txBody>
      </p:sp>
      <p:sp>
        <p:nvSpPr>
          <p:cNvPr id="4" name="Datumsplatzhalter 3">
            <a:extLst>
              <a:ext uri="{FF2B5EF4-FFF2-40B4-BE49-F238E27FC236}">
                <a16:creationId xmlns:a16="http://schemas.microsoft.com/office/drawing/2014/main" id="{F996EBE1-158B-5797-3215-20DB7CB8C946}"/>
              </a:ext>
            </a:extLst>
          </p:cNvPr>
          <p:cNvSpPr>
            <a:spLocks noGrp="1"/>
          </p:cNvSpPr>
          <p:nvPr>
            <p:ph type="dt" sz="half" idx="2"/>
          </p:nvPr>
        </p:nvSpPr>
        <p:spPr/>
        <p:txBody>
          <a:bodyPr/>
          <a:lstStyle/>
          <a:p>
            <a:r>
              <a:rPr lang="en-US"/>
              <a:t>11.11.24</a:t>
            </a:r>
          </a:p>
        </p:txBody>
      </p:sp>
      <p:sp>
        <p:nvSpPr>
          <p:cNvPr id="5" name="Fußzeilenplatzhalter 4">
            <a:extLst>
              <a:ext uri="{FF2B5EF4-FFF2-40B4-BE49-F238E27FC236}">
                <a16:creationId xmlns:a16="http://schemas.microsoft.com/office/drawing/2014/main" id="{AB679E79-4C8B-0E8A-0660-474607DD040D}"/>
              </a:ext>
            </a:extLst>
          </p:cNvPr>
          <p:cNvSpPr>
            <a:spLocks noGrp="1"/>
          </p:cNvSpPr>
          <p:nvPr>
            <p:ph type="ftr" sz="quarter" idx="3"/>
          </p:nvPr>
        </p:nvSpPr>
        <p:spPr/>
        <p:txBody>
          <a:bodyPr/>
          <a:lstStyle/>
          <a:p>
            <a:pPr algn="l"/>
            <a:r>
              <a:rPr lang="en-US"/>
              <a:t>Stephane Pietri SFS/SFR, Control Workshop 2024</a:t>
            </a:r>
          </a:p>
        </p:txBody>
      </p:sp>
      <p:sp>
        <p:nvSpPr>
          <p:cNvPr id="6" name="Foliennummernplatzhalter 5"/>
          <p:cNvSpPr>
            <a:spLocks noGrp="1"/>
          </p:cNvSpPr>
          <p:nvPr>
            <p:ph type="sldNum" sz="quarter" idx="12"/>
          </p:nvPr>
        </p:nvSpPr>
        <p:spPr/>
        <p:txBody>
          <a:bodyPr/>
          <a:lstStyle/>
          <a:p>
            <a:fld id="{125CBDDA-5CCF-8748-8988-9DC6C8981774}" type="slidenum">
              <a:rPr lang="de-DE" smtClean="0"/>
              <a:t>17</a:t>
            </a:fld>
            <a:endParaRPr lang="de-DE"/>
          </a:p>
        </p:txBody>
      </p:sp>
    </p:spTree>
    <p:extLst>
      <p:ext uri="{BB962C8B-B14F-4D97-AF65-F5344CB8AC3E}">
        <p14:creationId xmlns:p14="http://schemas.microsoft.com/office/powerpoint/2010/main" val="2094954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4CC22-ADC7-AC10-0B80-0B7F18E6DD4C}"/>
              </a:ext>
            </a:extLst>
          </p:cNvPr>
          <p:cNvSpPr>
            <a:spLocks noGrp="1"/>
          </p:cNvSpPr>
          <p:nvPr>
            <p:ph type="title"/>
          </p:nvPr>
        </p:nvSpPr>
        <p:spPr/>
        <p:txBody>
          <a:bodyPr/>
          <a:lstStyle/>
          <a:p>
            <a:r>
              <a:rPr lang="en-US" dirty="0"/>
              <a:t>Super-FRS Machine model– link to D. Ondreka</a:t>
            </a:r>
          </a:p>
        </p:txBody>
      </p:sp>
      <p:sp>
        <p:nvSpPr>
          <p:cNvPr id="3" name="Inhaltsplatzhalter 2">
            <a:extLst>
              <a:ext uri="{FF2B5EF4-FFF2-40B4-BE49-F238E27FC236}">
                <a16:creationId xmlns:a16="http://schemas.microsoft.com/office/drawing/2014/main" id="{B5D40751-F5F0-DBDC-7EF6-E64CF8C913E4}"/>
              </a:ext>
            </a:extLst>
          </p:cNvPr>
          <p:cNvSpPr>
            <a:spLocks noGrp="1"/>
          </p:cNvSpPr>
          <p:nvPr>
            <p:ph idx="1"/>
          </p:nvPr>
        </p:nvSpPr>
        <p:spPr/>
        <p:txBody>
          <a:bodyPr/>
          <a:lstStyle/>
          <a:p>
            <a:r>
              <a:rPr lang="en-US" dirty="0"/>
              <a:t>FRS machine model ready and running, includes matter</a:t>
            </a:r>
          </a:p>
          <a:p>
            <a:pPr marL="0" indent="0">
              <a:buNone/>
            </a:pPr>
            <a:endParaRPr lang="en-US" dirty="0"/>
          </a:p>
          <a:p>
            <a:r>
              <a:rPr lang="en-US" dirty="0">
                <a:sym typeface="Wingdings" panose="05000000000000000000" pitchFamily="2" charset="2"/>
              </a:rPr>
              <a:t>Need to be ported at Super-FRS</a:t>
            </a:r>
          </a:p>
          <a:p>
            <a:pPr lvl="1"/>
            <a:r>
              <a:rPr lang="en-US" dirty="0">
                <a:sym typeface="Wingdings" panose="05000000000000000000" pitchFamily="2" charset="2"/>
              </a:rPr>
              <a:t>two operation modes (ready)</a:t>
            </a:r>
          </a:p>
          <a:p>
            <a:pPr lvl="2"/>
            <a:r>
              <a:rPr lang="en-US" dirty="0">
                <a:sym typeface="Wingdings" panose="05000000000000000000" pitchFamily="2" charset="2"/>
              </a:rPr>
              <a:t>user sets </a:t>
            </a:r>
            <a:r>
              <a:rPr lang="en-US" dirty="0" err="1">
                <a:sym typeface="Wingdings" panose="05000000000000000000" pitchFamily="2" charset="2"/>
              </a:rPr>
              <a:t>Brho</a:t>
            </a:r>
            <a:r>
              <a:rPr lang="en-US" dirty="0">
                <a:sym typeface="Wingdings" panose="05000000000000000000" pitchFamily="2" charset="2"/>
              </a:rPr>
              <a:t> per section (like FRS)</a:t>
            </a:r>
          </a:p>
          <a:p>
            <a:pPr lvl="2"/>
            <a:r>
              <a:rPr lang="en-US" dirty="0">
                <a:sym typeface="Wingdings" panose="05000000000000000000" pitchFamily="2" charset="2"/>
              </a:rPr>
              <a:t>machine model takes care of matter calculation (need proper matter database and matter calibration) – drives moved from </a:t>
            </a:r>
            <a:r>
              <a:rPr lang="en-US" dirty="0" err="1">
                <a:sym typeface="Wingdings" panose="05000000000000000000" pitchFamily="2" charset="2"/>
              </a:rPr>
              <a:t>Paramodi</a:t>
            </a:r>
            <a:endParaRPr lang="en-US" dirty="0">
              <a:sym typeface="Wingdings" panose="05000000000000000000" pitchFamily="2" charset="2"/>
            </a:endParaRPr>
          </a:p>
          <a:p>
            <a:pPr lvl="1"/>
            <a:r>
              <a:rPr lang="en-US" dirty="0">
                <a:sym typeface="Wingdings" panose="05000000000000000000" pitchFamily="2" charset="2"/>
              </a:rPr>
              <a:t>Goal, PhD student joining late 2025, so time to implement in 2026 and person is present for commissioning/ES operation in 2027</a:t>
            </a:r>
          </a:p>
          <a:p>
            <a:pPr lvl="2"/>
            <a:endParaRPr lang="en-US" dirty="0">
              <a:sym typeface="Wingdings" panose="05000000000000000000" pitchFamily="2" charset="2"/>
            </a:endParaRPr>
          </a:p>
          <a:p>
            <a:pPr lvl="2"/>
            <a:endParaRPr lang="en-US" dirty="0">
              <a:sym typeface="Wingdings" panose="05000000000000000000" pitchFamily="2" charset="2"/>
            </a:endParaRPr>
          </a:p>
          <a:p>
            <a:pPr lvl="1"/>
            <a:endParaRPr lang="en-US" dirty="0"/>
          </a:p>
        </p:txBody>
      </p:sp>
      <p:sp>
        <p:nvSpPr>
          <p:cNvPr id="4" name="Datumsplatzhalter 3">
            <a:extLst>
              <a:ext uri="{FF2B5EF4-FFF2-40B4-BE49-F238E27FC236}">
                <a16:creationId xmlns:a16="http://schemas.microsoft.com/office/drawing/2014/main" id="{F996EBE1-158B-5797-3215-20DB7CB8C946}"/>
              </a:ext>
            </a:extLst>
          </p:cNvPr>
          <p:cNvSpPr>
            <a:spLocks noGrp="1"/>
          </p:cNvSpPr>
          <p:nvPr>
            <p:ph type="dt" sz="half" idx="2"/>
          </p:nvPr>
        </p:nvSpPr>
        <p:spPr/>
        <p:txBody>
          <a:bodyPr/>
          <a:lstStyle/>
          <a:p>
            <a:r>
              <a:rPr lang="en-US"/>
              <a:t>11.11.24</a:t>
            </a:r>
          </a:p>
        </p:txBody>
      </p:sp>
      <p:sp>
        <p:nvSpPr>
          <p:cNvPr id="5" name="Fußzeilenplatzhalter 4">
            <a:extLst>
              <a:ext uri="{FF2B5EF4-FFF2-40B4-BE49-F238E27FC236}">
                <a16:creationId xmlns:a16="http://schemas.microsoft.com/office/drawing/2014/main" id="{AB679E79-4C8B-0E8A-0660-474607DD040D}"/>
              </a:ext>
            </a:extLst>
          </p:cNvPr>
          <p:cNvSpPr>
            <a:spLocks noGrp="1"/>
          </p:cNvSpPr>
          <p:nvPr>
            <p:ph type="ftr" sz="quarter" idx="3"/>
          </p:nvPr>
        </p:nvSpPr>
        <p:spPr/>
        <p:txBody>
          <a:bodyPr/>
          <a:lstStyle/>
          <a:p>
            <a:pPr algn="l"/>
            <a:r>
              <a:rPr lang="en-US"/>
              <a:t>Stephane Pietri SFS/SFR, Control Workshop 2024</a:t>
            </a:r>
          </a:p>
        </p:txBody>
      </p:sp>
      <p:sp>
        <p:nvSpPr>
          <p:cNvPr id="6" name="Foliennummernplatzhalter 5"/>
          <p:cNvSpPr>
            <a:spLocks noGrp="1"/>
          </p:cNvSpPr>
          <p:nvPr>
            <p:ph type="sldNum" sz="quarter" idx="12"/>
          </p:nvPr>
        </p:nvSpPr>
        <p:spPr/>
        <p:txBody>
          <a:bodyPr/>
          <a:lstStyle/>
          <a:p>
            <a:fld id="{125CBDDA-5CCF-8748-8988-9DC6C8981774}" type="slidenum">
              <a:rPr lang="de-DE" smtClean="0"/>
              <a:t>18</a:t>
            </a:fld>
            <a:endParaRPr lang="de-DE"/>
          </a:p>
        </p:txBody>
      </p:sp>
    </p:spTree>
    <p:extLst>
      <p:ext uri="{BB962C8B-B14F-4D97-AF65-F5344CB8AC3E}">
        <p14:creationId xmlns:p14="http://schemas.microsoft.com/office/powerpoint/2010/main" val="314927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4CC22-ADC7-AC10-0B80-0B7F18E6DD4C}"/>
              </a:ext>
            </a:extLst>
          </p:cNvPr>
          <p:cNvSpPr>
            <a:spLocks noGrp="1"/>
          </p:cNvSpPr>
          <p:nvPr>
            <p:ph type="title"/>
          </p:nvPr>
        </p:nvSpPr>
        <p:spPr/>
        <p:txBody>
          <a:bodyPr/>
          <a:lstStyle/>
          <a:p>
            <a:r>
              <a:rPr lang="en-US" dirty="0"/>
              <a:t>Super-FRS requirement – to ACO</a:t>
            </a:r>
          </a:p>
        </p:txBody>
      </p:sp>
      <p:sp>
        <p:nvSpPr>
          <p:cNvPr id="3" name="Inhaltsplatzhalter 2">
            <a:extLst>
              <a:ext uri="{FF2B5EF4-FFF2-40B4-BE49-F238E27FC236}">
                <a16:creationId xmlns:a16="http://schemas.microsoft.com/office/drawing/2014/main" id="{B5D40751-F5F0-DBDC-7EF6-E64CF8C913E4}"/>
              </a:ext>
            </a:extLst>
          </p:cNvPr>
          <p:cNvSpPr>
            <a:spLocks noGrp="1"/>
          </p:cNvSpPr>
          <p:nvPr>
            <p:ph idx="1"/>
          </p:nvPr>
        </p:nvSpPr>
        <p:spPr/>
        <p:txBody>
          <a:bodyPr/>
          <a:lstStyle/>
          <a:p>
            <a:r>
              <a:rPr lang="en-US" dirty="0"/>
              <a:t>Vacuum and cryogenic control possible from NUSTAR control room</a:t>
            </a:r>
          </a:p>
          <a:p>
            <a:r>
              <a:rPr lang="en-US" u="sng" dirty="0">
                <a:solidFill>
                  <a:srgbClr val="C00000"/>
                </a:solidFill>
              </a:rPr>
              <a:t>Vacuum controls allowing experiment installation</a:t>
            </a:r>
          </a:p>
          <a:p>
            <a:endParaRPr lang="en-US" dirty="0"/>
          </a:p>
          <a:p>
            <a:r>
              <a:rPr lang="en-US" dirty="0"/>
              <a:t>PARAMODI </a:t>
            </a:r>
          </a:p>
          <a:p>
            <a:pPr lvl="1"/>
            <a:r>
              <a:rPr lang="en-US" u="sng" dirty="0">
                <a:solidFill>
                  <a:srgbClr val="C00000"/>
                </a:solidFill>
              </a:rPr>
              <a:t>save and load settings</a:t>
            </a:r>
          </a:p>
          <a:p>
            <a:pPr lvl="1"/>
            <a:r>
              <a:rPr lang="en-US" dirty="0"/>
              <a:t>save part of beam line/load part of beam line</a:t>
            </a:r>
          </a:p>
          <a:p>
            <a:pPr lvl="1"/>
            <a:r>
              <a:rPr lang="en-US" dirty="0"/>
              <a:t>save all information, no hidden trim not saved</a:t>
            </a:r>
          </a:p>
          <a:p>
            <a:r>
              <a:rPr lang="en-US" dirty="0" err="1"/>
              <a:t>Ist</a:t>
            </a:r>
            <a:r>
              <a:rPr lang="en-US" dirty="0"/>
              <a:t>/</a:t>
            </a:r>
            <a:r>
              <a:rPr lang="en-US" dirty="0" err="1"/>
              <a:t>soll</a:t>
            </a:r>
            <a:r>
              <a:rPr lang="en-US" dirty="0"/>
              <a:t> comparison application</a:t>
            </a:r>
          </a:p>
          <a:p>
            <a:r>
              <a:rPr lang="en-US" dirty="0"/>
              <a:t>Different classes of users (Expert/operators/physicists)</a:t>
            </a:r>
          </a:p>
          <a:p>
            <a:r>
              <a:rPr lang="en-US" dirty="0"/>
              <a:t>Machine Protection that allows us to have drives in during beam time</a:t>
            </a:r>
          </a:p>
          <a:p>
            <a:endParaRPr lang="en-US" dirty="0"/>
          </a:p>
          <a:p>
            <a:r>
              <a:rPr lang="en-US" dirty="0"/>
              <a:t>Integration interlock from experiments (lines) and across systems</a:t>
            </a:r>
          </a:p>
          <a:p>
            <a:endParaRPr lang="en-US" dirty="0"/>
          </a:p>
        </p:txBody>
      </p:sp>
      <p:sp>
        <p:nvSpPr>
          <p:cNvPr id="4" name="Datumsplatzhalter 3">
            <a:extLst>
              <a:ext uri="{FF2B5EF4-FFF2-40B4-BE49-F238E27FC236}">
                <a16:creationId xmlns:a16="http://schemas.microsoft.com/office/drawing/2014/main" id="{F996EBE1-158B-5797-3215-20DB7CB8C946}"/>
              </a:ext>
            </a:extLst>
          </p:cNvPr>
          <p:cNvSpPr>
            <a:spLocks noGrp="1"/>
          </p:cNvSpPr>
          <p:nvPr>
            <p:ph type="dt" sz="half" idx="2"/>
          </p:nvPr>
        </p:nvSpPr>
        <p:spPr/>
        <p:txBody>
          <a:bodyPr/>
          <a:lstStyle/>
          <a:p>
            <a:r>
              <a:rPr lang="en-US"/>
              <a:t>11.11.24</a:t>
            </a:r>
          </a:p>
        </p:txBody>
      </p:sp>
      <p:sp>
        <p:nvSpPr>
          <p:cNvPr id="5" name="Fußzeilenplatzhalter 4">
            <a:extLst>
              <a:ext uri="{FF2B5EF4-FFF2-40B4-BE49-F238E27FC236}">
                <a16:creationId xmlns:a16="http://schemas.microsoft.com/office/drawing/2014/main" id="{AB679E79-4C8B-0E8A-0660-474607DD040D}"/>
              </a:ext>
            </a:extLst>
          </p:cNvPr>
          <p:cNvSpPr>
            <a:spLocks noGrp="1"/>
          </p:cNvSpPr>
          <p:nvPr>
            <p:ph type="ftr" sz="quarter" idx="3"/>
          </p:nvPr>
        </p:nvSpPr>
        <p:spPr/>
        <p:txBody>
          <a:bodyPr/>
          <a:lstStyle/>
          <a:p>
            <a:pPr algn="l"/>
            <a:r>
              <a:rPr lang="en-US"/>
              <a:t>Stephane Pietri SFS/SFR, Control Workshop 2024</a:t>
            </a:r>
          </a:p>
        </p:txBody>
      </p:sp>
      <p:sp>
        <p:nvSpPr>
          <p:cNvPr id="6" name="Foliennummernplatzhalter 5"/>
          <p:cNvSpPr>
            <a:spLocks noGrp="1"/>
          </p:cNvSpPr>
          <p:nvPr>
            <p:ph type="sldNum" sz="quarter" idx="12"/>
          </p:nvPr>
        </p:nvSpPr>
        <p:spPr/>
        <p:txBody>
          <a:bodyPr/>
          <a:lstStyle/>
          <a:p>
            <a:fld id="{125CBDDA-5CCF-8748-8988-9DC6C8981774}" type="slidenum">
              <a:rPr lang="de-DE" smtClean="0"/>
              <a:t>19</a:t>
            </a:fld>
            <a:endParaRPr lang="de-DE"/>
          </a:p>
        </p:txBody>
      </p:sp>
    </p:spTree>
    <p:extLst>
      <p:ext uri="{BB962C8B-B14F-4D97-AF65-F5344CB8AC3E}">
        <p14:creationId xmlns:p14="http://schemas.microsoft.com/office/powerpoint/2010/main" val="252793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F4EB-CA85-4209-ABC9-3BD0692E9FD4}"/>
              </a:ext>
            </a:extLst>
          </p:cNvPr>
          <p:cNvSpPr>
            <a:spLocks noGrp="1"/>
          </p:cNvSpPr>
          <p:nvPr>
            <p:ph type="title"/>
          </p:nvPr>
        </p:nvSpPr>
        <p:spPr/>
        <p:txBody>
          <a:bodyPr/>
          <a:lstStyle/>
          <a:p>
            <a:r>
              <a:rPr lang="en-US" dirty="0"/>
              <a:t>Objective of Super-FRS commissioning</a:t>
            </a:r>
            <a:endParaRPr lang="en-CA" dirty="0"/>
          </a:p>
        </p:txBody>
      </p:sp>
      <p:sp>
        <p:nvSpPr>
          <p:cNvPr id="3" name="Content Placeholder 2">
            <a:extLst>
              <a:ext uri="{FF2B5EF4-FFF2-40B4-BE49-F238E27FC236}">
                <a16:creationId xmlns:a16="http://schemas.microsoft.com/office/drawing/2014/main" id="{2464B2B4-DFEB-4DF4-A20D-0AE36779DFEC}"/>
              </a:ext>
            </a:extLst>
          </p:cNvPr>
          <p:cNvSpPr>
            <a:spLocks noGrp="1"/>
          </p:cNvSpPr>
          <p:nvPr>
            <p:ph idx="1"/>
          </p:nvPr>
        </p:nvSpPr>
        <p:spPr/>
        <p:txBody>
          <a:bodyPr/>
          <a:lstStyle/>
          <a:p>
            <a:r>
              <a:rPr lang="en-US" dirty="0"/>
              <a:t>Main goal of Super-FRS: select and identify ions produced in nuclear reactions at the target. </a:t>
            </a:r>
          </a:p>
          <a:p>
            <a:r>
              <a:rPr lang="en-US" dirty="0"/>
              <a:t>Final goal of the Super-FRS commissioning: show we can select and identify ions with it.</a:t>
            </a:r>
          </a:p>
          <a:p>
            <a:endParaRPr lang="en-US" dirty="0"/>
          </a:p>
          <a:p>
            <a:endParaRPr lang="en-US" dirty="0"/>
          </a:p>
          <a:p>
            <a:r>
              <a:rPr lang="en-US" dirty="0"/>
              <a:t>Confirm something like</a:t>
            </a:r>
          </a:p>
          <a:p>
            <a:pPr marL="0" indent="0">
              <a:buNone/>
            </a:pPr>
            <a:r>
              <a:rPr lang="en-US" dirty="0"/>
              <a:t>      this   Nov 2027     </a:t>
            </a:r>
            <a:r>
              <a:rPr lang="en-US" dirty="0">
                <a:sym typeface="Wingdings" panose="05000000000000000000" pitchFamily="2" charset="2"/>
              </a:rPr>
              <a:t></a:t>
            </a:r>
            <a:endParaRPr lang="en-US" dirty="0"/>
          </a:p>
        </p:txBody>
      </p:sp>
      <p:grpSp>
        <p:nvGrpSpPr>
          <p:cNvPr id="4" name="Group 3">
            <a:extLst>
              <a:ext uri="{FF2B5EF4-FFF2-40B4-BE49-F238E27FC236}">
                <a16:creationId xmlns:a16="http://schemas.microsoft.com/office/drawing/2014/main" id="{3B6D5AD4-D343-4520-A6DE-2FB1A2806D78}"/>
              </a:ext>
            </a:extLst>
          </p:cNvPr>
          <p:cNvGrpSpPr/>
          <p:nvPr/>
        </p:nvGrpSpPr>
        <p:grpSpPr>
          <a:xfrm>
            <a:off x="3621973" y="2060369"/>
            <a:ext cx="4084865" cy="2911534"/>
            <a:chOff x="110569" y="1121677"/>
            <a:chExt cx="4215246" cy="3019008"/>
          </a:xfrm>
        </p:grpSpPr>
        <p:pic>
          <p:nvPicPr>
            <p:cNvPr id="5" name="Picture 4" descr="z_aoq_5969_nocut">
              <a:extLst>
                <a:ext uri="{FF2B5EF4-FFF2-40B4-BE49-F238E27FC236}">
                  <a16:creationId xmlns:a16="http://schemas.microsoft.com/office/drawing/2014/main" id="{F9FA54BB-F156-43DF-AA09-57A49143E9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143" y="1121677"/>
              <a:ext cx="4182672" cy="29598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2">
              <a:extLst>
                <a:ext uri="{FF2B5EF4-FFF2-40B4-BE49-F238E27FC236}">
                  <a16:creationId xmlns:a16="http://schemas.microsoft.com/office/drawing/2014/main" id="{A561F469-71CD-42B1-B0A5-83CC40A2FD95}"/>
                </a:ext>
              </a:extLst>
            </p:cNvPr>
            <p:cNvSpPr txBox="1"/>
            <p:nvPr/>
          </p:nvSpPr>
          <p:spPr>
            <a:xfrm rot="16200000">
              <a:off x="-419017" y="2192867"/>
              <a:ext cx="139772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Z of particle</a:t>
              </a:r>
              <a:endParaRPr lang="en-CA" sz="1600" b="1" dirty="0"/>
            </a:p>
          </p:txBody>
        </p:sp>
        <p:sp>
          <p:nvSpPr>
            <p:cNvPr id="7" name="TextBox 13">
              <a:extLst>
                <a:ext uri="{FF2B5EF4-FFF2-40B4-BE49-F238E27FC236}">
                  <a16:creationId xmlns:a16="http://schemas.microsoft.com/office/drawing/2014/main" id="{01FF4F19-9B99-4EC8-9E4B-0D1B31CDD590}"/>
                </a:ext>
              </a:extLst>
            </p:cNvPr>
            <p:cNvSpPr txBox="1"/>
            <p:nvPr/>
          </p:nvSpPr>
          <p:spPr>
            <a:xfrm>
              <a:off x="1759131" y="3802131"/>
              <a:ext cx="24049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a:t>AoQ</a:t>
              </a:r>
              <a:r>
                <a:rPr lang="en-US" sz="1600" b="1" dirty="0"/>
                <a:t> of particle</a:t>
              </a:r>
              <a:endParaRPr lang="en-CA" sz="1600" b="1" dirty="0"/>
            </a:p>
          </p:txBody>
        </p:sp>
      </p:grpSp>
      <p:sp>
        <p:nvSpPr>
          <p:cNvPr id="8" name="Date Placeholder 7">
            <a:extLst>
              <a:ext uri="{FF2B5EF4-FFF2-40B4-BE49-F238E27FC236}">
                <a16:creationId xmlns:a16="http://schemas.microsoft.com/office/drawing/2014/main" id="{56C8E478-7E3E-41DA-AFC1-429E701ABE8A}"/>
              </a:ext>
            </a:extLst>
          </p:cNvPr>
          <p:cNvSpPr>
            <a:spLocks noGrp="1"/>
          </p:cNvSpPr>
          <p:nvPr>
            <p:ph type="dt" sz="half" idx="2"/>
          </p:nvPr>
        </p:nvSpPr>
        <p:spPr/>
        <p:txBody>
          <a:bodyPr/>
          <a:lstStyle/>
          <a:p>
            <a:r>
              <a:rPr lang="en-US"/>
              <a:t>11.11.24</a:t>
            </a:r>
            <a:endParaRPr lang="de-DE" dirty="0"/>
          </a:p>
        </p:txBody>
      </p:sp>
      <p:sp>
        <p:nvSpPr>
          <p:cNvPr id="9" name="Footer Placeholder 8">
            <a:extLst>
              <a:ext uri="{FF2B5EF4-FFF2-40B4-BE49-F238E27FC236}">
                <a16:creationId xmlns:a16="http://schemas.microsoft.com/office/drawing/2014/main" id="{B62A7F46-008D-4418-ABB4-2ECF1E847079}"/>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10" name="Slide Number Placeholder 9">
            <a:extLst>
              <a:ext uri="{FF2B5EF4-FFF2-40B4-BE49-F238E27FC236}">
                <a16:creationId xmlns:a16="http://schemas.microsoft.com/office/drawing/2014/main" id="{A7CD0D6E-88B4-4D4B-BEE1-CEE0BB5E881B}"/>
              </a:ext>
            </a:extLst>
          </p:cNvPr>
          <p:cNvSpPr>
            <a:spLocks noGrp="1"/>
          </p:cNvSpPr>
          <p:nvPr>
            <p:ph type="sldNum" sz="quarter" idx="12"/>
          </p:nvPr>
        </p:nvSpPr>
        <p:spPr/>
        <p:txBody>
          <a:bodyPr/>
          <a:lstStyle/>
          <a:p>
            <a:fld id="{125CBDDA-5CCF-8748-8988-9DC6C8981774}" type="slidenum">
              <a:rPr lang="de-DE" smtClean="0"/>
              <a:t>2</a:t>
            </a:fld>
            <a:endParaRPr lang="de-DE"/>
          </a:p>
        </p:txBody>
      </p:sp>
      <p:sp>
        <p:nvSpPr>
          <p:cNvPr id="11" name="TextBox 10">
            <a:extLst>
              <a:ext uri="{FF2B5EF4-FFF2-40B4-BE49-F238E27FC236}">
                <a16:creationId xmlns:a16="http://schemas.microsoft.com/office/drawing/2014/main" id="{37A95555-1DC5-46CF-9164-EE9D7E445074}"/>
              </a:ext>
            </a:extLst>
          </p:cNvPr>
          <p:cNvSpPr txBox="1"/>
          <p:nvPr/>
        </p:nvSpPr>
        <p:spPr>
          <a:xfrm>
            <a:off x="7853082" y="4213412"/>
            <a:ext cx="1223412" cy="646331"/>
          </a:xfrm>
          <a:prstGeom prst="rect">
            <a:avLst/>
          </a:prstGeom>
        </p:spPr>
        <p:txBody>
          <a:bodyPr vert="horz" wrap="none" lIns="91440" tIns="45720" rIns="91440" bIns="45720" rtlCol="0" anchor="t">
            <a:spAutoFit/>
          </a:bodyPr>
          <a:lstStyle/>
          <a:p>
            <a:pPr algn="l"/>
            <a:r>
              <a:rPr lang="en-US" dirty="0"/>
              <a:t>Data from</a:t>
            </a:r>
          </a:p>
          <a:p>
            <a:pPr algn="l"/>
            <a:r>
              <a:rPr lang="en-US" dirty="0"/>
              <a:t>FRS </a:t>
            </a:r>
            <a:endParaRPr lang="en-CA" dirty="0"/>
          </a:p>
        </p:txBody>
      </p:sp>
    </p:spTree>
    <p:extLst>
      <p:ext uri="{BB962C8B-B14F-4D97-AF65-F5344CB8AC3E}">
        <p14:creationId xmlns:p14="http://schemas.microsoft.com/office/powerpoint/2010/main" val="1986990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4CC22-ADC7-AC10-0B80-0B7F18E6DD4C}"/>
              </a:ext>
            </a:extLst>
          </p:cNvPr>
          <p:cNvSpPr>
            <a:spLocks noGrp="1"/>
          </p:cNvSpPr>
          <p:nvPr>
            <p:ph type="title"/>
          </p:nvPr>
        </p:nvSpPr>
        <p:spPr/>
        <p:txBody>
          <a:bodyPr/>
          <a:lstStyle/>
          <a:p>
            <a:r>
              <a:rPr lang="en-US" dirty="0"/>
              <a:t>Super-FRS specific application (I) – CSG </a:t>
            </a:r>
            <a:r>
              <a:rPr lang="en-US" dirty="0" err="1"/>
              <a:t>prio</a:t>
            </a:r>
            <a:r>
              <a:rPr lang="en-US" dirty="0"/>
              <a:t> 1</a:t>
            </a:r>
          </a:p>
        </p:txBody>
      </p:sp>
      <p:sp>
        <p:nvSpPr>
          <p:cNvPr id="3" name="Inhaltsplatzhalter 2">
            <a:extLst>
              <a:ext uri="{FF2B5EF4-FFF2-40B4-BE49-F238E27FC236}">
                <a16:creationId xmlns:a16="http://schemas.microsoft.com/office/drawing/2014/main" id="{B5D40751-F5F0-DBDC-7EF6-E64CF8C913E4}"/>
              </a:ext>
            </a:extLst>
          </p:cNvPr>
          <p:cNvSpPr>
            <a:spLocks noGrp="1"/>
          </p:cNvSpPr>
          <p:nvPr>
            <p:ph idx="1"/>
          </p:nvPr>
        </p:nvSpPr>
        <p:spPr/>
        <p:txBody>
          <a:bodyPr/>
          <a:lstStyle/>
          <a:p>
            <a:r>
              <a:rPr lang="en-US" dirty="0"/>
              <a:t>FESA class for </a:t>
            </a:r>
            <a:r>
              <a:rPr lang="en-US" dirty="0" err="1"/>
              <a:t>Phytron</a:t>
            </a:r>
            <a:r>
              <a:rPr lang="en-US" dirty="0"/>
              <a:t> motors (5 drives)</a:t>
            </a:r>
          </a:p>
          <a:p>
            <a:pPr marL="0" indent="0">
              <a:buNone/>
            </a:pPr>
            <a:r>
              <a:rPr lang="en-US" dirty="0">
                <a:sym typeface="Wingdings" panose="05000000000000000000" pitchFamily="2" charset="2"/>
              </a:rPr>
              <a:t>   development done, test next week</a:t>
            </a:r>
          </a:p>
          <a:p>
            <a:pPr marL="0" indent="0">
              <a:buNone/>
            </a:pPr>
            <a:r>
              <a:rPr lang="en-US" dirty="0">
                <a:sym typeface="Wingdings" panose="05000000000000000000" pitchFamily="2" charset="2"/>
              </a:rPr>
              <a:t>  </a:t>
            </a:r>
            <a:r>
              <a:rPr lang="en-US" u="sng" dirty="0">
                <a:sym typeface="Wingdings" panose="05000000000000000000" pitchFamily="2" charset="2"/>
              </a:rPr>
              <a:t>Open point: </a:t>
            </a:r>
            <a:r>
              <a:rPr lang="en-US" dirty="0">
                <a:sym typeface="Wingdings" panose="05000000000000000000" pitchFamily="2" charset="2"/>
              </a:rPr>
              <a:t>integration to higher tier of the control system (Device control etc..)</a:t>
            </a:r>
          </a:p>
          <a:p>
            <a:pPr marL="0" indent="0">
              <a:buNone/>
            </a:pPr>
            <a:endParaRPr lang="en-US" dirty="0">
              <a:sym typeface="Wingdings" panose="05000000000000000000" pitchFamily="2" charset="2"/>
            </a:endParaRPr>
          </a:p>
          <a:p>
            <a:r>
              <a:rPr lang="en-US" dirty="0">
                <a:solidFill>
                  <a:srgbClr val="00B050"/>
                </a:solidFill>
                <a:sym typeface="Wingdings" panose="05000000000000000000" pitchFamily="2" charset="2"/>
              </a:rPr>
              <a:t>Super-FRS integration of Stray filed handling in trajectory control</a:t>
            </a:r>
          </a:p>
          <a:p>
            <a:pPr marL="0" indent="0">
              <a:buNone/>
            </a:pPr>
            <a:r>
              <a:rPr lang="en-US" dirty="0">
                <a:solidFill>
                  <a:srgbClr val="00B050"/>
                </a:solidFill>
                <a:sym typeface="Wingdings" panose="05000000000000000000" pitchFamily="2" charset="2"/>
              </a:rPr>
              <a:t>     use of Benno to be checked with Super-FRS magnets and beam dynamics   	    experts </a:t>
            </a:r>
          </a:p>
          <a:p>
            <a:pPr marL="0" indent="0">
              <a:buNone/>
            </a:pPr>
            <a:endParaRPr lang="en-US" dirty="0">
              <a:sym typeface="Wingdings" panose="05000000000000000000" pitchFamily="2" charset="2"/>
            </a:endParaRPr>
          </a:p>
          <a:p>
            <a:r>
              <a:rPr lang="en-US" dirty="0">
                <a:solidFill>
                  <a:srgbClr val="00B050"/>
                </a:solidFill>
              </a:rPr>
              <a:t>Super-FRS MAGSTAT/DRIVESTAT</a:t>
            </a:r>
          </a:p>
          <a:p>
            <a:pPr lvl="1"/>
            <a:r>
              <a:rPr lang="en-US" dirty="0">
                <a:solidFill>
                  <a:srgbClr val="00B050"/>
                </a:solidFill>
              </a:rPr>
              <a:t>need to be ported from FRS to Super-FRS, (0.5 FTE), </a:t>
            </a:r>
          </a:p>
          <a:p>
            <a:pPr lvl="1"/>
            <a:r>
              <a:rPr lang="en-US" dirty="0">
                <a:solidFill>
                  <a:srgbClr val="00B050"/>
                </a:solidFill>
              </a:rPr>
              <a:t>need to shows easily longer beam line for easier monitoring</a:t>
            </a:r>
          </a:p>
        </p:txBody>
      </p:sp>
      <p:sp>
        <p:nvSpPr>
          <p:cNvPr id="4" name="Datumsplatzhalter 3">
            <a:extLst>
              <a:ext uri="{FF2B5EF4-FFF2-40B4-BE49-F238E27FC236}">
                <a16:creationId xmlns:a16="http://schemas.microsoft.com/office/drawing/2014/main" id="{F996EBE1-158B-5797-3215-20DB7CB8C946}"/>
              </a:ext>
            </a:extLst>
          </p:cNvPr>
          <p:cNvSpPr>
            <a:spLocks noGrp="1"/>
          </p:cNvSpPr>
          <p:nvPr>
            <p:ph type="dt" sz="half" idx="2"/>
          </p:nvPr>
        </p:nvSpPr>
        <p:spPr/>
        <p:txBody>
          <a:bodyPr/>
          <a:lstStyle/>
          <a:p>
            <a:r>
              <a:rPr lang="en-US"/>
              <a:t>11.11.24</a:t>
            </a:r>
          </a:p>
        </p:txBody>
      </p:sp>
      <p:sp>
        <p:nvSpPr>
          <p:cNvPr id="5" name="Fußzeilenplatzhalter 4">
            <a:extLst>
              <a:ext uri="{FF2B5EF4-FFF2-40B4-BE49-F238E27FC236}">
                <a16:creationId xmlns:a16="http://schemas.microsoft.com/office/drawing/2014/main" id="{AB679E79-4C8B-0E8A-0660-474607DD040D}"/>
              </a:ext>
            </a:extLst>
          </p:cNvPr>
          <p:cNvSpPr>
            <a:spLocks noGrp="1"/>
          </p:cNvSpPr>
          <p:nvPr>
            <p:ph type="ftr" sz="quarter" idx="3"/>
          </p:nvPr>
        </p:nvSpPr>
        <p:spPr/>
        <p:txBody>
          <a:bodyPr/>
          <a:lstStyle/>
          <a:p>
            <a:pPr algn="l"/>
            <a:r>
              <a:rPr lang="en-US"/>
              <a:t>Stephane Pietri SFS/SFR, Control Workshop 2024</a:t>
            </a:r>
          </a:p>
        </p:txBody>
      </p:sp>
      <p:sp>
        <p:nvSpPr>
          <p:cNvPr id="6" name="Foliennummernplatzhalter 5"/>
          <p:cNvSpPr>
            <a:spLocks noGrp="1"/>
          </p:cNvSpPr>
          <p:nvPr>
            <p:ph type="sldNum" sz="quarter" idx="12"/>
          </p:nvPr>
        </p:nvSpPr>
        <p:spPr/>
        <p:txBody>
          <a:bodyPr/>
          <a:lstStyle/>
          <a:p>
            <a:fld id="{125CBDDA-5CCF-8748-8988-9DC6C8981774}" type="slidenum">
              <a:rPr lang="de-DE" smtClean="0"/>
              <a:t>20</a:t>
            </a:fld>
            <a:endParaRPr lang="de-DE"/>
          </a:p>
        </p:txBody>
      </p:sp>
      <p:pic>
        <p:nvPicPr>
          <p:cNvPr id="8" name="Picture 7">
            <a:extLst>
              <a:ext uri="{FF2B5EF4-FFF2-40B4-BE49-F238E27FC236}">
                <a16:creationId xmlns:a16="http://schemas.microsoft.com/office/drawing/2014/main" id="{08BD7CDF-6438-4254-88F4-9993211C7E01}"/>
              </a:ext>
            </a:extLst>
          </p:cNvPr>
          <p:cNvPicPr>
            <a:picLocks noChangeAspect="1"/>
          </p:cNvPicPr>
          <p:nvPr/>
        </p:nvPicPr>
        <p:blipFill>
          <a:blip r:embed="rId2"/>
          <a:stretch>
            <a:fillRect/>
          </a:stretch>
        </p:blipFill>
        <p:spPr>
          <a:xfrm>
            <a:off x="5139928" y="1017985"/>
            <a:ext cx="2907506" cy="707231"/>
          </a:xfrm>
          <a:prstGeom prst="rect">
            <a:avLst/>
          </a:prstGeom>
        </p:spPr>
      </p:pic>
    </p:spTree>
    <p:extLst>
      <p:ext uri="{BB962C8B-B14F-4D97-AF65-F5344CB8AC3E}">
        <p14:creationId xmlns:p14="http://schemas.microsoft.com/office/powerpoint/2010/main" val="158050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4CC22-ADC7-AC10-0B80-0B7F18E6DD4C}"/>
              </a:ext>
            </a:extLst>
          </p:cNvPr>
          <p:cNvSpPr>
            <a:spLocks noGrp="1"/>
          </p:cNvSpPr>
          <p:nvPr>
            <p:ph type="title"/>
          </p:nvPr>
        </p:nvSpPr>
        <p:spPr/>
        <p:txBody>
          <a:bodyPr/>
          <a:lstStyle/>
          <a:p>
            <a:r>
              <a:rPr lang="en-US" dirty="0"/>
              <a:t>Super-FRS specific application (II) – CSG </a:t>
            </a:r>
            <a:r>
              <a:rPr lang="en-US" dirty="0" err="1"/>
              <a:t>prio</a:t>
            </a:r>
            <a:r>
              <a:rPr lang="en-US" dirty="0"/>
              <a:t> 1</a:t>
            </a:r>
          </a:p>
        </p:txBody>
      </p:sp>
      <p:sp>
        <p:nvSpPr>
          <p:cNvPr id="3" name="Inhaltsplatzhalter 2">
            <a:extLst>
              <a:ext uri="{FF2B5EF4-FFF2-40B4-BE49-F238E27FC236}">
                <a16:creationId xmlns:a16="http://schemas.microsoft.com/office/drawing/2014/main" id="{B5D40751-F5F0-DBDC-7EF6-E64CF8C913E4}"/>
              </a:ext>
            </a:extLst>
          </p:cNvPr>
          <p:cNvSpPr>
            <a:spLocks noGrp="1"/>
          </p:cNvSpPr>
          <p:nvPr>
            <p:ph idx="1"/>
          </p:nvPr>
        </p:nvSpPr>
        <p:spPr/>
        <p:txBody>
          <a:bodyPr/>
          <a:lstStyle/>
          <a:p>
            <a:r>
              <a:rPr lang="en-US" u="sng" dirty="0">
                <a:solidFill>
                  <a:srgbClr val="C00000"/>
                </a:solidFill>
              </a:rPr>
              <a:t>Super-FRS CS-DAQ coupling </a:t>
            </a:r>
          </a:p>
          <a:p>
            <a:pPr marL="0" indent="0">
              <a:buNone/>
            </a:pPr>
            <a:r>
              <a:rPr lang="en-US" dirty="0">
                <a:sym typeface="Wingdings" panose="05000000000000000000" pitchFamily="2" charset="2"/>
              </a:rPr>
              <a:t>   concept ready since 2014</a:t>
            </a:r>
          </a:p>
          <a:p>
            <a:pPr marL="0" indent="0">
              <a:buNone/>
            </a:pPr>
            <a:r>
              <a:rPr lang="en-US" dirty="0">
                <a:sym typeface="Wingdings" panose="05000000000000000000" pitchFamily="2" charset="2"/>
              </a:rPr>
              <a:t>   needed for any sequencer/automatic calibration during commissioning</a:t>
            </a:r>
          </a:p>
          <a:p>
            <a:pPr marL="0" indent="0">
              <a:buNone/>
            </a:pPr>
            <a:r>
              <a:rPr lang="en-US" dirty="0">
                <a:sym typeface="Wingdings" panose="05000000000000000000" pitchFamily="2" charset="2"/>
              </a:rPr>
              <a:t>   we understand “general one solution for all FAIR pillars” would be nice but we can not wait everybody aligns. Our requirement are written since 2015!</a:t>
            </a:r>
          </a:p>
          <a:p>
            <a:pPr marL="0" indent="0">
              <a:buNone/>
            </a:pPr>
            <a:r>
              <a:rPr lang="en-US" dirty="0">
                <a:sym typeface="Wingdings" panose="05000000000000000000" pitchFamily="2" charset="2"/>
              </a:rPr>
              <a:t>   alternative, </a:t>
            </a:r>
            <a:r>
              <a:rPr lang="en-US" dirty="0" err="1">
                <a:sym typeface="Wingdings" panose="05000000000000000000" pitchFamily="2" charset="2"/>
              </a:rPr>
              <a:t>ssh</a:t>
            </a:r>
            <a:r>
              <a:rPr lang="en-US" dirty="0">
                <a:sym typeface="Wingdings" panose="05000000000000000000" pitchFamily="2" charset="2"/>
              </a:rPr>
              <a:t> tunneling?</a:t>
            </a:r>
            <a:endParaRPr lang="en-US" dirty="0">
              <a:solidFill>
                <a:srgbClr val="00B050"/>
              </a:solidFill>
              <a:sym typeface="Wingdings" panose="05000000000000000000" pitchFamily="2" charset="2"/>
            </a:endParaRPr>
          </a:p>
          <a:p>
            <a:r>
              <a:rPr lang="en-US" dirty="0">
                <a:solidFill>
                  <a:srgbClr val="00B050"/>
                </a:solidFill>
                <a:sym typeface="Wingdings" panose="05000000000000000000" pitchFamily="2" charset="2"/>
              </a:rPr>
              <a:t>Super-FRS MGSKAL: </a:t>
            </a:r>
          </a:p>
          <a:p>
            <a:pPr marL="0" indent="0">
              <a:buNone/>
            </a:pPr>
            <a:r>
              <a:rPr lang="en-US" dirty="0">
                <a:solidFill>
                  <a:srgbClr val="00B050"/>
                </a:solidFill>
                <a:sym typeface="Wingdings" panose="05000000000000000000" pitchFamily="2" charset="2"/>
              </a:rPr>
              <a:t>    based on sequencer, used to cycle the magnet through hysteresis, long for   	   FRS (2 min), Super long (~15 min) for Super-FRS</a:t>
            </a:r>
          </a:p>
          <a:p>
            <a:pPr marL="0" indent="0">
              <a:buNone/>
            </a:pPr>
            <a:endParaRPr lang="en-US" dirty="0">
              <a:solidFill>
                <a:srgbClr val="00B050"/>
              </a:solidFill>
              <a:sym typeface="Wingdings" panose="05000000000000000000" pitchFamily="2" charset="2"/>
            </a:endParaRPr>
          </a:p>
          <a:p>
            <a:r>
              <a:rPr lang="en-US" dirty="0">
                <a:sym typeface="Wingdings" panose="05000000000000000000" pitchFamily="2" charset="2"/>
              </a:rPr>
              <a:t>Facility control: Gas system control</a:t>
            </a:r>
          </a:p>
        </p:txBody>
      </p:sp>
      <p:sp>
        <p:nvSpPr>
          <p:cNvPr id="4" name="Datumsplatzhalter 3">
            <a:extLst>
              <a:ext uri="{FF2B5EF4-FFF2-40B4-BE49-F238E27FC236}">
                <a16:creationId xmlns:a16="http://schemas.microsoft.com/office/drawing/2014/main" id="{F996EBE1-158B-5797-3215-20DB7CB8C946}"/>
              </a:ext>
            </a:extLst>
          </p:cNvPr>
          <p:cNvSpPr>
            <a:spLocks noGrp="1"/>
          </p:cNvSpPr>
          <p:nvPr>
            <p:ph type="dt" sz="half" idx="2"/>
          </p:nvPr>
        </p:nvSpPr>
        <p:spPr/>
        <p:txBody>
          <a:bodyPr/>
          <a:lstStyle/>
          <a:p>
            <a:r>
              <a:rPr lang="en-US"/>
              <a:t>11.11.24</a:t>
            </a:r>
          </a:p>
        </p:txBody>
      </p:sp>
      <p:sp>
        <p:nvSpPr>
          <p:cNvPr id="5" name="Fußzeilenplatzhalter 4">
            <a:extLst>
              <a:ext uri="{FF2B5EF4-FFF2-40B4-BE49-F238E27FC236}">
                <a16:creationId xmlns:a16="http://schemas.microsoft.com/office/drawing/2014/main" id="{AB679E79-4C8B-0E8A-0660-474607DD040D}"/>
              </a:ext>
            </a:extLst>
          </p:cNvPr>
          <p:cNvSpPr>
            <a:spLocks noGrp="1"/>
          </p:cNvSpPr>
          <p:nvPr>
            <p:ph type="ftr" sz="quarter" idx="3"/>
          </p:nvPr>
        </p:nvSpPr>
        <p:spPr/>
        <p:txBody>
          <a:bodyPr/>
          <a:lstStyle/>
          <a:p>
            <a:pPr algn="l"/>
            <a:r>
              <a:rPr lang="en-US"/>
              <a:t>Stephane Pietri SFS/SFR, Control Workshop 2024</a:t>
            </a:r>
          </a:p>
        </p:txBody>
      </p:sp>
      <p:sp>
        <p:nvSpPr>
          <p:cNvPr id="6" name="Foliennummernplatzhalter 5"/>
          <p:cNvSpPr>
            <a:spLocks noGrp="1"/>
          </p:cNvSpPr>
          <p:nvPr>
            <p:ph type="sldNum" sz="quarter" idx="12"/>
          </p:nvPr>
        </p:nvSpPr>
        <p:spPr/>
        <p:txBody>
          <a:bodyPr/>
          <a:lstStyle/>
          <a:p>
            <a:fld id="{125CBDDA-5CCF-8748-8988-9DC6C8981774}" type="slidenum">
              <a:rPr lang="de-DE" smtClean="0"/>
              <a:t>21</a:t>
            </a:fld>
            <a:endParaRPr lang="de-DE"/>
          </a:p>
        </p:txBody>
      </p:sp>
    </p:spTree>
    <p:extLst>
      <p:ext uri="{BB962C8B-B14F-4D97-AF65-F5344CB8AC3E}">
        <p14:creationId xmlns:p14="http://schemas.microsoft.com/office/powerpoint/2010/main" val="2458365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4CC22-ADC7-AC10-0B80-0B7F18E6DD4C}"/>
              </a:ext>
            </a:extLst>
          </p:cNvPr>
          <p:cNvSpPr>
            <a:spLocks noGrp="1"/>
          </p:cNvSpPr>
          <p:nvPr>
            <p:ph type="title"/>
          </p:nvPr>
        </p:nvSpPr>
        <p:spPr/>
        <p:txBody>
          <a:bodyPr/>
          <a:lstStyle/>
          <a:p>
            <a:r>
              <a:rPr lang="en-US" dirty="0"/>
              <a:t>Super-FRS specific application (IV) – CSG, </a:t>
            </a:r>
            <a:r>
              <a:rPr lang="en-US" dirty="0" err="1"/>
              <a:t>prio</a:t>
            </a:r>
            <a:r>
              <a:rPr lang="en-US" dirty="0"/>
              <a:t> 2</a:t>
            </a:r>
          </a:p>
        </p:txBody>
      </p:sp>
      <p:sp>
        <p:nvSpPr>
          <p:cNvPr id="3" name="Inhaltsplatzhalter 2">
            <a:extLst>
              <a:ext uri="{FF2B5EF4-FFF2-40B4-BE49-F238E27FC236}">
                <a16:creationId xmlns:a16="http://schemas.microsoft.com/office/drawing/2014/main" id="{B5D40751-F5F0-DBDC-7EF6-E64CF8C913E4}"/>
              </a:ext>
            </a:extLst>
          </p:cNvPr>
          <p:cNvSpPr>
            <a:spLocks noGrp="1"/>
          </p:cNvSpPr>
          <p:nvPr>
            <p:ph idx="1"/>
          </p:nvPr>
        </p:nvSpPr>
        <p:spPr/>
        <p:txBody>
          <a:bodyPr/>
          <a:lstStyle/>
          <a:p>
            <a:r>
              <a:rPr lang="en-US" dirty="0"/>
              <a:t>Setting Validation System</a:t>
            </a:r>
          </a:p>
          <a:p>
            <a:pPr lvl="1"/>
            <a:r>
              <a:rPr lang="en-US" dirty="0"/>
              <a:t>current FRS operation</a:t>
            </a:r>
            <a:r>
              <a:rPr lang="en-US" dirty="0">
                <a:sym typeface="Wingdings" panose="05000000000000000000" pitchFamily="2" charset="2"/>
              </a:rPr>
              <a:t> LISE simulation, set </a:t>
            </a:r>
            <a:r>
              <a:rPr lang="en-US" dirty="0" err="1">
                <a:sym typeface="Wingdings" panose="05000000000000000000" pitchFamily="2" charset="2"/>
              </a:rPr>
              <a:t>Brho</a:t>
            </a:r>
            <a:r>
              <a:rPr lang="en-US" dirty="0">
                <a:sym typeface="Wingdings" panose="05000000000000000000" pitchFamily="2" charset="2"/>
              </a:rPr>
              <a:t> per section, check dangerous setting from simulation</a:t>
            </a:r>
          </a:p>
          <a:p>
            <a:pPr lvl="1"/>
            <a:r>
              <a:rPr lang="en-US" dirty="0">
                <a:sym typeface="Wingdings" panose="05000000000000000000" pitchFamily="2" charset="2"/>
              </a:rPr>
              <a:t>Super-FRS, more focal planes, 2 hours for each simulation</a:t>
            </a:r>
          </a:p>
          <a:p>
            <a:pPr lvl="1"/>
            <a:r>
              <a:rPr lang="en-US" dirty="0">
                <a:sym typeface="Wingdings" panose="05000000000000000000" pitchFamily="2" charset="2"/>
              </a:rPr>
              <a:t>Goal: intercept request from operator, check danger, allow/warming/</a:t>
            </a:r>
            <a:r>
              <a:rPr lang="en-US" dirty="0" err="1">
                <a:sym typeface="Wingdings" panose="05000000000000000000" pitchFamily="2" charset="2"/>
              </a:rPr>
              <a:t>forbhid</a:t>
            </a:r>
            <a:r>
              <a:rPr lang="en-US" dirty="0">
                <a:sym typeface="Wingdings" panose="05000000000000000000" pitchFamily="2" charset="2"/>
              </a:rPr>
              <a:t> change</a:t>
            </a:r>
          </a:p>
          <a:p>
            <a:pPr lvl="1"/>
            <a:r>
              <a:rPr lang="en-US" dirty="0">
                <a:sym typeface="Wingdings" panose="05000000000000000000" pitchFamily="2" charset="2"/>
              </a:rPr>
              <a:t>then sends information to </a:t>
            </a:r>
            <a:r>
              <a:rPr lang="en-US" dirty="0" err="1">
                <a:sym typeface="Wingdings" panose="05000000000000000000" pitchFamily="2" charset="2"/>
              </a:rPr>
              <a:t>Paramodi</a:t>
            </a:r>
            <a:r>
              <a:rPr lang="en-US" dirty="0">
                <a:sym typeface="Wingdings" panose="05000000000000000000" pitchFamily="2" charset="2"/>
              </a:rPr>
              <a:t> (.txt file or different)</a:t>
            </a:r>
          </a:p>
          <a:p>
            <a:pPr lvl="1"/>
            <a:r>
              <a:rPr lang="en-US" dirty="0">
                <a:sym typeface="Wingdings" panose="05000000000000000000" pitchFamily="2" charset="2"/>
              </a:rPr>
              <a:t>2 tasks: </a:t>
            </a:r>
          </a:p>
          <a:p>
            <a:pPr lvl="2"/>
            <a:r>
              <a:rPr lang="en-US" dirty="0">
                <a:sym typeface="Wingdings" panose="05000000000000000000" pitchFamily="2" charset="2"/>
              </a:rPr>
              <a:t>nuclear physics task optimize speed of simulation</a:t>
            </a:r>
          </a:p>
          <a:p>
            <a:pPr lvl="2"/>
            <a:r>
              <a:rPr lang="en-US" dirty="0">
                <a:sym typeface="Wingdings" panose="05000000000000000000" pitchFamily="2" charset="2"/>
              </a:rPr>
              <a:t>interface from application to </a:t>
            </a:r>
            <a:r>
              <a:rPr lang="en-US" dirty="0" err="1">
                <a:sym typeface="Wingdings" panose="05000000000000000000" pitchFamily="2" charset="2"/>
              </a:rPr>
              <a:t>Paramodi</a:t>
            </a:r>
            <a:r>
              <a:rPr lang="en-US" dirty="0">
                <a:sym typeface="Wingdings" panose="05000000000000000000" pitchFamily="2" charset="2"/>
              </a:rPr>
              <a:t> </a:t>
            </a:r>
          </a:p>
          <a:p>
            <a:pPr lvl="2"/>
            <a:endParaRPr lang="en-US" dirty="0">
              <a:sym typeface="Wingdings" panose="05000000000000000000" pitchFamily="2" charset="2"/>
            </a:endParaRPr>
          </a:p>
          <a:p>
            <a:r>
              <a:rPr lang="en-US" dirty="0">
                <a:sym typeface="Wingdings" panose="05000000000000000000" pitchFamily="2" charset="2"/>
              </a:rPr>
              <a:t>Software Interlock System</a:t>
            </a:r>
          </a:p>
          <a:p>
            <a:pPr lvl="1"/>
            <a:r>
              <a:rPr lang="en-US" dirty="0">
                <a:sym typeface="Wingdings" panose="05000000000000000000" pitchFamily="2" charset="2"/>
              </a:rPr>
              <a:t>based on simulation (see point above) check if rate is what is expected at focal plane</a:t>
            </a:r>
          </a:p>
          <a:p>
            <a:pPr lvl="1"/>
            <a:r>
              <a:rPr lang="en-US" dirty="0">
                <a:sym typeface="Wingdings" panose="05000000000000000000" pitchFamily="2" charset="2"/>
              </a:rPr>
              <a:t>need interface CS-DAQ, could be developed</a:t>
            </a:r>
          </a:p>
          <a:p>
            <a:pPr lvl="1"/>
            <a:endParaRPr lang="en-US" dirty="0"/>
          </a:p>
        </p:txBody>
      </p:sp>
      <p:sp>
        <p:nvSpPr>
          <p:cNvPr id="4" name="Datumsplatzhalter 3">
            <a:extLst>
              <a:ext uri="{FF2B5EF4-FFF2-40B4-BE49-F238E27FC236}">
                <a16:creationId xmlns:a16="http://schemas.microsoft.com/office/drawing/2014/main" id="{F996EBE1-158B-5797-3215-20DB7CB8C946}"/>
              </a:ext>
            </a:extLst>
          </p:cNvPr>
          <p:cNvSpPr>
            <a:spLocks noGrp="1"/>
          </p:cNvSpPr>
          <p:nvPr>
            <p:ph type="dt" sz="half" idx="2"/>
          </p:nvPr>
        </p:nvSpPr>
        <p:spPr/>
        <p:txBody>
          <a:bodyPr/>
          <a:lstStyle/>
          <a:p>
            <a:r>
              <a:rPr lang="en-US"/>
              <a:t>11.11.24</a:t>
            </a:r>
          </a:p>
        </p:txBody>
      </p:sp>
      <p:sp>
        <p:nvSpPr>
          <p:cNvPr id="5" name="Fußzeilenplatzhalter 4">
            <a:extLst>
              <a:ext uri="{FF2B5EF4-FFF2-40B4-BE49-F238E27FC236}">
                <a16:creationId xmlns:a16="http://schemas.microsoft.com/office/drawing/2014/main" id="{AB679E79-4C8B-0E8A-0660-474607DD040D}"/>
              </a:ext>
            </a:extLst>
          </p:cNvPr>
          <p:cNvSpPr>
            <a:spLocks noGrp="1"/>
          </p:cNvSpPr>
          <p:nvPr>
            <p:ph type="ftr" sz="quarter" idx="3"/>
          </p:nvPr>
        </p:nvSpPr>
        <p:spPr/>
        <p:txBody>
          <a:bodyPr/>
          <a:lstStyle/>
          <a:p>
            <a:pPr algn="l"/>
            <a:r>
              <a:rPr lang="en-US"/>
              <a:t>Stephane Pietri SFS/SFR, Control Workshop 2024</a:t>
            </a:r>
          </a:p>
        </p:txBody>
      </p:sp>
      <p:sp>
        <p:nvSpPr>
          <p:cNvPr id="6" name="Foliennummernplatzhalter 5"/>
          <p:cNvSpPr>
            <a:spLocks noGrp="1"/>
          </p:cNvSpPr>
          <p:nvPr>
            <p:ph type="sldNum" sz="quarter" idx="12"/>
          </p:nvPr>
        </p:nvSpPr>
        <p:spPr/>
        <p:txBody>
          <a:bodyPr/>
          <a:lstStyle/>
          <a:p>
            <a:fld id="{125CBDDA-5CCF-8748-8988-9DC6C8981774}" type="slidenum">
              <a:rPr lang="de-DE" smtClean="0"/>
              <a:t>22</a:t>
            </a:fld>
            <a:endParaRPr lang="de-DE"/>
          </a:p>
        </p:txBody>
      </p:sp>
    </p:spTree>
    <p:extLst>
      <p:ext uri="{BB962C8B-B14F-4D97-AF65-F5344CB8AC3E}">
        <p14:creationId xmlns:p14="http://schemas.microsoft.com/office/powerpoint/2010/main" val="2053807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4CC22-ADC7-AC10-0B80-0B7F18E6DD4C}"/>
              </a:ext>
            </a:extLst>
          </p:cNvPr>
          <p:cNvSpPr>
            <a:spLocks noGrp="1"/>
          </p:cNvSpPr>
          <p:nvPr>
            <p:ph type="title"/>
          </p:nvPr>
        </p:nvSpPr>
        <p:spPr/>
        <p:txBody>
          <a:bodyPr/>
          <a:lstStyle/>
          <a:p>
            <a:r>
              <a:rPr lang="en-US" dirty="0"/>
              <a:t>Super-FRS specific application (non CSG)</a:t>
            </a:r>
          </a:p>
        </p:txBody>
      </p:sp>
      <p:sp>
        <p:nvSpPr>
          <p:cNvPr id="3" name="Inhaltsplatzhalter 2">
            <a:extLst>
              <a:ext uri="{FF2B5EF4-FFF2-40B4-BE49-F238E27FC236}">
                <a16:creationId xmlns:a16="http://schemas.microsoft.com/office/drawing/2014/main" id="{B5D40751-F5F0-DBDC-7EF6-E64CF8C913E4}"/>
              </a:ext>
            </a:extLst>
          </p:cNvPr>
          <p:cNvSpPr>
            <a:spLocks noGrp="1"/>
          </p:cNvSpPr>
          <p:nvPr>
            <p:ph idx="1"/>
          </p:nvPr>
        </p:nvSpPr>
        <p:spPr/>
        <p:txBody>
          <a:bodyPr/>
          <a:lstStyle/>
          <a:p>
            <a:r>
              <a:rPr lang="en-US" dirty="0"/>
              <a:t>Field control from NMR probes (to avoid long cycling magnet procedure)</a:t>
            </a:r>
          </a:p>
          <a:p>
            <a:pPr lvl="1"/>
            <a:r>
              <a:rPr lang="en-US" dirty="0"/>
              <a:t>need discussion on implementation</a:t>
            </a:r>
          </a:p>
          <a:p>
            <a:pPr lvl="1"/>
            <a:r>
              <a:rPr lang="en-US" dirty="0"/>
              <a:t>man power needed in Super-FRS group (&lt; 1 FTE)</a:t>
            </a:r>
          </a:p>
          <a:p>
            <a:r>
              <a:rPr lang="en-US" dirty="0">
                <a:solidFill>
                  <a:srgbClr val="00B050"/>
                </a:solidFill>
              </a:rPr>
              <a:t>LISE setting to </a:t>
            </a:r>
            <a:r>
              <a:rPr lang="en-US" dirty="0" err="1">
                <a:solidFill>
                  <a:srgbClr val="00B050"/>
                </a:solidFill>
              </a:rPr>
              <a:t>Paramodi</a:t>
            </a:r>
            <a:r>
              <a:rPr lang="en-US" dirty="0">
                <a:solidFill>
                  <a:srgbClr val="00B050"/>
                </a:solidFill>
              </a:rPr>
              <a:t> conversion (small application)</a:t>
            </a:r>
          </a:p>
          <a:p>
            <a:endParaRPr lang="en-US" dirty="0"/>
          </a:p>
          <a:p>
            <a:r>
              <a:rPr lang="en-US" dirty="0"/>
              <a:t>General view/monitoring of spectrometer</a:t>
            </a:r>
          </a:p>
          <a:p>
            <a:pPr lvl="1"/>
            <a:r>
              <a:rPr lang="en-US" dirty="0"/>
              <a:t>question is how to simply monitor 150+ magnets and 60 beam device, Device control need several screens</a:t>
            </a:r>
          </a:p>
          <a:p>
            <a:pPr lvl="1"/>
            <a:endParaRPr lang="en-US" dirty="0"/>
          </a:p>
          <a:p>
            <a:r>
              <a:rPr lang="en-US" dirty="0"/>
              <a:t>Sequencer APP coupled with CS-DAQ coupling for automatic mater calibration (and detector calibration)</a:t>
            </a:r>
          </a:p>
          <a:p>
            <a:endParaRPr lang="en-US" dirty="0"/>
          </a:p>
          <a:p>
            <a:endParaRPr lang="en-US" dirty="0"/>
          </a:p>
          <a:p>
            <a:pPr lvl="1"/>
            <a:endParaRPr lang="en-US" dirty="0"/>
          </a:p>
          <a:p>
            <a:endParaRPr lang="en-US" dirty="0"/>
          </a:p>
        </p:txBody>
      </p:sp>
      <p:sp>
        <p:nvSpPr>
          <p:cNvPr id="4" name="Datumsplatzhalter 3">
            <a:extLst>
              <a:ext uri="{FF2B5EF4-FFF2-40B4-BE49-F238E27FC236}">
                <a16:creationId xmlns:a16="http://schemas.microsoft.com/office/drawing/2014/main" id="{F996EBE1-158B-5797-3215-20DB7CB8C946}"/>
              </a:ext>
            </a:extLst>
          </p:cNvPr>
          <p:cNvSpPr>
            <a:spLocks noGrp="1"/>
          </p:cNvSpPr>
          <p:nvPr>
            <p:ph type="dt" sz="half" idx="2"/>
          </p:nvPr>
        </p:nvSpPr>
        <p:spPr/>
        <p:txBody>
          <a:bodyPr/>
          <a:lstStyle/>
          <a:p>
            <a:r>
              <a:rPr lang="en-US"/>
              <a:t>11.11.24</a:t>
            </a:r>
          </a:p>
        </p:txBody>
      </p:sp>
      <p:sp>
        <p:nvSpPr>
          <p:cNvPr id="5" name="Fußzeilenplatzhalter 4">
            <a:extLst>
              <a:ext uri="{FF2B5EF4-FFF2-40B4-BE49-F238E27FC236}">
                <a16:creationId xmlns:a16="http://schemas.microsoft.com/office/drawing/2014/main" id="{AB679E79-4C8B-0E8A-0660-474607DD040D}"/>
              </a:ext>
            </a:extLst>
          </p:cNvPr>
          <p:cNvSpPr>
            <a:spLocks noGrp="1"/>
          </p:cNvSpPr>
          <p:nvPr>
            <p:ph type="ftr" sz="quarter" idx="3"/>
          </p:nvPr>
        </p:nvSpPr>
        <p:spPr/>
        <p:txBody>
          <a:bodyPr/>
          <a:lstStyle/>
          <a:p>
            <a:pPr algn="l"/>
            <a:r>
              <a:rPr lang="en-US"/>
              <a:t>Stephane Pietri SFS/SFR, Control Workshop 2024</a:t>
            </a:r>
          </a:p>
        </p:txBody>
      </p:sp>
      <p:sp>
        <p:nvSpPr>
          <p:cNvPr id="6" name="Foliennummernplatzhalter 5"/>
          <p:cNvSpPr>
            <a:spLocks noGrp="1"/>
          </p:cNvSpPr>
          <p:nvPr>
            <p:ph type="sldNum" sz="quarter" idx="12"/>
          </p:nvPr>
        </p:nvSpPr>
        <p:spPr/>
        <p:txBody>
          <a:bodyPr/>
          <a:lstStyle/>
          <a:p>
            <a:fld id="{125CBDDA-5CCF-8748-8988-9DC6C8981774}" type="slidenum">
              <a:rPr lang="de-DE" smtClean="0"/>
              <a:t>23</a:t>
            </a:fld>
            <a:endParaRPr lang="de-DE"/>
          </a:p>
        </p:txBody>
      </p:sp>
    </p:spTree>
    <p:extLst>
      <p:ext uri="{BB962C8B-B14F-4D97-AF65-F5344CB8AC3E}">
        <p14:creationId xmlns:p14="http://schemas.microsoft.com/office/powerpoint/2010/main" val="3250862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E2FF-AB25-45FE-B622-7431DCDE5FA1}"/>
              </a:ext>
            </a:extLst>
          </p:cNvPr>
          <p:cNvSpPr>
            <a:spLocks noGrp="1"/>
          </p:cNvSpPr>
          <p:nvPr>
            <p:ph type="title"/>
          </p:nvPr>
        </p:nvSpPr>
        <p:spPr/>
        <p:txBody>
          <a:bodyPr/>
          <a:lstStyle/>
          <a:p>
            <a:r>
              <a:rPr lang="en-US" dirty="0"/>
              <a:t>Conclusion - outlook</a:t>
            </a:r>
            <a:endParaRPr lang="en-CA" dirty="0"/>
          </a:p>
        </p:txBody>
      </p:sp>
      <p:sp>
        <p:nvSpPr>
          <p:cNvPr id="3" name="Content Placeholder 2">
            <a:extLst>
              <a:ext uri="{FF2B5EF4-FFF2-40B4-BE49-F238E27FC236}">
                <a16:creationId xmlns:a16="http://schemas.microsoft.com/office/drawing/2014/main" id="{05038987-B772-4868-8FF3-7BC09619C6D8}"/>
              </a:ext>
            </a:extLst>
          </p:cNvPr>
          <p:cNvSpPr>
            <a:spLocks noGrp="1"/>
          </p:cNvSpPr>
          <p:nvPr>
            <p:ph idx="1"/>
          </p:nvPr>
        </p:nvSpPr>
        <p:spPr/>
        <p:txBody>
          <a:bodyPr/>
          <a:lstStyle/>
          <a:p>
            <a:r>
              <a:rPr lang="en-US" dirty="0"/>
              <a:t>need quite a lot of integration between ACO and SFRS for commissioning</a:t>
            </a:r>
          </a:p>
          <a:p>
            <a:endParaRPr lang="en-US" dirty="0"/>
          </a:p>
          <a:p>
            <a:r>
              <a:rPr lang="en-US" dirty="0"/>
              <a:t>currently every two weeks meeting with Ralph, Ralf, Frederic, Christine and me</a:t>
            </a:r>
          </a:p>
          <a:p>
            <a:endParaRPr lang="en-US" dirty="0"/>
          </a:p>
          <a:p>
            <a:r>
              <a:rPr lang="en-US" dirty="0"/>
              <a:t>for commissioning having a “ACO contract” for SFRS who follows the issues will be welcome</a:t>
            </a:r>
            <a:endParaRPr lang="en-CA" dirty="0"/>
          </a:p>
        </p:txBody>
      </p:sp>
      <p:sp>
        <p:nvSpPr>
          <p:cNvPr id="4" name="Slide Number Placeholder 3">
            <a:extLst>
              <a:ext uri="{FF2B5EF4-FFF2-40B4-BE49-F238E27FC236}">
                <a16:creationId xmlns:a16="http://schemas.microsoft.com/office/drawing/2014/main" id="{EF2F26B5-5157-480E-A353-3B078021AB76}"/>
              </a:ext>
            </a:extLst>
          </p:cNvPr>
          <p:cNvSpPr>
            <a:spLocks noGrp="1"/>
          </p:cNvSpPr>
          <p:nvPr>
            <p:ph type="sldNum" sz="quarter" idx="12"/>
          </p:nvPr>
        </p:nvSpPr>
        <p:spPr/>
        <p:txBody>
          <a:bodyPr/>
          <a:lstStyle/>
          <a:p>
            <a:fld id="{125CBDDA-5CCF-8748-8988-9DC6C8981774}" type="slidenum">
              <a:rPr lang="de-DE" smtClean="0"/>
              <a:t>24</a:t>
            </a:fld>
            <a:endParaRPr lang="de-DE"/>
          </a:p>
        </p:txBody>
      </p:sp>
      <p:sp>
        <p:nvSpPr>
          <p:cNvPr id="5" name="Date Placeholder 4">
            <a:extLst>
              <a:ext uri="{FF2B5EF4-FFF2-40B4-BE49-F238E27FC236}">
                <a16:creationId xmlns:a16="http://schemas.microsoft.com/office/drawing/2014/main" id="{50A9ED35-BC98-4243-8777-8D9EB1FC24BA}"/>
              </a:ext>
            </a:extLst>
          </p:cNvPr>
          <p:cNvSpPr>
            <a:spLocks noGrp="1"/>
          </p:cNvSpPr>
          <p:nvPr>
            <p:ph type="dt" sz="half" idx="2"/>
          </p:nvPr>
        </p:nvSpPr>
        <p:spPr/>
        <p:txBody>
          <a:bodyPr/>
          <a:lstStyle/>
          <a:p>
            <a:r>
              <a:rPr lang="en-US"/>
              <a:t>11.11.24</a:t>
            </a:r>
            <a:endParaRPr lang="de-DE" dirty="0"/>
          </a:p>
        </p:txBody>
      </p:sp>
      <p:sp>
        <p:nvSpPr>
          <p:cNvPr id="6" name="Footer Placeholder 5">
            <a:extLst>
              <a:ext uri="{FF2B5EF4-FFF2-40B4-BE49-F238E27FC236}">
                <a16:creationId xmlns:a16="http://schemas.microsoft.com/office/drawing/2014/main" id="{965681C1-9672-4B18-9565-528EF30F0DF7}"/>
              </a:ext>
            </a:extLst>
          </p:cNvPr>
          <p:cNvSpPr>
            <a:spLocks noGrp="1"/>
          </p:cNvSpPr>
          <p:nvPr>
            <p:ph type="ftr" sz="quarter" idx="3"/>
          </p:nvPr>
        </p:nvSpPr>
        <p:spPr/>
        <p:txBody>
          <a:bodyPr/>
          <a:lstStyle/>
          <a:p>
            <a:pPr algn="l"/>
            <a:r>
              <a:rPr lang="de-DE"/>
              <a:t>Stephane Pietri SFS/SFR, Control Workshop 2024</a:t>
            </a:r>
            <a:endParaRPr lang="de-DE" dirty="0"/>
          </a:p>
        </p:txBody>
      </p:sp>
    </p:spTree>
    <p:extLst>
      <p:ext uri="{BB962C8B-B14F-4D97-AF65-F5344CB8AC3E}">
        <p14:creationId xmlns:p14="http://schemas.microsoft.com/office/powerpoint/2010/main" val="998179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39BF-5E0A-4A02-ABD6-89E454D28BB9}"/>
              </a:ext>
            </a:extLst>
          </p:cNvPr>
          <p:cNvSpPr>
            <a:spLocks noGrp="1"/>
          </p:cNvSpPr>
          <p:nvPr>
            <p:ph type="title"/>
          </p:nvPr>
        </p:nvSpPr>
        <p:spPr/>
        <p:txBody>
          <a:bodyPr/>
          <a:lstStyle/>
          <a:p>
            <a:r>
              <a:rPr lang="en-US" dirty="0"/>
              <a:t>First test of commissioning</a:t>
            </a:r>
            <a:endParaRPr lang="en-CA" dirty="0"/>
          </a:p>
        </p:txBody>
      </p:sp>
      <p:sp>
        <p:nvSpPr>
          <p:cNvPr id="3" name="Content Placeholder 2">
            <a:extLst>
              <a:ext uri="{FF2B5EF4-FFF2-40B4-BE49-F238E27FC236}">
                <a16:creationId xmlns:a16="http://schemas.microsoft.com/office/drawing/2014/main" id="{200E2666-E528-487D-94CD-A7C8D9441CFC}"/>
              </a:ext>
            </a:extLst>
          </p:cNvPr>
          <p:cNvSpPr>
            <a:spLocks noGrp="1"/>
          </p:cNvSpPr>
          <p:nvPr>
            <p:ph idx="1"/>
          </p:nvPr>
        </p:nvSpPr>
        <p:spPr/>
        <p:txBody>
          <a:bodyPr/>
          <a:lstStyle/>
          <a:p>
            <a:r>
              <a:rPr lang="en-US" dirty="0"/>
              <a:t>Installation started this year, commissioning starts next year</a:t>
            </a:r>
          </a:p>
          <a:p>
            <a:r>
              <a:rPr lang="en-US" dirty="0"/>
              <a:t>first commissioning: Vacuum pre target area</a:t>
            </a:r>
          </a:p>
        </p:txBody>
      </p:sp>
      <p:pic>
        <p:nvPicPr>
          <p:cNvPr id="5" name="Picture 4">
            <a:extLst>
              <a:ext uri="{FF2B5EF4-FFF2-40B4-BE49-F238E27FC236}">
                <a16:creationId xmlns:a16="http://schemas.microsoft.com/office/drawing/2014/main" id="{786A1EFB-F99E-4E0C-BBA0-AC45036C0144}"/>
              </a:ext>
            </a:extLst>
          </p:cNvPr>
          <p:cNvPicPr>
            <a:picLocks noChangeAspect="1"/>
          </p:cNvPicPr>
          <p:nvPr/>
        </p:nvPicPr>
        <p:blipFill>
          <a:blip r:embed="rId2"/>
          <a:stretch>
            <a:fillRect/>
          </a:stretch>
        </p:blipFill>
        <p:spPr>
          <a:xfrm>
            <a:off x="146507" y="1725419"/>
            <a:ext cx="8340742" cy="2991105"/>
          </a:xfrm>
          <a:prstGeom prst="rect">
            <a:avLst/>
          </a:prstGeom>
        </p:spPr>
      </p:pic>
      <p:sp>
        <p:nvSpPr>
          <p:cNvPr id="4" name="Date Placeholder 3">
            <a:extLst>
              <a:ext uri="{FF2B5EF4-FFF2-40B4-BE49-F238E27FC236}">
                <a16:creationId xmlns:a16="http://schemas.microsoft.com/office/drawing/2014/main" id="{67E8FE63-026C-4F46-B969-9F77D3962C82}"/>
              </a:ext>
            </a:extLst>
          </p:cNvPr>
          <p:cNvSpPr>
            <a:spLocks noGrp="1"/>
          </p:cNvSpPr>
          <p:nvPr>
            <p:ph type="dt" sz="half" idx="2"/>
          </p:nvPr>
        </p:nvSpPr>
        <p:spPr/>
        <p:txBody>
          <a:bodyPr/>
          <a:lstStyle/>
          <a:p>
            <a:r>
              <a:rPr lang="en-US"/>
              <a:t>11.11.24</a:t>
            </a:r>
            <a:endParaRPr lang="de-DE" dirty="0"/>
          </a:p>
        </p:txBody>
      </p:sp>
      <p:sp>
        <p:nvSpPr>
          <p:cNvPr id="6" name="Footer Placeholder 5">
            <a:extLst>
              <a:ext uri="{FF2B5EF4-FFF2-40B4-BE49-F238E27FC236}">
                <a16:creationId xmlns:a16="http://schemas.microsoft.com/office/drawing/2014/main" id="{AABB8696-53A4-4448-9C41-39749D336480}"/>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7" name="Slide Number Placeholder 6">
            <a:extLst>
              <a:ext uri="{FF2B5EF4-FFF2-40B4-BE49-F238E27FC236}">
                <a16:creationId xmlns:a16="http://schemas.microsoft.com/office/drawing/2014/main" id="{A08C07CF-8FC6-4DA4-A615-C8FD4E093544}"/>
              </a:ext>
            </a:extLst>
          </p:cNvPr>
          <p:cNvSpPr>
            <a:spLocks noGrp="1"/>
          </p:cNvSpPr>
          <p:nvPr>
            <p:ph type="sldNum" sz="quarter" idx="12"/>
          </p:nvPr>
        </p:nvSpPr>
        <p:spPr/>
        <p:txBody>
          <a:bodyPr/>
          <a:lstStyle/>
          <a:p>
            <a:fld id="{125CBDDA-5CCF-8748-8988-9DC6C8981774}" type="slidenum">
              <a:rPr lang="de-DE" smtClean="0"/>
              <a:t>25</a:t>
            </a:fld>
            <a:endParaRPr lang="de-DE"/>
          </a:p>
        </p:txBody>
      </p:sp>
    </p:spTree>
    <p:extLst>
      <p:ext uri="{BB962C8B-B14F-4D97-AF65-F5344CB8AC3E}">
        <p14:creationId xmlns:p14="http://schemas.microsoft.com/office/powerpoint/2010/main" val="496808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39BF-5E0A-4A02-ABD6-89E454D28BB9}"/>
              </a:ext>
            </a:extLst>
          </p:cNvPr>
          <p:cNvSpPr>
            <a:spLocks noGrp="1"/>
          </p:cNvSpPr>
          <p:nvPr>
            <p:ph type="title"/>
          </p:nvPr>
        </p:nvSpPr>
        <p:spPr/>
        <p:txBody>
          <a:bodyPr/>
          <a:lstStyle/>
          <a:p>
            <a:r>
              <a:rPr lang="en-US" dirty="0"/>
              <a:t>Future plan, phase 1 and 2</a:t>
            </a:r>
            <a:endParaRPr lang="en-CA" dirty="0"/>
          </a:p>
        </p:txBody>
      </p:sp>
      <p:sp>
        <p:nvSpPr>
          <p:cNvPr id="3" name="Content Placeholder 2">
            <a:extLst>
              <a:ext uri="{FF2B5EF4-FFF2-40B4-BE49-F238E27FC236}">
                <a16:creationId xmlns:a16="http://schemas.microsoft.com/office/drawing/2014/main" id="{200E2666-E528-487D-94CD-A7C8D9441CFC}"/>
              </a:ext>
            </a:extLst>
          </p:cNvPr>
          <p:cNvSpPr>
            <a:spLocks noGrp="1"/>
          </p:cNvSpPr>
          <p:nvPr>
            <p:ph idx="1"/>
          </p:nvPr>
        </p:nvSpPr>
        <p:spPr/>
        <p:txBody>
          <a:bodyPr/>
          <a:lstStyle/>
          <a:p>
            <a:r>
              <a:rPr lang="en-US" dirty="0"/>
              <a:t>finish the LCM workshop and resource collection</a:t>
            </a:r>
          </a:p>
          <a:p>
            <a:r>
              <a:rPr lang="en-US" dirty="0"/>
              <a:t>consolidate sequencer operation for commissioning</a:t>
            </a:r>
          </a:p>
          <a:p>
            <a:r>
              <a:rPr lang="en-US" dirty="0"/>
              <a:t>organize teams for commissioning, hardware (phase 1 and phase 2)</a:t>
            </a:r>
          </a:p>
          <a:p>
            <a:r>
              <a:rPr lang="en-US" dirty="0"/>
              <a:t>objective : </a:t>
            </a:r>
            <a:r>
              <a:rPr lang="en-US" b="1" dirty="0"/>
              <a:t>having 2 teams for VAC, SCM and </a:t>
            </a:r>
            <a:r>
              <a:rPr lang="en-US" b="1" dirty="0" err="1"/>
              <a:t>BeamDiagnostic</a:t>
            </a:r>
            <a:r>
              <a:rPr lang="en-US" b="1" dirty="0"/>
              <a:t> </a:t>
            </a:r>
            <a:r>
              <a:rPr lang="en-US" dirty="0"/>
              <a:t>+ pool of experts we can pull if needed (</a:t>
            </a:r>
            <a:r>
              <a:rPr lang="en-US" dirty="0" err="1"/>
              <a:t>eg</a:t>
            </a:r>
            <a:r>
              <a:rPr lang="en-US" dirty="0"/>
              <a:t>, collaborators, ext. partners) which can go along the beam line</a:t>
            </a:r>
          </a:p>
          <a:p>
            <a:r>
              <a:rPr lang="en-US" dirty="0"/>
              <a:t>Target and Normal Conducting Magnets are more localized</a:t>
            </a:r>
          </a:p>
          <a:p>
            <a:r>
              <a:rPr lang="en-US" dirty="0"/>
              <a:t>Cryogenics organization: under discussion</a:t>
            </a:r>
          </a:p>
          <a:p>
            <a:endParaRPr lang="en-US" dirty="0"/>
          </a:p>
          <a:p>
            <a:endParaRPr lang="en-US" dirty="0"/>
          </a:p>
          <a:p>
            <a:endParaRPr lang="en-CA" dirty="0"/>
          </a:p>
        </p:txBody>
      </p:sp>
      <p:sp>
        <p:nvSpPr>
          <p:cNvPr id="4" name="Date Placeholder 3">
            <a:extLst>
              <a:ext uri="{FF2B5EF4-FFF2-40B4-BE49-F238E27FC236}">
                <a16:creationId xmlns:a16="http://schemas.microsoft.com/office/drawing/2014/main" id="{9819939B-4B32-43C7-AD20-6AFA0707B266}"/>
              </a:ext>
            </a:extLst>
          </p:cNvPr>
          <p:cNvSpPr>
            <a:spLocks noGrp="1"/>
          </p:cNvSpPr>
          <p:nvPr>
            <p:ph type="dt" sz="half" idx="2"/>
          </p:nvPr>
        </p:nvSpPr>
        <p:spPr/>
        <p:txBody>
          <a:bodyPr/>
          <a:lstStyle/>
          <a:p>
            <a:r>
              <a:rPr lang="en-US"/>
              <a:t>11.11.24</a:t>
            </a:r>
            <a:endParaRPr lang="de-DE" dirty="0"/>
          </a:p>
        </p:txBody>
      </p:sp>
      <p:sp>
        <p:nvSpPr>
          <p:cNvPr id="5" name="Footer Placeholder 4">
            <a:extLst>
              <a:ext uri="{FF2B5EF4-FFF2-40B4-BE49-F238E27FC236}">
                <a16:creationId xmlns:a16="http://schemas.microsoft.com/office/drawing/2014/main" id="{8E4E2F50-F7BB-4C37-BED2-0EAF7799256B}"/>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6" name="Slide Number Placeholder 5">
            <a:extLst>
              <a:ext uri="{FF2B5EF4-FFF2-40B4-BE49-F238E27FC236}">
                <a16:creationId xmlns:a16="http://schemas.microsoft.com/office/drawing/2014/main" id="{2782AF21-29F2-4BE0-BAEE-E2A2B9107D87}"/>
              </a:ext>
            </a:extLst>
          </p:cNvPr>
          <p:cNvSpPr>
            <a:spLocks noGrp="1"/>
          </p:cNvSpPr>
          <p:nvPr>
            <p:ph type="sldNum" sz="quarter" idx="12"/>
          </p:nvPr>
        </p:nvSpPr>
        <p:spPr/>
        <p:txBody>
          <a:bodyPr/>
          <a:lstStyle/>
          <a:p>
            <a:fld id="{125CBDDA-5CCF-8748-8988-9DC6C8981774}" type="slidenum">
              <a:rPr lang="de-DE" smtClean="0"/>
              <a:t>26</a:t>
            </a:fld>
            <a:endParaRPr lang="de-DE"/>
          </a:p>
        </p:txBody>
      </p:sp>
    </p:spTree>
    <p:extLst>
      <p:ext uri="{BB962C8B-B14F-4D97-AF65-F5344CB8AC3E}">
        <p14:creationId xmlns:p14="http://schemas.microsoft.com/office/powerpoint/2010/main" val="3998623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7DA4-CA97-4418-B2C0-806234F106B2}"/>
              </a:ext>
            </a:extLst>
          </p:cNvPr>
          <p:cNvSpPr>
            <a:spLocks noGrp="1"/>
          </p:cNvSpPr>
          <p:nvPr>
            <p:ph type="title"/>
          </p:nvPr>
        </p:nvSpPr>
        <p:spPr/>
        <p:txBody>
          <a:bodyPr/>
          <a:lstStyle/>
          <a:p>
            <a:r>
              <a:rPr lang="en-US" dirty="0"/>
              <a:t>From phase 3.1 to 4</a:t>
            </a:r>
            <a:endParaRPr lang="en-CA" dirty="0"/>
          </a:p>
        </p:txBody>
      </p:sp>
      <p:sp>
        <p:nvSpPr>
          <p:cNvPr id="3" name="Content Placeholder 2">
            <a:extLst>
              <a:ext uri="{FF2B5EF4-FFF2-40B4-BE49-F238E27FC236}">
                <a16:creationId xmlns:a16="http://schemas.microsoft.com/office/drawing/2014/main" id="{DAB1BFDC-3436-470E-9646-6879A49C4DA6}"/>
              </a:ext>
            </a:extLst>
          </p:cNvPr>
          <p:cNvSpPr>
            <a:spLocks noGrp="1"/>
          </p:cNvSpPr>
          <p:nvPr>
            <p:ph idx="1"/>
          </p:nvPr>
        </p:nvSpPr>
        <p:spPr/>
        <p:txBody>
          <a:bodyPr/>
          <a:lstStyle/>
          <a:p>
            <a:r>
              <a:rPr lang="en-US" dirty="0">
                <a:sym typeface="Wingdings" panose="05000000000000000000" pitchFamily="2" charset="2"/>
              </a:rPr>
              <a:t>higher level expertise will be needed (harder to plan with general </a:t>
            </a:r>
            <a:r>
              <a:rPr lang="en-US" dirty="0" err="1">
                <a:sym typeface="Wingdings" panose="05000000000000000000" pitchFamily="2" charset="2"/>
              </a:rPr>
              <a:t>ressources</a:t>
            </a:r>
            <a:r>
              <a:rPr lang="en-US" dirty="0">
                <a:sym typeface="Wingdings" panose="05000000000000000000" pitchFamily="2" charset="2"/>
              </a:rPr>
              <a:t>):</a:t>
            </a:r>
          </a:p>
          <a:p>
            <a:pPr lvl="1"/>
            <a:r>
              <a:rPr lang="en-US" dirty="0">
                <a:sym typeface="Wingdings" panose="05000000000000000000" pitchFamily="2" charset="2"/>
              </a:rPr>
              <a:t>SFRS EXP DAQ coupling of detectors to experiment, very few people can do it (6 people at GSI+ 2 outside)</a:t>
            </a:r>
          </a:p>
          <a:p>
            <a:pPr lvl="1"/>
            <a:r>
              <a:rPr lang="en-US" dirty="0">
                <a:sym typeface="Wingdings" panose="05000000000000000000" pitchFamily="2" charset="2"/>
              </a:rPr>
              <a:t>integration to higher level control system  need support from ACO</a:t>
            </a:r>
          </a:p>
          <a:p>
            <a:pPr marL="342900" lvl="1" indent="0">
              <a:buNone/>
            </a:pPr>
            <a:endParaRPr lang="en-US" dirty="0">
              <a:sym typeface="Wingdings" panose="05000000000000000000" pitchFamily="2" charset="2"/>
            </a:endParaRPr>
          </a:p>
          <a:p>
            <a:r>
              <a:rPr lang="en-US" dirty="0">
                <a:sym typeface="Wingdings" panose="05000000000000000000" pitchFamily="2" charset="2"/>
              </a:rPr>
              <a:t>phases ran from NUSTAR control room (SFRS room):</a:t>
            </a:r>
          </a:p>
          <a:p>
            <a:pPr lvl="1"/>
            <a:r>
              <a:rPr lang="en-US" dirty="0">
                <a:sym typeface="Wingdings" panose="05000000000000000000" pitchFamily="2" charset="2"/>
              </a:rPr>
              <a:t>closer access</a:t>
            </a:r>
          </a:p>
          <a:p>
            <a:pPr lvl="1"/>
            <a:r>
              <a:rPr lang="en-US" dirty="0">
                <a:sym typeface="Wingdings" panose="05000000000000000000" pitchFamily="2" charset="2"/>
              </a:rPr>
              <a:t>close to our labs</a:t>
            </a:r>
          </a:p>
          <a:p>
            <a:pPr lvl="1"/>
            <a:r>
              <a:rPr lang="en-US" dirty="0">
                <a:sym typeface="Wingdings" panose="05000000000000000000" pitchFamily="2" charset="2"/>
              </a:rPr>
              <a:t>modern solutions we can</a:t>
            </a:r>
          </a:p>
          <a:p>
            <a:pPr marL="342900" lvl="1" indent="0">
              <a:buNone/>
            </a:pPr>
            <a:r>
              <a:rPr lang="en-US" dirty="0">
                <a:sym typeface="Wingdings" panose="05000000000000000000" pitchFamily="2" charset="2"/>
              </a:rPr>
              <a:t>easily interact with FAIR</a:t>
            </a:r>
          </a:p>
          <a:p>
            <a:pPr marL="342900" lvl="1" indent="0">
              <a:buNone/>
            </a:pPr>
            <a:r>
              <a:rPr lang="en-US" dirty="0">
                <a:sym typeface="Wingdings" panose="05000000000000000000" pitchFamily="2" charset="2"/>
              </a:rPr>
              <a:t>control room</a:t>
            </a:r>
          </a:p>
          <a:p>
            <a:pPr marL="342900" lvl="1" indent="0">
              <a:buNone/>
            </a:pPr>
            <a:endParaRPr lang="en-US" dirty="0">
              <a:sym typeface="Wingdings" panose="05000000000000000000" pitchFamily="2" charset="2"/>
            </a:endParaRPr>
          </a:p>
          <a:p>
            <a:pPr lvl="1"/>
            <a:endParaRPr lang="en-US" dirty="0">
              <a:sym typeface="Wingdings" panose="05000000000000000000" pitchFamily="2" charset="2"/>
            </a:endParaRPr>
          </a:p>
          <a:p>
            <a:endParaRPr lang="en-CA" dirty="0"/>
          </a:p>
        </p:txBody>
      </p:sp>
      <p:pic>
        <p:nvPicPr>
          <p:cNvPr id="6" name="Picture 5">
            <a:extLst>
              <a:ext uri="{FF2B5EF4-FFF2-40B4-BE49-F238E27FC236}">
                <a16:creationId xmlns:a16="http://schemas.microsoft.com/office/drawing/2014/main" id="{A8334B47-EE34-4F7A-893D-FA1D5313EB4A}"/>
              </a:ext>
            </a:extLst>
          </p:cNvPr>
          <p:cNvPicPr>
            <a:picLocks noChangeAspect="1"/>
          </p:cNvPicPr>
          <p:nvPr/>
        </p:nvPicPr>
        <p:blipFill>
          <a:blip r:embed="rId2"/>
          <a:stretch>
            <a:fillRect/>
          </a:stretch>
        </p:blipFill>
        <p:spPr>
          <a:xfrm>
            <a:off x="3073028" y="2846925"/>
            <a:ext cx="5163529" cy="1895078"/>
          </a:xfrm>
          <a:prstGeom prst="rect">
            <a:avLst/>
          </a:prstGeom>
        </p:spPr>
      </p:pic>
      <p:sp>
        <p:nvSpPr>
          <p:cNvPr id="7" name="TextBox 6">
            <a:extLst>
              <a:ext uri="{FF2B5EF4-FFF2-40B4-BE49-F238E27FC236}">
                <a16:creationId xmlns:a16="http://schemas.microsoft.com/office/drawing/2014/main" id="{0991EE47-04D1-4042-A819-93729E91B194}"/>
              </a:ext>
            </a:extLst>
          </p:cNvPr>
          <p:cNvSpPr txBox="1"/>
          <p:nvPr/>
        </p:nvSpPr>
        <p:spPr>
          <a:xfrm>
            <a:off x="7669678" y="3062601"/>
            <a:ext cx="919932" cy="523220"/>
          </a:xfrm>
          <a:prstGeom prst="rect">
            <a:avLst/>
          </a:prstGeom>
        </p:spPr>
        <p:txBody>
          <a:bodyPr vert="horz" wrap="none" lIns="91440" tIns="45720" rIns="91440" bIns="45720" rtlCol="0" anchor="t">
            <a:spAutoFit/>
          </a:bodyPr>
          <a:lstStyle/>
          <a:p>
            <a:pPr algn="l"/>
            <a:r>
              <a:rPr lang="en-US" sz="1400" b="1" dirty="0"/>
              <a:t>E20.008</a:t>
            </a:r>
          </a:p>
          <a:p>
            <a:pPr algn="l"/>
            <a:r>
              <a:rPr lang="en-US" sz="1400" b="1" dirty="0"/>
              <a:t>NUSTAR</a:t>
            </a:r>
            <a:endParaRPr lang="en-CA" sz="1400" b="1" dirty="0"/>
          </a:p>
        </p:txBody>
      </p:sp>
      <p:sp>
        <p:nvSpPr>
          <p:cNvPr id="8" name="TextBox 7">
            <a:extLst>
              <a:ext uri="{FF2B5EF4-FFF2-40B4-BE49-F238E27FC236}">
                <a16:creationId xmlns:a16="http://schemas.microsoft.com/office/drawing/2014/main" id="{E7F1F0C0-727C-41DF-9393-F0FBD97943E2}"/>
              </a:ext>
            </a:extLst>
          </p:cNvPr>
          <p:cNvSpPr txBox="1"/>
          <p:nvPr/>
        </p:nvSpPr>
        <p:spPr>
          <a:xfrm>
            <a:off x="7669678" y="4164841"/>
            <a:ext cx="1319592" cy="523220"/>
          </a:xfrm>
          <a:prstGeom prst="rect">
            <a:avLst/>
          </a:prstGeom>
        </p:spPr>
        <p:txBody>
          <a:bodyPr vert="horz" wrap="none" lIns="91440" tIns="45720" rIns="91440" bIns="45720" rtlCol="0" anchor="t">
            <a:spAutoFit/>
          </a:bodyPr>
          <a:lstStyle/>
          <a:p>
            <a:pPr algn="l"/>
            <a:r>
              <a:rPr lang="en-US" sz="1400" b="1" dirty="0"/>
              <a:t>E20.009</a:t>
            </a:r>
          </a:p>
          <a:p>
            <a:pPr algn="l"/>
            <a:r>
              <a:rPr lang="en-US" sz="1400" b="1" dirty="0"/>
              <a:t>SFRS control</a:t>
            </a:r>
            <a:endParaRPr lang="en-CA" sz="1400" b="1" dirty="0"/>
          </a:p>
        </p:txBody>
      </p:sp>
      <p:sp>
        <p:nvSpPr>
          <p:cNvPr id="9" name="TextBox 8">
            <a:extLst>
              <a:ext uri="{FF2B5EF4-FFF2-40B4-BE49-F238E27FC236}">
                <a16:creationId xmlns:a16="http://schemas.microsoft.com/office/drawing/2014/main" id="{EB8F19F2-F862-4FDC-8F04-972E70F50174}"/>
              </a:ext>
            </a:extLst>
          </p:cNvPr>
          <p:cNvSpPr txBox="1"/>
          <p:nvPr/>
        </p:nvSpPr>
        <p:spPr>
          <a:xfrm>
            <a:off x="4031736" y="4572726"/>
            <a:ext cx="1773627" cy="338554"/>
          </a:xfrm>
          <a:prstGeom prst="rect">
            <a:avLst/>
          </a:prstGeom>
        </p:spPr>
        <p:txBody>
          <a:bodyPr vert="horz" wrap="none" lIns="91440" tIns="45720" rIns="91440" bIns="45720" rtlCol="0" anchor="t">
            <a:spAutoFit/>
          </a:bodyPr>
          <a:lstStyle/>
          <a:p>
            <a:pPr algn="l"/>
            <a:r>
              <a:rPr lang="en-US" sz="1600" b="1" dirty="0"/>
              <a:t>L0321A ( G006a)</a:t>
            </a:r>
            <a:endParaRPr lang="en-CA" sz="1600" b="1" dirty="0"/>
          </a:p>
        </p:txBody>
      </p:sp>
      <p:cxnSp>
        <p:nvCxnSpPr>
          <p:cNvPr id="5" name="Straight Arrow Connector 4">
            <a:extLst>
              <a:ext uri="{FF2B5EF4-FFF2-40B4-BE49-F238E27FC236}">
                <a16:creationId xmlns:a16="http://schemas.microsoft.com/office/drawing/2014/main" id="{1BF5613D-FD70-4853-9947-61FE0E8DA459}"/>
              </a:ext>
            </a:extLst>
          </p:cNvPr>
          <p:cNvCxnSpPr/>
          <p:nvPr/>
        </p:nvCxnSpPr>
        <p:spPr>
          <a:xfrm flipH="1">
            <a:off x="7151305" y="3821987"/>
            <a:ext cx="929811" cy="0"/>
          </a:xfrm>
          <a:prstGeom prst="straightConnector1">
            <a:avLst/>
          </a:prstGeom>
          <a:ln>
            <a:solidFill>
              <a:srgbClr val="0070C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A16E98E-ABE9-4C74-9E55-5DB846525207}"/>
              </a:ext>
            </a:extLst>
          </p:cNvPr>
          <p:cNvSpPr txBox="1"/>
          <p:nvPr/>
        </p:nvSpPr>
        <p:spPr>
          <a:xfrm>
            <a:off x="7222211" y="3585821"/>
            <a:ext cx="593432" cy="307777"/>
          </a:xfrm>
          <a:prstGeom prst="rect">
            <a:avLst/>
          </a:prstGeom>
        </p:spPr>
        <p:txBody>
          <a:bodyPr vert="horz" wrap="none" lIns="91440" tIns="45720" rIns="91440" bIns="45720" rtlCol="0" anchor="t">
            <a:spAutoFit/>
          </a:bodyPr>
          <a:lstStyle/>
          <a:p>
            <a:pPr algn="l"/>
            <a:r>
              <a:rPr lang="en-US" sz="1400" b="1" dirty="0">
                <a:solidFill>
                  <a:srgbClr val="0070C0"/>
                </a:solidFill>
              </a:rPr>
              <a:t>13 m</a:t>
            </a:r>
            <a:endParaRPr lang="en-CA" sz="1400" b="1" dirty="0">
              <a:solidFill>
                <a:srgbClr val="0070C0"/>
              </a:solidFill>
            </a:endParaRPr>
          </a:p>
        </p:txBody>
      </p:sp>
      <p:sp>
        <p:nvSpPr>
          <p:cNvPr id="11" name="Date Placeholder 10">
            <a:extLst>
              <a:ext uri="{FF2B5EF4-FFF2-40B4-BE49-F238E27FC236}">
                <a16:creationId xmlns:a16="http://schemas.microsoft.com/office/drawing/2014/main" id="{88B93F62-D73A-4505-8AD8-437211ACFAD8}"/>
              </a:ext>
            </a:extLst>
          </p:cNvPr>
          <p:cNvSpPr>
            <a:spLocks noGrp="1"/>
          </p:cNvSpPr>
          <p:nvPr>
            <p:ph type="dt" sz="half" idx="2"/>
          </p:nvPr>
        </p:nvSpPr>
        <p:spPr/>
        <p:txBody>
          <a:bodyPr/>
          <a:lstStyle/>
          <a:p>
            <a:r>
              <a:rPr lang="en-US"/>
              <a:t>11.11.24</a:t>
            </a:r>
            <a:endParaRPr lang="de-DE" dirty="0"/>
          </a:p>
        </p:txBody>
      </p:sp>
      <p:sp>
        <p:nvSpPr>
          <p:cNvPr id="12" name="Footer Placeholder 11">
            <a:extLst>
              <a:ext uri="{FF2B5EF4-FFF2-40B4-BE49-F238E27FC236}">
                <a16:creationId xmlns:a16="http://schemas.microsoft.com/office/drawing/2014/main" id="{FBEEE1FC-BE06-4115-BF74-30C8EE7DEC9C}"/>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13" name="Slide Number Placeholder 12">
            <a:extLst>
              <a:ext uri="{FF2B5EF4-FFF2-40B4-BE49-F238E27FC236}">
                <a16:creationId xmlns:a16="http://schemas.microsoft.com/office/drawing/2014/main" id="{294F08BF-563D-4DA5-841E-CF3009A3B681}"/>
              </a:ext>
            </a:extLst>
          </p:cNvPr>
          <p:cNvSpPr>
            <a:spLocks noGrp="1"/>
          </p:cNvSpPr>
          <p:nvPr>
            <p:ph type="sldNum" sz="quarter" idx="12"/>
          </p:nvPr>
        </p:nvSpPr>
        <p:spPr/>
        <p:txBody>
          <a:bodyPr/>
          <a:lstStyle/>
          <a:p>
            <a:fld id="{125CBDDA-5CCF-8748-8988-9DC6C8981774}" type="slidenum">
              <a:rPr lang="de-DE" smtClean="0"/>
              <a:t>27</a:t>
            </a:fld>
            <a:endParaRPr lang="de-DE"/>
          </a:p>
        </p:txBody>
      </p:sp>
    </p:spTree>
    <p:extLst>
      <p:ext uri="{BB962C8B-B14F-4D97-AF65-F5344CB8AC3E}">
        <p14:creationId xmlns:p14="http://schemas.microsoft.com/office/powerpoint/2010/main" val="2113057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39BF-5E0A-4A02-ABD6-89E454D28BB9}"/>
              </a:ext>
            </a:extLst>
          </p:cNvPr>
          <p:cNvSpPr>
            <a:spLocks noGrp="1"/>
          </p:cNvSpPr>
          <p:nvPr>
            <p:ph type="title"/>
          </p:nvPr>
        </p:nvSpPr>
        <p:spPr/>
        <p:txBody>
          <a:bodyPr/>
          <a:lstStyle/>
          <a:p>
            <a:r>
              <a:rPr lang="en-US" dirty="0"/>
              <a:t>Beam commissioning</a:t>
            </a:r>
            <a:endParaRPr lang="en-CA" dirty="0"/>
          </a:p>
        </p:txBody>
      </p:sp>
      <p:sp>
        <p:nvSpPr>
          <p:cNvPr id="3" name="Content Placeholder 2">
            <a:extLst>
              <a:ext uri="{FF2B5EF4-FFF2-40B4-BE49-F238E27FC236}">
                <a16:creationId xmlns:a16="http://schemas.microsoft.com/office/drawing/2014/main" id="{200E2666-E528-487D-94CD-A7C8D9441CFC}"/>
              </a:ext>
            </a:extLst>
          </p:cNvPr>
          <p:cNvSpPr>
            <a:spLocks noGrp="1"/>
          </p:cNvSpPr>
          <p:nvPr>
            <p:ph idx="1"/>
          </p:nvPr>
        </p:nvSpPr>
        <p:spPr>
          <a:xfrm>
            <a:off x="317634" y="1020780"/>
            <a:ext cx="8678881" cy="3677689"/>
          </a:xfrm>
        </p:spPr>
        <p:txBody>
          <a:bodyPr/>
          <a:lstStyle/>
          <a:p>
            <a:r>
              <a:rPr lang="en-US" dirty="0">
                <a:sym typeface="Wingdings" panose="05000000000000000000" pitchFamily="2" charset="2"/>
              </a:rPr>
              <a:t>goal of beam commissioning (coarse):</a:t>
            </a:r>
          </a:p>
          <a:p>
            <a:pPr lvl="1"/>
            <a:r>
              <a:rPr lang="en-US" dirty="0">
                <a:sym typeface="Wingdings" panose="05000000000000000000" pitchFamily="2" charset="2"/>
              </a:rPr>
              <a:t>test beam instrumentation</a:t>
            </a:r>
          </a:p>
          <a:p>
            <a:pPr lvl="1"/>
            <a:r>
              <a:rPr lang="en-US" dirty="0">
                <a:sym typeface="Wingdings" panose="05000000000000000000" pitchFamily="2" charset="2"/>
              </a:rPr>
              <a:t>check, measure ion optic parameters</a:t>
            </a:r>
          </a:p>
          <a:p>
            <a:pPr marL="342900" lvl="1" indent="0">
              <a:buNone/>
            </a:pPr>
            <a:r>
              <a:rPr lang="en-US" dirty="0">
                <a:sym typeface="Wingdings" panose="05000000000000000000" pitchFamily="2" charset="2"/>
              </a:rPr>
              <a:t> for defining details we are establishing a “commissioning working group” to discuss exchange ideas on the topic (SFS/SFC)</a:t>
            </a:r>
            <a:endParaRPr lang="en-US" dirty="0"/>
          </a:p>
          <a:p>
            <a:r>
              <a:rPr lang="en-US" dirty="0"/>
              <a:t>beam requirement:</a:t>
            </a:r>
          </a:p>
          <a:p>
            <a:pPr lvl="1"/>
            <a:r>
              <a:rPr lang="en-US" dirty="0"/>
              <a:t>SIS18 slow extraction, 1 to 5 s</a:t>
            </a:r>
          </a:p>
          <a:p>
            <a:pPr lvl="1"/>
            <a:r>
              <a:rPr lang="en-US" dirty="0"/>
              <a:t>12 to 18 Tm</a:t>
            </a:r>
          </a:p>
          <a:p>
            <a:pPr lvl="1"/>
            <a:r>
              <a:rPr lang="en-US" dirty="0"/>
              <a:t>light to medium and then heavy </a:t>
            </a:r>
            <a:r>
              <a:rPr lang="en-US" dirty="0">
                <a:sym typeface="Wingdings" panose="05000000000000000000" pitchFamily="2" charset="2"/>
              </a:rPr>
              <a:t> example </a:t>
            </a:r>
            <a:r>
              <a:rPr lang="en-US" dirty="0" err="1">
                <a:sym typeface="Wingdings" panose="05000000000000000000" pitchFamily="2" charset="2"/>
              </a:rPr>
              <a:t>Ar</a:t>
            </a:r>
            <a:r>
              <a:rPr lang="en-US" dirty="0">
                <a:sym typeface="Wingdings" panose="05000000000000000000" pitchFamily="2" charset="2"/>
              </a:rPr>
              <a:t>, Sn and Pb/U </a:t>
            </a:r>
          </a:p>
          <a:p>
            <a:pPr lvl="1"/>
            <a:r>
              <a:rPr lang="en-US" dirty="0">
                <a:sym typeface="Wingdings" panose="05000000000000000000" pitchFamily="2" charset="2"/>
              </a:rPr>
              <a:t>1e4 particle per spill to 1e8 particle per spill (end of commissioning highest intensity possible)</a:t>
            </a:r>
          </a:p>
          <a:p>
            <a:pPr lvl="1"/>
            <a:r>
              <a:rPr lang="en-US" dirty="0">
                <a:sym typeface="Wingdings" panose="05000000000000000000" pitchFamily="2" charset="2"/>
              </a:rPr>
              <a:t>we could (low probability) have to go back to lighter</a:t>
            </a:r>
          </a:p>
          <a:p>
            <a:pPr lvl="1"/>
            <a:r>
              <a:rPr lang="en-US" dirty="0">
                <a:sym typeface="Wingdings" panose="05000000000000000000" pitchFamily="2" charset="2"/>
              </a:rPr>
              <a:t>for final beam commissioning: </a:t>
            </a:r>
            <a:r>
              <a:rPr lang="en-US" baseline="30000" dirty="0">
                <a:sym typeface="Wingdings" panose="05000000000000000000" pitchFamily="2" charset="2"/>
              </a:rPr>
              <a:t>238</a:t>
            </a:r>
            <a:r>
              <a:rPr lang="en-US" dirty="0">
                <a:sym typeface="Wingdings" panose="05000000000000000000" pitchFamily="2" charset="2"/>
              </a:rPr>
              <a:t>U (or agreement with NUSTAR)</a:t>
            </a:r>
          </a:p>
          <a:p>
            <a:pPr lvl="1"/>
            <a:r>
              <a:rPr lang="en-US" dirty="0">
                <a:sym typeface="Wingdings" panose="05000000000000000000" pitchFamily="2" charset="2"/>
              </a:rPr>
              <a:t>if sharing, and everything works, block mode</a:t>
            </a:r>
          </a:p>
          <a:p>
            <a:pPr lvl="1"/>
            <a:r>
              <a:rPr lang="en-US" dirty="0">
                <a:sym typeface="Wingdings" panose="05000000000000000000" pitchFamily="2" charset="2"/>
              </a:rPr>
              <a:t>beam emittance requirement on the final beam instrumentation tests and for ion optic</a:t>
            </a: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CA" dirty="0"/>
          </a:p>
        </p:txBody>
      </p:sp>
      <p:sp>
        <p:nvSpPr>
          <p:cNvPr id="4" name="Date Placeholder 3">
            <a:extLst>
              <a:ext uri="{FF2B5EF4-FFF2-40B4-BE49-F238E27FC236}">
                <a16:creationId xmlns:a16="http://schemas.microsoft.com/office/drawing/2014/main" id="{9456B5B6-90AE-4F4F-A75A-13E277A5170B}"/>
              </a:ext>
            </a:extLst>
          </p:cNvPr>
          <p:cNvSpPr>
            <a:spLocks noGrp="1"/>
          </p:cNvSpPr>
          <p:nvPr>
            <p:ph type="dt" sz="half" idx="2"/>
          </p:nvPr>
        </p:nvSpPr>
        <p:spPr/>
        <p:txBody>
          <a:bodyPr/>
          <a:lstStyle/>
          <a:p>
            <a:r>
              <a:rPr lang="en-US"/>
              <a:t>11.11.24</a:t>
            </a:r>
            <a:endParaRPr lang="de-DE" dirty="0"/>
          </a:p>
        </p:txBody>
      </p:sp>
      <p:sp>
        <p:nvSpPr>
          <p:cNvPr id="5" name="Footer Placeholder 4">
            <a:extLst>
              <a:ext uri="{FF2B5EF4-FFF2-40B4-BE49-F238E27FC236}">
                <a16:creationId xmlns:a16="http://schemas.microsoft.com/office/drawing/2014/main" id="{1C671B6F-D3EA-4F2F-8997-BDEFB95E0E68}"/>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6" name="Slide Number Placeholder 5">
            <a:extLst>
              <a:ext uri="{FF2B5EF4-FFF2-40B4-BE49-F238E27FC236}">
                <a16:creationId xmlns:a16="http://schemas.microsoft.com/office/drawing/2014/main" id="{402F3E9D-A1A1-4277-A59C-616E5DD0A540}"/>
              </a:ext>
            </a:extLst>
          </p:cNvPr>
          <p:cNvSpPr>
            <a:spLocks noGrp="1"/>
          </p:cNvSpPr>
          <p:nvPr>
            <p:ph type="sldNum" sz="quarter" idx="12"/>
          </p:nvPr>
        </p:nvSpPr>
        <p:spPr/>
        <p:txBody>
          <a:bodyPr/>
          <a:lstStyle/>
          <a:p>
            <a:fld id="{125CBDDA-5CCF-8748-8988-9DC6C8981774}" type="slidenum">
              <a:rPr lang="de-DE" smtClean="0"/>
              <a:t>28</a:t>
            </a:fld>
            <a:endParaRPr lang="de-DE"/>
          </a:p>
        </p:txBody>
      </p:sp>
    </p:spTree>
    <p:extLst>
      <p:ext uri="{BB962C8B-B14F-4D97-AF65-F5344CB8AC3E}">
        <p14:creationId xmlns:p14="http://schemas.microsoft.com/office/powerpoint/2010/main" val="2955605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B683-4725-4FDD-9BEA-E309459A9C0A}"/>
              </a:ext>
            </a:extLst>
          </p:cNvPr>
          <p:cNvSpPr>
            <a:spLocks noGrp="1"/>
          </p:cNvSpPr>
          <p:nvPr>
            <p:ph type="title"/>
          </p:nvPr>
        </p:nvSpPr>
        <p:spPr/>
        <p:txBody>
          <a:bodyPr/>
          <a:lstStyle/>
          <a:p>
            <a:r>
              <a:rPr lang="en-US" dirty="0"/>
              <a:t>End of beam commissioning</a:t>
            </a:r>
            <a:endParaRPr lang="en-CA" dirty="0"/>
          </a:p>
        </p:txBody>
      </p:sp>
      <p:sp>
        <p:nvSpPr>
          <p:cNvPr id="3" name="Content Placeholder 2">
            <a:extLst>
              <a:ext uri="{FF2B5EF4-FFF2-40B4-BE49-F238E27FC236}">
                <a16:creationId xmlns:a16="http://schemas.microsoft.com/office/drawing/2014/main" id="{741BF9AD-3D8E-4E73-8E17-4E2E10249779}"/>
              </a:ext>
            </a:extLst>
          </p:cNvPr>
          <p:cNvSpPr>
            <a:spLocks noGrp="1"/>
          </p:cNvSpPr>
          <p:nvPr>
            <p:ph idx="1"/>
          </p:nvPr>
        </p:nvSpPr>
        <p:spPr/>
        <p:txBody>
          <a:bodyPr/>
          <a:lstStyle/>
          <a:p>
            <a:r>
              <a:rPr lang="en-US" dirty="0"/>
              <a:t>Check identification from Spectrometer with Isomer Tagging</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request to NUSTAR to provide a setup for this</a:t>
            </a:r>
          </a:p>
          <a:p>
            <a:pPr marL="0" indent="0">
              <a:buNone/>
            </a:pPr>
            <a:r>
              <a:rPr lang="en-US" dirty="0">
                <a:sym typeface="Wingdings" panose="05000000000000000000" pitchFamily="2" charset="2"/>
              </a:rPr>
              <a:t> </a:t>
            </a:r>
            <a:r>
              <a:rPr lang="en-US" sz="1600" b="1" dirty="0">
                <a:sym typeface="Wingdings" panose="05000000000000000000" pitchFamily="2" charset="2"/>
              </a:rPr>
              <a:t>follows return of experience from FRIB (USA) and </a:t>
            </a:r>
            <a:r>
              <a:rPr lang="en-US" sz="1600" b="1" dirty="0" err="1">
                <a:sym typeface="Wingdings" panose="05000000000000000000" pitchFamily="2" charset="2"/>
              </a:rPr>
              <a:t>BigRiPS</a:t>
            </a:r>
            <a:r>
              <a:rPr lang="en-US" sz="1600" b="1" dirty="0">
                <a:sym typeface="Wingdings" panose="05000000000000000000" pitchFamily="2" charset="2"/>
              </a:rPr>
              <a:t> (JP) commissioning</a:t>
            </a:r>
            <a:endParaRPr lang="en-US" sz="1600" b="1" dirty="0"/>
          </a:p>
          <a:p>
            <a:endParaRPr lang="en-US" dirty="0"/>
          </a:p>
          <a:p>
            <a:pPr marL="0" indent="0">
              <a:buNone/>
            </a:pPr>
            <a:endParaRPr lang="en-CA" dirty="0"/>
          </a:p>
        </p:txBody>
      </p:sp>
      <p:pic>
        <p:nvPicPr>
          <p:cNvPr id="5" name="Picture 4">
            <a:extLst>
              <a:ext uri="{FF2B5EF4-FFF2-40B4-BE49-F238E27FC236}">
                <a16:creationId xmlns:a16="http://schemas.microsoft.com/office/drawing/2014/main" id="{419BB6C3-FE51-42D3-BB0A-E5212430A92E}"/>
              </a:ext>
            </a:extLst>
          </p:cNvPr>
          <p:cNvPicPr>
            <a:picLocks noChangeAspect="1"/>
          </p:cNvPicPr>
          <p:nvPr/>
        </p:nvPicPr>
        <p:blipFill>
          <a:blip r:embed="rId2"/>
          <a:stretch>
            <a:fillRect/>
          </a:stretch>
        </p:blipFill>
        <p:spPr>
          <a:xfrm>
            <a:off x="0" y="1618227"/>
            <a:ext cx="9144000" cy="2496982"/>
          </a:xfrm>
          <a:prstGeom prst="rect">
            <a:avLst/>
          </a:prstGeom>
        </p:spPr>
      </p:pic>
      <p:sp>
        <p:nvSpPr>
          <p:cNvPr id="6" name="Date Placeholder 5">
            <a:extLst>
              <a:ext uri="{FF2B5EF4-FFF2-40B4-BE49-F238E27FC236}">
                <a16:creationId xmlns:a16="http://schemas.microsoft.com/office/drawing/2014/main" id="{75E2B740-BD9A-4B23-AFCE-C49B531BC681}"/>
              </a:ext>
            </a:extLst>
          </p:cNvPr>
          <p:cNvSpPr>
            <a:spLocks noGrp="1"/>
          </p:cNvSpPr>
          <p:nvPr>
            <p:ph type="dt" sz="half" idx="2"/>
          </p:nvPr>
        </p:nvSpPr>
        <p:spPr/>
        <p:txBody>
          <a:bodyPr/>
          <a:lstStyle/>
          <a:p>
            <a:r>
              <a:rPr lang="en-US"/>
              <a:t>11.11.24</a:t>
            </a:r>
            <a:endParaRPr lang="de-DE" dirty="0"/>
          </a:p>
        </p:txBody>
      </p:sp>
      <p:sp>
        <p:nvSpPr>
          <p:cNvPr id="7" name="Footer Placeholder 6">
            <a:extLst>
              <a:ext uri="{FF2B5EF4-FFF2-40B4-BE49-F238E27FC236}">
                <a16:creationId xmlns:a16="http://schemas.microsoft.com/office/drawing/2014/main" id="{237315CF-CD86-4C01-996E-EF06F36C18B4}"/>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8" name="Slide Number Placeholder 7">
            <a:extLst>
              <a:ext uri="{FF2B5EF4-FFF2-40B4-BE49-F238E27FC236}">
                <a16:creationId xmlns:a16="http://schemas.microsoft.com/office/drawing/2014/main" id="{52C24419-94F0-48CC-A690-2478FB2498E8}"/>
              </a:ext>
            </a:extLst>
          </p:cNvPr>
          <p:cNvSpPr>
            <a:spLocks noGrp="1"/>
          </p:cNvSpPr>
          <p:nvPr>
            <p:ph type="sldNum" sz="quarter" idx="12"/>
          </p:nvPr>
        </p:nvSpPr>
        <p:spPr/>
        <p:txBody>
          <a:bodyPr/>
          <a:lstStyle/>
          <a:p>
            <a:fld id="{125CBDDA-5CCF-8748-8988-9DC6C8981774}" type="slidenum">
              <a:rPr lang="de-DE" smtClean="0"/>
              <a:t>29</a:t>
            </a:fld>
            <a:endParaRPr lang="de-DE"/>
          </a:p>
        </p:txBody>
      </p:sp>
    </p:spTree>
    <p:extLst>
      <p:ext uri="{BB962C8B-B14F-4D97-AF65-F5344CB8AC3E}">
        <p14:creationId xmlns:p14="http://schemas.microsoft.com/office/powerpoint/2010/main" val="1644824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B049243-1B8F-482D-9C09-F96A4C6C201B}"/>
              </a:ext>
            </a:extLst>
          </p:cNvPr>
          <p:cNvGrpSpPr/>
          <p:nvPr/>
        </p:nvGrpSpPr>
        <p:grpSpPr>
          <a:xfrm>
            <a:off x="101039" y="2267923"/>
            <a:ext cx="8888678" cy="2627031"/>
            <a:chOff x="101039" y="1980358"/>
            <a:chExt cx="8888678" cy="2627031"/>
          </a:xfrm>
        </p:grpSpPr>
        <p:pic>
          <p:nvPicPr>
            <p:cNvPr id="5" name="Picture 4">
              <a:extLst>
                <a:ext uri="{FF2B5EF4-FFF2-40B4-BE49-F238E27FC236}">
                  <a16:creationId xmlns:a16="http://schemas.microsoft.com/office/drawing/2014/main" id="{B726388B-50DB-43DB-B2DA-FF545BC5D71C}"/>
                </a:ext>
              </a:extLst>
            </p:cNvPr>
            <p:cNvPicPr>
              <a:picLocks noChangeAspect="1"/>
            </p:cNvPicPr>
            <p:nvPr/>
          </p:nvPicPr>
          <p:blipFill>
            <a:blip r:embed="rId2"/>
            <a:stretch>
              <a:fillRect/>
            </a:stretch>
          </p:blipFill>
          <p:spPr>
            <a:xfrm>
              <a:off x="101039" y="2118274"/>
              <a:ext cx="8699430" cy="2489115"/>
            </a:xfrm>
            <a:prstGeom prst="rect">
              <a:avLst/>
            </a:prstGeom>
          </p:spPr>
        </p:pic>
        <p:sp>
          <p:nvSpPr>
            <p:cNvPr id="7" name="Rectangle 6">
              <a:extLst>
                <a:ext uri="{FF2B5EF4-FFF2-40B4-BE49-F238E27FC236}">
                  <a16:creationId xmlns:a16="http://schemas.microsoft.com/office/drawing/2014/main" id="{736125C1-B30A-43E9-8E56-91E4D199C942}"/>
                </a:ext>
              </a:extLst>
            </p:cNvPr>
            <p:cNvSpPr/>
            <p:nvPr/>
          </p:nvSpPr>
          <p:spPr>
            <a:xfrm>
              <a:off x="7082811" y="1980358"/>
              <a:ext cx="1717658" cy="18338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0" name="Rectangle 9">
              <a:extLst>
                <a:ext uri="{FF2B5EF4-FFF2-40B4-BE49-F238E27FC236}">
                  <a16:creationId xmlns:a16="http://schemas.microsoft.com/office/drawing/2014/main" id="{F03A999E-3019-468D-BA28-150AAD077AE3}"/>
                </a:ext>
              </a:extLst>
            </p:cNvPr>
            <p:cNvSpPr/>
            <p:nvPr/>
          </p:nvSpPr>
          <p:spPr>
            <a:xfrm>
              <a:off x="7322239" y="2041824"/>
              <a:ext cx="1162787" cy="18338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1" name="Rectangle 10">
              <a:extLst>
                <a:ext uri="{FF2B5EF4-FFF2-40B4-BE49-F238E27FC236}">
                  <a16:creationId xmlns:a16="http://schemas.microsoft.com/office/drawing/2014/main" id="{0A6F0AC2-B699-480A-BFC5-488E9028305D}"/>
                </a:ext>
              </a:extLst>
            </p:cNvPr>
            <p:cNvSpPr/>
            <p:nvPr/>
          </p:nvSpPr>
          <p:spPr>
            <a:xfrm>
              <a:off x="8485904" y="2834133"/>
              <a:ext cx="503813" cy="13556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grpSp>
      <p:sp>
        <p:nvSpPr>
          <p:cNvPr id="2" name="Title 1">
            <a:extLst>
              <a:ext uri="{FF2B5EF4-FFF2-40B4-BE49-F238E27FC236}">
                <a16:creationId xmlns:a16="http://schemas.microsoft.com/office/drawing/2014/main" id="{4E9539BF-5E0A-4A02-ABD6-89E454D28BB9}"/>
              </a:ext>
            </a:extLst>
          </p:cNvPr>
          <p:cNvSpPr>
            <a:spLocks noGrp="1"/>
          </p:cNvSpPr>
          <p:nvPr>
            <p:ph type="title"/>
          </p:nvPr>
        </p:nvSpPr>
        <p:spPr/>
        <p:txBody>
          <a:bodyPr/>
          <a:lstStyle/>
          <a:p>
            <a:r>
              <a:rPr lang="en-US" dirty="0"/>
              <a:t>Scope (elements) of commissioning</a:t>
            </a:r>
            <a:endParaRPr lang="en-CA" dirty="0"/>
          </a:p>
        </p:txBody>
      </p:sp>
      <p:sp>
        <p:nvSpPr>
          <p:cNvPr id="3" name="Content Placeholder 2">
            <a:extLst>
              <a:ext uri="{FF2B5EF4-FFF2-40B4-BE49-F238E27FC236}">
                <a16:creationId xmlns:a16="http://schemas.microsoft.com/office/drawing/2014/main" id="{200E2666-E528-487D-94CD-A7C8D9441CFC}"/>
              </a:ext>
            </a:extLst>
          </p:cNvPr>
          <p:cNvSpPr>
            <a:spLocks noGrp="1"/>
          </p:cNvSpPr>
          <p:nvPr>
            <p:ph idx="1"/>
          </p:nvPr>
        </p:nvSpPr>
        <p:spPr/>
        <p:txBody>
          <a:bodyPr/>
          <a:lstStyle/>
          <a:p>
            <a:r>
              <a:rPr lang="en-US" dirty="0"/>
              <a:t>Goal commissioning: reach FHF2 (commission the full HEB line)</a:t>
            </a:r>
          </a:p>
          <a:p>
            <a:endParaRPr lang="en-CA" dirty="0"/>
          </a:p>
        </p:txBody>
      </p:sp>
      <p:sp>
        <p:nvSpPr>
          <p:cNvPr id="4" name="Date Placeholder 3">
            <a:extLst>
              <a:ext uri="{FF2B5EF4-FFF2-40B4-BE49-F238E27FC236}">
                <a16:creationId xmlns:a16="http://schemas.microsoft.com/office/drawing/2014/main" id="{1141056A-1300-4ABC-B7AF-E6905F05FA52}"/>
              </a:ext>
            </a:extLst>
          </p:cNvPr>
          <p:cNvSpPr>
            <a:spLocks noGrp="1"/>
          </p:cNvSpPr>
          <p:nvPr>
            <p:ph type="dt" sz="half" idx="2"/>
          </p:nvPr>
        </p:nvSpPr>
        <p:spPr/>
        <p:txBody>
          <a:bodyPr/>
          <a:lstStyle/>
          <a:p>
            <a:r>
              <a:rPr lang="en-US"/>
              <a:t>11.11.24</a:t>
            </a:r>
            <a:endParaRPr lang="de-DE" dirty="0"/>
          </a:p>
        </p:txBody>
      </p:sp>
      <p:sp>
        <p:nvSpPr>
          <p:cNvPr id="13" name="Footer Placeholder 12">
            <a:extLst>
              <a:ext uri="{FF2B5EF4-FFF2-40B4-BE49-F238E27FC236}">
                <a16:creationId xmlns:a16="http://schemas.microsoft.com/office/drawing/2014/main" id="{43CA6AD5-F4F5-4CDA-BDBE-D3035BAA7591}"/>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14" name="Slide Number Placeholder 13">
            <a:extLst>
              <a:ext uri="{FF2B5EF4-FFF2-40B4-BE49-F238E27FC236}">
                <a16:creationId xmlns:a16="http://schemas.microsoft.com/office/drawing/2014/main" id="{BE424DC8-0447-47CE-8D21-33F791BF812D}"/>
              </a:ext>
            </a:extLst>
          </p:cNvPr>
          <p:cNvSpPr>
            <a:spLocks noGrp="1"/>
          </p:cNvSpPr>
          <p:nvPr>
            <p:ph type="sldNum" sz="quarter" idx="12"/>
          </p:nvPr>
        </p:nvSpPr>
        <p:spPr/>
        <p:txBody>
          <a:bodyPr/>
          <a:lstStyle/>
          <a:p>
            <a:fld id="{125CBDDA-5CCF-8748-8988-9DC6C8981774}" type="slidenum">
              <a:rPr lang="de-DE" smtClean="0"/>
              <a:t>3</a:t>
            </a:fld>
            <a:endParaRPr lang="de-DE"/>
          </a:p>
        </p:txBody>
      </p:sp>
      <p:grpSp>
        <p:nvGrpSpPr>
          <p:cNvPr id="17" name="Group 16">
            <a:extLst>
              <a:ext uri="{FF2B5EF4-FFF2-40B4-BE49-F238E27FC236}">
                <a16:creationId xmlns:a16="http://schemas.microsoft.com/office/drawing/2014/main" id="{59BF058B-00D2-4C4B-BDC2-83665F77A27E}"/>
              </a:ext>
            </a:extLst>
          </p:cNvPr>
          <p:cNvGrpSpPr/>
          <p:nvPr/>
        </p:nvGrpSpPr>
        <p:grpSpPr>
          <a:xfrm>
            <a:off x="6102736" y="4284490"/>
            <a:ext cx="1390694" cy="635970"/>
            <a:chOff x="6102736" y="3996924"/>
            <a:chExt cx="1390694" cy="683729"/>
          </a:xfrm>
        </p:grpSpPr>
        <p:sp>
          <p:nvSpPr>
            <p:cNvPr id="8" name="Rectangle 7">
              <a:extLst>
                <a:ext uri="{FF2B5EF4-FFF2-40B4-BE49-F238E27FC236}">
                  <a16:creationId xmlns:a16="http://schemas.microsoft.com/office/drawing/2014/main" id="{7CF41412-2384-4DBD-B437-0E23A3316D91}"/>
                </a:ext>
              </a:extLst>
            </p:cNvPr>
            <p:cNvSpPr/>
            <p:nvPr/>
          </p:nvSpPr>
          <p:spPr>
            <a:xfrm>
              <a:off x="6102737" y="4152692"/>
              <a:ext cx="1219502" cy="4546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9" name="Rectangle 8">
              <a:extLst>
                <a:ext uri="{FF2B5EF4-FFF2-40B4-BE49-F238E27FC236}">
                  <a16:creationId xmlns:a16="http://schemas.microsoft.com/office/drawing/2014/main" id="{B45C2FB3-0046-4837-A8B4-1CE7D09BDBD8}"/>
                </a:ext>
              </a:extLst>
            </p:cNvPr>
            <p:cNvSpPr/>
            <p:nvPr/>
          </p:nvSpPr>
          <p:spPr>
            <a:xfrm>
              <a:off x="6102736" y="3996924"/>
              <a:ext cx="606231" cy="4546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5" name="Rectangle 14">
              <a:extLst>
                <a:ext uri="{FF2B5EF4-FFF2-40B4-BE49-F238E27FC236}">
                  <a16:creationId xmlns:a16="http://schemas.microsoft.com/office/drawing/2014/main" id="{7F271893-3FC9-4365-86D1-3ACBFBC09D38}"/>
                </a:ext>
              </a:extLst>
            </p:cNvPr>
            <p:cNvSpPr/>
            <p:nvPr/>
          </p:nvSpPr>
          <p:spPr>
            <a:xfrm>
              <a:off x="6102737" y="3996924"/>
              <a:ext cx="1057480" cy="657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6" name="Rectangle 15">
              <a:extLst>
                <a:ext uri="{FF2B5EF4-FFF2-40B4-BE49-F238E27FC236}">
                  <a16:creationId xmlns:a16="http://schemas.microsoft.com/office/drawing/2014/main" id="{5E59BB53-03E4-4A5C-8A88-C129821303FE}"/>
                </a:ext>
              </a:extLst>
            </p:cNvPr>
            <p:cNvSpPr/>
            <p:nvPr/>
          </p:nvSpPr>
          <p:spPr>
            <a:xfrm>
              <a:off x="6435950" y="4222588"/>
              <a:ext cx="1057480" cy="4580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grpSp>
    </p:spTree>
    <p:extLst>
      <p:ext uri="{BB962C8B-B14F-4D97-AF65-F5344CB8AC3E}">
        <p14:creationId xmlns:p14="http://schemas.microsoft.com/office/powerpoint/2010/main" val="940655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39BF-5E0A-4A02-ABD6-89E454D28BB9}"/>
              </a:ext>
            </a:extLst>
          </p:cNvPr>
          <p:cNvSpPr>
            <a:spLocks noGrp="1"/>
          </p:cNvSpPr>
          <p:nvPr>
            <p:ph type="title"/>
          </p:nvPr>
        </p:nvSpPr>
        <p:spPr/>
        <p:txBody>
          <a:bodyPr/>
          <a:lstStyle/>
          <a:p>
            <a:r>
              <a:rPr lang="en-US" dirty="0"/>
              <a:t>Phase 3.1, 3.2 and 4 commission, some thoughts</a:t>
            </a:r>
            <a:endParaRPr lang="en-CA" dirty="0"/>
          </a:p>
        </p:txBody>
      </p:sp>
      <p:sp>
        <p:nvSpPr>
          <p:cNvPr id="3" name="Content Placeholder 2">
            <a:extLst>
              <a:ext uri="{FF2B5EF4-FFF2-40B4-BE49-F238E27FC236}">
                <a16:creationId xmlns:a16="http://schemas.microsoft.com/office/drawing/2014/main" id="{200E2666-E528-487D-94CD-A7C8D9441CFC}"/>
              </a:ext>
            </a:extLst>
          </p:cNvPr>
          <p:cNvSpPr>
            <a:spLocks noGrp="1"/>
          </p:cNvSpPr>
          <p:nvPr>
            <p:ph idx="1"/>
          </p:nvPr>
        </p:nvSpPr>
        <p:spPr/>
        <p:txBody>
          <a:bodyPr/>
          <a:lstStyle/>
          <a:p>
            <a:r>
              <a:rPr lang="en-US" dirty="0"/>
              <a:t>Risk/opportunities (organization)</a:t>
            </a:r>
          </a:p>
          <a:p>
            <a:pPr lvl="1"/>
            <a:r>
              <a:rPr lang="en-US" dirty="0"/>
              <a:t>presently all high end single particle tracking detector read in experimental network and all magnet control in accelerator network:</a:t>
            </a:r>
          </a:p>
          <a:p>
            <a:pPr lvl="2"/>
            <a:r>
              <a:rPr lang="en-US" dirty="0"/>
              <a:t>Super-FRS EXP DAQ (PSP 2.4.6.3.1.2), data source different format/network from ACC/BEA </a:t>
            </a:r>
          </a:p>
          <a:p>
            <a:pPr lvl="2"/>
            <a:r>
              <a:rPr lang="en-US" dirty="0"/>
              <a:t>we need a solution to permit automatic/advanced beam tunning for ease and speed of operation</a:t>
            </a:r>
          </a:p>
          <a:p>
            <a:pPr lvl="2"/>
            <a:r>
              <a:rPr lang="en-US" dirty="0"/>
              <a:t>until solution not present man power can not be engaged in development</a:t>
            </a:r>
          </a:p>
          <a:p>
            <a:pPr lvl="2"/>
            <a:r>
              <a:rPr lang="en-US" dirty="0"/>
              <a:t>from 2026 man power will be occupied in commissioning</a:t>
            </a:r>
          </a:p>
          <a:p>
            <a:pPr lvl="2"/>
            <a:r>
              <a:rPr lang="en-US" dirty="0"/>
              <a:t>….. Ralph is aware… but still something we really need soon</a:t>
            </a:r>
          </a:p>
          <a:p>
            <a:pPr marL="342900" lvl="1" indent="0">
              <a:buNone/>
            </a:pPr>
            <a:endParaRPr lang="en-US" dirty="0"/>
          </a:p>
          <a:p>
            <a:pPr lvl="1"/>
            <a:endParaRPr lang="en-CA" dirty="0"/>
          </a:p>
        </p:txBody>
      </p:sp>
      <p:sp>
        <p:nvSpPr>
          <p:cNvPr id="4" name="Date Placeholder 3">
            <a:extLst>
              <a:ext uri="{FF2B5EF4-FFF2-40B4-BE49-F238E27FC236}">
                <a16:creationId xmlns:a16="http://schemas.microsoft.com/office/drawing/2014/main" id="{44BDDC65-1D62-4D78-9710-1CA70DD5FC91}"/>
              </a:ext>
            </a:extLst>
          </p:cNvPr>
          <p:cNvSpPr>
            <a:spLocks noGrp="1"/>
          </p:cNvSpPr>
          <p:nvPr>
            <p:ph type="dt" sz="half" idx="2"/>
          </p:nvPr>
        </p:nvSpPr>
        <p:spPr/>
        <p:txBody>
          <a:bodyPr/>
          <a:lstStyle/>
          <a:p>
            <a:r>
              <a:rPr lang="en-US"/>
              <a:t>11.11.24</a:t>
            </a:r>
            <a:endParaRPr lang="de-DE" dirty="0"/>
          </a:p>
        </p:txBody>
      </p:sp>
      <p:sp>
        <p:nvSpPr>
          <p:cNvPr id="5" name="Footer Placeholder 4">
            <a:extLst>
              <a:ext uri="{FF2B5EF4-FFF2-40B4-BE49-F238E27FC236}">
                <a16:creationId xmlns:a16="http://schemas.microsoft.com/office/drawing/2014/main" id="{D982F01A-E71D-4482-9B5F-79B1AC2621B1}"/>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6" name="Slide Number Placeholder 5">
            <a:extLst>
              <a:ext uri="{FF2B5EF4-FFF2-40B4-BE49-F238E27FC236}">
                <a16:creationId xmlns:a16="http://schemas.microsoft.com/office/drawing/2014/main" id="{E80E92AB-9423-4502-A574-E4D3EE7FACF7}"/>
              </a:ext>
            </a:extLst>
          </p:cNvPr>
          <p:cNvSpPr>
            <a:spLocks noGrp="1"/>
          </p:cNvSpPr>
          <p:nvPr>
            <p:ph type="sldNum" sz="quarter" idx="12"/>
          </p:nvPr>
        </p:nvSpPr>
        <p:spPr/>
        <p:txBody>
          <a:bodyPr/>
          <a:lstStyle/>
          <a:p>
            <a:fld id="{125CBDDA-5CCF-8748-8988-9DC6C8981774}" type="slidenum">
              <a:rPr lang="de-DE" smtClean="0"/>
              <a:t>30</a:t>
            </a:fld>
            <a:endParaRPr lang="de-DE"/>
          </a:p>
        </p:txBody>
      </p:sp>
    </p:spTree>
    <p:extLst>
      <p:ext uri="{BB962C8B-B14F-4D97-AF65-F5344CB8AC3E}">
        <p14:creationId xmlns:p14="http://schemas.microsoft.com/office/powerpoint/2010/main" val="515338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39BF-5E0A-4A02-ABD6-89E454D28BB9}"/>
              </a:ext>
            </a:extLst>
          </p:cNvPr>
          <p:cNvSpPr>
            <a:spLocks noGrp="1"/>
          </p:cNvSpPr>
          <p:nvPr>
            <p:ph type="title"/>
          </p:nvPr>
        </p:nvSpPr>
        <p:spPr/>
        <p:txBody>
          <a:bodyPr/>
          <a:lstStyle/>
          <a:p>
            <a:r>
              <a:rPr lang="en-US" dirty="0"/>
              <a:t>Super-FRS and NUSTAR</a:t>
            </a:r>
            <a:endParaRPr lang="en-CA" dirty="0"/>
          </a:p>
        </p:txBody>
      </p:sp>
      <p:sp>
        <p:nvSpPr>
          <p:cNvPr id="3" name="Content Placeholder 2">
            <a:extLst>
              <a:ext uri="{FF2B5EF4-FFF2-40B4-BE49-F238E27FC236}">
                <a16:creationId xmlns:a16="http://schemas.microsoft.com/office/drawing/2014/main" id="{200E2666-E528-487D-94CD-A7C8D9441CFC}"/>
              </a:ext>
            </a:extLst>
          </p:cNvPr>
          <p:cNvSpPr>
            <a:spLocks noGrp="1"/>
          </p:cNvSpPr>
          <p:nvPr>
            <p:ph idx="1"/>
          </p:nvPr>
        </p:nvSpPr>
        <p:spPr/>
        <p:txBody>
          <a:bodyPr/>
          <a:lstStyle/>
          <a:p>
            <a:r>
              <a:rPr lang="en-US" dirty="0"/>
              <a:t>Link NUSTAR</a:t>
            </a:r>
          </a:p>
          <a:p>
            <a:pPr lvl="1"/>
            <a:r>
              <a:rPr lang="en-US" dirty="0"/>
              <a:t>need support for isomer tagging at FHF2 from NUSTAR</a:t>
            </a:r>
          </a:p>
          <a:p>
            <a:pPr lvl="1"/>
            <a:r>
              <a:rPr lang="en-US" dirty="0"/>
              <a:t>clear channel of communication, through Helena Albers for NUSTAR requests</a:t>
            </a:r>
          </a:p>
          <a:p>
            <a:pPr lvl="1"/>
            <a:r>
              <a:rPr lang="en-US" dirty="0"/>
              <a:t>final setting of our commissioning should open the first experiment done together with NUSTAR</a:t>
            </a:r>
          </a:p>
          <a:p>
            <a:pPr lvl="1"/>
            <a:r>
              <a:rPr lang="en-US" dirty="0">
                <a:sym typeface="Wingdings" panose="05000000000000000000" pitchFamily="2" charset="2"/>
              </a:rPr>
              <a:t> then Early Science can start </a:t>
            </a:r>
            <a:endParaRPr lang="en-US" dirty="0"/>
          </a:p>
        </p:txBody>
      </p:sp>
      <p:sp>
        <p:nvSpPr>
          <p:cNvPr id="4" name="Date Placeholder 3">
            <a:extLst>
              <a:ext uri="{FF2B5EF4-FFF2-40B4-BE49-F238E27FC236}">
                <a16:creationId xmlns:a16="http://schemas.microsoft.com/office/drawing/2014/main" id="{30BFEE4D-B9D3-4BA0-883E-8AECA2660E1B}"/>
              </a:ext>
            </a:extLst>
          </p:cNvPr>
          <p:cNvSpPr>
            <a:spLocks noGrp="1"/>
          </p:cNvSpPr>
          <p:nvPr>
            <p:ph type="dt" sz="half" idx="2"/>
          </p:nvPr>
        </p:nvSpPr>
        <p:spPr/>
        <p:txBody>
          <a:bodyPr/>
          <a:lstStyle/>
          <a:p>
            <a:r>
              <a:rPr lang="en-US"/>
              <a:t>11.11.24</a:t>
            </a:r>
            <a:endParaRPr lang="de-DE" dirty="0"/>
          </a:p>
        </p:txBody>
      </p:sp>
      <p:sp>
        <p:nvSpPr>
          <p:cNvPr id="5" name="Footer Placeholder 4">
            <a:extLst>
              <a:ext uri="{FF2B5EF4-FFF2-40B4-BE49-F238E27FC236}">
                <a16:creationId xmlns:a16="http://schemas.microsoft.com/office/drawing/2014/main" id="{DEEA776D-CEB0-4FF8-B97D-0B93725931FF}"/>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6" name="Slide Number Placeholder 5">
            <a:extLst>
              <a:ext uri="{FF2B5EF4-FFF2-40B4-BE49-F238E27FC236}">
                <a16:creationId xmlns:a16="http://schemas.microsoft.com/office/drawing/2014/main" id="{C92B32EA-2840-4600-ABA4-EE8CE4C22154}"/>
              </a:ext>
            </a:extLst>
          </p:cNvPr>
          <p:cNvSpPr>
            <a:spLocks noGrp="1"/>
          </p:cNvSpPr>
          <p:nvPr>
            <p:ph type="sldNum" sz="quarter" idx="12"/>
          </p:nvPr>
        </p:nvSpPr>
        <p:spPr/>
        <p:txBody>
          <a:bodyPr/>
          <a:lstStyle/>
          <a:p>
            <a:fld id="{125CBDDA-5CCF-8748-8988-9DC6C8981774}" type="slidenum">
              <a:rPr lang="de-DE" smtClean="0"/>
              <a:t>31</a:t>
            </a:fld>
            <a:endParaRPr lang="de-DE"/>
          </a:p>
        </p:txBody>
      </p:sp>
    </p:spTree>
    <p:extLst>
      <p:ext uri="{BB962C8B-B14F-4D97-AF65-F5344CB8AC3E}">
        <p14:creationId xmlns:p14="http://schemas.microsoft.com/office/powerpoint/2010/main" val="816101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4572-EA7A-41A7-87D3-D01BA9A627E2}"/>
              </a:ext>
            </a:extLst>
          </p:cNvPr>
          <p:cNvSpPr>
            <a:spLocks noGrp="1"/>
          </p:cNvSpPr>
          <p:nvPr>
            <p:ph type="title"/>
          </p:nvPr>
        </p:nvSpPr>
        <p:spPr/>
        <p:txBody>
          <a:bodyPr/>
          <a:lstStyle/>
          <a:p>
            <a:r>
              <a:rPr lang="en-US" dirty="0"/>
              <a:t>Idea learnt from CERN visit</a:t>
            </a:r>
            <a:endParaRPr lang="en-CA" dirty="0"/>
          </a:p>
        </p:txBody>
      </p:sp>
      <p:sp>
        <p:nvSpPr>
          <p:cNvPr id="3" name="Content Placeholder 2">
            <a:extLst>
              <a:ext uri="{FF2B5EF4-FFF2-40B4-BE49-F238E27FC236}">
                <a16:creationId xmlns:a16="http://schemas.microsoft.com/office/drawing/2014/main" id="{7B823C81-80C0-4D71-884E-0897D40EC8F0}"/>
              </a:ext>
            </a:extLst>
          </p:cNvPr>
          <p:cNvSpPr>
            <a:spLocks noGrp="1"/>
          </p:cNvSpPr>
          <p:nvPr>
            <p:ph idx="1"/>
          </p:nvPr>
        </p:nvSpPr>
        <p:spPr/>
        <p:txBody>
          <a:bodyPr/>
          <a:lstStyle/>
          <a:p>
            <a:r>
              <a:rPr lang="en-US" dirty="0"/>
              <a:t>Picket vs “on call”</a:t>
            </a:r>
          </a:p>
          <a:p>
            <a:pPr lvl="1"/>
            <a:r>
              <a:rPr lang="en-US" dirty="0"/>
              <a:t>on-call: waits for a call</a:t>
            </a:r>
          </a:p>
          <a:p>
            <a:pPr lvl="1"/>
            <a:r>
              <a:rPr lang="en-US" dirty="0"/>
              <a:t>picket has an active role </a:t>
            </a:r>
            <a:r>
              <a:rPr lang="en-US" dirty="0">
                <a:sym typeface="Wingdings" panose="05000000000000000000" pitchFamily="2" charset="2"/>
              </a:rPr>
              <a:t> monitors the system</a:t>
            </a:r>
          </a:p>
          <a:p>
            <a:pPr lvl="1"/>
            <a:endParaRPr lang="en-US" dirty="0">
              <a:sym typeface="Wingdings" panose="05000000000000000000" pitchFamily="2" charset="2"/>
            </a:endParaRPr>
          </a:p>
          <a:p>
            <a:r>
              <a:rPr lang="en-US" dirty="0">
                <a:sym typeface="Wingdings" panose="05000000000000000000" pitchFamily="2" charset="2"/>
              </a:rPr>
              <a:t>Request would be picket for critical system during beam commissioning</a:t>
            </a:r>
          </a:p>
          <a:p>
            <a:pPr lvl="1"/>
            <a:r>
              <a:rPr lang="en-US" dirty="0">
                <a:sym typeface="Wingdings" panose="05000000000000000000" pitchFamily="2" charset="2"/>
              </a:rPr>
              <a:t>CRY, VAC, Controls…</a:t>
            </a:r>
          </a:p>
          <a:p>
            <a:pPr lvl="1"/>
            <a:endParaRPr lang="en-US" dirty="0">
              <a:sym typeface="Wingdings" panose="05000000000000000000" pitchFamily="2" charset="2"/>
            </a:endParaRPr>
          </a:p>
          <a:p>
            <a:r>
              <a:rPr lang="en-US" dirty="0">
                <a:sym typeface="Wingdings" panose="05000000000000000000" pitchFamily="2" charset="2"/>
              </a:rPr>
              <a:t>rotating coordinators, option for long beam time</a:t>
            </a:r>
          </a:p>
          <a:p>
            <a:pPr lvl="1"/>
            <a:r>
              <a:rPr lang="en-US" dirty="0">
                <a:sym typeface="Wingdings" panose="05000000000000000000" pitchFamily="2" charset="2"/>
              </a:rPr>
              <a:t>same goal, same objectives</a:t>
            </a:r>
          </a:p>
          <a:p>
            <a:pPr lvl="1"/>
            <a:r>
              <a:rPr lang="en-US" dirty="0">
                <a:sym typeface="Wingdings" panose="05000000000000000000" pitchFamily="2" charset="2"/>
              </a:rPr>
              <a:t>goal of the week given/designed clearly</a:t>
            </a:r>
          </a:p>
          <a:p>
            <a:pPr lvl="1"/>
            <a:endParaRPr 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0550541-778A-4DFF-949E-4D5AF9DD3FE2}"/>
              </a:ext>
            </a:extLst>
          </p:cNvPr>
          <p:cNvSpPr>
            <a:spLocks noGrp="1"/>
          </p:cNvSpPr>
          <p:nvPr>
            <p:ph type="sldNum" sz="quarter" idx="12"/>
          </p:nvPr>
        </p:nvSpPr>
        <p:spPr/>
        <p:txBody>
          <a:bodyPr/>
          <a:lstStyle/>
          <a:p>
            <a:fld id="{125CBDDA-5CCF-8748-8988-9DC6C8981774}" type="slidenum">
              <a:rPr lang="de-DE" smtClean="0"/>
              <a:t>32</a:t>
            </a:fld>
            <a:endParaRPr lang="de-DE"/>
          </a:p>
        </p:txBody>
      </p:sp>
      <p:sp>
        <p:nvSpPr>
          <p:cNvPr id="5" name="Date Placeholder 4">
            <a:extLst>
              <a:ext uri="{FF2B5EF4-FFF2-40B4-BE49-F238E27FC236}">
                <a16:creationId xmlns:a16="http://schemas.microsoft.com/office/drawing/2014/main" id="{4E3CF9B7-C040-42E5-AD3E-432250F84C01}"/>
              </a:ext>
            </a:extLst>
          </p:cNvPr>
          <p:cNvSpPr>
            <a:spLocks noGrp="1"/>
          </p:cNvSpPr>
          <p:nvPr>
            <p:ph type="dt" sz="half" idx="2"/>
          </p:nvPr>
        </p:nvSpPr>
        <p:spPr/>
        <p:txBody>
          <a:bodyPr/>
          <a:lstStyle/>
          <a:p>
            <a:r>
              <a:rPr lang="en-US"/>
              <a:t>11.11.24</a:t>
            </a:r>
            <a:endParaRPr lang="de-DE" dirty="0"/>
          </a:p>
        </p:txBody>
      </p:sp>
      <p:sp>
        <p:nvSpPr>
          <p:cNvPr id="6" name="Footer Placeholder 5">
            <a:extLst>
              <a:ext uri="{FF2B5EF4-FFF2-40B4-BE49-F238E27FC236}">
                <a16:creationId xmlns:a16="http://schemas.microsoft.com/office/drawing/2014/main" id="{BCB6BDF0-510D-45DA-A822-13847F1550A3}"/>
              </a:ext>
            </a:extLst>
          </p:cNvPr>
          <p:cNvSpPr>
            <a:spLocks noGrp="1"/>
          </p:cNvSpPr>
          <p:nvPr>
            <p:ph type="ftr" sz="quarter" idx="3"/>
          </p:nvPr>
        </p:nvSpPr>
        <p:spPr/>
        <p:txBody>
          <a:bodyPr/>
          <a:lstStyle/>
          <a:p>
            <a:pPr algn="l"/>
            <a:r>
              <a:rPr lang="de-DE"/>
              <a:t>Stephane Pietri SFS/SFR, Control Workshop 2024</a:t>
            </a:r>
            <a:endParaRPr lang="de-DE" dirty="0"/>
          </a:p>
        </p:txBody>
      </p:sp>
    </p:spTree>
    <p:extLst>
      <p:ext uri="{BB962C8B-B14F-4D97-AF65-F5344CB8AC3E}">
        <p14:creationId xmlns:p14="http://schemas.microsoft.com/office/powerpoint/2010/main" val="574309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22AC-5EAE-4633-838F-DCBD95CBF356}"/>
              </a:ext>
            </a:extLst>
          </p:cNvPr>
          <p:cNvSpPr>
            <a:spLocks noGrp="1"/>
          </p:cNvSpPr>
          <p:nvPr>
            <p:ph type="title"/>
          </p:nvPr>
        </p:nvSpPr>
        <p:spPr/>
        <p:txBody>
          <a:bodyPr/>
          <a:lstStyle/>
          <a:p>
            <a:r>
              <a:rPr lang="en-US" dirty="0"/>
              <a:t>Commissioning organization, </a:t>
            </a:r>
            <a:r>
              <a:rPr lang="en-US"/>
              <a:t>ideas (to be discussed)</a:t>
            </a:r>
            <a:endParaRPr lang="en-CA" dirty="0"/>
          </a:p>
        </p:txBody>
      </p:sp>
      <p:sp>
        <p:nvSpPr>
          <p:cNvPr id="3" name="Content Placeholder 2">
            <a:extLst>
              <a:ext uri="{FF2B5EF4-FFF2-40B4-BE49-F238E27FC236}">
                <a16:creationId xmlns:a16="http://schemas.microsoft.com/office/drawing/2014/main" id="{705767BD-995E-4C15-83F0-8680D5CDA3CD}"/>
              </a:ext>
            </a:extLst>
          </p:cNvPr>
          <p:cNvSpPr>
            <a:spLocks noGrp="1"/>
          </p:cNvSpPr>
          <p:nvPr>
            <p:ph idx="1"/>
          </p:nvPr>
        </p:nvSpPr>
        <p:spPr/>
        <p:txBody>
          <a:bodyPr/>
          <a:lstStyle/>
          <a:p>
            <a:r>
              <a:rPr lang="en-US" dirty="0"/>
              <a:t>Phase 1, 2</a:t>
            </a:r>
          </a:p>
          <a:p>
            <a:pPr lvl="1"/>
            <a:r>
              <a:rPr lang="en-US" dirty="0"/>
              <a:t>system responsible, responsible for commissioning</a:t>
            </a:r>
          </a:p>
          <a:p>
            <a:pPr lvl="2"/>
            <a:r>
              <a:rPr lang="en-US" dirty="0"/>
              <a:t>up to two team working in parallel per system</a:t>
            </a:r>
          </a:p>
          <a:p>
            <a:pPr lvl="1"/>
            <a:r>
              <a:rPr lang="en-US" dirty="0"/>
              <a:t>coordination from commissioning teams</a:t>
            </a:r>
          </a:p>
          <a:p>
            <a:pPr lvl="1"/>
            <a:endParaRPr lang="en-US" dirty="0"/>
          </a:p>
          <a:p>
            <a:r>
              <a:rPr lang="en-US" dirty="0"/>
              <a:t>Phase 3, 4 </a:t>
            </a:r>
          </a:p>
          <a:p>
            <a:pPr lvl="1"/>
            <a:r>
              <a:rPr lang="en-US" dirty="0"/>
              <a:t>commissioning more centrally managed</a:t>
            </a:r>
          </a:p>
          <a:p>
            <a:pPr lvl="1"/>
            <a:r>
              <a:rPr lang="en-US" dirty="0"/>
              <a:t>use of sequencer where possible</a:t>
            </a:r>
          </a:p>
          <a:p>
            <a:pPr lvl="1"/>
            <a:r>
              <a:rPr lang="en-US" dirty="0"/>
              <a:t>for beam operation (plan several months), rotating coordinator, daily report</a:t>
            </a:r>
          </a:p>
          <a:p>
            <a:pPr lvl="2"/>
            <a:r>
              <a:rPr lang="en-US" dirty="0"/>
              <a:t>weekly objective</a:t>
            </a:r>
          </a:p>
          <a:p>
            <a:pPr lvl="2"/>
            <a:r>
              <a:rPr lang="en-US" dirty="0"/>
              <a:t>team/operation in shifts (with shift leader)</a:t>
            </a:r>
          </a:p>
          <a:p>
            <a:pPr lvl="2"/>
            <a:r>
              <a:rPr lang="en-US" dirty="0"/>
              <a:t>we expect people have the same goal at hand</a:t>
            </a:r>
          </a:p>
          <a:p>
            <a:pPr lvl="1"/>
            <a:endParaRPr lang="en-US" dirty="0"/>
          </a:p>
          <a:p>
            <a:endParaRPr lang="en-CA" dirty="0"/>
          </a:p>
        </p:txBody>
      </p:sp>
      <p:sp>
        <p:nvSpPr>
          <p:cNvPr id="4" name="Slide Number Placeholder 3">
            <a:extLst>
              <a:ext uri="{FF2B5EF4-FFF2-40B4-BE49-F238E27FC236}">
                <a16:creationId xmlns:a16="http://schemas.microsoft.com/office/drawing/2014/main" id="{F4A271C9-23AF-498D-A565-79888D7FDC98}"/>
              </a:ext>
            </a:extLst>
          </p:cNvPr>
          <p:cNvSpPr>
            <a:spLocks noGrp="1"/>
          </p:cNvSpPr>
          <p:nvPr>
            <p:ph type="sldNum" sz="quarter" idx="12"/>
          </p:nvPr>
        </p:nvSpPr>
        <p:spPr/>
        <p:txBody>
          <a:bodyPr/>
          <a:lstStyle/>
          <a:p>
            <a:fld id="{125CBDDA-5CCF-8748-8988-9DC6C8981774}" type="slidenum">
              <a:rPr lang="de-DE" smtClean="0"/>
              <a:t>33</a:t>
            </a:fld>
            <a:endParaRPr lang="de-DE"/>
          </a:p>
        </p:txBody>
      </p:sp>
      <p:sp>
        <p:nvSpPr>
          <p:cNvPr id="5" name="Date Placeholder 4">
            <a:extLst>
              <a:ext uri="{FF2B5EF4-FFF2-40B4-BE49-F238E27FC236}">
                <a16:creationId xmlns:a16="http://schemas.microsoft.com/office/drawing/2014/main" id="{3EE2F474-8C7E-4CDC-8176-5F6CFB6F49FD}"/>
              </a:ext>
            </a:extLst>
          </p:cNvPr>
          <p:cNvSpPr>
            <a:spLocks noGrp="1"/>
          </p:cNvSpPr>
          <p:nvPr>
            <p:ph type="dt" sz="half" idx="2"/>
          </p:nvPr>
        </p:nvSpPr>
        <p:spPr/>
        <p:txBody>
          <a:bodyPr/>
          <a:lstStyle/>
          <a:p>
            <a:r>
              <a:rPr lang="en-US"/>
              <a:t>11.11.24</a:t>
            </a:r>
            <a:endParaRPr lang="de-DE" dirty="0"/>
          </a:p>
        </p:txBody>
      </p:sp>
      <p:sp>
        <p:nvSpPr>
          <p:cNvPr id="6" name="Footer Placeholder 5">
            <a:extLst>
              <a:ext uri="{FF2B5EF4-FFF2-40B4-BE49-F238E27FC236}">
                <a16:creationId xmlns:a16="http://schemas.microsoft.com/office/drawing/2014/main" id="{FF8C9937-1FD5-4482-9A5C-720277F5CB25}"/>
              </a:ext>
            </a:extLst>
          </p:cNvPr>
          <p:cNvSpPr>
            <a:spLocks noGrp="1"/>
          </p:cNvSpPr>
          <p:nvPr>
            <p:ph type="ftr" sz="quarter" idx="3"/>
          </p:nvPr>
        </p:nvSpPr>
        <p:spPr/>
        <p:txBody>
          <a:bodyPr/>
          <a:lstStyle/>
          <a:p>
            <a:pPr algn="l"/>
            <a:r>
              <a:rPr lang="de-DE"/>
              <a:t>Stephane Pietri SFS/SFR, Control Workshop 2024</a:t>
            </a:r>
            <a:endParaRPr lang="de-DE" dirty="0"/>
          </a:p>
        </p:txBody>
      </p:sp>
    </p:spTree>
    <p:extLst>
      <p:ext uri="{BB962C8B-B14F-4D97-AF65-F5344CB8AC3E}">
        <p14:creationId xmlns:p14="http://schemas.microsoft.com/office/powerpoint/2010/main" val="3253607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D673-25D0-4BC9-9761-7121B830A8A9}"/>
              </a:ext>
            </a:extLst>
          </p:cNvPr>
          <p:cNvSpPr>
            <a:spLocks noGrp="1"/>
          </p:cNvSpPr>
          <p:nvPr>
            <p:ph type="title"/>
          </p:nvPr>
        </p:nvSpPr>
        <p:spPr/>
        <p:txBody>
          <a:bodyPr/>
          <a:lstStyle/>
          <a:p>
            <a:r>
              <a:rPr lang="en-US" dirty="0"/>
              <a:t>Last thought</a:t>
            </a:r>
            <a:endParaRPr lang="en-CA" dirty="0"/>
          </a:p>
        </p:txBody>
      </p:sp>
      <p:sp>
        <p:nvSpPr>
          <p:cNvPr id="3" name="Content Placeholder 2">
            <a:extLst>
              <a:ext uri="{FF2B5EF4-FFF2-40B4-BE49-F238E27FC236}">
                <a16:creationId xmlns:a16="http://schemas.microsoft.com/office/drawing/2014/main" id="{DD5FE9D8-54D1-4C1C-8D52-D78E6473CC64}"/>
              </a:ext>
            </a:extLst>
          </p:cNvPr>
          <p:cNvSpPr>
            <a:spLocks noGrp="1"/>
          </p:cNvSpPr>
          <p:nvPr>
            <p:ph idx="1"/>
          </p:nvPr>
        </p:nvSpPr>
        <p:spPr/>
        <p:txBody>
          <a:bodyPr/>
          <a:lstStyle/>
          <a:p>
            <a:r>
              <a:rPr lang="en-US" dirty="0"/>
              <a:t>Super-FRS commissioning will be a interesting culture mix:</a:t>
            </a:r>
          </a:p>
          <a:p>
            <a:pPr lvl="1"/>
            <a:r>
              <a:rPr lang="en-US" dirty="0"/>
              <a:t>Nuclear Experimental Physics (SFS)</a:t>
            </a:r>
          </a:p>
          <a:p>
            <a:pPr lvl="1"/>
            <a:r>
              <a:rPr lang="en-US" dirty="0"/>
              <a:t>Support from operation/machine oriented physicists  (SFC/ commissioning team)</a:t>
            </a:r>
          </a:p>
          <a:p>
            <a:pPr lvl="1"/>
            <a:r>
              <a:rPr lang="en-US" dirty="0"/>
              <a:t>some reporting (QUA.. PMO)</a:t>
            </a:r>
          </a:p>
          <a:p>
            <a:pPr marL="342900" lvl="1" indent="0">
              <a:buNone/>
            </a:pPr>
            <a:endParaRPr lang="en-US" dirty="0"/>
          </a:p>
          <a:p>
            <a:pPr marL="0" indent="0">
              <a:buNone/>
            </a:pPr>
            <a:r>
              <a:rPr lang="en-US" dirty="0"/>
              <a:t>       …. let’s try to learn from each others!</a:t>
            </a:r>
            <a:endParaRPr lang="en-CA" dirty="0"/>
          </a:p>
        </p:txBody>
      </p:sp>
      <p:sp>
        <p:nvSpPr>
          <p:cNvPr id="4" name="Date Placeholder 3">
            <a:extLst>
              <a:ext uri="{FF2B5EF4-FFF2-40B4-BE49-F238E27FC236}">
                <a16:creationId xmlns:a16="http://schemas.microsoft.com/office/drawing/2014/main" id="{068A3943-FE04-4871-A81A-DB52B4CCB29D}"/>
              </a:ext>
            </a:extLst>
          </p:cNvPr>
          <p:cNvSpPr>
            <a:spLocks noGrp="1"/>
          </p:cNvSpPr>
          <p:nvPr>
            <p:ph type="dt" sz="half" idx="2"/>
          </p:nvPr>
        </p:nvSpPr>
        <p:spPr/>
        <p:txBody>
          <a:bodyPr/>
          <a:lstStyle/>
          <a:p>
            <a:r>
              <a:rPr lang="en-US"/>
              <a:t>11.11.24</a:t>
            </a:r>
            <a:endParaRPr lang="de-DE" dirty="0"/>
          </a:p>
        </p:txBody>
      </p:sp>
      <p:sp>
        <p:nvSpPr>
          <p:cNvPr id="5" name="Footer Placeholder 4">
            <a:extLst>
              <a:ext uri="{FF2B5EF4-FFF2-40B4-BE49-F238E27FC236}">
                <a16:creationId xmlns:a16="http://schemas.microsoft.com/office/drawing/2014/main" id="{E130B5FF-F6E1-4A9B-A8EF-4CD9252A685F}"/>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6" name="Slide Number Placeholder 5">
            <a:extLst>
              <a:ext uri="{FF2B5EF4-FFF2-40B4-BE49-F238E27FC236}">
                <a16:creationId xmlns:a16="http://schemas.microsoft.com/office/drawing/2014/main" id="{2B9A9426-EACA-4F3A-8C7C-75C06971B040}"/>
              </a:ext>
            </a:extLst>
          </p:cNvPr>
          <p:cNvSpPr>
            <a:spLocks noGrp="1"/>
          </p:cNvSpPr>
          <p:nvPr>
            <p:ph type="sldNum" sz="quarter" idx="12"/>
          </p:nvPr>
        </p:nvSpPr>
        <p:spPr/>
        <p:txBody>
          <a:bodyPr/>
          <a:lstStyle/>
          <a:p>
            <a:fld id="{125CBDDA-5CCF-8748-8988-9DC6C8981774}" type="slidenum">
              <a:rPr lang="de-DE" smtClean="0"/>
              <a:t>34</a:t>
            </a:fld>
            <a:endParaRPr lang="de-DE"/>
          </a:p>
        </p:txBody>
      </p:sp>
    </p:spTree>
    <p:extLst>
      <p:ext uri="{BB962C8B-B14F-4D97-AF65-F5344CB8AC3E}">
        <p14:creationId xmlns:p14="http://schemas.microsoft.com/office/powerpoint/2010/main" val="2988696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B18B-B83E-4885-9BB6-F369CD2458D0}"/>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4A850334-C913-483F-9130-F68FF13B2FEC}"/>
              </a:ext>
            </a:extLst>
          </p:cNvPr>
          <p:cNvSpPr>
            <a:spLocks noGrp="1"/>
          </p:cNvSpPr>
          <p:nvPr>
            <p:ph idx="1"/>
          </p:nvPr>
        </p:nvSpPr>
        <p:spPr/>
        <p:txBody>
          <a:bodyPr/>
          <a:lstStyle/>
          <a:p>
            <a:pPr marL="0" indent="0" algn="ctr">
              <a:buNone/>
            </a:pPr>
            <a:r>
              <a:rPr lang="en-US" dirty="0"/>
              <a:t>My thanks to:</a:t>
            </a:r>
          </a:p>
          <a:p>
            <a:pPr marL="0" indent="0">
              <a:buNone/>
            </a:pPr>
            <a:endParaRPr lang="en-US" dirty="0"/>
          </a:p>
          <a:p>
            <a:pPr marL="0" indent="0" algn="ctr">
              <a:buNone/>
            </a:pPr>
            <a:r>
              <a:rPr lang="en-US" dirty="0"/>
              <a:t> Seva Kamerdzhiev, Marie Cabioch, Marina Gorda, Stephan Reimann, </a:t>
            </a:r>
          </a:p>
          <a:p>
            <a:pPr marL="0" indent="0" algn="ctr">
              <a:buNone/>
            </a:pPr>
            <a:r>
              <a:rPr lang="en-US" dirty="0"/>
              <a:t>Heike Marcocelli, Valentina Ricciardi.</a:t>
            </a:r>
            <a:endParaRPr lang="en-CA" dirty="0"/>
          </a:p>
        </p:txBody>
      </p:sp>
      <p:sp>
        <p:nvSpPr>
          <p:cNvPr id="4" name="Date Placeholder 3">
            <a:extLst>
              <a:ext uri="{FF2B5EF4-FFF2-40B4-BE49-F238E27FC236}">
                <a16:creationId xmlns:a16="http://schemas.microsoft.com/office/drawing/2014/main" id="{3626C031-731A-42AB-9CFB-972225D7555E}"/>
              </a:ext>
            </a:extLst>
          </p:cNvPr>
          <p:cNvSpPr>
            <a:spLocks noGrp="1"/>
          </p:cNvSpPr>
          <p:nvPr>
            <p:ph type="dt" sz="half" idx="2"/>
          </p:nvPr>
        </p:nvSpPr>
        <p:spPr/>
        <p:txBody>
          <a:bodyPr/>
          <a:lstStyle/>
          <a:p>
            <a:r>
              <a:rPr lang="en-US"/>
              <a:t>11.11.24</a:t>
            </a:r>
            <a:endParaRPr lang="de-DE" dirty="0"/>
          </a:p>
        </p:txBody>
      </p:sp>
      <p:sp>
        <p:nvSpPr>
          <p:cNvPr id="5" name="Footer Placeholder 4">
            <a:extLst>
              <a:ext uri="{FF2B5EF4-FFF2-40B4-BE49-F238E27FC236}">
                <a16:creationId xmlns:a16="http://schemas.microsoft.com/office/drawing/2014/main" id="{6E38EC2D-109C-4A32-A91B-F6BD1DACA770}"/>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6" name="Slide Number Placeholder 5">
            <a:extLst>
              <a:ext uri="{FF2B5EF4-FFF2-40B4-BE49-F238E27FC236}">
                <a16:creationId xmlns:a16="http://schemas.microsoft.com/office/drawing/2014/main" id="{82E3D31B-7AE9-4DC4-8A26-D433A58CEDB5}"/>
              </a:ext>
            </a:extLst>
          </p:cNvPr>
          <p:cNvSpPr>
            <a:spLocks noGrp="1"/>
          </p:cNvSpPr>
          <p:nvPr>
            <p:ph type="sldNum" sz="quarter" idx="12"/>
          </p:nvPr>
        </p:nvSpPr>
        <p:spPr/>
        <p:txBody>
          <a:bodyPr/>
          <a:lstStyle/>
          <a:p>
            <a:fld id="{125CBDDA-5CCF-8748-8988-9DC6C8981774}" type="slidenum">
              <a:rPr lang="de-DE" smtClean="0"/>
              <a:t>35</a:t>
            </a:fld>
            <a:endParaRPr lang="de-DE"/>
          </a:p>
        </p:txBody>
      </p:sp>
    </p:spTree>
    <p:extLst>
      <p:ext uri="{BB962C8B-B14F-4D97-AF65-F5344CB8AC3E}">
        <p14:creationId xmlns:p14="http://schemas.microsoft.com/office/powerpoint/2010/main" val="1084685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A41D-BE52-4DDD-A804-4A68DD44E9E4}"/>
              </a:ext>
            </a:extLst>
          </p:cNvPr>
          <p:cNvSpPr>
            <a:spLocks noGrp="1"/>
          </p:cNvSpPr>
          <p:nvPr>
            <p:ph type="title"/>
          </p:nvPr>
        </p:nvSpPr>
        <p:spPr/>
        <p:txBody>
          <a:bodyPr/>
          <a:lstStyle/>
          <a:p>
            <a:r>
              <a:rPr lang="en-US" dirty="0"/>
              <a:t>plans</a:t>
            </a:r>
            <a:endParaRPr lang="en-CA" dirty="0"/>
          </a:p>
        </p:txBody>
      </p:sp>
      <p:sp>
        <p:nvSpPr>
          <p:cNvPr id="3" name="Content Placeholder 2">
            <a:extLst>
              <a:ext uri="{FF2B5EF4-FFF2-40B4-BE49-F238E27FC236}">
                <a16:creationId xmlns:a16="http://schemas.microsoft.com/office/drawing/2014/main" id="{B129D956-B03C-49AF-8712-1D1F3C23FBAC}"/>
              </a:ext>
            </a:extLst>
          </p:cNvPr>
          <p:cNvSpPr>
            <a:spLocks noGrp="1"/>
          </p:cNvSpPr>
          <p:nvPr>
            <p:ph idx="1"/>
          </p:nvPr>
        </p:nvSpPr>
        <p:spPr/>
        <p:txBody>
          <a:bodyPr/>
          <a:lstStyle/>
          <a:p>
            <a:r>
              <a:rPr lang="en-US" dirty="0"/>
              <a:t>plan your work and work you plan!!!</a:t>
            </a:r>
          </a:p>
          <a:p>
            <a:r>
              <a:rPr lang="en-US" dirty="0"/>
              <a:t>Installation Readiness Release (</a:t>
            </a:r>
            <a:r>
              <a:rPr lang="en-US" dirty="0" err="1"/>
              <a:t>Desy</a:t>
            </a:r>
            <a:r>
              <a:rPr lang="en-US" dirty="0"/>
              <a:t>)</a:t>
            </a:r>
          </a:p>
          <a:p>
            <a:r>
              <a:rPr lang="en-US" dirty="0"/>
              <a:t>Components detail (ESS)</a:t>
            </a:r>
          </a:p>
          <a:p>
            <a:endParaRPr lang="en-CA" dirty="0"/>
          </a:p>
        </p:txBody>
      </p:sp>
      <p:sp>
        <p:nvSpPr>
          <p:cNvPr id="4" name="Slide Number Placeholder 3">
            <a:extLst>
              <a:ext uri="{FF2B5EF4-FFF2-40B4-BE49-F238E27FC236}">
                <a16:creationId xmlns:a16="http://schemas.microsoft.com/office/drawing/2014/main" id="{26D3490A-4F9E-45B0-B5C8-BC23C09702A4}"/>
              </a:ext>
            </a:extLst>
          </p:cNvPr>
          <p:cNvSpPr>
            <a:spLocks noGrp="1"/>
          </p:cNvSpPr>
          <p:nvPr>
            <p:ph type="sldNum" sz="quarter" idx="12"/>
          </p:nvPr>
        </p:nvSpPr>
        <p:spPr/>
        <p:txBody>
          <a:bodyPr/>
          <a:lstStyle/>
          <a:p>
            <a:fld id="{125CBDDA-5CCF-8748-8988-9DC6C8981774}" type="slidenum">
              <a:rPr lang="de-DE" smtClean="0"/>
              <a:t>36</a:t>
            </a:fld>
            <a:endParaRPr lang="de-DE"/>
          </a:p>
        </p:txBody>
      </p:sp>
      <p:sp>
        <p:nvSpPr>
          <p:cNvPr id="5" name="Date Placeholder 4">
            <a:extLst>
              <a:ext uri="{FF2B5EF4-FFF2-40B4-BE49-F238E27FC236}">
                <a16:creationId xmlns:a16="http://schemas.microsoft.com/office/drawing/2014/main" id="{17AA28A1-FD41-413D-B663-8204CE09E7FF}"/>
              </a:ext>
            </a:extLst>
          </p:cNvPr>
          <p:cNvSpPr>
            <a:spLocks noGrp="1"/>
          </p:cNvSpPr>
          <p:nvPr>
            <p:ph type="dt" sz="half" idx="2"/>
          </p:nvPr>
        </p:nvSpPr>
        <p:spPr/>
        <p:txBody>
          <a:bodyPr/>
          <a:lstStyle/>
          <a:p>
            <a:r>
              <a:rPr lang="en-US"/>
              <a:t>11.11.24</a:t>
            </a:r>
            <a:endParaRPr lang="de-DE" dirty="0"/>
          </a:p>
        </p:txBody>
      </p:sp>
      <p:sp>
        <p:nvSpPr>
          <p:cNvPr id="6" name="Footer Placeholder 5">
            <a:extLst>
              <a:ext uri="{FF2B5EF4-FFF2-40B4-BE49-F238E27FC236}">
                <a16:creationId xmlns:a16="http://schemas.microsoft.com/office/drawing/2014/main" id="{F8A24DA7-11C1-44D6-A3DC-32F058266117}"/>
              </a:ext>
            </a:extLst>
          </p:cNvPr>
          <p:cNvSpPr>
            <a:spLocks noGrp="1"/>
          </p:cNvSpPr>
          <p:nvPr>
            <p:ph type="ftr" sz="quarter" idx="3"/>
          </p:nvPr>
        </p:nvSpPr>
        <p:spPr/>
        <p:txBody>
          <a:bodyPr/>
          <a:lstStyle/>
          <a:p>
            <a:pPr algn="l"/>
            <a:r>
              <a:rPr lang="de-DE"/>
              <a:t>Stephane Pietri SFS/SFR, Control Workshop 2024</a:t>
            </a:r>
            <a:endParaRPr lang="de-DE" dirty="0"/>
          </a:p>
        </p:txBody>
      </p:sp>
    </p:spTree>
    <p:extLst>
      <p:ext uri="{BB962C8B-B14F-4D97-AF65-F5344CB8AC3E}">
        <p14:creationId xmlns:p14="http://schemas.microsoft.com/office/powerpoint/2010/main" val="3024061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1" y="574350"/>
            <a:ext cx="6772503" cy="3944999"/>
          </a:xfrm>
          <a:prstGeom prst="rect">
            <a:avLst/>
          </a:prstGeom>
        </p:spPr>
      </p:pic>
      <p:sp>
        <p:nvSpPr>
          <p:cNvPr id="3" name="TextBox 2"/>
          <p:cNvSpPr txBox="1"/>
          <p:nvPr/>
        </p:nvSpPr>
        <p:spPr>
          <a:xfrm>
            <a:off x="1425731" y="114665"/>
            <a:ext cx="2703805" cy="620170"/>
          </a:xfrm>
          <a:prstGeom prst="rect">
            <a:avLst/>
          </a:prstGeom>
          <a:noFill/>
        </p:spPr>
        <p:txBody>
          <a:bodyPr wrap="square" rtlCol="0">
            <a:spAutoFit/>
          </a:bodyPr>
          <a:lstStyle/>
          <a:p>
            <a:r>
              <a:rPr lang="en-GB" sz="1715" b="1" dirty="0">
                <a:solidFill>
                  <a:srgbClr val="002060"/>
                </a:solidFill>
              </a:rPr>
              <a:t>Local Cryogenics Branches</a:t>
            </a:r>
          </a:p>
        </p:txBody>
      </p:sp>
    </p:spTree>
    <p:extLst>
      <p:ext uri="{BB962C8B-B14F-4D97-AF65-F5344CB8AC3E}">
        <p14:creationId xmlns:p14="http://schemas.microsoft.com/office/powerpoint/2010/main" val="79732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465" y="191234"/>
            <a:ext cx="8930650" cy="369332"/>
          </a:xfrm>
          <a:prstGeom prst="rect">
            <a:avLst/>
          </a:prstGeom>
          <a:noFill/>
        </p:spPr>
        <p:txBody>
          <a:bodyPr wrap="none" rtlCol="0">
            <a:spAutoFit/>
          </a:bodyPr>
          <a:lstStyle/>
          <a:p>
            <a:r>
              <a:rPr lang="en-US" b="1" dirty="0">
                <a:solidFill>
                  <a:srgbClr val="0070C0"/>
                </a:solidFill>
              </a:rPr>
              <a:t>Commissioning need to be done in parallel to installation (as much as possible)</a:t>
            </a:r>
          </a:p>
        </p:txBody>
      </p:sp>
      <p:pic>
        <p:nvPicPr>
          <p:cNvPr id="3" name="Picture 2"/>
          <p:cNvPicPr>
            <a:picLocks noChangeAspect="1"/>
          </p:cNvPicPr>
          <p:nvPr/>
        </p:nvPicPr>
        <p:blipFill rotWithShape="1">
          <a:blip r:embed="rId2"/>
          <a:srcRect l="809"/>
          <a:stretch/>
        </p:blipFill>
        <p:spPr>
          <a:xfrm>
            <a:off x="64294" y="532964"/>
            <a:ext cx="8243888" cy="4209294"/>
          </a:xfrm>
          <a:prstGeom prst="rect">
            <a:avLst/>
          </a:prstGeom>
        </p:spPr>
      </p:pic>
      <p:sp>
        <p:nvSpPr>
          <p:cNvPr id="4" name="TextBox 3"/>
          <p:cNvSpPr txBox="1"/>
          <p:nvPr/>
        </p:nvSpPr>
        <p:spPr>
          <a:xfrm>
            <a:off x="250032" y="4779169"/>
            <a:ext cx="8717451" cy="300082"/>
          </a:xfrm>
          <a:prstGeom prst="rect">
            <a:avLst/>
          </a:prstGeom>
          <a:noFill/>
        </p:spPr>
        <p:txBody>
          <a:bodyPr wrap="none" rtlCol="0">
            <a:spAutoFit/>
          </a:bodyPr>
          <a:lstStyle/>
          <a:p>
            <a:r>
              <a:rPr lang="en-US" sz="1350" dirty="0"/>
              <a:t>Integration test could be done “per installation block”  </a:t>
            </a:r>
            <a:r>
              <a:rPr lang="en-US" sz="1350" dirty="0">
                <a:sym typeface="Wingdings" panose="05000000000000000000" pitchFamily="2" charset="2"/>
              </a:rPr>
              <a:t>  main question: </a:t>
            </a:r>
            <a:r>
              <a:rPr lang="en-US" sz="1350" dirty="0" err="1">
                <a:sym typeface="Wingdings" panose="05000000000000000000" pitchFamily="2" charset="2"/>
              </a:rPr>
              <a:t>Cryo</a:t>
            </a:r>
            <a:r>
              <a:rPr lang="en-US" sz="1350" dirty="0">
                <a:sym typeface="Wingdings" panose="05000000000000000000" pitchFamily="2" charset="2"/>
              </a:rPr>
              <a:t> commissioning (no info possible)!</a:t>
            </a:r>
            <a:endParaRPr lang="en-CA" sz="1350" dirty="0"/>
          </a:p>
        </p:txBody>
      </p:sp>
      <p:sp>
        <p:nvSpPr>
          <p:cNvPr id="5" name="Date Placeholder 4">
            <a:extLst>
              <a:ext uri="{FF2B5EF4-FFF2-40B4-BE49-F238E27FC236}">
                <a16:creationId xmlns:a16="http://schemas.microsoft.com/office/drawing/2014/main" id="{A20F9DDA-0D83-40FB-A49E-044D7DF7D1E9}"/>
              </a:ext>
            </a:extLst>
          </p:cNvPr>
          <p:cNvSpPr>
            <a:spLocks noGrp="1"/>
          </p:cNvSpPr>
          <p:nvPr>
            <p:ph type="dt" sz="half" idx="2"/>
          </p:nvPr>
        </p:nvSpPr>
        <p:spPr/>
        <p:txBody>
          <a:bodyPr/>
          <a:lstStyle/>
          <a:p>
            <a:r>
              <a:rPr lang="en-US"/>
              <a:t>11.11.24</a:t>
            </a:r>
            <a:endParaRPr lang="de-DE" dirty="0"/>
          </a:p>
        </p:txBody>
      </p:sp>
      <p:sp>
        <p:nvSpPr>
          <p:cNvPr id="6" name="Footer Placeholder 5">
            <a:extLst>
              <a:ext uri="{FF2B5EF4-FFF2-40B4-BE49-F238E27FC236}">
                <a16:creationId xmlns:a16="http://schemas.microsoft.com/office/drawing/2014/main" id="{399E337F-38CD-4246-8049-81D6493E4D7A}"/>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7" name="Slide Number Placeholder 6">
            <a:extLst>
              <a:ext uri="{FF2B5EF4-FFF2-40B4-BE49-F238E27FC236}">
                <a16:creationId xmlns:a16="http://schemas.microsoft.com/office/drawing/2014/main" id="{F2654A94-0DAC-4B51-BABC-6BDCFED1262D}"/>
              </a:ext>
            </a:extLst>
          </p:cNvPr>
          <p:cNvSpPr>
            <a:spLocks noGrp="1"/>
          </p:cNvSpPr>
          <p:nvPr>
            <p:ph type="sldNum" sz="quarter" idx="12"/>
          </p:nvPr>
        </p:nvSpPr>
        <p:spPr/>
        <p:txBody>
          <a:bodyPr/>
          <a:lstStyle/>
          <a:p>
            <a:fld id="{125CBDDA-5CCF-8748-8988-9DC6C8981774}" type="slidenum">
              <a:rPr lang="de-DE" smtClean="0"/>
              <a:t>38</a:t>
            </a:fld>
            <a:endParaRPr lang="de-DE"/>
          </a:p>
        </p:txBody>
      </p:sp>
    </p:spTree>
    <p:extLst>
      <p:ext uri="{BB962C8B-B14F-4D97-AF65-F5344CB8AC3E}">
        <p14:creationId xmlns:p14="http://schemas.microsoft.com/office/powerpoint/2010/main" val="3754153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51122" y="92785"/>
            <a:ext cx="8973884" cy="415498"/>
          </a:xfrm>
          <a:prstGeom prst="rect">
            <a:avLst/>
          </a:prstGeom>
        </p:spPr>
        <p:txBody>
          <a:bodyPr wrap="square">
            <a:spAutoFit/>
          </a:bodyPr>
          <a:lstStyle/>
          <a:p>
            <a:pPr algn="ctr" defTabSz="326629">
              <a:spcAft>
                <a:spcPts val="417"/>
              </a:spcAft>
            </a:pPr>
            <a:r>
              <a:rPr lang="en-GB" sz="2100" b="1" dirty="0">
                <a:solidFill>
                  <a:srgbClr val="002060"/>
                </a:solidFill>
                <a:effectLst>
                  <a:outerShdw blurRad="38100" dist="38100" dir="2700000" algn="tl">
                    <a:srgbClr val="000000">
                      <a:alpha val="43137"/>
                    </a:srgbClr>
                  </a:outerShdw>
                </a:effectLst>
                <a:latin typeface="Calibri" panose="020F0502020204030204"/>
              </a:rPr>
              <a:t>Assembly Units</a:t>
            </a:r>
          </a:p>
        </p:txBody>
      </p:sp>
      <p:sp>
        <p:nvSpPr>
          <p:cNvPr id="8" name="Rectangle 7"/>
          <p:cNvSpPr/>
          <p:nvPr/>
        </p:nvSpPr>
        <p:spPr>
          <a:xfrm>
            <a:off x="7700131" y="4411442"/>
            <a:ext cx="1418978" cy="249748"/>
          </a:xfrm>
          <a:prstGeom prst="rect">
            <a:avLst/>
          </a:prstGeom>
        </p:spPr>
        <p:txBody>
          <a:bodyPr wrap="none">
            <a:spAutoFit/>
          </a:bodyPr>
          <a:lstStyle/>
          <a:p>
            <a:pPr defTabSz="685762"/>
            <a:r>
              <a:rPr lang="en-GB" sz="1023" b="1" dirty="0">
                <a:solidFill>
                  <a:prstClr val="black"/>
                </a:solidFill>
                <a:latin typeface="Calibri" panose="020F0502020204030204"/>
              </a:rPr>
              <a:t>Installation: Super-FRS</a:t>
            </a:r>
            <a:endParaRPr lang="de-DE" sz="1023" dirty="0">
              <a:solidFill>
                <a:prstClr val="black"/>
              </a:solidFill>
              <a:latin typeface="Calibri" panose="020F0502020204030204"/>
            </a:endParaRPr>
          </a:p>
        </p:txBody>
      </p:sp>
      <p:sp>
        <p:nvSpPr>
          <p:cNvPr id="9" name="Rectangle 8"/>
          <p:cNvSpPr/>
          <p:nvPr/>
        </p:nvSpPr>
        <p:spPr>
          <a:xfrm>
            <a:off x="7700131" y="4604159"/>
            <a:ext cx="1319592" cy="249748"/>
          </a:xfrm>
          <a:prstGeom prst="rect">
            <a:avLst/>
          </a:prstGeom>
        </p:spPr>
        <p:txBody>
          <a:bodyPr wrap="none">
            <a:spAutoFit/>
          </a:bodyPr>
          <a:lstStyle/>
          <a:p>
            <a:pPr defTabSz="685762"/>
            <a:r>
              <a:rPr lang="en-GB" sz="1023" b="1" dirty="0">
                <a:solidFill>
                  <a:srgbClr val="9DC3E6"/>
                </a:solidFill>
                <a:latin typeface="Calibri" panose="020F0502020204030204"/>
              </a:rPr>
              <a:t>Installation: NUSTAR</a:t>
            </a:r>
            <a:endParaRPr lang="de-DE" sz="1023" dirty="0">
              <a:solidFill>
                <a:prstClr val="black"/>
              </a:solidFill>
              <a:latin typeface="Calibri" panose="020F0502020204030204"/>
            </a:endParaRPr>
          </a:p>
        </p:txBody>
      </p:sp>
      <p:grpSp>
        <p:nvGrpSpPr>
          <p:cNvPr id="12" name="Group 11"/>
          <p:cNvGrpSpPr/>
          <p:nvPr/>
        </p:nvGrpSpPr>
        <p:grpSpPr>
          <a:xfrm>
            <a:off x="-28863" y="762052"/>
            <a:ext cx="9172850" cy="4424585"/>
            <a:chOff x="243647" y="861650"/>
            <a:chExt cx="12417621" cy="6034911"/>
          </a:xfrm>
        </p:grpSpPr>
        <p:grpSp>
          <p:nvGrpSpPr>
            <p:cNvPr id="13" name="Group 12"/>
            <p:cNvGrpSpPr/>
            <p:nvPr/>
          </p:nvGrpSpPr>
          <p:grpSpPr>
            <a:xfrm>
              <a:off x="243647" y="861650"/>
              <a:ext cx="12417621" cy="6034911"/>
              <a:chOff x="-12375" y="227554"/>
              <a:chExt cx="12748779" cy="6195852"/>
            </a:xfrm>
          </p:grpSpPr>
          <p:grpSp>
            <p:nvGrpSpPr>
              <p:cNvPr id="15" name="Group 14"/>
              <p:cNvGrpSpPr/>
              <p:nvPr/>
            </p:nvGrpSpPr>
            <p:grpSpPr>
              <a:xfrm>
                <a:off x="126743" y="371364"/>
                <a:ext cx="12554660" cy="5618285"/>
                <a:chOff x="228600" y="1213337"/>
                <a:chExt cx="12554660" cy="5618285"/>
              </a:xfrm>
            </p:grpSpPr>
            <p:pic>
              <p:nvPicPr>
                <p:cNvPr id="151" name="Picture 150"/>
                <p:cNvPicPr>
                  <a:picLocks noChangeAspect="1"/>
                </p:cNvPicPr>
                <p:nvPr/>
              </p:nvPicPr>
              <p:blipFill rotWithShape="1">
                <a:blip r:embed="rId2"/>
                <a:srcRect l="10607" t="21545" b="12927"/>
                <a:stretch/>
              </p:blipFill>
              <p:spPr>
                <a:xfrm>
                  <a:off x="228600" y="1213337"/>
                  <a:ext cx="7847120" cy="3235571"/>
                </a:xfrm>
                <a:prstGeom prst="rect">
                  <a:avLst/>
                </a:prstGeom>
              </p:spPr>
            </p:pic>
            <p:pic>
              <p:nvPicPr>
                <p:cNvPr id="152" name="Picture 151"/>
                <p:cNvPicPr>
                  <a:picLocks noChangeAspect="1"/>
                </p:cNvPicPr>
                <p:nvPr/>
              </p:nvPicPr>
              <p:blipFill rotWithShape="1">
                <a:blip r:embed="rId3"/>
                <a:srcRect l="13989" t="12003" b="6978"/>
                <a:stretch/>
              </p:blipFill>
              <p:spPr>
                <a:xfrm>
                  <a:off x="5233010" y="2831122"/>
                  <a:ext cx="7550250" cy="4000500"/>
                </a:xfrm>
                <a:prstGeom prst="rect">
                  <a:avLst/>
                </a:prstGeom>
              </p:spPr>
            </p:pic>
          </p:grpSp>
          <p:sp>
            <p:nvSpPr>
              <p:cNvPr id="16" name="TextBox 15"/>
              <p:cNvSpPr txBox="1"/>
              <p:nvPr/>
            </p:nvSpPr>
            <p:spPr>
              <a:xfrm rot="14206949">
                <a:off x="-12863" y="1272386"/>
                <a:ext cx="610485"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LM_01</a:t>
                </a:r>
              </a:p>
            </p:txBody>
          </p:sp>
          <p:sp>
            <p:nvSpPr>
              <p:cNvPr id="17" name="TextBox 16"/>
              <p:cNvSpPr txBox="1"/>
              <p:nvPr/>
            </p:nvSpPr>
            <p:spPr>
              <a:xfrm rot="14207167">
                <a:off x="307292" y="1116992"/>
                <a:ext cx="543947"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LM_02</a:t>
                </a:r>
              </a:p>
            </p:txBody>
          </p:sp>
          <p:sp>
            <p:nvSpPr>
              <p:cNvPr id="18" name="TextBox 17"/>
              <p:cNvSpPr txBox="1"/>
              <p:nvPr/>
            </p:nvSpPr>
            <p:spPr>
              <a:xfrm rot="14173572">
                <a:off x="237434" y="1194589"/>
                <a:ext cx="44718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DC_01</a:t>
                </a:r>
              </a:p>
            </p:txBody>
          </p:sp>
          <p:sp>
            <p:nvSpPr>
              <p:cNvPr id="19" name="TextBox 18"/>
              <p:cNvSpPr txBox="1"/>
              <p:nvPr/>
            </p:nvSpPr>
            <p:spPr>
              <a:xfrm rot="14168985">
                <a:off x="632086" y="909062"/>
                <a:ext cx="4875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LM_03</a:t>
                </a:r>
              </a:p>
            </p:txBody>
          </p:sp>
          <p:sp>
            <p:nvSpPr>
              <p:cNvPr id="20" name="Rounded Rectangle 19"/>
              <p:cNvSpPr/>
              <p:nvPr/>
            </p:nvSpPr>
            <p:spPr>
              <a:xfrm rot="4468561" flipH="1" flipV="1">
                <a:off x="972001" y="954000"/>
                <a:ext cx="324000" cy="18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2"/>
                <a:endParaRPr lang="en-GB" sz="1315">
                  <a:solidFill>
                    <a:prstClr val="white"/>
                  </a:solidFill>
                  <a:latin typeface="Calibri" panose="020F0502020204030204"/>
                </a:endParaRPr>
              </a:p>
            </p:txBody>
          </p:sp>
          <p:sp>
            <p:nvSpPr>
              <p:cNvPr id="21" name="TextBox 20"/>
              <p:cNvSpPr txBox="1"/>
              <p:nvPr/>
            </p:nvSpPr>
            <p:spPr>
              <a:xfrm rot="14191939">
                <a:off x="815682" y="873863"/>
                <a:ext cx="447188"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TA</a:t>
                </a:r>
              </a:p>
            </p:txBody>
          </p:sp>
          <p:sp>
            <p:nvSpPr>
              <p:cNvPr id="22" name="TextBox 21"/>
              <p:cNvSpPr txBox="1"/>
              <p:nvPr/>
            </p:nvSpPr>
            <p:spPr>
              <a:xfrm rot="14132666">
                <a:off x="869538" y="718482"/>
                <a:ext cx="522331"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NC_QQ</a:t>
                </a:r>
              </a:p>
            </p:txBody>
          </p:sp>
          <p:sp>
            <p:nvSpPr>
              <p:cNvPr id="23" name="TextBox 22"/>
              <p:cNvSpPr txBox="1"/>
              <p:nvPr/>
            </p:nvSpPr>
            <p:spPr>
              <a:xfrm rot="14167072">
                <a:off x="1009061" y="674824"/>
                <a:ext cx="522331"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NC_QS</a:t>
                </a:r>
              </a:p>
            </p:txBody>
          </p:sp>
          <p:sp>
            <p:nvSpPr>
              <p:cNvPr id="24" name="TextBox 23"/>
              <p:cNvSpPr txBox="1"/>
              <p:nvPr/>
            </p:nvSpPr>
            <p:spPr>
              <a:xfrm rot="14617482">
                <a:off x="1156695" y="574247"/>
                <a:ext cx="522331"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NC_D1</a:t>
                </a:r>
              </a:p>
            </p:txBody>
          </p:sp>
          <p:sp>
            <p:nvSpPr>
              <p:cNvPr id="25" name="TextBox 24"/>
              <p:cNvSpPr txBox="1"/>
              <p:nvPr/>
            </p:nvSpPr>
            <p:spPr>
              <a:xfrm rot="15330380">
                <a:off x="1431776" y="433796"/>
                <a:ext cx="522331"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NC_D2</a:t>
                </a:r>
              </a:p>
            </p:txBody>
          </p:sp>
          <p:sp>
            <p:nvSpPr>
              <p:cNvPr id="26" name="TextBox 25"/>
              <p:cNvSpPr txBox="1"/>
              <p:nvPr/>
            </p:nvSpPr>
            <p:spPr>
              <a:xfrm rot="15985122">
                <a:off x="1730131" y="375614"/>
                <a:ext cx="522331"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NC_D3</a:t>
                </a:r>
              </a:p>
            </p:txBody>
          </p:sp>
          <p:sp>
            <p:nvSpPr>
              <p:cNvPr id="27" name="TextBox 26"/>
              <p:cNvSpPr txBox="1"/>
              <p:nvPr/>
            </p:nvSpPr>
            <p:spPr>
              <a:xfrm rot="14617482">
                <a:off x="1409238" y="450299"/>
                <a:ext cx="349200" cy="456901"/>
              </a:xfrm>
              <a:prstGeom prst="rect">
                <a:avLst/>
              </a:prstGeom>
              <a:noFill/>
            </p:spPr>
            <p:txBody>
              <a:bodyPr wrap="square" rtlCol="0">
                <a:spAutoFit/>
              </a:bodyPr>
              <a:lstStyle/>
              <a:p>
                <a:pPr defTabSz="685762"/>
                <a:r>
                  <a:rPr lang="en-GB" sz="512" b="1" dirty="0">
                    <a:solidFill>
                      <a:prstClr val="black"/>
                    </a:solidFill>
                    <a:latin typeface="Calibri" panose="020F0502020204030204"/>
                  </a:rPr>
                  <a:t>BC1</a:t>
                </a:r>
              </a:p>
            </p:txBody>
          </p:sp>
          <p:sp>
            <p:nvSpPr>
              <p:cNvPr id="28" name="TextBox 27"/>
              <p:cNvSpPr txBox="1"/>
              <p:nvPr/>
            </p:nvSpPr>
            <p:spPr>
              <a:xfrm rot="15664831">
                <a:off x="1680121" y="374305"/>
                <a:ext cx="349200" cy="456901"/>
              </a:xfrm>
              <a:prstGeom prst="rect">
                <a:avLst/>
              </a:prstGeom>
              <a:noFill/>
            </p:spPr>
            <p:txBody>
              <a:bodyPr wrap="square" rtlCol="0">
                <a:spAutoFit/>
              </a:bodyPr>
              <a:lstStyle/>
              <a:p>
                <a:pPr defTabSz="685762"/>
                <a:r>
                  <a:rPr lang="en-GB" sz="512" b="1" dirty="0">
                    <a:solidFill>
                      <a:prstClr val="black"/>
                    </a:solidFill>
                    <a:latin typeface="Calibri" panose="020F0502020204030204"/>
                  </a:rPr>
                  <a:t>BC2</a:t>
                </a:r>
              </a:p>
            </p:txBody>
          </p:sp>
          <p:sp>
            <p:nvSpPr>
              <p:cNvPr id="29" name="TextBox 28"/>
              <p:cNvSpPr txBox="1"/>
              <p:nvPr/>
            </p:nvSpPr>
            <p:spPr>
              <a:xfrm rot="16200000">
                <a:off x="1845039" y="370346"/>
                <a:ext cx="523438"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BC3</a:t>
                </a:r>
              </a:p>
            </p:txBody>
          </p:sp>
          <p:sp>
            <p:nvSpPr>
              <p:cNvPr id="30" name="TextBox 29"/>
              <p:cNvSpPr txBox="1"/>
              <p:nvPr/>
            </p:nvSpPr>
            <p:spPr>
              <a:xfrm rot="16200000">
                <a:off x="2069930" y="333631"/>
                <a:ext cx="4875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SM_01</a:t>
                </a:r>
              </a:p>
            </p:txBody>
          </p:sp>
          <p:sp>
            <p:nvSpPr>
              <p:cNvPr id="31" name="TextBox 30"/>
              <p:cNvSpPr txBox="1"/>
              <p:nvPr/>
            </p:nvSpPr>
            <p:spPr>
              <a:xfrm rot="16200000">
                <a:off x="2404949" y="338816"/>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SM_03</a:t>
                </a:r>
              </a:p>
            </p:txBody>
          </p:sp>
          <p:sp>
            <p:nvSpPr>
              <p:cNvPr id="32" name="TextBox 31"/>
              <p:cNvSpPr txBox="1"/>
              <p:nvPr/>
            </p:nvSpPr>
            <p:spPr>
              <a:xfrm rot="16200000">
                <a:off x="2223388" y="333631"/>
                <a:ext cx="4875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SM_02</a:t>
                </a:r>
              </a:p>
            </p:txBody>
          </p:sp>
          <p:sp>
            <p:nvSpPr>
              <p:cNvPr id="33" name="TextBox 32"/>
              <p:cNvSpPr txBox="1"/>
              <p:nvPr/>
            </p:nvSpPr>
            <p:spPr>
              <a:xfrm rot="16200000">
                <a:off x="2619979" y="358258"/>
                <a:ext cx="44718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DC_02</a:t>
                </a:r>
              </a:p>
            </p:txBody>
          </p:sp>
          <p:sp>
            <p:nvSpPr>
              <p:cNvPr id="34" name="TextBox 33"/>
              <p:cNvSpPr txBox="1"/>
              <p:nvPr/>
            </p:nvSpPr>
            <p:spPr>
              <a:xfrm rot="16200000">
                <a:off x="2788921" y="347482"/>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SM_04</a:t>
                </a:r>
              </a:p>
            </p:txBody>
          </p:sp>
          <p:sp>
            <p:nvSpPr>
              <p:cNvPr id="35" name="TextBox 34"/>
              <p:cNvSpPr txBox="1"/>
              <p:nvPr/>
            </p:nvSpPr>
            <p:spPr>
              <a:xfrm rot="16200000">
                <a:off x="2942415" y="347482"/>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SM_05</a:t>
                </a:r>
              </a:p>
            </p:txBody>
          </p:sp>
          <p:sp>
            <p:nvSpPr>
              <p:cNvPr id="36" name="TextBox 35"/>
              <p:cNvSpPr txBox="1"/>
              <p:nvPr/>
            </p:nvSpPr>
            <p:spPr>
              <a:xfrm rot="16200000">
                <a:off x="3098016" y="347482"/>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SM_06</a:t>
                </a:r>
              </a:p>
            </p:txBody>
          </p:sp>
          <p:sp>
            <p:nvSpPr>
              <p:cNvPr id="37" name="TextBox 36"/>
              <p:cNvSpPr txBox="1"/>
              <p:nvPr/>
            </p:nvSpPr>
            <p:spPr>
              <a:xfrm rot="16200000">
                <a:off x="3224969" y="346758"/>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SM_07</a:t>
                </a:r>
              </a:p>
            </p:txBody>
          </p:sp>
          <p:sp>
            <p:nvSpPr>
              <p:cNvPr id="38" name="TextBox 37"/>
              <p:cNvSpPr txBox="1"/>
              <p:nvPr/>
            </p:nvSpPr>
            <p:spPr>
              <a:xfrm>
                <a:off x="588235" y="1589089"/>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FTF1</a:t>
                </a:r>
              </a:p>
            </p:txBody>
          </p:sp>
          <p:sp>
            <p:nvSpPr>
              <p:cNvPr id="39" name="TextBox 38"/>
              <p:cNvSpPr txBox="1"/>
              <p:nvPr/>
            </p:nvSpPr>
            <p:spPr>
              <a:xfrm>
                <a:off x="1177270" y="1258600"/>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FPF0</a:t>
                </a:r>
              </a:p>
            </p:txBody>
          </p:sp>
          <p:sp>
            <p:nvSpPr>
              <p:cNvPr id="40" name="TextBox 39"/>
              <p:cNvSpPr txBox="1"/>
              <p:nvPr/>
            </p:nvSpPr>
            <p:spPr>
              <a:xfrm>
                <a:off x="1884201" y="940441"/>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FPF1</a:t>
                </a:r>
              </a:p>
            </p:txBody>
          </p:sp>
          <p:sp>
            <p:nvSpPr>
              <p:cNvPr id="41" name="TextBox 40"/>
              <p:cNvSpPr txBox="1"/>
              <p:nvPr/>
            </p:nvSpPr>
            <p:spPr>
              <a:xfrm>
                <a:off x="2598066" y="935524"/>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FPF2</a:t>
                </a:r>
              </a:p>
            </p:txBody>
          </p:sp>
          <p:sp>
            <p:nvSpPr>
              <p:cNvPr id="42" name="TextBox 41"/>
              <p:cNvSpPr txBox="1"/>
              <p:nvPr/>
            </p:nvSpPr>
            <p:spPr>
              <a:xfrm>
                <a:off x="3323059" y="935524"/>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FPF3</a:t>
                </a:r>
              </a:p>
            </p:txBody>
          </p:sp>
          <p:sp>
            <p:nvSpPr>
              <p:cNvPr id="43" name="TextBox 42"/>
              <p:cNvSpPr txBox="1"/>
              <p:nvPr/>
            </p:nvSpPr>
            <p:spPr>
              <a:xfrm>
                <a:off x="4060996" y="1220564"/>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FPF4</a:t>
                </a:r>
              </a:p>
            </p:txBody>
          </p:sp>
          <p:sp>
            <p:nvSpPr>
              <p:cNvPr id="44" name="TextBox 43"/>
              <p:cNvSpPr txBox="1"/>
              <p:nvPr/>
            </p:nvSpPr>
            <p:spPr>
              <a:xfrm>
                <a:off x="4864134" y="2068581"/>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FMF1</a:t>
                </a:r>
              </a:p>
            </p:txBody>
          </p:sp>
          <p:sp>
            <p:nvSpPr>
              <p:cNvPr id="45" name="TextBox 44"/>
              <p:cNvSpPr txBox="1"/>
              <p:nvPr/>
            </p:nvSpPr>
            <p:spPr>
              <a:xfrm>
                <a:off x="5787884" y="3068063"/>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FMF2</a:t>
                </a:r>
              </a:p>
            </p:txBody>
          </p:sp>
          <p:sp>
            <p:nvSpPr>
              <p:cNvPr id="46" name="TextBox 45"/>
              <p:cNvSpPr txBox="1"/>
              <p:nvPr/>
            </p:nvSpPr>
            <p:spPr>
              <a:xfrm>
                <a:off x="7255784" y="2749532"/>
                <a:ext cx="589607"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FMF3</a:t>
                </a:r>
              </a:p>
            </p:txBody>
          </p:sp>
          <p:sp>
            <p:nvSpPr>
              <p:cNvPr id="47" name="TextBox 46"/>
              <p:cNvSpPr txBox="1"/>
              <p:nvPr/>
            </p:nvSpPr>
            <p:spPr>
              <a:xfrm>
                <a:off x="6886472" y="4057809"/>
                <a:ext cx="508201" cy="475343"/>
              </a:xfrm>
              <a:prstGeom prst="rect">
                <a:avLst/>
              </a:prstGeom>
              <a:noFill/>
            </p:spPr>
            <p:txBody>
              <a:bodyPr wrap="square" rtlCol="0">
                <a:spAutoFit/>
              </a:bodyPr>
              <a:lstStyle/>
              <a:p>
                <a:pPr defTabSz="685762"/>
                <a:r>
                  <a:rPr lang="en-GB" sz="803" b="1" dirty="0">
                    <a:solidFill>
                      <a:srgbClr val="002060"/>
                    </a:solidFill>
                    <a:latin typeface="Calibri" panose="020F0502020204030204"/>
                  </a:rPr>
                  <a:t>FRF1</a:t>
                </a:r>
              </a:p>
            </p:txBody>
          </p:sp>
          <p:sp>
            <p:nvSpPr>
              <p:cNvPr id="48" name="TextBox 47"/>
              <p:cNvSpPr txBox="1"/>
              <p:nvPr/>
            </p:nvSpPr>
            <p:spPr>
              <a:xfrm rot="18287395">
                <a:off x="7106647" y="3778190"/>
                <a:ext cx="43851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DC_18</a:t>
                </a:r>
              </a:p>
            </p:txBody>
          </p:sp>
          <p:sp>
            <p:nvSpPr>
              <p:cNvPr id="49" name="TextBox 48"/>
              <p:cNvSpPr txBox="1"/>
              <p:nvPr/>
            </p:nvSpPr>
            <p:spPr>
              <a:xfrm>
                <a:off x="7490318" y="4710037"/>
                <a:ext cx="482355" cy="475343"/>
              </a:xfrm>
              <a:prstGeom prst="rect">
                <a:avLst/>
              </a:prstGeom>
              <a:noFill/>
            </p:spPr>
            <p:txBody>
              <a:bodyPr wrap="square" rtlCol="0">
                <a:spAutoFit/>
              </a:bodyPr>
              <a:lstStyle/>
              <a:p>
                <a:pPr defTabSz="685762"/>
                <a:r>
                  <a:rPr lang="en-GB" sz="803" b="1" dirty="0">
                    <a:solidFill>
                      <a:srgbClr val="002060"/>
                    </a:solidFill>
                    <a:latin typeface="Calibri" panose="020F0502020204030204"/>
                  </a:rPr>
                  <a:t>FRF2</a:t>
                </a:r>
              </a:p>
            </p:txBody>
          </p:sp>
          <p:sp>
            <p:nvSpPr>
              <p:cNvPr id="50" name="TextBox 49"/>
              <p:cNvSpPr txBox="1"/>
              <p:nvPr/>
            </p:nvSpPr>
            <p:spPr>
              <a:xfrm>
                <a:off x="8564310" y="5831820"/>
                <a:ext cx="508201" cy="475343"/>
              </a:xfrm>
              <a:prstGeom prst="rect">
                <a:avLst/>
              </a:prstGeom>
              <a:noFill/>
            </p:spPr>
            <p:txBody>
              <a:bodyPr wrap="square" rtlCol="0">
                <a:spAutoFit/>
              </a:bodyPr>
              <a:lstStyle/>
              <a:p>
                <a:pPr defTabSz="685762"/>
                <a:r>
                  <a:rPr lang="en-GB" sz="803" b="1" dirty="0">
                    <a:solidFill>
                      <a:srgbClr val="002060"/>
                    </a:solidFill>
                    <a:latin typeface="Calibri" panose="020F0502020204030204"/>
                  </a:rPr>
                  <a:t>FRF3</a:t>
                </a:r>
              </a:p>
            </p:txBody>
          </p:sp>
          <p:sp>
            <p:nvSpPr>
              <p:cNvPr id="51" name="TextBox 50"/>
              <p:cNvSpPr txBox="1"/>
              <p:nvPr/>
            </p:nvSpPr>
            <p:spPr>
              <a:xfrm rot="19874408">
                <a:off x="7819513" y="4553780"/>
                <a:ext cx="438518" cy="349997"/>
              </a:xfrm>
              <a:prstGeom prst="rect">
                <a:avLst/>
              </a:prstGeom>
              <a:noFill/>
            </p:spPr>
            <p:txBody>
              <a:bodyPr wrap="square" rtlCol="0">
                <a:spAutoFit/>
              </a:bodyPr>
              <a:lstStyle/>
              <a:p>
                <a:pPr defTabSz="685762"/>
                <a:r>
                  <a:rPr lang="en-GB" sz="512" b="1" dirty="0">
                    <a:solidFill>
                      <a:prstClr val="black"/>
                    </a:solidFill>
                    <a:latin typeface="Calibri" panose="020F0502020204030204"/>
                  </a:rPr>
                  <a:t>DC_19</a:t>
                </a:r>
              </a:p>
            </p:txBody>
          </p:sp>
          <p:sp>
            <p:nvSpPr>
              <p:cNvPr id="52" name="TextBox 51"/>
              <p:cNvSpPr txBox="1"/>
              <p:nvPr/>
            </p:nvSpPr>
            <p:spPr>
              <a:xfrm rot="18287395">
                <a:off x="8754337" y="5578826"/>
                <a:ext cx="43851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DC_20</a:t>
                </a:r>
              </a:p>
            </p:txBody>
          </p:sp>
          <p:sp>
            <p:nvSpPr>
              <p:cNvPr id="53" name="TextBox 52"/>
              <p:cNvSpPr txBox="1"/>
              <p:nvPr/>
            </p:nvSpPr>
            <p:spPr>
              <a:xfrm>
                <a:off x="8187217" y="4125680"/>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FHF1</a:t>
                </a:r>
              </a:p>
            </p:txBody>
          </p:sp>
          <p:sp>
            <p:nvSpPr>
              <p:cNvPr id="54" name="TextBox 53"/>
              <p:cNvSpPr txBox="1"/>
              <p:nvPr/>
            </p:nvSpPr>
            <p:spPr>
              <a:xfrm>
                <a:off x="8552814" y="2937261"/>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FLF1</a:t>
                </a:r>
              </a:p>
            </p:txBody>
          </p:sp>
          <p:sp>
            <p:nvSpPr>
              <p:cNvPr id="55" name="TextBox 54"/>
              <p:cNvSpPr txBox="1"/>
              <p:nvPr/>
            </p:nvSpPr>
            <p:spPr>
              <a:xfrm rot="18287395">
                <a:off x="8267335" y="3807954"/>
                <a:ext cx="43851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DC_10</a:t>
                </a:r>
              </a:p>
            </p:txBody>
          </p:sp>
          <p:sp>
            <p:nvSpPr>
              <p:cNvPr id="56" name="TextBox 55"/>
              <p:cNvSpPr txBox="1"/>
              <p:nvPr/>
            </p:nvSpPr>
            <p:spPr>
              <a:xfrm rot="18100374">
                <a:off x="8545305" y="3974484"/>
                <a:ext cx="43851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DC_11</a:t>
                </a:r>
              </a:p>
            </p:txBody>
          </p:sp>
          <p:sp>
            <p:nvSpPr>
              <p:cNvPr id="57" name="TextBox 56"/>
              <p:cNvSpPr txBox="1"/>
              <p:nvPr/>
            </p:nvSpPr>
            <p:spPr>
              <a:xfrm rot="16453807">
                <a:off x="8527014" y="3114946"/>
                <a:ext cx="43851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DC_12</a:t>
                </a:r>
              </a:p>
            </p:txBody>
          </p:sp>
          <p:sp>
            <p:nvSpPr>
              <p:cNvPr id="58" name="TextBox 57"/>
              <p:cNvSpPr txBox="1"/>
              <p:nvPr/>
            </p:nvSpPr>
            <p:spPr>
              <a:xfrm rot="14724011">
                <a:off x="9619432" y="2912836"/>
                <a:ext cx="43851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DC_13</a:t>
                </a:r>
              </a:p>
            </p:txBody>
          </p:sp>
          <p:sp>
            <p:nvSpPr>
              <p:cNvPr id="59" name="TextBox 58"/>
              <p:cNvSpPr txBox="1"/>
              <p:nvPr/>
            </p:nvSpPr>
            <p:spPr>
              <a:xfrm rot="3840000">
                <a:off x="10214750" y="3262470"/>
                <a:ext cx="777989" cy="237853"/>
              </a:xfrm>
              <a:prstGeom prst="rect">
                <a:avLst/>
              </a:prstGeom>
              <a:noFill/>
            </p:spPr>
            <p:txBody>
              <a:bodyPr wrap="square" rtlCol="0">
                <a:spAutoFit/>
              </a:bodyPr>
              <a:lstStyle/>
              <a:p>
                <a:pPr defTabSz="685762"/>
                <a:r>
                  <a:rPr lang="en-GB" sz="512" b="1" dirty="0">
                    <a:solidFill>
                      <a:srgbClr val="9DC3E6"/>
                    </a:solidFill>
                    <a:latin typeface="Calibri" panose="020F0502020204030204"/>
                  </a:rPr>
                  <a:t>DC_14 </a:t>
                </a:r>
                <a:r>
                  <a:rPr lang="en-GB" sz="293" b="1" dirty="0">
                    <a:solidFill>
                      <a:srgbClr val="9DC3E6"/>
                    </a:solidFill>
                    <a:latin typeface="Calibri" panose="020F0502020204030204"/>
                  </a:rPr>
                  <a:t>(maybe)</a:t>
                </a:r>
              </a:p>
            </p:txBody>
          </p:sp>
          <p:sp>
            <p:nvSpPr>
              <p:cNvPr id="60" name="TextBox 59"/>
              <p:cNvSpPr txBox="1"/>
              <p:nvPr/>
            </p:nvSpPr>
            <p:spPr>
              <a:xfrm>
                <a:off x="9440099" y="2714714"/>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FLF2</a:t>
                </a:r>
              </a:p>
            </p:txBody>
          </p:sp>
          <p:sp>
            <p:nvSpPr>
              <p:cNvPr id="61" name="TextBox 60"/>
              <p:cNvSpPr txBox="1"/>
              <p:nvPr/>
            </p:nvSpPr>
            <p:spPr>
              <a:xfrm>
                <a:off x="10084181" y="2559103"/>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FLF3</a:t>
                </a:r>
              </a:p>
            </p:txBody>
          </p:sp>
          <p:sp>
            <p:nvSpPr>
              <p:cNvPr id="62" name="TextBox 61"/>
              <p:cNvSpPr txBox="1"/>
              <p:nvPr/>
            </p:nvSpPr>
            <p:spPr>
              <a:xfrm>
                <a:off x="11182843" y="2370977"/>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FLF4</a:t>
                </a:r>
              </a:p>
            </p:txBody>
          </p:sp>
          <p:sp>
            <p:nvSpPr>
              <p:cNvPr id="63" name="TextBox 62"/>
              <p:cNvSpPr txBox="1"/>
              <p:nvPr/>
            </p:nvSpPr>
            <p:spPr>
              <a:xfrm rot="5680154">
                <a:off x="11145619" y="2837781"/>
                <a:ext cx="461040" cy="347376"/>
              </a:xfrm>
              <a:prstGeom prst="rect">
                <a:avLst/>
              </a:prstGeom>
              <a:noFill/>
            </p:spPr>
            <p:txBody>
              <a:bodyPr wrap="square" rtlCol="0">
                <a:spAutoFit/>
              </a:bodyPr>
              <a:lstStyle/>
              <a:p>
                <a:pPr defTabSz="685762"/>
                <a:r>
                  <a:rPr lang="en-GB" sz="512" b="1" dirty="0">
                    <a:solidFill>
                      <a:srgbClr val="9DC3E6"/>
                    </a:solidFill>
                    <a:latin typeface="Calibri" panose="020F0502020204030204"/>
                  </a:rPr>
                  <a:t>DC_15</a:t>
                </a:r>
              </a:p>
            </p:txBody>
          </p:sp>
          <p:sp>
            <p:nvSpPr>
              <p:cNvPr id="64" name="TextBox 63"/>
              <p:cNvSpPr txBox="1"/>
              <p:nvPr/>
            </p:nvSpPr>
            <p:spPr>
              <a:xfrm>
                <a:off x="11592443" y="2172706"/>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FLF5</a:t>
                </a:r>
              </a:p>
            </p:txBody>
          </p:sp>
          <p:sp>
            <p:nvSpPr>
              <p:cNvPr id="65" name="TextBox 64"/>
              <p:cNvSpPr txBox="1"/>
              <p:nvPr/>
            </p:nvSpPr>
            <p:spPr>
              <a:xfrm rot="1996468">
                <a:off x="12089630" y="2495979"/>
                <a:ext cx="512862" cy="239647"/>
              </a:xfrm>
              <a:prstGeom prst="rect">
                <a:avLst/>
              </a:prstGeom>
              <a:noFill/>
            </p:spPr>
            <p:txBody>
              <a:bodyPr wrap="square" rtlCol="0">
                <a:spAutoFit/>
              </a:bodyPr>
              <a:lstStyle/>
              <a:p>
                <a:pPr defTabSz="685762"/>
                <a:r>
                  <a:rPr lang="en-GB" sz="512" b="1" dirty="0">
                    <a:solidFill>
                      <a:srgbClr val="9DC3E6"/>
                    </a:solidFill>
                    <a:latin typeface="Calibri" panose="020F0502020204030204"/>
                  </a:rPr>
                  <a:t>DC_16</a:t>
                </a:r>
              </a:p>
            </p:txBody>
          </p:sp>
          <p:sp>
            <p:nvSpPr>
              <p:cNvPr id="66" name="TextBox 65"/>
              <p:cNvSpPr txBox="1"/>
              <p:nvPr/>
            </p:nvSpPr>
            <p:spPr>
              <a:xfrm>
                <a:off x="11773297" y="1807394"/>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FLF6</a:t>
                </a:r>
              </a:p>
            </p:txBody>
          </p:sp>
          <p:sp>
            <p:nvSpPr>
              <p:cNvPr id="67" name="TextBox 66"/>
              <p:cNvSpPr txBox="1"/>
              <p:nvPr/>
            </p:nvSpPr>
            <p:spPr>
              <a:xfrm rot="2019951">
                <a:off x="12297731" y="2128615"/>
                <a:ext cx="438518" cy="349997"/>
              </a:xfrm>
              <a:prstGeom prst="rect">
                <a:avLst/>
              </a:prstGeom>
              <a:noFill/>
            </p:spPr>
            <p:txBody>
              <a:bodyPr wrap="square" rtlCol="0">
                <a:spAutoFit/>
              </a:bodyPr>
              <a:lstStyle/>
              <a:p>
                <a:pPr defTabSz="685762"/>
                <a:r>
                  <a:rPr lang="en-GB" sz="512" b="1" dirty="0">
                    <a:solidFill>
                      <a:srgbClr val="9DC3E6"/>
                    </a:solidFill>
                    <a:latin typeface="Calibri" panose="020F0502020204030204"/>
                  </a:rPr>
                  <a:t>DC_17</a:t>
                </a:r>
              </a:p>
            </p:txBody>
          </p:sp>
          <p:sp>
            <p:nvSpPr>
              <p:cNvPr id="68" name="TextBox 67"/>
              <p:cNvSpPr txBox="1"/>
              <p:nvPr/>
            </p:nvSpPr>
            <p:spPr>
              <a:xfrm rot="16360533">
                <a:off x="7251173" y="3036771"/>
                <a:ext cx="43851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DC_09</a:t>
                </a:r>
              </a:p>
            </p:txBody>
          </p:sp>
          <p:sp>
            <p:nvSpPr>
              <p:cNvPr id="69" name="TextBox 68"/>
              <p:cNvSpPr txBox="1"/>
              <p:nvPr/>
            </p:nvSpPr>
            <p:spPr>
              <a:xfrm rot="18176350">
                <a:off x="6170978" y="2671837"/>
                <a:ext cx="43851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DC_07</a:t>
                </a:r>
              </a:p>
            </p:txBody>
          </p:sp>
          <p:sp>
            <p:nvSpPr>
              <p:cNvPr id="70" name="TextBox 69"/>
              <p:cNvSpPr txBox="1"/>
              <p:nvPr/>
            </p:nvSpPr>
            <p:spPr>
              <a:xfrm rot="16200000">
                <a:off x="3372082" y="361733"/>
                <a:ext cx="44718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DC_03</a:t>
                </a:r>
              </a:p>
            </p:txBody>
          </p:sp>
          <p:sp>
            <p:nvSpPr>
              <p:cNvPr id="71" name="TextBox 70"/>
              <p:cNvSpPr txBox="1"/>
              <p:nvPr/>
            </p:nvSpPr>
            <p:spPr>
              <a:xfrm rot="18154989">
                <a:off x="4407506" y="795906"/>
                <a:ext cx="44718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DC_04</a:t>
                </a:r>
              </a:p>
            </p:txBody>
          </p:sp>
          <p:sp>
            <p:nvSpPr>
              <p:cNvPr id="72" name="TextBox 71"/>
              <p:cNvSpPr txBox="1"/>
              <p:nvPr/>
            </p:nvSpPr>
            <p:spPr>
              <a:xfrm rot="19885700">
                <a:off x="5391070" y="1832996"/>
                <a:ext cx="447189" cy="349997"/>
              </a:xfrm>
              <a:prstGeom prst="rect">
                <a:avLst/>
              </a:prstGeom>
              <a:noFill/>
            </p:spPr>
            <p:txBody>
              <a:bodyPr wrap="square" rtlCol="0">
                <a:spAutoFit/>
              </a:bodyPr>
              <a:lstStyle/>
              <a:p>
                <a:pPr defTabSz="685762"/>
                <a:r>
                  <a:rPr lang="en-GB" sz="512" b="1" dirty="0">
                    <a:solidFill>
                      <a:prstClr val="black"/>
                    </a:solidFill>
                    <a:latin typeface="Calibri" panose="020F0502020204030204"/>
                  </a:rPr>
                  <a:t>DC_05</a:t>
                </a:r>
              </a:p>
            </p:txBody>
          </p:sp>
          <p:sp>
            <p:nvSpPr>
              <p:cNvPr id="73" name="TextBox 72"/>
              <p:cNvSpPr txBox="1"/>
              <p:nvPr/>
            </p:nvSpPr>
            <p:spPr>
              <a:xfrm rot="18176350">
                <a:off x="6257280" y="2721551"/>
                <a:ext cx="43851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DC_08</a:t>
                </a:r>
              </a:p>
            </p:txBody>
          </p:sp>
          <p:sp>
            <p:nvSpPr>
              <p:cNvPr id="74" name="TextBox 73"/>
              <p:cNvSpPr txBox="1"/>
              <p:nvPr/>
            </p:nvSpPr>
            <p:spPr>
              <a:xfrm rot="18176350">
                <a:off x="6088156" y="2617317"/>
                <a:ext cx="43851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DC_06</a:t>
                </a:r>
              </a:p>
            </p:txBody>
          </p:sp>
          <p:sp>
            <p:nvSpPr>
              <p:cNvPr id="76" name="TextBox 75"/>
              <p:cNvSpPr txBox="1"/>
              <p:nvPr/>
            </p:nvSpPr>
            <p:spPr>
              <a:xfrm rot="16798512">
                <a:off x="3506519" y="340318"/>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SCD_01</a:t>
                </a:r>
              </a:p>
            </p:txBody>
          </p:sp>
          <p:sp>
            <p:nvSpPr>
              <p:cNvPr id="79" name="TextBox 78"/>
              <p:cNvSpPr txBox="1"/>
              <p:nvPr/>
            </p:nvSpPr>
            <p:spPr>
              <a:xfrm rot="17200187">
                <a:off x="3707092" y="379035"/>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SCD_02</a:t>
                </a:r>
              </a:p>
            </p:txBody>
          </p:sp>
          <p:sp>
            <p:nvSpPr>
              <p:cNvPr id="80" name="TextBox 79"/>
              <p:cNvSpPr txBox="1"/>
              <p:nvPr/>
            </p:nvSpPr>
            <p:spPr>
              <a:xfrm rot="17766371">
                <a:off x="3916538" y="472446"/>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SCD_03</a:t>
                </a:r>
              </a:p>
            </p:txBody>
          </p:sp>
          <p:sp>
            <p:nvSpPr>
              <p:cNvPr id="81" name="TextBox 80"/>
              <p:cNvSpPr txBox="1"/>
              <p:nvPr/>
            </p:nvSpPr>
            <p:spPr>
              <a:xfrm rot="18171552">
                <a:off x="4195657" y="635355"/>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LM_04</a:t>
                </a:r>
              </a:p>
            </p:txBody>
          </p:sp>
          <p:sp>
            <p:nvSpPr>
              <p:cNvPr id="82" name="TextBox 81"/>
              <p:cNvSpPr txBox="1"/>
              <p:nvPr/>
            </p:nvSpPr>
            <p:spPr>
              <a:xfrm rot="18171552">
                <a:off x="4655676" y="957463"/>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LM_05</a:t>
                </a:r>
              </a:p>
            </p:txBody>
          </p:sp>
          <p:sp>
            <p:nvSpPr>
              <p:cNvPr id="83" name="TextBox 82"/>
              <p:cNvSpPr txBox="1"/>
              <p:nvPr/>
            </p:nvSpPr>
            <p:spPr>
              <a:xfrm rot="18462300">
                <a:off x="4868405" y="1082226"/>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SCD_04</a:t>
                </a:r>
              </a:p>
            </p:txBody>
          </p:sp>
          <p:sp>
            <p:nvSpPr>
              <p:cNvPr id="84" name="TextBox 83"/>
              <p:cNvSpPr txBox="1"/>
              <p:nvPr/>
            </p:nvSpPr>
            <p:spPr>
              <a:xfrm rot="19102044">
                <a:off x="5022228" y="1205904"/>
                <a:ext cx="526807" cy="349997"/>
              </a:xfrm>
              <a:prstGeom prst="rect">
                <a:avLst/>
              </a:prstGeom>
              <a:noFill/>
            </p:spPr>
            <p:txBody>
              <a:bodyPr wrap="square" rtlCol="0">
                <a:spAutoFit/>
              </a:bodyPr>
              <a:lstStyle/>
              <a:p>
                <a:pPr defTabSz="685762"/>
                <a:r>
                  <a:rPr lang="en-GB" sz="512" b="1" dirty="0">
                    <a:solidFill>
                      <a:prstClr val="black"/>
                    </a:solidFill>
                    <a:latin typeface="Calibri" panose="020F0502020204030204"/>
                  </a:rPr>
                  <a:t>SCD_05</a:t>
                </a:r>
              </a:p>
            </p:txBody>
          </p:sp>
          <p:sp>
            <p:nvSpPr>
              <p:cNvPr id="85" name="TextBox 84"/>
              <p:cNvSpPr txBox="1"/>
              <p:nvPr/>
            </p:nvSpPr>
            <p:spPr>
              <a:xfrm rot="19649278">
                <a:off x="5140398" y="1350003"/>
                <a:ext cx="526807" cy="349997"/>
              </a:xfrm>
              <a:prstGeom prst="rect">
                <a:avLst/>
              </a:prstGeom>
              <a:noFill/>
            </p:spPr>
            <p:txBody>
              <a:bodyPr wrap="square" rtlCol="0">
                <a:spAutoFit/>
              </a:bodyPr>
              <a:lstStyle/>
              <a:p>
                <a:pPr defTabSz="685762"/>
                <a:r>
                  <a:rPr lang="en-GB" sz="512" b="1" dirty="0">
                    <a:solidFill>
                      <a:prstClr val="black"/>
                    </a:solidFill>
                    <a:latin typeface="Calibri" panose="020F0502020204030204"/>
                  </a:rPr>
                  <a:t>SCD_06</a:t>
                </a:r>
              </a:p>
            </p:txBody>
          </p:sp>
          <p:sp>
            <p:nvSpPr>
              <p:cNvPr id="87" name="TextBox 86"/>
              <p:cNvSpPr txBox="1"/>
              <p:nvPr/>
            </p:nvSpPr>
            <p:spPr>
              <a:xfrm rot="19838688">
                <a:off x="5262737" y="1575927"/>
                <a:ext cx="477138" cy="349997"/>
              </a:xfrm>
              <a:prstGeom prst="rect">
                <a:avLst/>
              </a:prstGeom>
              <a:noFill/>
            </p:spPr>
            <p:txBody>
              <a:bodyPr wrap="square" rtlCol="0">
                <a:spAutoFit/>
              </a:bodyPr>
              <a:lstStyle/>
              <a:p>
                <a:pPr defTabSz="685762"/>
                <a:r>
                  <a:rPr lang="en-GB" sz="512" b="1" dirty="0">
                    <a:solidFill>
                      <a:prstClr val="black"/>
                    </a:solidFill>
                    <a:latin typeface="Calibri" panose="020F0502020204030204"/>
                  </a:rPr>
                  <a:t>LM_06</a:t>
                </a:r>
              </a:p>
            </p:txBody>
          </p:sp>
          <p:sp>
            <p:nvSpPr>
              <p:cNvPr id="88" name="TextBox 87"/>
              <p:cNvSpPr txBox="1"/>
              <p:nvPr/>
            </p:nvSpPr>
            <p:spPr>
              <a:xfrm rot="19649278">
                <a:off x="5586109" y="2207088"/>
                <a:ext cx="526807" cy="349997"/>
              </a:xfrm>
              <a:prstGeom prst="rect">
                <a:avLst/>
              </a:prstGeom>
              <a:noFill/>
            </p:spPr>
            <p:txBody>
              <a:bodyPr wrap="square" rtlCol="0">
                <a:spAutoFit/>
              </a:bodyPr>
              <a:lstStyle/>
              <a:p>
                <a:pPr defTabSz="685762"/>
                <a:r>
                  <a:rPr lang="en-GB" sz="512" b="1" dirty="0">
                    <a:solidFill>
                      <a:prstClr val="black"/>
                    </a:solidFill>
                    <a:latin typeface="Calibri" panose="020F0502020204030204"/>
                  </a:rPr>
                  <a:t>SCD_07</a:t>
                </a:r>
              </a:p>
            </p:txBody>
          </p:sp>
          <p:sp>
            <p:nvSpPr>
              <p:cNvPr id="89" name="TextBox 88"/>
              <p:cNvSpPr txBox="1"/>
              <p:nvPr/>
            </p:nvSpPr>
            <p:spPr>
              <a:xfrm rot="18805728">
                <a:off x="5657430" y="2294205"/>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SCD_08</a:t>
                </a:r>
              </a:p>
            </p:txBody>
          </p:sp>
          <p:sp>
            <p:nvSpPr>
              <p:cNvPr id="90" name="TextBox 89"/>
              <p:cNvSpPr txBox="1"/>
              <p:nvPr/>
            </p:nvSpPr>
            <p:spPr>
              <a:xfrm rot="18402878">
                <a:off x="5749853" y="2372603"/>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SCD_09</a:t>
                </a:r>
              </a:p>
            </p:txBody>
          </p:sp>
          <p:sp>
            <p:nvSpPr>
              <p:cNvPr id="91" name="TextBox 90"/>
              <p:cNvSpPr txBox="1"/>
              <p:nvPr/>
            </p:nvSpPr>
            <p:spPr>
              <a:xfrm rot="19838688">
                <a:off x="5498658" y="2027217"/>
                <a:ext cx="477138" cy="349997"/>
              </a:xfrm>
              <a:prstGeom prst="rect">
                <a:avLst/>
              </a:prstGeom>
              <a:noFill/>
            </p:spPr>
            <p:txBody>
              <a:bodyPr wrap="square" rtlCol="0">
                <a:spAutoFit/>
              </a:bodyPr>
              <a:lstStyle/>
              <a:p>
                <a:pPr defTabSz="685762"/>
                <a:r>
                  <a:rPr lang="en-GB" sz="512" b="1" dirty="0">
                    <a:solidFill>
                      <a:prstClr val="black"/>
                    </a:solidFill>
                    <a:latin typeface="Calibri" panose="020F0502020204030204"/>
                  </a:rPr>
                  <a:t>LM_07</a:t>
                </a:r>
              </a:p>
            </p:txBody>
          </p:sp>
          <p:sp>
            <p:nvSpPr>
              <p:cNvPr id="92" name="TextBox 91"/>
              <p:cNvSpPr txBox="1"/>
              <p:nvPr/>
            </p:nvSpPr>
            <p:spPr>
              <a:xfrm rot="18234383">
                <a:off x="5931167" y="2495522"/>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LM_08</a:t>
                </a:r>
              </a:p>
            </p:txBody>
          </p:sp>
          <p:sp>
            <p:nvSpPr>
              <p:cNvPr id="93" name="TextBox 92"/>
              <p:cNvSpPr txBox="1"/>
              <p:nvPr/>
            </p:nvSpPr>
            <p:spPr>
              <a:xfrm rot="18234383">
                <a:off x="6403459" y="2813956"/>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LM_09</a:t>
                </a:r>
              </a:p>
            </p:txBody>
          </p:sp>
          <p:sp>
            <p:nvSpPr>
              <p:cNvPr id="94" name="TextBox 93"/>
              <p:cNvSpPr txBox="1"/>
              <p:nvPr/>
            </p:nvSpPr>
            <p:spPr>
              <a:xfrm rot="17536299">
                <a:off x="6542483" y="2898982"/>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SCD_10</a:t>
                </a:r>
              </a:p>
            </p:txBody>
          </p:sp>
          <p:sp>
            <p:nvSpPr>
              <p:cNvPr id="95" name="TextBox 94"/>
              <p:cNvSpPr txBox="1"/>
              <p:nvPr/>
            </p:nvSpPr>
            <p:spPr>
              <a:xfrm rot="17231001">
                <a:off x="6528502" y="2782419"/>
                <a:ext cx="85582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SCD_11 (branch)</a:t>
                </a:r>
              </a:p>
            </p:txBody>
          </p:sp>
          <p:sp>
            <p:nvSpPr>
              <p:cNvPr id="96" name="TextBox 95"/>
              <p:cNvSpPr txBox="1"/>
              <p:nvPr/>
            </p:nvSpPr>
            <p:spPr>
              <a:xfrm rot="16782140">
                <a:off x="6759820" y="2970785"/>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SCD_12</a:t>
                </a:r>
              </a:p>
            </p:txBody>
          </p:sp>
          <p:sp>
            <p:nvSpPr>
              <p:cNvPr id="97" name="TextBox 96"/>
              <p:cNvSpPr txBox="1"/>
              <p:nvPr/>
            </p:nvSpPr>
            <p:spPr>
              <a:xfrm rot="16507429">
                <a:off x="6984285" y="3007184"/>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LM_10</a:t>
                </a:r>
              </a:p>
            </p:txBody>
          </p:sp>
          <p:sp>
            <p:nvSpPr>
              <p:cNvPr id="98" name="TextBox 97"/>
              <p:cNvSpPr txBox="1"/>
              <p:nvPr/>
            </p:nvSpPr>
            <p:spPr>
              <a:xfrm rot="16517861">
                <a:off x="7489754" y="3029753"/>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LM_11</a:t>
                </a:r>
              </a:p>
            </p:txBody>
          </p:sp>
          <p:sp>
            <p:nvSpPr>
              <p:cNvPr id="99" name="TextBox 98"/>
              <p:cNvSpPr txBox="1"/>
              <p:nvPr/>
            </p:nvSpPr>
            <p:spPr>
              <a:xfrm>
                <a:off x="8894150" y="4665400"/>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FHF2</a:t>
                </a:r>
              </a:p>
            </p:txBody>
          </p:sp>
          <p:sp>
            <p:nvSpPr>
              <p:cNvPr id="100" name="TextBox 99"/>
              <p:cNvSpPr txBox="1"/>
              <p:nvPr/>
            </p:nvSpPr>
            <p:spPr>
              <a:xfrm>
                <a:off x="9550045" y="5102950"/>
                <a:ext cx="706933" cy="302320"/>
              </a:xfrm>
              <a:prstGeom prst="rect">
                <a:avLst/>
              </a:prstGeom>
              <a:noFill/>
            </p:spPr>
            <p:txBody>
              <a:bodyPr wrap="square" rtlCol="0">
                <a:spAutoFit/>
              </a:bodyPr>
              <a:lstStyle/>
              <a:p>
                <a:pPr defTabSz="685762"/>
                <a:r>
                  <a:rPr lang="en-GB" sz="803" b="1" dirty="0">
                    <a:solidFill>
                      <a:srgbClr val="002060"/>
                    </a:solidFill>
                    <a:latin typeface="Calibri" panose="020F0502020204030204"/>
                  </a:rPr>
                  <a:t>FHF3</a:t>
                </a:r>
              </a:p>
            </p:txBody>
          </p:sp>
          <p:sp>
            <p:nvSpPr>
              <p:cNvPr id="101" name="TextBox 100"/>
              <p:cNvSpPr txBox="1"/>
              <p:nvPr/>
            </p:nvSpPr>
            <p:spPr>
              <a:xfrm rot="18144144">
                <a:off x="8054763" y="3703555"/>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LM_12</a:t>
                </a:r>
              </a:p>
            </p:txBody>
          </p:sp>
          <p:sp>
            <p:nvSpPr>
              <p:cNvPr id="102" name="TextBox 101"/>
              <p:cNvSpPr txBox="1"/>
              <p:nvPr/>
            </p:nvSpPr>
            <p:spPr>
              <a:xfrm rot="18144144">
                <a:off x="9032673" y="4333495"/>
                <a:ext cx="477138" cy="347376"/>
              </a:xfrm>
              <a:prstGeom prst="rect">
                <a:avLst/>
              </a:prstGeom>
              <a:noFill/>
            </p:spPr>
            <p:txBody>
              <a:bodyPr wrap="square" rtlCol="0">
                <a:spAutoFit/>
              </a:bodyPr>
              <a:lstStyle/>
              <a:p>
                <a:pPr defTabSz="685762"/>
                <a:r>
                  <a:rPr lang="en-GB" sz="512" b="1" dirty="0">
                    <a:solidFill>
                      <a:srgbClr val="9DC3E6"/>
                    </a:solidFill>
                    <a:latin typeface="Calibri" panose="020F0502020204030204"/>
                  </a:rPr>
                  <a:t>LM_13</a:t>
                </a:r>
              </a:p>
            </p:txBody>
          </p:sp>
          <p:sp>
            <p:nvSpPr>
              <p:cNvPr id="103" name="TextBox 102"/>
              <p:cNvSpPr txBox="1"/>
              <p:nvPr/>
            </p:nvSpPr>
            <p:spPr>
              <a:xfrm rot="19043027">
                <a:off x="9500153" y="4774455"/>
                <a:ext cx="477138" cy="239647"/>
              </a:xfrm>
              <a:prstGeom prst="rect">
                <a:avLst/>
              </a:prstGeom>
              <a:noFill/>
            </p:spPr>
            <p:txBody>
              <a:bodyPr wrap="square" rtlCol="0">
                <a:spAutoFit/>
              </a:bodyPr>
              <a:lstStyle/>
              <a:p>
                <a:pPr defTabSz="685762"/>
                <a:r>
                  <a:rPr lang="en-GB" sz="512" b="1" dirty="0">
                    <a:solidFill>
                      <a:srgbClr val="5B9BD5">
                        <a:lumMod val="60000"/>
                        <a:lumOff val="40000"/>
                      </a:srgbClr>
                    </a:solidFill>
                    <a:latin typeface="Calibri" panose="020F0502020204030204"/>
                  </a:rPr>
                  <a:t>GLAD</a:t>
                </a:r>
              </a:p>
            </p:txBody>
          </p:sp>
          <p:sp>
            <p:nvSpPr>
              <p:cNvPr id="104" name="TextBox 103"/>
              <p:cNvSpPr txBox="1"/>
              <p:nvPr/>
            </p:nvSpPr>
            <p:spPr>
              <a:xfrm rot="16624649">
                <a:off x="7709838" y="3025185"/>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SCD_13</a:t>
                </a:r>
              </a:p>
            </p:txBody>
          </p:sp>
          <p:sp>
            <p:nvSpPr>
              <p:cNvPr id="105" name="TextBox 104"/>
              <p:cNvSpPr txBox="1"/>
              <p:nvPr/>
            </p:nvSpPr>
            <p:spPr>
              <a:xfrm rot="16424625">
                <a:off x="8223677" y="3080945"/>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LM_14</a:t>
                </a:r>
              </a:p>
            </p:txBody>
          </p:sp>
          <p:sp>
            <p:nvSpPr>
              <p:cNvPr id="106" name="TextBox 105"/>
              <p:cNvSpPr txBox="1"/>
              <p:nvPr/>
            </p:nvSpPr>
            <p:spPr>
              <a:xfrm rot="16424625">
                <a:off x="8711980" y="3111612"/>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LM_15</a:t>
                </a:r>
              </a:p>
            </p:txBody>
          </p:sp>
          <p:sp>
            <p:nvSpPr>
              <p:cNvPr id="107" name="TextBox 106"/>
              <p:cNvSpPr txBox="1"/>
              <p:nvPr/>
            </p:nvSpPr>
            <p:spPr>
              <a:xfrm rot="14764908">
                <a:off x="9318165" y="3006894"/>
                <a:ext cx="477138"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LM_16</a:t>
                </a:r>
              </a:p>
            </p:txBody>
          </p:sp>
          <p:sp>
            <p:nvSpPr>
              <p:cNvPr id="108" name="TextBox 107"/>
              <p:cNvSpPr txBox="1"/>
              <p:nvPr/>
            </p:nvSpPr>
            <p:spPr>
              <a:xfrm rot="3840000">
                <a:off x="10120315" y="3187487"/>
                <a:ext cx="477138" cy="347376"/>
              </a:xfrm>
              <a:prstGeom prst="rect">
                <a:avLst/>
              </a:prstGeom>
              <a:noFill/>
            </p:spPr>
            <p:txBody>
              <a:bodyPr wrap="square" rtlCol="0">
                <a:spAutoFit/>
              </a:bodyPr>
              <a:lstStyle/>
              <a:p>
                <a:pPr defTabSz="685762"/>
                <a:r>
                  <a:rPr lang="en-GB" sz="512" b="1" dirty="0">
                    <a:solidFill>
                      <a:srgbClr val="9DC3E6"/>
                    </a:solidFill>
                    <a:latin typeface="Calibri" panose="020F0502020204030204"/>
                  </a:rPr>
                  <a:t>LM_17</a:t>
                </a:r>
              </a:p>
            </p:txBody>
          </p:sp>
          <p:sp>
            <p:nvSpPr>
              <p:cNvPr id="109" name="TextBox 108"/>
              <p:cNvSpPr txBox="1"/>
              <p:nvPr/>
            </p:nvSpPr>
            <p:spPr>
              <a:xfrm rot="18298875">
                <a:off x="6758412" y="3624080"/>
                <a:ext cx="47973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LM_18</a:t>
                </a:r>
              </a:p>
            </p:txBody>
          </p:sp>
          <p:sp>
            <p:nvSpPr>
              <p:cNvPr id="110" name="TextBox 109"/>
              <p:cNvSpPr txBox="1"/>
              <p:nvPr/>
            </p:nvSpPr>
            <p:spPr>
              <a:xfrm rot="18298875">
                <a:off x="7246936" y="3925591"/>
                <a:ext cx="47973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LM_19</a:t>
                </a:r>
              </a:p>
            </p:txBody>
          </p:sp>
          <p:sp>
            <p:nvSpPr>
              <p:cNvPr id="111" name="TextBox 110"/>
              <p:cNvSpPr txBox="1"/>
              <p:nvPr/>
            </p:nvSpPr>
            <p:spPr>
              <a:xfrm rot="19702312">
                <a:off x="7672320" y="4389116"/>
                <a:ext cx="479737" cy="349997"/>
              </a:xfrm>
              <a:prstGeom prst="rect">
                <a:avLst/>
              </a:prstGeom>
              <a:noFill/>
            </p:spPr>
            <p:txBody>
              <a:bodyPr wrap="square" rtlCol="0">
                <a:spAutoFit/>
              </a:bodyPr>
              <a:lstStyle/>
              <a:p>
                <a:pPr defTabSz="685762"/>
                <a:r>
                  <a:rPr lang="en-GB" sz="512" b="1" dirty="0">
                    <a:solidFill>
                      <a:prstClr val="black"/>
                    </a:solidFill>
                    <a:latin typeface="Calibri" panose="020F0502020204030204"/>
                  </a:rPr>
                  <a:t>LM_20</a:t>
                </a:r>
              </a:p>
            </p:txBody>
          </p:sp>
          <p:sp>
            <p:nvSpPr>
              <p:cNvPr id="112" name="TextBox 111"/>
              <p:cNvSpPr txBox="1"/>
              <p:nvPr/>
            </p:nvSpPr>
            <p:spPr>
              <a:xfrm rot="20034595">
                <a:off x="7939340" y="4813466"/>
                <a:ext cx="479737" cy="349997"/>
              </a:xfrm>
              <a:prstGeom prst="rect">
                <a:avLst/>
              </a:prstGeom>
              <a:noFill/>
            </p:spPr>
            <p:txBody>
              <a:bodyPr wrap="square" rtlCol="0">
                <a:spAutoFit/>
              </a:bodyPr>
              <a:lstStyle/>
              <a:p>
                <a:pPr defTabSz="685762"/>
                <a:r>
                  <a:rPr lang="en-GB" sz="512" b="1" dirty="0">
                    <a:solidFill>
                      <a:prstClr val="black"/>
                    </a:solidFill>
                    <a:latin typeface="Calibri" panose="020F0502020204030204"/>
                  </a:rPr>
                  <a:t>LM_21</a:t>
                </a:r>
              </a:p>
            </p:txBody>
          </p:sp>
          <p:sp>
            <p:nvSpPr>
              <p:cNvPr id="113" name="TextBox 112"/>
              <p:cNvSpPr txBox="1"/>
              <p:nvPr/>
            </p:nvSpPr>
            <p:spPr>
              <a:xfrm rot="18177937">
                <a:off x="8506145" y="5435134"/>
                <a:ext cx="47973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LM_22</a:t>
                </a:r>
              </a:p>
            </p:txBody>
          </p:sp>
          <p:sp>
            <p:nvSpPr>
              <p:cNvPr id="114" name="TextBox 113"/>
              <p:cNvSpPr txBox="1"/>
              <p:nvPr/>
            </p:nvSpPr>
            <p:spPr>
              <a:xfrm rot="18234635">
                <a:off x="9128705" y="5838790"/>
                <a:ext cx="47973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LM_23</a:t>
                </a:r>
              </a:p>
            </p:txBody>
          </p:sp>
          <p:sp>
            <p:nvSpPr>
              <p:cNvPr id="115" name="TextBox 114"/>
              <p:cNvSpPr txBox="1"/>
              <p:nvPr/>
            </p:nvSpPr>
            <p:spPr>
              <a:xfrm rot="16624649">
                <a:off x="7597969" y="2816905"/>
                <a:ext cx="1144642"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SCD_14 (branch)</a:t>
                </a:r>
              </a:p>
            </p:txBody>
          </p:sp>
          <p:sp>
            <p:nvSpPr>
              <p:cNvPr id="116" name="TextBox 115"/>
              <p:cNvSpPr txBox="1"/>
              <p:nvPr/>
            </p:nvSpPr>
            <p:spPr>
              <a:xfrm rot="16975203">
                <a:off x="8019765" y="3107934"/>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SCD_15</a:t>
                </a:r>
              </a:p>
            </p:txBody>
          </p:sp>
          <p:sp>
            <p:nvSpPr>
              <p:cNvPr id="117" name="TextBox 116"/>
              <p:cNvSpPr txBox="1"/>
              <p:nvPr/>
            </p:nvSpPr>
            <p:spPr>
              <a:xfrm rot="16200000">
                <a:off x="8909140" y="3099758"/>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SCD_16</a:t>
                </a:r>
              </a:p>
            </p:txBody>
          </p:sp>
          <p:sp>
            <p:nvSpPr>
              <p:cNvPr id="118" name="TextBox 117"/>
              <p:cNvSpPr txBox="1"/>
              <p:nvPr/>
            </p:nvSpPr>
            <p:spPr>
              <a:xfrm rot="15615117">
                <a:off x="9019204" y="3086623"/>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SCD_17</a:t>
                </a:r>
              </a:p>
            </p:txBody>
          </p:sp>
          <p:sp>
            <p:nvSpPr>
              <p:cNvPr id="119" name="TextBox 118"/>
              <p:cNvSpPr txBox="1"/>
              <p:nvPr/>
            </p:nvSpPr>
            <p:spPr>
              <a:xfrm rot="15144452">
                <a:off x="9124246" y="3053232"/>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SCD_18</a:t>
                </a:r>
              </a:p>
            </p:txBody>
          </p:sp>
          <p:sp>
            <p:nvSpPr>
              <p:cNvPr id="120" name="TextBox 119"/>
              <p:cNvSpPr txBox="1"/>
              <p:nvPr/>
            </p:nvSpPr>
            <p:spPr>
              <a:xfrm rot="18557867">
                <a:off x="7416237" y="4042938"/>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SCD_19</a:t>
                </a:r>
              </a:p>
            </p:txBody>
          </p:sp>
          <p:sp>
            <p:nvSpPr>
              <p:cNvPr id="121" name="TextBox 120"/>
              <p:cNvSpPr txBox="1"/>
              <p:nvPr/>
            </p:nvSpPr>
            <p:spPr>
              <a:xfrm rot="19588419">
                <a:off x="7592018" y="4217026"/>
                <a:ext cx="526807" cy="349997"/>
              </a:xfrm>
              <a:prstGeom prst="rect">
                <a:avLst/>
              </a:prstGeom>
              <a:noFill/>
            </p:spPr>
            <p:txBody>
              <a:bodyPr wrap="square" rtlCol="0">
                <a:spAutoFit/>
              </a:bodyPr>
              <a:lstStyle/>
              <a:p>
                <a:pPr defTabSz="685762"/>
                <a:r>
                  <a:rPr lang="en-GB" sz="512" b="1" dirty="0">
                    <a:solidFill>
                      <a:prstClr val="black"/>
                    </a:solidFill>
                    <a:latin typeface="Calibri" panose="020F0502020204030204"/>
                  </a:rPr>
                  <a:t>SCD_21</a:t>
                </a:r>
              </a:p>
            </p:txBody>
          </p:sp>
          <p:sp>
            <p:nvSpPr>
              <p:cNvPr id="122" name="TextBox 121"/>
              <p:cNvSpPr txBox="1"/>
              <p:nvPr/>
            </p:nvSpPr>
            <p:spPr>
              <a:xfrm rot="18986083">
                <a:off x="7505935" y="4121443"/>
                <a:ext cx="526807" cy="349997"/>
              </a:xfrm>
              <a:prstGeom prst="rect">
                <a:avLst/>
              </a:prstGeom>
              <a:noFill/>
            </p:spPr>
            <p:txBody>
              <a:bodyPr wrap="square" rtlCol="0">
                <a:spAutoFit/>
              </a:bodyPr>
              <a:lstStyle/>
              <a:p>
                <a:pPr defTabSz="685762"/>
                <a:r>
                  <a:rPr lang="en-GB" sz="512" b="1" dirty="0">
                    <a:solidFill>
                      <a:prstClr val="black"/>
                    </a:solidFill>
                    <a:latin typeface="Calibri" panose="020F0502020204030204"/>
                  </a:rPr>
                  <a:t>SCD_20</a:t>
                </a:r>
              </a:p>
            </p:txBody>
          </p:sp>
          <p:sp>
            <p:nvSpPr>
              <p:cNvPr id="123" name="TextBox 122"/>
              <p:cNvSpPr txBox="1"/>
              <p:nvPr/>
            </p:nvSpPr>
            <p:spPr>
              <a:xfrm rot="19588419">
                <a:off x="8026079" y="5019199"/>
                <a:ext cx="526807" cy="349997"/>
              </a:xfrm>
              <a:prstGeom prst="rect">
                <a:avLst/>
              </a:prstGeom>
              <a:noFill/>
            </p:spPr>
            <p:txBody>
              <a:bodyPr wrap="square" rtlCol="0">
                <a:spAutoFit/>
              </a:bodyPr>
              <a:lstStyle/>
              <a:p>
                <a:pPr defTabSz="685762"/>
                <a:r>
                  <a:rPr lang="en-GB" sz="512" b="1" dirty="0">
                    <a:solidFill>
                      <a:prstClr val="black"/>
                    </a:solidFill>
                    <a:latin typeface="Calibri" panose="020F0502020204030204"/>
                  </a:rPr>
                  <a:t>SCD_22</a:t>
                </a:r>
              </a:p>
            </p:txBody>
          </p:sp>
          <p:sp>
            <p:nvSpPr>
              <p:cNvPr id="124" name="TextBox 123"/>
              <p:cNvSpPr txBox="1"/>
              <p:nvPr/>
            </p:nvSpPr>
            <p:spPr>
              <a:xfrm rot="19277929">
                <a:off x="7813175" y="5298110"/>
                <a:ext cx="1157248" cy="239647"/>
              </a:xfrm>
              <a:prstGeom prst="rect">
                <a:avLst/>
              </a:prstGeom>
              <a:noFill/>
            </p:spPr>
            <p:txBody>
              <a:bodyPr wrap="square" rtlCol="0">
                <a:spAutoFit/>
              </a:bodyPr>
              <a:lstStyle/>
              <a:p>
                <a:pPr defTabSz="685762"/>
                <a:r>
                  <a:rPr lang="en-GB" sz="512" b="1" dirty="0">
                    <a:solidFill>
                      <a:prstClr val="black"/>
                    </a:solidFill>
                    <a:latin typeface="Calibri" panose="020F0502020204030204"/>
                  </a:rPr>
                  <a:t>SCD_23 (branch)</a:t>
                </a:r>
              </a:p>
            </p:txBody>
          </p:sp>
          <p:sp>
            <p:nvSpPr>
              <p:cNvPr id="125" name="TextBox 124"/>
              <p:cNvSpPr txBox="1"/>
              <p:nvPr/>
            </p:nvSpPr>
            <p:spPr>
              <a:xfrm rot="18713769">
                <a:off x="8274535" y="5320082"/>
                <a:ext cx="526807" cy="347376"/>
              </a:xfrm>
              <a:prstGeom prst="rect">
                <a:avLst/>
              </a:prstGeom>
              <a:noFill/>
            </p:spPr>
            <p:txBody>
              <a:bodyPr wrap="square" rtlCol="0">
                <a:spAutoFit/>
              </a:bodyPr>
              <a:lstStyle/>
              <a:p>
                <a:pPr defTabSz="685762"/>
                <a:r>
                  <a:rPr lang="en-GB" sz="512" b="1" dirty="0">
                    <a:solidFill>
                      <a:prstClr val="black"/>
                    </a:solidFill>
                    <a:latin typeface="Calibri" panose="020F0502020204030204"/>
                  </a:rPr>
                  <a:t>SCD_24</a:t>
                </a:r>
              </a:p>
            </p:txBody>
          </p:sp>
          <p:sp>
            <p:nvSpPr>
              <p:cNvPr id="126" name="TextBox 125"/>
              <p:cNvSpPr txBox="1"/>
              <p:nvPr/>
            </p:nvSpPr>
            <p:spPr>
              <a:xfrm rot="3811556">
                <a:off x="10659309" y="3024640"/>
                <a:ext cx="606793" cy="237853"/>
              </a:xfrm>
              <a:prstGeom prst="rect">
                <a:avLst/>
              </a:prstGeom>
              <a:noFill/>
            </p:spPr>
            <p:txBody>
              <a:bodyPr wrap="square" rtlCol="0">
                <a:spAutoFit/>
              </a:bodyPr>
              <a:lstStyle/>
              <a:p>
                <a:pPr defTabSz="685762"/>
                <a:r>
                  <a:rPr lang="en-GB" sz="512" b="1" dirty="0">
                    <a:solidFill>
                      <a:srgbClr val="9DC3E6"/>
                    </a:solidFill>
                    <a:latin typeface="Calibri" panose="020F0502020204030204"/>
                  </a:rPr>
                  <a:t>EBM_01</a:t>
                </a:r>
              </a:p>
            </p:txBody>
          </p:sp>
          <p:sp>
            <p:nvSpPr>
              <p:cNvPr id="127" name="TextBox 126"/>
              <p:cNvSpPr txBox="1"/>
              <p:nvPr/>
            </p:nvSpPr>
            <p:spPr>
              <a:xfrm rot="5400000">
                <a:off x="10938672" y="2968406"/>
                <a:ext cx="615475" cy="237853"/>
              </a:xfrm>
              <a:prstGeom prst="rect">
                <a:avLst/>
              </a:prstGeom>
              <a:noFill/>
            </p:spPr>
            <p:txBody>
              <a:bodyPr wrap="square" rtlCol="0">
                <a:spAutoFit/>
              </a:bodyPr>
              <a:lstStyle/>
              <a:p>
                <a:pPr defTabSz="685762"/>
                <a:r>
                  <a:rPr lang="en-GB" sz="512" b="1" dirty="0">
                    <a:solidFill>
                      <a:srgbClr val="9DC3E6"/>
                    </a:solidFill>
                    <a:latin typeface="Calibri" panose="020F0502020204030204"/>
                  </a:rPr>
                  <a:t>EBM_02</a:t>
                </a:r>
              </a:p>
            </p:txBody>
          </p:sp>
          <p:sp>
            <p:nvSpPr>
              <p:cNvPr id="128" name="TextBox 127"/>
              <p:cNvSpPr txBox="1"/>
              <p:nvPr/>
            </p:nvSpPr>
            <p:spPr>
              <a:xfrm rot="5570965">
                <a:off x="11265885" y="2990719"/>
                <a:ext cx="570724" cy="237853"/>
              </a:xfrm>
              <a:prstGeom prst="rect">
                <a:avLst/>
              </a:prstGeom>
              <a:noFill/>
            </p:spPr>
            <p:txBody>
              <a:bodyPr wrap="square" rtlCol="0">
                <a:spAutoFit/>
              </a:bodyPr>
              <a:lstStyle/>
              <a:p>
                <a:pPr defTabSz="685762"/>
                <a:r>
                  <a:rPr lang="en-GB" sz="512" b="1" dirty="0">
                    <a:solidFill>
                      <a:srgbClr val="9DC3E6"/>
                    </a:solidFill>
                    <a:latin typeface="Calibri" panose="020F0502020204030204"/>
                  </a:rPr>
                  <a:t>EBM_03</a:t>
                </a:r>
              </a:p>
            </p:txBody>
          </p:sp>
          <p:sp>
            <p:nvSpPr>
              <p:cNvPr id="129" name="TextBox 128"/>
              <p:cNvSpPr txBox="1"/>
              <p:nvPr/>
            </p:nvSpPr>
            <p:spPr>
              <a:xfrm rot="2024996">
                <a:off x="11990100" y="2643096"/>
                <a:ext cx="596542" cy="239647"/>
              </a:xfrm>
              <a:prstGeom prst="rect">
                <a:avLst/>
              </a:prstGeom>
              <a:noFill/>
            </p:spPr>
            <p:txBody>
              <a:bodyPr wrap="square" rtlCol="0">
                <a:spAutoFit/>
              </a:bodyPr>
              <a:lstStyle/>
              <a:p>
                <a:pPr defTabSz="685762"/>
                <a:r>
                  <a:rPr lang="en-GB" sz="512" b="1" dirty="0">
                    <a:solidFill>
                      <a:srgbClr val="9DC3E6"/>
                    </a:solidFill>
                    <a:latin typeface="Calibri" panose="020F0502020204030204"/>
                  </a:rPr>
                  <a:t>EBM_04</a:t>
                </a:r>
              </a:p>
            </p:txBody>
          </p:sp>
          <p:sp>
            <p:nvSpPr>
              <p:cNvPr id="130" name="TextBox 129"/>
              <p:cNvSpPr txBox="1"/>
              <p:nvPr/>
            </p:nvSpPr>
            <p:spPr>
              <a:xfrm rot="1978686">
                <a:off x="12173639" y="2311421"/>
                <a:ext cx="562765" cy="349997"/>
              </a:xfrm>
              <a:prstGeom prst="rect">
                <a:avLst/>
              </a:prstGeom>
              <a:noFill/>
            </p:spPr>
            <p:txBody>
              <a:bodyPr wrap="square" rtlCol="0">
                <a:spAutoFit/>
              </a:bodyPr>
              <a:lstStyle/>
              <a:p>
                <a:pPr defTabSz="685762"/>
                <a:r>
                  <a:rPr lang="en-GB" sz="512" b="1" dirty="0">
                    <a:solidFill>
                      <a:srgbClr val="9DC3E6"/>
                    </a:solidFill>
                    <a:latin typeface="Calibri" panose="020F0502020204030204"/>
                  </a:rPr>
                  <a:t>EBM_05</a:t>
                </a:r>
              </a:p>
            </p:txBody>
          </p:sp>
          <p:sp>
            <p:nvSpPr>
              <p:cNvPr id="131" name="TextBox 130"/>
              <p:cNvSpPr txBox="1"/>
              <p:nvPr/>
            </p:nvSpPr>
            <p:spPr>
              <a:xfrm rot="4642484">
                <a:off x="10832816" y="2868291"/>
                <a:ext cx="496679" cy="347376"/>
              </a:xfrm>
              <a:prstGeom prst="rect">
                <a:avLst/>
              </a:prstGeom>
              <a:noFill/>
            </p:spPr>
            <p:txBody>
              <a:bodyPr wrap="square" rtlCol="0">
                <a:spAutoFit/>
              </a:bodyPr>
              <a:lstStyle/>
              <a:p>
                <a:pPr defTabSz="685762"/>
                <a:r>
                  <a:rPr lang="en-GB" sz="512" b="1" dirty="0">
                    <a:solidFill>
                      <a:srgbClr val="9DC3E6"/>
                    </a:solidFill>
                    <a:latin typeface="Calibri" panose="020F0502020204030204"/>
                  </a:rPr>
                  <a:t>EBD_01</a:t>
                </a:r>
              </a:p>
            </p:txBody>
          </p:sp>
          <p:sp>
            <p:nvSpPr>
              <p:cNvPr id="132" name="TextBox 131"/>
              <p:cNvSpPr txBox="1"/>
              <p:nvPr/>
            </p:nvSpPr>
            <p:spPr>
              <a:xfrm rot="4608885">
                <a:off x="11599100" y="2912745"/>
                <a:ext cx="498828" cy="347376"/>
              </a:xfrm>
              <a:prstGeom prst="rect">
                <a:avLst/>
              </a:prstGeom>
              <a:noFill/>
            </p:spPr>
            <p:txBody>
              <a:bodyPr wrap="square" rtlCol="0">
                <a:spAutoFit/>
              </a:bodyPr>
              <a:lstStyle/>
              <a:p>
                <a:pPr defTabSz="685762"/>
                <a:r>
                  <a:rPr lang="en-GB" sz="512" b="1" dirty="0">
                    <a:solidFill>
                      <a:srgbClr val="9DC3E6"/>
                    </a:solidFill>
                    <a:latin typeface="Calibri" panose="020F0502020204030204"/>
                  </a:rPr>
                  <a:t>EBD_02</a:t>
                </a:r>
              </a:p>
            </p:txBody>
          </p:sp>
          <p:sp>
            <p:nvSpPr>
              <p:cNvPr id="133" name="TextBox 132"/>
              <p:cNvSpPr txBox="1"/>
              <p:nvPr/>
            </p:nvSpPr>
            <p:spPr>
              <a:xfrm rot="2819817">
                <a:off x="11854917" y="2774562"/>
                <a:ext cx="498828" cy="347376"/>
              </a:xfrm>
              <a:prstGeom prst="rect">
                <a:avLst/>
              </a:prstGeom>
              <a:noFill/>
            </p:spPr>
            <p:txBody>
              <a:bodyPr wrap="square" rtlCol="0">
                <a:spAutoFit/>
              </a:bodyPr>
              <a:lstStyle/>
              <a:p>
                <a:pPr defTabSz="685762"/>
                <a:r>
                  <a:rPr lang="en-GB" sz="512" b="1" dirty="0">
                    <a:solidFill>
                      <a:srgbClr val="9DC3E6"/>
                    </a:solidFill>
                    <a:latin typeface="Calibri" panose="020F0502020204030204"/>
                  </a:rPr>
                  <a:t>EBD_03</a:t>
                </a:r>
              </a:p>
            </p:txBody>
          </p:sp>
          <p:sp>
            <p:nvSpPr>
              <p:cNvPr id="134" name="TextBox 133"/>
              <p:cNvSpPr txBox="1"/>
              <p:nvPr/>
            </p:nvSpPr>
            <p:spPr>
              <a:xfrm rot="14173572">
                <a:off x="431572" y="1025460"/>
                <a:ext cx="564004"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VAC_02</a:t>
                </a:r>
              </a:p>
            </p:txBody>
          </p:sp>
          <p:sp>
            <p:nvSpPr>
              <p:cNvPr id="135" name="TextBox 134"/>
              <p:cNvSpPr txBox="1"/>
              <p:nvPr/>
            </p:nvSpPr>
            <p:spPr>
              <a:xfrm rot="18313146">
                <a:off x="6921504" y="3775843"/>
                <a:ext cx="558032"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VAC_07</a:t>
                </a:r>
              </a:p>
            </p:txBody>
          </p:sp>
          <p:sp>
            <p:nvSpPr>
              <p:cNvPr id="136" name="TextBox 135"/>
              <p:cNvSpPr txBox="1"/>
              <p:nvPr/>
            </p:nvSpPr>
            <p:spPr>
              <a:xfrm rot="19986237">
                <a:off x="7823810" y="4707140"/>
                <a:ext cx="558033" cy="239647"/>
              </a:xfrm>
              <a:prstGeom prst="rect">
                <a:avLst/>
              </a:prstGeom>
              <a:noFill/>
            </p:spPr>
            <p:txBody>
              <a:bodyPr wrap="square" rtlCol="0">
                <a:spAutoFit/>
              </a:bodyPr>
              <a:lstStyle/>
              <a:p>
                <a:pPr defTabSz="685762"/>
                <a:r>
                  <a:rPr lang="en-GB" sz="512" b="1" dirty="0">
                    <a:solidFill>
                      <a:prstClr val="black"/>
                    </a:solidFill>
                    <a:latin typeface="Calibri" panose="020F0502020204030204"/>
                  </a:rPr>
                  <a:t>VAC_08</a:t>
                </a:r>
              </a:p>
            </p:txBody>
          </p:sp>
          <p:sp>
            <p:nvSpPr>
              <p:cNvPr id="137" name="TextBox 136"/>
              <p:cNvSpPr txBox="1"/>
              <p:nvPr/>
            </p:nvSpPr>
            <p:spPr>
              <a:xfrm rot="18149219">
                <a:off x="8893524" y="5771224"/>
                <a:ext cx="558032"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VAC_10</a:t>
                </a:r>
              </a:p>
            </p:txBody>
          </p:sp>
          <p:pic>
            <p:nvPicPr>
              <p:cNvPr id="138" name="Picture 137"/>
              <p:cNvPicPr>
                <a:picLocks noChangeAspect="1"/>
              </p:cNvPicPr>
              <p:nvPr/>
            </p:nvPicPr>
            <p:blipFill>
              <a:blip r:embed="rId4"/>
              <a:stretch>
                <a:fillRect/>
              </a:stretch>
            </p:blipFill>
            <p:spPr>
              <a:xfrm>
                <a:off x="9210117" y="5641776"/>
                <a:ext cx="172764" cy="132114"/>
              </a:xfrm>
              <a:prstGeom prst="rect">
                <a:avLst/>
              </a:prstGeom>
            </p:spPr>
          </p:pic>
          <p:pic>
            <p:nvPicPr>
              <p:cNvPr id="139" name="Picture 138"/>
              <p:cNvPicPr>
                <a:picLocks noChangeAspect="1"/>
              </p:cNvPicPr>
              <p:nvPr/>
            </p:nvPicPr>
            <p:blipFill>
              <a:blip r:embed="rId4"/>
              <a:stretch>
                <a:fillRect/>
              </a:stretch>
            </p:blipFill>
            <p:spPr>
              <a:xfrm>
                <a:off x="9628722" y="5916876"/>
                <a:ext cx="172764" cy="132114"/>
              </a:xfrm>
              <a:prstGeom prst="rect">
                <a:avLst/>
              </a:prstGeom>
            </p:spPr>
          </p:pic>
          <p:sp>
            <p:nvSpPr>
              <p:cNvPr id="140" name="TextBox 139"/>
              <p:cNvSpPr txBox="1"/>
              <p:nvPr/>
            </p:nvSpPr>
            <p:spPr>
              <a:xfrm rot="18149219">
                <a:off x="9326958" y="6025463"/>
                <a:ext cx="558032"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VAC_11</a:t>
                </a:r>
              </a:p>
            </p:txBody>
          </p:sp>
          <p:sp>
            <p:nvSpPr>
              <p:cNvPr id="141" name="TextBox 140"/>
              <p:cNvSpPr txBox="1"/>
              <p:nvPr/>
            </p:nvSpPr>
            <p:spPr>
              <a:xfrm rot="18175551">
                <a:off x="8383774" y="3923077"/>
                <a:ext cx="558032"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VAC_03</a:t>
                </a:r>
              </a:p>
            </p:txBody>
          </p:sp>
          <p:sp>
            <p:nvSpPr>
              <p:cNvPr id="142" name="TextBox 141"/>
              <p:cNvSpPr txBox="1"/>
              <p:nvPr/>
            </p:nvSpPr>
            <p:spPr>
              <a:xfrm rot="18101477">
                <a:off x="8717413" y="4182729"/>
                <a:ext cx="558032" cy="237853"/>
              </a:xfrm>
              <a:prstGeom prst="rect">
                <a:avLst/>
              </a:prstGeom>
              <a:noFill/>
            </p:spPr>
            <p:txBody>
              <a:bodyPr wrap="square" rtlCol="0">
                <a:spAutoFit/>
              </a:bodyPr>
              <a:lstStyle/>
              <a:p>
                <a:pPr defTabSz="685762"/>
                <a:r>
                  <a:rPr lang="en-GB" sz="512" b="1" dirty="0">
                    <a:solidFill>
                      <a:srgbClr val="9DC3E6"/>
                    </a:solidFill>
                    <a:latin typeface="Calibri" panose="020F0502020204030204"/>
                  </a:rPr>
                  <a:t>VAC_04</a:t>
                </a:r>
              </a:p>
            </p:txBody>
          </p:sp>
          <p:sp>
            <p:nvSpPr>
              <p:cNvPr id="143" name="TextBox 142"/>
              <p:cNvSpPr txBox="1"/>
              <p:nvPr/>
            </p:nvSpPr>
            <p:spPr>
              <a:xfrm rot="18101477">
                <a:off x="9251255" y="4394105"/>
                <a:ext cx="518637" cy="456901"/>
              </a:xfrm>
              <a:prstGeom prst="rect">
                <a:avLst/>
              </a:prstGeom>
              <a:noFill/>
            </p:spPr>
            <p:txBody>
              <a:bodyPr wrap="square" rtlCol="0">
                <a:spAutoFit/>
              </a:bodyPr>
              <a:lstStyle/>
              <a:p>
                <a:pPr defTabSz="685762"/>
                <a:r>
                  <a:rPr lang="en-GB" sz="512" b="1" dirty="0">
                    <a:solidFill>
                      <a:srgbClr val="5B9BD5">
                        <a:lumMod val="60000"/>
                        <a:lumOff val="40000"/>
                      </a:srgbClr>
                    </a:solidFill>
                    <a:latin typeface="Calibri" panose="020F0502020204030204"/>
                  </a:rPr>
                  <a:t>VAC_ </a:t>
                </a:r>
                <a:r>
                  <a:rPr lang="en-GB" sz="512" b="1" dirty="0">
                    <a:solidFill>
                      <a:srgbClr val="9DC3E6"/>
                    </a:solidFill>
                    <a:latin typeface="Calibri" panose="020F0502020204030204"/>
                  </a:rPr>
                  <a:t>NUSTAR</a:t>
                </a:r>
              </a:p>
            </p:txBody>
          </p:sp>
          <p:sp>
            <p:nvSpPr>
              <p:cNvPr id="144" name="TextBox 143"/>
              <p:cNvSpPr txBox="1"/>
              <p:nvPr/>
            </p:nvSpPr>
            <p:spPr>
              <a:xfrm rot="14173572">
                <a:off x="-175450" y="1446743"/>
                <a:ext cx="564004" cy="237853"/>
              </a:xfrm>
              <a:prstGeom prst="rect">
                <a:avLst/>
              </a:prstGeom>
              <a:noFill/>
            </p:spPr>
            <p:txBody>
              <a:bodyPr wrap="square" rtlCol="0">
                <a:spAutoFit/>
              </a:bodyPr>
              <a:lstStyle/>
              <a:p>
                <a:pPr defTabSz="685762"/>
                <a:r>
                  <a:rPr lang="en-GB" sz="512" b="1" dirty="0">
                    <a:solidFill>
                      <a:prstClr val="black"/>
                    </a:solidFill>
                    <a:latin typeface="Calibri" panose="020F0502020204030204"/>
                  </a:rPr>
                  <a:t>VAC_01</a:t>
                </a:r>
              </a:p>
            </p:txBody>
          </p:sp>
          <p:sp>
            <p:nvSpPr>
              <p:cNvPr id="145" name="TextBox 144"/>
              <p:cNvSpPr txBox="1"/>
              <p:nvPr/>
            </p:nvSpPr>
            <p:spPr>
              <a:xfrm rot="19549081">
                <a:off x="8073349" y="5159713"/>
                <a:ext cx="558031" cy="239647"/>
              </a:xfrm>
              <a:prstGeom prst="rect">
                <a:avLst/>
              </a:prstGeom>
              <a:noFill/>
            </p:spPr>
            <p:txBody>
              <a:bodyPr wrap="square" rtlCol="0">
                <a:spAutoFit/>
              </a:bodyPr>
              <a:lstStyle/>
              <a:p>
                <a:pPr defTabSz="685762"/>
                <a:r>
                  <a:rPr lang="en-GB" sz="512" b="1" dirty="0">
                    <a:solidFill>
                      <a:prstClr val="black"/>
                    </a:solidFill>
                    <a:latin typeface="Calibri" panose="020F0502020204030204"/>
                  </a:rPr>
                  <a:t>VAC_09</a:t>
                </a:r>
              </a:p>
            </p:txBody>
          </p:sp>
          <p:sp>
            <p:nvSpPr>
              <p:cNvPr id="146" name="Rectangle 145"/>
              <p:cNvSpPr/>
              <p:nvPr/>
            </p:nvSpPr>
            <p:spPr>
              <a:xfrm rot="19243627">
                <a:off x="10258965" y="5021600"/>
                <a:ext cx="122553" cy="50006"/>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797" tIns="33398" rIns="66797" bIns="33398" numCol="1" spcCol="0" rtlCol="0" fromWordArt="0" anchor="ctr" anchorCtr="0" forceAA="0" compatLnSpc="1">
                <a:prstTxWarp prst="textNoShape">
                  <a:avLst/>
                </a:prstTxWarp>
                <a:noAutofit/>
              </a:bodyPr>
              <a:lstStyle/>
              <a:p>
                <a:pPr algn="ctr" defTabSz="685762"/>
                <a:endParaRPr lang="en-IE" sz="1315">
                  <a:solidFill>
                    <a:prstClr val="white"/>
                  </a:solidFill>
                  <a:latin typeface="Calibri" panose="020F0502020204030204"/>
                </a:endParaRPr>
              </a:p>
            </p:txBody>
          </p:sp>
          <p:sp>
            <p:nvSpPr>
              <p:cNvPr id="147" name="TextBox 146"/>
              <p:cNvSpPr txBox="1"/>
              <p:nvPr/>
            </p:nvSpPr>
            <p:spPr>
              <a:xfrm rot="19257366">
                <a:off x="9965291" y="4946168"/>
                <a:ext cx="358981" cy="460348"/>
              </a:xfrm>
              <a:prstGeom prst="rect">
                <a:avLst/>
              </a:prstGeom>
              <a:noFill/>
            </p:spPr>
            <p:txBody>
              <a:bodyPr wrap="square" rtlCol="0">
                <a:spAutoFit/>
              </a:bodyPr>
              <a:lstStyle/>
              <a:p>
                <a:pPr defTabSz="685762"/>
                <a:r>
                  <a:rPr lang="en-GB" sz="512" b="1" dirty="0">
                    <a:solidFill>
                      <a:srgbClr val="9DC3E6"/>
                    </a:solidFill>
                    <a:latin typeface="Calibri" panose="020F0502020204030204"/>
                  </a:rPr>
                  <a:t>BDN</a:t>
                </a:r>
              </a:p>
            </p:txBody>
          </p:sp>
          <p:sp>
            <p:nvSpPr>
              <p:cNvPr id="148" name="TextBox 147"/>
              <p:cNvSpPr txBox="1"/>
              <p:nvPr/>
            </p:nvSpPr>
            <p:spPr>
              <a:xfrm rot="3840000">
                <a:off x="9910062" y="3327232"/>
                <a:ext cx="558032" cy="237853"/>
              </a:xfrm>
              <a:prstGeom prst="rect">
                <a:avLst/>
              </a:prstGeom>
              <a:noFill/>
            </p:spPr>
            <p:txBody>
              <a:bodyPr wrap="square" rtlCol="0">
                <a:spAutoFit/>
              </a:bodyPr>
              <a:lstStyle/>
              <a:p>
                <a:pPr defTabSz="685762"/>
                <a:r>
                  <a:rPr lang="en-GB" sz="512" b="1" dirty="0">
                    <a:solidFill>
                      <a:srgbClr val="9DC3E6"/>
                    </a:solidFill>
                    <a:latin typeface="Calibri" panose="020F0502020204030204"/>
                  </a:rPr>
                  <a:t>VAC_05</a:t>
                </a:r>
              </a:p>
            </p:txBody>
          </p:sp>
          <p:sp>
            <p:nvSpPr>
              <p:cNvPr id="149" name="TextBox 148"/>
              <p:cNvSpPr txBox="1"/>
              <p:nvPr/>
            </p:nvSpPr>
            <p:spPr>
              <a:xfrm rot="3840000">
                <a:off x="10523707" y="3101123"/>
                <a:ext cx="558032" cy="237853"/>
              </a:xfrm>
              <a:prstGeom prst="rect">
                <a:avLst/>
              </a:prstGeom>
              <a:noFill/>
            </p:spPr>
            <p:txBody>
              <a:bodyPr wrap="square" rtlCol="0">
                <a:spAutoFit/>
              </a:bodyPr>
              <a:lstStyle/>
              <a:p>
                <a:pPr defTabSz="685762"/>
                <a:r>
                  <a:rPr lang="en-GB" sz="512" b="1" dirty="0">
                    <a:solidFill>
                      <a:srgbClr val="9DC3E6"/>
                    </a:solidFill>
                    <a:latin typeface="Calibri" panose="020F0502020204030204"/>
                  </a:rPr>
                  <a:t>VAC_06</a:t>
                </a:r>
              </a:p>
            </p:txBody>
          </p:sp>
          <p:sp>
            <p:nvSpPr>
              <p:cNvPr id="150" name="Oval 149"/>
              <p:cNvSpPr/>
              <p:nvPr/>
            </p:nvSpPr>
            <p:spPr>
              <a:xfrm>
                <a:off x="11494594" y="1921274"/>
                <a:ext cx="170729" cy="1544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2"/>
                <a:endParaRPr lang="en-IE" sz="1315">
                  <a:solidFill>
                    <a:prstClr val="white"/>
                  </a:solidFill>
                  <a:latin typeface="Calibri" panose="020F0502020204030204"/>
                </a:endParaRPr>
              </a:p>
            </p:txBody>
          </p:sp>
        </p:grpSp>
        <p:sp>
          <p:nvSpPr>
            <p:cNvPr id="14" name="TextBox 13"/>
            <p:cNvSpPr txBox="1"/>
            <p:nvPr/>
          </p:nvSpPr>
          <p:spPr>
            <a:xfrm rot="16200000">
              <a:off x="2148690" y="1000734"/>
              <a:ext cx="509842" cy="231674"/>
            </a:xfrm>
            <a:prstGeom prst="rect">
              <a:avLst/>
            </a:prstGeom>
            <a:noFill/>
          </p:spPr>
          <p:txBody>
            <a:bodyPr wrap="square" rtlCol="0">
              <a:spAutoFit/>
            </a:bodyPr>
            <a:lstStyle/>
            <a:p>
              <a:pPr defTabSz="685762"/>
              <a:r>
                <a:rPr lang="en-GB" sz="512" b="1" dirty="0">
                  <a:solidFill>
                    <a:prstClr val="black"/>
                  </a:solidFill>
                  <a:latin typeface="Calibri" panose="020F0502020204030204"/>
                </a:rPr>
                <a:t>NC_S</a:t>
              </a:r>
            </a:p>
          </p:txBody>
        </p:sp>
      </p:grpSp>
      <p:sp>
        <p:nvSpPr>
          <p:cNvPr id="153" name="Rectangle 152"/>
          <p:cNvSpPr/>
          <p:nvPr/>
        </p:nvSpPr>
        <p:spPr>
          <a:xfrm>
            <a:off x="7350199" y="4958556"/>
            <a:ext cx="1850186" cy="184666"/>
          </a:xfrm>
          <a:prstGeom prst="rect">
            <a:avLst/>
          </a:prstGeom>
        </p:spPr>
        <p:txBody>
          <a:bodyPr wrap="none">
            <a:spAutoFit/>
          </a:bodyPr>
          <a:lstStyle/>
          <a:p>
            <a:pPr defTabSz="685762"/>
            <a:r>
              <a:rPr lang="en-GB" sz="600" dirty="0">
                <a:solidFill>
                  <a:prstClr val="black"/>
                </a:solidFill>
                <a:latin typeface="Calibri" panose="020F0502020204030204"/>
              </a:rPr>
              <a:t>Last modified: Super-FRS Workshop, 15-17 Nov. 2021</a:t>
            </a:r>
            <a:endParaRPr lang="de-DE" sz="600" dirty="0">
              <a:solidFill>
                <a:prstClr val="black"/>
              </a:solidFill>
              <a:latin typeface="Calibri" panose="020F0502020204030204"/>
            </a:endParaRPr>
          </a:p>
        </p:txBody>
      </p:sp>
      <p:sp>
        <p:nvSpPr>
          <p:cNvPr id="154" name="Rectangle 153"/>
          <p:cNvSpPr/>
          <p:nvPr/>
        </p:nvSpPr>
        <p:spPr>
          <a:xfrm>
            <a:off x="5463832" y="775268"/>
            <a:ext cx="1965228" cy="941091"/>
          </a:xfrm>
          <a:prstGeom prst="rect">
            <a:avLst/>
          </a:prstGeom>
        </p:spPr>
        <p:txBody>
          <a:bodyPr wrap="square">
            <a:spAutoFit/>
          </a:bodyPr>
          <a:lstStyle/>
          <a:p>
            <a:pPr defTabSz="269985"/>
            <a:r>
              <a:rPr lang="en-GB" sz="788" dirty="0">
                <a:solidFill>
                  <a:prstClr val="black"/>
                </a:solidFill>
                <a:latin typeface="Calibri" panose="020F0502020204030204"/>
              </a:rPr>
              <a:t>SM	sc short multiplet</a:t>
            </a:r>
          </a:p>
          <a:p>
            <a:pPr defTabSz="269985"/>
            <a:r>
              <a:rPr lang="en-GB" sz="788" dirty="0">
                <a:solidFill>
                  <a:prstClr val="black"/>
                </a:solidFill>
                <a:latin typeface="Calibri" panose="020F0502020204030204"/>
              </a:rPr>
              <a:t>LM	sc long multiplet</a:t>
            </a:r>
          </a:p>
          <a:p>
            <a:pPr defTabSz="269985"/>
            <a:r>
              <a:rPr lang="en-GB" sz="788" dirty="0">
                <a:solidFill>
                  <a:prstClr val="black"/>
                </a:solidFill>
                <a:latin typeface="Calibri" panose="020F0502020204030204"/>
              </a:rPr>
              <a:t>SCD	sc dipole</a:t>
            </a:r>
          </a:p>
          <a:p>
            <a:pPr defTabSz="269985"/>
            <a:r>
              <a:rPr lang="en-GB" sz="788" dirty="0">
                <a:solidFill>
                  <a:prstClr val="black"/>
                </a:solidFill>
                <a:latin typeface="Calibri" panose="020F0502020204030204"/>
              </a:rPr>
              <a:t>DC	diagnostic chamber</a:t>
            </a:r>
          </a:p>
          <a:p>
            <a:pPr defTabSz="269985"/>
            <a:r>
              <a:rPr lang="en-GB" sz="788" dirty="0">
                <a:solidFill>
                  <a:prstClr val="black"/>
                </a:solidFill>
                <a:latin typeface="Calibri" panose="020F0502020204030204"/>
              </a:rPr>
              <a:t>VAC	beam-line vacuum</a:t>
            </a:r>
          </a:p>
          <a:p>
            <a:pPr defTabSz="269985"/>
            <a:r>
              <a:rPr lang="en-GB" sz="788" dirty="0">
                <a:solidFill>
                  <a:prstClr val="black"/>
                </a:solidFill>
                <a:latin typeface="Calibri" panose="020F0502020204030204"/>
              </a:rPr>
              <a:t>EBD	EB dipole</a:t>
            </a:r>
          </a:p>
          <a:p>
            <a:pPr defTabSz="269985"/>
            <a:r>
              <a:rPr lang="en-GB" sz="788" dirty="0">
                <a:solidFill>
                  <a:prstClr val="black"/>
                </a:solidFill>
                <a:latin typeface="Calibri" panose="020F0502020204030204"/>
              </a:rPr>
              <a:t>EBM	EB multiplet</a:t>
            </a:r>
          </a:p>
        </p:txBody>
      </p:sp>
      <p:sp>
        <p:nvSpPr>
          <p:cNvPr id="155" name="Rectangle 154"/>
          <p:cNvSpPr/>
          <p:nvPr/>
        </p:nvSpPr>
        <p:spPr>
          <a:xfrm>
            <a:off x="7920301" y="4343631"/>
            <a:ext cx="1132041" cy="213585"/>
          </a:xfrm>
          <a:prstGeom prst="rect">
            <a:avLst/>
          </a:prstGeom>
        </p:spPr>
        <p:txBody>
          <a:bodyPr wrap="none">
            <a:spAutoFit/>
          </a:bodyPr>
          <a:lstStyle/>
          <a:p>
            <a:pPr defTabSz="685762"/>
            <a:r>
              <a:rPr lang="en-GB" sz="788" b="1" dirty="0">
                <a:solidFill>
                  <a:prstClr val="black"/>
                </a:solidFill>
                <a:latin typeface="Calibri" panose="020F0502020204030204"/>
              </a:rPr>
              <a:t>Installation: Super-FRS</a:t>
            </a:r>
            <a:endParaRPr lang="de-DE" sz="788" dirty="0">
              <a:solidFill>
                <a:prstClr val="black"/>
              </a:solidFill>
              <a:latin typeface="Calibri" panose="020F0502020204030204"/>
            </a:endParaRPr>
          </a:p>
        </p:txBody>
      </p:sp>
      <p:sp>
        <p:nvSpPr>
          <p:cNvPr id="156" name="Rectangle 155"/>
          <p:cNvSpPr/>
          <p:nvPr/>
        </p:nvSpPr>
        <p:spPr>
          <a:xfrm>
            <a:off x="7920301" y="4541487"/>
            <a:ext cx="1055097" cy="213585"/>
          </a:xfrm>
          <a:prstGeom prst="rect">
            <a:avLst/>
          </a:prstGeom>
        </p:spPr>
        <p:txBody>
          <a:bodyPr wrap="none">
            <a:spAutoFit/>
          </a:bodyPr>
          <a:lstStyle/>
          <a:p>
            <a:pPr defTabSz="685762"/>
            <a:r>
              <a:rPr lang="en-GB" sz="788" b="1" dirty="0">
                <a:solidFill>
                  <a:srgbClr val="9DC3E6"/>
                </a:solidFill>
                <a:latin typeface="Calibri" panose="020F0502020204030204"/>
              </a:rPr>
              <a:t>Installation: NUSTAR</a:t>
            </a:r>
            <a:endParaRPr lang="de-DE" sz="788" dirty="0">
              <a:solidFill>
                <a:prstClr val="black"/>
              </a:solidFill>
              <a:latin typeface="Calibri" panose="020F0502020204030204"/>
            </a:endParaRPr>
          </a:p>
        </p:txBody>
      </p:sp>
      <p:sp>
        <p:nvSpPr>
          <p:cNvPr id="157" name="TextBox 156"/>
          <p:cNvSpPr txBox="1"/>
          <p:nvPr/>
        </p:nvSpPr>
        <p:spPr>
          <a:xfrm rot="19630698">
            <a:off x="-10310" y="1876786"/>
            <a:ext cx="509010" cy="204800"/>
          </a:xfrm>
          <a:prstGeom prst="rect">
            <a:avLst/>
          </a:prstGeom>
          <a:noFill/>
        </p:spPr>
        <p:txBody>
          <a:bodyPr wrap="square" rtlCol="0">
            <a:spAutoFit/>
          </a:bodyPr>
          <a:lstStyle/>
          <a:p>
            <a:pPr defTabSz="685762"/>
            <a:r>
              <a:rPr lang="de-DE" sz="731" dirty="0">
                <a:solidFill>
                  <a:srgbClr val="5B9BD5">
                    <a:lumMod val="75000"/>
                  </a:srgbClr>
                </a:solidFill>
                <a:latin typeface="Calibri" panose="020F0502020204030204"/>
              </a:rPr>
              <a:t>beam</a:t>
            </a:r>
          </a:p>
        </p:txBody>
      </p:sp>
      <p:cxnSp>
        <p:nvCxnSpPr>
          <p:cNvPr id="158" name="Straight Arrow Connector 157"/>
          <p:cNvCxnSpPr>
            <a:endCxn id="144" idx="1"/>
          </p:cNvCxnSpPr>
          <p:nvPr/>
        </p:nvCxnSpPr>
        <p:spPr>
          <a:xfrm flipV="1">
            <a:off x="29599" y="1885025"/>
            <a:ext cx="139060" cy="100827"/>
          </a:xfrm>
          <a:prstGeom prst="straightConnector1">
            <a:avLst/>
          </a:prstGeom>
          <a:ln>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433850" y="493579"/>
            <a:ext cx="2438488" cy="276999"/>
          </a:xfrm>
          <a:prstGeom prst="rect">
            <a:avLst/>
          </a:prstGeom>
        </p:spPr>
        <p:txBody>
          <a:bodyPr wrap="none">
            <a:spAutoFit/>
          </a:bodyPr>
          <a:lstStyle/>
          <a:p>
            <a:pPr defTabSz="685762"/>
            <a:r>
              <a:rPr lang="en-GB" sz="1200" b="1" dirty="0">
                <a:solidFill>
                  <a:srgbClr val="0070C0"/>
                </a:solidFill>
                <a:effectLst>
                  <a:outerShdw blurRad="38100" dist="38100" dir="2700000" algn="tl">
                    <a:srgbClr val="000000">
                      <a:alpha val="43137"/>
                    </a:srgbClr>
                  </a:outerShdw>
                </a:effectLst>
                <a:latin typeface="Calibri" panose="020F0502020204030204"/>
              </a:rPr>
              <a:t>Assembly Units along the beamline</a:t>
            </a:r>
            <a:endParaRPr lang="de-DE" sz="1200" dirty="0">
              <a:solidFill>
                <a:srgbClr val="0070C0"/>
              </a:solidFill>
              <a:latin typeface="Calibri" panose="020F0502020204030204"/>
            </a:endParaRPr>
          </a:p>
        </p:txBody>
      </p:sp>
      <p:sp>
        <p:nvSpPr>
          <p:cNvPr id="159" name="Text Box 65"/>
          <p:cNvSpPr txBox="1">
            <a:spLocks noChangeArrowheads="1"/>
          </p:cNvSpPr>
          <p:nvPr/>
        </p:nvSpPr>
        <p:spPr bwMode="auto">
          <a:xfrm>
            <a:off x="7753691" y="3493975"/>
            <a:ext cx="1273271" cy="373854"/>
          </a:xfrm>
          <a:prstGeom prst="rect">
            <a:avLst/>
          </a:prstGeom>
          <a:noFill/>
          <a:ln w="9525">
            <a:solidFill>
              <a:srgbClr val="002060"/>
            </a:solidFill>
            <a:miter lim="800000"/>
            <a:headEnd/>
            <a:tailEnd/>
          </a:ln>
        </p:spPr>
        <p:txBody>
          <a:bodyPr vert="horz" wrap="square" lIns="93494" tIns="46748" rIns="93494" bIns="46748" numCol="1" anchor="t" anchorCtr="0" compatLnSpc="1">
            <a:prstTxWarp prst="textNoShape">
              <a:avLst/>
            </a:prstTxWarp>
          </a:bodyPr>
          <a:lstStyle/>
          <a:p>
            <a:pPr algn="ctr" defTabSz="934880" fontAlgn="base">
              <a:lnSpc>
                <a:spcPts val="1023"/>
              </a:lnSpc>
              <a:spcBef>
                <a:spcPct val="0"/>
              </a:spcBef>
              <a:spcAft>
                <a:spcPct val="0"/>
              </a:spcAft>
            </a:pPr>
            <a:r>
              <a:rPr lang="en-GB" altLang="en-US" sz="1023" b="1" dirty="0">
                <a:solidFill>
                  <a:prstClr val="black"/>
                </a:solidFill>
                <a:effectLst>
                  <a:outerShdw blurRad="38100" dist="38100" dir="2700000" algn="tl">
                    <a:srgbClr val="000000">
                      <a:alpha val="43137"/>
                    </a:srgbClr>
                  </a:outerShdw>
                </a:effectLst>
                <a:latin typeface="Calibri" panose="020F0502020204030204"/>
                <a:ea typeface="Calibri" pitchFamily="34" charset="0"/>
                <a:cs typeface="Times New Roman" pitchFamily="18" charset="0"/>
              </a:rPr>
              <a:t>early science locations</a:t>
            </a:r>
            <a:endParaRPr lang="en-GB" altLang="en-US" sz="1023" b="1" dirty="0">
              <a:solidFill>
                <a:prstClr val="black"/>
              </a:solidFill>
              <a:effectLst>
                <a:outerShdw blurRad="38100" dist="38100" dir="2700000" algn="tl">
                  <a:srgbClr val="000000">
                    <a:alpha val="43137"/>
                  </a:srgbClr>
                </a:outerShdw>
              </a:effectLst>
              <a:latin typeface="Calibri" panose="020F0502020204030204"/>
              <a:cs typeface="Arial" pitchFamily="34" charset="0"/>
            </a:endParaRPr>
          </a:p>
        </p:txBody>
      </p:sp>
      <p:sp>
        <p:nvSpPr>
          <p:cNvPr id="160" name="4-Point Star 159"/>
          <p:cNvSpPr/>
          <p:nvPr/>
        </p:nvSpPr>
        <p:spPr>
          <a:xfrm>
            <a:off x="6823651" y="3705139"/>
            <a:ext cx="174836" cy="176237"/>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2"/>
            <a:endParaRPr lang="de-DE" sz="1349">
              <a:solidFill>
                <a:prstClr val="black"/>
              </a:solidFill>
              <a:effectLst>
                <a:outerShdw blurRad="38100" dist="38100" dir="2700000" algn="tl">
                  <a:srgbClr val="000000">
                    <a:alpha val="43137"/>
                  </a:srgbClr>
                </a:outerShdw>
              </a:effectLst>
              <a:latin typeface="Calibri" panose="020F0502020204030204"/>
            </a:endParaRPr>
          </a:p>
        </p:txBody>
      </p:sp>
      <p:sp>
        <p:nvSpPr>
          <p:cNvPr id="161" name="4-Point Star 160"/>
          <p:cNvSpPr/>
          <p:nvPr/>
        </p:nvSpPr>
        <p:spPr>
          <a:xfrm>
            <a:off x="6190097" y="3304844"/>
            <a:ext cx="174836" cy="176237"/>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2"/>
            <a:endParaRPr lang="de-DE" sz="1349">
              <a:solidFill>
                <a:srgbClr val="FFCC00"/>
              </a:solidFill>
              <a:latin typeface="Calibri" panose="020F0502020204030204"/>
            </a:endParaRPr>
          </a:p>
        </p:txBody>
      </p:sp>
      <p:sp>
        <p:nvSpPr>
          <p:cNvPr id="162" name="4-Point Star 161"/>
          <p:cNvSpPr/>
          <p:nvPr/>
        </p:nvSpPr>
        <p:spPr>
          <a:xfrm>
            <a:off x="7809598" y="3531022"/>
            <a:ext cx="174836" cy="176237"/>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2"/>
            <a:endParaRPr lang="de-DE" sz="1349">
              <a:solidFill>
                <a:prstClr val="black"/>
              </a:solidFill>
              <a:effectLst>
                <a:outerShdw blurRad="38100" dist="38100" dir="2700000" algn="tl">
                  <a:srgbClr val="000000">
                    <a:alpha val="43137"/>
                  </a:srgbClr>
                </a:outerShdw>
              </a:effectLst>
              <a:latin typeface="Calibri" panose="020F0502020204030204"/>
            </a:endParaRPr>
          </a:p>
        </p:txBody>
      </p:sp>
      <p:sp>
        <p:nvSpPr>
          <p:cNvPr id="163" name="Rectangle 162"/>
          <p:cNvSpPr/>
          <p:nvPr/>
        </p:nvSpPr>
        <p:spPr>
          <a:xfrm>
            <a:off x="3644262" y="4886972"/>
            <a:ext cx="2150079" cy="253916"/>
          </a:xfrm>
          <a:prstGeom prst="rect">
            <a:avLst/>
          </a:prstGeom>
          <a:noFill/>
        </p:spPr>
        <p:txBody>
          <a:bodyPr wrap="square">
            <a:spAutoFit/>
          </a:bodyPr>
          <a:lstStyle/>
          <a:p>
            <a:pPr defTabSz="326629"/>
            <a:r>
              <a:rPr lang="en-GB" sz="1050" dirty="0" err="1">
                <a:solidFill>
                  <a:prstClr val="black"/>
                </a:solidFill>
                <a:latin typeface="Calibri" panose="020F0502020204030204"/>
              </a:rPr>
              <a:t>Fxxx</a:t>
            </a:r>
            <a:r>
              <a:rPr lang="en-GB" sz="1050" dirty="0">
                <a:solidFill>
                  <a:prstClr val="black"/>
                </a:solidFill>
                <a:latin typeface="Calibri" panose="020F0502020204030204"/>
              </a:rPr>
              <a:t> notation defines “focal planes”</a:t>
            </a:r>
            <a:endParaRPr lang="de-DE" sz="1050" dirty="0">
              <a:solidFill>
                <a:prstClr val="black"/>
              </a:solidFill>
              <a:latin typeface="Calibri" panose="020F0502020204030204"/>
            </a:endParaRPr>
          </a:p>
        </p:txBody>
      </p:sp>
      <p:sp>
        <p:nvSpPr>
          <p:cNvPr id="164" name="Rectangle 163"/>
          <p:cNvSpPr/>
          <p:nvPr/>
        </p:nvSpPr>
        <p:spPr>
          <a:xfrm>
            <a:off x="6961253" y="777431"/>
            <a:ext cx="1828793" cy="819840"/>
          </a:xfrm>
          <a:prstGeom prst="rect">
            <a:avLst/>
          </a:prstGeom>
        </p:spPr>
        <p:txBody>
          <a:bodyPr wrap="square">
            <a:spAutoFit/>
          </a:bodyPr>
          <a:lstStyle/>
          <a:p>
            <a:pPr defTabSz="404978"/>
            <a:r>
              <a:rPr lang="en-GB" sz="788" dirty="0">
                <a:solidFill>
                  <a:prstClr val="black"/>
                </a:solidFill>
                <a:latin typeface="Calibri" panose="020F0502020204030204"/>
              </a:rPr>
              <a:t>TA	target</a:t>
            </a:r>
          </a:p>
          <a:p>
            <a:pPr defTabSz="404978"/>
            <a:r>
              <a:rPr lang="en-GB" sz="788" dirty="0">
                <a:solidFill>
                  <a:prstClr val="black"/>
                </a:solidFill>
                <a:latin typeface="Calibri" panose="020F0502020204030204"/>
              </a:rPr>
              <a:t>NC_QQ	nc </a:t>
            </a:r>
            <a:r>
              <a:rPr lang="en-GB" sz="788" dirty="0" err="1">
                <a:solidFill>
                  <a:prstClr val="black"/>
                </a:solidFill>
                <a:latin typeface="Calibri" panose="020F0502020204030204"/>
              </a:rPr>
              <a:t>quadr</a:t>
            </a:r>
            <a:r>
              <a:rPr lang="en-GB" sz="788" dirty="0">
                <a:solidFill>
                  <a:prstClr val="black"/>
                </a:solidFill>
                <a:latin typeface="Calibri" panose="020F0502020204030204"/>
              </a:rPr>
              <a:t>. 1a + </a:t>
            </a:r>
            <a:r>
              <a:rPr lang="en-GB" sz="788" dirty="0" err="1">
                <a:solidFill>
                  <a:prstClr val="black"/>
                </a:solidFill>
                <a:latin typeface="Calibri" panose="020F0502020204030204"/>
              </a:rPr>
              <a:t>quadr</a:t>
            </a:r>
            <a:r>
              <a:rPr lang="en-GB" sz="788" dirty="0">
                <a:solidFill>
                  <a:prstClr val="black"/>
                </a:solidFill>
                <a:latin typeface="Calibri" panose="020F0502020204030204"/>
              </a:rPr>
              <a:t>. 1b</a:t>
            </a:r>
          </a:p>
          <a:p>
            <a:pPr defTabSz="404978"/>
            <a:r>
              <a:rPr lang="en-GB" sz="788" dirty="0">
                <a:solidFill>
                  <a:prstClr val="black"/>
                </a:solidFill>
                <a:latin typeface="Calibri" panose="020F0502020204030204"/>
              </a:rPr>
              <a:t>NC_QS	nc </a:t>
            </a:r>
            <a:r>
              <a:rPr lang="en-GB" sz="788" dirty="0" err="1">
                <a:solidFill>
                  <a:prstClr val="black"/>
                </a:solidFill>
                <a:latin typeface="Calibri" panose="020F0502020204030204"/>
              </a:rPr>
              <a:t>quadr</a:t>
            </a:r>
            <a:r>
              <a:rPr lang="en-GB" sz="788" dirty="0">
                <a:solidFill>
                  <a:prstClr val="black"/>
                </a:solidFill>
                <a:latin typeface="Calibri" panose="020F0502020204030204"/>
              </a:rPr>
              <a:t>. 2 + sextupole</a:t>
            </a:r>
          </a:p>
          <a:p>
            <a:pPr defTabSz="404978"/>
            <a:r>
              <a:rPr lang="en-GB" sz="788" dirty="0">
                <a:solidFill>
                  <a:prstClr val="black"/>
                </a:solidFill>
                <a:latin typeface="Calibri" panose="020F0502020204030204"/>
              </a:rPr>
              <a:t>NC_D	nc dipole</a:t>
            </a:r>
          </a:p>
          <a:p>
            <a:pPr defTabSz="404978"/>
            <a:r>
              <a:rPr lang="en-GB" sz="788" dirty="0">
                <a:solidFill>
                  <a:prstClr val="black"/>
                </a:solidFill>
                <a:latin typeface="Calibri" panose="020F0502020204030204"/>
              </a:rPr>
              <a:t>BC	beam catcher</a:t>
            </a:r>
          </a:p>
          <a:p>
            <a:pPr defTabSz="404978"/>
            <a:r>
              <a:rPr lang="en-GB" sz="788" dirty="0">
                <a:solidFill>
                  <a:prstClr val="black"/>
                </a:solidFill>
                <a:latin typeface="Calibri" panose="020F0502020204030204"/>
              </a:rPr>
              <a:t>NC_S	nc sextupole</a:t>
            </a:r>
          </a:p>
        </p:txBody>
      </p:sp>
      <p:sp>
        <p:nvSpPr>
          <p:cNvPr id="165" name="Rectangle 164"/>
          <p:cNvSpPr/>
          <p:nvPr/>
        </p:nvSpPr>
        <p:spPr>
          <a:xfrm>
            <a:off x="402123" y="2553050"/>
            <a:ext cx="2465045" cy="698589"/>
          </a:xfrm>
          <a:prstGeom prst="rect">
            <a:avLst/>
          </a:prstGeom>
        </p:spPr>
        <p:txBody>
          <a:bodyPr wrap="square">
            <a:spAutoFit/>
          </a:bodyPr>
          <a:lstStyle/>
          <a:p>
            <a:pPr defTabSz="269985"/>
            <a:r>
              <a:rPr lang="en-GB" sz="788" dirty="0">
                <a:solidFill>
                  <a:prstClr val="black"/>
                </a:solidFill>
                <a:latin typeface="Calibri" panose="020F0502020204030204"/>
              </a:rPr>
              <a:t>7	sc short </a:t>
            </a:r>
            <a:r>
              <a:rPr lang="en-GB" sz="788">
                <a:solidFill>
                  <a:prstClr val="black"/>
                </a:solidFill>
                <a:latin typeface="Calibri" panose="020F0502020204030204"/>
              </a:rPr>
              <a:t>multiplets</a:t>
            </a:r>
            <a:endParaRPr lang="en-GB" sz="788" dirty="0">
              <a:solidFill>
                <a:prstClr val="black"/>
              </a:solidFill>
              <a:latin typeface="Calibri" panose="020F0502020204030204"/>
            </a:endParaRPr>
          </a:p>
          <a:p>
            <a:pPr defTabSz="269985"/>
            <a:r>
              <a:rPr lang="en-GB" sz="788" dirty="0">
                <a:solidFill>
                  <a:prstClr val="black"/>
                </a:solidFill>
                <a:latin typeface="Calibri" panose="020F0502020204030204"/>
              </a:rPr>
              <a:t>13	sc long multiplets</a:t>
            </a:r>
          </a:p>
          <a:p>
            <a:pPr defTabSz="269985"/>
            <a:r>
              <a:rPr lang="en-GB" sz="788" dirty="0">
                <a:solidFill>
                  <a:prstClr val="black"/>
                </a:solidFill>
                <a:latin typeface="Calibri" panose="020F0502020204030204"/>
              </a:rPr>
              <a:t>15	sc dipoles</a:t>
            </a:r>
          </a:p>
          <a:p>
            <a:pPr defTabSz="269985"/>
            <a:r>
              <a:rPr lang="en-GB" sz="788" dirty="0">
                <a:solidFill>
                  <a:prstClr val="black"/>
                </a:solidFill>
                <a:latin typeface="Calibri" panose="020F0502020204030204"/>
              </a:rPr>
              <a:t>10	diagnostic chambers (DC_01 not includable)</a:t>
            </a:r>
          </a:p>
          <a:p>
            <a:pPr defTabSz="269985"/>
            <a:r>
              <a:rPr lang="en-GB" sz="788" dirty="0">
                <a:solidFill>
                  <a:prstClr val="black"/>
                </a:solidFill>
                <a:latin typeface="Calibri" panose="020F0502020204030204"/>
              </a:rPr>
              <a:t>4	long/special beam pipes</a:t>
            </a:r>
          </a:p>
        </p:txBody>
      </p:sp>
      <p:sp>
        <p:nvSpPr>
          <p:cNvPr id="166" name="Rectangle 165"/>
          <p:cNvSpPr/>
          <p:nvPr/>
        </p:nvSpPr>
        <p:spPr>
          <a:xfrm>
            <a:off x="384847" y="2146377"/>
            <a:ext cx="2390847" cy="461665"/>
          </a:xfrm>
          <a:prstGeom prst="rect">
            <a:avLst/>
          </a:prstGeom>
        </p:spPr>
        <p:txBody>
          <a:bodyPr wrap="none">
            <a:spAutoFit/>
          </a:bodyPr>
          <a:lstStyle/>
          <a:p>
            <a:pPr defTabSz="685762"/>
            <a:r>
              <a:rPr lang="en-GB" sz="1200" b="1" dirty="0">
                <a:solidFill>
                  <a:srgbClr val="0070C0"/>
                </a:solidFill>
                <a:effectLst>
                  <a:outerShdw blurRad="38100" dist="38100" dir="2700000" algn="tl">
                    <a:srgbClr val="000000">
                      <a:alpha val="43137"/>
                    </a:srgbClr>
                  </a:outerShdw>
                </a:effectLst>
                <a:latin typeface="Calibri" panose="020F0502020204030204"/>
              </a:rPr>
              <a:t>Number of pieces for Early Science</a:t>
            </a:r>
          </a:p>
          <a:p>
            <a:pPr defTabSz="685762"/>
            <a:r>
              <a:rPr lang="en-GB" sz="1200" b="1" dirty="0">
                <a:solidFill>
                  <a:srgbClr val="0070C0"/>
                </a:solidFill>
                <a:effectLst>
                  <a:outerShdw blurRad="38100" dist="38100" dir="2700000" algn="tl">
                    <a:srgbClr val="000000">
                      <a:alpha val="43137"/>
                    </a:srgbClr>
                  </a:outerShdw>
                </a:effectLst>
                <a:latin typeface="Calibri" panose="020F0502020204030204"/>
              </a:rPr>
              <a:t>(Target Area excluded)</a:t>
            </a:r>
            <a:endParaRPr lang="de-DE" sz="1200" dirty="0">
              <a:solidFill>
                <a:srgbClr val="0070C0"/>
              </a:solidFill>
              <a:latin typeface="Calibri" panose="020F0502020204030204"/>
            </a:endParaRPr>
          </a:p>
        </p:txBody>
      </p:sp>
      <p:sp>
        <p:nvSpPr>
          <p:cNvPr id="167" name="Rectangle 166"/>
          <p:cNvSpPr/>
          <p:nvPr/>
        </p:nvSpPr>
        <p:spPr>
          <a:xfrm>
            <a:off x="402123" y="3536720"/>
            <a:ext cx="2465045" cy="577338"/>
          </a:xfrm>
          <a:prstGeom prst="rect">
            <a:avLst/>
          </a:prstGeom>
        </p:spPr>
        <p:txBody>
          <a:bodyPr wrap="square">
            <a:spAutoFit/>
          </a:bodyPr>
          <a:lstStyle/>
          <a:p>
            <a:pPr defTabSz="269985"/>
            <a:r>
              <a:rPr lang="en-GB" sz="788" dirty="0">
                <a:solidFill>
                  <a:prstClr val="black"/>
                </a:solidFill>
                <a:latin typeface="Calibri" panose="020F0502020204030204"/>
              </a:rPr>
              <a:t>4	sc long multiplets</a:t>
            </a:r>
          </a:p>
          <a:p>
            <a:pPr defTabSz="269985"/>
            <a:r>
              <a:rPr lang="en-GB" sz="788" dirty="0">
                <a:solidFill>
                  <a:prstClr val="black"/>
                </a:solidFill>
                <a:latin typeface="Calibri" panose="020F0502020204030204"/>
              </a:rPr>
              <a:t>3	sc dipoles</a:t>
            </a:r>
          </a:p>
          <a:p>
            <a:pPr defTabSz="269985"/>
            <a:r>
              <a:rPr lang="en-GB" sz="788" dirty="0">
                <a:solidFill>
                  <a:prstClr val="black"/>
                </a:solidFill>
                <a:latin typeface="Calibri" panose="020F0502020204030204"/>
              </a:rPr>
              <a:t>2-3	diagnostic chambers</a:t>
            </a:r>
          </a:p>
          <a:p>
            <a:pPr defTabSz="269985"/>
            <a:r>
              <a:rPr lang="en-GB" sz="788" dirty="0">
                <a:solidFill>
                  <a:prstClr val="black"/>
                </a:solidFill>
                <a:latin typeface="Calibri" panose="020F0502020204030204"/>
              </a:rPr>
              <a:t>1	long/special beam pipes</a:t>
            </a:r>
          </a:p>
        </p:txBody>
      </p:sp>
      <p:sp>
        <p:nvSpPr>
          <p:cNvPr id="168" name="Rectangle 167"/>
          <p:cNvSpPr/>
          <p:nvPr/>
        </p:nvSpPr>
        <p:spPr>
          <a:xfrm>
            <a:off x="376256" y="3325282"/>
            <a:ext cx="3269869" cy="276999"/>
          </a:xfrm>
          <a:prstGeom prst="rect">
            <a:avLst/>
          </a:prstGeom>
        </p:spPr>
        <p:txBody>
          <a:bodyPr wrap="none">
            <a:spAutoFit/>
          </a:bodyPr>
          <a:lstStyle/>
          <a:p>
            <a:pPr defTabSz="685762"/>
            <a:r>
              <a:rPr lang="en-GB" sz="1200" b="1" dirty="0">
                <a:solidFill>
                  <a:srgbClr val="0070C0"/>
                </a:solidFill>
                <a:effectLst>
                  <a:outerShdw blurRad="38100" dist="38100" dir="2700000" algn="tl">
                    <a:srgbClr val="000000">
                      <a:alpha val="43137"/>
                    </a:srgbClr>
                  </a:outerShdw>
                </a:effectLst>
                <a:latin typeface="Calibri" panose="020F0502020204030204"/>
              </a:rPr>
              <a:t>Additional number of pieces for LEB (up to FLF3)</a:t>
            </a:r>
            <a:endParaRPr lang="de-DE" sz="1200" dirty="0">
              <a:solidFill>
                <a:srgbClr val="0070C0"/>
              </a:solidFill>
              <a:latin typeface="Calibri" panose="020F0502020204030204"/>
            </a:endParaRPr>
          </a:p>
        </p:txBody>
      </p:sp>
      <p:sp>
        <p:nvSpPr>
          <p:cNvPr id="169" name="Rectangle 168"/>
          <p:cNvSpPr/>
          <p:nvPr/>
        </p:nvSpPr>
        <p:spPr>
          <a:xfrm>
            <a:off x="382583" y="4343015"/>
            <a:ext cx="2465045" cy="819840"/>
          </a:xfrm>
          <a:prstGeom prst="rect">
            <a:avLst/>
          </a:prstGeom>
        </p:spPr>
        <p:txBody>
          <a:bodyPr wrap="square">
            <a:spAutoFit/>
          </a:bodyPr>
          <a:lstStyle/>
          <a:p>
            <a:pPr defTabSz="269985"/>
            <a:r>
              <a:rPr lang="en-GB" sz="788" dirty="0">
                <a:solidFill>
                  <a:prstClr val="black"/>
                </a:solidFill>
                <a:latin typeface="Calibri" panose="020F0502020204030204"/>
              </a:rPr>
              <a:t>6	sc long multiplets</a:t>
            </a:r>
          </a:p>
          <a:p>
            <a:pPr defTabSz="269985"/>
            <a:r>
              <a:rPr lang="en-GB" sz="788" dirty="0">
                <a:solidFill>
                  <a:prstClr val="black"/>
                </a:solidFill>
                <a:latin typeface="Calibri" panose="020F0502020204030204"/>
              </a:rPr>
              <a:t>6	sc dipoles</a:t>
            </a:r>
          </a:p>
          <a:p>
            <a:pPr defTabSz="269985"/>
            <a:r>
              <a:rPr lang="en-GB" sz="788" dirty="0">
                <a:solidFill>
                  <a:prstClr val="black"/>
                </a:solidFill>
                <a:latin typeface="Calibri" panose="020F0502020204030204"/>
              </a:rPr>
              <a:t>6	diagnostic chambers</a:t>
            </a:r>
          </a:p>
          <a:p>
            <a:pPr defTabSz="269985"/>
            <a:r>
              <a:rPr lang="en-GB" sz="788" dirty="0">
                <a:solidFill>
                  <a:prstClr val="black"/>
                </a:solidFill>
                <a:latin typeface="Calibri" panose="020F0502020204030204"/>
              </a:rPr>
              <a:t>6	long/special beam pipes</a:t>
            </a:r>
          </a:p>
          <a:p>
            <a:pPr defTabSz="269985"/>
            <a:r>
              <a:rPr lang="en-GB" sz="788" dirty="0">
                <a:solidFill>
                  <a:prstClr val="black"/>
                </a:solidFill>
                <a:latin typeface="Calibri" panose="020F0502020204030204"/>
              </a:rPr>
              <a:t>5	sc Energy Buncher multiplets</a:t>
            </a:r>
          </a:p>
          <a:p>
            <a:pPr defTabSz="269985"/>
            <a:r>
              <a:rPr lang="en-GB" sz="788" dirty="0">
                <a:solidFill>
                  <a:prstClr val="black"/>
                </a:solidFill>
                <a:latin typeface="Calibri" panose="020F0502020204030204"/>
              </a:rPr>
              <a:t>3	sc Energy Buncher dipoles</a:t>
            </a:r>
          </a:p>
        </p:txBody>
      </p:sp>
      <p:sp>
        <p:nvSpPr>
          <p:cNvPr id="170" name="Rectangle 169"/>
          <p:cNvSpPr/>
          <p:nvPr/>
        </p:nvSpPr>
        <p:spPr>
          <a:xfrm>
            <a:off x="356715" y="4131575"/>
            <a:ext cx="2981009" cy="276999"/>
          </a:xfrm>
          <a:prstGeom prst="rect">
            <a:avLst/>
          </a:prstGeom>
        </p:spPr>
        <p:txBody>
          <a:bodyPr wrap="none">
            <a:spAutoFit/>
          </a:bodyPr>
          <a:lstStyle/>
          <a:p>
            <a:pPr defTabSz="685762"/>
            <a:r>
              <a:rPr lang="en-GB" sz="1200" b="1" dirty="0">
                <a:solidFill>
                  <a:srgbClr val="0070C0"/>
                </a:solidFill>
                <a:effectLst>
                  <a:outerShdw blurRad="38100" dist="38100" dir="2700000" algn="tl">
                    <a:srgbClr val="000000">
                      <a:alpha val="43137"/>
                    </a:srgbClr>
                  </a:outerShdw>
                </a:effectLst>
                <a:latin typeface="Calibri" panose="020F0502020204030204"/>
              </a:rPr>
              <a:t>Additional number of pieces for completion</a:t>
            </a:r>
            <a:endParaRPr lang="de-DE" sz="1200" dirty="0">
              <a:solidFill>
                <a:srgbClr val="0070C0"/>
              </a:solidFill>
              <a:latin typeface="Calibri" panose="020F0502020204030204"/>
            </a:endParaRPr>
          </a:p>
        </p:txBody>
      </p:sp>
      <p:sp>
        <p:nvSpPr>
          <p:cNvPr id="171" name="Rectangle 153"/>
          <p:cNvSpPr/>
          <p:nvPr/>
        </p:nvSpPr>
        <p:spPr>
          <a:xfrm>
            <a:off x="5485744" y="1912921"/>
            <a:ext cx="1965228" cy="334835"/>
          </a:xfrm>
          <a:prstGeom prst="rect">
            <a:avLst/>
          </a:prstGeom>
          <a:ln w="12700">
            <a:solidFill>
              <a:srgbClr val="663300"/>
            </a:solidFill>
            <a:prstDash val="dash"/>
          </a:ln>
        </p:spPr>
        <p:txBody>
          <a:bodyPr wrap="square">
            <a:spAutoFit/>
          </a:bodyPr>
          <a:lstStyle/>
          <a:p>
            <a:pPr defTabSz="269985"/>
            <a:r>
              <a:rPr lang="en-GB" sz="788" dirty="0">
                <a:solidFill>
                  <a:srgbClr val="663300"/>
                </a:solidFill>
                <a:latin typeface="Calibri" panose="020F0502020204030204"/>
              </a:rPr>
              <a:t>Power converter Racks (total)	77</a:t>
            </a:r>
          </a:p>
          <a:p>
            <a:pPr defTabSz="269985"/>
            <a:r>
              <a:rPr lang="en-GB" sz="788" dirty="0">
                <a:solidFill>
                  <a:srgbClr val="663300"/>
                </a:solidFill>
                <a:latin typeface="Calibri" panose="020F0502020204030204"/>
              </a:rPr>
              <a:t>Control Racks (total)		336</a:t>
            </a:r>
          </a:p>
        </p:txBody>
      </p:sp>
      <p:sp>
        <p:nvSpPr>
          <p:cNvPr id="2" name="Rectangle 1"/>
          <p:cNvSpPr/>
          <p:nvPr/>
        </p:nvSpPr>
        <p:spPr>
          <a:xfrm>
            <a:off x="7133407" y="1874973"/>
            <a:ext cx="761234" cy="290208"/>
          </a:xfrm>
          <a:prstGeom prst="rect">
            <a:avLst/>
          </a:prstGeom>
        </p:spPr>
        <p:txBody>
          <a:bodyPr wrap="none">
            <a:spAutoFit/>
          </a:bodyPr>
          <a:lstStyle/>
          <a:p>
            <a:r>
              <a:rPr lang="en-GB" sz="1286" dirty="0">
                <a:solidFill>
                  <a:schemeClr val="accent4">
                    <a:lumMod val="50000"/>
                  </a:schemeClr>
                </a:solidFill>
              </a:rPr>
              <a:t>not ATB</a:t>
            </a:r>
          </a:p>
        </p:txBody>
      </p:sp>
      <p:sp>
        <p:nvSpPr>
          <p:cNvPr id="3" name="Date Placeholder 2">
            <a:extLst>
              <a:ext uri="{FF2B5EF4-FFF2-40B4-BE49-F238E27FC236}">
                <a16:creationId xmlns:a16="http://schemas.microsoft.com/office/drawing/2014/main" id="{A77216DC-6D2F-41DF-8AB7-048DAEC25AD2}"/>
              </a:ext>
            </a:extLst>
          </p:cNvPr>
          <p:cNvSpPr>
            <a:spLocks noGrp="1"/>
          </p:cNvSpPr>
          <p:nvPr>
            <p:ph type="dt" sz="half" idx="10"/>
          </p:nvPr>
        </p:nvSpPr>
        <p:spPr/>
        <p:txBody>
          <a:bodyPr/>
          <a:lstStyle/>
          <a:p>
            <a:r>
              <a:rPr lang="en-US"/>
              <a:t>11.11.24</a:t>
            </a:r>
          </a:p>
        </p:txBody>
      </p:sp>
      <p:sp>
        <p:nvSpPr>
          <p:cNvPr id="4" name="Footer Placeholder 3">
            <a:extLst>
              <a:ext uri="{FF2B5EF4-FFF2-40B4-BE49-F238E27FC236}">
                <a16:creationId xmlns:a16="http://schemas.microsoft.com/office/drawing/2014/main" id="{2F68CA9F-C492-4AAD-9E31-0F4B48626A67}"/>
              </a:ext>
            </a:extLst>
          </p:cNvPr>
          <p:cNvSpPr>
            <a:spLocks noGrp="1"/>
          </p:cNvSpPr>
          <p:nvPr>
            <p:ph type="ftr" sz="quarter" idx="11"/>
          </p:nvPr>
        </p:nvSpPr>
        <p:spPr/>
        <p:txBody>
          <a:bodyPr/>
          <a:lstStyle/>
          <a:p>
            <a:r>
              <a:rPr lang="en-US"/>
              <a:t>Stephane Pietri SFS/SFR, Control Workshop 2024</a:t>
            </a:r>
          </a:p>
        </p:txBody>
      </p:sp>
      <p:sp>
        <p:nvSpPr>
          <p:cNvPr id="7" name="Slide Number Placeholder 6">
            <a:extLst>
              <a:ext uri="{FF2B5EF4-FFF2-40B4-BE49-F238E27FC236}">
                <a16:creationId xmlns:a16="http://schemas.microsoft.com/office/drawing/2014/main" id="{46E1C383-D8CC-4B90-8B99-5E7409F87A70}"/>
              </a:ext>
            </a:extLst>
          </p:cNvPr>
          <p:cNvSpPr>
            <a:spLocks noGrp="1"/>
          </p:cNvSpPr>
          <p:nvPr>
            <p:ph type="sldNum" sz="quarter" idx="12"/>
          </p:nvPr>
        </p:nvSpPr>
        <p:spPr/>
        <p:txBody>
          <a:bodyPr/>
          <a:lstStyle/>
          <a:p>
            <a:fld id="{D2677A9F-4798-41ED-8FA4-366F46F43B03}" type="slidenum">
              <a:rPr lang="en-US" smtClean="0"/>
              <a:t>39</a:t>
            </a:fld>
            <a:endParaRPr lang="en-US"/>
          </a:p>
        </p:txBody>
      </p:sp>
    </p:spTree>
    <p:extLst>
      <p:ext uri="{BB962C8B-B14F-4D97-AF65-F5344CB8AC3E}">
        <p14:creationId xmlns:p14="http://schemas.microsoft.com/office/powerpoint/2010/main" val="90971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E2D2-5B5F-4B7F-91EF-E3439CBDF556}"/>
              </a:ext>
            </a:extLst>
          </p:cNvPr>
          <p:cNvSpPr>
            <a:spLocks noGrp="1"/>
          </p:cNvSpPr>
          <p:nvPr>
            <p:ph type="title"/>
          </p:nvPr>
        </p:nvSpPr>
        <p:spPr/>
        <p:txBody>
          <a:bodyPr/>
          <a:lstStyle/>
          <a:p>
            <a:r>
              <a:rPr lang="en-US" dirty="0"/>
              <a:t>FHF2</a:t>
            </a:r>
            <a:endParaRPr lang="en-CA" dirty="0"/>
          </a:p>
        </p:txBody>
      </p:sp>
      <p:sp>
        <p:nvSpPr>
          <p:cNvPr id="4" name="Slide Number Placeholder 3">
            <a:extLst>
              <a:ext uri="{FF2B5EF4-FFF2-40B4-BE49-F238E27FC236}">
                <a16:creationId xmlns:a16="http://schemas.microsoft.com/office/drawing/2014/main" id="{5FA21EC9-075A-4E9F-A59F-0A4C0AACFEA2}"/>
              </a:ext>
            </a:extLst>
          </p:cNvPr>
          <p:cNvSpPr>
            <a:spLocks noGrp="1"/>
          </p:cNvSpPr>
          <p:nvPr>
            <p:ph type="sldNum" sz="quarter" idx="12"/>
          </p:nvPr>
        </p:nvSpPr>
        <p:spPr/>
        <p:txBody>
          <a:bodyPr/>
          <a:lstStyle/>
          <a:p>
            <a:fld id="{125CBDDA-5CCF-8748-8988-9DC6C8981774}" type="slidenum">
              <a:rPr lang="de-DE" smtClean="0"/>
              <a:t>4</a:t>
            </a:fld>
            <a:endParaRPr lang="de-DE"/>
          </a:p>
        </p:txBody>
      </p:sp>
      <p:sp>
        <p:nvSpPr>
          <p:cNvPr id="5" name="Date Placeholder 4">
            <a:extLst>
              <a:ext uri="{FF2B5EF4-FFF2-40B4-BE49-F238E27FC236}">
                <a16:creationId xmlns:a16="http://schemas.microsoft.com/office/drawing/2014/main" id="{B000C0B9-203A-4651-98AA-7A2D115052EF}"/>
              </a:ext>
            </a:extLst>
          </p:cNvPr>
          <p:cNvSpPr>
            <a:spLocks noGrp="1"/>
          </p:cNvSpPr>
          <p:nvPr>
            <p:ph type="dt" sz="half" idx="2"/>
          </p:nvPr>
        </p:nvSpPr>
        <p:spPr/>
        <p:txBody>
          <a:bodyPr/>
          <a:lstStyle/>
          <a:p>
            <a:r>
              <a:rPr lang="en-US"/>
              <a:t>11.11.24</a:t>
            </a:r>
            <a:endParaRPr lang="de-DE" dirty="0"/>
          </a:p>
        </p:txBody>
      </p:sp>
      <p:sp>
        <p:nvSpPr>
          <p:cNvPr id="6" name="Footer Placeholder 5">
            <a:extLst>
              <a:ext uri="{FF2B5EF4-FFF2-40B4-BE49-F238E27FC236}">
                <a16:creationId xmlns:a16="http://schemas.microsoft.com/office/drawing/2014/main" id="{45E39C99-BE64-43E8-B8AF-F8D83AE632E5}"/>
              </a:ext>
            </a:extLst>
          </p:cNvPr>
          <p:cNvSpPr>
            <a:spLocks noGrp="1"/>
          </p:cNvSpPr>
          <p:nvPr>
            <p:ph type="ftr" sz="quarter" idx="3"/>
          </p:nvPr>
        </p:nvSpPr>
        <p:spPr/>
        <p:txBody>
          <a:bodyPr/>
          <a:lstStyle/>
          <a:p>
            <a:pPr algn="l"/>
            <a:r>
              <a:rPr lang="de-DE"/>
              <a:t>Stephane Pietri SFS/SFR, Control Workshop 2024</a:t>
            </a:r>
            <a:endParaRPr lang="de-DE" dirty="0"/>
          </a:p>
        </p:txBody>
      </p:sp>
      <p:pic>
        <p:nvPicPr>
          <p:cNvPr id="10" name="Content Placeholder 9">
            <a:extLst>
              <a:ext uri="{FF2B5EF4-FFF2-40B4-BE49-F238E27FC236}">
                <a16:creationId xmlns:a16="http://schemas.microsoft.com/office/drawing/2014/main" id="{ACE702FF-42A1-480B-ADC8-5245F858B9BE}"/>
              </a:ext>
            </a:extLst>
          </p:cNvPr>
          <p:cNvPicPr>
            <a:picLocks noGrp="1" noChangeAspect="1"/>
          </p:cNvPicPr>
          <p:nvPr>
            <p:ph idx="1"/>
          </p:nvPr>
        </p:nvPicPr>
        <p:blipFill>
          <a:blip r:embed="rId2"/>
          <a:stretch>
            <a:fillRect/>
          </a:stretch>
        </p:blipFill>
        <p:spPr>
          <a:xfrm>
            <a:off x="727461" y="1087438"/>
            <a:ext cx="7600178" cy="3678237"/>
          </a:xfrm>
          <a:prstGeom prst="rect">
            <a:avLst/>
          </a:prstGeom>
        </p:spPr>
      </p:pic>
    </p:spTree>
    <p:extLst>
      <p:ext uri="{BB962C8B-B14F-4D97-AF65-F5344CB8AC3E}">
        <p14:creationId xmlns:p14="http://schemas.microsoft.com/office/powerpoint/2010/main" val="3965266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p:cNvPicPr>
            <a:picLocks noChangeAspect="1"/>
          </p:cNvPicPr>
          <p:nvPr/>
        </p:nvPicPr>
        <p:blipFill>
          <a:blip r:embed="rId2"/>
          <a:stretch>
            <a:fillRect/>
          </a:stretch>
        </p:blipFill>
        <p:spPr>
          <a:xfrm>
            <a:off x="182464" y="1131154"/>
            <a:ext cx="8899953" cy="3788263"/>
          </a:xfrm>
          <a:prstGeom prst="rect">
            <a:avLst/>
          </a:prstGeom>
        </p:spPr>
      </p:pic>
      <p:sp>
        <p:nvSpPr>
          <p:cNvPr id="68" name="Rectangle 67"/>
          <p:cNvSpPr/>
          <p:nvPr/>
        </p:nvSpPr>
        <p:spPr>
          <a:xfrm rot="19649704">
            <a:off x="186683" y="1532172"/>
            <a:ext cx="792305" cy="459524"/>
          </a:xfrm>
          <a:prstGeom prst="rect">
            <a:avLst/>
          </a:prstGeom>
          <a:noFill/>
          <a:ln>
            <a:solidFill>
              <a:srgbClr val="E46C0A">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816"/>
            <a:endParaRPr lang="en-IE" sz="1392">
              <a:solidFill>
                <a:prstClr val="white"/>
              </a:solidFill>
              <a:latin typeface="Calibri"/>
            </a:endParaRPr>
          </a:p>
        </p:txBody>
      </p:sp>
      <p:sp>
        <p:nvSpPr>
          <p:cNvPr id="69" name="Rectangle 68"/>
          <p:cNvSpPr/>
          <p:nvPr/>
        </p:nvSpPr>
        <p:spPr>
          <a:xfrm rot="16200000">
            <a:off x="2138059" y="196158"/>
            <a:ext cx="2490270" cy="3405461"/>
          </a:xfrm>
          <a:prstGeom prst="rect">
            <a:avLst/>
          </a:prstGeom>
          <a:noFill/>
          <a:ln>
            <a:solidFill>
              <a:srgbClr val="E46C0A">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816"/>
            <a:endParaRPr lang="en-IE" sz="1392">
              <a:solidFill>
                <a:prstClr val="white"/>
              </a:solidFill>
              <a:latin typeface="Calibri"/>
            </a:endParaRPr>
          </a:p>
        </p:txBody>
      </p:sp>
      <p:cxnSp>
        <p:nvCxnSpPr>
          <p:cNvPr id="70" name="Straight Connector 69"/>
          <p:cNvCxnSpPr/>
          <p:nvPr/>
        </p:nvCxnSpPr>
        <p:spPr>
          <a:xfrm flipV="1">
            <a:off x="3204359" y="1074672"/>
            <a:ext cx="931458" cy="1122449"/>
          </a:xfrm>
          <a:prstGeom prst="line">
            <a:avLst/>
          </a:prstGeom>
          <a:ln w="31750">
            <a:solidFill>
              <a:schemeClr val="accent1">
                <a:alpha val="34000"/>
              </a:schemeClr>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687868" y="957586"/>
            <a:ext cx="593261" cy="224229"/>
          </a:xfrm>
          <a:prstGeom prst="rect">
            <a:avLst/>
          </a:prstGeom>
          <a:noFill/>
          <a:ln>
            <a:noFill/>
          </a:ln>
        </p:spPr>
        <p:txBody>
          <a:bodyPr wrap="square" rtlCol="0">
            <a:spAutoFit/>
          </a:bodyPr>
          <a:lstStyle/>
          <a:p>
            <a:pPr defTabSz="890816"/>
            <a:r>
              <a:rPr lang="de-DE" sz="857" dirty="0">
                <a:solidFill>
                  <a:srgbClr val="4F81BD">
                    <a:lumMod val="75000"/>
                  </a:srgbClr>
                </a:solidFill>
                <a:latin typeface="Calibri"/>
              </a:rPr>
              <a:t>G018</a:t>
            </a:r>
            <a:endParaRPr lang="en-IE" sz="857" dirty="0">
              <a:solidFill>
                <a:srgbClr val="4F81BD">
                  <a:lumMod val="75000"/>
                </a:srgbClr>
              </a:solidFill>
              <a:latin typeface="Calibri"/>
            </a:endParaRPr>
          </a:p>
        </p:txBody>
      </p:sp>
      <p:sp>
        <p:nvSpPr>
          <p:cNvPr id="72" name="TextBox 71"/>
          <p:cNvSpPr txBox="1"/>
          <p:nvPr/>
        </p:nvSpPr>
        <p:spPr>
          <a:xfrm>
            <a:off x="4048126" y="1124778"/>
            <a:ext cx="911990" cy="224229"/>
          </a:xfrm>
          <a:prstGeom prst="rect">
            <a:avLst/>
          </a:prstGeom>
          <a:noFill/>
          <a:ln>
            <a:noFill/>
          </a:ln>
        </p:spPr>
        <p:txBody>
          <a:bodyPr wrap="square" rtlCol="0">
            <a:spAutoFit/>
          </a:bodyPr>
          <a:lstStyle/>
          <a:p>
            <a:pPr defTabSz="890816"/>
            <a:r>
              <a:rPr lang="de-DE" sz="857" dirty="0">
                <a:solidFill>
                  <a:srgbClr val="4F81BD">
                    <a:lumMod val="75000"/>
                  </a:srgbClr>
                </a:solidFill>
                <a:latin typeface="Calibri"/>
              </a:rPr>
              <a:t>T103</a:t>
            </a:r>
            <a:endParaRPr lang="en-IE" sz="857" dirty="0">
              <a:solidFill>
                <a:srgbClr val="4F81BD">
                  <a:lumMod val="75000"/>
                </a:srgbClr>
              </a:solidFill>
              <a:latin typeface="Calibri"/>
            </a:endParaRPr>
          </a:p>
        </p:txBody>
      </p:sp>
      <p:cxnSp>
        <p:nvCxnSpPr>
          <p:cNvPr id="73" name="Straight Connector 72"/>
          <p:cNvCxnSpPr/>
          <p:nvPr/>
        </p:nvCxnSpPr>
        <p:spPr>
          <a:xfrm flipV="1">
            <a:off x="6281257" y="3436349"/>
            <a:ext cx="401692" cy="721251"/>
          </a:xfrm>
          <a:prstGeom prst="line">
            <a:avLst/>
          </a:prstGeom>
          <a:ln w="31750">
            <a:solidFill>
              <a:schemeClr val="accent1">
                <a:alpha val="34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281256" y="4145199"/>
            <a:ext cx="763516" cy="459877"/>
          </a:xfrm>
          <a:prstGeom prst="line">
            <a:avLst/>
          </a:prstGeom>
          <a:ln w="31750">
            <a:solidFill>
              <a:schemeClr val="accent1">
                <a:alpha val="34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682886" y="3193489"/>
            <a:ext cx="744545" cy="246728"/>
          </a:xfrm>
          <a:prstGeom prst="line">
            <a:avLst/>
          </a:prstGeom>
          <a:ln w="31750">
            <a:solidFill>
              <a:schemeClr val="accent1">
                <a:alpha val="34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079424" y="2557993"/>
            <a:ext cx="340580" cy="637031"/>
          </a:xfrm>
          <a:prstGeom prst="line">
            <a:avLst/>
          </a:prstGeom>
          <a:ln w="31750">
            <a:solidFill>
              <a:schemeClr val="accent1">
                <a:alpha val="34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022628" y="3334309"/>
            <a:ext cx="717729" cy="378680"/>
          </a:xfrm>
          <a:prstGeom prst="line">
            <a:avLst/>
          </a:prstGeom>
          <a:ln w="31750">
            <a:solidFill>
              <a:schemeClr val="accent1">
                <a:alpha val="34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950440" y="2557067"/>
            <a:ext cx="143876" cy="47733"/>
          </a:xfrm>
          <a:prstGeom prst="line">
            <a:avLst/>
          </a:prstGeom>
          <a:ln w="31750">
            <a:solidFill>
              <a:schemeClr val="accent1">
                <a:alpha val="34000"/>
              </a:schemeClr>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937348" y="3093332"/>
            <a:ext cx="911990" cy="224229"/>
          </a:xfrm>
          <a:prstGeom prst="rect">
            <a:avLst/>
          </a:prstGeom>
          <a:noFill/>
          <a:ln>
            <a:noFill/>
          </a:ln>
        </p:spPr>
        <p:txBody>
          <a:bodyPr wrap="square" rtlCol="0">
            <a:spAutoFit/>
          </a:bodyPr>
          <a:lstStyle/>
          <a:p>
            <a:pPr defTabSz="890816"/>
            <a:r>
              <a:rPr lang="de-DE" sz="857" dirty="0">
                <a:solidFill>
                  <a:srgbClr val="4F81BD">
                    <a:lumMod val="75000"/>
                  </a:srgbClr>
                </a:solidFill>
                <a:latin typeface="Calibri"/>
              </a:rPr>
              <a:t>G006A</a:t>
            </a:r>
            <a:endParaRPr lang="en-IE" sz="857" dirty="0">
              <a:solidFill>
                <a:srgbClr val="4F81BD">
                  <a:lumMod val="75000"/>
                </a:srgbClr>
              </a:solidFill>
              <a:latin typeface="Calibri"/>
            </a:endParaRPr>
          </a:p>
        </p:txBody>
      </p:sp>
      <p:sp>
        <p:nvSpPr>
          <p:cNvPr id="81" name="Rectangle 80"/>
          <p:cNvSpPr/>
          <p:nvPr/>
        </p:nvSpPr>
        <p:spPr>
          <a:xfrm>
            <a:off x="26670" y="1363940"/>
            <a:ext cx="526106" cy="306559"/>
          </a:xfrm>
          <a:prstGeom prst="rect">
            <a:avLst/>
          </a:prstGeom>
        </p:spPr>
        <p:txBody>
          <a:bodyPr wrap="none">
            <a:spAutoFit/>
          </a:bodyPr>
          <a:lstStyle/>
          <a:p>
            <a:pPr defTabSz="890816"/>
            <a:r>
              <a:rPr lang="en-GB" sz="1392" b="1" dirty="0">
                <a:solidFill>
                  <a:srgbClr val="FF33CC"/>
                </a:solidFill>
                <a:latin typeface="Calibri"/>
              </a:rPr>
              <a:t>FTF1</a:t>
            </a:r>
            <a:endParaRPr lang="en-IE" sz="1392" b="1" dirty="0">
              <a:solidFill>
                <a:srgbClr val="FF33CC"/>
              </a:solidFill>
              <a:latin typeface="Calibri"/>
            </a:endParaRPr>
          </a:p>
        </p:txBody>
      </p:sp>
      <p:cxnSp>
        <p:nvCxnSpPr>
          <p:cNvPr id="84" name="Straight Connector 83"/>
          <p:cNvCxnSpPr/>
          <p:nvPr/>
        </p:nvCxnSpPr>
        <p:spPr>
          <a:xfrm flipV="1">
            <a:off x="1040399" y="1346106"/>
            <a:ext cx="647966" cy="396945"/>
          </a:xfrm>
          <a:prstGeom prst="line">
            <a:avLst/>
          </a:prstGeom>
          <a:ln w="12700">
            <a:solidFill>
              <a:srgbClr val="E46C0A">
                <a:alpha val="34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229645" y="1074673"/>
            <a:ext cx="458720" cy="1"/>
          </a:xfrm>
          <a:prstGeom prst="line">
            <a:avLst/>
          </a:prstGeom>
          <a:ln w="12700">
            <a:solidFill>
              <a:srgbClr val="E46C0A">
                <a:alpha val="34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5941896" y="3175988"/>
            <a:ext cx="87272" cy="124902"/>
          </a:xfrm>
          <a:prstGeom prst="line">
            <a:avLst/>
          </a:prstGeom>
          <a:ln w="25400">
            <a:solidFill>
              <a:srgbClr val="E46C0A">
                <a:alpha val="34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936224" y="3303451"/>
            <a:ext cx="458819" cy="288669"/>
          </a:xfrm>
          <a:prstGeom prst="line">
            <a:avLst/>
          </a:prstGeom>
          <a:ln w="12700">
            <a:solidFill>
              <a:srgbClr val="E46C0A">
                <a:alpha val="34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034612" y="3186917"/>
            <a:ext cx="468617" cy="265470"/>
          </a:xfrm>
          <a:prstGeom prst="line">
            <a:avLst/>
          </a:prstGeom>
          <a:ln w="12700">
            <a:solidFill>
              <a:srgbClr val="E46C0A">
                <a:alpha val="34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400486" y="3451818"/>
            <a:ext cx="100748" cy="144803"/>
          </a:xfrm>
          <a:prstGeom prst="line">
            <a:avLst/>
          </a:prstGeom>
          <a:ln w="12700">
            <a:solidFill>
              <a:srgbClr val="E46C0A">
                <a:alpha val="34000"/>
              </a:srgbClr>
            </a:solidFill>
          </a:ln>
        </p:spPr>
        <p:style>
          <a:lnRef idx="1">
            <a:schemeClr val="accent1"/>
          </a:lnRef>
          <a:fillRef idx="0">
            <a:schemeClr val="accent1"/>
          </a:fillRef>
          <a:effectRef idx="0">
            <a:schemeClr val="accent1"/>
          </a:effectRef>
          <a:fontRef idx="minor">
            <a:schemeClr val="tx1"/>
          </a:fontRef>
        </p:style>
      </p:cxnSp>
      <p:sp>
        <p:nvSpPr>
          <p:cNvPr id="90" name="Freeform 89"/>
          <p:cNvSpPr/>
          <p:nvPr/>
        </p:nvSpPr>
        <p:spPr>
          <a:xfrm>
            <a:off x="4842160" y="3159217"/>
            <a:ext cx="2189023" cy="1846343"/>
          </a:xfrm>
          <a:custGeom>
            <a:avLst/>
            <a:gdLst>
              <a:gd name="connsiteX0" fmla="*/ 0 w 1874520"/>
              <a:gd name="connsiteY0" fmla="*/ 0 h 1796143"/>
              <a:gd name="connsiteX1" fmla="*/ 640080 w 1874520"/>
              <a:gd name="connsiteY1" fmla="*/ 444137 h 1796143"/>
              <a:gd name="connsiteX2" fmla="*/ 1080951 w 1874520"/>
              <a:gd name="connsiteY2" fmla="*/ 1260566 h 1796143"/>
              <a:gd name="connsiteX3" fmla="*/ 1874520 w 1874520"/>
              <a:gd name="connsiteY3" fmla="*/ 1796143 h 1796143"/>
            </a:gdLst>
            <a:ahLst/>
            <a:cxnLst>
              <a:cxn ang="0">
                <a:pos x="connsiteX0" y="connsiteY0"/>
              </a:cxn>
              <a:cxn ang="0">
                <a:pos x="connsiteX1" y="connsiteY1"/>
              </a:cxn>
              <a:cxn ang="0">
                <a:pos x="connsiteX2" y="connsiteY2"/>
              </a:cxn>
              <a:cxn ang="0">
                <a:pos x="connsiteX3" y="connsiteY3"/>
              </a:cxn>
            </a:cxnLst>
            <a:rect l="l" t="t" r="r" b="b"/>
            <a:pathLst>
              <a:path w="1874520" h="1796143">
                <a:moveTo>
                  <a:pt x="0" y="0"/>
                </a:moveTo>
                <a:cubicBezTo>
                  <a:pt x="229961" y="117021"/>
                  <a:pt x="459922" y="234043"/>
                  <a:pt x="640080" y="444137"/>
                </a:cubicBezTo>
                <a:cubicBezTo>
                  <a:pt x="820238" y="654231"/>
                  <a:pt x="875211" y="1035232"/>
                  <a:pt x="1080951" y="1260566"/>
                </a:cubicBezTo>
                <a:cubicBezTo>
                  <a:pt x="1286691" y="1485900"/>
                  <a:pt x="1580605" y="1641021"/>
                  <a:pt x="1874520" y="1796143"/>
                </a:cubicBezTo>
              </a:path>
            </a:pathLst>
          </a:custGeom>
          <a:noFill/>
          <a:ln>
            <a:solidFill>
              <a:srgbClr val="E46C0A">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816"/>
            <a:endParaRPr lang="en-IE" sz="1392">
              <a:solidFill>
                <a:prstClr val="white"/>
              </a:solidFill>
              <a:latin typeface="Calibri"/>
            </a:endParaRPr>
          </a:p>
        </p:txBody>
      </p:sp>
      <p:sp>
        <p:nvSpPr>
          <p:cNvPr id="91" name="Freeform 90"/>
          <p:cNvSpPr/>
          <p:nvPr/>
        </p:nvSpPr>
        <p:spPr>
          <a:xfrm>
            <a:off x="5254266" y="3156974"/>
            <a:ext cx="1867142" cy="1653168"/>
          </a:xfrm>
          <a:custGeom>
            <a:avLst/>
            <a:gdLst>
              <a:gd name="connsiteX0" fmla="*/ 0 w 1874520"/>
              <a:gd name="connsiteY0" fmla="*/ 0 h 1796143"/>
              <a:gd name="connsiteX1" fmla="*/ 640080 w 1874520"/>
              <a:gd name="connsiteY1" fmla="*/ 444137 h 1796143"/>
              <a:gd name="connsiteX2" fmla="*/ 1080951 w 1874520"/>
              <a:gd name="connsiteY2" fmla="*/ 1260566 h 1796143"/>
              <a:gd name="connsiteX3" fmla="*/ 1874520 w 1874520"/>
              <a:gd name="connsiteY3" fmla="*/ 1796143 h 1796143"/>
            </a:gdLst>
            <a:ahLst/>
            <a:cxnLst>
              <a:cxn ang="0">
                <a:pos x="connsiteX0" y="connsiteY0"/>
              </a:cxn>
              <a:cxn ang="0">
                <a:pos x="connsiteX1" y="connsiteY1"/>
              </a:cxn>
              <a:cxn ang="0">
                <a:pos x="connsiteX2" y="connsiteY2"/>
              </a:cxn>
              <a:cxn ang="0">
                <a:pos x="connsiteX3" y="connsiteY3"/>
              </a:cxn>
            </a:cxnLst>
            <a:rect l="l" t="t" r="r" b="b"/>
            <a:pathLst>
              <a:path w="1874520" h="1796143">
                <a:moveTo>
                  <a:pt x="0" y="0"/>
                </a:moveTo>
                <a:cubicBezTo>
                  <a:pt x="229961" y="117021"/>
                  <a:pt x="459922" y="234043"/>
                  <a:pt x="640080" y="444137"/>
                </a:cubicBezTo>
                <a:cubicBezTo>
                  <a:pt x="820238" y="654231"/>
                  <a:pt x="875211" y="1035232"/>
                  <a:pt x="1080951" y="1260566"/>
                </a:cubicBezTo>
                <a:cubicBezTo>
                  <a:pt x="1286691" y="1485900"/>
                  <a:pt x="1580605" y="1641021"/>
                  <a:pt x="1874520" y="1796143"/>
                </a:cubicBezTo>
              </a:path>
            </a:pathLst>
          </a:custGeom>
          <a:noFill/>
          <a:ln>
            <a:solidFill>
              <a:srgbClr val="E46C0A">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816"/>
            <a:endParaRPr lang="en-IE" sz="1392">
              <a:solidFill>
                <a:prstClr val="white"/>
              </a:solidFill>
              <a:latin typeface="Calibri"/>
            </a:endParaRPr>
          </a:p>
        </p:txBody>
      </p:sp>
      <p:cxnSp>
        <p:nvCxnSpPr>
          <p:cNvPr id="92" name="Straight Connector 91"/>
          <p:cNvCxnSpPr>
            <a:endCxn id="91" idx="3"/>
          </p:cNvCxnSpPr>
          <p:nvPr/>
        </p:nvCxnSpPr>
        <p:spPr>
          <a:xfrm flipV="1">
            <a:off x="7019968" y="4810141"/>
            <a:ext cx="101441" cy="194876"/>
          </a:xfrm>
          <a:prstGeom prst="line">
            <a:avLst/>
          </a:prstGeom>
          <a:ln w="12700">
            <a:solidFill>
              <a:srgbClr val="E46C0A">
                <a:alpha val="34000"/>
              </a:srgbClr>
            </a:solidFill>
          </a:ln>
        </p:spPr>
        <p:style>
          <a:lnRef idx="1">
            <a:schemeClr val="accent1"/>
          </a:lnRef>
          <a:fillRef idx="0">
            <a:schemeClr val="accent1"/>
          </a:fillRef>
          <a:effectRef idx="0">
            <a:schemeClr val="accent1"/>
          </a:effectRef>
          <a:fontRef idx="minor">
            <a:schemeClr val="tx1"/>
          </a:fontRef>
        </p:style>
      </p:cxnSp>
      <p:sp>
        <p:nvSpPr>
          <p:cNvPr id="93" name="Freeform 92"/>
          <p:cNvSpPr/>
          <p:nvPr/>
        </p:nvSpPr>
        <p:spPr>
          <a:xfrm>
            <a:off x="5094416" y="2967867"/>
            <a:ext cx="938124" cy="223864"/>
          </a:xfrm>
          <a:custGeom>
            <a:avLst/>
            <a:gdLst>
              <a:gd name="connsiteX0" fmla="*/ 0 w 924197"/>
              <a:gd name="connsiteY0" fmla="*/ 0 h 146957"/>
              <a:gd name="connsiteX1" fmla="*/ 682534 w 924197"/>
              <a:gd name="connsiteY1" fmla="*/ 45720 h 146957"/>
              <a:gd name="connsiteX2" fmla="*/ 924197 w 924197"/>
              <a:gd name="connsiteY2" fmla="*/ 146957 h 146957"/>
            </a:gdLst>
            <a:ahLst/>
            <a:cxnLst>
              <a:cxn ang="0">
                <a:pos x="connsiteX0" y="connsiteY0"/>
              </a:cxn>
              <a:cxn ang="0">
                <a:pos x="connsiteX1" y="connsiteY1"/>
              </a:cxn>
              <a:cxn ang="0">
                <a:pos x="connsiteX2" y="connsiteY2"/>
              </a:cxn>
            </a:cxnLst>
            <a:rect l="l" t="t" r="r" b="b"/>
            <a:pathLst>
              <a:path w="924197" h="146957">
                <a:moveTo>
                  <a:pt x="0" y="0"/>
                </a:moveTo>
                <a:cubicBezTo>
                  <a:pt x="264250" y="10613"/>
                  <a:pt x="528501" y="21227"/>
                  <a:pt x="682534" y="45720"/>
                </a:cubicBezTo>
                <a:cubicBezTo>
                  <a:pt x="836567" y="70213"/>
                  <a:pt x="880382" y="108585"/>
                  <a:pt x="924197" y="146957"/>
                </a:cubicBezTo>
              </a:path>
            </a:pathLst>
          </a:custGeom>
          <a:noFill/>
          <a:ln>
            <a:solidFill>
              <a:srgbClr val="E46C0A">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816"/>
            <a:endParaRPr lang="en-IE" sz="1392">
              <a:solidFill>
                <a:prstClr val="white"/>
              </a:solidFill>
              <a:latin typeface="Calibri"/>
            </a:endParaRPr>
          </a:p>
        </p:txBody>
      </p:sp>
      <p:sp>
        <p:nvSpPr>
          <p:cNvPr id="94" name="Freeform 93"/>
          <p:cNvSpPr/>
          <p:nvPr/>
        </p:nvSpPr>
        <p:spPr>
          <a:xfrm rot="21361117">
            <a:off x="5877023" y="2918218"/>
            <a:ext cx="1324815" cy="139141"/>
          </a:xfrm>
          <a:custGeom>
            <a:avLst/>
            <a:gdLst>
              <a:gd name="connsiteX0" fmla="*/ 0 w 1489166"/>
              <a:gd name="connsiteY0" fmla="*/ 202474 h 260909"/>
              <a:gd name="connsiteX1" fmla="*/ 901337 w 1489166"/>
              <a:gd name="connsiteY1" fmla="*/ 248194 h 260909"/>
              <a:gd name="connsiteX2" fmla="*/ 1489166 w 1489166"/>
              <a:gd name="connsiteY2" fmla="*/ 0 h 260909"/>
            </a:gdLst>
            <a:ahLst/>
            <a:cxnLst>
              <a:cxn ang="0">
                <a:pos x="connsiteX0" y="connsiteY0"/>
              </a:cxn>
              <a:cxn ang="0">
                <a:pos x="connsiteX1" y="connsiteY1"/>
              </a:cxn>
              <a:cxn ang="0">
                <a:pos x="connsiteX2" y="connsiteY2"/>
              </a:cxn>
            </a:cxnLst>
            <a:rect l="l" t="t" r="r" b="b"/>
            <a:pathLst>
              <a:path w="1489166" h="260909">
                <a:moveTo>
                  <a:pt x="0" y="202474"/>
                </a:moveTo>
                <a:cubicBezTo>
                  <a:pt x="326571" y="242207"/>
                  <a:pt x="653143" y="281940"/>
                  <a:pt x="901337" y="248194"/>
                </a:cubicBezTo>
                <a:cubicBezTo>
                  <a:pt x="1149531" y="214448"/>
                  <a:pt x="1319348" y="107224"/>
                  <a:pt x="1489166" y="0"/>
                </a:cubicBezTo>
              </a:path>
            </a:pathLst>
          </a:custGeom>
          <a:noFill/>
          <a:ln>
            <a:solidFill>
              <a:srgbClr val="E46C0A">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816"/>
            <a:endParaRPr lang="en-IE" sz="1392">
              <a:solidFill>
                <a:prstClr val="white"/>
              </a:solidFill>
              <a:latin typeface="Calibri"/>
            </a:endParaRPr>
          </a:p>
        </p:txBody>
      </p:sp>
      <p:sp>
        <p:nvSpPr>
          <p:cNvPr id="95" name="Freeform 94"/>
          <p:cNvSpPr/>
          <p:nvPr/>
        </p:nvSpPr>
        <p:spPr>
          <a:xfrm>
            <a:off x="6203817" y="3065351"/>
            <a:ext cx="1108832" cy="254955"/>
          </a:xfrm>
          <a:custGeom>
            <a:avLst/>
            <a:gdLst>
              <a:gd name="connsiteX0" fmla="*/ 0 w 1443446"/>
              <a:gd name="connsiteY0" fmla="*/ 378823 h 444503"/>
              <a:gd name="connsiteX1" fmla="*/ 610688 w 1443446"/>
              <a:gd name="connsiteY1" fmla="*/ 414746 h 444503"/>
              <a:gd name="connsiteX2" fmla="*/ 1443446 w 1443446"/>
              <a:gd name="connsiteY2" fmla="*/ 0 h 444503"/>
              <a:gd name="connsiteX3" fmla="*/ 1443446 w 1443446"/>
              <a:gd name="connsiteY3" fmla="*/ 0 h 444503"/>
            </a:gdLst>
            <a:ahLst/>
            <a:cxnLst>
              <a:cxn ang="0">
                <a:pos x="connsiteX0" y="connsiteY0"/>
              </a:cxn>
              <a:cxn ang="0">
                <a:pos x="connsiteX1" y="connsiteY1"/>
              </a:cxn>
              <a:cxn ang="0">
                <a:pos x="connsiteX2" y="connsiteY2"/>
              </a:cxn>
              <a:cxn ang="0">
                <a:pos x="connsiteX3" y="connsiteY3"/>
              </a:cxn>
            </a:cxnLst>
            <a:rect l="l" t="t" r="r" b="b"/>
            <a:pathLst>
              <a:path w="1443446" h="444503">
                <a:moveTo>
                  <a:pt x="0" y="378823"/>
                </a:moveTo>
                <a:cubicBezTo>
                  <a:pt x="185057" y="428353"/>
                  <a:pt x="370114" y="477883"/>
                  <a:pt x="610688" y="414746"/>
                </a:cubicBezTo>
                <a:cubicBezTo>
                  <a:pt x="851262" y="351609"/>
                  <a:pt x="1443446" y="0"/>
                  <a:pt x="1443446" y="0"/>
                </a:cubicBezTo>
                <a:lnTo>
                  <a:pt x="1443446" y="0"/>
                </a:lnTo>
              </a:path>
            </a:pathLst>
          </a:custGeom>
          <a:noFill/>
          <a:ln>
            <a:solidFill>
              <a:srgbClr val="E46C0A">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816"/>
            <a:endParaRPr lang="en-IE" sz="1392">
              <a:solidFill>
                <a:prstClr val="white"/>
              </a:solidFill>
              <a:latin typeface="Calibri"/>
            </a:endParaRPr>
          </a:p>
        </p:txBody>
      </p:sp>
      <p:cxnSp>
        <p:nvCxnSpPr>
          <p:cNvPr id="96" name="Straight Connector 95"/>
          <p:cNvCxnSpPr>
            <a:endCxn id="95" idx="2"/>
          </p:cNvCxnSpPr>
          <p:nvPr/>
        </p:nvCxnSpPr>
        <p:spPr>
          <a:xfrm>
            <a:off x="7187015" y="2872394"/>
            <a:ext cx="125633" cy="192958"/>
          </a:xfrm>
          <a:prstGeom prst="line">
            <a:avLst/>
          </a:prstGeom>
          <a:ln w="12700">
            <a:solidFill>
              <a:srgbClr val="E46C0A">
                <a:alpha val="34000"/>
              </a:srgbClr>
            </a:solidFill>
          </a:ln>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5063314" y="3143047"/>
            <a:ext cx="881072" cy="165218"/>
          </a:xfrm>
          <a:custGeom>
            <a:avLst/>
            <a:gdLst>
              <a:gd name="connsiteX0" fmla="*/ 0 w 924197"/>
              <a:gd name="connsiteY0" fmla="*/ 0 h 146957"/>
              <a:gd name="connsiteX1" fmla="*/ 682534 w 924197"/>
              <a:gd name="connsiteY1" fmla="*/ 45720 h 146957"/>
              <a:gd name="connsiteX2" fmla="*/ 924197 w 924197"/>
              <a:gd name="connsiteY2" fmla="*/ 146957 h 146957"/>
            </a:gdLst>
            <a:ahLst/>
            <a:cxnLst>
              <a:cxn ang="0">
                <a:pos x="connsiteX0" y="connsiteY0"/>
              </a:cxn>
              <a:cxn ang="0">
                <a:pos x="connsiteX1" y="connsiteY1"/>
              </a:cxn>
              <a:cxn ang="0">
                <a:pos x="connsiteX2" y="connsiteY2"/>
              </a:cxn>
            </a:cxnLst>
            <a:rect l="l" t="t" r="r" b="b"/>
            <a:pathLst>
              <a:path w="924197" h="146957">
                <a:moveTo>
                  <a:pt x="0" y="0"/>
                </a:moveTo>
                <a:cubicBezTo>
                  <a:pt x="264250" y="10613"/>
                  <a:pt x="528501" y="21227"/>
                  <a:pt x="682534" y="45720"/>
                </a:cubicBezTo>
                <a:cubicBezTo>
                  <a:pt x="836567" y="70213"/>
                  <a:pt x="880382" y="108585"/>
                  <a:pt x="924197" y="146957"/>
                </a:cubicBezTo>
              </a:path>
            </a:pathLst>
          </a:custGeom>
          <a:noFill/>
          <a:ln>
            <a:solidFill>
              <a:srgbClr val="E46C0A">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816"/>
            <a:endParaRPr lang="en-IE" sz="1392">
              <a:solidFill>
                <a:prstClr val="white"/>
              </a:solidFill>
              <a:latin typeface="Calibri"/>
            </a:endParaRPr>
          </a:p>
        </p:txBody>
      </p:sp>
      <p:sp>
        <p:nvSpPr>
          <p:cNvPr id="108" name="Rectangle 107"/>
          <p:cNvSpPr/>
          <p:nvPr/>
        </p:nvSpPr>
        <p:spPr>
          <a:xfrm>
            <a:off x="2286562" y="72331"/>
            <a:ext cx="6795855" cy="707886"/>
          </a:xfrm>
          <a:prstGeom prst="rect">
            <a:avLst/>
          </a:prstGeom>
        </p:spPr>
        <p:txBody>
          <a:bodyPr wrap="square">
            <a:spAutoFit/>
          </a:bodyPr>
          <a:lstStyle/>
          <a:p>
            <a:r>
              <a:rPr lang="en-GB" sz="2000" b="1" dirty="0">
                <a:solidFill>
                  <a:srgbClr val="002060"/>
                </a:solidFill>
              </a:rPr>
              <a:t>Commissioning </a:t>
            </a:r>
            <a:r>
              <a:rPr lang="en-GB" sz="2000" b="1" u="sng" dirty="0">
                <a:solidFill>
                  <a:srgbClr val="FF33CC"/>
                </a:solidFill>
              </a:rPr>
              <a:t>sections</a:t>
            </a:r>
            <a:r>
              <a:rPr lang="en-GB" sz="2000" b="1" dirty="0">
                <a:solidFill>
                  <a:srgbClr val="7030A0"/>
                </a:solidFill>
              </a:rPr>
              <a:t> </a:t>
            </a:r>
            <a:r>
              <a:rPr lang="en-GB" sz="2000" b="1" dirty="0">
                <a:solidFill>
                  <a:srgbClr val="002060"/>
                </a:solidFill>
              </a:rPr>
              <a:t>along the beamline                              v1</a:t>
            </a:r>
          </a:p>
        </p:txBody>
      </p:sp>
      <p:pic>
        <p:nvPicPr>
          <p:cNvPr id="109" name="Picture 108"/>
          <p:cNvPicPr>
            <a:picLocks noChangeAspect="1"/>
          </p:cNvPicPr>
          <p:nvPr/>
        </p:nvPicPr>
        <p:blipFill>
          <a:blip r:embed="rId3"/>
          <a:stretch>
            <a:fillRect/>
          </a:stretch>
        </p:blipFill>
        <p:spPr>
          <a:xfrm>
            <a:off x="6639584" y="4659756"/>
            <a:ext cx="129458" cy="98998"/>
          </a:xfrm>
          <a:prstGeom prst="rect">
            <a:avLst/>
          </a:prstGeom>
        </p:spPr>
      </p:pic>
      <p:pic>
        <p:nvPicPr>
          <p:cNvPr id="110" name="Picture 109"/>
          <p:cNvPicPr>
            <a:picLocks noChangeAspect="1"/>
          </p:cNvPicPr>
          <p:nvPr/>
        </p:nvPicPr>
        <p:blipFill>
          <a:blip r:embed="rId3"/>
          <a:stretch>
            <a:fillRect/>
          </a:stretch>
        </p:blipFill>
        <p:spPr>
          <a:xfrm>
            <a:off x="6940729" y="4855173"/>
            <a:ext cx="90455" cy="69172"/>
          </a:xfrm>
          <a:prstGeom prst="rect">
            <a:avLst/>
          </a:prstGeom>
        </p:spPr>
      </p:pic>
      <p:sp>
        <p:nvSpPr>
          <p:cNvPr id="111" name="Rounded Rectangle 110"/>
          <p:cNvSpPr/>
          <p:nvPr/>
        </p:nvSpPr>
        <p:spPr>
          <a:xfrm rot="20638882">
            <a:off x="891494" y="1229082"/>
            <a:ext cx="31815" cy="212366"/>
          </a:xfrm>
          <a:prstGeom prst="round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4"/>
          </a:p>
        </p:txBody>
      </p:sp>
      <p:cxnSp>
        <p:nvCxnSpPr>
          <p:cNvPr id="112" name="Straight Connector 111"/>
          <p:cNvCxnSpPr/>
          <p:nvPr/>
        </p:nvCxnSpPr>
        <p:spPr>
          <a:xfrm flipV="1">
            <a:off x="793732" y="1069707"/>
            <a:ext cx="443366" cy="283396"/>
          </a:xfrm>
          <a:prstGeom prst="line">
            <a:avLst/>
          </a:prstGeom>
          <a:ln w="12700">
            <a:solidFill>
              <a:srgbClr val="E46C0A">
                <a:alpha val="34000"/>
              </a:srgbClr>
            </a:solidFill>
          </a:ln>
        </p:spPr>
        <p:style>
          <a:lnRef idx="1">
            <a:schemeClr val="accent1"/>
          </a:lnRef>
          <a:fillRef idx="0">
            <a:schemeClr val="accent1"/>
          </a:fillRef>
          <a:effectRef idx="0">
            <a:schemeClr val="accent1"/>
          </a:effectRef>
          <a:fontRef idx="minor">
            <a:schemeClr val="tx1"/>
          </a:fontRef>
        </p:style>
      </p:cxnSp>
      <p:sp>
        <p:nvSpPr>
          <p:cNvPr id="113" name="Isosceles Triangle 112"/>
          <p:cNvSpPr/>
          <p:nvPr/>
        </p:nvSpPr>
        <p:spPr>
          <a:xfrm rot="14884383">
            <a:off x="7856169" y="1514378"/>
            <a:ext cx="909505" cy="71576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4"/>
          </a:p>
        </p:txBody>
      </p:sp>
      <p:sp>
        <p:nvSpPr>
          <p:cNvPr id="114" name="Isosceles Triangle 113"/>
          <p:cNvSpPr/>
          <p:nvPr/>
        </p:nvSpPr>
        <p:spPr>
          <a:xfrm rot="18275691">
            <a:off x="8597342" y="1846407"/>
            <a:ext cx="372159" cy="26606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4"/>
          </a:p>
        </p:txBody>
      </p:sp>
      <p:sp>
        <p:nvSpPr>
          <p:cNvPr id="116" name="TextBox 115"/>
          <p:cNvSpPr txBox="1"/>
          <p:nvPr/>
        </p:nvSpPr>
        <p:spPr>
          <a:xfrm>
            <a:off x="6056437" y="3860002"/>
            <a:ext cx="911990" cy="224229"/>
          </a:xfrm>
          <a:prstGeom prst="rect">
            <a:avLst/>
          </a:prstGeom>
          <a:noFill/>
          <a:ln>
            <a:noFill/>
          </a:ln>
        </p:spPr>
        <p:txBody>
          <a:bodyPr wrap="square" rtlCol="0">
            <a:spAutoFit/>
          </a:bodyPr>
          <a:lstStyle/>
          <a:p>
            <a:pPr defTabSz="890816"/>
            <a:r>
              <a:rPr lang="de-DE" sz="857" dirty="0">
                <a:solidFill>
                  <a:srgbClr val="4F81BD">
                    <a:lumMod val="75000"/>
                  </a:srgbClr>
                </a:solidFill>
                <a:latin typeface="Calibri"/>
              </a:rPr>
              <a:t>T103</a:t>
            </a:r>
            <a:endParaRPr lang="en-IE" sz="857" dirty="0">
              <a:solidFill>
                <a:srgbClr val="4F81BD">
                  <a:lumMod val="75000"/>
                </a:srgbClr>
              </a:solidFill>
              <a:latin typeface="Calibri"/>
            </a:endParaRPr>
          </a:p>
        </p:txBody>
      </p:sp>
      <p:sp>
        <p:nvSpPr>
          <p:cNvPr id="124" name="TextBox 123"/>
          <p:cNvSpPr txBox="1"/>
          <p:nvPr/>
        </p:nvSpPr>
        <p:spPr>
          <a:xfrm>
            <a:off x="7420663" y="2949230"/>
            <a:ext cx="911990" cy="224229"/>
          </a:xfrm>
          <a:prstGeom prst="rect">
            <a:avLst/>
          </a:prstGeom>
          <a:noFill/>
          <a:ln>
            <a:noFill/>
          </a:ln>
        </p:spPr>
        <p:txBody>
          <a:bodyPr wrap="square" rtlCol="0">
            <a:spAutoFit/>
          </a:bodyPr>
          <a:lstStyle/>
          <a:p>
            <a:pPr defTabSz="890816"/>
            <a:r>
              <a:rPr lang="de-DE" sz="857" dirty="0">
                <a:solidFill>
                  <a:srgbClr val="4F81BD">
                    <a:lumMod val="75000"/>
                  </a:srgbClr>
                </a:solidFill>
                <a:latin typeface="Calibri"/>
              </a:rPr>
              <a:t>G006B</a:t>
            </a:r>
            <a:endParaRPr lang="en-IE" sz="857" dirty="0">
              <a:solidFill>
                <a:srgbClr val="4F81BD">
                  <a:lumMod val="75000"/>
                </a:srgbClr>
              </a:solidFill>
              <a:latin typeface="Calibri"/>
            </a:endParaRPr>
          </a:p>
        </p:txBody>
      </p:sp>
      <p:sp>
        <p:nvSpPr>
          <p:cNvPr id="125" name="TextBox 124"/>
          <p:cNvSpPr txBox="1"/>
          <p:nvPr/>
        </p:nvSpPr>
        <p:spPr>
          <a:xfrm>
            <a:off x="6326753" y="4004431"/>
            <a:ext cx="911990" cy="224229"/>
          </a:xfrm>
          <a:prstGeom prst="rect">
            <a:avLst/>
          </a:prstGeom>
          <a:noFill/>
          <a:ln>
            <a:noFill/>
          </a:ln>
        </p:spPr>
        <p:txBody>
          <a:bodyPr wrap="square" rtlCol="0">
            <a:spAutoFit/>
          </a:bodyPr>
          <a:lstStyle/>
          <a:p>
            <a:pPr defTabSz="890816"/>
            <a:r>
              <a:rPr lang="de-DE" sz="857" dirty="0">
                <a:solidFill>
                  <a:srgbClr val="4F81BD">
                    <a:lumMod val="75000"/>
                  </a:srgbClr>
                </a:solidFill>
                <a:latin typeface="Calibri"/>
              </a:rPr>
              <a:t>G006</a:t>
            </a:r>
            <a:endParaRPr lang="en-IE" sz="857" dirty="0">
              <a:solidFill>
                <a:srgbClr val="4F81BD">
                  <a:lumMod val="75000"/>
                </a:srgbClr>
              </a:solidFill>
              <a:latin typeface="Calibri"/>
            </a:endParaRPr>
          </a:p>
        </p:txBody>
      </p:sp>
      <p:cxnSp>
        <p:nvCxnSpPr>
          <p:cNvPr id="128" name="Straight Arrow Connector 127"/>
          <p:cNvCxnSpPr/>
          <p:nvPr/>
        </p:nvCxnSpPr>
        <p:spPr>
          <a:xfrm flipV="1">
            <a:off x="26197" y="1960192"/>
            <a:ext cx="202538" cy="134204"/>
          </a:xfrm>
          <a:prstGeom prst="straightConnector1">
            <a:avLst/>
          </a:prstGeom>
          <a:ln>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129" name="TextBox 128"/>
          <p:cNvSpPr txBox="1"/>
          <p:nvPr/>
        </p:nvSpPr>
        <p:spPr>
          <a:xfrm rot="19630698">
            <a:off x="-50633" y="1833715"/>
            <a:ext cx="348014" cy="263790"/>
          </a:xfrm>
          <a:prstGeom prst="rect">
            <a:avLst/>
          </a:prstGeom>
          <a:noFill/>
        </p:spPr>
        <p:txBody>
          <a:bodyPr wrap="square" rtlCol="0">
            <a:spAutoFit/>
          </a:bodyPr>
          <a:lstStyle/>
          <a:p>
            <a:r>
              <a:rPr lang="de-DE" sz="557" dirty="0">
                <a:solidFill>
                  <a:schemeClr val="accent1">
                    <a:lumMod val="75000"/>
                  </a:schemeClr>
                </a:solidFill>
              </a:rPr>
              <a:t>beam</a:t>
            </a:r>
          </a:p>
        </p:txBody>
      </p:sp>
      <p:sp>
        <p:nvSpPr>
          <p:cNvPr id="119" name="TextBox 118"/>
          <p:cNvSpPr txBox="1"/>
          <p:nvPr/>
        </p:nvSpPr>
        <p:spPr>
          <a:xfrm>
            <a:off x="252316" y="4341809"/>
            <a:ext cx="3074828" cy="290208"/>
          </a:xfrm>
          <a:prstGeom prst="rect">
            <a:avLst/>
          </a:prstGeom>
          <a:noFill/>
          <a:ln>
            <a:solidFill>
              <a:srgbClr val="FF33CC"/>
            </a:solidFill>
          </a:ln>
        </p:spPr>
        <p:txBody>
          <a:bodyPr wrap="square" rtlCol="0">
            <a:spAutoFit/>
          </a:bodyPr>
          <a:lstStyle/>
          <a:p>
            <a:r>
              <a:rPr lang="en-GB" sz="1286" dirty="0"/>
              <a:t>sections for commissioning</a:t>
            </a:r>
          </a:p>
        </p:txBody>
      </p:sp>
      <p:sp>
        <p:nvSpPr>
          <p:cNvPr id="130" name="TextBox 129"/>
          <p:cNvSpPr txBox="1"/>
          <p:nvPr/>
        </p:nvSpPr>
        <p:spPr>
          <a:xfrm>
            <a:off x="250582" y="3994558"/>
            <a:ext cx="3074828" cy="290208"/>
          </a:xfrm>
          <a:prstGeom prst="rect">
            <a:avLst/>
          </a:prstGeom>
          <a:noFill/>
          <a:ln>
            <a:solidFill>
              <a:srgbClr val="E46C0A"/>
            </a:solidFill>
            <a:prstDash val="sysDot"/>
          </a:ln>
        </p:spPr>
        <p:txBody>
          <a:bodyPr wrap="square" rtlCol="0">
            <a:spAutoFit/>
          </a:bodyPr>
          <a:lstStyle/>
          <a:p>
            <a:r>
              <a:rPr lang="en-GB" sz="1286" dirty="0"/>
              <a:t>blocks for machine installation</a:t>
            </a:r>
          </a:p>
        </p:txBody>
      </p:sp>
      <p:cxnSp>
        <p:nvCxnSpPr>
          <p:cNvPr id="4" name="Straight Connector 3"/>
          <p:cNvCxnSpPr/>
          <p:nvPr/>
        </p:nvCxnSpPr>
        <p:spPr>
          <a:xfrm>
            <a:off x="149252" y="1761933"/>
            <a:ext cx="229685" cy="359911"/>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1691677" y="1006840"/>
            <a:ext cx="731" cy="475244"/>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2664460" y="1006840"/>
            <a:ext cx="5915" cy="434876"/>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3236772" y="1339259"/>
            <a:ext cx="314056" cy="375100"/>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10738" y="1457637"/>
            <a:ext cx="228577" cy="372866"/>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3719771" y="2099303"/>
            <a:ext cx="470199" cy="254526"/>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4505171" y="2667330"/>
            <a:ext cx="226223" cy="398933"/>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5288090" y="3231596"/>
            <a:ext cx="211392" cy="346091"/>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5791817" y="3900316"/>
            <a:ext cx="369691" cy="176162"/>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6586574" y="4540145"/>
            <a:ext cx="235476" cy="413543"/>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5429833" y="2894868"/>
            <a:ext cx="13499" cy="281050"/>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6329146" y="3003549"/>
            <a:ext cx="10551" cy="257344"/>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7453215" y="2667329"/>
            <a:ext cx="127139" cy="243756"/>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flipV="1">
            <a:off x="8892968" y="1929146"/>
            <a:ext cx="229241" cy="160088"/>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6567325" y="3530523"/>
            <a:ext cx="138999" cy="254009"/>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6995079" y="3781799"/>
            <a:ext cx="138999" cy="254009"/>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072569" y="1205600"/>
            <a:ext cx="228577" cy="372866"/>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2190857" y="1001215"/>
            <a:ext cx="5915" cy="434876"/>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489466" y="1056537"/>
            <a:ext cx="532518" cy="306559"/>
          </a:xfrm>
          <a:prstGeom prst="rect">
            <a:avLst/>
          </a:prstGeom>
        </p:spPr>
        <p:txBody>
          <a:bodyPr wrap="none">
            <a:spAutoFit/>
          </a:bodyPr>
          <a:lstStyle/>
          <a:p>
            <a:pPr defTabSz="890816"/>
            <a:r>
              <a:rPr lang="en-GB" sz="1392" b="1" dirty="0">
                <a:solidFill>
                  <a:srgbClr val="FF33CC"/>
                </a:solidFill>
                <a:latin typeface="Calibri"/>
              </a:rPr>
              <a:t>FPF0</a:t>
            </a:r>
            <a:endParaRPr lang="en-IE" sz="1392" b="1" dirty="0">
              <a:solidFill>
                <a:srgbClr val="FF33CC"/>
              </a:solidFill>
              <a:latin typeface="Calibri"/>
            </a:endParaRPr>
          </a:p>
        </p:txBody>
      </p:sp>
      <p:sp>
        <p:nvSpPr>
          <p:cNvPr id="150" name="Rectangle 149"/>
          <p:cNvSpPr/>
          <p:nvPr/>
        </p:nvSpPr>
        <p:spPr>
          <a:xfrm>
            <a:off x="1123190" y="856477"/>
            <a:ext cx="532518" cy="306559"/>
          </a:xfrm>
          <a:prstGeom prst="rect">
            <a:avLst/>
          </a:prstGeom>
        </p:spPr>
        <p:txBody>
          <a:bodyPr wrap="none">
            <a:spAutoFit/>
          </a:bodyPr>
          <a:lstStyle/>
          <a:p>
            <a:pPr defTabSz="890816"/>
            <a:r>
              <a:rPr lang="en-GB" sz="1392" b="1" dirty="0">
                <a:solidFill>
                  <a:srgbClr val="FF33CC"/>
                </a:solidFill>
                <a:latin typeface="Calibri"/>
              </a:rPr>
              <a:t>FPF1</a:t>
            </a:r>
            <a:endParaRPr lang="en-IE" sz="1392" b="1" dirty="0">
              <a:solidFill>
                <a:srgbClr val="FF33CC"/>
              </a:solidFill>
              <a:latin typeface="Calibri"/>
            </a:endParaRPr>
          </a:p>
        </p:txBody>
      </p:sp>
      <p:sp>
        <p:nvSpPr>
          <p:cNvPr id="151" name="Rectangle 150"/>
          <p:cNvSpPr/>
          <p:nvPr/>
        </p:nvSpPr>
        <p:spPr>
          <a:xfrm>
            <a:off x="1699775" y="859034"/>
            <a:ext cx="532518" cy="306559"/>
          </a:xfrm>
          <a:prstGeom prst="rect">
            <a:avLst/>
          </a:prstGeom>
        </p:spPr>
        <p:txBody>
          <a:bodyPr wrap="none">
            <a:spAutoFit/>
          </a:bodyPr>
          <a:lstStyle/>
          <a:p>
            <a:pPr defTabSz="890816"/>
            <a:r>
              <a:rPr lang="en-GB" sz="1392" b="1" dirty="0">
                <a:solidFill>
                  <a:srgbClr val="FF33CC"/>
                </a:solidFill>
                <a:latin typeface="Calibri"/>
              </a:rPr>
              <a:t>FPF2</a:t>
            </a:r>
            <a:endParaRPr lang="en-IE" sz="1392" b="1" dirty="0">
              <a:solidFill>
                <a:srgbClr val="FF33CC"/>
              </a:solidFill>
              <a:latin typeface="Calibri"/>
            </a:endParaRPr>
          </a:p>
        </p:txBody>
      </p:sp>
      <p:sp>
        <p:nvSpPr>
          <p:cNvPr id="152" name="Rectangle 151"/>
          <p:cNvSpPr/>
          <p:nvPr/>
        </p:nvSpPr>
        <p:spPr>
          <a:xfrm>
            <a:off x="2197075" y="853120"/>
            <a:ext cx="532518" cy="306559"/>
          </a:xfrm>
          <a:prstGeom prst="rect">
            <a:avLst/>
          </a:prstGeom>
        </p:spPr>
        <p:txBody>
          <a:bodyPr wrap="none">
            <a:spAutoFit/>
          </a:bodyPr>
          <a:lstStyle/>
          <a:p>
            <a:pPr defTabSz="890816"/>
            <a:r>
              <a:rPr lang="en-GB" sz="1392" b="1" dirty="0">
                <a:solidFill>
                  <a:srgbClr val="FF33CC"/>
                </a:solidFill>
                <a:latin typeface="Calibri"/>
              </a:rPr>
              <a:t>FPF3</a:t>
            </a:r>
            <a:endParaRPr lang="en-IE" sz="1392" b="1" dirty="0">
              <a:solidFill>
                <a:srgbClr val="FF33CC"/>
              </a:solidFill>
              <a:latin typeface="Calibri"/>
            </a:endParaRPr>
          </a:p>
        </p:txBody>
      </p:sp>
      <p:sp>
        <p:nvSpPr>
          <p:cNvPr id="153" name="Rectangle 152"/>
          <p:cNvSpPr/>
          <p:nvPr/>
        </p:nvSpPr>
        <p:spPr>
          <a:xfrm>
            <a:off x="3104914" y="1051556"/>
            <a:ext cx="532518" cy="306559"/>
          </a:xfrm>
          <a:prstGeom prst="rect">
            <a:avLst/>
          </a:prstGeom>
        </p:spPr>
        <p:txBody>
          <a:bodyPr wrap="none">
            <a:spAutoFit/>
          </a:bodyPr>
          <a:lstStyle/>
          <a:p>
            <a:pPr defTabSz="890816"/>
            <a:r>
              <a:rPr lang="en-GB" sz="1392" b="1" dirty="0">
                <a:solidFill>
                  <a:srgbClr val="FF33CC"/>
                </a:solidFill>
                <a:latin typeface="Calibri"/>
              </a:rPr>
              <a:t>FPF4</a:t>
            </a:r>
            <a:endParaRPr lang="en-IE" sz="1392" b="1" dirty="0">
              <a:solidFill>
                <a:srgbClr val="FF33CC"/>
              </a:solidFill>
              <a:latin typeface="Calibri"/>
            </a:endParaRPr>
          </a:p>
        </p:txBody>
      </p:sp>
      <p:sp>
        <p:nvSpPr>
          <p:cNvPr id="162" name="Rectangle 161"/>
          <p:cNvSpPr/>
          <p:nvPr/>
        </p:nvSpPr>
        <p:spPr>
          <a:xfrm>
            <a:off x="3950600" y="1790180"/>
            <a:ext cx="593432" cy="306559"/>
          </a:xfrm>
          <a:prstGeom prst="rect">
            <a:avLst/>
          </a:prstGeom>
        </p:spPr>
        <p:txBody>
          <a:bodyPr wrap="none">
            <a:spAutoFit/>
          </a:bodyPr>
          <a:lstStyle/>
          <a:p>
            <a:pPr defTabSz="890816"/>
            <a:r>
              <a:rPr lang="en-GB" sz="1392" b="1" dirty="0">
                <a:solidFill>
                  <a:srgbClr val="FF33CC"/>
                </a:solidFill>
                <a:latin typeface="Calibri"/>
              </a:rPr>
              <a:t>FMF1</a:t>
            </a:r>
            <a:endParaRPr lang="en-IE" sz="1392" b="1" dirty="0">
              <a:solidFill>
                <a:srgbClr val="FF33CC"/>
              </a:solidFill>
              <a:latin typeface="Calibri"/>
            </a:endParaRPr>
          </a:p>
        </p:txBody>
      </p:sp>
      <p:sp>
        <p:nvSpPr>
          <p:cNvPr id="163" name="Rectangle 162"/>
          <p:cNvSpPr/>
          <p:nvPr/>
        </p:nvSpPr>
        <p:spPr>
          <a:xfrm>
            <a:off x="4378230" y="2322885"/>
            <a:ext cx="593432" cy="306559"/>
          </a:xfrm>
          <a:prstGeom prst="rect">
            <a:avLst/>
          </a:prstGeom>
        </p:spPr>
        <p:txBody>
          <a:bodyPr wrap="none">
            <a:spAutoFit/>
          </a:bodyPr>
          <a:lstStyle/>
          <a:p>
            <a:pPr defTabSz="890816"/>
            <a:r>
              <a:rPr lang="en-GB" sz="1392" b="1" dirty="0">
                <a:solidFill>
                  <a:srgbClr val="FF33CC"/>
                </a:solidFill>
                <a:latin typeface="Calibri"/>
              </a:rPr>
              <a:t>FMF2</a:t>
            </a:r>
            <a:endParaRPr lang="en-IE" sz="1392" b="1" dirty="0">
              <a:solidFill>
                <a:srgbClr val="FF33CC"/>
              </a:solidFill>
              <a:latin typeface="Calibri"/>
            </a:endParaRPr>
          </a:p>
        </p:txBody>
      </p:sp>
      <p:sp>
        <p:nvSpPr>
          <p:cNvPr id="164" name="Rectangle 163"/>
          <p:cNvSpPr/>
          <p:nvPr/>
        </p:nvSpPr>
        <p:spPr>
          <a:xfrm>
            <a:off x="4991650" y="2601595"/>
            <a:ext cx="593432" cy="306559"/>
          </a:xfrm>
          <a:prstGeom prst="rect">
            <a:avLst/>
          </a:prstGeom>
        </p:spPr>
        <p:txBody>
          <a:bodyPr wrap="none">
            <a:spAutoFit/>
          </a:bodyPr>
          <a:lstStyle/>
          <a:p>
            <a:pPr defTabSz="890816"/>
            <a:r>
              <a:rPr lang="en-GB" sz="1392" b="1" dirty="0">
                <a:solidFill>
                  <a:srgbClr val="FF33CC"/>
                </a:solidFill>
                <a:latin typeface="Calibri"/>
              </a:rPr>
              <a:t>FMF3</a:t>
            </a:r>
            <a:endParaRPr lang="en-IE" sz="1392" b="1" dirty="0">
              <a:solidFill>
                <a:srgbClr val="FF33CC"/>
              </a:solidFill>
              <a:latin typeface="Calibri"/>
            </a:endParaRPr>
          </a:p>
        </p:txBody>
      </p:sp>
      <p:sp>
        <p:nvSpPr>
          <p:cNvPr id="165" name="Rectangle 164"/>
          <p:cNvSpPr/>
          <p:nvPr/>
        </p:nvSpPr>
        <p:spPr>
          <a:xfrm>
            <a:off x="4703165" y="3318511"/>
            <a:ext cx="538930" cy="306559"/>
          </a:xfrm>
          <a:prstGeom prst="rect">
            <a:avLst/>
          </a:prstGeom>
        </p:spPr>
        <p:txBody>
          <a:bodyPr wrap="none">
            <a:spAutoFit/>
          </a:bodyPr>
          <a:lstStyle/>
          <a:p>
            <a:pPr defTabSz="890816"/>
            <a:r>
              <a:rPr lang="en-GB" sz="1392" b="1" dirty="0">
                <a:solidFill>
                  <a:srgbClr val="FF33CC"/>
                </a:solidFill>
                <a:latin typeface="Calibri"/>
              </a:rPr>
              <a:t>FRF1</a:t>
            </a:r>
            <a:endParaRPr lang="en-IE" sz="1392" b="1" dirty="0">
              <a:solidFill>
                <a:srgbClr val="FF33CC"/>
              </a:solidFill>
              <a:latin typeface="Calibri"/>
            </a:endParaRPr>
          </a:p>
        </p:txBody>
      </p:sp>
      <p:sp>
        <p:nvSpPr>
          <p:cNvPr id="166" name="Rectangle 165"/>
          <p:cNvSpPr/>
          <p:nvPr/>
        </p:nvSpPr>
        <p:spPr>
          <a:xfrm>
            <a:off x="5236087" y="3833711"/>
            <a:ext cx="538930" cy="306559"/>
          </a:xfrm>
          <a:prstGeom prst="rect">
            <a:avLst/>
          </a:prstGeom>
        </p:spPr>
        <p:txBody>
          <a:bodyPr wrap="none">
            <a:spAutoFit/>
          </a:bodyPr>
          <a:lstStyle/>
          <a:p>
            <a:pPr defTabSz="890816"/>
            <a:r>
              <a:rPr lang="en-GB" sz="1392" b="1" dirty="0">
                <a:solidFill>
                  <a:srgbClr val="FF33CC"/>
                </a:solidFill>
                <a:latin typeface="Calibri"/>
              </a:rPr>
              <a:t>FRF2</a:t>
            </a:r>
            <a:endParaRPr lang="en-IE" sz="1392" b="1" dirty="0">
              <a:solidFill>
                <a:srgbClr val="FF33CC"/>
              </a:solidFill>
              <a:latin typeface="Calibri"/>
            </a:endParaRPr>
          </a:p>
        </p:txBody>
      </p:sp>
      <p:sp>
        <p:nvSpPr>
          <p:cNvPr id="167" name="Rectangle 166"/>
          <p:cNvSpPr/>
          <p:nvPr/>
        </p:nvSpPr>
        <p:spPr>
          <a:xfrm>
            <a:off x="6034612" y="4656424"/>
            <a:ext cx="538930" cy="306559"/>
          </a:xfrm>
          <a:prstGeom prst="rect">
            <a:avLst/>
          </a:prstGeom>
        </p:spPr>
        <p:txBody>
          <a:bodyPr wrap="none">
            <a:spAutoFit/>
          </a:bodyPr>
          <a:lstStyle/>
          <a:p>
            <a:pPr defTabSz="890816"/>
            <a:r>
              <a:rPr lang="en-GB" sz="1392" b="1" dirty="0">
                <a:solidFill>
                  <a:srgbClr val="FF33CC"/>
                </a:solidFill>
                <a:latin typeface="Calibri"/>
              </a:rPr>
              <a:t>FRF3</a:t>
            </a:r>
            <a:endParaRPr lang="en-IE" sz="1392" b="1" dirty="0">
              <a:solidFill>
                <a:srgbClr val="FF33CC"/>
              </a:solidFill>
              <a:latin typeface="Calibri"/>
            </a:endParaRPr>
          </a:p>
        </p:txBody>
      </p:sp>
      <p:sp>
        <p:nvSpPr>
          <p:cNvPr id="168" name="Rectangle 167"/>
          <p:cNvSpPr/>
          <p:nvPr/>
        </p:nvSpPr>
        <p:spPr>
          <a:xfrm>
            <a:off x="5824877" y="2728160"/>
            <a:ext cx="513282" cy="306559"/>
          </a:xfrm>
          <a:prstGeom prst="rect">
            <a:avLst/>
          </a:prstGeom>
        </p:spPr>
        <p:txBody>
          <a:bodyPr wrap="none">
            <a:spAutoFit/>
          </a:bodyPr>
          <a:lstStyle/>
          <a:p>
            <a:pPr defTabSz="890816"/>
            <a:r>
              <a:rPr lang="en-GB" sz="1392" b="1" dirty="0">
                <a:solidFill>
                  <a:srgbClr val="FF33CC"/>
                </a:solidFill>
                <a:latin typeface="Calibri"/>
              </a:rPr>
              <a:t>FLF1</a:t>
            </a:r>
            <a:endParaRPr lang="en-IE" sz="1392" b="1" dirty="0">
              <a:solidFill>
                <a:srgbClr val="FF33CC"/>
              </a:solidFill>
              <a:latin typeface="Calibri"/>
            </a:endParaRPr>
          </a:p>
        </p:txBody>
      </p:sp>
      <p:sp>
        <p:nvSpPr>
          <p:cNvPr id="169" name="Rectangle 168"/>
          <p:cNvSpPr/>
          <p:nvPr/>
        </p:nvSpPr>
        <p:spPr>
          <a:xfrm>
            <a:off x="5985532" y="3474318"/>
            <a:ext cx="550151" cy="306559"/>
          </a:xfrm>
          <a:prstGeom prst="rect">
            <a:avLst/>
          </a:prstGeom>
        </p:spPr>
        <p:txBody>
          <a:bodyPr wrap="none">
            <a:spAutoFit/>
          </a:bodyPr>
          <a:lstStyle/>
          <a:p>
            <a:pPr defTabSz="890816"/>
            <a:r>
              <a:rPr lang="en-GB" sz="1392" b="1" dirty="0">
                <a:solidFill>
                  <a:srgbClr val="FF33CC"/>
                </a:solidFill>
                <a:latin typeface="Calibri"/>
              </a:rPr>
              <a:t>FHF1</a:t>
            </a:r>
            <a:endParaRPr lang="en-IE" sz="1392" b="1" dirty="0">
              <a:solidFill>
                <a:srgbClr val="FF33CC"/>
              </a:solidFill>
              <a:latin typeface="Calibri"/>
            </a:endParaRPr>
          </a:p>
        </p:txBody>
      </p:sp>
      <p:sp>
        <p:nvSpPr>
          <p:cNvPr id="170" name="Rectangle 169"/>
          <p:cNvSpPr/>
          <p:nvPr/>
        </p:nvSpPr>
        <p:spPr>
          <a:xfrm>
            <a:off x="6481930" y="3813199"/>
            <a:ext cx="550151" cy="306559"/>
          </a:xfrm>
          <a:prstGeom prst="rect">
            <a:avLst/>
          </a:prstGeom>
        </p:spPr>
        <p:txBody>
          <a:bodyPr wrap="none">
            <a:spAutoFit/>
          </a:bodyPr>
          <a:lstStyle/>
          <a:p>
            <a:pPr defTabSz="890816"/>
            <a:r>
              <a:rPr lang="en-GB" sz="1392" b="1" dirty="0">
                <a:solidFill>
                  <a:srgbClr val="FF33CC"/>
                </a:solidFill>
                <a:latin typeface="Calibri"/>
              </a:rPr>
              <a:t>FHF2</a:t>
            </a:r>
            <a:endParaRPr lang="en-IE" sz="1392" b="1" dirty="0">
              <a:solidFill>
                <a:srgbClr val="FF33CC"/>
              </a:solidFill>
              <a:latin typeface="Calibri"/>
            </a:endParaRPr>
          </a:p>
        </p:txBody>
      </p:sp>
      <p:sp>
        <p:nvSpPr>
          <p:cNvPr id="171" name="Rectangle 170"/>
          <p:cNvSpPr/>
          <p:nvPr/>
        </p:nvSpPr>
        <p:spPr>
          <a:xfrm>
            <a:off x="6648598" y="2714071"/>
            <a:ext cx="513282" cy="306559"/>
          </a:xfrm>
          <a:prstGeom prst="rect">
            <a:avLst/>
          </a:prstGeom>
        </p:spPr>
        <p:txBody>
          <a:bodyPr wrap="none">
            <a:spAutoFit/>
          </a:bodyPr>
          <a:lstStyle/>
          <a:p>
            <a:pPr defTabSz="890816"/>
            <a:r>
              <a:rPr lang="en-GB" sz="1392" b="1" dirty="0">
                <a:solidFill>
                  <a:srgbClr val="FF33CC"/>
                </a:solidFill>
                <a:latin typeface="Calibri"/>
              </a:rPr>
              <a:t>FLF2</a:t>
            </a:r>
            <a:endParaRPr lang="en-IE" sz="1392" b="1" dirty="0">
              <a:solidFill>
                <a:srgbClr val="FF33CC"/>
              </a:solidFill>
              <a:latin typeface="Calibri"/>
            </a:endParaRPr>
          </a:p>
        </p:txBody>
      </p:sp>
      <p:cxnSp>
        <p:nvCxnSpPr>
          <p:cNvPr id="172" name="Straight Connector 171"/>
          <p:cNvCxnSpPr/>
          <p:nvPr/>
        </p:nvCxnSpPr>
        <p:spPr>
          <a:xfrm flipH="1" flipV="1">
            <a:off x="7181920" y="2802800"/>
            <a:ext cx="127139" cy="243756"/>
          </a:xfrm>
          <a:prstGeom prst="line">
            <a:avLst/>
          </a:prstGeom>
          <a:ln w="34925">
            <a:solidFill>
              <a:srgbClr val="FF33CC"/>
            </a:solidFill>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a:xfrm>
            <a:off x="7031182" y="2471115"/>
            <a:ext cx="513282" cy="306559"/>
          </a:xfrm>
          <a:prstGeom prst="rect">
            <a:avLst/>
          </a:prstGeom>
        </p:spPr>
        <p:txBody>
          <a:bodyPr wrap="none">
            <a:spAutoFit/>
          </a:bodyPr>
          <a:lstStyle/>
          <a:p>
            <a:pPr defTabSz="890816"/>
            <a:r>
              <a:rPr lang="en-GB" sz="1392" b="1" dirty="0">
                <a:solidFill>
                  <a:srgbClr val="FF33CC"/>
                </a:solidFill>
                <a:latin typeface="Calibri"/>
              </a:rPr>
              <a:t>FLF3</a:t>
            </a:r>
            <a:endParaRPr lang="en-IE" sz="1392" b="1" dirty="0">
              <a:solidFill>
                <a:srgbClr val="FF33CC"/>
              </a:solidFill>
              <a:latin typeface="Calibri"/>
            </a:endParaRPr>
          </a:p>
        </p:txBody>
      </p:sp>
      <p:sp>
        <p:nvSpPr>
          <p:cNvPr id="174" name="Rectangle 173"/>
          <p:cNvSpPr/>
          <p:nvPr/>
        </p:nvSpPr>
        <p:spPr>
          <a:xfrm>
            <a:off x="7890024" y="2661882"/>
            <a:ext cx="513282" cy="306559"/>
          </a:xfrm>
          <a:prstGeom prst="rect">
            <a:avLst/>
          </a:prstGeom>
        </p:spPr>
        <p:txBody>
          <a:bodyPr wrap="none">
            <a:spAutoFit/>
          </a:bodyPr>
          <a:lstStyle/>
          <a:p>
            <a:pPr defTabSz="890816"/>
            <a:r>
              <a:rPr lang="en-GB" sz="1392" b="1" dirty="0">
                <a:solidFill>
                  <a:srgbClr val="FF33CC"/>
                </a:solidFill>
                <a:latin typeface="Calibri"/>
              </a:rPr>
              <a:t>FLF4</a:t>
            </a:r>
            <a:endParaRPr lang="en-IE" sz="1392" b="1" dirty="0">
              <a:solidFill>
                <a:srgbClr val="FF33CC"/>
              </a:solidFill>
              <a:latin typeface="Calibri"/>
            </a:endParaRPr>
          </a:p>
        </p:txBody>
      </p:sp>
      <p:sp>
        <p:nvSpPr>
          <p:cNvPr id="175" name="Rectangle 174"/>
          <p:cNvSpPr/>
          <p:nvPr/>
        </p:nvSpPr>
        <p:spPr>
          <a:xfrm>
            <a:off x="8223769" y="2177311"/>
            <a:ext cx="513282" cy="306559"/>
          </a:xfrm>
          <a:prstGeom prst="rect">
            <a:avLst/>
          </a:prstGeom>
        </p:spPr>
        <p:txBody>
          <a:bodyPr wrap="none">
            <a:spAutoFit/>
          </a:bodyPr>
          <a:lstStyle/>
          <a:p>
            <a:pPr defTabSz="890816"/>
            <a:r>
              <a:rPr lang="en-GB" sz="1392" b="1" dirty="0">
                <a:solidFill>
                  <a:srgbClr val="FF33CC"/>
                </a:solidFill>
                <a:latin typeface="Calibri"/>
              </a:rPr>
              <a:t>FLF5</a:t>
            </a:r>
            <a:endParaRPr lang="en-IE" sz="1392" b="1" dirty="0">
              <a:solidFill>
                <a:srgbClr val="FF33CC"/>
              </a:solidFill>
              <a:latin typeface="Calibri"/>
            </a:endParaRPr>
          </a:p>
        </p:txBody>
      </p:sp>
      <p:sp>
        <p:nvSpPr>
          <p:cNvPr id="176" name="Rectangle 175"/>
          <p:cNvSpPr/>
          <p:nvPr/>
        </p:nvSpPr>
        <p:spPr>
          <a:xfrm>
            <a:off x="8479348" y="1841715"/>
            <a:ext cx="513282" cy="306559"/>
          </a:xfrm>
          <a:prstGeom prst="rect">
            <a:avLst/>
          </a:prstGeom>
        </p:spPr>
        <p:txBody>
          <a:bodyPr wrap="none">
            <a:spAutoFit/>
          </a:bodyPr>
          <a:lstStyle/>
          <a:p>
            <a:pPr defTabSz="890816"/>
            <a:r>
              <a:rPr lang="en-GB" sz="1392" b="1" dirty="0">
                <a:solidFill>
                  <a:srgbClr val="FF33CC"/>
                </a:solidFill>
                <a:latin typeface="Calibri"/>
              </a:rPr>
              <a:t>FLF6</a:t>
            </a:r>
            <a:endParaRPr lang="en-IE" sz="1392" b="1" dirty="0">
              <a:solidFill>
                <a:srgbClr val="FF33CC"/>
              </a:solidFill>
              <a:latin typeface="Calibri"/>
            </a:endParaRPr>
          </a:p>
        </p:txBody>
      </p:sp>
      <p:sp>
        <p:nvSpPr>
          <p:cNvPr id="178" name="TextBox 177"/>
          <p:cNvSpPr txBox="1"/>
          <p:nvPr/>
        </p:nvSpPr>
        <p:spPr>
          <a:xfrm>
            <a:off x="7218748" y="1645231"/>
            <a:ext cx="868332" cy="369332"/>
          </a:xfrm>
          <a:prstGeom prst="rect">
            <a:avLst/>
          </a:prstGeom>
          <a:noFill/>
        </p:spPr>
        <p:txBody>
          <a:bodyPr wrap="square" rtlCol="0">
            <a:spAutoFit/>
          </a:bodyPr>
          <a:lstStyle/>
          <a:p>
            <a:pPr defTabSz="685762"/>
            <a:r>
              <a:rPr lang="en-US" sz="600" dirty="0">
                <a:solidFill>
                  <a:srgbClr val="FF66FF"/>
                </a:solidFill>
                <a:latin typeface="Calibri" panose="020F0502020204030204"/>
              </a:rPr>
              <a:t>All this is LEB</a:t>
            </a:r>
          </a:p>
          <a:p>
            <a:pPr defTabSz="685762"/>
            <a:r>
              <a:rPr lang="en-US" sz="600" dirty="0">
                <a:solidFill>
                  <a:srgbClr val="FF66FF"/>
                </a:solidFill>
                <a:latin typeface="Calibri" panose="020F0502020204030204"/>
              </a:rPr>
              <a:t>commissioned together</a:t>
            </a:r>
            <a:endParaRPr lang="en-CA" sz="600" dirty="0">
              <a:solidFill>
                <a:srgbClr val="FF66FF"/>
              </a:solidFill>
              <a:latin typeface="Calibri" panose="020F0502020204030204"/>
            </a:endParaRPr>
          </a:p>
        </p:txBody>
      </p:sp>
      <p:cxnSp>
        <p:nvCxnSpPr>
          <p:cNvPr id="179" name="Straight Connector 178"/>
          <p:cNvCxnSpPr/>
          <p:nvPr/>
        </p:nvCxnSpPr>
        <p:spPr>
          <a:xfrm flipH="1" flipV="1">
            <a:off x="7286463" y="1899140"/>
            <a:ext cx="200899" cy="654812"/>
          </a:xfrm>
          <a:prstGeom prst="line">
            <a:avLst/>
          </a:prstGeom>
          <a:ln w="158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flipV="1">
            <a:off x="7481831" y="1622971"/>
            <a:ext cx="1320784" cy="263933"/>
          </a:xfrm>
          <a:prstGeom prst="line">
            <a:avLst/>
          </a:prstGeom>
          <a:ln w="15875">
            <a:solidFill>
              <a:srgbClr val="FF66FF"/>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FEBDEF9A-D27B-401A-A2EE-361ABB33574E}"/>
              </a:ext>
            </a:extLst>
          </p:cNvPr>
          <p:cNvSpPr>
            <a:spLocks noGrp="1"/>
          </p:cNvSpPr>
          <p:nvPr>
            <p:ph type="dt" sz="half" idx="10"/>
          </p:nvPr>
        </p:nvSpPr>
        <p:spPr/>
        <p:txBody>
          <a:bodyPr/>
          <a:lstStyle/>
          <a:p>
            <a:r>
              <a:rPr lang="en-US"/>
              <a:t>11.11.24</a:t>
            </a:r>
          </a:p>
        </p:txBody>
      </p:sp>
      <p:sp>
        <p:nvSpPr>
          <p:cNvPr id="3" name="Footer Placeholder 2">
            <a:extLst>
              <a:ext uri="{FF2B5EF4-FFF2-40B4-BE49-F238E27FC236}">
                <a16:creationId xmlns:a16="http://schemas.microsoft.com/office/drawing/2014/main" id="{A8D494F0-0824-4E71-B026-DFFFF9184480}"/>
              </a:ext>
            </a:extLst>
          </p:cNvPr>
          <p:cNvSpPr>
            <a:spLocks noGrp="1"/>
          </p:cNvSpPr>
          <p:nvPr>
            <p:ph type="ftr" sz="quarter" idx="11"/>
          </p:nvPr>
        </p:nvSpPr>
        <p:spPr/>
        <p:txBody>
          <a:bodyPr/>
          <a:lstStyle/>
          <a:p>
            <a:r>
              <a:rPr lang="en-US"/>
              <a:t>Stephane Pietri SFS/SFR, Control Workshop 2024</a:t>
            </a:r>
          </a:p>
        </p:txBody>
      </p:sp>
      <p:sp>
        <p:nvSpPr>
          <p:cNvPr id="5" name="Slide Number Placeholder 4">
            <a:extLst>
              <a:ext uri="{FF2B5EF4-FFF2-40B4-BE49-F238E27FC236}">
                <a16:creationId xmlns:a16="http://schemas.microsoft.com/office/drawing/2014/main" id="{4AFEBB7D-0FE8-4ECD-8028-D8FE8B732027}"/>
              </a:ext>
            </a:extLst>
          </p:cNvPr>
          <p:cNvSpPr>
            <a:spLocks noGrp="1"/>
          </p:cNvSpPr>
          <p:nvPr>
            <p:ph type="sldNum" sz="quarter" idx="12"/>
          </p:nvPr>
        </p:nvSpPr>
        <p:spPr/>
        <p:txBody>
          <a:bodyPr/>
          <a:lstStyle/>
          <a:p>
            <a:fld id="{D2677A9F-4798-41ED-8FA4-366F46F43B03}" type="slidenum">
              <a:rPr lang="en-US" smtClean="0"/>
              <a:t>40</a:t>
            </a:fld>
            <a:endParaRPr lang="en-US"/>
          </a:p>
        </p:txBody>
      </p:sp>
    </p:spTree>
    <p:extLst>
      <p:ext uri="{BB962C8B-B14F-4D97-AF65-F5344CB8AC3E}">
        <p14:creationId xmlns:p14="http://schemas.microsoft.com/office/powerpoint/2010/main" val="578071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39BF-5E0A-4A02-ABD6-89E454D28BB9}"/>
              </a:ext>
            </a:extLst>
          </p:cNvPr>
          <p:cNvSpPr>
            <a:spLocks noGrp="1"/>
          </p:cNvSpPr>
          <p:nvPr>
            <p:ph type="title"/>
          </p:nvPr>
        </p:nvSpPr>
        <p:spPr/>
        <p:txBody>
          <a:bodyPr/>
          <a:lstStyle/>
          <a:p>
            <a:endParaRPr lang="en-CA"/>
          </a:p>
        </p:txBody>
      </p:sp>
      <p:pic>
        <p:nvPicPr>
          <p:cNvPr id="8" name="Content Placeholder 7">
            <a:extLst>
              <a:ext uri="{FF2B5EF4-FFF2-40B4-BE49-F238E27FC236}">
                <a16:creationId xmlns:a16="http://schemas.microsoft.com/office/drawing/2014/main" id="{C5F66794-F1EB-447C-8A65-F375954ABE7F}"/>
              </a:ext>
            </a:extLst>
          </p:cNvPr>
          <p:cNvPicPr>
            <a:picLocks noGrp="1" noChangeAspect="1"/>
          </p:cNvPicPr>
          <p:nvPr>
            <p:ph idx="1"/>
          </p:nvPr>
        </p:nvPicPr>
        <p:blipFill>
          <a:blip r:embed="rId2"/>
          <a:stretch>
            <a:fillRect/>
          </a:stretch>
        </p:blipFill>
        <p:spPr>
          <a:xfrm>
            <a:off x="405723" y="1087438"/>
            <a:ext cx="8243654" cy="3678237"/>
          </a:xfrm>
        </p:spPr>
      </p:pic>
      <p:sp>
        <p:nvSpPr>
          <p:cNvPr id="4" name="Date Placeholder 3">
            <a:extLst>
              <a:ext uri="{FF2B5EF4-FFF2-40B4-BE49-F238E27FC236}">
                <a16:creationId xmlns:a16="http://schemas.microsoft.com/office/drawing/2014/main" id="{DEAAFC7E-1C21-4DDA-8971-CCB3B69408E2}"/>
              </a:ext>
            </a:extLst>
          </p:cNvPr>
          <p:cNvSpPr>
            <a:spLocks noGrp="1"/>
          </p:cNvSpPr>
          <p:nvPr>
            <p:ph type="dt" sz="half" idx="2"/>
          </p:nvPr>
        </p:nvSpPr>
        <p:spPr/>
        <p:txBody>
          <a:bodyPr/>
          <a:lstStyle/>
          <a:p>
            <a:r>
              <a:rPr lang="en-US"/>
              <a:t>11.11.24</a:t>
            </a:r>
            <a:endParaRPr lang="de-DE" dirty="0"/>
          </a:p>
        </p:txBody>
      </p:sp>
      <p:sp>
        <p:nvSpPr>
          <p:cNvPr id="5" name="Footer Placeholder 4">
            <a:extLst>
              <a:ext uri="{FF2B5EF4-FFF2-40B4-BE49-F238E27FC236}">
                <a16:creationId xmlns:a16="http://schemas.microsoft.com/office/drawing/2014/main" id="{EFFE4975-41FB-4AAB-86F5-D6B605B83ACF}"/>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6" name="Slide Number Placeholder 5">
            <a:extLst>
              <a:ext uri="{FF2B5EF4-FFF2-40B4-BE49-F238E27FC236}">
                <a16:creationId xmlns:a16="http://schemas.microsoft.com/office/drawing/2014/main" id="{785BB240-B946-4A6B-99CE-1B252D97E604}"/>
              </a:ext>
            </a:extLst>
          </p:cNvPr>
          <p:cNvSpPr>
            <a:spLocks noGrp="1"/>
          </p:cNvSpPr>
          <p:nvPr>
            <p:ph type="sldNum" sz="quarter" idx="12"/>
          </p:nvPr>
        </p:nvSpPr>
        <p:spPr/>
        <p:txBody>
          <a:bodyPr/>
          <a:lstStyle/>
          <a:p>
            <a:fld id="{125CBDDA-5CCF-8748-8988-9DC6C8981774}" type="slidenum">
              <a:rPr lang="de-DE" smtClean="0"/>
              <a:t>41</a:t>
            </a:fld>
            <a:endParaRPr lang="de-DE"/>
          </a:p>
        </p:txBody>
      </p:sp>
    </p:spTree>
    <p:extLst>
      <p:ext uri="{BB962C8B-B14F-4D97-AF65-F5344CB8AC3E}">
        <p14:creationId xmlns:p14="http://schemas.microsoft.com/office/powerpoint/2010/main" val="60678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10619990" y="6552644"/>
            <a:ext cx="993197"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33333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defRPr/>
            </a:pPr>
            <a:fld id="{125CBDDA-5CCF-8748-8988-9DC6C8981774}" type="slidenum">
              <a:rPr lang="en-GB" smtClean="0"/>
              <a:pPr defTabSz="342900">
                <a:defRPr/>
              </a:pPr>
              <a:t>42</a:t>
            </a:fld>
            <a:endParaRPr lang="en-GB" dirty="0"/>
          </a:p>
        </p:txBody>
      </p:sp>
      <p:sp>
        <p:nvSpPr>
          <p:cNvPr id="4" name="Date Placeholder 3"/>
          <p:cNvSpPr>
            <a:spLocks noGrp="1"/>
          </p:cNvSpPr>
          <p:nvPr>
            <p:ph type="dt" sz="half" idx="2"/>
          </p:nvPr>
        </p:nvSpPr>
        <p:spPr/>
        <p:txBody>
          <a:bodyPr/>
          <a:lstStyle/>
          <a:p>
            <a:pPr defTabSz="342900">
              <a:defRPr/>
            </a:pPr>
            <a:r>
              <a:rPr lang="en-US">
                <a:latin typeface="Arial"/>
              </a:rPr>
              <a:t>11.11.24</a:t>
            </a:r>
            <a:endParaRPr lang="en-GB" dirty="0">
              <a:latin typeface="Arial"/>
            </a:endParaRPr>
          </a:p>
        </p:txBody>
      </p:sp>
      <p:sp>
        <p:nvSpPr>
          <p:cNvPr id="6" name="Footer Placeholder 5"/>
          <p:cNvSpPr>
            <a:spLocks noGrp="1"/>
          </p:cNvSpPr>
          <p:nvPr>
            <p:ph type="ftr" sz="quarter" idx="3"/>
          </p:nvPr>
        </p:nvSpPr>
        <p:spPr/>
        <p:txBody>
          <a:bodyPr/>
          <a:lstStyle/>
          <a:p>
            <a:pPr algn="l" defTabSz="342900">
              <a:defRPr/>
            </a:pPr>
            <a:r>
              <a:rPr lang="en-GB">
                <a:solidFill>
                  <a:prstClr val="black"/>
                </a:solidFill>
                <a:latin typeface="Arial"/>
              </a:rPr>
              <a:t>Stephane Pietri SFS/SFR, Control Workshop 2024</a:t>
            </a:r>
            <a:endParaRPr lang="en-GB" dirty="0">
              <a:solidFill>
                <a:prstClr val="black"/>
              </a:solidFill>
              <a:latin typeface="Arial"/>
            </a:endParaRPr>
          </a:p>
        </p:txBody>
      </p:sp>
      <p:sp>
        <p:nvSpPr>
          <p:cNvPr id="5" name="Titel 4"/>
          <p:cNvSpPr>
            <a:spLocks noGrp="1"/>
          </p:cNvSpPr>
          <p:nvPr>
            <p:ph type="title"/>
          </p:nvPr>
        </p:nvSpPr>
        <p:spPr>
          <a:xfrm>
            <a:off x="1459925" y="202501"/>
            <a:ext cx="4402808" cy="590668"/>
          </a:xfrm>
        </p:spPr>
        <p:txBody>
          <a:bodyPr>
            <a:normAutofit fontScale="90000"/>
          </a:bodyPr>
          <a:lstStyle/>
          <a:p>
            <a:r>
              <a:rPr lang="en-US" dirty="0"/>
              <a:t>Local Cryogenics branches</a:t>
            </a:r>
            <a:br>
              <a:rPr lang="en-US" dirty="0"/>
            </a:br>
            <a:r>
              <a:rPr lang="en-US" dirty="0"/>
              <a:t>M, H, G (B optional)</a:t>
            </a:r>
            <a:endParaRPr lang="en-US" sz="1350" dirty="0"/>
          </a:p>
        </p:txBody>
      </p:sp>
      <p:sp>
        <p:nvSpPr>
          <p:cNvPr id="25" name="Rectangle 24"/>
          <p:cNvSpPr/>
          <p:nvPr/>
        </p:nvSpPr>
        <p:spPr>
          <a:xfrm>
            <a:off x="1360096" y="1040508"/>
            <a:ext cx="3125069" cy="1041311"/>
          </a:xfrm>
          <a:prstGeom prst="rect">
            <a:avLst/>
          </a:prstGeom>
          <a:noFill/>
          <a:ln w="12700">
            <a:solidFill>
              <a:schemeClr val="tx1"/>
            </a:solidFill>
          </a:ln>
        </p:spPr>
        <p:txBody>
          <a:bodyPr wrap="square">
            <a:spAutoFit/>
          </a:bodyPr>
          <a:lstStyle/>
          <a:p>
            <a:pPr>
              <a:spcAft>
                <a:spcPts val="450"/>
              </a:spcAft>
            </a:pPr>
            <a:r>
              <a:rPr lang="en-GB" sz="900" b="1" dirty="0">
                <a:solidFill>
                  <a:prstClr val="black"/>
                </a:solidFill>
                <a:latin typeface="Arial"/>
              </a:rPr>
              <a:t>Procurement and installation branch M</a:t>
            </a:r>
          </a:p>
          <a:p>
            <a:pPr>
              <a:spcAft>
                <a:spcPts val="450"/>
              </a:spcAft>
            </a:pPr>
            <a:r>
              <a:rPr lang="en-GB" sz="900" b="1" dirty="0">
                <a:solidFill>
                  <a:prstClr val="black"/>
                </a:solidFill>
                <a:latin typeface="Arial"/>
              </a:rPr>
              <a:t>Procurement and installation branches H, G</a:t>
            </a:r>
          </a:p>
          <a:p>
            <a:pPr>
              <a:spcAft>
                <a:spcPts val="450"/>
              </a:spcAft>
            </a:pPr>
            <a:r>
              <a:rPr lang="en-GB" sz="900" dirty="0">
                <a:solidFill>
                  <a:prstClr val="black"/>
                </a:solidFill>
                <a:latin typeface="Ariel"/>
                <a:cs typeface="Times New Roman" pitchFamily="18" charset="0"/>
                <a:sym typeface="Wingdings" panose="05000000000000000000" pitchFamily="2" charset="2"/>
              </a:rPr>
              <a:t>Planned FAIR contracts: December 2024</a:t>
            </a:r>
            <a:endParaRPr lang="en-GB" sz="900" dirty="0">
              <a:solidFill>
                <a:prstClr val="black"/>
              </a:solidFill>
              <a:latin typeface="Arial"/>
            </a:endParaRPr>
          </a:p>
          <a:p>
            <a:pPr>
              <a:spcAft>
                <a:spcPts val="450"/>
              </a:spcAft>
            </a:pPr>
            <a:r>
              <a:rPr lang="en-GB" sz="900" dirty="0">
                <a:solidFill>
                  <a:prstClr val="black"/>
                </a:solidFill>
                <a:latin typeface="Ariel"/>
                <a:cs typeface="Times New Roman" pitchFamily="18" charset="0"/>
                <a:sym typeface="Wingdings" panose="05000000000000000000" pitchFamily="2" charset="2"/>
              </a:rPr>
              <a:t>Planned delivery to FAIR: October 2025 – July 2026</a:t>
            </a:r>
          </a:p>
          <a:p>
            <a:pPr>
              <a:spcAft>
                <a:spcPts val="450"/>
              </a:spcAft>
            </a:pPr>
            <a:r>
              <a:rPr lang="en-GB" sz="900" dirty="0">
                <a:solidFill>
                  <a:prstClr val="black"/>
                </a:solidFill>
                <a:latin typeface="Ariel"/>
                <a:cs typeface="Times New Roman" pitchFamily="18" charset="0"/>
                <a:sym typeface="Wingdings" panose="05000000000000000000" pitchFamily="2" charset="2"/>
              </a:rPr>
              <a:t>Planned installation: October 2025 – August 2026</a:t>
            </a:r>
            <a:endParaRPr lang="en-GB" sz="900" dirty="0">
              <a:solidFill>
                <a:prstClr val="black"/>
              </a:solidFill>
              <a:latin typeface="Arial"/>
            </a:endParaRPr>
          </a:p>
        </p:txBody>
      </p:sp>
      <p:grpSp>
        <p:nvGrpSpPr>
          <p:cNvPr id="2" name="Group 1"/>
          <p:cNvGrpSpPr/>
          <p:nvPr/>
        </p:nvGrpSpPr>
        <p:grpSpPr>
          <a:xfrm>
            <a:off x="1230868" y="2871131"/>
            <a:ext cx="6833870" cy="1919204"/>
            <a:chOff x="156771" y="4271014"/>
            <a:chExt cx="9111827" cy="2558938"/>
          </a:xfrm>
        </p:grpSpPr>
        <p:grpSp>
          <p:nvGrpSpPr>
            <p:cNvPr id="320" name="Group 319"/>
            <p:cNvGrpSpPr/>
            <p:nvPr/>
          </p:nvGrpSpPr>
          <p:grpSpPr>
            <a:xfrm>
              <a:off x="156771" y="4271014"/>
              <a:ext cx="8987229" cy="1934214"/>
              <a:chOff x="345282" y="1174076"/>
              <a:chExt cx="8987229" cy="1934214"/>
            </a:xfrm>
          </p:grpSpPr>
          <p:pic>
            <p:nvPicPr>
              <p:cNvPr id="321" name="Picture 320"/>
              <p:cNvPicPr>
                <a:picLocks noChangeAspect="1"/>
              </p:cNvPicPr>
              <p:nvPr/>
            </p:nvPicPr>
            <p:blipFill rotWithShape="1">
              <a:blip r:embed="rId2"/>
              <a:srcRect t="22849" r="7258" b="41667"/>
              <a:stretch/>
            </p:blipFill>
            <p:spPr>
              <a:xfrm>
                <a:off x="345282" y="1174076"/>
                <a:ext cx="8987229" cy="1934214"/>
              </a:xfrm>
              <a:prstGeom prst="rect">
                <a:avLst/>
              </a:prstGeom>
            </p:spPr>
          </p:pic>
          <p:sp>
            <p:nvSpPr>
              <p:cNvPr id="322" name="Oval 321"/>
              <p:cNvSpPr/>
              <p:nvPr/>
            </p:nvSpPr>
            <p:spPr>
              <a:xfrm>
                <a:off x="7300286" y="1953282"/>
                <a:ext cx="45719" cy="45719"/>
              </a:xfrm>
              <a:prstGeom prst="ellipse">
                <a:avLst/>
              </a:prstGeom>
              <a:solidFill>
                <a:srgbClr val="FFFFFF"/>
              </a:solidFill>
              <a:ln w="3175" cap="flat" cmpd="sng" algn="ctr">
                <a:noFill/>
                <a:prstDash val="solid"/>
              </a:ln>
              <a:effectLst/>
            </p:spPr>
            <p:txBody>
              <a:bodyPr rtlCol="0" anchor="ctr"/>
              <a:lstStyle/>
              <a:p>
                <a:pPr algn="ctr">
                  <a:defRPr/>
                </a:pPr>
                <a:endParaRPr lang="en-GB" sz="1350" kern="0">
                  <a:solidFill>
                    <a:srgbClr val="FFFFFF"/>
                  </a:solidFill>
                  <a:latin typeface="Arial"/>
                </a:endParaRPr>
              </a:p>
            </p:txBody>
          </p:sp>
          <p:sp>
            <p:nvSpPr>
              <p:cNvPr id="323" name="Rounded Rectangle 322"/>
              <p:cNvSpPr/>
              <p:nvPr/>
            </p:nvSpPr>
            <p:spPr>
              <a:xfrm rot="4611594">
                <a:off x="6601862" y="2261092"/>
                <a:ext cx="111763" cy="71671"/>
              </a:xfrm>
              <a:prstGeom prst="roundRect">
                <a:avLst/>
              </a:prstGeom>
              <a:solidFill>
                <a:srgbClr val="FFFFFF"/>
              </a:solidFill>
              <a:ln w="3175" cap="flat" cmpd="sng" algn="ctr">
                <a:noFill/>
                <a:prstDash val="solid"/>
              </a:ln>
              <a:effectLst/>
            </p:spPr>
            <p:txBody>
              <a:bodyPr rtlCol="0" anchor="ctr"/>
              <a:lstStyle/>
              <a:p>
                <a:pPr algn="ctr">
                  <a:defRPr/>
                </a:pPr>
                <a:endParaRPr lang="en-GB" sz="1350" kern="0">
                  <a:solidFill>
                    <a:srgbClr val="FFFFFF"/>
                  </a:solidFill>
                  <a:latin typeface="Arial"/>
                </a:endParaRPr>
              </a:p>
            </p:txBody>
          </p:sp>
          <p:sp>
            <p:nvSpPr>
              <p:cNvPr id="324" name="Rounded Rectangle 323"/>
              <p:cNvSpPr/>
              <p:nvPr/>
            </p:nvSpPr>
            <p:spPr>
              <a:xfrm rot="6052813">
                <a:off x="6392715" y="2250414"/>
                <a:ext cx="60318" cy="148107"/>
              </a:xfrm>
              <a:prstGeom prst="roundRect">
                <a:avLst/>
              </a:prstGeom>
              <a:solidFill>
                <a:srgbClr val="FFFFFF"/>
              </a:solidFill>
              <a:ln w="3175" cap="flat" cmpd="sng" algn="ctr">
                <a:noFill/>
                <a:prstDash val="solid"/>
              </a:ln>
              <a:effectLst/>
            </p:spPr>
            <p:txBody>
              <a:bodyPr rtlCol="0" anchor="ctr"/>
              <a:lstStyle/>
              <a:p>
                <a:pPr algn="ctr">
                  <a:defRPr/>
                </a:pPr>
                <a:endParaRPr lang="en-GB" sz="1350" kern="0">
                  <a:solidFill>
                    <a:srgbClr val="FFFFFF"/>
                  </a:solidFill>
                  <a:latin typeface="Arial"/>
                </a:endParaRPr>
              </a:p>
            </p:txBody>
          </p:sp>
          <p:sp>
            <p:nvSpPr>
              <p:cNvPr id="325" name="Rounded Rectangle 324"/>
              <p:cNvSpPr/>
              <p:nvPr/>
            </p:nvSpPr>
            <p:spPr>
              <a:xfrm rot="4748794">
                <a:off x="6451229" y="2223618"/>
                <a:ext cx="45719" cy="69288"/>
              </a:xfrm>
              <a:prstGeom prst="roundRect">
                <a:avLst/>
              </a:prstGeom>
              <a:solidFill>
                <a:srgbClr val="FFFFFF"/>
              </a:solidFill>
              <a:ln w="3175" cap="flat" cmpd="sng" algn="ctr">
                <a:noFill/>
                <a:prstDash val="solid"/>
              </a:ln>
              <a:effectLst/>
            </p:spPr>
            <p:txBody>
              <a:bodyPr rtlCol="0" anchor="ctr"/>
              <a:lstStyle/>
              <a:p>
                <a:pPr algn="ctr">
                  <a:defRPr/>
                </a:pPr>
                <a:endParaRPr lang="en-GB" sz="1350" kern="0">
                  <a:solidFill>
                    <a:srgbClr val="FFFFFF"/>
                  </a:solidFill>
                  <a:latin typeface="Arial"/>
                </a:endParaRPr>
              </a:p>
            </p:txBody>
          </p:sp>
          <p:sp>
            <p:nvSpPr>
              <p:cNvPr id="326" name="Rounded Rectangle 325"/>
              <p:cNvSpPr/>
              <p:nvPr/>
            </p:nvSpPr>
            <p:spPr>
              <a:xfrm rot="6184983">
                <a:off x="6419475" y="2273010"/>
                <a:ext cx="54037" cy="45719"/>
              </a:xfrm>
              <a:prstGeom prst="roundRect">
                <a:avLst/>
              </a:prstGeom>
              <a:solidFill>
                <a:srgbClr val="FFFFFF"/>
              </a:solidFill>
              <a:ln w="3175" cap="flat" cmpd="sng" algn="ctr">
                <a:noFill/>
                <a:prstDash val="solid"/>
              </a:ln>
              <a:effectLst/>
            </p:spPr>
            <p:txBody>
              <a:bodyPr rtlCol="0" anchor="ctr"/>
              <a:lstStyle/>
              <a:p>
                <a:pPr algn="ctr">
                  <a:defRPr/>
                </a:pPr>
                <a:endParaRPr lang="en-GB" sz="1350" kern="0">
                  <a:solidFill>
                    <a:srgbClr val="FFFFFF"/>
                  </a:solidFill>
                  <a:latin typeface="Arial"/>
                </a:endParaRPr>
              </a:p>
            </p:txBody>
          </p:sp>
          <p:sp>
            <p:nvSpPr>
              <p:cNvPr id="327" name="Oval 326"/>
              <p:cNvSpPr/>
              <p:nvPr/>
            </p:nvSpPr>
            <p:spPr>
              <a:xfrm>
                <a:off x="6435256" y="2241517"/>
                <a:ext cx="45719" cy="45719"/>
              </a:xfrm>
              <a:prstGeom prst="ellipse">
                <a:avLst/>
              </a:prstGeom>
              <a:solidFill>
                <a:srgbClr val="FFFFFF"/>
              </a:solidFill>
              <a:ln w="3175" cap="flat" cmpd="sng" algn="ctr">
                <a:noFill/>
                <a:prstDash val="solid"/>
              </a:ln>
              <a:effectLst/>
            </p:spPr>
            <p:txBody>
              <a:bodyPr rtlCol="0" anchor="ctr"/>
              <a:lstStyle/>
              <a:p>
                <a:pPr algn="ctr">
                  <a:defRPr/>
                </a:pPr>
                <a:endParaRPr lang="en-GB" sz="1350" kern="0">
                  <a:solidFill>
                    <a:srgbClr val="FFFFFF"/>
                  </a:solidFill>
                  <a:latin typeface="Arial"/>
                </a:endParaRPr>
              </a:p>
            </p:txBody>
          </p:sp>
          <p:sp>
            <p:nvSpPr>
              <p:cNvPr id="328" name="Rounded Rectangle 327"/>
              <p:cNvSpPr/>
              <p:nvPr/>
            </p:nvSpPr>
            <p:spPr>
              <a:xfrm rot="5985357">
                <a:off x="6615573" y="2102751"/>
                <a:ext cx="112157" cy="478974"/>
              </a:xfrm>
              <a:prstGeom prst="roundRect">
                <a:avLst/>
              </a:prstGeom>
              <a:solidFill>
                <a:srgbClr val="FFFFFF"/>
              </a:solidFill>
              <a:ln w="3175" cap="flat" cmpd="sng" algn="ctr">
                <a:noFill/>
                <a:prstDash val="solid"/>
              </a:ln>
              <a:effectLst/>
            </p:spPr>
            <p:txBody>
              <a:bodyPr rtlCol="0" anchor="ctr"/>
              <a:lstStyle/>
              <a:p>
                <a:pPr algn="ctr">
                  <a:defRPr/>
                </a:pPr>
                <a:endParaRPr lang="en-GB" sz="1350" kern="0">
                  <a:solidFill>
                    <a:srgbClr val="FFFFFF"/>
                  </a:solidFill>
                  <a:latin typeface="Arial"/>
                </a:endParaRPr>
              </a:p>
            </p:txBody>
          </p:sp>
          <p:sp>
            <p:nvSpPr>
              <p:cNvPr id="329" name="Rounded Rectangle 328"/>
              <p:cNvSpPr/>
              <p:nvPr/>
            </p:nvSpPr>
            <p:spPr>
              <a:xfrm rot="4647494" flipV="1">
                <a:off x="6490047" y="2186042"/>
                <a:ext cx="67285" cy="202345"/>
              </a:xfrm>
              <a:prstGeom prst="roundRect">
                <a:avLst/>
              </a:prstGeom>
              <a:solidFill>
                <a:srgbClr val="FFFFFF"/>
              </a:solidFill>
              <a:ln w="3175" cap="flat" cmpd="sng" algn="ctr">
                <a:noFill/>
                <a:prstDash val="solid"/>
              </a:ln>
              <a:effectLst/>
            </p:spPr>
            <p:txBody>
              <a:bodyPr rtlCol="0" anchor="ctr"/>
              <a:lstStyle/>
              <a:p>
                <a:pPr algn="ctr">
                  <a:defRPr/>
                </a:pPr>
                <a:endParaRPr lang="en-GB" sz="1350" kern="0">
                  <a:solidFill>
                    <a:srgbClr val="FFFFFF"/>
                  </a:solidFill>
                  <a:latin typeface="Arial"/>
                </a:endParaRPr>
              </a:p>
            </p:txBody>
          </p:sp>
          <p:pic>
            <p:nvPicPr>
              <p:cNvPr id="330" name="Picture 329"/>
              <p:cNvPicPr>
                <a:picLocks noChangeAspect="1"/>
              </p:cNvPicPr>
              <p:nvPr/>
            </p:nvPicPr>
            <p:blipFill rotWithShape="1">
              <a:blip r:embed="rId3"/>
              <a:srcRect l="2" t="1" r="16336" b="-1"/>
              <a:stretch/>
            </p:blipFill>
            <p:spPr>
              <a:xfrm>
                <a:off x="6503187" y="2275797"/>
                <a:ext cx="89711" cy="191645"/>
              </a:xfrm>
              <a:prstGeom prst="rect">
                <a:avLst/>
              </a:prstGeom>
            </p:spPr>
          </p:pic>
        </p:grpSp>
        <p:grpSp>
          <p:nvGrpSpPr>
            <p:cNvPr id="331" name="Group 330"/>
            <p:cNvGrpSpPr/>
            <p:nvPr/>
          </p:nvGrpSpPr>
          <p:grpSpPr>
            <a:xfrm>
              <a:off x="406329" y="4680558"/>
              <a:ext cx="1408445" cy="608820"/>
              <a:chOff x="328645" y="2368878"/>
              <a:chExt cx="1408445" cy="608820"/>
            </a:xfrm>
          </p:grpSpPr>
          <p:sp>
            <p:nvSpPr>
              <p:cNvPr id="332" name="Trapezoid 331"/>
              <p:cNvSpPr/>
              <p:nvPr/>
            </p:nvSpPr>
            <p:spPr>
              <a:xfrm rot="8746548">
                <a:off x="621082" y="2535648"/>
                <a:ext cx="1116008" cy="442050"/>
              </a:xfrm>
              <a:prstGeom prst="trapezoid">
                <a:avLst/>
              </a:prstGeom>
              <a:noFill/>
              <a:ln w="25400" cap="flat" cmpd="sng" algn="ctr">
                <a:solidFill>
                  <a:srgbClr val="BBE0E3">
                    <a:lumMod val="50000"/>
                  </a:srgbClr>
                </a:solidFill>
                <a:prstDash val="solid"/>
              </a:ln>
              <a:effectLst/>
            </p:spPr>
            <p:txBody>
              <a:bodyPr rtlCol="0" anchor="ctr"/>
              <a:lstStyle/>
              <a:p>
                <a:pPr algn="ctr">
                  <a:defRPr/>
                </a:pPr>
                <a:endParaRPr lang="en-GB" sz="1350" kern="0">
                  <a:solidFill>
                    <a:srgbClr val="FFFFFF"/>
                  </a:solidFill>
                  <a:latin typeface="Arial"/>
                </a:endParaRPr>
              </a:p>
            </p:txBody>
          </p:sp>
          <p:sp>
            <p:nvSpPr>
              <p:cNvPr id="333" name="Rectangle 332"/>
              <p:cNvSpPr/>
              <p:nvPr/>
            </p:nvSpPr>
            <p:spPr>
              <a:xfrm rot="19536371">
                <a:off x="328645" y="2368878"/>
                <a:ext cx="1265732" cy="261611"/>
              </a:xfrm>
              <a:prstGeom prst="rect">
                <a:avLst/>
              </a:prstGeom>
            </p:spPr>
            <p:txBody>
              <a:bodyPr wrap="none">
                <a:spAutoFit/>
              </a:bodyPr>
              <a:lstStyle/>
              <a:p>
                <a:pPr>
                  <a:defRPr/>
                </a:pPr>
                <a:r>
                  <a:rPr lang="en-GB" sz="675" kern="0" dirty="0">
                    <a:solidFill>
                      <a:srgbClr val="BBE0E3">
                        <a:lumMod val="50000"/>
                      </a:srgbClr>
                    </a:solidFill>
                    <a:latin typeface="Arial"/>
                  </a:rPr>
                  <a:t>shielded target area</a:t>
                </a:r>
              </a:p>
            </p:txBody>
          </p:sp>
        </p:grpSp>
        <p:sp>
          <p:nvSpPr>
            <p:cNvPr id="334" name="Text Box 37"/>
            <p:cNvSpPr txBox="1">
              <a:spLocks noChangeArrowheads="1"/>
            </p:cNvSpPr>
            <p:nvPr/>
          </p:nvSpPr>
          <p:spPr bwMode="auto">
            <a:xfrm>
              <a:off x="679414" y="5800016"/>
              <a:ext cx="286648" cy="29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400" rIns="66797" bIns="33400" numCol="1" anchor="t" anchorCtr="0" compatLnSpc="1">
              <a:prstTxWarp prst="textNoShape">
                <a:avLst/>
              </a:prstTxWarp>
            </a:bodyPr>
            <a:lstStyle/>
            <a:p>
              <a:pPr algn="ctr" defTabSz="667962" fontAlgn="base">
                <a:spcBef>
                  <a:spcPct val="0"/>
                </a:spcBef>
                <a:spcAft>
                  <a:spcPct val="0"/>
                </a:spcAft>
                <a:defRPr/>
              </a:pPr>
              <a:r>
                <a:rPr lang="en-GB" altLang="en-US" sz="1072" b="1" dirty="0">
                  <a:solidFill>
                    <a:srgbClr val="7030A0"/>
                  </a:solidFill>
                  <a:latin typeface="Calibri" panose="020F0502020204030204"/>
                  <a:ea typeface="Calibri" pitchFamily="34" charset="0"/>
                  <a:cs typeface="Times New Roman" pitchFamily="18" charset="0"/>
                </a:rPr>
                <a:t>T</a:t>
              </a:r>
              <a:endParaRPr lang="en-GB" altLang="en-US" sz="1072" b="1" dirty="0">
                <a:solidFill>
                  <a:srgbClr val="7030A0"/>
                </a:solidFill>
                <a:latin typeface="Calibri" panose="020F0502020204030204"/>
                <a:cs typeface="Arial" pitchFamily="34" charset="0"/>
              </a:endParaRPr>
            </a:p>
          </p:txBody>
        </p:sp>
        <p:cxnSp>
          <p:nvCxnSpPr>
            <p:cNvPr id="335" name="Straight Arrow Connector 334"/>
            <p:cNvCxnSpPr/>
            <p:nvPr/>
          </p:nvCxnSpPr>
          <p:spPr>
            <a:xfrm flipH="1">
              <a:off x="637298" y="6004403"/>
              <a:ext cx="119767" cy="143537"/>
            </a:xfrm>
            <a:prstGeom prst="straightConnector1">
              <a:avLst/>
            </a:prstGeom>
            <a:noFill/>
            <a:ln w="9525" cap="flat" cmpd="sng" algn="ctr">
              <a:solidFill>
                <a:srgbClr val="7030A0"/>
              </a:solidFill>
              <a:prstDash val="solid"/>
              <a:tailEnd type="triangle"/>
            </a:ln>
            <a:effectLst/>
          </p:spPr>
        </p:cxnSp>
        <p:cxnSp>
          <p:nvCxnSpPr>
            <p:cNvPr id="336" name="Straight Arrow Connector 335"/>
            <p:cNvCxnSpPr/>
            <p:nvPr/>
          </p:nvCxnSpPr>
          <p:spPr>
            <a:xfrm flipV="1">
              <a:off x="881848" y="5719051"/>
              <a:ext cx="128776" cy="152400"/>
            </a:xfrm>
            <a:prstGeom prst="straightConnector1">
              <a:avLst/>
            </a:prstGeom>
            <a:noFill/>
            <a:ln w="9525" cap="flat" cmpd="sng" algn="ctr">
              <a:solidFill>
                <a:srgbClr val="7030A0"/>
              </a:solidFill>
              <a:prstDash val="solid"/>
              <a:tailEnd type="triangle"/>
            </a:ln>
            <a:effectLst/>
          </p:spPr>
        </p:cxnSp>
        <p:grpSp>
          <p:nvGrpSpPr>
            <p:cNvPr id="337" name="Group 336"/>
            <p:cNvGrpSpPr/>
            <p:nvPr/>
          </p:nvGrpSpPr>
          <p:grpSpPr>
            <a:xfrm>
              <a:off x="1829680" y="4810669"/>
              <a:ext cx="880625" cy="280685"/>
              <a:chOff x="1763827" y="2486345"/>
              <a:chExt cx="880625" cy="280685"/>
            </a:xfrm>
          </p:grpSpPr>
          <p:cxnSp>
            <p:nvCxnSpPr>
              <p:cNvPr id="338" name="Straight Arrow Connector 337"/>
              <p:cNvCxnSpPr/>
              <p:nvPr/>
            </p:nvCxnSpPr>
            <p:spPr>
              <a:xfrm flipH="1">
                <a:off x="1763827" y="2486345"/>
                <a:ext cx="880625" cy="280685"/>
              </a:xfrm>
              <a:prstGeom prst="straightConnector1">
                <a:avLst/>
              </a:prstGeom>
              <a:noFill/>
              <a:ln w="9525" cap="flat" cmpd="sng" algn="ctr">
                <a:solidFill>
                  <a:srgbClr val="7030A0"/>
                </a:solidFill>
                <a:prstDash val="solid"/>
                <a:headEnd type="triangle"/>
                <a:tailEnd type="triangle"/>
              </a:ln>
              <a:effectLst/>
            </p:spPr>
          </p:cxnSp>
          <p:cxnSp>
            <p:nvCxnSpPr>
              <p:cNvPr id="339" name="Straight Connector 338"/>
              <p:cNvCxnSpPr/>
              <p:nvPr/>
            </p:nvCxnSpPr>
            <p:spPr>
              <a:xfrm flipV="1">
                <a:off x="2087250" y="2600776"/>
                <a:ext cx="219736" cy="68155"/>
              </a:xfrm>
              <a:prstGeom prst="line">
                <a:avLst/>
              </a:prstGeom>
              <a:noFill/>
              <a:ln w="76200" cap="flat" cmpd="sng" algn="ctr">
                <a:solidFill>
                  <a:srgbClr val="FFFFFF"/>
                </a:solidFill>
                <a:prstDash val="solid"/>
              </a:ln>
              <a:effectLst/>
            </p:spPr>
          </p:cxnSp>
          <p:sp>
            <p:nvSpPr>
              <p:cNvPr id="340" name="Text Box 37"/>
              <p:cNvSpPr txBox="1">
                <a:spLocks noChangeArrowheads="1"/>
              </p:cNvSpPr>
              <p:nvPr/>
            </p:nvSpPr>
            <p:spPr bwMode="auto">
              <a:xfrm>
                <a:off x="2013520" y="2486345"/>
                <a:ext cx="389471" cy="27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400" rIns="66797" bIns="33400" numCol="1" anchor="t" anchorCtr="0" compatLnSpc="1">
                <a:prstTxWarp prst="textNoShape">
                  <a:avLst/>
                </a:prstTxWarp>
              </a:bodyPr>
              <a:lstStyle/>
              <a:p>
                <a:pPr algn="ctr" defTabSz="667962" fontAlgn="base">
                  <a:spcBef>
                    <a:spcPct val="0"/>
                  </a:spcBef>
                  <a:spcAft>
                    <a:spcPct val="0"/>
                  </a:spcAft>
                  <a:defRPr/>
                </a:pPr>
                <a:r>
                  <a:rPr lang="en-GB" altLang="en-US" sz="1072" b="1" kern="0" dirty="0">
                    <a:solidFill>
                      <a:srgbClr val="7030A0"/>
                    </a:solidFill>
                    <a:latin typeface="Calibri" panose="020F0502020204030204"/>
                    <a:ea typeface="Calibri" pitchFamily="34" charset="0"/>
                    <a:cs typeface="Times New Roman" pitchFamily="18" charset="0"/>
                  </a:rPr>
                  <a:t>P1</a:t>
                </a:r>
                <a:endParaRPr lang="en-GB" altLang="en-US" sz="1072" b="1" kern="0" dirty="0">
                  <a:solidFill>
                    <a:srgbClr val="7030A0"/>
                  </a:solidFill>
                  <a:latin typeface="Calibri" panose="020F0502020204030204"/>
                  <a:cs typeface="Arial" pitchFamily="34" charset="0"/>
                </a:endParaRPr>
              </a:p>
            </p:txBody>
          </p:sp>
        </p:grpSp>
        <p:grpSp>
          <p:nvGrpSpPr>
            <p:cNvPr id="341" name="Group 340"/>
            <p:cNvGrpSpPr/>
            <p:nvPr/>
          </p:nvGrpSpPr>
          <p:grpSpPr>
            <a:xfrm>
              <a:off x="2498946" y="4583478"/>
              <a:ext cx="1393950" cy="758470"/>
              <a:chOff x="2420906" y="2261334"/>
              <a:chExt cx="1393950" cy="758470"/>
            </a:xfrm>
          </p:grpSpPr>
          <p:sp>
            <p:nvSpPr>
              <p:cNvPr id="342" name="Arc 341"/>
              <p:cNvSpPr/>
              <p:nvPr/>
            </p:nvSpPr>
            <p:spPr>
              <a:xfrm rot="20178069">
                <a:off x="2420906" y="2421832"/>
                <a:ext cx="966984" cy="597972"/>
              </a:xfrm>
              <a:prstGeom prst="arc">
                <a:avLst>
                  <a:gd name="adj1" fmla="val 17196390"/>
                  <a:gd name="adj2" fmla="val 20385335"/>
                </a:avLst>
              </a:prstGeom>
              <a:noFill/>
              <a:ln w="9525" cap="flat" cmpd="sng" algn="ctr">
                <a:solidFill>
                  <a:srgbClr val="7030A0"/>
                </a:solidFill>
                <a:prstDash val="solid"/>
              </a:ln>
              <a:effectLst/>
            </p:spPr>
            <p:txBody>
              <a:bodyPr rtlCol="0" anchor="ctr"/>
              <a:lstStyle/>
              <a:p>
                <a:pPr algn="ctr">
                  <a:defRPr/>
                </a:pPr>
                <a:endParaRPr lang="en-GB" sz="1350" kern="0">
                  <a:solidFill>
                    <a:srgbClr val="000000"/>
                  </a:solidFill>
                  <a:latin typeface="Arial"/>
                </a:endParaRPr>
              </a:p>
            </p:txBody>
          </p:sp>
          <p:cxnSp>
            <p:nvCxnSpPr>
              <p:cNvPr id="343" name="Straight Arrow Connector 342"/>
              <p:cNvCxnSpPr/>
              <p:nvPr/>
            </p:nvCxnSpPr>
            <p:spPr>
              <a:xfrm flipH="1">
                <a:off x="2632444" y="2416276"/>
                <a:ext cx="234783" cy="81628"/>
              </a:xfrm>
              <a:prstGeom prst="straightConnector1">
                <a:avLst/>
              </a:prstGeom>
              <a:noFill/>
              <a:ln w="9525" cap="flat" cmpd="sng" algn="ctr">
                <a:solidFill>
                  <a:srgbClr val="7030A0"/>
                </a:solidFill>
                <a:prstDash val="solid"/>
                <a:tailEnd type="triangle"/>
              </a:ln>
              <a:effectLst/>
            </p:spPr>
          </p:cxnSp>
          <p:cxnSp>
            <p:nvCxnSpPr>
              <p:cNvPr id="344" name="Straight Arrow Connector 343"/>
              <p:cNvCxnSpPr/>
              <p:nvPr/>
            </p:nvCxnSpPr>
            <p:spPr>
              <a:xfrm>
                <a:off x="3353529" y="2406126"/>
                <a:ext cx="461327" cy="83585"/>
              </a:xfrm>
              <a:prstGeom prst="straightConnector1">
                <a:avLst/>
              </a:prstGeom>
              <a:noFill/>
              <a:ln w="9525" cap="flat" cmpd="sng" algn="ctr">
                <a:solidFill>
                  <a:srgbClr val="7030A0"/>
                </a:solidFill>
                <a:prstDash val="solid"/>
                <a:tailEnd type="triangle"/>
              </a:ln>
              <a:effectLst/>
            </p:spPr>
          </p:cxnSp>
          <p:cxnSp>
            <p:nvCxnSpPr>
              <p:cNvPr id="345" name="Straight Connector 344"/>
              <p:cNvCxnSpPr/>
              <p:nvPr/>
            </p:nvCxnSpPr>
            <p:spPr>
              <a:xfrm>
                <a:off x="3134969" y="2387600"/>
                <a:ext cx="255930" cy="46804"/>
              </a:xfrm>
              <a:prstGeom prst="line">
                <a:avLst/>
              </a:prstGeom>
              <a:noFill/>
              <a:ln w="76200" cap="flat" cmpd="sng" algn="ctr">
                <a:solidFill>
                  <a:srgbClr val="FFFFFF"/>
                </a:solidFill>
                <a:prstDash val="solid"/>
              </a:ln>
              <a:effectLst/>
            </p:spPr>
          </p:cxnSp>
          <p:sp>
            <p:nvSpPr>
              <p:cNvPr id="346" name="Text Box 37"/>
              <p:cNvSpPr txBox="1">
                <a:spLocks noChangeArrowheads="1"/>
              </p:cNvSpPr>
              <p:nvPr/>
            </p:nvSpPr>
            <p:spPr bwMode="auto">
              <a:xfrm>
                <a:off x="3079074" y="2261334"/>
                <a:ext cx="384615" cy="33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400" rIns="66797" bIns="33400" numCol="1" anchor="t" anchorCtr="0" compatLnSpc="1">
                <a:prstTxWarp prst="textNoShape">
                  <a:avLst/>
                </a:prstTxWarp>
              </a:bodyPr>
              <a:lstStyle/>
              <a:p>
                <a:pPr algn="ctr" defTabSz="667962" fontAlgn="base">
                  <a:spcBef>
                    <a:spcPct val="0"/>
                  </a:spcBef>
                  <a:spcAft>
                    <a:spcPct val="0"/>
                  </a:spcAft>
                  <a:defRPr/>
                </a:pPr>
                <a:r>
                  <a:rPr lang="en-GB" altLang="en-US" sz="1072" b="1" kern="0" dirty="0">
                    <a:solidFill>
                      <a:srgbClr val="7030A0"/>
                    </a:solidFill>
                    <a:latin typeface="Calibri" panose="020F0502020204030204"/>
                    <a:ea typeface="Calibri" pitchFamily="34" charset="0"/>
                    <a:cs typeface="Times New Roman" pitchFamily="18" charset="0"/>
                  </a:rPr>
                  <a:t>P2</a:t>
                </a:r>
                <a:endParaRPr lang="en-GB" altLang="en-US" sz="1072" b="1" kern="0" dirty="0">
                  <a:solidFill>
                    <a:srgbClr val="7030A0"/>
                  </a:solidFill>
                  <a:latin typeface="Calibri" panose="020F0502020204030204"/>
                  <a:cs typeface="Arial" pitchFamily="34" charset="0"/>
                </a:endParaRPr>
              </a:p>
            </p:txBody>
          </p:sp>
        </p:grpSp>
        <p:grpSp>
          <p:nvGrpSpPr>
            <p:cNvPr id="347" name="Group 346"/>
            <p:cNvGrpSpPr/>
            <p:nvPr/>
          </p:nvGrpSpPr>
          <p:grpSpPr>
            <a:xfrm>
              <a:off x="3294561" y="4806453"/>
              <a:ext cx="1212150" cy="597972"/>
              <a:chOff x="3095184" y="4380866"/>
              <a:chExt cx="1212150" cy="597972"/>
            </a:xfrm>
          </p:grpSpPr>
          <p:sp>
            <p:nvSpPr>
              <p:cNvPr id="348" name="Arc 347"/>
              <p:cNvSpPr/>
              <p:nvPr/>
            </p:nvSpPr>
            <p:spPr>
              <a:xfrm rot="21392451">
                <a:off x="3095184" y="4380866"/>
                <a:ext cx="966984" cy="597972"/>
              </a:xfrm>
              <a:prstGeom prst="arc">
                <a:avLst>
                  <a:gd name="adj1" fmla="val 17699702"/>
                  <a:gd name="adj2" fmla="val 19578542"/>
                </a:avLst>
              </a:prstGeom>
              <a:noFill/>
              <a:ln w="12700" cap="flat" cmpd="sng" algn="ctr">
                <a:solidFill>
                  <a:srgbClr val="7030A0"/>
                </a:solidFill>
                <a:prstDash val="solid"/>
                <a:headEnd type="triangle"/>
              </a:ln>
              <a:effectLst/>
            </p:spPr>
            <p:txBody>
              <a:bodyPr rtlCol="0" anchor="ctr"/>
              <a:lstStyle/>
              <a:p>
                <a:pPr algn="ctr">
                  <a:defRPr/>
                </a:pPr>
                <a:endParaRPr lang="en-GB" sz="1350" kern="0">
                  <a:solidFill>
                    <a:srgbClr val="000000"/>
                  </a:solidFill>
                  <a:latin typeface="Arial"/>
                </a:endParaRPr>
              </a:p>
            </p:txBody>
          </p:sp>
          <p:cxnSp>
            <p:nvCxnSpPr>
              <p:cNvPr id="349" name="Straight Arrow Connector 348"/>
              <p:cNvCxnSpPr/>
              <p:nvPr/>
            </p:nvCxnSpPr>
            <p:spPr>
              <a:xfrm>
                <a:off x="4037946" y="4558300"/>
                <a:ext cx="269388" cy="214055"/>
              </a:xfrm>
              <a:prstGeom prst="straightConnector1">
                <a:avLst/>
              </a:prstGeom>
              <a:noFill/>
              <a:ln w="9525" cap="flat" cmpd="sng" algn="ctr">
                <a:solidFill>
                  <a:srgbClr val="7030A0"/>
                </a:solidFill>
                <a:prstDash val="solid"/>
                <a:tailEnd type="triangle"/>
              </a:ln>
              <a:effectLst/>
            </p:spPr>
          </p:cxnSp>
          <p:cxnSp>
            <p:nvCxnSpPr>
              <p:cNvPr id="350" name="Straight Connector 349"/>
              <p:cNvCxnSpPr/>
              <p:nvPr/>
            </p:nvCxnSpPr>
            <p:spPr>
              <a:xfrm>
                <a:off x="3890763" y="4467998"/>
                <a:ext cx="215177" cy="130540"/>
              </a:xfrm>
              <a:prstGeom prst="line">
                <a:avLst/>
              </a:prstGeom>
              <a:noFill/>
              <a:ln w="76200" cap="flat" cmpd="sng" algn="ctr">
                <a:solidFill>
                  <a:srgbClr val="FFFFFF"/>
                </a:solidFill>
                <a:prstDash val="solid"/>
              </a:ln>
              <a:effectLst/>
            </p:spPr>
          </p:cxnSp>
          <p:sp>
            <p:nvSpPr>
              <p:cNvPr id="351" name="Text Box 37"/>
              <p:cNvSpPr txBox="1">
                <a:spLocks noChangeArrowheads="1"/>
              </p:cNvSpPr>
              <p:nvPr/>
            </p:nvSpPr>
            <p:spPr bwMode="auto">
              <a:xfrm>
                <a:off x="3687302" y="4384124"/>
                <a:ext cx="522645" cy="36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400" rIns="66797" bIns="33400" numCol="1" anchor="t" anchorCtr="0" compatLnSpc="1">
                <a:prstTxWarp prst="textNoShape">
                  <a:avLst/>
                </a:prstTxWarp>
              </a:bodyPr>
              <a:lstStyle/>
              <a:p>
                <a:pPr algn="ctr" defTabSz="667962" fontAlgn="base">
                  <a:spcBef>
                    <a:spcPct val="0"/>
                  </a:spcBef>
                  <a:spcAft>
                    <a:spcPct val="0"/>
                  </a:spcAft>
                  <a:defRPr/>
                </a:pPr>
                <a:r>
                  <a:rPr lang="en-GB" altLang="en-US" sz="1072" b="1" kern="0" dirty="0">
                    <a:solidFill>
                      <a:srgbClr val="7030A0"/>
                    </a:solidFill>
                    <a:latin typeface="Calibri" panose="020F0502020204030204"/>
                    <a:ea typeface="Calibri" pitchFamily="34" charset="0"/>
                    <a:cs typeface="Times New Roman" pitchFamily="18" charset="0"/>
                  </a:rPr>
                  <a:t>M1</a:t>
                </a:r>
                <a:endParaRPr lang="en-GB" altLang="en-US" sz="1072" b="1" kern="0" dirty="0">
                  <a:solidFill>
                    <a:srgbClr val="7030A0"/>
                  </a:solidFill>
                  <a:latin typeface="Calibri" panose="020F0502020204030204"/>
                  <a:cs typeface="Arial" pitchFamily="34" charset="0"/>
                </a:endParaRPr>
              </a:p>
            </p:txBody>
          </p:sp>
        </p:grpSp>
        <p:grpSp>
          <p:nvGrpSpPr>
            <p:cNvPr id="352" name="Group 351"/>
            <p:cNvGrpSpPr/>
            <p:nvPr/>
          </p:nvGrpSpPr>
          <p:grpSpPr>
            <a:xfrm>
              <a:off x="4512925" y="4934060"/>
              <a:ext cx="1118766" cy="770857"/>
              <a:chOff x="4427058" y="2574194"/>
              <a:chExt cx="1118766" cy="770857"/>
            </a:xfrm>
          </p:grpSpPr>
          <p:cxnSp>
            <p:nvCxnSpPr>
              <p:cNvPr id="353" name="Straight Arrow Connector 352"/>
              <p:cNvCxnSpPr/>
              <p:nvPr/>
            </p:nvCxnSpPr>
            <p:spPr>
              <a:xfrm flipH="1" flipV="1">
                <a:off x="4427058" y="2851484"/>
                <a:ext cx="241370" cy="195762"/>
              </a:xfrm>
              <a:prstGeom prst="straightConnector1">
                <a:avLst/>
              </a:prstGeom>
              <a:noFill/>
              <a:ln w="9525" cap="flat" cmpd="sng" algn="ctr">
                <a:solidFill>
                  <a:srgbClr val="7030A0"/>
                </a:solidFill>
                <a:prstDash val="solid"/>
                <a:tailEnd type="triangle"/>
              </a:ln>
              <a:effectLst/>
            </p:spPr>
          </p:cxnSp>
          <p:sp>
            <p:nvSpPr>
              <p:cNvPr id="354" name="Arc 353"/>
              <p:cNvSpPr/>
              <p:nvPr/>
            </p:nvSpPr>
            <p:spPr>
              <a:xfrm rot="10800000">
                <a:off x="4578840" y="2574194"/>
                <a:ext cx="966984" cy="597972"/>
              </a:xfrm>
              <a:prstGeom prst="arc">
                <a:avLst>
                  <a:gd name="adj1" fmla="val 17196390"/>
                  <a:gd name="adj2" fmla="val 20172456"/>
                </a:avLst>
              </a:prstGeom>
              <a:noFill/>
              <a:ln w="9525" cap="flat" cmpd="sng" algn="ctr">
                <a:solidFill>
                  <a:srgbClr val="7030A0"/>
                </a:solidFill>
                <a:prstDash val="solid"/>
              </a:ln>
              <a:effectLst/>
            </p:spPr>
            <p:txBody>
              <a:bodyPr rtlCol="0" anchor="ctr"/>
              <a:lstStyle/>
              <a:p>
                <a:pPr algn="ctr">
                  <a:defRPr/>
                </a:pPr>
                <a:endParaRPr lang="en-GB" sz="1350" kern="0">
                  <a:solidFill>
                    <a:srgbClr val="000000"/>
                  </a:solidFill>
                  <a:latin typeface="Arial"/>
                </a:endParaRPr>
              </a:p>
            </p:txBody>
          </p:sp>
          <p:cxnSp>
            <p:nvCxnSpPr>
              <p:cNvPr id="355" name="Straight Arrow Connector 354"/>
              <p:cNvCxnSpPr/>
              <p:nvPr/>
            </p:nvCxnSpPr>
            <p:spPr>
              <a:xfrm>
                <a:off x="4971598" y="3165099"/>
                <a:ext cx="435130" cy="72244"/>
              </a:xfrm>
              <a:prstGeom prst="straightConnector1">
                <a:avLst/>
              </a:prstGeom>
              <a:noFill/>
              <a:ln w="9525" cap="flat" cmpd="sng" algn="ctr">
                <a:solidFill>
                  <a:srgbClr val="7030A0"/>
                </a:solidFill>
                <a:prstDash val="solid"/>
                <a:tailEnd type="triangle"/>
              </a:ln>
              <a:effectLst/>
            </p:spPr>
          </p:cxnSp>
          <p:cxnSp>
            <p:nvCxnSpPr>
              <p:cNvPr id="356" name="Straight Connector 355"/>
              <p:cNvCxnSpPr/>
              <p:nvPr/>
            </p:nvCxnSpPr>
            <p:spPr>
              <a:xfrm>
                <a:off x="4778632" y="3095930"/>
                <a:ext cx="253889" cy="56452"/>
              </a:xfrm>
              <a:prstGeom prst="line">
                <a:avLst/>
              </a:prstGeom>
              <a:noFill/>
              <a:ln w="76200" cap="flat" cmpd="sng" algn="ctr">
                <a:solidFill>
                  <a:srgbClr val="FFFFFF"/>
                </a:solidFill>
                <a:prstDash val="solid"/>
              </a:ln>
              <a:effectLst/>
            </p:spPr>
          </p:cxnSp>
          <p:sp>
            <p:nvSpPr>
              <p:cNvPr id="357" name="Text Box 37"/>
              <p:cNvSpPr txBox="1">
                <a:spLocks noChangeArrowheads="1"/>
              </p:cNvSpPr>
              <p:nvPr/>
            </p:nvSpPr>
            <p:spPr bwMode="auto">
              <a:xfrm>
                <a:off x="4630075" y="3010969"/>
                <a:ext cx="548498" cy="3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400" rIns="66797" bIns="33400" numCol="1" anchor="t" anchorCtr="0" compatLnSpc="1">
                <a:prstTxWarp prst="textNoShape">
                  <a:avLst/>
                </a:prstTxWarp>
              </a:bodyPr>
              <a:lstStyle/>
              <a:p>
                <a:pPr algn="ctr" defTabSz="667962" fontAlgn="base">
                  <a:spcBef>
                    <a:spcPct val="0"/>
                  </a:spcBef>
                  <a:spcAft>
                    <a:spcPct val="0"/>
                  </a:spcAft>
                  <a:defRPr/>
                </a:pPr>
                <a:r>
                  <a:rPr lang="en-GB" altLang="en-US" sz="1072" b="1" kern="0" dirty="0">
                    <a:solidFill>
                      <a:srgbClr val="7030A0"/>
                    </a:solidFill>
                    <a:latin typeface="Calibri" panose="020F0502020204030204"/>
                    <a:ea typeface="Calibri" pitchFamily="34" charset="0"/>
                    <a:cs typeface="Times New Roman" pitchFamily="18" charset="0"/>
                  </a:rPr>
                  <a:t>M2</a:t>
                </a:r>
                <a:endParaRPr lang="en-GB" altLang="en-US" sz="1072" b="1" kern="0" dirty="0">
                  <a:solidFill>
                    <a:srgbClr val="7030A0"/>
                  </a:solidFill>
                  <a:latin typeface="Calibri" panose="020F0502020204030204"/>
                  <a:cs typeface="Arial" pitchFamily="34" charset="0"/>
                </a:endParaRPr>
              </a:p>
            </p:txBody>
          </p:sp>
        </p:grpSp>
        <p:grpSp>
          <p:nvGrpSpPr>
            <p:cNvPr id="358" name="Group 357"/>
            <p:cNvGrpSpPr/>
            <p:nvPr/>
          </p:nvGrpSpPr>
          <p:grpSpPr>
            <a:xfrm>
              <a:off x="5521581" y="5536012"/>
              <a:ext cx="1344170" cy="334082"/>
              <a:chOff x="5479072" y="3194291"/>
              <a:chExt cx="1344170" cy="334082"/>
            </a:xfrm>
          </p:grpSpPr>
          <p:cxnSp>
            <p:nvCxnSpPr>
              <p:cNvPr id="359" name="Straight Arrow Connector 358"/>
              <p:cNvCxnSpPr/>
              <p:nvPr/>
            </p:nvCxnSpPr>
            <p:spPr>
              <a:xfrm flipH="1" flipV="1">
                <a:off x="5479072" y="3255946"/>
                <a:ext cx="1344170" cy="205325"/>
              </a:xfrm>
              <a:prstGeom prst="straightConnector1">
                <a:avLst/>
              </a:prstGeom>
              <a:noFill/>
              <a:ln w="9525" cap="flat" cmpd="sng" algn="ctr">
                <a:solidFill>
                  <a:srgbClr val="7030A0"/>
                </a:solidFill>
                <a:prstDash val="solid"/>
                <a:headEnd type="triangle"/>
                <a:tailEnd type="triangle"/>
              </a:ln>
              <a:effectLst/>
            </p:spPr>
          </p:cxnSp>
          <p:cxnSp>
            <p:nvCxnSpPr>
              <p:cNvPr id="360" name="Straight Connector 359"/>
              <p:cNvCxnSpPr/>
              <p:nvPr/>
            </p:nvCxnSpPr>
            <p:spPr>
              <a:xfrm>
                <a:off x="5822950" y="3288106"/>
                <a:ext cx="333625" cy="92347"/>
              </a:xfrm>
              <a:prstGeom prst="line">
                <a:avLst/>
              </a:prstGeom>
              <a:noFill/>
              <a:ln w="76200" cap="flat" cmpd="sng" algn="ctr">
                <a:solidFill>
                  <a:srgbClr val="FFFFFF"/>
                </a:solidFill>
                <a:prstDash val="solid"/>
              </a:ln>
              <a:effectLst/>
            </p:spPr>
          </p:cxnSp>
          <p:sp>
            <p:nvSpPr>
              <p:cNvPr id="361" name="Text Box 37"/>
              <p:cNvSpPr txBox="1">
                <a:spLocks noChangeArrowheads="1"/>
              </p:cNvSpPr>
              <p:nvPr/>
            </p:nvSpPr>
            <p:spPr bwMode="auto">
              <a:xfrm>
                <a:off x="5715490" y="3194291"/>
                <a:ext cx="548498" cy="3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400" rIns="66797" bIns="33400" numCol="1" anchor="t" anchorCtr="0" compatLnSpc="1">
                <a:prstTxWarp prst="textNoShape">
                  <a:avLst/>
                </a:prstTxWarp>
              </a:bodyPr>
              <a:lstStyle/>
              <a:p>
                <a:pPr algn="ctr" defTabSz="667962" fontAlgn="base">
                  <a:spcBef>
                    <a:spcPct val="0"/>
                  </a:spcBef>
                  <a:spcAft>
                    <a:spcPct val="0"/>
                  </a:spcAft>
                  <a:defRPr/>
                </a:pPr>
                <a:r>
                  <a:rPr lang="en-GB" altLang="en-US" sz="1072" b="1" kern="0" dirty="0">
                    <a:solidFill>
                      <a:srgbClr val="7030A0"/>
                    </a:solidFill>
                    <a:latin typeface="Calibri" panose="020F0502020204030204"/>
                    <a:ea typeface="Calibri" pitchFamily="34" charset="0"/>
                    <a:cs typeface="Times New Roman" pitchFamily="18" charset="0"/>
                  </a:rPr>
                  <a:t>M3</a:t>
                </a:r>
                <a:endParaRPr lang="en-GB" altLang="en-US" sz="1072" b="1" kern="0" dirty="0">
                  <a:solidFill>
                    <a:srgbClr val="7030A0"/>
                  </a:solidFill>
                  <a:latin typeface="Calibri" panose="020F0502020204030204"/>
                  <a:cs typeface="Arial" pitchFamily="34" charset="0"/>
                </a:endParaRPr>
              </a:p>
            </p:txBody>
          </p:sp>
        </p:grpSp>
        <p:grpSp>
          <p:nvGrpSpPr>
            <p:cNvPr id="362" name="Group 361"/>
            <p:cNvGrpSpPr/>
            <p:nvPr/>
          </p:nvGrpSpPr>
          <p:grpSpPr>
            <a:xfrm>
              <a:off x="6550395" y="5274388"/>
              <a:ext cx="1064335" cy="347972"/>
              <a:chOff x="6472711" y="2962708"/>
              <a:chExt cx="1064335" cy="347972"/>
            </a:xfrm>
          </p:grpSpPr>
          <p:sp>
            <p:nvSpPr>
              <p:cNvPr id="363" name="Text Box 37"/>
              <p:cNvSpPr txBox="1">
                <a:spLocks noChangeArrowheads="1"/>
              </p:cNvSpPr>
              <p:nvPr/>
            </p:nvSpPr>
            <p:spPr bwMode="auto">
              <a:xfrm>
                <a:off x="7078840" y="2962708"/>
                <a:ext cx="458206" cy="34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400" rIns="66797" bIns="33400" numCol="1" anchor="t" anchorCtr="0" compatLnSpc="1">
                <a:prstTxWarp prst="textNoShape">
                  <a:avLst/>
                </a:prstTxWarp>
              </a:bodyPr>
              <a:lstStyle/>
              <a:p>
                <a:pPr algn="ctr" defTabSz="667962" fontAlgn="base">
                  <a:spcBef>
                    <a:spcPct val="0"/>
                  </a:spcBef>
                  <a:spcAft>
                    <a:spcPct val="0"/>
                  </a:spcAft>
                  <a:defRPr/>
                </a:pPr>
                <a:r>
                  <a:rPr lang="en-GB" altLang="en-US" sz="1072" b="1" kern="0" dirty="0">
                    <a:solidFill>
                      <a:srgbClr val="7030A0"/>
                    </a:solidFill>
                    <a:latin typeface="Calibri" panose="020F0502020204030204"/>
                    <a:ea typeface="Calibri" pitchFamily="34" charset="0"/>
                    <a:cs typeface="Times New Roman" pitchFamily="18" charset="0"/>
                  </a:rPr>
                  <a:t>H</a:t>
                </a:r>
                <a:endParaRPr lang="en-GB" altLang="en-US" sz="1072" b="1" kern="0" dirty="0">
                  <a:solidFill>
                    <a:srgbClr val="7030A0"/>
                  </a:solidFill>
                  <a:latin typeface="Calibri" panose="020F0502020204030204"/>
                  <a:cs typeface="Arial" pitchFamily="34" charset="0"/>
                </a:endParaRPr>
              </a:p>
            </p:txBody>
          </p:sp>
          <p:cxnSp>
            <p:nvCxnSpPr>
              <p:cNvPr id="364" name="Straight Arrow Connector 363"/>
              <p:cNvCxnSpPr/>
              <p:nvPr/>
            </p:nvCxnSpPr>
            <p:spPr>
              <a:xfrm flipH="1">
                <a:off x="6472711" y="3026893"/>
                <a:ext cx="382650" cy="89714"/>
              </a:xfrm>
              <a:prstGeom prst="straightConnector1">
                <a:avLst/>
              </a:prstGeom>
              <a:noFill/>
              <a:ln w="9525" cap="flat" cmpd="sng" algn="ctr">
                <a:solidFill>
                  <a:srgbClr val="7030A0"/>
                </a:solidFill>
                <a:prstDash val="solid"/>
                <a:tailEnd type="triangle"/>
              </a:ln>
              <a:effectLst/>
            </p:spPr>
          </p:cxnSp>
          <p:cxnSp>
            <p:nvCxnSpPr>
              <p:cNvPr id="365" name="Straight Arrow Connector 364"/>
              <p:cNvCxnSpPr/>
              <p:nvPr/>
            </p:nvCxnSpPr>
            <p:spPr>
              <a:xfrm>
                <a:off x="7260717" y="2988726"/>
                <a:ext cx="159046" cy="38167"/>
              </a:xfrm>
              <a:prstGeom prst="straightConnector1">
                <a:avLst/>
              </a:prstGeom>
              <a:noFill/>
              <a:ln w="9525" cap="flat" cmpd="sng" algn="ctr">
                <a:solidFill>
                  <a:srgbClr val="7030A0"/>
                </a:solidFill>
                <a:prstDash val="solid"/>
                <a:tailEnd type="triangle"/>
              </a:ln>
              <a:effectLst/>
            </p:spPr>
          </p:cxnSp>
        </p:grpSp>
        <p:grpSp>
          <p:nvGrpSpPr>
            <p:cNvPr id="366" name="Group 365"/>
            <p:cNvGrpSpPr/>
            <p:nvPr/>
          </p:nvGrpSpPr>
          <p:grpSpPr>
            <a:xfrm>
              <a:off x="8330011" y="5487299"/>
              <a:ext cx="458206" cy="384152"/>
              <a:chOff x="8252327" y="3175619"/>
              <a:chExt cx="458206" cy="384152"/>
            </a:xfrm>
          </p:grpSpPr>
          <p:sp>
            <p:nvSpPr>
              <p:cNvPr id="367" name="Text Box 37"/>
              <p:cNvSpPr txBox="1">
                <a:spLocks noChangeArrowheads="1"/>
              </p:cNvSpPr>
              <p:nvPr/>
            </p:nvSpPr>
            <p:spPr bwMode="auto">
              <a:xfrm>
                <a:off x="8252327" y="3211799"/>
                <a:ext cx="458206" cy="34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400" rIns="66797" bIns="33400" numCol="1" anchor="t" anchorCtr="0" compatLnSpc="1">
                <a:prstTxWarp prst="textNoShape">
                  <a:avLst/>
                </a:prstTxWarp>
              </a:bodyPr>
              <a:lstStyle/>
              <a:p>
                <a:pPr algn="ctr" defTabSz="667962" fontAlgn="base">
                  <a:spcBef>
                    <a:spcPct val="0"/>
                  </a:spcBef>
                  <a:spcAft>
                    <a:spcPct val="0"/>
                  </a:spcAft>
                  <a:defRPr/>
                </a:pPr>
                <a:r>
                  <a:rPr lang="de-DE" altLang="en-US" sz="1072" b="1" kern="0" dirty="0">
                    <a:solidFill>
                      <a:srgbClr val="7030A0"/>
                    </a:solidFill>
                    <a:latin typeface="Calibri" panose="020F0502020204030204"/>
                    <a:cs typeface="Times New Roman" pitchFamily="18" charset="0"/>
                  </a:rPr>
                  <a:t>G</a:t>
                </a:r>
                <a:endParaRPr lang="en-GB" altLang="en-US" sz="1072" b="1" kern="0" dirty="0">
                  <a:solidFill>
                    <a:srgbClr val="7030A0"/>
                  </a:solidFill>
                  <a:latin typeface="Calibri" panose="020F0502020204030204"/>
                  <a:cs typeface="Arial" pitchFamily="34" charset="0"/>
                </a:endParaRPr>
              </a:p>
            </p:txBody>
          </p:sp>
          <p:cxnSp>
            <p:nvCxnSpPr>
              <p:cNvPr id="368" name="Straight Arrow Connector 367"/>
              <p:cNvCxnSpPr/>
              <p:nvPr/>
            </p:nvCxnSpPr>
            <p:spPr>
              <a:xfrm flipH="1" flipV="1">
                <a:off x="8252327" y="3175619"/>
                <a:ext cx="450309" cy="83153"/>
              </a:xfrm>
              <a:prstGeom prst="straightConnector1">
                <a:avLst/>
              </a:prstGeom>
              <a:noFill/>
              <a:ln w="9525" cap="flat" cmpd="sng" algn="ctr">
                <a:solidFill>
                  <a:srgbClr val="7030A0"/>
                </a:solidFill>
                <a:prstDash val="solid"/>
                <a:headEnd type="triangle"/>
                <a:tailEnd type="triangle"/>
              </a:ln>
              <a:effectLst/>
            </p:spPr>
          </p:cxnSp>
        </p:grpSp>
        <p:cxnSp>
          <p:nvCxnSpPr>
            <p:cNvPr id="369" name="Straight Connector 368"/>
            <p:cNvCxnSpPr/>
            <p:nvPr/>
          </p:nvCxnSpPr>
          <p:spPr>
            <a:xfrm flipH="1">
              <a:off x="1821990" y="4925100"/>
              <a:ext cx="7172" cy="1603181"/>
            </a:xfrm>
            <a:prstGeom prst="line">
              <a:avLst/>
            </a:prstGeom>
            <a:noFill/>
            <a:ln w="9525" cap="flat" cmpd="sng" algn="ctr">
              <a:solidFill>
                <a:srgbClr val="BBE0E3">
                  <a:shade val="95000"/>
                  <a:satMod val="105000"/>
                </a:srgbClr>
              </a:solidFill>
              <a:prstDash val="dash"/>
            </a:ln>
            <a:effectLst/>
          </p:spPr>
        </p:cxnSp>
        <p:cxnSp>
          <p:nvCxnSpPr>
            <p:cNvPr id="370" name="Straight Connector 369"/>
            <p:cNvCxnSpPr/>
            <p:nvPr/>
          </p:nvCxnSpPr>
          <p:spPr>
            <a:xfrm>
              <a:off x="2968923" y="4553414"/>
              <a:ext cx="4951" cy="1974867"/>
            </a:xfrm>
            <a:prstGeom prst="line">
              <a:avLst/>
            </a:prstGeom>
            <a:noFill/>
            <a:ln w="9525" cap="flat" cmpd="sng" algn="ctr">
              <a:solidFill>
                <a:srgbClr val="BBE0E3">
                  <a:shade val="95000"/>
                  <a:satMod val="105000"/>
                </a:srgbClr>
              </a:solidFill>
              <a:prstDash val="dash"/>
            </a:ln>
            <a:effectLst/>
          </p:spPr>
        </p:cxnSp>
        <p:cxnSp>
          <p:nvCxnSpPr>
            <p:cNvPr id="371" name="Straight Connector 370"/>
            <p:cNvCxnSpPr/>
            <p:nvPr/>
          </p:nvCxnSpPr>
          <p:spPr>
            <a:xfrm flipH="1">
              <a:off x="3894905" y="4625620"/>
              <a:ext cx="3076" cy="1924050"/>
            </a:xfrm>
            <a:prstGeom prst="line">
              <a:avLst/>
            </a:prstGeom>
            <a:noFill/>
            <a:ln w="9525" cap="flat" cmpd="sng" algn="ctr">
              <a:solidFill>
                <a:srgbClr val="BBE0E3">
                  <a:shade val="95000"/>
                  <a:satMod val="105000"/>
                </a:srgbClr>
              </a:solidFill>
              <a:prstDash val="dash"/>
            </a:ln>
            <a:effectLst/>
          </p:spPr>
        </p:cxnSp>
        <p:cxnSp>
          <p:nvCxnSpPr>
            <p:cNvPr id="372" name="Straight Connector 371"/>
            <p:cNvCxnSpPr/>
            <p:nvPr/>
          </p:nvCxnSpPr>
          <p:spPr>
            <a:xfrm flipH="1">
              <a:off x="4518133" y="4983887"/>
              <a:ext cx="5337" cy="1565783"/>
            </a:xfrm>
            <a:prstGeom prst="line">
              <a:avLst/>
            </a:prstGeom>
            <a:noFill/>
            <a:ln w="9525" cap="flat" cmpd="sng" algn="ctr">
              <a:solidFill>
                <a:srgbClr val="BBE0E3">
                  <a:shade val="95000"/>
                  <a:satMod val="105000"/>
                </a:srgbClr>
              </a:solidFill>
              <a:prstDash val="dash"/>
            </a:ln>
            <a:effectLst/>
          </p:spPr>
        </p:cxnSp>
        <p:cxnSp>
          <p:nvCxnSpPr>
            <p:cNvPr id="373" name="Straight Connector 372"/>
            <p:cNvCxnSpPr/>
            <p:nvPr/>
          </p:nvCxnSpPr>
          <p:spPr>
            <a:xfrm flipH="1">
              <a:off x="5495924" y="5393640"/>
              <a:ext cx="2089" cy="1157446"/>
            </a:xfrm>
            <a:prstGeom prst="line">
              <a:avLst/>
            </a:prstGeom>
            <a:noFill/>
            <a:ln w="9525" cap="flat" cmpd="sng" algn="ctr">
              <a:solidFill>
                <a:srgbClr val="BBE0E3">
                  <a:shade val="95000"/>
                  <a:satMod val="105000"/>
                </a:srgbClr>
              </a:solidFill>
              <a:prstDash val="dash"/>
            </a:ln>
            <a:effectLst/>
          </p:spPr>
        </p:cxnSp>
        <p:cxnSp>
          <p:nvCxnSpPr>
            <p:cNvPr id="374" name="Straight Connector 373"/>
            <p:cNvCxnSpPr/>
            <p:nvPr/>
          </p:nvCxnSpPr>
          <p:spPr>
            <a:xfrm flipH="1">
              <a:off x="6865094" y="5629827"/>
              <a:ext cx="2630" cy="898454"/>
            </a:xfrm>
            <a:prstGeom prst="line">
              <a:avLst/>
            </a:prstGeom>
            <a:noFill/>
            <a:ln w="9525" cap="flat" cmpd="sng" algn="ctr">
              <a:solidFill>
                <a:srgbClr val="B6DCDF"/>
              </a:solidFill>
              <a:prstDash val="dash"/>
            </a:ln>
            <a:effectLst/>
          </p:spPr>
        </p:cxnSp>
        <p:sp>
          <p:nvSpPr>
            <p:cNvPr id="375" name="Rectangle 374"/>
            <p:cNvSpPr/>
            <p:nvPr/>
          </p:nvSpPr>
          <p:spPr>
            <a:xfrm>
              <a:off x="3052795" y="4925101"/>
              <a:ext cx="775309" cy="292388"/>
            </a:xfrm>
            <a:prstGeom prst="rect">
              <a:avLst/>
            </a:prstGeom>
          </p:spPr>
          <p:txBody>
            <a:bodyPr wrap="square">
              <a:spAutoFit/>
            </a:bodyPr>
            <a:lstStyle/>
            <a:p>
              <a:pPr>
                <a:defRPr/>
              </a:pPr>
              <a:r>
                <a:rPr lang="de-DE" sz="825" b="1" kern="0" dirty="0">
                  <a:solidFill>
                    <a:srgbClr val="7030A0"/>
                  </a:solidFill>
                  <a:latin typeface="Arial"/>
                </a:rPr>
                <a:t>11.25</a:t>
              </a:r>
              <a:endParaRPr lang="en-GB" sz="825" b="1" kern="0" dirty="0">
                <a:solidFill>
                  <a:srgbClr val="7030A0"/>
                </a:solidFill>
                <a:latin typeface="Arial"/>
              </a:endParaRPr>
            </a:p>
          </p:txBody>
        </p:sp>
        <p:sp>
          <p:nvSpPr>
            <p:cNvPr id="376" name="Rectangle 375"/>
            <p:cNvSpPr/>
            <p:nvPr/>
          </p:nvSpPr>
          <p:spPr>
            <a:xfrm>
              <a:off x="3940247" y="5165806"/>
              <a:ext cx="775309" cy="292388"/>
            </a:xfrm>
            <a:prstGeom prst="rect">
              <a:avLst/>
            </a:prstGeom>
          </p:spPr>
          <p:txBody>
            <a:bodyPr wrap="square">
              <a:spAutoFit/>
            </a:bodyPr>
            <a:lstStyle/>
            <a:p>
              <a:pPr>
                <a:defRPr/>
              </a:pPr>
              <a:r>
                <a:rPr lang="de-DE" sz="825" b="1" kern="0" dirty="0">
                  <a:solidFill>
                    <a:srgbClr val="7030A0"/>
                  </a:solidFill>
                  <a:latin typeface="Arial"/>
                </a:rPr>
                <a:t>11.25</a:t>
              </a:r>
              <a:endParaRPr lang="en-GB" sz="825" b="1" kern="0" dirty="0">
                <a:solidFill>
                  <a:srgbClr val="7030A0"/>
                </a:solidFill>
                <a:latin typeface="Arial"/>
              </a:endParaRPr>
            </a:p>
          </p:txBody>
        </p:sp>
        <p:sp>
          <p:nvSpPr>
            <p:cNvPr id="377" name="Rectangle 376"/>
            <p:cNvSpPr/>
            <p:nvPr/>
          </p:nvSpPr>
          <p:spPr>
            <a:xfrm>
              <a:off x="4729591" y="5674313"/>
              <a:ext cx="775309" cy="292388"/>
            </a:xfrm>
            <a:prstGeom prst="rect">
              <a:avLst/>
            </a:prstGeom>
          </p:spPr>
          <p:txBody>
            <a:bodyPr wrap="square">
              <a:spAutoFit/>
            </a:bodyPr>
            <a:lstStyle/>
            <a:p>
              <a:pPr>
                <a:defRPr/>
              </a:pPr>
              <a:r>
                <a:rPr lang="de-DE" sz="825" b="1" kern="0" dirty="0">
                  <a:solidFill>
                    <a:srgbClr val="7030A0"/>
                  </a:solidFill>
                  <a:latin typeface="Arial"/>
                </a:rPr>
                <a:t>04.26</a:t>
              </a:r>
              <a:endParaRPr lang="en-GB" sz="825" b="1" kern="0" dirty="0">
                <a:solidFill>
                  <a:srgbClr val="7030A0"/>
                </a:solidFill>
                <a:latin typeface="Arial"/>
              </a:endParaRPr>
            </a:p>
          </p:txBody>
        </p:sp>
        <p:sp>
          <p:nvSpPr>
            <p:cNvPr id="378" name="Rectangle 377"/>
            <p:cNvSpPr/>
            <p:nvPr/>
          </p:nvSpPr>
          <p:spPr>
            <a:xfrm>
              <a:off x="5775086" y="5844134"/>
              <a:ext cx="775309" cy="292388"/>
            </a:xfrm>
            <a:prstGeom prst="rect">
              <a:avLst/>
            </a:prstGeom>
          </p:spPr>
          <p:txBody>
            <a:bodyPr wrap="square">
              <a:spAutoFit/>
            </a:bodyPr>
            <a:lstStyle/>
            <a:p>
              <a:pPr>
                <a:defRPr/>
              </a:pPr>
              <a:r>
                <a:rPr lang="de-DE" sz="825" b="1" kern="0" dirty="0">
                  <a:solidFill>
                    <a:srgbClr val="7030A0"/>
                  </a:solidFill>
                  <a:latin typeface="Arial"/>
                </a:rPr>
                <a:t>09.26</a:t>
              </a:r>
              <a:endParaRPr lang="en-GB" sz="825" b="1" kern="0" dirty="0">
                <a:solidFill>
                  <a:srgbClr val="7030A0"/>
                </a:solidFill>
                <a:latin typeface="Arial"/>
              </a:endParaRPr>
            </a:p>
          </p:txBody>
        </p:sp>
        <p:sp>
          <p:nvSpPr>
            <p:cNvPr id="379" name="Rectangle 378"/>
            <p:cNvSpPr/>
            <p:nvPr/>
          </p:nvSpPr>
          <p:spPr>
            <a:xfrm>
              <a:off x="7056293" y="5510773"/>
              <a:ext cx="775309" cy="292388"/>
            </a:xfrm>
            <a:prstGeom prst="rect">
              <a:avLst/>
            </a:prstGeom>
          </p:spPr>
          <p:txBody>
            <a:bodyPr wrap="square">
              <a:spAutoFit/>
            </a:bodyPr>
            <a:lstStyle/>
            <a:p>
              <a:pPr>
                <a:defRPr/>
              </a:pPr>
              <a:r>
                <a:rPr lang="de-DE" sz="825" b="1" kern="0" dirty="0">
                  <a:solidFill>
                    <a:srgbClr val="7030A0"/>
                  </a:solidFill>
                  <a:latin typeface="Arial"/>
                </a:rPr>
                <a:t>04.26</a:t>
              </a:r>
              <a:endParaRPr lang="en-GB" sz="825" b="1" kern="0" dirty="0">
                <a:solidFill>
                  <a:srgbClr val="7030A0"/>
                </a:solidFill>
                <a:latin typeface="Arial"/>
              </a:endParaRPr>
            </a:p>
          </p:txBody>
        </p:sp>
        <p:sp>
          <p:nvSpPr>
            <p:cNvPr id="380" name="Rectangle 379"/>
            <p:cNvSpPr/>
            <p:nvPr/>
          </p:nvSpPr>
          <p:spPr>
            <a:xfrm>
              <a:off x="1928564" y="5145501"/>
              <a:ext cx="775309" cy="292388"/>
            </a:xfrm>
            <a:prstGeom prst="rect">
              <a:avLst/>
            </a:prstGeom>
            <a:noFill/>
          </p:spPr>
          <p:txBody>
            <a:bodyPr wrap="square">
              <a:spAutoFit/>
            </a:bodyPr>
            <a:lstStyle/>
            <a:p>
              <a:pPr>
                <a:defRPr/>
              </a:pPr>
              <a:r>
                <a:rPr lang="de-DE" sz="825" b="1" kern="0" dirty="0">
                  <a:solidFill>
                    <a:srgbClr val="7030A0"/>
                  </a:solidFill>
                  <a:latin typeface="Arial"/>
                </a:rPr>
                <a:t>08.25</a:t>
              </a:r>
              <a:endParaRPr lang="en-GB" sz="825" b="1" kern="0" dirty="0">
                <a:solidFill>
                  <a:srgbClr val="7030A0"/>
                </a:solidFill>
                <a:latin typeface="Arial"/>
              </a:endParaRPr>
            </a:p>
          </p:txBody>
        </p:sp>
        <p:sp>
          <p:nvSpPr>
            <p:cNvPr id="381" name="Rectangle 380"/>
            <p:cNvSpPr/>
            <p:nvPr/>
          </p:nvSpPr>
          <p:spPr>
            <a:xfrm>
              <a:off x="5895094" y="6143775"/>
              <a:ext cx="930709" cy="492443"/>
            </a:xfrm>
            <a:prstGeom prst="rect">
              <a:avLst/>
            </a:prstGeom>
          </p:spPr>
          <p:txBody>
            <a:bodyPr wrap="square">
              <a:spAutoFit/>
            </a:bodyPr>
            <a:lstStyle/>
            <a:p>
              <a:pPr>
                <a:defRPr/>
              </a:pPr>
              <a:r>
                <a:rPr lang="en-GB" sz="900" kern="0" dirty="0">
                  <a:solidFill>
                    <a:srgbClr val="BBE0E3">
                      <a:lumMod val="75000"/>
                    </a:srgbClr>
                  </a:solidFill>
                  <a:latin typeface="Arial"/>
                </a:rPr>
                <a:t>batch</a:t>
              </a:r>
              <a:r>
                <a:rPr lang="de-DE" sz="900" kern="0" dirty="0">
                  <a:solidFill>
                    <a:srgbClr val="BBE0E3">
                      <a:lumMod val="75000"/>
                    </a:srgbClr>
                  </a:solidFill>
                  <a:latin typeface="Arial"/>
                </a:rPr>
                <a:t> M3 07.26</a:t>
              </a:r>
              <a:endParaRPr lang="en-GB" sz="900" kern="0" dirty="0">
                <a:solidFill>
                  <a:srgbClr val="BBE0E3">
                    <a:lumMod val="75000"/>
                  </a:srgbClr>
                </a:solidFill>
                <a:latin typeface="Arial"/>
              </a:endParaRPr>
            </a:p>
          </p:txBody>
        </p:sp>
        <p:sp>
          <p:nvSpPr>
            <p:cNvPr id="382" name="Rectangle 381"/>
            <p:cNvSpPr/>
            <p:nvPr/>
          </p:nvSpPr>
          <p:spPr>
            <a:xfrm>
              <a:off x="4685086" y="6155369"/>
              <a:ext cx="930709" cy="492443"/>
            </a:xfrm>
            <a:prstGeom prst="rect">
              <a:avLst/>
            </a:prstGeom>
          </p:spPr>
          <p:txBody>
            <a:bodyPr wrap="square">
              <a:spAutoFit/>
            </a:bodyPr>
            <a:lstStyle/>
            <a:p>
              <a:pPr>
                <a:defRPr/>
              </a:pPr>
              <a:r>
                <a:rPr lang="en-GB" sz="900" kern="0" dirty="0">
                  <a:solidFill>
                    <a:srgbClr val="BBE0E3">
                      <a:lumMod val="75000"/>
                    </a:srgbClr>
                  </a:solidFill>
                  <a:latin typeface="Arial"/>
                </a:rPr>
                <a:t>batch</a:t>
              </a:r>
              <a:r>
                <a:rPr lang="de-DE" sz="900" kern="0" dirty="0">
                  <a:solidFill>
                    <a:srgbClr val="BBE0E3">
                      <a:lumMod val="75000"/>
                    </a:srgbClr>
                  </a:solidFill>
                  <a:latin typeface="Arial"/>
                </a:rPr>
                <a:t> M2 02.26</a:t>
              </a:r>
              <a:endParaRPr lang="en-GB" sz="900" kern="0" dirty="0">
                <a:solidFill>
                  <a:srgbClr val="BBE0E3">
                    <a:lumMod val="75000"/>
                  </a:srgbClr>
                </a:solidFill>
                <a:latin typeface="Arial"/>
              </a:endParaRPr>
            </a:p>
          </p:txBody>
        </p:sp>
        <p:sp>
          <p:nvSpPr>
            <p:cNvPr id="383" name="Rectangle 382"/>
            <p:cNvSpPr/>
            <p:nvPr/>
          </p:nvSpPr>
          <p:spPr>
            <a:xfrm>
              <a:off x="3840686" y="6152844"/>
              <a:ext cx="930709" cy="492443"/>
            </a:xfrm>
            <a:prstGeom prst="rect">
              <a:avLst/>
            </a:prstGeom>
          </p:spPr>
          <p:txBody>
            <a:bodyPr wrap="square">
              <a:spAutoFit/>
            </a:bodyPr>
            <a:lstStyle/>
            <a:p>
              <a:pPr>
                <a:defRPr/>
              </a:pPr>
              <a:r>
                <a:rPr lang="en-GB" sz="900" kern="0" dirty="0">
                  <a:solidFill>
                    <a:srgbClr val="BBE0E3">
                      <a:lumMod val="75000"/>
                    </a:srgbClr>
                  </a:solidFill>
                  <a:latin typeface="Arial"/>
                </a:rPr>
                <a:t>batch</a:t>
              </a:r>
              <a:r>
                <a:rPr lang="de-DE" sz="900" kern="0" dirty="0">
                  <a:solidFill>
                    <a:srgbClr val="BBE0E3">
                      <a:lumMod val="75000"/>
                    </a:srgbClr>
                  </a:solidFill>
                  <a:latin typeface="Arial"/>
                </a:rPr>
                <a:t> M1 10.25</a:t>
              </a:r>
              <a:endParaRPr lang="en-GB" sz="900" kern="0" dirty="0">
                <a:solidFill>
                  <a:srgbClr val="BBE0E3">
                    <a:lumMod val="75000"/>
                  </a:srgbClr>
                </a:solidFill>
                <a:latin typeface="Arial"/>
              </a:endParaRPr>
            </a:p>
          </p:txBody>
        </p:sp>
        <p:sp>
          <p:nvSpPr>
            <p:cNvPr id="384" name="Rectangle 383"/>
            <p:cNvSpPr/>
            <p:nvPr/>
          </p:nvSpPr>
          <p:spPr>
            <a:xfrm>
              <a:off x="2999592" y="6152844"/>
              <a:ext cx="831365" cy="677108"/>
            </a:xfrm>
            <a:prstGeom prst="rect">
              <a:avLst/>
            </a:prstGeom>
          </p:spPr>
          <p:txBody>
            <a:bodyPr wrap="square">
              <a:spAutoFit/>
            </a:bodyPr>
            <a:lstStyle/>
            <a:p>
              <a:pPr>
                <a:defRPr/>
              </a:pPr>
              <a:r>
                <a:rPr lang="en-GB" sz="900" kern="0" dirty="0">
                  <a:solidFill>
                    <a:srgbClr val="BBE0E3">
                      <a:lumMod val="75000"/>
                    </a:srgbClr>
                  </a:solidFill>
                  <a:latin typeface="Arial"/>
                </a:rPr>
                <a:t>batch</a:t>
              </a:r>
              <a:r>
                <a:rPr lang="de-DE" sz="900" kern="0" dirty="0">
                  <a:solidFill>
                    <a:srgbClr val="BBE0E3">
                      <a:lumMod val="75000"/>
                    </a:srgbClr>
                  </a:solidFill>
                  <a:latin typeface="Arial"/>
                </a:rPr>
                <a:t> W2 09.25</a:t>
              </a:r>
              <a:endParaRPr lang="en-GB" sz="900" kern="0" dirty="0">
                <a:solidFill>
                  <a:srgbClr val="BBE0E3">
                    <a:lumMod val="75000"/>
                  </a:srgbClr>
                </a:solidFill>
                <a:latin typeface="Arial"/>
              </a:endParaRPr>
            </a:p>
          </p:txBody>
        </p:sp>
        <p:sp>
          <p:nvSpPr>
            <p:cNvPr id="385" name="Rectangle 384"/>
            <p:cNvSpPr/>
            <p:nvPr/>
          </p:nvSpPr>
          <p:spPr>
            <a:xfrm>
              <a:off x="1940800" y="6163052"/>
              <a:ext cx="930709" cy="492443"/>
            </a:xfrm>
            <a:prstGeom prst="rect">
              <a:avLst/>
            </a:prstGeom>
          </p:spPr>
          <p:txBody>
            <a:bodyPr wrap="square">
              <a:spAutoFit/>
            </a:bodyPr>
            <a:lstStyle/>
            <a:p>
              <a:pPr>
                <a:defRPr/>
              </a:pPr>
              <a:r>
                <a:rPr lang="en-GB" sz="900" kern="0" dirty="0">
                  <a:solidFill>
                    <a:srgbClr val="BBE0E3">
                      <a:lumMod val="75000"/>
                    </a:srgbClr>
                  </a:solidFill>
                  <a:latin typeface="Arial"/>
                </a:rPr>
                <a:t>batch</a:t>
              </a:r>
              <a:r>
                <a:rPr lang="de-DE" sz="900" kern="0" dirty="0">
                  <a:solidFill>
                    <a:srgbClr val="BBE0E3">
                      <a:lumMod val="75000"/>
                    </a:srgbClr>
                  </a:solidFill>
                  <a:latin typeface="Arial"/>
                </a:rPr>
                <a:t> W1 06.25</a:t>
              </a:r>
              <a:endParaRPr lang="en-GB" sz="900" kern="0" dirty="0">
                <a:solidFill>
                  <a:srgbClr val="BBE0E3">
                    <a:lumMod val="75000"/>
                  </a:srgbClr>
                </a:solidFill>
                <a:latin typeface="Arial"/>
              </a:endParaRPr>
            </a:p>
          </p:txBody>
        </p:sp>
        <p:sp>
          <p:nvSpPr>
            <p:cNvPr id="386" name="Rectangle 385"/>
            <p:cNvSpPr/>
            <p:nvPr/>
          </p:nvSpPr>
          <p:spPr>
            <a:xfrm>
              <a:off x="7140503" y="6152844"/>
              <a:ext cx="930709" cy="492443"/>
            </a:xfrm>
            <a:prstGeom prst="rect">
              <a:avLst/>
            </a:prstGeom>
          </p:spPr>
          <p:txBody>
            <a:bodyPr wrap="square">
              <a:spAutoFit/>
            </a:bodyPr>
            <a:lstStyle/>
            <a:p>
              <a:pPr>
                <a:defRPr/>
              </a:pPr>
              <a:r>
                <a:rPr lang="en-GB" sz="900" kern="0" dirty="0">
                  <a:solidFill>
                    <a:srgbClr val="BBE0E3">
                      <a:lumMod val="75000"/>
                    </a:srgbClr>
                  </a:solidFill>
                  <a:latin typeface="Arial"/>
                </a:rPr>
                <a:t>batch</a:t>
              </a:r>
              <a:r>
                <a:rPr lang="de-DE" sz="900" kern="0" dirty="0">
                  <a:solidFill>
                    <a:srgbClr val="BBE0E3">
                      <a:lumMod val="75000"/>
                    </a:srgbClr>
                  </a:solidFill>
                  <a:latin typeface="Arial"/>
                </a:rPr>
                <a:t> H 02.26</a:t>
              </a:r>
              <a:endParaRPr lang="en-GB" sz="900" kern="0" dirty="0">
                <a:solidFill>
                  <a:srgbClr val="BBE0E3">
                    <a:lumMod val="75000"/>
                  </a:srgbClr>
                </a:solidFill>
                <a:latin typeface="Arial"/>
              </a:endParaRPr>
            </a:p>
          </p:txBody>
        </p:sp>
        <p:sp>
          <p:nvSpPr>
            <p:cNvPr id="387" name="Rectangle 386"/>
            <p:cNvSpPr/>
            <p:nvPr/>
          </p:nvSpPr>
          <p:spPr>
            <a:xfrm>
              <a:off x="8377629" y="6155370"/>
              <a:ext cx="890969" cy="492443"/>
            </a:xfrm>
            <a:prstGeom prst="rect">
              <a:avLst/>
            </a:prstGeom>
          </p:spPr>
          <p:txBody>
            <a:bodyPr wrap="square">
              <a:spAutoFit/>
            </a:bodyPr>
            <a:lstStyle/>
            <a:p>
              <a:pPr>
                <a:defRPr/>
              </a:pPr>
              <a:r>
                <a:rPr lang="en-GB" sz="900" kern="0" dirty="0">
                  <a:solidFill>
                    <a:srgbClr val="BBE0E3">
                      <a:lumMod val="75000"/>
                    </a:srgbClr>
                  </a:solidFill>
                  <a:latin typeface="Arial"/>
                </a:rPr>
                <a:t>batch</a:t>
              </a:r>
              <a:r>
                <a:rPr lang="de-DE" sz="900" kern="0" dirty="0">
                  <a:solidFill>
                    <a:srgbClr val="BBE0E3">
                      <a:lumMod val="75000"/>
                    </a:srgbClr>
                  </a:solidFill>
                  <a:latin typeface="Arial"/>
                </a:rPr>
                <a:t> G 05.26</a:t>
              </a:r>
              <a:endParaRPr lang="en-GB" sz="900" kern="0" dirty="0">
                <a:solidFill>
                  <a:srgbClr val="BBE0E3">
                    <a:lumMod val="75000"/>
                  </a:srgbClr>
                </a:solidFill>
                <a:latin typeface="Arial"/>
              </a:endParaRPr>
            </a:p>
          </p:txBody>
        </p:sp>
        <p:cxnSp>
          <p:nvCxnSpPr>
            <p:cNvPr id="388" name="Straight Connector 387"/>
            <p:cNvCxnSpPr/>
            <p:nvPr/>
          </p:nvCxnSpPr>
          <p:spPr>
            <a:xfrm flipH="1">
              <a:off x="8328743" y="5385126"/>
              <a:ext cx="10302" cy="1144107"/>
            </a:xfrm>
            <a:prstGeom prst="line">
              <a:avLst/>
            </a:prstGeom>
            <a:noFill/>
            <a:ln w="9525" cap="flat" cmpd="sng" algn="ctr">
              <a:solidFill>
                <a:srgbClr val="B6DCDF"/>
              </a:solidFill>
              <a:prstDash val="dash"/>
            </a:ln>
            <a:effectLst/>
          </p:spPr>
        </p:cxnSp>
        <p:sp>
          <p:nvSpPr>
            <p:cNvPr id="389" name="Rectangle 388"/>
            <p:cNvSpPr/>
            <p:nvPr/>
          </p:nvSpPr>
          <p:spPr>
            <a:xfrm>
              <a:off x="8350837" y="5748822"/>
              <a:ext cx="775309" cy="292388"/>
            </a:xfrm>
            <a:prstGeom prst="rect">
              <a:avLst/>
            </a:prstGeom>
          </p:spPr>
          <p:txBody>
            <a:bodyPr wrap="square">
              <a:spAutoFit/>
            </a:bodyPr>
            <a:lstStyle/>
            <a:p>
              <a:pPr>
                <a:defRPr/>
              </a:pPr>
              <a:r>
                <a:rPr lang="de-DE" sz="825" b="1" kern="0" dirty="0">
                  <a:solidFill>
                    <a:srgbClr val="7030A0"/>
                  </a:solidFill>
                  <a:latin typeface="Arial"/>
                </a:rPr>
                <a:t>05.26</a:t>
              </a:r>
              <a:endParaRPr lang="en-GB" sz="825" b="1" kern="0" dirty="0">
                <a:solidFill>
                  <a:srgbClr val="7030A0"/>
                </a:solidFill>
                <a:latin typeface="Arial"/>
              </a:endParaRPr>
            </a:p>
          </p:txBody>
        </p:sp>
        <p:sp>
          <p:nvSpPr>
            <p:cNvPr id="398" name="Rectangle 397"/>
            <p:cNvSpPr/>
            <p:nvPr/>
          </p:nvSpPr>
          <p:spPr>
            <a:xfrm rot="596731">
              <a:off x="8359935" y="4811054"/>
              <a:ext cx="111276" cy="325948"/>
            </a:xfrm>
            <a:prstGeom prst="rect">
              <a:avLst/>
            </a:prstGeom>
            <a:solidFill>
              <a:srgbClr val="FFFFFF"/>
            </a:solidFill>
            <a:ln w="25400" cap="flat" cmpd="sng" algn="ctr">
              <a:noFill/>
              <a:prstDash val="solid"/>
            </a:ln>
            <a:effectLst/>
          </p:spPr>
          <p:txBody>
            <a:bodyPr rtlCol="0" anchor="ctr"/>
            <a:lstStyle/>
            <a:p>
              <a:pPr algn="ctr">
                <a:defRPr/>
              </a:pPr>
              <a:endParaRPr lang="en-GB" sz="1350" kern="0">
                <a:solidFill>
                  <a:srgbClr val="FFFFFF"/>
                </a:solidFill>
                <a:latin typeface="Arial"/>
              </a:endParaRPr>
            </a:p>
          </p:txBody>
        </p:sp>
        <p:sp>
          <p:nvSpPr>
            <p:cNvPr id="400" name="Rectangle 399"/>
            <p:cNvSpPr/>
            <p:nvPr/>
          </p:nvSpPr>
          <p:spPr>
            <a:xfrm>
              <a:off x="596682" y="6149650"/>
              <a:ext cx="1055677" cy="492443"/>
            </a:xfrm>
            <a:prstGeom prst="rect">
              <a:avLst/>
            </a:prstGeom>
          </p:spPr>
          <p:txBody>
            <a:bodyPr wrap="square">
              <a:spAutoFit/>
            </a:bodyPr>
            <a:lstStyle/>
            <a:p>
              <a:pPr>
                <a:defRPr/>
              </a:pPr>
              <a:r>
                <a:rPr lang="en-GB" sz="900" kern="0" dirty="0">
                  <a:solidFill>
                    <a:srgbClr val="BBE0E3">
                      <a:lumMod val="75000"/>
                    </a:srgbClr>
                  </a:solidFill>
                  <a:latin typeface="Arial"/>
                </a:rPr>
                <a:t>last batch</a:t>
              </a:r>
              <a:r>
                <a:rPr lang="de-DE" sz="900" kern="0" dirty="0">
                  <a:solidFill>
                    <a:srgbClr val="BBE0E3">
                      <a:lumMod val="75000"/>
                    </a:srgbClr>
                  </a:solidFill>
                  <a:latin typeface="Arial"/>
                </a:rPr>
                <a:t> W0 Dec-24 </a:t>
              </a:r>
              <a:endParaRPr lang="en-GB" sz="900" kern="0" dirty="0">
                <a:solidFill>
                  <a:srgbClr val="BBE0E3">
                    <a:lumMod val="75000"/>
                  </a:srgbClr>
                </a:solidFill>
                <a:latin typeface="Arial"/>
              </a:endParaRPr>
            </a:p>
          </p:txBody>
        </p:sp>
      </p:grpSp>
      <p:sp>
        <p:nvSpPr>
          <p:cNvPr id="414" name="Rectangle 413"/>
          <p:cNvSpPr/>
          <p:nvPr/>
        </p:nvSpPr>
        <p:spPr>
          <a:xfrm>
            <a:off x="4611817" y="2811822"/>
            <a:ext cx="2634054" cy="408189"/>
          </a:xfrm>
          <a:prstGeom prst="rect">
            <a:avLst/>
          </a:prstGeom>
        </p:spPr>
        <p:txBody>
          <a:bodyPr wrap="none">
            <a:spAutoFit/>
          </a:bodyPr>
          <a:lstStyle/>
          <a:p>
            <a:pPr>
              <a:lnSpc>
                <a:spcPts val="1275"/>
              </a:lnSpc>
              <a:defRPr/>
            </a:pPr>
            <a:r>
              <a:rPr lang="en-GB" sz="825" b="1" dirty="0">
                <a:solidFill>
                  <a:srgbClr val="BBE0E3">
                    <a:lumMod val="75000"/>
                  </a:srgbClr>
                </a:solidFill>
                <a:latin typeface="Arial"/>
              </a:rPr>
              <a:t>Delivery dates of local cryogenics boxes</a:t>
            </a:r>
          </a:p>
          <a:p>
            <a:pPr>
              <a:lnSpc>
                <a:spcPts val="1275"/>
              </a:lnSpc>
              <a:defRPr/>
            </a:pPr>
            <a:r>
              <a:rPr lang="en-GB" sz="825" b="1" dirty="0">
                <a:solidFill>
                  <a:srgbClr val="7030A0"/>
                </a:solidFill>
                <a:latin typeface="Arial"/>
              </a:rPr>
              <a:t>Local cryogenics sectors: installation completed</a:t>
            </a:r>
            <a:endParaRPr lang="en-GB" sz="825" b="1" dirty="0">
              <a:solidFill>
                <a:srgbClr val="000000"/>
              </a:solidFill>
              <a:latin typeface="Arial"/>
            </a:endParaRPr>
          </a:p>
        </p:txBody>
      </p:sp>
      <p:sp>
        <p:nvSpPr>
          <p:cNvPr id="415" name="Rectangle 414"/>
          <p:cNvSpPr/>
          <p:nvPr/>
        </p:nvSpPr>
        <p:spPr>
          <a:xfrm>
            <a:off x="1740192" y="4073068"/>
            <a:ext cx="581482" cy="219291"/>
          </a:xfrm>
          <a:prstGeom prst="rect">
            <a:avLst/>
          </a:prstGeom>
          <a:noFill/>
        </p:spPr>
        <p:txBody>
          <a:bodyPr wrap="square">
            <a:spAutoFit/>
          </a:bodyPr>
          <a:lstStyle/>
          <a:p>
            <a:pPr>
              <a:defRPr/>
            </a:pPr>
            <a:r>
              <a:rPr lang="de-DE" sz="825" b="1" dirty="0">
                <a:solidFill>
                  <a:srgbClr val="7030A0"/>
                </a:solidFill>
                <a:latin typeface="Arial"/>
              </a:rPr>
              <a:t>03.25</a:t>
            </a:r>
            <a:endParaRPr lang="en-GB" sz="825" b="1" dirty="0">
              <a:solidFill>
                <a:srgbClr val="7030A0"/>
              </a:solidFill>
              <a:latin typeface="Arial"/>
            </a:endParaRPr>
          </a:p>
        </p:txBody>
      </p:sp>
      <p:sp>
        <p:nvSpPr>
          <p:cNvPr id="7" name="Rectangle 6"/>
          <p:cNvSpPr/>
          <p:nvPr/>
        </p:nvSpPr>
        <p:spPr>
          <a:xfrm>
            <a:off x="4610493" y="1059224"/>
            <a:ext cx="3328785" cy="1223412"/>
          </a:xfrm>
          <a:prstGeom prst="rect">
            <a:avLst/>
          </a:prstGeom>
        </p:spPr>
        <p:txBody>
          <a:bodyPr wrap="square">
            <a:spAutoFit/>
          </a:bodyPr>
          <a:lstStyle/>
          <a:p>
            <a:r>
              <a:rPr lang="en-GB" sz="1050" dirty="0">
                <a:solidFill>
                  <a:prstClr val="black"/>
                </a:solidFill>
                <a:latin typeface="Arial"/>
              </a:rPr>
              <a:t>Tender running</a:t>
            </a:r>
          </a:p>
          <a:p>
            <a:r>
              <a:rPr lang="en-GB" sz="1050" dirty="0">
                <a:solidFill>
                  <a:prstClr val="black"/>
                </a:solidFill>
                <a:latin typeface="Arial"/>
              </a:rPr>
              <a:t>Deadline for offers: </a:t>
            </a:r>
            <a:r>
              <a:rPr lang="en-GB" sz="1050" dirty="0">
                <a:solidFill>
                  <a:srgbClr val="00B050"/>
                </a:solidFill>
                <a:latin typeface="Arial"/>
              </a:rPr>
              <a:t>23/10/2024</a:t>
            </a:r>
          </a:p>
          <a:p>
            <a:r>
              <a:rPr lang="en-GB" sz="1050" dirty="0">
                <a:solidFill>
                  <a:prstClr val="black"/>
                </a:solidFill>
                <a:latin typeface="Arial"/>
              </a:rPr>
              <a:t>Offers from 4 bidders (3 companies + 1 consortium)</a:t>
            </a:r>
          </a:p>
          <a:p>
            <a:r>
              <a:rPr lang="en-GB" sz="1050" dirty="0">
                <a:solidFill>
                  <a:prstClr val="black"/>
                </a:solidFill>
                <a:latin typeface="Arial"/>
              </a:rPr>
              <a:t>All qualified and well-known companies</a:t>
            </a:r>
          </a:p>
          <a:p>
            <a:r>
              <a:rPr lang="en-GB" sz="1050" dirty="0">
                <a:solidFill>
                  <a:prstClr val="black"/>
                </a:solidFill>
                <a:latin typeface="Arial"/>
              </a:rPr>
              <a:t>Requested schedule confirmed</a:t>
            </a:r>
          </a:p>
          <a:p>
            <a:r>
              <a:rPr lang="en-GB" sz="1050" dirty="0">
                <a:solidFill>
                  <a:prstClr val="black"/>
                </a:solidFill>
                <a:latin typeface="Arial"/>
              </a:rPr>
              <a:t>Negotiations starting</a:t>
            </a:r>
          </a:p>
          <a:p>
            <a:r>
              <a:rPr lang="en-GB" sz="1050" dirty="0">
                <a:solidFill>
                  <a:prstClr val="black"/>
                </a:solidFill>
                <a:latin typeface="Arial"/>
              </a:rPr>
              <a:t>Risk of  FAIR internal competition with </a:t>
            </a:r>
            <a:r>
              <a:rPr lang="en-GB" sz="1050" dirty="0" err="1">
                <a:solidFill>
                  <a:prstClr val="black"/>
                </a:solidFill>
                <a:latin typeface="Arial"/>
              </a:rPr>
              <a:t>cryo</a:t>
            </a:r>
            <a:r>
              <a:rPr lang="en-GB" sz="1050" dirty="0">
                <a:solidFill>
                  <a:prstClr val="black"/>
                </a:solidFill>
                <a:latin typeface="Arial"/>
              </a:rPr>
              <a:t> tenders</a:t>
            </a:r>
          </a:p>
        </p:txBody>
      </p:sp>
      <p:sp>
        <p:nvSpPr>
          <p:cNvPr id="421" name="Ellipse 10"/>
          <p:cNvSpPr/>
          <p:nvPr/>
        </p:nvSpPr>
        <p:spPr>
          <a:xfrm>
            <a:off x="4252362" y="1103708"/>
            <a:ext cx="139645" cy="135000"/>
          </a:xfrm>
          <a:prstGeom prst="ellipse">
            <a:avLst/>
          </a:prstGeom>
          <a:solidFill>
            <a:srgbClr val="E7E2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defRPr/>
            </a:pPr>
            <a:endParaRPr lang="de-DE" sz="1350">
              <a:solidFill>
                <a:prstClr val="white"/>
              </a:solidFill>
              <a:latin typeface="Arial"/>
            </a:endParaRPr>
          </a:p>
        </p:txBody>
      </p:sp>
      <p:sp>
        <p:nvSpPr>
          <p:cNvPr id="426" name="Rectangle 425"/>
          <p:cNvSpPr/>
          <p:nvPr/>
        </p:nvSpPr>
        <p:spPr>
          <a:xfrm>
            <a:off x="7909566" y="3486385"/>
            <a:ext cx="61722" cy="4372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prstClr val="white"/>
              </a:solidFill>
              <a:latin typeface="Arial"/>
            </a:endParaRPr>
          </a:p>
        </p:txBody>
      </p:sp>
      <p:sp>
        <p:nvSpPr>
          <p:cNvPr id="427" name="Rectangle 426"/>
          <p:cNvSpPr/>
          <p:nvPr/>
        </p:nvSpPr>
        <p:spPr>
          <a:xfrm>
            <a:off x="1174735" y="2637384"/>
            <a:ext cx="6734831" cy="1991368"/>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prstClr val="white"/>
              </a:solidFill>
              <a:latin typeface="Arial"/>
            </a:endParaRPr>
          </a:p>
        </p:txBody>
      </p:sp>
      <p:sp>
        <p:nvSpPr>
          <p:cNvPr id="428" name="Rectangle 427"/>
          <p:cNvSpPr/>
          <p:nvPr/>
        </p:nvSpPr>
        <p:spPr>
          <a:xfrm>
            <a:off x="1360094" y="2484338"/>
            <a:ext cx="3573725" cy="369332"/>
          </a:xfrm>
          <a:prstGeom prst="rect">
            <a:avLst/>
          </a:prstGeom>
          <a:solidFill>
            <a:schemeClr val="bg1"/>
          </a:solidFill>
        </p:spPr>
        <p:txBody>
          <a:bodyPr wrap="square">
            <a:spAutoFit/>
          </a:bodyPr>
          <a:lstStyle/>
          <a:p>
            <a:r>
              <a:rPr lang="en-US" b="1" dirty="0">
                <a:solidFill>
                  <a:srgbClr val="333333"/>
                </a:solidFill>
                <a:latin typeface="Arial"/>
                <a:cs typeface="Arial"/>
              </a:rPr>
              <a:t>Overview tenders LC branches</a:t>
            </a:r>
            <a:endParaRPr lang="en-GB" sz="1350" dirty="0">
              <a:solidFill>
                <a:prstClr val="black"/>
              </a:solidFill>
              <a:latin typeface="Arial"/>
            </a:endParaRPr>
          </a:p>
        </p:txBody>
      </p:sp>
      <p:sp>
        <p:nvSpPr>
          <p:cNvPr id="87" name="TextBox 86"/>
          <p:cNvSpPr txBox="1"/>
          <p:nvPr/>
        </p:nvSpPr>
        <p:spPr>
          <a:xfrm>
            <a:off x="3869041" y="1073904"/>
            <a:ext cx="311852" cy="184666"/>
          </a:xfrm>
          <a:prstGeom prst="rect">
            <a:avLst/>
          </a:prstGeom>
          <a:ln>
            <a:solidFill>
              <a:schemeClr val="tx1"/>
            </a:solidFill>
          </a:ln>
        </p:spPr>
        <p:txBody>
          <a:bodyPr vert="horz" wrap="square" lIns="68580" tIns="34290" rIns="68580" bIns="34290" rtlCol="0" anchor="t">
            <a:spAutoFit/>
          </a:bodyPr>
          <a:lstStyle/>
          <a:p>
            <a:r>
              <a:rPr lang="de-DE" sz="750" dirty="0">
                <a:solidFill>
                  <a:prstClr val="black"/>
                </a:solidFill>
                <a:latin typeface="Arial"/>
              </a:rPr>
              <a:t>CE</a:t>
            </a:r>
            <a:endParaRPr lang="en-GB" sz="750" dirty="0">
              <a:solidFill>
                <a:prstClr val="black"/>
              </a:solidFill>
              <a:latin typeface="Arial"/>
            </a:endParaRPr>
          </a:p>
        </p:txBody>
      </p:sp>
      <p:sp>
        <p:nvSpPr>
          <p:cNvPr id="88" name="Rectangle 87"/>
          <p:cNvSpPr/>
          <p:nvPr/>
        </p:nvSpPr>
        <p:spPr>
          <a:xfrm>
            <a:off x="1360096" y="2167299"/>
            <a:ext cx="3125069" cy="230832"/>
          </a:xfrm>
          <a:prstGeom prst="rect">
            <a:avLst/>
          </a:prstGeom>
          <a:ln>
            <a:solidFill>
              <a:schemeClr val="tx1"/>
            </a:solidFill>
          </a:ln>
        </p:spPr>
        <p:txBody>
          <a:bodyPr wrap="square">
            <a:spAutoFit/>
          </a:bodyPr>
          <a:lstStyle/>
          <a:p>
            <a:r>
              <a:rPr lang="en-GB" sz="900" dirty="0">
                <a:solidFill>
                  <a:prstClr val="black"/>
                </a:solidFill>
                <a:latin typeface="Arial"/>
              </a:rPr>
              <a:t>Still to be tendered: jumpers of branches M, H, G</a:t>
            </a:r>
            <a:endParaRPr lang="en-GB" sz="1350" dirty="0">
              <a:solidFill>
                <a:prstClr val="black"/>
              </a:solidFill>
              <a:latin typeface="Arial"/>
            </a:endParaRPr>
          </a:p>
        </p:txBody>
      </p:sp>
    </p:spTree>
    <p:extLst>
      <p:ext uri="{BB962C8B-B14F-4D97-AF65-F5344CB8AC3E}">
        <p14:creationId xmlns:p14="http://schemas.microsoft.com/office/powerpoint/2010/main" val="1780272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F970662-55C0-412B-A681-461E68C88F42}"/>
              </a:ext>
            </a:extLst>
          </p:cNvPr>
          <p:cNvGrpSpPr/>
          <p:nvPr/>
        </p:nvGrpSpPr>
        <p:grpSpPr>
          <a:xfrm>
            <a:off x="-3" y="-3"/>
            <a:ext cx="9134829" cy="3267146"/>
            <a:chOff x="-4" y="-5"/>
            <a:chExt cx="12179772" cy="4356195"/>
          </a:xfrm>
        </p:grpSpPr>
        <p:pic>
          <p:nvPicPr>
            <p:cNvPr id="15" name="Picture 14">
              <a:extLst>
                <a:ext uri="{FF2B5EF4-FFF2-40B4-BE49-F238E27FC236}">
                  <a16:creationId xmlns:a16="http://schemas.microsoft.com/office/drawing/2014/main" id="{DE9C8EDE-5649-4F43-AD54-61EBD9CFBE1B}"/>
                </a:ext>
              </a:extLst>
            </p:cNvPr>
            <p:cNvPicPr>
              <a:picLocks noChangeAspect="1"/>
            </p:cNvPicPr>
            <p:nvPr/>
          </p:nvPicPr>
          <p:blipFill rotWithShape="1">
            <a:blip r:embed="rId2"/>
            <a:srcRect l="3402" r="13325" b="24660"/>
            <a:stretch/>
          </p:blipFill>
          <p:spPr>
            <a:xfrm>
              <a:off x="-4" y="-5"/>
              <a:ext cx="12146687" cy="3861335"/>
            </a:xfrm>
            <a:prstGeom prst="rect">
              <a:avLst/>
            </a:prstGeom>
          </p:spPr>
        </p:pic>
        <p:sp>
          <p:nvSpPr>
            <p:cNvPr id="17" name="Rectangle 16">
              <a:extLst>
                <a:ext uri="{FF2B5EF4-FFF2-40B4-BE49-F238E27FC236}">
                  <a16:creationId xmlns:a16="http://schemas.microsoft.com/office/drawing/2014/main" id="{EE00F7CD-3A18-49DF-90A0-6AA6C2AF6FBE}"/>
                </a:ext>
              </a:extLst>
            </p:cNvPr>
            <p:cNvSpPr/>
            <p:nvPr/>
          </p:nvSpPr>
          <p:spPr>
            <a:xfrm>
              <a:off x="7448689" y="0"/>
              <a:ext cx="2716502" cy="2002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54BFF79A-3C6F-4C60-A538-5DA5AD8A49A0}"/>
                </a:ext>
              </a:extLst>
            </p:cNvPr>
            <p:cNvSpPr/>
            <p:nvPr/>
          </p:nvSpPr>
          <p:spPr>
            <a:xfrm>
              <a:off x="9463266" y="0"/>
              <a:ext cx="2716502" cy="2122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CCC5D76A-A955-4C15-BDF8-2687F4BC0C71}"/>
                </a:ext>
              </a:extLst>
            </p:cNvPr>
            <p:cNvSpPr/>
            <p:nvPr/>
          </p:nvSpPr>
          <p:spPr>
            <a:xfrm>
              <a:off x="10111796" y="1675285"/>
              <a:ext cx="2060181" cy="1067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1CE3B328-3366-4035-9433-C9CCC4B1A550}"/>
                </a:ext>
              </a:extLst>
            </p:cNvPr>
            <p:cNvSpPr/>
            <p:nvPr/>
          </p:nvSpPr>
          <p:spPr>
            <a:xfrm>
              <a:off x="7407530" y="3022412"/>
              <a:ext cx="2060181" cy="1067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51F59B5F-62D5-45D9-A7E3-B6890707B46C}"/>
                </a:ext>
              </a:extLst>
            </p:cNvPr>
            <p:cNvSpPr/>
            <p:nvPr/>
          </p:nvSpPr>
          <p:spPr>
            <a:xfrm>
              <a:off x="8247399" y="3288277"/>
              <a:ext cx="2060181" cy="1067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Date Placeholder 1">
            <a:extLst>
              <a:ext uri="{FF2B5EF4-FFF2-40B4-BE49-F238E27FC236}">
                <a16:creationId xmlns:a16="http://schemas.microsoft.com/office/drawing/2014/main" id="{8590F7E6-D405-4243-B86B-ABB3C3172974}"/>
              </a:ext>
            </a:extLst>
          </p:cNvPr>
          <p:cNvSpPr>
            <a:spLocks noGrp="1"/>
          </p:cNvSpPr>
          <p:nvPr>
            <p:ph type="dt" sz="half" idx="2"/>
          </p:nvPr>
        </p:nvSpPr>
        <p:spPr/>
        <p:txBody>
          <a:bodyPr/>
          <a:lstStyle/>
          <a:p>
            <a:r>
              <a:rPr lang="en-US"/>
              <a:t>11.11.24</a:t>
            </a:r>
            <a:endParaRPr lang="de-DE" dirty="0"/>
          </a:p>
        </p:txBody>
      </p:sp>
      <p:sp>
        <p:nvSpPr>
          <p:cNvPr id="3" name="Footer Placeholder 2">
            <a:extLst>
              <a:ext uri="{FF2B5EF4-FFF2-40B4-BE49-F238E27FC236}">
                <a16:creationId xmlns:a16="http://schemas.microsoft.com/office/drawing/2014/main" id="{AE689D87-A128-43CA-8774-8137374D98DA}"/>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4" name="Slide Number Placeholder 3">
            <a:extLst>
              <a:ext uri="{FF2B5EF4-FFF2-40B4-BE49-F238E27FC236}">
                <a16:creationId xmlns:a16="http://schemas.microsoft.com/office/drawing/2014/main" id="{7169CED7-8C6A-4AF9-9C5A-9D1E0E029197}"/>
              </a:ext>
            </a:extLst>
          </p:cNvPr>
          <p:cNvSpPr>
            <a:spLocks noGrp="1"/>
          </p:cNvSpPr>
          <p:nvPr>
            <p:ph type="sldNum" sz="quarter" idx="12"/>
          </p:nvPr>
        </p:nvSpPr>
        <p:spPr/>
        <p:txBody>
          <a:bodyPr/>
          <a:lstStyle/>
          <a:p>
            <a:fld id="{125CBDDA-5CCF-8748-8988-9DC6C8981774}" type="slidenum">
              <a:rPr lang="de-DE" smtClean="0"/>
              <a:t>43</a:t>
            </a:fld>
            <a:endParaRPr lang="de-DE"/>
          </a:p>
        </p:txBody>
      </p:sp>
    </p:spTree>
    <p:extLst>
      <p:ext uri="{BB962C8B-B14F-4D97-AF65-F5344CB8AC3E}">
        <p14:creationId xmlns:p14="http://schemas.microsoft.com/office/powerpoint/2010/main" val="2033521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Super-FRS – NUSTAR : no coupling hypothesis</a:t>
            </a:r>
          </a:p>
        </p:txBody>
      </p:sp>
      <p:sp>
        <p:nvSpPr>
          <p:cNvPr id="3" name="Content Placeholder 2"/>
          <p:cNvSpPr>
            <a:spLocks noGrp="1"/>
          </p:cNvSpPr>
          <p:nvPr>
            <p:ph idx="1"/>
          </p:nvPr>
        </p:nvSpPr>
        <p:spPr>
          <a:xfrm>
            <a:off x="317637" y="1088017"/>
            <a:ext cx="8420176" cy="1357472"/>
          </a:xfrm>
        </p:spPr>
        <p:txBody>
          <a:bodyPr/>
          <a:lstStyle/>
          <a:p>
            <a:r>
              <a:rPr lang="en-US" dirty="0"/>
              <a:t>SFRS runs “isomer tagger” at FHF2 during its commissioning</a:t>
            </a:r>
          </a:p>
          <a:p>
            <a:r>
              <a:rPr lang="en-US" dirty="0"/>
              <a:t>last setting is an “isomer tagger” for NUSTAR experiment</a:t>
            </a:r>
          </a:p>
          <a:p>
            <a:r>
              <a:rPr lang="en-US" dirty="0"/>
              <a:t>remove isomer tagger</a:t>
            </a:r>
          </a:p>
          <a:p>
            <a:r>
              <a:rPr lang="en-US" dirty="0"/>
              <a:t>install NUSTAR setup</a:t>
            </a:r>
          </a:p>
        </p:txBody>
      </p:sp>
      <p:sp>
        <p:nvSpPr>
          <p:cNvPr id="4" name="Slide Number Placeholder 3"/>
          <p:cNvSpPr>
            <a:spLocks noGrp="1"/>
          </p:cNvSpPr>
          <p:nvPr>
            <p:ph type="sldNum" sz="quarter" idx="12"/>
          </p:nvPr>
        </p:nvSpPr>
        <p:spPr/>
        <p:txBody>
          <a:bodyPr/>
          <a:lstStyle/>
          <a:p>
            <a:fld id="{125CBDDA-5CCF-8748-8988-9DC6C8981774}" type="slidenum">
              <a:rPr lang="de-DE" smtClean="0"/>
              <a:t>44</a:t>
            </a:fld>
            <a:endParaRPr lang="de-DE"/>
          </a:p>
        </p:txBody>
      </p:sp>
      <p:sp>
        <p:nvSpPr>
          <p:cNvPr id="5" name="Date Placeholder 4"/>
          <p:cNvSpPr>
            <a:spLocks noGrp="1"/>
          </p:cNvSpPr>
          <p:nvPr>
            <p:ph type="dt" sz="half" idx="2"/>
          </p:nvPr>
        </p:nvSpPr>
        <p:spPr/>
        <p:txBody>
          <a:bodyPr/>
          <a:lstStyle/>
          <a:p>
            <a:r>
              <a:rPr lang="en-US"/>
              <a:t>11.11.24</a:t>
            </a:r>
            <a:endParaRPr lang="de-DE" dirty="0"/>
          </a:p>
        </p:txBody>
      </p:sp>
      <p:sp>
        <p:nvSpPr>
          <p:cNvPr id="6" name="Footer Placeholder 5"/>
          <p:cNvSpPr>
            <a:spLocks noGrp="1"/>
          </p:cNvSpPr>
          <p:nvPr>
            <p:ph type="ftr" sz="quarter" idx="3"/>
          </p:nvPr>
        </p:nvSpPr>
        <p:spPr/>
        <p:txBody>
          <a:bodyPr/>
          <a:lstStyle/>
          <a:p>
            <a:pPr algn="l"/>
            <a:r>
              <a:rPr lang="de-DE"/>
              <a:t>Stephane Pietri SFS/SFR, Control Workshop 2024</a:t>
            </a:r>
            <a:endParaRPr lang="de-DE" dirty="0"/>
          </a:p>
        </p:txBody>
      </p:sp>
      <p:graphicFrame>
        <p:nvGraphicFramePr>
          <p:cNvPr id="7" name="Table 6"/>
          <p:cNvGraphicFramePr>
            <a:graphicFrameLocks noGrp="1"/>
          </p:cNvGraphicFramePr>
          <p:nvPr>
            <p:extLst>
              <p:ext uri="{D42A27DB-BD31-4B8C-83A1-F6EECF244321}">
                <p14:modId xmlns:p14="http://schemas.microsoft.com/office/powerpoint/2010/main" val="1461674760"/>
              </p:ext>
            </p:extLst>
          </p:nvPr>
        </p:nvGraphicFramePr>
        <p:xfrm>
          <a:off x="824021" y="2445489"/>
          <a:ext cx="7559748" cy="1832610"/>
        </p:xfrm>
        <a:graphic>
          <a:graphicData uri="http://schemas.openxmlformats.org/drawingml/2006/table">
            <a:tbl>
              <a:tblPr firstRow="1" bandRow="1">
                <a:tableStyleId>{2D5ABB26-0587-4C30-8999-92F81FD0307C}</a:tableStyleId>
              </a:tblPr>
              <a:tblGrid>
                <a:gridCol w="3779874">
                  <a:extLst>
                    <a:ext uri="{9D8B030D-6E8A-4147-A177-3AD203B41FA5}">
                      <a16:colId xmlns:a16="http://schemas.microsoft.com/office/drawing/2014/main" val="270680600"/>
                    </a:ext>
                  </a:extLst>
                </a:gridCol>
                <a:gridCol w="3779874">
                  <a:extLst>
                    <a:ext uri="{9D8B030D-6E8A-4147-A177-3AD203B41FA5}">
                      <a16:colId xmlns:a16="http://schemas.microsoft.com/office/drawing/2014/main" val="3934946535"/>
                    </a:ext>
                  </a:extLst>
                </a:gridCol>
              </a:tblGrid>
              <a:tr h="278130">
                <a:tc>
                  <a:txBody>
                    <a:bodyPr/>
                    <a:lstStyle/>
                    <a:p>
                      <a:pPr algn="ctr"/>
                      <a:r>
                        <a:rPr lang="en-US" sz="1800" b="1" dirty="0">
                          <a:solidFill>
                            <a:srgbClr val="00B050"/>
                          </a:solidFill>
                        </a:rPr>
                        <a:t>☺</a:t>
                      </a:r>
                    </a:p>
                  </a:txBody>
                  <a:tcPr marL="68580" marR="68580" marT="34290" marB="34290"/>
                </a:tc>
                <a:tc>
                  <a:txBody>
                    <a:bodyPr/>
                    <a:lstStyle/>
                    <a:p>
                      <a:pPr algn="ctr"/>
                      <a:r>
                        <a:rPr lang="en-US" sz="1000" b="1" dirty="0">
                          <a:solidFill>
                            <a:srgbClr val="FF0000"/>
                          </a:solidFill>
                        </a:rPr>
                        <a:t>☹</a:t>
                      </a:r>
                    </a:p>
                  </a:txBody>
                  <a:tcPr marL="68580" marR="68580" marT="34290" marB="34290"/>
                </a:tc>
                <a:extLst>
                  <a:ext uri="{0D108BD9-81ED-4DB2-BD59-A6C34878D82A}">
                    <a16:rowId xmlns:a16="http://schemas.microsoft.com/office/drawing/2014/main" val="3764766135"/>
                  </a:ext>
                </a:extLst>
              </a:tr>
              <a:tr h="278130">
                <a:tc>
                  <a:txBody>
                    <a:bodyPr/>
                    <a:lstStyle/>
                    <a:p>
                      <a:pPr algn="ctr"/>
                      <a:r>
                        <a:rPr lang="en-US" sz="1000" dirty="0">
                          <a:solidFill>
                            <a:srgbClr val="00B050"/>
                          </a:solidFill>
                        </a:rPr>
                        <a:t>Clear separation of</a:t>
                      </a:r>
                      <a:r>
                        <a:rPr lang="en-US" sz="1000" baseline="0" dirty="0">
                          <a:solidFill>
                            <a:srgbClr val="00B050"/>
                          </a:solidFill>
                        </a:rPr>
                        <a:t> goals</a:t>
                      </a:r>
                      <a:endParaRPr lang="en-US" sz="1000" dirty="0">
                        <a:solidFill>
                          <a:srgbClr val="00B050"/>
                        </a:solidFill>
                      </a:endParaRPr>
                    </a:p>
                  </a:txBody>
                  <a:tcPr marL="68580" marR="68580" marT="34290" marB="34290"/>
                </a:tc>
                <a:tc>
                  <a:txBody>
                    <a:bodyPr/>
                    <a:lstStyle/>
                    <a:p>
                      <a:pPr algn="ctr"/>
                      <a:r>
                        <a:rPr lang="en-US" sz="1000" dirty="0">
                          <a:solidFill>
                            <a:srgbClr val="FF0000"/>
                          </a:solidFill>
                        </a:rPr>
                        <a:t>not nice</a:t>
                      </a:r>
                      <a:r>
                        <a:rPr lang="en-US" sz="1000" baseline="0" dirty="0">
                          <a:solidFill>
                            <a:srgbClr val="FF0000"/>
                          </a:solidFill>
                        </a:rPr>
                        <a:t> in spirit of cooperation</a:t>
                      </a:r>
                      <a:endParaRPr lang="en-US" sz="1000" dirty="0">
                        <a:solidFill>
                          <a:srgbClr val="FF0000"/>
                        </a:solidFill>
                      </a:endParaRPr>
                    </a:p>
                  </a:txBody>
                  <a:tcPr marL="68580" marR="68580" marT="34290" marB="34290"/>
                </a:tc>
                <a:extLst>
                  <a:ext uri="{0D108BD9-81ED-4DB2-BD59-A6C34878D82A}">
                    <a16:rowId xmlns:a16="http://schemas.microsoft.com/office/drawing/2014/main" val="1865110437"/>
                  </a:ext>
                </a:extLst>
              </a:tr>
              <a:tr h="278130">
                <a:tc>
                  <a:txBody>
                    <a:bodyPr/>
                    <a:lstStyle/>
                    <a:p>
                      <a:pPr algn="ctr"/>
                      <a:r>
                        <a:rPr lang="en-US" sz="1000" dirty="0">
                          <a:solidFill>
                            <a:srgbClr val="00B050"/>
                          </a:solidFill>
                        </a:rPr>
                        <a:t>Low man power need from NUSTAR side (short</a:t>
                      </a:r>
                      <a:r>
                        <a:rPr lang="en-US" sz="1000" baseline="0" dirty="0">
                          <a:solidFill>
                            <a:srgbClr val="00B050"/>
                          </a:solidFill>
                        </a:rPr>
                        <a:t> period)</a:t>
                      </a:r>
                    </a:p>
                  </a:txBody>
                  <a:tcPr marL="68580" marR="68580" marT="34290" marB="34290"/>
                </a:tc>
                <a:tc>
                  <a:txBody>
                    <a:bodyPr/>
                    <a:lstStyle/>
                    <a:p>
                      <a:pPr algn="ctr"/>
                      <a:r>
                        <a:rPr lang="en-US" sz="1000" dirty="0">
                          <a:solidFill>
                            <a:srgbClr val="FF0000"/>
                          </a:solidFill>
                        </a:rPr>
                        <a:t>Still need</a:t>
                      </a:r>
                      <a:r>
                        <a:rPr lang="en-US" sz="1000" baseline="0" dirty="0">
                          <a:solidFill>
                            <a:srgbClr val="FF0000"/>
                          </a:solidFill>
                        </a:rPr>
                        <a:t> to tune implantation after Super-FRS commissioning</a:t>
                      </a:r>
                      <a:endParaRPr lang="en-US" sz="1000" dirty="0">
                        <a:solidFill>
                          <a:srgbClr val="FF0000"/>
                        </a:solidFill>
                      </a:endParaRPr>
                    </a:p>
                  </a:txBody>
                  <a:tcPr marL="68580" marR="68580" marT="34290" marB="34290"/>
                </a:tc>
                <a:extLst>
                  <a:ext uri="{0D108BD9-81ED-4DB2-BD59-A6C34878D82A}">
                    <a16:rowId xmlns:a16="http://schemas.microsoft.com/office/drawing/2014/main" val="2270753030"/>
                  </a:ext>
                </a:extLst>
              </a:tr>
              <a:tr h="377190">
                <a:tc>
                  <a:txBody>
                    <a:bodyPr/>
                    <a:lstStyle/>
                    <a:p>
                      <a:pPr algn="ctr"/>
                      <a:r>
                        <a:rPr lang="en-US" sz="1000" dirty="0">
                          <a:solidFill>
                            <a:srgbClr val="00B050"/>
                          </a:solidFill>
                        </a:rPr>
                        <a:t>Limited risk to damage</a:t>
                      </a:r>
                      <a:r>
                        <a:rPr lang="en-US" sz="1000" baseline="0" dirty="0">
                          <a:solidFill>
                            <a:srgbClr val="00B050"/>
                          </a:solidFill>
                        </a:rPr>
                        <a:t> NUSTAR unique equipment</a:t>
                      </a:r>
                      <a:endParaRPr lang="en-US" sz="1000" dirty="0">
                        <a:solidFill>
                          <a:srgbClr val="00B050"/>
                        </a:solidFill>
                      </a:endParaRPr>
                    </a:p>
                  </a:txBody>
                  <a:tcPr marL="68580" marR="68580" marT="34290" marB="34290"/>
                </a:tc>
                <a:tc>
                  <a:txBody>
                    <a:bodyPr/>
                    <a:lstStyle/>
                    <a:p>
                      <a:pPr algn="ctr"/>
                      <a:r>
                        <a:rPr lang="en-US" sz="1000" b="1" dirty="0">
                          <a:solidFill>
                            <a:srgbClr val="FF0000"/>
                          </a:solidFill>
                        </a:rPr>
                        <a:t>Still need to do the NUSTAR in beam commissioning (only one</a:t>
                      </a:r>
                      <a:r>
                        <a:rPr lang="en-US" sz="1000" b="1" baseline="0" dirty="0">
                          <a:solidFill>
                            <a:srgbClr val="FF0000"/>
                          </a:solidFill>
                        </a:rPr>
                        <a:t> region or full </a:t>
                      </a:r>
                      <a:r>
                        <a:rPr lang="en-US" sz="1000" b="1" baseline="0" dirty="0" err="1">
                          <a:solidFill>
                            <a:srgbClr val="FF0000"/>
                          </a:solidFill>
                        </a:rPr>
                        <a:t>rescalling</a:t>
                      </a:r>
                      <a:r>
                        <a:rPr lang="en-US" sz="1000" b="1" baseline="0" dirty="0">
                          <a:solidFill>
                            <a:srgbClr val="FF0000"/>
                          </a:solidFill>
                        </a:rPr>
                        <a:t>)</a:t>
                      </a:r>
                      <a:endParaRPr lang="en-US" sz="1000" b="1" dirty="0">
                        <a:solidFill>
                          <a:srgbClr val="FF0000"/>
                        </a:solidFill>
                      </a:endParaRPr>
                    </a:p>
                  </a:txBody>
                  <a:tcPr marL="68580" marR="68580" marT="34290" marB="34290"/>
                </a:tc>
                <a:extLst>
                  <a:ext uri="{0D108BD9-81ED-4DB2-BD59-A6C34878D82A}">
                    <a16:rowId xmlns:a16="http://schemas.microsoft.com/office/drawing/2014/main" val="2363089429"/>
                  </a:ext>
                </a:extLst>
              </a:tr>
              <a:tr h="278130">
                <a:tc>
                  <a:txBody>
                    <a:bodyPr/>
                    <a:lstStyle/>
                    <a:p>
                      <a:pPr algn="ctr"/>
                      <a:endParaRPr lang="en-US" sz="1000"/>
                    </a:p>
                  </a:txBody>
                  <a:tcPr marL="68580" marR="68580" marT="34290" marB="34290"/>
                </a:tc>
                <a:tc>
                  <a:txBody>
                    <a:bodyPr/>
                    <a:lstStyle/>
                    <a:p>
                      <a:pPr algn="ctr"/>
                      <a:endParaRPr lang="en-US" sz="1000" dirty="0"/>
                    </a:p>
                  </a:txBody>
                  <a:tcPr marL="68580" marR="68580" marT="34290" marB="34290"/>
                </a:tc>
                <a:extLst>
                  <a:ext uri="{0D108BD9-81ED-4DB2-BD59-A6C34878D82A}">
                    <a16:rowId xmlns:a16="http://schemas.microsoft.com/office/drawing/2014/main" val="3990109693"/>
                  </a:ext>
                </a:extLst>
              </a:tr>
              <a:tr h="278130">
                <a:tc>
                  <a:txBody>
                    <a:bodyPr/>
                    <a:lstStyle/>
                    <a:p>
                      <a:pPr algn="ctr"/>
                      <a:endParaRPr lang="en-US" sz="1000"/>
                    </a:p>
                  </a:txBody>
                  <a:tcPr marL="68580" marR="68580" marT="34290" marB="34290"/>
                </a:tc>
                <a:tc>
                  <a:txBody>
                    <a:bodyPr/>
                    <a:lstStyle/>
                    <a:p>
                      <a:pPr algn="ctr"/>
                      <a:endParaRPr lang="en-US" sz="1000" dirty="0"/>
                    </a:p>
                  </a:txBody>
                  <a:tcPr marL="68580" marR="68580" marT="34290" marB="34290"/>
                </a:tc>
                <a:extLst>
                  <a:ext uri="{0D108BD9-81ED-4DB2-BD59-A6C34878D82A}">
                    <a16:rowId xmlns:a16="http://schemas.microsoft.com/office/drawing/2014/main" val="3630217989"/>
                  </a:ext>
                </a:extLst>
              </a:tr>
            </a:tbl>
          </a:graphicData>
        </a:graphic>
      </p:graphicFrame>
      <p:sp>
        <p:nvSpPr>
          <p:cNvPr id="8" name="Rectangle 7"/>
          <p:cNvSpPr/>
          <p:nvPr/>
        </p:nvSpPr>
        <p:spPr>
          <a:xfrm>
            <a:off x="1212115" y="4662375"/>
            <a:ext cx="4938823" cy="159488"/>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p:cNvSpPr/>
          <p:nvPr/>
        </p:nvSpPr>
        <p:spPr>
          <a:xfrm>
            <a:off x="6150938" y="4662375"/>
            <a:ext cx="909084" cy="1594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TextBox 9"/>
          <p:cNvSpPr txBox="1"/>
          <p:nvPr/>
        </p:nvSpPr>
        <p:spPr>
          <a:xfrm>
            <a:off x="1493875" y="4407195"/>
            <a:ext cx="600164" cy="276999"/>
          </a:xfrm>
          <a:prstGeom prst="rect">
            <a:avLst/>
          </a:prstGeom>
        </p:spPr>
        <p:txBody>
          <a:bodyPr vert="horz" wrap="none" lIns="68580" tIns="34290" rIns="68580" bIns="34290" rtlCol="0" anchor="t">
            <a:spAutoFit/>
          </a:bodyPr>
          <a:lstStyle/>
          <a:p>
            <a:r>
              <a:rPr lang="en-US" sz="1350" dirty="0">
                <a:solidFill>
                  <a:srgbClr val="00B050"/>
                </a:solidFill>
              </a:rPr>
              <a:t>SFRS</a:t>
            </a:r>
          </a:p>
        </p:txBody>
      </p:sp>
      <p:sp>
        <p:nvSpPr>
          <p:cNvPr id="11" name="TextBox 10"/>
          <p:cNvSpPr txBox="1"/>
          <p:nvPr/>
        </p:nvSpPr>
        <p:spPr>
          <a:xfrm>
            <a:off x="6305112" y="4407195"/>
            <a:ext cx="837409" cy="276999"/>
          </a:xfrm>
          <a:prstGeom prst="rect">
            <a:avLst/>
          </a:prstGeom>
        </p:spPr>
        <p:txBody>
          <a:bodyPr vert="horz" wrap="none" lIns="68580" tIns="34290" rIns="68580" bIns="34290" rtlCol="0" anchor="t">
            <a:spAutoFit/>
          </a:bodyPr>
          <a:lstStyle/>
          <a:p>
            <a:r>
              <a:rPr lang="en-US" sz="1350" dirty="0">
                <a:solidFill>
                  <a:schemeClr val="accent6">
                    <a:lumMod val="75000"/>
                  </a:schemeClr>
                </a:solidFill>
              </a:rPr>
              <a:t>NUSTAR</a:t>
            </a:r>
          </a:p>
        </p:txBody>
      </p:sp>
    </p:spTree>
    <p:extLst>
      <p:ext uri="{BB962C8B-B14F-4D97-AF65-F5344CB8AC3E}">
        <p14:creationId xmlns:p14="http://schemas.microsoft.com/office/powerpoint/2010/main" val="329659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Super-FRS – NUSTAR: high coupling hypothesis</a:t>
            </a:r>
          </a:p>
        </p:txBody>
      </p:sp>
      <p:sp>
        <p:nvSpPr>
          <p:cNvPr id="3" name="Content Placeholder 2"/>
          <p:cNvSpPr>
            <a:spLocks noGrp="1"/>
          </p:cNvSpPr>
          <p:nvPr>
            <p:ph idx="1"/>
          </p:nvPr>
        </p:nvSpPr>
        <p:spPr/>
        <p:txBody>
          <a:bodyPr/>
          <a:lstStyle/>
          <a:p>
            <a:r>
              <a:rPr lang="en-US" dirty="0"/>
              <a:t>if several beams, to better characterize detector, several small experiments(?)</a:t>
            </a:r>
          </a:p>
          <a:p>
            <a:r>
              <a:rPr lang="en-US" dirty="0"/>
              <a:t>as soon as we are “safe” in beam handling, we could move in NUSTAR setup</a:t>
            </a:r>
          </a:p>
          <a:p>
            <a:r>
              <a:rPr lang="en-US" dirty="0"/>
              <a:t>perform small measurement along the different beams while going up in Z (supposing we start light and end up heavy)</a:t>
            </a:r>
          </a:p>
        </p:txBody>
      </p:sp>
      <p:sp>
        <p:nvSpPr>
          <p:cNvPr id="4" name="Slide Number Placeholder 3"/>
          <p:cNvSpPr>
            <a:spLocks noGrp="1"/>
          </p:cNvSpPr>
          <p:nvPr>
            <p:ph type="sldNum" sz="quarter" idx="12"/>
          </p:nvPr>
        </p:nvSpPr>
        <p:spPr/>
        <p:txBody>
          <a:bodyPr/>
          <a:lstStyle/>
          <a:p>
            <a:fld id="{125CBDDA-5CCF-8748-8988-9DC6C8981774}" type="slidenum">
              <a:rPr lang="de-DE" smtClean="0"/>
              <a:t>45</a:t>
            </a:fld>
            <a:endParaRPr lang="de-DE"/>
          </a:p>
        </p:txBody>
      </p:sp>
      <p:sp>
        <p:nvSpPr>
          <p:cNvPr id="5" name="Date Placeholder 4"/>
          <p:cNvSpPr>
            <a:spLocks noGrp="1"/>
          </p:cNvSpPr>
          <p:nvPr>
            <p:ph type="dt" sz="half" idx="2"/>
          </p:nvPr>
        </p:nvSpPr>
        <p:spPr/>
        <p:txBody>
          <a:bodyPr/>
          <a:lstStyle/>
          <a:p>
            <a:r>
              <a:rPr lang="en-US"/>
              <a:t>11.11.24</a:t>
            </a:r>
            <a:endParaRPr lang="de-DE" dirty="0"/>
          </a:p>
        </p:txBody>
      </p:sp>
      <p:sp>
        <p:nvSpPr>
          <p:cNvPr id="6" name="Footer Placeholder 5"/>
          <p:cNvSpPr>
            <a:spLocks noGrp="1"/>
          </p:cNvSpPr>
          <p:nvPr>
            <p:ph type="ftr" sz="quarter" idx="3"/>
          </p:nvPr>
        </p:nvSpPr>
        <p:spPr/>
        <p:txBody>
          <a:bodyPr/>
          <a:lstStyle/>
          <a:p>
            <a:pPr algn="l"/>
            <a:r>
              <a:rPr lang="de-DE"/>
              <a:t>Stephane Pietri SFS/SFR, Control Workshop 2024</a:t>
            </a:r>
            <a:endParaRPr lang="de-DE" dirty="0"/>
          </a:p>
        </p:txBody>
      </p:sp>
      <p:graphicFrame>
        <p:nvGraphicFramePr>
          <p:cNvPr id="7" name="Table 6"/>
          <p:cNvGraphicFramePr>
            <a:graphicFrameLocks noGrp="1"/>
          </p:cNvGraphicFramePr>
          <p:nvPr>
            <p:extLst>
              <p:ext uri="{D42A27DB-BD31-4B8C-83A1-F6EECF244321}">
                <p14:modId xmlns:p14="http://schemas.microsoft.com/office/powerpoint/2010/main" val="4236134599"/>
              </p:ext>
            </p:extLst>
          </p:nvPr>
        </p:nvGraphicFramePr>
        <p:xfrm>
          <a:off x="526311" y="2445489"/>
          <a:ext cx="7489482" cy="1962150"/>
        </p:xfrm>
        <a:graphic>
          <a:graphicData uri="http://schemas.openxmlformats.org/drawingml/2006/table">
            <a:tbl>
              <a:tblPr firstRow="1" bandRow="1">
                <a:tableStyleId>{2D5ABB26-0587-4C30-8999-92F81FD0307C}</a:tableStyleId>
              </a:tblPr>
              <a:tblGrid>
                <a:gridCol w="3744741">
                  <a:extLst>
                    <a:ext uri="{9D8B030D-6E8A-4147-A177-3AD203B41FA5}">
                      <a16:colId xmlns:a16="http://schemas.microsoft.com/office/drawing/2014/main" val="270680600"/>
                    </a:ext>
                  </a:extLst>
                </a:gridCol>
                <a:gridCol w="3744741">
                  <a:extLst>
                    <a:ext uri="{9D8B030D-6E8A-4147-A177-3AD203B41FA5}">
                      <a16:colId xmlns:a16="http://schemas.microsoft.com/office/drawing/2014/main" val="3934946535"/>
                    </a:ext>
                  </a:extLst>
                </a:gridCol>
              </a:tblGrid>
              <a:tr h="278130">
                <a:tc>
                  <a:txBody>
                    <a:bodyPr/>
                    <a:lstStyle/>
                    <a:p>
                      <a:pPr algn="ctr"/>
                      <a:r>
                        <a:rPr lang="en-US" sz="2000" b="1" dirty="0">
                          <a:solidFill>
                            <a:srgbClr val="00B050"/>
                          </a:solidFill>
                        </a:rPr>
                        <a:t>☺</a:t>
                      </a:r>
                    </a:p>
                  </a:txBody>
                  <a:tcPr marL="68580" marR="68580" marT="34290" marB="34290"/>
                </a:tc>
                <a:tc>
                  <a:txBody>
                    <a:bodyPr/>
                    <a:lstStyle/>
                    <a:p>
                      <a:pPr algn="ctr"/>
                      <a:r>
                        <a:rPr lang="en-US" sz="1000" b="1" dirty="0">
                          <a:solidFill>
                            <a:srgbClr val="FF0000"/>
                          </a:solidFill>
                        </a:rPr>
                        <a:t>☹</a:t>
                      </a:r>
                    </a:p>
                  </a:txBody>
                  <a:tcPr marL="68580" marR="68580" marT="34290" marB="34290"/>
                </a:tc>
                <a:extLst>
                  <a:ext uri="{0D108BD9-81ED-4DB2-BD59-A6C34878D82A}">
                    <a16:rowId xmlns:a16="http://schemas.microsoft.com/office/drawing/2014/main" val="3764766135"/>
                  </a:ext>
                </a:extLst>
              </a:tr>
              <a:tr h="278130">
                <a:tc>
                  <a:txBody>
                    <a:bodyPr/>
                    <a:lstStyle/>
                    <a:p>
                      <a:pPr algn="ctr"/>
                      <a:r>
                        <a:rPr lang="en-US" sz="1000" dirty="0">
                          <a:solidFill>
                            <a:srgbClr val="00B050"/>
                          </a:solidFill>
                        </a:rPr>
                        <a:t>Much more NUSTAR-SFRS integration</a:t>
                      </a:r>
                    </a:p>
                  </a:txBody>
                  <a:tcPr marL="68580" marR="68580" marT="34290" marB="34290"/>
                </a:tc>
                <a:tc>
                  <a:txBody>
                    <a:bodyPr/>
                    <a:lstStyle/>
                    <a:p>
                      <a:pPr algn="ctr"/>
                      <a:r>
                        <a:rPr lang="en-US" sz="1000" dirty="0">
                          <a:solidFill>
                            <a:srgbClr val="FF0000"/>
                          </a:solidFill>
                        </a:rPr>
                        <a:t>Could generate conflicts</a:t>
                      </a:r>
                      <a:r>
                        <a:rPr lang="en-US" sz="1000" baseline="0" dirty="0">
                          <a:solidFill>
                            <a:srgbClr val="FF0000"/>
                          </a:solidFill>
                        </a:rPr>
                        <a:t> on goal </a:t>
                      </a:r>
                      <a:endParaRPr lang="en-US" sz="1000" dirty="0">
                        <a:solidFill>
                          <a:srgbClr val="FF0000"/>
                        </a:solidFill>
                      </a:endParaRPr>
                    </a:p>
                  </a:txBody>
                  <a:tcPr marL="68580" marR="68580" marT="34290" marB="34290"/>
                </a:tc>
                <a:extLst>
                  <a:ext uri="{0D108BD9-81ED-4DB2-BD59-A6C34878D82A}">
                    <a16:rowId xmlns:a16="http://schemas.microsoft.com/office/drawing/2014/main" val="1865110437"/>
                  </a:ext>
                </a:extLst>
              </a:tr>
              <a:tr h="377190">
                <a:tc>
                  <a:txBody>
                    <a:bodyPr/>
                    <a:lstStyle/>
                    <a:p>
                      <a:pPr algn="ctr"/>
                      <a:r>
                        <a:rPr lang="en-US" sz="1000" dirty="0">
                          <a:solidFill>
                            <a:srgbClr val="00B050"/>
                          </a:solidFill>
                        </a:rPr>
                        <a:t>NUSTAR setup properl</a:t>
                      </a:r>
                      <a:r>
                        <a:rPr lang="en-US" sz="1000" baseline="0" dirty="0">
                          <a:solidFill>
                            <a:srgbClr val="00B050"/>
                          </a:solidFill>
                        </a:rPr>
                        <a:t>y commissioned in beam during SFRS commissioning</a:t>
                      </a:r>
                      <a:endParaRPr lang="en-US" sz="1000" dirty="0">
                        <a:solidFill>
                          <a:srgbClr val="00B050"/>
                        </a:solidFill>
                      </a:endParaRPr>
                    </a:p>
                  </a:txBody>
                  <a:tcPr marL="68580" marR="68580" marT="34290" marB="34290"/>
                </a:tc>
                <a:tc>
                  <a:txBody>
                    <a:bodyPr/>
                    <a:lstStyle/>
                    <a:p>
                      <a:pPr algn="ctr"/>
                      <a:r>
                        <a:rPr lang="en-US" sz="1000" dirty="0">
                          <a:solidFill>
                            <a:srgbClr val="FF0000"/>
                          </a:solidFill>
                        </a:rPr>
                        <a:t>Higher risk to damage unique equipment (but can</a:t>
                      </a:r>
                      <a:r>
                        <a:rPr lang="en-US" sz="1000" baseline="0" dirty="0">
                          <a:solidFill>
                            <a:srgbClr val="FF0000"/>
                          </a:solidFill>
                        </a:rPr>
                        <a:t> be mitigated easily) </a:t>
                      </a:r>
                      <a:endParaRPr lang="en-US" sz="1000" dirty="0">
                        <a:solidFill>
                          <a:srgbClr val="FF0000"/>
                        </a:solidFill>
                      </a:endParaRPr>
                    </a:p>
                  </a:txBody>
                  <a:tcPr marL="68580" marR="68580" marT="34290" marB="34290"/>
                </a:tc>
                <a:extLst>
                  <a:ext uri="{0D108BD9-81ED-4DB2-BD59-A6C34878D82A}">
                    <a16:rowId xmlns:a16="http://schemas.microsoft.com/office/drawing/2014/main" val="2270753030"/>
                  </a:ext>
                </a:extLst>
              </a:tr>
              <a:tr h="377190">
                <a:tc>
                  <a:txBody>
                    <a:bodyPr/>
                    <a:lstStyle/>
                    <a:p>
                      <a:pPr algn="ctr"/>
                      <a:endParaRPr lang="en-US" sz="1000" dirty="0"/>
                    </a:p>
                  </a:txBody>
                  <a:tcPr marL="68580" marR="68580" marT="34290" marB="34290"/>
                </a:tc>
                <a:tc>
                  <a:txBody>
                    <a:bodyPr/>
                    <a:lstStyle/>
                    <a:p>
                      <a:pPr algn="ctr"/>
                      <a:r>
                        <a:rPr lang="en-US" sz="1000" dirty="0">
                          <a:solidFill>
                            <a:srgbClr val="FF0000"/>
                          </a:solidFill>
                        </a:rPr>
                        <a:t>Long NUSTAR beam period, with idle times where SFRS does pure SFRS stuff</a:t>
                      </a:r>
                    </a:p>
                  </a:txBody>
                  <a:tcPr marL="68580" marR="68580" marT="34290" marB="34290"/>
                </a:tc>
                <a:extLst>
                  <a:ext uri="{0D108BD9-81ED-4DB2-BD59-A6C34878D82A}">
                    <a16:rowId xmlns:a16="http://schemas.microsoft.com/office/drawing/2014/main" val="2363089429"/>
                  </a:ext>
                </a:extLst>
              </a:tr>
              <a:tr h="278130">
                <a:tc>
                  <a:txBody>
                    <a:bodyPr/>
                    <a:lstStyle/>
                    <a:p>
                      <a:pPr algn="ctr"/>
                      <a:endParaRPr lang="en-US" sz="1000" dirty="0"/>
                    </a:p>
                  </a:txBody>
                  <a:tcPr marL="68580" marR="68580" marT="34290" marB="34290"/>
                </a:tc>
                <a:tc>
                  <a:txBody>
                    <a:bodyPr/>
                    <a:lstStyle/>
                    <a:p>
                      <a:pPr algn="ctr"/>
                      <a:r>
                        <a:rPr lang="en-US" sz="1000" dirty="0">
                          <a:solidFill>
                            <a:srgbClr val="FF0000"/>
                          </a:solidFill>
                        </a:rPr>
                        <a:t>Not all beams with NUSTAR will yield</a:t>
                      </a:r>
                      <a:r>
                        <a:rPr lang="en-US" sz="1000" baseline="0" dirty="0">
                          <a:solidFill>
                            <a:srgbClr val="FF0000"/>
                          </a:solidFill>
                        </a:rPr>
                        <a:t> interesting results?</a:t>
                      </a:r>
                      <a:endParaRPr lang="en-US" sz="1000" dirty="0">
                        <a:solidFill>
                          <a:srgbClr val="FF0000"/>
                        </a:solidFill>
                      </a:endParaRPr>
                    </a:p>
                  </a:txBody>
                  <a:tcPr marL="68580" marR="68580" marT="34290" marB="34290"/>
                </a:tc>
                <a:extLst>
                  <a:ext uri="{0D108BD9-81ED-4DB2-BD59-A6C34878D82A}">
                    <a16:rowId xmlns:a16="http://schemas.microsoft.com/office/drawing/2014/main" val="3990109693"/>
                  </a:ext>
                </a:extLst>
              </a:tr>
              <a:tr h="278130">
                <a:tc>
                  <a:txBody>
                    <a:bodyPr/>
                    <a:lstStyle/>
                    <a:p>
                      <a:pPr algn="ctr"/>
                      <a:endParaRPr lang="en-US" sz="1000"/>
                    </a:p>
                  </a:txBody>
                  <a:tcPr marL="68580" marR="68580" marT="34290" marB="34290"/>
                </a:tc>
                <a:tc>
                  <a:txBody>
                    <a:bodyPr/>
                    <a:lstStyle/>
                    <a:p>
                      <a:pPr algn="ctr"/>
                      <a:endParaRPr lang="en-US" sz="1000" dirty="0"/>
                    </a:p>
                  </a:txBody>
                  <a:tcPr marL="68580" marR="68580" marT="34290" marB="34290"/>
                </a:tc>
                <a:extLst>
                  <a:ext uri="{0D108BD9-81ED-4DB2-BD59-A6C34878D82A}">
                    <a16:rowId xmlns:a16="http://schemas.microsoft.com/office/drawing/2014/main" val="3630217989"/>
                  </a:ext>
                </a:extLst>
              </a:tr>
            </a:tbl>
          </a:graphicData>
        </a:graphic>
      </p:graphicFrame>
      <p:sp>
        <p:nvSpPr>
          <p:cNvPr id="8" name="Rectangle 7"/>
          <p:cNvSpPr/>
          <p:nvPr/>
        </p:nvSpPr>
        <p:spPr>
          <a:xfrm>
            <a:off x="1212115" y="4662375"/>
            <a:ext cx="4938823" cy="159488"/>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p:cNvSpPr/>
          <p:nvPr/>
        </p:nvSpPr>
        <p:spPr>
          <a:xfrm>
            <a:off x="6150938" y="4662375"/>
            <a:ext cx="909084" cy="1594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TextBox 9"/>
          <p:cNvSpPr txBox="1"/>
          <p:nvPr/>
        </p:nvSpPr>
        <p:spPr>
          <a:xfrm>
            <a:off x="1493875" y="4407195"/>
            <a:ext cx="600164" cy="276999"/>
          </a:xfrm>
          <a:prstGeom prst="rect">
            <a:avLst/>
          </a:prstGeom>
        </p:spPr>
        <p:txBody>
          <a:bodyPr vert="horz" wrap="none" lIns="68580" tIns="34290" rIns="68580" bIns="34290" rtlCol="0" anchor="t">
            <a:spAutoFit/>
          </a:bodyPr>
          <a:lstStyle/>
          <a:p>
            <a:r>
              <a:rPr lang="en-US" sz="1350" dirty="0">
                <a:solidFill>
                  <a:srgbClr val="00B050"/>
                </a:solidFill>
              </a:rPr>
              <a:t>SFRS</a:t>
            </a:r>
          </a:p>
        </p:txBody>
      </p:sp>
      <p:sp>
        <p:nvSpPr>
          <p:cNvPr id="11" name="TextBox 10"/>
          <p:cNvSpPr txBox="1"/>
          <p:nvPr/>
        </p:nvSpPr>
        <p:spPr>
          <a:xfrm>
            <a:off x="6305112" y="4407195"/>
            <a:ext cx="837409" cy="276999"/>
          </a:xfrm>
          <a:prstGeom prst="rect">
            <a:avLst/>
          </a:prstGeom>
        </p:spPr>
        <p:txBody>
          <a:bodyPr vert="horz" wrap="none" lIns="68580" tIns="34290" rIns="68580" bIns="34290" rtlCol="0" anchor="t">
            <a:spAutoFit/>
          </a:bodyPr>
          <a:lstStyle/>
          <a:p>
            <a:r>
              <a:rPr lang="en-US" sz="1350" dirty="0">
                <a:solidFill>
                  <a:schemeClr val="accent6">
                    <a:lumMod val="75000"/>
                  </a:schemeClr>
                </a:solidFill>
              </a:rPr>
              <a:t>NUSTAR</a:t>
            </a:r>
          </a:p>
        </p:txBody>
      </p:sp>
      <p:sp>
        <p:nvSpPr>
          <p:cNvPr id="12" name="Rectangle 11"/>
          <p:cNvSpPr/>
          <p:nvPr/>
        </p:nvSpPr>
        <p:spPr>
          <a:xfrm>
            <a:off x="5289698" y="4662375"/>
            <a:ext cx="608718" cy="1594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Rectangle 12"/>
          <p:cNvSpPr/>
          <p:nvPr/>
        </p:nvSpPr>
        <p:spPr>
          <a:xfrm>
            <a:off x="4678325" y="4665035"/>
            <a:ext cx="404042" cy="1594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p:cNvSpPr/>
          <p:nvPr/>
        </p:nvSpPr>
        <p:spPr>
          <a:xfrm>
            <a:off x="3973919" y="4662380"/>
            <a:ext cx="404042" cy="1594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76222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Super-FRS NUSTAR – mid coupling hypothesis</a:t>
            </a:r>
          </a:p>
        </p:txBody>
      </p:sp>
      <p:sp>
        <p:nvSpPr>
          <p:cNvPr id="3" name="Content Placeholder 2"/>
          <p:cNvSpPr>
            <a:spLocks noGrp="1"/>
          </p:cNvSpPr>
          <p:nvPr>
            <p:ph idx="1"/>
          </p:nvPr>
        </p:nvSpPr>
        <p:spPr>
          <a:xfrm>
            <a:off x="317637" y="1013722"/>
            <a:ext cx="8420176" cy="3677689"/>
          </a:xfrm>
        </p:spPr>
        <p:txBody>
          <a:bodyPr/>
          <a:lstStyle/>
          <a:p>
            <a:r>
              <a:rPr lang="en-US" dirty="0"/>
              <a:t>Super-FRS perform its commissioning</a:t>
            </a:r>
          </a:p>
          <a:p>
            <a:r>
              <a:rPr lang="en-US" dirty="0"/>
              <a:t>when confident we remove isomer tagger and start NUSTAR beam commissioning hand in hand with Super-FRS last points of commissioning</a:t>
            </a:r>
          </a:p>
          <a:p>
            <a:r>
              <a:rPr lang="en-US" dirty="0"/>
              <a:t>Super-FRS commissioning end at the last setting for Super-FRS/first setting for NUSTAR, then NUSTAR experiment </a:t>
            </a:r>
            <a:r>
              <a:rPr lang="en-US" dirty="0" err="1"/>
              <a:t>begings</a:t>
            </a:r>
            <a:r>
              <a:rPr lang="en-US" dirty="0"/>
              <a:t> (in beam </a:t>
            </a:r>
            <a:r>
              <a:rPr lang="en-US" dirty="0" err="1"/>
              <a:t>commis</a:t>
            </a:r>
            <a:r>
              <a:rPr lang="en-US" dirty="0"/>
              <a:t>. already done)</a:t>
            </a:r>
          </a:p>
        </p:txBody>
      </p:sp>
      <p:sp>
        <p:nvSpPr>
          <p:cNvPr id="4" name="Slide Number Placeholder 3"/>
          <p:cNvSpPr>
            <a:spLocks noGrp="1"/>
          </p:cNvSpPr>
          <p:nvPr>
            <p:ph type="sldNum" sz="quarter" idx="12"/>
          </p:nvPr>
        </p:nvSpPr>
        <p:spPr/>
        <p:txBody>
          <a:bodyPr/>
          <a:lstStyle/>
          <a:p>
            <a:fld id="{125CBDDA-5CCF-8748-8988-9DC6C8981774}" type="slidenum">
              <a:rPr lang="de-DE" smtClean="0"/>
              <a:t>46</a:t>
            </a:fld>
            <a:endParaRPr lang="de-DE"/>
          </a:p>
        </p:txBody>
      </p:sp>
      <p:sp>
        <p:nvSpPr>
          <p:cNvPr id="5" name="Date Placeholder 4"/>
          <p:cNvSpPr>
            <a:spLocks noGrp="1"/>
          </p:cNvSpPr>
          <p:nvPr>
            <p:ph type="dt" sz="half" idx="2"/>
          </p:nvPr>
        </p:nvSpPr>
        <p:spPr/>
        <p:txBody>
          <a:bodyPr/>
          <a:lstStyle/>
          <a:p>
            <a:r>
              <a:rPr lang="en-US"/>
              <a:t>11.11.24</a:t>
            </a:r>
            <a:endParaRPr lang="de-DE" dirty="0"/>
          </a:p>
        </p:txBody>
      </p:sp>
      <p:sp>
        <p:nvSpPr>
          <p:cNvPr id="6" name="Footer Placeholder 5"/>
          <p:cNvSpPr>
            <a:spLocks noGrp="1"/>
          </p:cNvSpPr>
          <p:nvPr>
            <p:ph type="ftr" sz="quarter" idx="3"/>
          </p:nvPr>
        </p:nvSpPr>
        <p:spPr/>
        <p:txBody>
          <a:bodyPr/>
          <a:lstStyle/>
          <a:p>
            <a:pPr algn="l"/>
            <a:r>
              <a:rPr lang="de-DE"/>
              <a:t>Stephane Pietri SFS/SFR, Control Workshop 2024</a:t>
            </a:r>
            <a:endParaRPr lang="de-DE" dirty="0"/>
          </a:p>
        </p:txBody>
      </p:sp>
      <p:sp>
        <p:nvSpPr>
          <p:cNvPr id="7" name="Rectangle 6"/>
          <p:cNvSpPr/>
          <p:nvPr/>
        </p:nvSpPr>
        <p:spPr>
          <a:xfrm>
            <a:off x="1212115" y="4662375"/>
            <a:ext cx="4938823" cy="159488"/>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p:nvSpPr>
        <p:spPr>
          <a:xfrm>
            <a:off x="5916623" y="4662375"/>
            <a:ext cx="1143399" cy="16040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TextBox 8"/>
          <p:cNvSpPr txBox="1"/>
          <p:nvPr/>
        </p:nvSpPr>
        <p:spPr>
          <a:xfrm>
            <a:off x="1493875" y="4407195"/>
            <a:ext cx="600164" cy="276999"/>
          </a:xfrm>
          <a:prstGeom prst="rect">
            <a:avLst/>
          </a:prstGeom>
        </p:spPr>
        <p:txBody>
          <a:bodyPr vert="horz" wrap="none" lIns="68580" tIns="34290" rIns="68580" bIns="34290" rtlCol="0" anchor="t">
            <a:spAutoFit/>
          </a:bodyPr>
          <a:lstStyle/>
          <a:p>
            <a:r>
              <a:rPr lang="en-US" sz="1350" dirty="0">
                <a:solidFill>
                  <a:srgbClr val="00B050"/>
                </a:solidFill>
              </a:rPr>
              <a:t>SFRS</a:t>
            </a:r>
          </a:p>
        </p:txBody>
      </p:sp>
      <p:sp>
        <p:nvSpPr>
          <p:cNvPr id="10" name="TextBox 9"/>
          <p:cNvSpPr txBox="1"/>
          <p:nvPr/>
        </p:nvSpPr>
        <p:spPr>
          <a:xfrm>
            <a:off x="6305112" y="4407195"/>
            <a:ext cx="837409" cy="276999"/>
          </a:xfrm>
          <a:prstGeom prst="rect">
            <a:avLst/>
          </a:prstGeom>
        </p:spPr>
        <p:txBody>
          <a:bodyPr vert="horz" wrap="none" lIns="68580" tIns="34290" rIns="68580" bIns="34290" rtlCol="0" anchor="t">
            <a:spAutoFit/>
          </a:bodyPr>
          <a:lstStyle/>
          <a:p>
            <a:r>
              <a:rPr lang="en-US" sz="1350" dirty="0">
                <a:solidFill>
                  <a:schemeClr val="accent6">
                    <a:lumMod val="75000"/>
                  </a:schemeClr>
                </a:solidFill>
              </a:rPr>
              <a:t>NUSTAR</a:t>
            </a:r>
          </a:p>
        </p:txBody>
      </p:sp>
      <p:sp>
        <p:nvSpPr>
          <p:cNvPr id="11" name="Rectangle 10"/>
          <p:cNvSpPr/>
          <p:nvPr/>
        </p:nvSpPr>
        <p:spPr>
          <a:xfrm>
            <a:off x="5007539" y="4663294"/>
            <a:ext cx="909084" cy="159488"/>
          </a:xfrm>
          <a:prstGeom prst="rect">
            <a:avLst/>
          </a:prstGeom>
          <a:gradFill flip="none" rotWithShape="1">
            <a:gsLst>
              <a:gs pos="0">
                <a:schemeClr val="accent6">
                  <a:lumMod val="75000"/>
                </a:schemeClr>
              </a:gs>
              <a:gs pos="100000">
                <a:srgbClr val="00B05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aphicFrame>
        <p:nvGraphicFramePr>
          <p:cNvPr id="12" name="Table 11"/>
          <p:cNvGraphicFramePr>
            <a:graphicFrameLocks noGrp="1"/>
          </p:cNvGraphicFramePr>
          <p:nvPr>
            <p:extLst>
              <p:ext uri="{D42A27DB-BD31-4B8C-83A1-F6EECF244321}">
                <p14:modId xmlns:p14="http://schemas.microsoft.com/office/powerpoint/2010/main" val="439470106"/>
              </p:ext>
            </p:extLst>
          </p:nvPr>
        </p:nvGraphicFramePr>
        <p:xfrm>
          <a:off x="526311" y="2472690"/>
          <a:ext cx="7489482" cy="1903626"/>
        </p:xfrm>
        <a:graphic>
          <a:graphicData uri="http://schemas.openxmlformats.org/drawingml/2006/table">
            <a:tbl>
              <a:tblPr firstRow="1" bandRow="1">
                <a:tableStyleId>{2D5ABB26-0587-4C30-8999-92F81FD0307C}</a:tableStyleId>
              </a:tblPr>
              <a:tblGrid>
                <a:gridCol w="3744741">
                  <a:extLst>
                    <a:ext uri="{9D8B030D-6E8A-4147-A177-3AD203B41FA5}">
                      <a16:colId xmlns:a16="http://schemas.microsoft.com/office/drawing/2014/main" val="270680600"/>
                    </a:ext>
                  </a:extLst>
                </a:gridCol>
                <a:gridCol w="3744741">
                  <a:extLst>
                    <a:ext uri="{9D8B030D-6E8A-4147-A177-3AD203B41FA5}">
                      <a16:colId xmlns:a16="http://schemas.microsoft.com/office/drawing/2014/main" val="3934946535"/>
                    </a:ext>
                  </a:extLst>
                </a:gridCol>
              </a:tblGrid>
              <a:tr h="278130">
                <a:tc>
                  <a:txBody>
                    <a:bodyPr/>
                    <a:lstStyle/>
                    <a:p>
                      <a:pPr algn="ctr"/>
                      <a:r>
                        <a:rPr lang="en-US" sz="1800" b="1" dirty="0">
                          <a:solidFill>
                            <a:srgbClr val="00B050"/>
                          </a:solidFill>
                        </a:rPr>
                        <a:t>☺</a:t>
                      </a:r>
                    </a:p>
                  </a:txBody>
                  <a:tcPr marL="68580" marR="68580" marT="34290" marB="34290"/>
                </a:tc>
                <a:tc>
                  <a:txBody>
                    <a:bodyPr/>
                    <a:lstStyle/>
                    <a:p>
                      <a:pPr algn="ctr"/>
                      <a:r>
                        <a:rPr lang="en-US" sz="1000" b="1" dirty="0">
                          <a:solidFill>
                            <a:srgbClr val="FF0000"/>
                          </a:solidFill>
                        </a:rPr>
                        <a:t>☹</a:t>
                      </a:r>
                    </a:p>
                  </a:txBody>
                  <a:tcPr marL="68580" marR="68580" marT="34290" marB="34290"/>
                </a:tc>
                <a:extLst>
                  <a:ext uri="{0D108BD9-81ED-4DB2-BD59-A6C34878D82A}">
                    <a16:rowId xmlns:a16="http://schemas.microsoft.com/office/drawing/2014/main" val="3764766135"/>
                  </a:ext>
                </a:extLst>
              </a:tr>
              <a:tr h="278130">
                <a:tc>
                  <a:txBody>
                    <a:bodyPr/>
                    <a:lstStyle/>
                    <a:p>
                      <a:pPr algn="ctr"/>
                      <a:r>
                        <a:rPr lang="en-US" sz="1000" dirty="0">
                          <a:solidFill>
                            <a:srgbClr val="00B050"/>
                          </a:solidFill>
                        </a:rPr>
                        <a:t>Much more NUSTAR-SFRS integration</a:t>
                      </a:r>
                    </a:p>
                  </a:txBody>
                  <a:tcPr marL="68580" marR="68580" marT="34290" marB="34290"/>
                </a:tc>
                <a:tc>
                  <a:txBody>
                    <a:bodyPr/>
                    <a:lstStyle/>
                    <a:p>
                      <a:pPr algn="ctr"/>
                      <a:endParaRPr lang="en-US" sz="1000" dirty="0">
                        <a:solidFill>
                          <a:srgbClr val="FF0000"/>
                        </a:solidFill>
                      </a:endParaRPr>
                    </a:p>
                  </a:txBody>
                  <a:tcPr marL="68580" marR="68580" marT="34290" marB="34290"/>
                </a:tc>
                <a:extLst>
                  <a:ext uri="{0D108BD9-81ED-4DB2-BD59-A6C34878D82A}">
                    <a16:rowId xmlns:a16="http://schemas.microsoft.com/office/drawing/2014/main" val="1865110437"/>
                  </a:ext>
                </a:extLst>
              </a:tr>
              <a:tr h="377190">
                <a:tc>
                  <a:txBody>
                    <a:bodyPr/>
                    <a:lstStyle/>
                    <a:p>
                      <a:pPr algn="ctr"/>
                      <a:r>
                        <a:rPr lang="en-US" sz="1000" dirty="0">
                          <a:solidFill>
                            <a:srgbClr val="00B050"/>
                          </a:solidFill>
                        </a:rPr>
                        <a:t>NUSTAR setup properl</a:t>
                      </a:r>
                      <a:r>
                        <a:rPr lang="en-US" sz="1000" baseline="0" dirty="0">
                          <a:solidFill>
                            <a:srgbClr val="00B050"/>
                          </a:solidFill>
                        </a:rPr>
                        <a:t>y commissioned in beam during SFRS commissioning</a:t>
                      </a:r>
                      <a:endParaRPr lang="en-US" sz="1000" dirty="0">
                        <a:solidFill>
                          <a:srgbClr val="00B050"/>
                        </a:solidFill>
                      </a:endParaRPr>
                    </a:p>
                  </a:txBody>
                  <a:tcPr marL="68580" marR="68580" marT="34290" marB="34290"/>
                </a:tc>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lang="en-US" sz="1000" dirty="0">
                          <a:solidFill>
                            <a:srgbClr val="FF0000"/>
                          </a:solidFill>
                        </a:rPr>
                        <a:t>(minor): need some agreement on process at the end of Super-FRS commissioning</a:t>
                      </a:r>
                    </a:p>
                  </a:txBody>
                  <a:tcPr marL="68580" marR="68580" marT="34290" marB="34290"/>
                </a:tc>
                <a:extLst>
                  <a:ext uri="{0D108BD9-81ED-4DB2-BD59-A6C34878D82A}">
                    <a16:rowId xmlns:a16="http://schemas.microsoft.com/office/drawing/2014/main" val="2270753030"/>
                  </a:ext>
                </a:extLst>
              </a:tr>
              <a:tr h="278130">
                <a:tc>
                  <a:txBody>
                    <a:bodyPr/>
                    <a:lstStyle/>
                    <a:p>
                      <a:pPr algn="ctr"/>
                      <a:r>
                        <a:rPr lang="en-US" sz="1000" dirty="0">
                          <a:solidFill>
                            <a:srgbClr val="00B050"/>
                          </a:solidFill>
                        </a:rPr>
                        <a:t>Lower man</a:t>
                      </a:r>
                      <a:r>
                        <a:rPr lang="en-US" sz="1000" baseline="0" dirty="0">
                          <a:solidFill>
                            <a:srgbClr val="00B050"/>
                          </a:solidFill>
                        </a:rPr>
                        <a:t> power impact for NUSTAR than strong coupling</a:t>
                      </a:r>
                      <a:endParaRPr lang="en-US" sz="1000" dirty="0">
                        <a:solidFill>
                          <a:srgbClr val="00B050"/>
                        </a:solidFill>
                      </a:endParaRPr>
                    </a:p>
                  </a:txBody>
                  <a:tcPr marL="68580" marR="68580" marT="34290" marB="34290"/>
                </a:tc>
                <a:tc>
                  <a:txBody>
                    <a:bodyPr/>
                    <a:lstStyle/>
                    <a:p>
                      <a:pPr algn="ctr"/>
                      <a:endParaRPr lang="en-US" sz="1000" dirty="0">
                        <a:solidFill>
                          <a:srgbClr val="FF0000"/>
                        </a:solidFill>
                      </a:endParaRPr>
                    </a:p>
                  </a:txBody>
                  <a:tcPr marL="68580" marR="68580" marT="34290" marB="34290"/>
                </a:tc>
                <a:extLst>
                  <a:ext uri="{0D108BD9-81ED-4DB2-BD59-A6C34878D82A}">
                    <a16:rowId xmlns:a16="http://schemas.microsoft.com/office/drawing/2014/main" val="2363089429"/>
                  </a:ext>
                </a:extLst>
              </a:tr>
              <a:tr h="377190">
                <a:tc>
                  <a:txBody>
                    <a:bodyPr/>
                    <a:lstStyle/>
                    <a:p>
                      <a:pPr algn="ctr"/>
                      <a:r>
                        <a:rPr lang="en-US" sz="1000" dirty="0">
                          <a:solidFill>
                            <a:srgbClr val="00B050"/>
                          </a:solidFill>
                        </a:rPr>
                        <a:t>Reduced risk for NUSTAR experiment compared to other options</a:t>
                      </a:r>
                    </a:p>
                  </a:txBody>
                  <a:tcPr marL="68580" marR="68580" marT="34290" marB="34290"/>
                </a:tc>
                <a:tc>
                  <a:txBody>
                    <a:bodyPr/>
                    <a:lstStyle/>
                    <a:p>
                      <a:pPr algn="ctr"/>
                      <a:endParaRPr lang="en-US" sz="1000" dirty="0"/>
                    </a:p>
                  </a:txBody>
                  <a:tcPr marL="68580" marR="68580" marT="34290" marB="34290"/>
                </a:tc>
                <a:extLst>
                  <a:ext uri="{0D108BD9-81ED-4DB2-BD59-A6C34878D82A}">
                    <a16:rowId xmlns:a16="http://schemas.microsoft.com/office/drawing/2014/main" val="3990109693"/>
                  </a:ext>
                </a:extLst>
              </a:tr>
              <a:tr h="250086">
                <a:tc>
                  <a:txBody>
                    <a:bodyPr/>
                    <a:lstStyle/>
                    <a:p>
                      <a:pPr algn="ctr"/>
                      <a:endParaRPr lang="en-US" sz="1000" dirty="0"/>
                    </a:p>
                  </a:txBody>
                  <a:tcPr marL="68580" marR="68580" marT="34290" marB="34290"/>
                </a:tc>
                <a:tc>
                  <a:txBody>
                    <a:bodyPr/>
                    <a:lstStyle/>
                    <a:p>
                      <a:pPr algn="ctr"/>
                      <a:endParaRPr lang="en-US" sz="1000" dirty="0"/>
                    </a:p>
                  </a:txBody>
                  <a:tcPr marL="68580" marR="68580" marT="34290" marB="34290"/>
                </a:tc>
                <a:extLst>
                  <a:ext uri="{0D108BD9-81ED-4DB2-BD59-A6C34878D82A}">
                    <a16:rowId xmlns:a16="http://schemas.microsoft.com/office/drawing/2014/main" val="3630217989"/>
                  </a:ext>
                </a:extLst>
              </a:tr>
            </a:tbl>
          </a:graphicData>
        </a:graphic>
      </p:graphicFrame>
    </p:spTree>
    <p:extLst>
      <p:ext uri="{BB962C8B-B14F-4D97-AF65-F5344CB8AC3E}">
        <p14:creationId xmlns:p14="http://schemas.microsoft.com/office/powerpoint/2010/main" val="44397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points</a:t>
            </a:r>
          </a:p>
        </p:txBody>
      </p:sp>
      <p:sp>
        <p:nvSpPr>
          <p:cNvPr id="3" name="Content Placeholder 2"/>
          <p:cNvSpPr>
            <a:spLocks noGrp="1"/>
          </p:cNvSpPr>
          <p:nvPr>
            <p:ph idx="1"/>
          </p:nvPr>
        </p:nvSpPr>
        <p:spPr/>
        <p:txBody>
          <a:bodyPr/>
          <a:lstStyle/>
          <a:p>
            <a:r>
              <a:rPr lang="en-US" dirty="0"/>
              <a:t>Would define “we finished beam commissioning of SFRS and NUSTAR here we do first experiment” be good? Or is “the first NUSTAR experiment is the end of the Super-FRS commissioning?” (first case was my assumption)</a:t>
            </a:r>
          </a:p>
          <a:p>
            <a:endParaRPr lang="en-US" dirty="0"/>
          </a:p>
          <a:p>
            <a:r>
              <a:rPr lang="en-US" dirty="0"/>
              <a:t>I would suggest to check feasibility of first NUSTAR experiment with Super-FRS expert, to avoid a too risky experiment</a:t>
            </a:r>
          </a:p>
          <a:p>
            <a:r>
              <a:rPr lang="en-US" dirty="0"/>
              <a:t>Once NUSTAR setup is better defined the discussion can start of how we couple the two commissioning (from which moment we rely on the NUSTAR setup and remove our small isomer tagger, if some light beam for tracking detectors need to be tested etc…) and what shall be done for the NUSTAR in beam commissioning</a:t>
            </a:r>
          </a:p>
          <a:p>
            <a:r>
              <a:rPr lang="en-US" dirty="0"/>
              <a:t>For information: we just started the discussions on the Super-FRS “no-beam” commissioning in the project side (so no urgency!)</a:t>
            </a:r>
          </a:p>
        </p:txBody>
      </p:sp>
      <p:sp>
        <p:nvSpPr>
          <p:cNvPr id="4" name="Slide Number Placeholder 3"/>
          <p:cNvSpPr>
            <a:spLocks noGrp="1"/>
          </p:cNvSpPr>
          <p:nvPr>
            <p:ph type="sldNum" sz="quarter" idx="12"/>
          </p:nvPr>
        </p:nvSpPr>
        <p:spPr/>
        <p:txBody>
          <a:bodyPr/>
          <a:lstStyle/>
          <a:p>
            <a:fld id="{125CBDDA-5CCF-8748-8988-9DC6C8981774}" type="slidenum">
              <a:rPr lang="de-DE" smtClean="0"/>
              <a:t>47</a:t>
            </a:fld>
            <a:endParaRPr lang="de-DE"/>
          </a:p>
        </p:txBody>
      </p:sp>
      <p:sp>
        <p:nvSpPr>
          <p:cNvPr id="5" name="Date Placeholder 4"/>
          <p:cNvSpPr>
            <a:spLocks noGrp="1"/>
          </p:cNvSpPr>
          <p:nvPr>
            <p:ph type="dt" sz="half" idx="2"/>
          </p:nvPr>
        </p:nvSpPr>
        <p:spPr/>
        <p:txBody>
          <a:bodyPr/>
          <a:lstStyle/>
          <a:p>
            <a:r>
              <a:rPr lang="en-US"/>
              <a:t>11.11.24</a:t>
            </a:r>
            <a:endParaRPr lang="de-DE" dirty="0"/>
          </a:p>
        </p:txBody>
      </p:sp>
      <p:sp>
        <p:nvSpPr>
          <p:cNvPr id="6" name="Footer Placeholder 5"/>
          <p:cNvSpPr>
            <a:spLocks noGrp="1"/>
          </p:cNvSpPr>
          <p:nvPr>
            <p:ph type="ftr" sz="quarter" idx="3"/>
          </p:nvPr>
        </p:nvSpPr>
        <p:spPr/>
        <p:txBody>
          <a:bodyPr/>
          <a:lstStyle/>
          <a:p>
            <a:pPr algn="l"/>
            <a:r>
              <a:rPr lang="de-DE"/>
              <a:t>Stephane Pietri SFS/SFR, Control Workshop 2024</a:t>
            </a:r>
            <a:endParaRPr lang="de-DE" dirty="0"/>
          </a:p>
        </p:txBody>
      </p:sp>
    </p:spTree>
    <p:extLst>
      <p:ext uri="{BB962C8B-B14F-4D97-AF65-F5344CB8AC3E}">
        <p14:creationId xmlns:p14="http://schemas.microsoft.com/office/powerpoint/2010/main" val="57674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a:p>
          <a:p>
            <a:pPr algn="ctr"/>
            <a:endParaRPr lang="en-US" dirty="0"/>
          </a:p>
          <a:p>
            <a:pPr algn="ctr"/>
            <a:endParaRPr lang="en-US" dirty="0"/>
          </a:p>
          <a:p>
            <a:pPr algn="ctr"/>
            <a:endParaRPr lang="en-US" dirty="0"/>
          </a:p>
          <a:p>
            <a:pPr marL="0" indent="0" algn="ctr">
              <a:buNone/>
            </a:pPr>
            <a:r>
              <a:rPr lang="en-US" dirty="0"/>
              <a:t>End slide</a:t>
            </a:r>
          </a:p>
        </p:txBody>
      </p:sp>
      <p:sp>
        <p:nvSpPr>
          <p:cNvPr id="4" name="Slide Number Placeholder 3"/>
          <p:cNvSpPr>
            <a:spLocks noGrp="1"/>
          </p:cNvSpPr>
          <p:nvPr>
            <p:ph type="sldNum" sz="quarter" idx="12"/>
          </p:nvPr>
        </p:nvSpPr>
        <p:spPr/>
        <p:txBody>
          <a:bodyPr/>
          <a:lstStyle/>
          <a:p>
            <a:fld id="{125CBDDA-5CCF-8748-8988-9DC6C8981774}" type="slidenum">
              <a:rPr lang="de-DE" smtClean="0"/>
              <a:t>48</a:t>
            </a:fld>
            <a:endParaRPr lang="de-DE"/>
          </a:p>
        </p:txBody>
      </p:sp>
      <p:sp>
        <p:nvSpPr>
          <p:cNvPr id="5" name="Date Placeholder 4"/>
          <p:cNvSpPr>
            <a:spLocks noGrp="1"/>
          </p:cNvSpPr>
          <p:nvPr>
            <p:ph type="dt" sz="half" idx="2"/>
          </p:nvPr>
        </p:nvSpPr>
        <p:spPr/>
        <p:txBody>
          <a:bodyPr/>
          <a:lstStyle/>
          <a:p>
            <a:r>
              <a:rPr lang="en-US"/>
              <a:t>11.11.24</a:t>
            </a:r>
            <a:endParaRPr lang="de-DE" dirty="0"/>
          </a:p>
        </p:txBody>
      </p:sp>
      <p:sp>
        <p:nvSpPr>
          <p:cNvPr id="6" name="Footer Placeholder 5"/>
          <p:cNvSpPr>
            <a:spLocks noGrp="1"/>
          </p:cNvSpPr>
          <p:nvPr>
            <p:ph type="ftr" sz="quarter" idx="3"/>
          </p:nvPr>
        </p:nvSpPr>
        <p:spPr/>
        <p:txBody>
          <a:bodyPr/>
          <a:lstStyle/>
          <a:p>
            <a:pPr algn="l"/>
            <a:r>
              <a:rPr lang="de-DE"/>
              <a:t>Stephane Pietri SFS/SFR, Control Workshop 2024</a:t>
            </a:r>
            <a:endParaRPr lang="de-DE" dirty="0"/>
          </a:p>
        </p:txBody>
      </p:sp>
    </p:spTree>
    <p:extLst>
      <p:ext uri="{BB962C8B-B14F-4D97-AF65-F5344CB8AC3E}">
        <p14:creationId xmlns:p14="http://schemas.microsoft.com/office/powerpoint/2010/main" val="2142499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isomer tagging is preferred for SFRS com.</a:t>
            </a:r>
            <a:r>
              <a:rPr lang="en-US" baseline="30000" dirty="0"/>
              <a:t>1</a:t>
            </a:r>
          </a:p>
        </p:txBody>
      </p:sp>
      <p:sp>
        <p:nvSpPr>
          <p:cNvPr id="3" name="Content Placeholder 2"/>
          <p:cNvSpPr>
            <a:spLocks noGrp="1"/>
          </p:cNvSpPr>
          <p:nvPr>
            <p:ph idx="1"/>
          </p:nvPr>
        </p:nvSpPr>
        <p:spPr/>
        <p:txBody>
          <a:bodyPr/>
          <a:lstStyle/>
          <a:p>
            <a:r>
              <a:rPr lang="en-US" dirty="0"/>
              <a:t>5 options: counting, beta, alpha, mass, isomer tagging</a:t>
            </a:r>
          </a:p>
          <a:p>
            <a:pPr marL="642923" lvl="1" indent="-342900">
              <a:buFont typeface="+mj-lt"/>
              <a:buAutoNum type="arabicPeriod"/>
            </a:pPr>
            <a:r>
              <a:rPr lang="en-US" dirty="0"/>
              <a:t>counting: (step by step from Primary beam), not efficient if long jump, always a backup</a:t>
            </a:r>
          </a:p>
          <a:p>
            <a:pPr marL="642923" lvl="1" indent="-342900">
              <a:buFont typeface="+mj-lt"/>
              <a:buAutoNum type="arabicPeriod"/>
            </a:pPr>
            <a:r>
              <a:rPr lang="en-US" dirty="0"/>
              <a:t>beta: life time with error not unique finger print, end point measurement can be confusing if several decays (isomer/</a:t>
            </a:r>
            <a:r>
              <a:rPr lang="en-US" dirty="0" err="1"/>
              <a:t>gs</a:t>
            </a:r>
            <a:r>
              <a:rPr lang="en-US" dirty="0"/>
              <a:t>) and need a lot of statistics </a:t>
            </a:r>
          </a:p>
          <a:p>
            <a:pPr marL="642923" lvl="1" indent="-342900">
              <a:buFont typeface="+mj-lt"/>
              <a:buAutoNum type="arabicPeriod"/>
            </a:pPr>
            <a:r>
              <a:rPr lang="en-US" dirty="0"/>
              <a:t>alpha: quite rare in the chart, energy and life time are unique fingerprint, but fast alpha decay make spectra confusing if spectrometer tuned far away of where it is believed</a:t>
            </a:r>
          </a:p>
          <a:p>
            <a:pPr marL="642923" lvl="1" indent="-342900">
              <a:buFont typeface="+mj-lt"/>
              <a:buAutoNum type="arabicPeriod"/>
            </a:pPr>
            <a:r>
              <a:rPr lang="en-US" dirty="0"/>
              <a:t>mass: unique finger print, main issue implantation in a very thin matter, extraction, then mass measurement, when all works fine it is perfect, but many steps that can go wrong, and if the setting is not the one though, the implantation will not work, nice to confirm on an establish setup, maybe not for shooting in the dark…</a:t>
            </a:r>
          </a:p>
          <a:p>
            <a:pPr marL="642923" lvl="1" indent="-342900">
              <a:buFont typeface="+mj-lt"/>
              <a:buAutoNum type="arabicPeriod"/>
            </a:pPr>
            <a:r>
              <a:rPr lang="en-US" dirty="0"/>
              <a:t>isomer: quite unique finger print, more open the setting better (contrary to 2/3/4), implantation can be done quite surely (thick plate), direct correlation between ion and gamma, not a multi step process, </a:t>
            </a:r>
            <a:r>
              <a:rPr lang="en-US" u="sng" dirty="0"/>
              <a:t>best when shooting in the dark</a:t>
            </a:r>
          </a:p>
          <a:p>
            <a:pPr marL="642923" lvl="1" indent="-3429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125CBDDA-5CCF-8748-8988-9DC6C8981774}" type="slidenum">
              <a:rPr lang="de-DE" smtClean="0"/>
              <a:t>49</a:t>
            </a:fld>
            <a:endParaRPr lang="de-DE"/>
          </a:p>
        </p:txBody>
      </p:sp>
      <p:sp>
        <p:nvSpPr>
          <p:cNvPr id="5" name="Date Placeholder 4"/>
          <p:cNvSpPr>
            <a:spLocks noGrp="1"/>
          </p:cNvSpPr>
          <p:nvPr>
            <p:ph type="dt" sz="half" idx="2"/>
          </p:nvPr>
        </p:nvSpPr>
        <p:spPr/>
        <p:txBody>
          <a:bodyPr/>
          <a:lstStyle/>
          <a:p>
            <a:r>
              <a:rPr lang="en-US"/>
              <a:t>11.11.24</a:t>
            </a:r>
            <a:endParaRPr lang="de-DE" dirty="0"/>
          </a:p>
        </p:txBody>
      </p:sp>
      <p:sp>
        <p:nvSpPr>
          <p:cNvPr id="6" name="Footer Placeholder 5"/>
          <p:cNvSpPr>
            <a:spLocks noGrp="1"/>
          </p:cNvSpPr>
          <p:nvPr>
            <p:ph type="ftr" sz="quarter" idx="3"/>
          </p:nvPr>
        </p:nvSpPr>
        <p:spPr/>
        <p:txBody>
          <a:bodyPr/>
          <a:lstStyle/>
          <a:p>
            <a:pPr algn="l"/>
            <a:r>
              <a:rPr lang="de-DE"/>
              <a:t>Stephane Pietri SFS/SFR, Control Workshop 2024</a:t>
            </a:r>
            <a:endParaRPr lang="de-DE" dirty="0"/>
          </a:p>
        </p:txBody>
      </p:sp>
      <p:sp>
        <p:nvSpPr>
          <p:cNvPr id="7" name="TextBox 6"/>
          <p:cNvSpPr txBox="1"/>
          <p:nvPr/>
        </p:nvSpPr>
        <p:spPr>
          <a:xfrm>
            <a:off x="184245" y="4718714"/>
            <a:ext cx="5827814" cy="253916"/>
          </a:xfrm>
          <a:prstGeom prst="rect">
            <a:avLst/>
          </a:prstGeom>
        </p:spPr>
        <p:txBody>
          <a:bodyPr vert="horz" wrap="none" lIns="68580" tIns="34290" rIns="68580" bIns="34290" rtlCol="0" anchor="t">
            <a:spAutoFit/>
          </a:bodyPr>
          <a:lstStyle/>
          <a:p>
            <a:pPr algn="l"/>
            <a:r>
              <a:rPr lang="en-US" sz="1200" dirty="0"/>
              <a:t>1: This of course does not constrain in anyway the options for NUSTAR first science</a:t>
            </a:r>
          </a:p>
        </p:txBody>
      </p:sp>
    </p:spTree>
    <p:extLst>
      <p:ext uri="{BB962C8B-B14F-4D97-AF65-F5344CB8AC3E}">
        <p14:creationId xmlns:p14="http://schemas.microsoft.com/office/powerpoint/2010/main" val="182303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39BF-5E0A-4A02-ABD6-89E454D28BB9}"/>
              </a:ext>
            </a:extLst>
          </p:cNvPr>
          <p:cNvSpPr>
            <a:spLocks noGrp="1"/>
          </p:cNvSpPr>
          <p:nvPr>
            <p:ph type="title"/>
          </p:nvPr>
        </p:nvSpPr>
        <p:spPr/>
        <p:txBody>
          <a:bodyPr/>
          <a:lstStyle/>
          <a:p>
            <a:r>
              <a:rPr lang="en-US" dirty="0"/>
              <a:t>General planning, top to bottom</a:t>
            </a:r>
            <a:endParaRPr lang="en-CA" dirty="0"/>
          </a:p>
        </p:txBody>
      </p:sp>
      <p:sp>
        <p:nvSpPr>
          <p:cNvPr id="3" name="Content Placeholder 2">
            <a:extLst>
              <a:ext uri="{FF2B5EF4-FFF2-40B4-BE49-F238E27FC236}">
                <a16:creationId xmlns:a16="http://schemas.microsoft.com/office/drawing/2014/main" id="{200E2666-E528-487D-94CD-A7C8D9441CFC}"/>
              </a:ext>
            </a:extLst>
          </p:cNvPr>
          <p:cNvSpPr>
            <a:spLocks noGrp="1"/>
          </p:cNvSpPr>
          <p:nvPr>
            <p:ph idx="1"/>
          </p:nvPr>
        </p:nvSpPr>
        <p:spPr>
          <a:xfrm>
            <a:off x="317635" y="1088015"/>
            <a:ext cx="8770794" cy="3677689"/>
          </a:xfrm>
        </p:spPr>
        <p:txBody>
          <a:bodyPr/>
          <a:lstStyle/>
          <a:p>
            <a:r>
              <a:rPr lang="en-US" dirty="0"/>
              <a:t>first planning from installation plan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2024 start installation, 2025 ramp up installation, 2026 finish installation </a:t>
            </a:r>
          </a:p>
          <a:p>
            <a:r>
              <a:rPr lang="en-US" dirty="0"/>
              <a:t>2025 start commissioning, 2026 ramp up commissioning, 2027 beam commissioning</a:t>
            </a:r>
          </a:p>
          <a:p>
            <a:endParaRPr lang="en-US" dirty="0"/>
          </a:p>
          <a:p>
            <a:endParaRPr lang="en-CA" dirty="0"/>
          </a:p>
        </p:txBody>
      </p:sp>
      <p:pic>
        <p:nvPicPr>
          <p:cNvPr id="5" name="Picture 4">
            <a:extLst>
              <a:ext uri="{FF2B5EF4-FFF2-40B4-BE49-F238E27FC236}">
                <a16:creationId xmlns:a16="http://schemas.microsoft.com/office/drawing/2014/main" id="{166612B4-D511-4EB3-BFDA-1EE9BDC4F287}"/>
              </a:ext>
            </a:extLst>
          </p:cNvPr>
          <p:cNvPicPr>
            <a:picLocks noChangeAspect="1"/>
          </p:cNvPicPr>
          <p:nvPr/>
        </p:nvPicPr>
        <p:blipFill>
          <a:blip r:embed="rId2"/>
          <a:stretch>
            <a:fillRect/>
          </a:stretch>
        </p:blipFill>
        <p:spPr>
          <a:xfrm>
            <a:off x="262701" y="1477999"/>
            <a:ext cx="8219496" cy="2411368"/>
          </a:xfrm>
          <a:prstGeom prst="rect">
            <a:avLst/>
          </a:prstGeom>
        </p:spPr>
      </p:pic>
      <p:sp>
        <p:nvSpPr>
          <p:cNvPr id="4" name="Date Placeholder 3">
            <a:extLst>
              <a:ext uri="{FF2B5EF4-FFF2-40B4-BE49-F238E27FC236}">
                <a16:creationId xmlns:a16="http://schemas.microsoft.com/office/drawing/2014/main" id="{65ED2768-4DCC-44C3-A0AA-D0011CFA1401}"/>
              </a:ext>
            </a:extLst>
          </p:cNvPr>
          <p:cNvSpPr>
            <a:spLocks noGrp="1"/>
          </p:cNvSpPr>
          <p:nvPr>
            <p:ph type="dt" sz="half" idx="2"/>
          </p:nvPr>
        </p:nvSpPr>
        <p:spPr/>
        <p:txBody>
          <a:bodyPr/>
          <a:lstStyle/>
          <a:p>
            <a:r>
              <a:rPr lang="en-US"/>
              <a:t>11.11.24</a:t>
            </a:r>
            <a:endParaRPr lang="de-DE" dirty="0"/>
          </a:p>
        </p:txBody>
      </p:sp>
      <p:sp>
        <p:nvSpPr>
          <p:cNvPr id="6" name="Footer Placeholder 5">
            <a:extLst>
              <a:ext uri="{FF2B5EF4-FFF2-40B4-BE49-F238E27FC236}">
                <a16:creationId xmlns:a16="http://schemas.microsoft.com/office/drawing/2014/main" id="{042825DC-1BC6-463E-AB1D-EDB63505E005}"/>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7" name="Slide Number Placeholder 6">
            <a:extLst>
              <a:ext uri="{FF2B5EF4-FFF2-40B4-BE49-F238E27FC236}">
                <a16:creationId xmlns:a16="http://schemas.microsoft.com/office/drawing/2014/main" id="{68A3525A-DF65-4D0E-91CC-915A400C2C87}"/>
              </a:ext>
            </a:extLst>
          </p:cNvPr>
          <p:cNvSpPr>
            <a:spLocks noGrp="1"/>
          </p:cNvSpPr>
          <p:nvPr>
            <p:ph type="sldNum" sz="quarter" idx="12"/>
          </p:nvPr>
        </p:nvSpPr>
        <p:spPr/>
        <p:txBody>
          <a:bodyPr/>
          <a:lstStyle/>
          <a:p>
            <a:fld id="{125CBDDA-5CCF-8748-8988-9DC6C8981774}" type="slidenum">
              <a:rPr lang="de-DE" smtClean="0"/>
              <a:t>5</a:t>
            </a:fld>
            <a:endParaRPr lang="de-DE"/>
          </a:p>
        </p:txBody>
      </p:sp>
    </p:spTree>
    <p:extLst>
      <p:ext uri="{BB962C8B-B14F-4D97-AF65-F5344CB8AC3E}">
        <p14:creationId xmlns:p14="http://schemas.microsoft.com/office/powerpoint/2010/main" val="398163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BF09-12DB-4D3F-8128-6DAF86175728}"/>
              </a:ext>
            </a:extLst>
          </p:cNvPr>
          <p:cNvSpPr>
            <a:spLocks noGrp="1"/>
          </p:cNvSpPr>
          <p:nvPr>
            <p:ph type="title"/>
          </p:nvPr>
        </p:nvSpPr>
        <p:spPr/>
        <p:txBody>
          <a:bodyPr/>
          <a:lstStyle/>
          <a:p>
            <a:r>
              <a:rPr lang="en-US" dirty="0"/>
              <a:t>Phase of </a:t>
            </a:r>
            <a:r>
              <a:rPr lang="en-US" dirty="0" err="1"/>
              <a:t>commisining</a:t>
            </a:r>
            <a:endParaRPr lang="en-CA" dirty="0"/>
          </a:p>
        </p:txBody>
      </p:sp>
      <p:sp>
        <p:nvSpPr>
          <p:cNvPr id="3" name="Content Placeholder 2">
            <a:extLst>
              <a:ext uri="{FF2B5EF4-FFF2-40B4-BE49-F238E27FC236}">
                <a16:creationId xmlns:a16="http://schemas.microsoft.com/office/drawing/2014/main" id="{7304CBE1-CECF-4541-A110-89EDB8590F58}"/>
              </a:ext>
            </a:extLst>
          </p:cNvPr>
          <p:cNvSpPr>
            <a:spLocks noGrp="1"/>
          </p:cNvSpPr>
          <p:nvPr>
            <p:ph idx="1"/>
          </p:nvPr>
        </p:nvSpPr>
        <p:spPr>
          <a:solidFill>
            <a:schemeClr val="bg1"/>
          </a:solidFill>
        </p:spPr>
        <p:txBody>
          <a:bodyPr/>
          <a:lstStyle/>
          <a:p>
            <a:pPr algn="ctr"/>
            <a:endParaRPr lang="en-US" dirty="0"/>
          </a:p>
          <a:p>
            <a:r>
              <a:rPr lang="en-CA" dirty="0">
                <a:solidFill>
                  <a:srgbClr val="FFCC66"/>
                </a:solidFill>
              </a:rPr>
              <a:t>Phase 1: hardware commissioning (after mechanical completion)</a:t>
            </a:r>
          </a:p>
          <a:p>
            <a:endParaRPr lang="en-CA" dirty="0"/>
          </a:p>
          <a:p>
            <a:r>
              <a:rPr lang="en-CA" dirty="0">
                <a:solidFill>
                  <a:srgbClr val="FDBB63"/>
                </a:solidFill>
              </a:rPr>
              <a:t>Phase 2: remote commissioning</a:t>
            </a:r>
          </a:p>
          <a:p>
            <a:endParaRPr lang="en-CA" dirty="0"/>
          </a:p>
          <a:p>
            <a:r>
              <a:rPr lang="en-CA" dirty="0">
                <a:solidFill>
                  <a:schemeClr val="tx2">
                    <a:lumMod val="40000"/>
                    <a:lumOff val="60000"/>
                  </a:schemeClr>
                </a:solidFill>
              </a:rPr>
              <a:t>Phase 3.1: integration test</a:t>
            </a:r>
          </a:p>
          <a:p>
            <a:endParaRPr lang="en-CA" dirty="0"/>
          </a:p>
          <a:p>
            <a:r>
              <a:rPr lang="en-CA" dirty="0">
                <a:solidFill>
                  <a:schemeClr val="tx2">
                    <a:lumMod val="60000"/>
                    <a:lumOff val="40000"/>
                  </a:schemeClr>
                </a:solidFill>
              </a:rPr>
              <a:t>Phase 3.2: dry run (SAT Ba/M11)</a:t>
            </a:r>
          </a:p>
          <a:p>
            <a:endParaRPr lang="en-CA" dirty="0"/>
          </a:p>
          <a:p>
            <a:r>
              <a:rPr lang="en-CA" dirty="0">
                <a:solidFill>
                  <a:srgbClr val="0070C0"/>
                </a:solidFill>
              </a:rPr>
              <a:t>Phase 4: beam commissioning (SAT Bb/M12)</a:t>
            </a:r>
          </a:p>
          <a:p>
            <a:pPr marL="1628775" lvl="5" indent="0">
              <a:buNone/>
            </a:pPr>
            <a:r>
              <a:rPr lang="en-CA" dirty="0">
                <a:solidFill>
                  <a:srgbClr val="0070C0"/>
                </a:solidFill>
              </a:rPr>
              <a:t>(note, beam can be reasonably high intensity at the end)</a:t>
            </a:r>
          </a:p>
        </p:txBody>
      </p:sp>
      <p:sp>
        <p:nvSpPr>
          <p:cNvPr id="4" name="Date Placeholder 3">
            <a:extLst>
              <a:ext uri="{FF2B5EF4-FFF2-40B4-BE49-F238E27FC236}">
                <a16:creationId xmlns:a16="http://schemas.microsoft.com/office/drawing/2014/main" id="{7E05B180-7209-47AD-922E-07FB5419E4A5}"/>
              </a:ext>
            </a:extLst>
          </p:cNvPr>
          <p:cNvSpPr>
            <a:spLocks noGrp="1"/>
          </p:cNvSpPr>
          <p:nvPr>
            <p:ph type="dt" sz="half" idx="2"/>
          </p:nvPr>
        </p:nvSpPr>
        <p:spPr/>
        <p:txBody>
          <a:bodyPr/>
          <a:lstStyle/>
          <a:p>
            <a:r>
              <a:rPr lang="en-US"/>
              <a:t>11.11.24</a:t>
            </a:r>
            <a:endParaRPr lang="de-DE" dirty="0"/>
          </a:p>
        </p:txBody>
      </p:sp>
      <p:sp>
        <p:nvSpPr>
          <p:cNvPr id="5" name="Footer Placeholder 4">
            <a:extLst>
              <a:ext uri="{FF2B5EF4-FFF2-40B4-BE49-F238E27FC236}">
                <a16:creationId xmlns:a16="http://schemas.microsoft.com/office/drawing/2014/main" id="{D7C32BC1-2E06-415F-8BC2-1A2EDD748EA5}"/>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6" name="Slide Number Placeholder 5">
            <a:extLst>
              <a:ext uri="{FF2B5EF4-FFF2-40B4-BE49-F238E27FC236}">
                <a16:creationId xmlns:a16="http://schemas.microsoft.com/office/drawing/2014/main" id="{6BB307F4-745C-4010-B050-CC01F4F76F3B}"/>
              </a:ext>
            </a:extLst>
          </p:cNvPr>
          <p:cNvSpPr>
            <a:spLocks noGrp="1"/>
          </p:cNvSpPr>
          <p:nvPr>
            <p:ph type="sldNum" sz="quarter" idx="12"/>
          </p:nvPr>
        </p:nvSpPr>
        <p:spPr/>
        <p:txBody>
          <a:bodyPr/>
          <a:lstStyle/>
          <a:p>
            <a:fld id="{125CBDDA-5CCF-8748-8988-9DC6C8981774}" type="slidenum">
              <a:rPr lang="de-DE" smtClean="0"/>
              <a:t>6</a:t>
            </a:fld>
            <a:endParaRPr lang="de-DE"/>
          </a:p>
        </p:txBody>
      </p:sp>
    </p:spTree>
    <p:extLst>
      <p:ext uri="{BB962C8B-B14F-4D97-AF65-F5344CB8AC3E}">
        <p14:creationId xmlns:p14="http://schemas.microsoft.com/office/powerpoint/2010/main" val="232387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B049243-1B8F-482D-9C09-F96A4C6C201B}"/>
              </a:ext>
            </a:extLst>
          </p:cNvPr>
          <p:cNvGrpSpPr/>
          <p:nvPr/>
        </p:nvGrpSpPr>
        <p:grpSpPr>
          <a:xfrm>
            <a:off x="101039" y="2267923"/>
            <a:ext cx="8888678" cy="2627031"/>
            <a:chOff x="101039" y="1980358"/>
            <a:chExt cx="8888678" cy="2627031"/>
          </a:xfrm>
        </p:grpSpPr>
        <p:pic>
          <p:nvPicPr>
            <p:cNvPr id="5" name="Picture 4">
              <a:extLst>
                <a:ext uri="{FF2B5EF4-FFF2-40B4-BE49-F238E27FC236}">
                  <a16:creationId xmlns:a16="http://schemas.microsoft.com/office/drawing/2014/main" id="{B726388B-50DB-43DB-B2DA-FF545BC5D71C}"/>
                </a:ext>
              </a:extLst>
            </p:cNvPr>
            <p:cNvPicPr>
              <a:picLocks noChangeAspect="1"/>
            </p:cNvPicPr>
            <p:nvPr/>
          </p:nvPicPr>
          <p:blipFill>
            <a:blip r:embed="rId2"/>
            <a:stretch>
              <a:fillRect/>
            </a:stretch>
          </p:blipFill>
          <p:spPr>
            <a:xfrm>
              <a:off x="101039" y="2118274"/>
              <a:ext cx="8699430" cy="2489115"/>
            </a:xfrm>
            <a:prstGeom prst="rect">
              <a:avLst/>
            </a:prstGeom>
          </p:spPr>
        </p:pic>
        <p:sp>
          <p:nvSpPr>
            <p:cNvPr id="7" name="Rectangle 6">
              <a:extLst>
                <a:ext uri="{FF2B5EF4-FFF2-40B4-BE49-F238E27FC236}">
                  <a16:creationId xmlns:a16="http://schemas.microsoft.com/office/drawing/2014/main" id="{736125C1-B30A-43E9-8E56-91E4D199C942}"/>
                </a:ext>
              </a:extLst>
            </p:cNvPr>
            <p:cNvSpPr/>
            <p:nvPr/>
          </p:nvSpPr>
          <p:spPr>
            <a:xfrm>
              <a:off x="7082811" y="1980358"/>
              <a:ext cx="1717658" cy="18338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0" name="Rectangle 9">
              <a:extLst>
                <a:ext uri="{FF2B5EF4-FFF2-40B4-BE49-F238E27FC236}">
                  <a16:creationId xmlns:a16="http://schemas.microsoft.com/office/drawing/2014/main" id="{F03A999E-3019-468D-BA28-150AAD077AE3}"/>
                </a:ext>
              </a:extLst>
            </p:cNvPr>
            <p:cNvSpPr/>
            <p:nvPr/>
          </p:nvSpPr>
          <p:spPr>
            <a:xfrm>
              <a:off x="7322239" y="2041824"/>
              <a:ext cx="1162787" cy="18338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1" name="Rectangle 10">
              <a:extLst>
                <a:ext uri="{FF2B5EF4-FFF2-40B4-BE49-F238E27FC236}">
                  <a16:creationId xmlns:a16="http://schemas.microsoft.com/office/drawing/2014/main" id="{0A6F0AC2-B699-480A-BFC5-488E9028305D}"/>
                </a:ext>
              </a:extLst>
            </p:cNvPr>
            <p:cNvSpPr/>
            <p:nvPr/>
          </p:nvSpPr>
          <p:spPr>
            <a:xfrm>
              <a:off x="8485904" y="2834133"/>
              <a:ext cx="503813" cy="13556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grpSp>
      <p:sp>
        <p:nvSpPr>
          <p:cNvPr id="2" name="Title 1">
            <a:extLst>
              <a:ext uri="{FF2B5EF4-FFF2-40B4-BE49-F238E27FC236}">
                <a16:creationId xmlns:a16="http://schemas.microsoft.com/office/drawing/2014/main" id="{4E9539BF-5E0A-4A02-ABD6-89E454D28BB9}"/>
              </a:ext>
            </a:extLst>
          </p:cNvPr>
          <p:cNvSpPr>
            <a:spLocks noGrp="1"/>
          </p:cNvSpPr>
          <p:nvPr>
            <p:ph type="title"/>
          </p:nvPr>
        </p:nvSpPr>
        <p:spPr/>
        <p:txBody>
          <a:bodyPr/>
          <a:lstStyle/>
          <a:p>
            <a:r>
              <a:rPr lang="en-US" dirty="0"/>
              <a:t>Commissioning phases, sections goal</a:t>
            </a:r>
            <a:endParaRPr lang="en-CA" dirty="0"/>
          </a:p>
        </p:txBody>
      </p:sp>
      <p:sp>
        <p:nvSpPr>
          <p:cNvPr id="3" name="Content Placeholder 2">
            <a:extLst>
              <a:ext uri="{FF2B5EF4-FFF2-40B4-BE49-F238E27FC236}">
                <a16:creationId xmlns:a16="http://schemas.microsoft.com/office/drawing/2014/main" id="{200E2666-E528-487D-94CD-A7C8D9441CFC}"/>
              </a:ext>
            </a:extLst>
          </p:cNvPr>
          <p:cNvSpPr>
            <a:spLocks noGrp="1"/>
          </p:cNvSpPr>
          <p:nvPr>
            <p:ph idx="1"/>
          </p:nvPr>
        </p:nvSpPr>
        <p:spPr/>
        <p:txBody>
          <a:bodyPr/>
          <a:lstStyle/>
          <a:p>
            <a:r>
              <a:rPr lang="en-US" dirty="0"/>
              <a:t>Need sectioning to breakdown the work</a:t>
            </a:r>
          </a:p>
          <a:p>
            <a:r>
              <a:rPr lang="en-US" dirty="0"/>
              <a:t>Allows to plan parallel installation work and/or commissioning work</a:t>
            </a:r>
          </a:p>
          <a:p>
            <a:r>
              <a:rPr lang="en-US" dirty="0"/>
              <a:t>Goal commissioning: reach FHF2 (commission the full HEB line)</a:t>
            </a:r>
          </a:p>
          <a:p>
            <a:endParaRPr lang="en-CA" dirty="0"/>
          </a:p>
        </p:txBody>
      </p:sp>
      <p:sp>
        <p:nvSpPr>
          <p:cNvPr id="4" name="Date Placeholder 3">
            <a:extLst>
              <a:ext uri="{FF2B5EF4-FFF2-40B4-BE49-F238E27FC236}">
                <a16:creationId xmlns:a16="http://schemas.microsoft.com/office/drawing/2014/main" id="{1141056A-1300-4ABC-B7AF-E6905F05FA52}"/>
              </a:ext>
            </a:extLst>
          </p:cNvPr>
          <p:cNvSpPr>
            <a:spLocks noGrp="1"/>
          </p:cNvSpPr>
          <p:nvPr>
            <p:ph type="dt" sz="half" idx="2"/>
          </p:nvPr>
        </p:nvSpPr>
        <p:spPr/>
        <p:txBody>
          <a:bodyPr/>
          <a:lstStyle/>
          <a:p>
            <a:r>
              <a:rPr lang="en-US"/>
              <a:t>11.11.24</a:t>
            </a:r>
            <a:endParaRPr lang="de-DE" dirty="0"/>
          </a:p>
        </p:txBody>
      </p:sp>
      <p:sp>
        <p:nvSpPr>
          <p:cNvPr id="13" name="Footer Placeholder 12">
            <a:extLst>
              <a:ext uri="{FF2B5EF4-FFF2-40B4-BE49-F238E27FC236}">
                <a16:creationId xmlns:a16="http://schemas.microsoft.com/office/drawing/2014/main" id="{43CA6AD5-F4F5-4CDA-BDBE-D3035BAA7591}"/>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14" name="Slide Number Placeholder 13">
            <a:extLst>
              <a:ext uri="{FF2B5EF4-FFF2-40B4-BE49-F238E27FC236}">
                <a16:creationId xmlns:a16="http://schemas.microsoft.com/office/drawing/2014/main" id="{BE424DC8-0447-47CE-8D21-33F791BF812D}"/>
              </a:ext>
            </a:extLst>
          </p:cNvPr>
          <p:cNvSpPr>
            <a:spLocks noGrp="1"/>
          </p:cNvSpPr>
          <p:nvPr>
            <p:ph type="sldNum" sz="quarter" idx="12"/>
          </p:nvPr>
        </p:nvSpPr>
        <p:spPr/>
        <p:txBody>
          <a:bodyPr/>
          <a:lstStyle/>
          <a:p>
            <a:fld id="{125CBDDA-5CCF-8748-8988-9DC6C8981774}" type="slidenum">
              <a:rPr lang="de-DE" smtClean="0"/>
              <a:t>7</a:t>
            </a:fld>
            <a:endParaRPr lang="de-DE"/>
          </a:p>
        </p:txBody>
      </p:sp>
      <p:grpSp>
        <p:nvGrpSpPr>
          <p:cNvPr id="17" name="Group 16">
            <a:extLst>
              <a:ext uri="{FF2B5EF4-FFF2-40B4-BE49-F238E27FC236}">
                <a16:creationId xmlns:a16="http://schemas.microsoft.com/office/drawing/2014/main" id="{59BF058B-00D2-4C4B-BDC2-83665F77A27E}"/>
              </a:ext>
            </a:extLst>
          </p:cNvPr>
          <p:cNvGrpSpPr/>
          <p:nvPr/>
        </p:nvGrpSpPr>
        <p:grpSpPr>
          <a:xfrm>
            <a:off x="6102736" y="4284490"/>
            <a:ext cx="1390694" cy="635970"/>
            <a:chOff x="6102736" y="3996924"/>
            <a:chExt cx="1390694" cy="683729"/>
          </a:xfrm>
        </p:grpSpPr>
        <p:sp>
          <p:nvSpPr>
            <p:cNvPr id="8" name="Rectangle 7">
              <a:extLst>
                <a:ext uri="{FF2B5EF4-FFF2-40B4-BE49-F238E27FC236}">
                  <a16:creationId xmlns:a16="http://schemas.microsoft.com/office/drawing/2014/main" id="{7CF41412-2384-4DBD-B437-0E23A3316D91}"/>
                </a:ext>
              </a:extLst>
            </p:cNvPr>
            <p:cNvSpPr/>
            <p:nvPr/>
          </p:nvSpPr>
          <p:spPr>
            <a:xfrm>
              <a:off x="6102737" y="4152692"/>
              <a:ext cx="1219502" cy="4546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9" name="Rectangle 8">
              <a:extLst>
                <a:ext uri="{FF2B5EF4-FFF2-40B4-BE49-F238E27FC236}">
                  <a16:creationId xmlns:a16="http://schemas.microsoft.com/office/drawing/2014/main" id="{B45C2FB3-0046-4837-A8B4-1CE7D09BDBD8}"/>
                </a:ext>
              </a:extLst>
            </p:cNvPr>
            <p:cNvSpPr/>
            <p:nvPr/>
          </p:nvSpPr>
          <p:spPr>
            <a:xfrm>
              <a:off x="6102736" y="3996924"/>
              <a:ext cx="606231" cy="4546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5" name="Rectangle 14">
              <a:extLst>
                <a:ext uri="{FF2B5EF4-FFF2-40B4-BE49-F238E27FC236}">
                  <a16:creationId xmlns:a16="http://schemas.microsoft.com/office/drawing/2014/main" id="{7F271893-3FC9-4365-86D1-3ACBFBC09D38}"/>
                </a:ext>
              </a:extLst>
            </p:cNvPr>
            <p:cNvSpPr/>
            <p:nvPr/>
          </p:nvSpPr>
          <p:spPr>
            <a:xfrm>
              <a:off x="6102737" y="3996924"/>
              <a:ext cx="1057480" cy="657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6" name="Rectangle 15">
              <a:extLst>
                <a:ext uri="{FF2B5EF4-FFF2-40B4-BE49-F238E27FC236}">
                  <a16:creationId xmlns:a16="http://schemas.microsoft.com/office/drawing/2014/main" id="{5E59BB53-03E4-4A5C-8A88-C129821303FE}"/>
                </a:ext>
              </a:extLst>
            </p:cNvPr>
            <p:cNvSpPr/>
            <p:nvPr/>
          </p:nvSpPr>
          <p:spPr>
            <a:xfrm>
              <a:off x="6435950" y="4222588"/>
              <a:ext cx="1057480" cy="4580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grpSp>
    </p:spTree>
    <p:extLst>
      <p:ext uri="{BB962C8B-B14F-4D97-AF65-F5344CB8AC3E}">
        <p14:creationId xmlns:p14="http://schemas.microsoft.com/office/powerpoint/2010/main" val="189969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3401-0098-497D-954B-3E994BD3D4D4}"/>
              </a:ext>
            </a:extLst>
          </p:cNvPr>
          <p:cNvSpPr>
            <a:spLocks noGrp="1"/>
          </p:cNvSpPr>
          <p:nvPr>
            <p:ph type="title"/>
          </p:nvPr>
        </p:nvSpPr>
        <p:spPr/>
        <p:txBody>
          <a:bodyPr/>
          <a:lstStyle/>
          <a:p>
            <a:r>
              <a:rPr lang="en-US" dirty="0"/>
              <a:t>System list</a:t>
            </a:r>
            <a:endParaRPr lang="en-CA" dirty="0"/>
          </a:p>
        </p:txBody>
      </p:sp>
      <p:pic>
        <p:nvPicPr>
          <p:cNvPr id="11" name="Content Placeholder 10">
            <a:extLst>
              <a:ext uri="{FF2B5EF4-FFF2-40B4-BE49-F238E27FC236}">
                <a16:creationId xmlns:a16="http://schemas.microsoft.com/office/drawing/2014/main" id="{E4685481-E917-476D-BFEE-951F574EC9B0}"/>
              </a:ext>
            </a:extLst>
          </p:cNvPr>
          <p:cNvPicPr>
            <a:picLocks noGrp="1" noChangeAspect="1"/>
          </p:cNvPicPr>
          <p:nvPr>
            <p:ph idx="1"/>
          </p:nvPr>
        </p:nvPicPr>
        <p:blipFill rotWithShape="1">
          <a:blip r:embed="rId2"/>
          <a:srcRect l="7654"/>
          <a:stretch/>
        </p:blipFill>
        <p:spPr>
          <a:xfrm>
            <a:off x="500141" y="1340160"/>
            <a:ext cx="8142917" cy="2317440"/>
          </a:xfrm>
        </p:spPr>
      </p:pic>
      <p:sp>
        <p:nvSpPr>
          <p:cNvPr id="3" name="Date Placeholder 2">
            <a:extLst>
              <a:ext uri="{FF2B5EF4-FFF2-40B4-BE49-F238E27FC236}">
                <a16:creationId xmlns:a16="http://schemas.microsoft.com/office/drawing/2014/main" id="{2C40EFE8-0AFD-4C3C-85AD-19F2D65B4608}"/>
              </a:ext>
            </a:extLst>
          </p:cNvPr>
          <p:cNvSpPr>
            <a:spLocks noGrp="1"/>
          </p:cNvSpPr>
          <p:nvPr>
            <p:ph type="dt" sz="half" idx="2"/>
          </p:nvPr>
        </p:nvSpPr>
        <p:spPr/>
        <p:txBody>
          <a:bodyPr/>
          <a:lstStyle/>
          <a:p>
            <a:r>
              <a:rPr lang="en-US"/>
              <a:t>11.11.24</a:t>
            </a:r>
            <a:endParaRPr lang="de-DE" dirty="0"/>
          </a:p>
        </p:txBody>
      </p:sp>
      <p:sp>
        <p:nvSpPr>
          <p:cNvPr id="4" name="Footer Placeholder 3">
            <a:extLst>
              <a:ext uri="{FF2B5EF4-FFF2-40B4-BE49-F238E27FC236}">
                <a16:creationId xmlns:a16="http://schemas.microsoft.com/office/drawing/2014/main" id="{31EB7F66-78C6-43C5-B4C1-F70E434863B4}"/>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5" name="Slide Number Placeholder 4">
            <a:extLst>
              <a:ext uri="{FF2B5EF4-FFF2-40B4-BE49-F238E27FC236}">
                <a16:creationId xmlns:a16="http://schemas.microsoft.com/office/drawing/2014/main" id="{E04261C9-7B2D-4F1A-9889-5ADA49FEBE86}"/>
              </a:ext>
            </a:extLst>
          </p:cNvPr>
          <p:cNvSpPr>
            <a:spLocks noGrp="1"/>
          </p:cNvSpPr>
          <p:nvPr>
            <p:ph type="sldNum" sz="quarter" idx="12"/>
          </p:nvPr>
        </p:nvSpPr>
        <p:spPr/>
        <p:txBody>
          <a:bodyPr/>
          <a:lstStyle/>
          <a:p>
            <a:fld id="{125CBDDA-5CCF-8748-8988-9DC6C8981774}" type="slidenum">
              <a:rPr lang="de-DE" smtClean="0"/>
              <a:t>8</a:t>
            </a:fld>
            <a:endParaRPr lang="de-DE"/>
          </a:p>
        </p:txBody>
      </p:sp>
      <p:sp>
        <p:nvSpPr>
          <p:cNvPr id="6" name="TextBox 5">
            <a:extLst>
              <a:ext uri="{FF2B5EF4-FFF2-40B4-BE49-F238E27FC236}">
                <a16:creationId xmlns:a16="http://schemas.microsoft.com/office/drawing/2014/main" id="{CC85D376-16F7-42FE-83B2-4F5F884A0B82}"/>
              </a:ext>
            </a:extLst>
          </p:cNvPr>
          <p:cNvSpPr txBox="1"/>
          <p:nvPr/>
        </p:nvSpPr>
        <p:spPr>
          <a:xfrm>
            <a:off x="500141" y="4045058"/>
            <a:ext cx="4221027" cy="523220"/>
          </a:xfrm>
          <a:prstGeom prst="rect">
            <a:avLst/>
          </a:prstGeom>
        </p:spPr>
        <p:txBody>
          <a:bodyPr vert="horz" wrap="none" lIns="91440" tIns="45720" rIns="91440" bIns="45720" rtlCol="0" anchor="t">
            <a:spAutoFit/>
          </a:bodyPr>
          <a:lstStyle/>
          <a:p>
            <a:pPr algn="l"/>
            <a:r>
              <a:rPr lang="en-US" sz="1400" b="1" dirty="0">
                <a:solidFill>
                  <a:srgbClr val="666666"/>
                </a:solidFill>
              </a:rPr>
              <a:t>SCM: Super Conducting Magnets</a:t>
            </a:r>
          </a:p>
          <a:p>
            <a:pPr algn="l"/>
            <a:r>
              <a:rPr lang="en-US" sz="1400" b="1" dirty="0">
                <a:solidFill>
                  <a:srgbClr val="666666"/>
                </a:solidFill>
              </a:rPr>
              <a:t>NCM: Normal Conducting Magnets (target area)</a:t>
            </a:r>
            <a:endParaRPr lang="en-CA" sz="1400" b="1" dirty="0">
              <a:solidFill>
                <a:srgbClr val="666666"/>
              </a:solidFill>
            </a:endParaRPr>
          </a:p>
        </p:txBody>
      </p:sp>
    </p:spTree>
    <p:extLst>
      <p:ext uri="{BB962C8B-B14F-4D97-AF65-F5344CB8AC3E}">
        <p14:creationId xmlns:p14="http://schemas.microsoft.com/office/powerpoint/2010/main" val="337147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7DAD-9518-4F90-8C40-52DF9468CA29}"/>
              </a:ext>
            </a:extLst>
          </p:cNvPr>
          <p:cNvSpPr>
            <a:spLocks noGrp="1"/>
          </p:cNvSpPr>
          <p:nvPr>
            <p:ph type="title"/>
          </p:nvPr>
        </p:nvSpPr>
        <p:spPr/>
        <p:txBody>
          <a:bodyPr/>
          <a:lstStyle/>
          <a:p>
            <a:r>
              <a:rPr lang="en-US" dirty="0"/>
              <a:t>Status of planning, Beam diagnostic chambers</a:t>
            </a:r>
            <a:endParaRPr lang="en-CA" dirty="0"/>
          </a:p>
        </p:txBody>
      </p:sp>
      <p:pic>
        <p:nvPicPr>
          <p:cNvPr id="5" name="Content Placeholder 4">
            <a:extLst>
              <a:ext uri="{FF2B5EF4-FFF2-40B4-BE49-F238E27FC236}">
                <a16:creationId xmlns:a16="http://schemas.microsoft.com/office/drawing/2014/main" id="{28D4DB02-163D-4071-8AC5-A0628C832991}"/>
              </a:ext>
            </a:extLst>
          </p:cNvPr>
          <p:cNvPicPr>
            <a:picLocks noGrp="1" noChangeAspect="1"/>
          </p:cNvPicPr>
          <p:nvPr>
            <p:ph idx="1"/>
          </p:nvPr>
        </p:nvPicPr>
        <p:blipFill rotWithShape="1">
          <a:blip r:embed="rId2"/>
          <a:srcRect l="17649"/>
          <a:stretch/>
        </p:blipFill>
        <p:spPr>
          <a:xfrm>
            <a:off x="75777" y="1774017"/>
            <a:ext cx="8616211" cy="1696662"/>
          </a:xfrm>
        </p:spPr>
      </p:pic>
      <p:sp>
        <p:nvSpPr>
          <p:cNvPr id="6" name="TextBox 5">
            <a:extLst>
              <a:ext uri="{FF2B5EF4-FFF2-40B4-BE49-F238E27FC236}">
                <a16:creationId xmlns:a16="http://schemas.microsoft.com/office/drawing/2014/main" id="{6332852F-D661-4D73-B075-1C0AE1D8465C}"/>
              </a:ext>
            </a:extLst>
          </p:cNvPr>
          <p:cNvSpPr txBox="1"/>
          <p:nvPr/>
        </p:nvSpPr>
        <p:spPr>
          <a:xfrm>
            <a:off x="265958" y="1252879"/>
            <a:ext cx="3104248" cy="369332"/>
          </a:xfrm>
          <a:prstGeom prst="rect">
            <a:avLst/>
          </a:prstGeom>
        </p:spPr>
        <p:txBody>
          <a:bodyPr vert="horz" wrap="none" lIns="91440" tIns="45720" rIns="91440" bIns="45720" rtlCol="0" anchor="t">
            <a:spAutoFit/>
          </a:bodyPr>
          <a:lstStyle/>
          <a:p>
            <a:pPr algn="l"/>
            <a:r>
              <a:rPr lang="en-US" dirty="0"/>
              <a:t>suppose VAC phase 2 done</a:t>
            </a:r>
            <a:endParaRPr lang="en-CA" dirty="0"/>
          </a:p>
        </p:txBody>
      </p:sp>
      <p:cxnSp>
        <p:nvCxnSpPr>
          <p:cNvPr id="8" name="Straight Arrow Connector 7">
            <a:extLst>
              <a:ext uri="{FF2B5EF4-FFF2-40B4-BE49-F238E27FC236}">
                <a16:creationId xmlns:a16="http://schemas.microsoft.com/office/drawing/2014/main" id="{AFD55E2C-C5B9-47F2-A4B9-EEB8A8670AEE}"/>
              </a:ext>
            </a:extLst>
          </p:cNvPr>
          <p:cNvCxnSpPr/>
          <p:nvPr/>
        </p:nvCxnSpPr>
        <p:spPr>
          <a:xfrm flipH="1">
            <a:off x="207129" y="1571151"/>
            <a:ext cx="215439" cy="20286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08EC14D-8221-49A5-853A-BB2B43AD0979}"/>
              </a:ext>
            </a:extLst>
          </p:cNvPr>
          <p:cNvSpPr txBox="1"/>
          <p:nvPr/>
        </p:nvSpPr>
        <p:spPr>
          <a:xfrm>
            <a:off x="265958" y="3470679"/>
            <a:ext cx="3826753" cy="646331"/>
          </a:xfrm>
          <a:prstGeom prst="rect">
            <a:avLst/>
          </a:prstGeom>
        </p:spPr>
        <p:txBody>
          <a:bodyPr vert="horz" wrap="none" lIns="91440" tIns="45720" rIns="91440" bIns="45720" rtlCol="0" anchor="t">
            <a:spAutoFit/>
          </a:bodyPr>
          <a:lstStyle/>
          <a:p>
            <a:pPr algn="l"/>
            <a:r>
              <a:rPr lang="en-US" dirty="0"/>
              <a:t>pressured air, power for motor drive</a:t>
            </a:r>
          </a:p>
          <a:p>
            <a:pPr algn="l"/>
            <a:r>
              <a:rPr lang="en-US" dirty="0"/>
              <a:t>and patch panel connection</a:t>
            </a:r>
            <a:endParaRPr lang="en-CA" dirty="0"/>
          </a:p>
        </p:txBody>
      </p:sp>
      <p:cxnSp>
        <p:nvCxnSpPr>
          <p:cNvPr id="10" name="Straight Arrow Connector 9">
            <a:extLst>
              <a:ext uri="{FF2B5EF4-FFF2-40B4-BE49-F238E27FC236}">
                <a16:creationId xmlns:a16="http://schemas.microsoft.com/office/drawing/2014/main" id="{589598BF-2F6D-4DCD-8B73-CD11F3C35E53}"/>
              </a:ext>
            </a:extLst>
          </p:cNvPr>
          <p:cNvCxnSpPr>
            <a:cxnSpLocks/>
          </p:cNvCxnSpPr>
          <p:nvPr/>
        </p:nvCxnSpPr>
        <p:spPr>
          <a:xfrm flipV="1">
            <a:off x="1758073" y="2884654"/>
            <a:ext cx="95987" cy="77799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CB4CFB11-70C6-41C4-B9D9-8122EEE5FAFB}"/>
              </a:ext>
            </a:extLst>
          </p:cNvPr>
          <p:cNvCxnSpPr>
            <a:cxnSpLocks/>
          </p:cNvCxnSpPr>
          <p:nvPr/>
        </p:nvCxnSpPr>
        <p:spPr>
          <a:xfrm flipH="1" flipV="1">
            <a:off x="5618594" y="3426053"/>
            <a:ext cx="208461" cy="2475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5801EF2A-466C-43DD-A338-5075FA8BAE85}"/>
              </a:ext>
            </a:extLst>
          </p:cNvPr>
          <p:cNvSpPr txBox="1"/>
          <p:nvPr/>
        </p:nvSpPr>
        <p:spPr>
          <a:xfrm>
            <a:off x="4795127" y="3612976"/>
            <a:ext cx="3826753" cy="646331"/>
          </a:xfrm>
          <a:prstGeom prst="rect">
            <a:avLst/>
          </a:prstGeom>
        </p:spPr>
        <p:txBody>
          <a:bodyPr vert="horz" wrap="none" lIns="91440" tIns="45720" rIns="91440" bIns="45720" rtlCol="0" anchor="t">
            <a:spAutoFit/>
          </a:bodyPr>
          <a:lstStyle/>
          <a:p>
            <a:pPr algn="l"/>
            <a:r>
              <a:rPr lang="en-US" dirty="0"/>
              <a:t>pressured air, power for motor drive</a:t>
            </a:r>
          </a:p>
          <a:p>
            <a:pPr algn="l"/>
            <a:r>
              <a:rPr lang="en-US" dirty="0"/>
              <a:t>and patch panel connection</a:t>
            </a:r>
            <a:endParaRPr lang="en-CA" dirty="0"/>
          </a:p>
        </p:txBody>
      </p:sp>
      <p:pic>
        <p:nvPicPr>
          <p:cNvPr id="16" name="Picture 15">
            <a:extLst>
              <a:ext uri="{FF2B5EF4-FFF2-40B4-BE49-F238E27FC236}">
                <a16:creationId xmlns:a16="http://schemas.microsoft.com/office/drawing/2014/main" id="{E6EED885-D042-4FA7-9FF6-8635B5551EA5}"/>
              </a:ext>
            </a:extLst>
          </p:cNvPr>
          <p:cNvPicPr>
            <a:picLocks noChangeAspect="1"/>
          </p:cNvPicPr>
          <p:nvPr/>
        </p:nvPicPr>
        <p:blipFill rotWithShape="1">
          <a:blip r:embed="rId3"/>
          <a:srcRect t="74395" b="18301"/>
          <a:stretch/>
        </p:blipFill>
        <p:spPr>
          <a:xfrm>
            <a:off x="7430442" y="1113556"/>
            <a:ext cx="1604963" cy="278645"/>
          </a:xfrm>
          <a:prstGeom prst="rect">
            <a:avLst/>
          </a:prstGeom>
        </p:spPr>
      </p:pic>
      <p:pic>
        <p:nvPicPr>
          <p:cNvPr id="17" name="Picture 16">
            <a:extLst>
              <a:ext uri="{FF2B5EF4-FFF2-40B4-BE49-F238E27FC236}">
                <a16:creationId xmlns:a16="http://schemas.microsoft.com/office/drawing/2014/main" id="{549380C8-425C-4DB9-8A51-30C50518863C}"/>
              </a:ext>
            </a:extLst>
          </p:cNvPr>
          <p:cNvPicPr>
            <a:picLocks noChangeAspect="1"/>
          </p:cNvPicPr>
          <p:nvPr/>
        </p:nvPicPr>
        <p:blipFill rotWithShape="1">
          <a:blip r:embed="rId4"/>
          <a:srcRect t="52254"/>
          <a:stretch/>
        </p:blipFill>
        <p:spPr>
          <a:xfrm>
            <a:off x="5827055" y="1113556"/>
            <a:ext cx="1603387" cy="314372"/>
          </a:xfrm>
          <a:prstGeom prst="rect">
            <a:avLst/>
          </a:prstGeom>
        </p:spPr>
      </p:pic>
      <p:sp>
        <p:nvSpPr>
          <p:cNvPr id="3" name="Date Placeholder 2">
            <a:extLst>
              <a:ext uri="{FF2B5EF4-FFF2-40B4-BE49-F238E27FC236}">
                <a16:creationId xmlns:a16="http://schemas.microsoft.com/office/drawing/2014/main" id="{1D682476-D197-4330-82DB-298D7ACE9F94}"/>
              </a:ext>
            </a:extLst>
          </p:cNvPr>
          <p:cNvSpPr>
            <a:spLocks noGrp="1"/>
          </p:cNvSpPr>
          <p:nvPr>
            <p:ph type="dt" sz="half" idx="2"/>
          </p:nvPr>
        </p:nvSpPr>
        <p:spPr/>
        <p:txBody>
          <a:bodyPr/>
          <a:lstStyle/>
          <a:p>
            <a:r>
              <a:rPr lang="en-US"/>
              <a:t>11.11.24</a:t>
            </a:r>
            <a:endParaRPr lang="de-DE" dirty="0"/>
          </a:p>
        </p:txBody>
      </p:sp>
      <p:sp>
        <p:nvSpPr>
          <p:cNvPr id="4" name="Footer Placeholder 3">
            <a:extLst>
              <a:ext uri="{FF2B5EF4-FFF2-40B4-BE49-F238E27FC236}">
                <a16:creationId xmlns:a16="http://schemas.microsoft.com/office/drawing/2014/main" id="{36BE7B42-DC76-4E61-AE2F-44C266FEBA49}"/>
              </a:ext>
            </a:extLst>
          </p:cNvPr>
          <p:cNvSpPr>
            <a:spLocks noGrp="1"/>
          </p:cNvSpPr>
          <p:nvPr>
            <p:ph type="ftr" sz="quarter" idx="3"/>
          </p:nvPr>
        </p:nvSpPr>
        <p:spPr/>
        <p:txBody>
          <a:bodyPr/>
          <a:lstStyle/>
          <a:p>
            <a:pPr algn="l"/>
            <a:r>
              <a:rPr lang="de-DE"/>
              <a:t>Stephane Pietri SFS/SFR, Control Workshop 2024</a:t>
            </a:r>
            <a:endParaRPr lang="de-DE" dirty="0"/>
          </a:p>
        </p:txBody>
      </p:sp>
      <p:sp>
        <p:nvSpPr>
          <p:cNvPr id="7" name="Slide Number Placeholder 6">
            <a:extLst>
              <a:ext uri="{FF2B5EF4-FFF2-40B4-BE49-F238E27FC236}">
                <a16:creationId xmlns:a16="http://schemas.microsoft.com/office/drawing/2014/main" id="{FEE01C3B-222D-4AFF-897B-0C7A1D94928C}"/>
              </a:ext>
            </a:extLst>
          </p:cNvPr>
          <p:cNvSpPr>
            <a:spLocks noGrp="1"/>
          </p:cNvSpPr>
          <p:nvPr>
            <p:ph type="sldNum" sz="quarter" idx="12"/>
          </p:nvPr>
        </p:nvSpPr>
        <p:spPr/>
        <p:txBody>
          <a:bodyPr/>
          <a:lstStyle/>
          <a:p>
            <a:fld id="{125CBDDA-5CCF-8748-8988-9DC6C8981774}" type="slidenum">
              <a:rPr lang="de-DE" smtClean="0"/>
              <a:t>9</a:t>
            </a:fld>
            <a:endParaRPr lang="de-DE"/>
          </a:p>
        </p:txBody>
      </p:sp>
    </p:spTree>
    <p:extLst>
      <p:ext uri="{BB962C8B-B14F-4D97-AF65-F5344CB8AC3E}">
        <p14:creationId xmlns:p14="http://schemas.microsoft.com/office/powerpoint/2010/main" val="764984659"/>
      </p:ext>
    </p:extLst>
  </p:cSld>
  <p:clrMapOvr>
    <a:masterClrMapping/>
  </p:clrMapOvr>
</p:sld>
</file>

<file path=ppt/theme/theme1.xml><?xml version="1.0" encoding="utf-8"?>
<a:theme xmlns:a="http://schemas.openxmlformats.org/drawingml/2006/main" name="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8" id="{88F67082-FAA7-774F-81ED-C94DAF9F09F3}" vid="{76C6051D-27C6-564A-8764-CCBC0645D37F}"/>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fair-gsi-folienmaster_2019_16zu9</Template>
  <TotalTime>0</TotalTime>
  <Words>3900</Words>
  <Application>Microsoft Office PowerPoint</Application>
  <PresentationFormat>On-screen Show (16:9)</PresentationFormat>
  <Paragraphs>749</Paragraphs>
  <Slides>49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Ariel</vt:lpstr>
      <vt:lpstr>Arial</vt:lpstr>
      <vt:lpstr>Calibri</vt:lpstr>
      <vt:lpstr>Wingdings</vt:lpstr>
      <vt:lpstr>fair-gsi-folienmaster_2017_onering</vt:lpstr>
      <vt:lpstr>Super-FRS requirement to controls for commissioning</vt:lpstr>
      <vt:lpstr>Objective of Super-FRS commissioning</vt:lpstr>
      <vt:lpstr>Scope (elements) of commissioning</vt:lpstr>
      <vt:lpstr>FHF2</vt:lpstr>
      <vt:lpstr>General planning, top to bottom</vt:lpstr>
      <vt:lpstr>Phase of commisining</vt:lpstr>
      <vt:lpstr>Commissioning phases, sections goal</vt:lpstr>
      <vt:lpstr>System list</vt:lpstr>
      <vt:lpstr>Status of planning, Beam diagnostic chambers</vt:lpstr>
      <vt:lpstr>Full .xls document</vt:lpstr>
      <vt:lpstr>First simulations – toy model</vt:lpstr>
      <vt:lpstr>Requirement</vt:lpstr>
      <vt:lpstr>Requirement per system</vt:lpstr>
      <vt:lpstr>Requirement per system</vt:lpstr>
      <vt:lpstr>Requirement per system</vt:lpstr>
      <vt:lpstr>System list</vt:lpstr>
      <vt:lpstr>Super-FRS requirements, color scheme</vt:lpstr>
      <vt:lpstr>Super-FRS Machine model– link to D. Ondreka</vt:lpstr>
      <vt:lpstr>Super-FRS requirement – to ACO</vt:lpstr>
      <vt:lpstr>Super-FRS specific application (I) – CSG prio 1</vt:lpstr>
      <vt:lpstr>Super-FRS specific application (II) – CSG prio 1</vt:lpstr>
      <vt:lpstr>Super-FRS specific application (IV) – CSG, prio 2</vt:lpstr>
      <vt:lpstr>Super-FRS specific application (non CSG)</vt:lpstr>
      <vt:lpstr>Conclusion - outlook</vt:lpstr>
      <vt:lpstr>First test of commissioning</vt:lpstr>
      <vt:lpstr>Future plan, phase 1 and 2</vt:lpstr>
      <vt:lpstr>From phase 3.1 to 4</vt:lpstr>
      <vt:lpstr>Beam commissioning</vt:lpstr>
      <vt:lpstr>End of beam commissioning</vt:lpstr>
      <vt:lpstr>Phase 3.1, 3.2 and 4 commission, some thoughts</vt:lpstr>
      <vt:lpstr>Super-FRS and NUSTAR</vt:lpstr>
      <vt:lpstr>Idea learnt from CERN visit</vt:lpstr>
      <vt:lpstr>Commissioning organization, ideas (to be discussed)</vt:lpstr>
      <vt:lpstr>Last thought</vt:lpstr>
      <vt:lpstr>PowerPoint Presentation</vt:lpstr>
      <vt:lpstr>plans</vt:lpstr>
      <vt:lpstr>PowerPoint Presentation</vt:lpstr>
      <vt:lpstr>PowerPoint Presentation</vt:lpstr>
      <vt:lpstr>PowerPoint Presentation</vt:lpstr>
      <vt:lpstr>PowerPoint Presentation</vt:lpstr>
      <vt:lpstr>PowerPoint Presentation</vt:lpstr>
      <vt:lpstr>Local Cryogenics branches M, H, G (B optional)</vt:lpstr>
      <vt:lpstr>PowerPoint Presentation</vt:lpstr>
      <vt:lpstr>Super-FRS – NUSTAR : no coupling hypothesis</vt:lpstr>
      <vt:lpstr>Super-FRS – NUSTAR: high coupling hypothesis</vt:lpstr>
      <vt:lpstr>Super-FRS NUSTAR – mid coupling hypothesis</vt:lpstr>
      <vt:lpstr>Open points</vt:lpstr>
      <vt:lpstr>PowerPoint Presentation</vt:lpstr>
      <vt:lpstr>Why isomer tagging is preferred for SFRS com.1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Super-FRS hardware commissioning</dc:title>
  <dc:creator>Pietri, Stephane</dc:creator>
  <cp:lastModifiedBy>Pietri, Stephane</cp:lastModifiedBy>
  <cp:revision>125</cp:revision>
  <dcterms:created xsi:type="dcterms:W3CDTF">2024-11-04T08:42:06Z</dcterms:created>
  <dcterms:modified xsi:type="dcterms:W3CDTF">2024-11-11T06:47:14Z</dcterms:modified>
</cp:coreProperties>
</file>