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3" r:id="rId4"/>
    <p:sldId id="260" r:id="rId5"/>
    <p:sldId id="259" r:id="rId6"/>
    <p:sldId id="266" r:id="rId7"/>
    <p:sldId id="267" r:id="rId8"/>
    <p:sldId id="264" r:id="rId9"/>
    <p:sldId id="265" r:id="rId10"/>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2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06A171-615F-4EC1-8994-4EA2D7A0521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326243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06A171-615F-4EC1-8994-4EA2D7A0521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1115020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06A171-615F-4EC1-8994-4EA2D7A0521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196379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06A171-615F-4EC1-8994-4EA2D7A0521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72532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06A171-615F-4EC1-8994-4EA2D7A0521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61093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06A171-615F-4EC1-8994-4EA2D7A05211}"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249607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06A171-615F-4EC1-8994-4EA2D7A05211}"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2913898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06A171-615F-4EC1-8994-4EA2D7A05211}" type="datetimeFigureOut">
              <a:rPr lang="en-US" smtClean="0"/>
              <a:t>11/10/2024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32054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6A171-615F-4EC1-8994-4EA2D7A05211}" type="datetimeFigureOut">
              <a:rPr lang="en-US" smtClean="0"/>
              <a:t>11/10/2024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50291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06A171-615F-4EC1-8994-4EA2D7A05211}"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211235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06A171-615F-4EC1-8994-4EA2D7A05211}"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B29F4-7820-4D62-95C6-FA3F0C3917CA}" type="slidenum">
              <a:rPr lang="en-US" smtClean="0"/>
              <a:t>‹#›</a:t>
            </a:fld>
            <a:endParaRPr lang="en-US"/>
          </a:p>
        </p:txBody>
      </p:sp>
    </p:spTree>
    <p:extLst>
      <p:ext uri="{BB962C8B-B14F-4D97-AF65-F5344CB8AC3E}">
        <p14:creationId xmlns:p14="http://schemas.microsoft.com/office/powerpoint/2010/main" val="509139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6A171-615F-4EC1-8994-4EA2D7A05211}" type="datetimeFigureOut">
              <a:rPr lang="en-US" smtClean="0"/>
              <a:t>11/10/2024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B29F4-7820-4D62-95C6-FA3F0C3917CA}" type="slidenum">
              <a:rPr lang="en-US" smtClean="0"/>
              <a:t>‹#›</a:t>
            </a:fld>
            <a:endParaRPr lang="en-US"/>
          </a:p>
        </p:txBody>
      </p:sp>
    </p:spTree>
    <p:extLst>
      <p:ext uri="{BB962C8B-B14F-4D97-AF65-F5344CB8AC3E}">
        <p14:creationId xmlns:p14="http://schemas.microsoft.com/office/powerpoint/2010/main" val="1784439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FAIR control system general</a:t>
            </a:r>
          </a:p>
        </p:txBody>
      </p:sp>
      <p:cxnSp>
        <p:nvCxnSpPr>
          <p:cNvPr id="6" name="Straight Connector 5"/>
          <p:cNvCxnSpPr/>
          <p:nvPr/>
        </p:nvCxnSpPr>
        <p:spPr>
          <a:xfrm>
            <a:off x="35496" y="2276872"/>
            <a:ext cx="482453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496" y="4293096"/>
            <a:ext cx="482453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5496" y="5445224"/>
            <a:ext cx="482453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pic>
        <p:nvPicPr>
          <p:cNvPr id="10" name="Picture 22"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340768"/>
            <a:ext cx="787199" cy="803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521645" y="1557912"/>
            <a:ext cx="3268908" cy="369332"/>
          </a:xfrm>
          <a:prstGeom prst="rect">
            <a:avLst/>
          </a:prstGeom>
          <a:noFill/>
        </p:spPr>
        <p:txBody>
          <a:bodyPr wrap="none" rtlCol="0">
            <a:spAutoFit/>
          </a:bodyPr>
          <a:lstStyle/>
          <a:p>
            <a:r>
              <a:rPr lang="en-US" dirty="0"/>
              <a:t>Presentation tier – user interface</a:t>
            </a:r>
          </a:p>
        </p:txBody>
      </p:sp>
      <p:sp>
        <p:nvSpPr>
          <p:cNvPr id="12" name="TextBox 11"/>
          <p:cNvSpPr txBox="1"/>
          <p:nvPr/>
        </p:nvSpPr>
        <p:spPr>
          <a:xfrm>
            <a:off x="899592" y="2996952"/>
            <a:ext cx="3846887" cy="369332"/>
          </a:xfrm>
          <a:prstGeom prst="rect">
            <a:avLst/>
          </a:prstGeom>
          <a:noFill/>
        </p:spPr>
        <p:txBody>
          <a:bodyPr wrap="none" rtlCol="0">
            <a:spAutoFit/>
          </a:bodyPr>
          <a:lstStyle/>
          <a:p>
            <a:r>
              <a:rPr lang="en-US" dirty="0"/>
              <a:t>Application tier (LSA, sequencer,  etc...)</a:t>
            </a:r>
          </a:p>
        </p:txBody>
      </p:sp>
      <p:sp>
        <p:nvSpPr>
          <p:cNvPr id="13" name="TextBox 12"/>
          <p:cNvSpPr txBox="1"/>
          <p:nvPr/>
        </p:nvSpPr>
        <p:spPr>
          <a:xfrm>
            <a:off x="1360040" y="4437112"/>
            <a:ext cx="2396682" cy="646331"/>
          </a:xfrm>
          <a:prstGeom prst="rect">
            <a:avLst/>
          </a:prstGeom>
          <a:noFill/>
        </p:spPr>
        <p:txBody>
          <a:bodyPr wrap="none" rtlCol="0">
            <a:spAutoFit/>
          </a:bodyPr>
          <a:lstStyle/>
          <a:p>
            <a:r>
              <a:rPr lang="en-US" dirty="0"/>
              <a:t>Resource tier  (FESA)</a:t>
            </a:r>
          </a:p>
          <a:p>
            <a:r>
              <a:rPr lang="en-US" dirty="0"/>
              <a:t>Talking to the hardware</a:t>
            </a:r>
          </a:p>
        </p:txBody>
      </p:sp>
      <p:sp>
        <p:nvSpPr>
          <p:cNvPr id="14" name="AutoShape 4"/>
          <p:cNvSpPr>
            <a:spLocks noChangeArrowheads="1"/>
          </p:cNvSpPr>
          <p:nvPr/>
        </p:nvSpPr>
        <p:spPr bwMode="auto">
          <a:xfrm>
            <a:off x="3635896" y="5379318"/>
            <a:ext cx="1356072" cy="422126"/>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Magnets</a:t>
            </a:r>
          </a:p>
        </p:txBody>
      </p:sp>
      <p:sp>
        <p:nvSpPr>
          <p:cNvPr id="15" name="AutoShape 5"/>
          <p:cNvSpPr>
            <a:spLocks noChangeArrowheads="1"/>
          </p:cNvSpPr>
          <p:nvPr/>
        </p:nvSpPr>
        <p:spPr bwMode="auto">
          <a:xfrm>
            <a:off x="1834530" y="5395341"/>
            <a:ext cx="1354037" cy="425995"/>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Cryogenics</a:t>
            </a:r>
          </a:p>
        </p:txBody>
      </p:sp>
      <p:sp>
        <p:nvSpPr>
          <p:cNvPr id="16" name="AutoShape 40"/>
          <p:cNvSpPr>
            <a:spLocks noChangeArrowheads="1"/>
          </p:cNvSpPr>
          <p:nvPr/>
        </p:nvSpPr>
        <p:spPr bwMode="auto">
          <a:xfrm>
            <a:off x="107504" y="5373216"/>
            <a:ext cx="1241872" cy="438150"/>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err="1">
                <a:solidFill>
                  <a:prstClr val="white"/>
                </a:solidFill>
                <a:latin typeface="Calibri" pitchFamily="34" charset="0"/>
              </a:rPr>
              <a:t>Vaccum</a:t>
            </a:r>
            <a:endParaRPr lang="en-US" altLang="en-US" sz="2400" dirty="0">
              <a:solidFill>
                <a:prstClr val="white"/>
              </a:solidFill>
              <a:latin typeface="Calibri"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3126" y="2010687"/>
            <a:ext cx="3680516" cy="2782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763401" y="940078"/>
            <a:ext cx="1548244" cy="369332"/>
          </a:xfrm>
          <a:prstGeom prst="rect">
            <a:avLst/>
          </a:prstGeom>
          <a:noFill/>
        </p:spPr>
        <p:txBody>
          <a:bodyPr wrap="none" rtlCol="0">
            <a:spAutoFit/>
          </a:bodyPr>
          <a:lstStyle/>
          <a:p>
            <a:r>
              <a:rPr lang="en-US" dirty="0"/>
              <a:t>Generic layout</a:t>
            </a:r>
          </a:p>
        </p:txBody>
      </p:sp>
      <p:sp>
        <p:nvSpPr>
          <p:cNvPr id="19" name="TextBox 18"/>
          <p:cNvSpPr txBox="1"/>
          <p:nvPr/>
        </p:nvSpPr>
        <p:spPr>
          <a:xfrm>
            <a:off x="6430224" y="1733035"/>
            <a:ext cx="572529" cy="369332"/>
          </a:xfrm>
          <a:prstGeom prst="rect">
            <a:avLst/>
          </a:prstGeom>
          <a:noFill/>
        </p:spPr>
        <p:txBody>
          <a:bodyPr wrap="none" rtlCol="0">
            <a:spAutoFit/>
          </a:bodyPr>
          <a:lstStyle/>
          <a:p>
            <a:r>
              <a:rPr lang="en-US" dirty="0"/>
              <a:t>LSA </a:t>
            </a:r>
          </a:p>
        </p:txBody>
      </p:sp>
    </p:spTree>
    <p:extLst>
      <p:ext uri="{BB962C8B-B14F-4D97-AF65-F5344CB8AC3E}">
        <p14:creationId xmlns:p14="http://schemas.microsoft.com/office/powerpoint/2010/main" val="397881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
          <p:cNvSpPr>
            <a:spLocks noChangeArrowheads="1"/>
          </p:cNvSpPr>
          <p:nvPr/>
        </p:nvSpPr>
        <p:spPr bwMode="auto">
          <a:xfrm>
            <a:off x="179512" y="3717032"/>
            <a:ext cx="1391299" cy="1440904"/>
          </a:xfrm>
          <a:prstGeom prst="rect">
            <a:avLst/>
          </a:prstGeom>
          <a:solidFill>
            <a:schemeClr val="accent3">
              <a:lumMod val="75000"/>
              <a:alpha val="89803"/>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Presentation </a:t>
            </a:r>
          </a:p>
          <a:p>
            <a:pPr algn="ctr"/>
            <a:r>
              <a:rPr lang="en-US" altLang="en-US" dirty="0">
                <a:solidFill>
                  <a:prstClr val="white"/>
                </a:solidFill>
                <a:latin typeface="Calibri" pitchFamily="34" charset="0"/>
              </a:rPr>
              <a:t>tier</a:t>
            </a:r>
          </a:p>
          <a:p>
            <a:pPr algn="ctr"/>
            <a:endParaRPr lang="en-US" altLang="en-US" dirty="0">
              <a:solidFill>
                <a:prstClr val="white"/>
              </a:solidFill>
              <a:latin typeface="Calibri" pitchFamily="34" charset="0"/>
            </a:endParaRPr>
          </a:p>
          <a:p>
            <a:pPr algn="ctr"/>
            <a:endParaRPr lang="en-US" altLang="en-US" dirty="0">
              <a:solidFill>
                <a:prstClr val="white"/>
              </a:solidFill>
              <a:latin typeface="Calibri" pitchFamily="34" charset="0"/>
            </a:endParaRPr>
          </a:p>
          <a:p>
            <a:pPr algn="ctr"/>
            <a:endParaRPr lang="en-US" altLang="en-US" dirty="0">
              <a:solidFill>
                <a:prstClr val="white"/>
              </a:solidFill>
              <a:latin typeface="Calibri" pitchFamily="34" charset="0"/>
            </a:endParaRPr>
          </a:p>
        </p:txBody>
      </p:sp>
      <p:sp>
        <p:nvSpPr>
          <p:cNvPr id="3" name="AutoShape 4"/>
          <p:cNvSpPr>
            <a:spLocks noChangeArrowheads="1"/>
          </p:cNvSpPr>
          <p:nvPr/>
        </p:nvSpPr>
        <p:spPr bwMode="auto">
          <a:xfrm>
            <a:off x="3491880" y="1340768"/>
            <a:ext cx="1716112" cy="422126"/>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Magnets</a:t>
            </a:r>
          </a:p>
        </p:txBody>
      </p:sp>
      <p:sp>
        <p:nvSpPr>
          <p:cNvPr id="4" name="AutoShape 5"/>
          <p:cNvSpPr>
            <a:spLocks noChangeArrowheads="1"/>
          </p:cNvSpPr>
          <p:nvPr/>
        </p:nvSpPr>
        <p:spPr bwMode="auto">
          <a:xfrm>
            <a:off x="1691680" y="1356791"/>
            <a:ext cx="1712912" cy="425995"/>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Cryogenics</a:t>
            </a:r>
          </a:p>
        </p:txBody>
      </p:sp>
      <p:sp>
        <p:nvSpPr>
          <p:cNvPr id="5" name="AutoShape 6"/>
          <p:cNvSpPr>
            <a:spLocks noChangeArrowheads="1"/>
          </p:cNvSpPr>
          <p:nvPr/>
        </p:nvSpPr>
        <p:spPr bwMode="auto">
          <a:xfrm>
            <a:off x="5308797" y="1334667"/>
            <a:ext cx="1927499" cy="438150"/>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err="1">
                <a:solidFill>
                  <a:prstClr val="white"/>
                </a:solidFill>
                <a:latin typeface="Calibri" pitchFamily="34" charset="0"/>
              </a:rPr>
              <a:t>Degrader,slits</a:t>
            </a:r>
            <a:endParaRPr lang="en-US" altLang="en-US" sz="2400" dirty="0">
              <a:solidFill>
                <a:prstClr val="white"/>
              </a:solidFill>
              <a:latin typeface="Calibri" pitchFamily="34" charset="0"/>
            </a:endParaRPr>
          </a:p>
        </p:txBody>
      </p:sp>
      <p:sp>
        <p:nvSpPr>
          <p:cNvPr id="6" name="AutoShape 7"/>
          <p:cNvSpPr>
            <a:spLocks noChangeArrowheads="1"/>
          </p:cNvSpPr>
          <p:nvPr/>
        </p:nvSpPr>
        <p:spPr bwMode="auto">
          <a:xfrm>
            <a:off x="7380312" y="1340768"/>
            <a:ext cx="1691680"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detectors </a:t>
            </a:r>
            <a:r>
              <a:rPr lang="en-US" altLang="en-US" sz="2400" dirty="0" err="1">
                <a:solidFill>
                  <a:prstClr val="white"/>
                </a:solidFill>
                <a:latin typeface="Calibri" pitchFamily="34" charset="0"/>
              </a:rPr>
              <a:t>driv</a:t>
            </a:r>
            <a:endParaRPr lang="en-US" altLang="en-US" sz="2400" dirty="0">
              <a:solidFill>
                <a:prstClr val="white"/>
              </a:solidFill>
              <a:latin typeface="Calibri" pitchFamily="34" charset="0"/>
            </a:endParaRPr>
          </a:p>
        </p:txBody>
      </p:sp>
      <p:sp>
        <p:nvSpPr>
          <p:cNvPr id="16" name="Rectangle 17"/>
          <p:cNvSpPr>
            <a:spLocks noChangeArrowheads="1"/>
          </p:cNvSpPr>
          <p:nvPr/>
        </p:nvSpPr>
        <p:spPr bwMode="auto">
          <a:xfrm>
            <a:off x="1927052" y="1680865"/>
            <a:ext cx="1420812" cy="307975"/>
          </a:xfrm>
          <a:prstGeom prst="rect">
            <a:avLst/>
          </a:prstGeom>
          <a:solidFill>
            <a:schemeClr val="accent2">
              <a:lumMod val="60000"/>
              <a:lumOff val="40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Resource tier</a:t>
            </a:r>
          </a:p>
        </p:txBody>
      </p:sp>
      <p:sp>
        <p:nvSpPr>
          <p:cNvPr id="17" name="Rectangle 18"/>
          <p:cNvSpPr>
            <a:spLocks noChangeArrowheads="1"/>
          </p:cNvSpPr>
          <p:nvPr/>
        </p:nvSpPr>
        <p:spPr bwMode="auto">
          <a:xfrm>
            <a:off x="5724747" y="1680865"/>
            <a:ext cx="1420812" cy="307975"/>
          </a:xfrm>
          <a:prstGeom prst="rect">
            <a:avLst/>
          </a:prstGeom>
          <a:solidFill>
            <a:schemeClr val="tx1">
              <a:alpha val="89803"/>
            </a:schemeClr>
          </a:solidFill>
          <a:ln w="22352" cap="sq"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a:solidFill>
                  <a:prstClr val="white"/>
                </a:solidFill>
                <a:latin typeface="Calibri" pitchFamily="34" charset="0"/>
              </a:rPr>
              <a:t>Resource tier</a:t>
            </a:r>
          </a:p>
        </p:txBody>
      </p:sp>
      <p:sp>
        <p:nvSpPr>
          <p:cNvPr id="18" name="Rectangle 19"/>
          <p:cNvSpPr>
            <a:spLocks noChangeArrowheads="1"/>
          </p:cNvSpPr>
          <p:nvPr/>
        </p:nvSpPr>
        <p:spPr bwMode="auto">
          <a:xfrm>
            <a:off x="7452320" y="1680865"/>
            <a:ext cx="1420812" cy="307975"/>
          </a:xfrm>
          <a:prstGeom prst="rect">
            <a:avLst/>
          </a:prstGeom>
          <a:solidFill>
            <a:schemeClr val="tx1">
              <a:alpha val="89803"/>
            </a:schemeClr>
          </a:solidFill>
          <a:ln w="22352" cap="sq"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Resource tier</a:t>
            </a:r>
          </a:p>
        </p:txBody>
      </p:sp>
      <p:sp>
        <p:nvSpPr>
          <p:cNvPr id="19" name="Rectangle 20"/>
          <p:cNvSpPr>
            <a:spLocks noChangeArrowheads="1"/>
          </p:cNvSpPr>
          <p:nvPr/>
        </p:nvSpPr>
        <p:spPr bwMode="auto">
          <a:xfrm>
            <a:off x="3707904" y="1670943"/>
            <a:ext cx="1420812" cy="307975"/>
          </a:xfrm>
          <a:prstGeom prst="rect">
            <a:avLst/>
          </a:prstGeom>
          <a:solidFill>
            <a:schemeClr val="accent2">
              <a:lumMod val="60000"/>
              <a:lumOff val="40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Resource tier</a:t>
            </a:r>
          </a:p>
        </p:txBody>
      </p:sp>
      <p:pic>
        <p:nvPicPr>
          <p:cNvPr id="21" name="Picture 22"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764" y="4304678"/>
            <a:ext cx="787199" cy="803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AutoShape 40"/>
          <p:cNvSpPr>
            <a:spLocks noChangeArrowheads="1"/>
          </p:cNvSpPr>
          <p:nvPr/>
        </p:nvSpPr>
        <p:spPr bwMode="auto">
          <a:xfrm>
            <a:off x="179512" y="1334666"/>
            <a:ext cx="1385888" cy="438150"/>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err="1">
                <a:solidFill>
                  <a:prstClr val="white"/>
                </a:solidFill>
                <a:latin typeface="Calibri" pitchFamily="34" charset="0"/>
              </a:rPr>
              <a:t>Vaccum</a:t>
            </a:r>
            <a:endParaRPr lang="en-US" altLang="en-US" sz="2400" dirty="0">
              <a:solidFill>
                <a:prstClr val="white"/>
              </a:solidFill>
              <a:latin typeface="Calibri" pitchFamily="34" charset="0"/>
            </a:endParaRPr>
          </a:p>
        </p:txBody>
      </p:sp>
      <p:sp>
        <p:nvSpPr>
          <p:cNvPr id="33" name="Rectangle 20"/>
          <p:cNvSpPr>
            <a:spLocks noChangeArrowheads="1"/>
          </p:cNvSpPr>
          <p:nvPr/>
        </p:nvSpPr>
        <p:spPr bwMode="auto">
          <a:xfrm>
            <a:off x="179512" y="1662113"/>
            <a:ext cx="1420813" cy="307975"/>
          </a:xfrm>
          <a:prstGeom prst="rect">
            <a:avLst/>
          </a:prstGeom>
          <a:solidFill>
            <a:schemeClr val="accent2">
              <a:lumMod val="60000"/>
              <a:lumOff val="40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a:solidFill>
                  <a:prstClr val="white"/>
                </a:solidFill>
                <a:latin typeface="Calibri" pitchFamily="34" charset="0"/>
              </a:rPr>
              <a:t>Resource tier</a:t>
            </a:r>
          </a:p>
        </p:txBody>
      </p:sp>
      <p:sp>
        <p:nvSpPr>
          <p:cNvPr id="34" name="AutoShape 7"/>
          <p:cNvSpPr>
            <a:spLocks noChangeArrowheads="1"/>
          </p:cNvSpPr>
          <p:nvPr/>
        </p:nvSpPr>
        <p:spPr bwMode="auto">
          <a:xfrm>
            <a:off x="7308304" y="3203006"/>
            <a:ext cx="1844080"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Super-FRS Det.</a:t>
            </a:r>
          </a:p>
        </p:txBody>
      </p:sp>
      <p:sp>
        <p:nvSpPr>
          <p:cNvPr id="36" name="AutoShape 7"/>
          <p:cNvSpPr>
            <a:spLocks noChangeArrowheads="1"/>
          </p:cNvSpPr>
          <p:nvPr/>
        </p:nvSpPr>
        <p:spPr bwMode="auto">
          <a:xfrm>
            <a:off x="7161235" y="5350124"/>
            <a:ext cx="1844080"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Experiment</a:t>
            </a:r>
          </a:p>
        </p:txBody>
      </p:sp>
      <p:sp>
        <p:nvSpPr>
          <p:cNvPr id="25" name="Rectangle 20"/>
          <p:cNvSpPr>
            <a:spLocks noChangeArrowheads="1"/>
          </p:cNvSpPr>
          <p:nvPr/>
        </p:nvSpPr>
        <p:spPr bwMode="auto">
          <a:xfrm>
            <a:off x="971600" y="833149"/>
            <a:ext cx="1420812" cy="307975"/>
          </a:xfrm>
          <a:prstGeom prst="rect">
            <a:avLst/>
          </a:prstGeom>
          <a:solidFill>
            <a:schemeClr val="accent2">
              <a:lumMod val="60000"/>
              <a:lumOff val="40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UNICOS</a:t>
            </a:r>
          </a:p>
        </p:txBody>
      </p:sp>
      <p:sp>
        <p:nvSpPr>
          <p:cNvPr id="27" name="Line 14"/>
          <p:cNvSpPr>
            <a:spLocks noChangeShapeType="1"/>
          </p:cNvSpPr>
          <p:nvPr/>
        </p:nvSpPr>
        <p:spPr bwMode="auto">
          <a:xfrm flipH="1">
            <a:off x="1039809" y="1124744"/>
            <a:ext cx="291831" cy="144016"/>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28" name="Line 14"/>
          <p:cNvSpPr>
            <a:spLocks noChangeShapeType="1"/>
          </p:cNvSpPr>
          <p:nvPr/>
        </p:nvSpPr>
        <p:spPr bwMode="auto">
          <a:xfrm>
            <a:off x="2099846" y="1141124"/>
            <a:ext cx="342474" cy="199644"/>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31" name="Rectangle 17"/>
          <p:cNvSpPr>
            <a:spLocks noChangeArrowheads="1"/>
          </p:cNvSpPr>
          <p:nvPr/>
        </p:nvSpPr>
        <p:spPr bwMode="auto">
          <a:xfrm>
            <a:off x="3065163" y="3860506"/>
            <a:ext cx="1060772" cy="307975"/>
          </a:xfrm>
          <a:prstGeom prst="rect">
            <a:avLst/>
          </a:prstGeom>
          <a:solidFill>
            <a:schemeClr val="accent3">
              <a:lumMod val="75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LSA</a:t>
            </a:r>
          </a:p>
        </p:txBody>
      </p:sp>
      <p:sp>
        <p:nvSpPr>
          <p:cNvPr id="35" name="Line 14"/>
          <p:cNvSpPr>
            <a:spLocks noChangeShapeType="1"/>
          </p:cNvSpPr>
          <p:nvPr/>
        </p:nvSpPr>
        <p:spPr bwMode="auto">
          <a:xfrm flipV="1">
            <a:off x="3598291" y="2996951"/>
            <a:ext cx="279960" cy="800667"/>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37" name="Line 14"/>
          <p:cNvSpPr>
            <a:spLocks noChangeShapeType="1"/>
          </p:cNvSpPr>
          <p:nvPr/>
        </p:nvSpPr>
        <p:spPr bwMode="auto">
          <a:xfrm flipV="1">
            <a:off x="3738271" y="2953469"/>
            <a:ext cx="1220099" cy="844150"/>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38" name="Line 14"/>
          <p:cNvSpPr>
            <a:spLocks noChangeShapeType="1"/>
          </p:cNvSpPr>
          <p:nvPr/>
        </p:nvSpPr>
        <p:spPr bwMode="auto">
          <a:xfrm flipV="1">
            <a:off x="1628056" y="4016356"/>
            <a:ext cx="1395893" cy="455117"/>
          </a:xfrm>
          <a:prstGeom prst="line">
            <a:avLst/>
          </a:prstGeom>
          <a:noFill/>
          <a:ln w="22352" cap="sq">
            <a:solidFill>
              <a:srgbClr val="0000FF"/>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24" name="Rectangle 17"/>
          <p:cNvSpPr>
            <a:spLocks noChangeArrowheads="1"/>
          </p:cNvSpPr>
          <p:nvPr/>
        </p:nvSpPr>
        <p:spPr bwMode="auto">
          <a:xfrm>
            <a:off x="2699792" y="4581128"/>
            <a:ext cx="1185882" cy="856484"/>
          </a:xfrm>
          <a:prstGeom prst="rect">
            <a:avLst/>
          </a:prstGeom>
          <a:solidFill>
            <a:schemeClr val="accent3">
              <a:lumMod val="75000"/>
              <a:alpha val="90000"/>
            </a:schemeClr>
          </a:solidFill>
          <a:ln w="38100"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Setting </a:t>
            </a:r>
          </a:p>
          <a:p>
            <a:pPr algn="ctr"/>
            <a:r>
              <a:rPr lang="en-US" altLang="en-US" dirty="0">
                <a:solidFill>
                  <a:prstClr val="white"/>
                </a:solidFill>
                <a:latin typeface="Calibri" pitchFamily="34" charset="0"/>
              </a:rPr>
              <a:t>protection </a:t>
            </a:r>
          </a:p>
          <a:p>
            <a:pPr algn="ctr"/>
            <a:r>
              <a:rPr lang="en-US" altLang="en-US" dirty="0">
                <a:solidFill>
                  <a:prstClr val="white"/>
                </a:solidFill>
                <a:latin typeface="Calibri" pitchFamily="34" charset="0"/>
              </a:rPr>
              <a:t>system</a:t>
            </a:r>
          </a:p>
        </p:txBody>
      </p:sp>
      <p:sp>
        <p:nvSpPr>
          <p:cNvPr id="26" name="Line 14"/>
          <p:cNvSpPr>
            <a:spLocks noChangeShapeType="1"/>
          </p:cNvSpPr>
          <p:nvPr/>
        </p:nvSpPr>
        <p:spPr bwMode="auto">
          <a:xfrm flipV="1">
            <a:off x="3181190" y="4168479"/>
            <a:ext cx="156725" cy="396045"/>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29" name="Line 14"/>
          <p:cNvSpPr>
            <a:spLocks noChangeShapeType="1"/>
          </p:cNvSpPr>
          <p:nvPr/>
        </p:nvSpPr>
        <p:spPr bwMode="auto">
          <a:xfrm flipV="1">
            <a:off x="1615329" y="5033123"/>
            <a:ext cx="1083735" cy="59800"/>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32" name="Rectangle 17"/>
          <p:cNvSpPr>
            <a:spLocks noChangeArrowheads="1"/>
          </p:cNvSpPr>
          <p:nvPr/>
        </p:nvSpPr>
        <p:spPr bwMode="auto">
          <a:xfrm>
            <a:off x="1069939" y="3125168"/>
            <a:ext cx="1060772" cy="307975"/>
          </a:xfrm>
          <a:prstGeom prst="rect">
            <a:avLst/>
          </a:prstGeom>
          <a:solidFill>
            <a:schemeClr val="accent2">
              <a:lumMod val="60000"/>
              <a:lumOff val="40000"/>
              <a:alpha val="90000"/>
            </a:schemeClr>
          </a:solidFill>
          <a:ln w="22352"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Interlock</a:t>
            </a:r>
          </a:p>
        </p:txBody>
      </p:sp>
      <p:sp>
        <p:nvSpPr>
          <p:cNvPr id="39" name="Line 14"/>
          <p:cNvSpPr>
            <a:spLocks noChangeShapeType="1"/>
          </p:cNvSpPr>
          <p:nvPr/>
        </p:nvSpPr>
        <p:spPr bwMode="auto">
          <a:xfrm flipH="1" flipV="1">
            <a:off x="737841" y="2076648"/>
            <a:ext cx="449783" cy="992312"/>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0" name="Line 14"/>
          <p:cNvSpPr>
            <a:spLocks noChangeShapeType="1"/>
          </p:cNvSpPr>
          <p:nvPr/>
        </p:nvSpPr>
        <p:spPr bwMode="auto">
          <a:xfrm flipV="1">
            <a:off x="1475656" y="2132856"/>
            <a:ext cx="748216" cy="936104"/>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1" name="Line 14"/>
          <p:cNvSpPr>
            <a:spLocks noChangeShapeType="1"/>
          </p:cNvSpPr>
          <p:nvPr/>
        </p:nvSpPr>
        <p:spPr bwMode="auto">
          <a:xfrm flipV="1">
            <a:off x="1628056" y="2132856"/>
            <a:ext cx="1863824" cy="936104"/>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2" name="Line 14"/>
          <p:cNvSpPr>
            <a:spLocks noChangeShapeType="1"/>
          </p:cNvSpPr>
          <p:nvPr/>
        </p:nvSpPr>
        <p:spPr bwMode="auto">
          <a:xfrm flipV="1">
            <a:off x="2150420" y="2348880"/>
            <a:ext cx="2061540" cy="792088"/>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3" name="Line 14"/>
          <p:cNvSpPr>
            <a:spLocks noChangeShapeType="1"/>
          </p:cNvSpPr>
          <p:nvPr/>
        </p:nvSpPr>
        <p:spPr bwMode="auto">
          <a:xfrm flipV="1">
            <a:off x="2204120" y="2708920"/>
            <a:ext cx="2043844" cy="576064"/>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4" name="Rectangle 17"/>
          <p:cNvSpPr>
            <a:spLocks noChangeArrowheads="1"/>
          </p:cNvSpPr>
          <p:nvPr/>
        </p:nvSpPr>
        <p:spPr bwMode="auto">
          <a:xfrm>
            <a:off x="5508104" y="2895030"/>
            <a:ext cx="1060772" cy="807043"/>
          </a:xfrm>
          <a:prstGeom prst="rect">
            <a:avLst/>
          </a:prstGeom>
          <a:solidFill>
            <a:schemeClr val="accent3">
              <a:lumMod val="75000"/>
              <a:alpha val="90000"/>
            </a:schemeClr>
          </a:solidFill>
          <a:ln w="22352"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Machine </a:t>
            </a:r>
          </a:p>
          <a:p>
            <a:pPr algn="ctr"/>
            <a:r>
              <a:rPr lang="en-US" altLang="en-US" dirty="0">
                <a:solidFill>
                  <a:prstClr val="white"/>
                </a:solidFill>
                <a:latin typeface="Calibri" pitchFamily="34" charset="0"/>
              </a:rPr>
              <a:t>Protection </a:t>
            </a:r>
          </a:p>
          <a:p>
            <a:pPr algn="ctr"/>
            <a:r>
              <a:rPr lang="en-US" altLang="en-US" dirty="0">
                <a:solidFill>
                  <a:prstClr val="white"/>
                </a:solidFill>
                <a:latin typeface="Calibri" pitchFamily="34" charset="0"/>
              </a:rPr>
              <a:t>System</a:t>
            </a:r>
          </a:p>
        </p:txBody>
      </p:sp>
      <p:sp>
        <p:nvSpPr>
          <p:cNvPr id="45" name="Line 14"/>
          <p:cNvSpPr>
            <a:spLocks noChangeShapeType="1"/>
          </p:cNvSpPr>
          <p:nvPr/>
        </p:nvSpPr>
        <p:spPr bwMode="auto">
          <a:xfrm flipH="1" flipV="1">
            <a:off x="4860033" y="2204863"/>
            <a:ext cx="635852" cy="760187"/>
          </a:xfrm>
          <a:prstGeom prst="line">
            <a:avLst/>
          </a:prstGeom>
          <a:noFill/>
          <a:ln w="22352" cap="sq">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6" name="Line 14"/>
          <p:cNvSpPr>
            <a:spLocks noChangeShapeType="1"/>
          </p:cNvSpPr>
          <p:nvPr/>
        </p:nvSpPr>
        <p:spPr bwMode="auto">
          <a:xfrm flipV="1">
            <a:off x="5868143" y="2076648"/>
            <a:ext cx="567009" cy="818382"/>
          </a:xfrm>
          <a:prstGeom prst="line">
            <a:avLst/>
          </a:prstGeom>
          <a:noFill/>
          <a:ln w="22352" cap="sq">
            <a:solidFill>
              <a:srgbClr val="0000FF"/>
            </a:solidFill>
            <a:prstDash val="sys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8" name="Line 14"/>
          <p:cNvSpPr>
            <a:spLocks noChangeShapeType="1"/>
          </p:cNvSpPr>
          <p:nvPr/>
        </p:nvSpPr>
        <p:spPr bwMode="auto">
          <a:xfrm>
            <a:off x="4805961" y="5350124"/>
            <a:ext cx="2358327" cy="174976"/>
          </a:xfrm>
          <a:prstGeom prst="line">
            <a:avLst/>
          </a:prstGeom>
          <a:noFill/>
          <a:ln w="22352" cap="sq">
            <a:solidFill>
              <a:srgbClr val="0000FF"/>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49" name="Line 14"/>
          <p:cNvSpPr>
            <a:spLocks noChangeShapeType="1"/>
          </p:cNvSpPr>
          <p:nvPr/>
        </p:nvSpPr>
        <p:spPr bwMode="auto">
          <a:xfrm flipV="1">
            <a:off x="5004048" y="3645024"/>
            <a:ext cx="2232249" cy="826449"/>
          </a:xfrm>
          <a:prstGeom prst="line">
            <a:avLst/>
          </a:prstGeom>
          <a:noFill/>
          <a:ln w="22352" cap="sq">
            <a:solidFill>
              <a:srgbClr val="0000FF"/>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endParaRPr lang="en-US">
              <a:solidFill>
                <a:prstClr val="black"/>
              </a:solidFill>
            </a:endParaRPr>
          </a:p>
        </p:txBody>
      </p:sp>
      <p:sp>
        <p:nvSpPr>
          <p:cNvPr id="50" name="Rectangle 21"/>
          <p:cNvSpPr>
            <a:spLocks noChangeArrowheads="1"/>
          </p:cNvSpPr>
          <p:nvPr/>
        </p:nvSpPr>
        <p:spPr bwMode="auto">
          <a:xfrm>
            <a:off x="4099791" y="4528521"/>
            <a:ext cx="2106078" cy="724552"/>
          </a:xfrm>
          <a:prstGeom prst="rect">
            <a:avLst/>
          </a:prstGeom>
          <a:solidFill>
            <a:schemeClr val="accent2">
              <a:lumMod val="60000"/>
              <a:lumOff val="40000"/>
              <a:alpha val="90000"/>
            </a:schemeClr>
          </a:solidFill>
          <a:ln w="22352"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dirty="0">
                <a:solidFill>
                  <a:prstClr val="white"/>
                </a:solidFill>
                <a:latin typeface="Calibri" pitchFamily="34" charset="0"/>
              </a:rPr>
              <a:t>Business tier (log, </a:t>
            </a:r>
          </a:p>
          <a:p>
            <a:pPr algn="ctr"/>
            <a:r>
              <a:rPr lang="en-US" altLang="en-US" dirty="0">
                <a:solidFill>
                  <a:prstClr val="white"/>
                </a:solidFill>
                <a:latin typeface="Calibri" pitchFamily="34" charset="0"/>
              </a:rPr>
              <a:t>post-mortem etc...)</a:t>
            </a:r>
          </a:p>
        </p:txBody>
      </p:sp>
      <p:sp>
        <p:nvSpPr>
          <p:cNvPr id="51" name="Rectangle 17"/>
          <p:cNvSpPr>
            <a:spLocks noChangeArrowheads="1"/>
          </p:cNvSpPr>
          <p:nvPr/>
        </p:nvSpPr>
        <p:spPr bwMode="auto">
          <a:xfrm>
            <a:off x="159027" y="5956262"/>
            <a:ext cx="1060772" cy="307975"/>
          </a:xfrm>
          <a:prstGeom prst="rect">
            <a:avLst/>
          </a:prstGeom>
          <a:solidFill>
            <a:schemeClr val="accent3">
              <a:lumMod val="75000"/>
              <a:alpha val="90000"/>
            </a:schemeClr>
          </a:solidFill>
          <a:ln w="22352"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endParaRPr lang="en-US" altLang="en-US" dirty="0">
              <a:solidFill>
                <a:prstClr val="white"/>
              </a:solidFill>
              <a:latin typeface="Calibri" pitchFamily="34" charset="0"/>
            </a:endParaRPr>
          </a:p>
        </p:txBody>
      </p:sp>
      <p:sp>
        <p:nvSpPr>
          <p:cNvPr id="52" name="Rectangle 17"/>
          <p:cNvSpPr>
            <a:spLocks noChangeArrowheads="1"/>
          </p:cNvSpPr>
          <p:nvPr/>
        </p:nvSpPr>
        <p:spPr bwMode="auto">
          <a:xfrm>
            <a:off x="179512" y="5545583"/>
            <a:ext cx="1060772" cy="307975"/>
          </a:xfrm>
          <a:prstGeom prst="rect">
            <a:avLst/>
          </a:prstGeom>
          <a:solidFill>
            <a:schemeClr val="accent2">
              <a:lumMod val="60000"/>
              <a:lumOff val="40000"/>
              <a:alpha val="90000"/>
            </a:schemeClr>
          </a:solidFill>
          <a:ln w="22352" cap="sq" algn="ctr">
            <a:no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endParaRPr lang="en-US" altLang="en-US" dirty="0">
              <a:solidFill>
                <a:prstClr val="white"/>
              </a:solidFill>
              <a:latin typeface="Calibri" pitchFamily="34" charset="0"/>
            </a:endParaRPr>
          </a:p>
        </p:txBody>
      </p:sp>
      <p:sp>
        <p:nvSpPr>
          <p:cNvPr id="10" name="TextBox 9"/>
          <p:cNvSpPr txBox="1"/>
          <p:nvPr/>
        </p:nvSpPr>
        <p:spPr>
          <a:xfrm>
            <a:off x="1187624" y="5507940"/>
            <a:ext cx="3280193" cy="369332"/>
          </a:xfrm>
          <a:prstGeom prst="rect">
            <a:avLst/>
          </a:prstGeom>
          <a:noFill/>
        </p:spPr>
        <p:txBody>
          <a:bodyPr wrap="none" rtlCol="0">
            <a:spAutoFit/>
          </a:bodyPr>
          <a:lstStyle/>
          <a:p>
            <a:r>
              <a:rPr lang="en-US" b="1" dirty="0">
                <a:solidFill>
                  <a:prstClr val="black"/>
                </a:solidFill>
              </a:rPr>
              <a:t>On the shelf solutions from FAIR</a:t>
            </a:r>
          </a:p>
        </p:txBody>
      </p:sp>
      <p:sp>
        <p:nvSpPr>
          <p:cNvPr id="53" name="TextBox 52"/>
          <p:cNvSpPr txBox="1"/>
          <p:nvPr/>
        </p:nvSpPr>
        <p:spPr>
          <a:xfrm>
            <a:off x="1187450" y="5925583"/>
            <a:ext cx="5328766" cy="369332"/>
          </a:xfrm>
          <a:prstGeom prst="rect">
            <a:avLst/>
          </a:prstGeom>
          <a:noFill/>
        </p:spPr>
        <p:txBody>
          <a:bodyPr wrap="none" rtlCol="0">
            <a:spAutoFit/>
          </a:bodyPr>
          <a:lstStyle/>
          <a:p>
            <a:r>
              <a:rPr lang="en-US" b="1" dirty="0">
                <a:solidFill>
                  <a:prstClr val="black"/>
                </a:solidFill>
              </a:rPr>
              <a:t>Specific development/implementation for Super-FRS</a:t>
            </a:r>
          </a:p>
        </p:txBody>
      </p:sp>
      <p:sp>
        <p:nvSpPr>
          <p:cNvPr id="54" name="Rectangle 17"/>
          <p:cNvSpPr>
            <a:spLocks noChangeArrowheads="1"/>
          </p:cNvSpPr>
          <p:nvPr/>
        </p:nvSpPr>
        <p:spPr bwMode="auto">
          <a:xfrm>
            <a:off x="126852" y="6361385"/>
            <a:ext cx="1060772" cy="307975"/>
          </a:xfrm>
          <a:prstGeom prst="rect">
            <a:avLst/>
          </a:prstGeom>
          <a:solidFill>
            <a:schemeClr val="bg1">
              <a:lumMod val="75000"/>
              <a:alpha val="90000"/>
            </a:schemeClr>
          </a:solidFill>
          <a:ln w="38100" cap="sq" algn="ctr">
            <a:solidFill>
              <a:srgbClr val="FFC000"/>
            </a:solidFill>
            <a:miter lim="800000"/>
            <a:headEnd/>
            <a:tailEnd/>
          </a:ln>
          <a:effec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endParaRPr lang="en-US" altLang="en-US" dirty="0">
              <a:solidFill>
                <a:prstClr val="white"/>
              </a:solidFill>
              <a:latin typeface="Calibri" pitchFamily="34" charset="0"/>
            </a:endParaRPr>
          </a:p>
        </p:txBody>
      </p:sp>
      <p:sp>
        <p:nvSpPr>
          <p:cNvPr id="55" name="TextBox 54"/>
          <p:cNvSpPr txBox="1"/>
          <p:nvPr/>
        </p:nvSpPr>
        <p:spPr>
          <a:xfrm>
            <a:off x="1187624" y="6372036"/>
            <a:ext cx="6330003" cy="369332"/>
          </a:xfrm>
          <a:prstGeom prst="rect">
            <a:avLst/>
          </a:prstGeom>
          <a:noFill/>
        </p:spPr>
        <p:txBody>
          <a:bodyPr wrap="none" rtlCol="0">
            <a:spAutoFit/>
          </a:bodyPr>
          <a:lstStyle/>
          <a:p>
            <a:r>
              <a:rPr lang="en-US" b="1" dirty="0">
                <a:solidFill>
                  <a:prstClr val="black"/>
                </a:solidFill>
              </a:rPr>
              <a:t>Concept Will be tested at FRS in 2017/18 (or other NUSTAR exp.)</a:t>
            </a:r>
          </a:p>
        </p:txBody>
      </p:sp>
      <p:sp>
        <p:nvSpPr>
          <p:cNvPr id="56" name="Rectangle 55"/>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FAIR control system for the Super-FRS</a:t>
            </a:r>
          </a:p>
        </p:txBody>
      </p:sp>
    </p:spTree>
    <p:extLst>
      <p:ext uri="{BB962C8B-B14F-4D97-AF65-F5344CB8AC3E}">
        <p14:creationId xmlns:p14="http://schemas.microsoft.com/office/powerpoint/2010/main" val="358096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5424"/>
          <a:stretch/>
        </p:blipFill>
        <p:spPr bwMode="auto">
          <a:xfrm>
            <a:off x="21604" y="404664"/>
            <a:ext cx="8836646" cy="6245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FRS in Accelerator zones and Particle Transfer</a:t>
            </a:r>
          </a:p>
        </p:txBody>
      </p:sp>
    </p:spTree>
    <p:extLst>
      <p:ext uri="{BB962C8B-B14F-4D97-AF65-F5344CB8AC3E}">
        <p14:creationId xmlns:p14="http://schemas.microsoft.com/office/powerpoint/2010/main" val="3593556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FAIR control system some concepts</a:t>
            </a:r>
          </a:p>
        </p:txBody>
      </p:sp>
      <p:sp>
        <p:nvSpPr>
          <p:cNvPr id="5" name="Rectangle 4"/>
          <p:cNvSpPr/>
          <p:nvPr/>
        </p:nvSpPr>
        <p:spPr>
          <a:xfrm>
            <a:off x="323528" y="751344"/>
            <a:ext cx="8640960" cy="5355312"/>
          </a:xfrm>
          <a:prstGeom prst="rect">
            <a:avLst/>
          </a:prstGeom>
        </p:spPr>
        <p:txBody>
          <a:bodyPr wrap="square">
            <a:spAutoFit/>
          </a:bodyPr>
          <a:lstStyle/>
          <a:p>
            <a:endParaRPr lang="en-US" dirty="0"/>
          </a:p>
          <a:p>
            <a:r>
              <a:rPr lang="en-US" b="1" u="sng" dirty="0"/>
              <a:t>Context:</a:t>
            </a:r>
            <a:r>
              <a:rPr lang="en-US" dirty="0"/>
              <a:t>  time during which a parameter has a value (think SIS magnets when different patterns/virtual accelerator are present)</a:t>
            </a:r>
          </a:p>
          <a:p>
            <a:endParaRPr lang="en-US" dirty="0"/>
          </a:p>
          <a:p>
            <a:r>
              <a:rPr lang="en-US" b="1" u="sng" dirty="0"/>
              <a:t>Beam process:</a:t>
            </a:r>
            <a:r>
              <a:rPr lang="en-US" dirty="0"/>
              <a:t> specific procedure (injection, ramp, extraction...)</a:t>
            </a:r>
          </a:p>
          <a:p>
            <a:endParaRPr lang="en-US" dirty="0"/>
          </a:p>
          <a:p>
            <a:r>
              <a:rPr lang="en-US" b="1" u="sng" dirty="0"/>
              <a:t>Beam production chain (BPC):</a:t>
            </a:r>
            <a:r>
              <a:rPr lang="en-US" dirty="0"/>
              <a:t> beam lifespan from source to beam dump, example all processes in an production for SIS+HEST+FRS+ESR</a:t>
            </a:r>
          </a:p>
          <a:p>
            <a:endParaRPr lang="en-US" dirty="0"/>
          </a:p>
          <a:p>
            <a:r>
              <a:rPr lang="en-US" b="1" u="sng" dirty="0"/>
              <a:t>Pattern:</a:t>
            </a:r>
            <a:r>
              <a:rPr lang="en-US" dirty="0"/>
              <a:t> a “collection” of BPC</a:t>
            </a:r>
          </a:p>
          <a:p>
            <a:endParaRPr lang="en-US" dirty="0"/>
          </a:p>
          <a:p>
            <a:r>
              <a:rPr lang="en-US" b="1" u="sng" dirty="0"/>
              <a:t>Setting:</a:t>
            </a:r>
            <a:r>
              <a:rPr lang="en-US" dirty="0"/>
              <a:t> value of a parameter for a given context</a:t>
            </a:r>
          </a:p>
          <a:p>
            <a:endParaRPr lang="en-US" dirty="0"/>
          </a:p>
          <a:p>
            <a:r>
              <a:rPr lang="en-US" b="1" u="sng" dirty="0"/>
              <a:t>Make rule:</a:t>
            </a:r>
            <a:r>
              <a:rPr lang="en-US" dirty="0"/>
              <a:t> how a change on a setting of a parameter affects other the setting of dependent parameters</a:t>
            </a:r>
          </a:p>
          <a:p>
            <a:endParaRPr lang="en-US" dirty="0"/>
          </a:p>
          <a:p>
            <a:r>
              <a:rPr lang="en-US" b="1" u="sng" dirty="0"/>
              <a:t>Trim:</a:t>
            </a:r>
            <a:r>
              <a:rPr lang="en-US" dirty="0"/>
              <a:t> change on one or several settings</a:t>
            </a:r>
          </a:p>
          <a:p>
            <a:endParaRPr lang="en-US" dirty="0"/>
          </a:p>
          <a:p>
            <a:r>
              <a:rPr lang="en-US" b="1" u="sng" dirty="0"/>
              <a:t>Knob:</a:t>
            </a:r>
            <a:r>
              <a:rPr lang="en-US" dirty="0"/>
              <a:t> scalable parameter with several dependent parameters (alignment for example)</a:t>
            </a:r>
          </a:p>
        </p:txBody>
      </p:sp>
    </p:spTree>
    <p:extLst>
      <p:ext uri="{BB962C8B-B14F-4D97-AF65-F5344CB8AC3E}">
        <p14:creationId xmlns:p14="http://schemas.microsoft.com/office/powerpoint/2010/main" val="43628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090208" y="2184040"/>
            <a:ext cx="930064" cy="24482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Device Control</a:t>
            </a:r>
          </a:p>
        </p:txBody>
      </p:sp>
      <p:sp>
        <p:nvSpPr>
          <p:cNvPr id="22" name="Rectangle 21"/>
          <p:cNvSpPr/>
          <p:nvPr/>
        </p:nvSpPr>
        <p:spPr>
          <a:xfrm>
            <a:off x="833624" y="2242442"/>
            <a:ext cx="930064" cy="24482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Device Control</a:t>
            </a:r>
          </a:p>
        </p:txBody>
      </p:sp>
      <p:sp>
        <p:nvSpPr>
          <p:cNvPr id="4" name="Rectangle 3"/>
          <p:cNvSpPr/>
          <p:nvPr/>
        </p:nvSpPr>
        <p:spPr>
          <a:xfrm>
            <a:off x="1635880" y="-690136"/>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FAIR control system for FRS 2018 - layout</a:t>
            </a:r>
          </a:p>
        </p:txBody>
      </p:sp>
      <p:sp>
        <p:nvSpPr>
          <p:cNvPr id="5" name="AutoShape 4"/>
          <p:cNvSpPr>
            <a:spLocks noChangeArrowheads="1"/>
          </p:cNvSpPr>
          <p:nvPr/>
        </p:nvSpPr>
        <p:spPr bwMode="auto">
          <a:xfrm>
            <a:off x="1115616" y="6222589"/>
            <a:ext cx="1716112" cy="422126"/>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Magnets</a:t>
            </a:r>
          </a:p>
        </p:txBody>
      </p:sp>
      <p:sp>
        <p:nvSpPr>
          <p:cNvPr id="7" name="AutoShape 7"/>
          <p:cNvSpPr>
            <a:spLocks noChangeArrowheads="1"/>
          </p:cNvSpPr>
          <p:nvPr/>
        </p:nvSpPr>
        <p:spPr bwMode="auto">
          <a:xfrm>
            <a:off x="4427984" y="6222589"/>
            <a:ext cx="2267744"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Drives</a:t>
            </a:r>
          </a:p>
        </p:txBody>
      </p:sp>
      <p:cxnSp>
        <p:nvCxnSpPr>
          <p:cNvPr id="9" name="Straight Connector 8"/>
          <p:cNvCxnSpPr/>
          <p:nvPr/>
        </p:nvCxnSpPr>
        <p:spPr>
          <a:xfrm>
            <a:off x="112393" y="2688096"/>
            <a:ext cx="8852095"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2393" y="6072472"/>
            <a:ext cx="8852095"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pic>
        <p:nvPicPr>
          <p:cNvPr id="11" name="Picture 22"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393" y="1639010"/>
            <a:ext cx="787199" cy="803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26796" y="918930"/>
            <a:ext cx="1376852" cy="646331"/>
          </a:xfrm>
          <a:prstGeom prst="rect">
            <a:avLst/>
          </a:prstGeom>
          <a:noFill/>
        </p:spPr>
        <p:txBody>
          <a:bodyPr wrap="none" rtlCol="0">
            <a:spAutoFit/>
          </a:bodyPr>
          <a:lstStyle/>
          <a:p>
            <a:r>
              <a:rPr lang="en-US" dirty="0"/>
              <a:t>Presentation</a:t>
            </a:r>
          </a:p>
          <a:p>
            <a:r>
              <a:rPr lang="en-US" dirty="0"/>
              <a:t> tier</a:t>
            </a:r>
          </a:p>
        </p:txBody>
      </p:sp>
      <p:sp>
        <p:nvSpPr>
          <p:cNvPr id="13" name="TextBox 12"/>
          <p:cNvSpPr txBox="1"/>
          <p:nvPr/>
        </p:nvSpPr>
        <p:spPr>
          <a:xfrm rot="-5400000">
            <a:off x="-566107" y="4032903"/>
            <a:ext cx="1618786" cy="369332"/>
          </a:xfrm>
          <a:prstGeom prst="rect">
            <a:avLst/>
          </a:prstGeom>
          <a:noFill/>
        </p:spPr>
        <p:txBody>
          <a:bodyPr wrap="square" rtlCol="0">
            <a:spAutoFit/>
          </a:bodyPr>
          <a:lstStyle/>
          <a:p>
            <a:r>
              <a:rPr lang="en-US" dirty="0"/>
              <a:t>Application tier</a:t>
            </a:r>
          </a:p>
        </p:txBody>
      </p:sp>
      <p:sp>
        <p:nvSpPr>
          <p:cNvPr id="14" name="TextBox 13"/>
          <p:cNvSpPr txBox="1"/>
          <p:nvPr/>
        </p:nvSpPr>
        <p:spPr>
          <a:xfrm>
            <a:off x="16940" y="6093296"/>
            <a:ext cx="1156983" cy="646331"/>
          </a:xfrm>
          <a:prstGeom prst="rect">
            <a:avLst/>
          </a:prstGeom>
          <a:noFill/>
        </p:spPr>
        <p:txBody>
          <a:bodyPr wrap="none" rtlCol="0">
            <a:spAutoFit/>
          </a:bodyPr>
          <a:lstStyle/>
          <a:p>
            <a:r>
              <a:rPr lang="en-US" dirty="0"/>
              <a:t>Resource </a:t>
            </a:r>
          </a:p>
          <a:p>
            <a:r>
              <a:rPr lang="en-US" dirty="0"/>
              <a:t>tier (FESA)</a:t>
            </a:r>
          </a:p>
        </p:txBody>
      </p:sp>
      <p:sp>
        <p:nvSpPr>
          <p:cNvPr id="17" name="AutoShape 7"/>
          <p:cNvSpPr>
            <a:spLocks noChangeArrowheads="1"/>
          </p:cNvSpPr>
          <p:nvPr/>
        </p:nvSpPr>
        <p:spPr bwMode="auto">
          <a:xfrm>
            <a:off x="8172400" y="6239053"/>
            <a:ext cx="648072"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CG</a:t>
            </a:r>
          </a:p>
        </p:txBody>
      </p:sp>
      <p:sp>
        <p:nvSpPr>
          <p:cNvPr id="18" name="AutoShape 7"/>
          <p:cNvSpPr>
            <a:spLocks noChangeArrowheads="1"/>
          </p:cNvSpPr>
          <p:nvPr/>
        </p:nvSpPr>
        <p:spPr bwMode="auto">
          <a:xfrm>
            <a:off x="6876256" y="6239053"/>
            <a:ext cx="1188132"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err="1">
                <a:solidFill>
                  <a:prstClr val="white"/>
                </a:solidFill>
                <a:latin typeface="Calibri" pitchFamily="34" charset="0"/>
              </a:rPr>
              <a:t>Seetram</a:t>
            </a:r>
            <a:endParaRPr lang="en-US" altLang="en-US" sz="2400" dirty="0">
              <a:solidFill>
                <a:prstClr val="white"/>
              </a:solidFill>
              <a:latin typeface="Calibri" pitchFamily="34" charset="0"/>
            </a:endParaRPr>
          </a:p>
        </p:txBody>
      </p:sp>
      <p:cxnSp>
        <p:nvCxnSpPr>
          <p:cNvPr id="24" name="Straight Arrow Connector 23"/>
          <p:cNvCxnSpPr/>
          <p:nvPr/>
        </p:nvCxnSpPr>
        <p:spPr>
          <a:xfrm>
            <a:off x="1115616" y="620688"/>
            <a:ext cx="121205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09113" y="404664"/>
            <a:ext cx="5233484" cy="369332"/>
          </a:xfrm>
          <a:prstGeom prst="rect">
            <a:avLst/>
          </a:prstGeom>
          <a:noFill/>
        </p:spPr>
        <p:txBody>
          <a:bodyPr wrap="none" rtlCol="0">
            <a:spAutoFit/>
          </a:bodyPr>
          <a:lstStyle/>
          <a:p>
            <a:r>
              <a:rPr lang="en-US" dirty="0"/>
              <a:t>toward hardware: set, towards presentation tier: read</a:t>
            </a:r>
          </a:p>
        </p:txBody>
      </p:sp>
      <p:cxnSp>
        <p:nvCxnSpPr>
          <p:cNvPr id="30" name="Straight Arrow Connector 29"/>
          <p:cNvCxnSpPr/>
          <p:nvPr/>
        </p:nvCxnSpPr>
        <p:spPr>
          <a:xfrm flipH="1" flipV="1">
            <a:off x="1115616" y="4690715"/>
            <a:ext cx="224724" cy="152577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5868144" y="4608167"/>
            <a:ext cx="666946" cy="1630886"/>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578312" y="2184040"/>
            <a:ext cx="1497744" cy="401810"/>
          </a:xfrm>
          <a:prstGeom prst="rect">
            <a:avLst/>
          </a:prstGeom>
          <a:solidFill>
            <a:schemeClr val="accent1">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Paramodi</a:t>
            </a:r>
            <a:endParaRPr lang="en-US" dirty="0"/>
          </a:p>
        </p:txBody>
      </p:sp>
      <p:sp>
        <p:nvSpPr>
          <p:cNvPr id="36" name="Rectangle 35"/>
          <p:cNvSpPr/>
          <p:nvPr/>
        </p:nvSpPr>
        <p:spPr>
          <a:xfrm>
            <a:off x="3583387" y="3909798"/>
            <a:ext cx="1497744" cy="65050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LSA</a:t>
            </a:r>
          </a:p>
        </p:txBody>
      </p:sp>
      <p:cxnSp>
        <p:nvCxnSpPr>
          <p:cNvPr id="37" name="Straight Arrow Connector 36"/>
          <p:cNvCxnSpPr/>
          <p:nvPr/>
        </p:nvCxnSpPr>
        <p:spPr>
          <a:xfrm flipV="1">
            <a:off x="6020544" y="4632312"/>
            <a:ext cx="666946" cy="1584176"/>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43" idx="0"/>
            <a:endCxn id="35" idx="2"/>
          </p:cNvCxnSpPr>
          <p:nvPr/>
        </p:nvCxnSpPr>
        <p:spPr>
          <a:xfrm flipV="1">
            <a:off x="4309630" y="2585850"/>
            <a:ext cx="17554" cy="462286"/>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3347864" y="3048136"/>
            <a:ext cx="1923531" cy="5458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Machine model</a:t>
            </a:r>
          </a:p>
        </p:txBody>
      </p:sp>
      <p:cxnSp>
        <p:nvCxnSpPr>
          <p:cNvPr id="45" name="Straight Arrow Connector 44"/>
          <p:cNvCxnSpPr/>
          <p:nvPr/>
        </p:nvCxnSpPr>
        <p:spPr>
          <a:xfrm flipV="1">
            <a:off x="4355976" y="3593962"/>
            <a:ext cx="0" cy="318270"/>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483768" y="4560304"/>
            <a:ext cx="1609838" cy="1656184"/>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4448724" y="4582870"/>
            <a:ext cx="153018" cy="697514"/>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3779912" y="5280384"/>
            <a:ext cx="1923531" cy="5458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FSLD</a:t>
            </a:r>
          </a:p>
        </p:txBody>
      </p:sp>
      <p:cxnSp>
        <p:nvCxnSpPr>
          <p:cNvPr id="53" name="Straight Arrow Connector 52"/>
          <p:cNvCxnSpPr/>
          <p:nvPr/>
        </p:nvCxnSpPr>
        <p:spPr>
          <a:xfrm flipH="1" flipV="1">
            <a:off x="4978862" y="5819826"/>
            <a:ext cx="220525" cy="40276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1835696" y="2102251"/>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MGSCAL</a:t>
            </a:r>
          </a:p>
        </p:txBody>
      </p:sp>
      <p:sp>
        <p:nvSpPr>
          <p:cNvPr id="62" name="Oval 61"/>
          <p:cNvSpPr/>
          <p:nvPr/>
        </p:nvSpPr>
        <p:spPr>
          <a:xfrm>
            <a:off x="2555776" y="2184040"/>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FMGSTAT</a:t>
            </a:r>
          </a:p>
        </p:txBody>
      </p:sp>
      <p:sp>
        <p:nvSpPr>
          <p:cNvPr id="63" name="Oval 62"/>
          <p:cNvSpPr/>
          <p:nvPr/>
        </p:nvSpPr>
        <p:spPr>
          <a:xfrm>
            <a:off x="5445250" y="2134923"/>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FDRIVE</a:t>
            </a:r>
          </a:p>
        </p:txBody>
      </p:sp>
      <p:cxnSp>
        <p:nvCxnSpPr>
          <p:cNvPr id="64" name="Straight Arrow Connector 63"/>
          <p:cNvCxnSpPr>
            <a:stCxn id="62" idx="4"/>
          </p:cNvCxnSpPr>
          <p:nvPr/>
        </p:nvCxnSpPr>
        <p:spPr>
          <a:xfrm flipH="1">
            <a:off x="2267744" y="4010466"/>
            <a:ext cx="575172" cy="220602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5" idx="0"/>
            <a:endCxn id="61" idx="4"/>
          </p:cNvCxnSpPr>
          <p:nvPr/>
        </p:nvCxnSpPr>
        <p:spPr>
          <a:xfrm flipV="1">
            <a:off x="1973672" y="3928677"/>
            <a:ext cx="149164" cy="229391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2975817" y="3984240"/>
            <a:ext cx="588071" cy="306374"/>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3" idx="4"/>
          </p:cNvCxnSpPr>
          <p:nvPr/>
        </p:nvCxnSpPr>
        <p:spPr>
          <a:xfrm>
            <a:off x="5732390" y="3961349"/>
            <a:ext cx="0" cy="2261240"/>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85" name="Rounded Rectangle 84"/>
          <p:cNvSpPr/>
          <p:nvPr/>
        </p:nvSpPr>
        <p:spPr>
          <a:xfrm>
            <a:off x="8244408" y="2204864"/>
            <a:ext cx="504056" cy="1809371"/>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DGX</a:t>
            </a:r>
          </a:p>
        </p:txBody>
      </p:sp>
      <p:sp>
        <p:nvSpPr>
          <p:cNvPr id="86" name="Rounded Rectangle 85"/>
          <p:cNvSpPr/>
          <p:nvPr/>
        </p:nvSpPr>
        <p:spPr>
          <a:xfrm>
            <a:off x="7308304" y="2204864"/>
            <a:ext cx="504056" cy="1809371"/>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Lassie spill</a:t>
            </a:r>
          </a:p>
        </p:txBody>
      </p:sp>
      <p:cxnSp>
        <p:nvCxnSpPr>
          <p:cNvPr id="87" name="Straight Arrow Connector 86"/>
          <p:cNvCxnSpPr>
            <a:endCxn id="86" idx="2"/>
          </p:cNvCxnSpPr>
          <p:nvPr/>
        </p:nvCxnSpPr>
        <p:spPr>
          <a:xfrm flipH="1" flipV="1">
            <a:off x="7560332" y="4014235"/>
            <a:ext cx="51782" cy="2208353"/>
          </a:xfrm>
          <a:prstGeom prst="straightConnector1">
            <a:avLst/>
          </a:prstGeom>
          <a:ln w="25400">
            <a:solidFill>
              <a:schemeClr val="accent3">
                <a:lumMod val="7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18" idx="0"/>
          </p:cNvCxnSpPr>
          <p:nvPr/>
        </p:nvCxnSpPr>
        <p:spPr>
          <a:xfrm flipH="1" flipV="1">
            <a:off x="7400538" y="4005065"/>
            <a:ext cx="69784" cy="2233988"/>
          </a:xfrm>
          <a:prstGeom prst="straightConnector1">
            <a:avLst/>
          </a:prstGeom>
          <a:ln w="25400">
            <a:solidFill>
              <a:schemeClr val="accent3">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8548218" y="4014234"/>
            <a:ext cx="51782" cy="2208353"/>
          </a:xfrm>
          <a:prstGeom prst="straightConnector1">
            <a:avLst/>
          </a:prstGeom>
          <a:ln w="25400">
            <a:solidFill>
              <a:schemeClr val="accent3">
                <a:lumMod val="7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flipV="1">
            <a:off x="8388424" y="4005064"/>
            <a:ext cx="69784" cy="2233988"/>
          </a:xfrm>
          <a:prstGeom prst="straightConnector1">
            <a:avLst/>
          </a:prstGeom>
          <a:ln w="25400">
            <a:solidFill>
              <a:schemeClr val="accent3">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5" name="Snip Diagonal Corner Rectangle 94"/>
          <p:cNvSpPr/>
          <p:nvPr/>
        </p:nvSpPr>
        <p:spPr>
          <a:xfrm>
            <a:off x="4211960" y="1196752"/>
            <a:ext cx="1254719" cy="530721"/>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MIRKO</a:t>
            </a:r>
          </a:p>
        </p:txBody>
      </p:sp>
      <p:sp>
        <p:nvSpPr>
          <p:cNvPr id="96" name="Rectangle 95"/>
          <p:cNvSpPr/>
          <p:nvPr/>
        </p:nvSpPr>
        <p:spPr>
          <a:xfrm>
            <a:off x="2225700" y="1565261"/>
            <a:ext cx="1569752" cy="37436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WebDaV</a:t>
            </a:r>
            <a:endParaRPr lang="en-US" dirty="0"/>
          </a:p>
        </p:txBody>
      </p:sp>
      <p:cxnSp>
        <p:nvCxnSpPr>
          <p:cNvPr id="97" name="Straight Arrow Connector 96"/>
          <p:cNvCxnSpPr/>
          <p:nvPr/>
        </p:nvCxnSpPr>
        <p:spPr>
          <a:xfrm>
            <a:off x="3347864" y="1939623"/>
            <a:ext cx="576064" cy="244417"/>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3635896" y="1916832"/>
            <a:ext cx="576064" cy="244417"/>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H="1">
            <a:off x="3563888" y="1242095"/>
            <a:ext cx="648073" cy="220018"/>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stCxn id="96" idx="3"/>
            <a:endCxn id="95" idx="2"/>
          </p:cNvCxnSpPr>
          <p:nvPr/>
        </p:nvCxnSpPr>
        <p:spPr>
          <a:xfrm flipV="1">
            <a:off x="3795452" y="1462113"/>
            <a:ext cx="416508" cy="290329"/>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5580112" y="1259468"/>
            <a:ext cx="3456384" cy="646331"/>
          </a:xfrm>
          <a:prstGeom prst="rect">
            <a:avLst/>
          </a:prstGeom>
          <a:noFill/>
        </p:spPr>
        <p:txBody>
          <a:bodyPr wrap="square" rtlCol="0">
            <a:spAutoFit/>
          </a:bodyPr>
          <a:lstStyle/>
          <a:p>
            <a:r>
              <a:rPr lang="en-US" dirty="0"/>
              <a:t>Developer: </a:t>
            </a:r>
            <a:r>
              <a:rPr lang="en-US" b="1" dirty="0">
                <a:solidFill>
                  <a:schemeClr val="accent1">
                    <a:lumMod val="60000"/>
                    <a:lumOff val="40000"/>
                  </a:schemeClr>
                </a:solidFill>
              </a:rPr>
              <a:t>ACO,</a:t>
            </a:r>
            <a:r>
              <a:rPr lang="en-US" dirty="0"/>
              <a:t> </a:t>
            </a:r>
            <a:r>
              <a:rPr lang="en-US" b="1" dirty="0">
                <a:solidFill>
                  <a:schemeClr val="accent6">
                    <a:lumMod val="75000"/>
                  </a:schemeClr>
                </a:solidFill>
              </a:rPr>
              <a:t>SFS/FRS,</a:t>
            </a:r>
            <a:r>
              <a:rPr lang="en-US" dirty="0"/>
              <a:t> </a:t>
            </a:r>
            <a:r>
              <a:rPr lang="en-US" b="1" dirty="0">
                <a:solidFill>
                  <a:schemeClr val="accent3">
                    <a:lumMod val="75000"/>
                  </a:schemeClr>
                </a:solidFill>
              </a:rPr>
              <a:t>BEA,</a:t>
            </a:r>
            <a:r>
              <a:rPr lang="en-US" dirty="0"/>
              <a:t> </a:t>
            </a:r>
            <a:r>
              <a:rPr lang="en-US" b="1" dirty="0">
                <a:solidFill>
                  <a:srgbClr val="0070C0"/>
                </a:solidFill>
              </a:rPr>
              <a:t>OPE </a:t>
            </a:r>
          </a:p>
        </p:txBody>
      </p:sp>
    </p:spTree>
    <p:extLst>
      <p:ext uri="{BB962C8B-B14F-4D97-AF65-F5344CB8AC3E}">
        <p14:creationId xmlns:p14="http://schemas.microsoft.com/office/powerpoint/2010/main" val="3654064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2E7FB-B5A6-43CD-8CE1-D30869F76A94}"/>
              </a:ext>
            </a:extLst>
          </p:cNvPr>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Man power</a:t>
            </a:r>
          </a:p>
        </p:txBody>
      </p:sp>
      <p:sp>
        <p:nvSpPr>
          <p:cNvPr id="5" name="TextBox 4">
            <a:extLst>
              <a:ext uri="{FF2B5EF4-FFF2-40B4-BE49-F238E27FC236}">
                <a16:creationId xmlns:a16="http://schemas.microsoft.com/office/drawing/2014/main" id="{8650BC03-AF05-4385-B438-88D456B1C08F}"/>
              </a:ext>
            </a:extLst>
          </p:cNvPr>
          <p:cNvSpPr txBox="1"/>
          <p:nvPr/>
        </p:nvSpPr>
        <p:spPr>
          <a:xfrm>
            <a:off x="323528" y="1412776"/>
            <a:ext cx="8712968" cy="3693319"/>
          </a:xfrm>
          <a:prstGeom prst="rect">
            <a:avLst/>
          </a:prstGeom>
          <a:noFill/>
        </p:spPr>
        <p:txBody>
          <a:bodyPr wrap="square" rtlCol="0">
            <a:spAutoFit/>
          </a:bodyPr>
          <a:lstStyle/>
          <a:p>
            <a:r>
              <a:rPr lang="en-US" dirty="0"/>
              <a:t>me (10/20% of my time over 10 years), Frederic (less?)</a:t>
            </a:r>
          </a:p>
          <a:p>
            <a:endParaRPr lang="en-US" dirty="0"/>
          </a:p>
          <a:p>
            <a:r>
              <a:rPr lang="en-US" dirty="0"/>
              <a:t>Jan-Paul </a:t>
            </a:r>
            <a:r>
              <a:rPr lang="en-US" dirty="0" err="1"/>
              <a:t>Huchka</a:t>
            </a:r>
            <a:r>
              <a:rPr lang="en-US" dirty="0"/>
              <a:t>: 2 years development for machine model and FLSD</a:t>
            </a:r>
          </a:p>
          <a:p>
            <a:endParaRPr lang="en-US" dirty="0"/>
          </a:p>
          <a:p>
            <a:r>
              <a:rPr lang="en-US" dirty="0"/>
              <a:t>Fabio Schirru : 2 years (shared with Chiara) development of FMGSTAT/FMGSCAL/FDRIVE</a:t>
            </a:r>
          </a:p>
          <a:p>
            <a:endParaRPr lang="en-US" dirty="0"/>
          </a:p>
          <a:p>
            <a:endParaRPr lang="en-US" dirty="0"/>
          </a:p>
          <a:p>
            <a:r>
              <a:rPr lang="en-US" dirty="0"/>
              <a:t>.. without Jan-Paul and Fabio no NUSTAR phase 0 operation</a:t>
            </a:r>
          </a:p>
          <a:p>
            <a:endParaRPr lang="en-US" dirty="0"/>
          </a:p>
          <a:p>
            <a:pPr marL="285750" indent="-285750">
              <a:buFont typeface="Wingdings" panose="05000000000000000000" pitchFamily="2" charset="2"/>
              <a:buChar char="è"/>
            </a:pPr>
            <a:r>
              <a:rPr lang="en-US" b="1" u="sng" dirty="0">
                <a:sym typeface="Wingdings" panose="05000000000000000000" pitchFamily="2" charset="2"/>
              </a:rPr>
              <a:t>no one</a:t>
            </a:r>
            <a:r>
              <a:rPr lang="en-US" dirty="0">
                <a:sym typeface="Wingdings" panose="05000000000000000000" pitchFamily="2" charset="2"/>
              </a:rPr>
              <a:t>, in FRS or NUSTAR acknowledged the work (at the contrary!)</a:t>
            </a:r>
          </a:p>
          <a:p>
            <a:pPr marL="285750" indent="-285750">
              <a:buFont typeface="Wingdings" panose="05000000000000000000" pitchFamily="2" charset="2"/>
              <a:buChar char="è"/>
            </a:pPr>
            <a:endParaRPr lang="en-US" dirty="0">
              <a:sym typeface="Wingdings" panose="05000000000000000000" pitchFamily="2" charset="2"/>
            </a:endParaRPr>
          </a:p>
          <a:p>
            <a:r>
              <a:rPr lang="en-US" dirty="0">
                <a:sym typeface="Wingdings" panose="05000000000000000000" pitchFamily="2" charset="2"/>
              </a:rPr>
              <a:t>(taken for granted that Super-FRS uses resources to support them)</a:t>
            </a:r>
          </a:p>
          <a:p>
            <a:pPr marL="285750" indent="-285750">
              <a:buFont typeface="Wingdings" panose="05000000000000000000" pitchFamily="2" charset="2"/>
              <a:buChar char="è"/>
            </a:pPr>
            <a:endParaRPr lang="en-US" dirty="0">
              <a:sym typeface="Wingdings" panose="05000000000000000000" pitchFamily="2" charset="2"/>
            </a:endParaRPr>
          </a:p>
        </p:txBody>
      </p:sp>
    </p:spTree>
    <p:extLst>
      <p:ext uri="{BB962C8B-B14F-4D97-AF65-F5344CB8AC3E}">
        <p14:creationId xmlns:p14="http://schemas.microsoft.com/office/powerpoint/2010/main" val="292830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090208" y="2184040"/>
            <a:ext cx="930064" cy="24482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Device Control</a:t>
            </a:r>
          </a:p>
        </p:txBody>
      </p:sp>
      <p:sp>
        <p:nvSpPr>
          <p:cNvPr id="22" name="Rectangle 21"/>
          <p:cNvSpPr/>
          <p:nvPr/>
        </p:nvSpPr>
        <p:spPr>
          <a:xfrm>
            <a:off x="833624" y="2242442"/>
            <a:ext cx="930064" cy="244827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Device Control</a:t>
            </a:r>
          </a:p>
        </p:txBody>
      </p:sp>
      <p:sp>
        <p:nvSpPr>
          <p:cNvPr id="4" name="Rectangle 3"/>
          <p:cNvSpPr/>
          <p:nvPr/>
        </p:nvSpPr>
        <p:spPr>
          <a:xfrm>
            <a:off x="1635880" y="-690136"/>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FAIR control system for FRS 2018 - layout</a:t>
            </a:r>
          </a:p>
        </p:txBody>
      </p:sp>
      <p:sp>
        <p:nvSpPr>
          <p:cNvPr id="5" name="AutoShape 4"/>
          <p:cNvSpPr>
            <a:spLocks noChangeArrowheads="1"/>
          </p:cNvSpPr>
          <p:nvPr/>
        </p:nvSpPr>
        <p:spPr bwMode="auto">
          <a:xfrm>
            <a:off x="1115616" y="6222589"/>
            <a:ext cx="1716112" cy="422126"/>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Magnets</a:t>
            </a:r>
          </a:p>
        </p:txBody>
      </p:sp>
      <p:sp>
        <p:nvSpPr>
          <p:cNvPr id="7" name="AutoShape 7"/>
          <p:cNvSpPr>
            <a:spLocks noChangeArrowheads="1"/>
          </p:cNvSpPr>
          <p:nvPr/>
        </p:nvSpPr>
        <p:spPr bwMode="auto">
          <a:xfrm>
            <a:off x="4427984" y="6222589"/>
            <a:ext cx="2267744"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Drives</a:t>
            </a:r>
          </a:p>
        </p:txBody>
      </p:sp>
      <p:cxnSp>
        <p:nvCxnSpPr>
          <p:cNvPr id="9" name="Straight Connector 8"/>
          <p:cNvCxnSpPr/>
          <p:nvPr/>
        </p:nvCxnSpPr>
        <p:spPr>
          <a:xfrm>
            <a:off x="112393" y="2688096"/>
            <a:ext cx="8852095"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2393" y="6072472"/>
            <a:ext cx="8852095"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pic>
        <p:nvPicPr>
          <p:cNvPr id="11" name="Picture 22"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393" y="1639010"/>
            <a:ext cx="787199" cy="803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26796" y="918930"/>
            <a:ext cx="1376852" cy="646331"/>
          </a:xfrm>
          <a:prstGeom prst="rect">
            <a:avLst/>
          </a:prstGeom>
          <a:noFill/>
        </p:spPr>
        <p:txBody>
          <a:bodyPr wrap="none" rtlCol="0">
            <a:spAutoFit/>
          </a:bodyPr>
          <a:lstStyle/>
          <a:p>
            <a:r>
              <a:rPr lang="en-US" dirty="0"/>
              <a:t>Presentation</a:t>
            </a:r>
          </a:p>
          <a:p>
            <a:r>
              <a:rPr lang="en-US" dirty="0"/>
              <a:t> tier</a:t>
            </a:r>
          </a:p>
        </p:txBody>
      </p:sp>
      <p:sp>
        <p:nvSpPr>
          <p:cNvPr id="13" name="TextBox 12"/>
          <p:cNvSpPr txBox="1"/>
          <p:nvPr/>
        </p:nvSpPr>
        <p:spPr>
          <a:xfrm rot="-5400000">
            <a:off x="-566107" y="4032903"/>
            <a:ext cx="1618786" cy="369332"/>
          </a:xfrm>
          <a:prstGeom prst="rect">
            <a:avLst/>
          </a:prstGeom>
          <a:noFill/>
        </p:spPr>
        <p:txBody>
          <a:bodyPr wrap="square" rtlCol="0">
            <a:spAutoFit/>
          </a:bodyPr>
          <a:lstStyle/>
          <a:p>
            <a:r>
              <a:rPr lang="en-US" dirty="0"/>
              <a:t>Application tier</a:t>
            </a:r>
          </a:p>
        </p:txBody>
      </p:sp>
      <p:sp>
        <p:nvSpPr>
          <p:cNvPr id="14" name="TextBox 13"/>
          <p:cNvSpPr txBox="1"/>
          <p:nvPr/>
        </p:nvSpPr>
        <p:spPr>
          <a:xfrm>
            <a:off x="16940" y="6093296"/>
            <a:ext cx="1156983" cy="646331"/>
          </a:xfrm>
          <a:prstGeom prst="rect">
            <a:avLst/>
          </a:prstGeom>
          <a:noFill/>
        </p:spPr>
        <p:txBody>
          <a:bodyPr wrap="none" rtlCol="0">
            <a:spAutoFit/>
          </a:bodyPr>
          <a:lstStyle/>
          <a:p>
            <a:r>
              <a:rPr lang="en-US" dirty="0"/>
              <a:t>Resource </a:t>
            </a:r>
          </a:p>
          <a:p>
            <a:r>
              <a:rPr lang="en-US" dirty="0"/>
              <a:t>tier (FESA)</a:t>
            </a:r>
          </a:p>
        </p:txBody>
      </p:sp>
      <p:sp>
        <p:nvSpPr>
          <p:cNvPr id="17" name="AutoShape 7"/>
          <p:cNvSpPr>
            <a:spLocks noChangeArrowheads="1"/>
          </p:cNvSpPr>
          <p:nvPr/>
        </p:nvSpPr>
        <p:spPr bwMode="auto">
          <a:xfrm>
            <a:off x="8172400" y="6239053"/>
            <a:ext cx="648072"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a:solidFill>
                  <a:prstClr val="white"/>
                </a:solidFill>
                <a:latin typeface="Calibri" pitchFamily="34" charset="0"/>
              </a:rPr>
              <a:t>CG</a:t>
            </a:r>
          </a:p>
        </p:txBody>
      </p:sp>
      <p:sp>
        <p:nvSpPr>
          <p:cNvPr id="18" name="AutoShape 7"/>
          <p:cNvSpPr>
            <a:spLocks noChangeArrowheads="1"/>
          </p:cNvSpPr>
          <p:nvPr/>
        </p:nvSpPr>
        <p:spPr bwMode="auto">
          <a:xfrm>
            <a:off x="6876256" y="6239053"/>
            <a:ext cx="1188132" cy="442018"/>
          </a:xfrm>
          <a:prstGeom prst="flowChartDocument">
            <a:avLst/>
          </a:prstGeom>
          <a:solidFill>
            <a:srgbClr val="0000FF">
              <a:alpha val="89803"/>
            </a:srgbClr>
          </a:solidFill>
          <a:ln w="22352" cap="sq"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r>
              <a:rPr lang="en-US" altLang="en-US" sz="2400" dirty="0" err="1">
                <a:solidFill>
                  <a:prstClr val="white"/>
                </a:solidFill>
                <a:latin typeface="Calibri" pitchFamily="34" charset="0"/>
              </a:rPr>
              <a:t>Seetram</a:t>
            </a:r>
            <a:endParaRPr lang="en-US" altLang="en-US" sz="2400" dirty="0">
              <a:solidFill>
                <a:prstClr val="white"/>
              </a:solidFill>
              <a:latin typeface="Calibri" pitchFamily="34" charset="0"/>
            </a:endParaRPr>
          </a:p>
        </p:txBody>
      </p:sp>
      <p:cxnSp>
        <p:nvCxnSpPr>
          <p:cNvPr id="24" name="Straight Arrow Connector 23"/>
          <p:cNvCxnSpPr/>
          <p:nvPr/>
        </p:nvCxnSpPr>
        <p:spPr>
          <a:xfrm>
            <a:off x="1115616" y="620688"/>
            <a:ext cx="121205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09113" y="404664"/>
            <a:ext cx="5233484" cy="369332"/>
          </a:xfrm>
          <a:prstGeom prst="rect">
            <a:avLst/>
          </a:prstGeom>
          <a:noFill/>
        </p:spPr>
        <p:txBody>
          <a:bodyPr wrap="none" rtlCol="0">
            <a:spAutoFit/>
          </a:bodyPr>
          <a:lstStyle/>
          <a:p>
            <a:r>
              <a:rPr lang="en-US" dirty="0"/>
              <a:t>toward hardware: set, towards presentation tier: read</a:t>
            </a:r>
          </a:p>
        </p:txBody>
      </p:sp>
      <p:cxnSp>
        <p:nvCxnSpPr>
          <p:cNvPr id="30" name="Straight Arrow Connector 29"/>
          <p:cNvCxnSpPr/>
          <p:nvPr/>
        </p:nvCxnSpPr>
        <p:spPr>
          <a:xfrm flipH="1" flipV="1">
            <a:off x="1115616" y="4690715"/>
            <a:ext cx="224724" cy="152577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5868144" y="4608167"/>
            <a:ext cx="666946" cy="1630886"/>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578312" y="2184040"/>
            <a:ext cx="1497744" cy="401810"/>
          </a:xfrm>
          <a:prstGeom prst="rect">
            <a:avLst/>
          </a:prstGeom>
          <a:solidFill>
            <a:schemeClr val="accent1">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Paramodi</a:t>
            </a:r>
            <a:endParaRPr lang="en-US" dirty="0"/>
          </a:p>
        </p:txBody>
      </p:sp>
      <p:sp>
        <p:nvSpPr>
          <p:cNvPr id="36" name="Rectangle 35"/>
          <p:cNvSpPr/>
          <p:nvPr/>
        </p:nvSpPr>
        <p:spPr>
          <a:xfrm>
            <a:off x="3583387" y="3909798"/>
            <a:ext cx="1497744" cy="65050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LSA</a:t>
            </a:r>
          </a:p>
        </p:txBody>
      </p:sp>
      <p:cxnSp>
        <p:nvCxnSpPr>
          <p:cNvPr id="37" name="Straight Arrow Connector 36"/>
          <p:cNvCxnSpPr/>
          <p:nvPr/>
        </p:nvCxnSpPr>
        <p:spPr>
          <a:xfrm flipV="1">
            <a:off x="6020544" y="4632312"/>
            <a:ext cx="666946" cy="1584176"/>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43" idx="0"/>
            <a:endCxn id="35" idx="2"/>
          </p:cNvCxnSpPr>
          <p:nvPr/>
        </p:nvCxnSpPr>
        <p:spPr>
          <a:xfrm flipV="1">
            <a:off x="4309630" y="2585850"/>
            <a:ext cx="17554" cy="462286"/>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3347864" y="3048136"/>
            <a:ext cx="1923531" cy="5458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Machine model</a:t>
            </a:r>
          </a:p>
        </p:txBody>
      </p:sp>
      <p:cxnSp>
        <p:nvCxnSpPr>
          <p:cNvPr id="45" name="Straight Arrow Connector 44"/>
          <p:cNvCxnSpPr/>
          <p:nvPr/>
        </p:nvCxnSpPr>
        <p:spPr>
          <a:xfrm flipV="1">
            <a:off x="4355976" y="3593962"/>
            <a:ext cx="0" cy="318270"/>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483768" y="4560304"/>
            <a:ext cx="1609838" cy="1656184"/>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4448724" y="4582870"/>
            <a:ext cx="153018" cy="697514"/>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3779912" y="5280384"/>
            <a:ext cx="1923531" cy="5458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FSLD</a:t>
            </a:r>
          </a:p>
        </p:txBody>
      </p:sp>
      <p:cxnSp>
        <p:nvCxnSpPr>
          <p:cNvPr id="53" name="Straight Arrow Connector 52"/>
          <p:cNvCxnSpPr/>
          <p:nvPr/>
        </p:nvCxnSpPr>
        <p:spPr>
          <a:xfrm flipH="1" flipV="1">
            <a:off x="4978862" y="5819826"/>
            <a:ext cx="220525" cy="40276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1835696" y="2102251"/>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MGSCAL</a:t>
            </a:r>
          </a:p>
        </p:txBody>
      </p:sp>
      <p:sp>
        <p:nvSpPr>
          <p:cNvPr id="62" name="Oval 61"/>
          <p:cNvSpPr/>
          <p:nvPr/>
        </p:nvSpPr>
        <p:spPr>
          <a:xfrm>
            <a:off x="2555776" y="2184040"/>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FMGSTAT</a:t>
            </a:r>
          </a:p>
        </p:txBody>
      </p:sp>
      <p:sp>
        <p:nvSpPr>
          <p:cNvPr id="63" name="Oval 62"/>
          <p:cNvSpPr/>
          <p:nvPr/>
        </p:nvSpPr>
        <p:spPr>
          <a:xfrm>
            <a:off x="5445250" y="2134923"/>
            <a:ext cx="574279" cy="1826426"/>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FDRIVE</a:t>
            </a:r>
          </a:p>
        </p:txBody>
      </p:sp>
      <p:cxnSp>
        <p:nvCxnSpPr>
          <p:cNvPr id="64" name="Straight Arrow Connector 63"/>
          <p:cNvCxnSpPr>
            <a:stCxn id="62" idx="4"/>
          </p:cNvCxnSpPr>
          <p:nvPr/>
        </p:nvCxnSpPr>
        <p:spPr>
          <a:xfrm flipH="1">
            <a:off x="2267744" y="4010466"/>
            <a:ext cx="575172" cy="220602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5" idx="0"/>
            <a:endCxn id="61" idx="4"/>
          </p:cNvCxnSpPr>
          <p:nvPr/>
        </p:nvCxnSpPr>
        <p:spPr>
          <a:xfrm flipV="1">
            <a:off x="1973672" y="3928677"/>
            <a:ext cx="149164" cy="2293912"/>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2975817" y="3984240"/>
            <a:ext cx="588071" cy="306374"/>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3" idx="4"/>
          </p:cNvCxnSpPr>
          <p:nvPr/>
        </p:nvCxnSpPr>
        <p:spPr>
          <a:xfrm>
            <a:off x="5732390" y="3961349"/>
            <a:ext cx="0" cy="2261240"/>
          </a:xfrm>
          <a:prstGeom prst="straightConnector1">
            <a:avLst/>
          </a:prstGeom>
          <a:ln w="25400">
            <a:solidFill>
              <a:schemeClr val="accent6">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85" name="Rounded Rectangle 84"/>
          <p:cNvSpPr/>
          <p:nvPr/>
        </p:nvSpPr>
        <p:spPr>
          <a:xfrm>
            <a:off x="8244408" y="2204864"/>
            <a:ext cx="504056" cy="1809371"/>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DGX</a:t>
            </a:r>
          </a:p>
        </p:txBody>
      </p:sp>
      <p:sp>
        <p:nvSpPr>
          <p:cNvPr id="86" name="Rounded Rectangle 85"/>
          <p:cNvSpPr/>
          <p:nvPr/>
        </p:nvSpPr>
        <p:spPr>
          <a:xfrm>
            <a:off x="7308304" y="2204864"/>
            <a:ext cx="504056" cy="1809371"/>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Lassie spill</a:t>
            </a:r>
          </a:p>
        </p:txBody>
      </p:sp>
      <p:cxnSp>
        <p:nvCxnSpPr>
          <p:cNvPr id="87" name="Straight Arrow Connector 86"/>
          <p:cNvCxnSpPr>
            <a:endCxn id="86" idx="2"/>
          </p:cNvCxnSpPr>
          <p:nvPr/>
        </p:nvCxnSpPr>
        <p:spPr>
          <a:xfrm flipH="1" flipV="1">
            <a:off x="7560332" y="4014235"/>
            <a:ext cx="51782" cy="2208353"/>
          </a:xfrm>
          <a:prstGeom prst="straightConnector1">
            <a:avLst/>
          </a:prstGeom>
          <a:ln w="25400">
            <a:solidFill>
              <a:schemeClr val="accent3">
                <a:lumMod val="7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18" idx="0"/>
          </p:cNvCxnSpPr>
          <p:nvPr/>
        </p:nvCxnSpPr>
        <p:spPr>
          <a:xfrm flipH="1" flipV="1">
            <a:off x="7400538" y="4005065"/>
            <a:ext cx="69784" cy="2233988"/>
          </a:xfrm>
          <a:prstGeom prst="straightConnector1">
            <a:avLst/>
          </a:prstGeom>
          <a:ln w="25400">
            <a:solidFill>
              <a:schemeClr val="accent3">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8548218" y="4014234"/>
            <a:ext cx="51782" cy="2208353"/>
          </a:xfrm>
          <a:prstGeom prst="straightConnector1">
            <a:avLst/>
          </a:prstGeom>
          <a:ln w="25400">
            <a:solidFill>
              <a:schemeClr val="accent3">
                <a:lumMod val="7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flipV="1">
            <a:off x="8388424" y="4005064"/>
            <a:ext cx="69784" cy="2233988"/>
          </a:xfrm>
          <a:prstGeom prst="straightConnector1">
            <a:avLst/>
          </a:prstGeom>
          <a:ln w="25400">
            <a:solidFill>
              <a:schemeClr val="accent3">
                <a:lumMod val="75000"/>
              </a:schemeClr>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5" name="Snip Diagonal Corner Rectangle 94"/>
          <p:cNvSpPr/>
          <p:nvPr/>
        </p:nvSpPr>
        <p:spPr>
          <a:xfrm>
            <a:off x="4211960" y="1196752"/>
            <a:ext cx="1254719" cy="530721"/>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MIRKO</a:t>
            </a:r>
          </a:p>
        </p:txBody>
      </p:sp>
      <p:sp>
        <p:nvSpPr>
          <p:cNvPr id="96" name="Rectangle 95"/>
          <p:cNvSpPr/>
          <p:nvPr/>
        </p:nvSpPr>
        <p:spPr>
          <a:xfrm>
            <a:off x="2225700" y="1565261"/>
            <a:ext cx="1569752" cy="37436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WebDaV</a:t>
            </a:r>
            <a:endParaRPr lang="en-US" dirty="0"/>
          </a:p>
        </p:txBody>
      </p:sp>
      <p:cxnSp>
        <p:nvCxnSpPr>
          <p:cNvPr id="97" name="Straight Arrow Connector 96"/>
          <p:cNvCxnSpPr/>
          <p:nvPr/>
        </p:nvCxnSpPr>
        <p:spPr>
          <a:xfrm>
            <a:off x="3347864" y="1939623"/>
            <a:ext cx="576064" cy="244417"/>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3635896" y="1916832"/>
            <a:ext cx="576064" cy="244417"/>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H="1">
            <a:off x="3563888" y="1242095"/>
            <a:ext cx="648073" cy="220018"/>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stCxn id="96" idx="3"/>
            <a:endCxn id="95" idx="2"/>
          </p:cNvCxnSpPr>
          <p:nvPr/>
        </p:nvCxnSpPr>
        <p:spPr>
          <a:xfrm flipV="1">
            <a:off x="3795452" y="1462113"/>
            <a:ext cx="416508" cy="290329"/>
          </a:xfrm>
          <a:prstGeom prst="straightConnector1">
            <a:avLst/>
          </a:prstGeom>
          <a:ln w="25400">
            <a:headEnd type="none"/>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5580112" y="1259468"/>
            <a:ext cx="3456384" cy="646331"/>
          </a:xfrm>
          <a:prstGeom prst="rect">
            <a:avLst/>
          </a:prstGeom>
          <a:noFill/>
        </p:spPr>
        <p:txBody>
          <a:bodyPr wrap="square" rtlCol="0">
            <a:spAutoFit/>
          </a:bodyPr>
          <a:lstStyle/>
          <a:p>
            <a:r>
              <a:rPr lang="en-US" dirty="0"/>
              <a:t>Developer: </a:t>
            </a:r>
            <a:r>
              <a:rPr lang="en-US" b="1" dirty="0">
                <a:solidFill>
                  <a:schemeClr val="accent1">
                    <a:lumMod val="60000"/>
                    <a:lumOff val="40000"/>
                  </a:schemeClr>
                </a:solidFill>
              </a:rPr>
              <a:t>ACO,</a:t>
            </a:r>
            <a:r>
              <a:rPr lang="en-US" dirty="0"/>
              <a:t> </a:t>
            </a:r>
            <a:r>
              <a:rPr lang="en-US" b="1" dirty="0">
                <a:solidFill>
                  <a:schemeClr val="accent6">
                    <a:lumMod val="75000"/>
                  </a:schemeClr>
                </a:solidFill>
              </a:rPr>
              <a:t>SFS/FRS,</a:t>
            </a:r>
            <a:r>
              <a:rPr lang="en-US" dirty="0"/>
              <a:t> </a:t>
            </a:r>
            <a:r>
              <a:rPr lang="en-US" b="1" dirty="0">
                <a:solidFill>
                  <a:schemeClr val="accent3">
                    <a:lumMod val="75000"/>
                  </a:schemeClr>
                </a:solidFill>
              </a:rPr>
              <a:t>BEA,</a:t>
            </a:r>
            <a:r>
              <a:rPr lang="en-US" dirty="0"/>
              <a:t> </a:t>
            </a:r>
            <a:r>
              <a:rPr lang="en-US" b="1" dirty="0">
                <a:solidFill>
                  <a:srgbClr val="0070C0"/>
                </a:solidFill>
              </a:rPr>
              <a:t>OPE </a:t>
            </a:r>
          </a:p>
        </p:txBody>
      </p:sp>
    </p:spTree>
    <p:extLst>
      <p:ext uri="{BB962C8B-B14F-4D97-AF65-F5344CB8AC3E}">
        <p14:creationId xmlns:p14="http://schemas.microsoft.com/office/powerpoint/2010/main" val="1663786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Standard application FAIR control system</a:t>
            </a:r>
          </a:p>
        </p:txBody>
      </p:sp>
      <p:sp>
        <p:nvSpPr>
          <p:cNvPr id="2" name="TextBox 1"/>
          <p:cNvSpPr txBox="1"/>
          <p:nvPr/>
        </p:nvSpPr>
        <p:spPr>
          <a:xfrm>
            <a:off x="251521" y="1196752"/>
            <a:ext cx="8424936" cy="4801314"/>
          </a:xfrm>
          <a:prstGeom prst="rect">
            <a:avLst/>
          </a:prstGeom>
          <a:noFill/>
        </p:spPr>
        <p:txBody>
          <a:bodyPr wrap="square" rtlCol="0">
            <a:spAutoFit/>
          </a:bodyPr>
          <a:lstStyle/>
          <a:p>
            <a:r>
              <a:rPr lang="en-US" b="1" u="sng" dirty="0"/>
              <a:t>Device Control: </a:t>
            </a:r>
            <a:r>
              <a:rPr lang="en-US" dirty="0"/>
              <a:t>replacement of SD, but show parameters of individual elements magnets and drives by context and particle transfer (can set drive values with it)</a:t>
            </a:r>
          </a:p>
          <a:p>
            <a:endParaRPr lang="en-US" dirty="0"/>
          </a:p>
          <a:p>
            <a:r>
              <a:rPr lang="en-US" b="1" u="sng" dirty="0" err="1"/>
              <a:t>Paramodi</a:t>
            </a:r>
            <a:r>
              <a:rPr lang="en-US" b="1" u="sng" dirty="0"/>
              <a:t>: </a:t>
            </a:r>
            <a:r>
              <a:rPr lang="en-US" dirty="0"/>
              <a:t>enter parameters to be sent in LSA data base, when sent to LSA if BPC is active then settings will be generated from hardware. Can load and write files of configuration. Optics is define in it (the KL values)</a:t>
            </a:r>
          </a:p>
          <a:p>
            <a:endParaRPr lang="en-US" dirty="0"/>
          </a:p>
          <a:p>
            <a:r>
              <a:rPr lang="en-US" b="1" u="sng" dirty="0"/>
              <a:t>Sequencer: </a:t>
            </a:r>
            <a:r>
              <a:rPr lang="en-US" dirty="0"/>
              <a:t>a framework to access variables in the application tier of the control system and bridge user applications to FESA or LSA</a:t>
            </a:r>
          </a:p>
          <a:p>
            <a:endParaRPr lang="en-US" dirty="0"/>
          </a:p>
          <a:p>
            <a:r>
              <a:rPr lang="en-US" b="1" u="sng" dirty="0"/>
              <a:t>Lassie:</a:t>
            </a:r>
            <a:r>
              <a:rPr lang="en-US" dirty="0"/>
              <a:t> counter for IC and SEETRAM or pulse we send (last to be tested...)</a:t>
            </a:r>
          </a:p>
          <a:p>
            <a:endParaRPr lang="en-US" dirty="0"/>
          </a:p>
          <a:p>
            <a:r>
              <a:rPr lang="en-US" dirty="0"/>
              <a:t> </a:t>
            </a:r>
            <a:r>
              <a:rPr lang="en-US" b="1" u="sng" dirty="0"/>
              <a:t>DGX: </a:t>
            </a:r>
            <a:r>
              <a:rPr lang="en-US" dirty="0"/>
              <a:t>Current Grid readout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4586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91680" y="74568"/>
            <a:ext cx="5976664" cy="690136"/>
          </a:xfrm>
          <a:prstGeom prst="rect">
            <a:avLst/>
          </a:prstGeom>
          <a:solidFill>
            <a:srgbClr val="FFFF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70C0"/>
                </a:solidFill>
              </a:rPr>
              <a:t>FRS FAIR control system specific applications</a:t>
            </a:r>
          </a:p>
        </p:txBody>
      </p:sp>
      <p:sp>
        <p:nvSpPr>
          <p:cNvPr id="2" name="TextBox 1"/>
          <p:cNvSpPr txBox="1"/>
          <p:nvPr/>
        </p:nvSpPr>
        <p:spPr>
          <a:xfrm>
            <a:off x="179512" y="980728"/>
            <a:ext cx="8784975" cy="5632311"/>
          </a:xfrm>
          <a:prstGeom prst="rect">
            <a:avLst/>
          </a:prstGeom>
          <a:noFill/>
        </p:spPr>
        <p:txBody>
          <a:bodyPr wrap="square" rtlCol="0">
            <a:spAutoFit/>
          </a:bodyPr>
          <a:lstStyle/>
          <a:p>
            <a:r>
              <a:rPr lang="en-US" b="1" u="sng" dirty="0"/>
              <a:t>FDRIVE: </a:t>
            </a:r>
            <a:r>
              <a:rPr lang="en-US" dirty="0"/>
              <a:t>monitor all drives for an active pattern in FRS, selection context “extraction” and aggregating all particle transfer </a:t>
            </a:r>
          </a:p>
          <a:p>
            <a:endParaRPr lang="en-US" dirty="0"/>
          </a:p>
          <a:p>
            <a:r>
              <a:rPr lang="en-US" b="1" u="sng" dirty="0"/>
              <a:t>FMGSTAT:</a:t>
            </a:r>
            <a:r>
              <a:rPr lang="en-US" dirty="0"/>
              <a:t> monitor all magnets, does Soll and </a:t>
            </a:r>
            <a:r>
              <a:rPr lang="en-US" dirty="0" err="1"/>
              <a:t>Ist</a:t>
            </a:r>
            <a:r>
              <a:rPr lang="en-US" dirty="0"/>
              <a:t> and status , reads hall probes, selection of context “extraction” and aggregating all particle transfer</a:t>
            </a:r>
          </a:p>
          <a:p>
            <a:endParaRPr lang="en-US" dirty="0"/>
          </a:p>
          <a:p>
            <a:r>
              <a:rPr lang="en-US" b="1" u="sng" dirty="0"/>
              <a:t>Machine model:</a:t>
            </a:r>
            <a:r>
              <a:rPr lang="en-US" dirty="0"/>
              <a:t> Includes ATIMA and energy loss calculation BUT plan to overwrite it for operation and set </a:t>
            </a:r>
            <a:r>
              <a:rPr lang="en-US" dirty="0" err="1"/>
              <a:t>Brho</a:t>
            </a:r>
            <a:r>
              <a:rPr lang="en-US" dirty="0"/>
              <a:t> (see slide 6)</a:t>
            </a:r>
          </a:p>
          <a:p>
            <a:endParaRPr lang="en-US" dirty="0"/>
          </a:p>
          <a:p>
            <a:r>
              <a:rPr lang="en-US" b="1" u="sng" dirty="0" err="1"/>
              <a:t>Fparamodi</a:t>
            </a:r>
            <a:r>
              <a:rPr lang="en-US" b="1" u="sng" dirty="0"/>
              <a:t>:</a:t>
            </a:r>
            <a:r>
              <a:rPr lang="en-US" dirty="0"/>
              <a:t> a </a:t>
            </a:r>
            <a:r>
              <a:rPr lang="en-US" dirty="0" err="1"/>
              <a:t>Paramodi</a:t>
            </a:r>
            <a:r>
              <a:rPr lang="en-US" dirty="0"/>
              <a:t> configured to make use at FRS easier, just modify the look and feel not touching the code</a:t>
            </a:r>
          </a:p>
          <a:p>
            <a:endParaRPr lang="en-US" dirty="0"/>
          </a:p>
          <a:p>
            <a:r>
              <a:rPr lang="en-US" b="1" u="sng" dirty="0"/>
              <a:t>FMGSCAL:</a:t>
            </a:r>
            <a:r>
              <a:rPr lang="en-US" dirty="0"/>
              <a:t> perform pre cycling of magnets and finish at the minimum value</a:t>
            </a:r>
          </a:p>
          <a:p>
            <a:endParaRPr lang="en-US" dirty="0"/>
          </a:p>
          <a:p>
            <a:r>
              <a:rPr lang="en-US" b="1" u="sng" dirty="0" err="1"/>
              <a:t>FHallProble</a:t>
            </a:r>
            <a:r>
              <a:rPr lang="en-US" b="1" u="sng" dirty="0"/>
              <a:t>:</a:t>
            </a:r>
            <a:r>
              <a:rPr lang="en-US" dirty="0"/>
              <a:t> perform the magnet gymnastic to calibrate the Hall probes</a:t>
            </a:r>
          </a:p>
          <a:p>
            <a:endParaRPr lang="en-US" dirty="0"/>
          </a:p>
          <a:p>
            <a:r>
              <a:rPr lang="en-US" b="1" u="sng" dirty="0" err="1"/>
              <a:t>FSeqLSAtoDrive</a:t>
            </a:r>
            <a:r>
              <a:rPr lang="en-US" b="1" u="sng" dirty="0"/>
              <a:t> (FSLD):</a:t>
            </a:r>
            <a:r>
              <a:rPr lang="en-US" dirty="0"/>
              <a:t> application which needs FMGSTAT(?) running get the active BPC and for it check the LSA drive value and send them to the drives (not multiplexed)</a:t>
            </a:r>
          </a:p>
          <a:p>
            <a:endParaRPr lang="en-US" dirty="0"/>
          </a:p>
          <a:p>
            <a:endParaRPr lang="en-US" dirty="0"/>
          </a:p>
        </p:txBody>
      </p:sp>
    </p:spTree>
    <p:extLst>
      <p:ext uri="{BB962C8B-B14F-4D97-AF65-F5344CB8AC3E}">
        <p14:creationId xmlns:p14="http://schemas.microsoft.com/office/powerpoint/2010/main" val="3230013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725</Words>
  <Application>Microsoft Office PowerPoint</Application>
  <PresentationFormat>On-screen Show (4:3)</PresentationFormat>
  <Paragraphs>147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GSI Helmholzzentrum für Schwerionenforschung 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Pietri, Stephane</dc:creator>
  <cp:lastModifiedBy>Pietri, Stephane</cp:lastModifiedBy>
  <cp:revision>47</cp:revision>
  <cp:lastPrinted>2018-05-25T11:46:56Z</cp:lastPrinted>
  <dcterms:created xsi:type="dcterms:W3CDTF">2018-05-24T08:09:07Z</dcterms:created>
  <dcterms:modified xsi:type="dcterms:W3CDTF">2024-11-10T16:49:30Z</dcterms:modified>
</cp:coreProperties>
</file>