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5" r:id="rId3"/>
    <p:sldId id="273" r:id="rId4"/>
    <p:sldId id="274" r:id="rId5"/>
    <p:sldId id="275" r:id="rId6"/>
    <p:sldId id="286" r:id="rId7"/>
    <p:sldId id="298" r:id="rId8"/>
    <p:sldId id="297" r:id="rId9"/>
    <p:sldId id="299" r:id="rId10"/>
    <p:sldId id="276" r:id="rId11"/>
    <p:sldId id="278" r:id="rId12"/>
    <p:sldId id="280" r:id="rId13"/>
    <p:sldId id="284" r:id="rId14"/>
    <p:sldId id="281" r:id="rId15"/>
    <p:sldId id="279" r:id="rId16"/>
    <p:sldId id="260" r:id="rId17"/>
    <p:sldId id="282" r:id="rId18"/>
    <p:sldId id="283" r:id="rId19"/>
    <p:sldId id="300" r:id="rId20"/>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ri, Stephane" initials="PS" lastIdx="1" clrIdx="0">
    <p:extLst>
      <p:ext uri="{19B8F6BF-5375-455C-9EA6-DF929625EA0E}">
        <p15:presenceInfo xmlns:p15="http://schemas.microsoft.com/office/powerpoint/2012/main" userId="S-1-5-21-839522115-515967899-725345543-19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55" autoAdjust="0"/>
  </p:normalViewPr>
  <p:slideViewPr>
    <p:cSldViewPr snapToGrid="0" snapToObjects="1">
      <p:cViewPr varScale="1">
        <p:scale>
          <a:sx n="149" d="100"/>
          <a:sy n="149" d="100"/>
        </p:scale>
        <p:origin x="456"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10.11.2024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10.11.2024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en-US"/>
              <a:t>Click to edit Master title style</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Click to edit Master text styles</a:t>
            </a:r>
          </a:p>
        </p:txBody>
      </p:sp>
      <p:sp>
        <p:nvSpPr>
          <p:cNvPr id="6" name="Foliennummernplatzhalter 5"/>
          <p:cNvSpPr>
            <a:spLocks noGrp="1"/>
          </p:cNvSpPr>
          <p:nvPr>
            <p:ph type="sldNum" sz="quarter" idx="12"/>
          </p:nvPr>
        </p:nvSpPr>
        <p:spPr/>
        <p:txBody>
          <a:bodyPr/>
          <a:lstStyle/>
          <a:p>
            <a:fld id="{125CBDDA-5CCF-8748-8988-9DC6C8981774}" type="slidenum">
              <a:rPr lang="de-DE" smtClean="0"/>
              <a:t>‹#›</a:t>
            </a:fld>
            <a:endParaRPr lang="de-DE"/>
          </a:p>
        </p:txBody>
      </p:sp>
      <p:sp>
        <p:nvSpPr>
          <p:cNvPr id="5" name="Datumsplatzhalter 4"/>
          <p:cNvSpPr>
            <a:spLocks noGrp="1"/>
          </p:cNvSpPr>
          <p:nvPr>
            <p:ph type="dt" sz="half" idx="2"/>
          </p:nvPr>
        </p:nvSpPr>
        <p:spPr>
          <a:xfrm>
            <a:off x="7123547"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p:txBody>
      </p:sp>
      <p:sp>
        <p:nvSpPr>
          <p:cNvPr id="7" name="Foliennummernplatzhalter 6"/>
          <p:cNvSpPr>
            <a:spLocks noGrp="1"/>
          </p:cNvSpPr>
          <p:nvPr>
            <p:ph type="sldNum" sz="quarter" idx="12"/>
          </p:nvPr>
        </p:nvSpPr>
        <p:spPr/>
        <p:txBody>
          <a:bodyPr/>
          <a:lstStyle/>
          <a:p>
            <a:fld id="{125CBDDA-5CCF-8748-8988-9DC6C8981774}" type="slidenum">
              <a:rPr lang="de-DE" smtClean="0"/>
              <a:t>‹#›</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a:t>
            </a:fld>
            <a:endParaRPr lang="de-DE" dirty="0"/>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Super-FRS </a:t>
            </a:r>
            <a:r>
              <a:rPr lang="de-DE" dirty="0" err="1"/>
              <a:t>operation</a:t>
            </a:r>
            <a:r>
              <a:rPr lang="de-DE" dirty="0"/>
              <a:t> </a:t>
            </a:r>
            <a:r>
              <a:rPr lang="de-DE" dirty="0" err="1"/>
              <a:t>concept</a:t>
            </a:r>
            <a:r>
              <a:rPr lang="de-DE" dirty="0"/>
              <a:t> </a:t>
            </a:r>
            <a:r>
              <a:rPr lang="de-DE" dirty="0" err="1"/>
              <a:t>idea</a:t>
            </a:r>
            <a:endParaRPr lang="de-DE" dirty="0"/>
          </a:p>
        </p:txBody>
      </p:sp>
      <p:sp>
        <p:nvSpPr>
          <p:cNvPr id="3" name="Untertitel 2"/>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75A6-B023-48F8-8F92-B9C1C3D164DC}"/>
              </a:ext>
            </a:extLst>
          </p:cNvPr>
          <p:cNvSpPr>
            <a:spLocks noGrp="1"/>
          </p:cNvSpPr>
          <p:nvPr>
            <p:ph type="title"/>
          </p:nvPr>
        </p:nvSpPr>
        <p:spPr/>
        <p:txBody>
          <a:bodyPr/>
          <a:lstStyle/>
          <a:p>
            <a:r>
              <a:rPr lang="en-US" dirty="0"/>
              <a:t>Typical FRS experiment steps</a:t>
            </a:r>
            <a:endParaRPr lang="en-CA" dirty="0"/>
          </a:p>
        </p:txBody>
      </p:sp>
      <p:sp>
        <p:nvSpPr>
          <p:cNvPr id="6" name="Content Placeholder 5">
            <a:extLst>
              <a:ext uri="{FF2B5EF4-FFF2-40B4-BE49-F238E27FC236}">
                <a16:creationId xmlns:a16="http://schemas.microsoft.com/office/drawing/2014/main" id="{6DF5AE23-B9DA-4A58-8879-1151F8A4F2F6}"/>
              </a:ext>
            </a:extLst>
          </p:cNvPr>
          <p:cNvSpPr>
            <a:spLocks noGrp="1"/>
          </p:cNvSpPr>
          <p:nvPr>
            <p:ph idx="1"/>
          </p:nvPr>
        </p:nvSpPr>
        <p:spPr/>
        <p:txBody>
          <a:bodyPr/>
          <a:lstStyle/>
          <a:p>
            <a:pPr marL="342900" indent="-342900">
              <a:buFont typeface="+mj-lt"/>
              <a:buAutoNum type="arabicPeriod"/>
            </a:pPr>
            <a:r>
              <a:rPr lang="en-CA" sz="1600" dirty="0"/>
              <a:t>Perform the simulation</a:t>
            </a:r>
          </a:p>
          <a:p>
            <a:pPr marL="342900" indent="-342900">
              <a:buFont typeface="+mj-lt"/>
              <a:buAutoNum type="arabicPeriod"/>
            </a:pPr>
            <a:r>
              <a:rPr lang="en-CA" sz="1600" dirty="0"/>
              <a:t>Determine settings (mater) for detector calibration</a:t>
            </a:r>
          </a:p>
          <a:p>
            <a:pPr marL="342900" indent="-342900">
              <a:buFont typeface="+mj-lt"/>
              <a:buAutoNum type="arabicPeriod"/>
            </a:pPr>
            <a:r>
              <a:rPr lang="en-CA" sz="1600" dirty="0"/>
              <a:t>Take beam:</a:t>
            </a:r>
          </a:p>
          <a:p>
            <a:pPr marL="342900" indent="-342900">
              <a:buFont typeface="+mj-lt"/>
              <a:buAutoNum type="arabicPeriod"/>
            </a:pPr>
            <a:r>
              <a:rPr lang="en-CA" sz="1600" dirty="0"/>
              <a:t>Minimum matter, no target, thickness calibration, thread beam through spectrometer</a:t>
            </a:r>
          </a:p>
          <a:p>
            <a:pPr marL="342900" indent="-342900">
              <a:buFont typeface="+mj-lt"/>
              <a:buAutoNum type="arabicPeriod"/>
            </a:pPr>
            <a:r>
              <a:rPr lang="en-CA" sz="1600" dirty="0"/>
              <a:t>Target in, </a:t>
            </a:r>
          </a:p>
          <a:p>
            <a:pPr marL="642938" lvl="1" indent="-342900">
              <a:buFont typeface="+mj-lt"/>
              <a:buAutoNum type="arabicPeriod"/>
            </a:pPr>
            <a:r>
              <a:rPr lang="en-CA" sz="1300" dirty="0"/>
              <a:t>check centering</a:t>
            </a:r>
          </a:p>
          <a:p>
            <a:pPr marL="642938" lvl="1" indent="-342900">
              <a:buFont typeface="+mj-lt"/>
              <a:buAutoNum type="arabicPeriod"/>
            </a:pPr>
            <a:r>
              <a:rPr lang="en-CA" sz="1300" dirty="0"/>
              <a:t>thickness calibration</a:t>
            </a:r>
          </a:p>
          <a:p>
            <a:pPr marL="342900" indent="-342900">
              <a:buFont typeface="+mj-lt"/>
              <a:buAutoNum type="arabicPeriod"/>
            </a:pPr>
            <a:r>
              <a:rPr lang="en-CA" sz="1600" dirty="0"/>
              <a:t>Include removable detector and perform first calibration/test of detector</a:t>
            </a:r>
          </a:p>
          <a:p>
            <a:pPr marL="342900" indent="-342900">
              <a:buFont typeface="+mj-lt"/>
              <a:buAutoNum type="arabicPeriod"/>
            </a:pPr>
            <a:r>
              <a:rPr lang="en-CA" sz="1600" dirty="0"/>
              <a:t>Different degrader thickness calibration for different calculated settings</a:t>
            </a:r>
          </a:p>
          <a:p>
            <a:pPr marL="342900" indent="-342900">
              <a:buFont typeface="+mj-lt"/>
              <a:buAutoNum type="arabicPeriod"/>
            </a:pPr>
            <a:r>
              <a:rPr lang="en-CA" sz="1600" dirty="0"/>
              <a:t>2 to 3 settings for detector calibration (position, </a:t>
            </a:r>
            <a:r>
              <a:rPr lang="en-CA" sz="1600" dirty="0" err="1"/>
              <a:t>tof</a:t>
            </a:r>
            <a:r>
              <a:rPr lang="en-CA" sz="1600" dirty="0"/>
              <a:t>, DE)</a:t>
            </a:r>
          </a:p>
          <a:p>
            <a:pPr marL="342900" indent="-342900">
              <a:buFont typeface="+mj-lt"/>
              <a:buAutoNum type="arabicPeriod"/>
            </a:pPr>
            <a:r>
              <a:rPr lang="en-CA" sz="1600" dirty="0"/>
              <a:t>Setting for 233Th</a:t>
            </a:r>
          </a:p>
          <a:p>
            <a:endParaRPr lang="en-CA" dirty="0"/>
          </a:p>
        </p:txBody>
      </p:sp>
    </p:spTree>
    <p:extLst>
      <p:ext uri="{BB962C8B-B14F-4D97-AF65-F5344CB8AC3E}">
        <p14:creationId xmlns:p14="http://schemas.microsoft.com/office/powerpoint/2010/main" val="365505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C82E-8959-46C0-8E7A-9A9B200D487E}"/>
              </a:ext>
            </a:extLst>
          </p:cNvPr>
          <p:cNvSpPr>
            <a:spLocks noGrp="1"/>
          </p:cNvSpPr>
          <p:nvPr>
            <p:ph type="title"/>
          </p:nvPr>
        </p:nvSpPr>
        <p:spPr/>
        <p:txBody>
          <a:bodyPr/>
          <a:lstStyle/>
          <a:p>
            <a:r>
              <a:rPr lang="en-US" dirty="0"/>
              <a:t>Example of run plan for FRS experiment</a:t>
            </a:r>
            <a:endParaRPr lang="en-CA" dirty="0"/>
          </a:p>
        </p:txBody>
      </p:sp>
      <p:sp>
        <p:nvSpPr>
          <p:cNvPr id="3" name="Content Placeholder 2">
            <a:extLst>
              <a:ext uri="{FF2B5EF4-FFF2-40B4-BE49-F238E27FC236}">
                <a16:creationId xmlns:a16="http://schemas.microsoft.com/office/drawing/2014/main" id="{FEE68278-AF99-4CFB-AA3E-E4BEA8A386A0}"/>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BFF748BD-7A12-4513-8386-D24AEBB8F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728597"/>
            <a:ext cx="7264400" cy="4465138"/>
          </a:xfrm>
          <a:prstGeom prst="rect">
            <a:avLst/>
          </a:prstGeom>
        </p:spPr>
      </p:pic>
    </p:spTree>
    <p:extLst>
      <p:ext uri="{BB962C8B-B14F-4D97-AF65-F5344CB8AC3E}">
        <p14:creationId xmlns:p14="http://schemas.microsoft.com/office/powerpoint/2010/main" val="350745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E18E8-C339-4FD9-8A86-9D90784863AD}"/>
              </a:ext>
            </a:extLst>
          </p:cNvPr>
          <p:cNvSpPr>
            <a:spLocks noGrp="1"/>
          </p:cNvSpPr>
          <p:nvPr>
            <p:ph type="title"/>
          </p:nvPr>
        </p:nvSpPr>
        <p:spPr/>
        <p:txBody>
          <a:bodyPr/>
          <a:lstStyle/>
          <a:p>
            <a:r>
              <a:rPr lang="en-US" dirty="0"/>
              <a:t>Work flow of Changing setting</a:t>
            </a:r>
            <a:endParaRPr lang="en-CA" dirty="0"/>
          </a:p>
        </p:txBody>
      </p:sp>
      <p:sp>
        <p:nvSpPr>
          <p:cNvPr id="3" name="Content Placeholder 2">
            <a:extLst>
              <a:ext uri="{FF2B5EF4-FFF2-40B4-BE49-F238E27FC236}">
                <a16:creationId xmlns:a16="http://schemas.microsoft.com/office/drawing/2014/main" id="{D4069A1D-B908-45C3-A3CC-70CC3ACFA337}"/>
              </a:ext>
            </a:extLst>
          </p:cNvPr>
          <p:cNvSpPr>
            <a:spLocks noGrp="1"/>
          </p:cNvSpPr>
          <p:nvPr>
            <p:ph idx="1"/>
          </p:nvPr>
        </p:nvSpPr>
        <p:spPr/>
        <p:txBody>
          <a:bodyPr/>
          <a:lstStyle/>
          <a:p>
            <a:r>
              <a:rPr lang="en-US" dirty="0"/>
              <a:t>Calculate by simulation the B</a:t>
            </a:r>
            <a:r>
              <a:rPr lang="en-US" dirty="0">
                <a:latin typeface="Symbol" panose="05050102010706020507" pitchFamily="18" charset="2"/>
              </a:rPr>
              <a:t>r</a:t>
            </a:r>
            <a:r>
              <a:rPr lang="en-US" dirty="0"/>
              <a:t> of the 4 dipoles stages</a:t>
            </a:r>
          </a:p>
          <a:p>
            <a:r>
              <a:rPr lang="en-CA" dirty="0"/>
              <a:t>Include effective thickness : scaling B</a:t>
            </a:r>
            <a:r>
              <a:rPr lang="en-CA" dirty="0">
                <a:latin typeface="Symbol" panose="05050102010706020507" pitchFamily="18" charset="2"/>
              </a:rPr>
              <a:t>r</a:t>
            </a:r>
            <a:r>
              <a:rPr lang="en-CA" dirty="0"/>
              <a:t>1</a:t>
            </a:r>
            <a:r>
              <a:rPr lang="en-CA" baseline="-25000" dirty="0"/>
              <a:t>sim</a:t>
            </a:r>
            <a:r>
              <a:rPr lang="en-CA" dirty="0"/>
              <a:t>/B</a:t>
            </a:r>
            <a:r>
              <a:rPr lang="en-CA" dirty="0">
                <a:latin typeface="Symbol" panose="05050102010706020507" pitchFamily="18" charset="2"/>
              </a:rPr>
              <a:t>r</a:t>
            </a:r>
            <a:r>
              <a:rPr lang="en-CA" dirty="0"/>
              <a:t>2</a:t>
            </a:r>
            <a:r>
              <a:rPr lang="en-CA" baseline="-25000" dirty="0"/>
              <a:t>sim</a:t>
            </a:r>
            <a:r>
              <a:rPr lang="en-CA" dirty="0"/>
              <a:t> = B</a:t>
            </a:r>
            <a:r>
              <a:rPr lang="en-CA" dirty="0">
                <a:latin typeface="Symbol" panose="05050102010706020507" pitchFamily="18" charset="2"/>
              </a:rPr>
              <a:t>r</a:t>
            </a:r>
            <a:r>
              <a:rPr lang="en-CA" dirty="0"/>
              <a:t>1</a:t>
            </a:r>
            <a:r>
              <a:rPr lang="en-CA" baseline="-25000" dirty="0"/>
              <a:t>set</a:t>
            </a:r>
            <a:r>
              <a:rPr lang="en-CA" dirty="0"/>
              <a:t>/B</a:t>
            </a:r>
            <a:r>
              <a:rPr lang="en-CA" dirty="0">
                <a:latin typeface="Symbol" panose="05050102010706020507" pitchFamily="18" charset="2"/>
              </a:rPr>
              <a:t>r</a:t>
            </a:r>
            <a:r>
              <a:rPr lang="en-CA" dirty="0"/>
              <a:t>2</a:t>
            </a:r>
            <a:r>
              <a:rPr lang="en-CA" baseline="-25000" dirty="0"/>
              <a:t>set</a:t>
            </a:r>
            <a:r>
              <a:rPr lang="en-CA" dirty="0"/>
              <a:t> </a:t>
            </a:r>
          </a:p>
          <a:p>
            <a:r>
              <a:rPr lang="en-CA" dirty="0"/>
              <a:t>Stop beam,  (close slits)</a:t>
            </a:r>
          </a:p>
          <a:p>
            <a:r>
              <a:rPr lang="en-CA" dirty="0"/>
              <a:t>Old control system: scale magnet and do hysteresis</a:t>
            </a:r>
          </a:p>
          <a:p>
            <a:r>
              <a:rPr lang="en-CA" dirty="0"/>
              <a:t>New control system: set B</a:t>
            </a:r>
            <a:r>
              <a:rPr lang="en-CA" dirty="0">
                <a:latin typeface="Symbol" panose="05050102010706020507" pitchFamily="18" charset="2"/>
              </a:rPr>
              <a:t>r</a:t>
            </a:r>
            <a:r>
              <a:rPr lang="en-CA" dirty="0"/>
              <a:t> for section in PARAMODI, do hysteresis</a:t>
            </a:r>
          </a:p>
          <a:p>
            <a:r>
              <a:rPr lang="en-CA" dirty="0"/>
              <a:t>take back the beam (open slowly slits)</a:t>
            </a:r>
          </a:p>
          <a:p>
            <a:endParaRPr lang="en-CA" dirty="0"/>
          </a:p>
          <a:p>
            <a:r>
              <a:rPr lang="en-CA" dirty="0">
                <a:sym typeface="Wingdings" panose="05000000000000000000" pitchFamily="2" charset="2"/>
              </a:rPr>
              <a:t> thus important to have reference settings  long time request to have a “Save setting”</a:t>
            </a:r>
          </a:p>
          <a:p>
            <a:r>
              <a:rPr lang="en-CA" dirty="0">
                <a:sym typeface="Wingdings" panose="05000000000000000000" pitchFamily="2" charset="2"/>
              </a:rPr>
              <a:t>today we save a .txt file in the ASL, means we launch PARAMODI from the ASL not the console</a:t>
            </a:r>
          </a:p>
          <a:p>
            <a:r>
              <a:rPr lang="en-CA" dirty="0">
                <a:sym typeface="Wingdings" panose="05000000000000000000" pitchFamily="2" charset="2"/>
              </a:rPr>
              <a:t>Scripts to comment out all non FRS done by us </a:t>
            </a:r>
            <a:endParaRPr lang="en-CA" dirty="0"/>
          </a:p>
        </p:txBody>
      </p:sp>
    </p:spTree>
    <p:extLst>
      <p:ext uri="{BB962C8B-B14F-4D97-AF65-F5344CB8AC3E}">
        <p14:creationId xmlns:p14="http://schemas.microsoft.com/office/powerpoint/2010/main" val="380617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60E8-F903-4329-86C7-AFAB87089B46}"/>
              </a:ext>
            </a:extLst>
          </p:cNvPr>
          <p:cNvSpPr>
            <a:spLocks noGrp="1"/>
          </p:cNvSpPr>
          <p:nvPr>
            <p:ph type="title"/>
          </p:nvPr>
        </p:nvSpPr>
        <p:spPr/>
        <p:txBody>
          <a:bodyPr/>
          <a:lstStyle/>
          <a:p>
            <a:r>
              <a:rPr lang="en-US" dirty="0"/>
              <a:t>Time to setup an experiment</a:t>
            </a:r>
            <a:endParaRPr lang="en-CA" dirty="0"/>
          </a:p>
        </p:txBody>
      </p:sp>
      <p:sp>
        <p:nvSpPr>
          <p:cNvPr id="3" name="Content Placeholder 2">
            <a:extLst>
              <a:ext uri="{FF2B5EF4-FFF2-40B4-BE49-F238E27FC236}">
                <a16:creationId xmlns:a16="http://schemas.microsoft.com/office/drawing/2014/main" id="{97921977-B1C2-4D97-9158-DDD5EFB04239}"/>
              </a:ext>
            </a:extLst>
          </p:cNvPr>
          <p:cNvSpPr>
            <a:spLocks noGrp="1"/>
          </p:cNvSpPr>
          <p:nvPr>
            <p:ph idx="1"/>
          </p:nvPr>
        </p:nvSpPr>
        <p:spPr/>
        <p:txBody>
          <a:bodyPr/>
          <a:lstStyle/>
          <a:p>
            <a:r>
              <a:rPr lang="en-US" dirty="0"/>
              <a:t>From scratch: 2/3 days of beam tunning and calibration</a:t>
            </a:r>
          </a:p>
          <a:p>
            <a:endParaRPr lang="en-US" dirty="0"/>
          </a:p>
          <a:p>
            <a:r>
              <a:rPr lang="en-US" dirty="0"/>
              <a:t>Inside of a campaign with similar beam and spectrometer configuration, ½ days</a:t>
            </a:r>
          </a:p>
          <a:p>
            <a:endParaRPr lang="en-US" dirty="0"/>
          </a:p>
          <a:p>
            <a:r>
              <a:rPr lang="en-US" dirty="0"/>
              <a:t>From experience: most efficient work done in “low people” configuration, where plan can be worked. Too many experts in room, too many discussion, no work done</a:t>
            </a:r>
            <a:endParaRPr lang="en-CA" dirty="0"/>
          </a:p>
        </p:txBody>
      </p:sp>
    </p:spTree>
    <p:extLst>
      <p:ext uri="{BB962C8B-B14F-4D97-AF65-F5344CB8AC3E}">
        <p14:creationId xmlns:p14="http://schemas.microsoft.com/office/powerpoint/2010/main" val="22312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895F-9E1E-4EB1-ADD1-7F1298174FAB}"/>
              </a:ext>
            </a:extLst>
          </p:cNvPr>
          <p:cNvSpPr>
            <a:spLocks noGrp="1"/>
          </p:cNvSpPr>
          <p:nvPr>
            <p:ph type="title"/>
          </p:nvPr>
        </p:nvSpPr>
        <p:spPr/>
        <p:txBody>
          <a:bodyPr/>
          <a:lstStyle/>
          <a:p>
            <a:r>
              <a:rPr lang="en-US" dirty="0"/>
              <a:t>FRS control system update </a:t>
            </a:r>
            <a:endParaRPr lang="en-CA" dirty="0"/>
          </a:p>
        </p:txBody>
      </p:sp>
      <p:sp>
        <p:nvSpPr>
          <p:cNvPr id="3" name="Content Placeholder 2">
            <a:extLst>
              <a:ext uri="{FF2B5EF4-FFF2-40B4-BE49-F238E27FC236}">
                <a16:creationId xmlns:a16="http://schemas.microsoft.com/office/drawing/2014/main" id="{916EFAF6-E7FA-4424-8C30-CFCE1C8EBFC1}"/>
              </a:ext>
            </a:extLst>
          </p:cNvPr>
          <p:cNvSpPr>
            <a:spLocks noGrp="1"/>
          </p:cNvSpPr>
          <p:nvPr>
            <p:ph idx="1"/>
          </p:nvPr>
        </p:nvSpPr>
        <p:spPr/>
        <p:txBody>
          <a:bodyPr/>
          <a:lstStyle/>
          <a:p>
            <a:r>
              <a:rPr lang="en-US" dirty="0"/>
              <a:t>Note the FRS control system update (next talk) was done keeping the traditional way of operation.</a:t>
            </a:r>
          </a:p>
          <a:p>
            <a:endParaRPr lang="en-US" dirty="0"/>
          </a:p>
          <a:p>
            <a:r>
              <a:rPr lang="en-US" dirty="0"/>
              <a:t>Rationale was:</a:t>
            </a:r>
          </a:p>
          <a:p>
            <a:pPr lvl="1"/>
            <a:r>
              <a:rPr lang="en-US" dirty="0"/>
              <a:t>most of the crew was changing (4 years without beam)</a:t>
            </a:r>
          </a:p>
          <a:p>
            <a:pPr lvl="1"/>
            <a:r>
              <a:rPr lang="en-US" dirty="0"/>
              <a:t>the control system was changing</a:t>
            </a:r>
          </a:p>
          <a:p>
            <a:pPr lvl="1"/>
            <a:r>
              <a:rPr lang="en-US" dirty="0">
                <a:sym typeface="Wingdings" panose="05000000000000000000" pitchFamily="2" charset="2"/>
              </a:rPr>
              <a:t></a:t>
            </a:r>
            <a:r>
              <a:rPr lang="en-US" dirty="0"/>
              <a:t>we kept the old operation mode to be able to take data quickly</a:t>
            </a:r>
          </a:p>
          <a:p>
            <a:pPr marL="342900" lvl="1" indent="0">
              <a:buNone/>
            </a:pPr>
            <a:endParaRPr lang="en-US" dirty="0"/>
          </a:p>
          <a:p>
            <a:r>
              <a:rPr lang="en-US" dirty="0"/>
              <a:t>Side note: created the strange situation where people knowing the old procedure are still not allowed to touch the FRS “Because they are not trained on the new control system”, while very green students who got a 5 hours course can “operate” a complex spectrometer</a:t>
            </a:r>
            <a:endParaRPr lang="en-CA" dirty="0"/>
          </a:p>
        </p:txBody>
      </p:sp>
    </p:spTree>
    <p:extLst>
      <p:ext uri="{BB962C8B-B14F-4D97-AF65-F5344CB8AC3E}">
        <p14:creationId xmlns:p14="http://schemas.microsoft.com/office/powerpoint/2010/main" val="1014754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828B-60D3-45FC-9BB5-9A0E19357245}"/>
              </a:ext>
            </a:extLst>
          </p:cNvPr>
          <p:cNvSpPr>
            <a:spLocks noGrp="1"/>
          </p:cNvSpPr>
          <p:nvPr>
            <p:ph type="title"/>
          </p:nvPr>
        </p:nvSpPr>
        <p:spPr/>
        <p:txBody>
          <a:bodyPr/>
          <a:lstStyle/>
          <a:p>
            <a:r>
              <a:rPr lang="en-US" dirty="0"/>
              <a:t>Next step</a:t>
            </a:r>
            <a:endParaRPr lang="en-CA" dirty="0"/>
          </a:p>
        </p:txBody>
      </p:sp>
      <p:sp>
        <p:nvSpPr>
          <p:cNvPr id="3" name="Content Placeholder 2">
            <a:extLst>
              <a:ext uri="{FF2B5EF4-FFF2-40B4-BE49-F238E27FC236}">
                <a16:creationId xmlns:a16="http://schemas.microsoft.com/office/drawing/2014/main" id="{630C6A34-7EBD-4D7A-A9F5-FD80FE312AA9}"/>
              </a:ext>
            </a:extLst>
          </p:cNvPr>
          <p:cNvSpPr>
            <a:spLocks noGrp="1"/>
          </p:cNvSpPr>
          <p:nvPr>
            <p:ph idx="1"/>
          </p:nvPr>
        </p:nvSpPr>
        <p:spPr>
          <a:xfrm>
            <a:off x="317635" y="1094365"/>
            <a:ext cx="8420176" cy="3677689"/>
          </a:xfrm>
        </p:spPr>
        <p:txBody>
          <a:bodyPr/>
          <a:lstStyle/>
          <a:p>
            <a:r>
              <a:rPr lang="en-US" dirty="0"/>
              <a:t>For setting up beam, </a:t>
            </a:r>
            <a:endParaRPr lang="en-CA" dirty="0"/>
          </a:p>
        </p:txBody>
      </p:sp>
      <p:sp>
        <p:nvSpPr>
          <p:cNvPr id="4" name="Content Placeholder 2">
            <a:extLst>
              <a:ext uri="{FF2B5EF4-FFF2-40B4-BE49-F238E27FC236}">
                <a16:creationId xmlns:a16="http://schemas.microsoft.com/office/drawing/2014/main" id="{01EB560F-A1F1-48FA-B67D-005B1425259E}"/>
              </a:ext>
            </a:extLst>
          </p:cNvPr>
          <p:cNvSpPr>
            <a:spLocks noGrp="1"/>
          </p:cNvSpPr>
          <p:nvPr/>
        </p:nvSpPr>
        <p:spPr>
          <a:xfrm>
            <a:off x="1420812" y="1374255"/>
            <a:ext cx="6315132" cy="3677689"/>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Intensities being 10 to 100 higher, </a:t>
            </a:r>
            <a:r>
              <a:rPr lang="en-US" dirty="0">
                <a:solidFill>
                  <a:srgbClr val="0070C0"/>
                </a:solidFill>
              </a:rPr>
              <a:t>5 times more drives or magnets </a:t>
            </a:r>
            <a:r>
              <a:rPr lang="en-US" dirty="0">
                <a:sym typeface="Wingdings" panose="05000000000000000000" pitchFamily="2" charset="2"/>
              </a:rPr>
              <a:t> operation needs different than FRS</a:t>
            </a:r>
            <a:r>
              <a:rPr lang="en-US" dirty="0"/>
              <a:t> </a:t>
            </a:r>
            <a:endParaRPr lang="en-CA" dirty="0"/>
          </a:p>
        </p:txBody>
      </p:sp>
      <p:pic>
        <p:nvPicPr>
          <p:cNvPr id="5" name="Picture 4" descr="image001">
            <a:extLst>
              <a:ext uri="{FF2B5EF4-FFF2-40B4-BE49-F238E27FC236}">
                <a16:creationId xmlns:a16="http://schemas.microsoft.com/office/drawing/2014/main" id="{BBB5DF15-6ABD-4835-882C-5E0704554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23"/>
          <a:stretch/>
        </p:blipFill>
        <p:spPr bwMode="auto">
          <a:xfrm>
            <a:off x="1422457" y="1446607"/>
            <a:ext cx="6313487" cy="296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27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49C04-A59D-4B1C-B615-5C53982D08B4}"/>
              </a:ext>
            </a:extLst>
          </p:cNvPr>
          <p:cNvSpPr>
            <a:spLocks noGrp="1"/>
          </p:cNvSpPr>
          <p:nvPr>
            <p:ph type="title"/>
          </p:nvPr>
        </p:nvSpPr>
        <p:spPr/>
        <p:txBody>
          <a:bodyPr/>
          <a:lstStyle/>
          <a:p>
            <a:r>
              <a:rPr lang="en-US" dirty="0"/>
              <a:t>Super-FRS </a:t>
            </a:r>
            <a:r>
              <a:rPr lang="en-US"/>
              <a:t>full glory</a:t>
            </a:r>
            <a:endParaRPr lang="en-CA"/>
          </a:p>
        </p:txBody>
      </p:sp>
      <p:pic>
        <p:nvPicPr>
          <p:cNvPr id="4" name="Content Placeholder 3">
            <a:extLst>
              <a:ext uri="{FF2B5EF4-FFF2-40B4-BE49-F238E27FC236}">
                <a16:creationId xmlns:a16="http://schemas.microsoft.com/office/drawing/2014/main" id="{B54EACCD-8865-473D-BA09-DD1CC6C332D8}"/>
              </a:ext>
            </a:extLst>
          </p:cNvPr>
          <p:cNvPicPr>
            <a:picLocks noGrp="1" noChangeAspect="1"/>
          </p:cNvPicPr>
          <p:nvPr>
            <p:ph idx="1"/>
          </p:nvPr>
        </p:nvPicPr>
        <p:blipFill rotWithShape="1">
          <a:blip r:embed="rId2"/>
          <a:srcRect l="543" r="1307"/>
          <a:stretch/>
        </p:blipFill>
        <p:spPr>
          <a:xfrm>
            <a:off x="1363970" y="980387"/>
            <a:ext cx="5977993" cy="3935848"/>
          </a:xfrm>
          <a:prstGeom prst="rect">
            <a:avLst/>
          </a:prstGeom>
        </p:spPr>
      </p:pic>
    </p:spTree>
    <p:extLst>
      <p:ext uri="{BB962C8B-B14F-4D97-AF65-F5344CB8AC3E}">
        <p14:creationId xmlns:p14="http://schemas.microsoft.com/office/powerpoint/2010/main" val="419419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7CD8-ED2C-4D7E-826C-1FE4DABCB119}"/>
              </a:ext>
            </a:extLst>
          </p:cNvPr>
          <p:cNvSpPr>
            <a:spLocks noGrp="1"/>
          </p:cNvSpPr>
          <p:nvPr>
            <p:ph type="title"/>
          </p:nvPr>
        </p:nvSpPr>
        <p:spPr/>
        <p:txBody>
          <a:bodyPr/>
          <a:lstStyle/>
          <a:p>
            <a:r>
              <a:rPr lang="en-US" dirty="0"/>
              <a:t>Super-FRS, need evolution</a:t>
            </a:r>
            <a:endParaRPr lang="en-CA" dirty="0"/>
          </a:p>
        </p:txBody>
      </p:sp>
      <p:sp>
        <p:nvSpPr>
          <p:cNvPr id="3" name="Content Placeholder 2">
            <a:extLst>
              <a:ext uri="{FF2B5EF4-FFF2-40B4-BE49-F238E27FC236}">
                <a16:creationId xmlns:a16="http://schemas.microsoft.com/office/drawing/2014/main" id="{A6B46622-0A88-4CC0-8605-24D5DC22BC53}"/>
              </a:ext>
            </a:extLst>
          </p:cNvPr>
          <p:cNvSpPr>
            <a:spLocks noGrp="1"/>
          </p:cNvSpPr>
          <p:nvPr>
            <p:ph idx="1"/>
          </p:nvPr>
        </p:nvSpPr>
        <p:spPr/>
        <p:txBody>
          <a:bodyPr/>
          <a:lstStyle/>
          <a:p>
            <a:r>
              <a:rPr lang="en-US" dirty="0"/>
              <a:t>Reason for change</a:t>
            </a:r>
          </a:p>
          <a:p>
            <a:pPr lvl="1"/>
            <a:r>
              <a:rPr lang="en-US" dirty="0"/>
              <a:t>More drives (up to 60 drives in ES configuration)</a:t>
            </a:r>
          </a:p>
          <a:p>
            <a:pPr lvl="1"/>
            <a:r>
              <a:rPr lang="en-US" dirty="0"/>
              <a:t>Much more magnets per stage</a:t>
            </a:r>
          </a:p>
          <a:p>
            <a:pPr lvl="1"/>
            <a:r>
              <a:rPr lang="en-US" dirty="0"/>
              <a:t>6 stages instead of 4. </a:t>
            </a:r>
          </a:p>
          <a:p>
            <a:pPr lvl="1"/>
            <a:r>
              <a:rPr lang="en-US" dirty="0"/>
              <a:t>(way) longer hysteresis (2 minutes vs 10 minutes)</a:t>
            </a:r>
          </a:p>
          <a:p>
            <a:pPr lvl="1"/>
            <a:r>
              <a:rPr lang="en-US" dirty="0"/>
              <a:t>primary beam and its charge states HAVE to be intercept in beam catchers</a:t>
            </a:r>
          </a:p>
          <a:p>
            <a:endParaRPr lang="en-CA" dirty="0"/>
          </a:p>
        </p:txBody>
      </p:sp>
    </p:spTree>
    <p:extLst>
      <p:ext uri="{BB962C8B-B14F-4D97-AF65-F5344CB8AC3E}">
        <p14:creationId xmlns:p14="http://schemas.microsoft.com/office/powerpoint/2010/main" val="1431676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3CB6-A7BF-45A7-95B7-01CE0EA85F4D}"/>
              </a:ext>
            </a:extLst>
          </p:cNvPr>
          <p:cNvSpPr>
            <a:spLocks noGrp="1"/>
          </p:cNvSpPr>
          <p:nvPr>
            <p:ph type="title"/>
          </p:nvPr>
        </p:nvSpPr>
        <p:spPr/>
        <p:txBody>
          <a:bodyPr/>
          <a:lstStyle/>
          <a:p>
            <a:r>
              <a:rPr lang="en-US" dirty="0"/>
              <a:t>Super-FRS proposed evolution</a:t>
            </a:r>
            <a:endParaRPr lang="en-CA" dirty="0"/>
          </a:p>
        </p:txBody>
      </p:sp>
      <p:sp>
        <p:nvSpPr>
          <p:cNvPr id="3" name="Content Placeholder 2">
            <a:extLst>
              <a:ext uri="{FF2B5EF4-FFF2-40B4-BE49-F238E27FC236}">
                <a16:creationId xmlns:a16="http://schemas.microsoft.com/office/drawing/2014/main" id="{3A52E04D-F6EF-4E11-9E99-4A7FC4430093}"/>
              </a:ext>
            </a:extLst>
          </p:cNvPr>
          <p:cNvSpPr>
            <a:spLocks noGrp="1"/>
          </p:cNvSpPr>
          <p:nvPr>
            <p:ph idx="1"/>
          </p:nvPr>
        </p:nvSpPr>
        <p:spPr/>
        <p:txBody>
          <a:bodyPr/>
          <a:lstStyle/>
          <a:p>
            <a:r>
              <a:rPr lang="en-US" dirty="0"/>
              <a:t>Simulation driven operation (LISE file directly in </a:t>
            </a:r>
            <a:r>
              <a:rPr lang="en-US" dirty="0" err="1"/>
              <a:t>paramodi</a:t>
            </a:r>
            <a:r>
              <a:rPr lang="en-US" dirty="0"/>
              <a:t> conversion)</a:t>
            </a:r>
          </a:p>
          <a:p>
            <a:pPr lvl="2"/>
            <a:r>
              <a:rPr lang="en-US" dirty="0">
                <a:sym typeface="Wingdings" panose="05000000000000000000" pitchFamily="2" charset="2"/>
              </a:rPr>
              <a:t> discussion this afternoon “high level application”</a:t>
            </a:r>
            <a:endParaRPr lang="en-US" dirty="0"/>
          </a:p>
          <a:p>
            <a:r>
              <a:rPr lang="en-US" dirty="0"/>
              <a:t>Simulation driven “Setting protection”, checking danger of changes and interception of primary beam and charge states of it</a:t>
            </a:r>
          </a:p>
          <a:p>
            <a:pPr lvl="2"/>
            <a:r>
              <a:rPr lang="en-US" dirty="0">
                <a:sym typeface="Wingdings" panose="05000000000000000000" pitchFamily="2" charset="2"/>
              </a:rPr>
              <a:t> discussion this afternoon “high level application”</a:t>
            </a:r>
            <a:endParaRPr lang="en-US" dirty="0"/>
          </a:p>
          <a:p>
            <a:r>
              <a:rPr lang="en-US" dirty="0"/>
              <a:t>Drives moving in an out automatically setup the proper B</a:t>
            </a:r>
            <a:r>
              <a:rPr lang="en-US" dirty="0">
                <a:latin typeface="Symbol" panose="05050102010706020507" pitchFamily="18" charset="2"/>
              </a:rPr>
              <a:t>r</a:t>
            </a:r>
            <a:r>
              <a:rPr lang="en-US" dirty="0"/>
              <a:t> for the next section</a:t>
            </a:r>
          </a:p>
          <a:p>
            <a:pPr lvl="1"/>
            <a:r>
              <a:rPr lang="en-US" dirty="0"/>
              <a:t>need updated machine model including energy loss</a:t>
            </a:r>
          </a:p>
          <a:p>
            <a:pPr lvl="1"/>
            <a:r>
              <a:rPr lang="en-US" dirty="0"/>
              <a:t>need to remember thickness calibration</a:t>
            </a:r>
          </a:p>
          <a:p>
            <a:pPr lvl="2"/>
            <a:r>
              <a:rPr lang="en-US" dirty="0">
                <a:sym typeface="Wingdings" panose="05000000000000000000" pitchFamily="2" charset="2"/>
              </a:rPr>
              <a:t>see machine model talk (FRS “could” operate like this today, PhD of J. P. Hucka)</a:t>
            </a:r>
            <a:endParaRPr lang="en-US" dirty="0"/>
          </a:p>
          <a:p>
            <a:r>
              <a:rPr lang="en-US" dirty="0"/>
              <a:t>Non hysteresis operation</a:t>
            </a:r>
          </a:p>
          <a:p>
            <a:pPr lvl="1"/>
            <a:r>
              <a:rPr lang="en-US" dirty="0"/>
              <a:t>procurement of NMR probes</a:t>
            </a:r>
          </a:p>
          <a:p>
            <a:pPr lvl="2"/>
            <a:r>
              <a:rPr lang="en-US" dirty="0">
                <a:sym typeface="Wingdings" panose="05000000000000000000" pitchFamily="2" charset="2"/>
              </a:rPr>
              <a:t> see talk “NMR control and operation”</a:t>
            </a:r>
          </a:p>
          <a:p>
            <a:r>
              <a:rPr lang="en-US" dirty="0">
                <a:sym typeface="Wingdings" panose="05000000000000000000" pitchFamily="2" charset="2"/>
              </a:rPr>
              <a:t>Automated calibration of matter thickness will be required</a:t>
            </a:r>
            <a:endParaRPr lang="en-US" dirty="0"/>
          </a:p>
          <a:p>
            <a:endParaRPr lang="en-CA" dirty="0"/>
          </a:p>
        </p:txBody>
      </p:sp>
    </p:spTree>
    <p:extLst>
      <p:ext uri="{BB962C8B-B14F-4D97-AF65-F5344CB8AC3E}">
        <p14:creationId xmlns:p14="http://schemas.microsoft.com/office/powerpoint/2010/main" val="405327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D00B-84EB-46C3-BA9A-CA1D2E8E4139}"/>
              </a:ext>
            </a:extLst>
          </p:cNvPr>
          <p:cNvSpPr>
            <a:spLocks noGrp="1"/>
          </p:cNvSpPr>
          <p:nvPr>
            <p:ph type="title"/>
          </p:nvPr>
        </p:nvSpPr>
        <p:spPr/>
        <p:txBody>
          <a:bodyPr/>
          <a:lstStyle/>
          <a:p>
            <a:r>
              <a:rPr lang="en-US" dirty="0"/>
              <a:t>Concepts</a:t>
            </a:r>
            <a:endParaRPr lang="en-CA" dirty="0"/>
          </a:p>
        </p:txBody>
      </p:sp>
      <p:sp>
        <p:nvSpPr>
          <p:cNvPr id="3" name="Content Placeholder 2">
            <a:extLst>
              <a:ext uri="{FF2B5EF4-FFF2-40B4-BE49-F238E27FC236}">
                <a16:creationId xmlns:a16="http://schemas.microsoft.com/office/drawing/2014/main" id="{15C3BCE8-F049-4850-861A-F2C7F7B31DBD}"/>
              </a:ext>
            </a:extLst>
          </p:cNvPr>
          <p:cNvSpPr>
            <a:spLocks noGrp="1"/>
          </p:cNvSpPr>
          <p:nvPr>
            <p:ph idx="1"/>
          </p:nvPr>
        </p:nvSpPr>
        <p:spPr/>
        <p:txBody>
          <a:bodyPr/>
          <a:lstStyle/>
          <a:p>
            <a:endParaRPr lang="en-CA" dirty="0"/>
          </a:p>
        </p:txBody>
      </p:sp>
      <p:pic>
        <p:nvPicPr>
          <p:cNvPr id="5" name="Picture 4">
            <a:extLst>
              <a:ext uri="{FF2B5EF4-FFF2-40B4-BE49-F238E27FC236}">
                <a16:creationId xmlns:a16="http://schemas.microsoft.com/office/drawing/2014/main" id="{B19451F1-C1DE-4A89-9008-6402A94CD6E9}"/>
              </a:ext>
            </a:extLst>
          </p:cNvPr>
          <p:cNvPicPr>
            <a:picLocks noChangeAspect="1"/>
          </p:cNvPicPr>
          <p:nvPr/>
        </p:nvPicPr>
        <p:blipFill rotWithShape="1">
          <a:blip r:embed="rId2"/>
          <a:srcRect l="1740" r="686"/>
          <a:stretch/>
        </p:blipFill>
        <p:spPr>
          <a:xfrm>
            <a:off x="1496291" y="935658"/>
            <a:ext cx="6458350" cy="3990431"/>
          </a:xfrm>
          <a:prstGeom prst="rect">
            <a:avLst/>
          </a:prstGeom>
        </p:spPr>
      </p:pic>
    </p:spTree>
    <p:extLst>
      <p:ext uri="{BB962C8B-B14F-4D97-AF65-F5344CB8AC3E}">
        <p14:creationId xmlns:p14="http://schemas.microsoft.com/office/powerpoint/2010/main" val="48874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CCAE-6AFD-4C75-AD7A-E50A4B28DFC0}"/>
              </a:ext>
            </a:extLst>
          </p:cNvPr>
          <p:cNvSpPr>
            <a:spLocks noGrp="1"/>
          </p:cNvSpPr>
          <p:nvPr>
            <p:ph type="title"/>
          </p:nvPr>
        </p:nvSpPr>
        <p:spPr/>
        <p:txBody>
          <a:bodyPr/>
          <a:lstStyle/>
          <a:p>
            <a:r>
              <a:rPr lang="en-US" dirty="0"/>
              <a:t>Foreword: location</a:t>
            </a:r>
            <a:endParaRPr lang="en-CA" dirty="0"/>
          </a:p>
        </p:txBody>
      </p:sp>
      <p:sp>
        <p:nvSpPr>
          <p:cNvPr id="3" name="Content Placeholder 2">
            <a:extLst>
              <a:ext uri="{FF2B5EF4-FFF2-40B4-BE49-F238E27FC236}">
                <a16:creationId xmlns:a16="http://schemas.microsoft.com/office/drawing/2014/main" id="{77E17995-AA13-4D50-8FA1-84E3B4671198}"/>
              </a:ext>
            </a:extLst>
          </p:cNvPr>
          <p:cNvSpPr>
            <a:spLocks noGrp="1"/>
          </p:cNvSpPr>
          <p:nvPr>
            <p:ph idx="1"/>
          </p:nvPr>
        </p:nvSpPr>
        <p:spPr/>
        <p:txBody>
          <a:bodyPr/>
          <a:lstStyle/>
          <a:p>
            <a:pPr algn="just"/>
            <a:r>
              <a:rPr lang="en-US" dirty="0"/>
              <a:t>Today FRS has its FRS </a:t>
            </a:r>
            <a:r>
              <a:rPr lang="en-US" dirty="0" err="1"/>
              <a:t>messhute</a:t>
            </a:r>
            <a:r>
              <a:rPr lang="en-US" dirty="0"/>
              <a:t> </a:t>
            </a:r>
            <a:r>
              <a:rPr lang="en-US" sz="1400" dirty="0">
                <a:solidFill>
                  <a:srgbClr val="0070C0"/>
                </a:solidFill>
              </a:rPr>
              <a:t>(Partially due to analog electronic still being used, we setup up TACs delay lines at each beam time with modules sometimes twice older than the PhD student doing the work :b)</a:t>
            </a:r>
          </a:p>
          <a:p>
            <a:r>
              <a:rPr lang="en-US" sz="1600" dirty="0">
                <a:solidFill>
                  <a:schemeClr val="tx1"/>
                </a:solidFill>
              </a:rPr>
              <a:t>FRS and Super-FRS are meant to serve NUSTAR experiments, need a strong link: same </a:t>
            </a:r>
            <a:r>
              <a:rPr lang="en-US" sz="1600" dirty="0" err="1">
                <a:solidFill>
                  <a:schemeClr val="tx1"/>
                </a:solidFill>
              </a:rPr>
              <a:t>messhute</a:t>
            </a:r>
            <a:endParaRPr lang="en-US" sz="1600" dirty="0">
              <a:solidFill>
                <a:schemeClr val="tx1"/>
              </a:solidFill>
            </a:endParaRPr>
          </a:p>
          <a:p>
            <a:endParaRPr lang="en-US" sz="1600" dirty="0">
              <a:solidFill>
                <a:schemeClr val="tx1"/>
              </a:solidFill>
            </a:endParaRPr>
          </a:p>
          <a:p>
            <a:r>
              <a:rPr lang="en-US" dirty="0">
                <a:sym typeface="Wingdings" panose="05000000000000000000" pitchFamily="2" charset="2"/>
              </a:rPr>
              <a:t>For Super-FRS : NUSTAR control room (SFRS room):</a:t>
            </a:r>
          </a:p>
          <a:p>
            <a:pPr lvl="1"/>
            <a:r>
              <a:rPr lang="en-US" dirty="0">
                <a:sym typeface="Wingdings" panose="05000000000000000000" pitchFamily="2" charset="2"/>
              </a:rPr>
              <a:t>closer access</a:t>
            </a:r>
          </a:p>
          <a:p>
            <a:pPr lvl="1"/>
            <a:r>
              <a:rPr lang="en-US" dirty="0">
                <a:sym typeface="Wingdings" panose="05000000000000000000" pitchFamily="2" charset="2"/>
              </a:rPr>
              <a:t>close to our labs</a:t>
            </a:r>
          </a:p>
          <a:p>
            <a:pPr lvl="1"/>
            <a:r>
              <a:rPr lang="en-US" dirty="0">
                <a:sym typeface="Wingdings" panose="05000000000000000000" pitchFamily="2" charset="2"/>
              </a:rPr>
              <a:t>modern solutions we can</a:t>
            </a:r>
          </a:p>
          <a:p>
            <a:pPr marL="342900" lvl="1" indent="0">
              <a:buNone/>
            </a:pPr>
            <a:r>
              <a:rPr lang="en-US" dirty="0">
                <a:sym typeface="Wingdings" panose="05000000000000000000" pitchFamily="2" charset="2"/>
              </a:rPr>
              <a:t>easily interact with FAIR</a:t>
            </a:r>
          </a:p>
          <a:p>
            <a:pPr marL="342900" lvl="1" indent="0">
              <a:buNone/>
            </a:pPr>
            <a:r>
              <a:rPr lang="en-US" dirty="0">
                <a:sym typeface="Wingdings" panose="05000000000000000000" pitchFamily="2" charset="2"/>
              </a:rPr>
              <a:t>control room</a:t>
            </a:r>
          </a:p>
          <a:p>
            <a:pPr lvl="1"/>
            <a:r>
              <a:rPr lang="en-US" dirty="0">
                <a:sym typeface="Wingdings" panose="05000000000000000000" pitchFamily="2" charset="2"/>
              </a:rPr>
              <a:t>need all controls from there</a:t>
            </a:r>
          </a:p>
          <a:p>
            <a:pPr marL="342900" lvl="1" indent="0">
              <a:buNone/>
            </a:pPr>
            <a:r>
              <a:rPr lang="en-US" dirty="0">
                <a:sym typeface="Wingdings" panose="05000000000000000000" pitchFamily="2" charset="2"/>
              </a:rPr>
              <a:t>(CRY, VAC </a:t>
            </a:r>
            <a:r>
              <a:rPr lang="en-US" dirty="0" err="1">
                <a:sym typeface="Wingdings" panose="05000000000000000000" pitchFamily="2" charset="2"/>
              </a:rPr>
              <a:t>etc</a:t>
            </a:r>
            <a:r>
              <a:rPr lang="en-US" dirty="0">
                <a:sym typeface="Wingdings" panose="05000000000000000000" pitchFamily="2" charset="2"/>
              </a:rPr>
              <a:t>…)</a:t>
            </a:r>
          </a:p>
          <a:p>
            <a:pPr marL="0" indent="0">
              <a:buNone/>
            </a:pPr>
            <a:endParaRPr lang="en-US" sz="1600" dirty="0">
              <a:solidFill>
                <a:schemeClr val="tx1"/>
              </a:solidFill>
            </a:endParaRPr>
          </a:p>
          <a:p>
            <a:endParaRPr lang="en-CA" sz="1600" dirty="0">
              <a:solidFill>
                <a:schemeClr val="tx1"/>
              </a:solidFill>
            </a:endParaRPr>
          </a:p>
        </p:txBody>
      </p:sp>
      <p:pic>
        <p:nvPicPr>
          <p:cNvPr id="6" name="Picture 5">
            <a:extLst>
              <a:ext uri="{FF2B5EF4-FFF2-40B4-BE49-F238E27FC236}">
                <a16:creationId xmlns:a16="http://schemas.microsoft.com/office/drawing/2014/main" id="{215ABF82-9B37-49CA-BE92-6C9CB137BEFB}"/>
              </a:ext>
            </a:extLst>
          </p:cNvPr>
          <p:cNvPicPr>
            <a:picLocks noChangeAspect="1"/>
          </p:cNvPicPr>
          <p:nvPr/>
        </p:nvPicPr>
        <p:blipFill>
          <a:blip r:embed="rId2"/>
          <a:stretch>
            <a:fillRect/>
          </a:stretch>
        </p:blipFill>
        <p:spPr>
          <a:xfrm>
            <a:off x="3538746" y="2990850"/>
            <a:ext cx="5429041" cy="1935162"/>
          </a:xfrm>
          <a:prstGeom prst="rect">
            <a:avLst/>
          </a:prstGeom>
        </p:spPr>
      </p:pic>
    </p:spTree>
    <p:extLst>
      <p:ext uri="{BB962C8B-B14F-4D97-AF65-F5344CB8AC3E}">
        <p14:creationId xmlns:p14="http://schemas.microsoft.com/office/powerpoint/2010/main" val="243873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0896-CEE8-4599-BA61-B49C0E1619E6}"/>
              </a:ext>
            </a:extLst>
          </p:cNvPr>
          <p:cNvSpPr>
            <a:spLocks noGrp="1"/>
          </p:cNvSpPr>
          <p:nvPr>
            <p:ph type="title"/>
          </p:nvPr>
        </p:nvSpPr>
        <p:spPr/>
        <p:txBody>
          <a:bodyPr/>
          <a:lstStyle/>
          <a:p>
            <a:r>
              <a:rPr lang="en-US" dirty="0"/>
              <a:t>First words	</a:t>
            </a:r>
            <a:endParaRPr lang="en-CA" dirty="0"/>
          </a:p>
        </p:txBody>
      </p:sp>
      <p:sp>
        <p:nvSpPr>
          <p:cNvPr id="3" name="Content Placeholder 2">
            <a:extLst>
              <a:ext uri="{FF2B5EF4-FFF2-40B4-BE49-F238E27FC236}">
                <a16:creationId xmlns:a16="http://schemas.microsoft.com/office/drawing/2014/main" id="{D06C19A5-9C32-4FB3-932C-A5FEC96379F8}"/>
              </a:ext>
            </a:extLst>
          </p:cNvPr>
          <p:cNvSpPr>
            <a:spLocks noGrp="1"/>
          </p:cNvSpPr>
          <p:nvPr>
            <p:ph idx="1"/>
          </p:nvPr>
        </p:nvSpPr>
        <p:spPr/>
        <p:txBody>
          <a:bodyPr/>
          <a:lstStyle/>
          <a:p>
            <a:r>
              <a:rPr lang="en-US" dirty="0"/>
              <a:t>What I present here are my thoughts, based on FRS operation and various discussion with colleagues</a:t>
            </a:r>
          </a:p>
          <a:p>
            <a:endParaRPr lang="en-US" dirty="0"/>
          </a:p>
          <a:p>
            <a:r>
              <a:rPr lang="en-US" dirty="0"/>
              <a:t>How the Super-FRS will be operated is not completely defined yet (although most probably at the beginning how I explain here), those are concept which need implementation (not frozen in stone)</a:t>
            </a:r>
          </a:p>
          <a:p>
            <a:endParaRPr lang="en-US" dirty="0"/>
          </a:p>
          <a:p>
            <a:r>
              <a:rPr lang="en-US" dirty="0"/>
              <a:t>Who will be operating the Super-FRS is a hot topic in the management currently and we will NOT discuss it at this meeting (open ended discussion)</a:t>
            </a:r>
            <a:endParaRPr lang="en-CA" dirty="0"/>
          </a:p>
        </p:txBody>
      </p:sp>
    </p:spTree>
    <p:extLst>
      <p:ext uri="{BB962C8B-B14F-4D97-AF65-F5344CB8AC3E}">
        <p14:creationId xmlns:p14="http://schemas.microsoft.com/office/powerpoint/2010/main" val="422186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02F2-AEC2-4BCF-B9FF-F549EFEE3342}"/>
              </a:ext>
            </a:extLst>
          </p:cNvPr>
          <p:cNvSpPr>
            <a:spLocks noGrp="1"/>
          </p:cNvSpPr>
          <p:nvPr>
            <p:ph type="title"/>
          </p:nvPr>
        </p:nvSpPr>
        <p:spPr/>
        <p:txBody>
          <a:bodyPr/>
          <a:lstStyle/>
          <a:p>
            <a:r>
              <a:rPr lang="en-US" dirty="0"/>
              <a:t>“We hold those statements to be true….”</a:t>
            </a:r>
            <a:endParaRPr lang="en-CA" dirty="0"/>
          </a:p>
        </p:txBody>
      </p:sp>
      <p:sp>
        <p:nvSpPr>
          <p:cNvPr id="3" name="Content Placeholder 2">
            <a:extLst>
              <a:ext uri="{FF2B5EF4-FFF2-40B4-BE49-F238E27FC236}">
                <a16:creationId xmlns:a16="http://schemas.microsoft.com/office/drawing/2014/main" id="{45C393F1-3BF1-4E46-8CAA-0F889A11CD4E}"/>
              </a:ext>
            </a:extLst>
          </p:cNvPr>
          <p:cNvSpPr>
            <a:spLocks noGrp="1"/>
          </p:cNvSpPr>
          <p:nvPr>
            <p:ph idx="1"/>
          </p:nvPr>
        </p:nvSpPr>
        <p:spPr/>
        <p:txBody>
          <a:bodyPr/>
          <a:lstStyle/>
          <a:p>
            <a:r>
              <a:rPr lang="en-US" dirty="0"/>
              <a:t>Super-FRS will use primary beam from SIS18 (later SIS100)</a:t>
            </a:r>
          </a:p>
          <a:p>
            <a:r>
              <a:rPr lang="en-US" dirty="0"/>
              <a:t>Super-FRS has a requirement of beam focusing at the target</a:t>
            </a:r>
          </a:p>
          <a:p>
            <a:pPr lvl="1"/>
            <a:r>
              <a:rPr lang="en-US" dirty="0"/>
              <a:t>for ion optical reasons</a:t>
            </a:r>
          </a:p>
          <a:p>
            <a:pPr lvl="1"/>
            <a:r>
              <a:rPr lang="en-US" dirty="0"/>
              <a:t>for safety reasons (not too focused if fast extraction)</a:t>
            </a:r>
          </a:p>
          <a:p>
            <a:r>
              <a:rPr lang="en-US" dirty="0"/>
              <a:t>Super-FRS needs to intercept the primary beam in the beam catchers</a:t>
            </a:r>
          </a:p>
          <a:p>
            <a:r>
              <a:rPr lang="en-US" dirty="0"/>
              <a:t>Matter will be present inside of the spectrometer during operation</a:t>
            </a:r>
          </a:p>
          <a:p>
            <a:pPr lvl="1"/>
            <a:r>
              <a:rPr lang="en-US" dirty="0"/>
              <a:t>B</a:t>
            </a:r>
            <a:r>
              <a:rPr lang="en-US" dirty="0">
                <a:latin typeface="Symbol" panose="05050102010706020507" pitchFamily="18" charset="2"/>
              </a:rPr>
              <a:t>r</a:t>
            </a:r>
            <a:r>
              <a:rPr lang="en-US" dirty="0"/>
              <a:t> – </a:t>
            </a:r>
            <a:r>
              <a:rPr lang="en-US" dirty="0">
                <a:latin typeface="Symbol" panose="05050102010706020507" pitchFamily="18" charset="2"/>
              </a:rPr>
              <a:t>D</a:t>
            </a:r>
            <a:r>
              <a:rPr lang="en-US" dirty="0"/>
              <a:t>E –B</a:t>
            </a:r>
            <a:r>
              <a:rPr lang="en-US" dirty="0">
                <a:latin typeface="Symbol" panose="05050102010706020507" pitchFamily="18" charset="2"/>
              </a:rPr>
              <a:t>r</a:t>
            </a:r>
            <a:r>
              <a:rPr lang="en-US" dirty="0"/>
              <a:t> methods</a:t>
            </a:r>
          </a:p>
          <a:p>
            <a:r>
              <a:rPr lang="en-US" dirty="0"/>
              <a:t>Detectors (“active matter”) will be present</a:t>
            </a:r>
          </a:p>
          <a:p>
            <a:r>
              <a:rPr lang="en-US" dirty="0"/>
              <a:t>Effective thickness calibration of the Super-FRS at the precision of the spectrometer is needed</a:t>
            </a:r>
          </a:p>
          <a:p>
            <a:r>
              <a:rPr lang="en-US" dirty="0"/>
              <a:t>All standards and beam intercepting equipment are moved in and out from the ACO network</a:t>
            </a:r>
          </a:p>
          <a:p>
            <a:endParaRPr lang="en-CA" dirty="0"/>
          </a:p>
        </p:txBody>
      </p:sp>
    </p:spTree>
    <p:extLst>
      <p:ext uri="{BB962C8B-B14F-4D97-AF65-F5344CB8AC3E}">
        <p14:creationId xmlns:p14="http://schemas.microsoft.com/office/powerpoint/2010/main" val="279653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3935-83C5-4BF0-A521-E75A1D090963}"/>
              </a:ext>
            </a:extLst>
          </p:cNvPr>
          <p:cNvSpPr>
            <a:spLocks noGrp="1"/>
          </p:cNvSpPr>
          <p:nvPr>
            <p:ph type="title"/>
          </p:nvPr>
        </p:nvSpPr>
        <p:spPr/>
        <p:txBody>
          <a:bodyPr/>
          <a:lstStyle/>
          <a:p>
            <a:r>
              <a:rPr lang="en-US" dirty="0"/>
              <a:t>Matter calibration</a:t>
            </a:r>
            <a:endParaRPr lang="en-CA" dirty="0"/>
          </a:p>
        </p:txBody>
      </p:sp>
      <p:sp>
        <p:nvSpPr>
          <p:cNvPr id="4" name="TextBox 3">
            <a:extLst>
              <a:ext uri="{FF2B5EF4-FFF2-40B4-BE49-F238E27FC236}">
                <a16:creationId xmlns:a16="http://schemas.microsoft.com/office/drawing/2014/main" id="{69965C8A-FA99-4DBA-B51B-53F9071F7A64}"/>
              </a:ext>
            </a:extLst>
          </p:cNvPr>
          <p:cNvSpPr txBox="1"/>
          <p:nvPr/>
        </p:nvSpPr>
        <p:spPr>
          <a:xfrm>
            <a:off x="471798" y="1044476"/>
            <a:ext cx="8386452" cy="1323439"/>
          </a:xfrm>
          <a:prstGeom prst="rect">
            <a:avLst/>
          </a:prstGeom>
          <a:noFill/>
        </p:spPr>
        <p:txBody>
          <a:bodyPr wrap="square" rtlCol="0">
            <a:spAutoFit/>
          </a:bodyPr>
          <a:lstStyle/>
          <a:p>
            <a:r>
              <a:rPr lang="en-US" sz="1600" dirty="0"/>
              <a:t>B</a:t>
            </a:r>
            <a:r>
              <a:rPr lang="en-US" sz="1600" dirty="0">
                <a:latin typeface="Symbol" panose="05050102010706020507" pitchFamily="18" charset="2"/>
              </a:rPr>
              <a:t>r</a:t>
            </a:r>
            <a:r>
              <a:rPr lang="en-US" sz="1600" dirty="0"/>
              <a:t> in one section depends on the B</a:t>
            </a:r>
            <a:r>
              <a:rPr lang="en-US" sz="1600" dirty="0">
                <a:latin typeface="Symbol" panose="05050102010706020507" pitchFamily="18" charset="2"/>
              </a:rPr>
              <a:t>r</a:t>
            </a:r>
            <a:r>
              <a:rPr lang="en-US" sz="1600" dirty="0"/>
              <a:t> on the section before, the isotope, its energy and the matter in between the section.</a:t>
            </a:r>
          </a:p>
          <a:p>
            <a:endParaRPr lang="en-US" sz="1600" dirty="0"/>
          </a:p>
          <a:p>
            <a:r>
              <a:rPr lang="en-US" sz="1600" dirty="0"/>
              <a:t>We never know the thickness of the matter to the Super-FRS resolution</a:t>
            </a:r>
          </a:p>
          <a:p>
            <a:r>
              <a:rPr lang="en-US" sz="1600" dirty="0">
                <a:sym typeface="Wingdings" panose="05000000000000000000" pitchFamily="2" charset="2"/>
              </a:rPr>
              <a:t> each matter thickness has to be measured </a:t>
            </a:r>
            <a:endParaRPr lang="en-US" sz="1600" dirty="0"/>
          </a:p>
        </p:txBody>
      </p:sp>
      <p:sp>
        <p:nvSpPr>
          <p:cNvPr id="5" name="Block Arc 4">
            <a:extLst>
              <a:ext uri="{FF2B5EF4-FFF2-40B4-BE49-F238E27FC236}">
                <a16:creationId xmlns:a16="http://schemas.microsoft.com/office/drawing/2014/main" id="{CF522311-D763-4F52-9BCF-4BB6F16D3F68}"/>
              </a:ext>
            </a:extLst>
          </p:cNvPr>
          <p:cNvSpPr/>
          <p:nvPr/>
        </p:nvSpPr>
        <p:spPr>
          <a:xfrm>
            <a:off x="1098370" y="2655282"/>
            <a:ext cx="1728192" cy="1152128"/>
          </a:xfrm>
          <a:prstGeom prst="blockArc">
            <a:avLst>
              <a:gd name="adj1" fmla="val 14238136"/>
              <a:gd name="adj2" fmla="val 17832556"/>
              <a:gd name="adj3" fmla="val 31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A264AF5B-2F53-41AD-955B-55EE03BDC368}"/>
              </a:ext>
            </a:extLst>
          </p:cNvPr>
          <p:cNvSpPr/>
          <p:nvPr/>
        </p:nvSpPr>
        <p:spPr>
          <a:xfrm rot="19800000">
            <a:off x="1577771" y="2704955"/>
            <a:ext cx="45719"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B1500F8-797A-4F82-B2E6-F432354303E5}"/>
              </a:ext>
            </a:extLst>
          </p:cNvPr>
          <p:cNvCxnSpPr/>
          <p:nvPr/>
        </p:nvCxnSpPr>
        <p:spPr>
          <a:xfrm flipV="1">
            <a:off x="810338" y="3015322"/>
            <a:ext cx="644481" cy="360040"/>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4C01994-2146-42EF-BD5B-4CEBD5262C6E}"/>
              </a:ext>
            </a:extLst>
          </p:cNvPr>
          <p:cNvCxnSpPr/>
          <p:nvPr/>
        </p:nvCxnSpPr>
        <p:spPr>
          <a:xfrm>
            <a:off x="2178490" y="2871306"/>
            <a:ext cx="720080" cy="324036"/>
          </a:xfrm>
          <a:prstGeom prst="straightConnector1">
            <a:avLst/>
          </a:prstGeom>
          <a:ln w="12700">
            <a:solidFill>
              <a:schemeClr val="tx1"/>
            </a:solidFill>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5D667B-AE5F-47FF-AD38-3D417E124DE4}"/>
              </a:ext>
            </a:extLst>
          </p:cNvPr>
          <p:cNvCxnSpPr/>
          <p:nvPr/>
        </p:nvCxnSpPr>
        <p:spPr>
          <a:xfrm>
            <a:off x="2178490" y="2799298"/>
            <a:ext cx="792088" cy="162018"/>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0" name="Block Arc 9">
            <a:extLst>
              <a:ext uri="{FF2B5EF4-FFF2-40B4-BE49-F238E27FC236}">
                <a16:creationId xmlns:a16="http://schemas.microsoft.com/office/drawing/2014/main" id="{484881E1-8021-4513-A7B7-065C27398C95}"/>
              </a:ext>
            </a:extLst>
          </p:cNvPr>
          <p:cNvSpPr/>
          <p:nvPr/>
        </p:nvSpPr>
        <p:spPr>
          <a:xfrm>
            <a:off x="4674256" y="2652287"/>
            <a:ext cx="1728192" cy="1152128"/>
          </a:xfrm>
          <a:prstGeom prst="blockArc">
            <a:avLst>
              <a:gd name="adj1" fmla="val 14238136"/>
              <a:gd name="adj2" fmla="val 17832556"/>
              <a:gd name="adj3" fmla="val 31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F0030048-2F0C-4F34-BC1F-38C15597A79B}"/>
              </a:ext>
            </a:extLst>
          </p:cNvPr>
          <p:cNvSpPr/>
          <p:nvPr/>
        </p:nvSpPr>
        <p:spPr>
          <a:xfrm rot="19800000">
            <a:off x="5153657" y="2701960"/>
            <a:ext cx="45719"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7F366A6-034C-4618-86AD-1E5CB48B8A49}"/>
              </a:ext>
            </a:extLst>
          </p:cNvPr>
          <p:cNvCxnSpPr/>
          <p:nvPr/>
        </p:nvCxnSpPr>
        <p:spPr>
          <a:xfrm flipV="1">
            <a:off x="4386224" y="3012327"/>
            <a:ext cx="644481" cy="360040"/>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FE3547E-5CBD-4830-977A-AF7E64AF4027}"/>
              </a:ext>
            </a:extLst>
          </p:cNvPr>
          <p:cNvCxnSpPr/>
          <p:nvPr/>
        </p:nvCxnSpPr>
        <p:spPr>
          <a:xfrm>
            <a:off x="5754376" y="2868311"/>
            <a:ext cx="720080" cy="324036"/>
          </a:xfrm>
          <a:prstGeom prst="straightConnector1">
            <a:avLst/>
          </a:prstGeom>
          <a:ln w="12700">
            <a:solidFill>
              <a:schemeClr val="tx1"/>
            </a:solidFill>
            <a:prstDash val="dash"/>
            <a:tailEnd type="arrow" w="sm"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37170D4-7825-40EC-A09E-BD0E8DE5B10B}"/>
              </a:ext>
            </a:extLst>
          </p:cNvPr>
          <p:cNvCxnSpPr>
            <a:cxnSpLocks/>
            <a:stCxn id="10" idx="1"/>
          </p:cNvCxnSpPr>
          <p:nvPr/>
        </p:nvCxnSpPr>
        <p:spPr>
          <a:xfrm>
            <a:off x="5731372" y="2852924"/>
            <a:ext cx="743084" cy="330757"/>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90CB60E-E4AB-44B3-A3FA-115E3260390B}"/>
              </a:ext>
            </a:extLst>
          </p:cNvPr>
          <p:cNvSpPr txBox="1"/>
          <p:nvPr/>
        </p:nvSpPr>
        <p:spPr>
          <a:xfrm>
            <a:off x="1242386" y="2501974"/>
            <a:ext cx="295274" cy="369332"/>
          </a:xfrm>
          <a:prstGeom prst="rect">
            <a:avLst/>
          </a:prstGeom>
          <a:noFill/>
        </p:spPr>
        <p:txBody>
          <a:bodyPr wrap="none" rtlCol="0">
            <a:spAutoFit/>
          </a:bodyPr>
          <a:lstStyle/>
          <a:p>
            <a:r>
              <a:rPr lang="en-US" dirty="0">
                <a:latin typeface="Symbol" panose="05050102010706020507" pitchFamily="18" charset="2"/>
              </a:rPr>
              <a:t>e</a:t>
            </a:r>
          </a:p>
        </p:txBody>
      </p:sp>
      <p:sp>
        <p:nvSpPr>
          <p:cNvPr id="16" name="TextBox 15">
            <a:extLst>
              <a:ext uri="{FF2B5EF4-FFF2-40B4-BE49-F238E27FC236}">
                <a16:creationId xmlns:a16="http://schemas.microsoft.com/office/drawing/2014/main" id="{DF32FF99-E7EA-455F-A098-069174F262C3}"/>
              </a:ext>
            </a:extLst>
          </p:cNvPr>
          <p:cNvSpPr txBox="1"/>
          <p:nvPr/>
        </p:nvSpPr>
        <p:spPr>
          <a:xfrm>
            <a:off x="803096" y="2862014"/>
            <a:ext cx="300082" cy="369332"/>
          </a:xfrm>
          <a:prstGeom prst="rect">
            <a:avLst/>
          </a:prstGeom>
          <a:noFill/>
        </p:spPr>
        <p:txBody>
          <a:bodyPr wrap="none" rtlCol="0">
            <a:spAutoFit/>
          </a:bodyPr>
          <a:lstStyle/>
          <a:p>
            <a:r>
              <a:rPr lang="en-US" dirty="0"/>
              <a:t>E</a:t>
            </a:r>
          </a:p>
        </p:txBody>
      </p:sp>
      <p:sp>
        <p:nvSpPr>
          <p:cNvPr id="17" name="TextBox 16">
            <a:extLst>
              <a:ext uri="{FF2B5EF4-FFF2-40B4-BE49-F238E27FC236}">
                <a16:creationId xmlns:a16="http://schemas.microsoft.com/office/drawing/2014/main" id="{9C572E92-4AC0-46E9-A4A6-6A857EE70460}"/>
              </a:ext>
            </a:extLst>
          </p:cNvPr>
          <p:cNvSpPr txBox="1"/>
          <p:nvPr/>
        </p:nvSpPr>
        <p:spPr>
          <a:xfrm>
            <a:off x="1739200" y="2654374"/>
            <a:ext cx="441146" cy="369332"/>
          </a:xfrm>
          <a:prstGeom prst="rect">
            <a:avLst/>
          </a:prstGeom>
          <a:noFill/>
        </p:spPr>
        <p:txBody>
          <a:bodyPr wrap="none" rtlCol="0">
            <a:spAutoFit/>
          </a:bodyPr>
          <a:lstStyle/>
          <a:p>
            <a:r>
              <a:rPr lang="en-US" dirty="0"/>
              <a:t>B</a:t>
            </a:r>
            <a:r>
              <a:rPr lang="en-US" dirty="0">
                <a:latin typeface="Symbol" panose="05050102010706020507" pitchFamily="18" charset="2"/>
              </a:rPr>
              <a:t>r</a:t>
            </a:r>
          </a:p>
        </p:txBody>
      </p:sp>
      <p:sp>
        <p:nvSpPr>
          <p:cNvPr id="18" name="TextBox 17">
            <a:extLst>
              <a:ext uri="{FF2B5EF4-FFF2-40B4-BE49-F238E27FC236}">
                <a16:creationId xmlns:a16="http://schemas.microsoft.com/office/drawing/2014/main" id="{461EA2C0-8C02-4382-AD87-827BFBCFF71E}"/>
              </a:ext>
            </a:extLst>
          </p:cNvPr>
          <p:cNvSpPr txBox="1"/>
          <p:nvPr/>
        </p:nvSpPr>
        <p:spPr>
          <a:xfrm>
            <a:off x="584104" y="3375362"/>
            <a:ext cx="2324675" cy="369332"/>
          </a:xfrm>
          <a:prstGeom prst="rect">
            <a:avLst/>
          </a:prstGeom>
          <a:noFill/>
        </p:spPr>
        <p:txBody>
          <a:bodyPr wrap="none" rtlCol="0">
            <a:spAutoFit/>
          </a:bodyPr>
          <a:lstStyle/>
          <a:p>
            <a:r>
              <a:rPr lang="en-US" dirty="0"/>
              <a:t>B</a:t>
            </a:r>
            <a:r>
              <a:rPr lang="en-US" dirty="0">
                <a:latin typeface="Symbol" panose="05050102010706020507" pitchFamily="18" charset="2"/>
              </a:rPr>
              <a:t>r</a:t>
            </a:r>
            <a:r>
              <a:rPr lang="en-US" dirty="0"/>
              <a:t> depends on E and </a:t>
            </a:r>
            <a:r>
              <a:rPr lang="en-US" dirty="0">
                <a:latin typeface="Symbol" panose="05050102010706020507" pitchFamily="18" charset="2"/>
              </a:rPr>
              <a:t>e</a:t>
            </a:r>
          </a:p>
        </p:txBody>
      </p:sp>
      <p:sp>
        <p:nvSpPr>
          <p:cNvPr id="19" name="TextBox 18">
            <a:extLst>
              <a:ext uri="{FF2B5EF4-FFF2-40B4-BE49-F238E27FC236}">
                <a16:creationId xmlns:a16="http://schemas.microsoft.com/office/drawing/2014/main" id="{75310FD8-2F87-4BEC-86D8-1AF37948A6F2}"/>
              </a:ext>
            </a:extLst>
          </p:cNvPr>
          <p:cNvSpPr txBox="1"/>
          <p:nvPr/>
        </p:nvSpPr>
        <p:spPr>
          <a:xfrm>
            <a:off x="4378982" y="2868311"/>
            <a:ext cx="300082" cy="369332"/>
          </a:xfrm>
          <a:prstGeom prst="rect">
            <a:avLst/>
          </a:prstGeom>
          <a:noFill/>
        </p:spPr>
        <p:txBody>
          <a:bodyPr wrap="none" rtlCol="0">
            <a:spAutoFit/>
          </a:bodyPr>
          <a:lstStyle/>
          <a:p>
            <a:r>
              <a:rPr lang="en-US" dirty="0"/>
              <a:t>E</a:t>
            </a:r>
          </a:p>
        </p:txBody>
      </p:sp>
      <p:sp>
        <p:nvSpPr>
          <p:cNvPr id="20" name="TextBox 19">
            <a:extLst>
              <a:ext uri="{FF2B5EF4-FFF2-40B4-BE49-F238E27FC236}">
                <a16:creationId xmlns:a16="http://schemas.microsoft.com/office/drawing/2014/main" id="{8FE0AEE4-A82B-485C-B79F-1E73F71C7711}"/>
              </a:ext>
            </a:extLst>
          </p:cNvPr>
          <p:cNvSpPr txBox="1"/>
          <p:nvPr/>
        </p:nvSpPr>
        <p:spPr>
          <a:xfrm>
            <a:off x="4665872" y="2570987"/>
            <a:ext cx="436338" cy="369332"/>
          </a:xfrm>
          <a:prstGeom prst="rect">
            <a:avLst/>
          </a:prstGeom>
          <a:noFill/>
        </p:spPr>
        <p:txBody>
          <a:bodyPr wrap="none" rtlCol="0">
            <a:spAutoFit/>
          </a:bodyPr>
          <a:lstStyle/>
          <a:p>
            <a:r>
              <a:rPr lang="en-US" dirty="0">
                <a:latin typeface="Symbol" panose="05050102010706020507" pitchFamily="18" charset="2"/>
              </a:rPr>
              <a:t>e</a:t>
            </a:r>
            <a:r>
              <a:rPr lang="en-US" baseline="-25000" dirty="0"/>
              <a:t>eff</a:t>
            </a:r>
          </a:p>
        </p:txBody>
      </p:sp>
      <p:sp>
        <p:nvSpPr>
          <p:cNvPr id="21" name="TextBox 20">
            <a:extLst>
              <a:ext uri="{FF2B5EF4-FFF2-40B4-BE49-F238E27FC236}">
                <a16:creationId xmlns:a16="http://schemas.microsoft.com/office/drawing/2014/main" id="{0D238793-6286-4A40-9F4A-49BFC8400663}"/>
              </a:ext>
            </a:extLst>
          </p:cNvPr>
          <p:cNvSpPr txBox="1"/>
          <p:nvPr/>
        </p:nvSpPr>
        <p:spPr>
          <a:xfrm>
            <a:off x="4323344" y="3322776"/>
            <a:ext cx="2626040" cy="369332"/>
          </a:xfrm>
          <a:prstGeom prst="rect">
            <a:avLst/>
          </a:prstGeom>
          <a:noFill/>
        </p:spPr>
        <p:txBody>
          <a:bodyPr wrap="none" rtlCol="0">
            <a:spAutoFit/>
          </a:bodyPr>
          <a:lstStyle/>
          <a:p>
            <a:r>
              <a:rPr lang="en-US" dirty="0" err="1"/>
              <a:t>B</a:t>
            </a:r>
            <a:r>
              <a:rPr lang="en-US" dirty="0" err="1">
                <a:latin typeface="Symbol" panose="05050102010706020507" pitchFamily="18" charset="2"/>
              </a:rPr>
              <a:t>r</a:t>
            </a:r>
            <a:r>
              <a:rPr lang="en-US" baseline="-25000" dirty="0" err="1"/>
              <a:t>eff</a:t>
            </a:r>
            <a:r>
              <a:rPr lang="en-US" dirty="0"/>
              <a:t> depends on E and </a:t>
            </a:r>
            <a:r>
              <a:rPr lang="en-US" dirty="0">
                <a:latin typeface="Symbol" panose="05050102010706020507" pitchFamily="18" charset="2"/>
              </a:rPr>
              <a:t>e</a:t>
            </a:r>
            <a:r>
              <a:rPr lang="en-US" baseline="-25000" dirty="0"/>
              <a:t>eff</a:t>
            </a:r>
          </a:p>
        </p:txBody>
      </p:sp>
      <p:sp>
        <p:nvSpPr>
          <p:cNvPr id="22" name="TextBox 21">
            <a:extLst>
              <a:ext uri="{FF2B5EF4-FFF2-40B4-BE49-F238E27FC236}">
                <a16:creationId xmlns:a16="http://schemas.microsoft.com/office/drawing/2014/main" id="{84DC4EF9-51C2-4DC7-B812-2536F3528D9B}"/>
              </a:ext>
            </a:extLst>
          </p:cNvPr>
          <p:cNvSpPr txBox="1"/>
          <p:nvPr/>
        </p:nvSpPr>
        <p:spPr>
          <a:xfrm>
            <a:off x="5241936" y="2580279"/>
            <a:ext cx="591829" cy="646331"/>
          </a:xfrm>
          <a:prstGeom prst="rect">
            <a:avLst/>
          </a:prstGeom>
          <a:noFill/>
        </p:spPr>
        <p:txBody>
          <a:bodyPr wrap="none" rtlCol="0">
            <a:spAutoFit/>
          </a:bodyPr>
          <a:lstStyle/>
          <a:p>
            <a:r>
              <a:rPr lang="en-US" dirty="0" err="1"/>
              <a:t>B</a:t>
            </a:r>
            <a:r>
              <a:rPr lang="en-US" dirty="0" err="1">
                <a:latin typeface="Symbol" panose="05050102010706020507" pitchFamily="18" charset="2"/>
              </a:rPr>
              <a:t>r</a:t>
            </a:r>
            <a:r>
              <a:rPr lang="en-US" baseline="-25000" dirty="0" err="1"/>
              <a:t>eff</a:t>
            </a:r>
            <a:endParaRPr lang="en-US" baseline="-25000" dirty="0"/>
          </a:p>
          <a:p>
            <a:endParaRPr lang="en-US" dirty="0">
              <a:latin typeface="Symbol" panose="05050102010706020507" pitchFamily="18" charset="2"/>
            </a:endParaRPr>
          </a:p>
        </p:txBody>
      </p:sp>
      <p:sp>
        <p:nvSpPr>
          <p:cNvPr id="23" name="TextBox 22">
            <a:extLst>
              <a:ext uri="{FF2B5EF4-FFF2-40B4-BE49-F238E27FC236}">
                <a16:creationId xmlns:a16="http://schemas.microsoft.com/office/drawing/2014/main" id="{D8BA48EE-E206-4033-BBCD-C20DA77A7AA8}"/>
              </a:ext>
            </a:extLst>
          </p:cNvPr>
          <p:cNvSpPr txBox="1"/>
          <p:nvPr/>
        </p:nvSpPr>
        <p:spPr>
          <a:xfrm>
            <a:off x="584104" y="3915856"/>
            <a:ext cx="5096716" cy="369332"/>
          </a:xfrm>
          <a:prstGeom prst="rect">
            <a:avLst/>
          </a:prstGeom>
          <a:noFill/>
        </p:spPr>
        <p:txBody>
          <a:bodyPr wrap="none" rtlCol="0">
            <a:spAutoFit/>
          </a:bodyPr>
          <a:lstStyle/>
          <a:p>
            <a:r>
              <a:rPr lang="en-US" dirty="0">
                <a:latin typeface="Symbol" panose="05050102010706020507" pitchFamily="18" charset="2"/>
              </a:rPr>
              <a:t>e</a:t>
            </a:r>
            <a:r>
              <a:rPr lang="en-US" baseline="-25000" dirty="0"/>
              <a:t>eff</a:t>
            </a:r>
            <a:r>
              <a:rPr lang="en-US" dirty="0"/>
              <a:t> calibration works for a given small range of Z</a:t>
            </a:r>
          </a:p>
        </p:txBody>
      </p:sp>
    </p:spTree>
    <p:extLst>
      <p:ext uri="{BB962C8B-B14F-4D97-AF65-F5344CB8AC3E}">
        <p14:creationId xmlns:p14="http://schemas.microsoft.com/office/powerpoint/2010/main" val="34043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3" r="-1"/>
          <a:stretch/>
        </p:blipFill>
        <p:spPr>
          <a:xfrm>
            <a:off x="-1603638" y="536758"/>
            <a:ext cx="6157550" cy="4283822"/>
          </a:xfrm>
          <a:prstGeom prst="rect">
            <a:avLst/>
          </a:prstGeom>
        </p:spPr>
      </p:pic>
      <p:sp>
        <p:nvSpPr>
          <p:cNvPr id="4" name="Title 1"/>
          <p:cNvSpPr>
            <a:spLocks noGrp="1"/>
          </p:cNvSpPr>
          <p:nvPr>
            <p:ph type="title"/>
          </p:nvPr>
        </p:nvSpPr>
        <p:spPr>
          <a:xfrm>
            <a:off x="0" y="-58984"/>
            <a:ext cx="9144000" cy="461665"/>
          </a:xfrm>
          <a:solidFill>
            <a:srgbClr val="FFC000"/>
          </a:solidFill>
        </p:spPr>
        <p:txBody>
          <a:bodyPr wrap="square">
            <a:spAutoFit/>
          </a:bodyPr>
          <a:lstStyle/>
          <a:p>
            <a:pPr algn="ctr"/>
            <a:r>
              <a:rPr lang="en-US" sz="2400" dirty="0">
                <a:solidFill>
                  <a:schemeClr val="bg1"/>
                </a:solidFill>
              </a:rPr>
              <a:t>Settings - calibration</a:t>
            </a:r>
          </a:p>
        </p:txBody>
      </p:sp>
      <p:sp>
        <p:nvSpPr>
          <p:cNvPr id="2" name="TextBox 1"/>
          <p:cNvSpPr txBox="1"/>
          <p:nvPr/>
        </p:nvSpPr>
        <p:spPr>
          <a:xfrm>
            <a:off x="4750463" y="904381"/>
            <a:ext cx="3916457" cy="1131079"/>
          </a:xfrm>
          <a:prstGeom prst="rect">
            <a:avLst/>
          </a:prstGeom>
          <a:noFill/>
        </p:spPr>
        <p:txBody>
          <a:bodyPr wrap="none" rtlCol="0">
            <a:spAutoFit/>
          </a:bodyPr>
          <a:lstStyle/>
          <a:p>
            <a:r>
              <a:rPr lang="en-US" sz="1350" dirty="0"/>
              <a:t>208Pb for calibration</a:t>
            </a:r>
          </a:p>
          <a:p>
            <a:endParaRPr lang="en-US" sz="1350" dirty="0"/>
          </a:p>
          <a:p>
            <a:r>
              <a:rPr lang="en-US" sz="1350" dirty="0"/>
              <a:t>205Au for mass measurement and mass tagging</a:t>
            </a:r>
          </a:p>
          <a:p>
            <a:endParaRPr lang="en-US" sz="1350" dirty="0"/>
          </a:p>
          <a:p>
            <a:r>
              <a:rPr lang="en-US" sz="1350" dirty="0"/>
              <a:t>Ancillary: Ion Catcher</a:t>
            </a:r>
            <a:endParaRPr lang="en-CA" sz="1350" dirty="0"/>
          </a:p>
        </p:txBody>
      </p:sp>
      <p:sp>
        <p:nvSpPr>
          <p:cNvPr id="5" name="TextBox 4"/>
          <p:cNvSpPr txBox="1"/>
          <p:nvPr/>
        </p:nvSpPr>
        <p:spPr>
          <a:xfrm>
            <a:off x="0" y="4957338"/>
            <a:ext cx="9144000" cy="230832"/>
          </a:xfrm>
          <a:prstGeom prst="rect">
            <a:avLst/>
          </a:prstGeom>
          <a:solidFill>
            <a:srgbClr val="FFC000"/>
          </a:solidFill>
        </p:spPr>
        <p:txBody>
          <a:bodyPr wrap="square" rtlCol="0">
            <a:spAutoFit/>
          </a:bodyPr>
          <a:lstStyle/>
          <a:p>
            <a:pPr algn="ctr"/>
            <a:r>
              <a:rPr lang="en-US" sz="900" b="1" dirty="0"/>
              <a:t> </a:t>
            </a:r>
            <a:r>
              <a:rPr lang="en-US" sz="900" b="1" dirty="0">
                <a:solidFill>
                  <a:schemeClr val="bg1"/>
                </a:solidFill>
              </a:rPr>
              <a:t>S. Pietri, Super-FRS Experimental Collaboration meeting, 15</a:t>
            </a:r>
            <a:r>
              <a:rPr lang="en-US" sz="900" b="1" baseline="30000" dirty="0">
                <a:solidFill>
                  <a:schemeClr val="bg1"/>
                </a:solidFill>
              </a:rPr>
              <a:t>th</a:t>
            </a:r>
            <a:r>
              <a:rPr lang="en-US" sz="900" b="1" dirty="0">
                <a:solidFill>
                  <a:schemeClr val="bg1"/>
                </a:solidFill>
              </a:rPr>
              <a:t> of December 2022 Darmstadt</a:t>
            </a:r>
          </a:p>
        </p:txBody>
      </p:sp>
      <p:sp>
        <p:nvSpPr>
          <p:cNvPr id="7" name="Rectangle 6"/>
          <p:cNvSpPr/>
          <p:nvPr/>
        </p:nvSpPr>
        <p:spPr>
          <a:xfrm>
            <a:off x="3222744" y="525952"/>
            <a:ext cx="271129" cy="2710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Rectangle 7"/>
          <p:cNvSpPr/>
          <p:nvPr/>
        </p:nvSpPr>
        <p:spPr>
          <a:xfrm>
            <a:off x="1614810" y="2950315"/>
            <a:ext cx="271129" cy="27105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9" name="Rectangle 8"/>
          <p:cNvSpPr/>
          <p:nvPr/>
        </p:nvSpPr>
        <p:spPr>
          <a:xfrm>
            <a:off x="3213291" y="1336365"/>
            <a:ext cx="271129" cy="27105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9"/>
          <p:cNvSpPr/>
          <p:nvPr/>
        </p:nvSpPr>
        <p:spPr>
          <a:xfrm>
            <a:off x="1341521" y="2671870"/>
            <a:ext cx="271129" cy="271059"/>
          </a:xfrm>
          <a:prstGeom prst="rect">
            <a:avLst/>
          </a:pr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p:cNvSpPr/>
          <p:nvPr/>
        </p:nvSpPr>
        <p:spPr>
          <a:xfrm>
            <a:off x="1346677" y="3481424"/>
            <a:ext cx="271129" cy="271059"/>
          </a:xfrm>
          <a:prstGeom prst="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13" name="Straight Connector 12"/>
          <p:cNvCxnSpPr/>
          <p:nvPr/>
        </p:nvCxnSpPr>
        <p:spPr>
          <a:xfrm>
            <a:off x="3764165" y="1335505"/>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86480" y="1335505"/>
            <a:ext cx="1088000" cy="10313"/>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91735" y="1604497"/>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46017" y="1873489"/>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26081" y="2132167"/>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89917" y="1344099"/>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54512" y="1607934"/>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619107" y="1871769"/>
            <a:ext cx="10313" cy="53111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0279" y="2403738"/>
            <a:ext cx="793225" cy="9453"/>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14909" y="2136466"/>
            <a:ext cx="539703" cy="3437"/>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61488" y="1878646"/>
            <a:ext cx="524233" cy="3437"/>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8066" y="1608795"/>
            <a:ext cx="256100" cy="6875"/>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50215" y="1603638"/>
            <a:ext cx="557750" cy="601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25122" y="1872630"/>
            <a:ext cx="557750" cy="601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7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0" r="-2"/>
          <a:stretch/>
        </p:blipFill>
        <p:spPr>
          <a:xfrm>
            <a:off x="959088" y="634729"/>
            <a:ext cx="6173020" cy="4283822"/>
          </a:xfrm>
          <a:prstGeom prst="rect">
            <a:avLst/>
          </a:prstGeom>
        </p:spPr>
      </p:pic>
      <p:sp>
        <p:nvSpPr>
          <p:cNvPr id="4" name="Title 1"/>
          <p:cNvSpPr>
            <a:spLocks noGrp="1"/>
          </p:cNvSpPr>
          <p:nvPr>
            <p:ph type="title"/>
          </p:nvPr>
        </p:nvSpPr>
        <p:spPr>
          <a:xfrm>
            <a:off x="0" y="-58984"/>
            <a:ext cx="9144000" cy="461665"/>
          </a:xfrm>
          <a:solidFill>
            <a:srgbClr val="FFC000"/>
          </a:solidFill>
        </p:spPr>
        <p:txBody>
          <a:bodyPr wrap="square">
            <a:spAutoFit/>
          </a:bodyPr>
          <a:lstStyle/>
          <a:p>
            <a:pPr algn="ctr"/>
            <a:r>
              <a:rPr lang="en-US" sz="2400" dirty="0">
                <a:solidFill>
                  <a:schemeClr val="bg1"/>
                </a:solidFill>
              </a:rPr>
              <a:t>Settings – mass and beta decay measurement </a:t>
            </a:r>
            <a:r>
              <a:rPr lang="en-US" sz="2400" baseline="30000" dirty="0">
                <a:solidFill>
                  <a:schemeClr val="bg1"/>
                </a:solidFill>
              </a:rPr>
              <a:t>193</a:t>
            </a:r>
            <a:r>
              <a:rPr lang="en-US" sz="2400" dirty="0">
                <a:solidFill>
                  <a:schemeClr val="bg1"/>
                </a:solidFill>
              </a:rPr>
              <a:t>W</a:t>
            </a:r>
          </a:p>
        </p:txBody>
      </p:sp>
      <p:sp>
        <p:nvSpPr>
          <p:cNvPr id="5" name="TextBox 4"/>
          <p:cNvSpPr txBox="1"/>
          <p:nvPr/>
        </p:nvSpPr>
        <p:spPr>
          <a:xfrm>
            <a:off x="0" y="4957338"/>
            <a:ext cx="9144000" cy="230832"/>
          </a:xfrm>
          <a:prstGeom prst="rect">
            <a:avLst/>
          </a:prstGeom>
          <a:solidFill>
            <a:srgbClr val="FFC000"/>
          </a:solidFill>
        </p:spPr>
        <p:txBody>
          <a:bodyPr wrap="square" rtlCol="0">
            <a:spAutoFit/>
          </a:bodyPr>
          <a:lstStyle/>
          <a:p>
            <a:pPr algn="ctr"/>
            <a:r>
              <a:rPr lang="en-US" sz="900" b="1" dirty="0"/>
              <a:t> </a:t>
            </a:r>
            <a:r>
              <a:rPr lang="en-US" sz="900" b="1" dirty="0">
                <a:solidFill>
                  <a:schemeClr val="bg1"/>
                </a:solidFill>
              </a:rPr>
              <a:t>S. Pietri, Super-FRS Experimental Collaboration meeting, 15</a:t>
            </a:r>
            <a:r>
              <a:rPr lang="en-US" sz="900" b="1" baseline="30000" dirty="0">
                <a:solidFill>
                  <a:schemeClr val="bg1"/>
                </a:solidFill>
              </a:rPr>
              <a:t>th</a:t>
            </a:r>
            <a:r>
              <a:rPr lang="en-US" sz="900" b="1" dirty="0">
                <a:solidFill>
                  <a:schemeClr val="bg1"/>
                </a:solidFill>
              </a:rPr>
              <a:t> of December 2022 Darmstadt</a:t>
            </a:r>
          </a:p>
        </p:txBody>
      </p:sp>
      <p:sp>
        <p:nvSpPr>
          <p:cNvPr id="7" name="Rectangle 6"/>
          <p:cNvSpPr/>
          <p:nvPr/>
        </p:nvSpPr>
        <p:spPr>
          <a:xfrm>
            <a:off x="5800940" y="623923"/>
            <a:ext cx="271129" cy="2710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7" name="Straight Connector 26"/>
          <p:cNvCxnSpPr/>
          <p:nvPr/>
        </p:nvCxnSpPr>
        <p:spPr>
          <a:xfrm>
            <a:off x="5796642" y="1439491"/>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919716" y="2780154"/>
            <a:ext cx="271129" cy="271059"/>
          </a:xfrm>
          <a:prstGeom prst="rect">
            <a:avLst/>
          </a:pr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63" name="Straight Connector 62"/>
          <p:cNvCxnSpPr/>
          <p:nvPr/>
        </p:nvCxnSpPr>
        <p:spPr>
          <a:xfrm>
            <a:off x="6328610" y="1424881"/>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271550" y="1703326"/>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30988" y="1972318"/>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94724" y="2235294"/>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654163" y="2509442"/>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128210" y="2767261"/>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581633" y="3030238"/>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040212" y="3303526"/>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03947" y="3566502"/>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67683" y="3829478"/>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34625" y="1693873"/>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066494" y="1967162"/>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535385" y="2230138"/>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999121" y="2508583"/>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78325" y="2771559"/>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31748" y="3050004"/>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390327" y="3297511"/>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322953" y="3570799"/>
            <a:ext cx="0" cy="262976"/>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785471" y="1438633"/>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275848" y="1702468"/>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44740" y="1965444"/>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187850" y="2233577"/>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641271" y="2491396"/>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5633" y="2769841"/>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599681" y="3043130"/>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053104" y="3311262"/>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516839" y="3584551"/>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501369" y="3851824"/>
            <a:ext cx="808694" cy="86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327252" y="3583693"/>
            <a:ext cx="1060497" cy="1718"/>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399781" y="3312122"/>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951515" y="3054302"/>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467154" y="2775857"/>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003419" y="2512880"/>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534527" y="2239592"/>
            <a:ext cx="525952" cy="0"/>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6065635" y="1969741"/>
            <a:ext cx="271570" cy="6875"/>
          </a:xfrm>
          <a:prstGeom prst="line">
            <a:avLst/>
          </a:prstGeom>
          <a:ln w="2540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67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0" r="-2"/>
          <a:stretch/>
        </p:blipFill>
        <p:spPr>
          <a:xfrm>
            <a:off x="959088" y="634729"/>
            <a:ext cx="6173020" cy="4283822"/>
          </a:xfrm>
          <a:prstGeom prst="rect">
            <a:avLst/>
          </a:prstGeom>
        </p:spPr>
      </p:pic>
      <p:sp>
        <p:nvSpPr>
          <p:cNvPr id="4" name="Title 1"/>
          <p:cNvSpPr>
            <a:spLocks noGrp="1"/>
          </p:cNvSpPr>
          <p:nvPr>
            <p:ph type="title"/>
          </p:nvPr>
        </p:nvSpPr>
        <p:spPr>
          <a:xfrm>
            <a:off x="0" y="-58984"/>
            <a:ext cx="9144000" cy="461665"/>
          </a:xfrm>
          <a:solidFill>
            <a:srgbClr val="FFC000"/>
          </a:solidFill>
        </p:spPr>
        <p:txBody>
          <a:bodyPr wrap="square">
            <a:spAutoFit/>
          </a:bodyPr>
          <a:lstStyle/>
          <a:p>
            <a:pPr algn="ctr"/>
            <a:r>
              <a:rPr lang="en-US" sz="2400" dirty="0">
                <a:solidFill>
                  <a:schemeClr val="bg1"/>
                </a:solidFill>
              </a:rPr>
              <a:t>Settings – beta lifetime measurement </a:t>
            </a:r>
            <a:r>
              <a:rPr lang="en-US" sz="2400" baseline="30000" dirty="0">
                <a:solidFill>
                  <a:schemeClr val="bg1"/>
                </a:solidFill>
              </a:rPr>
              <a:t>193</a:t>
            </a:r>
            <a:r>
              <a:rPr lang="en-US" sz="2400" dirty="0">
                <a:solidFill>
                  <a:schemeClr val="bg1"/>
                </a:solidFill>
              </a:rPr>
              <a:t>Ta</a:t>
            </a:r>
          </a:p>
        </p:txBody>
      </p:sp>
      <p:sp>
        <p:nvSpPr>
          <p:cNvPr id="5" name="TextBox 4"/>
          <p:cNvSpPr txBox="1"/>
          <p:nvPr/>
        </p:nvSpPr>
        <p:spPr>
          <a:xfrm>
            <a:off x="0" y="4957338"/>
            <a:ext cx="9144000" cy="230832"/>
          </a:xfrm>
          <a:prstGeom prst="rect">
            <a:avLst/>
          </a:prstGeom>
          <a:solidFill>
            <a:srgbClr val="FFC000"/>
          </a:solidFill>
        </p:spPr>
        <p:txBody>
          <a:bodyPr wrap="square" rtlCol="0">
            <a:spAutoFit/>
          </a:bodyPr>
          <a:lstStyle/>
          <a:p>
            <a:pPr algn="ctr"/>
            <a:r>
              <a:rPr lang="en-US" sz="900" b="1" dirty="0"/>
              <a:t> </a:t>
            </a:r>
            <a:r>
              <a:rPr lang="en-US" sz="900" b="1" dirty="0">
                <a:solidFill>
                  <a:schemeClr val="bg1"/>
                </a:solidFill>
              </a:rPr>
              <a:t>S. Pietri, Super-FRS Experimental Collaboration meeting, 15</a:t>
            </a:r>
            <a:r>
              <a:rPr lang="en-US" sz="900" b="1" baseline="30000" dirty="0">
                <a:solidFill>
                  <a:schemeClr val="bg1"/>
                </a:solidFill>
              </a:rPr>
              <a:t>th</a:t>
            </a:r>
            <a:r>
              <a:rPr lang="en-US" sz="900" b="1" dirty="0">
                <a:solidFill>
                  <a:schemeClr val="bg1"/>
                </a:solidFill>
              </a:rPr>
              <a:t> of December 2022 Darmstadt</a:t>
            </a:r>
          </a:p>
        </p:txBody>
      </p:sp>
      <p:sp>
        <p:nvSpPr>
          <p:cNvPr id="7" name="Rectangle 6"/>
          <p:cNvSpPr/>
          <p:nvPr/>
        </p:nvSpPr>
        <p:spPr>
          <a:xfrm>
            <a:off x="5800940" y="623923"/>
            <a:ext cx="271129" cy="2710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Rectangle 7"/>
          <p:cNvSpPr/>
          <p:nvPr/>
        </p:nvSpPr>
        <p:spPr>
          <a:xfrm>
            <a:off x="4193005" y="3048286"/>
            <a:ext cx="271129" cy="271059"/>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26" name="Straight Connector 25"/>
          <p:cNvCxnSpPr/>
          <p:nvPr/>
        </p:nvCxnSpPr>
        <p:spPr>
          <a:xfrm>
            <a:off x="6069072" y="1959428"/>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65534" y="1965443"/>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29270" y="2238733"/>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70791" y="2234435"/>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04178" y="2502568"/>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8460" y="2776716"/>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28212" y="3035395"/>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578196" y="3319855"/>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47946" y="3594004"/>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516838" y="3862136"/>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25073" y="2508583"/>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994825" y="2772419"/>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726692" y="3056020"/>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928311" y="3304387"/>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82593" y="3594004"/>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52344" y="3852682"/>
            <a:ext cx="0" cy="26297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85301" y="1959429"/>
            <a:ext cx="783771" cy="515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33568" y="2232717"/>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3007" y="2506866"/>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673071" y="2786170"/>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21337" y="3049146"/>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78196" y="3317279"/>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30760" y="3585411"/>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07387" y="3863856"/>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512542" y="4119957"/>
            <a:ext cx="1349255" cy="6875"/>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529372" y="2507725"/>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77638" y="2775858"/>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936046" y="3320715"/>
            <a:ext cx="792365" cy="171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715520" y="3039693"/>
            <a:ext cx="286179" cy="7735"/>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390329" y="3570801"/>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38595" y="3849246"/>
            <a:ext cx="547436" cy="85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66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0" r="-2"/>
          <a:stretch/>
        </p:blipFill>
        <p:spPr>
          <a:xfrm>
            <a:off x="1196283" y="480036"/>
            <a:ext cx="6173020" cy="4283822"/>
          </a:xfrm>
          <a:prstGeom prst="rect">
            <a:avLst/>
          </a:prstGeom>
        </p:spPr>
      </p:pic>
      <p:sp>
        <p:nvSpPr>
          <p:cNvPr id="4" name="Title 1"/>
          <p:cNvSpPr>
            <a:spLocks noGrp="1"/>
          </p:cNvSpPr>
          <p:nvPr>
            <p:ph type="title"/>
          </p:nvPr>
        </p:nvSpPr>
        <p:spPr>
          <a:xfrm>
            <a:off x="0" y="-58984"/>
            <a:ext cx="9144000" cy="461665"/>
          </a:xfrm>
          <a:solidFill>
            <a:srgbClr val="FFC000"/>
          </a:solidFill>
        </p:spPr>
        <p:txBody>
          <a:bodyPr wrap="square">
            <a:spAutoFit/>
          </a:bodyPr>
          <a:lstStyle/>
          <a:p>
            <a:pPr algn="ctr"/>
            <a:r>
              <a:rPr lang="en-US" sz="2400" dirty="0">
                <a:solidFill>
                  <a:schemeClr val="bg1"/>
                </a:solidFill>
              </a:rPr>
              <a:t>Settings – new isotopes </a:t>
            </a:r>
            <a:r>
              <a:rPr lang="en-US" sz="2400" baseline="30000" dirty="0">
                <a:solidFill>
                  <a:schemeClr val="bg1"/>
                </a:solidFill>
              </a:rPr>
              <a:t>190</a:t>
            </a:r>
            <a:r>
              <a:rPr lang="en-US" sz="2400" dirty="0">
                <a:solidFill>
                  <a:schemeClr val="bg1"/>
                </a:solidFill>
              </a:rPr>
              <a:t>Lu (nice!)</a:t>
            </a:r>
          </a:p>
        </p:txBody>
      </p:sp>
      <p:sp>
        <p:nvSpPr>
          <p:cNvPr id="5" name="TextBox 4"/>
          <p:cNvSpPr txBox="1"/>
          <p:nvPr/>
        </p:nvSpPr>
        <p:spPr>
          <a:xfrm>
            <a:off x="0" y="4957338"/>
            <a:ext cx="9144000" cy="230832"/>
          </a:xfrm>
          <a:prstGeom prst="rect">
            <a:avLst/>
          </a:prstGeom>
          <a:solidFill>
            <a:srgbClr val="FFC000"/>
          </a:solidFill>
        </p:spPr>
        <p:txBody>
          <a:bodyPr wrap="square" rtlCol="0">
            <a:spAutoFit/>
          </a:bodyPr>
          <a:lstStyle/>
          <a:p>
            <a:pPr algn="ctr"/>
            <a:r>
              <a:rPr lang="en-US" sz="900" b="1" dirty="0"/>
              <a:t> </a:t>
            </a:r>
            <a:r>
              <a:rPr lang="en-US" sz="900" b="1" dirty="0">
                <a:solidFill>
                  <a:schemeClr val="bg1"/>
                </a:solidFill>
              </a:rPr>
              <a:t>S. Pietri, Super-FRS Experimental Collaboration meeting, 15</a:t>
            </a:r>
            <a:r>
              <a:rPr lang="en-US" sz="900" b="1" baseline="30000" dirty="0">
                <a:solidFill>
                  <a:schemeClr val="bg1"/>
                </a:solidFill>
              </a:rPr>
              <a:t>th</a:t>
            </a:r>
            <a:r>
              <a:rPr lang="en-US" sz="900" b="1" dirty="0">
                <a:solidFill>
                  <a:schemeClr val="bg1"/>
                </a:solidFill>
              </a:rPr>
              <a:t> of December 2022 Darmstadt</a:t>
            </a:r>
          </a:p>
        </p:txBody>
      </p:sp>
      <p:sp>
        <p:nvSpPr>
          <p:cNvPr id="7" name="Rectangle 6"/>
          <p:cNvSpPr/>
          <p:nvPr/>
        </p:nvSpPr>
        <p:spPr>
          <a:xfrm>
            <a:off x="6027821" y="474387"/>
            <a:ext cx="271129" cy="2710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8" name="Rectangle 37"/>
          <p:cNvSpPr/>
          <p:nvPr/>
        </p:nvSpPr>
        <p:spPr>
          <a:xfrm>
            <a:off x="4172379" y="3419546"/>
            <a:ext cx="271129" cy="271059"/>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cxnSp>
        <p:nvCxnSpPr>
          <p:cNvPr id="63" name="Straight Connector 62"/>
          <p:cNvCxnSpPr/>
          <p:nvPr/>
        </p:nvCxnSpPr>
        <p:spPr>
          <a:xfrm>
            <a:off x="6574399" y="2078026"/>
            <a:ext cx="10313" cy="551734"/>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03589" y="2074586"/>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00051" y="2627179"/>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64646" y="2880702"/>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633538" y="3159146"/>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086960" y="3432436"/>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61008" y="3690255"/>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40712" y="2627179"/>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767423" y="2879842"/>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978495" y="3163444"/>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689737" y="3431576"/>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95654" y="3710021"/>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522495" y="2072870"/>
            <a:ext cx="1046747"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976778" y="2336704"/>
            <a:ext cx="52595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707786" y="2624603"/>
            <a:ext cx="26813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167224" y="2893594"/>
            <a:ext cx="52595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636116" y="3156569"/>
            <a:ext cx="52595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094695" y="3424703"/>
            <a:ext cx="52595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563587" y="3687678"/>
            <a:ext cx="52595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021306" y="3965266"/>
            <a:ext cx="541421" cy="515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621506" y="3970421"/>
            <a:ext cx="281882" cy="1718"/>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3889639" y="3702289"/>
            <a:ext cx="812990" cy="1718"/>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661378" y="3423844"/>
            <a:ext cx="309383" cy="515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977637" y="3150555"/>
            <a:ext cx="802678" cy="6873"/>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60480" y="2626321"/>
            <a:ext cx="525952" cy="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5761408" y="2892735"/>
            <a:ext cx="271570" cy="6875"/>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607756" y="3953231"/>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18827" y="4205894"/>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72250" y="4504965"/>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963028" y="2338421"/>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015290" y="3969559"/>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484182" y="4232536"/>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216049" y="4495511"/>
            <a:ext cx="0" cy="2629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480744" y="4239414"/>
            <a:ext cx="541421" cy="515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06595" y="4491217"/>
            <a:ext cx="269852" cy="1720"/>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1233237" y="4749036"/>
            <a:ext cx="1045888" cy="861"/>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275687" y="4492937"/>
            <a:ext cx="539703" cy="8592"/>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33437" y="4225665"/>
            <a:ext cx="776038" cy="257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905443"/>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fair-gsi-folienmaster_2019_16zu9</Template>
  <TotalTime>0</TotalTime>
  <Words>1041</Words>
  <Application>Microsoft Office PowerPoint</Application>
  <PresentationFormat>On-screen Show (16:9)</PresentationFormat>
  <Paragraphs>130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Symbol</vt:lpstr>
      <vt:lpstr>Wingdings</vt:lpstr>
      <vt:lpstr>fair-gsi-folienmaster_2017_onering</vt:lpstr>
      <vt:lpstr>Super-FRS operation concept idea</vt:lpstr>
      <vt:lpstr>Foreword: location</vt:lpstr>
      <vt:lpstr>First words </vt:lpstr>
      <vt:lpstr>“We hold those statements to be true….”</vt:lpstr>
      <vt:lpstr>Matter calibration</vt:lpstr>
      <vt:lpstr>Settings - calibration</vt:lpstr>
      <vt:lpstr>Settings – mass and beta decay measurement 193W</vt:lpstr>
      <vt:lpstr>Settings – beta lifetime measurement 193Ta</vt:lpstr>
      <vt:lpstr>Settings – new isotopes 190Lu (nice!)</vt:lpstr>
      <vt:lpstr>Typical FRS experiment steps</vt:lpstr>
      <vt:lpstr>Example of run plan for FRS experiment</vt:lpstr>
      <vt:lpstr>Work flow of Changing setting</vt:lpstr>
      <vt:lpstr>Time to setup an experiment</vt:lpstr>
      <vt:lpstr>FRS control system update </vt:lpstr>
      <vt:lpstr>Next step</vt:lpstr>
      <vt:lpstr>Super-FRS full glory</vt:lpstr>
      <vt:lpstr>Super-FRS, need evolution</vt:lpstr>
      <vt:lpstr>Super-FRS proposed evolution</vt:lpstr>
      <vt:lpstr>Concepts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Super-FRS DAQ for detectors and diagnostics</dc:title>
  <dc:creator>Pietri, Stephane</dc:creator>
  <cp:lastModifiedBy>Pietri, Stephane</cp:lastModifiedBy>
  <cp:revision>41</cp:revision>
  <dcterms:created xsi:type="dcterms:W3CDTF">2024-11-06T16:54:02Z</dcterms:created>
  <dcterms:modified xsi:type="dcterms:W3CDTF">2024-11-10T16:35:36Z</dcterms:modified>
</cp:coreProperties>
</file>