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333333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1" autoAdjust="0"/>
    <p:restoredTop sz="94655" autoAdjust="0"/>
  </p:normalViewPr>
  <p:slideViewPr>
    <p:cSldViewPr snapToGrid="0" snapToObjects="1">
      <p:cViewPr varScale="1">
        <p:scale>
          <a:sx n="149" d="100"/>
          <a:sy n="149" d="100"/>
        </p:scale>
        <p:origin x="474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11.11.2024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11.11.2024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8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322973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8" y="230397"/>
            <a:ext cx="6700979" cy="5906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7" y="4914483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39" y="363875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4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5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5270" y="4950517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8" y="231075"/>
            <a:ext cx="6129236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6" y="4914482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29" y="206825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Super-FRS experimental </a:t>
            </a:r>
            <a:r>
              <a:rPr lang="de-DE" dirty="0" err="1"/>
              <a:t>places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Super-FRS </a:t>
            </a:r>
            <a:r>
              <a:rPr lang="de-DE" dirty="0" err="1"/>
              <a:t>to</a:t>
            </a:r>
            <a:r>
              <a:rPr lang="de-DE" dirty="0"/>
              <a:t> Experiment link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 locations in Super-FRS ES where measurement will happen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C83970D-6E2E-4E10-8BB8-91B5445A7A46}"/>
              </a:ext>
            </a:extLst>
          </p:cNvPr>
          <p:cNvGrpSpPr/>
          <p:nvPr/>
        </p:nvGrpSpPr>
        <p:grpSpPr bwMode="auto">
          <a:xfrm>
            <a:off x="3025694" y="2440824"/>
            <a:ext cx="5712117" cy="2324880"/>
            <a:chOff x="0" y="0"/>
            <a:chExt cx="5712117" cy="2324880"/>
          </a:xfrm>
        </p:grpSpPr>
        <p:pic>
          <p:nvPicPr>
            <p:cNvPr id="5" name="Google Shape;126;p27">
              <a:extLst>
                <a:ext uri="{FF2B5EF4-FFF2-40B4-BE49-F238E27FC236}">
                  <a16:creationId xmlns:a16="http://schemas.microsoft.com/office/drawing/2014/main" id="{7FA4677A-F413-461D-938E-93215F4C523E}"/>
                </a:ext>
              </a:extLst>
            </p:cNvPr>
            <p:cNvPicPr/>
            <p:nvPr/>
          </p:nvPicPr>
          <p:blipFill>
            <a:blip r:embed="rId2">
              <a:alphaModFix/>
            </a:blip>
            <a:srcRect t="5302" r="22500" b="36099"/>
            <a:stretch/>
          </p:blipFill>
          <p:spPr bwMode="auto">
            <a:xfrm>
              <a:off x="0" y="38159"/>
              <a:ext cx="5668920" cy="228564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" name="Google Shape;127;p27">
              <a:extLst>
                <a:ext uri="{FF2B5EF4-FFF2-40B4-BE49-F238E27FC236}">
                  <a16:creationId xmlns:a16="http://schemas.microsoft.com/office/drawing/2014/main" id="{EC36DFB1-CBDA-4E5A-84E0-7CD6D331DA45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25756" y="755638"/>
              <a:ext cx="106560" cy="84600"/>
            </a:xfrm>
            <a:prstGeom prst="straightConnector1">
              <a:avLst/>
            </a:prstGeom>
            <a:noFill/>
            <a:ln w="54700" cap="flat" cmpd="sng">
              <a:solidFill>
                <a:srgbClr val="72BF44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7" name="Google Shape;128;p27">
              <a:extLst>
                <a:ext uri="{FF2B5EF4-FFF2-40B4-BE49-F238E27FC236}">
                  <a16:creationId xmlns:a16="http://schemas.microsoft.com/office/drawing/2014/main" id="{237550E5-E71F-4434-A2EF-441250A2C175}"/>
                </a:ext>
              </a:extLst>
            </p:cNvPr>
            <p:cNvGrpSpPr/>
            <p:nvPr/>
          </p:nvGrpSpPr>
          <p:grpSpPr bwMode="auto">
            <a:xfrm>
              <a:off x="307436" y="626758"/>
              <a:ext cx="4100688" cy="941467"/>
              <a:chOff x="0" y="0"/>
              <a:chExt cx="4100688" cy="941467"/>
            </a:xfrm>
          </p:grpSpPr>
          <p:cxnSp>
            <p:nvCxnSpPr>
              <p:cNvPr id="26" name="Google Shape;129;p27">
                <a:extLst>
                  <a:ext uri="{FF2B5EF4-FFF2-40B4-BE49-F238E27FC236}">
                    <a16:creationId xmlns:a16="http://schemas.microsoft.com/office/drawing/2014/main" id="{63C83623-D60F-43EF-92ED-9E0C2EE854D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0799922" flipH="1">
                <a:off x="0" y="136437"/>
                <a:ext cx="501120" cy="466560"/>
              </a:xfrm>
              <a:prstGeom prst="straightConnector1">
                <a:avLst/>
              </a:prstGeom>
              <a:noFill/>
              <a:ln w="54700" cap="flat" cmpd="sng">
                <a:solidFill>
                  <a:srgbClr val="94FA58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" name="Google Shape;130;p27">
                <a:extLst>
                  <a:ext uri="{FF2B5EF4-FFF2-40B4-BE49-F238E27FC236}">
                    <a16:creationId xmlns:a16="http://schemas.microsoft.com/office/drawing/2014/main" id="{C73C5119-CA10-4C91-BDA9-3931B371AD1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0799922" flipH="1">
                <a:off x="501120" y="4317"/>
                <a:ext cx="833040" cy="132120"/>
              </a:xfrm>
              <a:prstGeom prst="straightConnector1">
                <a:avLst/>
              </a:prstGeom>
              <a:noFill/>
              <a:ln w="54700" cap="flat" cmpd="sng">
                <a:solidFill>
                  <a:srgbClr val="94FA58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8" name="Google Shape;131;p27">
                <a:extLst>
                  <a:ext uri="{FF2B5EF4-FFF2-40B4-BE49-F238E27FC236}">
                    <a16:creationId xmlns:a16="http://schemas.microsoft.com/office/drawing/2014/main" id="{77C5A04F-C31F-4267-8AAD-146CBFC110A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0799922">
                <a:off x="1334155" y="0"/>
                <a:ext cx="511920" cy="146157"/>
              </a:xfrm>
              <a:prstGeom prst="straightConnector1">
                <a:avLst/>
              </a:prstGeom>
              <a:noFill/>
              <a:ln w="54700" cap="flat" cmpd="sng">
                <a:solidFill>
                  <a:srgbClr val="94FA58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" name="Google Shape;132;p27">
                <a:extLst>
                  <a:ext uri="{FF2B5EF4-FFF2-40B4-BE49-F238E27FC236}">
                    <a16:creationId xmlns:a16="http://schemas.microsoft.com/office/drawing/2014/main" id="{BE6849DF-B05C-4EE2-A030-BAA527C6A26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843920" y="138597"/>
                <a:ext cx="411120" cy="441000"/>
              </a:xfrm>
              <a:prstGeom prst="straightConnector1">
                <a:avLst/>
              </a:prstGeom>
              <a:noFill/>
              <a:ln w="54700" cap="flat" cmpd="sng">
                <a:solidFill>
                  <a:srgbClr val="94FA58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" name="Google Shape;133;p27">
                <a:extLst>
                  <a:ext uri="{FF2B5EF4-FFF2-40B4-BE49-F238E27FC236}">
                    <a16:creationId xmlns:a16="http://schemas.microsoft.com/office/drawing/2014/main" id="{AF098D76-6031-49A0-A3CA-0AFCEE9DE02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0799922">
                <a:off x="2249640" y="568080"/>
                <a:ext cx="557280" cy="170640"/>
              </a:xfrm>
              <a:prstGeom prst="straightConnector1">
                <a:avLst/>
              </a:prstGeom>
              <a:noFill/>
              <a:ln w="54700" cap="flat" cmpd="sng">
                <a:solidFill>
                  <a:srgbClr val="94FA58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1" name="Google Shape;134;p27">
                <a:extLst>
                  <a:ext uri="{FF2B5EF4-FFF2-40B4-BE49-F238E27FC236}">
                    <a16:creationId xmlns:a16="http://schemas.microsoft.com/office/drawing/2014/main" id="{38305BA3-AE99-41B6-8D65-9D740740B24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0799922" flipH="1">
                <a:off x="2801517" y="682195"/>
                <a:ext cx="457200" cy="56520"/>
              </a:xfrm>
              <a:prstGeom prst="straightConnector1">
                <a:avLst/>
              </a:prstGeom>
              <a:noFill/>
              <a:ln w="54700" cap="flat" cmpd="sng">
                <a:solidFill>
                  <a:srgbClr val="94FA58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2" name="Google Shape;135;p27">
                <a:extLst>
                  <a:ext uri="{FF2B5EF4-FFF2-40B4-BE49-F238E27FC236}">
                    <a16:creationId xmlns:a16="http://schemas.microsoft.com/office/drawing/2014/main" id="{956E1B01-56B9-470B-A285-3ECD8D5B75F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0799922">
                <a:off x="3252888" y="676270"/>
                <a:ext cx="847800" cy="265197"/>
              </a:xfrm>
              <a:prstGeom prst="straightConnector1">
                <a:avLst/>
              </a:prstGeom>
              <a:noFill/>
              <a:ln w="54700" cap="flat" cmpd="sng">
                <a:solidFill>
                  <a:srgbClr val="94FA58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" name="Google Shape;136;p27">
              <a:extLst>
                <a:ext uri="{FF2B5EF4-FFF2-40B4-BE49-F238E27FC236}">
                  <a16:creationId xmlns:a16="http://schemas.microsoft.com/office/drawing/2014/main" id="{593CEBE6-681B-43C2-B0E5-13CFD7C02B01}"/>
                </a:ext>
              </a:extLst>
            </p:cNvPr>
            <p:cNvGrpSpPr/>
            <p:nvPr/>
          </p:nvGrpSpPr>
          <p:grpSpPr bwMode="auto">
            <a:xfrm>
              <a:off x="1940850" y="0"/>
              <a:ext cx="3771266" cy="2324880"/>
              <a:chOff x="0" y="0"/>
              <a:chExt cx="3771266" cy="2324880"/>
            </a:xfrm>
          </p:grpSpPr>
          <p:sp>
            <p:nvSpPr>
              <p:cNvPr id="12" name="Google Shape;137;p27">
                <a:extLst>
                  <a:ext uri="{FF2B5EF4-FFF2-40B4-BE49-F238E27FC236}">
                    <a16:creationId xmlns:a16="http://schemas.microsoft.com/office/drawing/2014/main" id="{389799D3-E5DE-4472-B44F-0EBD82C63B55}"/>
                  </a:ext>
                </a:extLst>
              </p:cNvPr>
              <p:cNvSpPr/>
              <p:nvPr/>
            </p:nvSpPr>
            <p:spPr bwMode="auto">
              <a:xfrm>
                <a:off x="66504" y="180000"/>
                <a:ext cx="1005840" cy="27432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2" tIns="91422" rIns="91422" bIns="91422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13" name="Google Shape;138;p27">
                <a:extLst>
                  <a:ext uri="{FF2B5EF4-FFF2-40B4-BE49-F238E27FC236}">
                    <a16:creationId xmlns:a16="http://schemas.microsoft.com/office/drawing/2014/main" id="{19C60BC1-0292-48AD-90DE-2E2C2F894990}"/>
                  </a:ext>
                </a:extLst>
              </p:cNvPr>
              <p:cNvSpPr/>
              <p:nvPr/>
            </p:nvSpPr>
            <p:spPr bwMode="auto">
              <a:xfrm>
                <a:off x="2122104" y="0"/>
                <a:ext cx="731520" cy="18288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2" tIns="91422" rIns="91422" bIns="91422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14" name="Google Shape;139;p27">
                <a:extLst>
                  <a:ext uri="{FF2B5EF4-FFF2-40B4-BE49-F238E27FC236}">
                    <a16:creationId xmlns:a16="http://schemas.microsoft.com/office/drawing/2014/main" id="{54AB66B3-B030-4047-B9BB-34536DAA14C7}"/>
                  </a:ext>
                </a:extLst>
              </p:cNvPr>
              <p:cNvSpPr/>
              <p:nvPr/>
            </p:nvSpPr>
            <p:spPr bwMode="auto">
              <a:xfrm>
                <a:off x="3367704" y="779759"/>
                <a:ext cx="403563" cy="457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2" tIns="91422" rIns="91422" bIns="91422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15" name="Google Shape;140;p27">
                <a:extLst>
                  <a:ext uri="{FF2B5EF4-FFF2-40B4-BE49-F238E27FC236}">
                    <a16:creationId xmlns:a16="http://schemas.microsoft.com/office/drawing/2014/main" id="{743AA924-D88A-4523-8C91-0D3EC6B8B2DD}"/>
                  </a:ext>
                </a:extLst>
              </p:cNvPr>
              <p:cNvSpPr/>
              <p:nvPr/>
            </p:nvSpPr>
            <p:spPr bwMode="auto">
              <a:xfrm>
                <a:off x="619464" y="1803600"/>
                <a:ext cx="1005840" cy="42912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2" tIns="91422" rIns="91422" bIns="91422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16" name="Google Shape;141;p27">
                <a:extLst>
                  <a:ext uri="{FF2B5EF4-FFF2-40B4-BE49-F238E27FC236}">
                    <a16:creationId xmlns:a16="http://schemas.microsoft.com/office/drawing/2014/main" id="{473A5707-3705-4BD4-8372-09A9334D071B}"/>
                  </a:ext>
                </a:extLst>
              </p:cNvPr>
              <p:cNvSpPr/>
              <p:nvPr/>
            </p:nvSpPr>
            <p:spPr bwMode="auto">
              <a:xfrm>
                <a:off x="796224" y="1129319"/>
                <a:ext cx="274320" cy="27432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10797" y="0"/>
                    </a:moveTo>
                    <a:lnTo>
                      <a:pt x="8278" y="8256"/>
                    </a:lnTo>
                    <a:lnTo>
                      <a:pt x="0" y="8256"/>
                    </a:lnTo>
                    <a:lnTo>
                      <a:pt x="6722" y="13405"/>
                    </a:lnTo>
                    <a:lnTo>
                      <a:pt x="4198" y="21600"/>
                    </a:lnTo>
                    <a:lnTo>
                      <a:pt x="10797" y="16580"/>
                    </a:lnTo>
                    <a:lnTo>
                      <a:pt x="17401" y="21600"/>
                    </a:lnTo>
                    <a:lnTo>
                      <a:pt x="14878" y="13405"/>
                    </a:lnTo>
                    <a:lnTo>
                      <a:pt x="21600" y="8256"/>
                    </a:lnTo>
                    <a:lnTo>
                      <a:pt x="13321" y="8256"/>
                    </a:lnTo>
                    <a:lnTo>
                      <a:pt x="10797" y="0"/>
                    </a:lnTo>
                    <a:close/>
                  </a:path>
                </a:pathLst>
              </a:custGeom>
              <a:solidFill>
                <a:srgbClr val="7AC2F8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17" name="Google Shape;142;p27">
                <a:extLst>
                  <a:ext uri="{FF2B5EF4-FFF2-40B4-BE49-F238E27FC236}">
                    <a16:creationId xmlns:a16="http://schemas.microsoft.com/office/drawing/2014/main" id="{D65E655C-730D-4C2A-A45C-1D2B9017DCF6}"/>
                  </a:ext>
                </a:extLst>
              </p:cNvPr>
              <p:cNvSpPr/>
              <p:nvPr/>
            </p:nvSpPr>
            <p:spPr bwMode="auto">
              <a:xfrm>
                <a:off x="1771464" y="1226878"/>
                <a:ext cx="274320" cy="27432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10797" y="0"/>
                    </a:moveTo>
                    <a:lnTo>
                      <a:pt x="8278" y="8256"/>
                    </a:lnTo>
                    <a:lnTo>
                      <a:pt x="0" y="8256"/>
                    </a:lnTo>
                    <a:lnTo>
                      <a:pt x="6722" y="13405"/>
                    </a:lnTo>
                    <a:lnTo>
                      <a:pt x="4198" y="21600"/>
                    </a:lnTo>
                    <a:lnTo>
                      <a:pt x="10797" y="16580"/>
                    </a:lnTo>
                    <a:lnTo>
                      <a:pt x="17401" y="21600"/>
                    </a:lnTo>
                    <a:lnTo>
                      <a:pt x="14878" y="13405"/>
                    </a:lnTo>
                    <a:lnTo>
                      <a:pt x="21600" y="8256"/>
                    </a:lnTo>
                    <a:lnTo>
                      <a:pt x="13321" y="8256"/>
                    </a:lnTo>
                    <a:lnTo>
                      <a:pt x="10797" y="0"/>
                    </a:lnTo>
                    <a:close/>
                  </a:path>
                </a:pathLst>
              </a:custGeom>
              <a:solidFill>
                <a:srgbClr val="7AC2F8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18" name="Google Shape;143;p27">
                <a:extLst>
                  <a:ext uri="{FF2B5EF4-FFF2-40B4-BE49-F238E27FC236}">
                    <a16:creationId xmlns:a16="http://schemas.microsoft.com/office/drawing/2014/main" id="{69D593B1-9A06-401E-8EE0-842D3CFF4BE6}"/>
                  </a:ext>
                </a:extLst>
              </p:cNvPr>
              <p:cNvSpPr/>
              <p:nvPr/>
            </p:nvSpPr>
            <p:spPr bwMode="auto">
              <a:xfrm>
                <a:off x="2295864" y="1405861"/>
                <a:ext cx="274320" cy="27432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10797" y="0"/>
                    </a:moveTo>
                    <a:lnTo>
                      <a:pt x="8278" y="8256"/>
                    </a:lnTo>
                    <a:lnTo>
                      <a:pt x="0" y="8256"/>
                    </a:lnTo>
                    <a:lnTo>
                      <a:pt x="6722" y="13405"/>
                    </a:lnTo>
                    <a:lnTo>
                      <a:pt x="4198" y="21600"/>
                    </a:lnTo>
                    <a:lnTo>
                      <a:pt x="10797" y="16580"/>
                    </a:lnTo>
                    <a:lnTo>
                      <a:pt x="17401" y="21600"/>
                    </a:lnTo>
                    <a:lnTo>
                      <a:pt x="14878" y="13405"/>
                    </a:lnTo>
                    <a:lnTo>
                      <a:pt x="21600" y="8256"/>
                    </a:lnTo>
                    <a:lnTo>
                      <a:pt x="13321" y="8256"/>
                    </a:lnTo>
                    <a:lnTo>
                      <a:pt x="10797" y="0"/>
                    </a:lnTo>
                    <a:close/>
                  </a:path>
                </a:pathLst>
              </a:custGeom>
              <a:solidFill>
                <a:srgbClr val="7AC2F8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grpSp>
            <p:nvGrpSpPr>
              <p:cNvPr id="19" name="Google Shape;144;p27">
                <a:extLst>
                  <a:ext uri="{FF2B5EF4-FFF2-40B4-BE49-F238E27FC236}">
                    <a16:creationId xmlns:a16="http://schemas.microsoft.com/office/drawing/2014/main" id="{225ACED8-F5B9-428A-8223-773B4FB222CF}"/>
                  </a:ext>
                </a:extLst>
              </p:cNvPr>
              <p:cNvGrpSpPr/>
              <p:nvPr/>
            </p:nvGrpSpPr>
            <p:grpSpPr bwMode="auto">
              <a:xfrm>
                <a:off x="1738703" y="246959"/>
                <a:ext cx="1985037" cy="2077920"/>
                <a:chOff x="0" y="0"/>
                <a:chExt cx="1985037" cy="2077920"/>
              </a:xfrm>
            </p:grpSpPr>
            <p:sp>
              <p:nvSpPr>
                <p:cNvPr id="22" name="Google Shape;145;p27">
                  <a:extLst>
                    <a:ext uri="{FF2B5EF4-FFF2-40B4-BE49-F238E27FC236}">
                      <a16:creationId xmlns:a16="http://schemas.microsoft.com/office/drawing/2014/main" id="{5C31BA33-1B67-40C0-A6D2-0091A6A652D1}"/>
                    </a:ext>
                  </a:extLst>
                </p:cNvPr>
                <p:cNvSpPr/>
                <p:nvPr/>
              </p:nvSpPr>
              <p:spPr bwMode="auto">
                <a:xfrm rot="-2124527">
                  <a:off x="656277" y="0"/>
                  <a:ext cx="844920" cy="285840"/>
                </a:xfrm>
                <a:prstGeom prst="rect">
                  <a:avLst/>
                </a:prstGeom>
                <a:solidFill>
                  <a:srgbClr val="B2B2B2">
                    <a:alpha val="64705"/>
                  </a:srgbClr>
                </a:solidFill>
                <a:ln>
                  <a:noFill/>
                </a:ln>
              </p:spPr>
              <p:txBody>
                <a:bodyPr spcFirstLastPara="1" wrap="square" lIns="91422" tIns="91422" rIns="91422" bIns="91422" anchor="ctr" anchorCtr="0">
                  <a:noAutofit/>
                </a:bodyPr>
                <a:lstStyle/>
                <a:p>
                  <a:pPr marL="0" lvl="0" indent="0" algn="l">
                    <a:spcBef>
                      <a:spcPts val="0"/>
                    </a:spcBef>
                    <a:spcAft>
                      <a:spcPts val="0"/>
                    </a:spcAft>
                    <a:buNone/>
                    <a:defRPr/>
                  </a:pPr>
                  <a:endParaRPr/>
                </a:p>
              </p:txBody>
            </p:sp>
            <p:sp>
              <p:nvSpPr>
                <p:cNvPr id="23" name="Google Shape;146;p27">
                  <a:extLst>
                    <a:ext uri="{FF2B5EF4-FFF2-40B4-BE49-F238E27FC236}">
                      <a16:creationId xmlns:a16="http://schemas.microsoft.com/office/drawing/2014/main" id="{E66BD178-3D8E-4F13-A1BA-1DA90720696D}"/>
                    </a:ext>
                  </a:extLst>
                </p:cNvPr>
                <p:cNvSpPr/>
                <p:nvPr/>
              </p:nvSpPr>
              <p:spPr bwMode="auto">
                <a:xfrm rot="-2124527">
                  <a:off x="714957" y="234357"/>
                  <a:ext cx="1129320" cy="366480"/>
                </a:xfrm>
                <a:prstGeom prst="rect">
                  <a:avLst/>
                </a:prstGeom>
                <a:solidFill>
                  <a:srgbClr val="B2B2B2">
                    <a:alpha val="64705"/>
                  </a:srgbClr>
                </a:solidFill>
                <a:ln>
                  <a:noFill/>
                </a:ln>
              </p:spPr>
              <p:txBody>
                <a:bodyPr spcFirstLastPara="1" wrap="square" lIns="91422" tIns="91422" rIns="91422" bIns="91422" anchor="ctr" anchorCtr="0">
                  <a:noAutofit/>
                </a:bodyPr>
                <a:lstStyle/>
                <a:p>
                  <a:pPr marL="0" lvl="0" indent="0" algn="l">
                    <a:spcBef>
                      <a:spcPts val="0"/>
                    </a:spcBef>
                    <a:spcAft>
                      <a:spcPts val="0"/>
                    </a:spcAft>
                    <a:buNone/>
                    <a:defRPr/>
                  </a:pPr>
                  <a:endParaRPr/>
                </a:p>
              </p:txBody>
            </p:sp>
            <p:sp>
              <p:nvSpPr>
                <p:cNvPr id="24" name="Google Shape;147;p27">
                  <a:extLst>
                    <a:ext uri="{FF2B5EF4-FFF2-40B4-BE49-F238E27FC236}">
                      <a16:creationId xmlns:a16="http://schemas.microsoft.com/office/drawing/2014/main" id="{35940F99-ECC0-49AB-8D41-164BB98B54C0}"/>
                    </a:ext>
                  </a:extLst>
                </p:cNvPr>
                <p:cNvSpPr/>
                <p:nvPr/>
              </p:nvSpPr>
              <p:spPr bwMode="auto">
                <a:xfrm rot="1096123">
                  <a:off x="0" y="1629360"/>
                  <a:ext cx="1129320" cy="270360"/>
                </a:xfrm>
                <a:prstGeom prst="rect">
                  <a:avLst/>
                </a:prstGeom>
                <a:solidFill>
                  <a:srgbClr val="B2B2B2">
                    <a:alpha val="64705"/>
                  </a:srgbClr>
                </a:solidFill>
                <a:ln>
                  <a:noFill/>
                </a:ln>
              </p:spPr>
              <p:txBody>
                <a:bodyPr spcFirstLastPara="1" wrap="square" lIns="91422" tIns="91422" rIns="91422" bIns="91422" anchor="ctr" anchorCtr="0">
                  <a:noAutofit/>
                </a:bodyPr>
                <a:lstStyle/>
                <a:p>
                  <a:pPr marL="0" lvl="0" indent="0" algn="l">
                    <a:spcBef>
                      <a:spcPts val="0"/>
                    </a:spcBef>
                    <a:spcAft>
                      <a:spcPts val="0"/>
                    </a:spcAft>
                    <a:buNone/>
                    <a:defRPr/>
                  </a:pPr>
                  <a:endParaRPr/>
                </a:p>
              </p:txBody>
            </p:sp>
            <p:sp>
              <p:nvSpPr>
                <p:cNvPr id="25" name="Google Shape;148;p27">
                  <a:extLst>
                    <a:ext uri="{FF2B5EF4-FFF2-40B4-BE49-F238E27FC236}">
                      <a16:creationId xmlns:a16="http://schemas.microsoft.com/office/drawing/2014/main" id="{8ABAB149-F4FC-4CA6-A248-079D6D527157}"/>
                    </a:ext>
                  </a:extLst>
                </p:cNvPr>
                <p:cNvSpPr/>
                <p:nvPr/>
              </p:nvSpPr>
              <p:spPr bwMode="auto">
                <a:xfrm rot="38330">
                  <a:off x="799197" y="1807200"/>
                  <a:ext cx="1185840" cy="270720"/>
                </a:xfrm>
                <a:prstGeom prst="rect">
                  <a:avLst/>
                </a:prstGeom>
                <a:solidFill>
                  <a:srgbClr val="B2B2B2">
                    <a:alpha val="54900"/>
                  </a:srgbClr>
                </a:solidFill>
                <a:ln>
                  <a:noFill/>
                </a:ln>
              </p:spPr>
              <p:txBody>
                <a:bodyPr spcFirstLastPara="1" wrap="square" lIns="91422" tIns="91422" rIns="91422" bIns="91422" anchor="ctr" anchorCtr="0">
                  <a:noAutofit/>
                </a:bodyPr>
                <a:lstStyle/>
                <a:p>
                  <a:pPr marL="0" lvl="0" indent="0" algn="l">
                    <a:spcBef>
                      <a:spcPts val="0"/>
                    </a:spcBef>
                    <a:spcAft>
                      <a:spcPts val="0"/>
                    </a:spcAft>
                    <a:buNone/>
                    <a:defRPr/>
                  </a:pPr>
                  <a:endParaRPr/>
                </a:p>
              </p:txBody>
            </p:sp>
          </p:grpSp>
          <p:sp>
            <p:nvSpPr>
              <p:cNvPr id="20" name="Google Shape;149;p27">
                <a:extLst>
                  <a:ext uri="{FF2B5EF4-FFF2-40B4-BE49-F238E27FC236}">
                    <a16:creationId xmlns:a16="http://schemas.microsoft.com/office/drawing/2014/main" id="{47DA0CFE-01B9-40C1-9AFC-E8077A72AB46}"/>
                  </a:ext>
                </a:extLst>
              </p:cNvPr>
              <p:cNvSpPr txBox="1"/>
              <p:nvPr/>
            </p:nvSpPr>
            <p:spPr bwMode="auto">
              <a:xfrm>
                <a:off x="0" y="1621683"/>
                <a:ext cx="1798200" cy="3461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0000" tIns="45000" rIns="90000" bIns="45000" anchor="t" anchorCtr="0">
                <a:noAutofit/>
              </a:bodyPr>
              <a:lstStyle/>
              <a:p>
                <a:pPr marL="0" marR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r>
                  <a:rPr lang="en" sz="1200" b="1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rPr>
                  <a:t>Super-FRS EC</a:t>
                </a:r>
                <a:endParaRPr sz="12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  <a:p>
                <a:pPr marL="0" marR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 sz="1400" b="1" dirty="0"/>
              </a:p>
            </p:txBody>
          </p:sp>
          <p:sp>
            <p:nvSpPr>
              <p:cNvPr id="21" name="Google Shape;150;p27">
                <a:extLst>
                  <a:ext uri="{FF2B5EF4-FFF2-40B4-BE49-F238E27FC236}">
                    <a16:creationId xmlns:a16="http://schemas.microsoft.com/office/drawing/2014/main" id="{66DB4FFB-9A94-48CA-8F64-A84B3F29A390}"/>
                  </a:ext>
                </a:extLst>
              </p:cNvPr>
              <p:cNvSpPr txBox="1"/>
              <p:nvPr/>
            </p:nvSpPr>
            <p:spPr bwMode="auto">
              <a:xfrm>
                <a:off x="348876" y="97624"/>
                <a:ext cx="1798200" cy="4871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0000" tIns="45000" rIns="90000" bIns="45000" anchor="t" anchorCtr="0">
                <a:noAutofit/>
              </a:bodyPr>
              <a:lstStyle/>
              <a:p>
                <a:pPr marL="0" marR="0" lvl="0" indent="0" algn="ctr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r>
                  <a:rPr lang="en" sz="1100" b="1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rPr>
                  <a:t>HISPEC/DESPEC</a:t>
                </a:r>
                <a:endParaRPr sz="1100" b="1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  <a:p>
                <a:pPr marL="0" marR="0" lvl="0" indent="0" algn="ctr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r>
                  <a:rPr lang="en" sz="1100" b="1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rPr>
                  <a:t>Super-FRS</a:t>
                </a:r>
                <a:r>
                  <a:rPr lang="en" sz="800" b="1"/>
                  <a:t> </a:t>
                </a:r>
                <a:r>
                  <a:rPr lang="en" sz="1100" b="1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rPr>
                  <a:t>EC</a:t>
                </a:r>
                <a:endParaRPr sz="1100" b="1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</p:grpSp>
        <p:cxnSp>
          <p:nvCxnSpPr>
            <p:cNvPr id="9" name="Google Shape;152;p27">
              <a:extLst>
                <a:ext uri="{FF2B5EF4-FFF2-40B4-BE49-F238E27FC236}">
                  <a16:creationId xmlns:a16="http://schemas.microsoft.com/office/drawing/2014/main" id="{9BD5AD3A-BCE6-4039-8E21-C40A3D892DDF}"/>
                </a:ext>
              </a:extLst>
            </p:cNvPr>
            <p:cNvCxnSpPr>
              <a:cxnSpLocks/>
            </p:cNvCxnSpPr>
            <p:nvPr/>
          </p:nvCxnSpPr>
          <p:spPr bwMode="auto">
            <a:xfrm rot="10799922" flipH="1">
              <a:off x="2870636" y="1248539"/>
              <a:ext cx="1497" cy="344097"/>
            </a:xfrm>
            <a:prstGeom prst="straightConnector1">
              <a:avLst/>
            </a:prstGeom>
            <a:noFill/>
            <a:ln w="18350" cap="flat" cmpd="sng">
              <a:solidFill>
                <a:srgbClr val="00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10" name="Google Shape;153;p27">
              <a:extLst>
                <a:ext uri="{FF2B5EF4-FFF2-40B4-BE49-F238E27FC236}">
                  <a16:creationId xmlns:a16="http://schemas.microsoft.com/office/drawing/2014/main" id="{B8532529-CB11-48FF-8863-BC656DFEE77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401636" y="476999"/>
              <a:ext cx="457200" cy="914400"/>
            </a:xfrm>
            <a:prstGeom prst="straightConnector1">
              <a:avLst/>
            </a:prstGeom>
            <a:noFill/>
            <a:ln w="18350" cap="flat" cmpd="sng">
              <a:solidFill>
                <a:srgbClr val="00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11" name="Google Shape;156;p27">
              <a:extLst>
                <a:ext uri="{FF2B5EF4-FFF2-40B4-BE49-F238E27FC236}">
                  <a16:creationId xmlns:a16="http://schemas.microsoft.com/office/drawing/2014/main" id="{87B3DD0D-A13D-45D5-A1E8-CA239B514285}"/>
                </a:ext>
              </a:extLst>
            </p:cNvPr>
            <p:cNvCxnSpPr>
              <a:cxnSpLocks/>
            </p:cNvCxnSpPr>
            <p:nvPr/>
          </p:nvCxnSpPr>
          <p:spPr bwMode="auto">
            <a:xfrm rot="10799922">
              <a:off x="4380296" y="1554299"/>
              <a:ext cx="301500" cy="103500"/>
            </a:xfrm>
            <a:prstGeom prst="straightConnector1">
              <a:avLst/>
            </a:prstGeom>
            <a:noFill/>
            <a:ln w="18350" cap="flat" cmpd="sng">
              <a:solidFill>
                <a:srgbClr val="00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155B1B84-C734-4DAC-9173-19C446FC242D}"/>
              </a:ext>
            </a:extLst>
          </p:cNvPr>
          <p:cNvSpPr txBox="1"/>
          <p:nvPr/>
        </p:nvSpPr>
        <p:spPr bwMode="auto">
          <a:xfrm rot="19458879">
            <a:off x="2093747" y="4110492"/>
            <a:ext cx="924627" cy="39659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b="1">
                <a:solidFill>
                  <a:srgbClr val="92D050"/>
                </a:solidFill>
              </a:rPr>
              <a:t>SIS-18 (ES)</a:t>
            </a:r>
            <a:endParaRPr b="1"/>
          </a:p>
          <a:p>
            <a:pPr>
              <a:defRPr/>
            </a:pPr>
            <a:r>
              <a:rPr b="1">
                <a:solidFill>
                  <a:schemeClr val="accent3">
                    <a:lumMod val="75000"/>
                  </a:schemeClr>
                </a:solidFill>
              </a:rPr>
              <a:t>SIS-100 (FS)</a:t>
            </a:r>
            <a:endParaRPr b="1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26B873A-3223-4C98-BE5F-86DCAC79AA70}"/>
              </a:ext>
            </a:extLst>
          </p:cNvPr>
          <p:cNvCxnSpPr>
            <a:cxnSpLocks/>
          </p:cNvCxnSpPr>
          <p:nvPr/>
        </p:nvCxnSpPr>
        <p:spPr bwMode="auto">
          <a:xfrm flipV="1">
            <a:off x="2844066" y="3830270"/>
            <a:ext cx="203176" cy="151301"/>
          </a:xfrm>
          <a:prstGeom prst="line">
            <a:avLst/>
          </a:prstGeom>
          <a:ln w="28575" cap="flat" cmpd="sng" algn="ctr">
            <a:solidFill>
              <a:srgbClr val="92D050"/>
            </a:solidFill>
            <a:prstDash val="solid"/>
            <a:miter lim="800000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23B7EB8-2FA6-46B6-AF7C-3C8F4356555A}"/>
              </a:ext>
            </a:extLst>
          </p:cNvPr>
          <p:cNvCxnSpPr>
            <a:cxnSpLocks/>
          </p:cNvCxnSpPr>
          <p:nvPr/>
        </p:nvCxnSpPr>
        <p:spPr bwMode="auto">
          <a:xfrm flipV="1">
            <a:off x="2917843" y="3951940"/>
            <a:ext cx="224819" cy="167418"/>
          </a:xfrm>
          <a:prstGeom prst="line">
            <a:avLst/>
          </a:prstGeom>
          <a:ln w="28575" cap="flat" cmpd="sng" algn="ctr">
            <a:solidFill>
              <a:schemeClr val="accent3">
                <a:lumMod val="74901"/>
              </a:schemeClr>
            </a:solidFill>
            <a:prstDash val="solid"/>
            <a:miter lim="800000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AC6B3-53BB-449F-9677-46E8CD291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FMF2</a:t>
            </a:r>
            <a:endParaRPr lang="en-C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068A40-B801-41FC-B99B-E060F4A2CB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8192" y="1087438"/>
            <a:ext cx="4398716" cy="3678237"/>
          </a:xfrm>
        </p:spPr>
      </p:pic>
    </p:spTree>
    <p:extLst>
      <p:ext uri="{BB962C8B-B14F-4D97-AF65-F5344CB8AC3E}">
        <p14:creationId xmlns:p14="http://schemas.microsoft.com/office/powerpoint/2010/main" val="3568818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05156-75F1-4521-B59A-3C547FC0E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FMF2</a:t>
            </a:r>
            <a:endParaRPr lang="en-C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766985-5AF4-46C8-B94E-31452792AE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9738" y="1087438"/>
            <a:ext cx="6795624" cy="3678237"/>
          </a:xfrm>
        </p:spPr>
      </p:pic>
    </p:spTree>
    <p:extLst>
      <p:ext uri="{BB962C8B-B14F-4D97-AF65-F5344CB8AC3E}">
        <p14:creationId xmlns:p14="http://schemas.microsoft.com/office/powerpoint/2010/main" val="2424899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2689C-DC22-4B2F-ACC9-B052392F3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 at FHF1</a:t>
            </a:r>
            <a:endParaRPr lang="en-C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E83D4B-531F-43B7-93AC-03B12219D4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8100" y="1087438"/>
            <a:ext cx="6518899" cy="3678237"/>
          </a:xfrm>
        </p:spPr>
      </p:pic>
    </p:spTree>
    <p:extLst>
      <p:ext uri="{BB962C8B-B14F-4D97-AF65-F5344CB8AC3E}">
        <p14:creationId xmlns:p14="http://schemas.microsoft.com/office/powerpoint/2010/main" val="2402588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776D3-92B9-4164-9D16-4007C3817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planned for the </a:t>
            </a:r>
            <a:r>
              <a:rPr lang="en-US" dirty="0" err="1"/>
              <a:t>begining</a:t>
            </a:r>
            <a:endParaRPr lang="en-C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B4E76F-5D59-4A2B-93A8-F324132919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1018" y="959550"/>
            <a:ext cx="7351849" cy="3976253"/>
          </a:xfrm>
        </p:spPr>
      </p:pic>
    </p:spTree>
    <p:extLst>
      <p:ext uri="{BB962C8B-B14F-4D97-AF65-F5344CB8AC3E}">
        <p14:creationId xmlns:p14="http://schemas.microsoft.com/office/powerpoint/2010/main" val="281671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C618C-7C0E-4D36-8DB6-D6A712767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FHF1</a:t>
            </a:r>
            <a:endParaRPr lang="en-CA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9671C1-CA50-453B-A521-96CD347306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500" y="1146372"/>
            <a:ext cx="8420100" cy="3560368"/>
          </a:xfrm>
        </p:spPr>
      </p:pic>
    </p:spTree>
    <p:extLst>
      <p:ext uri="{BB962C8B-B14F-4D97-AF65-F5344CB8AC3E}">
        <p14:creationId xmlns:p14="http://schemas.microsoft.com/office/powerpoint/2010/main" val="4059702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EE956-27F3-4735-AFCA-4974C2138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Consequences on control system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8776E-58A4-4FB0-9105-4FFAED0B9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VAC: we should be able to open the valves (boundaries shall be present of course)</a:t>
            </a:r>
          </a:p>
          <a:p>
            <a:endParaRPr lang="en-US" dirty="0"/>
          </a:p>
          <a:p>
            <a:r>
              <a:rPr lang="en-US" dirty="0"/>
              <a:t>If matter in beam line, machine model shall be able to know about it and its change (strong request to collaboration)</a:t>
            </a:r>
          </a:p>
          <a:p>
            <a:pPr lvl="1"/>
            <a:r>
              <a:rPr lang="en-US" dirty="0"/>
              <a:t>Example of FRS: new drives at S2 so machine model operation of FRS not possible…</a:t>
            </a:r>
          </a:p>
          <a:p>
            <a:pPr lvl="1"/>
            <a:r>
              <a:rPr lang="en-US" dirty="0"/>
              <a:t>Need “simpler” drive to suggest to colleagues from experiment</a:t>
            </a:r>
          </a:p>
          <a:p>
            <a:pPr lvl="1"/>
            <a:r>
              <a:rPr lang="en-US" dirty="0"/>
              <a:t>Need way to interface NUSTAR control (EPICS) to send information to ACO</a:t>
            </a:r>
          </a:p>
          <a:p>
            <a:pPr lvl="1"/>
            <a:r>
              <a:rPr lang="en-US" dirty="0"/>
              <a:t>… and need to do “</a:t>
            </a:r>
            <a:r>
              <a:rPr lang="en-US" dirty="0" err="1"/>
              <a:t>Brho</a:t>
            </a:r>
            <a:r>
              <a:rPr lang="en-US" dirty="0"/>
              <a:t>” operation with a reduced machine model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01338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D9C37-5D98-4203-98EE-7EF420BB1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 on control system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1B5D3-82B7-4CC0-9F84-182DBBEF2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MPS should allow the changes!!!</a:t>
            </a:r>
          </a:p>
          <a:p>
            <a:endParaRPr lang="en-US" dirty="0"/>
          </a:p>
          <a:p>
            <a:r>
              <a:rPr lang="en-US" dirty="0"/>
              <a:t>Interlock for experiment lines shall be present at focal planes</a:t>
            </a:r>
          </a:p>
          <a:p>
            <a:endParaRPr lang="en-US" dirty="0"/>
          </a:p>
          <a:p>
            <a:r>
              <a:rPr lang="en-US" dirty="0"/>
              <a:t>possibility to exchange information among both networks shall be possible</a:t>
            </a:r>
          </a:p>
          <a:p>
            <a:endParaRPr lang="en-US" dirty="0"/>
          </a:p>
          <a:p>
            <a:r>
              <a:rPr lang="en-US" dirty="0"/>
              <a:t>a bit of flexibility shall be present (not exaggerating neither but often our requests are met with “no this won’t happen”)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87664761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8" id="{88F67082-FAA7-774F-81ED-C94DAF9F09F3}" vid="{76C6051D-27C6-564A-8764-CCBC0645D37F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fair-gsi-folienmaster_2019_16zu9</Template>
  <TotalTime>0</TotalTime>
  <Words>198</Words>
  <Application>Microsoft Office PowerPoint</Application>
  <PresentationFormat>On-screen Show (16:9)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fair-gsi-folienmaster_2017_onering</vt:lpstr>
      <vt:lpstr>Super-FRS experimental places</vt:lpstr>
      <vt:lpstr>Super-FRS to Experiment link</vt:lpstr>
      <vt:lpstr>Example FMF2</vt:lpstr>
      <vt:lpstr>FMF2</vt:lpstr>
      <vt:lpstr>Similar at FHF1</vt:lpstr>
      <vt:lpstr>planned for the begining</vt:lpstr>
      <vt:lpstr>FHF1</vt:lpstr>
      <vt:lpstr>Consequences on control system</vt:lpstr>
      <vt:lpstr>Consequence on control system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Super-FRS experimental places</dc:title>
  <dc:creator>Pietri, Stephane</dc:creator>
  <cp:lastModifiedBy>Pietri, Stephane</cp:lastModifiedBy>
  <cp:revision>5</cp:revision>
  <dcterms:created xsi:type="dcterms:W3CDTF">2024-11-11T06:56:33Z</dcterms:created>
  <dcterms:modified xsi:type="dcterms:W3CDTF">2024-11-11T07:12:55Z</dcterms:modified>
</cp:coreProperties>
</file>