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6" r:id="rId10"/>
    <p:sldId id="267" r:id="rId11"/>
    <p:sldId id="268" r:id="rId12"/>
    <p:sldId id="269" r:id="rId13"/>
    <p:sldId id="263" r:id="rId14"/>
    <p:sldId id="270" r:id="rId15"/>
    <p:sldId id="262" r:id="rId16"/>
    <p:sldId id="271" r:id="rId17"/>
    <p:sldId id="272" r:id="rId18"/>
    <p:sldId id="273" r:id="rId19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tri, Stephane" initials="PS" lastIdx="1" clrIdx="0">
    <p:extLst>
      <p:ext uri="{19B8F6BF-5375-455C-9EA6-DF929625EA0E}">
        <p15:presenceInfo xmlns:p15="http://schemas.microsoft.com/office/powerpoint/2012/main" userId="S-1-5-21-839522115-515967899-725345543-192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4655" autoAdjust="0"/>
  </p:normalViewPr>
  <p:slideViewPr>
    <p:cSldViewPr snapToGrid="0" snapToObjects="1">
      <p:cViewPr varScale="1">
        <p:scale>
          <a:sx n="149" d="100"/>
          <a:sy n="149" d="100"/>
        </p:scale>
        <p:origin x="456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10.11.2024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10.11.2024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Super-FRS DAQ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detectors</a:t>
            </a:r>
            <a:r>
              <a:rPr lang="de-DE" dirty="0"/>
              <a:t> and </a:t>
            </a:r>
            <a:r>
              <a:rPr lang="de-DE" dirty="0" err="1"/>
              <a:t>diagnostics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CAE5A-B07A-4CB1-BF4B-3DF0A78BE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CAD527-0ECF-4E0A-A3C3-2F17AE2F1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Tof</a:t>
            </a:r>
            <a:r>
              <a:rPr lang="en-US" dirty="0"/>
              <a:t> give velocity</a:t>
            </a:r>
          </a:p>
          <a:p>
            <a:r>
              <a:rPr lang="en-US" dirty="0"/>
              <a:t>TPC give position/angle</a:t>
            </a:r>
          </a:p>
          <a:p>
            <a:r>
              <a:rPr lang="en-US" dirty="0"/>
              <a:t>MUSIC gives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E</a:t>
            </a:r>
          </a:p>
          <a:p>
            <a:pPr marL="300038" lvl="1" indent="0">
              <a:buNone/>
            </a:pPr>
            <a:r>
              <a:rPr lang="en-US" dirty="0"/>
              <a:t>MUSIC+ TOF </a:t>
            </a:r>
            <a:r>
              <a:rPr lang="en-US" dirty="0">
                <a:sym typeface="Wingdings" panose="05000000000000000000" pitchFamily="2" charset="2"/>
              </a:rPr>
              <a:t> give Z</a:t>
            </a:r>
          </a:p>
          <a:p>
            <a:pPr marL="300038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300038" lvl="1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r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=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bg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. A/Q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 TOF give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bg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Symbol" panose="05050102010706020507" pitchFamily="18" charset="2"/>
              <a:sym typeface="Wingdings" panose="05000000000000000000" pitchFamily="2" charset="2"/>
            </a:endParaRPr>
          </a:p>
          <a:p>
            <a:pPr marL="300038" lvl="1" indent="0">
              <a:buNone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Symbol" panose="05050102010706020507" pitchFamily="18" charset="2"/>
              <a:sym typeface="Wingdings" panose="05000000000000000000" pitchFamily="2" charset="2"/>
            </a:endParaRPr>
          </a:p>
          <a:p>
            <a:pPr marL="300038" lvl="1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Ion optic tells us:</a:t>
            </a:r>
          </a:p>
          <a:p>
            <a:pPr marL="300038" lvl="1" indent="0">
              <a:buNone/>
            </a:pPr>
            <a:r>
              <a:rPr lang="en-US" b="1" dirty="0">
                <a:solidFill>
                  <a:srgbClr val="00B050"/>
                </a:solidFill>
                <a:sym typeface="Wingdings" panose="05000000000000000000" pitchFamily="2" charset="2"/>
              </a:rPr>
              <a:t>B</a:t>
            </a:r>
            <a:r>
              <a:rPr lang="en-US" b="1" dirty="0">
                <a:solidFill>
                  <a:srgbClr val="00B05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r</a:t>
            </a:r>
            <a:r>
              <a:rPr lang="en-US" b="1" dirty="0">
                <a:solidFill>
                  <a:srgbClr val="00B050"/>
                </a:solidFill>
                <a:sym typeface="Wingdings" panose="05000000000000000000" pitchFamily="2" charset="2"/>
              </a:rPr>
              <a:t> = B</a:t>
            </a:r>
            <a:r>
              <a:rPr lang="en-US" b="1" dirty="0">
                <a:solidFill>
                  <a:srgbClr val="00B05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r</a:t>
            </a:r>
            <a:r>
              <a:rPr lang="en-US" b="1" baseline="-25000" dirty="0">
                <a:solidFill>
                  <a:srgbClr val="00B050"/>
                </a:solidFill>
                <a:sym typeface="Wingdings" panose="05000000000000000000" pitchFamily="2" charset="2"/>
              </a:rPr>
              <a:t>0</a:t>
            </a:r>
            <a:r>
              <a:rPr lang="en-US" b="1" dirty="0">
                <a:solidFill>
                  <a:srgbClr val="00B050"/>
                </a:solidFill>
                <a:sym typeface="Wingdings" panose="05000000000000000000" pitchFamily="2" charset="2"/>
              </a:rPr>
              <a:t>(1-(x4-Mx2)/D)</a:t>
            </a:r>
          </a:p>
          <a:p>
            <a:pPr marL="300038" lvl="1" indent="0">
              <a:buNone/>
            </a:pPr>
            <a:endParaRPr lang="en-US" b="1" dirty="0">
              <a:solidFill>
                <a:srgbClr val="00B050"/>
              </a:solidFill>
              <a:latin typeface="Symbol" panose="05050102010706020507" pitchFamily="18" charset="2"/>
              <a:sym typeface="Wingdings" panose="05000000000000000000" pitchFamily="2" charset="2"/>
            </a:endParaRPr>
          </a:p>
          <a:p>
            <a:pPr marL="585788" lvl="1" indent="-285750">
              <a:buFont typeface="Wingdings" panose="05000000000000000000" pitchFamily="2" charset="2"/>
              <a:buChar char="è"/>
            </a:pPr>
            <a:r>
              <a:rPr lang="en-US" b="1" dirty="0">
                <a:solidFill>
                  <a:srgbClr val="00B050"/>
                </a:solidFill>
                <a:latin typeface="+mj-lt"/>
                <a:sym typeface="Wingdings" panose="05000000000000000000" pitchFamily="2" charset="2"/>
              </a:rPr>
              <a:t>position measurement we get the </a:t>
            </a:r>
            <a:r>
              <a:rPr lang="en-US" b="1" dirty="0">
                <a:solidFill>
                  <a:srgbClr val="00B05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Br </a:t>
            </a:r>
            <a:r>
              <a:rPr lang="en-US" b="1" dirty="0">
                <a:solidFill>
                  <a:srgbClr val="00B050"/>
                </a:solidFill>
                <a:latin typeface="+mj-lt"/>
                <a:sym typeface="Wingdings" panose="05000000000000000000" pitchFamily="2" charset="2"/>
              </a:rPr>
              <a:t>of the </a:t>
            </a:r>
            <a:r>
              <a:rPr lang="en-US" b="1" dirty="0" err="1">
                <a:solidFill>
                  <a:srgbClr val="00B050"/>
                </a:solidFill>
                <a:latin typeface="+mj-lt"/>
                <a:sym typeface="Wingdings" panose="05000000000000000000" pitchFamily="2" charset="2"/>
              </a:rPr>
              <a:t>particule</a:t>
            </a:r>
            <a:endParaRPr lang="en-US" b="1" dirty="0">
              <a:solidFill>
                <a:srgbClr val="00B050"/>
              </a:solidFill>
              <a:latin typeface="+mj-lt"/>
              <a:sym typeface="Wingdings" panose="05000000000000000000" pitchFamily="2" charset="2"/>
            </a:endParaRPr>
          </a:p>
          <a:p>
            <a:pPr marL="585788" lvl="1" indent="-285750">
              <a:buFont typeface="Wingdings" panose="05000000000000000000" pitchFamily="2" charset="2"/>
              <a:buChar char="è"/>
            </a:pPr>
            <a:r>
              <a:rPr lang="en-US" b="1" dirty="0">
                <a:solidFill>
                  <a:srgbClr val="00B050"/>
                </a:solidFill>
                <a:latin typeface="+mj-lt"/>
                <a:sym typeface="Wingdings" panose="05000000000000000000" pitchFamily="2" charset="2"/>
              </a:rPr>
              <a:t>A/q is know, Z=Q at high energy  A/Q</a:t>
            </a:r>
            <a:endParaRPr lang="en-CA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231912-2716-4E32-9CA7-C15E08A40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673" y="1088015"/>
            <a:ext cx="3462328" cy="285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41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49282-BEB0-4B77-88BD-059A98AE3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endParaRPr lang="en-CA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B89C845-32DC-42BB-A2AB-9F0425566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399" y="980405"/>
            <a:ext cx="5925601" cy="396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90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31E9-BDDE-457C-8B91-95EE1E37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</a:t>
            </a:r>
            <a:r>
              <a:rPr lang="en-US" dirty="0" err="1"/>
              <a:t>identifciation</a:t>
            </a: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FC50ED-951F-4991-B5C2-1F775C672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320" y="1087438"/>
            <a:ext cx="5442459" cy="367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23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6ACBF-FB3F-4371-9B84-5EC49E696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science configuration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E3767-DB32-4CC3-A0A8-81EE22C2D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Super-FRS: should have data reduction</a:t>
            </a:r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3F40CC-6FFA-40FC-AC2D-8716AF8D7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3450"/>
            <a:ext cx="9144000" cy="1970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CF7D41-CFE3-49DA-95D0-170C3D9AC68E}"/>
              </a:ext>
            </a:extLst>
          </p:cNvPr>
          <p:cNvSpPr txBox="1"/>
          <p:nvPr/>
        </p:nvSpPr>
        <p:spPr>
          <a:xfrm>
            <a:off x="171450" y="2776537"/>
            <a:ext cx="3214341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FMF2, 2 TPC, 1 plastic</a:t>
            </a:r>
          </a:p>
          <a:p>
            <a:pPr algn="l"/>
            <a:r>
              <a:rPr lang="en-US" dirty="0">
                <a:sym typeface="Wingdings" panose="05000000000000000000" pitchFamily="2" charset="2"/>
              </a:rPr>
              <a:t> up 1e6 particle per second</a:t>
            </a:r>
            <a:endParaRPr lang="en-C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CD2C34-DFB9-48F1-99DB-4FD969F4BC48}"/>
              </a:ext>
            </a:extLst>
          </p:cNvPr>
          <p:cNvSpPr txBox="1"/>
          <p:nvPr/>
        </p:nvSpPr>
        <p:spPr>
          <a:xfrm>
            <a:off x="6386860" y="1088015"/>
            <a:ext cx="3052416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FHF1, 2 TPC, 1 plastic,</a:t>
            </a:r>
          </a:p>
          <a:p>
            <a:pPr algn="l"/>
            <a:r>
              <a:rPr lang="en-US" dirty="0"/>
              <a:t> 1 MUSIC</a:t>
            </a:r>
          </a:p>
          <a:p>
            <a:pPr algn="l"/>
            <a:r>
              <a:rPr lang="en-US" dirty="0">
                <a:sym typeface="Wingdings" panose="05000000000000000000" pitchFamily="2" charset="2"/>
              </a:rPr>
              <a:t> 1e3 particle per second</a:t>
            </a:r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203CD1-9891-4C40-A5CE-4109BBE7861C}"/>
              </a:ext>
            </a:extLst>
          </p:cNvPr>
          <p:cNvSpPr/>
          <p:nvPr/>
        </p:nvSpPr>
        <p:spPr>
          <a:xfrm>
            <a:off x="3662363" y="3748088"/>
            <a:ext cx="3776662" cy="423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D3B9C0-A041-4819-9CC5-ED775D6EBEF7}"/>
              </a:ext>
            </a:extLst>
          </p:cNvPr>
          <p:cNvSpPr/>
          <p:nvPr/>
        </p:nvSpPr>
        <p:spPr>
          <a:xfrm rot="19770286">
            <a:off x="5757863" y="3376612"/>
            <a:ext cx="3776662" cy="423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1640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26F81-A977-42C4-A0A9-80D9451F7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DAQ request</a:t>
            </a:r>
            <a:endParaRPr lang="en-CA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E82DB18-F755-4162-9783-CE598EDB4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correlate event per event for a given focal plane</a:t>
            </a:r>
          </a:p>
          <a:p>
            <a:r>
              <a:rPr lang="en-US" dirty="0"/>
              <a:t>Need to measure between focal planes event per event</a:t>
            </a:r>
          </a:p>
          <a:p>
            <a:r>
              <a:rPr lang="en-US" dirty="0"/>
              <a:t>Need to correlate with DAQ of experiment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2430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C87A0-1E59-4442-84CF-BBDDB404E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DAQ for experiment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951F0-6B39-403A-9F92-F654CD68D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NUSTAR DAQ (TDR 2016)</a:t>
            </a:r>
          </a:p>
          <a:p>
            <a:r>
              <a:rPr lang="en-US" dirty="0"/>
              <a:t>Evolution of MBS (currently two branches, MBS from EE and DRASI from </a:t>
            </a:r>
            <a:r>
              <a:rPr lang="en-US" dirty="0" err="1"/>
              <a:t>Goeteborg</a:t>
            </a:r>
            <a:r>
              <a:rPr lang="en-US" dirty="0"/>
              <a:t>)</a:t>
            </a:r>
          </a:p>
          <a:p>
            <a:r>
              <a:rPr lang="en-US" dirty="0"/>
              <a:t>FRS operation today: mostly VME crates, readout with MVLC or PCI from EE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 allows time stamped synchronous readout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 allows easy integration of asynchronous </a:t>
            </a:r>
            <a:r>
              <a:rPr lang="en-US" dirty="0" err="1">
                <a:sym typeface="Wingdings" panose="05000000000000000000" pitchFamily="2" charset="2"/>
              </a:rPr>
              <a:t>reaoudt</a:t>
            </a:r>
            <a:r>
              <a:rPr lang="en-US" dirty="0">
                <a:sym typeface="Wingdings" panose="05000000000000000000" pitchFamily="2" charset="2"/>
              </a:rPr>
              <a:t> with time stamp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time stamp protocol, general is WR (VETAR/PEXAR modules from EE)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 local time stamp from trigger/logic module derived from WR (</a:t>
            </a:r>
            <a:r>
              <a:rPr lang="en-US" dirty="0" err="1">
                <a:sym typeface="Wingdings" panose="05000000000000000000" pitchFamily="2" charset="2"/>
              </a:rPr>
              <a:t>ratatime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r>
              <a:rPr lang="en-US" dirty="0">
                <a:sym typeface="Wingdings" panose="05000000000000000000" pitchFamily="2" charset="2"/>
              </a:rPr>
              <a:t>DESPEC uses MBS, similar hardware + “full readout system” TRD from Daresbury</a:t>
            </a:r>
          </a:p>
          <a:p>
            <a:r>
              <a:rPr lang="en-CA" dirty="0"/>
              <a:t>R3B similar hardware, similar DAQ, with more complex front end (some asynchronous)</a:t>
            </a:r>
          </a:p>
        </p:txBody>
      </p:sp>
    </p:spTree>
    <p:extLst>
      <p:ext uri="{BB962C8B-B14F-4D97-AF65-F5344CB8AC3E}">
        <p14:creationId xmlns:p14="http://schemas.microsoft.com/office/powerpoint/2010/main" val="1162436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E32F3-F7BF-45A1-811B-5365909AC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event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5AA667-833A-4419-BD1B-F1C419633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952" y="921838"/>
            <a:ext cx="6112847" cy="3984922"/>
          </a:xfrm>
        </p:spPr>
      </p:pic>
    </p:spTree>
    <p:extLst>
      <p:ext uri="{BB962C8B-B14F-4D97-AF65-F5344CB8AC3E}">
        <p14:creationId xmlns:p14="http://schemas.microsoft.com/office/powerpoint/2010/main" val="2144111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E32F3-F7BF-45A1-811B-5365909AC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DAQ for experiment and FRS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CF162D-843C-475D-AC50-026B794B8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4400" y="914638"/>
            <a:ext cx="6055200" cy="403489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949F05-9764-4104-B09F-B0979602CA78}"/>
              </a:ext>
            </a:extLst>
          </p:cNvPr>
          <p:cNvSpPr txBox="1"/>
          <p:nvPr/>
        </p:nvSpPr>
        <p:spPr>
          <a:xfrm>
            <a:off x="6595200" y="4509734"/>
            <a:ext cx="1261884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DAQ 2020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963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958F-B1E7-41EC-A15F-FE57D37E1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point - conclusion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EE24B-F13F-4D60-859B-FB186A961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Super-FRS will have high performance tracking detectors </a:t>
            </a:r>
            <a:r>
              <a:rPr lang="en-US" dirty="0" err="1"/>
              <a:t>permiting</a:t>
            </a:r>
            <a:r>
              <a:rPr lang="en-US" dirty="0"/>
              <a:t> event per event tracking on serval focal planes </a:t>
            </a:r>
            <a:r>
              <a:rPr lang="en-US" dirty="0">
                <a:sym typeface="Wingdings" panose="05000000000000000000" pitchFamily="2" charset="2"/>
              </a:rPr>
              <a:t> needed for experiments</a:t>
            </a:r>
          </a:p>
          <a:p>
            <a:r>
              <a:rPr lang="en-US" dirty="0">
                <a:sym typeface="Wingdings" panose="05000000000000000000" pitchFamily="2" charset="2"/>
              </a:rPr>
              <a:t>Those detectors are readout in the “complex” DAQ of NUSTAR</a:t>
            </a:r>
          </a:p>
          <a:p>
            <a:endParaRPr lang="en-US" dirty="0"/>
          </a:p>
          <a:p>
            <a:r>
              <a:rPr lang="en-US" dirty="0"/>
              <a:t>higher order optical correction need to be implemented and will require precise position/angle/beam envelop at several focal planes</a:t>
            </a:r>
          </a:p>
          <a:p>
            <a:endParaRPr lang="en-US" dirty="0"/>
          </a:p>
          <a:p>
            <a:r>
              <a:rPr lang="en-US" dirty="0">
                <a:sym typeface="Wingdings" panose="05000000000000000000" pitchFamily="2" charset="2"/>
              </a:rPr>
              <a:t>all magnets controls are on the ACO network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>
                <a:sym typeface="Wingdings" panose="05000000000000000000" pitchFamily="2" charset="2"/>
              </a:rPr>
              <a:t>   </a:t>
            </a:r>
            <a:r>
              <a:rPr lang="en-US" dirty="0">
                <a:sym typeface="Wingdings" panose="05000000000000000000" pitchFamily="2" charset="2"/>
              </a:rPr>
              <a:t>Need way to talk to each other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3601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Super-FRS </a:t>
            </a:r>
            <a:r>
              <a:rPr lang="de-DE" dirty="0" err="1"/>
              <a:t>detectors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Super-FRS </a:t>
            </a:r>
            <a:r>
              <a:rPr lang="de-DE" dirty="0" err="1"/>
              <a:t>is</a:t>
            </a:r>
            <a:r>
              <a:rPr lang="de-DE" dirty="0"/>
              <a:t> an </a:t>
            </a:r>
            <a:r>
              <a:rPr lang="de-DE" dirty="0" err="1"/>
              <a:t>experiment</a:t>
            </a:r>
            <a:endParaRPr lang="de-DE" dirty="0"/>
          </a:p>
          <a:p>
            <a:r>
              <a:rPr lang="de-DE" dirty="0"/>
              <a:t>Super-FRS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machine</a:t>
            </a:r>
            <a:endParaRPr lang="de-DE" dirty="0"/>
          </a:p>
          <a:p>
            <a:r>
              <a:rPr lang="de-DE" dirty="0"/>
              <a:t>Super-FRS </a:t>
            </a:r>
            <a:r>
              <a:rPr lang="de-DE" dirty="0" err="1"/>
              <a:t>is</a:t>
            </a:r>
            <a:r>
              <a:rPr lang="de-DE" dirty="0"/>
              <a:t> a beam </a:t>
            </a:r>
            <a:r>
              <a:rPr lang="de-DE" dirty="0" err="1"/>
              <a:t>line</a:t>
            </a:r>
            <a:endParaRPr lang="de-DE" dirty="0"/>
          </a:p>
          <a:p>
            <a:endParaRPr lang="de-DE" dirty="0"/>
          </a:p>
          <a:p>
            <a:pPr>
              <a:buFont typeface="Wingdings" panose="05000000000000000000" pitchFamily="2" charset="2"/>
              <a:buChar char="è"/>
            </a:pPr>
            <a:r>
              <a:rPr lang="de-DE" dirty="0">
                <a:sym typeface="Wingdings" panose="05000000000000000000" pitchFamily="2" charset="2"/>
              </a:rPr>
              <a:t>all 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true</a:t>
            </a:r>
            <a:endParaRPr lang="de-DE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endParaRPr lang="de-DE" dirty="0">
              <a:sym typeface="Wingdings" panose="05000000000000000000" pitchFamily="2" charset="2"/>
            </a:endParaRPr>
          </a:p>
          <a:p>
            <a:r>
              <a:rPr lang="de-DE" dirty="0" err="1">
                <a:sym typeface="Wingdings" panose="05000000000000000000" pitchFamily="2" charset="2"/>
              </a:rPr>
              <a:t>some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instrumentation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beam </a:t>
            </a:r>
            <a:r>
              <a:rPr lang="de-DE" dirty="0" err="1">
                <a:sym typeface="Wingdings" panose="05000000000000000000" pitchFamily="2" charset="2"/>
              </a:rPr>
              <a:t>line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some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experiments</a:t>
            </a:r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2 </a:t>
            </a:r>
            <a:r>
              <a:rPr lang="de-DE" dirty="0" err="1">
                <a:sym typeface="Wingdings" panose="05000000000000000000" pitchFamily="2" charset="2"/>
              </a:rPr>
              <a:t>worlds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DAQ: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SFRS ACC DAQ (2.4.6.3.1.1) </a:t>
            </a:r>
            <a:r>
              <a:rPr lang="de-DE" dirty="0" err="1">
                <a:sym typeface="Wingdings" panose="05000000000000000000" pitchFamily="2" charset="2"/>
              </a:rPr>
              <a:t>see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talk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Andreas </a:t>
            </a:r>
            <a:r>
              <a:rPr lang="de-DE" dirty="0" err="1">
                <a:sym typeface="Wingdings" panose="05000000000000000000" pitchFamily="2" charset="2"/>
              </a:rPr>
              <a:t>this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afternoon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de-DE" dirty="0">
                <a:sym typeface="Wingdings" panose="05000000000000000000" pitchFamily="2" charset="2"/>
              </a:rPr>
              <a:t>SFRS EXP DAQ (2.4.6.3.1.2) </a:t>
            </a:r>
            <a:r>
              <a:rPr lang="de-DE" dirty="0" err="1">
                <a:sym typeface="Wingdings" panose="05000000000000000000" pitchFamily="2" charset="2"/>
              </a:rPr>
              <a:t>this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talk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80D78-0DBE-41B5-ACBE-AEA650050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Super-FRS detector suit – beam line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98CE4-3528-4F5C-AE6D-0DAA6E171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BEA detectors:</a:t>
            </a:r>
          </a:p>
          <a:p>
            <a:pPr lvl="1"/>
            <a:r>
              <a:rPr lang="en-US" dirty="0"/>
              <a:t>usually for beam characterization focal plane per focal plane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intensity monitoring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 all readout in ACC network, all integrated in control system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more this afternoon</a:t>
            </a:r>
            <a:endParaRPr lang="en-US" dirty="0"/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8372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6406A-8B0C-4DEA-B24A-92CFD6793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Super-FRS “experiment”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C7C7C-CF05-495D-9E17-2BC68A7D7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 of the identify/ion optic </a:t>
            </a:r>
            <a:r>
              <a:rPr lang="en-US" dirty="0" err="1"/>
              <a:t>characterisatio</a:t>
            </a:r>
            <a:endParaRPr lang="en-US" dirty="0"/>
          </a:p>
          <a:p>
            <a:r>
              <a:rPr lang="en-US" dirty="0"/>
              <a:t>need event by event readout -&gt; mean full </a:t>
            </a:r>
            <a:r>
              <a:rPr lang="en-US" dirty="0" err="1"/>
              <a:t>emitance</a:t>
            </a:r>
            <a:r>
              <a:rPr lang="en-US" dirty="0"/>
              <a:t> measurement</a:t>
            </a:r>
          </a:p>
          <a:p>
            <a:r>
              <a:rPr lang="en-US" dirty="0"/>
              <a:t>need event by event redout for identification</a:t>
            </a:r>
          </a:p>
          <a:p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 err="1">
                <a:sym typeface="Wingdings" panose="05000000000000000000" pitchFamily="2" charset="2"/>
              </a:rPr>
              <a:t>identficiation</a:t>
            </a:r>
            <a:r>
              <a:rPr lang="en-US" dirty="0">
                <a:sym typeface="Wingdings" panose="05000000000000000000" pitchFamily="2" charset="2"/>
              </a:rPr>
              <a:t> need at least 2 focal planes</a:t>
            </a:r>
          </a:p>
          <a:p>
            <a:r>
              <a:rPr lang="en-US" dirty="0">
                <a:sym typeface="Wingdings" panose="05000000000000000000" pitchFamily="2" charset="2"/>
              </a:rPr>
              <a:t> x/y x2 and </a:t>
            </a:r>
            <a:r>
              <a:rPr lang="en-US" dirty="0" err="1">
                <a:sym typeface="Wingdings" panose="05000000000000000000" pitchFamily="2" charset="2"/>
              </a:rPr>
              <a:t>tof</a:t>
            </a:r>
            <a:r>
              <a:rPr lang="en-US" dirty="0">
                <a:sym typeface="Wingdings" panose="05000000000000000000" pitchFamily="2" charset="2"/>
              </a:rPr>
              <a:t> and Q(Z)</a:t>
            </a:r>
          </a:p>
          <a:p>
            <a:r>
              <a:rPr lang="en-US" dirty="0">
                <a:sym typeface="Wingdings" panose="05000000000000000000" pitchFamily="2" charset="2"/>
              </a:rPr>
              <a:t>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1499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49C04-A59D-4B1C-B615-5C53982D0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4EACCD-8865-473D-BA09-DD1CC6C33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3" r="1307"/>
          <a:stretch/>
        </p:blipFill>
        <p:spPr>
          <a:xfrm>
            <a:off x="1363970" y="980387"/>
            <a:ext cx="5977993" cy="39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93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E6503-79D2-4466-B939-9A048B3BC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main types, </a:t>
            </a:r>
            <a:r>
              <a:rPr lang="en-US" dirty="0" err="1"/>
              <a:t>experiement</a:t>
            </a:r>
            <a:r>
              <a:rPr lang="en-US" dirty="0"/>
              <a:t> side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7B304-7F51-4EF2-8445-69BBAAC92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Tracking detectors (X/Y for each plan, often 2 per focal plane)</a:t>
            </a:r>
          </a:p>
          <a:p>
            <a:r>
              <a:rPr lang="en-US" dirty="0"/>
              <a:t>time of flight </a:t>
            </a:r>
            <a:r>
              <a:rPr lang="en-US" dirty="0">
                <a:sym typeface="Wingdings" panose="05000000000000000000" pitchFamily="2" charset="2"/>
              </a:rPr>
              <a:t> plastics (scintillator detectors)</a:t>
            </a:r>
          </a:p>
          <a:p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dirty="0">
                <a:sym typeface="Wingdings" panose="05000000000000000000" pitchFamily="2" charset="2"/>
              </a:rPr>
              <a:t>E: Ionization chambers (MUSIC)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60DA4C-BABF-47B3-84BA-BAA6DC2A9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873" y="1675335"/>
            <a:ext cx="3462328" cy="285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52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E6503-79D2-4466-B939-9A048B3BC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main types, </a:t>
            </a:r>
            <a:r>
              <a:rPr lang="en-US" dirty="0" err="1"/>
              <a:t>experiement</a:t>
            </a:r>
            <a:r>
              <a:rPr lang="en-US" dirty="0"/>
              <a:t> side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7B304-7F51-4EF2-8445-69BBAAC92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Tracking detectors (X/Y for each plan, often 2 per focal plane)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A5A02C-36BC-4C39-9D20-37A8772F3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478" y="1534658"/>
            <a:ext cx="2402137" cy="18351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6A3AAD-006A-411B-BE25-759594F3A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884" y="3369852"/>
            <a:ext cx="1737379" cy="150749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AFBDFEE-743A-4223-9D97-EEAB8B5F809D}"/>
              </a:ext>
            </a:extLst>
          </p:cNvPr>
          <p:cNvCxnSpPr/>
          <p:nvPr/>
        </p:nvCxnSpPr>
        <p:spPr>
          <a:xfrm flipV="1">
            <a:off x="5922478" y="2174097"/>
            <a:ext cx="991133" cy="7225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2DBC369-9194-425D-ACE5-CA646E00E130}"/>
              </a:ext>
            </a:extLst>
          </p:cNvPr>
          <p:cNvSpPr/>
          <p:nvPr/>
        </p:nvSpPr>
        <p:spPr>
          <a:xfrm>
            <a:off x="6567055" y="2436268"/>
            <a:ext cx="57550" cy="332509"/>
          </a:xfrm>
          <a:prstGeom prst="triangle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8C34E77-1D91-4AE2-A6DF-396853B7E175}"/>
              </a:ext>
            </a:extLst>
          </p:cNvPr>
          <p:cNvSpPr/>
          <p:nvPr/>
        </p:nvSpPr>
        <p:spPr>
          <a:xfrm>
            <a:off x="6681087" y="2352075"/>
            <a:ext cx="57550" cy="332509"/>
          </a:xfrm>
          <a:prstGeom prst="triangle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B67F7DE-4E87-4E11-B84E-35875E88A822}"/>
              </a:ext>
            </a:extLst>
          </p:cNvPr>
          <p:cNvSpPr/>
          <p:nvPr/>
        </p:nvSpPr>
        <p:spPr>
          <a:xfrm>
            <a:off x="6764213" y="2282801"/>
            <a:ext cx="57550" cy="332509"/>
          </a:xfrm>
          <a:prstGeom prst="triangle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D876B42-C640-4F22-BAD5-B006AB3F3D01}"/>
              </a:ext>
            </a:extLst>
          </p:cNvPr>
          <p:cNvSpPr/>
          <p:nvPr/>
        </p:nvSpPr>
        <p:spPr>
          <a:xfrm>
            <a:off x="6629931" y="2364863"/>
            <a:ext cx="57550" cy="332509"/>
          </a:xfrm>
          <a:prstGeom prst="triangle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74CB249-9E8B-4AAA-9B60-CE5F9DC821B2}"/>
              </a:ext>
            </a:extLst>
          </p:cNvPr>
          <p:cNvSpPr/>
          <p:nvPr/>
        </p:nvSpPr>
        <p:spPr>
          <a:xfrm>
            <a:off x="6735438" y="2301983"/>
            <a:ext cx="57550" cy="332509"/>
          </a:xfrm>
          <a:prstGeom prst="triangle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FA275D-C459-484C-A098-90B80DB2FD8E}"/>
              </a:ext>
            </a:extLst>
          </p:cNvPr>
          <p:cNvSpPr txBox="1"/>
          <p:nvPr/>
        </p:nvSpPr>
        <p:spPr>
          <a:xfrm>
            <a:off x="959160" y="1618829"/>
            <a:ext cx="3608680" cy="203132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developed by Helsinki</a:t>
            </a:r>
          </a:p>
          <a:p>
            <a:pPr algn="l"/>
            <a:r>
              <a:rPr lang="en-US" dirty="0"/>
              <a:t>“drift chamber”  with a GEM stack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position event by event,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rate up to 1e6pps,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&lt;300 um resolution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Li to U 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9451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E6503-79D2-4466-B939-9A048B3BC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main types, </a:t>
            </a:r>
            <a:r>
              <a:rPr lang="en-US" dirty="0" err="1"/>
              <a:t>experiement</a:t>
            </a:r>
            <a:r>
              <a:rPr lang="en-US" dirty="0"/>
              <a:t> side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7B304-7F51-4EF2-8445-69BBAAC92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Tracking detectors (X/Y for each plan, often 2 per focal plane)</a:t>
            </a:r>
          </a:p>
          <a:p>
            <a:r>
              <a:rPr lang="en-US" dirty="0"/>
              <a:t>time of flight </a:t>
            </a:r>
            <a:r>
              <a:rPr lang="en-US" dirty="0">
                <a:sym typeface="Wingdings" panose="05000000000000000000" pitchFamily="2" charset="2"/>
              </a:rPr>
              <a:t> plastics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dirty="0">
                <a:sym typeface="Wingdings" panose="05000000000000000000" pitchFamily="2" charset="2"/>
              </a:rPr>
              <a:t>E: Ionization chambers (MUSIC)</a:t>
            </a:r>
          </a:p>
          <a:p>
            <a:endParaRPr lang="en-CA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968F86-86AD-4089-AEF5-603F548FD4D5}"/>
              </a:ext>
            </a:extLst>
          </p:cNvPr>
          <p:cNvGrpSpPr/>
          <p:nvPr/>
        </p:nvGrpSpPr>
        <p:grpSpPr>
          <a:xfrm>
            <a:off x="921332" y="2027027"/>
            <a:ext cx="2048832" cy="1163834"/>
            <a:chOff x="771234" y="2154915"/>
            <a:chExt cx="2048832" cy="116383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568DD77-3E19-495E-AA51-721D4CCFF0FC}"/>
                </a:ext>
              </a:extLst>
            </p:cNvPr>
            <p:cNvGrpSpPr/>
            <p:nvPr/>
          </p:nvGrpSpPr>
          <p:grpSpPr>
            <a:xfrm>
              <a:off x="771234" y="2154915"/>
              <a:ext cx="2048832" cy="1163834"/>
              <a:chOff x="1225237" y="1982214"/>
              <a:chExt cx="2048832" cy="116383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4EC61CC-EE16-49DB-BB36-E226FC5A53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2786" b="38755"/>
              <a:stretch/>
            </p:blipFill>
            <p:spPr>
              <a:xfrm>
                <a:off x="1483369" y="2154915"/>
                <a:ext cx="1790700" cy="991133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3FC569E-3F7A-4385-AE32-31BB270EF252}"/>
                  </a:ext>
                </a:extLst>
              </p:cNvPr>
              <p:cNvSpPr/>
              <p:nvPr/>
            </p:nvSpPr>
            <p:spPr>
              <a:xfrm rot="19935639">
                <a:off x="1225237" y="1982214"/>
                <a:ext cx="1220924" cy="6143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CA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4C90233-DE72-4C9A-B26D-15E531D13B7C}"/>
                </a:ext>
              </a:extLst>
            </p:cNvPr>
            <p:cNvSpPr/>
            <p:nvPr/>
          </p:nvSpPr>
          <p:spPr>
            <a:xfrm rot="19756181">
              <a:off x="2426211" y="2597772"/>
              <a:ext cx="338903" cy="301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CA"/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F590C64-C087-4E3C-B39F-EEC60DF7EF5D}"/>
              </a:ext>
            </a:extLst>
          </p:cNvPr>
          <p:cNvCxnSpPr>
            <a:cxnSpLocks/>
          </p:cNvCxnSpPr>
          <p:nvPr/>
        </p:nvCxnSpPr>
        <p:spPr>
          <a:xfrm>
            <a:off x="1032387" y="2064774"/>
            <a:ext cx="1864279" cy="9981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11876BB-8AA4-414D-BB38-B2CB04651F95}"/>
              </a:ext>
            </a:extLst>
          </p:cNvPr>
          <p:cNvSpPr/>
          <p:nvPr/>
        </p:nvSpPr>
        <p:spPr>
          <a:xfrm rot="3574470">
            <a:off x="1807200" y="2542198"/>
            <a:ext cx="129600" cy="420520"/>
          </a:xfrm>
          <a:prstGeom prst="triangle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B10DBBB-210B-49CF-9D17-80CDAD2C3F6D}"/>
              </a:ext>
            </a:extLst>
          </p:cNvPr>
          <p:cNvSpPr/>
          <p:nvPr/>
        </p:nvSpPr>
        <p:spPr>
          <a:xfrm rot="14955750">
            <a:off x="2103511" y="2396932"/>
            <a:ext cx="171665" cy="349578"/>
          </a:xfrm>
          <a:prstGeom prst="triangle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4065B6-D48C-4040-BF6C-B7A465D1D954}"/>
              </a:ext>
            </a:extLst>
          </p:cNvPr>
          <p:cNvSpPr txBox="1"/>
          <p:nvPr/>
        </p:nvSpPr>
        <p:spPr>
          <a:xfrm>
            <a:off x="4161600" y="1778189"/>
            <a:ext cx="4678525" cy="175432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Time of flight in spectrometer: 100 ns</a:t>
            </a:r>
            <a:endParaRPr lang="en-CA" dirty="0"/>
          </a:p>
          <a:p>
            <a:pPr algn="l"/>
            <a:r>
              <a:rPr lang="en-CA" dirty="0"/>
              <a:t>Light propagation time in plastic: 20 cm/ns</a:t>
            </a:r>
          </a:p>
          <a:p>
            <a:pPr algn="l"/>
            <a:r>
              <a:rPr lang="en-CA" dirty="0"/>
              <a:t>                                                   </a:t>
            </a:r>
            <a:r>
              <a:rPr lang="en-CA" dirty="0">
                <a:sym typeface="Wingdings" panose="05000000000000000000" pitchFamily="2" charset="2"/>
              </a:rPr>
              <a:t> up 2 ns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Difference in time of flight for ions</a:t>
            </a:r>
            <a:r>
              <a:rPr lang="en-US" dirty="0">
                <a:sym typeface="Wingdings" panose="05000000000000000000" pitchFamily="2" charset="2"/>
              </a:rPr>
              <a:t> &lt;50 </a:t>
            </a:r>
            <a:r>
              <a:rPr lang="en-US" dirty="0" err="1">
                <a:sym typeface="Wingdings" panose="05000000000000000000" pitchFamily="2" charset="2"/>
              </a:rPr>
              <a:t>ps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686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E6503-79D2-4466-B939-9A048B3BC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main types, </a:t>
            </a:r>
            <a:r>
              <a:rPr lang="en-US" dirty="0" err="1"/>
              <a:t>experiement</a:t>
            </a:r>
            <a:r>
              <a:rPr lang="en-US" dirty="0"/>
              <a:t> side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7B304-7F51-4EF2-8445-69BBAAC92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Tracking detectors (X/Y for each plan, often 2 per focal plane)</a:t>
            </a:r>
          </a:p>
          <a:p>
            <a:r>
              <a:rPr lang="en-US" dirty="0"/>
              <a:t>time of flight </a:t>
            </a:r>
            <a:r>
              <a:rPr lang="en-US" dirty="0">
                <a:sym typeface="Wingdings" panose="05000000000000000000" pitchFamily="2" charset="2"/>
              </a:rPr>
              <a:t> plastics</a:t>
            </a:r>
          </a:p>
          <a:p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dirty="0">
                <a:sym typeface="Wingdings" panose="05000000000000000000" pitchFamily="2" charset="2"/>
              </a:rPr>
              <a:t>E: Ionization chambers (MUSIC)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dirty="0">
                <a:sym typeface="Wingdings" panose="05000000000000000000" pitchFamily="2" charset="2"/>
              </a:rPr>
              <a:t>E  amount of electrons add correction from </a:t>
            </a:r>
          </a:p>
          <a:p>
            <a:pPr marL="300038" lvl="1" indent="0">
              <a:buNone/>
            </a:pPr>
            <a:r>
              <a:rPr lang="en-US" dirty="0">
                <a:sym typeface="Wingdings" panose="05000000000000000000" pitchFamily="2" charset="2"/>
              </a:rPr>
              <a:t>velocity  gives the Z </a:t>
            </a:r>
          </a:p>
          <a:p>
            <a:pPr marL="585788" lvl="1" indent="-285750"/>
            <a:r>
              <a:rPr lang="en-US" dirty="0">
                <a:sym typeface="Wingdings" panose="05000000000000000000" pitchFamily="2" charset="2"/>
              </a:rPr>
              <a:t>In practice measure Q, but if energy high enough Q=Z</a:t>
            </a: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8CB7C8-10DA-4113-B787-AAB540477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585" y="1998345"/>
            <a:ext cx="3810935" cy="253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B99720-BE2F-429B-A5CC-87B932FD460D}"/>
              </a:ext>
            </a:extLst>
          </p:cNvPr>
          <p:cNvSpPr txBox="1"/>
          <p:nvPr/>
        </p:nvSpPr>
        <p:spPr>
          <a:xfrm>
            <a:off x="5594400" y="4765704"/>
            <a:ext cx="184731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5D346E-C3A4-4521-BAA1-236BE582D8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07" t="5519"/>
          <a:stretch/>
        </p:blipFill>
        <p:spPr>
          <a:xfrm>
            <a:off x="5821095" y="4519128"/>
            <a:ext cx="3121425" cy="2465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ADF0C5-6236-44D0-B498-0B08BCDB11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" b="54909"/>
          <a:stretch/>
        </p:blipFill>
        <p:spPr>
          <a:xfrm>
            <a:off x="1764000" y="2150684"/>
            <a:ext cx="4015131" cy="128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52257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706</Words>
  <Application>Microsoft Office PowerPoint</Application>
  <PresentationFormat>On-screen Show (16:9)</PresentationFormat>
  <Paragraphs>120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Symbol</vt:lpstr>
      <vt:lpstr>Wingdings</vt:lpstr>
      <vt:lpstr>fair-gsi-folienmaster_2017_onering</vt:lpstr>
      <vt:lpstr>Super-FRS DAQ for detectors and diagnostics</vt:lpstr>
      <vt:lpstr>Super-FRS detectors</vt:lpstr>
      <vt:lpstr>Super-FRS detector suit – beam line</vt:lpstr>
      <vt:lpstr>Super-FRS “experiment”</vt:lpstr>
      <vt:lpstr>PowerPoint Presentation</vt:lpstr>
      <vt:lpstr>Detector main types, experiement side</vt:lpstr>
      <vt:lpstr>Detector main types, experiement side</vt:lpstr>
      <vt:lpstr>Detector main types, experiement side</vt:lpstr>
      <vt:lpstr>Detector main types, experiement side</vt:lpstr>
      <vt:lpstr>Conclusion</vt:lpstr>
      <vt:lpstr>Example </vt:lpstr>
      <vt:lpstr>Full identifciation</vt:lpstr>
      <vt:lpstr>Early science configuration</vt:lpstr>
      <vt:lpstr>DAQ request</vt:lpstr>
      <vt:lpstr>DAQ for experiment</vt:lpstr>
      <vt:lpstr>Example of event</vt:lpstr>
      <vt:lpstr>Example of DAQ for experiment and FRS</vt:lpstr>
      <vt:lpstr>Main point -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Super-FRS DAQ for detectors and diagnostics</dc:title>
  <dc:creator>Pietri, Stephane</dc:creator>
  <cp:lastModifiedBy>Pietri, Stephane</cp:lastModifiedBy>
  <cp:revision>23</cp:revision>
  <dcterms:created xsi:type="dcterms:W3CDTF">2024-11-06T16:54:02Z</dcterms:created>
  <dcterms:modified xsi:type="dcterms:W3CDTF">2024-11-10T16:22:47Z</dcterms:modified>
</cp:coreProperties>
</file>