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75" r:id="rId4"/>
    <p:sldId id="276" r:id="rId5"/>
    <p:sldId id="280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6666"/>
    <a:srgbClr val="FC9308"/>
    <a:srgbClr val="FDBB63"/>
    <a:srgbClr val="EAEAE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 varScale="1">
        <p:scale>
          <a:sx n="154" d="100"/>
          <a:sy n="154" d="100"/>
        </p:scale>
        <p:origin x="12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05.11.2024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05.11.2024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2024-11-11</a:t>
            </a:r>
            <a:endParaRPr lang="en-GB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Erika Kazantseva / Super-FRS: Ion optical layout and pitfalls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YYYY-MM-DD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YYYY-MM-DD</a:t>
            </a:r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737231" y="6552643"/>
            <a:ext cx="12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2024-11-11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146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Erika Kazantseva / Ion optical layout of SFRS</a:t>
            </a:r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767022" cy="779866"/>
          </a:xfrm>
        </p:spPr>
        <p:txBody>
          <a:bodyPr/>
          <a:lstStyle/>
          <a:p>
            <a:r>
              <a:rPr lang="de-DE" dirty="0"/>
              <a:t>Super-FRS: </a:t>
            </a:r>
            <a:r>
              <a:rPr lang="de-DE" dirty="0" err="1"/>
              <a:t>ion-optical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and </a:t>
            </a:r>
            <a:r>
              <a:rPr lang="de-DE" dirty="0" err="1"/>
              <a:t>pitfalls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29"/>
            <a:ext cx="6400800" cy="938295"/>
          </a:xfrm>
        </p:spPr>
        <p:txBody>
          <a:bodyPr>
            <a:normAutofit/>
          </a:bodyPr>
          <a:lstStyle/>
          <a:p>
            <a:r>
              <a:rPr lang="en-GB" sz="1600" dirty="0"/>
              <a:t>Erika Kazantseva, work package leader SFRS Beam dynamics</a:t>
            </a:r>
          </a:p>
          <a:p>
            <a:r>
              <a:rPr lang="en-US" sz="16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SFRS Workshop: control needs, operation concept, 11.11.2024.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5D1209-5BB7-477E-A786-ECE1A4BDB768}"/>
              </a:ext>
            </a:extLst>
          </p:cNvPr>
          <p:cNvGrpSpPr/>
          <p:nvPr/>
        </p:nvGrpSpPr>
        <p:grpSpPr>
          <a:xfrm>
            <a:off x="817120" y="1486678"/>
            <a:ext cx="8320660" cy="5112440"/>
            <a:chOff x="817120" y="1486678"/>
            <a:chExt cx="8320660" cy="51124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0" y="1807984"/>
              <a:ext cx="8305210" cy="479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0FAB37BB-F7FC-4A28-96C3-636E7DF690E4}"/>
                </a:ext>
              </a:extLst>
            </p:cNvPr>
            <p:cNvSpPr/>
            <p:nvPr/>
          </p:nvSpPr>
          <p:spPr>
            <a:xfrm>
              <a:off x="6071118" y="1486678"/>
              <a:ext cx="3066662" cy="2575249"/>
            </a:xfrm>
            <a:custGeom>
              <a:avLst/>
              <a:gdLst>
                <a:gd name="connsiteX0" fmla="*/ 2500604 w 3066662"/>
                <a:gd name="connsiteY0" fmla="*/ 0 h 2575249"/>
                <a:gd name="connsiteX1" fmla="*/ 2500604 w 3066662"/>
                <a:gd name="connsiteY1" fmla="*/ 0 h 2575249"/>
                <a:gd name="connsiteX2" fmla="*/ 1088572 w 3066662"/>
                <a:gd name="connsiteY2" fmla="*/ 267477 h 2575249"/>
                <a:gd name="connsiteX3" fmla="*/ 0 w 3066662"/>
                <a:gd name="connsiteY3" fmla="*/ 1623526 h 2575249"/>
                <a:gd name="connsiteX4" fmla="*/ 49764 w 3066662"/>
                <a:gd name="connsiteY4" fmla="*/ 2401077 h 2575249"/>
                <a:gd name="connsiteX5" fmla="*/ 510074 w 3066662"/>
                <a:gd name="connsiteY5" fmla="*/ 2537926 h 2575249"/>
                <a:gd name="connsiteX6" fmla="*/ 665584 w 3066662"/>
                <a:gd name="connsiteY6" fmla="*/ 2575249 h 2575249"/>
                <a:gd name="connsiteX7" fmla="*/ 1679511 w 3066662"/>
                <a:gd name="connsiteY7" fmla="*/ 2413518 h 2575249"/>
                <a:gd name="connsiteX8" fmla="*/ 2948474 w 3066662"/>
                <a:gd name="connsiteY8" fmla="*/ 1872342 h 2575249"/>
                <a:gd name="connsiteX9" fmla="*/ 3060441 w 3066662"/>
                <a:gd name="connsiteY9" fmla="*/ 1754155 h 2575249"/>
                <a:gd name="connsiteX10" fmla="*/ 3066662 w 3066662"/>
                <a:gd name="connsiteY10" fmla="*/ 273698 h 2575249"/>
                <a:gd name="connsiteX11" fmla="*/ 2500604 w 3066662"/>
                <a:gd name="connsiteY11" fmla="*/ 0 h 25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6662" h="2575249">
                  <a:moveTo>
                    <a:pt x="2500604" y="0"/>
                  </a:moveTo>
                  <a:lnTo>
                    <a:pt x="2500604" y="0"/>
                  </a:lnTo>
                  <a:lnTo>
                    <a:pt x="1088572" y="267477"/>
                  </a:lnTo>
                  <a:lnTo>
                    <a:pt x="0" y="1623526"/>
                  </a:lnTo>
                  <a:lnTo>
                    <a:pt x="49764" y="2401077"/>
                  </a:lnTo>
                  <a:lnTo>
                    <a:pt x="510074" y="2537926"/>
                  </a:lnTo>
                  <a:lnTo>
                    <a:pt x="665584" y="2575249"/>
                  </a:lnTo>
                  <a:lnTo>
                    <a:pt x="1679511" y="2413518"/>
                  </a:lnTo>
                  <a:lnTo>
                    <a:pt x="2948474" y="1872342"/>
                  </a:lnTo>
                  <a:lnTo>
                    <a:pt x="3060441" y="1754155"/>
                  </a:lnTo>
                  <a:cubicBezTo>
                    <a:pt x="3062515" y="1260669"/>
                    <a:pt x="3064588" y="767184"/>
                    <a:pt x="3066662" y="273698"/>
                  </a:cubicBezTo>
                  <a:lnTo>
                    <a:pt x="2500604" y="0"/>
                  </a:ln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4E0FB89-5A7F-4A26-89F2-AC2983F22FFC}"/>
                </a:ext>
              </a:extLst>
            </p:cNvPr>
            <p:cNvSpPr/>
            <p:nvPr/>
          </p:nvSpPr>
          <p:spPr>
            <a:xfrm>
              <a:off x="5892719" y="4409854"/>
              <a:ext cx="2848948" cy="833798"/>
            </a:xfrm>
            <a:custGeom>
              <a:avLst/>
              <a:gdLst>
                <a:gd name="connsiteX0" fmla="*/ 2500604 w 3066662"/>
                <a:gd name="connsiteY0" fmla="*/ 0 h 2575249"/>
                <a:gd name="connsiteX1" fmla="*/ 2500604 w 3066662"/>
                <a:gd name="connsiteY1" fmla="*/ 0 h 2575249"/>
                <a:gd name="connsiteX2" fmla="*/ 1088572 w 3066662"/>
                <a:gd name="connsiteY2" fmla="*/ 267477 h 2575249"/>
                <a:gd name="connsiteX3" fmla="*/ 0 w 3066662"/>
                <a:gd name="connsiteY3" fmla="*/ 1623526 h 2575249"/>
                <a:gd name="connsiteX4" fmla="*/ 49764 w 3066662"/>
                <a:gd name="connsiteY4" fmla="*/ 2401077 h 2575249"/>
                <a:gd name="connsiteX5" fmla="*/ 510074 w 3066662"/>
                <a:gd name="connsiteY5" fmla="*/ 2537926 h 2575249"/>
                <a:gd name="connsiteX6" fmla="*/ 665584 w 3066662"/>
                <a:gd name="connsiteY6" fmla="*/ 2575249 h 2575249"/>
                <a:gd name="connsiteX7" fmla="*/ 1679511 w 3066662"/>
                <a:gd name="connsiteY7" fmla="*/ 2413518 h 2575249"/>
                <a:gd name="connsiteX8" fmla="*/ 2948474 w 3066662"/>
                <a:gd name="connsiteY8" fmla="*/ 1872342 h 2575249"/>
                <a:gd name="connsiteX9" fmla="*/ 3060441 w 3066662"/>
                <a:gd name="connsiteY9" fmla="*/ 1754155 h 2575249"/>
                <a:gd name="connsiteX10" fmla="*/ 3066662 w 3066662"/>
                <a:gd name="connsiteY10" fmla="*/ 273698 h 2575249"/>
                <a:gd name="connsiteX11" fmla="*/ 2500604 w 3066662"/>
                <a:gd name="connsiteY11" fmla="*/ 0 h 2575249"/>
                <a:gd name="connsiteX0" fmla="*/ 2550368 w 3116426"/>
                <a:gd name="connsiteY0" fmla="*/ 0 h 2575249"/>
                <a:gd name="connsiteX1" fmla="*/ 2550368 w 3116426"/>
                <a:gd name="connsiteY1" fmla="*/ 0 h 2575249"/>
                <a:gd name="connsiteX2" fmla="*/ 1138336 w 3116426"/>
                <a:gd name="connsiteY2" fmla="*/ 267477 h 2575249"/>
                <a:gd name="connsiteX3" fmla="*/ 0 w 3116426"/>
                <a:gd name="connsiteY3" fmla="*/ 839755 h 2575249"/>
                <a:gd name="connsiteX4" fmla="*/ 99528 w 3116426"/>
                <a:gd name="connsiteY4" fmla="*/ 2401077 h 2575249"/>
                <a:gd name="connsiteX5" fmla="*/ 559838 w 3116426"/>
                <a:gd name="connsiteY5" fmla="*/ 2537926 h 2575249"/>
                <a:gd name="connsiteX6" fmla="*/ 715348 w 3116426"/>
                <a:gd name="connsiteY6" fmla="*/ 2575249 h 2575249"/>
                <a:gd name="connsiteX7" fmla="*/ 1729275 w 3116426"/>
                <a:gd name="connsiteY7" fmla="*/ 2413518 h 2575249"/>
                <a:gd name="connsiteX8" fmla="*/ 2998238 w 3116426"/>
                <a:gd name="connsiteY8" fmla="*/ 1872342 h 2575249"/>
                <a:gd name="connsiteX9" fmla="*/ 3110205 w 3116426"/>
                <a:gd name="connsiteY9" fmla="*/ 1754155 h 2575249"/>
                <a:gd name="connsiteX10" fmla="*/ 3116426 w 3116426"/>
                <a:gd name="connsiteY10" fmla="*/ 273698 h 2575249"/>
                <a:gd name="connsiteX11" fmla="*/ 2550368 w 3116426"/>
                <a:gd name="connsiteY11" fmla="*/ 0 h 2575249"/>
                <a:gd name="connsiteX0" fmla="*/ 2550368 w 3116426"/>
                <a:gd name="connsiteY0" fmla="*/ 0 h 2575249"/>
                <a:gd name="connsiteX1" fmla="*/ 2550368 w 3116426"/>
                <a:gd name="connsiteY1" fmla="*/ 0 h 2575249"/>
                <a:gd name="connsiteX2" fmla="*/ 317243 w 3116426"/>
                <a:gd name="connsiteY2" fmla="*/ 752668 h 2575249"/>
                <a:gd name="connsiteX3" fmla="*/ 0 w 3116426"/>
                <a:gd name="connsiteY3" fmla="*/ 839755 h 2575249"/>
                <a:gd name="connsiteX4" fmla="*/ 99528 w 3116426"/>
                <a:gd name="connsiteY4" fmla="*/ 2401077 h 2575249"/>
                <a:gd name="connsiteX5" fmla="*/ 559838 w 3116426"/>
                <a:gd name="connsiteY5" fmla="*/ 2537926 h 2575249"/>
                <a:gd name="connsiteX6" fmla="*/ 715348 w 3116426"/>
                <a:gd name="connsiteY6" fmla="*/ 2575249 h 2575249"/>
                <a:gd name="connsiteX7" fmla="*/ 1729275 w 3116426"/>
                <a:gd name="connsiteY7" fmla="*/ 2413518 h 2575249"/>
                <a:gd name="connsiteX8" fmla="*/ 2998238 w 3116426"/>
                <a:gd name="connsiteY8" fmla="*/ 1872342 h 2575249"/>
                <a:gd name="connsiteX9" fmla="*/ 3110205 w 3116426"/>
                <a:gd name="connsiteY9" fmla="*/ 1754155 h 2575249"/>
                <a:gd name="connsiteX10" fmla="*/ 3116426 w 3116426"/>
                <a:gd name="connsiteY10" fmla="*/ 273698 h 2575249"/>
                <a:gd name="connsiteX11" fmla="*/ 2550368 w 3116426"/>
                <a:gd name="connsiteY11" fmla="*/ 0 h 2575249"/>
                <a:gd name="connsiteX0" fmla="*/ 2401079 w 3116426"/>
                <a:gd name="connsiteY0" fmla="*/ 1038808 h 2575249"/>
                <a:gd name="connsiteX1" fmla="*/ 2550368 w 3116426"/>
                <a:gd name="connsiteY1" fmla="*/ 0 h 2575249"/>
                <a:gd name="connsiteX2" fmla="*/ 317243 w 3116426"/>
                <a:gd name="connsiteY2" fmla="*/ 752668 h 2575249"/>
                <a:gd name="connsiteX3" fmla="*/ 0 w 3116426"/>
                <a:gd name="connsiteY3" fmla="*/ 839755 h 2575249"/>
                <a:gd name="connsiteX4" fmla="*/ 99528 w 3116426"/>
                <a:gd name="connsiteY4" fmla="*/ 2401077 h 2575249"/>
                <a:gd name="connsiteX5" fmla="*/ 559838 w 3116426"/>
                <a:gd name="connsiteY5" fmla="*/ 2537926 h 2575249"/>
                <a:gd name="connsiteX6" fmla="*/ 715348 w 3116426"/>
                <a:gd name="connsiteY6" fmla="*/ 2575249 h 2575249"/>
                <a:gd name="connsiteX7" fmla="*/ 1729275 w 3116426"/>
                <a:gd name="connsiteY7" fmla="*/ 2413518 h 2575249"/>
                <a:gd name="connsiteX8" fmla="*/ 2998238 w 3116426"/>
                <a:gd name="connsiteY8" fmla="*/ 1872342 h 2575249"/>
                <a:gd name="connsiteX9" fmla="*/ 3110205 w 3116426"/>
                <a:gd name="connsiteY9" fmla="*/ 1754155 h 2575249"/>
                <a:gd name="connsiteX10" fmla="*/ 3116426 w 3116426"/>
                <a:gd name="connsiteY10" fmla="*/ 273698 h 2575249"/>
                <a:gd name="connsiteX11" fmla="*/ 2401079 w 3116426"/>
                <a:gd name="connsiteY11" fmla="*/ 1038808 h 2575249"/>
                <a:gd name="connsiteX0" fmla="*/ 2401079 w 3116426"/>
                <a:gd name="connsiteY0" fmla="*/ 765110 h 2301551"/>
                <a:gd name="connsiteX1" fmla="*/ 1094792 w 3116426"/>
                <a:gd name="connsiteY1" fmla="*/ 491413 h 2301551"/>
                <a:gd name="connsiteX2" fmla="*/ 317243 w 3116426"/>
                <a:gd name="connsiteY2" fmla="*/ 478970 h 2301551"/>
                <a:gd name="connsiteX3" fmla="*/ 0 w 3116426"/>
                <a:gd name="connsiteY3" fmla="*/ 566057 h 2301551"/>
                <a:gd name="connsiteX4" fmla="*/ 99528 w 3116426"/>
                <a:gd name="connsiteY4" fmla="*/ 2127379 h 2301551"/>
                <a:gd name="connsiteX5" fmla="*/ 559838 w 3116426"/>
                <a:gd name="connsiteY5" fmla="*/ 2264228 h 2301551"/>
                <a:gd name="connsiteX6" fmla="*/ 715348 w 3116426"/>
                <a:gd name="connsiteY6" fmla="*/ 2301551 h 2301551"/>
                <a:gd name="connsiteX7" fmla="*/ 1729275 w 3116426"/>
                <a:gd name="connsiteY7" fmla="*/ 2139820 h 2301551"/>
                <a:gd name="connsiteX8" fmla="*/ 2998238 w 3116426"/>
                <a:gd name="connsiteY8" fmla="*/ 1598644 h 2301551"/>
                <a:gd name="connsiteX9" fmla="*/ 3110205 w 3116426"/>
                <a:gd name="connsiteY9" fmla="*/ 1480457 h 2301551"/>
                <a:gd name="connsiteX10" fmla="*/ 3116426 w 3116426"/>
                <a:gd name="connsiteY10" fmla="*/ 0 h 2301551"/>
                <a:gd name="connsiteX11" fmla="*/ 2401079 w 3116426"/>
                <a:gd name="connsiteY11" fmla="*/ 765110 h 2301551"/>
                <a:gd name="connsiteX0" fmla="*/ 2276671 w 3116426"/>
                <a:gd name="connsiteY0" fmla="*/ 864637 h 2301551"/>
                <a:gd name="connsiteX1" fmla="*/ 1094792 w 3116426"/>
                <a:gd name="connsiteY1" fmla="*/ 491413 h 2301551"/>
                <a:gd name="connsiteX2" fmla="*/ 317243 w 3116426"/>
                <a:gd name="connsiteY2" fmla="*/ 478970 h 2301551"/>
                <a:gd name="connsiteX3" fmla="*/ 0 w 3116426"/>
                <a:gd name="connsiteY3" fmla="*/ 566057 h 2301551"/>
                <a:gd name="connsiteX4" fmla="*/ 99528 w 3116426"/>
                <a:gd name="connsiteY4" fmla="*/ 2127379 h 2301551"/>
                <a:gd name="connsiteX5" fmla="*/ 559838 w 3116426"/>
                <a:gd name="connsiteY5" fmla="*/ 2264228 h 2301551"/>
                <a:gd name="connsiteX6" fmla="*/ 715348 w 3116426"/>
                <a:gd name="connsiteY6" fmla="*/ 2301551 h 2301551"/>
                <a:gd name="connsiteX7" fmla="*/ 1729275 w 3116426"/>
                <a:gd name="connsiteY7" fmla="*/ 2139820 h 2301551"/>
                <a:gd name="connsiteX8" fmla="*/ 2998238 w 3116426"/>
                <a:gd name="connsiteY8" fmla="*/ 1598644 h 2301551"/>
                <a:gd name="connsiteX9" fmla="*/ 3110205 w 3116426"/>
                <a:gd name="connsiteY9" fmla="*/ 1480457 h 2301551"/>
                <a:gd name="connsiteX10" fmla="*/ 3116426 w 3116426"/>
                <a:gd name="connsiteY10" fmla="*/ 0 h 2301551"/>
                <a:gd name="connsiteX11" fmla="*/ 2276671 w 3116426"/>
                <a:gd name="connsiteY11" fmla="*/ 864637 h 2301551"/>
                <a:gd name="connsiteX0" fmla="*/ 2276671 w 3110217"/>
                <a:gd name="connsiteY0" fmla="*/ 385667 h 1822581"/>
                <a:gd name="connsiteX1" fmla="*/ 1094792 w 3110217"/>
                <a:gd name="connsiteY1" fmla="*/ 12443 h 1822581"/>
                <a:gd name="connsiteX2" fmla="*/ 317243 w 3110217"/>
                <a:gd name="connsiteY2" fmla="*/ 0 h 1822581"/>
                <a:gd name="connsiteX3" fmla="*/ 0 w 3110217"/>
                <a:gd name="connsiteY3" fmla="*/ 87087 h 1822581"/>
                <a:gd name="connsiteX4" fmla="*/ 99528 w 3110217"/>
                <a:gd name="connsiteY4" fmla="*/ 1648409 h 1822581"/>
                <a:gd name="connsiteX5" fmla="*/ 559838 w 3110217"/>
                <a:gd name="connsiteY5" fmla="*/ 1785258 h 1822581"/>
                <a:gd name="connsiteX6" fmla="*/ 715348 w 3110217"/>
                <a:gd name="connsiteY6" fmla="*/ 1822581 h 1822581"/>
                <a:gd name="connsiteX7" fmla="*/ 1729275 w 3110217"/>
                <a:gd name="connsiteY7" fmla="*/ 1660850 h 1822581"/>
                <a:gd name="connsiteX8" fmla="*/ 2998238 w 3110217"/>
                <a:gd name="connsiteY8" fmla="*/ 1119674 h 1822581"/>
                <a:gd name="connsiteX9" fmla="*/ 3110205 w 3110217"/>
                <a:gd name="connsiteY9" fmla="*/ 1001487 h 1822581"/>
                <a:gd name="connsiteX10" fmla="*/ 2848948 w 3110217"/>
                <a:gd name="connsiteY10" fmla="*/ 267479 h 1822581"/>
                <a:gd name="connsiteX11" fmla="*/ 2276671 w 3110217"/>
                <a:gd name="connsiteY11" fmla="*/ 385667 h 1822581"/>
                <a:gd name="connsiteX0" fmla="*/ 2276671 w 2998238"/>
                <a:gd name="connsiteY0" fmla="*/ 385667 h 1822581"/>
                <a:gd name="connsiteX1" fmla="*/ 1094792 w 2998238"/>
                <a:gd name="connsiteY1" fmla="*/ 12443 h 1822581"/>
                <a:gd name="connsiteX2" fmla="*/ 317243 w 2998238"/>
                <a:gd name="connsiteY2" fmla="*/ 0 h 1822581"/>
                <a:gd name="connsiteX3" fmla="*/ 0 w 2998238"/>
                <a:gd name="connsiteY3" fmla="*/ 87087 h 1822581"/>
                <a:gd name="connsiteX4" fmla="*/ 99528 w 2998238"/>
                <a:gd name="connsiteY4" fmla="*/ 1648409 h 1822581"/>
                <a:gd name="connsiteX5" fmla="*/ 559838 w 2998238"/>
                <a:gd name="connsiteY5" fmla="*/ 1785258 h 1822581"/>
                <a:gd name="connsiteX6" fmla="*/ 715348 w 2998238"/>
                <a:gd name="connsiteY6" fmla="*/ 1822581 h 1822581"/>
                <a:gd name="connsiteX7" fmla="*/ 1729275 w 2998238"/>
                <a:gd name="connsiteY7" fmla="*/ 1660850 h 1822581"/>
                <a:gd name="connsiteX8" fmla="*/ 2998238 w 2998238"/>
                <a:gd name="connsiteY8" fmla="*/ 1119674 h 1822581"/>
                <a:gd name="connsiteX9" fmla="*/ 2693438 w 2998238"/>
                <a:gd name="connsiteY9" fmla="*/ 684246 h 1822581"/>
                <a:gd name="connsiteX10" fmla="*/ 2848948 w 2998238"/>
                <a:gd name="connsiteY10" fmla="*/ 267479 h 1822581"/>
                <a:gd name="connsiteX11" fmla="*/ 2276671 w 2998238"/>
                <a:gd name="connsiteY11" fmla="*/ 385667 h 1822581"/>
                <a:gd name="connsiteX0" fmla="*/ 2276671 w 2998238"/>
                <a:gd name="connsiteY0" fmla="*/ 385667 h 1822581"/>
                <a:gd name="connsiteX1" fmla="*/ 1094792 w 2998238"/>
                <a:gd name="connsiteY1" fmla="*/ 12443 h 1822581"/>
                <a:gd name="connsiteX2" fmla="*/ 317243 w 2998238"/>
                <a:gd name="connsiteY2" fmla="*/ 0 h 1822581"/>
                <a:gd name="connsiteX3" fmla="*/ 0 w 2998238"/>
                <a:gd name="connsiteY3" fmla="*/ 87087 h 1822581"/>
                <a:gd name="connsiteX4" fmla="*/ 99528 w 2998238"/>
                <a:gd name="connsiteY4" fmla="*/ 1648409 h 1822581"/>
                <a:gd name="connsiteX5" fmla="*/ 559838 w 2998238"/>
                <a:gd name="connsiteY5" fmla="*/ 1785258 h 1822581"/>
                <a:gd name="connsiteX6" fmla="*/ 715348 w 2998238"/>
                <a:gd name="connsiteY6" fmla="*/ 1822581 h 1822581"/>
                <a:gd name="connsiteX7" fmla="*/ 1729275 w 2998238"/>
                <a:gd name="connsiteY7" fmla="*/ 1660850 h 1822581"/>
                <a:gd name="connsiteX8" fmla="*/ 2998238 w 2998238"/>
                <a:gd name="connsiteY8" fmla="*/ 1119674 h 1822581"/>
                <a:gd name="connsiteX9" fmla="*/ 2693438 w 2998238"/>
                <a:gd name="connsiteY9" fmla="*/ 684246 h 1822581"/>
                <a:gd name="connsiteX10" fmla="*/ 2848948 w 2998238"/>
                <a:gd name="connsiteY10" fmla="*/ 267479 h 1822581"/>
                <a:gd name="connsiteX11" fmla="*/ 2276671 w 2998238"/>
                <a:gd name="connsiteY11" fmla="*/ 385667 h 1822581"/>
                <a:gd name="connsiteX0" fmla="*/ 2276671 w 2998238"/>
                <a:gd name="connsiteY0" fmla="*/ 385667 h 1822581"/>
                <a:gd name="connsiteX1" fmla="*/ 1094792 w 2998238"/>
                <a:gd name="connsiteY1" fmla="*/ 12443 h 1822581"/>
                <a:gd name="connsiteX2" fmla="*/ 317243 w 2998238"/>
                <a:gd name="connsiteY2" fmla="*/ 0 h 1822581"/>
                <a:gd name="connsiteX3" fmla="*/ 0 w 2998238"/>
                <a:gd name="connsiteY3" fmla="*/ 87087 h 1822581"/>
                <a:gd name="connsiteX4" fmla="*/ 99528 w 2998238"/>
                <a:gd name="connsiteY4" fmla="*/ 1648409 h 1822581"/>
                <a:gd name="connsiteX5" fmla="*/ 559838 w 2998238"/>
                <a:gd name="connsiteY5" fmla="*/ 1785258 h 1822581"/>
                <a:gd name="connsiteX6" fmla="*/ 715348 w 2998238"/>
                <a:gd name="connsiteY6" fmla="*/ 1822581 h 1822581"/>
                <a:gd name="connsiteX7" fmla="*/ 1729275 w 2998238"/>
                <a:gd name="connsiteY7" fmla="*/ 1660850 h 1822581"/>
                <a:gd name="connsiteX8" fmla="*/ 2998238 w 2998238"/>
                <a:gd name="connsiteY8" fmla="*/ 1119674 h 1822581"/>
                <a:gd name="connsiteX9" fmla="*/ 2693438 w 2998238"/>
                <a:gd name="connsiteY9" fmla="*/ 684246 h 1822581"/>
                <a:gd name="connsiteX10" fmla="*/ 2848948 w 2998238"/>
                <a:gd name="connsiteY10" fmla="*/ 267479 h 1822581"/>
                <a:gd name="connsiteX11" fmla="*/ 2276671 w 2998238"/>
                <a:gd name="connsiteY11" fmla="*/ 385667 h 1822581"/>
                <a:gd name="connsiteX0" fmla="*/ 2276671 w 2848948"/>
                <a:gd name="connsiteY0" fmla="*/ 385667 h 1822581"/>
                <a:gd name="connsiteX1" fmla="*/ 1094792 w 2848948"/>
                <a:gd name="connsiteY1" fmla="*/ 12443 h 1822581"/>
                <a:gd name="connsiteX2" fmla="*/ 317243 w 2848948"/>
                <a:gd name="connsiteY2" fmla="*/ 0 h 1822581"/>
                <a:gd name="connsiteX3" fmla="*/ 0 w 2848948"/>
                <a:gd name="connsiteY3" fmla="*/ 87087 h 1822581"/>
                <a:gd name="connsiteX4" fmla="*/ 99528 w 2848948"/>
                <a:gd name="connsiteY4" fmla="*/ 1648409 h 1822581"/>
                <a:gd name="connsiteX5" fmla="*/ 559838 w 2848948"/>
                <a:gd name="connsiteY5" fmla="*/ 1785258 h 1822581"/>
                <a:gd name="connsiteX6" fmla="*/ 715348 w 2848948"/>
                <a:gd name="connsiteY6" fmla="*/ 1822581 h 1822581"/>
                <a:gd name="connsiteX7" fmla="*/ 1729275 w 2848948"/>
                <a:gd name="connsiteY7" fmla="*/ 1660850 h 1822581"/>
                <a:gd name="connsiteX8" fmla="*/ 2705879 w 2848948"/>
                <a:gd name="connsiteY8" fmla="*/ 684246 h 1822581"/>
                <a:gd name="connsiteX9" fmla="*/ 2693438 w 2848948"/>
                <a:gd name="connsiteY9" fmla="*/ 684246 h 1822581"/>
                <a:gd name="connsiteX10" fmla="*/ 2848948 w 2848948"/>
                <a:gd name="connsiteY10" fmla="*/ 267479 h 1822581"/>
                <a:gd name="connsiteX11" fmla="*/ 2276671 w 2848948"/>
                <a:gd name="connsiteY11" fmla="*/ 385667 h 1822581"/>
                <a:gd name="connsiteX0" fmla="*/ 2276671 w 2848948"/>
                <a:gd name="connsiteY0" fmla="*/ 385667 h 1822581"/>
                <a:gd name="connsiteX1" fmla="*/ 1094792 w 2848948"/>
                <a:gd name="connsiteY1" fmla="*/ 12443 h 1822581"/>
                <a:gd name="connsiteX2" fmla="*/ 317243 w 2848948"/>
                <a:gd name="connsiteY2" fmla="*/ 0 h 1822581"/>
                <a:gd name="connsiteX3" fmla="*/ 0 w 2848948"/>
                <a:gd name="connsiteY3" fmla="*/ 87087 h 1822581"/>
                <a:gd name="connsiteX4" fmla="*/ 99528 w 2848948"/>
                <a:gd name="connsiteY4" fmla="*/ 1648409 h 1822581"/>
                <a:gd name="connsiteX5" fmla="*/ 559838 w 2848948"/>
                <a:gd name="connsiteY5" fmla="*/ 1785258 h 1822581"/>
                <a:gd name="connsiteX6" fmla="*/ 715348 w 2848948"/>
                <a:gd name="connsiteY6" fmla="*/ 1822581 h 1822581"/>
                <a:gd name="connsiteX7" fmla="*/ 1729275 w 2848948"/>
                <a:gd name="connsiteY7" fmla="*/ 1660850 h 1822581"/>
                <a:gd name="connsiteX8" fmla="*/ 2705879 w 2848948"/>
                <a:gd name="connsiteY8" fmla="*/ 684246 h 1822581"/>
                <a:gd name="connsiteX9" fmla="*/ 2693438 w 2848948"/>
                <a:gd name="connsiteY9" fmla="*/ 684246 h 1822581"/>
                <a:gd name="connsiteX10" fmla="*/ 2848948 w 2848948"/>
                <a:gd name="connsiteY10" fmla="*/ 267479 h 1822581"/>
                <a:gd name="connsiteX11" fmla="*/ 2276671 w 2848948"/>
                <a:gd name="connsiteY11" fmla="*/ 385667 h 1822581"/>
                <a:gd name="connsiteX0" fmla="*/ 2276671 w 2848948"/>
                <a:gd name="connsiteY0" fmla="*/ 385667 h 1822581"/>
                <a:gd name="connsiteX1" fmla="*/ 1094792 w 2848948"/>
                <a:gd name="connsiteY1" fmla="*/ 12443 h 1822581"/>
                <a:gd name="connsiteX2" fmla="*/ 317243 w 2848948"/>
                <a:gd name="connsiteY2" fmla="*/ 0 h 1822581"/>
                <a:gd name="connsiteX3" fmla="*/ 0 w 2848948"/>
                <a:gd name="connsiteY3" fmla="*/ 87087 h 1822581"/>
                <a:gd name="connsiteX4" fmla="*/ 99528 w 2848948"/>
                <a:gd name="connsiteY4" fmla="*/ 1648409 h 1822581"/>
                <a:gd name="connsiteX5" fmla="*/ 559838 w 2848948"/>
                <a:gd name="connsiteY5" fmla="*/ 1785258 h 1822581"/>
                <a:gd name="connsiteX6" fmla="*/ 715348 w 2848948"/>
                <a:gd name="connsiteY6" fmla="*/ 1822581 h 1822581"/>
                <a:gd name="connsiteX7" fmla="*/ 1579985 w 2848948"/>
                <a:gd name="connsiteY7" fmla="*/ 833536 h 1822581"/>
                <a:gd name="connsiteX8" fmla="*/ 2705879 w 2848948"/>
                <a:gd name="connsiteY8" fmla="*/ 684246 h 1822581"/>
                <a:gd name="connsiteX9" fmla="*/ 2693438 w 2848948"/>
                <a:gd name="connsiteY9" fmla="*/ 684246 h 1822581"/>
                <a:gd name="connsiteX10" fmla="*/ 2848948 w 2848948"/>
                <a:gd name="connsiteY10" fmla="*/ 267479 h 1822581"/>
                <a:gd name="connsiteX11" fmla="*/ 2276671 w 2848948"/>
                <a:gd name="connsiteY11" fmla="*/ 385667 h 1822581"/>
                <a:gd name="connsiteX0" fmla="*/ 2276671 w 2848948"/>
                <a:gd name="connsiteY0" fmla="*/ 385667 h 1822581"/>
                <a:gd name="connsiteX1" fmla="*/ 1094792 w 2848948"/>
                <a:gd name="connsiteY1" fmla="*/ 12443 h 1822581"/>
                <a:gd name="connsiteX2" fmla="*/ 317243 w 2848948"/>
                <a:gd name="connsiteY2" fmla="*/ 0 h 1822581"/>
                <a:gd name="connsiteX3" fmla="*/ 0 w 2848948"/>
                <a:gd name="connsiteY3" fmla="*/ 87087 h 1822581"/>
                <a:gd name="connsiteX4" fmla="*/ 99528 w 2848948"/>
                <a:gd name="connsiteY4" fmla="*/ 1648409 h 1822581"/>
                <a:gd name="connsiteX5" fmla="*/ 559838 w 2848948"/>
                <a:gd name="connsiteY5" fmla="*/ 1785258 h 1822581"/>
                <a:gd name="connsiteX6" fmla="*/ 715348 w 2848948"/>
                <a:gd name="connsiteY6" fmla="*/ 1822581 h 1822581"/>
                <a:gd name="connsiteX7" fmla="*/ 1579985 w 2848948"/>
                <a:gd name="connsiteY7" fmla="*/ 833536 h 1822581"/>
                <a:gd name="connsiteX8" fmla="*/ 2705879 w 2848948"/>
                <a:gd name="connsiteY8" fmla="*/ 684246 h 1822581"/>
                <a:gd name="connsiteX9" fmla="*/ 2693438 w 2848948"/>
                <a:gd name="connsiteY9" fmla="*/ 684246 h 1822581"/>
                <a:gd name="connsiteX10" fmla="*/ 2848948 w 2848948"/>
                <a:gd name="connsiteY10" fmla="*/ 267479 h 1822581"/>
                <a:gd name="connsiteX11" fmla="*/ 2276671 w 2848948"/>
                <a:gd name="connsiteY11" fmla="*/ 385667 h 1822581"/>
                <a:gd name="connsiteX0" fmla="*/ 2276671 w 2848948"/>
                <a:gd name="connsiteY0" fmla="*/ 385667 h 1785258"/>
                <a:gd name="connsiteX1" fmla="*/ 1094792 w 2848948"/>
                <a:gd name="connsiteY1" fmla="*/ 12443 h 1785258"/>
                <a:gd name="connsiteX2" fmla="*/ 317243 w 2848948"/>
                <a:gd name="connsiteY2" fmla="*/ 0 h 1785258"/>
                <a:gd name="connsiteX3" fmla="*/ 0 w 2848948"/>
                <a:gd name="connsiteY3" fmla="*/ 87087 h 1785258"/>
                <a:gd name="connsiteX4" fmla="*/ 99528 w 2848948"/>
                <a:gd name="connsiteY4" fmla="*/ 1648409 h 1785258"/>
                <a:gd name="connsiteX5" fmla="*/ 559838 w 2848948"/>
                <a:gd name="connsiteY5" fmla="*/ 1785258 h 1785258"/>
                <a:gd name="connsiteX6" fmla="*/ 497634 w 2848948"/>
                <a:gd name="connsiteY6" fmla="*/ 808654 h 1785258"/>
                <a:gd name="connsiteX7" fmla="*/ 1579985 w 2848948"/>
                <a:gd name="connsiteY7" fmla="*/ 833536 h 1785258"/>
                <a:gd name="connsiteX8" fmla="*/ 2705879 w 2848948"/>
                <a:gd name="connsiteY8" fmla="*/ 684246 h 1785258"/>
                <a:gd name="connsiteX9" fmla="*/ 2693438 w 2848948"/>
                <a:gd name="connsiteY9" fmla="*/ 684246 h 1785258"/>
                <a:gd name="connsiteX10" fmla="*/ 2848948 w 2848948"/>
                <a:gd name="connsiteY10" fmla="*/ 267479 h 1785258"/>
                <a:gd name="connsiteX11" fmla="*/ 2276671 w 2848948"/>
                <a:gd name="connsiteY11" fmla="*/ 385667 h 1785258"/>
                <a:gd name="connsiteX0" fmla="*/ 2276671 w 2848948"/>
                <a:gd name="connsiteY0" fmla="*/ 385667 h 1648409"/>
                <a:gd name="connsiteX1" fmla="*/ 1094792 w 2848948"/>
                <a:gd name="connsiteY1" fmla="*/ 12443 h 1648409"/>
                <a:gd name="connsiteX2" fmla="*/ 317243 w 2848948"/>
                <a:gd name="connsiteY2" fmla="*/ 0 h 1648409"/>
                <a:gd name="connsiteX3" fmla="*/ 0 w 2848948"/>
                <a:gd name="connsiteY3" fmla="*/ 87087 h 1648409"/>
                <a:gd name="connsiteX4" fmla="*/ 99528 w 2848948"/>
                <a:gd name="connsiteY4" fmla="*/ 1648409 h 1648409"/>
                <a:gd name="connsiteX5" fmla="*/ 491414 w 2848948"/>
                <a:gd name="connsiteY5" fmla="*/ 802434 h 1648409"/>
                <a:gd name="connsiteX6" fmla="*/ 497634 w 2848948"/>
                <a:gd name="connsiteY6" fmla="*/ 808654 h 1648409"/>
                <a:gd name="connsiteX7" fmla="*/ 1579985 w 2848948"/>
                <a:gd name="connsiteY7" fmla="*/ 833536 h 1648409"/>
                <a:gd name="connsiteX8" fmla="*/ 2705879 w 2848948"/>
                <a:gd name="connsiteY8" fmla="*/ 684246 h 1648409"/>
                <a:gd name="connsiteX9" fmla="*/ 2693438 w 2848948"/>
                <a:gd name="connsiteY9" fmla="*/ 684246 h 1648409"/>
                <a:gd name="connsiteX10" fmla="*/ 2848948 w 2848948"/>
                <a:gd name="connsiteY10" fmla="*/ 267479 h 1648409"/>
                <a:gd name="connsiteX11" fmla="*/ 2276671 w 2848948"/>
                <a:gd name="connsiteY11" fmla="*/ 385667 h 1648409"/>
                <a:gd name="connsiteX0" fmla="*/ 2276671 w 2848948"/>
                <a:gd name="connsiteY0" fmla="*/ 385667 h 833798"/>
                <a:gd name="connsiteX1" fmla="*/ 1094792 w 2848948"/>
                <a:gd name="connsiteY1" fmla="*/ 12443 h 833798"/>
                <a:gd name="connsiteX2" fmla="*/ 317243 w 2848948"/>
                <a:gd name="connsiteY2" fmla="*/ 0 h 833798"/>
                <a:gd name="connsiteX3" fmla="*/ 0 w 2848948"/>
                <a:gd name="connsiteY3" fmla="*/ 87087 h 833798"/>
                <a:gd name="connsiteX4" fmla="*/ 1 w 2848948"/>
                <a:gd name="connsiteY4" fmla="*/ 223936 h 833798"/>
                <a:gd name="connsiteX5" fmla="*/ 491414 w 2848948"/>
                <a:gd name="connsiteY5" fmla="*/ 802434 h 833798"/>
                <a:gd name="connsiteX6" fmla="*/ 497634 w 2848948"/>
                <a:gd name="connsiteY6" fmla="*/ 808654 h 833798"/>
                <a:gd name="connsiteX7" fmla="*/ 1579985 w 2848948"/>
                <a:gd name="connsiteY7" fmla="*/ 833536 h 833798"/>
                <a:gd name="connsiteX8" fmla="*/ 2705879 w 2848948"/>
                <a:gd name="connsiteY8" fmla="*/ 684246 h 833798"/>
                <a:gd name="connsiteX9" fmla="*/ 2693438 w 2848948"/>
                <a:gd name="connsiteY9" fmla="*/ 684246 h 833798"/>
                <a:gd name="connsiteX10" fmla="*/ 2848948 w 2848948"/>
                <a:gd name="connsiteY10" fmla="*/ 267479 h 833798"/>
                <a:gd name="connsiteX11" fmla="*/ 2276671 w 2848948"/>
                <a:gd name="connsiteY11" fmla="*/ 385667 h 83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8948" h="833798">
                  <a:moveTo>
                    <a:pt x="2276671" y="385667"/>
                  </a:moveTo>
                  <a:lnTo>
                    <a:pt x="1094792" y="12443"/>
                  </a:lnTo>
                  <a:lnTo>
                    <a:pt x="317243" y="0"/>
                  </a:lnTo>
                  <a:lnTo>
                    <a:pt x="0" y="87087"/>
                  </a:lnTo>
                  <a:cubicBezTo>
                    <a:pt x="0" y="132703"/>
                    <a:pt x="1" y="178320"/>
                    <a:pt x="1" y="223936"/>
                  </a:cubicBezTo>
                  <a:lnTo>
                    <a:pt x="491414" y="802434"/>
                  </a:lnTo>
                  <a:lnTo>
                    <a:pt x="497634" y="808654"/>
                  </a:lnTo>
                  <a:lnTo>
                    <a:pt x="1579985" y="833536"/>
                  </a:lnTo>
                  <a:cubicBezTo>
                    <a:pt x="1955283" y="839756"/>
                    <a:pt x="2330581" y="734009"/>
                    <a:pt x="2705879" y="684246"/>
                  </a:cubicBezTo>
                  <a:cubicBezTo>
                    <a:pt x="2703806" y="694614"/>
                    <a:pt x="2683071" y="686320"/>
                    <a:pt x="2693438" y="684246"/>
                  </a:cubicBezTo>
                  <a:cubicBezTo>
                    <a:pt x="2701733" y="688393"/>
                    <a:pt x="2846874" y="760965"/>
                    <a:pt x="2848948" y="267479"/>
                  </a:cubicBezTo>
                  <a:lnTo>
                    <a:pt x="2276671" y="385667"/>
                  </a:ln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Ion optics of Super-FRS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Magnetic measurements: general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rgbClr val="FF0000"/>
                </a:solidFill>
              </a:rPr>
              <a:t>Cross talk effects</a:t>
            </a:r>
            <a:endParaRPr lang="en-GB" sz="1400" dirty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SFRS control system: cross talk impact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Summary </a:t>
            </a:r>
            <a:r>
              <a:rPr lang="en-US" sz="1800" dirty="0"/>
              <a:t>&amp; </a:t>
            </a:r>
            <a:r>
              <a:rPr lang="en-GB" sz="1800" dirty="0"/>
              <a:t>Outlook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670" y="5298173"/>
            <a:ext cx="1188000" cy="894667"/>
          </a:xfrm>
          <a:prstGeom prst="rect">
            <a:avLst/>
          </a:prstGeom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48" y="5419069"/>
            <a:ext cx="1080000" cy="1017311"/>
          </a:xfrm>
          <a:prstGeom prst="rect">
            <a:avLst/>
          </a:prstGeom>
        </p:spPr>
      </p:pic>
      <p:pic>
        <p:nvPicPr>
          <p:cNvPr id="11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542" y="5327363"/>
            <a:ext cx="1080000" cy="851012"/>
          </a:xfrm>
          <a:prstGeom prst="rect">
            <a:avLst/>
          </a:prstGeom>
        </p:spPr>
      </p:pic>
      <p:pic>
        <p:nvPicPr>
          <p:cNvPr id="12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395" y="4959607"/>
            <a:ext cx="1080000" cy="1041566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2024-11-11</a:t>
            </a:r>
            <a:endParaRPr lang="en-GB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de-DE" dirty="0"/>
              <a:t>Super-FRS: </a:t>
            </a:r>
            <a:r>
              <a:rPr lang="de-DE" dirty="0" err="1"/>
              <a:t>ion-optical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and </a:t>
            </a:r>
            <a:r>
              <a:rPr lang="de-DE" dirty="0" err="1"/>
              <a:t>pitfalls</a:t>
            </a:r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79AEDA-5545-4E76-A8B0-BE699EF9B1C9}"/>
              </a:ext>
            </a:extLst>
          </p:cNvPr>
          <p:cNvSpPr txBox="1"/>
          <p:nvPr/>
        </p:nvSpPr>
        <p:spPr>
          <a:xfrm>
            <a:off x="6697661" y="6266356"/>
            <a:ext cx="169790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err="1"/>
              <a:t>Cortesy</a:t>
            </a:r>
            <a:r>
              <a:rPr lang="en-US" sz="1400" dirty="0"/>
              <a:t> M. Winkler</a:t>
            </a:r>
          </a:p>
        </p:txBody>
      </p:sp>
    </p:spTree>
    <p:extLst>
      <p:ext uri="{BB962C8B-B14F-4D97-AF65-F5344CB8AC3E}">
        <p14:creationId xmlns:p14="http://schemas.microsoft.com/office/powerpoint/2010/main" val="14503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2FA7A78-CEDE-4899-B16A-94E1486C5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07" r="17519" b="203"/>
          <a:stretch/>
        </p:blipFill>
        <p:spPr>
          <a:xfrm>
            <a:off x="590330" y="5616567"/>
            <a:ext cx="3877407" cy="101743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6CD742-F288-4C84-8C57-32E8D0C54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A38B1-1CF7-46AD-84FE-50C8773988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2024-11-11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B86651-1B3B-409A-85C3-46F86C234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/>
              <a:t>Erika Kazantseva / Super-FRS: Ion optical layout and pitfalls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D978F7-53BF-4DF9-A8DE-CFE899022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1415872"/>
            <a:ext cx="4332811" cy="2933877"/>
          </a:xfrm>
          <a:prstGeom prst="rect">
            <a:avLst/>
          </a:prstGeom>
        </p:spPr>
      </p:pic>
      <p:sp>
        <p:nvSpPr>
          <p:cNvPr id="8" name="Titel 4">
            <a:extLst>
              <a:ext uri="{FF2B5EF4-FFF2-40B4-BE49-F238E27FC236}">
                <a16:creationId xmlns:a16="http://schemas.microsoft.com/office/drawing/2014/main" id="{9F698D52-C93B-4981-8D4C-4DECA1BB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>
            <a:normAutofit/>
          </a:bodyPr>
          <a:lstStyle/>
          <a:p>
            <a:r>
              <a:rPr lang="en-GB" sz="2400" dirty="0"/>
              <a:t>Ion optics of SFRS </a:t>
            </a:r>
            <a:endParaRPr lang="de-DE" dirty="0"/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59E90CD1-078C-4043-9A04-55D887F4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4903585"/>
          </a:xfrm>
        </p:spPr>
        <p:txBody>
          <a:bodyPr>
            <a:normAutofit/>
          </a:bodyPr>
          <a:lstStyle/>
          <a:p>
            <a:r>
              <a:rPr lang="en-US" sz="1800" dirty="0"/>
              <a:t>A complex large aperture “transfer line”:</a:t>
            </a:r>
          </a:p>
          <a:p>
            <a:pPr lvl="1"/>
            <a:r>
              <a:rPr lang="en-US" sz="1400" dirty="0"/>
              <a:t>18 main dipoles</a:t>
            </a:r>
          </a:p>
          <a:p>
            <a:pPr lvl="1"/>
            <a:r>
              <a:rPr lang="en-US" sz="1400" dirty="0"/>
              <a:t>87 multipole magnets</a:t>
            </a:r>
          </a:p>
          <a:p>
            <a:pPr lvl="1"/>
            <a:r>
              <a:rPr lang="en-US" sz="1400" dirty="0"/>
              <a:t>7 vertical corrector dipoles</a:t>
            </a:r>
            <a:endParaRPr lang="en-US" sz="1800" dirty="0"/>
          </a:p>
          <a:p>
            <a:r>
              <a:rPr lang="en-US" sz="1800" dirty="0"/>
              <a:t>B</a:t>
            </a:r>
            <a:r>
              <a:rPr lang="el-GR" sz="1800" dirty="0"/>
              <a:t>ρ</a:t>
            </a:r>
            <a:r>
              <a:rPr lang="de-DE" sz="1800" dirty="0"/>
              <a:t>-ΔE-</a:t>
            </a:r>
            <a:r>
              <a:rPr lang="en-US" sz="1800" dirty="0"/>
              <a:t> B</a:t>
            </a:r>
            <a:r>
              <a:rPr lang="el-GR" sz="1800" dirty="0"/>
              <a:t>ρ</a:t>
            </a:r>
            <a:r>
              <a:rPr lang="de-DE" sz="1800" dirty="0"/>
              <a:t> </a:t>
            </a:r>
            <a:r>
              <a:rPr lang="de-DE" sz="1800" dirty="0" err="1"/>
              <a:t>separation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2 </a:t>
            </a:r>
            <a:r>
              <a:rPr lang="de-DE" sz="1800" dirty="0" err="1"/>
              <a:t>stages</a:t>
            </a:r>
            <a:r>
              <a:rPr lang="de-DE" sz="1800" dirty="0"/>
              <a:t>:</a:t>
            </a:r>
          </a:p>
          <a:p>
            <a:pPr lvl="1"/>
            <a:r>
              <a:rPr lang="de-DE" sz="1400" dirty="0" err="1"/>
              <a:t>Preseparator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degrader</a:t>
            </a:r>
            <a:r>
              <a:rPr lang="de-DE" sz="1400" dirty="0"/>
              <a:t> @ FPF2</a:t>
            </a:r>
          </a:p>
          <a:p>
            <a:pPr lvl="1"/>
            <a:r>
              <a:rPr lang="de-DE" sz="1400" dirty="0"/>
              <a:t>Main </a:t>
            </a:r>
            <a:r>
              <a:rPr lang="de-DE" sz="1400" dirty="0" err="1"/>
              <a:t>separator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degrader</a:t>
            </a:r>
            <a:r>
              <a:rPr lang="de-DE" sz="1400" dirty="0"/>
              <a:t> @ FMF2</a:t>
            </a:r>
          </a:p>
          <a:p>
            <a:r>
              <a:rPr lang="de-DE" sz="1800" dirty="0" err="1"/>
              <a:t>Aberrations</a:t>
            </a:r>
            <a:r>
              <a:rPr lang="de-DE" sz="1800" dirty="0"/>
              <a:t> </a:t>
            </a:r>
            <a:r>
              <a:rPr lang="de-DE" sz="1800" dirty="0" err="1"/>
              <a:t>corrected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:</a:t>
            </a:r>
          </a:p>
          <a:p>
            <a:pPr lvl="1"/>
            <a:r>
              <a:rPr lang="de-DE" sz="1400" dirty="0"/>
              <a:t>Sextupoles</a:t>
            </a:r>
          </a:p>
          <a:p>
            <a:pPr lvl="1"/>
            <a:r>
              <a:rPr lang="de-DE" sz="1400" dirty="0" err="1"/>
              <a:t>Octupoles</a:t>
            </a:r>
            <a:endParaRPr lang="de-DE" sz="1400" dirty="0"/>
          </a:p>
          <a:p>
            <a:r>
              <a:rPr lang="de-DE" sz="1800" dirty="0"/>
              <a:t>Single </a:t>
            </a:r>
            <a:r>
              <a:rPr lang="de-DE" sz="1800" dirty="0" err="1"/>
              <a:t>particle</a:t>
            </a:r>
            <a:r>
              <a:rPr lang="de-DE" sz="1800" dirty="0"/>
              <a:t> </a:t>
            </a:r>
            <a:r>
              <a:rPr lang="de-DE" sz="1800" dirty="0" err="1"/>
              <a:t>coordinate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r>
              <a:rPr lang="de-DE" sz="1800" dirty="0"/>
              <a:t>                                                                   at all </a:t>
            </a:r>
            <a:r>
              <a:rPr lang="de-DE" sz="1800" dirty="0" err="1"/>
              <a:t>foci</a:t>
            </a:r>
            <a:r>
              <a:rPr lang="de-DE" sz="1800" dirty="0"/>
              <a:t> </a:t>
            </a:r>
            <a:r>
              <a:rPr lang="de-DE" sz="1800" dirty="0" err="1"/>
              <a:t>starting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FPF2</a:t>
            </a:r>
          </a:p>
          <a:p>
            <a:pPr lvl="1"/>
            <a:r>
              <a:rPr lang="de-DE" sz="1400" dirty="0" err="1"/>
              <a:t>Accurate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needed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correct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experiment</a:t>
            </a:r>
            <a:r>
              <a:rPr lang="de-DE" sz="1400" dirty="0"/>
              <a:t>                                                                                  </a:t>
            </a:r>
            <a:r>
              <a:rPr lang="de-DE" sz="1400" dirty="0" err="1"/>
              <a:t>data</a:t>
            </a:r>
            <a:r>
              <a:rPr lang="de-DE" sz="1400" dirty="0"/>
              <a:t> and </a:t>
            </a:r>
            <a:r>
              <a:rPr lang="de-DE" sz="1400" dirty="0" err="1"/>
              <a:t>improve</a:t>
            </a:r>
            <a:r>
              <a:rPr lang="de-DE" sz="1400" dirty="0"/>
              <a:t> </a:t>
            </a:r>
            <a:r>
              <a:rPr lang="de-DE" sz="1400" dirty="0" err="1"/>
              <a:t>resulting</a:t>
            </a:r>
            <a:r>
              <a:rPr lang="de-DE" sz="1400" dirty="0"/>
              <a:t> PID</a:t>
            </a:r>
          </a:p>
          <a:p>
            <a:pPr lvl="1"/>
            <a:r>
              <a:rPr lang="de-DE" sz="1400" dirty="0"/>
              <a:t>Dedicated </a:t>
            </a:r>
            <a:r>
              <a:rPr lang="de-DE" sz="1400" dirty="0" err="1"/>
              <a:t>automatic</a:t>
            </a:r>
            <a:r>
              <a:rPr lang="de-DE" sz="1400" dirty="0"/>
              <a:t> online </a:t>
            </a:r>
            <a:r>
              <a:rPr lang="de-DE" sz="1400" dirty="0" err="1"/>
              <a:t>measurements</a:t>
            </a:r>
            <a:r>
              <a:rPr lang="de-DE" sz="1400" dirty="0"/>
              <a:t>                                                                     </a:t>
            </a:r>
            <a:r>
              <a:rPr lang="de-DE" sz="1400" dirty="0" err="1"/>
              <a:t>needed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update </a:t>
            </a:r>
          </a:p>
          <a:p>
            <a:pPr lvl="1"/>
            <a:endParaRPr lang="de-DE" sz="14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100" dirty="0"/>
          </a:p>
          <a:p>
            <a:pPr lvl="1"/>
            <a:endParaRPr lang="en-US" sz="1400" dirty="0"/>
          </a:p>
        </p:txBody>
      </p:sp>
      <p:pic>
        <p:nvPicPr>
          <p:cNvPr id="10" name="Google Shape;86;p9" descr="https://lh7-us.googleusercontent.com/gjw6rnQ-nyRCHCtEfMo4QHBInink5aGdwGNYIQwaT-aJI4hLew3ZVHxvkqq-wxdcvPMDUpjX9OE2adU72X7TOv4exFX40VUlCH1jZuUdh-h7WYCIaIlwZMFTy-CT9gUl5TQ2mKuP0PN5dT4=s2048">
            <a:extLst>
              <a:ext uri="{FF2B5EF4-FFF2-40B4-BE49-F238E27FC236}">
                <a16:creationId xmlns:a16="http://schemas.microsoft.com/office/drawing/2014/main" id="{0B64B112-D42E-42CF-A0B2-C9424F2701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3276" y="4426726"/>
            <a:ext cx="4485209" cy="22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C1EA5D6-BE9C-4D1F-A4DA-8FFF54F4D270}"/>
              </a:ext>
            </a:extLst>
          </p:cNvPr>
          <p:cNvSpPr txBox="1"/>
          <p:nvPr/>
        </p:nvSpPr>
        <p:spPr>
          <a:xfrm>
            <a:off x="7315200" y="4084008"/>
            <a:ext cx="1832553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dirty="0" err="1"/>
              <a:t>Cortesy</a:t>
            </a:r>
            <a:r>
              <a:rPr lang="en-US" sz="900" dirty="0"/>
              <a:t> M. Winkler &amp; H. </a:t>
            </a:r>
            <a:r>
              <a:rPr lang="en-US" sz="900" dirty="0" err="1"/>
              <a:t>Gei</a:t>
            </a:r>
            <a:r>
              <a:rPr lang="de-DE" sz="900" dirty="0" err="1"/>
              <a:t>ssel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3015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B473EA-5AEB-47D7-A0A8-7D939FE7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000" dirty="0" err="1"/>
              <a:t>Accurate</a:t>
            </a:r>
            <a:r>
              <a:rPr lang="de-DE" sz="2000" dirty="0"/>
              <a:t> </a:t>
            </a:r>
            <a:r>
              <a:rPr lang="de-DE" sz="2000" dirty="0" err="1"/>
              <a:t>measurements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integral </a:t>
            </a:r>
            <a:r>
              <a:rPr lang="de-DE" sz="2000" dirty="0" err="1"/>
              <a:t>work</a:t>
            </a:r>
            <a:r>
              <a:rPr lang="de-DE" sz="2000" dirty="0"/>
              <a:t> </a:t>
            </a:r>
            <a:r>
              <a:rPr lang="de-DE" sz="2000" dirty="0" err="1"/>
              <a:t>functions</a:t>
            </a:r>
            <a:r>
              <a:rPr lang="de-DE" sz="2000" dirty="0"/>
              <a:t> </a:t>
            </a:r>
            <a:r>
              <a:rPr lang="de-DE" sz="2000" dirty="0" err="1"/>
              <a:t>K</a:t>
            </a:r>
            <a:r>
              <a:rPr lang="de-DE" sz="2000" baseline="30000" dirty="0" err="1"/>
              <a:t>n</a:t>
            </a:r>
            <a:r>
              <a:rPr lang="de-DE" sz="2000" dirty="0" err="1"/>
              <a:t>L</a:t>
            </a:r>
            <a:r>
              <a:rPr lang="de-DE" sz="2000" dirty="0"/>
              <a:t>(I)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single</a:t>
            </a:r>
            <a:r>
              <a:rPr lang="de-DE" sz="2000" dirty="0"/>
              <a:t> </a:t>
            </a:r>
            <a:r>
              <a:rPr lang="de-DE" sz="2000" dirty="0" err="1"/>
              <a:t>stretched</a:t>
            </a:r>
            <a:r>
              <a:rPr lang="de-DE" sz="2000" dirty="0"/>
              <a:t> </a:t>
            </a:r>
            <a:r>
              <a:rPr lang="de-DE" sz="2000" dirty="0" err="1"/>
              <a:t>wire</a:t>
            </a:r>
            <a:r>
              <a:rPr lang="de-DE" sz="2000" dirty="0"/>
              <a:t> (SSW) at </a:t>
            </a:r>
            <a:r>
              <a:rPr lang="de-DE" sz="2000" dirty="0" err="1"/>
              <a:t>many</a:t>
            </a:r>
            <a:r>
              <a:rPr lang="de-DE" sz="2000" dirty="0"/>
              <a:t> I-points</a:t>
            </a:r>
          </a:p>
          <a:p>
            <a:pPr>
              <a:lnSpc>
                <a:spcPct val="150000"/>
              </a:lnSpc>
            </a:pPr>
            <a:r>
              <a:rPr lang="de-DE" sz="2000" dirty="0" err="1"/>
              <a:t>Harmonics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many</a:t>
            </a:r>
            <a:r>
              <a:rPr lang="de-DE" sz="2000" dirty="0"/>
              <a:t> </a:t>
            </a:r>
            <a:r>
              <a:rPr lang="de-DE" sz="2000" dirty="0" err="1"/>
              <a:t>current</a:t>
            </a:r>
            <a:r>
              <a:rPr lang="de-DE" sz="2000" dirty="0"/>
              <a:t> </a:t>
            </a:r>
            <a:r>
              <a:rPr lang="de-DE" sz="2000" dirty="0" err="1"/>
              <a:t>levels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rotating</a:t>
            </a:r>
            <a:r>
              <a:rPr lang="de-DE" sz="2000" dirty="0"/>
              <a:t> </a:t>
            </a:r>
            <a:r>
              <a:rPr lang="de-DE" sz="2000" dirty="0" err="1"/>
              <a:t>coil</a:t>
            </a:r>
            <a:r>
              <a:rPr lang="de-DE" sz="2000" dirty="0"/>
              <a:t> (RC) and SSW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Fringe </a:t>
            </a:r>
            <a:r>
              <a:rPr lang="de-DE" sz="2000" dirty="0" err="1"/>
              <a:t>fields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multipoles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searching</a:t>
            </a:r>
            <a:r>
              <a:rPr lang="de-DE" sz="2000" dirty="0"/>
              <a:t> </a:t>
            </a:r>
            <a:r>
              <a:rPr lang="de-DE" sz="2000" dirty="0" err="1"/>
              <a:t>coil</a:t>
            </a:r>
            <a:r>
              <a:rPr lang="de-DE" sz="2000" dirty="0"/>
              <a:t> (SC </a:t>
            </a:r>
            <a:r>
              <a:rPr lang="en-US" sz="2000" dirty="0"/>
              <a:t>= short RC</a:t>
            </a:r>
            <a:r>
              <a:rPr lang="de-DE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Field maps for dipoles with translating fluxmeter (TF) and Hall mapper.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Precycling</a:t>
            </a:r>
            <a:r>
              <a:rPr lang="en-US" sz="2000" dirty="0"/>
              <a:t> effect for dipoles, quadrupoles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Axes of quadrupoles (SSW)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Cross-talk effects measured: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Quadrupole + Sextupole (a demonstration, not a systematic measurement for the operation range)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Sextupole + Quadrupole + Sextupole (same)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Quadrupole + embedded Octupole coil (operation range was covered)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00DEDA-68B8-4AFF-B2D8-B877AB422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B7E26C-C524-499F-BCE0-C94DD76F5C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2024-11-11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83341CC-B32C-496E-BDC7-5E847B44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SFRS </a:t>
            </a:r>
            <a:r>
              <a:rPr lang="de-DE" dirty="0" err="1"/>
              <a:t>magnets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8E157B-1B45-4B9D-B374-9CFF617CB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/>
              <a:t>Erika Kazantseva / Super-FRS: Ion optical layout and pitfalls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22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26D65E-6C94-4946-98D0-461DB711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8111836" cy="4903585"/>
          </a:xfrm>
        </p:spPr>
        <p:txBody>
          <a:bodyPr/>
          <a:lstStyle/>
          <a:p>
            <a:r>
              <a:rPr lang="en-US" dirty="0"/>
              <a:t>Only one or no </a:t>
            </a:r>
            <a:r>
              <a:rPr lang="en-US" dirty="0" err="1"/>
              <a:t>precycling</a:t>
            </a:r>
            <a:r>
              <a:rPr lang="en-US" dirty="0"/>
              <a:t> loops needed if the same branch is followed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precycling</a:t>
            </a:r>
            <a:r>
              <a:rPr lang="en-US" dirty="0"/>
              <a:t> needed in case of using NMR probes (presentation at 15:25)</a:t>
            </a:r>
          </a:p>
          <a:p>
            <a:pPr lvl="1"/>
            <a:endParaRPr lang="en-US" dirty="0"/>
          </a:p>
          <a:p>
            <a:r>
              <a:rPr lang="en-US" dirty="0"/>
              <a:t>Otherwise 2-3 cycles needed depending on magnet  (~8-12 minutes for dipoles)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 the power converters be switched off by following the branch in normal (not emergency) case? (</a:t>
            </a:r>
            <a:r>
              <a:rPr lang="en-US" dirty="0" err="1"/>
              <a:t>I_set</a:t>
            </a:r>
            <a:r>
              <a:rPr lang="en-US" dirty="0"/>
              <a:t> -&gt; </a:t>
            </a:r>
            <a:r>
              <a:rPr lang="en-US" dirty="0" err="1"/>
              <a:t>I_max</a:t>
            </a:r>
            <a:r>
              <a:rPr lang="en-US" dirty="0"/>
              <a:t> -&gt; 0 instead of </a:t>
            </a:r>
            <a:r>
              <a:rPr lang="en-US" dirty="0" err="1"/>
              <a:t>I_set</a:t>
            </a:r>
            <a:r>
              <a:rPr lang="en-US" dirty="0"/>
              <a:t> -&gt; 0)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Magnetic axes of quadrupoles shift depending on current levels </a:t>
            </a:r>
            <a:r>
              <a:rPr lang="en-US" dirty="0">
                <a:sym typeface="Wingdings" panose="05000000000000000000" pitchFamily="2" charset="2"/>
              </a:rPr>
              <a:t> variable change of steering properties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6EC87C-86D1-4550-9301-F898C7EA6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DEB85A-2D06-4928-AC4C-69599B0A62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2024-11-11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CD32BFE-2444-4BB3-90C6-C6868299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 measurements: </a:t>
            </a:r>
            <a:br>
              <a:rPr lang="en-US" dirty="0"/>
            </a:br>
            <a:r>
              <a:rPr lang="en-US" dirty="0" err="1"/>
              <a:t>precycling</a:t>
            </a:r>
            <a:r>
              <a:rPr lang="en-US" dirty="0"/>
              <a:t>, hysteresis and axis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E93BE5-F24F-47E9-B607-69649A69B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/>
              <a:t>Erika Kazantseva / Super-FRS: Ion optical layout and pitfalls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60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FD9E4D5D-8471-40E9-A623-83A00139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39" y="2314631"/>
            <a:ext cx="4858569" cy="242928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5B034B-BDD7-4340-8197-2F2DD64AC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A38D0D-2998-40CA-AB73-AAF20ABBC7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2024-11-11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8F12C3-35D7-4E3C-B2A2-A0597BD6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Magnetic measurements: </a:t>
            </a:r>
            <a:br>
              <a:rPr lang="en-US" dirty="0"/>
            </a:br>
            <a:r>
              <a:rPr lang="en-US" dirty="0"/>
              <a:t>Cross-talk effects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B96DE3-BAD1-4951-9258-6B5DAE11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/>
              <a:t>Erika Kazantseva / Super-FRS: Ion optical layout and pitfalls</a:t>
            </a:r>
            <a:endParaRPr lang="en-GB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774B86F-ED17-4D81-A4BA-12C851D78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Cross-talk </a:t>
            </a:r>
            <a:r>
              <a:rPr lang="en-US" sz="1800" dirty="0" err="1"/>
              <a:t>Quadrupole+Sextupole</a:t>
            </a:r>
            <a:r>
              <a:rPr lang="en-US" sz="1800" dirty="0"/>
              <a:t>: </a:t>
            </a:r>
          </a:p>
          <a:p>
            <a:pPr lvl="1"/>
            <a:r>
              <a:rPr lang="en-US" sz="1400" dirty="0"/>
              <a:t>Quadrupole integral gradient (</a:t>
            </a:r>
            <a:r>
              <a:rPr lang="en-US" sz="1400" dirty="0" err="1"/>
              <a:t>GdL</a:t>
            </a:r>
            <a:r>
              <a:rPr lang="en-US" sz="1400" dirty="0"/>
              <a:t>) changes by </a:t>
            </a:r>
            <a:r>
              <a:rPr lang="en-US" sz="1400" dirty="0">
                <a:solidFill>
                  <a:srgbClr val="FF0000"/>
                </a:solidFill>
              </a:rPr>
              <a:t>&gt; 25 units</a:t>
            </a:r>
            <a:r>
              <a:rPr lang="en-US" sz="1400" dirty="0"/>
              <a:t>! </a:t>
            </a:r>
          </a:p>
          <a:p>
            <a:pPr lvl="1"/>
            <a:r>
              <a:rPr lang="en-US" sz="1400" dirty="0"/>
              <a:t>Sextupole int. gradient (</a:t>
            </a:r>
            <a:r>
              <a:rPr lang="en-US" sz="1400" dirty="0" err="1"/>
              <a:t>SdL</a:t>
            </a:r>
            <a:r>
              <a:rPr lang="en-US" sz="1400" dirty="0"/>
              <a:t>) changes by </a:t>
            </a:r>
            <a:r>
              <a:rPr lang="en-US" sz="1400" dirty="0">
                <a:solidFill>
                  <a:srgbClr val="FF0000"/>
                </a:solidFill>
              </a:rPr>
              <a:t>&gt;10 units </a:t>
            </a:r>
          </a:p>
          <a:p>
            <a:pPr lvl="1"/>
            <a:r>
              <a:rPr lang="en-US" sz="1400" dirty="0"/>
              <a:t>Tolerance: max </a:t>
            </a:r>
            <a:r>
              <a:rPr lang="en-US" sz="1400" dirty="0">
                <a:solidFill>
                  <a:srgbClr val="FF0000"/>
                </a:solidFill>
              </a:rPr>
              <a:t>2.5 units</a:t>
            </a:r>
            <a:r>
              <a:rPr lang="en-US" sz="1400" dirty="0"/>
              <a:t>!</a:t>
            </a:r>
          </a:p>
          <a:p>
            <a:r>
              <a:rPr lang="en-US" sz="1800" dirty="0"/>
              <a:t>Cross talk </a:t>
            </a:r>
            <a:r>
              <a:rPr lang="en-US" sz="1800" dirty="0" err="1"/>
              <a:t>Quadrupole+Octupole</a:t>
            </a:r>
            <a:r>
              <a:rPr lang="en-US" sz="1800" dirty="0"/>
              <a:t>:</a:t>
            </a:r>
          </a:p>
          <a:p>
            <a:pPr lvl="1"/>
            <a:r>
              <a:rPr lang="en-US" sz="1400" dirty="0" err="1"/>
              <a:t>GdL</a:t>
            </a:r>
            <a:r>
              <a:rPr lang="en-US" sz="1400" dirty="0"/>
              <a:t> changes by up to </a:t>
            </a:r>
            <a:r>
              <a:rPr lang="en-US" sz="1400" dirty="0">
                <a:solidFill>
                  <a:srgbClr val="FF0000"/>
                </a:solidFill>
              </a:rPr>
              <a:t>14 units</a:t>
            </a:r>
          </a:p>
          <a:p>
            <a:pPr lvl="1"/>
            <a:r>
              <a:rPr lang="en-US" sz="1400" dirty="0" err="1">
                <a:solidFill>
                  <a:schemeClr val="tx1"/>
                </a:solidFill>
              </a:rPr>
              <a:t>OdL</a:t>
            </a:r>
            <a:r>
              <a:rPr lang="en-US" sz="1400" dirty="0">
                <a:solidFill>
                  <a:schemeClr val="tx1"/>
                </a:solidFill>
              </a:rPr>
              <a:t> changes by </a:t>
            </a:r>
            <a:r>
              <a:rPr lang="en-US" sz="1400" dirty="0">
                <a:solidFill>
                  <a:srgbClr val="FF0000"/>
                </a:solidFill>
              </a:rPr>
              <a:t>&gt;20 units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/>
              <a:t>Field quality (FQ) depends on:</a:t>
            </a:r>
          </a:p>
          <a:p>
            <a:pPr lvl="2"/>
            <a:r>
              <a:rPr lang="en-US" sz="1400" dirty="0"/>
              <a:t>Currents</a:t>
            </a:r>
          </a:p>
          <a:p>
            <a:pPr lvl="2"/>
            <a:r>
              <a:rPr lang="en-US" sz="1400" dirty="0"/>
              <a:t>Hysteresis branches</a:t>
            </a:r>
          </a:p>
          <a:p>
            <a:r>
              <a:rPr lang="en-US" sz="2000" dirty="0"/>
              <a:t>Cross talk </a:t>
            </a:r>
            <a:r>
              <a:rPr lang="en-US" sz="2000" dirty="0" err="1"/>
              <a:t>Dipole+Sextupole</a:t>
            </a:r>
            <a:endParaRPr lang="en-US" sz="2000" dirty="0"/>
          </a:p>
          <a:p>
            <a:pPr lvl="1"/>
            <a:r>
              <a:rPr lang="en-US" sz="1600" dirty="0"/>
              <a:t>To be simulated </a:t>
            </a:r>
          </a:p>
          <a:p>
            <a:pPr lvl="1"/>
            <a:r>
              <a:rPr lang="en-US" sz="1600" dirty="0"/>
              <a:t>Measurements possible only with beam</a:t>
            </a:r>
          </a:p>
          <a:p>
            <a:pPr lvl="1"/>
            <a:endParaRPr lang="en-US" sz="1600" dirty="0"/>
          </a:p>
          <a:p>
            <a:pPr lvl="1"/>
            <a:endParaRPr lang="en-US" sz="1400" dirty="0"/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id="{FB72AF54-41DA-40AF-B076-DCD8E1931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" y="5276996"/>
            <a:ext cx="9037700" cy="13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2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0B4BB3D-9C2A-4A93-A158-E66C01A8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Systematic parts of cross-talk effects on Quadrupole gradient can be considered: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 layer for estimating </a:t>
            </a:r>
            <a:r>
              <a:rPr lang="en-US" sz="1800" dirty="0" err="1"/>
              <a:t>GdL</a:t>
            </a:r>
            <a:r>
              <a:rPr lang="en-US" sz="1800" dirty="0"/>
              <a:t>(</a:t>
            </a:r>
            <a:r>
              <a:rPr lang="en-US" sz="1800" dirty="0" err="1"/>
              <a:t>Iquad</a:t>
            </a:r>
            <a:r>
              <a:rPr lang="en-US" sz="1800" dirty="0"/>
              <a:t>, </a:t>
            </a:r>
            <a:r>
              <a:rPr lang="en-US" sz="1800" dirty="0" err="1"/>
              <a:t>Isext</a:t>
            </a:r>
            <a:r>
              <a:rPr lang="en-US" sz="1800" dirty="0"/>
              <a:t>, </a:t>
            </a:r>
            <a:r>
              <a:rPr lang="en-US" sz="1800" dirty="0" err="1"/>
              <a:t>Ioct</a:t>
            </a:r>
            <a:r>
              <a:rPr lang="en-US" sz="1800" dirty="0"/>
              <a:t>) needs to be added at some level in the Super-FRS control system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E.g. a comprehensive model, including the corrections calculation can be used instead of scaling of list of </a:t>
            </a:r>
            <a:r>
              <a:rPr lang="de-DE" sz="1800" dirty="0" err="1"/>
              <a:t>K</a:t>
            </a:r>
            <a:r>
              <a:rPr lang="de-DE" sz="1800" baseline="30000" dirty="0" err="1"/>
              <a:t>n</a:t>
            </a:r>
            <a:r>
              <a:rPr lang="de-DE" sz="1800" dirty="0" err="1"/>
              <a:t>L</a:t>
            </a:r>
            <a:r>
              <a:rPr lang="en-US" sz="1800" dirty="0"/>
              <a:t> of magnets of one setting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same might be valid for dipole </a:t>
            </a:r>
            <a:r>
              <a:rPr lang="en-US" sz="2000" dirty="0" err="1"/>
              <a:t>Bdl</a:t>
            </a:r>
            <a:r>
              <a:rPr lang="en-US" sz="2000" dirty="0"/>
              <a:t>(</a:t>
            </a:r>
            <a:r>
              <a:rPr lang="en-US" sz="2000" dirty="0" err="1"/>
              <a:t>Idipole</a:t>
            </a:r>
            <a:r>
              <a:rPr lang="en-US" sz="2000" dirty="0"/>
              <a:t>, </a:t>
            </a:r>
            <a:r>
              <a:rPr lang="en-US" sz="2000" dirty="0" err="1"/>
              <a:t>Isext</a:t>
            </a:r>
            <a:r>
              <a:rPr lang="en-US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But needs initial measurements with beam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These measurements are ideally done automatically including the analysis during the ion-optical commissioning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Surrogate model, and/or flexible way to make automatic focus/steering corrections is essential for reaching design goals for the whole B</a:t>
            </a:r>
            <a:r>
              <a:rPr lang="el-GR" sz="2200" dirty="0"/>
              <a:t>ρ</a:t>
            </a:r>
            <a:r>
              <a:rPr lang="en-US" sz="2200" dirty="0"/>
              <a:t> range of Super-FRS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6E21C8-F1C4-4466-907C-424ED894A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B715E4-499F-4337-AD79-7D5665CAE2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2024-11-11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66775C-4590-4AF2-B362-5A86265A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SFRS control system: </a:t>
            </a:r>
            <a:br>
              <a:rPr lang="en-US" dirty="0"/>
            </a:br>
            <a:r>
              <a:rPr lang="en-US" dirty="0"/>
              <a:t>cross-talk challenges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CBDEEC-90F0-4DD4-A476-916EE947B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/>
              <a:t>Erika Kazantseva / Super-FRS: Ion optical layout and pitfalls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91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F6423D-A1C8-419C-8AC7-E9231199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Cross-talk effects make the settings not scalable using 1D functions </a:t>
            </a:r>
            <a:r>
              <a:rPr lang="de-DE" sz="2400" dirty="0" err="1"/>
              <a:t>K</a:t>
            </a:r>
            <a:r>
              <a:rPr lang="de-DE" sz="2400" baseline="30000" dirty="0" err="1"/>
              <a:t>n</a:t>
            </a:r>
            <a:r>
              <a:rPr lang="de-DE" sz="2400" dirty="0" err="1"/>
              <a:t>L</a:t>
            </a:r>
            <a:r>
              <a:rPr lang="de-DE" sz="2400" dirty="0"/>
              <a:t>(I) –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comlex</a:t>
            </a:r>
            <a:r>
              <a:rPr lang="de-DE" sz="2400" dirty="0"/>
              <a:t> </a:t>
            </a:r>
            <a:r>
              <a:rPr lang="de-DE" sz="2400" dirty="0" err="1"/>
              <a:t>approach</a:t>
            </a:r>
            <a:r>
              <a:rPr lang="de-DE" sz="2400" dirty="0"/>
              <a:t> </a:t>
            </a:r>
            <a:r>
              <a:rPr lang="de-DE" sz="2400" dirty="0" err="1"/>
              <a:t>needed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reach</a:t>
            </a:r>
            <a:r>
              <a:rPr lang="de-DE" sz="2400" dirty="0"/>
              <a:t> design </a:t>
            </a:r>
            <a:r>
              <a:rPr lang="de-DE" sz="2400" dirty="0" err="1"/>
              <a:t>goals</a:t>
            </a:r>
            <a:endParaRPr lang="de-DE" sz="2400" dirty="0"/>
          </a:p>
          <a:p>
            <a:pPr lvl="1"/>
            <a:endParaRPr lang="de-DE" dirty="0"/>
          </a:p>
          <a:p>
            <a:r>
              <a:rPr lang="de-DE" sz="2400" dirty="0"/>
              <a:t>Clever </a:t>
            </a:r>
            <a:r>
              <a:rPr lang="de-DE" sz="2400" dirty="0" err="1"/>
              <a:t>po</a:t>
            </a:r>
            <a:r>
              <a:rPr lang="de-DE" dirty="0" err="1"/>
              <a:t>wering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dipoles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save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beam time</a:t>
            </a:r>
          </a:p>
          <a:p>
            <a:pPr lvl="1"/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essential:</a:t>
            </a:r>
          </a:p>
          <a:p>
            <a:pPr lvl="1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complex</a:t>
            </a:r>
            <a:r>
              <a:rPr lang="de-DE" dirty="0"/>
              <a:t> and flexible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, </a:t>
            </a:r>
            <a:r>
              <a:rPr lang="de-DE" dirty="0" err="1"/>
              <a:t>predicting</a:t>
            </a:r>
            <a:r>
              <a:rPr lang="de-DE" dirty="0"/>
              <a:t> </a:t>
            </a:r>
            <a:r>
              <a:rPr lang="de-DE" dirty="0" err="1"/>
              <a:t>currents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-talk </a:t>
            </a:r>
            <a:r>
              <a:rPr lang="de-DE" dirty="0" err="1"/>
              <a:t>corrections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setting</a:t>
            </a:r>
            <a:endParaRPr lang="de-DE" dirty="0"/>
          </a:p>
          <a:p>
            <a:pPr lvl="1"/>
            <a:r>
              <a:rPr lang="de-DE" dirty="0"/>
              <a:t>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surrogate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,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Brho</a:t>
            </a:r>
            <a:endParaRPr lang="de-DE" dirty="0"/>
          </a:p>
          <a:p>
            <a:pPr lvl="1"/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tracking</a:t>
            </a:r>
            <a:r>
              <a:rPr lang="de-DE" dirty="0"/>
              <a:t> </a:t>
            </a:r>
            <a:r>
              <a:rPr lang="de-DE" dirty="0" err="1"/>
              <a:t>detectors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corrections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0, 1st 2nd and 3nd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in </a:t>
            </a:r>
            <a:r>
              <a:rPr lang="de-DE" dirty="0" err="1"/>
              <a:t>focal</a:t>
            </a:r>
            <a:r>
              <a:rPr lang="de-DE" dirty="0"/>
              <a:t> planes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sz="2400" dirty="0"/>
          </a:p>
          <a:p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45B49A-18AE-4B57-BCC5-64CE5658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4DCFB-5A8A-41B9-A2D3-AFADCBD6D2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2024-11-11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17A8670-6F75-4816-ADF7-EFED51F5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Outlook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BAA26B-5849-409D-B9C6-2E17C2C2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/>
              <a:t>Erika Kazantseva / Super-FRS: Ion optical layout and pitfalls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435530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757</Words>
  <Application>Microsoft Office PowerPoint</Application>
  <PresentationFormat>Bildschirmpräsentation (4:3)</PresentationFormat>
  <Paragraphs>102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MAC-Template-V03</vt:lpstr>
      <vt:lpstr>Super-FRS: ion-optical layout and pitfalls</vt:lpstr>
      <vt:lpstr>Outline</vt:lpstr>
      <vt:lpstr>Ion optics of SFRS </vt:lpstr>
      <vt:lpstr>Magnetic measurements of SFRS magnets</vt:lpstr>
      <vt:lpstr>Magnet measurements:  precycling, hysteresis and axis</vt:lpstr>
      <vt:lpstr>Magnetic measurements:  Cross-talk effects</vt:lpstr>
      <vt:lpstr>SFRS control system:  cross-talk challenges</vt:lpstr>
      <vt:lpstr>Summary &amp; Outlook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Kazantseva, Erika</cp:lastModifiedBy>
  <cp:revision>159</cp:revision>
  <cp:lastPrinted>2022-11-03T18:24:50Z</cp:lastPrinted>
  <dcterms:created xsi:type="dcterms:W3CDTF">2017-05-03T12:35:34Z</dcterms:created>
  <dcterms:modified xsi:type="dcterms:W3CDTF">2024-11-10T23:47:36Z</dcterms:modified>
</cp:coreProperties>
</file>