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1332" r:id="rId2"/>
    <p:sldId id="296" r:id="rId3"/>
    <p:sldId id="1342" r:id="rId4"/>
    <p:sldId id="1336" r:id="rId5"/>
    <p:sldId id="1343" r:id="rId6"/>
    <p:sldId id="2666" r:id="rId7"/>
    <p:sldId id="2667" r:id="rId8"/>
    <p:sldId id="2670" r:id="rId9"/>
    <p:sldId id="3982" r:id="rId10"/>
    <p:sldId id="2669" r:id="rId11"/>
    <p:sldId id="2668" r:id="rId12"/>
    <p:sldId id="1337" r:id="rId13"/>
    <p:sldId id="1330" r:id="rId14"/>
    <p:sldId id="1341" r:id="rId15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55" autoAdjust="0"/>
  </p:normalViewPr>
  <p:slideViewPr>
    <p:cSldViewPr snapToGrid="0" snapToObjects="1">
      <p:cViewPr>
        <p:scale>
          <a:sx n="110" d="100"/>
          <a:sy n="110" d="100"/>
        </p:scale>
        <p:origin x="184" y="3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01.11.24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01.11.24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77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35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1270C-D8E9-3871-151E-7BD9F3E2B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711C15B-5395-9682-0B0D-1C3F9066B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8A0D5B4-19D2-8408-AC38-770899EB5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A64631-E149-6E7C-FA08-458DAAD06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86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43346-1EF0-B578-DE66-D7018F5DF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DEC6659-B4EB-5FC8-C63A-20CD573CA7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14246BD-BE32-10AB-FD0B-90698116F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97D9CF-9E71-06E1-ED00-9E8AB35E2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6638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030AD-5460-C25F-7246-70DD8BE27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856ED25-053E-1A65-CAA5-B289B4053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406BE03-513A-D991-75F9-9DB448094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D72B37-66A2-6C14-7D8B-3C4BDE91E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900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66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5011189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49A09DE-28E3-08B0-F4D4-878CC0CB87C4}"/>
              </a:ext>
            </a:extLst>
          </p:cNvPr>
          <p:cNvSpPr txBox="1"/>
          <p:nvPr userDrawn="1"/>
        </p:nvSpPr>
        <p:spPr>
          <a:xfrm>
            <a:off x="8760690" y="4914482"/>
            <a:ext cx="6463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25CBDDA-5CCF-8748-8988-9DC6C8981774}" type="slidenum">
              <a:rPr lang="de-DE" sz="1000" smtClean="0"/>
              <a:pPr/>
              <a:t>‹Nr.›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704558A6-C6F7-B641-A640-AD4E6713C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5B18ECD6-07CA-8447-A867-07E633155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fld id="{27476029-E254-4EA8-BC31-9945AEE031C0}" type="datetime1">
              <a:rPr lang="de-DE" smtClean="0"/>
              <a:t>01.11.24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3792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44746" y="4914482"/>
            <a:ext cx="415943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11602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R. Aßmann - ACC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R. Aßmann, S. Reimann, P. Spiller</a:t>
            </a:r>
          </a:p>
        </p:txBody>
      </p:sp>
    </p:spTree>
    <p:extLst>
      <p:ext uri="{BB962C8B-B14F-4D97-AF65-F5344CB8AC3E}">
        <p14:creationId xmlns:p14="http://schemas.microsoft.com/office/powerpoint/2010/main" val="314614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CEB0496-7D34-EEDD-4F7E-927C8B6FBB38}"/>
              </a:ext>
            </a:extLst>
          </p:cNvPr>
          <p:cNvSpPr txBox="1"/>
          <p:nvPr userDrawn="1"/>
        </p:nvSpPr>
        <p:spPr>
          <a:xfrm>
            <a:off x="3073509" y="4953047"/>
            <a:ext cx="2897284" cy="20774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kern="12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Daniel Severin | Super-FRS EC Meeting | 11/2024</a:t>
            </a: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si.de/g-pac" TargetMode="External"/><Relationship Id="rId5" Type="http://schemas.openxmlformats.org/officeDocument/2006/relationships/hyperlink" Target="https://gate.gsi.de/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si.de/g-pac" TargetMode="External"/><Relationship Id="rId5" Type="http://schemas.openxmlformats.org/officeDocument/2006/relationships/hyperlink" Target="https://gate.gsi.de/" TargetMode="Externa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si.de/g-pac" TargetMode="External"/><Relationship Id="rId5" Type="http://schemas.openxmlformats.org/officeDocument/2006/relationships/hyperlink" Target="https://gate.gsi.de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55ECA2-09DD-06A5-987F-78E5423CC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5" y="3101157"/>
            <a:ext cx="8042564" cy="590668"/>
          </a:xfrm>
        </p:spPr>
        <p:txBody>
          <a:bodyPr/>
          <a:lstStyle/>
          <a:p>
            <a:pPr algn="ctr"/>
            <a:br>
              <a:rPr lang="en-GB" dirty="0"/>
            </a:br>
            <a:r>
              <a:rPr lang="en-GB" sz="2800" dirty="0"/>
              <a:t>Beamtime considerations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sz="1200" dirty="0"/>
              <a:t>Daniel Severin</a:t>
            </a:r>
            <a:br>
              <a:rPr lang="en-GB" sz="1200" dirty="0"/>
            </a:br>
            <a:r>
              <a:rPr lang="en-GB" sz="1200" dirty="0"/>
              <a:t>GSI Beamtime coordinator</a:t>
            </a:r>
          </a:p>
        </p:txBody>
      </p:sp>
    </p:spTree>
    <p:extLst>
      <p:ext uri="{BB962C8B-B14F-4D97-AF65-F5344CB8AC3E}">
        <p14:creationId xmlns:p14="http://schemas.microsoft.com/office/powerpoint/2010/main" val="2856865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65AA5-9A57-5924-F0A6-5BCAE7B23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6B957-AA12-9138-A36C-C28FABCAA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Calls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proposals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E8ABD1-3DEF-ECD8-E71C-6239D8C8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pic>
        <p:nvPicPr>
          <p:cNvPr id="405" name="Grafik 404">
            <a:extLst>
              <a:ext uri="{FF2B5EF4-FFF2-40B4-BE49-F238E27FC236}">
                <a16:creationId xmlns:a16="http://schemas.microsoft.com/office/drawing/2014/main" id="{F3326375-AB3F-D832-101B-DF6612C7D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610" y="1210739"/>
            <a:ext cx="5670906" cy="2972587"/>
          </a:xfrm>
          <a:prstGeom prst="rect">
            <a:avLst/>
          </a:prstGeom>
        </p:spPr>
      </p:pic>
      <p:pic>
        <p:nvPicPr>
          <p:cNvPr id="406" name="Picture 6">
            <a:extLst>
              <a:ext uri="{FF2B5EF4-FFF2-40B4-BE49-F238E27FC236}">
                <a16:creationId xmlns:a16="http://schemas.microsoft.com/office/drawing/2014/main" id="{B1DA062E-B1B6-B1AD-E57A-F684348BB8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08" y="3469915"/>
            <a:ext cx="944992" cy="918809"/>
          </a:xfrm>
          <a:prstGeom prst="rect">
            <a:avLst/>
          </a:prstGeom>
          <a:noFill/>
        </p:spPr>
      </p:pic>
      <p:sp>
        <p:nvSpPr>
          <p:cNvPr id="407" name="Inhaltsplatzhalter 2">
            <a:extLst>
              <a:ext uri="{FF2B5EF4-FFF2-40B4-BE49-F238E27FC236}">
                <a16:creationId xmlns:a16="http://schemas.microsoft.com/office/drawing/2014/main" id="{95BD19F5-CCB7-1E78-DD48-954820E23DF4}"/>
              </a:ext>
            </a:extLst>
          </p:cNvPr>
          <p:cNvSpPr txBox="1">
            <a:spLocks/>
          </p:cNvSpPr>
          <p:nvPr/>
        </p:nvSpPr>
        <p:spPr bwMode="auto">
          <a:xfrm>
            <a:off x="188115" y="1003822"/>
            <a:ext cx="8420176" cy="390860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For beamtime in 2026 and 2027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Submission via GATE (</a:t>
            </a:r>
            <a:r>
              <a:rPr lang="en-US" dirty="0">
                <a:hlinkClick r:id="rId5"/>
              </a:rPr>
              <a:t>https://gate.gsi.de</a:t>
            </a:r>
            <a:r>
              <a:rPr lang="en-US" dirty="0"/>
              <a:t>): 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PPAC		now – 26.11.2024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b="1" dirty="0"/>
              <a:t>G-PAC 		now – 2.12.2024</a:t>
            </a:r>
            <a:r>
              <a:rPr lang="en-US" dirty="0"/>
              <a:t>		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Mat-PAC		November – mid-January 2025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Bio-PAC		mid-January – mid-March 2025 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N° of shifts to be recommended </a:t>
            </a:r>
            <a:br>
              <a:rPr lang="en-US" dirty="0"/>
            </a:br>
            <a:r>
              <a:rPr lang="en-US" b="1" dirty="0"/>
              <a:t>for all PACs combined: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350 shifts at UNILAC,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300 shifts at SIS18,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250 shifts in total for at </a:t>
            </a:r>
            <a:br>
              <a:rPr lang="en-US" dirty="0"/>
            </a:br>
            <a:r>
              <a:rPr lang="en-US" dirty="0"/>
              <a:t>ESR, ESR-HITRAP and ESR-CRYRING,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100 shifts at PHELIX.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err="1"/>
              <a:t>Infos</a:t>
            </a:r>
            <a:r>
              <a:rPr lang="en-US" dirty="0"/>
              <a:t> on webpages of the PACs: </a:t>
            </a:r>
            <a:r>
              <a:rPr lang="en-US" dirty="0">
                <a:hlinkClick r:id="rId6"/>
              </a:rPr>
              <a:t>www.gsi.de/g-pac</a:t>
            </a:r>
            <a:r>
              <a:rPr lang="en-US" dirty="0"/>
              <a:t>, /</a:t>
            </a:r>
            <a:r>
              <a:rPr lang="en-US" dirty="0" err="1"/>
              <a:t>ppac</a:t>
            </a:r>
            <a:r>
              <a:rPr lang="en-US" dirty="0"/>
              <a:t>, /mat-</a:t>
            </a:r>
            <a:r>
              <a:rPr lang="en-US" dirty="0" err="1"/>
              <a:t>pac</a:t>
            </a:r>
            <a:r>
              <a:rPr lang="en-US" dirty="0"/>
              <a:t>, /bio-</a:t>
            </a:r>
            <a:r>
              <a:rPr lang="en-US" dirty="0" err="1"/>
              <a:t>pac</a:t>
            </a:r>
            <a:endParaRPr lang="en-US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Call for CRYRING in standalone-mode in 2025 for beam time in 2026 completed</a:t>
            </a:r>
          </a:p>
          <a:p>
            <a:pPr marL="685783" lvl="2" indent="0">
              <a:spcAft>
                <a:spcPts val="450"/>
              </a:spcAft>
              <a:buFont typeface="Wingdings" charset="2"/>
              <a:buNone/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E3607D-2ECC-D3E6-380A-9EA1C8065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38" y="754776"/>
            <a:ext cx="7269317" cy="51435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79384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4B9B8-1015-D9CE-33BB-F08F9313D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E0973-1ED8-7F08-3D2A-B21FEC656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Calls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proposals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9DC4CEE-C6B9-1AE3-F021-C6FD98F33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pic>
        <p:nvPicPr>
          <p:cNvPr id="405" name="Grafik 404">
            <a:extLst>
              <a:ext uri="{FF2B5EF4-FFF2-40B4-BE49-F238E27FC236}">
                <a16:creationId xmlns:a16="http://schemas.microsoft.com/office/drawing/2014/main" id="{9781CA43-C511-A1C1-F2C3-BFD21F093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610" y="1210739"/>
            <a:ext cx="5670906" cy="2972587"/>
          </a:xfrm>
          <a:prstGeom prst="rect">
            <a:avLst/>
          </a:prstGeom>
        </p:spPr>
      </p:pic>
      <p:pic>
        <p:nvPicPr>
          <p:cNvPr id="406" name="Picture 6">
            <a:extLst>
              <a:ext uri="{FF2B5EF4-FFF2-40B4-BE49-F238E27FC236}">
                <a16:creationId xmlns:a16="http://schemas.microsoft.com/office/drawing/2014/main" id="{80760632-1455-096F-E013-BF4FD7176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08" y="3469915"/>
            <a:ext cx="944992" cy="918809"/>
          </a:xfrm>
          <a:prstGeom prst="rect">
            <a:avLst/>
          </a:prstGeom>
          <a:noFill/>
        </p:spPr>
      </p:pic>
      <p:sp>
        <p:nvSpPr>
          <p:cNvPr id="407" name="Inhaltsplatzhalter 2">
            <a:extLst>
              <a:ext uri="{FF2B5EF4-FFF2-40B4-BE49-F238E27FC236}">
                <a16:creationId xmlns:a16="http://schemas.microsoft.com/office/drawing/2014/main" id="{F4E8A10D-F182-1A9C-D9D4-9A9276E31BFC}"/>
              </a:ext>
            </a:extLst>
          </p:cNvPr>
          <p:cNvSpPr txBox="1">
            <a:spLocks/>
          </p:cNvSpPr>
          <p:nvPr/>
        </p:nvSpPr>
        <p:spPr bwMode="auto">
          <a:xfrm>
            <a:off x="188115" y="1003822"/>
            <a:ext cx="8420176" cy="390860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For beamtime in 2026 and 2027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Submission via GATE (</a:t>
            </a:r>
            <a:r>
              <a:rPr lang="en-US" dirty="0">
                <a:hlinkClick r:id="rId5"/>
              </a:rPr>
              <a:t>https://gate.gsi.de</a:t>
            </a:r>
            <a:r>
              <a:rPr lang="en-US" dirty="0"/>
              <a:t>): 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PPAC		now – 26.11.2024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b="1" dirty="0"/>
              <a:t>G-PAC 		now – 2.12.2024</a:t>
            </a:r>
            <a:r>
              <a:rPr lang="en-US" dirty="0"/>
              <a:t>		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Mat-PAC		November – mid-January 2025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Bio-PAC		mid-January – mid-March 2025 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N° of shifts to be recommended </a:t>
            </a:r>
            <a:br>
              <a:rPr lang="en-US" dirty="0"/>
            </a:br>
            <a:r>
              <a:rPr lang="en-US" b="1" dirty="0"/>
              <a:t>for all PACs combined: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350 shifts at UNILAC,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300 shifts at SIS18,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250 shifts in total for at </a:t>
            </a:r>
            <a:br>
              <a:rPr lang="en-US" dirty="0"/>
            </a:br>
            <a:r>
              <a:rPr lang="en-US" dirty="0"/>
              <a:t>ESR, ESR-HITRAP and ESR-CRYRING,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100 shifts at PHELIX.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err="1"/>
              <a:t>Infos</a:t>
            </a:r>
            <a:r>
              <a:rPr lang="en-US" dirty="0"/>
              <a:t> on webpages of the PACs: </a:t>
            </a:r>
            <a:r>
              <a:rPr lang="en-US" dirty="0">
                <a:hlinkClick r:id="rId6"/>
              </a:rPr>
              <a:t>www.gsi.de/g-pac</a:t>
            </a:r>
            <a:r>
              <a:rPr lang="en-US" dirty="0"/>
              <a:t>, /</a:t>
            </a:r>
            <a:r>
              <a:rPr lang="en-US" dirty="0" err="1"/>
              <a:t>ppac</a:t>
            </a:r>
            <a:r>
              <a:rPr lang="en-US" dirty="0"/>
              <a:t>, /mat-</a:t>
            </a:r>
            <a:r>
              <a:rPr lang="en-US" dirty="0" err="1"/>
              <a:t>pac</a:t>
            </a:r>
            <a:r>
              <a:rPr lang="en-US" dirty="0"/>
              <a:t>, /bio-</a:t>
            </a:r>
            <a:r>
              <a:rPr lang="en-US" dirty="0" err="1"/>
              <a:t>pac</a:t>
            </a:r>
            <a:endParaRPr lang="en-US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Call for CRYRING in standalone-mode in 2025 for beam time in 2026 completed</a:t>
            </a:r>
          </a:p>
          <a:p>
            <a:pPr marL="685783" lvl="2" indent="0">
              <a:spcAft>
                <a:spcPts val="450"/>
              </a:spcAft>
              <a:buFont typeface="Wingdings" charset="2"/>
              <a:buNone/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41E329-9F8D-9B0B-501F-A3E0FE96B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50" y="273050"/>
            <a:ext cx="7772400" cy="453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79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411C8B-6142-F049-2194-4BC7BB38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beamtime modes</a:t>
            </a:r>
            <a:endParaRPr lang="de-DE" dirty="0"/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74F2F14C-8E3F-77B6-D6D2-B606B23A71E8}"/>
              </a:ext>
            </a:extLst>
          </p:cNvPr>
          <p:cNvSpPr/>
          <p:nvPr/>
        </p:nvSpPr>
        <p:spPr>
          <a:xfrm>
            <a:off x="352337" y="1577130"/>
            <a:ext cx="1350629" cy="5536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/>
              <a:t>Mode A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599742B3-5EC2-02E8-2847-61F67BC97A07}"/>
              </a:ext>
            </a:extLst>
          </p:cNvPr>
          <p:cNvSpPr/>
          <p:nvPr/>
        </p:nvSpPr>
        <p:spPr>
          <a:xfrm>
            <a:off x="352336" y="2492586"/>
            <a:ext cx="1350629" cy="55367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/>
              <a:t>Mode B</a:t>
            </a:r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C306B7C6-CA5F-9C9E-27C9-0752ED42CB9F}"/>
              </a:ext>
            </a:extLst>
          </p:cNvPr>
          <p:cNvSpPr/>
          <p:nvPr/>
        </p:nvSpPr>
        <p:spPr>
          <a:xfrm>
            <a:off x="352336" y="3408042"/>
            <a:ext cx="1350629" cy="55367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/>
              <a:t>Mode C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490B6916-C824-7BBB-423F-7739BF6E6522}"/>
              </a:ext>
            </a:extLst>
          </p:cNvPr>
          <p:cNvSpPr/>
          <p:nvPr/>
        </p:nvSpPr>
        <p:spPr>
          <a:xfrm>
            <a:off x="2054710" y="1577130"/>
            <a:ext cx="3129687" cy="5536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/>
              <a:t>Physics beamtime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A06EED31-3723-F74B-8762-C3C352567686}"/>
              </a:ext>
            </a:extLst>
          </p:cNvPr>
          <p:cNvSpPr/>
          <p:nvPr/>
        </p:nvSpPr>
        <p:spPr>
          <a:xfrm>
            <a:off x="2054709" y="2492586"/>
            <a:ext cx="3129687" cy="55367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/>
              <a:t>Best effort operation (BEO)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82F75B31-51CF-E7F9-7BA2-2C4DC6BC6B26}"/>
              </a:ext>
            </a:extLst>
          </p:cNvPr>
          <p:cNvSpPr/>
          <p:nvPr/>
        </p:nvSpPr>
        <p:spPr>
          <a:xfrm>
            <a:off x="2054709" y="3408042"/>
            <a:ext cx="3129687" cy="55367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/>
              <a:t>Second priority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D4C54661-FFAF-9E46-0A42-0A4510A31F96}"/>
              </a:ext>
            </a:extLst>
          </p:cNvPr>
          <p:cNvSpPr/>
          <p:nvPr/>
        </p:nvSpPr>
        <p:spPr>
          <a:xfrm>
            <a:off x="5524447" y="1577130"/>
            <a:ext cx="3129687" cy="5536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/>
              <a:t>- highest priority on physics</a:t>
            </a:r>
          </a:p>
          <a:p>
            <a:pPr algn="ctr"/>
            <a:r>
              <a:rPr lang="en-GB" sz="1200" dirty="0"/>
              <a:t>- full parallel operation</a:t>
            </a:r>
          </a:p>
          <a:p>
            <a:pPr algn="ctr"/>
            <a:r>
              <a:rPr lang="en-GB" sz="1200" dirty="0"/>
              <a:t>- full on-call service at any time</a:t>
            </a: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219A4172-6A5E-A7B7-84B9-B430CD68CD08}"/>
              </a:ext>
            </a:extLst>
          </p:cNvPr>
          <p:cNvSpPr/>
          <p:nvPr/>
        </p:nvSpPr>
        <p:spPr>
          <a:xfrm>
            <a:off x="5524446" y="2492586"/>
            <a:ext cx="3129687" cy="55367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/>
              <a:t>- priority on physics</a:t>
            </a:r>
          </a:p>
          <a:p>
            <a:pPr algn="ctr"/>
            <a:r>
              <a:rPr lang="en-GB" sz="1200" dirty="0"/>
              <a:t>- limited parallel operation</a:t>
            </a:r>
          </a:p>
          <a:p>
            <a:pPr algn="ctr"/>
            <a:r>
              <a:rPr lang="en-GB" sz="1200" dirty="0"/>
              <a:t>- on-call service by arrangement </a:t>
            </a: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B2B25010-D52D-2392-5447-D9A55B2A55C6}"/>
              </a:ext>
            </a:extLst>
          </p:cNvPr>
          <p:cNvSpPr/>
          <p:nvPr/>
        </p:nvSpPr>
        <p:spPr>
          <a:xfrm>
            <a:off x="5524446" y="3408042"/>
            <a:ext cx="3129687" cy="55367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/>
              <a:t>- priority on FAIR commissioning</a:t>
            </a:r>
          </a:p>
          <a:p>
            <a:pPr algn="ctr"/>
            <a:r>
              <a:rPr lang="en-GB" sz="1200" dirty="0"/>
              <a:t>- limited parallel operation</a:t>
            </a:r>
          </a:p>
          <a:p>
            <a:pPr algn="ctr"/>
            <a:r>
              <a:rPr lang="en-GB" sz="1200" dirty="0"/>
              <a:t>- on-call service by arrangement</a:t>
            </a:r>
          </a:p>
        </p:txBody>
      </p:sp>
    </p:spTree>
    <p:extLst>
      <p:ext uri="{BB962C8B-B14F-4D97-AF65-F5344CB8AC3E}">
        <p14:creationId xmlns:p14="http://schemas.microsoft.com/office/powerpoint/2010/main" val="548197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C9D54-2863-BDE3-12CF-3F7D46EA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19">
            <a:extLst>
              <a:ext uri="{FF2B5EF4-FFF2-40B4-BE49-F238E27FC236}">
                <a16:creationId xmlns:a16="http://schemas.microsoft.com/office/drawing/2014/main" id="{10499107-59FD-E3E0-90DE-5AED969963AF}"/>
              </a:ext>
            </a:extLst>
          </p:cNvPr>
          <p:cNvSpPr/>
          <p:nvPr/>
        </p:nvSpPr>
        <p:spPr>
          <a:xfrm>
            <a:off x="7149800" y="3599699"/>
            <a:ext cx="296749" cy="145178"/>
          </a:xfrm>
          <a:prstGeom prst="rect">
            <a:avLst/>
          </a:prstGeom>
          <a:pattFill prst="dkVert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00" dirty="0"/>
          </a:p>
        </p:txBody>
      </p:sp>
      <p:cxnSp>
        <p:nvCxnSpPr>
          <p:cNvPr id="81" name="Gerader Verbinder 4">
            <a:extLst>
              <a:ext uri="{FF2B5EF4-FFF2-40B4-BE49-F238E27FC236}">
                <a16:creationId xmlns:a16="http://schemas.microsoft.com/office/drawing/2014/main" id="{B3C6D854-E76B-CB49-325F-86853736E223}"/>
              </a:ext>
            </a:extLst>
          </p:cNvPr>
          <p:cNvCxnSpPr>
            <a:cxnSpLocks/>
          </p:cNvCxnSpPr>
          <p:nvPr/>
        </p:nvCxnSpPr>
        <p:spPr>
          <a:xfrm>
            <a:off x="4716016" y="1058863"/>
            <a:ext cx="0" cy="3256277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4">
            <a:extLst>
              <a:ext uri="{FF2B5EF4-FFF2-40B4-BE49-F238E27FC236}">
                <a16:creationId xmlns:a16="http://schemas.microsoft.com/office/drawing/2014/main" id="{EA3E79AF-CAEB-F89F-D99F-5038784A0CF7}"/>
              </a:ext>
            </a:extLst>
          </p:cNvPr>
          <p:cNvCxnSpPr>
            <a:cxnSpLocks/>
          </p:cNvCxnSpPr>
          <p:nvPr/>
        </p:nvCxnSpPr>
        <p:spPr>
          <a:xfrm>
            <a:off x="5656535" y="1058863"/>
            <a:ext cx="0" cy="3256277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4">
            <a:extLst>
              <a:ext uri="{FF2B5EF4-FFF2-40B4-BE49-F238E27FC236}">
                <a16:creationId xmlns:a16="http://schemas.microsoft.com/office/drawing/2014/main" id="{D66BBF20-258E-7C28-34CF-7CC453F24673}"/>
              </a:ext>
            </a:extLst>
          </p:cNvPr>
          <p:cNvCxnSpPr>
            <a:cxnSpLocks/>
          </p:cNvCxnSpPr>
          <p:nvPr/>
        </p:nvCxnSpPr>
        <p:spPr>
          <a:xfrm>
            <a:off x="6583809" y="1058863"/>
            <a:ext cx="0" cy="3256277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4">
            <a:extLst>
              <a:ext uri="{FF2B5EF4-FFF2-40B4-BE49-F238E27FC236}">
                <a16:creationId xmlns:a16="http://schemas.microsoft.com/office/drawing/2014/main" id="{A9AA3F7E-9910-6A8B-4ED4-28727676E493}"/>
              </a:ext>
            </a:extLst>
          </p:cNvPr>
          <p:cNvCxnSpPr>
            <a:cxnSpLocks/>
          </p:cNvCxnSpPr>
          <p:nvPr/>
        </p:nvCxnSpPr>
        <p:spPr>
          <a:xfrm>
            <a:off x="7524328" y="1058863"/>
            <a:ext cx="0" cy="3256277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hteck 79">
            <a:extLst>
              <a:ext uri="{FF2B5EF4-FFF2-40B4-BE49-F238E27FC236}">
                <a16:creationId xmlns:a16="http://schemas.microsoft.com/office/drawing/2014/main" id="{067EDCDB-68BF-7268-E79E-1EB95D0A6BB3}"/>
              </a:ext>
            </a:extLst>
          </p:cNvPr>
          <p:cNvSpPr/>
          <p:nvPr/>
        </p:nvSpPr>
        <p:spPr>
          <a:xfrm>
            <a:off x="-9" y="1058389"/>
            <a:ext cx="9160552" cy="32508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  <a:endParaRPr lang="en-US" sz="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299194-C2C7-9EBF-3D45-10931023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FAIR/GSI strategic operation scenario towards FS+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8BB152-3DD7-0BEE-D138-2AF8BC3DC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 dirty="0"/>
          </a:p>
        </p:txBody>
      </p:sp>
      <p:cxnSp>
        <p:nvCxnSpPr>
          <p:cNvPr id="29" name="Gerader Verbinder 4">
            <a:extLst>
              <a:ext uri="{FF2B5EF4-FFF2-40B4-BE49-F238E27FC236}">
                <a16:creationId xmlns:a16="http://schemas.microsoft.com/office/drawing/2014/main" id="{B0F09950-AE3F-75C4-0A0A-C43F68059AC2}"/>
              </a:ext>
            </a:extLst>
          </p:cNvPr>
          <p:cNvCxnSpPr>
            <a:cxnSpLocks/>
          </p:cNvCxnSpPr>
          <p:nvPr/>
        </p:nvCxnSpPr>
        <p:spPr>
          <a:xfrm>
            <a:off x="2843808" y="1058863"/>
            <a:ext cx="0" cy="3256277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9BE6DE29-B5F5-6CF1-833D-84F9EB63DEF7}"/>
              </a:ext>
            </a:extLst>
          </p:cNvPr>
          <p:cNvSpPr txBox="1"/>
          <p:nvPr/>
        </p:nvSpPr>
        <p:spPr>
          <a:xfrm>
            <a:off x="1209159" y="4299487"/>
            <a:ext cx="63828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2022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1648991-EF50-2DC5-9B9A-58A858C83037}"/>
              </a:ext>
            </a:extLst>
          </p:cNvPr>
          <p:cNvSpPr txBox="1"/>
          <p:nvPr/>
        </p:nvSpPr>
        <p:spPr>
          <a:xfrm>
            <a:off x="2129030" y="4299487"/>
            <a:ext cx="51967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de-DE"/>
            </a:defPPr>
            <a:lvl1pPr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2023</a:t>
            </a:r>
          </a:p>
        </p:txBody>
      </p:sp>
      <p:sp>
        <p:nvSpPr>
          <p:cNvPr id="46" name="Geschweifte Klammer rechts 45">
            <a:extLst>
              <a:ext uri="{FF2B5EF4-FFF2-40B4-BE49-F238E27FC236}">
                <a16:creationId xmlns:a16="http://schemas.microsoft.com/office/drawing/2014/main" id="{0A22B7A4-4464-6831-0AB4-E93F9342A89A}"/>
              </a:ext>
            </a:extLst>
          </p:cNvPr>
          <p:cNvSpPr/>
          <p:nvPr/>
        </p:nvSpPr>
        <p:spPr>
          <a:xfrm rot="5400000">
            <a:off x="3292967" y="2289343"/>
            <a:ext cx="136944" cy="4590189"/>
          </a:xfrm>
          <a:prstGeom prst="rightBrace">
            <a:avLst/>
          </a:prstGeom>
          <a:ln w="9525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B1E200F2-48B5-D352-131E-F4911BB7142D}"/>
              </a:ext>
            </a:extLst>
          </p:cNvPr>
          <p:cNvSpPr txBox="1"/>
          <p:nvPr/>
        </p:nvSpPr>
        <p:spPr>
          <a:xfrm>
            <a:off x="2828168" y="4714112"/>
            <a:ext cx="1078317" cy="2539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50" dirty="0"/>
              <a:t>FAIR Phase 0</a:t>
            </a:r>
          </a:p>
        </p:txBody>
      </p:sp>
      <p:sp>
        <p:nvSpPr>
          <p:cNvPr id="48" name="Geschweifte Klammer rechts 47">
            <a:extLst>
              <a:ext uri="{FF2B5EF4-FFF2-40B4-BE49-F238E27FC236}">
                <a16:creationId xmlns:a16="http://schemas.microsoft.com/office/drawing/2014/main" id="{7FE58085-DB7C-1B50-AE23-2BC5F25E6947}"/>
              </a:ext>
            </a:extLst>
          </p:cNvPr>
          <p:cNvSpPr/>
          <p:nvPr/>
        </p:nvSpPr>
        <p:spPr>
          <a:xfrm rot="5400000">
            <a:off x="6067464" y="4137746"/>
            <a:ext cx="138126" cy="894565"/>
          </a:xfrm>
          <a:prstGeom prst="rightBrace">
            <a:avLst/>
          </a:prstGeom>
          <a:ln w="9525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0E7530A1-4C81-FB56-38A7-FE7453A41A6D}"/>
              </a:ext>
            </a:extLst>
          </p:cNvPr>
          <p:cNvSpPr txBox="1"/>
          <p:nvPr/>
        </p:nvSpPr>
        <p:spPr>
          <a:xfrm>
            <a:off x="5604021" y="4684326"/>
            <a:ext cx="1046193" cy="2539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50" dirty="0"/>
              <a:t>Early Science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AC163177-7012-5630-76DC-21EA9753A53C}"/>
              </a:ext>
            </a:extLst>
          </p:cNvPr>
          <p:cNvSpPr/>
          <p:nvPr/>
        </p:nvSpPr>
        <p:spPr>
          <a:xfrm>
            <a:off x="1118462" y="1122360"/>
            <a:ext cx="360000" cy="2041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134 </a:t>
            </a:r>
            <a:endParaRPr lang="en-US" sz="800" dirty="0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9FC85F37-E2A0-C12A-B516-DEA53AEC8B45}"/>
              </a:ext>
            </a:extLst>
          </p:cNvPr>
          <p:cNvSpPr/>
          <p:nvPr/>
        </p:nvSpPr>
        <p:spPr>
          <a:xfrm>
            <a:off x="2498868" y="1117632"/>
            <a:ext cx="295191" cy="1985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6D05AC7D-D9BB-95C0-176C-FD5F80687705}"/>
              </a:ext>
            </a:extLst>
          </p:cNvPr>
          <p:cNvSpPr/>
          <p:nvPr/>
        </p:nvSpPr>
        <p:spPr>
          <a:xfrm>
            <a:off x="2903999" y="1112051"/>
            <a:ext cx="360000" cy="1985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27AC39A7-4C12-CFE6-3A0A-AE7373C8CD97}"/>
              </a:ext>
            </a:extLst>
          </p:cNvPr>
          <p:cNvSpPr/>
          <p:nvPr/>
        </p:nvSpPr>
        <p:spPr>
          <a:xfrm>
            <a:off x="3812197" y="1116601"/>
            <a:ext cx="491886" cy="1985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140+30</a:t>
            </a:r>
            <a:endParaRPr lang="en-US" sz="800" dirty="0"/>
          </a:p>
        </p:txBody>
      </p:sp>
      <p:sp>
        <p:nvSpPr>
          <p:cNvPr id="64" name="Foliennummernplatzhalter 2">
            <a:extLst>
              <a:ext uri="{FF2B5EF4-FFF2-40B4-BE49-F238E27FC236}">
                <a16:creationId xmlns:a16="http://schemas.microsoft.com/office/drawing/2014/main" id="{7868124A-8583-AD71-0863-82DEE10F132D}"/>
              </a:ext>
            </a:extLst>
          </p:cNvPr>
          <p:cNvSpPr txBox="1">
            <a:spLocks/>
          </p:cNvSpPr>
          <p:nvPr/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13</a:t>
            </a:fld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1535FD9-F52D-555C-0A7B-9D645CA51B3D}"/>
              </a:ext>
            </a:extLst>
          </p:cNvPr>
          <p:cNvGrpSpPr/>
          <p:nvPr/>
        </p:nvGrpSpPr>
        <p:grpSpPr>
          <a:xfrm>
            <a:off x="0" y="2243757"/>
            <a:ext cx="9160552" cy="1041376"/>
            <a:chOff x="0" y="2753894"/>
            <a:chExt cx="9160552" cy="1041376"/>
          </a:xfrm>
        </p:grpSpPr>
        <p:sp>
          <p:nvSpPr>
            <p:cNvPr id="71" name="Rahmen 70">
              <a:extLst>
                <a:ext uri="{FF2B5EF4-FFF2-40B4-BE49-F238E27FC236}">
                  <a16:creationId xmlns:a16="http://schemas.microsoft.com/office/drawing/2014/main" id="{D41D2955-8B5F-54E0-87B6-44514358B691}"/>
                </a:ext>
              </a:extLst>
            </p:cNvPr>
            <p:cNvSpPr/>
            <p:nvPr/>
          </p:nvSpPr>
          <p:spPr>
            <a:xfrm>
              <a:off x="0" y="2753894"/>
              <a:ext cx="9160552" cy="1041376"/>
            </a:xfrm>
            <a:prstGeom prst="frame">
              <a:avLst>
                <a:gd name="adj1" fmla="val 2976"/>
              </a:avLst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98E02BAF-127F-20AA-64FC-9D80294069FB}"/>
                </a:ext>
              </a:extLst>
            </p:cNvPr>
            <p:cNvSpPr/>
            <p:nvPr/>
          </p:nvSpPr>
          <p:spPr>
            <a:xfrm>
              <a:off x="1" y="2753894"/>
              <a:ext cx="1026918" cy="1024514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/>
                <a:t>Project phases (ES, FS, FS+)</a:t>
              </a: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A7FD253A-7C5F-6E13-5E9F-B08956D384E5}"/>
                </a:ext>
              </a:extLst>
            </p:cNvPr>
            <p:cNvSpPr/>
            <p:nvPr/>
          </p:nvSpPr>
          <p:spPr>
            <a:xfrm>
              <a:off x="2883518" y="2838230"/>
              <a:ext cx="3679812" cy="180000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FAIR Installation of Accelerator Components</a:t>
              </a:r>
              <a:endParaRPr lang="en-GB" sz="1200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8E66DD0D-FA14-CF5A-F033-37C65B3D7616}"/>
                </a:ext>
              </a:extLst>
            </p:cNvPr>
            <p:cNvSpPr/>
            <p:nvPr/>
          </p:nvSpPr>
          <p:spPr>
            <a:xfrm>
              <a:off x="4206120" y="3091317"/>
              <a:ext cx="2875760" cy="180000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        FAIR Hardware Commissioning</a:t>
              </a:r>
              <a:endParaRPr lang="en-GB" sz="1200" dirty="0"/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2CC90E50-028D-0584-1491-9E960FED8BF8}"/>
                </a:ext>
              </a:extLst>
            </p:cNvPr>
            <p:cNvSpPr/>
            <p:nvPr/>
          </p:nvSpPr>
          <p:spPr>
            <a:xfrm>
              <a:off x="6032418" y="3351296"/>
              <a:ext cx="3102577" cy="180000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FAIR Beam Commissioning</a:t>
              </a:r>
              <a:r>
                <a:rPr lang="en-GB" sz="1200" dirty="0"/>
                <a:t>       </a:t>
              </a:r>
              <a:endPara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D597B75C-4328-FFB4-3490-BBB4896723F0}"/>
              </a:ext>
            </a:extLst>
          </p:cNvPr>
          <p:cNvSpPr/>
          <p:nvPr/>
        </p:nvSpPr>
        <p:spPr>
          <a:xfrm>
            <a:off x="9098281" y="4499072"/>
            <a:ext cx="45719" cy="415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75" name="Gerader Verbinder 4">
            <a:extLst>
              <a:ext uri="{FF2B5EF4-FFF2-40B4-BE49-F238E27FC236}">
                <a16:creationId xmlns:a16="http://schemas.microsoft.com/office/drawing/2014/main" id="{B2F22618-A33A-6019-C949-F1094C1F2833}"/>
              </a:ext>
            </a:extLst>
          </p:cNvPr>
          <p:cNvCxnSpPr>
            <a:cxnSpLocks/>
          </p:cNvCxnSpPr>
          <p:nvPr/>
        </p:nvCxnSpPr>
        <p:spPr>
          <a:xfrm>
            <a:off x="1907704" y="1058863"/>
            <a:ext cx="0" cy="3256053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4">
            <a:extLst>
              <a:ext uri="{FF2B5EF4-FFF2-40B4-BE49-F238E27FC236}">
                <a16:creationId xmlns:a16="http://schemas.microsoft.com/office/drawing/2014/main" id="{910750B3-84D2-F68F-C887-B8557541A981}"/>
              </a:ext>
            </a:extLst>
          </p:cNvPr>
          <p:cNvCxnSpPr>
            <a:cxnSpLocks/>
          </p:cNvCxnSpPr>
          <p:nvPr/>
        </p:nvCxnSpPr>
        <p:spPr>
          <a:xfrm>
            <a:off x="3784327" y="1058863"/>
            <a:ext cx="0" cy="3256277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r Verbinder 4">
            <a:extLst>
              <a:ext uri="{FF2B5EF4-FFF2-40B4-BE49-F238E27FC236}">
                <a16:creationId xmlns:a16="http://schemas.microsoft.com/office/drawing/2014/main" id="{4362981F-7E24-2629-75EE-06C263D5F93F}"/>
              </a:ext>
            </a:extLst>
          </p:cNvPr>
          <p:cNvCxnSpPr>
            <a:cxnSpLocks/>
          </p:cNvCxnSpPr>
          <p:nvPr/>
        </p:nvCxnSpPr>
        <p:spPr>
          <a:xfrm>
            <a:off x="8460432" y="1058863"/>
            <a:ext cx="0" cy="3256277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feld 88">
            <a:extLst>
              <a:ext uri="{FF2B5EF4-FFF2-40B4-BE49-F238E27FC236}">
                <a16:creationId xmlns:a16="http://schemas.microsoft.com/office/drawing/2014/main" id="{C45CB77F-1E07-D173-2E8F-535048473D36}"/>
              </a:ext>
            </a:extLst>
          </p:cNvPr>
          <p:cNvSpPr txBox="1"/>
          <p:nvPr/>
        </p:nvSpPr>
        <p:spPr>
          <a:xfrm>
            <a:off x="3066952" y="4290167"/>
            <a:ext cx="51967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2024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73EC249C-FED6-1F4D-65BE-C36BCFFDEF12}"/>
              </a:ext>
            </a:extLst>
          </p:cNvPr>
          <p:cNvSpPr txBox="1"/>
          <p:nvPr/>
        </p:nvSpPr>
        <p:spPr>
          <a:xfrm>
            <a:off x="4004874" y="4293809"/>
            <a:ext cx="51967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2025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FE0F08D8-43D2-EF61-B3E6-5FDFECE62035}"/>
              </a:ext>
            </a:extLst>
          </p:cNvPr>
          <p:cNvSpPr txBox="1"/>
          <p:nvPr/>
        </p:nvSpPr>
        <p:spPr>
          <a:xfrm>
            <a:off x="4942796" y="4299486"/>
            <a:ext cx="51967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2026</a:t>
            </a: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5F3B54FD-1153-9BFF-A5C7-E6B28B19A9EA}"/>
              </a:ext>
            </a:extLst>
          </p:cNvPr>
          <p:cNvSpPr txBox="1"/>
          <p:nvPr/>
        </p:nvSpPr>
        <p:spPr>
          <a:xfrm>
            <a:off x="5860237" y="4299485"/>
            <a:ext cx="51967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2027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C227FE46-4FD7-229A-9E9B-EF9EE688F141}"/>
              </a:ext>
            </a:extLst>
          </p:cNvPr>
          <p:cNvSpPr txBox="1"/>
          <p:nvPr/>
        </p:nvSpPr>
        <p:spPr>
          <a:xfrm>
            <a:off x="6778076" y="4299485"/>
            <a:ext cx="51967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2028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BA48974C-E20B-D2D5-B332-7DD1A69BDB0D}"/>
              </a:ext>
            </a:extLst>
          </p:cNvPr>
          <p:cNvSpPr txBox="1"/>
          <p:nvPr/>
        </p:nvSpPr>
        <p:spPr>
          <a:xfrm>
            <a:off x="7723518" y="4299485"/>
            <a:ext cx="51967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2029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2A9C69EE-4DEB-8227-E1E8-497C96BD8BF0}"/>
              </a:ext>
            </a:extLst>
          </p:cNvPr>
          <p:cNvSpPr txBox="1"/>
          <p:nvPr/>
        </p:nvSpPr>
        <p:spPr>
          <a:xfrm>
            <a:off x="8580780" y="4314916"/>
            <a:ext cx="51967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2030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7C816FD-E247-FE64-2F1F-B84BEA9833D1}"/>
              </a:ext>
            </a:extLst>
          </p:cNvPr>
          <p:cNvGrpSpPr/>
          <p:nvPr/>
        </p:nvGrpSpPr>
        <p:grpSpPr>
          <a:xfrm>
            <a:off x="0" y="3316549"/>
            <a:ext cx="9160552" cy="1008343"/>
            <a:chOff x="0" y="1271531"/>
            <a:chExt cx="9160552" cy="1022427"/>
          </a:xfrm>
        </p:grpSpPr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05EEFE2A-A8CE-D160-C9D7-FE3FF6C5380D}"/>
                </a:ext>
              </a:extLst>
            </p:cNvPr>
            <p:cNvSpPr/>
            <p:nvPr/>
          </p:nvSpPr>
          <p:spPr>
            <a:xfrm>
              <a:off x="1918943" y="2093631"/>
              <a:ext cx="7179324" cy="13631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UNILAC </a:t>
              </a:r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 EH,</a:t>
              </a:r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SIS18</a:t>
              </a:r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 TH, EX,</a:t>
              </a:r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FRS, ESR </a:t>
              </a:r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 </a:t>
              </a:r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HITRAP, </a:t>
              </a:r>
              <a:r>
                <a:rPr lang="en-GB" sz="10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Cryring</a:t>
              </a:r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1000" dirty="0"/>
            </a:p>
          </p:txBody>
        </p:sp>
        <p:sp>
          <p:nvSpPr>
            <p:cNvPr id="24" name="Rahmen 23">
              <a:extLst>
                <a:ext uri="{FF2B5EF4-FFF2-40B4-BE49-F238E27FC236}">
                  <a16:creationId xmlns:a16="http://schemas.microsoft.com/office/drawing/2014/main" id="{28CEA696-62B4-670F-4406-6BEF91F9377C}"/>
                </a:ext>
              </a:extLst>
            </p:cNvPr>
            <p:cNvSpPr/>
            <p:nvPr/>
          </p:nvSpPr>
          <p:spPr>
            <a:xfrm>
              <a:off x="0" y="1271532"/>
              <a:ext cx="9160552" cy="1020342"/>
            </a:xfrm>
            <a:prstGeom prst="frame">
              <a:avLst>
                <a:gd name="adj1" fmla="val 2976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B4F2D1CB-3474-FE01-26B9-FD2FB9727A6B}"/>
                </a:ext>
              </a:extLst>
            </p:cNvPr>
            <p:cNvSpPr/>
            <p:nvPr/>
          </p:nvSpPr>
          <p:spPr>
            <a:xfrm>
              <a:off x="1" y="1271531"/>
              <a:ext cx="1026918" cy="102242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dirty="0"/>
                <a:t>Facility availability</a:t>
              </a:r>
            </a:p>
          </p:txBody>
        </p:sp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E46428C6-AAC3-2356-E3B8-21727B6921D0}"/>
                </a:ext>
              </a:extLst>
            </p:cNvPr>
            <p:cNvSpPr/>
            <p:nvPr/>
          </p:nvSpPr>
          <p:spPr>
            <a:xfrm>
              <a:off x="6465501" y="1355188"/>
              <a:ext cx="2627025" cy="14710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SIS18 </a:t>
              </a:r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 SFRS  NUSTAR</a:t>
              </a:r>
              <a:endParaRPr lang="en-GB" sz="1000" dirty="0"/>
            </a:p>
          </p:txBody>
        </p:sp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2B6213EE-9EC3-2308-0BD8-FE3B8F1ED2F3}"/>
                </a:ext>
              </a:extLst>
            </p:cNvPr>
            <p:cNvSpPr/>
            <p:nvPr/>
          </p:nvSpPr>
          <p:spPr>
            <a:xfrm>
              <a:off x="6032419" y="1352180"/>
              <a:ext cx="433082" cy="147206"/>
            </a:xfrm>
            <a:prstGeom prst="rect">
              <a:avLst/>
            </a:prstGeom>
            <a:pattFill prst="dkVert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dirty="0"/>
            </a:p>
          </p:txBody>
        </p:sp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CB066419-588F-5514-2652-0E120D855A5B}"/>
                </a:ext>
              </a:extLst>
            </p:cNvPr>
            <p:cNvSpPr/>
            <p:nvPr/>
          </p:nvSpPr>
          <p:spPr>
            <a:xfrm>
              <a:off x="7473768" y="1750062"/>
              <a:ext cx="1618757" cy="15746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–&gt; CBM</a:t>
              </a:r>
              <a:endParaRPr lang="en-GB" sz="1000" dirty="0"/>
            </a:p>
          </p:txBody>
        </p:sp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D4D65F05-250B-4E6F-4C90-EC9FC4FE2B3B}"/>
                </a:ext>
              </a:extLst>
            </p:cNvPr>
            <p:cNvSpPr/>
            <p:nvPr/>
          </p:nvSpPr>
          <p:spPr>
            <a:xfrm>
              <a:off x="7248742" y="1751907"/>
              <a:ext cx="225026" cy="155618"/>
            </a:xfrm>
            <a:prstGeom prst="rect">
              <a:avLst/>
            </a:prstGeom>
            <a:pattFill prst="dkVert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000" dirty="0"/>
            </a:p>
          </p:txBody>
        </p:sp>
        <p:sp>
          <p:nvSpPr>
            <p:cNvPr id="69" name="Rechteck 68">
              <a:extLst>
                <a:ext uri="{FF2B5EF4-FFF2-40B4-BE49-F238E27FC236}">
                  <a16:creationId xmlns:a16="http://schemas.microsoft.com/office/drawing/2014/main" id="{7D0902D1-B3E7-4D8A-E7C8-CF69A17D5812}"/>
                </a:ext>
              </a:extLst>
            </p:cNvPr>
            <p:cNvSpPr/>
            <p:nvPr/>
          </p:nvSpPr>
          <p:spPr>
            <a:xfrm>
              <a:off x="7376532" y="1556933"/>
              <a:ext cx="1716158" cy="14890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SIS100 </a:t>
              </a:r>
              <a:r>
                <a:rPr lang="en-GB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 SFRS  NUSTAR</a:t>
              </a:r>
              <a:endPara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1" name="Rechteck 100">
            <a:extLst>
              <a:ext uri="{FF2B5EF4-FFF2-40B4-BE49-F238E27FC236}">
                <a16:creationId xmlns:a16="http://schemas.microsoft.com/office/drawing/2014/main" id="{BF3686D5-B1F6-0391-6675-909AD416DD59}"/>
              </a:ext>
            </a:extLst>
          </p:cNvPr>
          <p:cNvSpPr/>
          <p:nvPr/>
        </p:nvSpPr>
        <p:spPr>
          <a:xfrm>
            <a:off x="6695959" y="1117633"/>
            <a:ext cx="777808" cy="1985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en-US" sz="800" dirty="0"/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FF653774-1B00-D2F3-EB85-C0C4E75C8E7C}"/>
              </a:ext>
            </a:extLst>
          </p:cNvPr>
          <p:cNvSpPr/>
          <p:nvPr/>
        </p:nvSpPr>
        <p:spPr>
          <a:xfrm>
            <a:off x="7610726" y="1117633"/>
            <a:ext cx="777808" cy="1985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  <a:endParaRPr lang="en-US" sz="800" dirty="0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4592A968-AC7B-B892-98D6-B940C52CEB82}"/>
              </a:ext>
            </a:extLst>
          </p:cNvPr>
          <p:cNvSpPr/>
          <p:nvPr/>
        </p:nvSpPr>
        <p:spPr>
          <a:xfrm>
            <a:off x="8605777" y="1117633"/>
            <a:ext cx="519670" cy="1985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/>
              <a:t>240</a:t>
            </a: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BF19D57B-21F6-B50F-BE65-668E6B2C3214}"/>
              </a:ext>
            </a:extLst>
          </p:cNvPr>
          <p:cNvSpPr/>
          <p:nvPr/>
        </p:nvSpPr>
        <p:spPr>
          <a:xfrm>
            <a:off x="0" y="1058390"/>
            <a:ext cx="1026910" cy="33551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 err="1"/>
              <a:t>Acc</a:t>
            </a:r>
            <a:r>
              <a:rPr lang="de-DE" sz="1000" dirty="0"/>
              <a:t>. </a:t>
            </a:r>
            <a:r>
              <a:rPr lang="en-GB" sz="1000" dirty="0"/>
              <a:t>Operation total / days</a:t>
            </a: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63E385FF-CE15-AD20-91F0-DFAE285904EF}"/>
              </a:ext>
            </a:extLst>
          </p:cNvPr>
          <p:cNvSpPr/>
          <p:nvPr/>
        </p:nvSpPr>
        <p:spPr>
          <a:xfrm>
            <a:off x="-11239" y="1547673"/>
            <a:ext cx="9160552" cy="325087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time</a:t>
            </a:r>
            <a:endParaRPr lang="en-US" sz="600" dirty="0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CBD14A2D-A884-460F-EFD2-5CD6E1B74C7E}"/>
              </a:ext>
            </a:extLst>
          </p:cNvPr>
          <p:cNvSpPr/>
          <p:nvPr/>
        </p:nvSpPr>
        <p:spPr>
          <a:xfrm>
            <a:off x="1107232" y="1611644"/>
            <a:ext cx="360000" cy="2041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107 </a:t>
            </a:r>
            <a:endParaRPr lang="en-US" sz="800" dirty="0"/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443637AD-02AA-5C7E-9A49-DCB83ECA2C48}"/>
              </a:ext>
            </a:extLst>
          </p:cNvPr>
          <p:cNvSpPr/>
          <p:nvPr/>
        </p:nvSpPr>
        <p:spPr>
          <a:xfrm>
            <a:off x="2500229" y="1611643"/>
            <a:ext cx="287212" cy="1985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1DA8E843-3031-79FC-1E2E-2FE50587FC83}"/>
              </a:ext>
            </a:extLst>
          </p:cNvPr>
          <p:cNvSpPr/>
          <p:nvPr/>
        </p:nvSpPr>
        <p:spPr>
          <a:xfrm>
            <a:off x="2903999" y="1611643"/>
            <a:ext cx="360000" cy="1985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Rechteck 108">
            <a:extLst>
              <a:ext uri="{FF2B5EF4-FFF2-40B4-BE49-F238E27FC236}">
                <a16:creationId xmlns:a16="http://schemas.microsoft.com/office/drawing/2014/main" id="{07F37B34-221A-27D0-7F1E-D4D14FC235BF}"/>
              </a:ext>
            </a:extLst>
          </p:cNvPr>
          <p:cNvSpPr/>
          <p:nvPr/>
        </p:nvSpPr>
        <p:spPr>
          <a:xfrm>
            <a:off x="6684729" y="1606917"/>
            <a:ext cx="777808" cy="19856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min. 120*</a:t>
            </a:r>
            <a:endParaRPr lang="en-US" sz="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Rechteck 109">
            <a:extLst>
              <a:ext uri="{FF2B5EF4-FFF2-40B4-BE49-F238E27FC236}">
                <a16:creationId xmlns:a16="http://schemas.microsoft.com/office/drawing/2014/main" id="{A4FEAAA3-BB76-1C40-8D4B-1B529DB880DC}"/>
              </a:ext>
            </a:extLst>
          </p:cNvPr>
          <p:cNvSpPr/>
          <p:nvPr/>
        </p:nvSpPr>
        <p:spPr>
          <a:xfrm>
            <a:off x="7599496" y="1606917"/>
            <a:ext cx="777808" cy="1985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180</a:t>
            </a:r>
            <a:endParaRPr lang="en-US" sz="800" dirty="0"/>
          </a:p>
        </p:txBody>
      </p:sp>
      <p:sp>
        <p:nvSpPr>
          <p:cNvPr id="111" name="Rechteck 110">
            <a:extLst>
              <a:ext uri="{FF2B5EF4-FFF2-40B4-BE49-F238E27FC236}">
                <a16:creationId xmlns:a16="http://schemas.microsoft.com/office/drawing/2014/main" id="{0E3F7DFB-306B-FD9A-0E61-9C73A1AEC494}"/>
              </a:ext>
            </a:extLst>
          </p:cNvPr>
          <p:cNvSpPr/>
          <p:nvPr/>
        </p:nvSpPr>
        <p:spPr>
          <a:xfrm>
            <a:off x="-11230" y="1547674"/>
            <a:ext cx="1026910" cy="33551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900" dirty="0" err="1"/>
              <a:t>Physics</a:t>
            </a:r>
            <a:r>
              <a:rPr lang="de-DE" sz="900" dirty="0"/>
              <a:t> beam time/</a:t>
            </a:r>
            <a:r>
              <a:rPr lang="en-GB" sz="900" dirty="0"/>
              <a:t> days</a:t>
            </a:r>
          </a:p>
        </p:txBody>
      </p:sp>
      <p:sp>
        <p:nvSpPr>
          <p:cNvPr id="112" name="Rechteck 111">
            <a:extLst>
              <a:ext uri="{FF2B5EF4-FFF2-40B4-BE49-F238E27FC236}">
                <a16:creationId xmlns:a16="http://schemas.microsoft.com/office/drawing/2014/main" id="{3F5DD536-37D9-D607-1F79-3C4F626EA600}"/>
              </a:ext>
            </a:extLst>
          </p:cNvPr>
          <p:cNvSpPr/>
          <p:nvPr/>
        </p:nvSpPr>
        <p:spPr>
          <a:xfrm>
            <a:off x="8605777" y="1606917"/>
            <a:ext cx="519670" cy="1985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/>
              <a:t>180</a:t>
            </a:r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AD38403F-D50E-23FB-31A3-C324D60F52E5}"/>
              </a:ext>
            </a:extLst>
          </p:cNvPr>
          <p:cNvSpPr/>
          <p:nvPr/>
        </p:nvSpPr>
        <p:spPr>
          <a:xfrm>
            <a:off x="3812197" y="1611643"/>
            <a:ext cx="491885" cy="1985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100+30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7AF9594-DC60-839A-B7BD-74704DFE791A}"/>
              </a:ext>
            </a:extLst>
          </p:cNvPr>
          <p:cNvSpPr/>
          <p:nvPr/>
        </p:nvSpPr>
        <p:spPr>
          <a:xfrm rot="18900000">
            <a:off x="4710842" y="2586278"/>
            <a:ext cx="187712" cy="1877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22F2183-2CA0-361A-E1C0-E73B57DA11D3}"/>
              </a:ext>
            </a:extLst>
          </p:cNvPr>
          <p:cNvSpPr txBox="1"/>
          <p:nvPr/>
        </p:nvSpPr>
        <p:spPr>
          <a:xfrm>
            <a:off x="4679610" y="2771812"/>
            <a:ext cx="101983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800" dirty="0"/>
              <a:t>FCC OP ready</a:t>
            </a:r>
          </a:p>
          <a:p>
            <a:r>
              <a:rPr lang="en-US" sz="800" dirty="0"/>
              <a:t>UNILAC CS ready</a:t>
            </a:r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5E1F6F27-2954-399C-EA0B-808C7DA4503A}"/>
              </a:ext>
            </a:extLst>
          </p:cNvPr>
          <p:cNvSpPr/>
          <p:nvPr/>
        </p:nvSpPr>
        <p:spPr>
          <a:xfrm>
            <a:off x="6185547" y="1114056"/>
            <a:ext cx="357304" cy="19856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  <a:endParaRPr lang="en-US" sz="800" dirty="0"/>
          </a:p>
        </p:txBody>
      </p:sp>
      <p:sp>
        <p:nvSpPr>
          <p:cNvPr id="118" name="Geschweifte Klammer rechts 117">
            <a:extLst>
              <a:ext uri="{FF2B5EF4-FFF2-40B4-BE49-F238E27FC236}">
                <a16:creationId xmlns:a16="http://schemas.microsoft.com/office/drawing/2014/main" id="{1ACE50FC-3149-03F2-C6A0-116531B9E24D}"/>
              </a:ext>
            </a:extLst>
          </p:cNvPr>
          <p:cNvSpPr/>
          <p:nvPr/>
        </p:nvSpPr>
        <p:spPr>
          <a:xfrm rot="5400000">
            <a:off x="7792521" y="3348349"/>
            <a:ext cx="138126" cy="2473362"/>
          </a:xfrm>
          <a:prstGeom prst="rightBrace">
            <a:avLst/>
          </a:prstGeom>
          <a:ln w="9525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D562A602-A3A9-82C4-89EF-0C1CE25A8FCC}"/>
              </a:ext>
            </a:extLst>
          </p:cNvPr>
          <p:cNvSpPr txBox="1"/>
          <p:nvPr/>
        </p:nvSpPr>
        <p:spPr>
          <a:xfrm>
            <a:off x="6921401" y="4658592"/>
            <a:ext cx="2176864" cy="2539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50" dirty="0"/>
              <a:t>Early Science &amp; First Science+</a:t>
            </a:r>
          </a:p>
        </p:txBody>
      </p:sp>
      <p:sp>
        <p:nvSpPr>
          <p:cNvPr id="124" name="Rechteck 123">
            <a:extLst>
              <a:ext uri="{FF2B5EF4-FFF2-40B4-BE49-F238E27FC236}">
                <a16:creationId xmlns:a16="http://schemas.microsoft.com/office/drawing/2014/main" id="{8521026F-18CF-0B94-E085-E2CD4DF46E9C}"/>
              </a:ext>
            </a:extLst>
          </p:cNvPr>
          <p:cNvSpPr/>
          <p:nvPr/>
        </p:nvSpPr>
        <p:spPr>
          <a:xfrm rot="18900000">
            <a:off x="7535336" y="3061842"/>
            <a:ext cx="187712" cy="1877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0" dirty="0"/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F7A507E9-E49E-E537-0343-44DCE2BC7E6C}"/>
              </a:ext>
            </a:extLst>
          </p:cNvPr>
          <p:cNvSpPr txBox="1"/>
          <p:nvPr/>
        </p:nvSpPr>
        <p:spPr>
          <a:xfrm>
            <a:off x="7714573" y="3005956"/>
            <a:ext cx="798617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PCP reached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2D63A30-9F16-DD29-9047-AE84557988A3}"/>
              </a:ext>
            </a:extLst>
          </p:cNvPr>
          <p:cNvSpPr txBox="1"/>
          <p:nvPr/>
        </p:nvSpPr>
        <p:spPr>
          <a:xfrm>
            <a:off x="4457263" y="3355809"/>
            <a:ext cx="1289134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</a:rPr>
              <a:t>early science (ES) </a:t>
            </a: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B0B3011-D156-7769-3DB2-E9C1F0B8CF29}"/>
              </a:ext>
            </a:extLst>
          </p:cNvPr>
          <p:cNvSpPr txBox="1"/>
          <p:nvPr/>
        </p:nvSpPr>
        <p:spPr>
          <a:xfrm>
            <a:off x="5316687" y="3549750"/>
            <a:ext cx="1233030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first science (FS) 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C2D0F34-F3D4-7F46-57E1-6479F13CD4DD}"/>
              </a:ext>
            </a:extLst>
          </p:cNvPr>
          <p:cNvSpPr txBox="1"/>
          <p:nvPr/>
        </p:nvSpPr>
        <p:spPr>
          <a:xfrm>
            <a:off x="5656534" y="3751693"/>
            <a:ext cx="1398140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first science + (FS+) </a:t>
            </a:r>
            <a:endParaRPr lang="en-GB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8C70D752-4F0D-BCAB-2FE5-C0F0389CF319}"/>
              </a:ext>
            </a:extLst>
          </p:cNvPr>
          <p:cNvSpPr/>
          <p:nvPr/>
        </p:nvSpPr>
        <p:spPr>
          <a:xfrm>
            <a:off x="2466425" y="1083830"/>
            <a:ext cx="344940" cy="760709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75B55489-53C0-FB97-5601-252B44C2F722}"/>
              </a:ext>
            </a:extLst>
          </p:cNvPr>
          <p:cNvSpPr txBox="1"/>
          <p:nvPr/>
        </p:nvSpPr>
        <p:spPr>
          <a:xfrm>
            <a:off x="3185526" y="1929211"/>
            <a:ext cx="133241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200" dirty="0">
                <a:solidFill>
                  <a:srgbClr val="7030A0"/>
                </a:solidFill>
              </a:rPr>
              <a:t>engineering-runs</a:t>
            </a:r>
          </a:p>
        </p:txBody>
      </p:sp>
      <p:cxnSp>
        <p:nvCxnSpPr>
          <p:cNvPr id="102" name="Gewinkelte Verbindung 25">
            <a:extLst>
              <a:ext uri="{FF2B5EF4-FFF2-40B4-BE49-F238E27FC236}">
                <a16:creationId xmlns:a16="http://schemas.microsoft.com/office/drawing/2014/main" id="{101281F9-116E-4E97-31FB-10406C628643}"/>
              </a:ext>
            </a:extLst>
          </p:cNvPr>
          <p:cNvCxnSpPr>
            <a:stCxn id="99" idx="1"/>
            <a:endCxn id="97" idx="2"/>
          </p:cNvCxnSpPr>
          <p:nvPr/>
        </p:nvCxnSpPr>
        <p:spPr>
          <a:xfrm rot="10800000">
            <a:off x="2638896" y="1844539"/>
            <a:ext cx="546631" cy="223172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hteck 105">
            <a:extLst>
              <a:ext uri="{FF2B5EF4-FFF2-40B4-BE49-F238E27FC236}">
                <a16:creationId xmlns:a16="http://schemas.microsoft.com/office/drawing/2014/main" id="{1051ECDE-9702-EDE2-5363-3BD25804CB6E}"/>
              </a:ext>
            </a:extLst>
          </p:cNvPr>
          <p:cNvSpPr/>
          <p:nvPr/>
        </p:nvSpPr>
        <p:spPr>
          <a:xfrm>
            <a:off x="1118461" y="4123898"/>
            <a:ext cx="2244071" cy="1344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00" dirty="0"/>
          </a:p>
        </p:txBody>
      </p:sp>
      <p:sp>
        <p:nvSpPr>
          <p:cNvPr id="113" name="Rechteck 112">
            <a:extLst>
              <a:ext uri="{FF2B5EF4-FFF2-40B4-BE49-F238E27FC236}">
                <a16:creationId xmlns:a16="http://schemas.microsoft.com/office/drawing/2014/main" id="{4922849D-39F6-0442-BD26-E159A9D5C9FA}"/>
              </a:ext>
            </a:extLst>
          </p:cNvPr>
          <p:cNvSpPr/>
          <p:nvPr/>
        </p:nvSpPr>
        <p:spPr>
          <a:xfrm>
            <a:off x="5671159" y="2842965"/>
            <a:ext cx="331241" cy="178194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</a:t>
            </a:r>
            <a:endParaRPr lang="en-GB" sz="10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1F28AAB-4CCC-6C90-1D1E-6B226AB882F9}"/>
              </a:ext>
            </a:extLst>
          </p:cNvPr>
          <p:cNvSpPr txBox="1"/>
          <p:nvPr/>
        </p:nvSpPr>
        <p:spPr>
          <a:xfrm rot="20791571">
            <a:off x="2166894" y="3350391"/>
            <a:ext cx="924633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</a:rPr>
              <a:t>now </a:t>
            </a:r>
          </a:p>
          <a:p>
            <a:pPr algn="l"/>
            <a:r>
              <a:rPr lang="en-US" sz="900" dirty="0">
                <a:solidFill>
                  <a:schemeClr val="bg1"/>
                </a:solidFill>
              </a:rPr>
              <a:t>included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2C5437F8-1322-47DA-38FE-98AA13AAD2F4}"/>
              </a:ext>
            </a:extLst>
          </p:cNvPr>
          <p:cNvSpPr txBox="1"/>
          <p:nvPr/>
        </p:nvSpPr>
        <p:spPr>
          <a:xfrm rot="3012809">
            <a:off x="1764618" y="3605452"/>
            <a:ext cx="762763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800" dirty="0">
                <a:solidFill>
                  <a:schemeClr val="bg1"/>
                </a:solidFill>
              </a:rPr>
              <a:t>still </a:t>
            </a:r>
          </a:p>
          <a:p>
            <a:pPr algn="l"/>
            <a:r>
              <a:rPr lang="en-US" sz="800" dirty="0">
                <a:solidFill>
                  <a:schemeClr val="bg1"/>
                </a:solidFill>
              </a:rPr>
              <a:t>missing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89462D7-7C29-0D48-541E-B9FBCAA2BFB2}"/>
              </a:ext>
            </a:extLst>
          </p:cNvPr>
          <p:cNvSpPr/>
          <p:nvPr/>
        </p:nvSpPr>
        <p:spPr>
          <a:xfrm>
            <a:off x="3262700" y="1104591"/>
            <a:ext cx="493758" cy="699083"/>
          </a:xfrm>
          <a:prstGeom prst="rect">
            <a:avLst/>
          </a:prstGeom>
          <a:solidFill>
            <a:srgbClr val="D6009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</a:t>
            </a:r>
            <a:r>
              <a:rPr lang="en-GB" sz="7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paration</a:t>
            </a:r>
            <a:r>
              <a:rPr lang="en-GB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</a:t>
            </a:r>
          </a:p>
          <a:p>
            <a:pPr algn="ctr"/>
            <a:r>
              <a:rPr lang="de-DE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EH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DC19824-A9FF-215D-1FDC-22C74D2747D0}"/>
              </a:ext>
            </a:extLst>
          </p:cNvPr>
          <p:cNvSpPr/>
          <p:nvPr/>
        </p:nvSpPr>
        <p:spPr>
          <a:xfrm>
            <a:off x="5671158" y="1121269"/>
            <a:ext cx="468359" cy="699083"/>
          </a:xfrm>
          <a:prstGeom prst="rect">
            <a:avLst/>
          </a:prstGeom>
          <a:solidFill>
            <a:srgbClr val="D6009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Reno-</a:t>
            </a:r>
            <a:r>
              <a:rPr lang="de-DE" sz="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vation</a:t>
            </a:r>
            <a:endParaRPr lang="de-DE" sz="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EH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52DE24A-EAE7-A7E5-7466-3E8206C8490B}"/>
              </a:ext>
            </a:extLst>
          </p:cNvPr>
          <p:cNvSpPr/>
          <p:nvPr/>
        </p:nvSpPr>
        <p:spPr>
          <a:xfrm>
            <a:off x="6202209" y="1614446"/>
            <a:ext cx="340036" cy="19856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27" name="Rechteck 126">
            <a:extLst>
              <a:ext uri="{FF2B5EF4-FFF2-40B4-BE49-F238E27FC236}">
                <a16:creationId xmlns:a16="http://schemas.microsoft.com/office/drawing/2014/main" id="{91912956-13E4-80B7-7E5E-DB8BA54F36D6}"/>
              </a:ext>
            </a:extLst>
          </p:cNvPr>
          <p:cNvSpPr/>
          <p:nvPr/>
        </p:nvSpPr>
        <p:spPr>
          <a:xfrm>
            <a:off x="4326841" y="1121418"/>
            <a:ext cx="944070" cy="699083"/>
          </a:xfrm>
          <a:prstGeom prst="rect">
            <a:avLst/>
          </a:prstGeom>
          <a:solidFill>
            <a:srgbClr val="D6009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renovation</a:t>
            </a:r>
            <a:endParaRPr lang="de-DE" sz="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EH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ECA78DD7-54FF-A9A3-5FDD-050E39CC5929}"/>
              </a:ext>
            </a:extLst>
          </p:cNvPr>
          <p:cNvSpPr/>
          <p:nvPr/>
        </p:nvSpPr>
        <p:spPr>
          <a:xfrm>
            <a:off x="4819381" y="1134834"/>
            <a:ext cx="119573" cy="2215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US" sz="800" dirty="0"/>
          </a:p>
        </p:txBody>
      </p:sp>
      <p:cxnSp>
        <p:nvCxnSpPr>
          <p:cNvPr id="100" name="Gewinkelte Verbindung 22">
            <a:extLst>
              <a:ext uri="{FF2B5EF4-FFF2-40B4-BE49-F238E27FC236}">
                <a16:creationId xmlns:a16="http://schemas.microsoft.com/office/drawing/2014/main" id="{DC36885A-FBC1-4C5B-A8D5-886E02F1E6D4}"/>
              </a:ext>
            </a:extLst>
          </p:cNvPr>
          <p:cNvCxnSpPr>
            <a:cxnSpLocks/>
            <a:stCxn id="99" idx="3"/>
            <a:endCxn id="98" idx="2"/>
          </p:cNvCxnSpPr>
          <p:nvPr/>
        </p:nvCxnSpPr>
        <p:spPr>
          <a:xfrm flipV="1">
            <a:off x="4517942" y="1848137"/>
            <a:ext cx="361474" cy="219574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hteck 125">
            <a:extLst>
              <a:ext uri="{FF2B5EF4-FFF2-40B4-BE49-F238E27FC236}">
                <a16:creationId xmlns:a16="http://schemas.microsoft.com/office/drawing/2014/main" id="{512052C1-4372-9DBA-DF59-DF9B2FCA1D16}"/>
              </a:ext>
            </a:extLst>
          </p:cNvPr>
          <p:cNvSpPr/>
          <p:nvPr/>
        </p:nvSpPr>
        <p:spPr>
          <a:xfrm>
            <a:off x="4841605" y="1596881"/>
            <a:ext cx="70714" cy="18531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700" dirty="0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B3D9256F-877C-F7B7-EA12-938D256050DB}"/>
              </a:ext>
            </a:extLst>
          </p:cNvPr>
          <p:cNvSpPr/>
          <p:nvPr/>
        </p:nvSpPr>
        <p:spPr>
          <a:xfrm>
            <a:off x="4802415" y="1088897"/>
            <a:ext cx="154002" cy="759240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2842EB0-2D50-69C2-0286-10E315006D6A}"/>
              </a:ext>
            </a:extLst>
          </p:cNvPr>
          <p:cNvSpPr/>
          <p:nvPr/>
        </p:nvSpPr>
        <p:spPr>
          <a:xfrm>
            <a:off x="5285532" y="1118300"/>
            <a:ext cx="353235" cy="20822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8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52888BA-C282-F7EF-697E-A72633587ECF}"/>
              </a:ext>
            </a:extLst>
          </p:cNvPr>
          <p:cNvSpPr/>
          <p:nvPr/>
        </p:nvSpPr>
        <p:spPr>
          <a:xfrm>
            <a:off x="5293669" y="1604465"/>
            <a:ext cx="345098" cy="19033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AD7943D-B44A-18CB-25F1-615971B94C10}"/>
              </a:ext>
            </a:extLst>
          </p:cNvPr>
          <p:cNvSpPr txBox="1"/>
          <p:nvPr/>
        </p:nvSpPr>
        <p:spPr>
          <a:xfrm rot="18910648">
            <a:off x="962188" y="2704328"/>
            <a:ext cx="2311141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4000" b="1" dirty="0">
                <a:solidFill>
                  <a:srgbClr val="FF0000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558310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91150-E72F-BCAF-DB4E-6A6801B93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34" y="2108082"/>
            <a:ext cx="6324531" cy="590668"/>
          </a:xfrm>
        </p:spPr>
        <p:txBody>
          <a:bodyPr/>
          <a:lstStyle/>
          <a:p>
            <a:r>
              <a:rPr lang="en-GB" sz="4000" dirty="0"/>
              <a:t>Thanks for you attention</a:t>
            </a:r>
          </a:p>
        </p:txBody>
      </p:sp>
    </p:spTree>
    <p:extLst>
      <p:ext uri="{BB962C8B-B14F-4D97-AF65-F5344CB8AC3E}">
        <p14:creationId xmlns:p14="http://schemas.microsoft.com/office/powerpoint/2010/main" val="33651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3261494-27B5-2945-80B3-99D14536CC3D}"/>
              </a:ext>
            </a:extLst>
          </p:cNvPr>
          <p:cNvSpPr txBox="1"/>
          <p:nvPr/>
        </p:nvSpPr>
        <p:spPr>
          <a:xfrm>
            <a:off x="2318073" y="1204778"/>
            <a:ext cx="327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2024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9D0DAD4-03A5-C24E-B569-6A58B78025E4}"/>
              </a:ext>
            </a:extLst>
          </p:cNvPr>
          <p:cNvSpPr txBox="1"/>
          <p:nvPr/>
        </p:nvSpPr>
        <p:spPr>
          <a:xfrm>
            <a:off x="3657600" y="2237214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Next beamtime 2025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88ED53-5D1A-624B-B113-DFACF5672D3A}"/>
              </a:ext>
            </a:extLst>
          </p:cNvPr>
          <p:cNvSpPr txBox="1"/>
          <p:nvPr/>
        </p:nvSpPr>
        <p:spPr>
          <a:xfrm>
            <a:off x="4800600" y="3335296"/>
            <a:ext cx="2974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Physics beamtime 2026/27 and beyond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3F2285-E608-C441-86AF-0C73F669F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85" y="2167246"/>
            <a:ext cx="1085850" cy="1185863"/>
          </a:xfrm>
          <a:prstGeom prst="rect">
            <a:avLst/>
          </a:prstGeom>
          <a:noFill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BAB3814-7A60-FC4E-B5A7-E013465F0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3" y="937315"/>
            <a:ext cx="820687" cy="12551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61D878C-0AC6-854F-9FEE-B99E6CF81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07" y="3820299"/>
            <a:ext cx="1776670" cy="1086624"/>
          </a:xfrm>
          <a:prstGeom prst="rect">
            <a:avLst/>
          </a:prstGeom>
        </p:spPr>
      </p:pic>
      <p:sp>
        <p:nvSpPr>
          <p:cNvPr id="12" name="Wolke 11">
            <a:extLst>
              <a:ext uri="{FF2B5EF4-FFF2-40B4-BE49-F238E27FC236}">
                <a16:creationId xmlns:a16="http://schemas.microsoft.com/office/drawing/2014/main" id="{5C685210-6A54-5840-A295-378311DD52AC}"/>
              </a:ext>
            </a:extLst>
          </p:cNvPr>
          <p:cNvSpPr/>
          <p:nvPr/>
        </p:nvSpPr>
        <p:spPr>
          <a:xfrm>
            <a:off x="4343400" y="3200400"/>
            <a:ext cx="3543300" cy="9144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Ring 12">
            <a:extLst>
              <a:ext uri="{FF2B5EF4-FFF2-40B4-BE49-F238E27FC236}">
                <a16:creationId xmlns:a16="http://schemas.microsoft.com/office/drawing/2014/main" id="{211500BF-54EC-FC42-983C-D10458B27892}"/>
              </a:ext>
            </a:extLst>
          </p:cNvPr>
          <p:cNvSpPr/>
          <p:nvPr/>
        </p:nvSpPr>
        <p:spPr>
          <a:xfrm>
            <a:off x="4572000" y="3943350"/>
            <a:ext cx="171450" cy="1143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1378592-B271-95FC-A848-0B1381ED95BD}"/>
              </a:ext>
            </a:extLst>
          </p:cNvPr>
          <p:cNvSpPr txBox="1"/>
          <p:nvPr/>
        </p:nvSpPr>
        <p:spPr>
          <a:xfrm>
            <a:off x="260059" y="352338"/>
            <a:ext cx="339754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089358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E9472-A4E4-1D9F-8ADD-7E850C02F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FE98C80-AF9B-78DA-9879-AD5BB2922BD9}"/>
              </a:ext>
            </a:extLst>
          </p:cNvPr>
          <p:cNvSpPr txBox="1"/>
          <p:nvPr/>
        </p:nvSpPr>
        <p:spPr>
          <a:xfrm>
            <a:off x="2318073" y="1204778"/>
            <a:ext cx="327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2024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893D549-6BF1-A6E3-CC39-11B1F3640A1C}"/>
              </a:ext>
            </a:extLst>
          </p:cNvPr>
          <p:cNvSpPr txBox="1"/>
          <p:nvPr/>
        </p:nvSpPr>
        <p:spPr>
          <a:xfrm>
            <a:off x="3657600" y="2237214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Next beamtime 2025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0EB6E42-756F-36A8-D3EE-FC0E9AF3B507}"/>
              </a:ext>
            </a:extLst>
          </p:cNvPr>
          <p:cNvSpPr txBox="1"/>
          <p:nvPr/>
        </p:nvSpPr>
        <p:spPr>
          <a:xfrm>
            <a:off x="4800600" y="3335296"/>
            <a:ext cx="2974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Physics beamtime 2026/27 and beyond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8D99AA-221C-C88C-A19A-1A4CAFED9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85" y="2167246"/>
            <a:ext cx="1085850" cy="1185863"/>
          </a:xfrm>
          <a:prstGeom prst="rect">
            <a:avLst/>
          </a:prstGeom>
          <a:noFill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70A0B2F-9240-51EB-3D31-DE1949E66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3" y="937315"/>
            <a:ext cx="820687" cy="12551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BAC0FFD-BE1C-496C-5D54-63F51D50F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07" y="3820299"/>
            <a:ext cx="1776670" cy="1086624"/>
          </a:xfrm>
          <a:prstGeom prst="rect">
            <a:avLst/>
          </a:prstGeom>
        </p:spPr>
      </p:pic>
      <p:sp>
        <p:nvSpPr>
          <p:cNvPr id="12" name="Wolke 11">
            <a:extLst>
              <a:ext uri="{FF2B5EF4-FFF2-40B4-BE49-F238E27FC236}">
                <a16:creationId xmlns:a16="http://schemas.microsoft.com/office/drawing/2014/main" id="{56024794-5857-8E30-B3D1-ED823004E7FD}"/>
              </a:ext>
            </a:extLst>
          </p:cNvPr>
          <p:cNvSpPr/>
          <p:nvPr/>
        </p:nvSpPr>
        <p:spPr>
          <a:xfrm>
            <a:off x="4343400" y="3200400"/>
            <a:ext cx="3543300" cy="9144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Ring 12">
            <a:extLst>
              <a:ext uri="{FF2B5EF4-FFF2-40B4-BE49-F238E27FC236}">
                <a16:creationId xmlns:a16="http://schemas.microsoft.com/office/drawing/2014/main" id="{DC617773-5235-D2F3-B6D1-65B5A25EF49E}"/>
              </a:ext>
            </a:extLst>
          </p:cNvPr>
          <p:cNvSpPr/>
          <p:nvPr/>
        </p:nvSpPr>
        <p:spPr>
          <a:xfrm>
            <a:off x="4572000" y="3943350"/>
            <a:ext cx="171450" cy="1143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06F8FF0-211E-2F2F-E5CB-A19719C24C31}"/>
              </a:ext>
            </a:extLst>
          </p:cNvPr>
          <p:cNvSpPr txBox="1"/>
          <p:nvPr/>
        </p:nvSpPr>
        <p:spPr>
          <a:xfrm>
            <a:off x="260059" y="352338"/>
            <a:ext cx="339754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dirty="0"/>
              <a:t>Next beamtime 2025</a:t>
            </a:r>
          </a:p>
        </p:txBody>
      </p:sp>
    </p:spTree>
    <p:extLst>
      <p:ext uri="{BB962C8B-B14F-4D97-AF65-F5344CB8AC3E}">
        <p14:creationId xmlns:p14="http://schemas.microsoft.com/office/powerpoint/2010/main" val="214763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2369C-E237-5E89-36ED-4BDCBA7C4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25F07-F287-BD70-70DD-779C8CD6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7E322C6-9605-BE33-DB84-CFA18CD00A7B}"/>
              </a:ext>
            </a:extLst>
          </p:cNvPr>
          <p:cNvSpPr/>
          <p:nvPr/>
        </p:nvSpPr>
        <p:spPr>
          <a:xfrm>
            <a:off x="8307746" y="0"/>
            <a:ext cx="836254" cy="1790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E75FF2-0377-8691-5DB9-37ABDE2AB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90" y="166796"/>
            <a:ext cx="8068755" cy="495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98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4FFEC-8043-87B0-BD1E-5931BB6E5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383D345-48F2-FD15-7D57-085E3DA764FB}"/>
              </a:ext>
            </a:extLst>
          </p:cNvPr>
          <p:cNvSpPr txBox="1"/>
          <p:nvPr/>
        </p:nvSpPr>
        <p:spPr>
          <a:xfrm>
            <a:off x="2318073" y="1204778"/>
            <a:ext cx="327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2024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064BE25-4128-AF4C-C1BA-7EC233F9705F}"/>
              </a:ext>
            </a:extLst>
          </p:cNvPr>
          <p:cNvSpPr txBox="1"/>
          <p:nvPr/>
        </p:nvSpPr>
        <p:spPr>
          <a:xfrm>
            <a:off x="3657600" y="2237214"/>
            <a:ext cx="2571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Next beamtime 2025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D76F17-8F7A-EF7F-A62F-435351A81111}"/>
              </a:ext>
            </a:extLst>
          </p:cNvPr>
          <p:cNvSpPr txBox="1"/>
          <p:nvPr/>
        </p:nvSpPr>
        <p:spPr>
          <a:xfrm>
            <a:off x="4800600" y="3335296"/>
            <a:ext cx="2974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Physics beamtime 2026/27 and beyond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C21D598-5A64-0B54-DBE4-96636CDC9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85" y="2167246"/>
            <a:ext cx="1085850" cy="1185863"/>
          </a:xfrm>
          <a:prstGeom prst="rect">
            <a:avLst/>
          </a:prstGeom>
          <a:noFill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394F656-393C-55C1-4824-422F0BD72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063" y="937315"/>
            <a:ext cx="820687" cy="12551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1238921-FE70-74D6-C489-0D31322A0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07" y="3820299"/>
            <a:ext cx="1776670" cy="1086624"/>
          </a:xfrm>
          <a:prstGeom prst="rect">
            <a:avLst/>
          </a:prstGeom>
        </p:spPr>
      </p:pic>
      <p:sp>
        <p:nvSpPr>
          <p:cNvPr id="12" name="Wolke 11">
            <a:extLst>
              <a:ext uri="{FF2B5EF4-FFF2-40B4-BE49-F238E27FC236}">
                <a16:creationId xmlns:a16="http://schemas.microsoft.com/office/drawing/2014/main" id="{541284C6-8E72-CF2C-E4E2-217A4322D0D6}"/>
              </a:ext>
            </a:extLst>
          </p:cNvPr>
          <p:cNvSpPr/>
          <p:nvPr/>
        </p:nvSpPr>
        <p:spPr>
          <a:xfrm>
            <a:off x="4343400" y="3200400"/>
            <a:ext cx="3543300" cy="9144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Ring 12">
            <a:extLst>
              <a:ext uri="{FF2B5EF4-FFF2-40B4-BE49-F238E27FC236}">
                <a16:creationId xmlns:a16="http://schemas.microsoft.com/office/drawing/2014/main" id="{19C9CBE4-8B0A-FE23-C7A1-5BED935201AD}"/>
              </a:ext>
            </a:extLst>
          </p:cNvPr>
          <p:cNvSpPr/>
          <p:nvPr/>
        </p:nvSpPr>
        <p:spPr>
          <a:xfrm>
            <a:off x="4572000" y="3943350"/>
            <a:ext cx="171450" cy="1143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chemeClr val="tx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21F06BF-68F0-28BB-B134-075B143118DA}"/>
              </a:ext>
            </a:extLst>
          </p:cNvPr>
          <p:cNvSpPr txBox="1"/>
          <p:nvPr/>
        </p:nvSpPr>
        <p:spPr>
          <a:xfrm>
            <a:off x="260059" y="352338"/>
            <a:ext cx="4483391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GB" dirty="0"/>
              <a:t>Physics beamtime 2026/27 and beyond</a:t>
            </a:r>
          </a:p>
        </p:txBody>
      </p:sp>
    </p:spTree>
    <p:extLst>
      <p:ext uri="{BB962C8B-B14F-4D97-AF65-F5344CB8AC3E}">
        <p14:creationId xmlns:p14="http://schemas.microsoft.com/office/powerpoint/2010/main" val="999436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401CE9-DDDB-45C0-90BF-D992A5DE1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Calls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proposals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EB97FC6-AA0A-42BD-82C7-F5BA50865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pic>
        <p:nvPicPr>
          <p:cNvPr id="405" name="Grafik 404">
            <a:extLst>
              <a:ext uri="{FF2B5EF4-FFF2-40B4-BE49-F238E27FC236}">
                <a16:creationId xmlns:a16="http://schemas.microsoft.com/office/drawing/2014/main" id="{54501634-8D14-4B5A-BF4F-0A85D02D1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610" y="1210739"/>
            <a:ext cx="5670906" cy="2972587"/>
          </a:xfrm>
          <a:prstGeom prst="rect">
            <a:avLst/>
          </a:prstGeom>
        </p:spPr>
      </p:pic>
      <p:pic>
        <p:nvPicPr>
          <p:cNvPr id="406" name="Picture 6">
            <a:extLst>
              <a:ext uri="{FF2B5EF4-FFF2-40B4-BE49-F238E27FC236}">
                <a16:creationId xmlns:a16="http://schemas.microsoft.com/office/drawing/2014/main" id="{1B3F14ED-37F9-4BE8-9178-CC03DBDDD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608" y="3469915"/>
            <a:ext cx="944992" cy="918809"/>
          </a:xfrm>
          <a:prstGeom prst="rect">
            <a:avLst/>
          </a:prstGeom>
          <a:noFill/>
        </p:spPr>
      </p:pic>
      <p:sp>
        <p:nvSpPr>
          <p:cNvPr id="407" name="Inhaltsplatzhalter 2">
            <a:extLst>
              <a:ext uri="{FF2B5EF4-FFF2-40B4-BE49-F238E27FC236}">
                <a16:creationId xmlns:a16="http://schemas.microsoft.com/office/drawing/2014/main" id="{74CC4B89-5FD8-463A-856C-E04DFB0180A0}"/>
              </a:ext>
            </a:extLst>
          </p:cNvPr>
          <p:cNvSpPr txBox="1">
            <a:spLocks/>
          </p:cNvSpPr>
          <p:nvPr/>
        </p:nvSpPr>
        <p:spPr bwMode="auto">
          <a:xfrm>
            <a:off x="188115" y="1003822"/>
            <a:ext cx="8420176" cy="390860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For beamtime in 2026 and 2027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Submission via GATE (</a:t>
            </a:r>
            <a:r>
              <a:rPr lang="en-US" dirty="0">
                <a:hlinkClick r:id="rId5"/>
              </a:rPr>
              <a:t>https://gate.gsi.de</a:t>
            </a:r>
            <a:r>
              <a:rPr lang="en-US" dirty="0"/>
              <a:t>): 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PPAC		now – 26.11.2024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b="1" dirty="0"/>
              <a:t>G-PAC 		now – 2.12.2024</a:t>
            </a:r>
            <a:r>
              <a:rPr lang="en-US" dirty="0"/>
              <a:t>		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Mat-PAC		November – mid-January 2025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Bio-PAC		mid-January – mid-March 2025 </a:t>
            </a:r>
          </a:p>
          <a:p>
            <a:pPr>
              <a:lnSpc>
                <a:spcPct val="130000"/>
              </a:lnSpc>
              <a:spcBef>
                <a:spcPts val="0"/>
              </a:spcBef>
              <a:defRPr/>
            </a:pPr>
            <a:r>
              <a:rPr lang="en-US" dirty="0"/>
              <a:t>N° of shifts to be recommended </a:t>
            </a:r>
            <a:br>
              <a:rPr lang="en-US" dirty="0"/>
            </a:br>
            <a:r>
              <a:rPr lang="en-US" b="1" dirty="0"/>
              <a:t>for all PACs combined: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350 shifts at UNILAC,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300 shifts at SIS18,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250 shifts in total for at </a:t>
            </a:r>
            <a:br>
              <a:rPr lang="en-US" dirty="0"/>
            </a:br>
            <a:r>
              <a:rPr lang="en-US" dirty="0"/>
              <a:t>ESR, ESR-HITRAP and ESR-CRYRING,</a:t>
            </a:r>
          </a:p>
          <a:p>
            <a:pPr lvl="1"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100 shifts at PHELIX. </a:t>
            </a: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 err="1"/>
              <a:t>Infos</a:t>
            </a:r>
            <a:r>
              <a:rPr lang="en-US" dirty="0"/>
              <a:t> on webpages of the PACs: </a:t>
            </a:r>
            <a:r>
              <a:rPr lang="en-US" dirty="0">
                <a:hlinkClick r:id="rId6"/>
              </a:rPr>
              <a:t>www.gsi.de/g-pac</a:t>
            </a:r>
            <a:r>
              <a:rPr lang="en-US" dirty="0"/>
              <a:t>, /</a:t>
            </a:r>
            <a:r>
              <a:rPr lang="en-US" dirty="0" err="1"/>
              <a:t>ppac</a:t>
            </a:r>
            <a:r>
              <a:rPr lang="en-US" dirty="0"/>
              <a:t>, /mat-</a:t>
            </a:r>
            <a:r>
              <a:rPr lang="en-US" dirty="0" err="1"/>
              <a:t>pac</a:t>
            </a:r>
            <a:r>
              <a:rPr lang="en-US" dirty="0"/>
              <a:t>, /bio-</a:t>
            </a:r>
            <a:r>
              <a:rPr lang="en-US" dirty="0" err="1"/>
              <a:t>pac</a:t>
            </a:r>
            <a:endParaRPr lang="en-US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dirty="0"/>
              <a:t>Call for CRYRING in standalone-mode in 2025 for beam time in 2026 completed</a:t>
            </a:r>
          </a:p>
          <a:p>
            <a:pPr marL="685783" lvl="2" indent="0">
              <a:spcAft>
                <a:spcPts val="450"/>
              </a:spcAft>
              <a:buFont typeface="Wingdings" charset="2"/>
              <a:buNone/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061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4380F-5808-447E-8255-9C9CB6955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included</a:t>
            </a:r>
            <a:r>
              <a:rPr lang="de-DE" dirty="0"/>
              <a:t> in </a:t>
            </a:r>
            <a:r>
              <a:rPr lang="de-DE" dirty="0" err="1"/>
              <a:t>call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F33FD36-EA01-4F74-80D5-4EF35BB0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AE0E1BF-ED2D-40AC-A4A6-EF3FA8E19C63}"/>
              </a:ext>
            </a:extLst>
          </p:cNvPr>
          <p:cNvSpPr txBox="1">
            <a:spLocks/>
          </p:cNvSpPr>
          <p:nvPr/>
        </p:nvSpPr>
        <p:spPr bwMode="auto">
          <a:xfrm>
            <a:off x="340514" y="1135380"/>
            <a:ext cx="4194974" cy="36222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b="1" dirty="0"/>
              <a:t>Detector test: no direct scientific goal</a:t>
            </a: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dirty="0"/>
              <a:t>Not to be submitted as regular proposals, but as “special” proposal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dirty="0"/>
              <a:t>short motivation and context, length of beam time, special equipment, technical requirements 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dirty="0"/>
              <a:t>Please contact respective Scientific Secretary of the PAC, e.g. Manuel Vogel for G-PAC (on </a:t>
            </a:r>
            <a:r>
              <a:rPr lang="en-US" b="1" dirty="0"/>
              <a:t>special submission </a:t>
            </a:r>
            <a:r>
              <a:rPr lang="en-US" dirty="0"/>
              <a:t>into GATE)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dirty="0"/>
              <a:t>Same deadline as G-PAC proposals</a:t>
            </a:r>
          </a:p>
          <a:p>
            <a:pPr>
              <a:spcBef>
                <a:spcPts val="1350"/>
              </a:spcBef>
              <a:defRPr/>
            </a:pPr>
            <a:endParaRPr lang="en-US" dirty="0"/>
          </a:p>
          <a:p>
            <a:pPr marL="685783" lvl="2" indent="0">
              <a:spcAft>
                <a:spcPts val="450"/>
              </a:spcAft>
              <a:buFont typeface="Wingdings" charset="2"/>
              <a:buNone/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BEA5852-F1D7-47A2-8A95-61E034DD0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694396">
            <a:off x="5754231" y="1372663"/>
            <a:ext cx="3039136" cy="13383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4E06616-472E-4A89-BCE5-2337289D1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0430"/>
          <a:stretch/>
        </p:blipFill>
        <p:spPr bwMode="auto">
          <a:xfrm>
            <a:off x="4871608" y="3706206"/>
            <a:ext cx="4319905" cy="1060450"/>
          </a:xfrm>
          <a:prstGeom prst="rect">
            <a:avLst/>
          </a:prstGeom>
        </p:spPr>
      </p:pic>
      <p:pic>
        <p:nvPicPr>
          <p:cNvPr id="8" name="Picture 5" descr="A machine with many wires&#10;&#10;Description automatically generated">
            <a:extLst>
              <a:ext uri="{FF2B5EF4-FFF2-40B4-BE49-F238E27FC236}">
                <a16:creationId xmlns:a16="http://schemas.microsoft.com/office/drawing/2014/main" id="{B2AFAFCC-4F74-4DBC-A9EB-FDE29D1D2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09585" y="2902092"/>
            <a:ext cx="1179282" cy="1572376"/>
          </a:xfrm>
          <a:prstGeom prst="rect">
            <a:avLst/>
          </a:prstGeom>
        </p:spPr>
      </p:pic>
      <p:pic>
        <p:nvPicPr>
          <p:cNvPr id="9" name="Grafik 8" descr="Ein Bild, das Maschine, Im Haus, Licht enthält.&#10;&#10;Automatisch generierte Beschreibung">
            <a:extLst>
              <a:ext uri="{FF2B5EF4-FFF2-40B4-BE49-F238E27FC236}">
                <a16:creationId xmlns:a16="http://schemas.microsoft.com/office/drawing/2014/main" id="{E0D39D7C-8106-44D0-A4CF-0DAA4CDA9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055438">
            <a:off x="5285409" y="3002251"/>
            <a:ext cx="1216321" cy="8108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22A7031-76A9-4F2F-98E0-5EF889979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48884">
            <a:off x="6064100" y="2182094"/>
            <a:ext cx="1702864" cy="1183775"/>
          </a:xfrm>
          <a:prstGeom prst="rect">
            <a:avLst/>
          </a:prstGeom>
        </p:spPr>
      </p:pic>
      <p:pic>
        <p:nvPicPr>
          <p:cNvPr id="11" name="Picture 60">
            <a:extLst>
              <a:ext uri="{FF2B5EF4-FFF2-40B4-BE49-F238E27FC236}">
                <a16:creationId xmlns:a16="http://schemas.microsoft.com/office/drawing/2014/main" id="{95D9E087-764E-47A5-BB02-C73F5891FE17}"/>
              </a:ext>
            </a:extLst>
          </p:cNvPr>
          <p:cNvPicPr/>
          <p:nvPr/>
        </p:nvPicPr>
        <p:blipFill>
          <a:blip r:embed="rId8"/>
          <a:stretch/>
        </p:blipFill>
        <p:spPr>
          <a:xfrm rot="20126912">
            <a:off x="6106598" y="3154282"/>
            <a:ext cx="1128002" cy="79624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260039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671FA-898C-6726-EAD3-3DC28E304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5BD3C-7715-6816-A89B-F019862D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included</a:t>
            </a:r>
            <a:r>
              <a:rPr lang="de-DE" dirty="0"/>
              <a:t> in </a:t>
            </a:r>
            <a:r>
              <a:rPr lang="de-DE" dirty="0" err="1"/>
              <a:t>call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89BFBC7-D6C1-F3F1-E338-5EDC899B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48372AC-E4DC-6DD4-EDC3-420BFA7131BA}"/>
              </a:ext>
            </a:extLst>
          </p:cNvPr>
          <p:cNvSpPr txBox="1">
            <a:spLocks/>
          </p:cNvSpPr>
          <p:nvPr/>
        </p:nvSpPr>
        <p:spPr bwMode="auto">
          <a:xfrm>
            <a:off x="340514" y="1135380"/>
            <a:ext cx="4194974" cy="36222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b="1" dirty="0"/>
              <a:t>Detector test: no direct scientific goal</a:t>
            </a:r>
            <a:endParaRPr lang="en-US" dirty="0"/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dirty="0"/>
              <a:t>Not to be submitted as regular proposals, but as “special” proposal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dirty="0"/>
              <a:t>short motivation </a:t>
            </a:r>
            <a:r>
              <a:rPr lang="en-US" dirty="0">
                <a:solidFill>
                  <a:srgbClr val="FF0000"/>
                </a:solidFill>
              </a:rPr>
              <a:t>(max. 3 pages) </a:t>
            </a:r>
            <a:r>
              <a:rPr lang="en-US" dirty="0"/>
              <a:t>and context, length of beam time, special equipment, technical requirements 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dirty="0"/>
              <a:t>Please contact respective Scientific Secretary of the PAC, e.g. Manuel Vogel for G-PAC (on </a:t>
            </a:r>
            <a:r>
              <a:rPr lang="en-US" b="1" dirty="0"/>
              <a:t>special submission </a:t>
            </a:r>
            <a:r>
              <a:rPr lang="en-US" dirty="0"/>
              <a:t>into GATE)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dirty="0"/>
              <a:t>Same deadline as G-PAC proposals</a:t>
            </a:r>
          </a:p>
          <a:p>
            <a:pPr>
              <a:spcBef>
                <a:spcPts val="1350"/>
              </a:spcBef>
              <a:defRPr/>
            </a:pPr>
            <a:endParaRPr lang="en-US" dirty="0"/>
          </a:p>
          <a:p>
            <a:pPr marL="685783" lvl="2" indent="0">
              <a:spcAft>
                <a:spcPts val="450"/>
              </a:spcAft>
              <a:buFont typeface="Wingdings" charset="2"/>
              <a:buNone/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C363491-77D1-811A-036F-47F29FF51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694396">
            <a:off x="5754231" y="1372663"/>
            <a:ext cx="3039136" cy="13383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19A0EEF-6D83-EDC0-E347-325D88E2C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0430"/>
          <a:stretch/>
        </p:blipFill>
        <p:spPr bwMode="auto">
          <a:xfrm>
            <a:off x="4871608" y="3706206"/>
            <a:ext cx="4319905" cy="1060450"/>
          </a:xfrm>
          <a:prstGeom prst="rect">
            <a:avLst/>
          </a:prstGeom>
        </p:spPr>
      </p:pic>
      <p:pic>
        <p:nvPicPr>
          <p:cNvPr id="8" name="Picture 5" descr="A machine with many wires&#10;&#10;Description automatically generated">
            <a:extLst>
              <a:ext uri="{FF2B5EF4-FFF2-40B4-BE49-F238E27FC236}">
                <a16:creationId xmlns:a16="http://schemas.microsoft.com/office/drawing/2014/main" id="{DD4CA489-0D1E-59EB-4FC7-9FF5D6770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109585" y="2902092"/>
            <a:ext cx="1179282" cy="1572376"/>
          </a:xfrm>
          <a:prstGeom prst="rect">
            <a:avLst/>
          </a:prstGeom>
        </p:spPr>
      </p:pic>
      <p:pic>
        <p:nvPicPr>
          <p:cNvPr id="9" name="Grafik 8" descr="Ein Bild, das Maschine, Im Haus, Licht enthält.&#10;&#10;Automatisch generierte Beschreibung">
            <a:extLst>
              <a:ext uri="{FF2B5EF4-FFF2-40B4-BE49-F238E27FC236}">
                <a16:creationId xmlns:a16="http://schemas.microsoft.com/office/drawing/2014/main" id="{B20B2ACF-365A-ED05-FD73-678604DE1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055438">
            <a:off x="5285409" y="3002251"/>
            <a:ext cx="1216321" cy="8108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AE73021-5D97-F1EE-CA29-603243199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48884">
            <a:off x="6064100" y="2182094"/>
            <a:ext cx="1702864" cy="1183775"/>
          </a:xfrm>
          <a:prstGeom prst="rect">
            <a:avLst/>
          </a:prstGeom>
        </p:spPr>
      </p:pic>
      <p:pic>
        <p:nvPicPr>
          <p:cNvPr id="11" name="Picture 60">
            <a:extLst>
              <a:ext uri="{FF2B5EF4-FFF2-40B4-BE49-F238E27FC236}">
                <a16:creationId xmlns:a16="http://schemas.microsoft.com/office/drawing/2014/main" id="{686BB733-D449-17A5-9E42-F3E207119F6F}"/>
              </a:ext>
            </a:extLst>
          </p:cNvPr>
          <p:cNvPicPr/>
          <p:nvPr/>
        </p:nvPicPr>
        <p:blipFill>
          <a:blip r:embed="rId8"/>
          <a:stretch/>
        </p:blipFill>
        <p:spPr>
          <a:xfrm rot="20126912">
            <a:off x="6106598" y="3154282"/>
            <a:ext cx="1128002" cy="796241"/>
          </a:xfrm>
          <a:prstGeom prst="rect">
            <a:avLst/>
          </a:prstGeom>
          <a:ln w="0"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039A66B-9070-79A9-BE6B-310EDF0B27D0}"/>
              </a:ext>
            </a:extLst>
          </p:cNvPr>
          <p:cNvSpPr txBox="1"/>
          <p:nvPr/>
        </p:nvSpPr>
        <p:spPr>
          <a:xfrm rot="20408448">
            <a:off x="1184566" y="2932946"/>
            <a:ext cx="5483580" cy="3693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</a:rPr>
              <a:t>We expect that parasitic, primary beam is used</a:t>
            </a:r>
          </a:p>
        </p:txBody>
      </p:sp>
    </p:spTree>
    <p:extLst>
      <p:ext uri="{BB962C8B-B14F-4D97-AF65-F5344CB8AC3E}">
        <p14:creationId xmlns:p14="http://schemas.microsoft.com/office/powerpoint/2010/main" val="223794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2110B-EDB3-94F5-F2DB-AE9BC521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U</a:t>
            </a:r>
            <a:r>
              <a:rPr lang="en-US" sz="2000" baseline="30000" dirty="0">
                <a:solidFill>
                  <a:srgbClr val="0070C0"/>
                </a:solidFill>
              </a:rPr>
              <a:t>28+ </a:t>
            </a:r>
            <a:r>
              <a:rPr lang="en-US" sz="2000" dirty="0">
                <a:solidFill>
                  <a:srgbClr val="0070C0"/>
                </a:solidFill>
              </a:rPr>
              <a:t>Capability Today &amp; Extrapolation with FAIR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9FF2A6-3F2B-8945-C8E5-944D46290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15" y="1002555"/>
            <a:ext cx="5389201" cy="3677689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1600" dirty="0"/>
              <a:t>Capability today: </a:t>
            </a:r>
          </a:p>
          <a:p>
            <a:pPr lvl="1">
              <a:spcAft>
                <a:spcPts val="300"/>
              </a:spcAft>
            </a:pPr>
            <a:r>
              <a:rPr lang="en-US" sz="1300" dirty="0"/>
              <a:t>Defined by </a:t>
            </a:r>
            <a:r>
              <a:rPr lang="en-US" sz="1300" b="1" dirty="0">
                <a:solidFill>
                  <a:srgbClr val="0070C0"/>
                </a:solidFill>
              </a:rPr>
              <a:t>performances achieved in engineering runs</a:t>
            </a:r>
            <a:r>
              <a:rPr lang="en-US" sz="1300" dirty="0"/>
              <a:t>. Best values </a:t>
            </a:r>
            <a:r>
              <a:rPr lang="en-US" sz="1300" dirty="0">
                <a:sym typeface="Wingdings" pitchFamily="2" charset="2"/>
              </a:rPr>
              <a:t> the machine today is capable to achieve this!</a:t>
            </a:r>
          </a:p>
          <a:p>
            <a:pPr lvl="1">
              <a:spcAft>
                <a:spcPts val="300"/>
              </a:spcAft>
            </a:pPr>
            <a:r>
              <a:rPr lang="en-US" sz="1300" dirty="0">
                <a:sym typeface="Wingdings" pitchFamily="2" charset="2"/>
              </a:rPr>
              <a:t>Proven that there are no fundamental physics or technical limitations preventing this.</a:t>
            </a:r>
          </a:p>
          <a:p>
            <a:pPr lvl="1">
              <a:spcAft>
                <a:spcPts val="300"/>
              </a:spcAft>
            </a:pPr>
            <a:r>
              <a:rPr lang="en-US" sz="1300" dirty="0">
                <a:sym typeface="Wingdings" pitchFamily="2" charset="2"/>
              </a:rPr>
              <a:t>Note: Routine performance is lower (</a:t>
            </a:r>
            <a:r>
              <a:rPr lang="en-US" sz="1300" b="1" dirty="0">
                <a:solidFill>
                  <a:srgbClr val="0070C0"/>
                </a:solidFill>
                <a:sym typeface="Wingdings" pitchFamily="2" charset="2"/>
              </a:rPr>
              <a:t>typically assumed factor 1.2 at GSI</a:t>
            </a:r>
            <a:r>
              <a:rPr lang="en-US" sz="1300" dirty="0">
                <a:sym typeface="Wingdings" pitchFamily="2" charset="2"/>
              </a:rPr>
              <a:t>) but can approach the capability with improved tools: MP, feedbacks, automatic optimization routines, AI, …</a:t>
            </a:r>
          </a:p>
          <a:p>
            <a:pPr>
              <a:spcAft>
                <a:spcPts val="300"/>
              </a:spcAft>
            </a:pPr>
            <a:r>
              <a:rPr lang="en-US" sz="1600" dirty="0">
                <a:sym typeface="Wingdings" pitchFamily="2" charset="2"/>
              </a:rPr>
              <a:t>Intensity extrapolation to FAIR:</a:t>
            </a:r>
          </a:p>
          <a:p>
            <a:pPr lvl="1">
              <a:spcAft>
                <a:spcPts val="300"/>
              </a:spcAft>
            </a:pPr>
            <a:r>
              <a:rPr lang="en-US" sz="1300" dirty="0">
                <a:sym typeface="Wingdings" pitchFamily="2" charset="2"/>
              </a:rPr>
              <a:t>Assume reasonable </a:t>
            </a:r>
            <a:r>
              <a:rPr lang="en-US" sz="1300" b="1" dirty="0">
                <a:solidFill>
                  <a:srgbClr val="0070C0"/>
                </a:solidFill>
                <a:sym typeface="Wingdings" pitchFamily="2" charset="2"/>
              </a:rPr>
              <a:t>transmissions</a:t>
            </a:r>
            <a:r>
              <a:rPr lang="en-US" sz="1300" dirty="0">
                <a:sym typeface="Wingdings" pitchFamily="2" charset="2"/>
              </a:rPr>
              <a:t> through HEBT and SIS-100, partly “guaranteed” by radiation protection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Intensity performance with selected upgrades:</a:t>
            </a:r>
          </a:p>
          <a:p>
            <a:pPr lvl="1">
              <a:spcAft>
                <a:spcPts val="300"/>
              </a:spcAft>
            </a:pPr>
            <a:r>
              <a:rPr lang="en-US" sz="1300" b="1" dirty="0">
                <a:solidFill>
                  <a:srgbClr val="0070C0"/>
                </a:solidFill>
              </a:rPr>
              <a:t>Performance predicted </a:t>
            </a:r>
            <a:r>
              <a:rPr lang="en-US" sz="1300" dirty="0"/>
              <a:t>after some upgrades</a:t>
            </a:r>
          </a:p>
          <a:p>
            <a:pPr lvl="1">
              <a:spcAft>
                <a:spcPts val="300"/>
              </a:spcAft>
            </a:pPr>
            <a:r>
              <a:rPr lang="en-US" sz="1300" dirty="0"/>
              <a:t>Upgrades selected from a long list of proposed upgrades and actions, that is being established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934F89-0ED5-9064-C6DE-9D155AC5E1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R. Aßmann - ACC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603756-ED87-60E3-838B-C09CAAABB2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34" r="14762"/>
          <a:stretch/>
        </p:blipFill>
        <p:spPr>
          <a:xfrm>
            <a:off x="5621376" y="1002555"/>
            <a:ext cx="3387047" cy="274904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CB400D5-FEEF-6F07-73E9-CE8DCD7CCE66}"/>
              </a:ext>
            </a:extLst>
          </p:cNvPr>
          <p:cNvSpPr txBox="1"/>
          <p:nvPr/>
        </p:nvSpPr>
        <p:spPr>
          <a:xfrm>
            <a:off x="5621376" y="3781435"/>
            <a:ext cx="338704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i="1" dirty="0"/>
              <a:t>P. Spiller et al, U28+ at top energy SIS-18, 14 Dec 2023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582B7EB-2852-5EEB-0DA2-502B3F9D4C2C}"/>
              </a:ext>
            </a:extLst>
          </p:cNvPr>
          <p:cNvSpPr/>
          <p:nvPr/>
        </p:nvSpPr>
        <p:spPr>
          <a:xfrm>
            <a:off x="219661" y="230397"/>
            <a:ext cx="5316255" cy="20498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2DDEE9D-0F7C-D2D0-77B1-0D71C826FC73}"/>
              </a:ext>
            </a:extLst>
          </p:cNvPr>
          <p:cNvSpPr/>
          <p:nvPr/>
        </p:nvSpPr>
        <p:spPr>
          <a:xfrm>
            <a:off x="219661" y="2963118"/>
            <a:ext cx="5243308" cy="1848569"/>
          </a:xfrm>
          <a:prstGeom prst="rect">
            <a:avLst/>
          </a:prstGeom>
          <a:solidFill>
            <a:schemeClr val="bg1">
              <a:alpha val="75065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E6B8829-3736-A7B7-098D-64C52315FBCD}"/>
              </a:ext>
            </a:extLst>
          </p:cNvPr>
          <p:cNvSpPr/>
          <p:nvPr/>
        </p:nvSpPr>
        <p:spPr>
          <a:xfrm>
            <a:off x="5462969" y="98953"/>
            <a:ext cx="3681031" cy="4712733"/>
          </a:xfrm>
          <a:prstGeom prst="rect">
            <a:avLst/>
          </a:prstGeom>
          <a:solidFill>
            <a:schemeClr val="bg1">
              <a:alpha val="7526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2836092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968</Words>
  <Application>Microsoft Macintosh PowerPoint</Application>
  <PresentationFormat>Bildschirmpräsentation (16:9)</PresentationFormat>
  <Paragraphs>177</Paragraphs>
  <Slides>14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fair-gsi-folienmaster_2017_onering</vt:lpstr>
      <vt:lpstr> Beamtime considerations    Daniel Severin GSI Beamtime coordinator</vt:lpstr>
      <vt:lpstr>PowerPoint-Präsentation</vt:lpstr>
      <vt:lpstr>PowerPoint-Präsentation</vt:lpstr>
      <vt:lpstr>PowerPoint-Präsentation</vt:lpstr>
      <vt:lpstr>PowerPoint-Präsentation</vt:lpstr>
      <vt:lpstr>Calls for proposals</vt:lpstr>
      <vt:lpstr>Detector tests included in call</vt:lpstr>
      <vt:lpstr>Detector tests included in call</vt:lpstr>
      <vt:lpstr>U28+ Capability Today &amp; Extrapolation with FAIR</vt:lpstr>
      <vt:lpstr>Calls for proposals</vt:lpstr>
      <vt:lpstr>Calls for proposals</vt:lpstr>
      <vt:lpstr>Physics beamtime modes</vt:lpstr>
      <vt:lpstr>FAIR/GSI strategic operation scenario towards FS+</vt:lpstr>
      <vt:lpstr>Thanks for you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 strahlte denn da?</dc:title>
  <dc:creator>Microsoft Office User</dc:creator>
  <cp:lastModifiedBy>Microsoft Office User</cp:lastModifiedBy>
  <cp:revision>50</cp:revision>
  <dcterms:created xsi:type="dcterms:W3CDTF">2021-12-06T12:30:21Z</dcterms:created>
  <dcterms:modified xsi:type="dcterms:W3CDTF">2024-11-01T07:50:19Z</dcterms:modified>
</cp:coreProperties>
</file>