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3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6858000" cx="9144000"/>
  <p:notesSz cx="6858000" cy="9144000"/>
  <p:embeddedFontLst>
    <p:embeddedFont>
      <p:font typeface="Nunito"/>
      <p:regular r:id="rId15"/>
      <p:bold r:id="rId16"/>
      <p:italic r:id="rId17"/>
      <p:boldItalic r:id="rId1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88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88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Nunito-regular.fntdata"/><Relationship Id="rId14" Type="http://schemas.openxmlformats.org/officeDocument/2006/relationships/slide" Target="slides/slide9.xml"/><Relationship Id="rId17" Type="http://schemas.openxmlformats.org/officeDocument/2006/relationships/font" Target="fonts/Nunito-italic.fntdata"/><Relationship Id="rId16" Type="http://schemas.openxmlformats.org/officeDocument/2006/relationships/font" Target="fonts/Nunito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18" Type="http://schemas.openxmlformats.org/officeDocument/2006/relationships/font" Target="fonts/Nunito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g12c8ee714ee_0_0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" name="Google Shape;42;g12c8ee714e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g31092a2ca38_1_0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" name="Google Shape;48;g31092a2ca38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3078d6929de_0_23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3078d6929de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3078d692c50_0_14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3078d692c50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3078d692c50_0_60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3078d692c50_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3078d6929de_0_29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3078d6929de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309c1890cd3_0_71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309c1890cd3_0_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1b92ceedf43_0_89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1b92ceedf43_0_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2bf033e4661_28_12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2bf033e4661_28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jp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foli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46754" y="1212688"/>
            <a:ext cx="8427667" cy="5357795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2"/>
          <p:cNvSpPr txBox="1"/>
          <p:nvPr>
            <p:ph type="ctrTitle"/>
          </p:nvPr>
        </p:nvSpPr>
        <p:spPr>
          <a:xfrm>
            <a:off x="1251563" y="3650764"/>
            <a:ext cx="6607500" cy="78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3600"/>
              <a:buFont typeface="Arial"/>
              <a:buNone/>
              <a:defRPr sz="3600">
                <a:solidFill>
                  <a:srgbClr val="33333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2"/>
          <p:cNvSpPr txBox="1"/>
          <p:nvPr>
            <p:ph idx="1" type="subTitle"/>
          </p:nvPr>
        </p:nvSpPr>
        <p:spPr>
          <a:xfrm>
            <a:off x="1371600" y="4430630"/>
            <a:ext cx="64008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0" algn="ctr">
              <a:spcBef>
                <a:spcPts val="4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666666"/>
                </a:solidFill>
              </a:defRPr>
            </a:lvl1pPr>
            <a:lvl2pPr lvl="1" rtl="0" algn="ctr">
              <a:spcBef>
                <a:spcPts val="400"/>
              </a:spcBef>
              <a:spcAft>
                <a:spcPts val="0"/>
              </a:spcAft>
              <a:buSzPts val="2000"/>
              <a:buNone/>
              <a:defRPr>
                <a:solidFill>
                  <a:srgbClr val="888888"/>
                </a:solidFill>
              </a:defRPr>
            </a:lvl2pPr>
            <a:lvl3pPr lvl="2" rtl="0" algn="ctr">
              <a:spcBef>
                <a:spcPts val="360"/>
              </a:spcBef>
              <a:spcAft>
                <a:spcPts val="0"/>
              </a:spcAft>
              <a:buSzPts val="1800"/>
              <a:buNone/>
              <a:defRPr>
                <a:solidFill>
                  <a:srgbClr val="888888"/>
                </a:solidFill>
              </a:defRPr>
            </a:lvl3pPr>
            <a:lvl4pPr lvl="3" rtl="0" algn="ctr">
              <a:spcBef>
                <a:spcPts val="320"/>
              </a:spcBef>
              <a:spcAft>
                <a:spcPts val="0"/>
              </a:spcAft>
              <a:buSzPts val="1600"/>
              <a:buNone/>
              <a:defRPr>
                <a:solidFill>
                  <a:srgbClr val="888888"/>
                </a:solidFill>
              </a:defRPr>
            </a:lvl4pPr>
            <a:lvl5pPr lvl="4" rtl="0" algn="ctr">
              <a:spcBef>
                <a:spcPts val="28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5pPr>
            <a:lvl6pPr lvl="5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 und Inhalt" type="obj">
  <p:cSld name="OBJECT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/>
          <p:nvPr>
            <p:ph type="title"/>
          </p:nvPr>
        </p:nvSpPr>
        <p:spPr>
          <a:xfrm>
            <a:off x="422565" y="271335"/>
            <a:ext cx="5584500" cy="787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3"/>
          <p:cNvSpPr txBox="1"/>
          <p:nvPr>
            <p:ph idx="1" type="body"/>
          </p:nvPr>
        </p:nvSpPr>
        <p:spPr>
          <a:xfrm>
            <a:off x="422565" y="1450685"/>
            <a:ext cx="8211900" cy="490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79400" lvl="0" marL="457200" rtl="0" algn="l">
              <a:spcBef>
                <a:spcPts val="360"/>
              </a:spcBef>
              <a:spcAft>
                <a:spcPts val="0"/>
              </a:spcAft>
              <a:buSzPts val="800"/>
              <a:buFont typeface="Nunito"/>
              <a:buChar char="▪"/>
              <a:defRPr sz="1400">
                <a:latin typeface="Nunito"/>
                <a:ea typeface="Nunito"/>
                <a:cs typeface="Nunito"/>
                <a:sym typeface="Nunito"/>
              </a:defRPr>
            </a:lvl1pPr>
            <a:lvl2pPr indent="-304800" lvl="1" marL="914400" rtl="0" algn="l">
              <a:spcBef>
                <a:spcPts val="360"/>
              </a:spcBef>
              <a:spcAft>
                <a:spcPts val="0"/>
              </a:spcAft>
              <a:buSzPts val="1200"/>
              <a:buFont typeface="Nunito"/>
              <a:buChar char="▪"/>
              <a:defRPr sz="1400">
                <a:latin typeface="Nunito"/>
                <a:ea typeface="Nunito"/>
                <a:cs typeface="Nunito"/>
                <a:sym typeface="Nunito"/>
              </a:defRPr>
            </a:lvl2pPr>
            <a:lvl3pPr indent="-317500" lvl="2" marL="1371600" rtl="0" algn="l">
              <a:spcBef>
                <a:spcPts val="360"/>
              </a:spcBef>
              <a:spcAft>
                <a:spcPts val="0"/>
              </a:spcAft>
              <a:buSzPts val="1400"/>
              <a:buChar char="▪"/>
              <a:defRPr sz="1400"/>
            </a:lvl3pPr>
            <a:lvl4pPr indent="-342900" lvl="3" marL="1828800" rtl="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rtl="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7964992" y="6552643"/>
            <a:ext cx="744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3" name="Google Shape;23;p3"/>
          <p:cNvSpPr txBox="1"/>
          <p:nvPr>
            <p:ph idx="10" type="dt"/>
          </p:nvPr>
        </p:nvSpPr>
        <p:spPr>
          <a:xfrm>
            <a:off x="7123544" y="6552643"/>
            <a:ext cx="8253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1"/>
                </a:solidFill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11" type="ftr"/>
          </p:nvPr>
        </p:nvSpPr>
        <p:spPr>
          <a:xfrm>
            <a:off x="2273300" y="6560611"/>
            <a:ext cx="4825800" cy="35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1"/>
                </a:solidFill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3"/>
          <p:cNvSpPr txBox="1"/>
          <p:nvPr/>
        </p:nvSpPr>
        <p:spPr>
          <a:xfrm>
            <a:off x="435286" y="6616075"/>
            <a:ext cx="4702500" cy="24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000"/>
              <a:buFont typeface="Arial"/>
              <a:buNone/>
            </a:pPr>
            <a:r>
              <a:rPr lang="en" sz="1000">
                <a:solidFill>
                  <a:srgbClr val="333333"/>
                </a:solidFill>
              </a:rPr>
              <a:t>S-FRS Collaboration </a:t>
            </a:r>
            <a:r>
              <a:rPr lang="en" sz="1000">
                <a:solidFill>
                  <a:srgbClr val="333333"/>
                </a:solidFill>
              </a:rPr>
              <a:t>Meeting | 31 October 2024 | Mörfelden-Walldorf</a:t>
            </a:r>
            <a:endParaRPr sz="1000">
              <a:solidFill>
                <a:srgbClr val="333333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Zwei Inhalte" type="twoObj">
  <p:cSld name="TWO_OBJECTS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"/>
          <p:cNvSpPr txBox="1"/>
          <p:nvPr>
            <p:ph type="title"/>
          </p:nvPr>
        </p:nvSpPr>
        <p:spPr>
          <a:xfrm>
            <a:off x="422565" y="270000"/>
            <a:ext cx="5584500" cy="787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" type="body"/>
          </p:nvPr>
        </p:nvSpPr>
        <p:spPr>
          <a:xfrm>
            <a:off x="457200" y="160020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rtl="0" algn="l">
              <a:spcBef>
                <a:spcPts val="480"/>
              </a:spcBef>
              <a:spcAft>
                <a:spcPts val="0"/>
              </a:spcAft>
              <a:buSzPts val="2400"/>
              <a:buChar char="▪"/>
              <a:defRPr sz="2400"/>
            </a:lvl1pPr>
            <a:lvl2pPr indent="-355600" lvl="1" marL="914400" rtl="0" algn="l">
              <a:spcBef>
                <a:spcPts val="400"/>
              </a:spcBef>
              <a:spcAft>
                <a:spcPts val="0"/>
              </a:spcAft>
              <a:buSzPts val="2000"/>
              <a:buChar char="▪"/>
              <a:defRPr sz="2000"/>
            </a:lvl2pPr>
            <a:lvl3pPr indent="-342900" lvl="2" marL="1371600" rtl="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 sz="1800"/>
            </a:lvl3pPr>
            <a:lvl4pPr indent="-330200" lvl="3" marL="1828800" rtl="0" algn="l"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/>
            </a:lvl4pPr>
            <a:lvl5pPr indent="-317500" lvl="4" marL="2286000" rtl="0" algn="l">
              <a:spcBef>
                <a:spcPts val="280"/>
              </a:spcBef>
              <a:spcAft>
                <a:spcPts val="0"/>
              </a:spcAft>
              <a:buSzPts val="1400"/>
              <a:buChar char="▪"/>
              <a:defRPr sz="1400"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29" name="Google Shape;29;p4"/>
          <p:cNvSpPr txBox="1"/>
          <p:nvPr>
            <p:ph idx="2" type="body"/>
          </p:nvPr>
        </p:nvSpPr>
        <p:spPr>
          <a:xfrm>
            <a:off x="4648200" y="160020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rtl="0" algn="l">
              <a:spcBef>
                <a:spcPts val="480"/>
              </a:spcBef>
              <a:spcAft>
                <a:spcPts val="0"/>
              </a:spcAft>
              <a:buSzPts val="2400"/>
              <a:buChar char="▪"/>
              <a:defRPr sz="2400"/>
            </a:lvl1pPr>
            <a:lvl2pPr indent="-355600" lvl="1" marL="914400" rtl="0" algn="l">
              <a:spcBef>
                <a:spcPts val="400"/>
              </a:spcBef>
              <a:spcAft>
                <a:spcPts val="0"/>
              </a:spcAft>
              <a:buSzPts val="2000"/>
              <a:buChar char="▪"/>
              <a:defRPr sz="2000"/>
            </a:lvl2pPr>
            <a:lvl3pPr indent="-342900" lvl="2" marL="1371600" rtl="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 sz="1800"/>
            </a:lvl3pPr>
            <a:lvl4pPr indent="-330200" lvl="3" marL="1828800" rtl="0" algn="l"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/>
            </a:lvl4pPr>
            <a:lvl5pPr indent="-317500" lvl="4" marL="2286000" rtl="0" algn="l">
              <a:spcBef>
                <a:spcPts val="280"/>
              </a:spcBef>
              <a:spcAft>
                <a:spcPts val="0"/>
              </a:spcAft>
              <a:buSzPts val="1400"/>
              <a:buChar char="▪"/>
              <a:defRPr sz="1400"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0" name="Google Shape;30;p4"/>
          <p:cNvSpPr txBox="1"/>
          <p:nvPr>
            <p:ph idx="12" type="sldNum"/>
          </p:nvPr>
        </p:nvSpPr>
        <p:spPr>
          <a:xfrm>
            <a:off x="7964992" y="6552643"/>
            <a:ext cx="744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1" name="Google Shape;31;p4"/>
          <p:cNvSpPr txBox="1"/>
          <p:nvPr>
            <p:ph idx="10" type="dt"/>
          </p:nvPr>
        </p:nvSpPr>
        <p:spPr>
          <a:xfrm>
            <a:off x="7098998" y="6552643"/>
            <a:ext cx="849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1"/>
                </a:solidFill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4"/>
          <p:cNvSpPr txBox="1"/>
          <p:nvPr>
            <p:ph idx="11" type="ftr"/>
          </p:nvPr>
        </p:nvSpPr>
        <p:spPr>
          <a:xfrm>
            <a:off x="2273300" y="6560611"/>
            <a:ext cx="4825800" cy="35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1"/>
                </a:solidFill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r Titel" type="titleOnly">
  <p:cSld name="TITLE_ONLY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/>
          <p:nvPr>
            <p:ph type="title"/>
          </p:nvPr>
        </p:nvSpPr>
        <p:spPr>
          <a:xfrm>
            <a:off x="422565" y="270000"/>
            <a:ext cx="5584500" cy="787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12" type="sldNum"/>
          </p:nvPr>
        </p:nvSpPr>
        <p:spPr>
          <a:xfrm>
            <a:off x="7964992" y="6552643"/>
            <a:ext cx="744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6" name="Google Shape;36;p5"/>
          <p:cNvSpPr txBox="1"/>
          <p:nvPr>
            <p:ph idx="10" type="dt"/>
          </p:nvPr>
        </p:nvSpPr>
        <p:spPr>
          <a:xfrm>
            <a:off x="7098998" y="6552643"/>
            <a:ext cx="849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1"/>
                </a:solidFill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5"/>
          <p:cNvSpPr txBox="1"/>
          <p:nvPr>
            <p:ph idx="11" type="ftr"/>
          </p:nvPr>
        </p:nvSpPr>
        <p:spPr>
          <a:xfrm>
            <a:off x="2260600" y="6560611"/>
            <a:ext cx="4838400" cy="35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1"/>
                </a:solidFill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1">
  <p:cSld name="CUSTOM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6"/>
          <p:cNvSpPr txBox="1"/>
          <p:nvPr>
            <p:ph type="title"/>
          </p:nvPr>
        </p:nvSpPr>
        <p:spPr>
          <a:xfrm>
            <a:off x="422565" y="270000"/>
            <a:ext cx="5584500" cy="787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9" Type="http://schemas.openxmlformats.org/officeDocument/2006/relationships/theme" Target="../theme/theme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0" y="6612411"/>
            <a:ext cx="9144000" cy="255600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22565" y="1450685"/>
            <a:ext cx="8211900" cy="490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rgbClr val="FDBB63"/>
              </a:buClr>
              <a:buSzPts val="2400"/>
              <a:buFont typeface="Noto Sans Symbols"/>
              <a:buChar char="▪"/>
              <a:defRPr b="0" i="0" sz="24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rgbClr val="FDBB63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rgbClr val="FDBB63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rgbClr val="FDBB63"/>
              </a:buClr>
              <a:buSzPts val="1600"/>
              <a:buFont typeface="Noto Sans Symbols"/>
              <a:buChar char="▪"/>
              <a:defRPr b="0" i="0" sz="16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spcBef>
                <a:spcPts val="280"/>
              </a:spcBef>
              <a:spcAft>
                <a:spcPts val="0"/>
              </a:spcAft>
              <a:buClr>
                <a:srgbClr val="FDBB63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GSI_Logo_rgb.png" id="8" name="Google Shape;8;p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7587825" y="606700"/>
            <a:ext cx="1046650" cy="3488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" name="Google Shape;9;p1"/>
          <p:cNvCxnSpPr/>
          <p:nvPr/>
        </p:nvCxnSpPr>
        <p:spPr>
          <a:xfrm>
            <a:off x="0" y="1068273"/>
            <a:ext cx="9144000" cy="0"/>
          </a:xfrm>
          <a:prstGeom prst="straightConnector1">
            <a:avLst/>
          </a:prstGeom>
          <a:noFill/>
          <a:ln cap="flat" cmpd="sng" w="254000">
            <a:solidFill>
              <a:srgbClr val="EAEAEA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0" name="Google Shape;10;p1"/>
          <p:cNvSpPr txBox="1"/>
          <p:nvPr>
            <p:ph type="title"/>
          </p:nvPr>
        </p:nvSpPr>
        <p:spPr>
          <a:xfrm>
            <a:off x="422565" y="270000"/>
            <a:ext cx="5584500" cy="787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"/>
          <p:cNvSpPr/>
          <p:nvPr/>
        </p:nvSpPr>
        <p:spPr>
          <a:xfrm>
            <a:off x="-1" y="939485"/>
            <a:ext cx="255600" cy="255600"/>
          </a:xfrm>
          <a:prstGeom prst="rect">
            <a:avLst/>
          </a:prstGeom>
          <a:solidFill>
            <a:srgbClr val="FDBB6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2;p1"/>
          <p:cNvSpPr/>
          <p:nvPr/>
        </p:nvSpPr>
        <p:spPr>
          <a:xfrm>
            <a:off x="-1" y="6609871"/>
            <a:ext cx="255600" cy="255600"/>
          </a:xfrm>
          <a:prstGeom prst="rect">
            <a:avLst/>
          </a:prstGeom>
          <a:solidFill>
            <a:srgbClr val="FDBB6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" name="Google Shape;13;p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754190" y="368075"/>
            <a:ext cx="845436" cy="591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08862" y="12"/>
            <a:ext cx="878975" cy="1161250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4"/>
    <p:sldLayoutId id="2147483649" r:id="rId5"/>
    <p:sldLayoutId id="2147483650" r:id="rId6"/>
    <p:sldLayoutId id="2147483651" r:id="rId7"/>
    <p:sldLayoutId id="2147483652" r:id="rId8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8.png"/><Relationship Id="rId4" Type="http://schemas.openxmlformats.org/officeDocument/2006/relationships/image" Target="../media/image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3.png"/><Relationship Id="rId4" Type="http://schemas.openxmlformats.org/officeDocument/2006/relationships/image" Target="../media/image16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5.png"/><Relationship Id="rId4" Type="http://schemas.openxmlformats.org/officeDocument/2006/relationships/image" Target="../media/image6.png"/><Relationship Id="rId5" Type="http://schemas.openxmlformats.org/officeDocument/2006/relationships/image" Target="../media/image5.png"/><Relationship Id="rId6" Type="http://schemas.openxmlformats.org/officeDocument/2006/relationships/image" Target="../media/image1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3.png"/><Relationship Id="rId4" Type="http://schemas.openxmlformats.org/officeDocument/2006/relationships/image" Target="../media/image22.png"/><Relationship Id="rId5" Type="http://schemas.openxmlformats.org/officeDocument/2006/relationships/image" Target="../media/image21.png"/><Relationship Id="rId6" Type="http://schemas.openxmlformats.org/officeDocument/2006/relationships/image" Target="../media/image1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7"/>
          <p:cNvSpPr txBox="1"/>
          <p:nvPr>
            <p:ph type="ctrTitle"/>
          </p:nvPr>
        </p:nvSpPr>
        <p:spPr>
          <a:xfrm>
            <a:off x="1268250" y="2667700"/>
            <a:ext cx="6607500" cy="2365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rgbClr val="7F6000"/>
                </a:solidFill>
              </a:rPr>
              <a:t>S160 FRS Developments for APPA and NUSTAR experiments</a:t>
            </a:r>
            <a:endParaRPr sz="3200">
              <a:solidFill>
                <a:srgbClr val="7F6000"/>
              </a:solidFill>
            </a:endParaRPr>
          </a:p>
        </p:txBody>
      </p:sp>
      <p:sp>
        <p:nvSpPr>
          <p:cNvPr id="45" name="Google Shape;45;p7"/>
          <p:cNvSpPr txBox="1"/>
          <p:nvPr>
            <p:ph idx="1" type="subTitle"/>
          </p:nvPr>
        </p:nvSpPr>
        <p:spPr>
          <a:xfrm>
            <a:off x="1371600" y="4166650"/>
            <a:ext cx="6400800" cy="2432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Martin Bajzek</a:t>
            </a:r>
            <a:endParaRPr b="1" sz="17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b="1" i="1" lang="en" sz="17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Walldorf</a:t>
            </a:r>
            <a:r>
              <a:rPr b="1" i="1" lang="en" sz="17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, October 31th, 2024</a:t>
            </a:r>
            <a:endParaRPr b="1" i="1" sz="17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/>
          <p:nvPr>
            <p:ph idx="1" type="body"/>
          </p:nvPr>
        </p:nvSpPr>
        <p:spPr>
          <a:xfrm>
            <a:off x="422565" y="1450685"/>
            <a:ext cx="8211900" cy="4903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73050" lvl="0" marL="457200" rtl="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SzPts val="700"/>
              <a:buChar char="●"/>
            </a:pPr>
            <a:r>
              <a:rPr lang="en" sz="1300"/>
              <a:t>Four VME crate system MBS</a:t>
            </a:r>
            <a:endParaRPr sz="1300"/>
          </a:p>
          <a:p>
            <a:pPr indent="-298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 sz="1300"/>
              <a:t>All crates in Messhütte</a:t>
            </a:r>
            <a:endParaRPr sz="1300"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sz="1300"/>
              <a:t>Objective: precise benchmarking of DAQ performance (max rate, efficiency)</a:t>
            </a:r>
            <a:endParaRPr sz="1300"/>
          </a:p>
        </p:txBody>
      </p:sp>
      <p:sp>
        <p:nvSpPr>
          <p:cNvPr id="51" name="Google Shape;51;p8"/>
          <p:cNvSpPr txBox="1"/>
          <p:nvPr>
            <p:ph type="title"/>
          </p:nvPr>
        </p:nvSpPr>
        <p:spPr>
          <a:xfrm>
            <a:off x="422565" y="271335"/>
            <a:ext cx="5584500" cy="7875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DAQ setup in S160</a:t>
            </a:r>
            <a:endParaRPr/>
          </a:p>
        </p:txBody>
      </p:sp>
      <p:sp>
        <p:nvSpPr>
          <p:cNvPr id="52" name="Google Shape;52;p8"/>
          <p:cNvSpPr txBox="1"/>
          <p:nvPr>
            <p:ph idx="12" type="sldNum"/>
          </p:nvPr>
        </p:nvSpPr>
        <p:spPr>
          <a:xfrm>
            <a:off x="7964992" y="6552643"/>
            <a:ext cx="7449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3" name="Google Shape;53;p8"/>
          <p:cNvSpPr txBox="1"/>
          <p:nvPr/>
        </p:nvSpPr>
        <p:spPr>
          <a:xfrm>
            <a:off x="3556825" y="4062450"/>
            <a:ext cx="1740000" cy="32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>
                <a:solidFill>
                  <a:schemeClr val="accent1"/>
                </a:solidFill>
                <a:highlight>
                  <a:srgbClr val="F3F3F3"/>
                </a:highlight>
                <a:latin typeface="Nunito"/>
                <a:ea typeface="Nunito"/>
                <a:cs typeface="Nunito"/>
                <a:sym typeface="Nunito"/>
              </a:rPr>
              <a:t>VULOM CRATE</a:t>
            </a:r>
            <a:endParaRPr b="1" i="1">
              <a:solidFill>
                <a:schemeClr val="accent1"/>
              </a:solidFill>
              <a:highlight>
                <a:srgbClr val="F3F3F3"/>
              </a:highlight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54" name="Google Shape;54;p8"/>
          <p:cNvSpPr txBox="1"/>
          <p:nvPr/>
        </p:nvSpPr>
        <p:spPr>
          <a:xfrm>
            <a:off x="4626100" y="3543725"/>
            <a:ext cx="1740000" cy="32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>
                <a:solidFill>
                  <a:schemeClr val="accent2"/>
                </a:solidFill>
                <a:highlight>
                  <a:srgbClr val="F3F3F3"/>
                </a:highlight>
                <a:latin typeface="Nunito"/>
                <a:ea typeface="Nunito"/>
                <a:cs typeface="Nunito"/>
                <a:sym typeface="Nunito"/>
              </a:rPr>
              <a:t>MAIN CRATE</a:t>
            </a:r>
            <a:endParaRPr b="1" i="1">
              <a:solidFill>
                <a:schemeClr val="accent2"/>
              </a:solidFill>
              <a:highlight>
                <a:srgbClr val="F3F3F3"/>
              </a:highlight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55" name="Google Shape;55;p8"/>
          <p:cNvSpPr txBox="1"/>
          <p:nvPr/>
        </p:nvSpPr>
        <p:spPr>
          <a:xfrm>
            <a:off x="7277650" y="3648675"/>
            <a:ext cx="1740000" cy="32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>
                <a:solidFill>
                  <a:schemeClr val="accent3"/>
                </a:solidFill>
                <a:highlight>
                  <a:srgbClr val="F3F3F3"/>
                </a:highlight>
                <a:latin typeface="Nunito"/>
                <a:ea typeface="Nunito"/>
                <a:cs typeface="Nunito"/>
                <a:sym typeface="Nunito"/>
              </a:rPr>
              <a:t>USER CRATE</a:t>
            </a:r>
            <a:endParaRPr b="1" i="1">
              <a:solidFill>
                <a:schemeClr val="accent3"/>
              </a:solidFill>
              <a:highlight>
                <a:srgbClr val="F3F3F3"/>
              </a:highlight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56" name="Google Shape;56;p8"/>
          <p:cNvSpPr txBox="1"/>
          <p:nvPr/>
        </p:nvSpPr>
        <p:spPr>
          <a:xfrm>
            <a:off x="7404000" y="5120000"/>
            <a:ext cx="1740000" cy="32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>
                <a:solidFill>
                  <a:schemeClr val="accent4"/>
                </a:solidFill>
                <a:highlight>
                  <a:srgbClr val="F3F3F3"/>
                </a:highlight>
                <a:latin typeface="Nunito"/>
                <a:ea typeface="Nunito"/>
                <a:cs typeface="Nunito"/>
                <a:sym typeface="Nunito"/>
              </a:rPr>
              <a:t>TPC CRATE</a:t>
            </a:r>
            <a:endParaRPr b="1" i="1">
              <a:solidFill>
                <a:schemeClr val="accent4"/>
              </a:solidFill>
              <a:highlight>
                <a:srgbClr val="F3F3F3"/>
              </a:highlight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57" name="Google Shape;57;p8"/>
          <p:cNvSpPr txBox="1"/>
          <p:nvPr/>
        </p:nvSpPr>
        <p:spPr>
          <a:xfrm>
            <a:off x="1191975" y="4385250"/>
            <a:ext cx="1560000" cy="61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>
                <a:solidFill>
                  <a:schemeClr val="accent5"/>
                </a:solidFill>
                <a:highlight>
                  <a:srgbClr val="F3F3F3"/>
                </a:highlight>
                <a:latin typeface="Nunito"/>
                <a:ea typeface="Nunito"/>
                <a:cs typeface="Nunito"/>
                <a:sym typeface="Nunito"/>
              </a:rPr>
              <a:t>TRAVELLING MUSIC CRATE</a:t>
            </a:r>
            <a:endParaRPr b="1" i="1">
              <a:solidFill>
                <a:schemeClr val="accent5"/>
              </a:solidFill>
              <a:highlight>
                <a:srgbClr val="F3F3F3"/>
              </a:highlight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58" name="Google Shape;58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75350" y="2576083"/>
            <a:ext cx="4789050" cy="3619168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69025" y="3331288"/>
            <a:ext cx="2264075" cy="1142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9"/>
          <p:cNvSpPr txBox="1"/>
          <p:nvPr>
            <p:ph type="title"/>
          </p:nvPr>
        </p:nvSpPr>
        <p:spPr>
          <a:xfrm>
            <a:off x="422565" y="271335"/>
            <a:ext cx="5584500" cy="7875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FRS microspill structure</a:t>
            </a:r>
            <a:endParaRPr/>
          </a:p>
        </p:txBody>
      </p:sp>
      <p:sp>
        <p:nvSpPr>
          <p:cNvPr id="65" name="Google Shape;65;p9"/>
          <p:cNvSpPr txBox="1"/>
          <p:nvPr>
            <p:ph idx="1" type="body"/>
          </p:nvPr>
        </p:nvSpPr>
        <p:spPr>
          <a:xfrm>
            <a:off x="422565" y="1450685"/>
            <a:ext cx="8211900" cy="4903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79400" lvl="0" marL="457200" rtl="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SzPts val="800"/>
              <a:buChar char="●"/>
            </a:pPr>
            <a:r>
              <a:rPr lang="en">
                <a:solidFill>
                  <a:srgbClr val="CC0000"/>
                </a:solidFill>
              </a:rPr>
              <a:t>Top drawing</a:t>
            </a:r>
            <a:r>
              <a:rPr lang="en"/>
              <a:t> : Δt between two consecutive SCI 21L hits (log - log)</a:t>
            </a:r>
            <a:endParaRPr/>
          </a:p>
          <a:p>
            <a:pPr indent="-279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800"/>
              <a:buChar char="●"/>
            </a:pPr>
            <a:r>
              <a:rPr lang="en">
                <a:solidFill>
                  <a:srgbClr val="1155CC"/>
                </a:solidFill>
              </a:rPr>
              <a:t>Bottom drawing</a:t>
            </a:r>
            <a:r>
              <a:rPr lang="en"/>
              <a:t> : ratio between measured and true Poisson distribution (log-log)</a:t>
            </a:r>
            <a:endParaRPr/>
          </a:p>
          <a:p>
            <a:pPr indent="-3048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/>
              <a:t>A true Poisson distribution would be </a:t>
            </a:r>
            <a:r>
              <a:rPr lang="en">
                <a:solidFill>
                  <a:srgbClr val="1155CC"/>
                </a:solidFill>
              </a:rPr>
              <a:t>flat</a:t>
            </a:r>
            <a:endParaRPr/>
          </a:p>
          <a:p>
            <a:pPr indent="0" lvl="0" marL="457200" rtl="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/>
          </a:p>
          <a:p>
            <a:pPr indent="45720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/>
          </a:p>
          <a:p>
            <a:pPr indent="45720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/>
              <a:t>Measured during S160 SEC experiment in May, 2024</a:t>
            </a:r>
            <a:endParaRPr i="1"/>
          </a:p>
        </p:txBody>
      </p:sp>
      <p:sp>
        <p:nvSpPr>
          <p:cNvPr id="66" name="Google Shape;66;p9"/>
          <p:cNvSpPr txBox="1"/>
          <p:nvPr>
            <p:ph idx="12" type="sldNum"/>
          </p:nvPr>
        </p:nvSpPr>
        <p:spPr>
          <a:xfrm>
            <a:off x="7964992" y="6552643"/>
            <a:ext cx="7449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7" name="Google Shape;67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23725" y="4139275"/>
            <a:ext cx="4473431" cy="2217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0850" y="4136950"/>
            <a:ext cx="4422876" cy="2217225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9"/>
          <p:cNvSpPr txBox="1"/>
          <p:nvPr/>
        </p:nvSpPr>
        <p:spPr>
          <a:xfrm>
            <a:off x="7776750" y="4611900"/>
            <a:ext cx="744900" cy="4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lt1"/>
                </a:solidFill>
                <a:highlight>
                  <a:srgbClr val="CC0000"/>
                </a:highlight>
                <a:latin typeface="Nunito"/>
                <a:ea typeface="Nunito"/>
                <a:cs typeface="Nunito"/>
                <a:sym typeface="Nunito"/>
              </a:rPr>
              <a:t>TOP</a:t>
            </a:r>
            <a:endParaRPr sz="2100">
              <a:solidFill>
                <a:schemeClr val="lt1"/>
              </a:solidFill>
              <a:highlight>
                <a:srgbClr val="CC0000"/>
              </a:highlight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70" name="Google Shape;70;p9"/>
          <p:cNvSpPr txBox="1"/>
          <p:nvPr/>
        </p:nvSpPr>
        <p:spPr>
          <a:xfrm>
            <a:off x="3521325" y="4611900"/>
            <a:ext cx="744900" cy="4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lt1"/>
                </a:solidFill>
                <a:highlight>
                  <a:srgbClr val="CC0000"/>
                </a:highlight>
                <a:latin typeface="Nunito"/>
                <a:ea typeface="Nunito"/>
                <a:cs typeface="Nunito"/>
                <a:sym typeface="Nunito"/>
              </a:rPr>
              <a:t>TOP</a:t>
            </a:r>
            <a:endParaRPr sz="2100">
              <a:solidFill>
                <a:schemeClr val="lt1"/>
              </a:solidFill>
              <a:highlight>
                <a:srgbClr val="CC0000"/>
              </a:highlight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71" name="Google Shape;71;p9"/>
          <p:cNvSpPr txBox="1"/>
          <p:nvPr/>
        </p:nvSpPr>
        <p:spPr>
          <a:xfrm>
            <a:off x="3521325" y="5749950"/>
            <a:ext cx="744900" cy="4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lt1"/>
                </a:solidFill>
                <a:highlight>
                  <a:srgbClr val="3D85C6"/>
                </a:highlight>
                <a:latin typeface="Nunito"/>
                <a:ea typeface="Nunito"/>
                <a:cs typeface="Nunito"/>
                <a:sym typeface="Nunito"/>
              </a:rPr>
              <a:t>BOT</a:t>
            </a:r>
            <a:endParaRPr sz="2100">
              <a:solidFill>
                <a:schemeClr val="lt1"/>
              </a:solidFill>
              <a:highlight>
                <a:srgbClr val="3D85C6"/>
              </a:highlight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72" name="Google Shape;72;p9"/>
          <p:cNvSpPr txBox="1"/>
          <p:nvPr/>
        </p:nvSpPr>
        <p:spPr>
          <a:xfrm>
            <a:off x="7776750" y="5749950"/>
            <a:ext cx="744900" cy="4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lt1"/>
                </a:solidFill>
                <a:highlight>
                  <a:srgbClr val="3D85C6"/>
                </a:highlight>
                <a:latin typeface="Nunito"/>
                <a:ea typeface="Nunito"/>
                <a:cs typeface="Nunito"/>
                <a:sym typeface="Nunito"/>
              </a:rPr>
              <a:t>BOT</a:t>
            </a:r>
            <a:endParaRPr sz="2100">
              <a:solidFill>
                <a:schemeClr val="lt1"/>
              </a:solidFill>
              <a:highlight>
                <a:srgbClr val="3D85C6"/>
              </a:highlight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73" name="Google Shape;73;p9"/>
          <p:cNvSpPr txBox="1"/>
          <p:nvPr/>
        </p:nvSpPr>
        <p:spPr>
          <a:xfrm>
            <a:off x="1480188" y="3719875"/>
            <a:ext cx="1864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2200" u="sng">
                <a:solidFill>
                  <a:srgbClr val="333333"/>
                </a:solidFill>
                <a:latin typeface="Nunito"/>
                <a:ea typeface="Nunito"/>
                <a:cs typeface="Nunito"/>
                <a:sym typeface="Nunito"/>
              </a:rPr>
              <a:t>High</a:t>
            </a:r>
            <a:r>
              <a:rPr i="1" lang="en" sz="2200">
                <a:solidFill>
                  <a:srgbClr val="333333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i="1" lang="en" sz="2200" u="sng">
                <a:solidFill>
                  <a:srgbClr val="333333"/>
                </a:solidFill>
                <a:latin typeface="Nunito"/>
                <a:ea typeface="Nunito"/>
                <a:cs typeface="Nunito"/>
                <a:sym typeface="Nunito"/>
              </a:rPr>
              <a:t>rate</a:t>
            </a:r>
            <a:endParaRPr i="1" sz="2200" u="sng">
              <a:solidFill>
                <a:srgbClr val="333333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74" name="Google Shape;74;p9"/>
          <p:cNvSpPr txBox="1"/>
          <p:nvPr/>
        </p:nvSpPr>
        <p:spPr>
          <a:xfrm>
            <a:off x="5928325" y="3719875"/>
            <a:ext cx="1864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2200" u="sng">
                <a:solidFill>
                  <a:srgbClr val="333333"/>
                </a:solidFill>
                <a:latin typeface="Nunito"/>
                <a:ea typeface="Nunito"/>
                <a:cs typeface="Nunito"/>
                <a:sym typeface="Nunito"/>
              </a:rPr>
              <a:t>Low</a:t>
            </a:r>
            <a:r>
              <a:rPr i="1" lang="en" sz="2200">
                <a:solidFill>
                  <a:srgbClr val="333333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i="1" lang="en" sz="2200" u="sng">
                <a:solidFill>
                  <a:srgbClr val="333333"/>
                </a:solidFill>
                <a:latin typeface="Nunito"/>
                <a:ea typeface="Nunito"/>
                <a:cs typeface="Nunito"/>
                <a:sym typeface="Nunito"/>
              </a:rPr>
              <a:t>rate</a:t>
            </a:r>
            <a:endParaRPr i="1" sz="2200" u="sng">
              <a:solidFill>
                <a:srgbClr val="333333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0"/>
          <p:cNvSpPr txBox="1"/>
          <p:nvPr>
            <p:ph type="title"/>
          </p:nvPr>
        </p:nvSpPr>
        <p:spPr>
          <a:xfrm>
            <a:off x="422565" y="271335"/>
            <a:ext cx="5584500" cy="7875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DAQ test results from S160 (I)</a:t>
            </a:r>
            <a:endParaRPr/>
          </a:p>
        </p:txBody>
      </p:sp>
      <p:sp>
        <p:nvSpPr>
          <p:cNvPr id="80" name="Google Shape;80;p10"/>
          <p:cNvSpPr txBox="1"/>
          <p:nvPr>
            <p:ph idx="1" type="body"/>
          </p:nvPr>
        </p:nvSpPr>
        <p:spPr>
          <a:xfrm>
            <a:off x="422575" y="1259562"/>
            <a:ext cx="8211900" cy="5094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04800" lvl="0" marL="457200" rtl="0" algn="l">
              <a:spcBef>
                <a:spcPts val="360"/>
              </a:spcBef>
              <a:spcAft>
                <a:spcPts val="0"/>
              </a:spcAft>
              <a:buSzPts val="1200"/>
              <a:buChar char="●"/>
            </a:pPr>
            <a:r>
              <a:rPr baseline="30000" lang="en" sz="1200"/>
              <a:t>100</a:t>
            </a:r>
            <a:r>
              <a:rPr lang="en" sz="1200"/>
              <a:t>Mo particle rate: </a:t>
            </a:r>
            <a:r>
              <a:rPr b="1" lang="en" sz="1200"/>
              <a:t>250k/spill</a:t>
            </a:r>
            <a:r>
              <a:rPr lang="en" sz="1200"/>
              <a:t>, 2s spill duration </a:t>
            </a:r>
            <a:endParaRPr sz="1200"/>
          </a:p>
        </p:txBody>
      </p:sp>
      <p:sp>
        <p:nvSpPr>
          <p:cNvPr id="81" name="Google Shape;81;p10"/>
          <p:cNvSpPr txBox="1"/>
          <p:nvPr>
            <p:ph idx="12" type="sldNum"/>
          </p:nvPr>
        </p:nvSpPr>
        <p:spPr>
          <a:xfrm>
            <a:off x="7964992" y="6552643"/>
            <a:ext cx="7449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82" name="Google Shape;82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74975" y="4268529"/>
            <a:ext cx="3340701" cy="2085609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24225" y="1259539"/>
            <a:ext cx="3442199" cy="2394235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84931" y="4077050"/>
            <a:ext cx="3268144" cy="223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61473" y="1591025"/>
            <a:ext cx="3115064" cy="2085625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0"/>
          <p:cNvSpPr txBox="1"/>
          <p:nvPr/>
        </p:nvSpPr>
        <p:spPr>
          <a:xfrm>
            <a:off x="961400" y="3541700"/>
            <a:ext cx="3115200" cy="26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000">
                <a:solidFill>
                  <a:srgbClr val="333333"/>
                </a:solidFill>
                <a:latin typeface="Nunito"/>
                <a:ea typeface="Nunito"/>
                <a:cs typeface="Nunito"/>
                <a:sym typeface="Nunito"/>
              </a:rPr>
              <a:t>Top figure</a:t>
            </a:r>
            <a:r>
              <a:rPr i="1" lang="en" sz="1000">
                <a:solidFill>
                  <a:srgbClr val="333333"/>
                </a:solidFill>
                <a:latin typeface="Nunito"/>
                <a:ea typeface="Nunito"/>
                <a:cs typeface="Nunito"/>
                <a:sym typeface="Nunito"/>
              </a:rPr>
              <a:t>: Multiple trigger requests (avg. 6.3) come for an accepted trigger</a:t>
            </a:r>
            <a:endParaRPr i="1" sz="1000">
              <a:solidFill>
                <a:srgbClr val="333333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87" name="Google Shape;87;p10"/>
          <p:cNvSpPr txBox="1"/>
          <p:nvPr/>
        </p:nvSpPr>
        <p:spPr>
          <a:xfrm>
            <a:off x="856350" y="6124400"/>
            <a:ext cx="3115200" cy="26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000">
                <a:solidFill>
                  <a:srgbClr val="0000FF"/>
                </a:solidFill>
                <a:latin typeface="Nunito"/>
                <a:ea typeface="Nunito"/>
                <a:cs typeface="Nunito"/>
                <a:sym typeface="Nunito"/>
              </a:rPr>
              <a:t>b</a:t>
            </a:r>
            <a:r>
              <a:rPr i="1" lang="en" sz="1000">
                <a:solidFill>
                  <a:srgbClr val="0000FF"/>
                </a:solidFill>
                <a:latin typeface="Nunito"/>
                <a:ea typeface="Nunito"/>
                <a:cs typeface="Nunito"/>
                <a:sym typeface="Nunito"/>
              </a:rPr>
              <a:t>lue</a:t>
            </a:r>
            <a:r>
              <a:rPr i="1" lang="en" sz="1000">
                <a:solidFill>
                  <a:srgbClr val="333333"/>
                </a:solidFill>
                <a:latin typeface="Nunito"/>
                <a:ea typeface="Nunito"/>
                <a:cs typeface="Nunito"/>
                <a:sym typeface="Nunito"/>
              </a:rPr>
              <a:t>: measured by Whiterabbit, </a:t>
            </a:r>
            <a:endParaRPr i="1" sz="1000">
              <a:solidFill>
                <a:srgbClr val="333333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000">
                <a:solidFill>
                  <a:srgbClr val="FF0000"/>
                </a:solidFill>
                <a:latin typeface="Nunito"/>
                <a:ea typeface="Nunito"/>
                <a:cs typeface="Nunito"/>
                <a:sym typeface="Nunito"/>
              </a:rPr>
              <a:t>red</a:t>
            </a:r>
            <a:r>
              <a:rPr i="1" lang="en" sz="1000">
                <a:solidFill>
                  <a:srgbClr val="333333"/>
                </a:solidFill>
                <a:latin typeface="Nunito"/>
                <a:ea typeface="Nunito"/>
                <a:cs typeface="Nunito"/>
                <a:sym typeface="Nunito"/>
              </a:rPr>
              <a:t>: measured by a 1 MHz clock</a:t>
            </a:r>
            <a:endParaRPr i="1" sz="1000">
              <a:solidFill>
                <a:srgbClr val="333333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88" name="Google Shape;88;p10"/>
          <p:cNvSpPr txBox="1"/>
          <p:nvPr/>
        </p:nvSpPr>
        <p:spPr>
          <a:xfrm>
            <a:off x="5287725" y="3989225"/>
            <a:ext cx="3115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000">
                <a:solidFill>
                  <a:srgbClr val="333333"/>
                </a:solidFill>
                <a:latin typeface="Nunito"/>
                <a:ea typeface="Nunito"/>
                <a:cs typeface="Nunito"/>
                <a:sym typeface="Nunito"/>
              </a:rPr>
              <a:t>Microspill structure</a:t>
            </a:r>
            <a:endParaRPr i="1" sz="1000">
              <a:solidFill>
                <a:srgbClr val="333333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89" name="Google Shape;89;p10"/>
          <p:cNvSpPr txBox="1"/>
          <p:nvPr/>
        </p:nvSpPr>
        <p:spPr>
          <a:xfrm>
            <a:off x="5287725" y="3541700"/>
            <a:ext cx="3115200" cy="26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200">
                <a:solidFill>
                  <a:srgbClr val="333333"/>
                </a:solidFill>
                <a:highlight>
                  <a:srgbClr val="EFEFEF"/>
                </a:highlight>
                <a:latin typeface="Nunito"/>
                <a:ea typeface="Nunito"/>
                <a:cs typeface="Nunito"/>
                <a:sym typeface="Nunito"/>
              </a:rPr>
              <a:t>Mean DAQ deadtime: 48 us</a:t>
            </a:r>
            <a:endParaRPr i="1" sz="1200">
              <a:solidFill>
                <a:srgbClr val="333333"/>
              </a:solidFill>
              <a:highlight>
                <a:srgbClr val="EFEFEF"/>
              </a:highlight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1"/>
          <p:cNvSpPr txBox="1"/>
          <p:nvPr>
            <p:ph type="title"/>
          </p:nvPr>
        </p:nvSpPr>
        <p:spPr>
          <a:xfrm>
            <a:off x="422565" y="271335"/>
            <a:ext cx="5584500" cy="7875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DAQ test results from S160 (II)</a:t>
            </a:r>
            <a:endParaRPr/>
          </a:p>
        </p:txBody>
      </p:sp>
      <p:sp>
        <p:nvSpPr>
          <p:cNvPr id="95" name="Google Shape;95;p11"/>
          <p:cNvSpPr txBox="1"/>
          <p:nvPr>
            <p:ph idx="1" type="body"/>
          </p:nvPr>
        </p:nvSpPr>
        <p:spPr>
          <a:xfrm>
            <a:off x="498765" y="1450685"/>
            <a:ext cx="8211900" cy="4903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04800" lvl="0" marL="457200" rtl="0" algn="l">
              <a:spcBef>
                <a:spcPts val="360"/>
              </a:spcBef>
              <a:spcAft>
                <a:spcPts val="0"/>
              </a:spcAft>
              <a:buSzPts val="1200"/>
              <a:buChar char="●"/>
            </a:pPr>
            <a:r>
              <a:rPr baseline="30000" lang="en" sz="1200"/>
              <a:t>100</a:t>
            </a:r>
            <a:r>
              <a:rPr lang="en" sz="1200"/>
              <a:t>Mo particle rate: </a:t>
            </a:r>
            <a:r>
              <a:rPr b="1" lang="en" sz="1200"/>
              <a:t>140k/spill</a:t>
            </a:r>
            <a:r>
              <a:rPr lang="en" sz="1200"/>
              <a:t>, 2s spill duration</a:t>
            </a:r>
            <a:endParaRPr sz="1200"/>
          </a:p>
        </p:txBody>
      </p:sp>
      <p:sp>
        <p:nvSpPr>
          <p:cNvPr id="96" name="Google Shape;96;p11"/>
          <p:cNvSpPr txBox="1"/>
          <p:nvPr>
            <p:ph idx="12" type="sldNum"/>
          </p:nvPr>
        </p:nvSpPr>
        <p:spPr>
          <a:xfrm>
            <a:off x="7964992" y="6552643"/>
            <a:ext cx="7449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7" name="Google Shape;97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08300" y="4345000"/>
            <a:ext cx="3530450" cy="1923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08300" y="1848550"/>
            <a:ext cx="3406439" cy="2212351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42650" y="4200595"/>
            <a:ext cx="3268150" cy="22123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17933" y="1898925"/>
            <a:ext cx="3192867" cy="2102550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1"/>
          <p:cNvSpPr txBox="1"/>
          <p:nvPr/>
        </p:nvSpPr>
        <p:spPr>
          <a:xfrm>
            <a:off x="5523550" y="2414913"/>
            <a:ext cx="3115200" cy="26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200">
                <a:solidFill>
                  <a:srgbClr val="333333"/>
                </a:solidFill>
                <a:highlight>
                  <a:srgbClr val="EFEFEF"/>
                </a:highlight>
                <a:latin typeface="Nunito"/>
                <a:ea typeface="Nunito"/>
                <a:cs typeface="Nunito"/>
                <a:sym typeface="Nunito"/>
              </a:rPr>
              <a:t>Mean DAQ deadtime: 46 us</a:t>
            </a:r>
            <a:endParaRPr i="1" sz="1200">
              <a:solidFill>
                <a:srgbClr val="333333"/>
              </a:solidFill>
              <a:highlight>
                <a:srgbClr val="EFEFEF"/>
              </a:highlight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16350" y="4346900"/>
            <a:ext cx="3051577" cy="1860450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12"/>
          <p:cNvSpPr txBox="1"/>
          <p:nvPr>
            <p:ph type="title"/>
          </p:nvPr>
        </p:nvSpPr>
        <p:spPr>
          <a:xfrm>
            <a:off x="422565" y="271335"/>
            <a:ext cx="5584500" cy="7875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DAQ test results from S160 </a:t>
            </a:r>
            <a:r>
              <a:rPr lang="en"/>
              <a:t>(III)</a:t>
            </a:r>
            <a:endParaRPr/>
          </a:p>
        </p:txBody>
      </p:sp>
      <p:sp>
        <p:nvSpPr>
          <p:cNvPr id="108" name="Google Shape;108;p12"/>
          <p:cNvSpPr txBox="1"/>
          <p:nvPr>
            <p:ph idx="1" type="body"/>
          </p:nvPr>
        </p:nvSpPr>
        <p:spPr>
          <a:xfrm>
            <a:off x="422565" y="1450685"/>
            <a:ext cx="8211900" cy="4903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79400" lvl="0" marL="457200" rtl="0" algn="l">
              <a:spcBef>
                <a:spcPts val="360"/>
              </a:spcBef>
              <a:spcAft>
                <a:spcPts val="0"/>
              </a:spcAft>
              <a:buSzPts val="800"/>
              <a:buChar char="●"/>
            </a:pPr>
            <a:r>
              <a:rPr lang="en"/>
              <a:t>A </a:t>
            </a:r>
            <a:r>
              <a:rPr i="1" lang="en">
                <a:solidFill>
                  <a:schemeClr val="accent1"/>
                </a:solidFill>
              </a:rPr>
              <a:t>point</a:t>
            </a:r>
            <a:r>
              <a:rPr lang="en"/>
              <a:t> is a measurement of </a:t>
            </a:r>
            <a:r>
              <a:rPr b="1" lang="en"/>
              <a:t>one spill</a:t>
            </a:r>
            <a:r>
              <a:rPr lang="en"/>
              <a:t>.</a:t>
            </a:r>
            <a:endParaRPr/>
          </a:p>
        </p:txBody>
      </p:sp>
      <p:sp>
        <p:nvSpPr>
          <p:cNvPr id="109" name="Google Shape;109;p12"/>
          <p:cNvSpPr txBox="1"/>
          <p:nvPr>
            <p:ph idx="12" type="sldNum"/>
          </p:nvPr>
        </p:nvSpPr>
        <p:spPr>
          <a:xfrm>
            <a:off x="7964992" y="6552643"/>
            <a:ext cx="7449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10" name="Google Shape;110;p1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5025" y="1974225"/>
            <a:ext cx="3662575" cy="2232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85025" y="4207200"/>
            <a:ext cx="3662575" cy="2232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1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787225" y="1974225"/>
            <a:ext cx="3662575" cy="2232975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12"/>
          <p:cNvSpPr txBox="1"/>
          <p:nvPr/>
        </p:nvSpPr>
        <p:spPr>
          <a:xfrm>
            <a:off x="6499000" y="3158725"/>
            <a:ext cx="1740000" cy="32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600">
                <a:solidFill>
                  <a:schemeClr val="accent2"/>
                </a:solidFill>
                <a:highlight>
                  <a:srgbClr val="F3F3F3"/>
                </a:highlight>
                <a:latin typeface="Nunito"/>
                <a:ea typeface="Nunito"/>
                <a:cs typeface="Nunito"/>
                <a:sym typeface="Nunito"/>
              </a:rPr>
              <a:t>MAIN CRATE</a:t>
            </a:r>
            <a:endParaRPr b="1" i="1" sz="1600">
              <a:solidFill>
                <a:schemeClr val="accent2"/>
              </a:solidFill>
              <a:highlight>
                <a:srgbClr val="F3F3F3"/>
              </a:highlight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14" name="Google Shape;114;p12"/>
          <p:cNvSpPr txBox="1"/>
          <p:nvPr/>
        </p:nvSpPr>
        <p:spPr>
          <a:xfrm>
            <a:off x="2344825" y="3158725"/>
            <a:ext cx="1740000" cy="32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600">
                <a:solidFill>
                  <a:schemeClr val="accent1"/>
                </a:solidFill>
                <a:highlight>
                  <a:srgbClr val="F3F3F3"/>
                </a:highlight>
                <a:latin typeface="Nunito"/>
                <a:ea typeface="Nunito"/>
                <a:cs typeface="Nunito"/>
                <a:sym typeface="Nunito"/>
              </a:rPr>
              <a:t>VULOM CRATE</a:t>
            </a:r>
            <a:endParaRPr b="1" i="1" sz="1600">
              <a:solidFill>
                <a:schemeClr val="accent1"/>
              </a:solidFill>
              <a:highlight>
                <a:srgbClr val="F3F3F3"/>
              </a:highlight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15" name="Google Shape;115;p12"/>
          <p:cNvSpPr txBox="1"/>
          <p:nvPr/>
        </p:nvSpPr>
        <p:spPr>
          <a:xfrm>
            <a:off x="6499000" y="5401900"/>
            <a:ext cx="1740000" cy="32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600">
                <a:solidFill>
                  <a:schemeClr val="accent3"/>
                </a:solidFill>
                <a:highlight>
                  <a:srgbClr val="F3F3F3"/>
                </a:highlight>
                <a:latin typeface="Nunito"/>
                <a:ea typeface="Nunito"/>
                <a:cs typeface="Nunito"/>
                <a:sym typeface="Nunito"/>
              </a:rPr>
              <a:t>USER CRATE</a:t>
            </a:r>
            <a:endParaRPr b="1" i="1" sz="1600">
              <a:solidFill>
                <a:schemeClr val="accent3"/>
              </a:solidFill>
              <a:highlight>
                <a:srgbClr val="F3F3F3"/>
              </a:highlight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16" name="Google Shape;116;p12"/>
          <p:cNvSpPr txBox="1"/>
          <p:nvPr/>
        </p:nvSpPr>
        <p:spPr>
          <a:xfrm>
            <a:off x="2344825" y="5401900"/>
            <a:ext cx="1740000" cy="32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600">
                <a:solidFill>
                  <a:schemeClr val="accent4"/>
                </a:solidFill>
                <a:highlight>
                  <a:srgbClr val="F3F3F3"/>
                </a:highlight>
                <a:latin typeface="Nunito"/>
                <a:ea typeface="Nunito"/>
                <a:cs typeface="Nunito"/>
                <a:sym typeface="Nunito"/>
              </a:rPr>
              <a:t>TPC CRATE</a:t>
            </a:r>
            <a:endParaRPr b="1" i="1" sz="1600">
              <a:solidFill>
                <a:schemeClr val="accent4"/>
              </a:solidFill>
              <a:highlight>
                <a:srgbClr val="F3F3F3"/>
              </a:highlight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3"/>
          <p:cNvSpPr txBox="1"/>
          <p:nvPr>
            <p:ph type="title"/>
          </p:nvPr>
        </p:nvSpPr>
        <p:spPr>
          <a:xfrm>
            <a:off x="422565" y="271335"/>
            <a:ext cx="5584500" cy="7875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DAQ test results </a:t>
            </a:r>
            <a:r>
              <a:rPr lang="en"/>
              <a:t>from S160 (IV)</a:t>
            </a:r>
            <a:endParaRPr/>
          </a:p>
        </p:txBody>
      </p:sp>
      <p:sp>
        <p:nvSpPr>
          <p:cNvPr id="122" name="Google Shape;122;p13"/>
          <p:cNvSpPr txBox="1"/>
          <p:nvPr>
            <p:ph idx="12" type="sldNum"/>
          </p:nvPr>
        </p:nvSpPr>
        <p:spPr>
          <a:xfrm>
            <a:off x="7964992" y="6552643"/>
            <a:ext cx="7449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23" name="Google Shape;123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06250" y="1464925"/>
            <a:ext cx="6858751" cy="4899125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13"/>
          <p:cNvSpPr txBox="1"/>
          <p:nvPr/>
        </p:nvSpPr>
        <p:spPr>
          <a:xfrm>
            <a:off x="5081025" y="3267600"/>
            <a:ext cx="1740000" cy="32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800">
                <a:solidFill>
                  <a:schemeClr val="accent1"/>
                </a:solidFill>
                <a:highlight>
                  <a:srgbClr val="F3F3F3"/>
                </a:highlight>
                <a:latin typeface="Nunito"/>
                <a:ea typeface="Nunito"/>
                <a:cs typeface="Nunito"/>
                <a:sym typeface="Nunito"/>
              </a:rPr>
              <a:t>FULL SYSTEM</a:t>
            </a:r>
            <a:endParaRPr b="1" i="1" sz="1800">
              <a:solidFill>
                <a:schemeClr val="accent1"/>
              </a:solidFill>
              <a:highlight>
                <a:srgbClr val="F3F3F3"/>
              </a:highlight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4"/>
          <p:cNvSpPr txBox="1"/>
          <p:nvPr>
            <p:ph type="title"/>
          </p:nvPr>
        </p:nvSpPr>
        <p:spPr>
          <a:xfrm>
            <a:off x="422565" y="271335"/>
            <a:ext cx="5584500" cy="7875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Conclusion</a:t>
            </a:r>
            <a:endParaRPr/>
          </a:p>
        </p:txBody>
      </p:sp>
      <p:sp>
        <p:nvSpPr>
          <p:cNvPr id="130" name="Google Shape;130;p14"/>
          <p:cNvSpPr txBox="1"/>
          <p:nvPr>
            <p:ph idx="1" type="body"/>
          </p:nvPr>
        </p:nvSpPr>
        <p:spPr>
          <a:xfrm>
            <a:off x="422565" y="1450685"/>
            <a:ext cx="8211900" cy="4903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98450" lvl="0" marL="457200" rtl="0" algn="l">
              <a:spcBef>
                <a:spcPts val="360"/>
              </a:spcBef>
              <a:spcAft>
                <a:spcPts val="0"/>
              </a:spcAft>
              <a:buSzPts val="1100"/>
              <a:buChar char="●"/>
            </a:pPr>
            <a:r>
              <a:rPr lang="en" sz="1300"/>
              <a:t>DAQ deadtime &lt;50 us (max rate above 20kHz)</a:t>
            </a:r>
            <a:endParaRPr sz="1300"/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SzPts val="1300"/>
              <a:buChar char="○"/>
            </a:pPr>
            <a:r>
              <a:rPr lang="en" sz="1300"/>
              <a:t>Depends on multi-hit TDC payload</a:t>
            </a:r>
            <a:endParaRPr sz="1300"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1300"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i="1" lang="en" sz="1500"/>
              <a:t>To do</a:t>
            </a:r>
            <a:endParaRPr b="1" i="1" sz="1500"/>
          </a:p>
          <a:p>
            <a:pPr indent="-298450" lvl="0" marL="457200" rtl="0" algn="l">
              <a:spcBef>
                <a:spcPts val="360"/>
              </a:spcBef>
              <a:spcAft>
                <a:spcPts val="0"/>
              </a:spcAft>
              <a:buSzPts val="1100"/>
              <a:buChar char="●"/>
            </a:pPr>
            <a:r>
              <a:rPr lang="en" sz="1300"/>
              <a:t>Optimizing conversion times</a:t>
            </a:r>
            <a:endParaRPr sz="1300"/>
          </a:p>
          <a:p>
            <a:pPr indent="-311150" lvl="1" marL="914400" rtl="0" algn="l">
              <a:spcBef>
                <a:spcPts val="360"/>
              </a:spcBef>
              <a:spcAft>
                <a:spcPts val="0"/>
              </a:spcAft>
              <a:buSzPts val="1300"/>
              <a:buChar char="○"/>
            </a:pPr>
            <a:r>
              <a:rPr lang="en" sz="1300"/>
              <a:t>Can go down to 6-8 us from 10-18 us.</a:t>
            </a:r>
            <a:endParaRPr sz="1300"/>
          </a:p>
          <a:p>
            <a:pPr indent="-311150" lvl="1" marL="914400" rtl="0" algn="l">
              <a:spcBef>
                <a:spcPts val="360"/>
              </a:spcBef>
              <a:spcAft>
                <a:spcPts val="0"/>
              </a:spcAft>
              <a:buSzPts val="1300"/>
              <a:buChar char="○"/>
            </a:pPr>
            <a:r>
              <a:rPr lang="en" sz="1300"/>
              <a:t>If too low, multihit TDC data can be segmented</a:t>
            </a:r>
            <a:endParaRPr sz="1300"/>
          </a:p>
          <a:p>
            <a:pPr indent="-311150" lvl="0" marL="457200" rtl="0" algn="l">
              <a:spcBef>
                <a:spcPts val="360"/>
              </a:spcBef>
              <a:spcAft>
                <a:spcPts val="0"/>
              </a:spcAft>
              <a:buSzPts val="1300"/>
              <a:buChar char="●"/>
            </a:pPr>
            <a:r>
              <a:rPr lang="en" sz="1300"/>
              <a:t>Consistent and more detailed measurements of microspill structure</a:t>
            </a:r>
            <a:endParaRPr sz="1300"/>
          </a:p>
        </p:txBody>
      </p:sp>
      <p:sp>
        <p:nvSpPr>
          <p:cNvPr id="131" name="Google Shape;131;p14"/>
          <p:cNvSpPr txBox="1"/>
          <p:nvPr>
            <p:ph idx="12" type="sldNum"/>
          </p:nvPr>
        </p:nvSpPr>
        <p:spPr>
          <a:xfrm>
            <a:off x="7964992" y="6552643"/>
            <a:ext cx="7449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5"/>
          <p:cNvSpPr txBox="1"/>
          <p:nvPr>
            <p:ph type="title"/>
          </p:nvPr>
        </p:nvSpPr>
        <p:spPr>
          <a:xfrm>
            <a:off x="422565" y="270000"/>
            <a:ext cx="5584500" cy="7875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360"/>
              <a:t>T</a:t>
            </a:r>
            <a:r>
              <a:rPr lang="en" sz="2360"/>
              <a:t>hanks to a</a:t>
            </a:r>
            <a:r>
              <a:rPr lang="en" sz="2360"/>
              <a:t>ll the collaborators</a:t>
            </a:r>
            <a:endParaRPr sz="2360"/>
          </a:p>
        </p:txBody>
      </p:sp>
      <p:sp>
        <p:nvSpPr>
          <p:cNvPr id="137" name="Google Shape;137;p15"/>
          <p:cNvSpPr txBox="1"/>
          <p:nvPr>
            <p:ph idx="4294967295" type="body"/>
          </p:nvPr>
        </p:nvSpPr>
        <p:spPr>
          <a:xfrm>
            <a:off x="422575" y="1450675"/>
            <a:ext cx="8211900" cy="32178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457200" rtl="0" algn="ctr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latin typeface="Nunito"/>
              <a:ea typeface="Nunito"/>
              <a:cs typeface="Nunito"/>
              <a:sym typeface="Nunito"/>
            </a:endParaRPr>
          </a:p>
          <a:p>
            <a:pPr indent="0" lvl="0" marL="457200" rtl="0" algn="ctr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rPr b="1" lang="en" sz="1800">
                <a:latin typeface="Nunito"/>
                <a:ea typeface="Nunito"/>
                <a:cs typeface="Nunito"/>
                <a:sym typeface="Nunito"/>
              </a:rPr>
              <a:t>Nikolaus Kurz</a:t>
            </a:r>
            <a:r>
              <a:rPr lang="en" sz="1800">
                <a:latin typeface="Nunito"/>
                <a:ea typeface="Nunito"/>
                <a:cs typeface="Nunito"/>
                <a:sym typeface="Nunito"/>
              </a:rPr>
              <a:t> , Jörn Adamczewski-Musch </a:t>
            </a:r>
            <a:r>
              <a:rPr lang="en" sz="1800">
                <a:latin typeface="Nunito"/>
                <a:ea typeface="Nunito"/>
                <a:cs typeface="Nunito"/>
                <a:sym typeface="Nunito"/>
              </a:rPr>
              <a:t>, Sergey Linev, Michael Reese</a:t>
            </a:r>
            <a:endParaRPr sz="1800">
              <a:latin typeface="Nunito"/>
              <a:ea typeface="Nunito"/>
              <a:cs typeface="Nunito"/>
              <a:sym typeface="Nunito"/>
            </a:endParaRPr>
          </a:p>
          <a:p>
            <a:pPr indent="0" lvl="0" marL="457200" rtl="0" algn="ctr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rPr i="1" lang="en" sz="1800">
                <a:latin typeface="Nunito"/>
                <a:ea typeface="Nunito"/>
                <a:cs typeface="Nunito"/>
                <a:sym typeface="Nunito"/>
              </a:rPr>
              <a:t>GSI Experiment Electronics</a:t>
            </a:r>
            <a:endParaRPr i="1" sz="1800">
              <a:latin typeface="Nunito"/>
              <a:ea typeface="Nunito"/>
              <a:cs typeface="Nunito"/>
              <a:sym typeface="Nunito"/>
            </a:endParaRPr>
          </a:p>
          <a:p>
            <a:pPr indent="0" lvl="0" marL="457200" rtl="0" algn="ctr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 i="1" sz="1800">
              <a:latin typeface="Nunito"/>
              <a:ea typeface="Nunito"/>
              <a:cs typeface="Nunito"/>
              <a:sym typeface="Nunito"/>
            </a:endParaRPr>
          </a:p>
          <a:p>
            <a:pPr indent="0" lvl="0" marL="457200" rtl="0" algn="ctr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rPr lang="en" sz="1800">
                <a:latin typeface="Nunito"/>
                <a:ea typeface="Nunito"/>
                <a:cs typeface="Nunito"/>
                <a:sym typeface="Nunito"/>
              </a:rPr>
              <a:t>Yoshiki Tanaka, Stephane Pietri, Emma Haettner, Christine Hornung, Jianwei Zhao, Nic Hubbard </a:t>
            </a:r>
            <a:endParaRPr sz="1800">
              <a:latin typeface="Nunito"/>
              <a:ea typeface="Nunito"/>
              <a:cs typeface="Nunito"/>
              <a:sym typeface="Nunito"/>
            </a:endParaRPr>
          </a:p>
          <a:p>
            <a:pPr indent="0" lvl="0" marL="457200" rtl="0" algn="ctr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rPr i="1" lang="en" sz="1800">
                <a:latin typeface="Nunito"/>
                <a:ea typeface="Nunito"/>
                <a:cs typeface="Nunito"/>
                <a:sym typeface="Nunito"/>
              </a:rPr>
              <a:t>Super-FRS Experiment Collaboration</a:t>
            </a:r>
            <a:endParaRPr i="1" sz="180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38" name="Google Shape;138;p15"/>
          <p:cNvSpPr txBox="1"/>
          <p:nvPr>
            <p:ph idx="4294967295" type="body"/>
          </p:nvPr>
        </p:nvSpPr>
        <p:spPr>
          <a:xfrm>
            <a:off x="390100" y="4472100"/>
            <a:ext cx="8676600" cy="2385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rPr b="1" i="1" lang="en" sz="1600">
                <a:latin typeface="Nunito"/>
                <a:ea typeface="Nunito"/>
                <a:cs typeface="Nunito"/>
                <a:sym typeface="Nunito"/>
              </a:rPr>
              <a:t>… and to my supervisors:</a:t>
            </a:r>
            <a:endParaRPr i="1" sz="1600">
              <a:latin typeface="Nunito"/>
              <a:ea typeface="Nunito"/>
              <a:cs typeface="Nunito"/>
              <a:sym typeface="Nunito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rPr i="1" lang="en" sz="1600">
                <a:latin typeface="Nunito"/>
                <a:ea typeface="Nunito"/>
                <a:cs typeface="Nunito"/>
                <a:sym typeface="Nunito"/>
              </a:rPr>
              <a:t>Ivan Mukha, Christoph Scheidenberger</a:t>
            </a:r>
            <a:endParaRPr i="1" sz="1600"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fair-gsi-folienmaster_2016_onering">
  <a:themeElements>
    <a:clrScheme name="Benutzerdefiniert 4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66666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